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notesSlides/notesSlide13.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477" r:id="rId2"/>
    <p:sldId id="566" r:id="rId3"/>
    <p:sldId id="567" r:id="rId4"/>
    <p:sldId id="555" r:id="rId5"/>
    <p:sldId id="609" r:id="rId6"/>
    <p:sldId id="613" r:id="rId7"/>
    <p:sldId id="546" r:id="rId8"/>
    <p:sldId id="547" r:id="rId9"/>
    <p:sldId id="506" r:id="rId10"/>
    <p:sldId id="509" r:id="rId11"/>
    <p:sldId id="511" r:id="rId12"/>
    <p:sldId id="267" r:id="rId13"/>
    <p:sldId id="269" r:id="rId14"/>
    <p:sldId id="548" r:id="rId15"/>
    <p:sldId id="273" r:id="rId16"/>
    <p:sldId id="275" r:id="rId17"/>
    <p:sldId id="620" r:id="rId18"/>
    <p:sldId id="610" r:id="rId19"/>
    <p:sldId id="454" r:id="rId20"/>
    <p:sldId id="597" r:id="rId21"/>
    <p:sldId id="596" r:id="rId22"/>
    <p:sldId id="604" r:id="rId23"/>
    <p:sldId id="622" r:id="rId24"/>
    <p:sldId id="526" r:id="rId25"/>
    <p:sldId id="469" r:id="rId26"/>
    <p:sldId id="623" r:id="rId27"/>
    <p:sldId id="518" r:id="rId28"/>
    <p:sldId id="519" r:id="rId29"/>
    <p:sldId id="474" r:id="rId30"/>
    <p:sldId id="466" r:id="rId31"/>
    <p:sldId id="396" r:id="rId32"/>
    <p:sldId id="393" r:id="rId33"/>
    <p:sldId id="606" r:id="rId34"/>
    <p:sldId id="388" r:id="rId35"/>
    <p:sldId id="399" r:id="rId36"/>
    <p:sldId id="400" r:id="rId37"/>
    <p:sldId id="402" r:id="rId38"/>
    <p:sldId id="533" r:id="rId39"/>
    <p:sldId id="403" r:id="rId40"/>
    <p:sldId id="478" r:id="rId41"/>
    <p:sldId id="534" r:id="rId42"/>
    <p:sldId id="479" r:id="rId43"/>
    <p:sldId id="437" r:id="rId44"/>
    <p:sldId id="443" r:id="rId45"/>
    <p:sldId id="480" r:id="rId46"/>
    <p:sldId id="445" r:id="rId47"/>
    <p:sldId id="465" r:id="rId48"/>
    <p:sldId id="611" r:id="rId49"/>
    <p:sldId id="569" r:id="rId50"/>
    <p:sldId id="572" r:id="rId51"/>
    <p:sldId id="536" r:id="rId52"/>
    <p:sldId id="341" r:id="rId53"/>
    <p:sldId id="321" r:id="rId54"/>
    <p:sldId id="578" r:id="rId55"/>
    <p:sldId id="586" r:id="rId56"/>
    <p:sldId id="587" r:id="rId57"/>
    <p:sldId id="590" r:id="rId58"/>
    <p:sldId id="591" r:id="rId59"/>
    <p:sldId id="592" r:id="rId60"/>
    <p:sldId id="575" r:id="rId61"/>
    <p:sldId id="503" r:id="rId62"/>
    <p:sldId id="515" r:id="rId6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63FF15"/>
    <a:srgbClr val="13F9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2A2980-938B-A73C-4A09-CB2D51AD01D1}" v="6" dt="2019-11-17T12:10:48.016"/>
    <p1510:client id="{28B6C6C4-A053-0869-79E4-23DC2AF1B4C1}" v="1503" dt="2019-09-27T12:31:14.369"/>
    <p1510:client id="{4A2B8D40-B4FA-92FA-97DB-610916154C8B}" v="509" dt="2019-09-27T09:30:02.356"/>
    <p1510:client id="{510F623F-D3E1-458A-8319-91294C34BB7F}" v="1814" dt="2019-09-25T10:42:28.711"/>
    <p1510:client id="{D9891AC6-2949-9B1C-629C-FF64CBB7C6CA}" v="436" dt="2019-09-26T10:20:04.2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137" autoAdjust="0"/>
    <p:restoredTop sz="95214" autoAdjust="0"/>
  </p:normalViewPr>
  <p:slideViewPr>
    <p:cSldViewPr snapToGrid="0">
      <p:cViewPr varScale="1">
        <p:scale>
          <a:sx n="64" d="100"/>
          <a:sy n="64" d="100"/>
        </p:scale>
        <p:origin x="1280"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1F497D"/>
                </a:solidFill>
                <a:latin typeface="+mn-lt"/>
                <a:ea typeface="+mn-ea"/>
                <a:cs typeface="+mn-cs"/>
              </a:defRPr>
            </a:pPr>
            <a:r>
              <a:rPr lang="en-IN" sz="2000" dirty="0"/>
              <a:t>Test AP on </a:t>
            </a:r>
            <a:r>
              <a:rPr lang="en-IN" sz="2000" b="1" i="0" baseline="0" dirty="0">
                <a:effectLst/>
              </a:rPr>
              <a:t>PASCAL VOC 2011 action dataset</a:t>
            </a:r>
            <a:endParaRPr lang="en-IN" sz="2000" dirty="0">
              <a:effectLst/>
            </a:endParaRPr>
          </a:p>
        </c:rich>
      </c:tx>
      <c:layout>
        <c:manualLayout>
          <c:xMode val="edge"/>
          <c:yMode val="edge"/>
          <c:x val="0.15436226851851853"/>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000" b="1" i="0" u="none" strike="noStrike" kern="1200" baseline="0">
              <a:solidFill>
                <a:srgbClr val="1F497D"/>
              </a:solidFill>
              <a:latin typeface="+mn-lt"/>
              <a:ea typeface="+mn-ea"/>
              <a:cs typeface="+mn-cs"/>
            </a:defRPr>
          </a:pPr>
          <a:endParaRPr lang="en-US"/>
        </a:p>
      </c:txPr>
    </c:title>
    <c:autoTitleDeleted val="0"/>
    <c:plotArea>
      <c:layout>
        <c:manualLayout>
          <c:layoutTarget val="inner"/>
          <c:xMode val="edge"/>
          <c:yMode val="edge"/>
          <c:x val="0.13677800925925926"/>
          <c:y val="0.24475000890656842"/>
          <c:w val="0.84794421296296296"/>
          <c:h val="0.68541943041633335"/>
        </c:manualLayout>
      </c:layout>
      <c:barChart>
        <c:barDir val="col"/>
        <c:grouping val="clustered"/>
        <c:varyColors val="0"/>
        <c:ser>
          <c:idx val="0"/>
          <c:order val="0"/>
          <c:tx>
            <c:strRef>
              <c:f>Sheet1!$B$1</c:f>
              <c:strCache>
                <c:ptCount val="1"/>
                <c:pt idx="0">
                  <c:v>0-1 loss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Sheet1!$A$2</c:f>
              <c:strCache>
                <c:ptCount val="1"/>
                <c:pt idx="0">
                  <c:v>Mean</c:v>
                </c:pt>
              </c:strCache>
            </c:strRef>
          </c:cat>
          <c:val>
            <c:numRef>
              <c:f>Sheet1!$B$2</c:f>
              <c:numCache>
                <c:formatCode>General</c:formatCode>
                <c:ptCount val="1"/>
                <c:pt idx="0">
                  <c:v>47.93</c:v>
                </c:pt>
              </c:numCache>
            </c:numRef>
          </c:val>
          <c:extLst>
            <c:ext xmlns:c16="http://schemas.microsoft.com/office/drawing/2014/chart" uri="{C3380CC4-5D6E-409C-BE32-E72D297353CC}">
              <c16:uniqueId val="{00000000-8C01-4F4C-BF53-9274F7A672D2}"/>
            </c:ext>
          </c:extLst>
        </c:ser>
        <c:ser>
          <c:idx val="1"/>
          <c:order val="1"/>
          <c:tx>
            <c:strRef>
              <c:f>Sheet1!$C$1</c:f>
              <c:strCache>
                <c:ptCount val="1"/>
                <c:pt idx="0">
                  <c:v>AP loss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Sheet1!$A$2</c:f>
              <c:strCache>
                <c:ptCount val="1"/>
                <c:pt idx="0">
                  <c:v>Mean</c:v>
                </c:pt>
              </c:strCache>
            </c:strRef>
          </c:cat>
          <c:val>
            <c:numRef>
              <c:f>Sheet1!$C$2</c:f>
              <c:numCache>
                <c:formatCode>General</c:formatCode>
                <c:ptCount val="1"/>
                <c:pt idx="0">
                  <c:v>51.2</c:v>
                </c:pt>
              </c:numCache>
            </c:numRef>
          </c:val>
          <c:extLst>
            <c:ext xmlns:c16="http://schemas.microsoft.com/office/drawing/2014/chart" uri="{C3380CC4-5D6E-409C-BE32-E72D297353CC}">
              <c16:uniqueId val="{00000001-8C01-4F4C-BF53-9274F7A672D2}"/>
            </c:ext>
          </c:extLst>
        </c:ser>
        <c:dLbls>
          <c:showLegendKey val="0"/>
          <c:showVal val="0"/>
          <c:showCatName val="0"/>
          <c:showSerName val="0"/>
          <c:showPercent val="0"/>
          <c:showBubbleSize val="0"/>
        </c:dLbls>
        <c:gapWidth val="100"/>
        <c:overlap val="-24"/>
        <c:axId val="116548736"/>
        <c:axId val="145382016"/>
      </c:barChart>
      <c:catAx>
        <c:axId val="11654873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2"/>
                </a:solidFill>
                <a:latin typeface="+mn-lt"/>
                <a:ea typeface="+mn-ea"/>
                <a:cs typeface="+mn-cs"/>
              </a:defRPr>
            </a:pPr>
            <a:endParaRPr lang="en-US"/>
          </a:p>
        </c:txPr>
        <c:crossAx val="145382016"/>
        <c:crosses val="autoZero"/>
        <c:auto val="1"/>
        <c:lblAlgn val="ctr"/>
        <c:lblOffset val="100"/>
        <c:noMultiLvlLbl val="0"/>
      </c:catAx>
      <c:valAx>
        <c:axId val="145382016"/>
        <c:scaling>
          <c:orientation val="minMax"/>
          <c:min val="4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IN" sz="1800" b="1" i="0" baseline="0" dirty="0">
                    <a:effectLst/>
                  </a:rPr>
                  <a:t>AP   (%)</a:t>
                </a:r>
                <a:endParaRPr lang="en-IN" dirty="0">
                  <a:effectLst/>
                </a:endParaRP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16548736"/>
        <c:crosses val="autoZero"/>
        <c:crossBetween val="between"/>
      </c:valAx>
      <c:spPr>
        <a:noFill/>
        <a:ln>
          <a:noFill/>
        </a:ln>
        <a:effectLst/>
      </c:spPr>
    </c:plotArea>
    <c:legend>
      <c:legendPos val="t"/>
      <c:layout>
        <c:manualLayout>
          <c:xMode val="edge"/>
          <c:yMode val="edge"/>
          <c:x val="0.27236319444444446"/>
          <c:y val="0.12552457772331257"/>
          <c:w val="0.4405743055555556"/>
          <c:h val="9.737213603840595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2" b="0" i="0" u="none" strike="noStrike" kern="1200" spc="0" baseline="0">
                <a:solidFill>
                  <a:schemeClr val="tx1">
                    <a:lumMod val="65000"/>
                    <a:lumOff val="35000"/>
                  </a:schemeClr>
                </a:solidFill>
                <a:latin typeface="+mn-lt"/>
                <a:ea typeface="+mn-ea"/>
                <a:cs typeface="+mn-cs"/>
              </a:defRPr>
            </a:pPr>
            <a:r>
              <a:rPr lang="en-IN" dirty="0"/>
              <a:t>Truncated Quadratic Metric</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E_avg</c:v>
                </c:pt>
              </c:strCache>
            </c:strRef>
          </c:tx>
          <c:spPr>
            <a:solidFill>
              <a:schemeClr val="accent1"/>
            </a:solidFill>
            <a:ln>
              <a:noFill/>
            </a:ln>
            <a:effectLst/>
          </c:spPr>
          <c:invertIfNegative val="0"/>
          <c:cat>
            <c:strRef>
              <c:f>Sheet1!$A$2:$A$5</c:f>
              <c:strCache>
                <c:ptCount val="4"/>
                <c:pt idx="0">
                  <c:v>Max Rounding</c:v>
                </c:pt>
                <c:pt idx="1">
                  <c:v>Complete Rounding</c:v>
                </c:pt>
                <c:pt idx="2">
                  <c:v>Interval Rounding</c:v>
                </c:pt>
                <c:pt idx="3">
                  <c:v>Our method</c:v>
                </c:pt>
              </c:strCache>
            </c:strRef>
          </c:cat>
          <c:val>
            <c:numRef>
              <c:f>Sheet1!$B$2:$B$5</c:f>
              <c:numCache>
                <c:formatCode>General</c:formatCode>
                <c:ptCount val="4"/>
                <c:pt idx="0">
                  <c:v>152.53200000000001</c:v>
                </c:pt>
                <c:pt idx="1">
                  <c:v>904.82099999999969</c:v>
                </c:pt>
                <c:pt idx="2">
                  <c:v>876.61</c:v>
                </c:pt>
                <c:pt idx="3">
                  <c:v>71.468999999999994</c:v>
                </c:pt>
              </c:numCache>
            </c:numRef>
          </c:val>
          <c:extLst>
            <c:ext xmlns:c16="http://schemas.microsoft.com/office/drawing/2014/chart" uri="{C3380CC4-5D6E-409C-BE32-E72D297353CC}">
              <c16:uniqueId val="{00000000-78C8-4278-899A-352886B31469}"/>
            </c:ext>
          </c:extLst>
        </c:ser>
        <c:ser>
          <c:idx val="1"/>
          <c:order val="1"/>
          <c:tx>
            <c:strRef>
              <c:f>Sheet1!$C$1</c:f>
              <c:strCache>
                <c:ptCount val="1"/>
                <c:pt idx="0">
                  <c:v>E_min</c:v>
                </c:pt>
              </c:strCache>
            </c:strRef>
          </c:tx>
          <c:spPr>
            <a:solidFill>
              <a:schemeClr val="accent3"/>
            </a:solidFill>
            <a:ln>
              <a:noFill/>
            </a:ln>
            <a:effectLst/>
          </c:spPr>
          <c:invertIfNegative val="0"/>
          <c:cat>
            <c:strRef>
              <c:f>Sheet1!$A$2:$A$5</c:f>
              <c:strCache>
                <c:ptCount val="4"/>
                <c:pt idx="0">
                  <c:v>Max Rounding</c:v>
                </c:pt>
                <c:pt idx="1">
                  <c:v>Complete Rounding</c:v>
                </c:pt>
                <c:pt idx="2">
                  <c:v>Interval Rounding</c:v>
                </c:pt>
                <c:pt idx="3">
                  <c:v>Our method</c:v>
                </c:pt>
              </c:strCache>
            </c:strRef>
          </c:cat>
          <c:val>
            <c:numRef>
              <c:f>Sheet1!$C$2:$C$5</c:f>
              <c:numCache>
                <c:formatCode>General</c:formatCode>
                <c:ptCount val="4"/>
                <c:pt idx="0">
                  <c:v>152.53200000000001</c:v>
                </c:pt>
                <c:pt idx="1">
                  <c:v>84.64</c:v>
                </c:pt>
                <c:pt idx="2">
                  <c:v>72.418000000000006</c:v>
                </c:pt>
                <c:pt idx="3">
                  <c:v>65.35899999999998</c:v>
                </c:pt>
              </c:numCache>
            </c:numRef>
          </c:val>
          <c:extLst>
            <c:ext xmlns:c16="http://schemas.microsoft.com/office/drawing/2014/chart" uri="{C3380CC4-5D6E-409C-BE32-E72D297353CC}">
              <c16:uniqueId val="{00000001-78C8-4278-899A-352886B31469}"/>
            </c:ext>
          </c:extLst>
        </c:ser>
        <c:ser>
          <c:idx val="2"/>
          <c:order val="2"/>
          <c:tx>
            <c:strRef>
              <c:f>Sheet1!$D$1</c:f>
              <c:strCache>
                <c:ptCount val="1"/>
                <c:pt idx="0">
                  <c:v>Column1</c:v>
                </c:pt>
              </c:strCache>
            </c:strRef>
          </c:tx>
          <c:spPr>
            <a:solidFill>
              <a:schemeClr val="accent5"/>
            </a:solidFill>
            <a:ln>
              <a:noFill/>
            </a:ln>
            <a:effectLst/>
          </c:spPr>
          <c:invertIfNegative val="0"/>
          <c:cat>
            <c:strRef>
              <c:f>Sheet1!$A$2:$A$5</c:f>
              <c:strCache>
                <c:ptCount val="4"/>
                <c:pt idx="0">
                  <c:v>Max Rounding</c:v>
                </c:pt>
                <c:pt idx="1">
                  <c:v>Complete Rounding</c:v>
                </c:pt>
                <c:pt idx="2">
                  <c:v>Interval Rounding</c:v>
                </c:pt>
                <c:pt idx="3">
                  <c:v>Our method</c:v>
                </c:pt>
              </c:strCache>
            </c:strRef>
          </c:cat>
          <c:val>
            <c:numRef>
              <c:f>Sheet1!$D$2:$D$5</c:f>
              <c:numCache>
                <c:formatCode>General</c:formatCode>
                <c:ptCount val="4"/>
              </c:numCache>
            </c:numRef>
          </c:val>
          <c:extLst>
            <c:ext xmlns:c16="http://schemas.microsoft.com/office/drawing/2014/chart" uri="{C3380CC4-5D6E-409C-BE32-E72D297353CC}">
              <c16:uniqueId val="{00000002-78C8-4278-899A-352886B31469}"/>
            </c:ext>
          </c:extLst>
        </c:ser>
        <c:dLbls>
          <c:showLegendKey val="0"/>
          <c:showVal val="0"/>
          <c:showCatName val="0"/>
          <c:showSerName val="0"/>
          <c:showPercent val="0"/>
          <c:showBubbleSize val="0"/>
        </c:dLbls>
        <c:gapWidth val="219"/>
        <c:overlap val="-27"/>
        <c:axId val="145109760"/>
        <c:axId val="145112448"/>
      </c:barChart>
      <c:catAx>
        <c:axId val="145109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45112448"/>
        <c:crosses val="autoZero"/>
        <c:auto val="1"/>
        <c:lblAlgn val="ctr"/>
        <c:lblOffset val="100"/>
        <c:noMultiLvlLbl val="0"/>
      </c:catAx>
      <c:valAx>
        <c:axId val="145112448"/>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45109760"/>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n-IN" sz="1400" dirty="0"/>
              <a:t>Fractional solution obtained</a:t>
            </a:r>
            <a:r>
              <a:rPr lang="en-IN" sz="1400" baseline="0" dirty="0"/>
              <a:t> </a:t>
            </a:r>
            <a:r>
              <a:rPr lang="en-IN" sz="1400" dirty="0"/>
              <a:t>from solving relaxation of original primal problem</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E_avg</c:v>
                </c:pt>
              </c:strCache>
            </c:strRef>
          </c:tx>
          <c:spPr>
            <a:solidFill>
              <a:schemeClr val="accent1"/>
            </a:solidFill>
            <a:ln>
              <a:noFill/>
            </a:ln>
            <a:effectLst/>
          </c:spPr>
          <c:invertIfNegative val="0"/>
          <c:cat>
            <c:strRef>
              <c:f>Sheet1!$A$2:$A$6</c:f>
              <c:strCache>
                <c:ptCount val="5"/>
                <c:pt idx="0">
                  <c:v>Max Rounding</c:v>
                </c:pt>
                <c:pt idx="1">
                  <c:v>Complete Rounding</c:v>
                </c:pt>
                <c:pt idx="2">
                  <c:v>Interval Rounding</c:v>
                </c:pt>
                <c:pt idx="3">
                  <c:v>Our method</c:v>
                </c:pt>
                <c:pt idx="4">
                  <c:v>Our method (with finetuning)</c:v>
                </c:pt>
              </c:strCache>
            </c:strRef>
          </c:cat>
          <c:val>
            <c:numRef>
              <c:f>Sheet1!$B$2:$B$6</c:f>
              <c:numCache>
                <c:formatCode>General</c:formatCode>
                <c:ptCount val="5"/>
                <c:pt idx="0">
                  <c:v>803.41699999999969</c:v>
                </c:pt>
                <c:pt idx="1">
                  <c:v>742.596</c:v>
                </c:pt>
                <c:pt idx="2">
                  <c:v>744.24900000000002</c:v>
                </c:pt>
                <c:pt idx="3">
                  <c:v>658.93599999999969</c:v>
                </c:pt>
                <c:pt idx="4">
                  <c:v>655.54699999999968</c:v>
                </c:pt>
              </c:numCache>
            </c:numRef>
          </c:val>
          <c:extLst>
            <c:ext xmlns:c16="http://schemas.microsoft.com/office/drawing/2014/chart" uri="{C3380CC4-5D6E-409C-BE32-E72D297353CC}">
              <c16:uniqueId val="{00000000-A12C-4042-9129-188FB55B6538}"/>
            </c:ext>
          </c:extLst>
        </c:ser>
        <c:ser>
          <c:idx val="1"/>
          <c:order val="1"/>
          <c:tx>
            <c:strRef>
              <c:f>Sheet1!$C$1</c:f>
              <c:strCache>
                <c:ptCount val="1"/>
                <c:pt idx="0">
                  <c:v>E_min</c:v>
                </c:pt>
              </c:strCache>
            </c:strRef>
          </c:tx>
          <c:spPr>
            <a:solidFill>
              <a:schemeClr val="accent3"/>
            </a:solidFill>
            <a:ln>
              <a:noFill/>
            </a:ln>
            <a:effectLst/>
          </c:spPr>
          <c:invertIfNegative val="0"/>
          <c:cat>
            <c:strRef>
              <c:f>Sheet1!$A$2:$A$6</c:f>
              <c:strCache>
                <c:ptCount val="5"/>
                <c:pt idx="0">
                  <c:v>Max Rounding</c:v>
                </c:pt>
                <c:pt idx="1">
                  <c:v>Complete Rounding</c:v>
                </c:pt>
                <c:pt idx="2">
                  <c:v>Interval Rounding</c:v>
                </c:pt>
                <c:pt idx="3">
                  <c:v>Our method</c:v>
                </c:pt>
                <c:pt idx="4">
                  <c:v>Our method (with finetuning)</c:v>
                </c:pt>
              </c:strCache>
            </c:strRef>
          </c:cat>
          <c:val>
            <c:numRef>
              <c:f>Sheet1!$C$2:$C$6</c:f>
              <c:numCache>
                <c:formatCode>General</c:formatCode>
                <c:ptCount val="5"/>
                <c:pt idx="0">
                  <c:v>803.41699999999969</c:v>
                </c:pt>
                <c:pt idx="1">
                  <c:v>696.45199999999966</c:v>
                </c:pt>
                <c:pt idx="2">
                  <c:v>691.17900000000031</c:v>
                </c:pt>
                <c:pt idx="3">
                  <c:v>653.255</c:v>
                </c:pt>
                <c:pt idx="4">
                  <c:v>652.83599999999967</c:v>
                </c:pt>
              </c:numCache>
            </c:numRef>
          </c:val>
          <c:extLst>
            <c:ext xmlns:c16="http://schemas.microsoft.com/office/drawing/2014/chart" uri="{C3380CC4-5D6E-409C-BE32-E72D297353CC}">
              <c16:uniqueId val="{00000001-A12C-4042-9129-188FB55B6538}"/>
            </c:ext>
          </c:extLst>
        </c:ser>
        <c:ser>
          <c:idx val="2"/>
          <c:order val="2"/>
          <c:tx>
            <c:strRef>
              <c:f>Sheet1!$D$1</c:f>
              <c:strCache>
                <c:ptCount val="1"/>
                <c:pt idx="0">
                  <c:v>Column1</c:v>
                </c:pt>
              </c:strCache>
            </c:strRef>
          </c:tx>
          <c:spPr>
            <a:solidFill>
              <a:schemeClr val="accent5"/>
            </a:solidFill>
            <a:ln>
              <a:noFill/>
            </a:ln>
            <a:effectLst/>
          </c:spPr>
          <c:invertIfNegative val="0"/>
          <c:cat>
            <c:strRef>
              <c:f>Sheet1!$A$2:$A$6</c:f>
              <c:strCache>
                <c:ptCount val="5"/>
                <c:pt idx="0">
                  <c:v>Max Rounding</c:v>
                </c:pt>
                <c:pt idx="1">
                  <c:v>Complete Rounding</c:v>
                </c:pt>
                <c:pt idx="2">
                  <c:v>Interval Rounding</c:v>
                </c:pt>
                <c:pt idx="3">
                  <c:v>Our method</c:v>
                </c:pt>
                <c:pt idx="4">
                  <c:v>Our method (with finetuning)</c:v>
                </c:pt>
              </c:strCache>
            </c:strRef>
          </c:cat>
          <c:val>
            <c:numRef>
              <c:f>Sheet1!$D$2:$D$6</c:f>
              <c:numCache>
                <c:formatCode>General</c:formatCode>
                <c:ptCount val="5"/>
              </c:numCache>
            </c:numRef>
          </c:val>
          <c:extLst>
            <c:ext xmlns:c16="http://schemas.microsoft.com/office/drawing/2014/chart" uri="{C3380CC4-5D6E-409C-BE32-E72D297353CC}">
              <c16:uniqueId val="{00000002-A12C-4042-9129-188FB55B6538}"/>
            </c:ext>
          </c:extLst>
        </c:ser>
        <c:dLbls>
          <c:showLegendKey val="0"/>
          <c:showVal val="0"/>
          <c:showCatName val="0"/>
          <c:showSerName val="0"/>
          <c:showPercent val="0"/>
          <c:showBubbleSize val="0"/>
        </c:dLbls>
        <c:gapWidth val="219"/>
        <c:overlap val="-27"/>
        <c:axId val="116548736"/>
        <c:axId val="145382016"/>
      </c:barChart>
      <c:catAx>
        <c:axId val="116548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45382016"/>
        <c:crosses val="autoZero"/>
        <c:auto val="1"/>
        <c:lblAlgn val="ctr"/>
        <c:lblOffset val="100"/>
        <c:noMultiLvlLbl val="0"/>
      </c:catAx>
      <c:valAx>
        <c:axId val="145382016"/>
        <c:scaling>
          <c:orientation val="minMax"/>
          <c:max val="800"/>
          <c:min val="6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16548736"/>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400" b="0" i="0" u="none" strike="noStrike" kern="1200" spc="0" baseline="0">
                <a:solidFill>
                  <a:schemeClr val="tx1">
                    <a:lumMod val="65000"/>
                    <a:lumOff val="35000"/>
                  </a:schemeClr>
                </a:solidFill>
                <a:latin typeface="+mn-lt"/>
                <a:ea typeface="+mn-ea"/>
                <a:cs typeface="+mn-cs"/>
              </a:defRPr>
            </a:pPr>
            <a:r>
              <a:rPr lang="en-IN" sz="1400" dirty="0"/>
              <a:t>Fractional solution obtained</a:t>
            </a:r>
            <a:r>
              <a:rPr lang="en-IN" sz="1400" baseline="0" dirty="0"/>
              <a:t> </a:t>
            </a:r>
            <a:r>
              <a:rPr lang="en-IN" sz="1400" dirty="0"/>
              <a:t>from min-marginals provided by TRW-S</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E_avg</c:v>
                </c:pt>
              </c:strCache>
            </c:strRef>
          </c:tx>
          <c:spPr>
            <a:solidFill>
              <a:schemeClr val="accent1"/>
            </a:solidFill>
            <a:ln>
              <a:noFill/>
            </a:ln>
            <a:effectLst/>
          </c:spPr>
          <c:invertIfNegative val="0"/>
          <c:cat>
            <c:strRef>
              <c:f>Sheet1!$A$2:$A$6</c:f>
              <c:strCache>
                <c:ptCount val="5"/>
                <c:pt idx="0">
                  <c:v>Max Rounding</c:v>
                </c:pt>
                <c:pt idx="1">
                  <c:v>Complete Rounding</c:v>
                </c:pt>
                <c:pt idx="2">
                  <c:v>Interval Rounding</c:v>
                </c:pt>
                <c:pt idx="3">
                  <c:v>Our method</c:v>
                </c:pt>
                <c:pt idx="4">
                  <c:v>Our method (with finetuning)</c:v>
                </c:pt>
              </c:strCache>
            </c:strRef>
          </c:cat>
          <c:val>
            <c:numRef>
              <c:f>Sheet1!$B$2:$B$6</c:f>
              <c:numCache>
                <c:formatCode>General</c:formatCode>
                <c:ptCount val="5"/>
                <c:pt idx="0">
                  <c:v>977.20299999999997</c:v>
                </c:pt>
                <c:pt idx="1">
                  <c:v>1131.94</c:v>
                </c:pt>
                <c:pt idx="2">
                  <c:v>1077.385</c:v>
                </c:pt>
                <c:pt idx="3">
                  <c:v>949.79400000000032</c:v>
                </c:pt>
                <c:pt idx="4">
                  <c:v>945.43299999999965</c:v>
                </c:pt>
              </c:numCache>
            </c:numRef>
          </c:val>
          <c:extLst>
            <c:ext xmlns:c16="http://schemas.microsoft.com/office/drawing/2014/chart" uri="{C3380CC4-5D6E-409C-BE32-E72D297353CC}">
              <c16:uniqueId val="{00000000-A4F9-4470-B83B-6707F852D509}"/>
            </c:ext>
          </c:extLst>
        </c:ser>
        <c:ser>
          <c:idx val="1"/>
          <c:order val="1"/>
          <c:tx>
            <c:strRef>
              <c:f>Sheet1!$C$1</c:f>
              <c:strCache>
                <c:ptCount val="1"/>
                <c:pt idx="0">
                  <c:v>E_min</c:v>
                </c:pt>
              </c:strCache>
            </c:strRef>
          </c:tx>
          <c:spPr>
            <a:solidFill>
              <a:schemeClr val="accent3"/>
            </a:solidFill>
            <a:ln>
              <a:noFill/>
            </a:ln>
            <a:effectLst/>
          </c:spPr>
          <c:invertIfNegative val="0"/>
          <c:cat>
            <c:strRef>
              <c:f>Sheet1!$A$2:$A$6</c:f>
              <c:strCache>
                <c:ptCount val="5"/>
                <c:pt idx="0">
                  <c:v>Max Rounding</c:v>
                </c:pt>
                <c:pt idx="1">
                  <c:v>Complete Rounding</c:v>
                </c:pt>
                <c:pt idx="2">
                  <c:v>Interval Rounding</c:v>
                </c:pt>
                <c:pt idx="3">
                  <c:v>Our method</c:v>
                </c:pt>
                <c:pt idx="4">
                  <c:v>Our method (with finetuning)</c:v>
                </c:pt>
              </c:strCache>
            </c:strRef>
          </c:cat>
          <c:val>
            <c:numRef>
              <c:f>Sheet1!$C$2:$C$6</c:f>
              <c:numCache>
                <c:formatCode>General</c:formatCode>
                <c:ptCount val="5"/>
                <c:pt idx="0">
                  <c:v>977.20299999999997</c:v>
                </c:pt>
                <c:pt idx="1">
                  <c:v>977.24199999999996</c:v>
                </c:pt>
                <c:pt idx="2">
                  <c:v>968.12400000000002</c:v>
                </c:pt>
                <c:pt idx="3">
                  <c:v>936.31599999999969</c:v>
                </c:pt>
                <c:pt idx="4">
                  <c:v>935.72500000000002</c:v>
                </c:pt>
              </c:numCache>
            </c:numRef>
          </c:val>
          <c:extLst>
            <c:ext xmlns:c16="http://schemas.microsoft.com/office/drawing/2014/chart" uri="{C3380CC4-5D6E-409C-BE32-E72D297353CC}">
              <c16:uniqueId val="{00000001-A4F9-4470-B83B-6707F852D509}"/>
            </c:ext>
          </c:extLst>
        </c:ser>
        <c:ser>
          <c:idx val="2"/>
          <c:order val="2"/>
          <c:tx>
            <c:strRef>
              <c:f>Sheet1!$D$1</c:f>
              <c:strCache>
                <c:ptCount val="1"/>
                <c:pt idx="0">
                  <c:v>Column1</c:v>
                </c:pt>
              </c:strCache>
            </c:strRef>
          </c:tx>
          <c:spPr>
            <a:solidFill>
              <a:schemeClr val="accent5"/>
            </a:solidFill>
            <a:ln>
              <a:noFill/>
            </a:ln>
            <a:effectLst/>
          </c:spPr>
          <c:invertIfNegative val="0"/>
          <c:cat>
            <c:strRef>
              <c:f>Sheet1!$A$2:$A$6</c:f>
              <c:strCache>
                <c:ptCount val="5"/>
                <c:pt idx="0">
                  <c:v>Max Rounding</c:v>
                </c:pt>
                <c:pt idx="1">
                  <c:v>Complete Rounding</c:v>
                </c:pt>
                <c:pt idx="2">
                  <c:v>Interval Rounding</c:v>
                </c:pt>
                <c:pt idx="3">
                  <c:v>Our method</c:v>
                </c:pt>
                <c:pt idx="4">
                  <c:v>Our method (with finetuning)</c:v>
                </c:pt>
              </c:strCache>
            </c:strRef>
          </c:cat>
          <c:val>
            <c:numRef>
              <c:f>Sheet1!$D$2:$D$6</c:f>
              <c:numCache>
                <c:formatCode>General</c:formatCode>
                <c:ptCount val="5"/>
              </c:numCache>
            </c:numRef>
          </c:val>
          <c:extLst>
            <c:ext xmlns:c16="http://schemas.microsoft.com/office/drawing/2014/chart" uri="{C3380CC4-5D6E-409C-BE32-E72D297353CC}">
              <c16:uniqueId val="{00000002-A4F9-4470-B83B-6707F852D509}"/>
            </c:ext>
          </c:extLst>
        </c:ser>
        <c:dLbls>
          <c:showLegendKey val="0"/>
          <c:showVal val="0"/>
          <c:showCatName val="0"/>
          <c:showSerName val="0"/>
          <c:showPercent val="0"/>
          <c:showBubbleSize val="0"/>
        </c:dLbls>
        <c:gapWidth val="219"/>
        <c:overlap val="-27"/>
        <c:axId val="149478400"/>
        <c:axId val="149484672"/>
      </c:barChart>
      <c:catAx>
        <c:axId val="14947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49484672"/>
        <c:crosses val="autoZero"/>
        <c:auto val="1"/>
        <c:lblAlgn val="ctr"/>
        <c:lblOffset val="100"/>
        <c:noMultiLvlLbl val="0"/>
      </c:catAx>
      <c:valAx>
        <c:axId val="149484672"/>
        <c:scaling>
          <c:orientation val="minMax"/>
          <c:max val="1100"/>
          <c:min val="8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49478400"/>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r>
              <a:rPr lang="en-IN" sz="2000" dirty="0"/>
              <a:t>Test NDCG</a:t>
            </a:r>
            <a:r>
              <a:rPr lang="en-IN" sz="2000" baseline="0" dirty="0"/>
              <a:t> on</a:t>
            </a:r>
            <a:r>
              <a:rPr lang="en-IN" sz="2000" dirty="0"/>
              <a:t> </a:t>
            </a:r>
            <a:r>
              <a:rPr lang="en-IN" sz="2000" b="1" i="0" u="none" strike="noStrike" baseline="0" dirty="0">
                <a:effectLst/>
              </a:rPr>
              <a:t>PASCAL VOC 2011 action dataset</a:t>
            </a:r>
            <a:endParaRPr lang="en-IN" sz="2000" dirty="0"/>
          </a:p>
        </c:rich>
      </c:tx>
      <c:layout>
        <c:manualLayout>
          <c:xMode val="edge"/>
          <c:yMode val="edge"/>
          <c:x val="0.12321759259259261"/>
          <c:y val="0"/>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1397178240740741"/>
          <c:y val="0.24475000890656842"/>
          <c:w val="0.84500439814814809"/>
          <c:h val="0.68541943041633335"/>
        </c:manualLayout>
      </c:layout>
      <c:barChart>
        <c:barDir val="col"/>
        <c:grouping val="clustered"/>
        <c:varyColors val="0"/>
        <c:ser>
          <c:idx val="0"/>
          <c:order val="0"/>
          <c:tx>
            <c:strRef>
              <c:f>Sheet1!$B$1</c:f>
              <c:strCache>
                <c:ptCount val="1"/>
                <c:pt idx="0">
                  <c:v>0-1 loss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Sheet1!$A$2</c:f>
              <c:strCache>
                <c:ptCount val="1"/>
                <c:pt idx="0">
                  <c:v>Mean</c:v>
                </c:pt>
              </c:strCache>
            </c:strRef>
          </c:cat>
          <c:val>
            <c:numRef>
              <c:f>Sheet1!$B$2</c:f>
              <c:numCache>
                <c:formatCode>General</c:formatCode>
                <c:ptCount val="1"/>
                <c:pt idx="0">
                  <c:v>84.38</c:v>
                </c:pt>
              </c:numCache>
            </c:numRef>
          </c:val>
          <c:extLst>
            <c:ext xmlns:c16="http://schemas.microsoft.com/office/drawing/2014/chart" uri="{C3380CC4-5D6E-409C-BE32-E72D297353CC}">
              <c16:uniqueId val="{00000000-3315-46C9-8C9D-5C2CEBCE7EAE}"/>
            </c:ext>
          </c:extLst>
        </c:ser>
        <c:ser>
          <c:idx val="1"/>
          <c:order val="1"/>
          <c:tx>
            <c:strRef>
              <c:f>Sheet1!$C$1</c:f>
              <c:strCache>
                <c:ptCount val="1"/>
                <c:pt idx="0">
                  <c:v>NDCG loss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Sheet1!$A$2</c:f>
              <c:strCache>
                <c:ptCount val="1"/>
                <c:pt idx="0">
                  <c:v>Mean</c:v>
                </c:pt>
              </c:strCache>
            </c:strRef>
          </c:cat>
          <c:val>
            <c:numRef>
              <c:f>Sheet1!$C$2</c:f>
              <c:numCache>
                <c:formatCode>General</c:formatCode>
                <c:ptCount val="1"/>
                <c:pt idx="0">
                  <c:v>85.52</c:v>
                </c:pt>
              </c:numCache>
            </c:numRef>
          </c:val>
          <c:extLst>
            <c:ext xmlns:c16="http://schemas.microsoft.com/office/drawing/2014/chart" uri="{C3380CC4-5D6E-409C-BE32-E72D297353CC}">
              <c16:uniqueId val="{00000001-3315-46C9-8C9D-5C2CEBCE7EAE}"/>
            </c:ext>
          </c:extLst>
        </c:ser>
        <c:dLbls>
          <c:showLegendKey val="0"/>
          <c:showVal val="0"/>
          <c:showCatName val="0"/>
          <c:showSerName val="0"/>
          <c:showPercent val="0"/>
          <c:showBubbleSize val="0"/>
        </c:dLbls>
        <c:gapWidth val="100"/>
        <c:overlap val="-24"/>
        <c:axId val="116548736"/>
        <c:axId val="145382016"/>
      </c:barChart>
      <c:catAx>
        <c:axId val="11654873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2"/>
                </a:solidFill>
                <a:latin typeface="+mn-lt"/>
                <a:ea typeface="+mn-ea"/>
                <a:cs typeface="+mn-cs"/>
              </a:defRPr>
            </a:pPr>
            <a:endParaRPr lang="en-US"/>
          </a:p>
        </c:txPr>
        <c:crossAx val="145382016"/>
        <c:crosses val="autoZero"/>
        <c:auto val="1"/>
        <c:lblAlgn val="ctr"/>
        <c:lblOffset val="100"/>
        <c:noMultiLvlLbl val="0"/>
      </c:catAx>
      <c:valAx>
        <c:axId val="145382016"/>
        <c:scaling>
          <c:orientation val="minMax"/>
          <c:min val="75"/>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IN" sz="1600" dirty="0"/>
                  <a:t>NDCG</a:t>
                </a:r>
                <a:r>
                  <a:rPr lang="en-IN" sz="1600" b="1" i="0" u="none" strike="noStrike" baseline="0" dirty="0">
                    <a:effectLst/>
                  </a:rPr>
                  <a:t>   (%)</a:t>
                </a:r>
                <a:endParaRPr lang="en-IN" sz="1600" dirty="0"/>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16548736"/>
        <c:crosses val="autoZero"/>
        <c:crossBetween val="between"/>
      </c:valAx>
      <c:spPr>
        <a:noFill/>
        <a:ln>
          <a:noFill/>
        </a:ln>
        <a:effectLst/>
      </c:spPr>
    </c:plotArea>
    <c:legend>
      <c:legendPos val="t"/>
      <c:layout>
        <c:manualLayout>
          <c:xMode val="edge"/>
          <c:yMode val="edge"/>
          <c:x val="0.27824282407407408"/>
          <c:y val="0.12065948446100705"/>
          <c:w val="0.46997245370370377"/>
          <c:h val="9.737213603840595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IN" dirty="0"/>
              <a:t>Computational time for gradient computation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Comp_time</c:v>
                </c:pt>
              </c:strCache>
            </c:strRef>
          </c:tx>
          <c:spPr>
            <a:solidFill>
              <a:schemeClr val="accent2"/>
            </a:solidFill>
            <a:ln>
              <a:noFill/>
            </a:ln>
            <a:effectLst>
              <a:outerShdw blurRad="40000" dist="23000" dir="5400000" rotWithShape="0">
                <a:srgbClr val="000000">
                  <a:alpha val="35000"/>
                </a:srgbClr>
              </a:outerShdw>
            </a:effectLst>
          </c:spPr>
          <c:invertIfNegative val="0"/>
          <c:cat>
            <c:strRef>
              <c:f>Sheet1!$A$2:$A$6</c:f>
              <c:strCache>
                <c:ptCount val="4"/>
                <c:pt idx="0">
                  <c:v>0-1</c:v>
                </c:pt>
                <c:pt idx="1">
                  <c:v>AP</c:v>
                </c:pt>
                <c:pt idx="3">
                  <c:v>NDCG</c:v>
                </c:pt>
              </c:strCache>
            </c:strRef>
          </c:cat>
          <c:val>
            <c:numRef>
              <c:f>Sheet1!$B$2:$B$6</c:f>
              <c:numCache>
                <c:formatCode>General</c:formatCode>
                <c:ptCount val="5"/>
                <c:pt idx="0">
                  <c:v>6.9400000000000003E-2</c:v>
                </c:pt>
                <c:pt idx="1">
                  <c:v>0.71540000000000004</c:v>
                </c:pt>
                <c:pt idx="2">
                  <c:v>0</c:v>
                </c:pt>
                <c:pt idx="3">
                  <c:v>6.8018999999999998</c:v>
                </c:pt>
              </c:numCache>
            </c:numRef>
          </c:val>
          <c:extLst>
            <c:ext xmlns:c16="http://schemas.microsoft.com/office/drawing/2014/chart" uri="{C3380CC4-5D6E-409C-BE32-E72D297353CC}">
              <c16:uniqueId val="{00000000-1523-414E-88A4-A8DA5867455B}"/>
            </c:ext>
          </c:extLst>
        </c:ser>
        <c:dLbls>
          <c:showLegendKey val="0"/>
          <c:showVal val="0"/>
          <c:showCatName val="0"/>
          <c:showSerName val="0"/>
          <c:showPercent val="0"/>
          <c:showBubbleSize val="0"/>
        </c:dLbls>
        <c:gapWidth val="100"/>
        <c:overlap val="-24"/>
        <c:axId val="116548736"/>
        <c:axId val="145382016"/>
      </c:barChart>
      <c:catAx>
        <c:axId val="11654873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2000" b="0" i="0" u="none" strike="noStrike" kern="1200" baseline="0">
                <a:solidFill>
                  <a:schemeClr val="tx2"/>
                </a:solidFill>
                <a:latin typeface="+mn-lt"/>
                <a:ea typeface="+mn-ea"/>
                <a:cs typeface="+mn-cs"/>
              </a:defRPr>
            </a:pPr>
            <a:endParaRPr lang="en-US"/>
          </a:p>
        </c:txPr>
        <c:crossAx val="145382016"/>
        <c:crosses val="autoZero"/>
        <c:auto val="1"/>
        <c:lblAlgn val="ctr"/>
        <c:lblOffset val="100"/>
        <c:noMultiLvlLbl val="0"/>
      </c:catAx>
      <c:valAx>
        <c:axId val="145382016"/>
        <c:scaling>
          <c:orientation val="minMax"/>
          <c:max val="1"/>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IN" sz="1600" dirty="0"/>
                  <a:t>Computation</a:t>
                </a:r>
                <a:r>
                  <a:rPr lang="en-IN" sz="1600" b="1" i="0" u="none" strike="noStrike" baseline="0" dirty="0">
                    <a:effectLst/>
                  </a:rPr>
                  <a:t>a</a:t>
                </a:r>
                <a:r>
                  <a:rPr lang="en-IN" sz="1600" dirty="0"/>
                  <a:t>l time  (sec)</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16548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IN" dirty="0"/>
              <a:t>Computational time for gradient computation </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Comp_time</c:v>
                </c:pt>
              </c:strCache>
            </c:strRef>
          </c:tx>
          <c:spPr>
            <a:solidFill>
              <a:schemeClr val="accent2"/>
            </a:solidFill>
            <a:ln>
              <a:noFill/>
            </a:ln>
            <a:effectLst>
              <a:outerShdw blurRad="40000" dist="23000" dir="5400000" rotWithShape="0">
                <a:srgbClr val="000000">
                  <a:alpha val="35000"/>
                </a:srgbClr>
              </a:outerShdw>
            </a:effectLst>
          </c:spPr>
          <c:invertIfNegative val="0"/>
          <c:cat>
            <c:strRef>
              <c:f>Sheet1!$A$2:$A$6</c:f>
              <c:strCache>
                <c:ptCount val="5"/>
                <c:pt idx="0">
                  <c:v>0-1</c:v>
                </c:pt>
                <c:pt idx="1">
                  <c:v>AP</c:v>
                </c:pt>
                <c:pt idx="2">
                  <c:v>AP_QS</c:v>
                </c:pt>
                <c:pt idx="3">
                  <c:v>NDCG</c:v>
                </c:pt>
                <c:pt idx="4">
                  <c:v>NDCG_QS</c:v>
                </c:pt>
              </c:strCache>
            </c:strRef>
          </c:cat>
          <c:val>
            <c:numRef>
              <c:f>Sheet1!$B$2:$B$6</c:f>
              <c:numCache>
                <c:formatCode>General</c:formatCode>
                <c:ptCount val="5"/>
                <c:pt idx="0">
                  <c:v>6.9400000000000003E-2</c:v>
                </c:pt>
                <c:pt idx="1">
                  <c:v>0.71540000000000004</c:v>
                </c:pt>
                <c:pt idx="2">
                  <c:v>6.25E-2</c:v>
                </c:pt>
                <c:pt idx="3">
                  <c:v>6.8018999999999998</c:v>
                </c:pt>
                <c:pt idx="4">
                  <c:v>4.7300000000000002E-2</c:v>
                </c:pt>
              </c:numCache>
            </c:numRef>
          </c:val>
          <c:extLst>
            <c:ext xmlns:c16="http://schemas.microsoft.com/office/drawing/2014/chart" uri="{C3380CC4-5D6E-409C-BE32-E72D297353CC}">
              <c16:uniqueId val="{00000000-1523-414E-88A4-A8DA5867455B}"/>
            </c:ext>
          </c:extLst>
        </c:ser>
        <c:dLbls>
          <c:showLegendKey val="0"/>
          <c:showVal val="0"/>
          <c:showCatName val="0"/>
          <c:showSerName val="0"/>
          <c:showPercent val="0"/>
          <c:showBubbleSize val="0"/>
        </c:dLbls>
        <c:gapWidth val="100"/>
        <c:overlap val="-24"/>
        <c:axId val="116548736"/>
        <c:axId val="145382016"/>
      </c:barChart>
      <c:catAx>
        <c:axId val="11654873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2000" b="0" i="0" u="none" strike="noStrike" kern="1200" baseline="0">
                <a:solidFill>
                  <a:schemeClr val="tx2"/>
                </a:solidFill>
                <a:latin typeface="+mn-lt"/>
                <a:ea typeface="+mn-ea"/>
                <a:cs typeface="+mn-cs"/>
              </a:defRPr>
            </a:pPr>
            <a:endParaRPr lang="en-US"/>
          </a:p>
        </c:txPr>
        <c:crossAx val="145382016"/>
        <c:crosses val="autoZero"/>
        <c:auto val="1"/>
        <c:lblAlgn val="ctr"/>
        <c:lblOffset val="100"/>
        <c:noMultiLvlLbl val="0"/>
      </c:catAx>
      <c:valAx>
        <c:axId val="145382016"/>
        <c:scaling>
          <c:orientation val="minMax"/>
          <c:max val="1"/>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IN" sz="1600" dirty="0"/>
                  <a:t>Computation</a:t>
                </a:r>
                <a:r>
                  <a:rPr lang="en-IN" sz="1600" b="1" i="0" u="none" strike="noStrike" baseline="0" dirty="0">
                    <a:effectLst/>
                  </a:rPr>
                  <a:t>a</a:t>
                </a:r>
                <a:r>
                  <a:rPr lang="en-IN" sz="1600" dirty="0"/>
                  <a:t>l time  (sec)</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16548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IN" dirty="0"/>
              <a:t>Test AP for the different object c</a:t>
            </a:r>
            <a:r>
              <a:rPr lang="en-IN" sz="2128" b="1" i="0" u="none" strike="noStrike" baseline="0" dirty="0">
                <a:effectLst/>
              </a:rPr>
              <a:t>ategories</a:t>
            </a:r>
            <a:r>
              <a:rPr lang="en-IN" dirty="0"/>
              <a:t> of </a:t>
            </a:r>
          </a:p>
          <a:p>
            <a:pPr>
              <a:defRPr/>
            </a:pPr>
            <a:r>
              <a:rPr lang="en-IN" dirty="0"/>
              <a:t>PASCAL VOC 2007 dataset</a:t>
            </a:r>
          </a:p>
        </c:rich>
      </c:tx>
      <c:layout>
        <c:manualLayout>
          <c:xMode val="edge"/>
          <c:yMode val="edge"/>
          <c:x val="0.22703700757943979"/>
          <c:y val="0"/>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0-1 loss</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Sheet1!$A$2:$A$22</c:f>
              <c:strCache>
                <c:ptCount val="21"/>
                <c:pt idx="0">
                  <c:v>Aeroplane</c:v>
                </c:pt>
                <c:pt idx="1">
                  <c:v>Bicycle</c:v>
                </c:pt>
                <c:pt idx="2">
                  <c:v>Bird</c:v>
                </c:pt>
                <c:pt idx="3">
                  <c:v>Boat</c:v>
                </c:pt>
                <c:pt idx="4">
                  <c:v>Bottle</c:v>
                </c:pt>
                <c:pt idx="5">
                  <c:v>Bus</c:v>
                </c:pt>
                <c:pt idx="6">
                  <c:v>Car</c:v>
                </c:pt>
                <c:pt idx="7">
                  <c:v>Cat</c:v>
                </c:pt>
                <c:pt idx="8">
                  <c:v>Chair</c:v>
                </c:pt>
                <c:pt idx="9">
                  <c:v>Cow</c:v>
                </c:pt>
                <c:pt idx="10">
                  <c:v>Dining-table</c:v>
                </c:pt>
                <c:pt idx="11">
                  <c:v>Dog</c:v>
                </c:pt>
                <c:pt idx="12">
                  <c:v>Horse</c:v>
                </c:pt>
                <c:pt idx="13">
                  <c:v>Motorbike</c:v>
                </c:pt>
                <c:pt idx="14">
                  <c:v>Person</c:v>
                </c:pt>
                <c:pt idx="15">
                  <c:v>Potted-plant</c:v>
                </c:pt>
                <c:pt idx="16">
                  <c:v>Sheep</c:v>
                </c:pt>
                <c:pt idx="17">
                  <c:v>Sofa</c:v>
                </c:pt>
                <c:pt idx="18">
                  <c:v>Train</c:v>
                </c:pt>
                <c:pt idx="19">
                  <c:v>TV-monitor</c:v>
                </c:pt>
                <c:pt idx="20">
                  <c:v>Mean</c:v>
                </c:pt>
              </c:strCache>
            </c:strRef>
          </c:cat>
          <c:val>
            <c:numRef>
              <c:f>Sheet1!$B$2:$B$22</c:f>
              <c:numCache>
                <c:formatCode>General</c:formatCode>
                <c:ptCount val="21"/>
                <c:pt idx="0">
                  <c:v>46.6</c:v>
                </c:pt>
                <c:pt idx="1">
                  <c:v>48.53</c:v>
                </c:pt>
                <c:pt idx="2">
                  <c:v>33.31</c:v>
                </c:pt>
                <c:pt idx="3">
                  <c:v>15.23</c:v>
                </c:pt>
                <c:pt idx="4">
                  <c:v>6.1</c:v>
                </c:pt>
                <c:pt idx="5">
                  <c:v>37.01</c:v>
                </c:pt>
                <c:pt idx="6">
                  <c:v>61.28</c:v>
                </c:pt>
                <c:pt idx="7">
                  <c:v>38.119999999999997</c:v>
                </c:pt>
                <c:pt idx="8">
                  <c:v>2.71</c:v>
                </c:pt>
                <c:pt idx="9">
                  <c:v>21.06</c:v>
                </c:pt>
                <c:pt idx="10">
                  <c:v>14.2</c:v>
                </c:pt>
                <c:pt idx="11">
                  <c:v>33.549999999999997</c:v>
                </c:pt>
                <c:pt idx="12">
                  <c:v>46.14</c:v>
                </c:pt>
                <c:pt idx="13">
                  <c:v>29.97</c:v>
                </c:pt>
                <c:pt idx="14">
                  <c:v>29.58</c:v>
                </c:pt>
                <c:pt idx="15">
                  <c:v>21.27</c:v>
                </c:pt>
                <c:pt idx="16">
                  <c:v>11.65</c:v>
                </c:pt>
                <c:pt idx="17">
                  <c:v>36.659999999999997</c:v>
                </c:pt>
                <c:pt idx="18">
                  <c:v>29.71</c:v>
                </c:pt>
                <c:pt idx="19">
                  <c:v>27.31</c:v>
                </c:pt>
                <c:pt idx="20">
                  <c:v>29.5</c:v>
                </c:pt>
              </c:numCache>
            </c:numRef>
          </c:val>
          <c:extLst>
            <c:ext xmlns:c16="http://schemas.microsoft.com/office/drawing/2014/chart" uri="{C3380CC4-5D6E-409C-BE32-E72D297353CC}">
              <c16:uniqueId val="{00000000-CE04-4945-8442-3C0313EA8F4F}"/>
            </c:ext>
          </c:extLst>
        </c:ser>
        <c:ser>
          <c:idx val="1"/>
          <c:order val="1"/>
          <c:tx>
            <c:strRef>
              <c:f>Sheet1!$C$1</c:f>
              <c:strCache>
                <c:ptCount val="1"/>
                <c:pt idx="0">
                  <c:v>AP loss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Sheet1!$A$2:$A$22</c:f>
              <c:strCache>
                <c:ptCount val="21"/>
                <c:pt idx="0">
                  <c:v>Aeroplane</c:v>
                </c:pt>
                <c:pt idx="1">
                  <c:v>Bicycle</c:v>
                </c:pt>
                <c:pt idx="2">
                  <c:v>Bird</c:v>
                </c:pt>
                <c:pt idx="3">
                  <c:v>Boat</c:v>
                </c:pt>
                <c:pt idx="4">
                  <c:v>Bottle</c:v>
                </c:pt>
                <c:pt idx="5">
                  <c:v>Bus</c:v>
                </c:pt>
                <c:pt idx="6">
                  <c:v>Car</c:v>
                </c:pt>
                <c:pt idx="7">
                  <c:v>Cat</c:v>
                </c:pt>
                <c:pt idx="8">
                  <c:v>Chair</c:v>
                </c:pt>
                <c:pt idx="9">
                  <c:v>Cow</c:v>
                </c:pt>
                <c:pt idx="10">
                  <c:v>Dining-table</c:v>
                </c:pt>
                <c:pt idx="11">
                  <c:v>Dog</c:v>
                </c:pt>
                <c:pt idx="12">
                  <c:v>Horse</c:v>
                </c:pt>
                <c:pt idx="13">
                  <c:v>Motorbike</c:v>
                </c:pt>
                <c:pt idx="14">
                  <c:v>Person</c:v>
                </c:pt>
                <c:pt idx="15">
                  <c:v>Potted-plant</c:v>
                </c:pt>
                <c:pt idx="16">
                  <c:v>Sheep</c:v>
                </c:pt>
                <c:pt idx="17">
                  <c:v>Sofa</c:v>
                </c:pt>
                <c:pt idx="18">
                  <c:v>Train</c:v>
                </c:pt>
                <c:pt idx="19">
                  <c:v>TV-monitor</c:v>
                </c:pt>
                <c:pt idx="20">
                  <c:v>Mean</c:v>
                </c:pt>
              </c:strCache>
            </c:strRef>
          </c:cat>
          <c:val>
            <c:numRef>
              <c:f>Sheet1!$C$2:$C$22</c:f>
              <c:numCache>
                <c:formatCode>General</c:formatCode>
                <c:ptCount val="21"/>
                <c:pt idx="0">
                  <c:v>48.18</c:v>
                </c:pt>
                <c:pt idx="1">
                  <c:v>61.45</c:v>
                </c:pt>
                <c:pt idx="2">
                  <c:v>36.729999999999997</c:v>
                </c:pt>
                <c:pt idx="3">
                  <c:v>19.66</c:v>
                </c:pt>
                <c:pt idx="4">
                  <c:v>1.01</c:v>
                </c:pt>
                <c:pt idx="5">
                  <c:v>49.51</c:v>
                </c:pt>
                <c:pt idx="6">
                  <c:v>66.78</c:v>
                </c:pt>
                <c:pt idx="7">
                  <c:v>40.770000000000003</c:v>
                </c:pt>
                <c:pt idx="8">
                  <c:v>3.23</c:v>
                </c:pt>
                <c:pt idx="9">
                  <c:v>38.520000000000003</c:v>
                </c:pt>
                <c:pt idx="10">
                  <c:v>39.53</c:v>
                </c:pt>
                <c:pt idx="11">
                  <c:v>36.25</c:v>
                </c:pt>
                <c:pt idx="12">
                  <c:v>53.86</c:v>
                </c:pt>
                <c:pt idx="13">
                  <c:v>34.81</c:v>
                </c:pt>
                <c:pt idx="14">
                  <c:v>30.41</c:v>
                </c:pt>
                <c:pt idx="15">
                  <c:v>23.03</c:v>
                </c:pt>
                <c:pt idx="16">
                  <c:v>32.200000000000003</c:v>
                </c:pt>
                <c:pt idx="17">
                  <c:v>42.03</c:v>
                </c:pt>
                <c:pt idx="18">
                  <c:v>37.1</c:v>
                </c:pt>
                <c:pt idx="19">
                  <c:v>37.26</c:v>
                </c:pt>
                <c:pt idx="20">
                  <c:v>36.61</c:v>
                </c:pt>
              </c:numCache>
            </c:numRef>
          </c:val>
          <c:extLst>
            <c:ext xmlns:c16="http://schemas.microsoft.com/office/drawing/2014/chart" uri="{C3380CC4-5D6E-409C-BE32-E72D297353CC}">
              <c16:uniqueId val="{00000001-CE04-4945-8442-3C0313EA8F4F}"/>
            </c:ext>
          </c:extLst>
        </c:ser>
        <c:dLbls>
          <c:showLegendKey val="0"/>
          <c:showVal val="0"/>
          <c:showCatName val="0"/>
          <c:showSerName val="0"/>
          <c:showPercent val="0"/>
          <c:showBubbleSize val="0"/>
        </c:dLbls>
        <c:gapWidth val="100"/>
        <c:overlap val="-24"/>
        <c:axId val="116548736"/>
        <c:axId val="145382016"/>
      </c:barChart>
      <c:catAx>
        <c:axId val="116548736"/>
        <c:scaling>
          <c:orientation val="minMax"/>
        </c:scaling>
        <c:delete val="0"/>
        <c:axPos val="b"/>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IN" sz="1600" dirty="0"/>
                  <a:t>Object</a:t>
                </a:r>
                <a:r>
                  <a:rPr lang="en-IN" sz="1600" baseline="0" dirty="0"/>
                  <a:t> C</a:t>
                </a:r>
                <a:r>
                  <a:rPr lang="en-IN" sz="1600" b="1" i="0" u="none" strike="noStrike" baseline="0" dirty="0">
                    <a:effectLst/>
                  </a:rPr>
                  <a:t>ategory</a:t>
                </a:r>
                <a:endParaRPr lang="en-IN" sz="1600" dirty="0"/>
              </a:p>
            </c:rich>
          </c:tx>
          <c:layout>
            <c:manualLayout>
              <c:xMode val="edge"/>
              <c:yMode val="edge"/>
              <c:x val="0.42282524059492571"/>
              <c:y val="0.91285251945940571"/>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3600000" spcFirstLastPara="1" vertOverflow="ellipsis" wrap="square" anchor="ctr" anchorCtr="1"/>
          <a:lstStyle/>
          <a:p>
            <a:pPr>
              <a:defRPr sz="1197" b="0" i="0" u="none" strike="noStrike" kern="1200" baseline="0">
                <a:solidFill>
                  <a:schemeClr val="tx2"/>
                </a:solidFill>
                <a:latin typeface="+mn-lt"/>
                <a:ea typeface="+mn-ea"/>
                <a:cs typeface="+mn-cs"/>
              </a:defRPr>
            </a:pPr>
            <a:endParaRPr lang="en-US"/>
          </a:p>
        </c:txPr>
        <c:crossAx val="145382016"/>
        <c:crosses val="autoZero"/>
        <c:auto val="1"/>
        <c:lblAlgn val="ctr"/>
        <c:lblOffset val="100"/>
        <c:noMultiLvlLbl val="0"/>
      </c:catAx>
      <c:valAx>
        <c:axId val="145382016"/>
        <c:scaling>
          <c:orientation val="minMax"/>
          <c:max val="70"/>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IN" sz="1600" dirty="0"/>
                  <a:t>Aver</a:t>
                </a:r>
                <a:r>
                  <a:rPr lang="en-IN" sz="1600" b="1" i="0" u="none" strike="noStrike" baseline="0" dirty="0">
                    <a:effectLst/>
                  </a:rPr>
                  <a:t>age Precision (%)</a:t>
                </a:r>
                <a:endParaRPr lang="en-IN" sz="1600" dirty="0"/>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16548736"/>
        <c:crosses val="autoZero"/>
        <c:crossBetween val="between"/>
      </c:valAx>
      <c:spPr>
        <a:noFill/>
        <a:ln>
          <a:noFill/>
        </a:ln>
        <a:effectLst/>
      </c:spPr>
    </c:plotArea>
    <c:legend>
      <c:legendPos val="t"/>
      <c:layout>
        <c:manualLayout>
          <c:xMode val="edge"/>
          <c:yMode val="edge"/>
          <c:x val="0.38407616556347968"/>
          <c:y val="0.17660815099115371"/>
          <c:w val="0.23184755104265162"/>
          <c:h val="9.737213603840595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2"/>
                </a:solidFill>
                <a:latin typeface="+mn-lt"/>
                <a:ea typeface="+mn-ea"/>
                <a:cs typeface="+mn-cs"/>
              </a:defRPr>
            </a:pPr>
            <a:r>
              <a:rPr lang="en-IN"/>
              <a:t>Computational time for gradient computation </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Comp_time</c:v>
                </c:pt>
              </c:strCache>
            </c:strRef>
          </c:tx>
          <c:spPr>
            <a:solidFill>
              <a:schemeClr val="accent2"/>
            </a:solidFill>
            <a:ln>
              <a:noFill/>
            </a:ln>
            <a:effectLst>
              <a:outerShdw blurRad="40000" dist="23000" dir="5400000" rotWithShape="0">
                <a:srgbClr val="000000">
                  <a:alpha val="35000"/>
                </a:srgbClr>
              </a:outerShdw>
            </a:effectLst>
          </c:spPr>
          <c:invertIfNegative val="0"/>
          <c:cat>
            <c:strRef>
              <c:f>Sheet1!$A$2:$A$4</c:f>
              <c:strCache>
                <c:ptCount val="2"/>
                <c:pt idx="0">
                  <c:v>0-1</c:v>
                </c:pt>
                <c:pt idx="1">
                  <c:v>AP</c:v>
                </c:pt>
              </c:strCache>
            </c:strRef>
          </c:cat>
          <c:val>
            <c:numRef>
              <c:f>Sheet1!$B$2:$B$4</c:f>
              <c:numCache>
                <c:formatCode>General</c:formatCode>
                <c:ptCount val="3"/>
                <c:pt idx="0">
                  <c:v>0.36299999999999999</c:v>
                </c:pt>
                <c:pt idx="1">
                  <c:v>7.6230000000000002</c:v>
                </c:pt>
                <c:pt idx="2">
                  <c:v>0</c:v>
                </c:pt>
              </c:numCache>
            </c:numRef>
          </c:val>
          <c:extLst>
            <c:ext xmlns:c16="http://schemas.microsoft.com/office/drawing/2014/chart" uri="{C3380CC4-5D6E-409C-BE32-E72D297353CC}">
              <c16:uniqueId val="{00000000-1523-414E-88A4-A8DA5867455B}"/>
            </c:ext>
          </c:extLst>
        </c:ser>
        <c:dLbls>
          <c:showLegendKey val="0"/>
          <c:showVal val="0"/>
          <c:showCatName val="0"/>
          <c:showSerName val="0"/>
          <c:showPercent val="0"/>
          <c:showBubbleSize val="0"/>
        </c:dLbls>
        <c:gapWidth val="100"/>
        <c:overlap val="-24"/>
        <c:axId val="116548736"/>
        <c:axId val="145382016"/>
      </c:barChart>
      <c:catAx>
        <c:axId val="11654873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2"/>
                </a:solidFill>
                <a:latin typeface="+mn-lt"/>
                <a:ea typeface="+mn-ea"/>
                <a:cs typeface="+mn-cs"/>
              </a:defRPr>
            </a:pPr>
            <a:endParaRPr lang="en-US"/>
          </a:p>
        </c:txPr>
        <c:crossAx val="145382016"/>
        <c:crosses val="autoZero"/>
        <c:auto val="1"/>
        <c:lblAlgn val="ctr"/>
        <c:lblOffset val="100"/>
        <c:noMultiLvlLbl val="0"/>
      </c:catAx>
      <c:valAx>
        <c:axId val="145382016"/>
        <c:scaling>
          <c:orientation val="minMax"/>
          <c:max val="8"/>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IN" dirty="0"/>
                  <a:t>Computation</a:t>
                </a:r>
                <a:r>
                  <a:rPr lang="en-IN" sz="1600" b="1" i="0" u="none" strike="noStrike" baseline="0" dirty="0">
                    <a:effectLst/>
                  </a:rPr>
                  <a:t>a</a:t>
                </a:r>
                <a:r>
                  <a:rPr lang="en-IN" dirty="0"/>
                  <a:t>l time  (sec)</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16548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1" i="0" u="none" strike="noStrike" kern="1200" baseline="0">
                <a:solidFill>
                  <a:schemeClr val="tx2"/>
                </a:solidFill>
                <a:latin typeface="+mn-lt"/>
                <a:ea typeface="+mn-ea"/>
                <a:cs typeface="+mn-cs"/>
              </a:defRPr>
            </a:pPr>
            <a:r>
              <a:rPr lang="en-IN"/>
              <a:t>Computational time for gradient computation </a:t>
            </a:r>
          </a:p>
        </c:rich>
      </c:tx>
      <c:overlay val="0"/>
      <c:spPr>
        <a:noFill/>
        <a:ln>
          <a:noFill/>
        </a:ln>
        <a:effectLst/>
      </c:spPr>
      <c:txPr>
        <a:bodyPr rot="0" spcFirstLastPara="1" vertOverflow="ellipsis" vert="horz" wrap="square" anchor="ctr" anchorCtr="1"/>
        <a:lstStyle/>
        <a:p>
          <a:pPr>
            <a:defRPr sz="192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Comp_time</c:v>
                </c:pt>
              </c:strCache>
            </c:strRef>
          </c:tx>
          <c:spPr>
            <a:solidFill>
              <a:schemeClr val="accent2"/>
            </a:solidFill>
            <a:ln>
              <a:noFill/>
            </a:ln>
            <a:effectLst>
              <a:outerShdw blurRad="40000" dist="23000" dir="5400000" rotWithShape="0">
                <a:srgbClr val="000000">
                  <a:alpha val="35000"/>
                </a:srgbClr>
              </a:outerShdw>
            </a:effectLst>
          </c:spPr>
          <c:invertIfNegative val="0"/>
          <c:cat>
            <c:strRef>
              <c:f>Sheet1!$A$2:$A$4</c:f>
              <c:strCache>
                <c:ptCount val="3"/>
                <c:pt idx="0">
                  <c:v>0-1</c:v>
                </c:pt>
                <c:pt idx="1">
                  <c:v>AP</c:v>
                </c:pt>
                <c:pt idx="2">
                  <c:v>AP_QS</c:v>
                </c:pt>
              </c:strCache>
            </c:strRef>
          </c:cat>
          <c:val>
            <c:numRef>
              <c:f>Sheet1!$B$2:$B$4</c:f>
              <c:numCache>
                <c:formatCode>General</c:formatCode>
                <c:ptCount val="3"/>
                <c:pt idx="0">
                  <c:v>0.36299999999999999</c:v>
                </c:pt>
                <c:pt idx="1">
                  <c:v>7.6230000000000002</c:v>
                </c:pt>
                <c:pt idx="2">
                  <c:v>0.52100000000000002</c:v>
                </c:pt>
              </c:numCache>
            </c:numRef>
          </c:val>
          <c:extLst>
            <c:ext xmlns:c16="http://schemas.microsoft.com/office/drawing/2014/chart" uri="{C3380CC4-5D6E-409C-BE32-E72D297353CC}">
              <c16:uniqueId val="{00000000-1523-414E-88A4-A8DA5867455B}"/>
            </c:ext>
          </c:extLst>
        </c:ser>
        <c:dLbls>
          <c:showLegendKey val="0"/>
          <c:showVal val="0"/>
          <c:showCatName val="0"/>
          <c:showSerName val="0"/>
          <c:showPercent val="0"/>
          <c:showBubbleSize val="0"/>
        </c:dLbls>
        <c:gapWidth val="100"/>
        <c:overlap val="-24"/>
        <c:axId val="116548736"/>
        <c:axId val="145382016"/>
      </c:barChart>
      <c:catAx>
        <c:axId val="11654873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1600" b="0" i="0" u="none" strike="noStrike" kern="1200" baseline="0">
                <a:solidFill>
                  <a:schemeClr val="tx2"/>
                </a:solidFill>
                <a:latin typeface="+mn-lt"/>
                <a:ea typeface="+mn-ea"/>
                <a:cs typeface="+mn-cs"/>
              </a:defRPr>
            </a:pPr>
            <a:endParaRPr lang="en-US"/>
          </a:p>
        </c:txPr>
        <c:crossAx val="145382016"/>
        <c:crosses val="autoZero"/>
        <c:auto val="1"/>
        <c:lblAlgn val="ctr"/>
        <c:lblOffset val="100"/>
        <c:noMultiLvlLbl val="0"/>
      </c:catAx>
      <c:valAx>
        <c:axId val="145382016"/>
        <c:scaling>
          <c:orientation val="minMax"/>
          <c:max val="8"/>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IN" dirty="0"/>
                  <a:t>Computation</a:t>
                </a:r>
                <a:r>
                  <a:rPr lang="en-IN" sz="1600" b="1" i="0" u="none" strike="noStrike" baseline="0" dirty="0">
                    <a:effectLst/>
                  </a:rPr>
                  <a:t>a</a:t>
                </a:r>
                <a:r>
                  <a:rPr lang="en-IN" dirty="0"/>
                  <a:t>l time  (sec)</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2"/>
                </a:solidFill>
                <a:latin typeface="+mn-lt"/>
                <a:ea typeface="+mn-ea"/>
                <a:cs typeface="+mn-cs"/>
              </a:defRPr>
            </a:pPr>
            <a:endParaRPr lang="en-US"/>
          </a:p>
        </c:txPr>
        <c:crossAx val="1165487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2" b="0" i="0" u="none" strike="noStrike" kern="1200" spc="0" baseline="0">
                <a:solidFill>
                  <a:schemeClr val="tx1">
                    <a:lumMod val="65000"/>
                    <a:lumOff val="35000"/>
                  </a:schemeClr>
                </a:solidFill>
                <a:latin typeface="+mn-lt"/>
                <a:ea typeface="+mn-ea"/>
                <a:cs typeface="+mn-cs"/>
              </a:defRPr>
            </a:pPr>
            <a:r>
              <a:rPr lang="en-IN" dirty="0"/>
              <a:t>Uniform Metric</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E_avg</c:v>
                </c:pt>
              </c:strCache>
            </c:strRef>
          </c:tx>
          <c:spPr>
            <a:solidFill>
              <a:schemeClr val="accent1"/>
            </a:solidFill>
            <a:ln>
              <a:noFill/>
            </a:ln>
            <a:effectLst/>
          </c:spPr>
          <c:invertIfNegative val="0"/>
          <c:cat>
            <c:strRef>
              <c:f>Sheet1!$A$2:$A$5</c:f>
              <c:strCache>
                <c:ptCount val="4"/>
                <c:pt idx="0">
                  <c:v>Max Rounding</c:v>
                </c:pt>
                <c:pt idx="1">
                  <c:v>Complete Rounding</c:v>
                </c:pt>
                <c:pt idx="2">
                  <c:v>Interval Rounding</c:v>
                </c:pt>
                <c:pt idx="3">
                  <c:v>Our method</c:v>
                </c:pt>
              </c:strCache>
            </c:strRef>
          </c:cat>
          <c:val>
            <c:numRef>
              <c:f>Sheet1!$B$2:$B$5</c:f>
              <c:numCache>
                <c:formatCode>General</c:formatCode>
                <c:ptCount val="4"/>
                <c:pt idx="0">
                  <c:v>12.04</c:v>
                </c:pt>
                <c:pt idx="1">
                  <c:v>12.532</c:v>
                </c:pt>
                <c:pt idx="2">
                  <c:v>12.437000000000001</c:v>
                </c:pt>
                <c:pt idx="3">
                  <c:v>10.18</c:v>
                </c:pt>
              </c:numCache>
            </c:numRef>
          </c:val>
          <c:extLst>
            <c:ext xmlns:c16="http://schemas.microsoft.com/office/drawing/2014/chart" uri="{C3380CC4-5D6E-409C-BE32-E72D297353CC}">
              <c16:uniqueId val="{00000000-AD5B-4B1E-B95A-5203B2CB8D18}"/>
            </c:ext>
          </c:extLst>
        </c:ser>
        <c:ser>
          <c:idx val="1"/>
          <c:order val="1"/>
          <c:tx>
            <c:strRef>
              <c:f>Sheet1!$C$1</c:f>
              <c:strCache>
                <c:ptCount val="1"/>
                <c:pt idx="0">
                  <c:v>E_min</c:v>
                </c:pt>
              </c:strCache>
            </c:strRef>
          </c:tx>
          <c:spPr>
            <a:solidFill>
              <a:schemeClr val="accent3"/>
            </a:solidFill>
            <a:ln>
              <a:noFill/>
            </a:ln>
            <a:effectLst/>
          </c:spPr>
          <c:invertIfNegative val="0"/>
          <c:cat>
            <c:strRef>
              <c:f>Sheet1!$A$2:$A$5</c:f>
              <c:strCache>
                <c:ptCount val="4"/>
                <c:pt idx="0">
                  <c:v>Max Rounding</c:v>
                </c:pt>
                <c:pt idx="1">
                  <c:v>Complete Rounding</c:v>
                </c:pt>
                <c:pt idx="2">
                  <c:v>Interval Rounding</c:v>
                </c:pt>
                <c:pt idx="3">
                  <c:v>Our method</c:v>
                </c:pt>
              </c:strCache>
            </c:strRef>
          </c:cat>
          <c:val>
            <c:numRef>
              <c:f>Sheet1!$C$2:$C$5</c:f>
              <c:numCache>
                <c:formatCode>General</c:formatCode>
                <c:ptCount val="4"/>
                <c:pt idx="0">
                  <c:v>12.04</c:v>
                </c:pt>
                <c:pt idx="1">
                  <c:v>10.435</c:v>
                </c:pt>
                <c:pt idx="2">
                  <c:v>10.327</c:v>
                </c:pt>
                <c:pt idx="3">
                  <c:v>10.103</c:v>
                </c:pt>
              </c:numCache>
            </c:numRef>
          </c:val>
          <c:extLst>
            <c:ext xmlns:c16="http://schemas.microsoft.com/office/drawing/2014/chart" uri="{C3380CC4-5D6E-409C-BE32-E72D297353CC}">
              <c16:uniqueId val="{00000001-AD5B-4B1E-B95A-5203B2CB8D18}"/>
            </c:ext>
          </c:extLst>
        </c:ser>
        <c:ser>
          <c:idx val="2"/>
          <c:order val="2"/>
          <c:tx>
            <c:strRef>
              <c:f>Sheet1!$D$1</c:f>
              <c:strCache>
                <c:ptCount val="1"/>
                <c:pt idx="0">
                  <c:v>Column1</c:v>
                </c:pt>
              </c:strCache>
            </c:strRef>
          </c:tx>
          <c:spPr>
            <a:solidFill>
              <a:schemeClr val="accent5"/>
            </a:solidFill>
            <a:ln>
              <a:noFill/>
            </a:ln>
            <a:effectLst/>
          </c:spPr>
          <c:invertIfNegative val="0"/>
          <c:cat>
            <c:strRef>
              <c:f>Sheet1!$A$2:$A$5</c:f>
              <c:strCache>
                <c:ptCount val="4"/>
                <c:pt idx="0">
                  <c:v>Max Rounding</c:v>
                </c:pt>
                <c:pt idx="1">
                  <c:v>Complete Rounding</c:v>
                </c:pt>
                <c:pt idx="2">
                  <c:v>Interval Rounding</c:v>
                </c:pt>
                <c:pt idx="3">
                  <c:v>Our method</c:v>
                </c:pt>
              </c:strCache>
            </c:strRef>
          </c:cat>
          <c:val>
            <c:numRef>
              <c:f>Sheet1!$D$2:$D$5</c:f>
              <c:numCache>
                <c:formatCode>General</c:formatCode>
                <c:ptCount val="4"/>
              </c:numCache>
            </c:numRef>
          </c:val>
          <c:extLst>
            <c:ext xmlns:c16="http://schemas.microsoft.com/office/drawing/2014/chart" uri="{C3380CC4-5D6E-409C-BE32-E72D297353CC}">
              <c16:uniqueId val="{00000002-AD5B-4B1E-B95A-5203B2CB8D18}"/>
            </c:ext>
          </c:extLst>
        </c:ser>
        <c:dLbls>
          <c:showLegendKey val="0"/>
          <c:showVal val="0"/>
          <c:showCatName val="0"/>
          <c:showSerName val="0"/>
          <c:showPercent val="0"/>
          <c:showBubbleSize val="0"/>
        </c:dLbls>
        <c:gapWidth val="219"/>
        <c:overlap val="-27"/>
        <c:axId val="116339840"/>
        <c:axId val="127358080"/>
      </c:barChart>
      <c:catAx>
        <c:axId val="1163398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27358080"/>
        <c:crosses val="autoZero"/>
        <c:auto val="1"/>
        <c:lblAlgn val="ctr"/>
        <c:lblOffset val="100"/>
        <c:noMultiLvlLbl val="0"/>
      </c:catAx>
      <c:valAx>
        <c:axId val="127358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16339840"/>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62" b="0" i="0" u="none" strike="noStrike" kern="1200" spc="0" baseline="0">
                <a:solidFill>
                  <a:schemeClr val="tx1">
                    <a:lumMod val="65000"/>
                    <a:lumOff val="35000"/>
                  </a:schemeClr>
                </a:solidFill>
                <a:latin typeface="+mn-lt"/>
                <a:ea typeface="+mn-ea"/>
                <a:cs typeface="+mn-cs"/>
              </a:defRPr>
            </a:pPr>
            <a:r>
              <a:rPr lang="en-IN" dirty="0"/>
              <a:t>Truncated Linear Metric</a:t>
            </a:r>
          </a:p>
        </c:rich>
      </c:tx>
      <c:overlay val="0"/>
      <c:spPr>
        <a:noFill/>
        <a:ln>
          <a:noFill/>
        </a:ln>
        <a:effectLst/>
      </c:spPr>
    </c:title>
    <c:autoTitleDeleted val="0"/>
    <c:plotArea>
      <c:layout/>
      <c:barChart>
        <c:barDir val="col"/>
        <c:grouping val="clustered"/>
        <c:varyColors val="0"/>
        <c:ser>
          <c:idx val="0"/>
          <c:order val="0"/>
          <c:tx>
            <c:strRef>
              <c:f>Sheet1!$B$1</c:f>
              <c:strCache>
                <c:ptCount val="1"/>
                <c:pt idx="0">
                  <c:v>E_avg</c:v>
                </c:pt>
              </c:strCache>
            </c:strRef>
          </c:tx>
          <c:spPr>
            <a:solidFill>
              <a:schemeClr val="accent1"/>
            </a:solidFill>
            <a:ln>
              <a:noFill/>
            </a:ln>
            <a:effectLst/>
          </c:spPr>
          <c:invertIfNegative val="0"/>
          <c:cat>
            <c:strRef>
              <c:f>Sheet1!$A$2:$A$5</c:f>
              <c:strCache>
                <c:ptCount val="4"/>
                <c:pt idx="0">
                  <c:v>Max Rounding</c:v>
                </c:pt>
                <c:pt idx="1">
                  <c:v>Complete Rounding</c:v>
                </c:pt>
                <c:pt idx="2">
                  <c:v>Interval Rounding</c:v>
                </c:pt>
                <c:pt idx="3">
                  <c:v>Our method</c:v>
                </c:pt>
              </c:strCache>
            </c:strRef>
          </c:cat>
          <c:val>
            <c:numRef>
              <c:f>Sheet1!$B$2:$B$5</c:f>
              <c:numCache>
                <c:formatCode>General</c:formatCode>
                <c:ptCount val="4"/>
                <c:pt idx="0">
                  <c:v>74.423000000000002</c:v>
                </c:pt>
                <c:pt idx="1">
                  <c:v>1887.213</c:v>
                </c:pt>
                <c:pt idx="2">
                  <c:v>1936.3609999999999</c:v>
                </c:pt>
                <c:pt idx="3">
                  <c:v>153.80100000000004</c:v>
                </c:pt>
              </c:numCache>
            </c:numRef>
          </c:val>
          <c:extLst>
            <c:ext xmlns:c16="http://schemas.microsoft.com/office/drawing/2014/chart" uri="{C3380CC4-5D6E-409C-BE32-E72D297353CC}">
              <c16:uniqueId val="{00000000-D390-473F-8943-67B116873C3D}"/>
            </c:ext>
          </c:extLst>
        </c:ser>
        <c:ser>
          <c:idx val="1"/>
          <c:order val="1"/>
          <c:tx>
            <c:strRef>
              <c:f>Sheet1!$C$1</c:f>
              <c:strCache>
                <c:ptCount val="1"/>
                <c:pt idx="0">
                  <c:v>E_min</c:v>
                </c:pt>
              </c:strCache>
            </c:strRef>
          </c:tx>
          <c:spPr>
            <a:solidFill>
              <a:schemeClr val="accent3"/>
            </a:solidFill>
            <a:ln>
              <a:noFill/>
            </a:ln>
            <a:effectLst/>
          </c:spPr>
          <c:invertIfNegative val="0"/>
          <c:cat>
            <c:strRef>
              <c:f>Sheet1!$A$2:$A$5</c:f>
              <c:strCache>
                <c:ptCount val="4"/>
                <c:pt idx="0">
                  <c:v>Max Rounding</c:v>
                </c:pt>
                <c:pt idx="1">
                  <c:v>Complete Rounding</c:v>
                </c:pt>
                <c:pt idx="2">
                  <c:v>Interval Rounding</c:v>
                </c:pt>
                <c:pt idx="3">
                  <c:v>Our method</c:v>
                </c:pt>
              </c:strCache>
            </c:strRef>
          </c:cat>
          <c:val>
            <c:numRef>
              <c:f>Sheet1!$C$2:$C$5</c:f>
              <c:numCache>
                <c:formatCode>General</c:formatCode>
                <c:ptCount val="4"/>
                <c:pt idx="0">
                  <c:v>74.423000000000002</c:v>
                </c:pt>
                <c:pt idx="1">
                  <c:v>19.427</c:v>
                </c:pt>
                <c:pt idx="2">
                  <c:v>17.786999999999985</c:v>
                </c:pt>
                <c:pt idx="3">
                  <c:v>14.762</c:v>
                </c:pt>
              </c:numCache>
            </c:numRef>
          </c:val>
          <c:extLst>
            <c:ext xmlns:c16="http://schemas.microsoft.com/office/drawing/2014/chart" uri="{C3380CC4-5D6E-409C-BE32-E72D297353CC}">
              <c16:uniqueId val="{00000001-D390-473F-8943-67B116873C3D}"/>
            </c:ext>
          </c:extLst>
        </c:ser>
        <c:ser>
          <c:idx val="2"/>
          <c:order val="2"/>
          <c:tx>
            <c:strRef>
              <c:f>Sheet1!$D$1</c:f>
              <c:strCache>
                <c:ptCount val="1"/>
                <c:pt idx="0">
                  <c:v>Column1</c:v>
                </c:pt>
              </c:strCache>
            </c:strRef>
          </c:tx>
          <c:spPr>
            <a:solidFill>
              <a:schemeClr val="accent5"/>
            </a:solidFill>
            <a:ln>
              <a:noFill/>
            </a:ln>
            <a:effectLst/>
          </c:spPr>
          <c:invertIfNegative val="0"/>
          <c:cat>
            <c:strRef>
              <c:f>Sheet1!$A$2:$A$5</c:f>
              <c:strCache>
                <c:ptCount val="4"/>
                <c:pt idx="0">
                  <c:v>Max Rounding</c:v>
                </c:pt>
                <c:pt idx="1">
                  <c:v>Complete Rounding</c:v>
                </c:pt>
                <c:pt idx="2">
                  <c:v>Interval Rounding</c:v>
                </c:pt>
                <c:pt idx="3">
                  <c:v>Our method</c:v>
                </c:pt>
              </c:strCache>
            </c:strRef>
          </c:cat>
          <c:val>
            <c:numRef>
              <c:f>Sheet1!$D$2:$D$5</c:f>
              <c:numCache>
                <c:formatCode>General</c:formatCode>
                <c:ptCount val="4"/>
              </c:numCache>
            </c:numRef>
          </c:val>
          <c:extLst>
            <c:ext xmlns:c16="http://schemas.microsoft.com/office/drawing/2014/chart" uri="{C3380CC4-5D6E-409C-BE32-E72D297353CC}">
              <c16:uniqueId val="{00000002-D390-473F-8943-67B116873C3D}"/>
            </c:ext>
          </c:extLst>
        </c:ser>
        <c:dLbls>
          <c:showLegendKey val="0"/>
          <c:showVal val="0"/>
          <c:showCatName val="0"/>
          <c:showSerName val="0"/>
          <c:showPercent val="0"/>
          <c:showBubbleSize val="0"/>
        </c:dLbls>
        <c:gapWidth val="219"/>
        <c:overlap val="-27"/>
        <c:axId val="144835328"/>
        <c:axId val="144877440"/>
      </c:barChart>
      <c:catAx>
        <c:axId val="144835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44877440"/>
        <c:crosses val="autoZero"/>
        <c:auto val="1"/>
        <c:lblAlgn val="ctr"/>
        <c:lblOffset val="100"/>
        <c:noMultiLvlLbl val="0"/>
      </c:catAx>
      <c:valAx>
        <c:axId val="144877440"/>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144835328"/>
        <c:crosses val="autoZero"/>
        <c:crossBetween val="between"/>
      </c:valAx>
      <c:spPr>
        <a:noFill/>
        <a:ln>
          <a:noFill/>
        </a:ln>
        <a:effectLst/>
      </c:spPr>
    </c:plotArea>
    <c:legend>
      <c:legendPos val="b"/>
      <c:legendEntry>
        <c:idx val="2"/>
        <c:delete val="1"/>
      </c:legendEntry>
      <c:overlay val="0"/>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image" Target="../media/image4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67.wmf"/><Relationship Id="rId1" Type="http://schemas.openxmlformats.org/officeDocument/2006/relationships/image" Target="../media/image66.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70.wmf"/><Relationship Id="rId1" Type="http://schemas.openxmlformats.org/officeDocument/2006/relationships/image" Target="../media/image69.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69.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79.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81.wmf"/><Relationship Id="rId1" Type="http://schemas.openxmlformats.org/officeDocument/2006/relationships/image" Target="../media/image8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8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8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87.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1.wmf"/><Relationship Id="rId2" Type="http://schemas.openxmlformats.org/officeDocument/2006/relationships/image" Target="../media/image90.wmf"/><Relationship Id="rId1" Type="http://schemas.openxmlformats.org/officeDocument/2006/relationships/image" Target="../media/image89.wmf"/><Relationship Id="rId5" Type="http://schemas.openxmlformats.org/officeDocument/2006/relationships/image" Target="../media/image93.wmf"/><Relationship Id="rId4" Type="http://schemas.openxmlformats.org/officeDocument/2006/relationships/image" Target="../media/image92.wmf"/></Relationships>
</file>

<file path=ppt/drawings/_rels/vmlDrawing24.v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image" Target="../media/image91.wmf"/><Relationship Id="rId7" Type="http://schemas.openxmlformats.org/officeDocument/2006/relationships/image" Target="../media/image97.wmf"/><Relationship Id="rId12" Type="http://schemas.openxmlformats.org/officeDocument/2006/relationships/image" Target="../media/image102.wmf"/><Relationship Id="rId2" Type="http://schemas.openxmlformats.org/officeDocument/2006/relationships/image" Target="../media/image90.wmf"/><Relationship Id="rId1" Type="http://schemas.openxmlformats.org/officeDocument/2006/relationships/image" Target="../media/image89.wmf"/><Relationship Id="rId6" Type="http://schemas.openxmlformats.org/officeDocument/2006/relationships/image" Target="../media/image96.wmf"/><Relationship Id="rId11" Type="http://schemas.openxmlformats.org/officeDocument/2006/relationships/image" Target="../media/image101.wmf"/><Relationship Id="rId5" Type="http://schemas.openxmlformats.org/officeDocument/2006/relationships/image" Target="../media/image93.wmf"/><Relationship Id="rId10" Type="http://schemas.openxmlformats.org/officeDocument/2006/relationships/image" Target="../media/image100.wmf"/><Relationship Id="rId4" Type="http://schemas.openxmlformats.org/officeDocument/2006/relationships/image" Target="../media/image92.wmf"/><Relationship Id="rId9" Type="http://schemas.openxmlformats.org/officeDocument/2006/relationships/image" Target="../media/image99.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98.wmf"/><Relationship Id="rId3" Type="http://schemas.openxmlformats.org/officeDocument/2006/relationships/image" Target="../media/image91.wmf"/><Relationship Id="rId7" Type="http://schemas.openxmlformats.org/officeDocument/2006/relationships/image" Target="../media/image97.wmf"/><Relationship Id="rId2" Type="http://schemas.openxmlformats.org/officeDocument/2006/relationships/image" Target="../media/image90.wmf"/><Relationship Id="rId1" Type="http://schemas.openxmlformats.org/officeDocument/2006/relationships/image" Target="../media/image89.wmf"/><Relationship Id="rId6" Type="http://schemas.openxmlformats.org/officeDocument/2006/relationships/image" Target="../media/image96.wmf"/><Relationship Id="rId11" Type="http://schemas.openxmlformats.org/officeDocument/2006/relationships/image" Target="../media/image105.wmf"/><Relationship Id="rId5" Type="http://schemas.openxmlformats.org/officeDocument/2006/relationships/image" Target="../media/image93.wmf"/><Relationship Id="rId10" Type="http://schemas.openxmlformats.org/officeDocument/2006/relationships/image" Target="../media/image104.wmf"/><Relationship Id="rId4" Type="http://schemas.openxmlformats.org/officeDocument/2006/relationships/image" Target="../media/image92.wmf"/><Relationship Id="rId9" Type="http://schemas.openxmlformats.org/officeDocument/2006/relationships/image" Target="../media/image103.wmf"/></Relationships>
</file>

<file path=ppt/drawings/_rels/vmlDrawing26.vml.rels><?xml version="1.0" encoding="UTF-8" standalone="yes"?>
<Relationships xmlns="http://schemas.openxmlformats.org/package/2006/relationships"><Relationship Id="rId8" Type="http://schemas.openxmlformats.org/officeDocument/2006/relationships/image" Target="../media/image98.wmf"/><Relationship Id="rId13" Type="http://schemas.openxmlformats.org/officeDocument/2006/relationships/image" Target="../media/image110.wmf"/><Relationship Id="rId3" Type="http://schemas.openxmlformats.org/officeDocument/2006/relationships/image" Target="../media/image91.wmf"/><Relationship Id="rId7" Type="http://schemas.openxmlformats.org/officeDocument/2006/relationships/image" Target="../media/image97.wmf"/><Relationship Id="rId12" Type="http://schemas.openxmlformats.org/officeDocument/2006/relationships/image" Target="../media/image109.wmf"/><Relationship Id="rId2" Type="http://schemas.openxmlformats.org/officeDocument/2006/relationships/image" Target="../media/image90.wmf"/><Relationship Id="rId1" Type="http://schemas.openxmlformats.org/officeDocument/2006/relationships/image" Target="../media/image89.wmf"/><Relationship Id="rId6" Type="http://schemas.openxmlformats.org/officeDocument/2006/relationships/image" Target="../media/image96.wmf"/><Relationship Id="rId11" Type="http://schemas.openxmlformats.org/officeDocument/2006/relationships/image" Target="../media/image108.wmf"/><Relationship Id="rId5" Type="http://schemas.openxmlformats.org/officeDocument/2006/relationships/image" Target="../media/image93.wmf"/><Relationship Id="rId10" Type="http://schemas.openxmlformats.org/officeDocument/2006/relationships/image" Target="../media/image107.wmf"/><Relationship Id="rId4" Type="http://schemas.openxmlformats.org/officeDocument/2006/relationships/image" Target="../media/image92.wmf"/><Relationship Id="rId9" Type="http://schemas.openxmlformats.org/officeDocument/2006/relationships/image" Target="../media/image106.wmf"/><Relationship Id="rId14" Type="http://schemas.openxmlformats.org/officeDocument/2006/relationships/image" Target="../media/image111.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14.wmf"/><Relationship Id="rId2" Type="http://schemas.openxmlformats.org/officeDocument/2006/relationships/image" Target="../media/image113.wmf"/><Relationship Id="rId1" Type="http://schemas.openxmlformats.org/officeDocument/2006/relationships/image" Target="../media/image112.wmf"/><Relationship Id="rId5" Type="http://schemas.openxmlformats.org/officeDocument/2006/relationships/image" Target="../media/image116.wmf"/><Relationship Id="rId4" Type="http://schemas.openxmlformats.org/officeDocument/2006/relationships/image" Target="../media/image115.wmf"/></Relationships>
</file>

<file path=ppt/drawings/_rels/vmlDrawing28.vml.rels><?xml version="1.0" encoding="UTF-8" standalone="yes"?>
<Relationships xmlns="http://schemas.openxmlformats.org/package/2006/relationships"><Relationship Id="rId3" Type="http://schemas.openxmlformats.org/officeDocument/2006/relationships/image" Target="../media/image119.wmf"/><Relationship Id="rId2" Type="http://schemas.openxmlformats.org/officeDocument/2006/relationships/image" Target="../media/image118.wmf"/><Relationship Id="rId1" Type="http://schemas.openxmlformats.org/officeDocument/2006/relationships/image" Target="../media/image117.wmf"/></Relationships>
</file>

<file path=ppt/drawings/_rels/vmlDrawing29.vml.rels><?xml version="1.0" encoding="UTF-8" standalone="yes"?>
<Relationships xmlns="http://schemas.openxmlformats.org/package/2006/relationships"><Relationship Id="rId8" Type="http://schemas.openxmlformats.org/officeDocument/2006/relationships/image" Target="../media/image90.wmf"/><Relationship Id="rId13" Type="http://schemas.openxmlformats.org/officeDocument/2006/relationships/image" Target="../media/image110.wmf"/><Relationship Id="rId3" Type="http://schemas.openxmlformats.org/officeDocument/2006/relationships/image" Target="../media/image122.wmf"/><Relationship Id="rId7" Type="http://schemas.openxmlformats.org/officeDocument/2006/relationships/image" Target="../media/image89.wmf"/><Relationship Id="rId12" Type="http://schemas.openxmlformats.org/officeDocument/2006/relationships/image" Target="../media/image109.wmf"/><Relationship Id="rId2" Type="http://schemas.openxmlformats.org/officeDocument/2006/relationships/image" Target="../media/image121.wmf"/><Relationship Id="rId1" Type="http://schemas.openxmlformats.org/officeDocument/2006/relationships/image" Target="../media/image120.wmf"/><Relationship Id="rId6" Type="http://schemas.openxmlformats.org/officeDocument/2006/relationships/image" Target="../media/image125.wmf"/><Relationship Id="rId11" Type="http://schemas.openxmlformats.org/officeDocument/2006/relationships/image" Target="../media/image93.wmf"/><Relationship Id="rId5" Type="http://schemas.openxmlformats.org/officeDocument/2006/relationships/image" Target="../media/image124.wmf"/><Relationship Id="rId10" Type="http://schemas.openxmlformats.org/officeDocument/2006/relationships/image" Target="../media/image92.wmf"/><Relationship Id="rId4" Type="http://schemas.openxmlformats.org/officeDocument/2006/relationships/image" Target="../media/image123.wmf"/><Relationship Id="rId9" Type="http://schemas.openxmlformats.org/officeDocument/2006/relationships/image" Target="../media/image91.wmf"/><Relationship Id="rId14" Type="http://schemas.openxmlformats.org/officeDocument/2006/relationships/image" Target="../media/image111.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 Id="rId4"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9.wmf"/><Relationship Id="rId7" Type="http://schemas.openxmlformats.org/officeDocument/2006/relationships/image" Target="../media/image23.wmf"/><Relationship Id="rId2" Type="http://schemas.openxmlformats.org/officeDocument/2006/relationships/image" Target="../media/image18.wmf"/><Relationship Id="rId1" Type="http://schemas.openxmlformats.org/officeDocument/2006/relationships/image" Target="../media/image17.wmf"/><Relationship Id="rId6" Type="http://schemas.openxmlformats.org/officeDocument/2006/relationships/image" Target="../media/image22.wmf"/><Relationship Id="rId5" Type="http://schemas.openxmlformats.org/officeDocument/2006/relationships/image" Target="../media/image21.wmf"/><Relationship Id="rId4"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image" Target="../media/image25.wmf"/><Relationship Id="rId7" Type="http://schemas.openxmlformats.org/officeDocument/2006/relationships/image" Target="../media/image29.wmf"/><Relationship Id="rId2" Type="http://schemas.openxmlformats.org/officeDocument/2006/relationships/image" Target="../media/image23.wmf"/><Relationship Id="rId1" Type="http://schemas.openxmlformats.org/officeDocument/2006/relationships/image" Target="../media/image24.wmf"/><Relationship Id="rId6" Type="http://schemas.openxmlformats.org/officeDocument/2006/relationships/image" Target="../media/image28.wmf"/><Relationship Id="rId5" Type="http://schemas.openxmlformats.org/officeDocument/2006/relationships/image" Target="../media/image27.wmf"/><Relationship Id="rId4" Type="http://schemas.openxmlformats.org/officeDocument/2006/relationships/image" Target="../media/image26.wmf"/><Relationship Id="rId9" Type="http://schemas.openxmlformats.org/officeDocument/2006/relationships/image" Target="../media/image31.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38.wmf"/><Relationship Id="rId3" Type="http://schemas.openxmlformats.org/officeDocument/2006/relationships/image" Target="../media/image35.wmf"/><Relationship Id="rId7" Type="http://schemas.openxmlformats.org/officeDocument/2006/relationships/image" Target="../media/image37.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6.wmf"/><Relationship Id="rId5" Type="http://schemas.openxmlformats.org/officeDocument/2006/relationships/image" Target="../media/image26.wmf"/><Relationship Id="rId4"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38.wmf"/><Relationship Id="rId7" Type="http://schemas.openxmlformats.org/officeDocument/2006/relationships/image" Target="../media/image35.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34.wmf"/><Relationship Id="rId5" Type="http://schemas.openxmlformats.org/officeDocument/2006/relationships/image" Target="../media/image40.wmf"/><Relationship Id="rId4" Type="http://schemas.openxmlformats.org/officeDocument/2006/relationships/image" Target="../media/image39.wmf"/><Relationship Id="rId9"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959970-978D-4C0E-8CAE-5891C42D3D83}" type="datetimeFigureOut">
              <a:rPr lang="en-US" smtClean="0"/>
              <a:pPr/>
              <a:t>1/8/2022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6B29BD-AB77-4D5A-AAF8-58CDD1F6EF25}"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16B29BD-AB77-4D5A-AAF8-58CDD1F6EF25}" type="slidenum">
              <a:rPr lang="en-IN" smtClean="0"/>
              <a:pPr/>
              <a:t>19</a:t>
            </a:fld>
            <a:endParaRPr lang="en-IN"/>
          </a:p>
        </p:txBody>
      </p:sp>
    </p:spTree>
    <p:extLst>
      <p:ext uri="{BB962C8B-B14F-4D97-AF65-F5344CB8AC3E}">
        <p14:creationId xmlns:p14="http://schemas.microsoft.com/office/powerpoint/2010/main" val="42384203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16B29BD-AB77-4D5A-AAF8-58CDD1F6EF25}" type="slidenum">
              <a:rPr lang="en-IN" smtClean="0"/>
              <a:pPr/>
              <a:t>39</a:t>
            </a:fld>
            <a:endParaRPr lang="en-IN"/>
          </a:p>
        </p:txBody>
      </p:sp>
    </p:spTree>
    <p:extLst>
      <p:ext uri="{BB962C8B-B14F-4D97-AF65-F5344CB8AC3E}">
        <p14:creationId xmlns:p14="http://schemas.microsoft.com/office/powerpoint/2010/main" val="36742940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16B29BD-AB77-4D5A-AAF8-58CDD1F6EF25}" type="slidenum">
              <a:rPr lang="en-IN" smtClean="0"/>
              <a:pPr/>
              <a:t>54</a:t>
            </a:fld>
            <a:endParaRPr lang="en-IN"/>
          </a:p>
        </p:txBody>
      </p:sp>
    </p:spTree>
    <p:extLst>
      <p:ext uri="{BB962C8B-B14F-4D97-AF65-F5344CB8AC3E}">
        <p14:creationId xmlns:p14="http://schemas.microsoft.com/office/powerpoint/2010/main" val="38415778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16B29BD-AB77-4D5A-AAF8-58CDD1F6EF25}" type="slidenum">
              <a:rPr lang="en-IN" smtClean="0"/>
              <a:pPr/>
              <a:t>56</a:t>
            </a:fld>
            <a:endParaRPr lang="en-IN"/>
          </a:p>
        </p:txBody>
      </p:sp>
    </p:spTree>
    <p:extLst>
      <p:ext uri="{BB962C8B-B14F-4D97-AF65-F5344CB8AC3E}">
        <p14:creationId xmlns:p14="http://schemas.microsoft.com/office/powerpoint/2010/main" val="3655869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16B29BD-AB77-4D5A-AAF8-58CDD1F6EF25}" type="slidenum">
              <a:rPr lang="en-IN" smtClean="0"/>
              <a:pPr/>
              <a:t>59</a:t>
            </a:fld>
            <a:endParaRPr lang="en-IN"/>
          </a:p>
        </p:txBody>
      </p:sp>
    </p:spTree>
    <p:extLst>
      <p:ext uri="{BB962C8B-B14F-4D97-AF65-F5344CB8AC3E}">
        <p14:creationId xmlns:p14="http://schemas.microsoft.com/office/powerpoint/2010/main" val="1389796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16B29BD-AB77-4D5A-AAF8-58CDD1F6EF25}" type="slidenum">
              <a:rPr lang="en-IN" smtClean="0"/>
              <a:pPr/>
              <a:t>20</a:t>
            </a:fld>
            <a:endParaRPr lang="en-IN"/>
          </a:p>
        </p:txBody>
      </p:sp>
    </p:spTree>
    <p:extLst>
      <p:ext uri="{BB962C8B-B14F-4D97-AF65-F5344CB8AC3E}">
        <p14:creationId xmlns:p14="http://schemas.microsoft.com/office/powerpoint/2010/main" val="230043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16B29BD-AB77-4D5A-AAF8-58CDD1F6EF25}" type="slidenum">
              <a:rPr lang="en-IN" smtClean="0"/>
              <a:pPr/>
              <a:t>21</a:t>
            </a:fld>
            <a:endParaRPr lang="en-IN"/>
          </a:p>
        </p:txBody>
      </p:sp>
    </p:spTree>
    <p:extLst>
      <p:ext uri="{BB962C8B-B14F-4D97-AF65-F5344CB8AC3E}">
        <p14:creationId xmlns:p14="http://schemas.microsoft.com/office/powerpoint/2010/main" val="943850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16B29BD-AB77-4D5A-AAF8-58CDD1F6EF25}" type="slidenum">
              <a:rPr lang="en-IN" smtClean="0"/>
              <a:pPr/>
              <a:t>22</a:t>
            </a:fld>
            <a:endParaRPr lang="en-IN"/>
          </a:p>
        </p:txBody>
      </p:sp>
    </p:spTree>
    <p:extLst>
      <p:ext uri="{BB962C8B-B14F-4D97-AF65-F5344CB8AC3E}">
        <p14:creationId xmlns:p14="http://schemas.microsoft.com/office/powerpoint/2010/main" val="553261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There has been some work in this direction showing that you do get significant improvement in performance by optimizing rank-based loss functions for learning model parameters. However, the improvement comes at the expense of a considerably slower training process. This is generally because of the gradient estimation procedure for the rank-based loss functions. </a:t>
            </a:r>
          </a:p>
        </p:txBody>
      </p:sp>
      <p:sp>
        <p:nvSpPr>
          <p:cNvPr id="4" name="Slide Number Placeholder 3"/>
          <p:cNvSpPr>
            <a:spLocks noGrp="1"/>
          </p:cNvSpPr>
          <p:nvPr>
            <p:ph type="sldNum" sz="quarter" idx="10"/>
          </p:nvPr>
        </p:nvSpPr>
        <p:spPr/>
        <p:txBody>
          <a:bodyPr/>
          <a:lstStyle/>
          <a:p>
            <a:fld id="{E16B29BD-AB77-4D5A-AAF8-58CDD1F6EF25}" type="slidenum">
              <a:rPr lang="en-IN" smtClean="0"/>
              <a:pPr/>
              <a:t>25</a:t>
            </a:fld>
            <a:endParaRPr lang="en-IN"/>
          </a:p>
        </p:txBody>
      </p:sp>
    </p:spTree>
    <p:extLst>
      <p:ext uri="{BB962C8B-B14F-4D97-AF65-F5344CB8AC3E}">
        <p14:creationId xmlns:p14="http://schemas.microsoft.com/office/powerpoint/2010/main" val="290037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16B29BD-AB77-4D5A-AAF8-58CDD1F6EF25}" type="slidenum">
              <a:rPr lang="en-IN" smtClean="0"/>
              <a:pPr/>
              <a:t>27</a:t>
            </a:fld>
            <a:endParaRPr lang="en-IN"/>
          </a:p>
        </p:txBody>
      </p:sp>
    </p:spTree>
    <p:extLst>
      <p:ext uri="{BB962C8B-B14F-4D97-AF65-F5344CB8AC3E}">
        <p14:creationId xmlns:p14="http://schemas.microsoft.com/office/powerpoint/2010/main" val="38092767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E16B29BD-AB77-4D5A-AAF8-58CDD1F6EF25}" type="slidenum">
              <a:rPr lang="en-IN" smtClean="0"/>
              <a:pPr/>
              <a:t>28</a:t>
            </a:fld>
            <a:endParaRPr lang="en-IN"/>
          </a:p>
        </p:txBody>
      </p:sp>
    </p:spTree>
    <p:extLst>
      <p:ext uri="{BB962C8B-B14F-4D97-AF65-F5344CB8AC3E}">
        <p14:creationId xmlns:p14="http://schemas.microsoft.com/office/powerpoint/2010/main" val="820644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We claim that any rank-based loss function that has the following structure should be efficiently optimizable.  The loss function should be additively decomposable onto terms that are functions of the interleaving rank of negative samples.</a:t>
            </a:r>
          </a:p>
        </p:txBody>
      </p:sp>
      <p:sp>
        <p:nvSpPr>
          <p:cNvPr id="4" name="Slide Number Placeholder 3"/>
          <p:cNvSpPr>
            <a:spLocks noGrp="1"/>
          </p:cNvSpPr>
          <p:nvPr>
            <p:ph type="sldNum" sz="quarter" idx="10"/>
          </p:nvPr>
        </p:nvSpPr>
        <p:spPr/>
        <p:txBody>
          <a:bodyPr/>
          <a:lstStyle/>
          <a:p>
            <a:fld id="{E16B29BD-AB77-4D5A-AAF8-58CDD1F6EF25}" type="slidenum">
              <a:rPr lang="en-IN" smtClean="0"/>
              <a:pPr/>
              <a:t>29</a:t>
            </a:fld>
            <a:endParaRPr lang="en-IN"/>
          </a:p>
        </p:txBody>
      </p:sp>
    </p:spTree>
    <p:extLst>
      <p:ext uri="{BB962C8B-B14F-4D97-AF65-F5344CB8AC3E}">
        <p14:creationId xmlns:p14="http://schemas.microsoft.com/office/powerpoint/2010/main" val="41941407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a:t> score(xi) &gt;= score(</a:t>
            </a:r>
            <a:r>
              <a:rPr lang="en-IN" dirty="0" err="1"/>
              <a:t>xj</a:t>
            </a:r>
            <a:r>
              <a:rPr lang="en-IN" dirty="0"/>
              <a:t>)  </a:t>
            </a:r>
            <a:r>
              <a:rPr lang="en-IN" dirty="0">
                <a:sym typeface="Wingdings" panose="05000000000000000000" pitchFamily="2" charset="2"/>
              </a:rPr>
              <a:t></a:t>
            </a:r>
            <a:r>
              <a:rPr lang="en-IN" dirty="0"/>
              <a:t>  r(xi) &lt;= r(</a:t>
            </a:r>
            <a:r>
              <a:rPr lang="en-IN" dirty="0" err="1"/>
              <a:t>xj</a:t>
            </a:r>
            <a:r>
              <a:rPr lang="en-IN" dirty="0"/>
              <a:t>) </a:t>
            </a:r>
          </a:p>
        </p:txBody>
      </p:sp>
      <p:sp>
        <p:nvSpPr>
          <p:cNvPr id="4" name="Slide Number Placeholder 3"/>
          <p:cNvSpPr>
            <a:spLocks noGrp="1"/>
          </p:cNvSpPr>
          <p:nvPr>
            <p:ph type="sldNum" sz="quarter" idx="10"/>
          </p:nvPr>
        </p:nvSpPr>
        <p:spPr/>
        <p:txBody>
          <a:bodyPr/>
          <a:lstStyle/>
          <a:p>
            <a:fld id="{E16B29BD-AB77-4D5A-AAF8-58CDD1F6EF25}" type="slidenum">
              <a:rPr lang="en-IN" smtClean="0"/>
              <a:pPr/>
              <a:t>34</a:t>
            </a:fld>
            <a:endParaRPr lang="en-IN"/>
          </a:p>
        </p:txBody>
      </p:sp>
    </p:spTree>
    <p:extLst>
      <p:ext uri="{BB962C8B-B14F-4D97-AF65-F5344CB8AC3E}">
        <p14:creationId xmlns:p14="http://schemas.microsoft.com/office/powerpoint/2010/main" val="2472224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Rectangle 5">
            <a:extLst>
              <a:ext uri="{FF2B5EF4-FFF2-40B4-BE49-F238E27FC236}">
                <a16:creationId xmlns:a16="http://schemas.microsoft.com/office/drawing/2014/main" id="{A590D22F-6BFB-4592-9075-23A0796D4DBC}"/>
              </a:ext>
            </a:extLst>
          </p:cNvPr>
          <p:cNvSpPr/>
          <p:nvPr userDrawn="1"/>
        </p:nvSpPr>
        <p:spPr>
          <a:xfrm>
            <a:off x="0" y="-27992"/>
            <a:ext cx="9144000" cy="533400"/>
          </a:xfrm>
          <a:prstGeom prst="rect">
            <a:avLst/>
          </a:prstGeom>
          <a:solidFill>
            <a:srgbClr val="0070C0"/>
          </a:solidFill>
          <a:ln>
            <a:noFill/>
          </a:ln>
          <a:effectLst/>
        </p:spPr>
        <p:style>
          <a:lnRef idx="1">
            <a:schemeClr val="dk1"/>
          </a:lnRef>
          <a:fillRef idx="2">
            <a:schemeClr val="dk1"/>
          </a:fillRef>
          <a:effectRef idx="1">
            <a:schemeClr val="dk1"/>
          </a:effectRef>
          <a:fontRef idx="minor">
            <a:schemeClr val="dk1"/>
          </a:fontRef>
        </p:style>
        <p:txBody>
          <a:bodyPr rtlCol="0" anchor="ctr"/>
          <a:lstStyle/>
          <a:p>
            <a:endParaRPr lang="en-IN" sz="3600" dirty="0">
              <a:solidFill>
                <a:srgbClr val="C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1/8/2022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oleObject" Target="../embeddings/oleObject28.bin"/><Relationship Id="rId18" Type="http://schemas.openxmlformats.org/officeDocument/2006/relationships/image" Target="../media/image38.w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26.wmf"/><Relationship Id="rId17" Type="http://schemas.openxmlformats.org/officeDocument/2006/relationships/oleObject" Target="../embeddings/oleObject30.bin"/><Relationship Id="rId2" Type="http://schemas.openxmlformats.org/officeDocument/2006/relationships/slideLayout" Target="../slideLayouts/slideLayout7.xml"/><Relationship Id="rId16" Type="http://schemas.openxmlformats.org/officeDocument/2006/relationships/image" Target="../media/image37.wmf"/><Relationship Id="rId1" Type="http://schemas.openxmlformats.org/officeDocument/2006/relationships/vmlDrawing" Target="../drawings/vmlDrawing7.vml"/><Relationship Id="rId6" Type="http://schemas.openxmlformats.org/officeDocument/2006/relationships/image" Target="../media/image34.wmf"/><Relationship Id="rId11" Type="http://schemas.openxmlformats.org/officeDocument/2006/relationships/oleObject" Target="../embeddings/oleObject19.bin"/><Relationship Id="rId5" Type="http://schemas.openxmlformats.org/officeDocument/2006/relationships/oleObject" Target="../embeddings/oleObject26.bin"/><Relationship Id="rId15" Type="http://schemas.openxmlformats.org/officeDocument/2006/relationships/oleObject" Target="../embeddings/oleObject29.bin"/><Relationship Id="rId10" Type="http://schemas.openxmlformats.org/officeDocument/2006/relationships/image" Target="../media/image29.wmf"/><Relationship Id="rId4" Type="http://schemas.openxmlformats.org/officeDocument/2006/relationships/image" Target="../media/image33.wmf"/><Relationship Id="rId9" Type="http://schemas.openxmlformats.org/officeDocument/2006/relationships/oleObject" Target="../embeddings/oleObject22.bin"/><Relationship Id="rId14" Type="http://schemas.openxmlformats.org/officeDocument/2006/relationships/image" Target="../media/image36.wmf"/></Relationships>
</file>

<file path=ppt/slides/_rels/slide11.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oleObject" Target="../embeddings/oleObject33.bin"/><Relationship Id="rId18" Type="http://schemas.openxmlformats.org/officeDocument/2006/relationships/image" Target="../media/image29.wmf"/><Relationship Id="rId3" Type="http://schemas.openxmlformats.org/officeDocument/2006/relationships/oleObject" Target="../embeddings/oleObject28.bin"/><Relationship Id="rId7" Type="http://schemas.openxmlformats.org/officeDocument/2006/relationships/oleObject" Target="../embeddings/oleObject30.bin"/><Relationship Id="rId12" Type="http://schemas.openxmlformats.org/officeDocument/2006/relationships/image" Target="../media/image40.wmf"/><Relationship Id="rId17" Type="http://schemas.openxmlformats.org/officeDocument/2006/relationships/oleObject" Target="../embeddings/oleObject35.bin"/><Relationship Id="rId2" Type="http://schemas.openxmlformats.org/officeDocument/2006/relationships/slideLayout" Target="../slideLayouts/slideLayout7.xml"/><Relationship Id="rId16" Type="http://schemas.openxmlformats.org/officeDocument/2006/relationships/image" Target="../media/image35.wmf"/><Relationship Id="rId20" Type="http://schemas.openxmlformats.org/officeDocument/2006/relationships/image" Target="../media/image26.wmf"/><Relationship Id="rId1" Type="http://schemas.openxmlformats.org/officeDocument/2006/relationships/vmlDrawing" Target="../drawings/vmlDrawing8.vml"/><Relationship Id="rId6" Type="http://schemas.openxmlformats.org/officeDocument/2006/relationships/image" Target="../media/image37.wmf"/><Relationship Id="rId11" Type="http://schemas.openxmlformats.org/officeDocument/2006/relationships/oleObject" Target="../embeddings/oleObject32.bin"/><Relationship Id="rId5" Type="http://schemas.openxmlformats.org/officeDocument/2006/relationships/oleObject" Target="../embeddings/oleObject29.bin"/><Relationship Id="rId15" Type="http://schemas.openxmlformats.org/officeDocument/2006/relationships/oleObject" Target="../embeddings/oleObject34.bin"/><Relationship Id="rId10" Type="http://schemas.openxmlformats.org/officeDocument/2006/relationships/image" Target="../media/image39.wmf"/><Relationship Id="rId19" Type="http://schemas.openxmlformats.org/officeDocument/2006/relationships/oleObject" Target="../embeddings/oleObject36.bin"/><Relationship Id="rId4" Type="http://schemas.openxmlformats.org/officeDocument/2006/relationships/image" Target="../media/image36.wmf"/><Relationship Id="rId9" Type="http://schemas.openxmlformats.org/officeDocument/2006/relationships/oleObject" Target="../embeddings/oleObject31.bin"/><Relationship Id="rId14" Type="http://schemas.openxmlformats.org/officeDocument/2006/relationships/image" Target="../media/image34.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41.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41.wmf"/><Relationship Id="rId5" Type="http://schemas.openxmlformats.org/officeDocument/2006/relationships/oleObject" Target="../embeddings/oleObject37.bin"/><Relationship Id="rId4" Type="http://schemas.openxmlformats.org/officeDocument/2006/relationships/image" Target="../media/image42.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image" Target="../media/image46.jpeg"/><Relationship Id="rId7" Type="http://schemas.openxmlformats.org/officeDocument/2006/relationships/image" Target="../media/image44.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40.bin"/><Relationship Id="rId5" Type="http://schemas.openxmlformats.org/officeDocument/2006/relationships/image" Target="../media/image43.wmf"/><Relationship Id="rId4" Type="http://schemas.openxmlformats.org/officeDocument/2006/relationships/oleObject" Target="../embeddings/oleObject39.bin"/><Relationship Id="rId9" Type="http://schemas.openxmlformats.org/officeDocument/2006/relationships/image" Target="../media/image45.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57.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3.jpeg"/><Relationship Id="rId7" Type="http://schemas.openxmlformats.org/officeDocument/2006/relationships/image" Target="../media/image62.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1.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jpeg"/><Relationship Id="rId7" Type="http://schemas.openxmlformats.org/officeDocument/2006/relationships/image" Target="../media/image6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55.jpg"/><Relationship Id="rId4" Type="http://schemas.openxmlformats.org/officeDocument/2006/relationships/image" Target="../media/image54.jpg"/></Relationships>
</file>

<file path=ppt/slides/_rels/slide22.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3.jpeg"/><Relationship Id="rId7" Type="http://schemas.openxmlformats.org/officeDocument/2006/relationships/image" Target="../media/image62.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42.bin"/><Relationship Id="rId7" Type="http://schemas.openxmlformats.org/officeDocument/2006/relationships/oleObject" Target="../embeddings/oleObject44.bin"/><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67.wmf"/><Relationship Id="rId5" Type="http://schemas.openxmlformats.org/officeDocument/2006/relationships/oleObject" Target="../embeddings/oleObject43.bin"/><Relationship Id="rId4" Type="http://schemas.openxmlformats.org/officeDocument/2006/relationships/image" Target="../media/image66.w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68.wmf"/><Relationship Id="rId3" Type="http://schemas.openxmlformats.org/officeDocument/2006/relationships/oleObject" Target="../embeddings/oleObject45.bin"/><Relationship Id="rId7" Type="http://schemas.openxmlformats.org/officeDocument/2006/relationships/oleObject" Target="../embeddings/oleObject47.bin"/><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image" Target="../media/image67.wmf"/><Relationship Id="rId5" Type="http://schemas.openxmlformats.org/officeDocument/2006/relationships/oleObject" Target="../embeddings/oleObject46.bin"/><Relationship Id="rId4" Type="http://schemas.openxmlformats.org/officeDocument/2006/relationships/image" Target="../media/image66.wmf"/></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70.wmf"/><Relationship Id="rId2" Type="http://schemas.openxmlformats.org/officeDocument/2006/relationships/slideLayout" Target="../slideLayouts/slideLayout7.xml"/><Relationship Id="rId1" Type="http://schemas.openxmlformats.org/officeDocument/2006/relationships/vmlDrawing" Target="../drawings/vmlDrawing14.vml"/><Relationship Id="rId6" Type="http://schemas.openxmlformats.org/officeDocument/2006/relationships/oleObject" Target="../embeddings/oleObject49.bin"/><Relationship Id="rId5" Type="http://schemas.openxmlformats.org/officeDocument/2006/relationships/image" Target="../media/image69.wmf"/><Relationship Id="rId4" Type="http://schemas.openxmlformats.org/officeDocument/2006/relationships/oleObject" Target="../embeddings/oleObject48.bin"/></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71.wmf"/><Relationship Id="rId2" Type="http://schemas.openxmlformats.org/officeDocument/2006/relationships/slideLayout" Target="../slideLayouts/slideLayout7.xml"/><Relationship Id="rId1" Type="http://schemas.openxmlformats.org/officeDocument/2006/relationships/vmlDrawing" Target="../drawings/vmlDrawing15.vml"/><Relationship Id="rId6" Type="http://schemas.openxmlformats.org/officeDocument/2006/relationships/oleObject" Target="../embeddings/oleObject51.bin"/><Relationship Id="rId5" Type="http://schemas.openxmlformats.org/officeDocument/2006/relationships/image" Target="../media/image69.wmf"/><Relationship Id="rId4" Type="http://schemas.openxmlformats.org/officeDocument/2006/relationships/oleObject" Target="../embeddings/oleObject50.bin"/></Relationships>
</file>

<file path=ppt/slides/_rels/slide29.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notesSlide" Target="../notesSlides/notesSlide8.xml"/><Relationship Id="rId7" Type="http://schemas.openxmlformats.org/officeDocument/2006/relationships/image" Target="../media/image75.jpeg"/><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53.jpeg"/><Relationship Id="rId11" Type="http://schemas.openxmlformats.org/officeDocument/2006/relationships/image" Target="../media/image72.wmf"/><Relationship Id="rId5" Type="http://schemas.openxmlformats.org/officeDocument/2006/relationships/image" Target="../media/image74.jpeg"/><Relationship Id="rId10" Type="http://schemas.openxmlformats.org/officeDocument/2006/relationships/oleObject" Target="../embeddings/oleObject52.bin"/><Relationship Id="rId4" Type="http://schemas.openxmlformats.org/officeDocument/2006/relationships/image" Target="../media/image73.jpeg"/><Relationship Id="rId9" Type="http://schemas.openxmlformats.org/officeDocument/2006/relationships/image" Target="../media/image77.jpeg"/></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6.png"/><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7.xml"/><Relationship Id="rId1" Type="http://schemas.openxmlformats.org/officeDocument/2006/relationships/vmlDrawing" Target="../drawings/vmlDrawing17.vml"/><Relationship Id="rId4" Type="http://schemas.openxmlformats.org/officeDocument/2006/relationships/image" Target="../media/image78.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54.bin"/><Relationship Id="rId2" Type="http://schemas.openxmlformats.org/officeDocument/2006/relationships/slideLayout" Target="../slideLayouts/slideLayout7.xml"/><Relationship Id="rId1" Type="http://schemas.openxmlformats.org/officeDocument/2006/relationships/vmlDrawing" Target="../drawings/vmlDrawing18.vml"/><Relationship Id="rId4" Type="http://schemas.openxmlformats.org/officeDocument/2006/relationships/image" Target="../media/image79.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7.xml"/><Relationship Id="rId1" Type="http://schemas.openxmlformats.org/officeDocument/2006/relationships/vmlDrawing" Target="../drawings/vmlDrawing19.vml"/><Relationship Id="rId6" Type="http://schemas.openxmlformats.org/officeDocument/2006/relationships/image" Target="../media/image81.wmf"/><Relationship Id="rId5" Type="http://schemas.openxmlformats.org/officeDocument/2006/relationships/oleObject" Target="../embeddings/oleObject56.bin"/><Relationship Id="rId4" Type="http://schemas.openxmlformats.org/officeDocument/2006/relationships/image" Target="../media/image80.wmf"/></Relationships>
</file>

<file path=ppt/slides/_rels/slide33.xml.rels><?xml version="1.0" encoding="UTF-8" standalone="yes"?>
<Relationships xmlns="http://schemas.openxmlformats.org/package/2006/relationships"><Relationship Id="rId8" Type="http://schemas.openxmlformats.org/officeDocument/2006/relationships/image" Target="../media/image77.jpeg"/><Relationship Id="rId3" Type="http://schemas.openxmlformats.org/officeDocument/2006/relationships/image" Target="../media/image73.jpeg"/><Relationship Id="rId7" Type="http://schemas.openxmlformats.org/officeDocument/2006/relationships/image" Target="../media/image76.jpeg"/><Relationship Id="rId2" Type="http://schemas.openxmlformats.org/officeDocument/2006/relationships/slideLayout" Target="../slideLayouts/slideLayout7.xml"/><Relationship Id="rId1" Type="http://schemas.openxmlformats.org/officeDocument/2006/relationships/vmlDrawing" Target="../drawings/vmlDrawing20.vml"/><Relationship Id="rId6" Type="http://schemas.openxmlformats.org/officeDocument/2006/relationships/image" Target="../media/image75.jpeg"/><Relationship Id="rId5" Type="http://schemas.openxmlformats.org/officeDocument/2006/relationships/image" Target="../media/image53.jpeg"/><Relationship Id="rId10" Type="http://schemas.openxmlformats.org/officeDocument/2006/relationships/image" Target="../media/image82.wmf"/><Relationship Id="rId4" Type="http://schemas.openxmlformats.org/officeDocument/2006/relationships/image" Target="../media/image74.jpeg"/><Relationship Id="rId9" Type="http://schemas.openxmlformats.org/officeDocument/2006/relationships/oleObject" Target="../embeddings/oleObject57.bin"/></Relationships>
</file>

<file path=ppt/slides/_rels/slide34.xml.rels><?xml version="1.0" encoding="UTF-8" standalone="yes"?>
<Relationships xmlns="http://schemas.openxmlformats.org/package/2006/relationships"><Relationship Id="rId8" Type="http://schemas.openxmlformats.org/officeDocument/2006/relationships/image" Target="../media/image76.jpeg"/><Relationship Id="rId3" Type="http://schemas.openxmlformats.org/officeDocument/2006/relationships/notesSlide" Target="../notesSlides/notesSlide9.xml"/><Relationship Id="rId7" Type="http://schemas.openxmlformats.org/officeDocument/2006/relationships/image" Target="../media/image75.jpeg"/><Relationship Id="rId2" Type="http://schemas.openxmlformats.org/officeDocument/2006/relationships/slideLayout" Target="../slideLayouts/slideLayout7.xml"/><Relationship Id="rId1" Type="http://schemas.openxmlformats.org/officeDocument/2006/relationships/vmlDrawing" Target="../drawings/vmlDrawing21.vml"/><Relationship Id="rId6" Type="http://schemas.openxmlformats.org/officeDocument/2006/relationships/image" Target="../media/image53.jpeg"/><Relationship Id="rId11" Type="http://schemas.openxmlformats.org/officeDocument/2006/relationships/image" Target="../media/image83.wmf"/><Relationship Id="rId5" Type="http://schemas.openxmlformats.org/officeDocument/2006/relationships/image" Target="../media/image74.jpeg"/><Relationship Id="rId10" Type="http://schemas.openxmlformats.org/officeDocument/2006/relationships/oleObject" Target="../embeddings/oleObject58.bin"/><Relationship Id="rId4" Type="http://schemas.openxmlformats.org/officeDocument/2006/relationships/image" Target="../media/image73.jpeg"/><Relationship Id="rId9" Type="http://schemas.openxmlformats.org/officeDocument/2006/relationships/image" Target="../media/image77.jpeg"/></Relationships>
</file>

<file path=ppt/slides/_rels/slide35.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77.jpeg"/><Relationship Id="rId7" Type="http://schemas.openxmlformats.org/officeDocument/2006/relationships/image" Target="../media/image53.jpeg"/><Relationship Id="rId2" Type="http://schemas.openxmlformats.org/officeDocument/2006/relationships/image" Target="../media/image76.jpeg"/><Relationship Id="rId1" Type="http://schemas.openxmlformats.org/officeDocument/2006/relationships/slideLayout" Target="../slideLayouts/slideLayout7.xml"/><Relationship Id="rId6" Type="http://schemas.openxmlformats.org/officeDocument/2006/relationships/image" Target="../media/image73.jpeg"/><Relationship Id="rId5" Type="http://schemas.openxmlformats.org/officeDocument/2006/relationships/image" Target="../media/image75.jpeg"/><Relationship Id="rId4" Type="http://schemas.openxmlformats.org/officeDocument/2006/relationships/image" Target="../media/image74.jpeg"/></Relationships>
</file>

<file path=ppt/slides/_rels/slide36.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77.jpeg"/><Relationship Id="rId7" Type="http://schemas.openxmlformats.org/officeDocument/2006/relationships/image" Target="../media/image53.jpeg"/><Relationship Id="rId2" Type="http://schemas.openxmlformats.org/officeDocument/2006/relationships/image" Target="../media/image76.jpeg"/><Relationship Id="rId1" Type="http://schemas.openxmlformats.org/officeDocument/2006/relationships/slideLayout" Target="../slideLayouts/slideLayout7.xml"/><Relationship Id="rId6" Type="http://schemas.openxmlformats.org/officeDocument/2006/relationships/image" Target="../media/image73.jpeg"/><Relationship Id="rId5" Type="http://schemas.openxmlformats.org/officeDocument/2006/relationships/image" Target="../media/image75.jpeg"/><Relationship Id="rId4" Type="http://schemas.openxmlformats.org/officeDocument/2006/relationships/image" Target="../media/image74.jpeg"/></Relationships>
</file>

<file path=ppt/slides/_rels/slide37.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4.jpeg"/><Relationship Id="rId7" Type="http://schemas.openxmlformats.org/officeDocument/2006/relationships/image" Target="../media/image85.pn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77.jpeg"/><Relationship Id="rId4" Type="http://schemas.openxmlformats.org/officeDocument/2006/relationships/image" Target="../media/image73.jpeg"/></Relationships>
</file>

<file path=ppt/slides/_rels/slide38.xml.rels><?xml version="1.0" encoding="UTF-8" standalone="yes"?>
<Relationships xmlns="http://schemas.openxmlformats.org/package/2006/relationships"><Relationship Id="rId8" Type="http://schemas.openxmlformats.org/officeDocument/2006/relationships/image" Target="../media/image86.png"/><Relationship Id="rId3" Type="http://schemas.openxmlformats.org/officeDocument/2006/relationships/image" Target="../media/image84.jpeg"/><Relationship Id="rId7" Type="http://schemas.openxmlformats.org/officeDocument/2006/relationships/image" Target="../media/image85.pn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77.jpeg"/><Relationship Id="rId4" Type="http://schemas.openxmlformats.org/officeDocument/2006/relationships/image" Target="../media/image73.jpeg"/></Relationships>
</file>

<file path=ppt/slides/_rels/slide39.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76.jpeg"/><Relationship Id="rId7" Type="http://schemas.openxmlformats.org/officeDocument/2006/relationships/image" Target="../media/image7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7.jpeg"/><Relationship Id="rId9" Type="http://schemas.openxmlformats.org/officeDocument/2006/relationships/image" Target="../media/image84.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7.xml"/><Relationship Id="rId1" Type="http://schemas.openxmlformats.org/officeDocument/2006/relationships/vmlDrawing" Target="../drawings/vmlDrawing22.vml"/><Relationship Id="rId4" Type="http://schemas.openxmlformats.org/officeDocument/2006/relationships/image" Target="../media/image87.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8" Type="http://schemas.openxmlformats.org/officeDocument/2006/relationships/image" Target="../media/image90.wmf"/><Relationship Id="rId13" Type="http://schemas.openxmlformats.org/officeDocument/2006/relationships/oleObject" Target="../embeddings/oleObject64.bin"/><Relationship Id="rId3" Type="http://schemas.openxmlformats.org/officeDocument/2006/relationships/image" Target="../media/image94.png"/><Relationship Id="rId7" Type="http://schemas.openxmlformats.org/officeDocument/2006/relationships/oleObject" Target="../embeddings/oleObject61.bin"/><Relationship Id="rId12" Type="http://schemas.openxmlformats.org/officeDocument/2006/relationships/image" Target="../media/image92.wmf"/><Relationship Id="rId2" Type="http://schemas.openxmlformats.org/officeDocument/2006/relationships/slideLayout" Target="../slideLayouts/slideLayout7.xml"/><Relationship Id="rId1" Type="http://schemas.openxmlformats.org/officeDocument/2006/relationships/vmlDrawing" Target="../drawings/vmlDrawing23.vml"/><Relationship Id="rId6" Type="http://schemas.openxmlformats.org/officeDocument/2006/relationships/image" Target="../media/image89.wmf"/><Relationship Id="rId11" Type="http://schemas.openxmlformats.org/officeDocument/2006/relationships/oleObject" Target="../embeddings/oleObject63.bin"/><Relationship Id="rId5" Type="http://schemas.openxmlformats.org/officeDocument/2006/relationships/oleObject" Target="../embeddings/oleObject60.bin"/><Relationship Id="rId15" Type="http://schemas.openxmlformats.org/officeDocument/2006/relationships/oleObject" Target="../embeddings/oleObject65.bin"/><Relationship Id="rId10" Type="http://schemas.openxmlformats.org/officeDocument/2006/relationships/image" Target="../media/image91.wmf"/><Relationship Id="rId4" Type="http://schemas.openxmlformats.org/officeDocument/2006/relationships/image" Target="../media/image95.png"/><Relationship Id="rId9" Type="http://schemas.openxmlformats.org/officeDocument/2006/relationships/oleObject" Target="../embeddings/oleObject62.bin"/><Relationship Id="rId14" Type="http://schemas.openxmlformats.org/officeDocument/2006/relationships/image" Target="../media/image93.wmf"/></Relationships>
</file>

<file path=ppt/slides/_rels/slide51.xml.rels><?xml version="1.0" encoding="UTF-8" standalone="yes"?>
<Relationships xmlns="http://schemas.openxmlformats.org/package/2006/relationships"><Relationship Id="rId8" Type="http://schemas.openxmlformats.org/officeDocument/2006/relationships/image" Target="../media/image91.wmf"/><Relationship Id="rId13" Type="http://schemas.openxmlformats.org/officeDocument/2006/relationships/oleObject" Target="../embeddings/oleObject66.bin"/><Relationship Id="rId18" Type="http://schemas.openxmlformats.org/officeDocument/2006/relationships/image" Target="../media/image98.wmf"/><Relationship Id="rId26" Type="http://schemas.openxmlformats.org/officeDocument/2006/relationships/image" Target="../media/image102.wmf"/><Relationship Id="rId3" Type="http://schemas.openxmlformats.org/officeDocument/2006/relationships/oleObject" Target="../embeddings/oleObject60.bin"/><Relationship Id="rId21" Type="http://schemas.openxmlformats.org/officeDocument/2006/relationships/oleObject" Target="../embeddings/oleObject70.bin"/><Relationship Id="rId7" Type="http://schemas.openxmlformats.org/officeDocument/2006/relationships/oleObject" Target="../embeddings/oleObject62.bin"/><Relationship Id="rId12" Type="http://schemas.openxmlformats.org/officeDocument/2006/relationships/image" Target="../media/image93.wmf"/><Relationship Id="rId17" Type="http://schemas.openxmlformats.org/officeDocument/2006/relationships/oleObject" Target="../embeddings/oleObject68.bin"/><Relationship Id="rId25" Type="http://schemas.openxmlformats.org/officeDocument/2006/relationships/oleObject" Target="../embeddings/oleObject72.bin"/><Relationship Id="rId2" Type="http://schemas.openxmlformats.org/officeDocument/2006/relationships/slideLayout" Target="../slideLayouts/slideLayout7.xml"/><Relationship Id="rId16" Type="http://schemas.openxmlformats.org/officeDocument/2006/relationships/image" Target="../media/image97.wmf"/><Relationship Id="rId20" Type="http://schemas.openxmlformats.org/officeDocument/2006/relationships/image" Target="../media/image99.wmf"/><Relationship Id="rId1" Type="http://schemas.openxmlformats.org/officeDocument/2006/relationships/vmlDrawing" Target="../drawings/vmlDrawing24.vml"/><Relationship Id="rId6" Type="http://schemas.openxmlformats.org/officeDocument/2006/relationships/image" Target="../media/image90.wmf"/><Relationship Id="rId11" Type="http://schemas.openxmlformats.org/officeDocument/2006/relationships/oleObject" Target="../embeddings/oleObject64.bin"/><Relationship Id="rId24" Type="http://schemas.openxmlformats.org/officeDocument/2006/relationships/image" Target="../media/image101.wmf"/><Relationship Id="rId5" Type="http://schemas.openxmlformats.org/officeDocument/2006/relationships/oleObject" Target="../embeddings/oleObject61.bin"/><Relationship Id="rId15" Type="http://schemas.openxmlformats.org/officeDocument/2006/relationships/oleObject" Target="../embeddings/oleObject67.bin"/><Relationship Id="rId23" Type="http://schemas.openxmlformats.org/officeDocument/2006/relationships/oleObject" Target="../embeddings/oleObject71.bin"/><Relationship Id="rId10" Type="http://schemas.openxmlformats.org/officeDocument/2006/relationships/image" Target="../media/image92.wmf"/><Relationship Id="rId19" Type="http://schemas.openxmlformats.org/officeDocument/2006/relationships/oleObject" Target="../embeddings/oleObject69.bin"/><Relationship Id="rId4" Type="http://schemas.openxmlformats.org/officeDocument/2006/relationships/image" Target="../media/image89.wmf"/><Relationship Id="rId9" Type="http://schemas.openxmlformats.org/officeDocument/2006/relationships/oleObject" Target="../embeddings/oleObject63.bin"/><Relationship Id="rId14" Type="http://schemas.openxmlformats.org/officeDocument/2006/relationships/image" Target="../media/image96.wmf"/><Relationship Id="rId22" Type="http://schemas.openxmlformats.org/officeDocument/2006/relationships/image" Target="../media/image100.wmf"/></Relationships>
</file>

<file path=ppt/slides/_rels/slide52.xml.rels><?xml version="1.0" encoding="UTF-8" standalone="yes"?>
<Relationships xmlns="http://schemas.openxmlformats.org/package/2006/relationships"><Relationship Id="rId8" Type="http://schemas.openxmlformats.org/officeDocument/2006/relationships/image" Target="../media/image91.wmf"/><Relationship Id="rId13" Type="http://schemas.openxmlformats.org/officeDocument/2006/relationships/oleObject" Target="../embeddings/oleObject78.bin"/><Relationship Id="rId18" Type="http://schemas.openxmlformats.org/officeDocument/2006/relationships/image" Target="../media/image98.wmf"/><Relationship Id="rId3" Type="http://schemas.openxmlformats.org/officeDocument/2006/relationships/oleObject" Target="../embeddings/oleObject73.bin"/><Relationship Id="rId21" Type="http://schemas.openxmlformats.org/officeDocument/2006/relationships/oleObject" Target="../embeddings/oleObject82.bin"/><Relationship Id="rId7" Type="http://schemas.openxmlformats.org/officeDocument/2006/relationships/oleObject" Target="../embeddings/oleObject75.bin"/><Relationship Id="rId12" Type="http://schemas.openxmlformats.org/officeDocument/2006/relationships/image" Target="../media/image93.wmf"/><Relationship Id="rId17" Type="http://schemas.openxmlformats.org/officeDocument/2006/relationships/oleObject" Target="../embeddings/oleObject80.bin"/><Relationship Id="rId25" Type="http://schemas.openxmlformats.org/officeDocument/2006/relationships/image" Target="../media/image105.wmf"/><Relationship Id="rId2" Type="http://schemas.openxmlformats.org/officeDocument/2006/relationships/slideLayout" Target="../slideLayouts/slideLayout7.xml"/><Relationship Id="rId16" Type="http://schemas.openxmlformats.org/officeDocument/2006/relationships/image" Target="../media/image97.wmf"/><Relationship Id="rId20" Type="http://schemas.openxmlformats.org/officeDocument/2006/relationships/image" Target="../media/image103.wmf"/><Relationship Id="rId1" Type="http://schemas.openxmlformats.org/officeDocument/2006/relationships/vmlDrawing" Target="../drawings/vmlDrawing25.vml"/><Relationship Id="rId6" Type="http://schemas.openxmlformats.org/officeDocument/2006/relationships/image" Target="../media/image90.wmf"/><Relationship Id="rId11" Type="http://schemas.openxmlformats.org/officeDocument/2006/relationships/oleObject" Target="../embeddings/oleObject77.bin"/><Relationship Id="rId24" Type="http://schemas.openxmlformats.org/officeDocument/2006/relationships/oleObject" Target="../embeddings/oleObject84.bin"/><Relationship Id="rId5" Type="http://schemas.openxmlformats.org/officeDocument/2006/relationships/oleObject" Target="../embeddings/oleObject74.bin"/><Relationship Id="rId15" Type="http://schemas.openxmlformats.org/officeDocument/2006/relationships/oleObject" Target="../embeddings/oleObject79.bin"/><Relationship Id="rId23" Type="http://schemas.openxmlformats.org/officeDocument/2006/relationships/oleObject" Target="../embeddings/oleObject83.bin"/><Relationship Id="rId10" Type="http://schemas.openxmlformats.org/officeDocument/2006/relationships/image" Target="../media/image92.wmf"/><Relationship Id="rId19" Type="http://schemas.openxmlformats.org/officeDocument/2006/relationships/oleObject" Target="../embeddings/oleObject81.bin"/><Relationship Id="rId4" Type="http://schemas.openxmlformats.org/officeDocument/2006/relationships/image" Target="../media/image89.wmf"/><Relationship Id="rId9" Type="http://schemas.openxmlformats.org/officeDocument/2006/relationships/oleObject" Target="../embeddings/oleObject76.bin"/><Relationship Id="rId14" Type="http://schemas.openxmlformats.org/officeDocument/2006/relationships/image" Target="../media/image96.wmf"/><Relationship Id="rId22" Type="http://schemas.openxmlformats.org/officeDocument/2006/relationships/image" Target="../media/image104.wmf"/></Relationships>
</file>

<file path=ppt/slides/_rels/slide53.xml.rels><?xml version="1.0" encoding="UTF-8" standalone="yes"?>
<Relationships xmlns="http://schemas.openxmlformats.org/package/2006/relationships"><Relationship Id="rId13" Type="http://schemas.openxmlformats.org/officeDocument/2006/relationships/oleObject" Target="../embeddings/oleObject90.bin"/><Relationship Id="rId18" Type="http://schemas.openxmlformats.org/officeDocument/2006/relationships/image" Target="../media/image98.wmf"/><Relationship Id="rId26" Type="http://schemas.openxmlformats.org/officeDocument/2006/relationships/oleObject" Target="../embeddings/oleObject97.bin"/><Relationship Id="rId39" Type="http://schemas.openxmlformats.org/officeDocument/2006/relationships/oleObject" Target="../embeddings/oleObject107.bin"/><Relationship Id="rId21" Type="http://schemas.openxmlformats.org/officeDocument/2006/relationships/oleObject" Target="../embeddings/oleObject94.bin"/><Relationship Id="rId34" Type="http://schemas.openxmlformats.org/officeDocument/2006/relationships/oleObject" Target="../embeddings/oleObject103.bin"/><Relationship Id="rId42" Type="http://schemas.openxmlformats.org/officeDocument/2006/relationships/oleObject" Target="../embeddings/oleObject110.bin"/><Relationship Id="rId47" Type="http://schemas.openxmlformats.org/officeDocument/2006/relationships/oleObject" Target="../embeddings/oleObject115.bin"/><Relationship Id="rId50" Type="http://schemas.openxmlformats.org/officeDocument/2006/relationships/oleObject" Target="../embeddings/oleObject118.bin"/><Relationship Id="rId55" Type="http://schemas.openxmlformats.org/officeDocument/2006/relationships/oleObject" Target="../embeddings/oleObject123.bin"/><Relationship Id="rId7" Type="http://schemas.openxmlformats.org/officeDocument/2006/relationships/oleObject" Target="../embeddings/oleObject87.bin"/><Relationship Id="rId2" Type="http://schemas.openxmlformats.org/officeDocument/2006/relationships/slideLayout" Target="../slideLayouts/slideLayout7.xml"/><Relationship Id="rId16" Type="http://schemas.openxmlformats.org/officeDocument/2006/relationships/image" Target="../media/image97.wmf"/><Relationship Id="rId29" Type="http://schemas.openxmlformats.org/officeDocument/2006/relationships/oleObject" Target="../embeddings/oleObject100.bin"/><Relationship Id="rId11" Type="http://schemas.openxmlformats.org/officeDocument/2006/relationships/oleObject" Target="../embeddings/oleObject89.bin"/><Relationship Id="rId24" Type="http://schemas.openxmlformats.org/officeDocument/2006/relationships/image" Target="../media/image108.wmf"/><Relationship Id="rId32" Type="http://schemas.openxmlformats.org/officeDocument/2006/relationships/oleObject" Target="../embeddings/oleObject102.bin"/><Relationship Id="rId37" Type="http://schemas.openxmlformats.org/officeDocument/2006/relationships/oleObject" Target="../embeddings/oleObject105.bin"/><Relationship Id="rId40" Type="http://schemas.openxmlformats.org/officeDocument/2006/relationships/oleObject" Target="../embeddings/oleObject108.bin"/><Relationship Id="rId45" Type="http://schemas.openxmlformats.org/officeDocument/2006/relationships/oleObject" Target="../embeddings/oleObject113.bin"/><Relationship Id="rId53" Type="http://schemas.openxmlformats.org/officeDocument/2006/relationships/oleObject" Target="../embeddings/oleObject121.bin"/><Relationship Id="rId5" Type="http://schemas.openxmlformats.org/officeDocument/2006/relationships/oleObject" Target="../embeddings/oleObject86.bin"/><Relationship Id="rId10" Type="http://schemas.openxmlformats.org/officeDocument/2006/relationships/image" Target="../media/image92.wmf"/><Relationship Id="rId19" Type="http://schemas.openxmlformats.org/officeDocument/2006/relationships/oleObject" Target="../embeddings/oleObject93.bin"/><Relationship Id="rId31" Type="http://schemas.openxmlformats.org/officeDocument/2006/relationships/image" Target="../media/image109.wmf"/><Relationship Id="rId44" Type="http://schemas.openxmlformats.org/officeDocument/2006/relationships/oleObject" Target="../embeddings/oleObject112.bin"/><Relationship Id="rId52" Type="http://schemas.openxmlformats.org/officeDocument/2006/relationships/oleObject" Target="../embeddings/oleObject120.bin"/><Relationship Id="rId4" Type="http://schemas.openxmlformats.org/officeDocument/2006/relationships/image" Target="../media/image89.wmf"/><Relationship Id="rId9" Type="http://schemas.openxmlformats.org/officeDocument/2006/relationships/oleObject" Target="../embeddings/oleObject88.bin"/><Relationship Id="rId14" Type="http://schemas.openxmlformats.org/officeDocument/2006/relationships/image" Target="../media/image96.wmf"/><Relationship Id="rId22" Type="http://schemas.openxmlformats.org/officeDocument/2006/relationships/image" Target="../media/image107.wmf"/><Relationship Id="rId27" Type="http://schemas.openxmlformats.org/officeDocument/2006/relationships/oleObject" Target="../embeddings/oleObject98.bin"/><Relationship Id="rId30" Type="http://schemas.openxmlformats.org/officeDocument/2006/relationships/oleObject" Target="../embeddings/oleObject101.bin"/><Relationship Id="rId35" Type="http://schemas.openxmlformats.org/officeDocument/2006/relationships/image" Target="../media/image111.wmf"/><Relationship Id="rId43" Type="http://schemas.openxmlformats.org/officeDocument/2006/relationships/oleObject" Target="../embeddings/oleObject111.bin"/><Relationship Id="rId48" Type="http://schemas.openxmlformats.org/officeDocument/2006/relationships/oleObject" Target="../embeddings/oleObject116.bin"/><Relationship Id="rId56" Type="http://schemas.openxmlformats.org/officeDocument/2006/relationships/oleObject" Target="../embeddings/oleObject124.bin"/><Relationship Id="rId8" Type="http://schemas.openxmlformats.org/officeDocument/2006/relationships/image" Target="../media/image91.wmf"/><Relationship Id="rId51" Type="http://schemas.openxmlformats.org/officeDocument/2006/relationships/oleObject" Target="../embeddings/oleObject119.bin"/><Relationship Id="rId3" Type="http://schemas.openxmlformats.org/officeDocument/2006/relationships/oleObject" Target="../embeddings/oleObject85.bin"/><Relationship Id="rId12" Type="http://schemas.openxmlformats.org/officeDocument/2006/relationships/image" Target="../media/image93.wmf"/><Relationship Id="rId17" Type="http://schemas.openxmlformats.org/officeDocument/2006/relationships/oleObject" Target="../embeddings/oleObject92.bin"/><Relationship Id="rId25" Type="http://schemas.openxmlformats.org/officeDocument/2006/relationships/oleObject" Target="../embeddings/oleObject96.bin"/><Relationship Id="rId33" Type="http://schemas.openxmlformats.org/officeDocument/2006/relationships/image" Target="../media/image110.wmf"/><Relationship Id="rId38" Type="http://schemas.openxmlformats.org/officeDocument/2006/relationships/oleObject" Target="../embeddings/oleObject106.bin"/><Relationship Id="rId46" Type="http://schemas.openxmlformats.org/officeDocument/2006/relationships/oleObject" Target="../embeddings/oleObject114.bin"/><Relationship Id="rId20" Type="http://schemas.openxmlformats.org/officeDocument/2006/relationships/image" Target="../media/image106.wmf"/><Relationship Id="rId41" Type="http://schemas.openxmlformats.org/officeDocument/2006/relationships/oleObject" Target="../embeddings/oleObject109.bin"/><Relationship Id="rId54" Type="http://schemas.openxmlformats.org/officeDocument/2006/relationships/oleObject" Target="../embeddings/oleObject122.bin"/><Relationship Id="rId1" Type="http://schemas.openxmlformats.org/officeDocument/2006/relationships/vmlDrawing" Target="../drawings/vmlDrawing26.vml"/><Relationship Id="rId6" Type="http://schemas.openxmlformats.org/officeDocument/2006/relationships/image" Target="../media/image90.wmf"/><Relationship Id="rId15" Type="http://schemas.openxmlformats.org/officeDocument/2006/relationships/oleObject" Target="../embeddings/oleObject91.bin"/><Relationship Id="rId23" Type="http://schemas.openxmlformats.org/officeDocument/2006/relationships/oleObject" Target="../embeddings/oleObject95.bin"/><Relationship Id="rId28" Type="http://schemas.openxmlformats.org/officeDocument/2006/relationships/oleObject" Target="../embeddings/oleObject99.bin"/><Relationship Id="rId36" Type="http://schemas.openxmlformats.org/officeDocument/2006/relationships/oleObject" Target="../embeddings/oleObject104.bin"/><Relationship Id="rId49" Type="http://schemas.openxmlformats.org/officeDocument/2006/relationships/oleObject" Target="../embeddings/oleObject117.bin"/></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27.bin"/><Relationship Id="rId13" Type="http://schemas.openxmlformats.org/officeDocument/2006/relationships/image" Target="../media/image116.wmf"/><Relationship Id="rId18" Type="http://schemas.openxmlformats.org/officeDocument/2006/relationships/oleObject" Target="../embeddings/oleObject134.bin"/><Relationship Id="rId3" Type="http://schemas.openxmlformats.org/officeDocument/2006/relationships/notesSlide" Target="../notesSlides/notesSlide11.xml"/><Relationship Id="rId7" Type="http://schemas.openxmlformats.org/officeDocument/2006/relationships/image" Target="../media/image113.wmf"/><Relationship Id="rId12" Type="http://schemas.openxmlformats.org/officeDocument/2006/relationships/oleObject" Target="../embeddings/oleObject129.bin"/><Relationship Id="rId17" Type="http://schemas.openxmlformats.org/officeDocument/2006/relationships/oleObject" Target="../embeddings/oleObject133.bin"/><Relationship Id="rId2" Type="http://schemas.openxmlformats.org/officeDocument/2006/relationships/slideLayout" Target="../slideLayouts/slideLayout7.xml"/><Relationship Id="rId16" Type="http://schemas.openxmlformats.org/officeDocument/2006/relationships/oleObject" Target="../embeddings/oleObject132.bin"/><Relationship Id="rId1" Type="http://schemas.openxmlformats.org/officeDocument/2006/relationships/vmlDrawing" Target="../drawings/vmlDrawing27.vml"/><Relationship Id="rId6" Type="http://schemas.openxmlformats.org/officeDocument/2006/relationships/oleObject" Target="../embeddings/oleObject126.bin"/><Relationship Id="rId11" Type="http://schemas.openxmlformats.org/officeDocument/2006/relationships/image" Target="../media/image115.wmf"/><Relationship Id="rId5" Type="http://schemas.openxmlformats.org/officeDocument/2006/relationships/image" Target="../media/image112.wmf"/><Relationship Id="rId15" Type="http://schemas.openxmlformats.org/officeDocument/2006/relationships/oleObject" Target="../embeddings/oleObject131.bin"/><Relationship Id="rId10" Type="http://schemas.openxmlformats.org/officeDocument/2006/relationships/oleObject" Target="../embeddings/oleObject128.bin"/><Relationship Id="rId4" Type="http://schemas.openxmlformats.org/officeDocument/2006/relationships/oleObject" Target="../embeddings/oleObject125.bin"/><Relationship Id="rId9" Type="http://schemas.openxmlformats.org/officeDocument/2006/relationships/image" Target="../media/image114.wmf"/><Relationship Id="rId14" Type="http://schemas.openxmlformats.org/officeDocument/2006/relationships/oleObject" Target="../embeddings/oleObject130.bin"/></Relationships>
</file>

<file path=ppt/slides/_rels/slide55.xml.rels><?xml version="1.0" encoding="UTF-8" standalone="yes"?>
<Relationships xmlns="http://schemas.openxmlformats.org/package/2006/relationships"><Relationship Id="rId8" Type="http://schemas.openxmlformats.org/officeDocument/2006/relationships/image" Target="../media/image119.wmf"/><Relationship Id="rId3" Type="http://schemas.openxmlformats.org/officeDocument/2006/relationships/oleObject" Target="../embeddings/oleObject135.bin"/><Relationship Id="rId7" Type="http://schemas.openxmlformats.org/officeDocument/2006/relationships/oleObject" Target="../embeddings/oleObject137.bin"/><Relationship Id="rId2" Type="http://schemas.openxmlformats.org/officeDocument/2006/relationships/slideLayout" Target="../slideLayouts/slideLayout7.xml"/><Relationship Id="rId1" Type="http://schemas.openxmlformats.org/officeDocument/2006/relationships/vmlDrawing" Target="../drawings/vmlDrawing28.vml"/><Relationship Id="rId6" Type="http://schemas.openxmlformats.org/officeDocument/2006/relationships/image" Target="../media/image118.wmf"/><Relationship Id="rId5" Type="http://schemas.openxmlformats.org/officeDocument/2006/relationships/oleObject" Target="../embeddings/oleObject136.bin"/><Relationship Id="rId4" Type="http://schemas.openxmlformats.org/officeDocument/2006/relationships/image" Target="../media/image117.wmf"/></Relationships>
</file>

<file path=ppt/slides/_rels/slide56.xml.rels><?xml version="1.0" encoding="UTF-8" standalone="yes"?>
<Relationships xmlns="http://schemas.openxmlformats.org/package/2006/relationships"><Relationship Id="rId13" Type="http://schemas.openxmlformats.org/officeDocument/2006/relationships/image" Target="../media/image124.wmf"/><Relationship Id="rId18" Type="http://schemas.openxmlformats.org/officeDocument/2006/relationships/oleObject" Target="../embeddings/oleObject110.bin"/><Relationship Id="rId26" Type="http://schemas.openxmlformats.org/officeDocument/2006/relationships/oleObject" Target="../embeddings/oleObject114.bin"/><Relationship Id="rId39" Type="http://schemas.openxmlformats.org/officeDocument/2006/relationships/oleObject" Target="../embeddings/oleObject124.bin"/><Relationship Id="rId21" Type="http://schemas.openxmlformats.org/officeDocument/2006/relationships/image" Target="../media/image91.wmf"/><Relationship Id="rId34" Type="http://schemas.openxmlformats.org/officeDocument/2006/relationships/oleObject" Target="../embeddings/oleObject119.bin"/><Relationship Id="rId7" Type="http://schemas.openxmlformats.org/officeDocument/2006/relationships/image" Target="../media/image121.wmf"/><Relationship Id="rId12" Type="http://schemas.openxmlformats.org/officeDocument/2006/relationships/oleObject" Target="../embeddings/oleObject142.bin"/><Relationship Id="rId17" Type="http://schemas.openxmlformats.org/officeDocument/2006/relationships/image" Target="../media/image89.wmf"/><Relationship Id="rId25" Type="http://schemas.openxmlformats.org/officeDocument/2006/relationships/image" Target="../media/image93.wmf"/><Relationship Id="rId33" Type="http://schemas.openxmlformats.org/officeDocument/2006/relationships/oleObject" Target="../embeddings/oleObject118.bin"/><Relationship Id="rId38" Type="http://schemas.openxmlformats.org/officeDocument/2006/relationships/oleObject" Target="../embeddings/oleObject123.bin"/><Relationship Id="rId2" Type="http://schemas.openxmlformats.org/officeDocument/2006/relationships/slideLayout" Target="../slideLayouts/slideLayout7.xml"/><Relationship Id="rId16" Type="http://schemas.openxmlformats.org/officeDocument/2006/relationships/oleObject" Target="../embeddings/oleObject109.bin"/><Relationship Id="rId20" Type="http://schemas.openxmlformats.org/officeDocument/2006/relationships/oleObject" Target="../embeddings/oleObject111.bin"/><Relationship Id="rId29" Type="http://schemas.openxmlformats.org/officeDocument/2006/relationships/image" Target="../media/image110.wmf"/><Relationship Id="rId1" Type="http://schemas.openxmlformats.org/officeDocument/2006/relationships/vmlDrawing" Target="../drawings/vmlDrawing29.vml"/><Relationship Id="rId6" Type="http://schemas.openxmlformats.org/officeDocument/2006/relationships/oleObject" Target="../embeddings/oleObject139.bin"/><Relationship Id="rId11" Type="http://schemas.openxmlformats.org/officeDocument/2006/relationships/image" Target="../media/image123.wmf"/><Relationship Id="rId24" Type="http://schemas.openxmlformats.org/officeDocument/2006/relationships/oleObject" Target="../embeddings/oleObject113.bin"/><Relationship Id="rId32" Type="http://schemas.openxmlformats.org/officeDocument/2006/relationships/oleObject" Target="../embeddings/oleObject117.bin"/><Relationship Id="rId37" Type="http://schemas.openxmlformats.org/officeDocument/2006/relationships/oleObject" Target="../embeddings/oleObject122.bin"/><Relationship Id="rId5" Type="http://schemas.openxmlformats.org/officeDocument/2006/relationships/image" Target="../media/image120.wmf"/><Relationship Id="rId15" Type="http://schemas.openxmlformats.org/officeDocument/2006/relationships/image" Target="../media/image125.wmf"/><Relationship Id="rId23" Type="http://schemas.openxmlformats.org/officeDocument/2006/relationships/image" Target="../media/image92.wmf"/><Relationship Id="rId28" Type="http://schemas.openxmlformats.org/officeDocument/2006/relationships/oleObject" Target="../embeddings/oleObject115.bin"/><Relationship Id="rId36" Type="http://schemas.openxmlformats.org/officeDocument/2006/relationships/oleObject" Target="../embeddings/oleObject121.bin"/><Relationship Id="rId10" Type="http://schemas.openxmlformats.org/officeDocument/2006/relationships/oleObject" Target="../embeddings/oleObject141.bin"/><Relationship Id="rId19" Type="http://schemas.openxmlformats.org/officeDocument/2006/relationships/image" Target="../media/image90.wmf"/><Relationship Id="rId31" Type="http://schemas.openxmlformats.org/officeDocument/2006/relationships/image" Target="../media/image111.wmf"/><Relationship Id="rId4" Type="http://schemas.openxmlformats.org/officeDocument/2006/relationships/oleObject" Target="../embeddings/oleObject138.bin"/><Relationship Id="rId9" Type="http://schemas.openxmlformats.org/officeDocument/2006/relationships/image" Target="../media/image122.wmf"/><Relationship Id="rId14" Type="http://schemas.openxmlformats.org/officeDocument/2006/relationships/oleObject" Target="../embeddings/oleObject143.bin"/><Relationship Id="rId22" Type="http://schemas.openxmlformats.org/officeDocument/2006/relationships/oleObject" Target="../embeddings/oleObject112.bin"/><Relationship Id="rId27" Type="http://schemas.openxmlformats.org/officeDocument/2006/relationships/image" Target="../media/image109.wmf"/><Relationship Id="rId30" Type="http://schemas.openxmlformats.org/officeDocument/2006/relationships/oleObject" Target="../embeddings/oleObject116.bin"/><Relationship Id="rId35" Type="http://schemas.openxmlformats.org/officeDocument/2006/relationships/oleObject" Target="../embeddings/oleObject120.bin"/><Relationship Id="rId8" Type="http://schemas.openxmlformats.org/officeDocument/2006/relationships/oleObject" Target="../embeddings/oleObject140.bin"/><Relationship Id="rId3" Type="http://schemas.openxmlformats.org/officeDocument/2006/relationships/notesSlide" Target="../notesSlides/notesSlide12.xml"/></Relationships>
</file>

<file path=ppt/slides/_rels/slide57.xml.rels><?xml version="1.0" encoding="UTF-8" standalone="yes"?>
<Relationships xmlns="http://schemas.openxmlformats.org/package/2006/relationships"><Relationship Id="rId2" Type="http://schemas.openxmlformats.org/officeDocument/2006/relationships/image" Target="../media/image126.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 Id="rId4" Type="http://schemas.openxmlformats.org/officeDocument/2006/relationships/chart" Target="../charts/chart10.xml"/></Relationships>
</file>

<file path=ppt/slides/_rels/slide5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6.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image" Target="../media/image9.png"/><Relationship Id="rId7"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8.wmf"/><Relationship Id="rId4" Type="http://schemas.openxmlformats.org/officeDocument/2006/relationships/image" Target="../media/image10.png"/><Relationship Id="rId9" Type="http://schemas.openxmlformats.org/officeDocument/2006/relationships/oleObject" Target="../embeddings/oleObject4.bin"/></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4.wmf"/><Relationship Id="rId5" Type="http://schemas.openxmlformats.org/officeDocument/2006/relationships/oleObject" Target="../embeddings/oleObject6.bin"/><Relationship Id="rId10" Type="http://schemas.openxmlformats.org/officeDocument/2006/relationships/image" Target="../media/image16.wmf"/><Relationship Id="rId4" Type="http://schemas.openxmlformats.org/officeDocument/2006/relationships/image" Target="../media/image13.wmf"/><Relationship Id="rId9"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8" Type="http://schemas.openxmlformats.org/officeDocument/2006/relationships/image" Target="../media/image19.wmf"/><Relationship Id="rId13" Type="http://schemas.openxmlformats.org/officeDocument/2006/relationships/oleObject" Target="../embeddings/oleObject14.bin"/><Relationship Id="rId3" Type="http://schemas.openxmlformats.org/officeDocument/2006/relationships/oleObject" Target="../embeddings/oleObject9.bin"/><Relationship Id="rId7" Type="http://schemas.openxmlformats.org/officeDocument/2006/relationships/oleObject" Target="../embeddings/oleObject11.bin"/><Relationship Id="rId12" Type="http://schemas.openxmlformats.org/officeDocument/2006/relationships/image" Target="../media/image21.wmf"/><Relationship Id="rId2" Type="http://schemas.openxmlformats.org/officeDocument/2006/relationships/slideLayout" Target="../slideLayouts/slideLayout7.xml"/><Relationship Id="rId16" Type="http://schemas.openxmlformats.org/officeDocument/2006/relationships/image" Target="../media/image23.wmf"/><Relationship Id="rId1" Type="http://schemas.openxmlformats.org/officeDocument/2006/relationships/vmlDrawing" Target="../drawings/vmlDrawing5.vml"/><Relationship Id="rId6" Type="http://schemas.openxmlformats.org/officeDocument/2006/relationships/image" Target="../media/image18.wmf"/><Relationship Id="rId11" Type="http://schemas.openxmlformats.org/officeDocument/2006/relationships/oleObject" Target="../embeddings/oleObject13.bin"/><Relationship Id="rId5" Type="http://schemas.openxmlformats.org/officeDocument/2006/relationships/oleObject" Target="../embeddings/oleObject10.bin"/><Relationship Id="rId15" Type="http://schemas.openxmlformats.org/officeDocument/2006/relationships/oleObject" Target="../embeddings/oleObject15.bin"/><Relationship Id="rId10" Type="http://schemas.openxmlformats.org/officeDocument/2006/relationships/image" Target="../media/image20.wmf"/><Relationship Id="rId4" Type="http://schemas.openxmlformats.org/officeDocument/2006/relationships/image" Target="../media/image17.wmf"/><Relationship Id="rId9" Type="http://schemas.openxmlformats.org/officeDocument/2006/relationships/oleObject" Target="../embeddings/oleObject12.bin"/><Relationship Id="rId14" Type="http://schemas.openxmlformats.org/officeDocument/2006/relationships/image" Target="../media/image22.wmf"/></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8.bin"/><Relationship Id="rId13" Type="http://schemas.openxmlformats.org/officeDocument/2006/relationships/image" Target="../media/image27.wmf"/><Relationship Id="rId18" Type="http://schemas.openxmlformats.org/officeDocument/2006/relationships/oleObject" Target="../embeddings/oleObject23.bin"/><Relationship Id="rId3" Type="http://schemas.openxmlformats.org/officeDocument/2006/relationships/image" Target="../media/image32.png"/><Relationship Id="rId21" Type="http://schemas.openxmlformats.org/officeDocument/2006/relationships/image" Target="../media/image31.wmf"/><Relationship Id="rId7" Type="http://schemas.openxmlformats.org/officeDocument/2006/relationships/image" Target="../media/image23.wmf"/><Relationship Id="rId12" Type="http://schemas.openxmlformats.org/officeDocument/2006/relationships/oleObject" Target="../embeddings/oleObject20.bin"/><Relationship Id="rId17" Type="http://schemas.openxmlformats.org/officeDocument/2006/relationships/image" Target="../media/image29.wmf"/><Relationship Id="rId2" Type="http://schemas.openxmlformats.org/officeDocument/2006/relationships/slideLayout" Target="../slideLayouts/slideLayout2.xml"/><Relationship Id="rId16" Type="http://schemas.openxmlformats.org/officeDocument/2006/relationships/oleObject" Target="../embeddings/oleObject22.bin"/><Relationship Id="rId20" Type="http://schemas.openxmlformats.org/officeDocument/2006/relationships/oleObject" Target="../embeddings/oleObject24.bin"/><Relationship Id="rId1" Type="http://schemas.openxmlformats.org/officeDocument/2006/relationships/vmlDrawing" Target="../drawings/vmlDrawing6.vml"/><Relationship Id="rId6" Type="http://schemas.openxmlformats.org/officeDocument/2006/relationships/oleObject" Target="../embeddings/oleObject17.bin"/><Relationship Id="rId11" Type="http://schemas.openxmlformats.org/officeDocument/2006/relationships/image" Target="../media/image26.wmf"/><Relationship Id="rId5" Type="http://schemas.openxmlformats.org/officeDocument/2006/relationships/image" Target="../media/image24.wmf"/><Relationship Id="rId15" Type="http://schemas.openxmlformats.org/officeDocument/2006/relationships/image" Target="../media/image28.wmf"/><Relationship Id="rId10" Type="http://schemas.openxmlformats.org/officeDocument/2006/relationships/oleObject" Target="../embeddings/oleObject19.bin"/><Relationship Id="rId19" Type="http://schemas.openxmlformats.org/officeDocument/2006/relationships/image" Target="../media/image30.wmf"/><Relationship Id="rId4" Type="http://schemas.openxmlformats.org/officeDocument/2006/relationships/oleObject" Target="../embeddings/oleObject16.bin"/><Relationship Id="rId9" Type="http://schemas.openxmlformats.org/officeDocument/2006/relationships/image" Target="../media/image25.wmf"/><Relationship Id="rId14" Type="http://schemas.openxmlformats.org/officeDocument/2006/relationships/oleObject" Target="../embeddings/oleObject2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1142212"/>
            <a:ext cx="9144000" cy="1371600"/>
          </a:xfrm>
          <a:prstGeom prst="rect">
            <a:avLst/>
          </a:prstGeom>
          <a:solidFill>
            <a:srgbClr val="0070C0"/>
          </a:solidFill>
          <a:ln>
            <a:noFill/>
          </a:ln>
          <a:effectLst/>
        </p:spPr>
        <p:style>
          <a:lnRef idx="1">
            <a:schemeClr val="dk1"/>
          </a:lnRef>
          <a:fillRef idx="2">
            <a:schemeClr val="dk1"/>
          </a:fillRef>
          <a:effectRef idx="1">
            <a:schemeClr val="dk1"/>
          </a:effectRef>
          <a:fontRef idx="minor">
            <a:schemeClr val="dk1"/>
          </a:fontRef>
        </p:style>
        <p:txBody>
          <a:bodyPr rtlCol="0" anchor="ctr"/>
          <a:lstStyle/>
          <a:p>
            <a:pPr lvl="0" algn="ctr">
              <a:spcBef>
                <a:spcPct val="0"/>
              </a:spcBef>
              <a:defRPr/>
            </a:pPr>
            <a:r>
              <a:rPr lang="en-IN" sz="3600" dirty="0">
                <a:solidFill>
                  <a:schemeClr val="bg1"/>
                </a:solidFill>
              </a:rPr>
              <a:t>Optimization for and by </a:t>
            </a:r>
          </a:p>
          <a:p>
            <a:pPr lvl="0" algn="ctr">
              <a:spcBef>
                <a:spcPct val="0"/>
              </a:spcBef>
              <a:defRPr/>
            </a:pPr>
            <a:r>
              <a:rPr lang="en-IN" sz="3600" dirty="0">
                <a:solidFill>
                  <a:schemeClr val="bg1"/>
                </a:solidFill>
              </a:rPr>
              <a:t>Machine Learning</a:t>
            </a:r>
          </a:p>
        </p:txBody>
      </p:sp>
      <p:pic>
        <p:nvPicPr>
          <p:cNvPr id="13" name="Picture 12">
            <a:extLst>
              <a:ext uri="{FF2B5EF4-FFF2-40B4-BE49-F238E27FC236}">
                <a16:creationId xmlns:a16="http://schemas.microsoft.com/office/drawing/2014/main" id="{747DEEB8-FF1A-47E7-86F3-0A1F9CA2B6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8221" y="169748"/>
            <a:ext cx="1396800" cy="720000"/>
          </a:xfrm>
          <a:prstGeom prst="rect">
            <a:avLst/>
          </a:prstGeom>
        </p:spPr>
      </p:pic>
      <p:sp>
        <p:nvSpPr>
          <p:cNvPr id="17" name="TextBox 16">
            <a:extLst>
              <a:ext uri="{FF2B5EF4-FFF2-40B4-BE49-F238E27FC236}">
                <a16:creationId xmlns:a16="http://schemas.microsoft.com/office/drawing/2014/main" id="{65C8D8B6-7239-4BA7-8A89-BB850C6482D7}"/>
              </a:ext>
            </a:extLst>
          </p:cNvPr>
          <p:cNvSpPr txBox="1"/>
          <p:nvPr/>
        </p:nvSpPr>
        <p:spPr>
          <a:xfrm>
            <a:off x="2625058" y="3833136"/>
            <a:ext cx="3893887" cy="738664"/>
          </a:xfrm>
          <a:prstGeom prst="rect">
            <a:avLst/>
          </a:prstGeom>
          <a:noFill/>
        </p:spPr>
        <p:txBody>
          <a:bodyPr wrap="none" rtlCol="0">
            <a:spAutoFit/>
          </a:bodyPr>
          <a:lstStyle/>
          <a:p>
            <a:pPr algn="ctr"/>
            <a:r>
              <a:rPr lang="en-IN" sz="2200" b="1" dirty="0" err="1"/>
              <a:t>Pritish</a:t>
            </a:r>
            <a:r>
              <a:rPr lang="en-IN" sz="2200" b="1" dirty="0"/>
              <a:t> </a:t>
            </a:r>
            <a:r>
              <a:rPr lang="en-IN" sz="2200" b="1" dirty="0" err="1"/>
              <a:t>Mohapatra</a:t>
            </a:r>
            <a:endParaRPr lang="en-IN" sz="2200" b="1" dirty="0"/>
          </a:p>
          <a:p>
            <a:pPr algn="ctr"/>
            <a:r>
              <a:rPr lang="en-IN" sz="2000" dirty="0"/>
              <a:t>PhD candidate, CVIT, IIIT Hyderabad</a:t>
            </a:r>
          </a:p>
        </p:txBody>
      </p:sp>
      <p:sp>
        <p:nvSpPr>
          <p:cNvPr id="20" name="TextBox 19">
            <a:extLst>
              <a:ext uri="{FF2B5EF4-FFF2-40B4-BE49-F238E27FC236}">
                <a16:creationId xmlns:a16="http://schemas.microsoft.com/office/drawing/2014/main" id="{4293DF11-A548-4083-8F76-38F28A712AAE}"/>
              </a:ext>
            </a:extLst>
          </p:cNvPr>
          <p:cNvSpPr txBox="1"/>
          <p:nvPr/>
        </p:nvSpPr>
        <p:spPr>
          <a:xfrm>
            <a:off x="2011781" y="4969496"/>
            <a:ext cx="5120441" cy="1046440"/>
          </a:xfrm>
          <a:prstGeom prst="rect">
            <a:avLst/>
          </a:prstGeom>
          <a:noFill/>
        </p:spPr>
        <p:txBody>
          <a:bodyPr wrap="none" rtlCol="0">
            <a:spAutoFit/>
          </a:bodyPr>
          <a:lstStyle/>
          <a:p>
            <a:pPr algn="ctr"/>
            <a:r>
              <a:rPr lang="en-IN" dirty="0"/>
              <a:t>Advisors:</a:t>
            </a:r>
          </a:p>
          <a:p>
            <a:pPr algn="ctr"/>
            <a:r>
              <a:rPr lang="en-IN" sz="2200" b="1" dirty="0"/>
              <a:t>Prof. C.V. Jawahar, </a:t>
            </a:r>
            <a:r>
              <a:rPr lang="en-IN" sz="2000" dirty="0"/>
              <a:t>IIIT Hyderabad</a:t>
            </a:r>
          </a:p>
          <a:p>
            <a:pPr algn="ctr"/>
            <a:r>
              <a:rPr lang="en-IN" sz="2200" b="1" dirty="0"/>
              <a:t>Prof. M. Pawan Kumar, </a:t>
            </a:r>
            <a:r>
              <a:rPr lang="en-IN" sz="2000" dirty="0"/>
              <a:t>University Of Oxford</a:t>
            </a:r>
          </a:p>
        </p:txBody>
      </p:sp>
      <p:sp>
        <p:nvSpPr>
          <p:cNvPr id="21" name="Rectangle 20">
            <a:extLst>
              <a:ext uri="{FF2B5EF4-FFF2-40B4-BE49-F238E27FC236}">
                <a16:creationId xmlns:a16="http://schemas.microsoft.com/office/drawing/2014/main" id="{532702F3-E00F-4D6C-9D46-8123AA8B83B9}"/>
              </a:ext>
            </a:extLst>
          </p:cNvPr>
          <p:cNvSpPr/>
          <p:nvPr/>
        </p:nvSpPr>
        <p:spPr>
          <a:xfrm>
            <a:off x="0" y="2547981"/>
            <a:ext cx="9144000" cy="1371600"/>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pPr lvl="0" algn="ctr">
              <a:spcBef>
                <a:spcPct val="0"/>
              </a:spcBef>
              <a:defRPr/>
            </a:pPr>
            <a:r>
              <a:rPr lang="en-IN" sz="2400" dirty="0">
                <a:solidFill>
                  <a:schemeClr val="tx1"/>
                </a:solidFill>
              </a:rPr>
              <a:t>Presentation for PhD thesis </a:t>
            </a:r>
            <a:r>
              <a:rPr lang="en-IN" sz="2400" dirty="0" err="1">
                <a:solidFill>
                  <a:schemeClr val="tx1"/>
                </a:solidFill>
              </a:rPr>
              <a:t>defense</a:t>
            </a:r>
            <a:endParaRPr lang="en-IN" sz="2400" dirty="0">
              <a:solidFill>
                <a:schemeClr val="tx1"/>
              </a:solidFill>
            </a:endParaRPr>
          </a:p>
        </p:txBody>
      </p:sp>
      <p:pic>
        <p:nvPicPr>
          <p:cNvPr id="22" name="Picture 21" descr="cvit_logo.jpg">
            <a:extLst>
              <a:ext uri="{FF2B5EF4-FFF2-40B4-BE49-F238E27FC236}">
                <a16:creationId xmlns:a16="http://schemas.microsoft.com/office/drawing/2014/main" id="{5114DBC6-F576-4BA3-8DC3-79CCABBE62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3490" y="224948"/>
            <a:ext cx="722289" cy="609600"/>
          </a:xfrm>
          <a:prstGeom prst="rect">
            <a:avLst/>
          </a:prstGeom>
        </p:spPr>
      </p:pic>
    </p:spTree>
    <p:extLst>
      <p:ext uri="{BB962C8B-B14F-4D97-AF65-F5344CB8AC3E}">
        <p14:creationId xmlns:p14="http://schemas.microsoft.com/office/powerpoint/2010/main" val="4193749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Group 47"/>
          <p:cNvGrpSpPr/>
          <p:nvPr/>
        </p:nvGrpSpPr>
        <p:grpSpPr>
          <a:xfrm>
            <a:off x="5048118" y="1367255"/>
            <a:ext cx="3786874" cy="3280975"/>
            <a:chOff x="5048118" y="2133683"/>
            <a:chExt cx="3786874" cy="3280975"/>
          </a:xfrm>
        </p:grpSpPr>
        <p:sp>
          <p:nvSpPr>
            <p:cNvPr id="37" name="Rectangle 36"/>
            <p:cNvSpPr/>
            <p:nvPr/>
          </p:nvSpPr>
          <p:spPr>
            <a:xfrm>
              <a:off x="5048118" y="2133683"/>
              <a:ext cx="3786874" cy="646331"/>
            </a:xfrm>
            <a:prstGeom prst="rect">
              <a:avLst/>
            </a:prstGeom>
          </p:spPr>
          <p:txBody>
            <a:bodyPr wrap="square">
              <a:spAutoFit/>
            </a:bodyPr>
            <a:lstStyle/>
            <a:p>
              <a:pPr marL="571500" indent="-571500" algn="ctr"/>
              <a:r>
                <a:rPr lang="en-IN" b="1" dirty="0">
                  <a:solidFill>
                    <a:srgbClr val="0070C0"/>
                  </a:solidFill>
                </a:rPr>
                <a:t>Local Linear approximation </a:t>
              </a:r>
            </a:p>
            <a:p>
              <a:pPr marL="571500" indent="-571500" algn="ctr"/>
              <a:r>
                <a:rPr lang="en-IN" dirty="0">
                  <a:solidFill>
                    <a:srgbClr val="0070C0"/>
                  </a:solidFill>
                </a:rPr>
                <a:t>(in </a:t>
              </a:r>
              <a:r>
                <a:rPr lang="en-IN" b="1" dirty="0">
                  <a:solidFill>
                    <a:srgbClr val="0070C0"/>
                  </a:solidFill>
                </a:rPr>
                <a:t>Frank-Wolfe</a:t>
              </a:r>
              <a:r>
                <a:rPr lang="en-IN" dirty="0">
                  <a:solidFill>
                    <a:srgbClr val="0070C0"/>
                  </a:solidFill>
                </a:rPr>
                <a:t>)</a:t>
              </a:r>
              <a:endParaRPr lang="en-US" baseline="-25000" dirty="0">
                <a:solidFill>
                  <a:srgbClr val="0070C0"/>
                </a:solidFill>
              </a:endParaRPr>
            </a:p>
          </p:txBody>
        </p:sp>
        <p:graphicFrame>
          <p:nvGraphicFramePr>
            <p:cNvPr id="38" name="Object 37"/>
            <p:cNvGraphicFramePr>
              <a:graphicFrameLocks noChangeAspect="1"/>
            </p:cNvGraphicFramePr>
            <p:nvPr/>
          </p:nvGraphicFramePr>
          <p:xfrm>
            <a:off x="5169140" y="4959000"/>
            <a:ext cx="3459269" cy="455658"/>
          </p:xfrm>
          <a:graphic>
            <a:graphicData uri="http://schemas.openxmlformats.org/presentationml/2006/ole">
              <mc:AlternateContent xmlns:mc="http://schemas.openxmlformats.org/markup-compatibility/2006">
                <mc:Choice xmlns:v="urn:schemas-microsoft-com:vml" Requires="v">
                  <p:oleObj spid="_x0000_s1408202" name="Equation" r:id="rId3" imgW="2730240" imgH="330120" progId="Equation.DSMT4">
                    <p:embed/>
                  </p:oleObj>
                </mc:Choice>
                <mc:Fallback>
                  <p:oleObj name="Equation" r:id="rId3" imgW="2730240" imgH="330120" progId="Equation.DSMT4">
                    <p:embed/>
                    <p:pic>
                      <p:nvPicPr>
                        <p:cNvPr id="38" name="Object 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9140" y="4959000"/>
                          <a:ext cx="3459269" cy="455658"/>
                        </a:xfrm>
                        <a:prstGeom prst="rect">
                          <a:avLst/>
                        </a:prstGeom>
                        <a:noFill/>
                      </p:spPr>
                    </p:pic>
                  </p:oleObj>
                </mc:Fallback>
              </mc:AlternateContent>
            </a:graphicData>
          </a:graphic>
        </p:graphicFrame>
        <p:grpSp>
          <p:nvGrpSpPr>
            <p:cNvPr id="47" name="Group 46"/>
            <p:cNvGrpSpPr/>
            <p:nvPr/>
          </p:nvGrpSpPr>
          <p:grpSpPr>
            <a:xfrm>
              <a:off x="5982381" y="2825775"/>
              <a:ext cx="1991829" cy="1817130"/>
              <a:chOff x="5696054" y="2751887"/>
              <a:chExt cx="1736069" cy="1609154"/>
            </a:xfrm>
          </p:grpSpPr>
          <p:grpSp>
            <p:nvGrpSpPr>
              <p:cNvPr id="23" name="Group 22"/>
              <p:cNvGrpSpPr/>
              <p:nvPr/>
            </p:nvGrpSpPr>
            <p:grpSpPr>
              <a:xfrm>
                <a:off x="5696054" y="2751887"/>
                <a:ext cx="1671299" cy="1609154"/>
                <a:chOff x="21067753" y="10259140"/>
                <a:chExt cx="3215504" cy="2501124"/>
              </a:xfrm>
            </p:grpSpPr>
            <p:grpSp>
              <p:nvGrpSpPr>
                <p:cNvPr id="24" name="Group 23"/>
                <p:cNvGrpSpPr/>
                <p:nvPr/>
              </p:nvGrpSpPr>
              <p:grpSpPr>
                <a:xfrm>
                  <a:off x="21067753" y="10259140"/>
                  <a:ext cx="3215504" cy="2501124"/>
                  <a:chOff x="20139853" y="9831306"/>
                  <a:chExt cx="3215504" cy="2501124"/>
                </a:xfrm>
              </p:grpSpPr>
              <p:grpSp>
                <p:nvGrpSpPr>
                  <p:cNvPr id="28" name="Group 27"/>
                  <p:cNvGrpSpPr/>
                  <p:nvPr/>
                </p:nvGrpSpPr>
                <p:grpSpPr>
                  <a:xfrm>
                    <a:off x="20139853" y="9831306"/>
                    <a:ext cx="3215504" cy="2501124"/>
                    <a:chOff x="20139853" y="9759074"/>
                    <a:chExt cx="3215504" cy="2501124"/>
                  </a:xfrm>
                </p:grpSpPr>
                <p:grpSp>
                  <p:nvGrpSpPr>
                    <p:cNvPr id="30" name="Group 29"/>
                    <p:cNvGrpSpPr/>
                    <p:nvPr/>
                  </p:nvGrpSpPr>
                  <p:grpSpPr>
                    <a:xfrm>
                      <a:off x="20139853" y="9759074"/>
                      <a:ext cx="3215504" cy="2143934"/>
                      <a:chOff x="17115299" y="10551987"/>
                      <a:chExt cx="3215504" cy="2143934"/>
                    </a:xfrm>
                  </p:grpSpPr>
                  <p:cxnSp>
                    <p:nvCxnSpPr>
                      <p:cNvPr id="32" name="Straight Arrow Connector 31"/>
                      <p:cNvCxnSpPr/>
                      <p:nvPr/>
                    </p:nvCxnSpPr>
                    <p:spPr>
                      <a:xfrm rot="5400000" flipH="1" flipV="1">
                        <a:off x="16044523" y="11622763"/>
                        <a:ext cx="2143140" cy="1588"/>
                      </a:xfrm>
                      <a:prstGeom prst="straightConnector1">
                        <a:avLst/>
                      </a:prstGeom>
                      <a:ln w="50800">
                        <a:solidFill>
                          <a:srgbClr val="04AC14"/>
                        </a:solidFill>
                        <a:tailEnd type="arrow"/>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a:off x="17116693" y="12693901"/>
                        <a:ext cx="3214110" cy="432"/>
                      </a:xfrm>
                      <a:prstGeom prst="straightConnector1">
                        <a:avLst/>
                      </a:prstGeom>
                      <a:ln w="50800">
                        <a:solidFill>
                          <a:srgbClr val="04AC14"/>
                        </a:solidFill>
                        <a:tailEnd type="arrow"/>
                      </a:ln>
                    </p:spPr>
                    <p:style>
                      <a:lnRef idx="2">
                        <a:schemeClr val="dk1"/>
                      </a:lnRef>
                      <a:fillRef idx="0">
                        <a:schemeClr val="dk1"/>
                      </a:fillRef>
                      <a:effectRef idx="1">
                        <a:schemeClr val="dk1"/>
                      </a:effectRef>
                      <a:fontRef idx="minor">
                        <a:schemeClr val="tx1"/>
                      </a:fontRef>
                    </p:style>
                  </p:cxnSp>
                  <p:sp>
                    <p:nvSpPr>
                      <p:cNvPr id="34" name="Freeform 260"/>
                      <p:cNvSpPr/>
                      <p:nvPr/>
                    </p:nvSpPr>
                    <p:spPr>
                      <a:xfrm>
                        <a:off x="17426003" y="10902876"/>
                        <a:ext cx="2333296" cy="1648581"/>
                      </a:xfrm>
                      <a:custGeom>
                        <a:avLst/>
                        <a:gdLst>
                          <a:gd name="connsiteX0" fmla="*/ 0 w 2333296"/>
                          <a:gd name="connsiteY0" fmla="*/ 0 h 1910254"/>
                          <a:gd name="connsiteX1" fmla="*/ 756745 w 2333296"/>
                          <a:gd name="connsiteY1" fmla="*/ 1466193 h 1910254"/>
                          <a:gd name="connsiteX2" fmla="*/ 1639614 w 2333296"/>
                          <a:gd name="connsiteY2" fmla="*/ 1671144 h 1910254"/>
                          <a:gd name="connsiteX3" fmla="*/ 2333296 w 2333296"/>
                          <a:gd name="connsiteY3" fmla="*/ 31531 h 1910254"/>
                        </a:gdLst>
                        <a:ahLst/>
                        <a:cxnLst>
                          <a:cxn ang="0">
                            <a:pos x="connsiteX0" y="connsiteY0"/>
                          </a:cxn>
                          <a:cxn ang="0">
                            <a:pos x="connsiteX1" y="connsiteY1"/>
                          </a:cxn>
                          <a:cxn ang="0">
                            <a:pos x="connsiteX2" y="connsiteY2"/>
                          </a:cxn>
                          <a:cxn ang="0">
                            <a:pos x="connsiteX3" y="connsiteY3"/>
                          </a:cxn>
                        </a:cxnLst>
                        <a:rect l="l" t="t" r="r" b="b"/>
                        <a:pathLst>
                          <a:path w="2333296" h="1910254">
                            <a:moveTo>
                              <a:pt x="0" y="0"/>
                            </a:moveTo>
                            <a:cubicBezTo>
                              <a:pt x="241738" y="593834"/>
                              <a:pt x="483476" y="1187669"/>
                              <a:pt x="756745" y="1466193"/>
                            </a:cubicBezTo>
                            <a:cubicBezTo>
                              <a:pt x="1030014" y="1744717"/>
                              <a:pt x="1376856" y="1910254"/>
                              <a:pt x="1639614" y="1671144"/>
                            </a:cubicBezTo>
                            <a:cubicBezTo>
                              <a:pt x="1902372" y="1432034"/>
                              <a:pt x="2117834" y="731782"/>
                              <a:pt x="2333296" y="31531"/>
                            </a:cubicBezTo>
                          </a:path>
                        </a:pathLst>
                      </a:cu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35" name="Straight Connector 34"/>
                      <p:cNvCxnSpPr/>
                      <p:nvPr/>
                    </p:nvCxnSpPr>
                    <p:spPr>
                      <a:xfrm>
                        <a:off x="17687597" y="12694333"/>
                        <a:ext cx="1928826" cy="1588"/>
                      </a:xfrm>
                      <a:prstGeom prst="line">
                        <a:avLst/>
                      </a:prstGeom>
                      <a:ln w="508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36" name="Object 35"/>
                      <p:cNvGraphicFramePr>
                        <a:graphicFrameLocks noChangeAspect="1"/>
                      </p:cNvGraphicFramePr>
                      <p:nvPr/>
                    </p:nvGraphicFramePr>
                    <p:xfrm>
                      <a:off x="19116357" y="10694069"/>
                      <a:ext cx="535785" cy="357190"/>
                    </p:xfrm>
                    <a:graphic>
                      <a:graphicData uri="http://schemas.openxmlformats.org/presentationml/2006/ole">
                        <mc:AlternateContent xmlns:mc="http://schemas.openxmlformats.org/markup-compatibility/2006">
                          <mc:Choice xmlns:v="urn:schemas-microsoft-com:vml" Requires="v">
                            <p:oleObj spid="_x0000_s1408203" name="Equation" r:id="rId5" imgW="380880" imgH="253800" progId="Equation.DSMT4">
                              <p:embed/>
                            </p:oleObj>
                          </mc:Choice>
                          <mc:Fallback>
                            <p:oleObj name="Equation" r:id="rId5" imgW="380880" imgH="253800" progId="Equation.DSMT4">
                              <p:embed/>
                              <p:pic>
                                <p:nvPicPr>
                                  <p:cNvPr id="36" name="Object 3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116357" y="10694069"/>
                                    <a:ext cx="535785" cy="357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31" name="Straight Connector 30"/>
                    <p:cNvCxnSpPr/>
                    <p:nvPr/>
                  </p:nvCxnSpPr>
                  <p:spPr>
                    <a:xfrm rot="5400000">
                      <a:off x="21355093" y="10545686"/>
                      <a:ext cx="1928826" cy="1500198"/>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graphicFrame>
                <p:nvGraphicFramePr>
                  <p:cNvPr id="29" name="Object 28"/>
                  <p:cNvGraphicFramePr>
                    <a:graphicFrameLocks noChangeAspect="1"/>
                  </p:cNvGraphicFramePr>
                  <p:nvPr/>
                </p:nvGraphicFramePr>
                <p:xfrm>
                  <a:off x="20712950" y="11974446"/>
                  <a:ext cx="714375" cy="312738"/>
                </p:xfrm>
                <a:graphic>
                  <a:graphicData uri="http://schemas.openxmlformats.org/presentationml/2006/ole">
                    <mc:AlternateContent xmlns:mc="http://schemas.openxmlformats.org/markup-compatibility/2006">
                      <mc:Choice xmlns:v="urn:schemas-microsoft-com:vml" Requires="v">
                        <p:oleObj spid="_x0000_s1408204" name="Equation" r:id="rId7" imgW="406080" imgH="177480" progId="Equation.DSMT4">
                          <p:embed/>
                        </p:oleObj>
                      </mc:Choice>
                      <mc:Fallback>
                        <p:oleObj name="Equation" r:id="rId7" imgW="406080" imgH="177480" progId="Equation.DSMT4">
                          <p:embed/>
                          <p:pic>
                            <p:nvPicPr>
                              <p:cNvPr id="29" name="Object 2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712950" y="11974446"/>
                                <a:ext cx="714375" cy="312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5" name="Group 24"/>
                <p:cNvGrpSpPr/>
                <p:nvPr/>
              </p:nvGrpSpPr>
              <p:grpSpPr>
                <a:xfrm>
                  <a:off x="22998167" y="11903802"/>
                  <a:ext cx="357190" cy="856462"/>
                  <a:chOff x="22712415" y="11903802"/>
                  <a:chExt cx="357190" cy="856462"/>
                </a:xfrm>
              </p:grpSpPr>
              <p:cxnSp>
                <p:nvCxnSpPr>
                  <p:cNvPr id="26" name="Straight Connector 25"/>
                  <p:cNvCxnSpPr/>
                  <p:nvPr/>
                </p:nvCxnSpPr>
                <p:spPr>
                  <a:xfrm rot="5400000">
                    <a:off x="22606052" y="12153041"/>
                    <a:ext cx="499272" cy="794"/>
                  </a:xfrm>
                  <a:prstGeom prst="line">
                    <a:avLst/>
                  </a:prstGeom>
                  <a:ln w="38100">
                    <a:solidFill>
                      <a:schemeClr val="accent3">
                        <a:lumMod val="75000"/>
                      </a:schemeClr>
                    </a:solidFill>
                    <a:prstDash val="dash"/>
                    <a:tailEnd type="diamond" w="lg" len="lg"/>
                  </a:ln>
                </p:spPr>
                <p:style>
                  <a:lnRef idx="1">
                    <a:schemeClr val="accent1"/>
                  </a:lnRef>
                  <a:fillRef idx="0">
                    <a:schemeClr val="accent1"/>
                  </a:fillRef>
                  <a:effectRef idx="0">
                    <a:schemeClr val="accent1"/>
                  </a:effectRef>
                  <a:fontRef idx="minor">
                    <a:schemeClr val="tx1"/>
                  </a:fontRef>
                </p:style>
              </p:cxnSp>
              <p:graphicFrame>
                <p:nvGraphicFramePr>
                  <p:cNvPr id="27" name="Object 26"/>
                  <p:cNvGraphicFramePr>
                    <a:graphicFrameLocks noChangeAspect="1"/>
                  </p:cNvGraphicFramePr>
                  <p:nvPr/>
                </p:nvGraphicFramePr>
                <p:xfrm>
                  <a:off x="22712415" y="12403074"/>
                  <a:ext cx="357190" cy="357190"/>
                </p:xfrm>
                <a:graphic>
                  <a:graphicData uri="http://schemas.openxmlformats.org/presentationml/2006/ole">
                    <mc:AlternateContent xmlns:mc="http://schemas.openxmlformats.org/markup-compatibility/2006">
                      <mc:Choice xmlns:v="urn:schemas-microsoft-com:vml" Requires="v">
                        <p:oleObj spid="_x0000_s1408205" name="Equation" r:id="rId9" imgW="203040" imgH="203040" progId="Equation.DSMT4">
                          <p:embed/>
                        </p:oleObj>
                      </mc:Choice>
                      <mc:Fallback>
                        <p:oleObj name="Equation" r:id="rId9" imgW="203040" imgH="203040" progId="Equation.DSMT4">
                          <p:embed/>
                          <p:pic>
                            <p:nvPicPr>
                              <p:cNvPr id="27"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712415" y="12403074"/>
                                <a:ext cx="357190" cy="357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aphicFrame>
            <p:nvGraphicFramePr>
              <p:cNvPr id="39" name="Object 38"/>
              <p:cNvGraphicFramePr>
                <a:graphicFrameLocks noChangeAspect="1"/>
              </p:cNvGraphicFramePr>
              <p:nvPr/>
            </p:nvGraphicFramePr>
            <p:xfrm>
              <a:off x="7107024" y="3278717"/>
              <a:ext cx="325099" cy="229805"/>
            </p:xfrm>
            <a:graphic>
              <a:graphicData uri="http://schemas.openxmlformats.org/presentationml/2006/ole">
                <mc:AlternateContent xmlns:mc="http://schemas.openxmlformats.org/markup-compatibility/2006">
                  <mc:Choice xmlns:v="urn:schemas-microsoft-com:vml" Requires="v">
                    <p:oleObj spid="_x0000_s1408206" name="Equation" r:id="rId11" imgW="444240" imgH="253800" progId="Equation.DSMT4">
                      <p:embed/>
                    </p:oleObj>
                  </mc:Choice>
                  <mc:Fallback>
                    <p:oleObj name="Equation" r:id="rId11" imgW="444240" imgH="253800" progId="Equation.DSMT4">
                      <p:embed/>
                      <p:pic>
                        <p:nvPicPr>
                          <p:cNvPr id="39" name="Object 3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107024" y="3278717"/>
                            <a:ext cx="325099" cy="2298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46" name="TextBox 45"/>
          <p:cNvSpPr txBox="1"/>
          <p:nvPr/>
        </p:nvSpPr>
        <p:spPr>
          <a:xfrm>
            <a:off x="4649251" y="6926698"/>
            <a:ext cx="3482685" cy="369332"/>
          </a:xfrm>
          <a:prstGeom prst="rect">
            <a:avLst/>
          </a:prstGeom>
          <a:noFill/>
        </p:spPr>
        <p:txBody>
          <a:bodyPr wrap="none" rtlCol="0">
            <a:spAutoFit/>
          </a:bodyPr>
          <a:lstStyle/>
          <a:p>
            <a:r>
              <a:rPr lang="en-IN" dirty="0">
                <a:solidFill>
                  <a:srgbClr val="04AC14"/>
                </a:solidFill>
              </a:rPr>
              <a:t>Linearization of only the Error term</a:t>
            </a:r>
          </a:p>
        </p:txBody>
      </p:sp>
      <p:sp>
        <p:nvSpPr>
          <p:cNvPr id="41" name="TextBox 40">
            <a:extLst>
              <a:ext uri="{FF2B5EF4-FFF2-40B4-BE49-F238E27FC236}">
                <a16:creationId xmlns:a16="http://schemas.microsoft.com/office/drawing/2014/main" id="{A3C33319-C2AD-49AC-8E8C-BC90221C0AFC}"/>
              </a:ext>
            </a:extLst>
          </p:cNvPr>
          <p:cNvSpPr txBox="1"/>
          <p:nvPr/>
        </p:nvSpPr>
        <p:spPr>
          <a:xfrm>
            <a:off x="9424" y="-91166"/>
            <a:ext cx="7315203" cy="584775"/>
          </a:xfrm>
          <a:prstGeom prst="rect">
            <a:avLst/>
          </a:prstGeom>
          <a:noFill/>
        </p:spPr>
        <p:txBody>
          <a:bodyPr wrap="square" rtlCol="0">
            <a:spAutoFit/>
          </a:bodyPr>
          <a:lstStyle/>
          <a:p>
            <a:r>
              <a:rPr lang="en-IN" sz="3200" dirty="0">
                <a:solidFill>
                  <a:schemeClr val="bg1"/>
                </a:solidFill>
              </a:rPr>
              <a:t>Frank-Wolfe algorithm</a:t>
            </a:r>
          </a:p>
        </p:txBody>
      </p:sp>
      <p:grpSp>
        <p:nvGrpSpPr>
          <p:cNvPr id="42" name="Group 41">
            <a:extLst>
              <a:ext uri="{FF2B5EF4-FFF2-40B4-BE49-F238E27FC236}">
                <a16:creationId xmlns:a16="http://schemas.microsoft.com/office/drawing/2014/main" id="{35B0800D-8308-4881-A04B-34E64A6A0150}"/>
              </a:ext>
            </a:extLst>
          </p:cNvPr>
          <p:cNvGrpSpPr/>
          <p:nvPr/>
        </p:nvGrpSpPr>
        <p:grpSpPr>
          <a:xfrm>
            <a:off x="67433" y="751129"/>
            <a:ext cx="6936682" cy="4615269"/>
            <a:chOff x="1656089" y="1524126"/>
            <a:chExt cx="6936682" cy="4615269"/>
          </a:xfrm>
        </p:grpSpPr>
        <p:grpSp>
          <p:nvGrpSpPr>
            <p:cNvPr id="43" name="Group 42">
              <a:extLst>
                <a:ext uri="{FF2B5EF4-FFF2-40B4-BE49-F238E27FC236}">
                  <a16:creationId xmlns:a16="http://schemas.microsoft.com/office/drawing/2014/main" id="{9CF22382-12EA-4FA5-B947-7A1B7C06E458}"/>
                </a:ext>
              </a:extLst>
            </p:cNvPr>
            <p:cNvGrpSpPr/>
            <p:nvPr/>
          </p:nvGrpSpPr>
          <p:grpSpPr>
            <a:xfrm>
              <a:off x="1656089" y="1524126"/>
              <a:ext cx="6936682" cy="4615269"/>
              <a:chOff x="532034" y="1690378"/>
              <a:chExt cx="6936682" cy="4615269"/>
            </a:xfrm>
          </p:grpSpPr>
          <p:sp>
            <p:nvSpPr>
              <p:cNvPr id="45" name="TextBox 44">
                <a:extLst>
                  <a:ext uri="{FF2B5EF4-FFF2-40B4-BE49-F238E27FC236}">
                    <a16:creationId xmlns:a16="http://schemas.microsoft.com/office/drawing/2014/main" id="{0C2BB4A7-E3EE-4E0A-836A-D92FA5702E30}"/>
                  </a:ext>
                </a:extLst>
              </p:cNvPr>
              <p:cNvSpPr txBox="1"/>
              <p:nvPr/>
            </p:nvSpPr>
            <p:spPr>
              <a:xfrm>
                <a:off x="532034" y="1690378"/>
                <a:ext cx="6936682" cy="461665"/>
              </a:xfrm>
              <a:prstGeom prst="rect">
                <a:avLst/>
              </a:prstGeom>
              <a:noFill/>
            </p:spPr>
            <p:txBody>
              <a:bodyPr wrap="square" rtlCol="0">
                <a:spAutoFit/>
              </a:bodyPr>
              <a:lstStyle/>
              <a:p>
                <a:r>
                  <a:rPr lang="en-IN" sz="2400" b="1" dirty="0">
                    <a:solidFill>
                      <a:srgbClr val="0070C0"/>
                    </a:solidFill>
                  </a:rPr>
                  <a:t>Optimization algorithm for the dual learning problem</a:t>
                </a:r>
              </a:p>
            </p:txBody>
          </p:sp>
          <p:sp>
            <p:nvSpPr>
              <p:cNvPr id="50" name="TextBox 49">
                <a:extLst>
                  <a:ext uri="{FF2B5EF4-FFF2-40B4-BE49-F238E27FC236}">
                    <a16:creationId xmlns:a16="http://schemas.microsoft.com/office/drawing/2014/main" id="{55172395-C89D-4527-A857-6244BAB5CEC5}"/>
                  </a:ext>
                </a:extLst>
              </p:cNvPr>
              <p:cNvSpPr txBox="1"/>
              <p:nvPr/>
            </p:nvSpPr>
            <p:spPr>
              <a:xfrm>
                <a:off x="532035" y="2212219"/>
                <a:ext cx="3104055" cy="4093428"/>
              </a:xfrm>
              <a:prstGeom prst="rect">
                <a:avLst/>
              </a:prstGeom>
              <a:noFill/>
            </p:spPr>
            <p:txBody>
              <a:bodyPr wrap="none" rtlCol="0">
                <a:spAutoFit/>
              </a:bodyPr>
              <a:lstStyle/>
              <a:p>
                <a:pPr>
                  <a:buFont typeface="Courier New" pitchFamily="49" charset="0"/>
                  <a:buChar char="o"/>
                </a:pPr>
                <a:r>
                  <a:rPr lang="en-IN" sz="2000" dirty="0"/>
                  <a:t> k=0, </a:t>
                </a:r>
                <a:r>
                  <a:rPr lang="en-IN" sz="2000" b="1" dirty="0"/>
                  <a:t>Initialize</a:t>
                </a:r>
                <a:r>
                  <a:rPr lang="en-IN" sz="2000" dirty="0"/>
                  <a:t> </a:t>
                </a:r>
                <a:r>
                  <a:rPr lang="el-GR" sz="2000" dirty="0"/>
                  <a:t>α</a:t>
                </a:r>
                <a:r>
                  <a:rPr lang="en-IN" sz="2000" baseline="30000" dirty="0"/>
                  <a:t>k</a:t>
                </a:r>
                <a:r>
                  <a:rPr lang="en-IN" sz="2000" dirty="0"/>
                  <a:t>.</a:t>
                </a:r>
              </a:p>
              <a:p>
                <a:pPr>
                  <a:buFont typeface="Courier New" pitchFamily="49" charset="0"/>
                  <a:buChar char="o"/>
                </a:pPr>
                <a:r>
                  <a:rPr lang="en-IN" sz="2000" dirty="0"/>
                  <a:t> Repeat until convergence:</a:t>
                </a:r>
                <a:br>
                  <a:rPr lang="en-IN" sz="2000" dirty="0"/>
                </a:br>
                <a:br>
                  <a:rPr lang="en-IN" sz="2000" dirty="0"/>
                </a:br>
                <a:br>
                  <a:rPr lang="en-IN" sz="2000" dirty="0"/>
                </a:br>
                <a:br>
                  <a:rPr lang="en-IN" sz="2000" dirty="0"/>
                </a:br>
                <a:br>
                  <a:rPr lang="en-IN" sz="2000" dirty="0"/>
                </a:br>
                <a:br>
                  <a:rPr lang="en-IN" sz="2000" dirty="0"/>
                </a:br>
                <a:br>
                  <a:rPr lang="en-IN" sz="2000" dirty="0"/>
                </a:br>
                <a:endParaRPr lang="en-IN" sz="2000" dirty="0"/>
              </a:p>
              <a:p>
                <a:br>
                  <a:rPr lang="en-IN" sz="2000" dirty="0"/>
                </a:br>
                <a:br>
                  <a:rPr lang="en-IN" sz="2000" dirty="0"/>
                </a:br>
                <a:endParaRPr lang="en-IN" sz="2000" dirty="0"/>
              </a:p>
              <a:p>
                <a:pPr>
                  <a:buFont typeface="Courier New" pitchFamily="49" charset="0"/>
                  <a:buChar char="o"/>
                </a:pPr>
                <a:r>
                  <a:rPr lang="en-IN" sz="2000" dirty="0"/>
                  <a:t> Return optimal </a:t>
                </a:r>
                <a:r>
                  <a:rPr lang="el-GR" sz="2000" dirty="0"/>
                  <a:t>α</a:t>
                </a:r>
                <a:r>
                  <a:rPr lang="en-IN" sz="2000" dirty="0"/>
                  <a:t>.</a:t>
                </a:r>
              </a:p>
            </p:txBody>
          </p:sp>
          <p:sp>
            <p:nvSpPr>
              <p:cNvPr id="51" name="TextBox 50">
                <a:extLst>
                  <a:ext uri="{FF2B5EF4-FFF2-40B4-BE49-F238E27FC236}">
                    <a16:creationId xmlns:a16="http://schemas.microsoft.com/office/drawing/2014/main" id="{8BA4EF3F-D32C-4319-BF62-A04BE87065BC}"/>
                  </a:ext>
                </a:extLst>
              </p:cNvPr>
              <p:cNvSpPr txBox="1"/>
              <p:nvPr/>
            </p:nvSpPr>
            <p:spPr>
              <a:xfrm>
                <a:off x="721382" y="2901792"/>
                <a:ext cx="4079386" cy="2862322"/>
              </a:xfrm>
              <a:prstGeom prst="rect">
                <a:avLst/>
              </a:prstGeom>
              <a:noFill/>
            </p:spPr>
            <p:txBody>
              <a:bodyPr wrap="none" rtlCol="0">
                <a:spAutoFit/>
              </a:bodyPr>
              <a:lstStyle/>
              <a:p>
                <a:pPr>
                  <a:buFont typeface="Arial" pitchFamily="34" charset="0"/>
                  <a:buChar char="•"/>
                </a:pPr>
                <a:r>
                  <a:rPr lang="en-IN" sz="2000" dirty="0"/>
                  <a:t> </a:t>
                </a:r>
                <a:r>
                  <a:rPr lang="en-IN" sz="2000" b="1" dirty="0"/>
                  <a:t>Construct local approximation</a:t>
                </a:r>
                <a:r>
                  <a:rPr lang="en-IN" sz="2000" dirty="0"/>
                  <a:t> </a:t>
                </a:r>
                <a:r>
                  <a:rPr lang="en-IN" sz="2000" i="1" dirty="0" err="1"/>
                  <a:t>T</a:t>
                </a:r>
                <a:r>
                  <a:rPr lang="en-IN" sz="2000" baseline="30000" dirty="0" err="1"/>
                  <a:t>k</a:t>
                </a:r>
                <a:r>
                  <a:rPr lang="en-IN" sz="2000" dirty="0"/>
                  <a:t>(</a:t>
                </a:r>
                <a:r>
                  <a:rPr lang="el-GR" sz="2000" dirty="0"/>
                  <a:t>α</a:t>
                </a:r>
                <a:r>
                  <a:rPr lang="en-IN" sz="2000" dirty="0"/>
                  <a:t>)</a:t>
                </a:r>
                <a:br>
                  <a:rPr lang="en-IN" sz="2000" dirty="0"/>
                </a:br>
                <a:endParaRPr lang="en-IN" sz="2000" dirty="0"/>
              </a:p>
              <a:p>
                <a:pPr>
                  <a:buFont typeface="Arial" pitchFamily="34" charset="0"/>
                  <a:buChar char="•"/>
                </a:pPr>
                <a:r>
                  <a:rPr lang="en-IN" sz="2000" dirty="0"/>
                  <a:t> Compute: </a:t>
                </a:r>
                <a:br>
                  <a:rPr lang="en-IN" sz="2000" dirty="0"/>
                </a:br>
                <a:endParaRPr lang="en-IN" sz="2000" dirty="0"/>
              </a:p>
              <a:p>
                <a:pPr>
                  <a:buFont typeface="Arial" pitchFamily="34" charset="0"/>
                  <a:buChar char="•"/>
                </a:pPr>
                <a:r>
                  <a:rPr lang="en-IN" sz="2000" dirty="0"/>
                  <a:t> Compute optimal step size     .</a:t>
                </a:r>
              </a:p>
              <a:p>
                <a:pPr>
                  <a:buFont typeface="Arial" pitchFamily="34" charset="0"/>
                  <a:buChar char="•"/>
                </a:pPr>
                <a:endParaRPr lang="en-IN" sz="2000" dirty="0"/>
              </a:p>
              <a:p>
                <a:pPr>
                  <a:buFont typeface="Arial" pitchFamily="34" charset="0"/>
                  <a:buChar char="•"/>
                </a:pPr>
                <a:r>
                  <a:rPr lang="en-IN" sz="2000" dirty="0"/>
                  <a:t> </a:t>
                </a:r>
                <a:r>
                  <a:rPr lang="en-IN" sz="2000" b="1" dirty="0"/>
                  <a:t>Update</a:t>
                </a:r>
                <a:r>
                  <a:rPr lang="en-IN" sz="2000" dirty="0"/>
                  <a:t> </a:t>
                </a:r>
                <a:br>
                  <a:rPr lang="en-IN" sz="2000" dirty="0"/>
                </a:br>
                <a:endParaRPr lang="en-IN" sz="2000" dirty="0"/>
              </a:p>
              <a:p>
                <a:pPr>
                  <a:buFont typeface="Arial" pitchFamily="34" charset="0"/>
                  <a:buChar char="•"/>
                </a:pPr>
                <a:r>
                  <a:rPr lang="en-IN" sz="2000" dirty="0"/>
                  <a:t> k ← k+1</a:t>
                </a:r>
              </a:p>
            </p:txBody>
          </p:sp>
          <p:graphicFrame>
            <p:nvGraphicFramePr>
              <p:cNvPr id="52" name="Object 33">
                <a:extLst>
                  <a:ext uri="{FF2B5EF4-FFF2-40B4-BE49-F238E27FC236}">
                    <a16:creationId xmlns:a16="http://schemas.microsoft.com/office/drawing/2014/main" id="{22328DCC-DC06-473C-8F07-D3DA9F812A90}"/>
                  </a:ext>
                </a:extLst>
              </p:cNvPr>
              <p:cNvGraphicFramePr>
                <a:graphicFrameLocks noChangeAspect="1"/>
              </p:cNvGraphicFramePr>
              <p:nvPr/>
            </p:nvGraphicFramePr>
            <p:xfrm>
              <a:off x="1941897" y="3429514"/>
              <a:ext cx="2330457" cy="488713"/>
            </p:xfrm>
            <a:graphic>
              <a:graphicData uri="http://schemas.openxmlformats.org/presentationml/2006/ole">
                <mc:AlternateContent xmlns:mc="http://schemas.openxmlformats.org/markup-compatibility/2006">
                  <mc:Choice xmlns:v="urn:schemas-microsoft-com:vml" Requires="v">
                    <p:oleObj spid="_x0000_s1408207" name="Equation" r:id="rId13" imgW="1206360" imgH="317160" progId="Equation.DSMT4">
                      <p:embed/>
                    </p:oleObj>
                  </mc:Choice>
                  <mc:Fallback>
                    <p:oleObj name="Equation" r:id="rId13" imgW="1206360" imgH="317160" progId="Equation.DSMT4">
                      <p:embed/>
                      <p:pic>
                        <p:nvPicPr>
                          <p:cNvPr id="21" name="Object 3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41897" y="3429514"/>
                            <a:ext cx="2330457" cy="488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3" name="Object 52">
                <a:extLst>
                  <a:ext uri="{FF2B5EF4-FFF2-40B4-BE49-F238E27FC236}">
                    <a16:creationId xmlns:a16="http://schemas.microsoft.com/office/drawing/2014/main" id="{2D2773F3-C8EA-41A0-BE44-859EBD4D2F0F}"/>
                  </a:ext>
                </a:extLst>
              </p:cNvPr>
              <p:cNvGraphicFramePr>
                <a:graphicFrameLocks noChangeAspect="1"/>
              </p:cNvGraphicFramePr>
              <p:nvPr/>
            </p:nvGraphicFramePr>
            <p:xfrm>
              <a:off x="3752637" y="4190562"/>
              <a:ext cx="245355" cy="275727"/>
            </p:xfrm>
            <a:graphic>
              <a:graphicData uri="http://schemas.openxmlformats.org/presentationml/2006/ole">
                <mc:AlternateContent xmlns:mc="http://schemas.openxmlformats.org/markup-compatibility/2006">
                  <mc:Choice xmlns:v="urn:schemas-microsoft-com:vml" Requires="v">
                    <p:oleObj spid="_x0000_s1408208" name="Equation" r:id="rId15" imgW="126720" imgH="164880" progId="Equation.DSMT4">
                      <p:embed/>
                    </p:oleObj>
                  </mc:Choice>
                  <mc:Fallback>
                    <p:oleObj name="Equation" r:id="rId15" imgW="126720" imgH="164880" progId="Equation.DSMT4">
                      <p:embed/>
                      <p:pic>
                        <p:nvPicPr>
                          <p:cNvPr id="22" name="Object 2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52637" y="4190562"/>
                            <a:ext cx="245355" cy="2757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44" name="Object 34">
              <a:extLst>
                <a:ext uri="{FF2B5EF4-FFF2-40B4-BE49-F238E27FC236}">
                  <a16:creationId xmlns:a16="http://schemas.microsoft.com/office/drawing/2014/main" id="{061969F5-33F9-4BFB-9C72-76AC80BBC217}"/>
                </a:ext>
              </a:extLst>
            </p:cNvPr>
            <p:cNvGraphicFramePr>
              <a:graphicFrameLocks noChangeAspect="1"/>
            </p:cNvGraphicFramePr>
            <p:nvPr/>
          </p:nvGraphicFramePr>
          <p:xfrm>
            <a:off x="2937163" y="4569017"/>
            <a:ext cx="3032442" cy="457538"/>
          </p:xfrm>
          <a:graphic>
            <a:graphicData uri="http://schemas.openxmlformats.org/presentationml/2006/ole">
              <mc:AlternateContent xmlns:mc="http://schemas.openxmlformats.org/markup-compatibility/2006">
                <mc:Choice xmlns:v="urn:schemas-microsoft-com:vml" Requires="v">
                  <p:oleObj spid="_x0000_s1408209" name="Equation" r:id="rId17" imgW="1803240" imgH="279360" progId="Equation.DSMT4">
                    <p:embed/>
                  </p:oleObj>
                </mc:Choice>
                <mc:Fallback>
                  <p:oleObj name="Equation" r:id="rId17" imgW="1803240" imgH="279360" progId="Equation.DSMT4">
                    <p:embed/>
                    <p:pic>
                      <p:nvPicPr>
                        <p:cNvPr id="17" name="Object 3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937163" y="4569017"/>
                          <a:ext cx="3032442" cy="457538"/>
                        </a:xfrm>
                        <a:prstGeom prst="rect">
                          <a:avLst/>
                        </a:prstGeom>
                        <a:noFill/>
                      </p:spPr>
                    </p:pic>
                  </p:oleObj>
                </mc:Fallback>
              </mc:AlternateContent>
            </a:graphicData>
          </a:graphic>
        </p:graphicFrame>
      </p:grpSp>
      <p:sp>
        <p:nvSpPr>
          <p:cNvPr id="54" name="Left Brace 53">
            <a:extLst>
              <a:ext uri="{FF2B5EF4-FFF2-40B4-BE49-F238E27FC236}">
                <a16:creationId xmlns:a16="http://schemas.microsoft.com/office/drawing/2014/main" id="{DF57A7C5-53D6-4EF4-BD87-11FF28D4E3C2}"/>
              </a:ext>
            </a:extLst>
          </p:cNvPr>
          <p:cNvSpPr/>
          <p:nvPr/>
        </p:nvSpPr>
        <p:spPr>
          <a:xfrm>
            <a:off x="4520997" y="1628456"/>
            <a:ext cx="398106" cy="2715573"/>
          </a:xfrm>
          <a:prstGeom prst="leftBrace">
            <a:avLst>
              <a:gd name="adj1" fmla="val 80407"/>
              <a:gd name="adj2" fmla="val 22368"/>
            </a:avLst>
          </a:prstGeom>
          <a:ln w="50800">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40" name="TextBox 39">
            <a:extLst>
              <a:ext uri="{FF2B5EF4-FFF2-40B4-BE49-F238E27FC236}">
                <a16:creationId xmlns:a16="http://schemas.microsoft.com/office/drawing/2014/main" id="{8E63CC02-94B9-40E4-90E1-D96C295C9DD4}"/>
              </a:ext>
            </a:extLst>
          </p:cNvPr>
          <p:cNvSpPr txBox="1"/>
          <p:nvPr/>
        </p:nvSpPr>
        <p:spPr>
          <a:xfrm>
            <a:off x="-13751" y="6550223"/>
            <a:ext cx="7572842" cy="307777"/>
          </a:xfrm>
          <a:prstGeom prst="rect">
            <a:avLst/>
          </a:prstGeom>
          <a:noFill/>
        </p:spPr>
        <p:txBody>
          <a:bodyPr wrap="none" rtlCol="0">
            <a:spAutoFit/>
          </a:bodyPr>
          <a:lstStyle/>
          <a:p>
            <a:r>
              <a:rPr lang="en-GB" sz="1400" b="0" i="0" dirty="0" err="1">
                <a:solidFill>
                  <a:srgbClr val="222222"/>
                </a:solidFill>
                <a:effectLst/>
                <a:latin typeface="Arial" panose="020B0604020202020204" pitchFamily="34" charset="0"/>
              </a:rPr>
              <a:t>Jaggi</a:t>
            </a:r>
            <a:r>
              <a:rPr lang="en-GB" sz="1400" b="0" i="0" dirty="0">
                <a:solidFill>
                  <a:srgbClr val="222222"/>
                </a:solidFill>
                <a:effectLst/>
                <a:latin typeface="Arial" panose="020B0604020202020204" pitchFamily="34" charset="0"/>
              </a:rPr>
              <a:t> et al., "Revisiting Frank-Wolfe: Projection-free sparse convex optimization." </a:t>
            </a:r>
            <a:r>
              <a:rPr lang="en-GB" sz="1400" b="0" i="1" dirty="0">
                <a:solidFill>
                  <a:srgbClr val="222222"/>
                </a:solidFill>
                <a:effectLst/>
                <a:latin typeface="Arial" panose="020B0604020202020204" pitchFamily="34" charset="0"/>
              </a:rPr>
              <a:t>ICML</a:t>
            </a:r>
            <a:r>
              <a:rPr lang="en-GB" sz="1400" b="0" i="0" dirty="0">
                <a:solidFill>
                  <a:srgbClr val="222222"/>
                </a:solidFill>
                <a:effectLst/>
                <a:latin typeface="Arial" panose="020B0604020202020204" pitchFamily="34" charset="0"/>
              </a:rPr>
              <a:t>, 2013</a:t>
            </a:r>
            <a:endParaRPr lang="en-IN" sz="1400" dirty="0"/>
          </a:p>
        </p:txBody>
      </p:sp>
    </p:spTree>
    <p:extLst>
      <p:ext uri="{BB962C8B-B14F-4D97-AF65-F5344CB8AC3E}">
        <p14:creationId xmlns:p14="http://schemas.microsoft.com/office/powerpoint/2010/main" val="125202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67433" y="751129"/>
            <a:ext cx="6936682" cy="4615269"/>
            <a:chOff x="1656089" y="1524126"/>
            <a:chExt cx="6936682" cy="4615269"/>
          </a:xfrm>
        </p:grpSpPr>
        <p:grpSp>
          <p:nvGrpSpPr>
            <p:cNvPr id="16" name="Group 15"/>
            <p:cNvGrpSpPr/>
            <p:nvPr/>
          </p:nvGrpSpPr>
          <p:grpSpPr>
            <a:xfrm>
              <a:off x="1656089" y="1524126"/>
              <a:ext cx="6936682" cy="4615269"/>
              <a:chOff x="532034" y="1690378"/>
              <a:chExt cx="6936682" cy="4615269"/>
            </a:xfrm>
          </p:grpSpPr>
          <p:sp>
            <p:nvSpPr>
              <p:cNvPr id="18" name="TextBox 17"/>
              <p:cNvSpPr txBox="1"/>
              <p:nvPr/>
            </p:nvSpPr>
            <p:spPr>
              <a:xfrm>
                <a:off x="532034" y="1690378"/>
                <a:ext cx="6936682" cy="461665"/>
              </a:xfrm>
              <a:prstGeom prst="rect">
                <a:avLst/>
              </a:prstGeom>
              <a:noFill/>
            </p:spPr>
            <p:txBody>
              <a:bodyPr wrap="square" rtlCol="0">
                <a:spAutoFit/>
              </a:bodyPr>
              <a:lstStyle/>
              <a:p>
                <a:r>
                  <a:rPr lang="en-IN" sz="2400" b="1" dirty="0">
                    <a:solidFill>
                      <a:srgbClr val="0070C0"/>
                    </a:solidFill>
                  </a:rPr>
                  <a:t>Optimization algorithm for the dual learning problem</a:t>
                </a:r>
              </a:p>
            </p:txBody>
          </p:sp>
          <p:sp>
            <p:nvSpPr>
              <p:cNvPr id="19" name="TextBox 18"/>
              <p:cNvSpPr txBox="1"/>
              <p:nvPr/>
            </p:nvSpPr>
            <p:spPr>
              <a:xfrm>
                <a:off x="532035" y="2212219"/>
                <a:ext cx="3104055" cy="4093428"/>
              </a:xfrm>
              <a:prstGeom prst="rect">
                <a:avLst/>
              </a:prstGeom>
              <a:noFill/>
            </p:spPr>
            <p:txBody>
              <a:bodyPr wrap="none" rtlCol="0">
                <a:spAutoFit/>
              </a:bodyPr>
              <a:lstStyle/>
              <a:p>
                <a:pPr>
                  <a:buFont typeface="Courier New" pitchFamily="49" charset="0"/>
                  <a:buChar char="o"/>
                </a:pPr>
                <a:r>
                  <a:rPr lang="en-IN" sz="2000" dirty="0"/>
                  <a:t> k=0, </a:t>
                </a:r>
                <a:r>
                  <a:rPr lang="en-IN" sz="2000" b="1" dirty="0"/>
                  <a:t>Initialize</a:t>
                </a:r>
                <a:r>
                  <a:rPr lang="en-IN" sz="2000" dirty="0"/>
                  <a:t> </a:t>
                </a:r>
                <a:r>
                  <a:rPr lang="el-GR" sz="2000" dirty="0"/>
                  <a:t>α</a:t>
                </a:r>
                <a:r>
                  <a:rPr lang="en-IN" sz="2000" baseline="30000" dirty="0"/>
                  <a:t>k</a:t>
                </a:r>
                <a:r>
                  <a:rPr lang="en-IN" sz="2000" dirty="0"/>
                  <a:t>.</a:t>
                </a:r>
              </a:p>
              <a:p>
                <a:pPr>
                  <a:buFont typeface="Courier New" pitchFamily="49" charset="0"/>
                  <a:buChar char="o"/>
                </a:pPr>
                <a:r>
                  <a:rPr lang="en-IN" sz="2000" dirty="0"/>
                  <a:t> Repeat until convergence:</a:t>
                </a:r>
                <a:br>
                  <a:rPr lang="en-IN" sz="2000" dirty="0"/>
                </a:br>
                <a:br>
                  <a:rPr lang="en-IN" sz="2000" dirty="0"/>
                </a:br>
                <a:br>
                  <a:rPr lang="en-IN" sz="2000" dirty="0"/>
                </a:br>
                <a:br>
                  <a:rPr lang="en-IN" sz="2000" dirty="0"/>
                </a:br>
                <a:br>
                  <a:rPr lang="en-IN" sz="2000" dirty="0"/>
                </a:br>
                <a:br>
                  <a:rPr lang="en-IN" sz="2000" dirty="0"/>
                </a:br>
                <a:br>
                  <a:rPr lang="en-IN" sz="2000" dirty="0"/>
                </a:br>
                <a:endParaRPr lang="en-IN" sz="2000" dirty="0"/>
              </a:p>
              <a:p>
                <a:br>
                  <a:rPr lang="en-IN" sz="2000" dirty="0"/>
                </a:br>
                <a:br>
                  <a:rPr lang="en-IN" sz="2000" dirty="0"/>
                </a:br>
                <a:endParaRPr lang="en-IN" sz="2000" dirty="0"/>
              </a:p>
              <a:p>
                <a:pPr>
                  <a:buFont typeface="Courier New" pitchFamily="49" charset="0"/>
                  <a:buChar char="o"/>
                </a:pPr>
                <a:r>
                  <a:rPr lang="en-IN" sz="2000" dirty="0"/>
                  <a:t> Return optimal </a:t>
                </a:r>
                <a:r>
                  <a:rPr lang="el-GR" sz="2000" dirty="0"/>
                  <a:t>α</a:t>
                </a:r>
                <a:r>
                  <a:rPr lang="en-IN" sz="2000" dirty="0"/>
                  <a:t>.</a:t>
                </a:r>
              </a:p>
            </p:txBody>
          </p:sp>
          <p:sp>
            <p:nvSpPr>
              <p:cNvPr id="20" name="TextBox 19"/>
              <p:cNvSpPr txBox="1"/>
              <p:nvPr/>
            </p:nvSpPr>
            <p:spPr>
              <a:xfrm>
                <a:off x="721382" y="2901792"/>
                <a:ext cx="4079386" cy="2862322"/>
              </a:xfrm>
              <a:prstGeom prst="rect">
                <a:avLst/>
              </a:prstGeom>
              <a:noFill/>
            </p:spPr>
            <p:txBody>
              <a:bodyPr wrap="none" rtlCol="0">
                <a:spAutoFit/>
              </a:bodyPr>
              <a:lstStyle/>
              <a:p>
                <a:pPr>
                  <a:buFont typeface="Arial" pitchFamily="34" charset="0"/>
                  <a:buChar char="•"/>
                </a:pPr>
                <a:r>
                  <a:rPr lang="en-IN" sz="2000" dirty="0"/>
                  <a:t> </a:t>
                </a:r>
                <a:r>
                  <a:rPr lang="en-IN" sz="2000" b="1" dirty="0"/>
                  <a:t>Construct local approximation</a:t>
                </a:r>
                <a:r>
                  <a:rPr lang="en-IN" sz="2000" dirty="0"/>
                  <a:t> </a:t>
                </a:r>
                <a:r>
                  <a:rPr lang="en-IN" sz="2000" i="1" dirty="0" err="1"/>
                  <a:t>T</a:t>
                </a:r>
                <a:r>
                  <a:rPr lang="en-IN" sz="2000" baseline="30000" dirty="0" err="1"/>
                  <a:t>k</a:t>
                </a:r>
                <a:r>
                  <a:rPr lang="en-IN" sz="2000" dirty="0"/>
                  <a:t>(</a:t>
                </a:r>
                <a:r>
                  <a:rPr lang="el-GR" sz="2000" dirty="0"/>
                  <a:t>α</a:t>
                </a:r>
                <a:r>
                  <a:rPr lang="en-IN" sz="2000" dirty="0"/>
                  <a:t>)</a:t>
                </a:r>
                <a:br>
                  <a:rPr lang="en-IN" sz="2000" dirty="0"/>
                </a:br>
                <a:endParaRPr lang="en-IN" sz="2000" dirty="0"/>
              </a:p>
              <a:p>
                <a:pPr>
                  <a:buFont typeface="Arial" pitchFamily="34" charset="0"/>
                  <a:buChar char="•"/>
                </a:pPr>
                <a:r>
                  <a:rPr lang="en-IN" sz="2000" dirty="0"/>
                  <a:t> Compute: </a:t>
                </a:r>
                <a:br>
                  <a:rPr lang="en-IN" sz="2000" dirty="0"/>
                </a:br>
                <a:endParaRPr lang="en-IN" sz="2000" dirty="0"/>
              </a:p>
              <a:p>
                <a:pPr>
                  <a:buFont typeface="Arial" pitchFamily="34" charset="0"/>
                  <a:buChar char="•"/>
                </a:pPr>
                <a:r>
                  <a:rPr lang="en-IN" sz="2000" dirty="0"/>
                  <a:t> Compute optimal step size     .</a:t>
                </a:r>
              </a:p>
              <a:p>
                <a:pPr>
                  <a:buFont typeface="Arial" pitchFamily="34" charset="0"/>
                  <a:buChar char="•"/>
                </a:pPr>
                <a:endParaRPr lang="en-IN" sz="2000" dirty="0"/>
              </a:p>
              <a:p>
                <a:pPr>
                  <a:buFont typeface="Arial" pitchFamily="34" charset="0"/>
                  <a:buChar char="•"/>
                </a:pPr>
                <a:r>
                  <a:rPr lang="en-IN" sz="2000" dirty="0"/>
                  <a:t> </a:t>
                </a:r>
                <a:r>
                  <a:rPr lang="en-IN" sz="2000" b="1" dirty="0"/>
                  <a:t>Update</a:t>
                </a:r>
                <a:r>
                  <a:rPr lang="en-IN" sz="2000" dirty="0"/>
                  <a:t> </a:t>
                </a:r>
                <a:br>
                  <a:rPr lang="en-IN" sz="2000" dirty="0"/>
                </a:br>
                <a:endParaRPr lang="en-IN" sz="2000" dirty="0"/>
              </a:p>
              <a:p>
                <a:pPr>
                  <a:buFont typeface="Arial" pitchFamily="34" charset="0"/>
                  <a:buChar char="•"/>
                </a:pPr>
                <a:r>
                  <a:rPr lang="en-IN" sz="2000" dirty="0"/>
                  <a:t> k ← k+1</a:t>
                </a:r>
              </a:p>
            </p:txBody>
          </p:sp>
          <p:graphicFrame>
            <p:nvGraphicFramePr>
              <p:cNvPr id="21" name="Object 33"/>
              <p:cNvGraphicFramePr>
                <a:graphicFrameLocks noChangeAspect="1"/>
              </p:cNvGraphicFramePr>
              <p:nvPr/>
            </p:nvGraphicFramePr>
            <p:xfrm>
              <a:off x="1941897" y="3429514"/>
              <a:ext cx="2330457" cy="488713"/>
            </p:xfrm>
            <a:graphic>
              <a:graphicData uri="http://schemas.openxmlformats.org/presentationml/2006/ole">
                <mc:AlternateContent xmlns:mc="http://schemas.openxmlformats.org/markup-compatibility/2006">
                  <mc:Choice xmlns:v="urn:schemas-microsoft-com:vml" Requires="v">
                    <p:oleObj spid="_x0000_s1329900" name="Equation" r:id="rId3" imgW="1206360" imgH="317160" progId="Equation.DSMT4">
                      <p:embed/>
                    </p:oleObj>
                  </mc:Choice>
                  <mc:Fallback>
                    <p:oleObj name="Equation" r:id="rId3" imgW="1206360" imgH="317160" progId="Equation.DSMT4">
                      <p:embed/>
                      <p:pic>
                        <p:nvPicPr>
                          <p:cNvPr id="21" name="Object 3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1897" y="3429514"/>
                            <a:ext cx="2330457" cy="488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21"/>
              <p:cNvGraphicFramePr>
                <a:graphicFrameLocks noChangeAspect="1"/>
              </p:cNvGraphicFramePr>
              <p:nvPr/>
            </p:nvGraphicFramePr>
            <p:xfrm>
              <a:off x="3752637" y="4190562"/>
              <a:ext cx="245355" cy="275727"/>
            </p:xfrm>
            <a:graphic>
              <a:graphicData uri="http://schemas.openxmlformats.org/presentationml/2006/ole">
                <mc:AlternateContent xmlns:mc="http://schemas.openxmlformats.org/markup-compatibility/2006">
                  <mc:Choice xmlns:v="urn:schemas-microsoft-com:vml" Requires="v">
                    <p:oleObj spid="_x0000_s1329901" name="Equation" r:id="rId5" imgW="126720" imgH="164880" progId="Equation.DSMT4">
                      <p:embed/>
                    </p:oleObj>
                  </mc:Choice>
                  <mc:Fallback>
                    <p:oleObj name="Equation" r:id="rId5" imgW="126720" imgH="164880" progId="Equation.DSMT4">
                      <p:embed/>
                      <p:pic>
                        <p:nvPicPr>
                          <p:cNvPr id="22" name="Object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52637" y="4190562"/>
                            <a:ext cx="245355" cy="27572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7" name="Object 34"/>
            <p:cNvGraphicFramePr>
              <a:graphicFrameLocks noChangeAspect="1"/>
            </p:cNvGraphicFramePr>
            <p:nvPr/>
          </p:nvGraphicFramePr>
          <p:xfrm>
            <a:off x="2937163" y="4569017"/>
            <a:ext cx="3032442" cy="457538"/>
          </p:xfrm>
          <a:graphic>
            <a:graphicData uri="http://schemas.openxmlformats.org/presentationml/2006/ole">
              <mc:AlternateContent xmlns:mc="http://schemas.openxmlformats.org/markup-compatibility/2006">
                <mc:Choice xmlns:v="urn:schemas-microsoft-com:vml" Requires="v">
                  <p:oleObj spid="_x0000_s1329902" name="Equation" r:id="rId7" imgW="1803240" imgH="279360" progId="Equation.DSMT4">
                    <p:embed/>
                  </p:oleObj>
                </mc:Choice>
                <mc:Fallback>
                  <p:oleObj name="Equation" r:id="rId7" imgW="1803240" imgH="279360" progId="Equation.DSMT4">
                    <p:embed/>
                    <p:pic>
                      <p:nvPicPr>
                        <p:cNvPr id="17" name="Object 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37163" y="4569017"/>
                          <a:ext cx="3032442" cy="457538"/>
                        </a:xfrm>
                        <a:prstGeom prst="rect">
                          <a:avLst/>
                        </a:prstGeom>
                        <a:noFill/>
                      </p:spPr>
                    </p:pic>
                  </p:oleObj>
                </mc:Fallback>
              </mc:AlternateContent>
            </a:graphicData>
          </a:graphic>
        </p:graphicFrame>
      </p:grpSp>
      <p:sp>
        <p:nvSpPr>
          <p:cNvPr id="49" name="Left Brace 48"/>
          <p:cNvSpPr/>
          <p:nvPr/>
        </p:nvSpPr>
        <p:spPr>
          <a:xfrm>
            <a:off x="4520997" y="1628456"/>
            <a:ext cx="398106" cy="2715573"/>
          </a:xfrm>
          <a:prstGeom prst="leftBrace">
            <a:avLst>
              <a:gd name="adj1" fmla="val 80407"/>
              <a:gd name="adj2" fmla="val 22368"/>
            </a:avLst>
          </a:prstGeom>
          <a:ln w="50800">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sp>
        <p:nvSpPr>
          <p:cNvPr id="41" name="TextBox 40">
            <a:extLst>
              <a:ext uri="{FF2B5EF4-FFF2-40B4-BE49-F238E27FC236}">
                <a16:creationId xmlns:a16="http://schemas.microsoft.com/office/drawing/2014/main" id="{A3C33319-C2AD-49AC-8E8C-BC90221C0AFC}"/>
              </a:ext>
            </a:extLst>
          </p:cNvPr>
          <p:cNvSpPr txBox="1"/>
          <p:nvPr/>
        </p:nvSpPr>
        <p:spPr>
          <a:xfrm>
            <a:off x="9423" y="-91166"/>
            <a:ext cx="9067143" cy="584775"/>
          </a:xfrm>
          <a:prstGeom prst="rect">
            <a:avLst/>
          </a:prstGeom>
          <a:noFill/>
        </p:spPr>
        <p:txBody>
          <a:bodyPr wrap="square" rtlCol="0">
            <a:spAutoFit/>
          </a:bodyPr>
          <a:lstStyle/>
          <a:p>
            <a:r>
              <a:rPr lang="en-IN" sz="3200" dirty="0">
                <a:solidFill>
                  <a:schemeClr val="bg1"/>
                </a:solidFill>
              </a:rPr>
              <a:t>Partial-linearization based algorithm     [ECCV 2016]</a:t>
            </a:r>
          </a:p>
        </p:txBody>
      </p:sp>
      <p:grpSp>
        <p:nvGrpSpPr>
          <p:cNvPr id="40" name="Group 39">
            <a:extLst>
              <a:ext uri="{FF2B5EF4-FFF2-40B4-BE49-F238E27FC236}">
                <a16:creationId xmlns:a16="http://schemas.microsoft.com/office/drawing/2014/main" id="{12B737AE-A082-413F-9AE2-8E7F6FEED9DD}"/>
              </a:ext>
            </a:extLst>
          </p:cNvPr>
          <p:cNvGrpSpPr/>
          <p:nvPr/>
        </p:nvGrpSpPr>
        <p:grpSpPr>
          <a:xfrm>
            <a:off x="4905941" y="1316878"/>
            <a:ext cx="4290909" cy="5530768"/>
            <a:chOff x="4905941" y="1340391"/>
            <a:chExt cx="4290909" cy="5530768"/>
          </a:xfrm>
        </p:grpSpPr>
        <p:sp>
          <p:nvSpPr>
            <p:cNvPr id="42" name="Rectangle 41">
              <a:extLst>
                <a:ext uri="{FF2B5EF4-FFF2-40B4-BE49-F238E27FC236}">
                  <a16:creationId xmlns:a16="http://schemas.microsoft.com/office/drawing/2014/main" id="{E89BF90A-7916-4497-80DA-D30EBEA2807C}"/>
                </a:ext>
              </a:extLst>
            </p:cNvPr>
            <p:cNvSpPr/>
            <p:nvPr/>
          </p:nvSpPr>
          <p:spPr>
            <a:xfrm>
              <a:off x="5594306" y="1340391"/>
              <a:ext cx="3500948" cy="369332"/>
            </a:xfrm>
            <a:prstGeom prst="rect">
              <a:avLst/>
            </a:prstGeom>
          </p:spPr>
          <p:txBody>
            <a:bodyPr wrap="square">
              <a:spAutoFit/>
            </a:bodyPr>
            <a:lstStyle/>
            <a:p>
              <a:pPr marL="571500" indent="-571500"/>
              <a:r>
                <a:rPr lang="en-IN" b="1" dirty="0">
                  <a:solidFill>
                    <a:srgbClr val="0070C0"/>
                  </a:solidFill>
                </a:rPr>
                <a:t>Local Partial-linear approximation</a:t>
              </a:r>
              <a:r>
                <a:rPr lang="en-IN" b="1" baseline="30000" dirty="0">
                  <a:solidFill>
                    <a:srgbClr val="0070C0"/>
                  </a:solidFill>
                </a:rPr>
                <a:t>1</a:t>
              </a:r>
              <a:endParaRPr lang="en-US" b="1" baseline="30000" dirty="0">
                <a:solidFill>
                  <a:srgbClr val="0070C0"/>
                </a:solidFill>
              </a:endParaRPr>
            </a:p>
          </p:txBody>
        </p:sp>
        <p:grpSp>
          <p:nvGrpSpPr>
            <p:cNvPr id="43" name="Group 42">
              <a:extLst>
                <a:ext uri="{FF2B5EF4-FFF2-40B4-BE49-F238E27FC236}">
                  <a16:creationId xmlns:a16="http://schemas.microsoft.com/office/drawing/2014/main" id="{18EC72E1-761D-4BC1-B9B5-C1959644670E}"/>
                </a:ext>
              </a:extLst>
            </p:cNvPr>
            <p:cNvGrpSpPr/>
            <p:nvPr/>
          </p:nvGrpSpPr>
          <p:grpSpPr>
            <a:xfrm>
              <a:off x="4997217" y="4294141"/>
              <a:ext cx="4199633" cy="791173"/>
              <a:chOff x="22050882" y="10299300"/>
              <a:chExt cx="7793241" cy="1513085"/>
            </a:xfrm>
          </p:grpSpPr>
          <p:graphicFrame>
            <p:nvGraphicFramePr>
              <p:cNvPr id="66" name="Object 65">
                <a:extLst>
                  <a:ext uri="{FF2B5EF4-FFF2-40B4-BE49-F238E27FC236}">
                    <a16:creationId xmlns:a16="http://schemas.microsoft.com/office/drawing/2014/main" id="{112D2198-D374-4314-B673-1EBEFA9E19CC}"/>
                  </a:ext>
                </a:extLst>
              </p:cNvPr>
              <p:cNvGraphicFramePr>
                <a:graphicFrameLocks noChangeAspect="1"/>
              </p:cNvGraphicFramePr>
              <p:nvPr/>
            </p:nvGraphicFramePr>
            <p:xfrm>
              <a:off x="22050882" y="10299300"/>
              <a:ext cx="6965950" cy="714375"/>
            </p:xfrm>
            <a:graphic>
              <a:graphicData uri="http://schemas.openxmlformats.org/presentationml/2006/ole">
                <mc:AlternateContent xmlns:mc="http://schemas.openxmlformats.org/markup-compatibility/2006">
                  <mc:Choice xmlns:v="urn:schemas-microsoft-com:vml" Requires="v">
                    <p:oleObj spid="_x0000_s1329903" name="Equation" r:id="rId9" imgW="2971800" imgH="304560" progId="Equation.DSMT4">
                      <p:embed/>
                    </p:oleObj>
                  </mc:Choice>
                  <mc:Fallback>
                    <p:oleObj name="Equation" r:id="rId9" imgW="2971800" imgH="304560" progId="Equation.DSMT4">
                      <p:embed/>
                      <p:pic>
                        <p:nvPicPr>
                          <p:cNvPr id="42" name="Object 4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050882" y="10299300"/>
                            <a:ext cx="6965950" cy="714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7" name="TextBox 66">
                <a:extLst>
                  <a:ext uri="{FF2B5EF4-FFF2-40B4-BE49-F238E27FC236}">
                    <a16:creationId xmlns:a16="http://schemas.microsoft.com/office/drawing/2014/main" id="{17AC5E05-3E92-4FEE-A337-C8B0944DABC9}"/>
                  </a:ext>
                </a:extLst>
              </p:cNvPr>
              <p:cNvSpPr txBox="1"/>
              <p:nvPr/>
            </p:nvSpPr>
            <p:spPr>
              <a:xfrm>
                <a:off x="23537981" y="11013676"/>
                <a:ext cx="2112979" cy="706332"/>
              </a:xfrm>
              <a:prstGeom prst="rect">
                <a:avLst/>
              </a:prstGeom>
              <a:noFill/>
            </p:spPr>
            <p:txBody>
              <a:bodyPr wrap="none" rtlCol="0">
                <a:spAutoFit/>
              </a:bodyPr>
              <a:lstStyle/>
              <a:p>
                <a:r>
                  <a:rPr lang="en-IN" dirty="0">
                    <a:solidFill>
                      <a:srgbClr val="04AC14"/>
                    </a:solidFill>
                  </a:rPr>
                  <a:t>Substitute</a:t>
                </a:r>
              </a:p>
            </p:txBody>
          </p:sp>
          <p:sp>
            <p:nvSpPr>
              <p:cNvPr id="68" name="TextBox 67">
                <a:extLst>
                  <a:ext uri="{FF2B5EF4-FFF2-40B4-BE49-F238E27FC236}">
                    <a16:creationId xmlns:a16="http://schemas.microsoft.com/office/drawing/2014/main" id="{92969B7B-C30F-430E-A94B-0ECC0EDFB850}"/>
                  </a:ext>
                </a:extLst>
              </p:cNvPr>
              <p:cNvSpPr txBox="1"/>
              <p:nvPr/>
            </p:nvSpPr>
            <p:spPr>
              <a:xfrm>
                <a:off x="26728018" y="10980634"/>
                <a:ext cx="3116105" cy="831751"/>
              </a:xfrm>
              <a:prstGeom prst="rect">
                <a:avLst/>
              </a:prstGeom>
              <a:noFill/>
            </p:spPr>
            <p:txBody>
              <a:bodyPr wrap="none" rtlCol="0">
                <a:spAutoFit/>
              </a:bodyPr>
              <a:lstStyle/>
              <a:p>
                <a:r>
                  <a:rPr lang="en-IN" dirty="0">
                    <a:solidFill>
                      <a:srgbClr val="04AC14"/>
                    </a:solidFill>
                  </a:rPr>
                  <a:t>Error term</a:t>
                </a:r>
              </a:p>
            </p:txBody>
          </p:sp>
        </p:grpSp>
        <p:graphicFrame>
          <p:nvGraphicFramePr>
            <p:cNvPr id="44" name="Object 43">
              <a:extLst>
                <a:ext uri="{FF2B5EF4-FFF2-40B4-BE49-F238E27FC236}">
                  <a16:creationId xmlns:a16="http://schemas.microsoft.com/office/drawing/2014/main" id="{0C25E2F4-1A63-4CA3-A423-68244931545B}"/>
                </a:ext>
              </a:extLst>
            </p:cNvPr>
            <p:cNvGraphicFramePr>
              <a:graphicFrameLocks noChangeAspect="1"/>
            </p:cNvGraphicFramePr>
            <p:nvPr/>
          </p:nvGraphicFramePr>
          <p:xfrm>
            <a:off x="4905941" y="5061489"/>
            <a:ext cx="4189214" cy="1405639"/>
          </p:xfrm>
          <a:graphic>
            <a:graphicData uri="http://schemas.openxmlformats.org/presentationml/2006/ole">
              <mc:AlternateContent xmlns:mc="http://schemas.openxmlformats.org/markup-compatibility/2006">
                <mc:Choice xmlns:v="urn:schemas-microsoft-com:vml" Requires="v">
                  <p:oleObj spid="_x0000_s1329904" name="Equation" r:id="rId11" imgW="2997000" imgH="1015920" progId="Equation.DSMT4">
                    <p:embed/>
                  </p:oleObj>
                </mc:Choice>
                <mc:Fallback>
                  <p:oleObj name="Equation" r:id="rId11" imgW="2997000" imgH="1015920" progId="Equation.DSMT4">
                    <p:embed/>
                    <p:pic>
                      <p:nvPicPr>
                        <p:cNvPr id="45" name="Object 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05941" y="5061489"/>
                          <a:ext cx="4189214" cy="1405639"/>
                        </a:xfrm>
                        <a:prstGeom prst="rect">
                          <a:avLst/>
                        </a:prstGeom>
                        <a:noFill/>
                      </p:spPr>
                    </p:pic>
                  </p:oleObj>
                </mc:Fallback>
              </mc:AlternateContent>
            </a:graphicData>
          </a:graphic>
        </p:graphicFrame>
        <p:sp>
          <p:nvSpPr>
            <p:cNvPr id="45" name="TextBox 44">
              <a:extLst>
                <a:ext uri="{FF2B5EF4-FFF2-40B4-BE49-F238E27FC236}">
                  <a16:creationId xmlns:a16="http://schemas.microsoft.com/office/drawing/2014/main" id="{B2D0F8F6-504A-453D-AC1F-57F66A4922BB}"/>
                </a:ext>
              </a:extLst>
            </p:cNvPr>
            <p:cNvSpPr txBox="1"/>
            <p:nvPr/>
          </p:nvSpPr>
          <p:spPr>
            <a:xfrm>
              <a:off x="5397399" y="6501827"/>
              <a:ext cx="3482685" cy="369332"/>
            </a:xfrm>
            <a:prstGeom prst="rect">
              <a:avLst/>
            </a:prstGeom>
            <a:noFill/>
          </p:spPr>
          <p:txBody>
            <a:bodyPr wrap="none" rtlCol="0">
              <a:spAutoFit/>
            </a:bodyPr>
            <a:lstStyle/>
            <a:p>
              <a:r>
                <a:rPr lang="en-IN" dirty="0">
                  <a:solidFill>
                    <a:srgbClr val="04AC14"/>
                  </a:solidFill>
                </a:rPr>
                <a:t>Linearization of only the Error term</a:t>
              </a:r>
            </a:p>
          </p:txBody>
        </p:sp>
        <p:grpSp>
          <p:nvGrpSpPr>
            <p:cNvPr id="50" name="Group 49">
              <a:extLst>
                <a:ext uri="{FF2B5EF4-FFF2-40B4-BE49-F238E27FC236}">
                  <a16:creationId xmlns:a16="http://schemas.microsoft.com/office/drawing/2014/main" id="{F785F7A1-913B-46AB-A82D-9EC6BD5285B1}"/>
                </a:ext>
              </a:extLst>
            </p:cNvPr>
            <p:cNvGrpSpPr/>
            <p:nvPr/>
          </p:nvGrpSpPr>
          <p:grpSpPr>
            <a:xfrm>
              <a:off x="6220696" y="1899528"/>
              <a:ext cx="2452248" cy="2053641"/>
              <a:chOff x="6017501" y="2703084"/>
              <a:chExt cx="2452248" cy="2053641"/>
            </a:xfrm>
          </p:grpSpPr>
          <p:grpSp>
            <p:nvGrpSpPr>
              <p:cNvPr id="51" name="Group 50">
                <a:extLst>
                  <a:ext uri="{FF2B5EF4-FFF2-40B4-BE49-F238E27FC236}">
                    <a16:creationId xmlns:a16="http://schemas.microsoft.com/office/drawing/2014/main" id="{8B2AAFA0-F256-46B5-BE84-5D1DF6D8F65B}"/>
                  </a:ext>
                </a:extLst>
              </p:cNvPr>
              <p:cNvGrpSpPr/>
              <p:nvPr/>
            </p:nvGrpSpPr>
            <p:grpSpPr>
              <a:xfrm>
                <a:off x="6017501" y="2703084"/>
                <a:ext cx="2114435" cy="2053641"/>
                <a:chOff x="21069941" y="13244893"/>
                <a:chExt cx="3214110" cy="2515767"/>
              </a:xfrm>
            </p:grpSpPr>
            <p:grpSp>
              <p:nvGrpSpPr>
                <p:cNvPr id="53" name="Group 52">
                  <a:extLst>
                    <a:ext uri="{FF2B5EF4-FFF2-40B4-BE49-F238E27FC236}">
                      <a16:creationId xmlns:a16="http://schemas.microsoft.com/office/drawing/2014/main" id="{C15BCD01-E7CB-436F-A1B1-13B4E59B2947}"/>
                    </a:ext>
                  </a:extLst>
                </p:cNvPr>
                <p:cNvGrpSpPr/>
                <p:nvPr/>
              </p:nvGrpSpPr>
              <p:grpSpPr>
                <a:xfrm>
                  <a:off x="21069941" y="13244893"/>
                  <a:ext cx="3214110" cy="2515767"/>
                  <a:chOff x="24999825" y="9842854"/>
                  <a:chExt cx="3214110" cy="2515767"/>
                </a:xfrm>
              </p:grpSpPr>
              <p:sp>
                <p:nvSpPr>
                  <p:cNvPr id="57" name="Freeform 274">
                    <a:extLst>
                      <a:ext uri="{FF2B5EF4-FFF2-40B4-BE49-F238E27FC236}">
                        <a16:creationId xmlns:a16="http://schemas.microsoft.com/office/drawing/2014/main" id="{24665F56-5200-4DD3-84F3-E11FFFAB9F5F}"/>
                      </a:ext>
                    </a:extLst>
                  </p:cNvPr>
                  <p:cNvSpPr/>
                  <p:nvPr/>
                </p:nvSpPr>
                <p:spPr>
                  <a:xfrm>
                    <a:off x="25213539" y="10412890"/>
                    <a:ext cx="2648607" cy="1374227"/>
                  </a:xfrm>
                  <a:custGeom>
                    <a:avLst/>
                    <a:gdLst>
                      <a:gd name="connsiteX0" fmla="*/ 2648607 w 2648607"/>
                      <a:gd name="connsiteY0" fmla="*/ 0 h 1374227"/>
                      <a:gd name="connsiteX1" fmla="*/ 1797269 w 2648607"/>
                      <a:gd name="connsiteY1" fmla="*/ 1087821 h 1374227"/>
                      <a:gd name="connsiteX2" fmla="*/ 1072055 w 2648607"/>
                      <a:gd name="connsiteY2" fmla="*/ 1261241 h 1374227"/>
                      <a:gd name="connsiteX3" fmla="*/ 0 w 2648607"/>
                      <a:gd name="connsiteY3" fmla="*/ 409903 h 1374227"/>
                      <a:gd name="connsiteX4" fmla="*/ 0 w 2648607"/>
                      <a:gd name="connsiteY4" fmla="*/ 409903 h 1374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48607" h="1374227">
                        <a:moveTo>
                          <a:pt x="2648607" y="0"/>
                        </a:moveTo>
                        <a:cubicBezTo>
                          <a:pt x="2354317" y="438807"/>
                          <a:pt x="2060028" y="877614"/>
                          <a:pt x="1797269" y="1087821"/>
                        </a:cubicBezTo>
                        <a:cubicBezTo>
                          <a:pt x="1534510" y="1298028"/>
                          <a:pt x="1371600" y="1374227"/>
                          <a:pt x="1072055" y="1261241"/>
                        </a:cubicBezTo>
                        <a:cubicBezTo>
                          <a:pt x="772510" y="1148255"/>
                          <a:pt x="0" y="409903"/>
                          <a:pt x="0" y="409903"/>
                        </a:cubicBezTo>
                        <a:lnTo>
                          <a:pt x="0" y="409903"/>
                        </a:lnTo>
                      </a:path>
                    </a:pathLst>
                  </a:cu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grpSp>
                <p:nvGrpSpPr>
                  <p:cNvPr id="58" name="Group 57">
                    <a:extLst>
                      <a:ext uri="{FF2B5EF4-FFF2-40B4-BE49-F238E27FC236}">
                        <a16:creationId xmlns:a16="http://schemas.microsoft.com/office/drawing/2014/main" id="{27E0CA33-1061-4F26-ACCC-AF583EBEEB33}"/>
                      </a:ext>
                    </a:extLst>
                  </p:cNvPr>
                  <p:cNvGrpSpPr/>
                  <p:nvPr/>
                </p:nvGrpSpPr>
                <p:grpSpPr>
                  <a:xfrm>
                    <a:off x="24999825" y="9842854"/>
                    <a:ext cx="3214110" cy="2515767"/>
                    <a:chOff x="24999825" y="9842854"/>
                    <a:chExt cx="3214110" cy="2515767"/>
                  </a:xfrm>
                </p:grpSpPr>
                <p:grpSp>
                  <p:nvGrpSpPr>
                    <p:cNvPr id="59" name="Group 257">
                      <a:extLst>
                        <a:ext uri="{FF2B5EF4-FFF2-40B4-BE49-F238E27FC236}">
                          <a16:creationId xmlns:a16="http://schemas.microsoft.com/office/drawing/2014/main" id="{74B0E47A-DA28-477A-9D7F-747AA31D9126}"/>
                        </a:ext>
                      </a:extLst>
                    </p:cNvPr>
                    <p:cNvGrpSpPr/>
                    <p:nvPr/>
                  </p:nvGrpSpPr>
                  <p:grpSpPr>
                    <a:xfrm>
                      <a:off x="24999825" y="9842854"/>
                      <a:ext cx="3214110" cy="2143140"/>
                      <a:chOff x="17116693" y="10563535"/>
                      <a:chExt cx="3214110" cy="2143140"/>
                    </a:xfrm>
                  </p:grpSpPr>
                  <p:cxnSp>
                    <p:nvCxnSpPr>
                      <p:cNvPr id="61" name="Straight Arrow Connector 60">
                        <a:extLst>
                          <a:ext uri="{FF2B5EF4-FFF2-40B4-BE49-F238E27FC236}">
                            <a16:creationId xmlns:a16="http://schemas.microsoft.com/office/drawing/2014/main" id="{8B84CCC9-E5F1-4A6C-A957-670369AB24BB}"/>
                          </a:ext>
                        </a:extLst>
                      </p:cNvPr>
                      <p:cNvCxnSpPr/>
                      <p:nvPr/>
                    </p:nvCxnSpPr>
                    <p:spPr>
                      <a:xfrm rot="5400000" flipH="1" flipV="1">
                        <a:off x="16058853" y="11634311"/>
                        <a:ext cx="2143140" cy="1588"/>
                      </a:xfrm>
                      <a:prstGeom prst="straightConnector1">
                        <a:avLst/>
                      </a:prstGeom>
                      <a:ln w="50800">
                        <a:solidFill>
                          <a:srgbClr val="04AC14"/>
                        </a:solidFill>
                        <a:tailEnd type="arrow"/>
                      </a:ln>
                    </p:spPr>
                    <p:style>
                      <a:lnRef idx="2">
                        <a:schemeClr val="dk1"/>
                      </a:lnRef>
                      <a:fillRef idx="0">
                        <a:schemeClr val="dk1"/>
                      </a:fillRef>
                      <a:effectRef idx="1">
                        <a:schemeClr val="dk1"/>
                      </a:effectRef>
                      <a:fontRef idx="minor">
                        <a:schemeClr val="tx1"/>
                      </a:fontRef>
                    </p:style>
                  </p:cxnSp>
                  <p:cxnSp>
                    <p:nvCxnSpPr>
                      <p:cNvPr id="62" name="Straight Arrow Connector 61">
                        <a:extLst>
                          <a:ext uri="{FF2B5EF4-FFF2-40B4-BE49-F238E27FC236}">
                            <a16:creationId xmlns:a16="http://schemas.microsoft.com/office/drawing/2014/main" id="{3EE6BFFA-C209-4CE2-8B99-81AF40A713D9}"/>
                          </a:ext>
                        </a:extLst>
                      </p:cNvPr>
                      <p:cNvCxnSpPr/>
                      <p:nvPr/>
                    </p:nvCxnSpPr>
                    <p:spPr>
                      <a:xfrm>
                        <a:off x="17116693" y="12693901"/>
                        <a:ext cx="3214110" cy="432"/>
                      </a:xfrm>
                      <a:prstGeom prst="straightConnector1">
                        <a:avLst/>
                      </a:prstGeom>
                      <a:ln w="50800">
                        <a:solidFill>
                          <a:srgbClr val="04AC14"/>
                        </a:solidFill>
                        <a:tailEnd type="arrow"/>
                      </a:ln>
                    </p:spPr>
                    <p:style>
                      <a:lnRef idx="2">
                        <a:schemeClr val="dk1"/>
                      </a:lnRef>
                      <a:fillRef idx="0">
                        <a:schemeClr val="dk1"/>
                      </a:fillRef>
                      <a:effectRef idx="1">
                        <a:schemeClr val="dk1"/>
                      </a:effectRef>
                      <a:fontRef idx="minor">
                        <a:schemeClr val="tx1"/>
                      </a:fontRef>
                    </p:style>
                  </p:cxnSp>
                  <p:sp>
                    <p:nvSpPr>
                      <p:cNvPr id="63" name="Freeform 271">
                        <a:extLst>
                          <a:ext uri="{FF2B5EF4-FFF2-40B4-BE49-F238E27FC236}">
                            <a16:creationId xmlns:a16="http://schemas.microsoft.com/office/drawing/2014/main" id="{27A3AFCE-46DE-4DCE-BF98-71AC3B70789F}"/>
                          </a:ext>
                        </a:extLst>
                      </p:cNvPr>
                      <p:cNvSpPr/>
                      <p:nvPr/>
                    </p:nvSpPr>
                    <p:spPr>
                      <a:xfrm>
                        <a:off x="17426003" y="10820271"/>
                        <a:ext cx="2333296" cy="1648581"/>
                      </a:xfrm>
                      <a:custGeom>
                        <a:avLst/>
                        <a:gdLst>
                          <a:gd name="connsiteX0" fmla="*/ 0 w 2333296"/>
                          <a:gd name="connsiteY0" fmla="*/ 0 h 1910254"/>
                          <a:gd name="connsiteX1" fmla="*/ 756745 w 2333296"/>
                          <a:gd name="connsiteY1" fmla="*/ 1466193 h 1910254"/>
                          <a:gd name="connsiteX2" fmla="*/ 1639614 w 2333296"/>
                          <a:gd name="connsiteY2" fmla="*/ 1671144 h 1910254"/>
                          <a:gd name="connsiteX3" fmla="*/ 2333296 w 2333296"/>
                          <a:gd name="connsiteY3" fmla="*/ 31531 h 1910254"/>
                        </a:gdLst>
                        <a:ahLst/>
                        <a:cxnLst>
                          <a:cxn ang="0">
                            <a:pos x="connsiteX0" y="connsiteY0"/>
                          </a:cxn>
                          <a:cxn ang="0">
                            <a:pos x="connsiteX1" y="connsiteY1"/>
                          </a:cxn>
                          <a:cxn ang="0">
                            <a:pos x="connsiteX2" y="connsiteY2"/>
                          </a:cxn>
                          <a:cxn ang="0">
                            <a:pos x="connsiteX3" y="connsiteY3"/>
                          </a:cxn>
                        </a:cxnLst>
                        <a:rect l="l" t="t" r="r" b="b"/>
                        <a:pathLst>
                          <a:path w="2333296" h="1910254">
                            <a:moveTo>
                              <a:pt x="0" y="0"/>
                            </a:moveTo>
                            <a:cubicBezTo>
                              <a:pt x="241738" y="593834"/>
                              <a:pt x="483476" y="1187669"/>
                              <a:pt x="756745" y="1466193"/>
                            </a:cubicBezTo>
                            <a:cubicBezTo>
                              <a:pt x="1030014" y="1744717"/>
                              <a:pt x="1376856" y="1910254"/>
                              <a:pt x="1639614" y="1671144"/>
                            </a:cubicBezTo>
                            <a:cubicBezTo>
                              <a:pt x="1902372" y="1432034"/>
                              <a:pt x="2117834" y="731782"/>
                              <a:pt x="2333296" y="31531"/>
                            </a:cubicBezTo>
                          </a:path>
                        </a:pathLst>
                      </a:cu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64" name="Straight Connector 63">
                        <a:extLst>
                          <a:ext uri="{FF2B5EF4-FFF2-40B4-BE49-F238E27FC236}">
                            <a16:creationId xmlns:a16="http://schemas.microsoft.com/office/drawing/2014/main" id="{3CE9857D-A5C1-4A26-8970-882B50AF68D6}"/>
                          </a:ext>
                        </a:extLst>
                      </p:cNvPr>
                      <p:cNvCxnSpPr/>
                      <p:nvPr/>
                    </p:nvCxnSpPr>
                    <p:spPr>
                      <a:xfrm>
                        <a:off x="17687597" y="12694333"/>
                        <a:ext cx="1928826" cy="1588"/>
                      </a:xfrm>
                      <a:prstGeom prst="line">
                        <a:avLst/>
                      </a:prstGeom>
                      <a:ln w="508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65" name="Object 64">
                        <a:extLst>
                          <a:ext uri="{FF2B5EF4-FFF2-40B4-BE49-F238E27FC236}">
                            <a16:creationId xmlns:a16="http://schemas.microsoft.com/office/drawing/2014/main" id="{13E04E55-2FF1-43B0-9B9B-23D2B5ABAB6D}"/>
                          </a:ext>
                        </a:extLst>
                      </p:cNvPr>
                      <p:cNvGraphicFramePr>
                        <a:graphicFrameLocks noChangeAspect="1"/>
                      </p:cNvGraphicFramePr>
                      <p:nvPr/>
                    </p:nvGraphicFramePr>
                    <p:xfrm>
                      <a:off x="19116357" y="10694069"/>
                      <a:ext cx="535785" cy="357190"/>
                    </p:xfrm>
                    <a:graphic>
                      <a:graphicData uri="http://schemas.openxmlformats.org/presentationml/2006/ole">
                        <mc:AlternateContent xmlns:mc="http://schemas.openxmlformats.org/markup-compatibility/2006">
                          <mc:Choice xmlns:v="urn:schemas-microsoft-com:vml" Requires="v">
                            <p:oleObj spid="_x0000_s1329905" name="Equation" r:id="rId13" imgW="380880" imgH="253800" progId="Equation.DSMT4">
                              <p:embed/>
                            </p:oleObj>
                          </mc:Choice>
                          <mc:Fallback>
                            <p:oleObj name="Equation" r:id="rId13" imgW="380880" imgH="253800" progId="Equation.DSMT4">
                              <p:embed/>
                              <p:pic>
                                <p:nvPicPr>
                                  <p:cNvPr id="60" name="Object 5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116357" y="10694069"/>
                                    <a:ext cx="535785" cy="357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60" name="Object 29">
                      <a:extLst>
                        <a:ext uri="{FF2B5EF4-FFF2-40B4-BE49-F238E27FC236}">
                          <a16:creationId xmlns:a16="http://schemas.microsoft.com/office/drawing/2014/main" id="{F50465B0-9A3B-4F13-94E2-C889A6CAA04B}"/>
                        </a:ext>
                      </a:extLst>
                    </p:cNvPr>
                    <p:cNvGraphicFramePr>
                      <a:graphicFrameLocks noChangeAspect="1"/>
                    </p:cNvGraphicFramePr>
                    <p:nvPr/>
                  </p:nvGraphicFramePr>
                  <p:xfrm>
                    <a:off x="25570729" y="12045884"/>
                    <a:ext cx="714375" cy="312737"/>
                  </p:xfrm>
                  <a:graphic>
                    <a:graphicData uri="http://schemas.openxmlformats.org/presentationml/2006/ole">
                      <mc:AlternateContent xmlns:mc="http://schemas.openxmlformats.org/markup-compatibility/2006">
                        <mc:Choice xmlns:v="urn:schemas-microsoft-com:vml" Requires="v">
                          <p:oleObj spid="_x0000_s1329906" name="Equation" r:id="rId15" imgW="406080" imgH="177480" progId="Equation.DSMT4">
                            <p:embed/>
                          </p:oleObj>
                        </mc:Choice>
                        <mc:Fallback>
                          <p:oleObj name="Equation" r:id="rId15" imgW="406080" imgH="177480" progId="Equation.DSMT4">
                            <p:embed/>
                            <p:pic>
                              <p:nvPicPr>
                                <p:cNvPr id="55" name="Object 29"/>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5570729" y="12045884"/>
                                  <a:ext cx="714375" cy="312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54" name="Group 53">
                  <a:extLst>
                    <a:ext uri="{FF2B5EF4-FFF2-40B4-BE49-F238E27FC236}">
                      <a16:creationId xmlns:a16="http://schemas.microsoft.com/office/drawing/2014/main" id="{A5220BD5-B132-48D6-9997-E2483782FB7B}"/>
                    </a:ext>
                  </a:extLst>
                </p:cNvPr>
                <p:cNvGrpSpPr/>
                <p:nvPr/>
              </p:nvGrpSpPr>
              <p:grpSpPr>
                <a:xfrm>
                  <a:off x="22926729" y="14904198"/>
                  <a:ext cx="357190" cy="856462"/>
                  <a:chOff x="22712415" y="11903802"/>
                  <a:chExt cx="357190" cy="856462"/>
                </a:xfrm>
              </p:grpSpPr>
              <p:cxnSp>
                <p:nvCxnSpPr>
                  <p:cNvPr id="55" name="Straight Connector 54">
                    <a:extLst>
                      <a:ext uri="{FF2B5EF4-FFF2-40B4-BE49-F238E27FC236}">
                        <a16:creationId xmlns:a16="http://schemas.microsoft.com/office/drawing/2014/main" id="{99465CF0-85B3-425B-B489-741890B7D800}"/>
                      </a:ext>
                    </a:extLst>
                  </p:cNvPr>
                  <p:cNvCxnSpPr/>
                  <p:nvPr/>
                </p:nvCxnSpPr>
                <p:spPr>
                  <a:xfrm rot="5400000">
                    <a:off x="22606052" y="12153041"/>
                    <a:ext cx="499272" cy="794"/>
                  </a:xfrm>
                  <a:prstGeom prst="line">
                    <a:avLst/>
                  </a:prstGeom>
                  <a:ln w="38100">
                    <a:solidFill>
                      <a:schemeClr val="accent3">
                        <a:lumMod val="75000"/>
                      </a:schemeClr>
                    </a:solidFill>
                    <a:prstDash val="dash"/>
                    <a:tailEnd type="diamond" w="lg" len="lg"/>
                  </a:ln>
                </p:spPr>
                <p:style>
                  <a:lnRef idx="1">
                    <a:schemeClr val="accent1"/>
                  </a:lnRef>
                  <a:fillRef idx="0">
                    <a:schemeClr val="accent1"/>
                  </a:fillRef>
                  <a:effectRef idx="0">
                    <a:schemeClr val="accent1"/>
                  </a:effectRef>
                  <a:fontRef idx="minor">
                    <a:schemeClr val="tx1"/>
                  </a:fontRef>
                </p:style>
              </p:cxnSp>
              <p:graphicFrame>
                <p:nvGraphicFramePr>
                  <p:cNvPr id="56" name="Object 55">
                    <a:extLst>
                      <a:ext uri="{FF2B5EF4-FFF2-40B4-BE49-F238E27FC236}">
                        <a16:creationId xmlns:a16="http://schemas.microsoft.com/office/drawing/2014/main" id="{902C4102-4FB7-4375-B163-31E5C9F24606}"/>
                      </a:ext>
                    </a:extLst>
                  </p:cNvPr>
                  <p:cNvGraphicFramePr>
                    <a:graphicFrameLocks noChangeAspect="1"/>
                  </p:cNvGraphicFramePr>
                  <p:nvPr/>
                </p:nvGraphicFramePr>
                <p:xfrm>
                  <a:off x="22712415" y="12403074"/>
                  <a:ext cx="357190" cy="357190"/>
                </p:xfrm>
                <a:graphic>
                  <a:graphicData uri="http://schemas.openxmlformats.org/presentationml/2006/ole">
                    <mc:AlternateContent xmlns:mc="http://schemas.openxmlformats.org/markup-compatibility/2006">
                      <mc:Choice xmlns:v="urn:schemas-microsoft-com:vml" Requires="v">
                        <p:oleObj spid="_x0000_s1329907" name="Equation" r:id="rId17" imgW="203040" imgH="203040" progId="Equation.DSMT4">
                          <p:embed/>
                        </p:oleObj>
                      </mc:Choice>
                      <mc:Fallback>
                        <p:oleObj name="Equation" r:id="rId17" imgW="203040" imgH="203040" progId="Equation.DSMT4">
                          <p:embed/>
                          <p:pic>
                            <p:nvPicPr>
                              <p:cNvPr id="51" name="Object 50"/>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712415" y="12403074"/>
                                <a:ext cx="357190" cy="357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aphicFrame>
            <p:nvGraphicFramePr>
              <p:cNvPr id="52" name="Object 40">
                <a:extLst>
                  <a:ext uri="{FF2B5EF4-FFF2-40B4-BE49-F238E27FC236}">
                    <a16:creationId xmlns:a16="http://schemas.microsoft.com/office/drawing/2014/main" id="{DDE255A3-CD1B-422E-A1F3-0B2497F54C77}"/>
                  </a:ext>
                </a:extLst>
              </p:cNvPr>
              <p:cNvGraphicFramePr>
                <a:graphicFrameLocks noChangeAspect="1"/>
              </p:cNvGraphicFramePr>
              <p:nvPr/>
            </p:nvGraphicFramePr>
            <p:xfrm>
              <a:off x="7801404" y="3386505"/>
              <a:ext cx="668345" cy="346998"/>
            </p:xfrm>
            <a:graphic>
              <a:graphicData uri="http://schemas.openxmlformats.org/presentationml/2006/ole">
                <mc:AlternateContent xmlns:mc="http://schemas.openxmlformats.org/markup-compatibility/2006">
                  <mc:Choice xmlns:v="urn:schemas-microsoft-com:vml" Requires="v">
                    <p:oleObj spid="_x0000_s1329908" name="Equation" r:id="rId19" imgW="444240" imgH="253800" progId="Equation.DSMT4">
                      <p:embed/>
                    </p:oleObj>
                  </mc:Choice>
                  <mc:Fallback>
                    <p:oleObj name="Equation" r:id="rId19" imgW="444240" imgH="253800" progId="Equation.DSMT4">
                      <p:embed/>
                      <p:pic>
                        <p:nvPicPr>
                          <p:cNvPr id="61" name="Object 4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801404" y="3386505"/>
                            <a:ext cx="668345" cy="346998"/>
                          </a:xfrm>
                          <a:prstGeom prst="rect">
                            <a:avLst/>
                          </a:prstGeom>
                          <a:noFill/>
                        </p:spPr>
                      </p:pic>
                    </p:oleObj>
                  </mc:Fallback>
                </mc:AlternateContent>
              </a:graphicData>
            </a:graphic>
          </p:graphicFrame>
        </p:grpSp>
      </p:grpSp>
      <p:sp>
        <p:nvSpPr>
          <p:cNvPr id="2" name="TextBox 1">
            <a:extLst>
              <a:ext uri="{FF2B5EF4-FFF2-40B4-BE49-F238E27FC236}">
                <a16:creationId xmlns:a16="http://schemas.microsoft.com/office/drawing/2014/main" id="{BFD4C3C5-EF7D-465E-B667-D1DF27FC934E}"/>
              </a:ext>
            </a:extLst>
          </p:cNvPr>
          <p:cNvSpPr txBox="1"/>
          <p:nvPr/>
        </p:nvSpPr>
        <p:spPr>
          <a:xfrm>
            <a:off x="-23843" y="6055971"/>
            <a:ext cx="3983101" cy="738664"/>
          </a:xfrm>
          <a:prstGeom prst="rect">
            <a:avLst/>
          </a:prstGeom>
          <a:noFill/>
        </p:spPr>
        <p:txBody>
          <a:bodyPr wrap="square" rtlCol="0">
            <a:spAutoFit/>
          </a:bodyPr>
          <a:lstStyle/>
          <a:p>
            <a:r>
              <a:rPr lang="en-IN" sz="1400" b="1" baseline="30000" dirty="0"/>
              <a:t>1</a:t>
            </a:r>
            <a:r>
              <a:rPr lang="en-IN" sz="1400" dirty="0"/>
              <a:t> M. </a:t>
            </a:r>
            <a:r>
              <a:rPr lang="en-IN" sz="1400" dirty="0" err="1"/>
              <a:t>Patriksson</a:t>
            </a:r>
            <a:r>
              <a:rPr lang="en-IN" sz="1400" dirty="0"/>
              <a:t>,  “Partial linearization methods in </a:t>
            </a:r>
          </a:p>
          <a:p>
            <a:r>
              <a:rPr lang="en-IN" sz="1400" dirty="0"/>
              <a:t>  nonlinear programming. Journal of Optimization </a:t>
            </a:r>
          </a:p>
          <a:p>
            <a:r>
              <a:rPr lang="en-IN" sz="1400" dirty="0"/>
              <a:t>  Theory and Applications”, Springer, 1993.</a:t>
            </a:r>
          </a:p>
        </p:txBody>
      </p:sp>
    </p:spTree>
    <p:extLst>
      <p:ext uri="{BB962C8B-B14F-4D97-AF65-F5344CB8AC3E}">
        <p14:creationId xmlns:p14="http://schemas.microsoft.com/office/powerpoint/2010/main" val="4128857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704976" y="1905691"/>
            <a:ext cx="5470237" cy="2091468"/>
            <a:chOff x="1209676" y="2058091"/>
            <a:chExt cx="5470237" cy="2091468"/>
          </a:xfrm>
        </p:grpSpPr>
        <p:grpSp>
          <p:nvGrpSpPr>
            <p:cNvPr id="39" name="Group 38"/>
            <p:cNvGrpSpPr/>
            <p:nvPr/>
          </p:nvGrpSpPr>
          <p:grpSpPr>
            <a:xfrm>
              <a:off x="1352553" y="2129529"/>
              <a:ext cx="5000280" cy="2020030"/>
              <a:chOff x="20578027" y="11903008"/>
              <a:chExt cx="5000280" cy="2020030"/>
            </a:xfrm>
          </p:grpSpPr>
          <p:sp>
            <p:nvSpPr>
              <p:cNvPr id="63" name="Oval 62"/>
              <p:cNvSpPr/>
              <p:nvPr/>
            </p:nvSpPr>
            <p:spPr>
              <a:xfrm>
                <a:off x="22640977" y="11903008"/>
                <a:ext cx="500066" cy="500066"/>
              </a:xfrm>
              <a:prstGeom prst="ellipse">
                <a:avLst/>
              </a:prstGeom>
              <a:noFill/>
              <a:ln w="38100">
                <a:solidFill>
                  <a:srgbClr val="06D8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64" name="Straight Arrow Connector 63"/>
              <p:cNvCxnSpPr/>
              <p:nvPr/>
            </p:nvCxnSpPr>
            <p:spPr>
              <a:xfrm rot="5400000">
                <a:off x="21752378" y="12443169"/>
                <a:ext cx="1143008" cy="1062818"/>
              </a:xfrm>
              <a:prstGeom prst="straightConnector1">
                <a:avLst/>
              </a:prstGeom>
              <a:ln w="38100">
                <a:prstDash val="solid"/>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0578027" y="13522928"/>
                <a:ext cx="5000280" cy="400110"/>
              </a:xfrm>
              <a:prstGeom prst="rect">
                <a:avLst/>
              </a:prstGeom>
              <a:noFill/>
            </p:spPr>
            <p:txBody>
              <a:bodyPr wrap="none" rtlCol="0">
                <a:spAutoFit/>
              </a:bodyPr>
              <a:lstStyle/>
              <a:p>
                <a:r>
                  <a:rPr lang="en-IN" sz="2000" dirty="0"/>
                  <a:t>Temperature:   Non-negative hyper-parameter</a:t>
                </a:r>
              </a:p>
            </p:txBody>
          </p:sp>
        </p:grpSp>
        <p:graphicFrame>
          <p:nvGraphicFramePr>
            <p:cNvPr id="68" name="Object 67"/>
            <p:cNvGraphicFramePr>
              <a:graphicFrameLocks noChangeAspect="1"/>
            </p:cNvGraphicFramePr>
            <p:nvPr/>
          </p:nvGraphicFramePr>
          <p:xfrm>
            <a:off x="1209676" y="2058091"/>
            <a:ext cx="5470237" cy="1092123"/>
          </p:xfrm>
          <a:graphic>
            <a:graphicData uri="http://schemas.openxmlformats.org/presentationml/2006/ole">
              <mc:AlternateContent xmlns:mc="http://schemas.openxmlformats.org/markup-compatibility/2006">
                <mc:Choice xmlns:v="urn:schemas-microsoft-com:vml" Requires="v">
                  <p:oleObj spid="_x0000_s207401" name="Equation" r:id="rId3" imgW="2145960" imgH="444240" progId="Equation.DSMT4">
                    <p:embed/>
                  </p:oleObj>
                </mc:Choice>
                <mc:Fallback>
                  <p:oleObj name="Equation" r:id="rId3" imgW="2145960" imgH="444240" progId="Equation.DSMT4">
                    <p:embed/>
                    <p:pic>
                      <p:nvPicPr>
                        <p:cNvPr id="68" name="Object 6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9676" y="2058091"/>
                          <a:ext cx="5470237" cy="10921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69" name="Rectangle 68"/>
          <p:cNvSpPr/>
          <p:nvPr/>
        </p:nvSpPr>
        <p:spPr>
          <a:xfrm>
            <a:off x="990600" y="1057959"/>
            <a:ext cx="5600700" cy="461665"/>
          </a:xfrm>
          <a:prstGeom prst="rect">
            <a:avLst/>
          </a:prstGeom>
        </p:spPr>
        <p:txBody>
          <a:bodyPr wrap="square">
            <a:spAutoFit/>
          </a:bodyPr>
          <a:lstStyle/>
          <a:p>
            <a:pPr marL="571500" indent="-571500"/>
            <a:r>
              <a:rPr lang="en-IN" sz="2400" dirty="0"/>
              <a:t>Appropriate  design of substitute function:</a:t>
            </a:r>
            <a:endParaRPr lang="en-US" sz="2400" baseline="-25000" dirty="0"/>
          </a:p>
        </p:txBody>
      </p:sp>
      <p:sp>
        <p:nvSpPr>
          <p:cNvPr id="70" name="TextBox 69"/>
          <p:cNvSpPr txBox="1"/>
          <p:nvPr/>
        </p:nvSpPr>
        <p:spPr>
          <a:xfrm>
            <a:off x="990600" y="4887015"/>
            <a:ext cx="7496172" cy="1631216"/>
          </a:xfrm>
          <a:prstGeom prst="rect">
            <a:avLst/>
          </a:prstGeom>
          <a:ln w="25400" cap="flat">
            <a:solidFill>
              <a:srgbClr val="04AC14"/>
            </a:solidFill>
            <a:prstDash val="sysDot"/>
          </a:ln>
        </p:spPr>
        <p:style>
          <a:lnRef idx="2">
            <a:schemeClr val="accent3"/>
          </a:lnRef>
          <a:fillRef idx="1">
            <a:schemeClr val="lt1"/>
          </a:fillRef>
          <a:effectRef idx="0">
            <a:schemeClr val="accent3"/>
          </a:effectRef>
          <a:fontRef idx="minor">
            <a:schemeClr val="dk1"/>
          </a:fontRef>
        </p:style>
        <p:txBody>
          <a:bodyPr wrap="square" rtlCol="0">
            <a:spAutoFit/>
          </a:bodyPr>
          <a:lstStyle/>
          <a:p>
            <a:pPr>
              <a:buFont typeface="Arial" pitchFamily="34" charset="0"/>
              <a:buChar char="•"/>
            </a:pPr>
            <a:endParaRPr lang="en-IN" sz="2000" dirty="0"/>
          </a:p>
          <a:p>
            <a:pPr>
              <a:buFont typeface="Arial" pitchFamily="34" charset="0"/>
              <a:buChar char="•"/>
            </a:pPr>
            <a:r>
              <a:rPr lang="en-IN" sz="2000" dirty="0"/>
              <a:t> Resulting problem is efficiently optimizable </a:t>
            </a:r>
            <a:br>
              <a:rPr lang="en-IN" sz="2000" dirty="0"/>
            </a:br>
            <a:endParaRPr lang="en-IN" sz="2000" dirty="0"/>
          </a:p>
          <a:p>
            <a:pPr>
              <a:buFont typeface="Arial" pitchFamily="34" charset="0"/>
              <a:buChar char="•"/>
            </a:pPr>
            <a:r>
              <a:rPr lang="en-IN" sz="2000" dirty="0"/>
              <a:t> Captures information about  violation of each primal constraint</a:t>
            </a:r>
            <a:br>
              <a:rPr lang="en-IN" sz="2000" dirty="0"/>
            </a:br>
            <a:endParaRPr lang="en-IN" sz="2000" dirty="0"/>
          </a:p>
        </p:txBody>
      </p:sp>
      <p:sp>
        <p:nvSpPr>
          <p:cNvPr id="15" name="TextBox 14">
            <a:extLst>
              <a:ext uri="{FF2B5EF4-FFF2-40B4-BE49-F238E27FC236}">
                <a16:creationId xmlns:a16="http://schemas.microsoft.com/office/drawing/2014/main" id="{8EA6B91C-9901-4B55-B3F4-093426C9229F}"/>
              </a:ext>
            </a:extLst>
          </p:cNvPr>
          <p:cNvSpPr txBox="1"/>
          <p:nvPr/>
        </p:nvSpPr>
        <p:spPr>
          <a:xfrm>
            <a:off x="9424" y="-91166"/>
            <a:ext cx="7315203" cy="584775"/>
          </a:xfrm>
          <a:prstGeom prst="rect">
            <a:avLst/>
          </a:prstGeom>
          <a:noFill/>
        </p:spPr>
        <p:txBody>
          <a:bodyPr wrap="square" rtlCol="0">
            <a:spAutoFit/>
          </a:bodyPr>
          <a:lstStyle/>
          <a:p>
            <a:r>
              <a:rPr lang="en-IN" sz="3200" dirty="0">
                <a:solidFill>
                  <a:schemeClr val="bg1"/>
                </a:solidFill>
              </a:rPr>
              <a:t>Partial-linearization algorithm</a:t>
            </a:r>
          </a:p>
        </p:txBody>
      </p:sp>
    </p:spTree>
    <p:extLst>
      <p:ext uri="{BB962C8B-B14F-4D97-AF65-F5344CB8AC3E}">
        <p14:creationId xmlns:p14="http://schemas.microsoft.com/office/powerpoint/2010/main" val="923790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952500" y="5276850"/>
            <a:ext cx="7615338" cy="1047750"/>
            <a:chOff x="18140383" y="11045752"/>
            <a:chExt cx="10930014" cy="1714512"/>
          </a:xfrm>
        </p:grpSpPr>
        <p:sp>
          <p:nvSpPr>
            <p:cNvPr id="17" name="Rounded Rectangle 379"/>
            <p:cNvSpPr/>
            <p:nvPr/>
          </p:nvSpPr>
          <p:spPr bwMode="auto">
            <a:xfrm>
              <a:off x="18140383" y="11045752"/>
              <a:ext cx="10930014" cy="1714512"/>
            </a:xfrm>
            <a:prstGeom prst="roundRect">
              <a:avLst/>
            </a:prstGeom>
            <a:noFill/>
            <a:ln w="25400">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sz="4000" baseline="0" dirty="0">
                <a:solidFill>
                  <a:schemeClr val="tx1"/>
                </a:solidFill>
                <a:sym typeface="Symbol" charset="0"/>
              </a:endParaRPr>
            </a:p>
          </p:txBody>
        </p:sp>
        <p:graphicFrame>
          <p:nvGraphicFramePr>
            <p:cNvPr id="18" name="Object 44"/>
            <p:cNvGraphicFramePr>
              <a:graphicFrameLocks noChangeAspect="1"/>
            </p:cNvGraphicFramePr>
            <p:nvPr/>
          </p:nvGraphicFramePr>
          <p:xfrm>
            <a:off x="18354697" y="11169589"/>
            <a:ext cx="10455275" cy="1590675"/>
          </p:xfrm>
          <a:graphic>
            <a:graphicData uri="http://schemas.openxmlformats.org/presentationml/2006/ole">
              <mc:AlternateContent xmlns:mc="http://schemas.openxmlformats.org/markup-compatibility/2006">
                <mc:Choice xmlns:v="urn:schemas-microsoft-com:vml" Requires="v">
                  <p:oleObj spid="_x0000_s1393746" name="Equation" r:id="rId3" imgW="4101840" imgH="647640" progId="Equation.DSMT4">
                    <p:embed/>
                  </p:oleObj>
                </mc:Choice>
                <mc:Fallback>
                  <p:oleObj name="Equation" r:id="rId3" imgW="4101840" imgH="647640" progId="Equation.DSMT4">
                    <p:embed/>
                    <p:pic>
                      <p:nvPicPr>
                        <p:cNvPr id="18" name="Object 4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54697" y="11169589"/>
                          <a:ext cx="10455275" cy="159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16" name="TextBox 15"/>
          <p:cNvSpPr txBox="1"/>
          <p:nvPr/>
        </p:nvSpPr>
        <p:spPr>
          <a:xfrm>
            <a:off x="907393" y="4571991"/>
            <a:ext cx="4238789" cy="461665"/>
          </a:xfrm>
          <a:prstGeom prst="rect">
            <a:avLst/>
          </a:prstGeom>
          <a:noFill/>
        </p:spPr>
        <p:txBody>
          <a:bodyPr wrap="none" rtlCol="0">
            <a:spAutoFit/>
          </a:bodyPr>
          <a:lstStyle/>
          <a:p>
            <a:r>
              <a:rPr lang="en-IN" sz="2400" dirty="0"/>
              <a:t>Corresponding update direction:</a:t>
            </a:r>
          </a:p>
        </p:txBody>
      </p:sp>
      <p:grpSp>
        <p:nvGrpSpPr>
          <p:cNvPr id="19" name="Group 18"/>
          <p:cNvGrpSpPr/>
          <p:nvPr/>
        </p:nvGrpSpPr>
        <p:grpSpPr>
          <a:xfrm>
            <a:off x="1704976" y="1905691"/>
            <a:ext cx="5470237" cy="2091468"/>
            <a:chOff x="1209676" y="2058091"/>
            <a:chExt cx="5470237" cy="2091468"/>
          </a:xfrm>
        </p:grpSpPr>
        <p:grpSp>
          <p:nvGrpSpPr>
            <p:cNvPr id="20" name="Group 19"/>
            <p:cNvGrpSpPr/>
            <p:nvPr/>
          </p:nvGrpSpPr>
          <p:grpSpPr>
            <a:xfrm>
              <a:off x="1352553" y="2129529"/>
              <a:ext cx="5000280" cy="2020030"/>
              <a:chOff x="20578027" y="11903008"/>
              <a:chExt cx="5000280" cy="2020030"/>
            </a:xfrm>
          </p:grpSpPr>
          <p:sp>
            <p:nvSpPr>
              <p:cNvPr id="22" name="Oval 21"/>
              <p:cNvSpPr/>
              <p:nvPr/>
            </p:nvSpPr>
            <p:spPr>
              <a:xfrm>
                <a:off x="22640977" y="11903008"/>
                <a:ext cx="500066" cy="500066"/>
              </a:xfrm>
              <a:prstGeom prst="ellipse">
                <a:avLst/>
              </a:prstGeom>
              <a:noFill/>
              <a:ln w="38100">
                <a:solidFill>
                  <a:srgbClr val="06D8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23" name="Straight Arrow Connector 22"/>
              <p:cNvCxnSpPr/>
              <p:nvPr/>
            </p:nvCxnSpPr>
            <p:spPr>
              <a:xfrm rot="5400000">
                <a:off x="21752378" y="12443169"/>
                <a:ext cx="1143008" cy="1062818"/>
              </a:xfrm>
              <a:prstGeom prst="straightConnector1">
                <a:avLst/>
              </a:prstGeom>
              <a:ln w="38100">
                <a:prstDash val="solid"/>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0578027" y="13522928"/>
                <a:ext cx="5000280" cy="400110"/>
              </a:xfrm>
              <a:prstGeom prst="rect">
                <a:avLst/>
              </a:prstGeom>
              <a:noFill/>
            </p:spPr>
            <p:txBody>
              <a:bodyPr wrap="none" rtlCol="0">
                <a:spAutoFit/>
              </a:bodyPr>
              <a:lstStyle/>
              <a:p>
                <a:r>
                  <a:rPr lang="en-IN" sz="2000" dirty="0"/>
                  <a:t>Temperature:   Non-negative hyper-parameter</a:t>
                </a:r>
              </a:p>
            </p:txBody>
          </p:sp>
        </p:grpSp>
        <p:graphicFrame>
          <p:nvGraphicFramePr>
            <p:cNvPr id="21" name="Object 20"/>
            <p:cNvGraphicFramePr>
              <a:graphicFrameLocks noChangeAspect="1"/>
            </p:cNvGraphicFramePr>
            <p:nvPr/>
          </p:nvGraphicFramePr>
          <p:xfrm>
            <a:off x="1209676" y="2058091"/>
            <a:ext cx="5470237" cy="1092123"/>
          </p:xfrm>
          <a:graphic>
            <a:graphicData uri="http://schemas.openxmlformats.org/presentationml/2006/ole">
              <mc:AlternateContent xmlns:mc="http://schemas.openxmlformats.org/markup-compatibility/2006">
                <mc:Choice xmlns:v="urn:schemas-microsoft-com:vml" Requires="v">
                  <p:oleObj spid="_x0000_s1393747" name="Equation" r:id="rId5" imgW="2145960" imgH="444240" progId="Equation.DSMT4">
                    <p:embed/>
                  </p:oleObj>
                </mc:Choice>
                <mc:Fallback>
                  <p:oleObj name="Equation" r:id="rId5" imgW="2145960" imgH="444240" progId="Equation.DSMT4">
                    <p:embed/>
                    <p:pic>
                      <p:nvPicPr>
                        <p:cNvPr id="21" name="Object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9676" y="2058091"/>
                          <a:ext cx="5470237" cy="109212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5" name="Rectangle 24"/>
          <p:cNvSpPr/>
          <p:nvPr/>
        </p:nvSpPr>
        <p:spPr>
          <a:xfrm>
            <a:off x="990600" y="1057959"/>
            <a:ext cx="5600700" cy="461665"/>
          </a:xfrm>
          <a:prstGeom prst="rect">
            <a:avLst/>
          </a:prstGeom>
        </p:spPr>
        <p:txBody>
          <a:bodyPr wrap="square">
            <a:spAutoFit/>
          </a:bodyPr>
          <a:lstStyle/>
          <a:p>
            <a:pPr marL="571500" indent="-571500"/>
            <a:r>
              <a:rPr lang="en-IN" sz="2400" dirty="0"/>
              <a:t>Appropriate  design of substitute function:</a:t>
            </a:r>
            <a:endParaRPr lang="en-US" sz="2400" baseline="-25000" dirty="0"/>
          </a:p>
        </p:txBody>
      </p:sp>
      <p:sp>
        <p:nvSpPr>
          <p:cNvPr id="26" name="TextBox 25">
            <a:extLst>
              <a:ext uri="{FF2B5EF4-FFF2-40B4-BE49-F238E27FC236}">
                <a16:creationId xmlns:a16="http://schemas.microsoft.com/office/drawing/2014/main" id="{CCF66F08-6854-442E-9381-A011AF919EA7}"/>
              </a:ext>
            </a:extLst>
          </p:cNvPr>
          <p:cNvSpPr txBox="1"/>
          <p:nvPr/>
        </p:nvSpPr>
        <p:spPr>
          <a:xfrm>
            <a:off x="9424" y="-91166"/>
            <a:ext cx="7315203" cy="584775"/>
          </a:xfrm>
          <a:prstGeom prst="rect">
            <a:avLst/>
          </a:prstGeom>
          <a:noFill/>
        </p:spPr>
        <p:txBody>
          <a:bodyPr wrap="square" rtlCol="0">
            <a:spAutoFit/>
          </a:bodyPr>
          <a:lstStyle/>
          <a:p>
            <a:r>
              <a:rPr lang="en-IN" sz="3200" dirty="0">
                <a:solidFill>
                  <a:schemeClr val="bg1"/>
                </a:solidFill>
              </a:rPr>
              <a:t>Partial-linearization algorithm</a:t>
            </a:r>
          </a:p>
        </p:txBody>
      </p:sp>
      <p:sp>
        <p:nvSpPr>
          <p:cNvPr id="14" name="TextBox 13">
            <a:hlinkClick r:id="" action="ppaction://noaction"/>
            <a:extLst>
              <a:ext uri="{FF2B5EF4-FFF2-40B4-BE49-F238E27FC236}">
                <a16:creationId xmlns:a16="http://schemas.microsoft.com/office/drawing/2014/main" id="{F91D4557-6D5B-4413-AB85-269A60668B42}"/>
              </a:ext>
            </a:extLst>
          </p:cNvPr>
          <p:cNvSpPr txBox="1"/>
          <p:nvPr/>
        </p:nvSpPr>
        <p:spPr>
          <a:xfrm>
            <a:off x="0" y="6488668"/>
            <a:ext cx="4030691" cy="369332"/>
          </a:xfrm>
          <a:prstGeom prst="rect">
            <a:avLst/>
          </a:prstGeom>
          <a:noFill/>
        </p:spPr>
        <p:txBody>
          <a:bodyPr wrap="square">
            <a:spAutoFit/>
          </a:bodyPr>
          <a:lstStyle/>
          <a:p>
            <a:r>
              <a:rPr lang="en-IN" sz="1800" dirty="0">
                <a:solidFill>
                  <a:srgbClr val="002060"/>
                </a:solidFill>
              </a:rPr>
              <a:t>Link: Illustrative numerical example</a:t>
            </a:r>
            <a:endParaRPr lang="en-IN" dirty="0">
              <a:solidFill>
                <a:srgbClr val="002060"/>
              </a:solidFill>
            </a:endParaRPr>
          </a:p>
        </p:txBody>
      </p:sp>
    </p:spTree>
    <p:extLst>
      <p:ext uri="{BB962C8B-B14F-4D97-AF65-F5344CB8AC3E}">
        <p14:creationId xmlns:p14="http://schemas.microsoft.com/office/powerpoint/2010/main" val="14106978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286327" y="543121"/>
            <a:ext cx="8626764" cy="830997"/>
          </a:xfrm>
          <a:prstGeom prst="rect">
            <a:avLst/>
          </a:prstGeom>
          <a:noFill/>
        </p:spPr>
        <p:txBody>
          <a:bodyPr wrap="square" rtlCol="0">
            <a:spAutoFit/>
          </a:bodyPr>
          <a:lstStyle/>
          <a:p>
            <a:r>
              <a:rPr lang="en-IN" sz="2400" dirty="0"/>
              <a:t>In primal space, new update direction corresponds to expectation over all constraints.</a:t>
            </a:r>
          </a:p>
        </p:txBody>
      </p:sp>
      <p:sp>
        <p:nvSpPr>
          <p:cNvPr id="62" name="TextBox 61">
            <a:extLst>
              <a:ext uri="{FF2B5EF4-FFF2-40B4-BE49-F238E27FC236}">
                <a16:creationId xmlns:a16="http://schemas.microsoft.com/office/drawing/2014/main" id="{1C1A1DCB-E104-4F56-BB07-02BC932C45C6}"/>
              </a:ext>
            </a:extLst>
          </p:cNvPr>
          <p:cNvSpPr txBox="1"/>
          <p:nvPr/>
        </p:nvSpPr>
        <p:spPr>
          <a:xfrm>
            <a:off x="9424" y="-91166"/>
            <a:ext cx="7315203" cy="584775"/>
          </a:xfrm>
          <a:prstGeom prst="rect">
            <a:avLst/>
          </a:prstGeom>
          <a:noFill/>
        </p:spPr>
        <p:txBody>
          <a:bodyPr wrap="square" rtlCol="0">
            <a:spAutoFit/>
          </a:bodyPr>
          <a:lstStyle/>
          <a:p>
            <a:r>
              <a:rPr lang="en-IN" sz="3200" dirty="0">
                <a:solidFill>
                  <a:schemeClr val="bg1"/>
                </a:solidFill>
              </a:rPr>
              <a:t>Partial-linearization algorithm</a:t>
            </a:r>
          </a:p>
        </p:txBody>
      </p:sp>
      <p:grpSp>
        <p:nvGrpSpPr>
          <p:cNvPr id="95" name="Group 94">
            <a:extLst>
              <a:ext uri="{FF2B5EF4-FFF2-40B4-BE49-F238E27FC236}">
                <a16:creationId xmlns:a16="http://schemas.microsoft.com/office/drawing/2014/main" id="{1760C414-44CD-4D0E-AF56-7CA87F8FC43D}"/>
              </a:ext>
            </a:extLst>
          </p:cNvPr>
          <p:cNvGrpSpPr/>
          <p:nvPr/>
        </p:nvGrpSpPr>
        <p:grpSpPr>
          <a:xfrm>
            <a:off x="492024" y="1396190"/>
            <a:ext cx="8192867" cy="5461810"/>
            <a:chOff x="21998035" y="14595433"/>
            <a:chExt cx="9195899" cy="6308763"/>
          </a:xfrm>
        </p:grpSpPr>
        <p:grpSp>
          <p:nvGrpSpPr>
            <p:cNvPr id="96" name="Group 95">
              <a:extLst>
                <a:ext uri="{FF2B5EF4-FFF2-40B4-BE49-F238E27FC236}">
                  <a16:creationId xmlns:a16="http://schemas.microsoft.com/office/drawing/2014/main" id="{8B94E8C5-9052-4CF7-9A38-C320A26C3D4C}"/>
                </a:ext>
              </a:extLst>
            </p:cNvPr>
            <p:cNvGrpSpPr/>
            <p:nvPr/>
          </p:nvGrpSpPr>
          <p:grpSpPr>
            <a:xfrm>
              <a:off x="21998035" y="14595433"/>
              <a:ext cx="8215370" cy="6308763"/>
              <a:chOff x="21998035" y="13903272"/>
              <a:chExt cx="8215370" cy="6308763"/>
            </a:xfrm>
          </p:grpSpPr>
          <p:grpSp>
            <p:nvGrpSpPr>
              <p:cNvPr id="100" name="Group 4">
                <a:extLst>
                  <a:ext uri="{FF2B5EF4-FFF2-40B4-BE49-F238E27FC236}">
                    <a16:creationId xmlns:a16="http://schemas.microsoft.com/office/drawing/2014/main" id="{295EDCB9-2E60-4EA3-8E1D-DF48E4585069}"/>
                  </a:ext>
                </a:extLst>
              </p:cNvPr>
              <p:cNvGrpSpPr/>
              <p:nvPr/>
            </p:nvGrpSpPr>
            <p:grpSpPr>
              <a:xfrm>
                <a:off x="23355356" y="14354119"/>
                <a:ext cx="6256810" cy="5429290"/>
                <a:chOff x="1999437" y="730339"/>
                <a:chExt cx="5144331" cy="5429290"/>
              </a:xfrm>
            </p:grpSpPr>
            <p:cxnSp>
              <p:nvCxnSpPr>
                <p:cNvPr id="130" name="Straight Arrow Connector 129">
                  <a:extLst>
                    <a:ext uri="{FF2B5EF4-FFF2-40B4-BE49-F238E27FC236}">
                      <a16:creationId xmlns:a16="http://schemas.microsoft.com/office/drawing/2014/main" id="{EE401F81-DDE2-444D-8DCA-CA856B917B6F}"/>
                    </a:ext>
                  </a:extLst>
                </p:cNvPr>
                <p:cNvCxnSpPr/>
                <p:nvPr/>
              </p:nvCxnSpPr>
              <p:spPr>
                <a:xfrm rot="16200000" flipV="1">
                  <a:off x="-715207" y="3444983"/>
                  <a:ext cx="5429290" cy="2"/>
                </a:xfrm>
                <a:prstGeom prst="straightConnector1">
                  <a:avLst/>
                </a:prstGeom>
                <a:ln w="50800">
                  <a:solidFill>
                    <a:srgbClr val="04AC14"/>
                  </a:solidFill>
                  <a:tailEnd type="arrow"/>
                </a:ln>
              </p:spPr>
              <p:style>
                <a:lnRef idx="2">
                  <a:schemeClr val="dk1"/>
                </a:lnRef>
                <a:fillRef idx="0">
                  <a:schemeClr val="dk1"/>
                </a:fillRef>
                <a:effectRef idx="1">
                  <a:schemeClr val="dk1"/>
                </a:effectRef>
                <a:fontRef idx="minor">
                  <a:schemeClr val="tx1"/>
                </a:fontRef>
              </p:style>
            </p:cxnSp>
            <p:cxnSp>
              <p:nvCxnSpPr>
                <p:cNvPr id="131" name="Straight Arrow Connector 130">
                  <a:extLst>
                    <a:ext uri="{FF2B5EF4-FFF2-40B4-BE49-F238E27FC236}">
                      <a16:creationId xmlns:a16="http://schemas.microsoft.com/office/drawing/2014/main" id="{4AAB213E-16C6-46FB-8F19-48F996559963}"/>
                    </a:ext>
                  </a:extLst>
                </p:cNvPr>
                <p:cNvCxnSpPr/>
                <p:nvPr/>
              </p:nvCxnSpPr>
              <p:spPr>
                <a:xfrm>
                  <a:off x="2000232" y="6158039"/>
                  <a:ext cx="5143536" cy="1588"/>
                </a:xfrm>
                <a:prstGeom prst="straightConnector1">
                  <a:avLst/>
                </a:prstGeom>
                <a:ln w="50800">
                  <a:solidFill>
                    <a:srgbClr val="04AC14"/>
                  </a:solidFill>
                  <a:tailEnd type="arrow"/>
                </a:ln>
              </p:spPr>
              <p:style>
                <a:lnRef idx="2">
                  <a:schemeClr val="dk1"/>
                </a:lnRef>
                <a:fillRef idx="0">
                  <a:schemeClr val="dk1"/>
                </a:fillRef>
                <a:effectRef idx="1">
                  <a:schemeClr val="dk1"/>
                </a:effectRef>
                <a:fontRef idx="minor">
                  <a:schemeClr val="tx1"/>
                </a:fontRef>
              </p:style>
            </p:cxnSp>
          </p:grpSp>
          <p:grpSp>
            <p:nvGrpSpPr>
              <p:cNvPr id="101" name="Group 76">
                <a:extLst>
                  <a:ext uri="{FF2B5EF4-FFF2-40B4-BE49-F238E27FC236}">
                    <a16:creationId xmlns:a16="http://schemas.microsoft.com/office/drawing/2014/main" id="{043A28A9-6839-4F6F-B46D-ED59D13D8A04}"/>
                  </a:ext>
                </a:extLst>
              </p:cNvPr>
              <p:cNvGrpSpPr/>
              <p:nvPr/>
            </p:nvGrpSpPr>
            <p:grpSpPr>
              <a:xfrm>
                <a:off x="23898258" y="15296154"/>
                <a:ext cx="3786468" cy="2730337"/>
                <a:chOff x="2428861" y="2343110"/>
                <a:chExt cx="3786468" cy="2730337"/>
              </a:xfrm>
            </p:grpSpPr>
            <p:cxnSp>
              <p:nvCxnSpPr>
                <p:cNvPr id="126" name="Straight Connector 125">
                  <a:extLst>
                    <a:ext uri="{FF2B5EF4-FFF2-40B4-BE49-F238E27FC236}">
                      <a16:creationId xmlns:a16="http://schemas.microsoft.com/office/drawing/2014/main" id="{6E2EAA05-C732-4F13-BCF8-8729A01D5E0B}"/>
                    </a:ext>
                  </a:extLst>
                </p:cNvPr>
                <p:cNvCxnSpPr/>
                <p:nvPr/>
              </p:nvCxnSpPr>
              <p:spPr>
                <a:xfrm rot="5400000">
                  <a:off x="4824910" y="3122587"/>
                  <a:ext cx="2169896" cy="610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A1F5F4A5-26F3-43E0-BFFB-437A2D5FBC9C}"/>
                    </a:ext>
                  </a:extLst>
                </p:cNvPr>
                <p:cNvCxnSpPr/>
                <p:nvPr/>
              </p:nvCxnSpPr>
              <p:spPr>
                <a:xfrm rot="10800000" flipV="1">
                  <a:off x="4527757" y="4498258"/>
                  <a:ext cx="1091378" cy="575186"/>
                </a:xfrm>
                <a:prstGeom prst="line">
                  <a:avLst/>
                </a:prstGeom>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A1FE564B-10A3-4515-B52E-534F8FB71DC2}"/>
                    </a:ext>
                  </a:extLst>
                </p:cNvPr>
                <p:cNvCxnSpPr/>
                <p:nvPr/>
              </p:nvCxnSpPr>
              <p:spPr>
                <a:xfrm rot="10800000">
                  <a:off x="3657600" y="4822723"/>
                  <a:ext cx="899654" cy="250724"/>
                </a:xfrm>
                <a:prstGeom prst="line">
                  <a:avLst/>
                </a:prstGeom>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1826514D-919A-44A3-B929-7C6594D2012D}"/>
                    </a:ext>
                  </a:extLst>
                </p:cNvPr>
                <p:cNvCxnSpPr/>
                <p:nvPr/>
              </p:nvCxnSpPr>
              <p:spPr>
                <a:xfrm rot="16200000" flipV="1">
                  <a:off x="1943316" y="3123187"/>
                  <a:ext cx="2185081" cy="1213992"/>
                </a:xfrm>
                <a:prstGeom prst="line">
                  <a:avLst/>
                </a:prstGeom>
              </p:spPr>
              <p:style>
                <a:lnRef idx="2">
                  <a:schemeClr val="accent1"/>
                </a:lnRef>
                <a:fillRef idx="0">
                  <a:schemeClr val="accent1"/>
                </a:fillRef>
                <a:effectRef idx="1">
                  <a:schemeClr val="accent1"/>
                </a:effectRef>
                <a:fontRef idx="minor">
                  <a:schemeClr val="tx1"/>
                </a:fontRef>
              </p:style>
            </p:cxnSp>
          </p:grpSp>
          <p:grpSp>
            <p:nvGrpSpPr>
              <p:cNvPr id="102" name="Group 88">
                <a:extLst>
                  <a:ext uri="{FF2B5EF4-FFF2-40B4-BE49-F238E27FC236}">
                    <a16:creationId xmlns:a16="http://schemas.microsoft.com/office/drawing/2014/main" id="{4148AD0D-D241-4E30-8FF8-A364EBD9FFF6}"/>
                  </a:ext>
                </a:extLst>
              </p:cNvPr>
              <p:cNvGrpSpPr/>
              <p:nvPr/>
            </p:nvGrpSpPr>
            <p:grpSpPr>
              <a:xfrm>
                <a:off x="23847147" y="15590686"/>
                <a:ext cx="4937450" cy="3214710"/>
                <a:chOff x="2377750" y="2637642"/>
                <a:chExt cx="4937450" cy="3214710"/>
              </a:xfrm>
            </p:grpSpPr>
            <p:grpSp>
              <p:nvGrpSpPr>
                <p:cNvPr id="121" name="Group 7">
                  <a:extLst>
                    <a:ext uri="{FF2B5EF4-FFF2-40B4-BE49-F238E27FC236}">
                      <a16:creationId xmlns:a16="http://schemas.microsoft.com/office/drawing/2014/main" id="{A397A2E9-5C58-49A7-8D68-16580AC968B0}"/>
                    </a:ext>
                  </a:extLst>
                </p:cNvPr>
                <p:cNvGrpSpPr/>
                <p:nvPr/>
              </p:nvGrpSpPr>
              <p:grpSpPr>
                <a:xfrm>
                  <a:off x="2377750" y="2637642"/>
                  <a:ext cx="4937450" cy="3214710"/>
                  <a:chOff x="2376220" y="2637642"/>
                  <a:chExt cx="4937450" cy="3214710"/>
                </a:xfrm>
              </p:grpSpPr>
              <p:cxnSp>
                <p:nvCxnSpPr>
                  <p:cNvPr id="123" name="Straight Connector 122">
                    <a:extLst>
                      <a:ext uri="{FF2B5EF4-FFF2-40B4-BE49-F238E27FC236}">
                        <a16:creationId xmlns:a16="http://schemas.microsoft.com/office/drawing/2014/main" id="{B33BF2A8-F3D9-4584-B0A7-E84BFF328C3E}"/>
                      </a:ext>
                    </a:extLst>
                  </p:cNvPr>
                  <p:cNvCxnSpPr/>
                  <p:nvPr/>
                </p:nvCxnSpPr>
                <p:spPr>
                  <a:xfrm rot="8107529" flipV="1">
                    <a:off x="4098960" y="3217025"/>
                    <a:ext cx="3214710" cy="1785950"/>
                  </a:xfrm>
                  <a:prstGeom prst="line">
                    <a:avLst/>
                  </a:prstGeom>
                  <a:ln w="19050">
                    <a:prstDash val="sysDot"/>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F570E003-7C37-4AB4-AFBC-6D2198898E51}"/>
                      </a:ext>
                    </a:extLst>
                  </p:cNvPr>
                  <p:cNvCxnSpPr/>
                  <p:nvPr/>
                </p:nvCxnSpPr>
                <p:spPr>
                  <a:xfrm rot="13492982" flipV="1">
                    <a:off x="2376220" y="4011698"/>
                    <a:ext cx="3214710" cy="1785950"/>
                  </a:xfrm>
                  <a:prstGeom prst="line">
                    <a:avLst/>
                  </a:prstGeom>
                  <a:ln w="19050">
                    <a:prstDash val="sysDot"/>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DAF782E9-914B-416A-A983-65BF76F2C306}"/>
                      </a:ext>
                    </a:extLst>
                  </p:cNvPr>
                  <p:cNvCxnSpPr/>
                  <p:nvPr/>
                </p:nvCxnSpPr>
                <p:spPr>
                  <a:xfrm rot="16200000" flipV="1">
                    <a:off x="1714480" y="3352022"/>
                    <a:ext cx="3214710" cy="1785950"/>
                  </a:xfrm>
                  <a:prstGeom prst="line">
                    <a:avLst/>
                  </a:prstGeom>
                  <a:ln w="19050">
                    <a:prstDash val="sysDot"/>
                  </a:ln>
                </p:spPr>
                <p:style>
                  <a:lnRef idx="2">
                    <a:schemeClr val="accent1"/>
                  </a:lnRef>
                  <a:fillRef idx="0">
                    <a:schemeClr val="accent1"/>
                  </a:fillRef>
                  <a:effectRef idx="1">
                    <a:schemeClr val="accent1"/>
                  </a:effectRef>
                  <a:fontRef idx="minor">
                    <a:schemeClr val="tx1"/>
                  </a:fontRef>
                </p:style>
              </p:cxnSp>
            </p:grpSp>
            <p:cxnSp>
              <p:nvCxnSpPr>
                <p:cNvPr id="122" name="Straight Connector 121">
                  <a:extLst>
                    <a:ext uri="{FF2B5EF4-FFF2-40B4-BE49-F238E27FC236}">
                      <a16:creationId xmlns:a16="http://schemas.microsoft.com/office/drawing/2014/main" id="{857981D6-FE5F-4D25-A428-489EB1B0CA7F}"/>
                    </a:ext>
                  </a:extLst>
                </p:cNvPr>
                <p:cNvCxnSpPr/>
                <p:nvPr/>
              </p:nvCxnSpPr>
              <p:spPr>
                <a:xfrm rot="10800000" flipV="1">
                  <a:off x="3430522" y="4258595"/>
                  <a:ext cx="2598842" cy="1450880"/>
                </a:xfrm>
                <a:prstGeom prst="line">
                  <a:avLst/>
                </a:prstGeom>
                <a:ln w="19050">
                  <a:prstDash val="sysDot"/>
                </a:ln>
              </p:spPr>
              <p:style>
                <a:lnRef idx="2">
                  <a:schemeClr val="accent1"/>
                </a:lnRef>
                <a:fillRef idx="0">
                  <a:schemeClr val="accent1"/>
                </a:fillRef>
                <a:effectRef idx="1">
                  <a:schemeClr val="accent1"/>
                </a:effectRef>
                <a:fontRef idx="minor">
                  <a:schemeClr val="tx1"/>
                </a:fontRef>
              </p:style>
            </p:cxnSp>
          </p:grpSp>
          <p:cxnSp>
            <p:nvCxnSpPr>
              <p:cNvPr id="103" name="Straight Connector 102">
                <a:extLst>
                  <a:ext uri="{FF2B5EF4-FFF2-40B4-BE49-F238E27FC236}">
                    <a16:creationId xmlns:a16="http://schemas.microsoft.com/office/drawing/2014/main" id="{B0BBE625-E22D-468B-8980-BCF7A026F400}"/>
                  </a:ext>
                </a:extLst>
              </p:cNvPr>
              <p:cNvCxnSpPr/>
              <p:nvPr/>
            </p:nvCxnSpPr>
            <p:spPr>
              <a:xfrm rot="5400000">
                <a:off x="25560059" y="15767314"/>
                <a:ext cx="3686868" cy="1047792"/>
              </a:xfrm>
              <a:prstGeom prst="line">
                <a:avLst/>
              </a:prstGeom>
              <a:ln w="381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8DFA180D-A429-4079-B96C-7520D66C5C6F}"/>
                  </a:ext>
                </a:extLst>
              </p:cNvPr>
              <p:cNvCxnSpPr/>
              <p:nvPr/>
            </p:nvCxnSpPr>
            <p:spPr>
              <a:xfrm rot="10800000" flipV="1">
                <a:off x="24569804" y="17854581"/>
                <a:ext cx="4024327" cy="1214446"/>
              </a:xfrm>
              <a:prstGeom prst="line">
                <a:avLst/>
              </a:prstGeom>
              <a:ln w="38100">
                <a:solidFill>
                  <a:srgbClr val="13F913"/>
                </a:solidFill>
              </a:ln>
            </p:spPr>
            <p:style>
              <a:lnRef idx="2">
                <a:schemeClr val="accent1"/>
              </a:lnRef>
              <a:fillRef idx="0">
                <a:schemeClr val="accent1"/>
              </a:fillRef>
              <a:effectRef idx="1">
                <a:schemeClr val="accent1"/>
              </a:effectRef>
              <a:fontRef idx="minor">
                <a:schemeClr val="tx1"/>
              </a:fontRef>
            </p:style>
          </p:cxnSp>
          <p:grpSp>
            <p:nvGrpSpPr>
              <p:cNvPr id="105" name="Group 104">
                <a:extLst>
                  <a:ext uri="{FF2B5EF4-FFF2-40B4-BE49-F238E27FC236}">
                    <a16:creationId xmlns:a16="http://schemas.microsoft.com/office/drawing/2014/main" id="{3B3CA976-50E5-485A-BA45-EEE8BE674B0A}"/>
                  </a:ext>
                </a:extLst>
              </p:cNvPr>
              <p:cNvGrpSpPr/>
              <p:nvPr/>
            </p:nvGrpSpPr>
            <p:grpSpPr>
              <a:xfrm>
                <a:off x="22569540" y="14997061"/>
                <a:ext cx="3024173" cy="1000132"/>
                <a:chOff x="16425872" y="21904328"/>
                <a:chExt cx="3024173" cy="1000132"/>
              </a:xfrm>
            </p:grpSpPr>
            <p:sp>
              <p:nvSpPr>
                <p:cNvPr id="119" name="Rectangle 21">
                  <a:extLst>
                    <a:ext uri="{FF2B5EF4-FFF2-40B4-BE49-F238E27FC236}">
                      <a16:creationId xmlns:a16="http://schemas.microsoft.com/office/drawing/2014/main" id="{932A58B3-E75F-4F58-B61E-BF2CE762E248}"/>
                    </a:ext>
                  </a:extLst>
                </p:cNvPr>
                <p:cNvSpPr>
                  <a:spLocks noChangeArrowheads="1"/>
                </p:cNvSpPr>
                <p:nvPr/>
              </p:nvSpPr>
              <p:spPr bwMode="auto">
                <a:xfrm>
                  <a:off x="16425872" y="22047204"/>
                  <a:ext cx="3024173" cy="746556"/>
                </a:xfrm>
                <a:prstGeom prst="rect">
                  <a:avLst/>
                </a:prstGeom>
                <a:noFill/>
                <a:ln w="28575" algn="ctr">
                  <a:noFill/>
                  <a:miter lim="800000"/>
                  <a:headEnd/>
                  <a:tailEnd/>
                </a:ln>
                <a:effectLst/>
              </p:spPr>
              <p:txBody>
                <a:bodyPr wrap="square">
                  <a:spAutoFit/>
                </a:bodyPr>
                <a:lstStyle/>
                <a:p>
                  <a:r>
                    <a:rPr lang="en-US" sz="3600" dirty="0">
                      <a:solidFill>
                        <a:schemeClr val="tx1"/>
                      </a:solidFill>
                    </a:rPr>
                    <a:t>( </a:t>
                  </a:r>
                  <a:r>
                    <a:rPr lang="en-US" sz="2000" dirty="0">
                      <a:solidFill>
                        <a:schemeClr val="tx1"/>
                      </a:solidFill>
                    </a:rPr>
                    <a:t>                  , Walking</a:t>
                  </a:r>
                  <a:r>
                    <a:rPr lang="en-US" sz="3600" dirty="0">
                      <a:solidFill>
                        <a:schemeClr val="tx1"/>
                      </a:solidFill>
                    </a:rPr>
                    <a:t>)</a:t>
                  </a:r>
                </a:p>
              </p:txBody>
            </p:sp>
            <p:pic>
              <p:nvPicPr>
                <p:cNvPr id="120" name="Picture 4" descr="D:\work\NIPS_2014\Poster\material\Images\Horse_riding\Positives\2010_006238.jpg">
                  <a:extLst>
                    <a:ext uri="{FF2B5EF4-FFF2-40B4-BE49-F238E27FC236}">
                      <a16:creationId xmlns:a16="http://schemas.microsoft.com/office/drawing/2014/main" id="{189973CE-8822-4D2B-875B-E6CD9B0EEABE}"/>
                    </a:ext>
                  </a:extLst>
                </p:cNvPr>
                <p:cNvPicPr>
                  <a:picLocks noChangeArrowheads="1"/>
                </p:cNvPicPr>
                <p:nvPr/>
              </p:nvPicPr>
              <p:blipFill>
                <a:blip r:embed="rId3" cstate="print"/>
                <a:srcRect/>
                <a:stretch>
                  <a:fillRect/>
                </a:stretch>
              </p:blipFill>
              <p:spPr bwMode="auto">
                <a:xfrm>
                  <a:off x="16711623" y="21904328"/>
                  <a:ext cx="1000132" cy="1000132"/>
                </a:xfrm>
                <a:prstGeom prst="rect">
                  <a:avLst/>
                </a:prstGeom>
                <a:noFill/>
                <a:ln w="76200">
                  <a:noFill/>
                </a:ln>
              </p:spPr>
            </p:pic>
          </p:grpSp>
          <p:grpSp>
            <p:nvGrpSpPr>
              <p:cNvPr id="106" name="Group 105">
                <a:extLst>
                  <a:ext uri="{FF2B5EF4-FFF2-40B4-BE49-F238E27FC236}">
                    <a16:creationId xmlns:a16="http://schemas.microsoft.com/office/drawing/2014/main" id="{B08175A2-BC76-4929-B605-D7727FACC866}"/>
                  </a:ext>
                </a:extLst>
              </p:cNvPr>
              <p:cNvGrpSpPr/>
              <p:nvPr/>
            </p:nvGrpSpPr>
            <p:grpSpPr>
              <a:xfrm>
                <a:off x="21998035" y="16640135"/>
                <a:ext cx="2942995" cy="1000132"/>
                <a:chOff x="16425871" y="21904328"/>
                <a:chExt cx="2942995" cy="1000132"/>
              </a:xfrm>
            </p:grpSpPr>
            <p:sp>
              <p:nvSpPr>
                <p:cNvPr id="117" name="Rectangle 21">
                  <a:extLst>
                    <a:ext uri="{FF2B5EF4-FFF2-40B4-BE49-F238E27FC236}">
                      <a16:creationId xmlns:a16="http://schemas.microsoft.com/office/drawing/2014/main" id="{0D40EDAF-582E-4F79-9D93-59BB4BC2E660}"/>
                    </a:ext>
                  </a:extLst>
                </p:cNvPr>
                <p:cNvSpPr>
                  <a:spLocks noChangeArrowheads="1"/>
                </p:cNvSpPr>
                <p:nvPr/>
              </p:nvSpPr>
              <p:spPr bwMode="auto">
                <a:xfrm>
                  <a:off x="16425871" y="22047204"/>
                  <a:ext cx="2942995" cy="746556"/>
                </a:xfrm>
                <a:prstGeom prst="rect">
                  <a:avLst/>
                </a:prstGeom>
                <a:noFill/>
                <a:ln w="28575" algn="ctr">
                  <a:noFill/>
                  <a:miter lim="800000"/>
                  <a:headEnd/>
                  <a:tailEnd/>
                </a:ln>
                <a:effectLst/>
              </p:spPr>
              <p:txBody>
                <a:bodyPr wrap="square">
                  <a:spAutoFit/>
                </a:bodyPr>
                <a:lstStyle/>
                <a:p>
                  <a:r>
                    <a:rPr lang="en-US" sz="3600" dirty="0">
                      <a:solidFill>
                        <a:schemeClr val="tx1"/>
                      </a:solidFill>
                    </a:rPr>
                    <a:t>( </a:t>
                  </a:r>
                  <a:r>
                    <a:rPr lang="en-US" sz="2000" dirty="0">
                      <a:solidFill>
                        <a:schemeClr val="tx1"/>
                      </a:solidFill>
                    </a:rPr>
                    <a:t>                , Running</a:t>
                  </a:r>
                  <a:r>
                    <a:rPr lang="en-US" sz="3600" dirty="0">
                      <a:solidFill>
                        <a:schemeClr val="tx1"/>
                      </a:solidFill>
                    </a:rPr>
                    <a:t>)</a:t>
                  </a:r>
                </a:p>
              </p:txBody>
            </p:sp>
            <p:pic>
              <p:nvPicPr>
                <p:cNvPr id="118" name="Picture 4" descr="D:\work\NIPS_2014\Poster\material\Images\Horse_riding\Positives\2010_006238.jpg">
                  <a:extLst>
                    <a:ext uri="{FF2B5EF4-FFF2-40B4-BE49-F238E27FC236}">
                      <a16:creationId xmlns:a16="http://schemas.microsoft.com/office/drawing/2014/main" id="{62B5D83F-18A8-4F46-A58C-09FC1C4425EB}"/>
                    </a:ext>
                  </a:extLst>
                </p:cNvPr>
                <p:cNvPicPr>
                  <a:picLocks noChangeArrowheads="1"/>
                </p:cNvPicPr>
                <p:nvPr/>
              </p:nvPicPr>
              <p:blipFill>
                <a:blip r:embed="rId3" cstate="print"/>
                <a:srcRect/>
                <a:stretch>
                  <a:fillRect/>
                </a:stretch>
              </p:blipFill>
              <p:spPr bwMode="auto">
                <a:xfrm>
                  <a:off x="16711623" y="21904328"/>
                  <a:ext cx="1000132" cy="1000132"/>
                </a:xfrm>
                <a:prstGeom prst="rect">
                  <a:avLst/>
                </a:prstGeom>
                <a:noFill/>
                <a:ln w="76200">
                  <a:noFill/>
                </a:ln>
              </p:spPr>
            </p:pic>
          </p:grpSp>
          <p:grpSp>
            <p:nvGrpSpPr>
              <p:cNvPr id="107" name="Group 106">
                <a:extLst>
                  <a:ext uri="{FF2B5EF4-FFF2-40B4-BE49-F238E27FC236}">
                    <a16:creationId xmlns:a16="http://schemas.microsoft.com/office/drawing/2014/main" id="{9B437AC1-D98F-4662-81DE-EC238F1B7A3E}"/>
                  </a:ext>
                </a:extLst>
              </p:cNvPr>
              <p:cNvGrpSpPr/>
              <p:nvPr/>
            </p:nvGrpSpPr>
            <p:grpSpPr>
              <a:xfrm>
                <a:off x="26070002" y="14925623"/>
                <a:ext cx="3214709" cy="1000132"/>
                <a:chOff x="16425872" y="21904328"/>
                <a:chExt cx="3214709" cy="1000132"/>
              </a:xfrm>
            </p:grpSpPr>
            <p:sp>
              <p:nvSpPr>
                <p:cNvPr id="115" name="Rectangle 21">
                  <a:extLst>
                    <a:ext uri="{FF2B5EF4-FFF2-40B4-BE49-F238E27FC236}">
                      <a16:creationId xmlns:a16="http://schemas.microsoft.com/office/drawing/2014/main" id="{D165A488-7A35-4030-B25A-D9D6FB4A5B34}"/>
                    </a:ext>
                  </a:extLst>
                </p:cNvPr>
                <p:cNvSpPr>
                  <a:spLocks noChangeArrowheads="1"/>
                </p:cNvSpPr>
                <p:nvPr/>
              </p:nvSpPr>
              <p:spPr bwMode="auto">
                <a:xfrm>
                  <a:off x="16425872" y="22047204"/>
                  <a:ext cx="3214709" cy="746556"/>
                </a:xfrm>
                <a:prstGeom prst="rect">
                  <a:avLst/>
                </a:prstGeom>
                <a:noFill/>
                <a:ln w="28575" algn="ctr">
                  <a:noFill/>
                  <a:miter lim="800000"/>
                  <a:headEnd/>
                  <a:tailEnd/>
                </a:ln>
                <a:effectLst/>
              </p:spPr>
              <p:txBody>
                <a:bodyPr wrap="square">
                  <a:spAutoFit/>
                </a:bodyPr>
                <a:lstStyle/>
                <a:p>
                  <a:r>
                    <a:rPr lang="en-US" sz="3600" dirty="0">
                      <a:solidFill>
                        <a:schemeClr val="tx1"/>
                      </a:solidFill>
                    </a:rPr>
                    <a:t>( </a:t>
                  </a:r>
                  <a:r>
                    <a:rPr lang="en-US" sz="2000" dirty="0">
                      <a:solidFill>
                        <a:schemeClr val="tx1"/>
                      </a:solidFill>
                    </a:rPr>
                    <a:t>                     ,  Jumping</a:t>
                  </a:r>
                  <a:r>
                    <a:rPr lang="en-US" sz="3600" dirty="0">
                      <a:solidFill>
                        <a:schemeClr val="tx1"/>
                      </a:solidFill>
                    </a:rPr>
                    <a:t>)</a:t>
                  </a:r>
                </a:p>
              </p:txBody>
            </p:sp>
            <p:pic>
              <p:nvPicPr>
                <p:cNvPr id="116" name="Picture 4" descr="D:\work\NIPS_2014\Poster\material\Images\Horse_riding\Positives\2010_006238.jpg">
                  <a:extLst>
                    <a:ext uri="{FF2B5EF4-FFF2-40B4-BE49-F238E27FC236}">
                      <a16:creationId xmlns:a16="http://schemas.microsoft.com/office/drawing/2014/main" id="{F0F687D8-03F8-4966-941A-5E2D69079AA0}"/>
                    </a:ext>
                  </a:extLst>
                </p:cNvPr>
                <p:cNvPicPr>
                  <a:picLocks noChangeArrowheads="1"/>
                </p:cNvPicPr>
                <p:nvPr/>
              </p:nvPicPr>
              <p:blipFill>
                <a:blip r:embed="rId3" cstate="print"/>
                <a:srcRect/>
                <a:stretch>
                  <a:fillRect/>
                </a:stretch>
              </p:blipFill>
              <p:spPr bwMode="auto">
                <a:xfrm>
                  <a:off x="16711623" y="21904328"/>
                  <a:ext cx="1000132" cy="1000132"/>
                </a:xfrm>
                <a:prstGeom prst="rect">
                  <a:avLst/>
                </a:prstGeom>
                <a:noFill/>
                <a:ln w="76200">
                  <a:noFill/>
                </a:ln>
              </p:spPr>
            </p:pic>
          </p:grpSp>
          <p:grpSp>
            <p:nvGrpSpPr>
              <p:cNvPr id="108" name="Group 107">
                <a:extLst>
                  <a:ext uri="{FF2B5EF4-FFF2-40B4-BE49-F238E27FC236}">
                    <a16:creationId xmlns:a16="http://schemas.microsoft.com/office/drawing/2014/main" id="{150A0BC4-9540-4428-B710-E300C09360D7}"/>
                  </a:ext>
                </a:extLst>
              </p:cNvPr>
              <p:cNvGrpSpPr/>
              <p:nvPr/>
            </p:nvGrpSpPr>
            <p:grpSpPr>
              <a:xfrm>
                <a:off x="27427324" y="16640135"/>
                <a:ext cx="2786081" cy="1000132"/>
                <a:chOff x="16425872" y="21904328"/>
                <a:chExt cx="2786081" cy="1000132"/>
              </a:xfrm>
            </p:grpSpPr>
            <p:sp>
              <p:nvSpPr>
                <p:cNvPr id="113" name="Rectangle 21">
                  <a:extLst>
                    <a:ext uri="{FF2B5EF4-FFF2-40B4-BE49-F238E27FC236}">
                      <a16:creationId xmlns:a16="http://schemas.microsoft.com/office/drawing/2014/main" id="{42C1C2E5-7705-4D52-8ED8-43F73071002E}"/>
                    </a:ext>
                  </a:extLst>
                </p:cNvPr>
                <p:cNvSpPr>
                  <a:spLocks noChangeArrowheads="1"/>
                </p:cNvSpPr>
                <p:nvPr/>
              </p:nvSpPr>
              <p:spPr bwMode="auto">
                <a:xfrm>
                  <a:off x="16425872" y="22047204"/>
                  <a:ext cx="2786081" cy="746556"/>
                </a:xfrm>
                <a:prstGeom prst="rect">
                  <a:avLst/>
                </a:prstGeom>
                <a:noFill/>
                <a:ln w="28575" algn="ctr">
                  <a:noFill/>
                  <a:miter lim="800000"/>
                  <a:headEnd/>
                  <a:tailEnd/>
                </a:ln>
                <a:effectLst/>
              </p:spPr>
              <p:txBody>
                <a:bodyPr wrap="square">
                  <a:spAutoFit/>
                </a:bodyPr>
                <a:lstStyle/>
                <a:p>
                  <a:r>
                    <a:rPr lang="en-US" sz="3600" dirty="0">
                      <a:solidFill>
                        <a:schemeClr val="tx1"/>
                      </a:solidFill>
                    </a:rPr>
                    <a:t>( </a:t>
                  </a:r>
                  <a:r>
                    <a:rPr lang="en-US" sz="2000" dirty="0">
                      <a:solidFill>
                        <a:schemeClr val="tx1"/>
                      </a:solidFill>
                    </a:rPr>
                    <a:t>               , Sitting</a:t>
                  </a:r>
                  <a:r>
                    <a:rPr lang="en-US" sz="3600" dirty="0">
                      <a:solidFill>
                        <a:schemeClr val="tx1"/>
                      </a:solidFill>
                    </a:rPr>
                    <a:t>)</a:t>
                  </a:r>
                </a:p>
              </p:txBody>
            </p:sp>
            <p:pic>
              <p:nvPicPr>
                <p:cNvPr id="114" name="Picture 4" descr="D:\work\NIPS_2014\Poster\material\Images\Horse_riding\Positives\2010_006238.jpg">
                  <a:extLst>
                    <a:ext uri="{FF2B5EF4-FFF2-40B4-BE49-F238E27FC236}">
                      <a16:creationId xmlns:a16="http://schemas.microsoft.com/office/drawing/2014/main" id="{A6AD261B-D6F6-4A99-A47E-075CBCA9A157}"/>
                    </a:ext>
                  </a:extLst>
                </p:cNvPr>
                <p:cNvPicPr>
                  <a:picLocks noChangeArrowheads="1"/>
                </p:cNvPicPr>
                <p:nvPr/>
              </p:nvPicPr>
              <p:blipFill>
                <a:blip r:embed="rId3" cstate="print"/>
                <a:srcRect/>
                <a:stretch>
                  <a:fillRect/>
                </a:stretch>
              </p:blipFill>
              <p:spPr bwMode="auto">
                <a:xfrm>
                  <a:off x="16711623" y="21904328"/>
                  <a:ext cx="1000132" cy="1000132"/>
                </a:xfrm>
                <a:prstGeom prst="rect">
                  <a:avLst/>
                </a:prstGeom>
                <a:noFill/>
                <a:ln w="76200">
                  <a:noFill/>
                </a:ln>
              </p:spPr>
            </p:pic>
          </p:grpSp>
          <p:cxnSp>
            <p:nvCxnSpPr>
              <p:cNvPr id="109" name="Straight Connector 108">
                <a:extLst>
                  <a:ext uri="{FF2B5EF4-FFF2-40B4-BE49-F238E27FC236}">
                    <a16:creationId xmlns:a16="http://schemas.microsoft.com/office/drawing/2014/main" id="{EF4661B0-7C8A-43B1-BB8E-9916F6902758}"/>
                  </a:ext>
                </a:extLst>
              </p:cNvPr>
              <p:cNvCxnSpPr/>
              <p:nvPr/>
            </p:nvCxnSpPr>
            <p:spPr>
              <a:xfrm rot="5400000">
                <a:off x="25688599" y="18043888"/>
                <a:ext cx="3478243" cy="794"/>
              </a:xfrm>
              <a:prstGeom prst="line">
                <a:avLst/>
              </a:prstGeom>
              <a:ln w="38100">
                <a:solidFill>
                  <a:schemeClr val="accent3">
                    <a:lumMod val="75000"/>
                  </a:schemeClr>
                </a:solidFill>
                <a:prstDash val="dash"/>
                <a:tailEnd type="diamond" w="lg" len="lg"/>
              </a:ln>
            </p:spPr>
            <p:style>
              <a:lnRef idx="1">
                <a:schemeClr val="accent1"/>
              </a:lnRef>
              <a:fillRef idx="0">
                <a:schemeClr val="accent1"/>
              </a:fillRef>
              <a:effectRef idx="0">
                <a:schemeClr val="accent1"/>
              </a:effectRef>
              <a:fontRef idx="minor">
                <a:schemeClr val="tx1"/>
              </a:fontRef>
            </p:style>
          </p:cxnSp>
          <p:graphicFrame>
            <p:nvGraphicFramePr>
              <p:cNvPr id="110" name="Object 109">
                <a:extLst>
                  <a:ext uri="{FF2B5EF4-FFF2-40B4-BE49-F238E27FC236}">
                    <a16:creationId xmlns:a16="http://schemas.microsoft.com/office/drawing/2014/main" id="{C70275D3-0892-4927-AE38-CC2990BD477A}"/>
                  </a:ext>
                </a:extLst>
              </p:cNvPr>
              <p:cNvGraphicFramePr>
                <a:graphicFrameLocks noChangeAspect="1"/>
              </p:cNvGraphicFramePr>
              <p:nvPr/>
            </p:nvGraphicFramePr>
            <p:xfrm>
              <a:off x="27284447" y="19854845"/>
              <a:ext cx="357190" cy="357190"/>
            </p:xfrm>
            <a:graphic>
              <a:graphicData uri="http://schemas.openxmlformats.org/presentationml/2006/ole">
                <mc:AlternateContent xmlns:mc="http://schemas.openxmlformats.org/markup-compatibility/2006">
                  <mc:Choice xmlns:v="urn:schemas-microsoft-com:vml" Requires="v">
                    <p:oleObj spid="_x0000_s1288509" name="Equation" r:id="rId4" imgW="203040" imgH="203040" progId="Equation.DSMT4">
                      <p:embed/>
                    </p:oleObj>
                  </mc:Choice>
                  <mc:Fallback>
                    <p:oleObj name="Equation" r:id="rId4" imgW="203040" imgH="203040" progId="Equation.DSMT4">
                      <p:embed/>
                      <p:pic>
                        <p:nvPicPr>
                          <p:cNvPr id="371" name="Object 37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284447" y="19854845"/>
                            <a:ext cx="357190" cy="3571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1" name="Object 2">
                <a:extLst>
                  <a:ext uri="{FF2B5EF4-FFF2-40B4-BE49-F238E27FC236}">
                    <a16:creationId xmlns:a16="http://schemas.microsoft.com/office/drawing/2014/main" id="{C4F62186-2E5D-47A7-A062-B6791F7759A1}"/>
                  </a:ext>
                </a:extLst>
              </p:cNvPr>
              <p:cNvGraphicFramePr>
                <a:graphicFrameLocks noChangeAspect="1"/>
              </p:cNvGraphicFramePr>
              <p:nvPr/>
            </p:nvGraphicFramePr>
            <p:xfrm>
              <a:off x="24569803" y="13903272"/>
              <a:ext cx="5039594" cy="665161"/>
            </p:xfrm>
            <a:graphic>
              <a:graphicData uri="http://schemas.openxmlformats.org/presentationml/2006/ole">
                <mc:AlternateContent xmlns:mc="http://schemas.openxmlformats.org/markup-compatibility/2006">
                  <mc:Choice xmlns:v="urn:schemas-microsoft-com:vml" Requires="v">
                    <p:oleObj spid="_x0000_s1288510" name="Equation" r:id="rId6" imgW="2768400" imgH="380880" progId="Equation.DSMT4">
                      <p:embed/>
                    </p:oleObj>
                  </mc:Choice>
                  <mc:Fallback>
                    <p:oleObj name="Equation" r:id="rId6" imgW="2768400" imgH="380880" progId="Equation.DSMT4">
                      <p:embed/>
                      <p:pic>
                        <p:nvPicPr>
                          <p:cNvPr id="372"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69803" y="13903272"/>
                            <a:ext cx="5039594" cy="66516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2" name="Object 55">
                <a:extLst>
                  <a:ext uri="{FF2B5EF4-FFF2-40B4-BE49-F238E27FC236}">
                    <a16:creationId xmlns:a16="http://schemas.microsoft.com/office/drawing/2014/main" id="{EEB14A6F-100A-4306-BB9C-E36F19A8358B}"/>
                  </a:ext>
                </a:extLst>
              </p:cNvPr>
              <p:cNvGraphicFramePr>
                <a:graphicFrameLocks noChangeAspect="1"/>
              </p:cNvGraphicFramePr>
              <p:nvPr>
                <p:extLst>
                  <p:ext uri="{D42A27DB-BD31-4B8C-83A1-F6EECF244321}">
                    <p14:modId xmlns:p14="http://schemas.microsoft.com/office/powerpoint/2010/main" val="741262363"/>
                  </p:ext>
                </p:extLst>
              </p:nvPr>
            </p:nvGraphicFramePr>
            <p:xfrm>
              <a:off x="24020992" y="19026426"/>
              <a:ext cx="5430753" cy="642942"/>
            </p:xfrm>
            <a:graphic>
              <a:graphicData uri="http://schemas.openxmlformats.org/presentationml/2006/ole">
                <mc:AlternateContent xmlns:mc="http://schemas.openxmlformats.org/markup-compatibility/2006">
                  <mc:Choice xmlns:v="urn:schemas-microsoft-com:vml" Requires="v">
                    <p:oleObj spid="_x0000_s1288511" name="Equation" r:id="rId8" imgW="2679480" imgH="330120" progId="Equation.DSMT4">
                      <p:embed/>
                    </p:oleObj>
                  </mc:Choice>
                  <mc:Fallback>
                    <p:oleObj name="Equation" r:id="rId8" imgW="2679480" imgH="330120" progId="Equation.DSMT4">
                      <p:embed/>
                      <p:pic>
                        <p:nvPicPr>
                          <p:cNvPr id="1079" name="Object 5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020992" y="19026426"/>
                            <a:ext cx="5430753" cy="64294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98" name="TextBox 97">
              <a:extLst>
                <a:ext uri="{FF2B5EF4-FFF2-40B4-BE49-F238E27FC236}">
                  <a16:creationId xmlns:a16="http://schemas.microsoft.com/office/drawing/2014/main" id="{6052EE69-E67A-425F-8060-12817C1CB34E}"/>
                </a:ext>
              </a:extLst>
            </p:cNvPr>
            <p:cNvSpPr txBox="1"/>
            <p:nvPr/>
          </p:nvSpPr>
          <p:spPr>
            <a:xfrm>
              <a:off x="29609397" y="14597818"/>
              <a:ext cx="1584537" cy="461665"/>
            </a:xfrm>
            <a:prstGeom prst="rect">
              <a:avLst/>
            </a:prstGeom>
            <a:noFill/>
          </p:spPr>
          <p:txBody>
            <a:bodyPr wrap="none" rtlCol="0">
              <a:spAutoFit/>
            </a:bodyPr>
            <a:lstStyle/>
            <a:p>
              <a:r>
                <a:rPr lang="en-IN" sz="2400" dirty="0">
                  <a:solidFill>
                    <a:srgbClr val="FF0000"/>
                  </a:solidFill>
                </a:rPr>
                <a:t>Max-oracle</a:t>
              </a:r>
            </a:p>
          </p:txBody>
        </p:sp>
        <p:sp>
          <p:nvSpPr>
            <p:cNvPr id="99" name="TextBox 98">
              <a:extLst>
                <a:ext uri="{FF2B5EF4-FFF2-40B4-BE49-F238E27FC236}">
                  <a16:creationId xmlns:a16="http://schemas.microsoft.com/office/drawing/2014/main" id="{61DCCEBA-A31E-4FC5-8ABA-36E513D141A5}"/>
                </a:ext>
              </a:extLst>
            </p:cNvPr>
            <p:cNvSpPr txBox="1"/>
            <p:nvPr/>
          </p:nvSpPr>
          <p:spPr>
            <a:xfrm>
              <a:off x="29573448" y="19761189"/>
              <a:ext cx="1489639" cy="461665"/>
            </a:xfrm>
            <a:prstGeom prst="rect">
              <a:avLst/>
            </a:prstGeom>
            <a:noFill/>
          </p:spPr>
          <p:txBody>
            <a:bodyPr wrap="none" rtlCol="0">
              <a:spAutoFit/>
            </a:bodyPr>
            <a:lstStyle/>
            <a:p>
              <a:r>
                <a:rPr lang="en-IN" sz="2400" dirty="0">
                  <a:solidFill>
                    <a:srgbClr val="06D81A"/>
                  </a:solidFill>
                </a:rPr>
                <a:t>Exp-oracle</a:t>
              </a:r>
            </a:p>
          </p:txBody>
        </p:sp>
      </p:grpSp>
    </p:spTree>
    <p:extLst>
      <p:ext uri="{BB962C8B-B14F-4D97-AF65-F5344CB8AC3E}">
        <p14:creationId xmlns:p14="http://schemas.microsoft.com/office/powerpoint/2010/main" val="33162577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Box 36"/>
          <p:cNvSpPr txBox="1"/>
          <p:nvPr/>
        </p:nvSpPr>
        <p:spPr>
          <a:xfrm>
            <a:off x="2016223" y="1086343"/>
            <a:ext cx="5111554" cy="4985980"/>
          </a:xfrm>
          <a:prstGeom prst="rect">
            <a:avLst/>
          </a:prstGeom>
          <a:ln w="50800" cap="flat">
            <a:noFill/>
            <a:prstDash val="sysDot"/>
          </a:ln>
        </p:spPr>
        <p:style>
          <a:lnRef idx="2">
            <a:schemeClr val="accent3"/>
          </a:lnRef>
          <a:fillRef idx="1">
            <a:schemeClr val="lt1"/>
          </a:fillRef>
          <a:effectRef idx="0">
            <a:schemeClr val="accent3"/>
          </a:effectRef>
          <a:fontRef idx="minor">
            <a:schemeClr val="dk1"/>
          </a:fontRef>
        </p:style>
        <p:txBody>
          <a:bodyPr wrap="square" rtlCol="0">
            <a:spAutoFit/>
          </a:bodyPr>
          <a:lstStyle/>
          <a:p>
            <a:pPr>
              <a:buFont typeface="Arial" pitchFamily="34" charset="0"/>
              <a:buChar char="•"/>
            </a:pPr>
            <a:r>
              <a:rPr lang="en-IN" sz="3200" dirty="0"/>
              <a:t>  </a:t>
            </a:r>
            <a:r>
              <a:rPr lang="en-IN" sz="2800" dirty="0"/>
              <a:t>For  Temperature: </a:t>
            </a:r>
            <a:r>
              <a:rPr lang="el-GR" sz="3200" b="1" dirty="0">
                <a:solidFill>
                  <a:schemeClr val="tx2"/>
                </a:solidFill>
              </a:rPr>
              <a:t>τ</a:t>
            </a:r>
            <a:r>
              <a:rPr lang="en-IN" sz="3200" b="1" dirty="0">
                <a:solidFill>
                  <a:schemeClr val="tx2"/>
                </a:solidFill>
              </a:rPr>
              <a:t>=0</a:t>
            </a:r>
            <a:r>
              <a:rPr lang="en-IN" sz="3200" dirty="0"/>
              <a:t>, </a:t>
            </a:r>
            <a:br>
              <a:rPr lang="en-IN" sz="3200" dirty="0"/>
            </a:br>
            <a:r>
              <a:rPr lang="en-IN" sz="3200" dirty="0"/>
              <a:t>          </a:t>
            </a:r>
            <a:r>
              <a:rPr lang="en-IN" sz="2800" b="1" dirty="0">
                <a:solidFill>
                  <a:srgbClr val="C00000"/>
                </a:solidFill>
              </a:rPr>
              <a:t>Partial-Linearization </a:t>
            </a:r>
            <a:br>
              <a:rPr lang="en-IN" sz="2800" b="1" dirty="0">
                <a:solidFill>
                  <a:srgbClr val="C00000"/>
                </a:solidFill>
              </a:rPr>
            </a:br>
            <a:r>
              <a:rPr lang="en-IN" sz="2800" b="1" dirty="0">
                <a:solidFill>
                  <a:srgbClr val="C00000"/>
                </a:solidFill>
              </a:rPr>
              <a:t>                           ↕  </a:t>
            </a:r>
            <a:br>
              <a:rPr lang="en-IN" sz="2800" b="1" dirty="0">
                <a:solidFill>
                  <a:srgbClr val="C00000"/>
                </a:solidFill>
              </a:rPr>
            </a:br>
            <a:r>
              <a:rPr lang="en-IN" sz="2800" b="1" dirty="0">
                <a:solidFill>
                  <a:srgbClr val="C00000"/>
                </a:solidFill>
              </a:rPr>
              <a:t>                  Frank-Wolfe</a:t>
            </a:r>
            <a:br>
              <a:rPr lang="en-IN" sz="3200" dirty="0"/>
            </a:br>
            <a:r>
              <a:rPr lang="en-IN" sz="1800" dirty="0"/>
              <a:t>For </a:t>
            </a:r>
            <a:r>
              <a:rPr lang="el-GR" sz="1800" b="1" dirty="0"/>
              <a:t>τ</a:t>
            </a:r>
            <a:r>
              <a:rPr lang="en-IN" sz="1800" b="1" dirty="0"/>
              <a:t>&gt;0</a:t>
            </a:r>
            <a:r>
              <a:rPr lang="en-IN" sz="1800" dirty="0"/>
              <a:t>, can have potentially better update direction</a:t>
            </a:r>
          </a:p>
          <a:p>
            <a:pPr>
              <a:buFont typeface="Arial" pitchFamily="34" charset="0"/>
              <a:buChar char="•"/>
            </a:pPr>
            <a:endParaRPr lang="en-IN" sz="3200" dirty="0"/>
          </a:p>
          <a:p>
            <a:pPr>
              <a:buFont typeface="Arial" pitchFamily="34" charset="0"/>
              <a:buChar char="•"/>
            </a:pPr>
            <a:r>
              <a:rPr lang="en-IN" sz="3200" dirty="0"/>
              <a:t>   </a:t>
            </a:r>
            <a:r>
              <a:rPr lang="en-IN" sz="2800" dirty="0"/>
              <a:t>For Step-size:  </a:t>
            </a:r>
            <a:r>
              <a:rPr lang="el-GR" sz="3200" b="1" dirty="0">
                <a:solidFill>
                  <a:schemeClr val="tx2"/>
                </a:solidFill>
              </a:rPr>
              <a:t>γ</a:t>
            </a:r>
            <a:r>
              <a:rPr lang="en-IN" sz="3200" b="1" dirty="0">
                <a:solidFill>
                  <a:schemeClr val="tx2"/>
                </a:solidFill>
              </a:rPr>
              <a:t>=1</a:t>
            </a:r>
            <a:r>
              <a:rPr lang="en-IN" sz="3200" dirty="0"/>
              <a:t>, </a:t>
            </a:r>
            <a:br>
              <a:rPr lang="en-IN" sz="3200" dirty="0"/>
            </a:br>
            <a:r>
              <a:rPr lang="en-IN" sz="2800" dirty="0"/>
              <a:t>           </a:t>
            </a:r>
            <a:r>
              <a:rPr lang="en-IN" sz="2800" b="1" dirty="0">
                <a:solidFill>
                  <a:srgbClr val="C00000"/>
                </a:solidFill>
              </a:rPr>
              <a:t>Partial-Linearization </a:t>
            </a:r>
            <a:br>
              <a:rPr lang="en-IN" sz="2800" b="1" dirty="0">
                <a:solidFill>
                  <a:srgbClr val="C00000"/>
                </a:solidFill>
              </a:rPr>
            </a:br>
            <a:r>
              <a:rPr lang="en-IN" sz="2800" b="1" dirty="0">
                <a:solidFill>
                  <a:srgbClr val="C00000"/>
                </a:solidFill>
              </a:rPr>
              <a:t>                           ↕  </a:t>
            </a:r>
            <a:br>
              <a:rPr lang="en-IN" sz="2800" b="1" dirty="0">
                <a:solidFill>
                  <a:srgbClr val="C00000"/>
                </a:solidFill>
              </a:rPr>
            </a:br>
            <a:r>
              <a:rPr lang="en-IN" sz="2800" b="1" dirty="0">
                <a:solidFill>
                  <a:srgbClr val="C00000"/>
                </a:solidFill>
              </a:rPr>
              <a:t>       </a:t>
            </a:r>
            <a:r>
              <a:rPr lang="en-IN" sz="2800" b="1" dirty="0" err="1">
                <a:solidFill>
                  <a:srgbClr val="C00000"/>
                </a:solidFill>
              </a:rPr>
              <a:t>Exponentiated</a:t>
            </a:r>
            <a:r>
              <a:rPr lang="en-IN" sz="2800" b="1" dirty="0">
                <a:solidFill>
                  <a:srgbClr val="C00000"/>
                </a:solidFill>
              </a:rPr>
              <a:t>-Gradient</a:t>
            </a:r>
            <a:br>
              <a:rPr lang="en-IN" sz="3200" dirty="0"/>
            </a:br>
            <a:r>
              <a:rPr lang="en-IN" sz="3200" dirty="0"/>
              <a:t>  </a:t>
            </a:r>
            <a:r>
              <a:rPr lang="en-IN" sz="1800" dirty="0"/>
              <a:t>For </a:t>
            </a:r>
            <a:r>
              <a:rPr lang="el-GR" sz="1800" b="1" dirty="0"/>
              <a:t>γ</a:t>
            </a:r>
            <a:r>
              <a:rPr lang="en-IN" sz="1800" b="1" dirty="0"/>
              <a:t>&lt;1</a:t>
            </a:r>
            <a:r>
              <a:rPr lang="en-IN" sz="1800" dirty="0"/>
              <a:t>, can have potentially better update step</a:t>
            </a:r>
          </a:p>
        </p:txBody>
      </p:sp>
      <p:sp>
        <p:nvSpPr>
          <p:cNvPr id="7" name="TextBox 6">
            <a:extLst>
              <a:ext uri="{FF2B5EF4-FFF2-40B4-BE49-F238E27FC236}">
                <a16:creationId xmlns:a16="http://schemas.microsoft.com/office/drawing/2014/main" id="{A57A46FA-E322-48AC-9F55-76DFBAF6BE0C}"/>
              </a:ext>
            </a:extLst>
          </p:cNvPr>
          <p:cNvSpPr txBox="1"/>
          <p:nvPr/>
        </p:nvSpPr>
        <p:spPr>
          <a:xfrm>
            <a:off x="9424" y="-91166"/>
            <a:ext cx="7315203" cy="584775"/>
          </a:xfrm>
          <a:prstGeom prst="rect">
            <a:avLst/>
          </a:prstGeom>
          <a:noFill/>
        </p:spPr>
        <p:txBody>
          <a:bodyPr wrap="square" rtlCol="0">
            <a:spAutoFit/>
          </a:bodyPr>
          <a:lstStyle/>
          <a:p>
            <a:r>
              <a:rPr lang="en-IN" sz="3200" dirty="0">
                <a:solidFill>
                  <a:schemeClr val="bg1"/>
                </a:solidFill>
              </a:rPr>
              <a:t>Partial-linearization algorithm</a:t>
            </a:r>
          </a:p>
        </p:txBody>
      </p:sp>
      <p:sp>
        <p:nvSpPr>
          <p:cNvPr id="4" name="Rectangle 3">
            <a:extLst>
              <a:ext uri="{FF2B5EF4-FFF2-40B4-BE49-F238E27FC236}">
                <a16:creationId xmlns:a16="http://schemas.microsoft.com/office/drawing/2014/main" id="{0823F185-97FA-4D99-8FB7-7F96DA706867}"/>
              </a:ext>
            </a:extLst>
          </p:cNvPr>
          <p:cNvSpPr/>
          <p:nvPr/>
        </p:nvSpPr>
        <p:spPr>
          <a:xfrm>
            <a:off x="867659" y="559142"/>
            <a:ext cx="7408682" cy="461665"/>
          </a:xfrm>
          <a:prstGeom prst="rect">
            <a:avLst/>
          </a:prstGeom>
        </p:spPr>
        <p:txBody>
          <a:bodyPr wrap="square">
            <a:spAutoFit/>
          </a:bodyPr>
          <a:lstStyle/>
          <a:p>
            <a:pPr marL="571500" indent="-571500"/>
            <a:r>
              <a:rPr lang="en-IN" sz="2400" dirty="0">
                <a:solidFill>
                  <a:schemeClr val="tx2"/>
                </a:solidFill>
              </a:rPr>
              <a:t>Partial-linearization is a generalization of other methods:</a:t>
            </a:r>
            <a:endParaRPr lang="en-US" sz="2400" baseline="-25000" dirty="0">
              <a:solidFill>
                <a:schemeClr val="tx2"/>
              </a:solidFill>
            </a:endParaRPr>
          </a:p>
        </p:txBody>
      </p:sp>
      <p:sp>
        <p:nvSpPr>
          <p:cNvPr id="5" name="TextBox 4">
            <a:extLst>
              <a:ext uri="{FF2B5EF4-FFF2-40B4-BE49-F238E27FC236}">
                <a16:creationId xmlns:a16="http://schemas.microsoft.com/office/drawing/2014/main" id="{61E0795D-CCB8-4725-97EE-9CA9CAFBA239}"/>
              </a:ext>
            </a:extLst>
          </p:cNvPr>
          <p:cNvSpPr txBox="1"/>
          <p:nvPr/>
        </p:nvSpPr>
        <p:spPr>
          <a:xfrm>
            <a:off x="-10633" y="6334780"/>
            <a:ext cx="9260959" cy="523220"/>
          </a:xfrm>
          <a:prstGeom prst="rect">
            <a:avLst/>
          </a:prstGeom>
          <a:noFill/>
        </p:spPr>
        <p:txBody>
          <a:bodyPr wrap="square" rtlCol="0">
            <a:spAutoFit/>
          </a:bodyPr>
          <a:lstStyle/>
          <a:p>
            <a:r>
              <a:rPr lang="en-GB" sz="1400" b="0" i="0" dirty="0" err="1">
                <a:solidFill>
                  <a:srgbClr val="222222"/>
                </a:solidFill>
                <a:effectLst/>
              </a:rPr>
              <a:t>Jaggi</a:t>
            </a:r>
            <a:r>
              <a:rPr lang="en-GB" sz="1400" b="0" i="0" dirty="0">
                <a:solidFill>
                  <a:srgbClr val="222222"/>
                </a:solidFill>
                <a:effectLst/>
              </a:rPr>
              <a:t> et al., Revisiting Frank-Wolfe: Projection-free sparse convex optimization, </a:t>
            </a:r>
            <a:r>
              <a:rPr lang="en-GB" sz="1400" b="0" i="1" dirty="0">
                <a:solidFill>
                  <a:srgbClr val="222222"/>
                </a:solidFill>
                <a:effectLst/>
              </a:rPr>
              <a:t>ICML</a:t>
            </a:r>
            <a:r>
              <a:rPr lang="en-GB" sz="1400" dirty="0">
                <a:solidFill>
                  <a:srgbClr val="222222"/>
                </a:solidFill>
              </a:rPr>
              <a:t>’1</a:t>
            </a:r>
            <a:r>
              <a:rPr lang="en-GB" sz="1400" b="0" i="0" dirty="0">
                <a:solidFill>
                  <a:srgbClr val="222222"/>
                </a:solidFill>
                <a:effectLst/>
              </a:rPr>
              <a:t>3</a:t>
            </a:r>
          </a:p>
          <a:p>
            <a:r>
              <a:rPr lang="en-GB" sz="1400" dirty="0">
                <a:solidFill>
                  <a:srgbClr val="222222"/>
                </a:solidFill>
              </a:rPr>
              <a:t>Collins et al., </a:t>
            </a:r>
            <a:r>
              <a:rPr lang="en-GB" sz="1400" dirty="0"/>
              <a:t>Exponentiated Gradient Algorithms for Conditional Random Fields and Max-Margin Markov Networks</a:t>
            </a:r>
            <a:r>
              <a:rPr lang="en-GB" sz="1400" dirty="0">
                <a:solidFill>
                  <a:srgbClr val="222222"/>
                </a:solidFill>
              </a:rPr>
              <a:t>, JMLR’08</a:t>
            </a:r>
            <a:endParaRPr lang="en-IN" sz="1400" dirty="0"/>
          </a:p>
        </p:txBody>
      </p:sp>
    </p:spTree>
    <p:extLst>
      <p:ext uri="{BB962C8B-B14F-4D97-AF65-F5344CB8AC3E}">
        <p14:creationId xmlns:p14="http://schemas.microsoft.com/office/powerpoint/2010/main" val="2301668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459360" y="1768267"/>
            <a:ext cx="8272475" cy="4732727"/>
            <a:chOff x="145035" y="1768267"/>
            <a:chExt cx="8272475" cy="4732727"/>
          </a:xfrm>
        </p:grpSpPr>
        <p:grpSp>
          <p:nvGrpSpPr>
            <p:cNvPr id="28" name="Group 27"/>
            <p:cNvGrpSpPr/>
            <p:nvPr/>
          </p:nvGrpSpPr>
          <p:grpSpPr>
            <a:xfrm>
              <a:off x="145035" y="1768267"/>
              <a:ext cx="8272475" cy="2265752"/>
              <a:chOff x="145035" y="1768267"/>
              <a:chExt cx="8272475" cy="2265752"/>
            </a:xfrm>
          </p:grpSpPr>
          <p:grpSp>
            <p:nvGrpSpPr>
              <p:cNvPr id="2" name="Group 1"/>
              <p:cNvGrpSpPr/>
              <p:nvPr/>
            </p:nvGrpSpPr>
            <p:grpSpPr>
              <a:xfrm>
                <a:off x="145035" y="1768267"/>
                <a:ext cx="2536237" cy="2265752"/>
                <a:chOff x="145035" y="3949492"/>
                <a:chExt cx="2536237" cy="2265752"/>
              </a:xfrm>
            </p:grpSpPr>
            <p:pic>
              <p:nvPicPr>
                <p:cNvPr id="22" name="Picture 76"/>
                <p:cNvPicPr>
                  <a:picLocks noChangeAspect="1" noChangeArrowheads="1"/>
                </p:cNvPicPr>
                <p:nvPr/>
              </p:nvPicPr>
              <p:blipFill>
                <a:blip r:embed="rId2" cstate="print"/>
                <a:srcRect/>
                <a:stretch>
                  <a:fillRect/>
                </a:stretch>
              </p:blipFill>
              <p:spPr bwMode="auto">
                <a:xfrm>
                  <a:off x="145035" y="4235244"/>
                  <a:ext cx="2536237" cy="1980000"/>
                </a:xfrm>
                <a:prstGeom prst="rect">
                  <a:avLst/>
                </a:prstGeom>
                <a:noFill/>
                <a:ln w="9525">
                  <a:noFill/>
                  <a:miter lim="800000"/>
                  <a:headEnd/>
                  <a:tailEnd/>
                </a:ln>
                <a:effectLst/>
              </p:spPr>
            </p:pic>
            <p:sp>
              <p:nvSpPr>
                <p:cNvPr id="17" name="TextBox 16"/>
                <p:cNvSpPr txBox="1"/>
                <p:nvPr/>
              </p:nvSpPr>
              <p:spPr>
                <a:xfrm>
                  <a:off x="837764" y="3949492"/>
                  <a:ext cx="1438727" cy="276999"/>
                </a:xfrm>
                <a:prstGeom prst="rect">
                  <a:avLst/>
                </a:prstGeom>
                <a:noFill/>
              </p:spPr>
              <p:txBody>
                <a:bodyPr wrap="none" rtlCol="0">
                  <a:spAutoFit/>
                </a:bodyPr>
                <a:lstStyle/>
                <a:p>
                  <a:r>
                    <a:rPr lang="en-IN" sz="1200" dirty="0"/>
                    <a:t>Action Classification</a:t>
                  </a:r>
                </a:p>
              </p:txBody>
            </p:sp>
          </p:grpSp>
          <p:grpSp>
            <p:nvGrpSpPr>
              <p:cNvPr id="3" name="Group 2"/>
              <p:cNvGrpSpPr/>
              <p:nvPr/>
            </p:nvGrpSpPr>
            <p:grpSpPr>
              <a:xfrm>
                <a:off x="3048369" y="1777020"/>
                <a:ext cx="2447536" cy="2256999"/>
                <a:chOff x="3048369" y="3958245"/>
                <a:chExt cx="2447536" cy="2256999"/>
              </a:xfrm>
            </p:grpSpPr>
            <p:pic>
              <p:nvPicPr>
                <p:cNvPr id="23" name="Picture 78"/>
                <p:cNvPicPr>
                  <a:picLocks noChangeAspect="1" noChangeArrowheads="1"/>
                </p:cNvPicPr>
                <p:nvPr/>
              </p:nvPicPr>
              <p:blipFill>
                <a:blip r:embed="rId3" cstate="print"/>
                <a:srcRect/>
                <a:stretch>
                  <a:fillRect/>
                </a:stretch>
              </p:blipFill>
              <p:spPr bwMode="auto">
                <a:xfrm>
                  <a:off x="3048369" y="4235244"/>
                  <a:ext cx="2447536" cy="1980000"/>
                </a:xfrm>
                <a:prstGeom prst="rect">
                  <a:avLst/>
                </a:prstGeom>
                <a:noFill/>
                <a:ln w="9525">
                  <a:noFill/>
                  <a:miter lim="800000"/>
                  <a:headEnd/>
                  <a:tailEnd/>
                </a:ln>
                <a:effectLst/>
              </p:spPr>
            </p:pic>
            <p:sp>
              <p:nvSpPr>
                <p:cNvPr id="18" name="TextBox 17"/>
                <p:cNvSpPr txBox="1"/>
                <p:nvPr/>
              </p:nvSpPr>
              <p:spPr>
                <a:xfrm>
                  <a:off x="3357211" y="3958245"/>
                  <a:ext cx="2060372" cy="276999"/>
                </a:xfrm>
                <a:prstGeom prst="rect">
                  <a:avLst/>
                </a:prstGeom>
                <a:noFill/>
              </p:spPr>
              <p:txBody>
                <a:bodyPr wrap="none" rtlCol="0">
                  <a:spAutoFit/>
                </a:bodyPr>
                <a:lstStyle/>
                <a:p>
                  <a:r>
                    <a:rPr lang="en-IN" sz="1200" dirty="0"/>
                    <a:t>Object Recognition (CIFAR-10)</a:t>
                  </a:r>
                </a:p>
              </p:txBody>
            </p:sp>
          </p:grpSp>
          <p:grpSp>
            <p:nvGrpSpPr>
              <p:cNvPr id="4" name="Group 3"/>
              <p:cNvGrpSpPr/>
              <p:nvPr/>
            </p:nvGrpSpPr>
            <p:grpSpPr>
              <a:xfrm>
                <a:off x="5863002" y="1768267"/>
                <a:ext cx="2554508" cy="2265752"/>
                <a:chOff x="5863002" y="3949492"/>
                <a:chExt cx="2554508" cy="2265752"/>
              </a:xfrm>
            </p:grpSpPr>
            <p:pic>
              <p:nvPicPr>
                <p:cNvPr id="24" name="Picture 79"/>
                <p:cNvPicPr>
                  <a:picLocks noChangeAspect="1" noChangeArrowheads="1"/>
                </p:cNvPicPr>
                <p:nvPr/>
              </p:nvPicPr>
              <p:blipFill>
                <a:blip r:embed="rId4" cstate="print"/>
                <a:srcRect/>
                <a:stretch>
                  <a:fillRect/>
                </a:stretch>
              </p:blipFill>
              <p:spPr bwMode="auto">
                <a:xfrm>
                  <a:off x="5863002" y="4235244"/>
                  <a:ext cx="2554508" cy="1980000"/>
                </a:xfrm>
                <a:prstGeom prst="rect">
                  <a:avLst/>
                </a:prstGeom>
                <a:noFill/>
                <a:ln w="9525">
                  <a:noFill/>
                  <a:miter lim="800000"/>
                  <a:headEnd/>
                  <a:tailEnd/>
                </a:ln>
                <a:effectLst/>
              </p:spPr>
            </p:pic>
            <p:sp>
              <p:nvSpPr>
                <p:cNvPr id="19" name="TextBox 18"/>
                <p:cNvSpPr txBox="1"/>
                <p:nvPr/>
              </p:nvSpPr>
              <p:spPr>
                <a:xfrm>
                  <a:off x="6134143" y="3949492"/>
                  <a:ext cx="2190601" cy="276999"/>
                </a:xfrm>
                <a:prstGeom prst="rect">
                  <a:avLst/>
                </a:prstGeom>
                <a:noFill/>
              </p:spPr>
              <p:txBody>
                <a:bodyPr wrap="none" rtlCol="0">
                  <a:spAutoFit/>
                </a:bodyPr>
                <a:lstStyle/>
                <a:p>
                  <a:pPr algn="ctr"/>
                  <a:r>
                    <a:rPr lang="en-IN" sz="1200" dirty="0"/>
                    <a:t>Object Recognition (Pascal VOC)</a:t>
                  </a:r>
                </a:p>
              </p:txBody>
            </p:sp>
          </p:grpSp>
        </p:grpSp>
        <p:grpSp>
          <p:nvGrpSpPr>
            <p:cNvPr id="27" name="Group 26"/>
            <p:cNvGrpSpPr/>
            <p:nvPr/>
          </p:nvGrpSpPr>
          <p:grpSpPr>
            <a:xfrm>
              <a:off x="1570257" y="4243995"/>
              <a:ext cx="5422030" cy="2256999"/>
              <a:chOff x="1650382" y="4243995"/>
              <a:chExt cx="5422030" cy="2256999"/>
            </a:xfrm>
          </p:grpSpPr>
          <p:grpSp>
            <p:nvGrpSpPr>
              <p:cNvPr id="5" name="Group 4"/>
              <p:cNvGrpSpPr/>
              <p:nvPr/>
            </p:nvGrpSpPr>
            <p:grpSpPr>
              <a:xfrm>
                <a:off x="1650382" y="4243995"/>
                <a:ext cx="2566286" cy="2256999"/>
                <a:chOff x="8784607" y="3958245"/>
                <a:chExt cx="2566286" cy="2256999"/>
              </a:xfrm>
            </p:grpSpPr>
            <p:pic>
              <p:nvPicPr>
                <p:cNvPr id="25" name="Picture 80"/>
                <p:cNvPicPr>
                  <a:picLocks noChangeAspect="1" noChangeArrowheads="1"/>
                </p:cNvPicPr>
                <p:nvPr/>
              </p:nvPicPr>
              <p:blipFill>
                <a:blip r:embed="rId5" cstate="print"/>
                <a:srcRect/>
                <a:stretch>
                  <a:fillRect/>
                </a:stretch>
              </p:blipFill>
              <p:spPr bwMode="auto">
                <a:xfrm>
                  <a:off x="8784607" y="4235244"/>
                  <a:ext cx="2566286" cy="1980000"/>
                </a:xfrm>
                <a:prstGeom prst="rect">
                  <a:avLst/>
                </a:prstGeom>
                <a:noFill/>
                <a:ln w="9525">
                  <a:noFill/>
                  <a:miter lim="800000"/>
                  <a:headEnd/>
                  <a:tailEnd/>
                </a:ln>
                <a:effectLst/>
              </p:spPr>
            </p:pic>
            <p:sp>
              <p:nvSpPr>
                <p:cNvPr id="20" name="TextBox 19"/>
                <p:cNvSpPr txBox="1"/>
                <p:nvPr/>
              </p:nvSpPr>
              <p:spPr>
                <a:xfrm>
                  <a:off x="9467591" y="3958245"/>
                  <a:ext cx="1452898" cy="276999"/>
                </a:xfrm>
                <a:prstGeom prst="rect">
                  <a:avLst/>
                </a:prstGeom>
                <a:noFill/>
              </p:spPr>
              <p:txBody>
                <a:bodyPr wrap="none" rtlCol="0">
                  <a:spAutoFit/>
                </a:bodyPr>
                <a:lstStyle/>
                <a:p>
                  <a:r>
                    <a:rPr lang="en-IN" sz="1200" dirty="0"/>
                    <a:t>Gesture Recognition</a:t>
                  </a:r>
                </a:p>
              </p:txBody>
            </p:sp>
          </p:grpSp>
          <p:grpSp>
            <p:nvGrpSpPr>
              <p:cNvPr id="6" name="Group 5"/>
              <p:cNvGrpSpPr/>
              <p:nvPr/>
            </p:nvGrpSpPr>
            <p:grpSpPr>
              <a:xfrm>
                <a:off x="4583765" y="4243995"/>
                <a:ext cx="2488647" cy="2256999"/>
                <a:chOff x="11717990" y="3958245"/>
                <a:chExt cx="2488647" cy="2256999"/>
              </a:xfrm>
            </p:grpSpPr>
            <p:pic>
              <p:nvPicPr>
                <p:cNvPr id="26" name="Picture 81"/>
                <p:cNvPicPr>
                  <a:picLocks noChangeAspect="1" noChangeArrowheads="1"/>
                </p:cNvPicPr>
                <p:nvPr/>
              </p:nvPicPr>
              <p:blipFill>
                <a:blip r:embed="rId6" cstate="print"/>
                <a:srcRect/>
                <a:stretch>
                  <a:fillRect/>
                </a:stretch>
              </p:blipFill>
              <p:spPr bwMode="auto">
                <a:xfrm>
                  <a:off x="11717990" y="4235244"/>
                  <a:ext cx="2488647" cy="1980000"/>
                </a:xfrm>
                <a:prstGeom prst="rect">
                  <a:avLst/>
                </a:prstGeom>
                <a:noFill/>
                <a:ln w="9525">
                  <a:noFill/>
                  <a:miter lim="800000"/>
                  <a:headEnd/>
                  <a:tailEnd/>
                </a:ln>
                <a:effectLst/>
              </p:spPr>
            </p:pic>
            <p:sp>
              <p:nvSpPr>
                <p:cNvPr id="21" name="TextBox 20"/>
                <p:cNvSpPr txBox="1"/>
                <p:nvPr/>
              </p:nvSpPr>
              <p:spPr>
                <a:xfrm>
                  <a:off x="12036146" y="3958245"/>
                  <a:ext cx="2107180" cy="276999"/>
                </a:xfrm>
                <a:prstGeom prst="rect">
                  <a:avLst/>
                </a:prstGeom>
                <a:noFill/>
              </p:spPr>
              <p:txBody>
                <a:bodyPr wrap="none" rtlCol="0">
                  <a:spAutoFit/>
                </a:bodyPr>
                <a:lstStyle/>
                <a:p>
                  <a:pPr algn="ctr"/>
                  <a:r>
                    <a:rPr lang="en-IN" sz="1200" dirty="0"/>
                    <a:t>Hand written word recognition</a:t>
                  </a:r>
                </a:p>
              </p:txBody>
            </p:sp>
          </p:grpSp>
        </p:grpSp>
      </p:grpSp>
      <p:sp>
        <p:nvSpPr>
          <p:cNvPr id="15" name="TextBox 14"/>
          <p:cNvSpPr txBox="1"/>
          <p:nvPr/>
        </p:nvSpPr>
        <p:spPr>
          <a:xfrm>
            <a:off x="995874" y="669024"/>
            <a:ext cx="7152252" cy="830997"/>
          </a:xfrm>
          <a:prstGeom prst="rect">
            <a:avLst/>
          </a:prstGeom>
          <a:noFill/>
        </p:spPr>
        <p:txBody>
          <a:bodyPr wrap="square" rtlCol="0">
            <a:spAutoFit/>
          </a:bodyPr>
          <a:lstStyle/>
          <a:p>
            <a:pPr algn="ctr"/>
            <a:r>
              <a:rPr lang="en-IN" sz="2400" dirty="0">
                <a:solidFill>
                  <a:srgbClr val="0070C0"/>
                </a:solidFill>
              </a:rPr>
              <a:t>Example training curves for different tasks</a:t>
            </a:r>
          </a:p>
          <a:p>
            <a:pPr algn="ctr"/>
            <a:r>
              <a:rPr lang="en-IN" sz="2400" dirty="0">
                <a:solidFill>
                  <a:srgbClr val="0070C0"/>
                </a:solidFill>
              </a:rPr>
              <a:t>(Dual objective  Vs.  time (sec) )</a:t>
            </a:r>
          </a:p>
        </p:txBody>
      </p:sp>
      <p:sp>
        <p:nvSpPr>
          <p:cNvPr id="30" name="TextBox 29">
            <a:extLst>
              <a:ext uri="{FF2B5EF4-FFF2-40B4-BE49-F238E27FC236}">
                <a16:creationId xmlns:a16="http://schemas.microsoft.com/office/drawing/2014/main" id="{768CD3BB-642E-49E8-8C4E-1E9B3CA1986A}"/>
              </a:ext>
            </a:extLst>
          </p:cNvPr>
          <p:cNvSpPr txBox="1"/>
          <p:nvPr/>
        </p:nvSpPr>
        <p:spPr>
          <a:xfrm>
            <a:off x="9424" y="-91166"/>
            <a:ext cx="7315203" cy="584775"/>
          </a:xfrm>
          <a:prstGeom prst="rect">
            <a:avLst/>
          </a:prstGeom>
          <a:noFill/>
        </p:spPr>
        <p:txBody>
          <a:bodyPr wrap="square" rtlCol="0">
            <a:spAutoFit/>
          </a:bodyPr>
          <a:lstStyle/>
          <a:p>
            <a:r>
              <a:rPr lang="en-IN" sz="3200" dirty="0">
                <a:solidFill>
                  <a:schemeClr val="bg1"/>
                </a:solidFill>
              </a:rPr>
              <a:t>Partial-linearization algorithm</a:t>
            </a:r>
          </a:p>
        </p:txBody>
      </p:sp>
    </p:spTree>
    <p:extLst>
      <p:ext uri="{BB962C8B-B14F-4D97-AF65-F5344CB8AC3E}">
        <p14:creationId xmlns:p14="http://schemas.microsoft.com/office/powerpoint/2010/main" val="1014256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B8F377-AD24-491E-85CB-E0EC362161BA}"/>
              </a:ext>
            </a:extLst>
          </p:cNvPr>
          <p:cNvSpPr txBox="1"/>
          <p:nvPr/>
        </p:nvSpPr>
        <p:spPr>
          <a:xfrm>
            <a:off x="9424" y="-91166"/>
            <a:ext cx="7315203" cy="584775"/>
          </a:xfrm>
          <a:prstGeom prst="rect">
            <a:avLst/>
          </a:prstGeom>
          <a:noFill/>
        </p:spPr>
        <p:txBody>
          <a:bodyPr wrap="square" rtlCol="0">
            <a:spAutoFit/>
          </a:bodyPr>
          <a:lstStyle/>
          <a:p>
            <a:r>
              <a:rPr lang="en-IN" sz="3200" dirty="0">
                <a:solidFill>
                  <a:schemeClr val="bg1"/>
                </a:solidFill>
              </a:rPr>
              <a:t>Partial-linearization algorithm</a:t>
            </a:r>
          </a:p>
        </p:txBody>
      </p:sp>
      <p:sp>
        <p:nvSpPr>
          <p:cNvPr id="4" name="TextBox 3">
            <a:extLst>
              <a:ext uri="{FF2B5EF4-FFF2-40B4-BE49-F238E27FC236}">
                <a16:creationId xmlns:a16="http://schemas.microsoft.com/office/drawing/2014/main" id="{1A7239EC-30E5-4239-9222-EDEE62F9A667}"/>
              </a:ext>
            </a:extLst>
          </p:cNvPr>
          <p:cNvSpPr txBox="1"/>
          <p:nvPr/>
        </p:nvSpPr>
        <p:spPr>
          <a:xfrm>
            <a:off x="995874" y="669024"/>
            <a:ext cx="7152252" cy="461665"/>
          </a:xfrm>
          <a:prstGeom prst="rect">
            <a:avLst/>
          </a:prstGeom>
          <a:noFill/>
        </p:spPr>
        <p:txBody>
          <a:bodyPr wrap="square" rtlCol="0">
            <a:spAutoFit/>
          </a:bodyPr>
          <a:lstStyle/>
          <a:p>
            <a:pPr algn="ctr"/>
            <a:r>
              <a:rPr lang="en-IN" sz="2400" dirty="0">
                <a:solidFill>
                  <a:srgbClr val="0070C0"/>
                </a:solidFill>
              </a:rPr>
              <a:t>Comparison of mean training time (in seconds) </a:t>
            </a:r>
          </a:p>
        </p:txBody>
      </p:sp>
      <p:grpSp>
        <p:nvGrpSpPr>
          <p:cNvPr id="11" name="Group 10">
            <a:extLst>
              <a:ext uri="{FF2B5EF4-FFF2-40B4-BE49-F238E27FC236}">
                <a16:creationId xmlns:a16="http://schemas.microsoft.com/office/drawing/2014/main" id="{F24042C2-C5E1-4B7A-869D-9F33200709B8}"/>
              </a:ext>
            </a:extLst>
          </p:cNvPr>
          <p:cNvGrpSpPr/>
          <p:nvPr/>
        </p:nvGrpSpPr>
        <p:grpSpPr>
          <a:xfrm>
            <a:off x="0" y="2758382"/>
            <a:ext cx="9144000" cy="2554752"/>
            <a:chOff x="0" y="2152315"/>
            <a:chExt cx="9144000" cy="2554752"/>
          </a:xfrm>
        </p:grpSpPr>
        <p:pic>
          <p:nvPicPr>
            <p:cNvPr id="2" name="Picture 1">
              <a:extLst>
                <a:ext uri="{FF2B5EF4-FFF2-40B4-BE49-F238E27FC236}">
                  <a16:creationId xmlns:a16="http://schemas.microsoft.com/office/drawing/2014/main" id="{CA584D6E-3BA2-4B69-B686-6B2D025824E7}"/>
                </a:ext>
              </a:extLst>
            </p:cNvPr>
            <p:cNvPicPr>
              <a:picLocks noChangeAspect="1"/>
            </p:cNvPicPr>
            <p:nvPr/>
          </p:nvPicPr>
          <p:blipFill>
            <a:blip r:embed="rId2"/>
            <a:stretch>
              <a:fillRect/>
            </a:stretch>
          </p:blipFill>
          <p:spPr>
            <a:xfrm>
              <a:off x="0" y="2152315"/>
              <a:ext cx="9144000" cy="2553369"/>
            </a:xfrm>
            <a:prstGeom prst="rect">
              <a:avLst/>
            </a:prstGeom>
          </p:spPr>
        </p:pic>
        <p:sp>
          <p:nvSpPr>
            <p:cNvPr id="5" name="TextBox 4">
              <a:extLst>
                <a:ext uri="{FF2B5EF4-FFF2-40B4-BE49-F238E27FC236}">
                  <a16:creationId xmlns:a16="http://schemas.microsoft.com/office/drawing/2014/main" id="{CDC2BEA1-BD4C-4CD1-8876-AD71AC8DB916}"/>
                </a:ext>
              </a:extLst>
            </p:cNvPr>
            <p:cNvSpPr txBox="1"/>
            <p:nvPr/>
          </p:nvSpPr>
          <p:spPr>
            <a:xfrm>
              <a:off x="460973" y="4430068"/>
              <a:ext cx="1438727" cy="276999"/>
            </a:xfrm>
            <a:prstGeom prst="rect">
              <a:avLst/>
            </a:prstGeom>
            <a:solidFill>
              <a:schemeClr val="bg1"/>
            </a:solidFill>
          </p:spPr>
          <p:txBody>
            <a:bodyPr wrap="none" rtlCol="0">
              <a:spAutoFit/>
            </a:bodyPr>
            <a:lstStyle/>
            <a:p>
              <a:r>
                <a:rPr lang="en-IN" sz="1200" dirty="0"/>
                <a:t>Action Classification</a:t>
              </a:r>
            </a:p>
          </p:txBody>
        </p:sp>
        <p:sp>
          <p:nvSpPr>
            <p:cNvPr id="6" name="TextBox 5">
              <a:extLst>
                <a:ext uri="{FF2B5EF4-FFF2-40B4-BE49-F238E27FC236}">
                  <a16:creationId xmlns:a16="http://schemas.microsoft.com/office/drawing/2014/main" id="{A328E2D3-D419-41A0-8B08-710929C8DF62}"/>
                </a:ext>
              </a:extLst>
            </p:cNvPr>
            <p:cNvSpPr txBox="1"/>
            <p:nvPr/>
          </p:nvSpPr>
          <p:spPr>
            <a:xfrm>
              <a:off x="2431292" y="4428685"/>
              <a:ext cx="2060372" cy="276999"/>
            </a:xfrm>
            <a:prstGeom prst="rect">
              <a:avLst/>
            </a:prstGeom>
            <a:solidFill>
              <a:schemeClr val="bg1"/>
            </a:solidFill>
          </p:spPr>
          <p:txBody>
            <a:bodyPr wrap="none" rtlCol="0">
              <a:spAutoFit/>
            </a:bodyPr>
            <a:lstStyle/>
            <a:p>
              <a:r>
                <a:rPr lang="en-IN" sz="1200" dirty="0"/>
                <a:t>Object Recognition (CIFAR-10)</a:t>
              </a:r>
            </a:p>
          </p:txBody>
        </p:sp>
        <p:sp>
          <p:nvSpPr>
            <p:cNvPr id="7" name="TextBox 6">
              <a:extLst>
                <a:ext uri="{FF2B5EF4-FFF2-40B4-BE49-F238E27FC236}">
                  <a16:creationId xmlns:a16="http://schemas.microsoft.com/office/drawing/2014/main" id="{88E32FFC-C3C9-4232-921D-09BB4A257B6A}"/>
                </a:ext>
              </a:extLst>
            </p:cNvPr>
            <p:cNvSpPr txBox="1"/>
            <p:nvPr/>
          </p:nvSpPr>
          <p:spPr>
            <a:xfrm>
              <a:off x="4732355" y="4428685"/>
              <a:ext cx="2190601" cy="276999"/>
            </a:xfrm>
            <a:prstGeom prst="rect">
              <a:avLst/>
            </a:prstGeom>
            <a:solidFill>
              <a:schemeClr val="bg1"/>
            </a:solidFill>
          </p:spPr>
          <p:txBody>
            <a:bodyPr wrap="none" rtlCol="0">
              <a:spAutoFit/>
            </a:bodyPr>
            <a:lstStyle/>
            <a:p>
              <a:pPr algn="ctr"/>
              <a:r>
                <a:rPr lang="en-IN" sz="1200" dirty="0"/>
                <a:t>Object Recognition (Pascal VOC)</a:t>
              </a:r>
            </a:p>
          </p:txBody>
        </p:sp>
        <p:sp>
          <p:nvSpPr>
            <p:cNvPr id="8" name="TextBox 7">
              <a:extLst>
                <a:ext uri="{FF2B5EF4-FFF2-40B4-BE49-F238E27FC236}">
                  <a16:creationId xmlns:a16="http://schemas.microsoft.com/office/drawing/2014/main" id="{B469339E-F140-436B-BFF8-4D30E7BB0C04}"/>
                </a:ext>
              </a:extLst>
            </p:cNvPr>
            <p:cNvSpPr txBox="1"/>
            <p:nvPr/>
          </p:nvSpPr>
          <p:spPr>
            <a:xfrm>
              <a:off x="7421677" y="4428685"/>
              <a:ext cx="1452898" cy="276999"/>
            </a:xfrm>
            <a:prstGeom prst="rect">
              <a:avLst/>
            </a:prstGeom>
            <a:solidFill>
              <a:schemeClr val="bg1"/>
            </a:solidFill>
          </p:spPr>
          <p:txBody>
            <a:bodyPr wrap="none" rtlCol="0">
              <a:spAutoFit/>
            </a:bodyPr>
            <a:lstStyle/>
            <a:p>
              <a:r>
                <a:rPr lang="en-IN" sz="1200" dirty="0"/>
                <a:t>Gesture Recognition</a:t>
              </a:r>
            </a:p>
          </p:txBody>
        </p:sp>
      </p:grpSp>
      <p:sp>
        <p:nvSpPr>
          <p:cNvPr id="10" name="TextBox 9">
            <a:extLst>
              <a:ext uri="{FF2B5EF4-FFF2-40B4-BE49-F238E27FC236}">
                <a16:creationId xmlns:a16="http://schemas.microsoft.com/office/drawing/2014/main" id="{BF0CBBA3-3193-47D1-A38A-2CCB2A8AB9AA}"/>
              </a:ext>
            </a:extLst>
          </p:cNvPr>
          <p:cNvSpPr txBox="1"/>
          <p:nvPr/>
        </p:nvSpPr>
        <p:spPr>
          <a:xfrm>
            <a:off x="207335" y="1609232"/>
            <a:ext cx="4646428" cy="646331"/>
          </a:xfrm>
          <a:prstGeom prst="rect">
            <a:avLst/>
          </a:prstGeom>
          <a:noFill/>
        </p:spPr>
        <p:txBody>
          <a:bodyPr wrap="square">
            <a:spAutoFit/>
          </a:bodyPr>
          <a:lstStyle/>
          <a:p>
            <a:r>
              <a:rPr lang="en-IN" sz="1800" b="1" dirty="0"/>
              <a:t>BCFW</a:t>
            </a:r>
            <a:r>
              <a:rPr lang="en-IN" dirty="0"/>
              <a:t>: </a:t>
            </a:r>
            <a:r>
              <a:rPr lang="en-IN" sz="1800" dirty="0"/>
              <a:t>Block-coordinate Frank-Wolfe </a:t>
            </a:r>
            <a:endParaRPr lang="en-IN" dirty="0"/>
          </a:p>
          <a:p>
            <a:r>
              <a:rPr lang="en-IN" sz="1800" b="1" dirty="0"/>
              <a:t>BCPL</a:t>
            </a:r>
            <a:r>
              <a:rPr lang="en-IN" dirty="0"/>
              <a:t>: </a:t>
            </a:r>
            <a:r>
              <a:rPr lang="en-IN" sz="1800" dirty="0"/>
              <a:t>Block-coordinate Partial Linearization </a:t>
            </a:r>
            <a:endParaRPr lang="en-IN" dirty="0"/>
          </a:p>
        </p:txBody>
      </p:sp>
      <p:sp>
        <p:nvSpPr>
          <p:cNvPr id="14" name="TextBox 13">
            <a:hlinkClick r:id="" action="ppaction://noaction"/>
            <a:extLst>
              <a:ext uri="{FF2B5EF4-FFF2-40B4-BE49-F238E27FC236}">
                <a16:creationId xmlns:a16="http://schemas.microsoft.com/office/drawing/2014/main" id="{DF226440-20FE-4EF2-A829-2C45E12457F8}"/>
              </a:ext>
            </a:extLst>
          </p:cNvPr>
          <p:cNvSpPr txBox="1"/>
          <p:nvPr/>
        </p:nvSpPr>
        <p:spPr>
          <a:xfrm>
            <a:off x="0" y="6488668"/>
            <a:ext cx="4030691" cy="369332"/>
          </a:xfrm>
          <a:prstGeom prst="rect">
            <a:avLst/>
          </a:prstGeom>
          <a:noFill/>
        </p:spPr>
        <p:txBody>
          <a:bodyPr wrap="square">
            <a:spAutoFit/>
          </a:bodyPr>
          <a:lstStyle/>
          <a:p>
            <a:r>
              <a:rPr lang="en-IN" sz="1800" dirty="0">
                <a:solidFill>
                  <a:srgbClr val="002060"/>
                </a:solidFill>
              </a:rPr>
              <a:t>Link: Results for Structured-SVM models</a:t>
            </a:r>
            <a:endParaRPr lang="en-IN" dirty="0">
              <a:solidFill>
                <a:srgbClr val="002060"/>
              </a:solidFill>
            </a:endParaRPr>
          </a:p>
        </p:txBody>
      </p:sp>
    </p:spTree>
    <p:extLst>
      <p:ext uri="{BB962C8B-B14F-4D97-AF65-F5344CB8AC3E}">
        <p14:creationId xmlns:p14="http://schemas.microsoft.com/office/powerpoint/2010/main" val="343749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124">
            <a:extLst>
              <a:ext uri="{FF2B5EF4-FFF2-40B4-BE49-F238E27FC236}">
                <a16:creationId xmlns:a16="http://schemas.microsoft.com/office/drawing/2014/main" id="{29D7B26A-2667-4E4C-ADA1-764746B14DBA}"/>
              </a:ext>
            </a:extLst>
          </p:cNvPr>
          <p:cNvSpPr/>
          <p:nvPr/>
        </p:nvSpPr>
        <p:spPr bwMode="auto">
          <a:xfrm>
            <a:off x="399506" y="1244009"/>
            <a:ext cx="8510576" cy="1350335"/>
          </a:xfrm>
          <a:prstGeom prst="roundRect">
            <a:avLst/>
          </a:prstGeom>
          <a:solidFill>
            <a:schemeClr val="accent3">
              <a:lumMod val="20000"/>
              <a:lumOff val="80000"/>
            </a:schemeClr>
          </a:solidFill>
          <a:ln w="28575">
            <a:solidFill>
              <a:srgbClr val="0070C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sz="4000" baseline="0" dirty="0">
              <a:solidFill>
                <a:srgbClr val="0070C0"/>
              </a:solidFill>
              <a:sym typeface="Symbol" charset="0"/>
            </a:endParaRPr>
          </a:p>
        </p:txBody>
      </p:sp>
      <p:sp>
        <p:nvSpPr>
          <p:cNvPr id="22" name="Rounded Rectangle 124">
            <a:extLst>
              <a:ext uri="{FF2B5EF4-FFF2-40B4-BE49-F238E27FC236}">
                <a16:creationId xmlns:a16="http://schemas.microsoft.com/office/drawing/2014/main" id="{88621393-2DE1-4886-B8F1-FA4914FD1C93}"/>
              </a:ext>
            </a:extLst>
          </p:cNvPr>
          <p:cNvSpPr/>
          <p:nvPr/>
        </p:nvSpPr>
        <p:spPr bwMode="auto">
          <a:xfrm>
            <a:off x="399505" y="2647509"/>
            <a:ext cx="8510577" cy="1903225"/>
          </a:xfrm>
          <a:prstGeom prst="roundRect">
            <a:avLst/>
          </a:prstGeom>
          <a:solidFill>
            <a:schemeClr val="accent3">
              <a:lumMod val="20000"/>
              <a:lumOff val="80000"/>
            </a:schemeClr>
          </a:solidFill>
          <a:ln w="28575">
            <a:solidFill>
              <a:srgbClr val="0070C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sz="4000" baseline="0" dirty="0">
              <a:solidFill>
                <a:srgbClr val="0070C0"/>
              </a:solidFill>
              <a:sym typeface="Symbol" charset="0"/>
            </a:endParaRPr>
          </a:p>
        </p:txBody>
      </p:sp>
      <p:sp>
        <p:nvSpPr>
          <p:cNvPr id="9" name="TextBox 8">
            <a:extLst>
              <a:ext uri="{FF2B5EF4-FFF2-40B4-BE49-F238E27FC236}">
                <a16:creationId xmlns:a16="http://schemas.microsoft.com/office/drawing/2014/main" id="{3371C0B4-7443-4B80-A09E-4EEA263E9E56}"/>
              </a:ext>
            </a:extLst>
          </p:cNvPr>
          <p:cNvSpPr txBox="1"/>
          <p:nvPr/>
        </p:nvSpPr>
        <p:spPr>
          <a:xfrm>
            <a:off x="9425" y="-91166"/>
            <a:ext cx="6004876" cy="584775"/>
          </a:xfrm>
          <a:prstGeom prst="rect">
            <a:avLst/>
          </a:prstGeom>
          <a:noFill/>
        </p:spPr>
        <p:txBody>
          <a:bodyPr wrap="square" rtlCol="0">
            <a:spAutoFit/>
          </a:bodyPr>
          <a:lstStyle/>
          <a:p>
            <a:r>
              <a:rPr lang="en-IN" sz="3200" dirty="0">
                <a:solidFill>
                  <a:schemeClr val="bg1"/>
                </a:solidFill>
              </a:rPr>
              <a:t>Contributions</a:t>
            </a:r>
          </a:p>
        </p:txBody>
      </p:sp>
      <p:sp>
        <p:nvSpPr>
          <p:cNvPr id="6" name="TextBox 5">
            <a:extLst>
              <a:ext uri="{FF2B5EF4-FFF2-40B4-BE49-F238E27FC236}">
                <a16:creationId xmlns:a16="http://schemas.microsoft.com/office/drawing/2014/main" id="{BE512D66-E8DC-4D37-B01D-05B583016EF6}"/>
              </a:ext>
            </a:extLst>
          </p:cNvPr>
          <p:cNvSpPr txBox="1"/>
          <p:nvPr/>
        </p:nvSpPr>
        <p:spPr>
          <a:xfrm>
            <a:off x="166272" y="677738"/>
            <a:ext cx="8743811" cy="6001643"/>
          </a:xfrm>
          <a:prstGeom prst="rect">
            <a:avLst/>
          </a:prstGeom>
          <a:noFill/>
          <a:ln w="28575">
            <a:noFill/>
          </a:ln>
        </p:spPr>
        <p:txBody>
          <a:bodyPr wrap="square" rtlCol="0" anchor="t">
            <a:spAutoFit/>
          </a:bodyPr>
          <a:lstStyle/>
          <a:p>
            <a:pPr marL="342900" indent="-342900">
              <a:buFont typeface="Arial" panose="020B0604020202020204" pitchFamily="34" charset="0"/>
              <a:buChar char="•"/>
            </a:pPr>
            <a:r>
              <a:rPr lang="en-IN" sz="2400" b="1" dirty="0">
                <a:solidFill>
                  <a:srgbClr val="C00000"/>
                </a:solidFill>
                <a:cs typeface="Calibri"/>
              </a:rPr>
              <a:t>Optimization for Machine Learning</a:t>
            </a:r>
          </a:p>
          <a:p>
            <a:endParaRPr lang="en-IN" sz="2000" dirty="0">
              <a:cs typeface="Calibri"/>
            </a:endParaRPr>
          </a:p>
          <a:p>
            <a:r>
              <a:rPr lang="en-IN" sz="2000" dirty="0">
                <a:cs typeface="Calibri"/>
              </a:rPr>
              <a:t>       </a:t>
            </a:r>
            <a:r>
              <a:rPr lang="en-IN" sz="2000" b="1" dirty="0">
                <a:cs typeface="Calibri"/>
              </a:rPr>
              <a:t>Better updates for optimization</a:t>
            </a:r>
          </a:p>
          <a:p>
            <a:endParaRPr lang="en-IN" sz="800" dirty="0">
              <a:cs typeface="Calibri"/>
            </a:endParaRPr>
          </a:p>
          <a:p>
            <a:pPr marL="800100" lvl="1" indent="-342900">
              <a:buFont typeface="Wingdings" panose="05000000000000000000" pitchFamily="2" charset="2"/>
              <a:buChar char="§"/>
            </a:pPr>
            <a:r>
              <a:rPr lang="en-IN" sz="2000" dirty="0"/>
              <a:t>P. Mohapatra,  P. K. </a:t>
            </a:r>
            <a:r>
              <a:rPr lang="en-IN" sz="2000" dirty="0" err="1"/>
              <a:t>Dokania</a:t>
            </a:r>
            <a:r>
              <a:rPr lang="en-IN" sz="2000" dirty="0"/>
              <a:t>, C. V. Jawahar and M. Pawan Kumar, Partial Linearization based Optimization for Multi-class SVM,</a:t>
            </a:r>
            <a:r>
              <a:rPr lang="en-IN" sz="2000" b="1" dirty="0"/>
              <a:t> </a:t>
            </a:r>
            <a:r>
              <a:rPr lang="en-IN" sz="2000" i="1" dirty="0"/>
              <a:t>ECCV</a:t>
            </a:r>
            <a:r>
              <a:rPr lang="en-IN" sz="2000" dirty="0"/>
              <a:t>, 2016.</a:t>
            </a:r>
            <a:endParaRPr lang="en-IN" sz="2000" dirty="0">
              <a:cs typeface="Calibri"/>
            </a:endParaRPr>
          </a:p>
          <a:p>
            <a:endParaRPr lang="en-IN" sz="2000" dirty="0">
              <a:cs typeface="Calibri"/>
            </a:endParaRPr>
          </a:p>
          <a:p>
            <a:r>
              <a:rPr lang="en-IN" sz="2000" dirty="0">
                <a:cs typeface="Calibri"/>
              </a:rPr>
              <a:t>       </a:t>
            </a:r>
            <a:r>
              <a:rPr lang="en-IN" sz="2000" b="1" dirty="0">
                <a:cs typeface="Calibri"/>
              </a:rPr>
              <a:t>Faster updates for optimization (exploiting structure of the loss function)</a:t>
            </a:r>
          </a:p>
          <a:p>
            <a:endParaRPr lang="en-IN" sz="800" dirty="0">
              <a:cs typeface="Calibri"/>
            </a:endParaRPr>
          </a:p>
          <a:p>
            <a:pPr marL="800100" lvl="1" indent="-342900">
              <a:buFont typeface="Wingdings" panose="05000000000000000000" pitchFamily="2" charset="2"/>
              <a:buChar char="§"/>
            </a:pPr>
            <a:r>
              <a:rPr lang="en-IN" sz="2000" dirty="0"/>
              <a:t>P. Mohapatra, C. V. Jawahar and M. Pawan Kumar, Efficient Optimization for Average Precision SVM, </a:t>
            </a:r>
            <a:r>
              <a:rPr lang="en-IN" sz="2000" dirty="0" err="1"/>
              <a:t>NeurIPS</a:t>
            </a:r>
            <a:r>
              <a:rPr lang="en-IN" sz="2000" dirty="0"/>
              <a:t>, 2014.</a:t>
            </a:r>
          </a:p>
          <a:p>
            <a:pPr marL="800100" lvl="1" indent="-342900">
              <a:buFont typeface="Wingdings" panose="05000000000000000000" pitchFamily="2" charset="2"/>
              <a:buChar char="§"/>
            </a:pPr>
            <a:r>
              <a:rPr lang="en-IN" sz="2000" dirty="0"/>
              <a:t>P. Mohapatra, M. </a:t>
            </a:r>
            <a:r>
              <a:rPr lang="en-IN" sz="2000" dirty="0" err="1"/>
              <a:t>Rolinek</a:t>
            </a:r>
            <a:r>
              <a:rPr lang="en-IN" sz="2000" dirty="0"/>
              <a:t>, C. V. Jawahar, V. Kolmogorov and M. Pawan Kumar, Efficient Optimization for Rank-based Loss Functions,  CVPR, 2018.</a:t>
            </a:r>
          </a:p>
          <a:p>
            <a:pPr lvl="1"/>
            <a:endParaRPr lang="en-IN" sz="2000" dirty="0"/>
          </a:p>
          <a:p>
            <a:pPr lvl="1"/>
            <a:endParaRPr lang="en-IN" sz="2000" dirty="0">
              <a:solidFill>
                <a:srgbClr val="C00000"/>
              </a:solidFill>
            </a:endParaRPr>
          </a:p>
          <a:p>
            <a:pPr marL="342900" indent="-342900">
              <a:buFont typeface="Arial" panose="020B0604020202020204" pitchFamily="34" charset="0"/>
              <a:buChar char="•"/>
            </a:pPr>
            <a:r>
              <a:rPr lang="en-IN" sz="2000" b="1" dirty="0">
                <a:solidFill>
                  <a:srgbClr val="C00000"/>
                </a:solidFill>
                <a:cs typeface="Calibri"/>
              </a:rPr>
              <a:t> </a:t>
            </a:r>
            <a:r>
              <a:rPr lang="en-IN" sz="2400" b="1" dirty="0">
                <a:solidFill>
                  <a:srgbClr val="C00000"/>
                </a:solidFill>
                <a:cs typeface="Calibri"/>
              </a:rPr>
              <a:t>Optimization by Machine Learning</a:t>
            </a:r>
            <a:endParaRPr lang="en-IN" sz="2000" b="1" dirty="0">
              <a:solidFill>
                <a:srgbClr val="C00000"/>
              </a:solidFill>
              <a:cs typeface="Calibri"/>
            </a:endParaRPr>
          </a:p>
          <a:p>
            <a:endParaRPr lang="en-IN" sz="2000" dirty="0">
              <a:cs typeface="Calibri"/>
            </a:endParaRPr>
          </a:p>
          <a:p>
            <a:pPr marL="800100" lvl="1" indent="-342900">
              <a:buFont typeface="Wingdings" panose="05000000000000000000" pitchFamily="2" charset="2"/>
              <a:buChar char="§"/>
            </a:pPr>
            <a:r>
              <a:rPr lang="en-IN" sz="2000" dirty="0"/>
              <a:t>P. Mohapatra, C. V. Jawahar and M. Pawan Kumar, Learning to Round for Discrete </a:t>
            </a:r>
            <a:r>
              <a:rPr lang="en-IN" sz="2000" dirty="0" err="1"/>
              <a:t>Labeling</a:t>
            </a:r>
            <a:r>
              <a:rPr lang="en-IN" sz="2000" dirty="0"/>
              <a:t> Problems, AISTATS, 2018.</a:t>
            </a:r>
          </a:p>
          <a:p>
            <a:pPr marL="742950" lvl="1" indent="-285750">
              <a:buFont typeface="Arial" panose="020B0604020202020204" pitchFamily="34" charset="0"/>
              <a:buChar char="•"/>
            </a:pPr>
            <a:endParaRPr lang="en-IN" sz="2000" dirty="0">
              <a:cs typeface="Calibri"/>
            </a:endParaRPr>
          </a:p>
        </p:txBody>
      </p:sp>
    </p:spTree>
    <p:extLst>
      <p:ext uri="{BB962C8B-B14F-4D97-AF65-F5344CB8AC3E}">
        <p14:creationId xmlns:p14="http://schemas.microsoft.com/office/powerpoint/2010/main" val="224091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8" descr="D:\work\NIPS_2014\Poster\material\Images\Horse_riding\Negatives\2010_006117.jpg">
            <a:extLst>
              <a:ext uri="{FF2B5EF4-FFF2-40B4-BE49-F238E27FC236}">
                <a16:creationId xmlns:a16="http://schemas.microsoft.com/office/drawing/2014/main" id="{F81B955B-B307-4A15-9108-37BF71EEB9EE}"/>
              </a:ext>
            </a:extLst>
          </p:cNvPr>
          <p:cNvPicPr preferRelativeResize="0">
            <a:picLocks noChangeAspect="1" noChangeArrowheads="1"/>
          </p:cNvPicPr>
          <p:nvPr/>
        </p:nvPicPr>
        <p:blipFill>
          <a:blip r:embed="rId3" cstate="print"/>
          <a:srcRect l="35316" t="1466" r="6326" b="2285"/>
          <a:stretch>
            <a:fillRect/>
          </a:stretch>
        </p:blipFill>
        <p:spPr bwMode="auto">
          <a:xfrm>
            <a:off x="2274390" y="2484464"/>
            <a:ext cx="1800000" cy="1800000"/>
          </a:xfrm>
          <a:prstGeom prst="rect">
            <a:avLst/>
          </a:prstGeom>
          <a:noFill/>
          <a:ln w="76200">
            <a:noFill/>
          </a:ln>
        </p:spPr>
      </p:pic>
      <p:pic>
        <p:nvPicPr>
          <p:cNvPr id="20" name="Picture 19">
            <a:extLst>
              <a:ext uri="{FF2B5EF4-FFF2-40B4-BE49-F238E27FC236}">
                <a16:creationId xmlns:a16="http://schemas.microsoft.com/office/drawing/2014/main" id="{82CEEB82-7F5A-437A-B5EF-CC8142655B50}"/>
              </a:ext>
            </a:extLst>
          </p:cNvPr>
          <p:cNvPicPr preferRelativeResize="0">
            <a:picLocks noChangeAspect="1"/>
          </p:cNvPicPr>
          <p:nvPr/>
        </p:nvPicPr>
        <p:blipFill rotWithShape="1">
          <a:blip r:embed="rId4">
            <a:extLst>
              <a:ext uri="{28A0092B-C50C-407E-A947-70E740481C1C}">
                <a14:useLocalDpi xmlns:a14="http://schemas.microsoft.com/office/drawing/2010/main" val="0"/>
              </a:ext>
            </a:extLst>
          </a:blip>
          <a:srcRect t="3347" b="17983"/>
          <a:stretch/>
        </p:blipFill>
        <p:spPr>
          <a:xfrm>
            <a:off x="4322322" y="2424171"/>
            <a:ext cx="1800000" cy="1800000"/>
          </a:xfrm>
          <a:prstGeom prst="rect">
            <a:avLst/>
          </a:prstGeom>
          <a:ln w="76200">
            <a:noFill/>
          </a:ln>
        </p:spPr>
      </p:pic>
      <p:pic>
        <p:nvPicPr>
          <p:cNvPr id="21" name="Picture 20">
            <a:extLst>
              <a:ext uri="{FF2B5EF4-FFF2-40B4-BE49-F238E27FC236}">
                <a16:creationId xmlns:a16="http://schemas.microsoft.com/office/drawing/2014/main" id="{30316F79-2F9A-4B52-AA72-333173686696}"/>
              </a:ext>
            </a:extLst>
          </p:cNvPr>
          <p:cNvPicPr preferRelativeResize="0">
            <a:picLocks noChangeAspect="1"/>
          </p:cNvPicPr>
          <p:nvPr/>
        </p:nvPicPr>
        <p:blipFill rotWithShape="1">
          <a:blip r:embed="rId5">
            <a:extLst>
              <a:ext uri="{28A0092B-C50C-407E-A947-70E740481C1C}">
                <a14:useLocalDpi xmlns:a14="http://schemas.microsoft.com/office/drawing/2010/main" val="0"/>
              </a:ext>
            </a:extLst>
          </a:blip>
          <a:srcRect r="21260"/>
          <a:stretch/>
        </p:blipFill>
        <p:spPr>
          <a:xfrm>
            <a:off x="3298356" y="3021188"/>
            <a:ext cx="1800000" cy="1800000"/>
          </a:xfrm>
          <a:prstGeom prst="rect">
            <a:avLst/>
          </a:prstGeom>
          <a:ln w="76200">
            <a:noFill/>
          </a:ln>
        </p:spPr>
      </p:pic>
      <p:pic>
        <p:nvPicPr>
          <p:cNvPr id="22" name="Picture 21">
            <a:extLst>
              <a:ext uri="{FF2B5EF4-FFF2-40B4-BE49-F238E27FC236}">
                <a16:creationId xmlns:a16="http://schemas.microsoft.com/office/drawing/2014/main" id="{ECED6D44-F4C6-4D2D-95AD-D7AA9089285D}"/>
              </a:ext>
            </a:extLst>
          </p:cNvPr>
          <p:cNvPicPr preferRelativeResize="0">
            <a:picLocks noChangeAspect="1"/>
          </p:cNvPicPr>
          <p:nvPr/>
        </p:nvPicPr>
        <p:blipFill rotWithShape="1">
          <a:blip r:embed="rId6" cstate="print">
            <a:extLst>
              <a:ext uri="{28A0092B-C50C-407E-A947-70E740481C1C}">
                <a14:useLocalDpi xmlns:a14="http://schemas.microsoft.com/office/drawing/2010/main" val="0"/>
              </a:ext>
            </a:extLst>
          </a:blip>
          <a:srcRect l="19513"/>
          <a:stretch/>
        </p:blipFill>
        <p:spPr>
          <a:xfrm>
            <a:off x="4543932" y="3557912"/>
            <a:ext cx="1800000" cy="1800000"/>
          </a:xfrm>
          <a:prstGeom prst="rect">
            <a:avLst/>
          </a:prstGeom>
          <a:ln w="76200">
            <a:noFill/>
          </a:ln>
        </p:spPr>
      </p:pic>
      <p:pic>
        <p:nvPicPr>
          <p:cNvPr id="23" name="Picture 22">
            <a:extLst>
              <a:ext uri="{FF2B5EF4-FFF2-40B4-BE49-F238E27FC236}">
                <a16:creationId xmlns:a16="http://schemas.microsoft.com/office/drawing/2014/main" id="{526ABA65-DA81-4ED5-9A32-D2FF9A44A7FC}"/>
              </a:ext>
            </a:extLst>
          </p:cNvPr>
          <p:cNvPicPr preferRelativeResize="0">
            <a:picLocks noChangeAspect="1"/>
          </p:cNvPicPr>
          <p:nvPr/>
        </p:nvPicPr>
        <p:blipFill rotWithShape="1">
          <a:blip r:embed="rId7">
            <a:extLst>
              <a:ext uri="{28A0092B-C50C-407E-A947-70E740481C1C}">
                <a14:useLocalDpi xmlns:a14="http://schemas.microsoft.com/office/drawing/2010/main" val="0"/>
              </a:ext>
            </a:extLst>
          </a:blip>
          <a:srcRect l="11992" r="30328" b="13150"/>
          <a:stretch/>
        </p:blipFill>
        <p:spPr>
          <a:xfrm>
            <a:off x="1972957" y="3448462"/>
            <a:ext cx="1800000" cy="1800000"/>
          </a:xfrm>
          <a:prstGeom prst="rect">
            <a:avLst/>
          </a:prstGeom>
          <a:ln w="76200">
            <a:noFill/>
          </a:ln>
        </p:spPr>
      </p:pic>
      <p:pic>
        <p:nvPicPr>
          <p:cNvPr id="24" name="Picture 23">
            <a:extLst>
              <a:ext uri="{FF2B5EF4-FFF2-40B4-BE49-F238E27FC236}">
                <a16:creationId xmlns:a16="http://schemas.microsoft.com/office/drawing/2014/main" id="{C69F4B88-E53E-4731-946E-635C4318ED2F}"/>
              </a:ext>
            </a:extLst>
          </p:cNvPr>
          <p:cNvPicPr preferRelativeResize="0">
            <a:picLocks noChangeAspect="1"/>
          </p:cNvPicPr>
          <p:nvPr/>
        </p:nvPicPr>
        <p:blipFill rotWithShape="1">
          <a:blip r:embed="rId8" cstate="print">
            <a:extLst>
              <a:ext uri="{28A0092B-C50C-407E-A947-70E740481C1C}">
                <a14:useLocalDpi xmlns:a14="http://schemas.microsoft.com/office/drawing/2010/main" val="0"/>
              </a:ext>
            </a:extLst>
          </a:blip>
          <a:srcRect l="24962"/>
          <a:stretch/>
        </p:blipFill>
        <p:spPr>
          <a:xfrm>
            <a:off x="5789507" y="2580067"/>
            <a:ext cx="1800000" cy="1800000"/>
          </a:xfrm>
          <a:prstGeom prst="rect">
            <a:avLst/>
          </a:prstGeom>
          <a:ln w="76200">
            <a:noFill/>
          </a:ln>
        </p:spPr>
      </p:pic>
      <p:sp>
        <p:nvSpPr>
          <p:cNvPr id="16" name="TextBox 15">
            <a:extLst>
              <a:ext uri="{FF2B5EF4-FFF2-40B4-BE49-F238E27FC236}">
                <a16:creationId xmlns:a16="http://schemas.microsoft.com/office/drawing/2014/main" id="{3B349399-AD2F-48A9-A030-14701DC3BD97}"/>
              </a:ext>
            </a:extLst>
          </p:cNvPr>
          <p:cNvSpPr txBox="1"/>
          <p:nvPr/>
        </p:nvSpPr>
        <p:spPr>
          <a:xfrm>
            <a:off x="1244467" y="3636989"/>
            <a:ext cx="1027369" cy="461665"/>
          </a:xfrm>
          <a:prstGeom prst="rect">
            <a:avLst/>
          </a:prstGeom>
          <a:noFill/>
        </p:spPr>
        <p:txBody>
          <a:bodyPr wrap="square" rtlCol="0">
            <a:spAutoFit/>
          </a:bodyPr>
          <a:lstStyle/>
          <a:p>
            <a:r>
              <a:rPr lang="en-IN" sz="2400" dirty="0"/>
              <a:t>Rank 4</a:t>
            </a:r>
          </a:p>
        </p:txBody>
      </p:sp>
      <p:sp>
        <p:nvSpPr>
          <p:cNvPr id="17" name="TextBox 16">
            <a:extLst>
              <a:ext uri="{FF2B5EF4-FFF2-40B4-BE49-F238E27FC236}">
                <a16:creationId xmlns:a16="http://schemas.microsoft.com/office/drawing/2014/main" id="{207A22F4-5651-4D6C-92F6-B207CE07ADE0}"/>
              </a:ext>
            </a:extLst>
          </p:cNvPr>
          <p:cNvSpPr txBox="1"/>
          <p:nvPr/>
        </p:nvSpPr>
        <p:spPr>
          <a:xfrm>
            <a:off x="4058315" y="3636988"/>
            <a:ext cx="1027369" cy="461665"/>
          </a:xfrm>
          <a:prstGeom prst="rect">
            <a:avLst/>
          </a:prstGeom>
          <a:noFill/>
        </p:spPr>
        <p:txBody>
          <a:bodyPr wrap="square" rtlCol="0">
            <a:spAutoFit/>
          </a:bodyPr>
          <a:lstStyle/>
          <a:p>
            <a:r>
              <a:rPr lang="en-IN" sz="2400" dirty="0"/>
              <a:t>Rank 5</a:t>
            </a:r>
          </a:p>
        </p:txBody>
      </p:sp>
      <p:sp>
        <p:nvSpPr>
          <p:cNvPr id="18" name="TextBox 17">
            <a:extLst>
              <a:ext uri="{FF2B5EF4-FFF2-40B4-BE49-F238E27FC236}">
                <a16:creationId xmlns:a16="http://schemas.microsoft.com/office/drawing/2014/main" id="{62961447-3D19-4841-9E57-D71F1A76D3D7}"/>
              </a:ext>
            </a:extLst>
          </p:cNvPr>
          <p:cNvSpPr txBox="1"/>
          <p:nvPr/>
        </p:nvSpPr>
        <p:spPr>
          <a:xfrm>
            <a:off x="6872163" y="3636988"/>
            <a:ext cx="1027369" cy="461665"/>
          </a:xfrm>
          <a:prstGeom prst="rect">
            <a:avLst/>
          </a:prstGeom>
          <a:noFill/>
        </p:spPr>
        <p:txBody>
          <a:bodyPr wrap="square" rtlCol="0">
            <a:spAutoFit/>
          </a:bodyPr>
          <a:lstStyle/>
          <a:p>
            <a:r>
              <a:rPr lang="en-IN" sz="2400" dirty="0"/>
              <a:t>Rank 6</a:t>
            </a:r>
          </a:p>
        </p:txBody>
      </p:sp>
      <p:sp>
        <p:nvSpPr>
          <p:cNvPr id="48" name="TextBox 47">
            <a:extLst>
              <a:ext uri="{FF2B5EF4-FFF2-40B4-BE49-F238E27FC236}">
                <a16:creationId xmlns:a16="http://schemas.microsoft.com/office/drawing/2014/main" id="{7D153AAE-A387-411A-84AA-B7ECECC855E2}"/>
              </a:ext>
            </a:extLst>
          </p:cNvPr>
          <p:cNvSpPr txBox="1"/>
          <p:nvPr/>
        </p:nvSpPr>
        <p:spPr>
          <a:xfrm>
            <a:off x="3036144" y="620767"/>
            <a:ext cx="3071710" cy="523220"/>
          </a:xfrm>
          <a:prstGeom prst="rect">
            <a:avLst/>
          </a:prstGeom>
          <a:noFill/>
        </p:spPr>
        <p:txBody>
          <a:bodyPr wrap="square" rtlCol="0">
            <a:spAutoFit/>
          </a:bodyPr>
          <a:lstStyle/>
          <a:p>
            <a:pPr lvl="0"/>
            <a:r>
              <a:rPr lang="en-IN" sz="2800" b="1" dirty="0">
                <a:solidFill>
                  <a:srgbClr val="C00000"/>
                </a:solidFill>
              </a:rPr>
              <a:t>“Jumping”  Ranking</a:t>
            </a:r>
          </a:p>
        </p:txBody>
      </p:sp>
      <p:sp>
        <p:nvSpPr>
          <p:cNvPr id="2" name="TextBox 1">
            <a:extLst>
              <a:ext uri="{FF2B5EF4-FFF2-40B4-BE49-F238E27FC236}">
                <a16:creationId xmlns:a16="http://schemas.microsoft.com/office/drawing/2014/main" id="{16A974F7-95E7-4A42-9B59-B2712FF680A5}"/>
              </a:ext>
            </a:extLst>
          </p:cNvPr>
          <p:cNvSpPr txBox="1"/>
          <p:nvPr/>
        </p:nvSpPr>
        <p:spPr>
          <a:xfrm>
            <a:off x="1244468" y="1230002"/>
            <a:ext cx="1027369" cy="461665"/>
          </a:xfrm>
          <a:prstGeom prst="rect">
            <a:avLst/>
          </a:prstGeom>
          <a:noFill/>
        </p:spPr>
        <p:txBody>
          <a:bodyPr wrap="square" rtlCol="0">
            <a:spAutoFit/>
          </a:bodyPr>
          <a:lstStyle/>
          <a:p>
            <a:r>
              <a:rPr lang="en-IN" sz="2400" dirty="0"/>
              <a:t>Rank 1</a:t>
            </a:r>
          </a:p>
        </p:txBody>
      </p:sp>
      <p:sp>
        <p:nvSpPr>
          <p:cNvPr id="14" name="TextBox 13">
            <a:extLst>
              <a:ext uri="{FF2B5EF4-FFF2-40B4-BE49-F238E27FC236}">
                <a16:creationId xmlns:a16="http://schemas.microsoft.com/office/drawing/2014/main" id="{EBE4FC2F-D789-4A39-86C9-DB8D3F266E99}"/>
              </a:ext>
            </a:extLst>
          </p:cNvPr>
          <p:cNvSpPr txBox="1"/>
          <p:nvPr/>
        </p:nvSpPr>
        <p:spPr>
          <a:xfrm>
            <a:off x="4058315" y="1230001"/>
            <a:ext cx="1027369" cy="461665"/>
          </a:xfrm>
          <a:prstGeom prst="rect">
            <a:avLst/>
          </a:prstGeom>
          <a:noFill/>
        </p:spPr>
        <p:txBody>
          <a:bodyPr wrap="square" rtlCol="0">
            <a:spAutoFit/>
          </a:bodyPr>
          <a:lstStyle/>
          <a:p>
            <a:r>
              <a:rPr lang="en-IN" sz="2400" dirty="0"/>
              <a:t>Rank 2</a:t>
            </a:r>
          </a:p>
        </p:txBody>
      </p:sp>
      <p:sp>
        <p:nvSpPr>
          <p:cNvPr id="15" name="TextBox 14">
            <a:extLst>
              <a:ext uri="{FF2B5EF4-FFF2-40B4-BE49-F238E27FC236}">
                <a16:creationId xmlns:a16="http://schemas.microsoft.com/office/drawing/2014/main" id="{0F3723EB-78BC-4573-9A56-DC5D548D9DD8}"/>
              </a:ext>
            </a:extLst>
          </p:cNvPr>
          <p:cNvSpPr txBox="1"/>
          <p:nvPr/>
        </p:nvSpPr>
        <p:spPr>
          <a:xfrm>
            <a:off x="6872163" y="1230001"/>
            <a:ext cx="1027369" cy="461665"/>
          </a:xfrm>
          <a:prstGeom prst="rect">
            <a:avLst/>
          </a:prstGeom>
          <a:noFill/>
        </p:spPr>
        <p:txBody>
          <a:bodyPr wrap="square" rtlCol="0">
            <a:spAutoFit/>
          </a:bodyPr>
          <a:lstStyle/>
          <a:p>
            <a:r>
              <a:rPr lang="en-IN" sz="2400" dirty="0"/>
              <a:t>Rank 3</a:t>
            </a:r>
          </a:p>
        </p:txBody>
      </p:sp>
      <p:sp>
        <p:nvSpPr>
          <p:cNvPr id="4" name="TextBox 3">
            <a:extLst>
              <a:ext uri="{FF2B5EF4-FFF2-40B4-BE49-F238E27FC236}">
                <a16:creationId xmlns:a16="http://schemas.microsoft.com/office/drawing/2014/main" id="{30E2C0DA-EB5F-43CE-9839-1C10A74019D3}"/>
              </a:ext>
            </a:extLst>
          </p:cNvPr>
          <p:cNvSpPr txBox="1"/>
          <p:nvPr/>
        </p:nvSpPr>
        <p:spPr>
          <a:xfrm>
            <a:off x="0" y="-76063"/>
            <a:ext cx="9144000" cy="584775"/>
          </a:xfrm>
          <a:prstGeom prst="rect">
            <a:avLst/>
          </a:prstGeom>
          <a:noFill/>
        </p:spPr>
        <p:txBody>
          <a:bodyPr wrap="square" rtlCol="0">
            <a:spAutoFit/>
          </a:bodyPr>
          <a:lstStyle/>
          <a:p>
            <a:r>
              <a:rPr lang="en-IN" sz="3200" dirty="0">
                <a:solidFill>
                  <a:schemeClr val="bg1"/>
                </a:solidFill>
              </a:rPr>
              <a:t>Evaluating quality of prediction: Ranking</a:t>
            </a:r>
          </a:p>
        </p:txBody>
      </p:sp>
    </p:spTree>
    <p:extLst>
      <p:ext uri="{BB962C8B-B14F-4D97-AF65-F5344CB8AC3E}">
        <p14:creationId xmlns:p14="http://schemas.microsoft.com/office/powerpoint/2010/main" val="9496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5.55556E-7 -2.22222E-6 L -0.37882 -0.10648 " pathEditMode="relative" rAng="0" ptsTypes="AA">
                                      <p:cBhvr>
                                        <p:cTn id="10" dur="2000" fill="hold"/>
                                        <p:tgtEl>
                                          <p:spTgt spid="20"/>
                                        </p:tgtEl>
                                        <p:attrNameLst>
                                          <p:attrName>ppt_x</p:attrName>
                                          <p:attrName>ppt_y</p:attrName>
                                        </p:attrNameLst>
                                      </p:cBhvr>
                                      <p:rCtr x="-18941" y="-5324"/>
                                    </p:animMotion>
                                  </p:childTnLst>
                                </p:cTn>
                              </p:par>
                              <p:par>
                                <p:cTn id="11" presetID="42" presetClass="path" presetSubtype="0" accel="50000" decel="50000" fill="hold" nodeType="withEffect">
                                  <p:stCondLst>
                                    <p:cond delay="0"/>
                                  </p:stCondLst>
                                  <p:childTnLst>
                                    <p:animMotion origin="layout" path="M 3.88889E-6 2.22222E-6 L 0.18576 -0.25579 " pathEditMode="relative" rAng="0" ptsTypes="AA">
                                      <p:cBhvr>
                                        <p:cTn id="12" dur="2000" fill="hold"/>
                                        <p:tgtEl>
                                          <p:spTgt spid="23"/>
                                        </p:tgtEl>
                                        <p:attrNameLst>
                                          <p:attrName>ppt_x</p:attrName>
                                          <p:attrName>ppt_y</p:attrName>
                                        </p:attrNameLst>
                                      </p:cBhvr>
                                      <p:rCtr x="9288" y="-12801"/>
                                    </p:animMotion>
                                  </p:childTnLst>
                                </p:cTn>
                              </p:par>
                              <p:par>
                                <p:cTn id="13" presetID="42" presetClass="path" presetSubtype="0" accel="50000" decel="50000" fill="hold" nodeType="withEffect">
                                  <p:stCondLst>
                                    <p:cond delay="0"/>
                                  </p:stCondLst>
                                  <p:childTnLst>
                                    <p:animMotion origin="layout" path="M 4.16667E-6 3.7037E-6 L 0.2125 -0.26944 " pathEditMode="relative" rAng="0" ptsTypes="AA">
                                      <p:cBhvr>
                                        <p:cTn id="14" dur="2000" fill="hold"/>
                                        <p:tgtEl>
                                          <p:spTgt spid="22"/>
                                        </p:tgtEl>
                                        <p:attrNameLst>
                                          <p:attrName>ppt_x</p:attrName>
                                          <p:attrName>ppt_y</p:attrName>
                                        </p:attrNameLst>
                                      </p:cBhvr>
                                      <p:rCtr x="10521" y="-13611"/>
                                    </p:animMotion>
                                  </p:childTnLst>
                                </p:cTn>
                              </p:par>
                              <p:par>
                                <p:cTn id="15" presetID="42" presetClass="path" presetSubtype="0" accel="50000" decel="50000" fill="hold" nodeType="withEffect">
                                  <p:stCondLst>
                                    <p:cond delay="0"/>
                                  </p:stCondLst>
                                  <p:childTnLst>
                                    <p:animMotion origin="layout" path="M -2.22222E-6 1.48148E-6 L -0.15573 0.23588 " pathEditMode="relative" rAng="0" ptsTypes="AA">
                                      <p:cBhvr>
                                        <p:cTn id="16" dur="2000" fill="hold"/>
                                        <p:tgtEl>
                                          <p:spTgt spid="19"/>
                                        </p:tgtEl>
                                        <p:attrNameLst>
                                          <p:attrName>ppt_x</p:attrName>
                                          <p:attrName>ppt_y</p:attrName>
                                        </p:attrNameLst>
                                      </p:cBhvr>
                                      <p:rCtr x="-7795" y="11782"/>
                                    </p:animMotion>
                                  </p:childTnLst>
                                </p:cTn>
                              </p:par>
                              <p:par>
                                <p:cTn id="17" presetID="42" presetClass="path" presetSubtype="0" accel="50000" decel="50000" fill="hold" nodeType="withEffect">
                                  <p:stCondLst>
                                    <p:cond delay="0"/>
                                  </p:stCondLst>
                                  <p:childTnLst>
                                    <p:animMotion origin="layout" path="M -1.38889E-6 7.40741E-7 L 0.0408 0.16018 " pathEditMode="relative" rAng="0" ptsTypes="AA">
                                      <p:cBhvr>
                                        <p:cTn id="18" dur="2000" fill="hold"/>
                                        <p:tgtEl>
                                          <p:spTgt spid="21"/>
                                        </p:tgtEl>
                                        <p:attrNameLst>
                                          <p:attrName>ppt_x</p:attrName>
                                          <p:attrName>ppt_y</p:attrName>
                                        </p:attrNameLst>
                                      </p:cBhvr>
                                      <p:rCtr x="2031" y="8009"/>
                                    </p:animMotion>
                                  </p:childTnLst>
                                </p:cTn>
                              </p:par>
                              <p:par>
                                <p:cTn id="19" presetID="42" presetClass="path" presetSubtype="0" accel="50000" decel="50000" fill="hold" nodeType="withEffect">
                                  <p:stCondLst>
                                    <p:cond delay="0"/>
                                  </p:stCondLst>
                                  <p:childTnLst>
                                    <p:animMotion origin="layout" path="M -2.22222E-6 -1.11111E-6 L 0.07517 0.22153 " pathEditMode="relative" rAng="0" ptsTypes="AA">
                                      <p:cBhvr>
                                        <p:cTn id="20" dur="2000" fill="hold"/>
                                        <p:tgtEl>
                                          <p:spTgt spid="24"/>
                                        </p:tgtEl>
                                        <p:attrNameLst>
                                          <p:attrName>ppt_x</p:attrName>
                                          <p:attrName>ppt_y</p:attrName>
                                        </p:attrNameLst>
                                      </p:cBhvr>
                                      <p:rCtr x="3906" y="10880"/>
                                    </p:animMotion>
                                  </p:childTnLst>
                                </p:cTn>
                              </p:par>
                              <p:par>
                                <p:cTn id="21" presetID="1" presetClass="entr" presetSubtype="0" fill="hold" grpId="0" nodeType="withEffect">
                                  <p:stCondLst>
                                    <p:cond delay="1500"/>
                                  </p:stCondLst>
                                  <p:childTnLst>
                                    <p:set>
                                      <p:cBhvr>
                                        <p:cTn id="22" dur="1" fill="hold">
                                          <p:stCondLst>
                                            <p:cond delay="0"/>
                                          </p:stCondLst>
                                        </p:cTn>
                                        <p:tgtEl>
                                          <p:spTgt spid="2"/>
                                        </p:tgtEl>
                                        <p:attrNameLst>
                                          <p:attrName>style.visibility</p:attrName>
                                        </p:attrNameLst>
                                      </p:cBhvr>
                                      <p:to>
                                        <p:strVal val="visible"/>
                                      </p:to>
                                    </p:set>
                                  </p:childTnLst>
                                </p:cTn>
                              </p:par>
                              <p:par>
                                <p:cTn id="23" presetID="1" presetClass="entr" presetSubtype="0" fill="hold" grpId="0" nodeType="withEffect">
                                  <p:stCondLst>
                                    <p:cond delay="150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1500"/>
                                  </p:stCondLst>
                                  <p:childTnLst>
                                    <p:set>
                                      <p:cBhvr>
                                        <p:cTn id="26" dur="1" fill="hold">
                                          <p:stCondLst>
                                            <p:cond delay="0"/>
                                          </p:stCondLst>
                                        </p:cTn>
                                        <p:tgtEl>
                                          <p:spTgt spid="15"/>
                                        </p:tgtEl>
                                        <p:attrNameLst>
                                          <p:attrName>style.visibility</p:attrName>
                                        </p:attrNameLst>
                                      </p:cBhvr>
                                      <p:to>
                                        <p:strVal val="visible"/>
                                      </p:to>
                                    </p:set>
                                  </p:childTnLst>
                                </p:cTn>
                              </p:par>
                              <p:par>
                                <p:cTn id="27" presetID="1" presetClass="entr" presetSubtype="0"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150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1500"/>
                                  </p:stCondLst>
                                  <p:childTnLst>
                                    <p:set>
                                      <p:cBhvr>
                                        <p:cTn id="3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48" grpId="0"/>
      <p:bldP spid="2"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6269C3-2DAD-4032-A935-FCA42B9B37A4}"/>
              </a:ext>
            </a:extLst>
          </p:cNvPr>
          <p:cNvSpPr txBox="1"/>
          <p:nvPr/>
        </p:nvSpPr>
        <p:spPr>
          <a:xfrm>
            <a:off x="385885" y="860398"/>
            <a:ext cx="8224715" cy="1477328"/>
          </a:xfrm>
          <a:prstGeom prst="rect">
            <a:avLst/>
          </a:prstGeom>
          <a:noFill/>
        </p:spPr>
        <p:txBody>
          <a:bodyPr wrap="square" rtlCol="0" anchor="t">
            <a:spAutoFit/>
          </a:bodyPr>
          <a:lstStyle/>
          <a:p>
            <a:pPr marL="457200" indent="-457200">
              <a:buFont typeface="Arial" panose="020B0604020202020204" pitchFamily="34" charset="0"/>
              <a:buChar char="•"/>
            </a:pPr>
            <a:r>
              <a:rPr lang="en-IN" sz="2000" b="1" dirty="0">
                <a:solidFill>
                  <a:srgbClr val="0070C0"/>
                </a:solidFill>
                <a:cs typeface="Calibri"/>
              </a:rPr>
              <a:t>The prediction/inference problem</a:t>
            </a:r>
          </a:p>
          <a:p>
            <a:pPr marL="457200" indent="-457200">
              <a:buFont typeface="Arial" panose="020B0604020202020204" pitchFamily="34" charset="0"/>
              <a:buChar char="•"/>
            </a:pPr>
            <a:endParaRPr lang="en-IN" sz="1400" b="1" dirty="0">
              <a:solidFill>
                <a:srgbClr val="0070C0"/>
              </a:solidFill>
              <a:cs typeface="Calibri"/>
            </a:endParaRPr>
          </a:p>
          <a:p>
            <a:pPr marL="457200" indent="-457200">
              <a:buFont typeface="Arial" panose="020B0604020202020204" pitchFamily="34" charset="0"/>
              <a:buChar char="•"/>
            </a:pPr>
            <a:endParaRPr lang="en-IN" sz="1400" b="1" dirty="0">
              <a:solidFill>
                <a:srgbClr val="0070C0"/>
              </a:solidFill>
              <a:cs typeface="Calibri"/>
            </a:endParaRPr>
          </a:p>
          <a:p>
            <a:endParaRPr lang="en-IN" sz="1400" b="1" dirty="0">
              <a:solidFill>
                <a:srgbClr val="0070C0"/>
              </a:solidFill>
              <a:cs typeface="Calibri"/>
            </a:endParaRPr>
          </a:p>
          <a:p>
            <a:pPr marL="457200" indent="-457200">
              <a:buFont typeface="Arial" panose="020B0604020202020204" pitchFamily="34" charset="0"/>
              <a:buChar char="•"/>
            </a:pPr>
            <a:endParaRPr lang="en-IN" sz="1400" b="1" dirty="0">
              <a:solidFill>
                <a:srgbClr val="0070C0"/>
              </a:solidFill>
              <a:cs typeface="Calibri"/>
            </a:endParaRPr>
          </a:p>
          <a:p>
            <a:pPr marL="457200" indent="-457200">
              <a:buFont typeface="Arial" panose="020B0604020202020204" pitchFamily="34" charset="0"/>
              <a:buChar char="•"/>
            </a:pPr>
            <a:endParaRPr lang="en-IN" sz="1400" b="1" dirty="0">
              <a:solidFill>
                <a:srgbClr val="0070C0"/>
              </a:solidFill>
              <a:cs typeface="Calibri"/>
            </a:endParaRPr>
          </a:p>
        </p:txBody>
      </p:sp>
      <p:graphicFrame>
        <p:nvGraphicFramePr>
          <p:cNvPr id="2" name="Object 1">
            <a:extLst>
              <a:ext uri="{FF2B5EF4-FFF2-40B4-BE49-F238E27FC236}">
                <a16:creationId xmlns:a16="http://schemas.microsoft.com/office/drawing/2014/main" id="{7F31B1C8-6304-4079-AFE0-EB6B09A65A39}"/>
              </a:ext>
            </a:extLst>
          </p:cNvPr>
          <p:cNvGraphicFramePr>
            <a:graphicFrameLocks noChangeAspect="1"/>
          </p:cNvGraphicFramePr>
          <p:nvPr/>
        </p:nvGraphicFramePr>
        <p:xfrm>
          <a:off x="2208213" y="1592263"/>
          <a:ext cx="3648075" cy="576262"/>
        </p:xfrm>
        <a:graphic>
          <a:graphicData uri="http://schemas.openxmlformats.org/presentationml/2006/ole">
            <mc:AlternateContent xmlns:mc="http://schemas.openxmlformats.org/markup-compatibility/2006">
              <mc:Choice xmlns:v="urn:schemas-microsoft-com:vml" Requires="v">
                <p:oleObj spid="_x0000_s1380410" name="Equation" r:id="rId3" imgW="2171520" imgH="342720" progId="Equation.DSMT4">
                  <p:embed/>
                </p:oleObj>
              </mc:Choice>
              <mc:Fallback>
                <p:oleObj name="Equation" r:id="rId3" imgW="2171520" imgH="342720" progId="Equation.DSMT4">
                  <p:embed/>
                  <p:pic>
                    <p:nvPicPr>
                      <p:cNvPr id="2" name="Object 1">
                        <a:extLst>
                          <a:ext uri="{FF2B5EF4-FFF2-40B4-BE49-F238E27FC236}">
                            <a16:creationId xmlns:a16="http://schemas.microsoft.com/office/drawing/2014/main" id="{7F31B1C8-6304-4079-AFE0-EB6B09A65A39}"/>
                          </a:ext>
                        </a:extLst>
                      </p:cNvPr>
                      <p:cNvPicPr/>
                      <p:nvPr/>
                    </p:nvPicPr>
                    <p:blipFill>
                      <a:blip r:embed="rId4"/>
                      <a:stretch>
                        <a:fillRect/>
                      </a:stretch>
                    </p:blipFill>
                    <p:spPr>
                      <a:xfrm>
                        <a:off x="2208213" y="1592263"/>
                        <a:ext cx="3648075" cy="576262"/>
                      </a:xfrm>
                      <a:prstGeom prst="rect">
                        <a:avLst/>
                      </a:prstGeom>
                    </p:spPr>
                  </p:pic>
                </p:oleObj>
              </mc:Fallback>
            </mc:AlternateContent>
          </a:graphicData>
        </a:graphic>
      </p:graphicFrame>
      <p:sp>
        <p:nvSpPr>
          <p:cNvPr id="15" name="Rounded Rectangle 124">
            <a:extLst>
              <a:ext uri="{FF2B5EF4-FFF2-40B4-BE49-F238E27FC236}">
                <a16:creationId xmlns:a16="http://schemas.microsoft.com/office/drawing/2014/main" id="{5F2CB604-1C9C-4048-B5D7-816AF78170AD}"/>
              </a:ext>
            </a:extLst>
          </p:cNvPr>
          <p:cNvSpPr/>
          <p:nvPr/>
        </p:nvSpPr>
        <p:spPr bwMode="auto">
          <a:xfrm>
            <a:off x="2101125" y="1469704"/>
            <a:ext cx="3913175" cy="801051"/>
          </a:xfrm>
          <a:prstGeom prst="roundRect">
            <a:avLst/>
          </a:prstGeom>
          <a:noFill/>
          <a:ln w="28575">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sz="4000" baseline="0" dirty="0">
              <a:sym typeface="Symbol" charset="0"/>
            </a:endParaRPr>
          </a:p>
        </p:txBody>
      </p:sp>
      <p:grpSp>
        <p:nvGrpSpPr>
          <p:cNvPr id="50" name="Group 49">
            <a:extLst>
              <a:ext uri="{FF2B5EF4-FFF2-40B4-BE49-F238E27FC236}">
                <a16:creationId xmlns:a16="http://schemas.microsoft.com/office/drawing/2014/main" id="{F389FC80-A21F-4B8D-AE2B-88A204D58672}"/>
              </a:ext>
            </a:extLst>
          </p:cNvPr>
          <p:cNvGrpSpPr/>
          <p:nvPr/>
        </p:nvGrpSpPr>
        <p:grpSpPr>
          <a:xfrm>
            <a:off x="2030274" y="1796765"/>
            <a:ext cx="6580326" cy="6102352"/>
            <a:chOff x="2030274" y="1740203"/>
            <a:chExt cx="6580326" cy="6102352"/>
          </a:xfrm>
        </p:grpSpPr>
        <p:sp>
          <p:nvSpPr>
            <p:cNvPr id="23" name="Rectangle 22">
              <a:extLst>
                <a:ext uri="{FF2B5EF4-FFF2-40B4-BE49-F238E27FC236}">
                  <a16:creationId xmlns:a16="http://schemas.microsoft.com/office/drawing/2014/main" id="{56722CCE-9001-4356-AEE4-E6F4C8EA1D01}"/>
                </a:ext>
              </a:extLst>
            </p:cNvPr>
            <p:cNvSpPr/>
            <p:nvPr/>
          </p:nvSpPr>
          <p:spPr>
            <a:xfrm>
              <a:off x="2800127" y="3275135"/>
              <a:ext cx="5143700" cy="4567420"/>
            </a:xfrm>
            <a:prstGeom prst="rect">
              <a:avLst/>
            </a:prstGeom>
            <a:no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Freeform: Shape 23">
              <a:extLst>
                <a:ext uri="{FF2B5EF4-FFF2-40B4-BE49-F238E27FC236}">
                  <a16:creationId xmlns:a16="http://schemas.microsoft.com/office/drawing/2014/main" id="{95EB8F76-07DE-4890-8FA1-F135A6E2F257}"/>
                </a:ext>
              </a:extLst>
            </p:cNvPr>
            <p:cNvSpPr/>
            <p:nvPr/>
          </p:nvSpPr>
          <p:spPr>
            <a:xfrm>
              <a:off x="3535837" y="3971931"/>
              <a:ext cx="3531919" cy="3281050"/>
            </a:xfrm>
            <a:custGeom>
              <a:avLst/>
              <a:gdLst>
                <a:gd name="connsiteX0" fmla="*/ 759130 w 3531919"/>
                <a:gd name="connsiteY0" fmla="*/ 975383 h 3281050"/>
                <a:gd name="connsiteX1" fmla="*/ 80400 w 3531919"/>
                <a:gd name="connsiteY1" fmla="*/ 1305321 h 3281050"/>
                <a:gd name="connsiteX2" fmla="*/ 127534 w 3531919"/>
                <a:gd name="connsiteY2" fmla="*/ 2116026 h 3281050"/>
                <a:gd name="connsiteX3" fmla="*/ 1107922 w 3531919"/>
                <a:gd name="connsiteY3" fmla="*/ 1946344 h 3281050"/>
                <a:gd name="connsiteX4" fmla="*/ 1173910 w 3531919"/>
                <a:gd name="connsiteY4" fmla="*/ 3237816 h 3281050"/>
                <a:gd name="connsiteX5" fmla="*/ 2295699 w 3531919"/>
                <a:gd name="connsiteY5" fmla="*/ 2898451 h 3281050"/>
                <a:gd name="connsiteX6" fmla="*/ 2418248 w 3531919"/>
                <a:gd name="connsiteY6" fmla="*/ 2144306 h 3281050"/>
                <a:gd name="connsiteX7" fmla="*/ 3521184 w 3531919"/>
                <a:gd name="connsiteY7" fmla="*/ 3020999 h 3281050"/>
                <a:gd name="connsiteX8" fmla="*/ 3002710 w 3531919"/>
                <a:gd name="connsiteY8" fmla="*/ 1333601 h 3281050"/>
                <a:gd name="connsiteX9" fmla="*/ 3408062 w 3531919"/>
                <a:gd name="connsiteY9" fmla="*/ 126970 h 3281050"/>
                <a:gd name="connsiteX10" fmla="*/ 2135444 w 3531919"/>
                <a:gd name="connsiteY10" fmla="*/ 155251 h 3281050"/>
                <a:gd name="connsiteX11" fmla="*/ 2201431 w 3531919"/>
                <a:gd name="connsiteY11" fmla="*/ 1182772 h 3281050"/>
                <a:gd name="connsiteX12" fmla="*/ 759130 w 3531919"/>
                <a:gd name="connsiteY12" fmla="*/ 975383 h 32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31919" h="3281050">
                  <a:moveTo>
                    <a:pt x="759130" y="975383"/>
                  </a:moveTo>
                  <a:cubicBezTo>
                    <a:pt x="405625" y="995808"/>
                    <a:pt x="185666" y="1115214"/>
                    <a:pt x="80400" y="1305321"/>
                  </a:cubicBezTo>
                  <a:cubicBezTo>
                    <a:pt x="-24866" y="1495428"/>
                    <a:pt x="-43720" y="2009189"/>
                    <a:pt x="127534" y="2116026"/>
                  </a:cubicBezTo>
                  <a:cubicBezTo>
                    <a:pt x="298788" y="2222863"/>
                    <a:pt x="933526" y="1759379"/>
                    <a:pt x="1107922" y="1946344"/>
                  </a:cubicBezTo>
                  <a:cubicBezTo>
                    <a:pt x="1282318" y="2133309"/>
                    <a:pt x="975947" y="3079131"/>
                    <a:pt x="1173910" y="3237816"/>
                  </a:cubicBezTo>
                  <a:cubicBezTo>
                    <a:pt x="1371873" y="3396501"/>
                    <a:pt x="2088309" y="3080703"/>
                    <a:pt x="2295699" y="2898451"/>
                  </a:cubicBezTo>
                  <a:cubicBezTo>
                    <a:pt x="2503089" y="2716199"/>
                    <a:pt x="2214001" y="2123881"/>
                    <a:pt x="2418248" y="2144306"/>
                  </a:cubicBezTo>
                  <a:cubicBezTo>
                    <a:pt x="2622495" y="2164731"/>
                    <a:pt x="3423774" y="3156117"/>
                    <a:pt x="3521184" y="3020999"/>
                  </a:cubicBezTo>
                  <a:cubicBezTo>
                    <a:pt x="3618594" y="2885882"/>
                    <a:pt x="3021564" y="1815939"/>
                    <a:pt x="3002710" y="1333601"/>
                  </a:cubicBezTo>
                  <a:cubicBezTo>
                    <a:pt x="2983856" y="851263"/>
                    <a:pt x="3552606" y="323362"/>
                    <a:pt x="3408062" y="126970"/>
                  </a:cubicBezTo>
                  <a:cubicBezTo>
                    <a:pt x="3263518" y="-69422"/>
                    <a:pt x="2336549" y="-20716"/>
                    <a:pt x="2135444" y="155251"/>
                  </a:cubicBezTo>
                  <a:cubicBezTo>
                    <a:pt x="1934339" y="331218"/>
                    <a:pt x="2432388" y="1047655"/>
                    <a:pt x="2201431" y="1182772"/>
                  </a:cubicBezTo>
                  <a:cubicBezTo>
                    <a:pt x="1970474" y="1317890"/>
                    <a:pt x="1112635" y="954958"/>
                    <a:pt x="759130" y="975383"/>
                  </a:cubicBezTo>
                  <a:close/>
                </a:path>
              </a:pathLst>
            </a:custGeom>
            <a:noFill/>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 name="Group 12">
              <a:extLst>
                <a:ext uri="{FF2B5EF4-FFF2-40B4-BE49-F238E27FC236}">
                  <a16:creationId xmlns:a16="http://schemas.microsoft.com/office/drawing/2014/main" id="{9F6ADC8C-29E2-4236-8DF3-ED1BD48BF413}"/>
                </a:ext>
              </a:extLst>
            </p:cNvPr>
            <p:cNvGrpSpPr/>
            <p:nvPr/>
          </p:nvGrpSpPr>
          <p:grpSpPr>
            <a:xfrm>
              <a:off x="2030274" y="1740203"/>
              <a:ext cx="6580326" cy="4876800"/>
              <a:chOff x="2030274" y="1740203"/>
              <a:chExt cx="6580326" cy="4876800"/>
            </a:xfrm>
          </p:grpSpPr>
          <p:grpSp>
            <p:nvGrpSpPr>
              <p:cNvPr id="20" name="Group 19">
                <a:extLst>
                  <a:ext uri="{FF2B5EF4-FFF2-40B4-BE49-F238E27FC236}">
                    <a16:creationId xmlns:a16="http://schemas.microsoft.com/office/drawing/2014/main" id="{8E91B698-79D5-4485-99B8-E92C9A0BA6D9}"/>
                  </a:ext>
                </a:extLst>
              </p:cNvPr>
              <p:cNvGrpSpPr/>
              <p:nvPr/>
            </p:nvGrpSpPr>
            <p:grpSpPr>
              <a:xfrm>
                <a:off x="2059059" y="2880061"/>
                <a:ext cx="5193151" cy="3736942"/>
                <a:chOff x="1590687" y="533400"/>
                <a:chExt cx="5193151" cy="3736942"/>
              </a:xfrm>
            </p:grpSpPr>
            <p:cxnSp>
              <p:nvCxnSpPr>
                <p:cNvPr id="45" name="Straight Arrow Connector 44">
                  <a:extLst>
                    <a:ext uri="{FF2B5EF4-FFF2-40B4-BE49-F238E27FC236}">
                      <a16:creationId xmlns:a16="http://schemas.microsoft.com/office/drawing/2014/main" id="{D0D010F6-6B57-4655-9C20-57ECD4705A39}"/>
                    </a:ext>
                  </a:extLst>
                </p:cNvPr>
                <p:cNvCxnSpPr>
                  <a:cxnSpLocks/>
                </p:cNvCxnSpPr>
                <p:nvPr/>
              </p:nvCxnSpPr>
              <p:spPr>
                <a:xfrm flipH="1" flipV="1">
                  <a:off x="1590688" y="533400"/>
                  <a:ext cx="1" cy="2416043"/>
                </a:xfrm>
                <a:prstGeom prst="straightConnector1">
                  <a:avLst/>
                </a:prstGeom>
                <a:ln w="50800">
                  <a:solidFill>
                    <a:schemeClr val="tx1"/>
                  </a:solidFill>
                  <a:tailEnd type="arrow"/>
                </a:ln>
                <a:effectLst/>
              </p:spPr>
              <p:style>
                <a:lnRef idx="2">
                  <a:schemeClr val="dk1"/>
                </a:lnRef>
                <a:fillRef idx="0">
                  <a:schemeClr val="dk1"/>
                </a:fillRef>
                <a:effectRef idx="1">
                  <a:schemeClr val="dk1"/>
                </a:effectRef>
                <a:fontRef idx="minor">
                  <a:schemeClr val="tx1"/>
                </a:fontRef>
              </p:style>
            </p:cxnSp>
            <p:cxnSp>
              <p:nvCxnSpPr>
                <p:cNvPr id="46" name="Straight Arrow Connector 45">
                  <a:extLst>
                    <a:ext uri="{FF2B5EF4-FFF2-40B4-BE49-F238E27FC236}">
                      <a16:creationId xmlns:a16="http://schemas.microsoft.com/office/drawing/2014/main" id="{25AD3D7D-589D-4A19-B199-FE8DEAC9DAB2}"/>
                    </a:ext>
                  </a:extLst>
                </p:cNvPr>
                <p:cNvCxnSpPr>
                  <a:cxnSpLocks/>
                </p:cNvCxnSpPr>
                <p:nvPr/>
              </p:nvCxnSpPr>
              <p:spPr>
                <a:xfrm>
                  <a:off x="1590687" y="2944824"/>
                  <a:ext cx="2087649" cy="1325518"/>
                </a:xfrm>
                <a:prstGeom prst="straightConnector1">
                  <a:avLst/>
                </a:prstGeom>
                <a:ln w="50800">
                  <a:solidFill>
                    <a:schemeClr val="tx1"/>
                  </a:solidFill>
                  <a:tailEnd type="arrow"/>
                </a:ln>
                <a:effectLst/>
              </p:spPr>
              <p:style>
                <a:lnRef idx="2">
                  <a:schemeClr val="dk1"/>
                </a:lnRef>
                <a:fillRef idx="0">
                  <a:schemeClr val="dk1"/>
                </a:fillRef>
                <a:effectRef idx="1">
                  <a:schemeClr val="dk1"/>
                </a:effectRef>
                <a:fontRef idx="minor">
                  <a:schemeClr val="tx1"/>
                </a:fontRef>
              </p:style>
            </p:cxnSp>
            <p:cxnSp>
              <p:nvCxnSpPr>
                <p:cNvPr id="47" name="Straight Arrow Connector 46">
                  <a:extLst>
                    <a:ext uri="{FF2B5EF4-FFF2-40B4-BE49-F238E27FC236}">
                      <a16:creationId xmlns:a16="http://schemas.microsoft.com/office/drawing/2014/main" id="{935F6345-7F05-493B-927A-D35B6299CF07}"/>
                    </a:ext>
                  </a:extLst>
                </p:cNvPr>
                <p:cNvCxnSpPr>
                  <a:cxnSpLocks/>
                </p:cNvCxnSpPr>
                <p:nvPr/>
              </p:nvCxnSpPr>
              <p:spPr>
                <a:xfrm flipV="1">
                  <a:off x="1590687" y="2115423"/>
                  <a:ext cx="5193151" cy="807549"/>
                </a:xfrm>
                <a:prstGeom prst="straightConnector1">
                  <a:avLst/>
                </a:prstGeom>
                <a:ln w="50800">
                  <a:solidFill>
                    <a:schemeClr val="tx1"/>
                  </a:solidFill>
                  <a:tailEnd type="arrow"/>
                </a:ln>
                <a:effectLst/>
              </p:spPr>
              <p:style>
                <a:lnRef idx="2">
                  <a:schemeClr val="dk1"/>
                </a:lnRef>
                <a:fillRef idx="0">
                  <a:schemeClr val="dk1"/>
                </a:fillRef>
                <a:effectRef idx="1">
                  <a:schemeClr val="dk1"/>
                </a:effectRef>
                <a:fontRef idx="minor">
                  <a:schemeClr val="tx1"/>
                </a:fontRef>
              </p:style>
            </p:cxnSp>
          </p:grpSp>
          <p:pic>
            <p:nvPicPr>
              <p:cNvPr id="5" name="Picture 4">
                <a:extLst>
                  <a:ext uri="{FF2B5EF4-FFF2-40B4-BE49-F238E27FC236}">
                    <a16:creationId xmlns:a16="http://schemas.microsoft.com/office/drawing/2014/main" id="{59693324-1F04-4B67-8824-45E1491B67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30274" y="1740203"/>
                <a:ext cx="5715000" cy="4876800"/>
              </a:xfrm>
              <a:prstGeom prst="rect">
                <a:avLst/>
              </a:prstGeom>
            </p:spPr>
          </p:pic>
          <p:sp>
            <p:nvSpPr>
              <p:cNvPr id="48" name="TextBox 47">
                <a:extLst>
                  <a:ext uri="{FF2B5EF4-FFF2-40B4-BE49-F238E27FC236}">
                    <a16:creationId xmlns:a16="http://schemas.microsoft.com/office/drawing/2014/main" id="{A10D47FB-C2A0-490E-912F-855DC489BEBC}"/>
                  </a:ext>
                </a:extLst>
              </p:cNvPr>
              <p:cNvSpPr txBox="1"/>
              <p:nvPr/>
            </p:nvSpPr>
            <p:spPr>
              <a:xfrm>
                <a:off x="6508422" y="2725322"/>
                <a:ext cx="2102178" cy="369332"/>
              </a:xfrm>
              <a:prstGeom prst="rect">
                <a:avLst/>
              </a:prstGeom>
              <a:noFill/>
            </p:spPr>
            <p:txBody>
              <a:bodyPr wrap="square" rtlCol="0">
                <a:spAutoFit/>
              </a:bodyPr>
              <a:lstStyle/>
              <a:p>
                <a:r>
                  <a:rPr lang="en-IN" dirty="0"/>
                  <a:t>Score function</a:t>
                </a:r>
              </a:p>
            </p:txBody>
          </p:sp>
          <p:sp>
            <p:nvSpPr>
              <p:cNvPr id="49" name="TextBox 48">
                <a:extLst>
                  <a:ext uri="{FF2B5EF4-FFF2-40B4-BE49-F238E27FC236}">
                    <a16:creationId xmlns:a16="http://schemas.microsoft.com/office/drawing/2014/main" id="{168D3E79-12AA-4819-8614-FEDC41194544}"/>
                  </a:ext>
                </a:extLst>
              </p:cNvPr>
              <p:cNvSpPr txBox="1"/>
              <p:nvPr/>
            </p:nvSpPr>
            <p:spPr>
              <a:xfrm>
                <a:off x="6787668" y="4849680"/>
                <a:ext cx="1543686" cy="369332"/>
              </a:xfrm>
              <a:prstGeom prst="rect">
                <a:avLst/>
              </a:prstGeom>
              <a:noFill/>
            </p:spPr>
            <p:txBody>
              <a:bodyPr wrap="square" rtlCol="0">
                <a:spAutoFit/>
              </a:bodyPr>
              <a:lstStyle/>
              <a:p>
                <a:r>
                  <a:rPr lang="en-IN" dirty="0"/>
                  <a:t>Output space</a:t>
                </a:r>
              </a:p>
            </p:txBody>
          </p:sp>
        </p:grpSp>
      </p:grpSp>
      <p:sp>
        <p:nvSpPr>
          <p:cNvPr id="51" name="TextBox 50">
            <a:extLst>
              <a:ext uri="{FF2B5EF4-FFF2-40B4-BE49-F238E27FC236}">
                <a16:creationId xmlns:a16="http://schemas.microsoft.com/office/drawing/2014/main" id="{51F9DCD5-37B1-42B2-87EF-87D460531FCA}"/>
              </a:ext>
            </a:extLst>
          </p:cNvPr>
          <p:cNvSpPr txBox="1"/>
          <p:nvPr/>
        </p:nvSpPr>
        <p:spPr>
          <a:xfrm>
            <a:off x="9425" y="-91166"/>
            <a:ext cx="6004876" cy="584775"/>
          </a:xfrm>
          <a:prstGeom prst="rect">
            <a:avLst/>
          </a:prstGeom>
          <a:noFill/>
        </p:spPr>
        <p:txBody>
          <a:bodyPr wrap="square" rtlCol="0">
            <a:spAutoFit/>
          </a:bodyPr>
          <a:lstStyle/>
          <a:p>
            <a:r>
              <a:rPr lang="en-IN" sz="3200" dirty="0">
                <a:solidFill>
                  <a:schemeClr val="bg1"/>
                </a:solidFill>
              </a:rPr>
              <a:t>Optimization for Machine Learning</a:t>
            </a:r>
          </a:p>
        </p:txBody>
      </p:sp>
    </p:spTree>
    <p:extLst>
      <p:ext uri="{BB962C8B-B14F-4D97-AF65-F5344CB8AC3E}">
        <p14:creationId xmlns:p14="http://schemas.microsoft.com/office/powerpoint/2010/main" val="190876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350F27C-F7FA-420B-8E9C-EE7962884677}"/>
              </a:ext>
            </a:extLst>
          </p:cNvPr>
          <p:cNvSpPr txBox="1"/>
          <p:nvPr/>
        </p:nvSpPr>
        <p:spPr>
          <a:xfrm>
            <a:off x="3160832" y="656086"/>
            <a:ext cx="2822331" cy="523220"/>
          </a:xfrm>
          <a:prstGeom prst="rect">
            <a:avLst/>
          </a:prstGeom>
          <a:noFill/>
        </p:spPr>
        <p:txBody>
          <a:bodyPr wrap="square" rtlCol="0">
            <a:spAutoFit/>
          </a:bodyPr>
          <a:lstStyle/>
          <a:p>
            <a:pPr lvl="0"/>
            <a:r>
              <a:rPr lang="en-IN" sz="2800" b="1">
                <a:solidFill>
                  <a:srgbClr val="C00000"/>
                </a:solidFill>
              </a:rPr>
              <a:t>Standard pipeline</a:t>
            </a:r>
          </a:p>
        </p:txBody>
      </p:sp>
      <p:grpSp>
        <p:nvGrpSpPr>
          <p:cNvPr id="4" name="Group 3">
            <a:extLst>
              <a:ext uri="{FF2B5EF4-FFF2-40B4-BE49-F238E27FC236}">
                <a16:creationId xmlns:a16="http://schemas.microsoft.com/office/drawing/2014/main" id="{60075926-FEDC-4945-9110-B56FDCEB295E}"/>
              </a:ext>
            </a:extLst>
          </p:cNvPr>
          <p:cNvGrpSpPr/>
          <p:nvPr/>
        </p:nvGrpSpPr>
        <p:grpSpPr>
          <a:xfrm>
            <a:off x="640084" y="1564849"/>
            <a:ext cx="7872437" cy="584775"/>
            <a:chOff x="711727" y="2043404"/>
            <a:chExt cx="7775866" cy="584775"/>
          </a:xfrm>
        </p:grpSpPr>
        <p:sp>
          <p:nvSpPr>
            <p:cNvPr id="2" name="TextBox 1">
              <a:extLst>
                <a:ext uri="{FF2B5EF4-FFF2-40B4-BE49-F238E27FC236}">
                  <a16:creationId xmlns:a16="http://schemas.microsoft.com/office/drawing/2014/main" id="{78C97E1F-A711-4977-AE10-D747C5131315}"/>
                </a:ext>
              </a:extLst>
            </p:cNvPr>
            <p:cNvSpPr txBox="1"/>
            <p:nvPr/>
          </p:nvSpPr>
          <p:spPr>
            <a:xfrm>
              <a:off x="711727" y="2043404"/>
              <a:ext cx="7775866" cy="584775"/>
            </a:xfrm>
            <a:prstGeom prst="rect">
              <a:avLst/>
            </a:prstGeom>
            <a:noFill/>
          </p:spPr>
          <p:txBody>
            <a:bodyPr wrap="square" rtlCol="0">
              <a:spAutoFit/>
            </a:bodyPr>
            <a:lstStyle/>
            <a:p>
              <a:r>
                <a:rPr lang="en-IN" sz="2800"/>
                <a:t>Collect dataset : </a:t>
              </a:r>
              <a:r>
                <a:rPr lang="en-IN" sz="3200"/>
                <a:t>{</a:t>
              </a:r>
              <a:r>
                <a:rPr lang="en-IN" sz="2800"/>
                <a:t>         ,        ,        ,        ,        ,         , … </a:t>
              </a:r>
              <a:r>
                <a:rPr lang="en-IN" sz="3200"/>
                <a:t>}</a:t>
              </a:r>
            </a:p>
          </p:txBody>
        </p:sp>
        <p:pic>
          <p:nvPicPr>
            <p:cNvPr id="22" name="Picture 8" descr="D:\work\NIPS_2014\Poster\material\Images\Horse_riding\Negatives\2010_006117.jpg">
              <a:extLst>
                <a:ext uri="{FF2B5EF4-FFF2-40B4-BE49-F238E27FC236}">
                  <a16:creationId xmlns:a16="http://schemas.microsoft.com/office/drawing/2014/main" id="{B87CC07A-919B-4C65-9AF3-57747FB382B1}"/>
                </a:ext>
              </a:extLst>
            </p:cNvPr>
            <p:cNvPicPr preferRelativeResize="0">
              <a:picLocks noChangeAspect="1" noChangeArrowheads="1"/>
            </p:cNvPicPr>
            <p:nvPr/>
          </p:nvPicPr>
          <p:blipFill>
            <a:blip r:embed="rId3" cstate="print"/>
            <a:srcRect l="35316" t="1466" r="6326" b="2285"/>
            <a:stretch>
              <a:fillRect/>
            </a:stretch>
          </p:blipFill>
          <p:spPr bwMode="auto">
            <a:xfrm>
              <a:off x="6501897" y="2130854"/>
              <a:ext cx="360000" cy="360000"/>
            </a:xfrm>
            <a:prstGeom prst="rect">
              <a:avLst/>
            </a:prstGeom>
            <a:noFill/>
            <a:ln w="76200">
              <a:solidFill>
                <a:srgbClr val="FF0000"/>
              </a:solidFill>
            </a:ln>
          </p:spPr>
        </p:pic>
        <p:pic>
          <p:nvPicPr>
            <p:cNvPr id="23" name="Picture 22">
              <a:extLst>
                <a:ext uri="{FF2B5EF4-FFF2-40B4-BE49-F238E27FC236}">
                  <a16:creationId xmlns:a16="http://schemas.microsoft.com/office/drawing/2014/main" id="{CC65B70E-9A44-47A2-9E51-32D4E7C76435}"/>
                </a:ext>
              </a:extLst>
            </p:cNvPr>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t="3347" b="17983"/>
            <a:stretch/>
          </p:blipFill>
          <p:spPr>
            <a:xfrm>
              <a:off x="3487845" y="2130854"/>
              <a:ext cx="360000" cy="360000"/>
            </a:xfrm>
            <a:prstGeom prst="rect">
              <a:avLst/>
            </a:prstGeom>
            <a:ln w="76200">
              <a:solidFill>
                <a:srgbClr val="00CC00"/>
              </a:solidFill>
            </a:ln>
          </p:spPr>
        </p:pic>
        <p:pic>
          <p:nvPicPr>
            <p:cNvPr id="24" name="Picture 23">
              <a:extLst>
                <a:ext uri="{FF2B5EF4-FFF2-40B4-BE49-F238E27FC236}">
                  <a16:creationId xmlns:a16="http://schemas.microsoft.com/office/drawing/2014/main" id="{47BD0982-B217-4308-8D7B-46E48D5B429B}"/>
                </a:ext>
              </a:extLst>
            </p:cNvPr>
            <p:cNvPicPr preferRelativeResize="0">
              <a:picLocks noChangeAspect="1"/>
            </p:cNvPicPr>
            <p:nvPr/>
          </p:nvPicPr>
          <p:blipFill rotWithShape="1">
            <a:blip r:embed="rId5" cstate="print">
              <a:extLst>
                <a:ext uri="{28A0092B-C50C-407E-A947-70E740481C1C}">
                  <a14:useLocalDpi xmlns:a14="http://schemas.microsoft.com/office/drawing/2010/main" val="0"/>
                </a:ext>
              </a:extLst>
            </a:blip>
            <a:srcRect r="21260"/>
            <a:stretch/>
          </p:blipFill>
          <p:spPr>
            <a:xfrm>
              <a:off x="5748384" y="2130854"/>
              <a:ext cx="360000" cy="360000"/>
            </a:xfrm>
            <a:prstGeom prst="rect">
              <a:avLst/>
            </a:prstGeom>
            <a:ln w="76200">
              <a:solidFill>
                <a:srgbClr val="FF0000"/>
              </a:solidFill>
            </a:ln>
          </p:spPr>
        </p:pic>
        <p:pic>
          <p:nvPicPr>
            <p:cNvPr id="25" name="Picture 24">
              <a:extLst>
                <a:ext uri="{FF2B5EF4-FFF2-40B4-BE49-F238E27FC236}">
                  <a16:creationId xmlns:a16="http://schemas.microsoft.com/office/drawing/2014/main" id="{C0E8F05A-885B-4A9F-B761-A417CC8EB99B}"/>
                </a:ext>
              </a:extLst>
            </p:cNvPr>
            <p:cNvPicPr preferRelativeResize="0">
              <a:picLocks noChangeAspect="1"/>
            </p:cNvPicPr>
            <p:nvPr/>
          </p:nvPicPr>
          <p:blipFill rotWithShape="1">
            <a:blip r:embed="rId6" cstate="print">
              <a:extLst>
                <a:ext uri="{28A0092B-C50C-407E-A947-70E740481C1C}">
                  <a14:useLocalDpi xmlns:a14="http://schemas.microsoft.com/office/drawing/2010/main" val="0"/>
                </a:ext>
              </a:extLst>
            </a:blip>
            <a:srcRect l="19513"/>
            <a:stretch/>
          </p:blipFill>
          <p:spPr>
            <a:xfrm>
              <a:off x="4994871" y="2130854"/>
              <a:ext cx="360000" cy="360000"/>
            </a:xfrm>
            <a:prstGeom prst="rect">
              <a:avLst/>
            </a:prstGeom>
            <a:ln w="76200">
              <a:solidFill>
                <a:srgbClr val="FF0000"/>
              </a:solidFill>
            </a:ln>
          </p:spPr>
        </p:pic>
        <p:pic>
          <p:nvPicPr>
            <p:cNvPr id="26" name="Picture 25">
              <a:extLst>
                <a:ext uri="{FF2B5EF4-FFF2-40B4-BE49-F238E27FC236}">
                  <a16:creationId xmlns:a16="http://schemas.microsoft.com/office/drawing/2014/main" id="{FE143A8A-0D36-43AE-9A54-F5BEB5003DE1}"/>
                </a:ext>
              </a:extLst>
            </p:cNvPr>
            <p:cNvPicPr preferRelativeResize="0">
              <a:picLocks noChangeAspect="1"/>
            </p:cNvPicPr>
            <p:nvPr/>
          </p:nvPicPr>
          <p:blipFill rotWithShape="1">
            <a:blip r:embed="rId7" cstate="print">
              <a:extLst>
                <a:ext uri="{28A0092B-C50C-407E-A947-70E740481C1C}">
                  <a14:useLocalDpi xmlns:a14="http://schemas.microsoft.com/office/drawing/2010/main" val="0"/>
                </a:ext>
              </a:extLst>
            </a:blip>
            <a:srcRect l="11992" r="30328" b="13150"/>
            <a:stretch/>
          </p:blipFill>
          <p:spPr>
            <a:xfrm>
              <a:off x="4241358" y="2130854"/>
              <a:ext cx="360000" cy="360000"/>
            </a:xfrm>
            <a:prstGeom prst="rect">
              <a:avLst/>
            </a:prstGeom>
            <a:ln w="76200">
              <a:solidFill>
                <a:srgbClr val="00CC00"/>
              </a:solidFill>
            </a:ln>
          </p:spPr>
        </p:pic>
        <p:pic>
          <p:nvPicPr>
            <p:cNvPr id="27" name="Picture 26">
              <a:extLst>
                <a:ext uri="{FF2B5EF4-FFF2-40B4-BE49-F238E27FC236}">
                  <a16:creationId xmlns:a16="http://schemas.microsoft.com/office/drawing/2014/main" id="{325ED9C1-F202-42CE-AA61-DB7E9AD1FC84}"/>
                </a:ext>
              </a:extLst>
            </p:cNvPr>
            <p:cNvPicPr preferRelativeResize="0">
              <a:picLocks noChangeAspect="1"/>
            </p:cNvPicPr>
            <p:nvPr/>
          </p:nvPicPr>
          <p:blipFill rotWithShape="1">
            <a:blip r:embed="rId8" cstate="print">
              <a:extLst>
                <a:ext uri="{28A0092B-C50C-407E-A947-70E740481C1C}">
                  <a14:useLocalDpi xmlns:a14="http://schemas.microsoft.com/office/drawing/2010/main" val="0"/>
                </a:ext>
              </a:extLst>
            </a:blip>
            <a:srcRect l="24962"/>
            <a:stretch/>
          </p:blipFill>
          <p:spPr>
            <a:xfrm>
              <a:off x="7255412" y="2130854"/>
              <a:ext cx="360000" cy="360000"/>
            </a:xfrm>
            <a:prstGeom prst="rect">
              <a:avLst/>
            </a:prstGeom>
            <a:ln w="76200">
              <a:solidFill>
                <a:srgbClr val="FF0000"/>
              </a:solidFill>
            </a:ln>
          </p:spPr>
        </p:pic>
      </p:grpSp>
      <p:sp>
        <p:nvSpPr>
          <p:cNvPr id="29" name="TextBox 28">
            <a:extLst>
              <a:ext uri="{FF2B5EF4-FFF2-40B4-BE49-F238E27FC236}">
                <a16:creationId xmlns:a16="http://schemas.microsoft.com/office/drawing/2014/main" id="{D51D9AB8-54DF-4B82-846B-280B3AACDB73}"/>
              </a:ext>
            </a:extLst>
          </p:cNvPr>
          <p:cNvSpPr txBox="1"/>
          <p:nvPr/>
        </p:nvSpPr>
        <p:spPr>
          <a:xfrm>
            <a:off x="2296291" y="2709712"/>
            <a:ext cx="4113301" cy="523220"/>
          </a:xfrm>
          <a:prstGeom prst="rect">
            <a:avLst/>
          </a:prstGeom>
          <a:noFill/>
        </p:spPr>
        <p:txBody>
          <a:bodyPr wrap="square" rtlCol="0">
            <a:spAutoFit/>
          </a:bodyPr>
          <a:lstStyle/>
          <a:p>
            <a:r>
              <a:rPr lang="en-IN" sz="2800"/>
              <a:t>Learn your favourite model</a:t>
            </a:r>
            <a:endParaRPr lang="en-IN" sz="3200"/>
          </a:p>
        </p:txBody>
      </p:sp>
      <p:sp>
        <p:nvSpPr>
          <p:cNvPr id="30" name="TextBox 29">
            <a:extLst>
              <a:ext uri="{FF2B5EF4-FFF2-40B4-BE49-F238E27FC236}">
                <a16:creationId xmlns:a16="http://schemas.microsoft.com/office/drawing/2014/main" id="{E8A9B048-CD28-4393-B316-A06599379F65}"/>
              </a:ext>
            </a:extLst>
          </p:cNvPr>
          <p:cNvSpPr txBox="1"/>
          <p:nvPr/>
        </p:nvSpPr>
        <p:spPr>
          <a:xfrm>
            <a:off x="1623647" y="3793020"/>
            <a:ext cx="5896703" cy="523220"/>
          </a:xfrm>
          <a:prstGeom prst="rect">
            <a:avLst/>
          </a:prstGeom>
          <a:noFill/>
        </p:spPr>
        <p:txBody>
          <a:bodyPr wrap="square" rtlCol="0">
            <a:spAutoFit/>
          </a:bodyPr>
          <a:lstStyle/>
          <a:p>
            <a:r>
              <a:rPr lang="en-IN" sz="2800"/>
              <a:t>Model assigns a score to each sample</a:t>
            </a:r>
            <a:endParaRPr lang="en-IN" sz="3200"/>
          </a:p>
        </p:txBody>
      </p:sp>
      <p:sp>
        <p:nvSpPr>
          <p:cNvPr id="31" name="TextBox 30">
            <a:extLst>
              <a:ext uri="{FF2B5EF4-FFF2-40B4-BE49-F238E27FC236}">
                <a16:creationId xmlns:a16="http://schemas.microsoft.com/office/drawing/2014/main" id="{2D18FE80-3E2C-48B1-AD48-F88CE0F5645E}"/>
              </a:ext>
            </a:extLst>
          </p:cNvPr>
          <p:cNvSpPr txBox="1"/>
          <p:nvPr/>
        </p:nvSpPr>
        <p:spPr>
          <a:xfrm>
            <a:off x="1048877" y="5050843"/>
            <a:ext cx="7054851" cy="523220"/>
          </a:xfrm>
          <a:prstGeom prst="rect">
            <a:avLst/>
          </a:prstGeom>
          <a:noFill/>
        </p:spPr>
        <p:txBody>
          <a:bodyPr wrap="square" rtlCol="0">
            <a:spAutoFit/>
          </a:bodyPr>
          <a:lstStyle/>
          <a:p>
            <a:r>
              <a:rPr lang="en-IN" sz="2800"/>
              <a:t>Sort the samples according to score for ranking</a:t>
            </a:r>
            <a:endParaRPr lang="en-IN" sz="3200"/>
          </a:p>
        </p:txBody>
      </p:sp>
      <p:sp>
        <p:nvSpPr>
          <p:cNvPr id="5" name="Arrow: Down 4">
            <a:extLst>
              <a:ext uri="{FF2B5EF4-FFF2-40B4-BE49-F238E27FC236}">
                <a16:creationId xmlns:a16="http://schemas.microsoft.com/office/drawing/2014/main" id="{65D94A6B-4D7C-480A-9CD2-940E43DEFB72}"/>
              </a:ext>
            </a:extLst>
          </p:cNvPr>
          <p:cNvSpPr/>
          <p:nvPr/>
        </p:nvSpPr>
        <p:spPr>
          <a:xfrm>
            <a:off x="4444164" y="2255314"/>
            <a:ext cx="264276" cy="523221"/>
          </a:xfrm>
          <a:prstGeom prst="downArrow">
            <a:avLst>
              <a:gd name="adj1" fmla="val 50000"/>
              <a:gd name="adj2" fmla="val 74714"/>
            </a:avLst>
          </a:prstGeom>
          <a:solidFill>
            <a:schemeClr val="bg1"/>
          </a:solidFill>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33" name="Arrow: Down 32">
            <a:extLst>
              <a:ext uri="{FF2B5EF4-FFF2-40B4-BE49-F238E27FC236}">
                <a16:creationId xmlns:a16="http://schemas.microsoft.com/office/drawing/2014/main" id="{D27EA864-0E73-4604-A3C4-331A62DC3F9D}"/>
              </a:ext>
            </a:extLst>
          </p:cNvPr>
          <p:cNvSpPr/>
          <p:nvPr/>
        </p:nvSpPr>
        <p:spPr>
          <a:xfrm>
            <a:off x="4444164" y="3304776"/>
            <a:ext cx="264276" cy="523221"/>
          </a:xfrm>
          <a:prstGeom prst="downArrow">
            <a:avLst>
              <a:gd name="adj1" fmla="val 50000"/>
              <a:gd name="adj2" fmla="val 74714"/>
            </a:avLst>
          </a:prstGeom>
          <a:solidFill>
            <a:schemeClr val="bg1"/>
          </a:solidFill>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35" name="Arrow: Down 34">
            <a:extLst>
              <a:ext uri="{FF2B5EF4-FFF2-40B4-BE49-F238E27FC236}">
                <a16:creationId xmlns:a16="http://schemas.microsoft.com/office/drawing/2014/main" id="{02420BFA-4479-40B7-850A-63F3EC51D9CE}"/>
              </a:ext>
            </a:extLst>
          </p:cNvPr>
          <p:cNvSpPr/>
          <p:nvPr/>
        </p:nvSpPr>
        <p:spPr>
          <a:xfrm>
            <a:off x="4444164" y="4421931"/>
            <a:ext cx="264276" cy="523221"/>
          </a:xfrm>
          <a:prstGeom prst="downArrow">
            <a:avLst>
              <a:gd name="adj1" fmla="val 50000"/>
              <a:gd name="adj2" fmla="val 74714"/>
            </a:avLst>
          </a:prstGeom>
          <a:solidFill>
            <a:schemeClr val="bg1"/>
          </a:solidFill>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19" name="TextBox 18">
            <a:extLst>
              <a:ext uri="{FF2B5EF4-FFF2-40B4-BE49-F238E27FC236}">
                <a16:creationId xmlns:a16="http://schemas.microsoft.com/office/drawing/2014/main" id="{F819B56C-F10A-4AA8-8CC8-6917C6A5518F}"/>
              </a:ext>
            </a:extLst>
          </p:cNvPr>
          <p:cNvSpPr txBox="1"/>
          <p:nvPr/>
        </p:nvSpPr>
        <p:spPr>
          <a:xfrm>
            <a:off x="0" y="5870639"/>
            <a:ext cx="9144000" cy="492443"/>
          </a:xfrm>
          <a:prstGeom prst="rect">
            <a:avLst/>
          </a:prstGeom>
          <a:solidFill>
            <a:schemeClr val="bg1"/>
          </a:solidFill>
        </p:spPr>
        <p:txBody>
          <a:bodyPr wrap="square" rtlCol="0">
            <a:spAutoFit/>
          </a:bodyPr>
          <a:lstStyle/>
          <a:p>
            <a:pPr algn="ctr"/>
            <a:r>
              <a:rPr lang="en-IN" sz="2600" dirty="0">
                <a:solidFill>
                  <a:srgbClr val="0070C0"/>
                </a:solidFill>
              </a:rPr>
              <a:t>Evaluate using a ranking measures</a:t>
            </a:r>
          </a:p>
        </p:txBody>
      </p:sp>
      <p:sp>
        <p:nvSpPr>
          <p:cNvPr id="21" name="TextBox 20">
            <a:extLst>
              <a:ext uri="{FF2B5EF4-FFF2-40B4-BE49-F238E27FC236}">
                <a16:creationId xmlns:a16="http://schemas.microsoft.com/office/drawing/2014/main" id="{2EAEA12D-E5AC-42D3-B242-5718DD4186B5}"/>
              </a:ext>
            </a:extLst>
          </p:cNvPr>
          <p:cNvSpPr txBox="1"/>
          <p:nvPr/>
        </p:nvSpPr>
        <p:spPr>
          <a:xfrm>
            <a:off x="0" y="-76063"/>
            <a:ext cx="9144000" cy="584775"/>
          </a:xfrm>
          <a:prstGeom prst="rect">
            <a:avLst/>
          </a:prstGeom>
          <a:noFill/>
        </p:spPr>
        <p:txBody>
          <a:bodyPr wrap="square" rtlCol="0">
            <a:spAutoFit/>
          </a:bodyPr>
          <a:lstStyle/>
          <a:p>
            <a:r>
              <a:rPr lang="en-IN" sz="3200">
                <a:solidFill>
                  <a:schemeClr val="bg1"/>
                </a:solidFill>
              </a:rPr>
              <a:t>Evaluating quality of prediction: Ranking</a:t>
            </a:r>
          </a:p>
        </p:txBody>
      </p:sp>
    </p:spTree>
    <p:extLst>
      <p:ext uri="{BB962C8B-B14F-4D97-AF65-F5344CB8AC3E}">
        <p14:creationId xmlns:p14="http://schemas.microsoft.com/office/powerpoint/2010/main" val="331294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5" grpId="0" animBg="1"/>
      <p:bldP spid="33" grpId="0" animBg="1"/>
      <p:bldP spid="35"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6006C343-C3D3-421F-9926-A603F4AF6BEA}"/>
              </a:ext>
            </a:extLst>
          </p:cNvPr>
          <p:cNvSpPr txBox="1"/>
          <p:nvPr/>
        </p:nvSpPr>
        <p:spPr>
          <a:xfrm>
            <a:off x="727542" y="6151453"/>
            <a:ext cx="3816465" cy="523220"/>
          </a:xfrm>
          <a:prstGeom prst="rect">
            <a:avLst/>
          </a:prstGeom>
          <a:noFill/>
        </p:spPr>
        <p:txBody>
          <a:bodyPr wrap="square" rtlCol="0">
            <a:spAutoFit/>
          </a:bodyPr>
          <a:lstStyle/>
          <a:p>
            <a:r>
              <a:rPr lang="en-IN" sz="2800">
                <a:solidFill>
                  <a:schemeClr val="tx2"/>
                </a:solidFill>
              </a:rPr>
              <a:t>Average Precision = </a:t>
            </a:r>
            <a:r>
              <a:rPr lang="en-IN" sz="2800">
                <a:solidFill>
                  <a:schemeClr val="accent2"/>
                </a:solidFill>
              </a:rPr>
              <a:t>0.83</a:t>
            </a:r>
          </a:p>
        </p:txBody>
      </p:sp>
      <p:sp>
        <p:nvSpPr>
          <p:cNvPr id="26" name="TextBox 25">
            <a:extLst>
              <a:ext uri="{FF2B5EF4-FFF2-40B4-BE49-F238E27FC236}">
                <a16:creationId xmlns:a16="http://schemas.microsoft.com/office/drawing/2014/main" id="{974C8D19-5915-4B9D-9CB8-0F030A9015E2}"/>
              </a:ext>
            </a:extLst>
          </p:cNvPr>
          <p:cNvSpPr txBox="1"/>
          <p:nvPr/>
        </p:nvSpPr>
        <p:spPr>
          <a:xfrm>
            <a:off x="3616014" y="6153235"/>
            <a:ext cx="927993" cy="523220"/>
          </a:xfrm>
          <a:prstGeom prst="rect">
            <a:avLst/>
          </a:prstGeom>
          <a:solidFill>
            <a:schemeClr val="bg1"/>
          </a:solidFill>
        </p:spPr>
        <p:txBody>
          <a:bodyPr wrap="square" rtlCol="0">
            <a:spAutoFit/>
          </a:bodyPr>
          <a:lstStyle/>
          <a:p>
            <a:r>
              <a:rPr lang="en-IN" sz="2800">
                <a:solidFill>
                  <a:schemeClr val="accent2"/>
                </a:solidFill>
              </a:rPr>
              <a:t>0.75</a:t>
            </a:r>
            <a:r>
              <a:rPr lang="en-IN" sz="2800">
                <a:solidFill>
                  <a:schemeClr val="tx2"/>
                </a:solidFill>
              </a:rPr>
              <a:t> </a:t>
            </a:r>
          </a:p>
        </p:txBody>
      </p:sp>
      <p:sp>
        <p:nvSpPr>
          <p:cNvPr id="2" name="TextBox 1">
            <a:extLst>
              <a:ext uri="{FF2B5EF4-FFF2-40B4-BE49-F238E27FC236}">
                <a16:creationId xmlns:a16="http://schemas.microsoft.com/office/drawing/2014/main" id="{16A974F7-95E7-4A42-9B59-B2712FF680A5}"/>
              </a:ext>
            </a:extLst>
          </p:cNvPr>
          <p:cNvSpPr txBox="1"/>
          <p:nvPr/>
        </p:nvSpPr>
        <p:spPr>
          <a:xfrm>
            <a:off x="1244468" y="1230002"/>
            <a:ext cx="1027369" cy="461665"/>
          </a:xfrm>
          <a:prstGeom prst="rect">
            <a:avLst/>
          </a:prstGeom>
          <a:noFill/>
        </p:spPr>
        <p:txBody>
          <a:bodyPr wrap="square" rtlCol="0">
            <a:spAutoFit/>
          </a:bodyPr>
          <a:lstStyle/>
          <a:p>
            <a:r>
              <a:rPr lang="en-IN" sz="2400">
                <a:solidFill>
                  <a:srgbClr val="0070C0"/>
                </a:solidFill>
              </a:rPr>
              <a:t>Rank 1</a:t>
            </a:r>
          </a:p>
        </p:txBody>
      </p:sp>
      <p:sp>
        <p:nvSpPr>
          <p:cNvPr id="14" name="TextBox 13">
            <a:extLst>
              <a:ext uri="{FF2B5EF4-FFF2-40B4-BE49-F238E27FC236}">
                <a16:creationId xmlns:a16="http://schemas.microsoft.com/office/drawing/2014/main" id="{EBE4FC2F-D789-4A39-86C9-DB8D3F266E99}"/>
              </a:ext>
            </a:extLst>
          </p:cNvPr>
          <p:cNvSpPr txBox="1"/>
          <p:nvPr/>
        </p:nvSpPr>
        <p:spPr>
          <a:xfrm>
            <a:off x="4058315" y="1230001"/>
            <a:ext cx="1027369" cy="461665"/>
          </a:xfrm>
          <a:prstGeom prst="rect">
            <a:avLst/>
          </a:prstGeom>
          <a:noFill/>
        </p:spPr>
        <p:txBody>
          <a:bodyPr wrap="square" rtlCol="0">
            <a:spAutoFit/>
          </a:bodyPr>
          <a:lstStyle/>
          <a:p>
            <a:r>
              <a:rPr lang="en-IN" sz="2400">
                <a:solidFill>
                  <a:srgbClr val="0070C0"/>
                </a:solidFill>
              </a:rPr>
              <a:t>Rank 2</a:t>
            </a:r>
          </a:p>
        </p:txBody>
      </p:sp>
      <p:sp>
        <p:nvSpPr>
          <p:cNvPr id="15" name="TextBox 14">
            <a:extLst>
              <a:ext uri="{FF2B5EF4-FFF2-40B4-BE49-F238E27FC236}">
                <a16:creationId xmlns:a16="http://schemas.microsoft.com/office/drawing/2014/main" id="{0F3723EB-78BC-4573-9A56-DC5D548D9DD8}"/>
              </a:ext>
            </a:extLst>
          </p:cNvPr>
          <p:cNvSpPr txBox="1"/>
          <p:nvPr/>
        </p:nvSpPr>
        <p:spPr>
          <a:xfrm>
            <a:off x="6872163" y="1230001"/>
            <a:ext cx="1027369" cy="461665"/>
          </a:xfrm>
          <a:prstGeom prst="rect">
            <a:avLst/>
          </a:prstGeom>
          <a:noFill/>
        </p:spPr>
        <p:txBody>
          <a:bodyPr wrap="square" rtlCol="0">
            <a:spAutoFit/>
          </a:bodyPr>
          <a:lstStyle/>
          <a:p>
            <a:r>
              <a:rPr lang="en-IN" sz="2400">
                <a:solidFill>
                  <a:srgbClr val="0070C0"/>
                </a:solidFill>
              </a:rPr>
              <a:t>Rank 3</a:t>
            </a:r>
          </a:p>
        </p:txBody>
      </p:sp>
      <p:sp>
        <p:nvSpPr>
          <p:cNvPr id="16" name="TextBox 15">
            <a:extLst>
              <a:ext uri="{FF2B5EF4-FFF2-40B4-BE49-F238E27FC236}">
                <a16:creationId xmlns:a16="http://schemas.microsoft.com/office/drawing/2014/main" id="{3B349399-AD2F-48A9-A030-14701DC3BD97}"/>
              </a:ext>
            </a:extLst>
          </p:cNvPr>
          <p:cNvSpPr txBox="1"/>
          <p:nvPr/>
        </p:nvSpPr>
        <p:spPr>
          <a:xfrm>
            <a:off x="1244467" y="3636989"/>
            <a:ext cx="1027369" cy="461665"/>
          </a:xfrm>
          <a:prstGeom prst="rect">
            <a:avLst/>
          </a:prstGeom>
          <a:noFill/>
        </p:spPr>
        <p:txBody>
          <a:bodyPr wrap="square" rtlCol="0">
            <a:spAutoFit/>
          </a:bodyPr>
          <a:lstStyle/>
          <a:p>
            <a:r>
              <a:rPr lang="en-IN" sz="2400">
                <a:solidFill>
                  <a:srgbClr val="0070C0"/>
                </a:solidFill>
              </a:rPr>
              <a:t>Rank 4</a:t>
            </a:r>
          </a:p>
        </p:txBody>
      </p:sp>
      <p:sp>
        <p:nvSpPr>
          <p:cNvPr id="17" name="TextBox 16">
            <a:extLst>
              <a:ext uri="{FF2B5EF4-FFF2-40B4-BE49-F238E27FC236}">
                <a16:creationId xmlns:a16="http://schemas.microsoft.com/office/drawing/2014/main" id="{207A22F4-5651-4D6C-92F6-B207CE07ADE0}"/>
              </a:ext>
            </a:extLst>
          </p:cNvPr>
          <p:cNvSpPr txBox="1"/>
          <p:nvPr/>
        </p:nvSpPr>
        <p:spPr>
          <a:xfrm>
            <a:off x="4058315" y="3636988"/>
            <a:ext cx="1027369" cy="461665"/>
          </a:xfrm>
          <a:prstGeom prst="rect">
            <a:avLst/>
          </a:prstGeom>
          <a:noFill/>
        </p:spPr>
        <p:txBody>
          <a:bodyPr wrap="square" rtlCol="0">
            <a:spAutoFit/>
          </a:bodyPr>
          <a:lstStyle/>
          <a:p>
            <a:r>
              <a:rPr lang="en-IN" sz="2400">
                <a:solidFill>
                  <a:srgbClr val="0070C0"/>
                </a:solidFill>
              </a:rPr>
              <a:t>Rank 5</a:t>
            </a:r>
          </a:p>
        </p:txBody>
      </p:sp>
      <p:sp>
        <p:nvSpPr>
          <p:cNvPr id="18" name="TextBox 17">
            <a:extLst>
              <a:ext uri="{FF2B5EF4-FFF2-40B4-BE49-F238E27FC236}">
                <a16:creationId xmlns:a16="http://schemas.microsoft.com/office/drawing/2014/main" id="{62961447-3D19-4841-9E57-D71F1A76D3D7}"/>
              </a:ext>
            </a:extLst>
          </p:cNvPr>
          <p:cNvSpPr txBox="1"/>
          <p:nvPr/>
        </p:nvSpPr>
        <p:spPr>
          <a:xfrm>
            <a:off x="6872163" y="3636987"/>
            <a:ext cx="1027369" cy="461665"/>
          </a:xfrm>
          <a:prstGeom prst="rect">
            <a:avLst/>
          </a:prstGeom>
          <a:noFill/>
        </p:spPr>
        <p:txBody>
          <a:bodyPr wrap="square" rtlCol="0">
            <a:spAutoFit/>
          </a:bodyPr>
          <a:lstStyle/>
          <a:p>
            <a:r>
              <a:rPr lang="en-IN" sz="2400">
                <a:solidFill>
                  <a:srgbClr val="0070C0"/>
                </a:solidFill>
              </a:rPr>
              <a:t>Rank 6</a:t>
            </a:r>
          </a:p>
        </p:txBody>
      </p:sp>
      <p:pic>
        <p:nvPicPr>
          <p:cNvPr id="19" name="Picture 8" descr="D:\work\NIPS_2014\Poster\material\Images\Horse_riding\Negatives\2010_006117.jpg">
            <a:extLst>
              <a:ext uri="{FF2B5EF4-FFF2-40B4-BE49-F238E27FC236}">
                <a16:creationId xmlns:a16="http://schemas.microsoft.com/office/drawing/2014/main" id="{F81B955B-B307-4A15-9108-37BF71EEB9EE}"/>
              </a:ext>
            </a:extLst>
          </p:cNvPr>
          <p:cNvPicPr preferRelativeResize="0">
            <a:picLocks noChangeAspect="1" noChangeArrowheads="1"/>
          </p:cNvPicPr>
          <p:nvPr/>
        </p:nvPicPr>
        <p:blipFill>
          <a:blip r:embed="rId3" cstate="print"/>
          <a:srcRect l="35316" t="1466" r="6326" b="2285"/>
          <a:stretch>
            <a:fillRect/>
          </a:stretch>
        </p:blipFill>
        <p:spPr bwMode="auto">
          <a:xfrm>
            <a:off x="858153" y="4117306"/>
            <a:ext cx="1800000" cy="1800000"/>
          </a:xfrm>
          <a:prstGeom prst="rect">
            <a:avLst/>
          </a:prstGeom>
          <a:noFill/>
          <a:ln w="76200">
            <a:solidFill>
              <a:srgbClr val="FF0000"/>
            </a:solidFill>
          </a:ln>
        </p:spPr>
      </p:pic>
      <p:pic>
        <p:nvPicPr>
          <p:cNvPr id="20" name="Picture 19">
            <a:extLst>
              <a:ext uri="{FF2B5EF4-FFF2-40B4-BE49-F238E27FC236}">
                <a16:creationId xmlns:a16="http://schemas.microsoft.com/office/drawing/2014/main" id="{82CEEB82-7F5A-437A-B5EF-CC8142655B50}"/>
              </a:ext>
            </a:extLst>
          </p:cNvPr>
          <p:cNvPicPr preferRelativeResize="0">
            <a:picLocks noChangeAspect="1"/>
          </p:cNvPicPr>
          <p:nvPr/>
        </p:nvPicPr>
        <p:blipFill rotWithShape="1">
          <a:blip r:embed="rId4">
            <a:extLst>
              <a:ext uri="{28A0092B-C50C-407E-A947-70E740481C1C}">
                <a14:useLocalDpi xmlns:a14="http://schemas.microsoft.com/office/drawing/2010/main" val="0"/>
              </a:ext>
            </a:extLst>
          </a:blip>
          <a:srcRect t="3347" b="17983"/>
          <a:stretch/>
        </p:blipFill>
        <p:spPr>
          <a:xfrm>
            <a:off x="858153" y="1698081"/>
            <a:ext cx="1800000" cy="1800000"/>
          </a:xfrm>
          <a:prstGeom prst="rect">
            <a:avLst/>
          </a:prstGeom>
          <a:ln w="76200">
            <a:solidFill>
              <a:srgbClr val="00CC00"/>
            </a:solidFill>
          </a:ln>
        </p:spPr>
      </p:pic>
      <p:pic>
        <p:nvPicPr>
          <p:cNvPr id="21" name="Picture 20">
            <a:extLst>
              <a:ext uri="{FF2B5EF4-FFF2-40B4-BE49-F238E27FC236}">
                <a16:creationId xmlns:a16="http://schemas.microsoft.com/office/drawing/2014/main" id="{30316F79-2F9A-4B52-AA72-333173686696}"/>
              </a:ext>
            </a:extLst>
          </p:cNvPr>
          <p:cNvPicPr preferRelativeResize="0">
            <a:picLocks noChangeAspect="1"/>
          </p:cNvPicPr>
          <p:nvPr/>
        </p:nvPicPr>
        <p:blipFill rotWithShape="1">
          <a:blip r:embed="rId5">
            <a:extLst>
              <a:ext uri="{28A0092B-C50C-407E-A947-70E740481C1C}">
                <a14:useLocalDpi xmlns:a14="http://schemas.microsoft.com/office/drawing/2010/main" val="0"/>
              </a:ext>
            </a:extLst>
          </a:blip>
          <a:srcRect r="21260"/>
          <a:stretch/>
        </p:blipFill>
        <p:spPr>
          <a:xfrm>
            <a:off x="3672000" y="4117306"/>
            <a:ext cx="1800000" cy="1800000"/>
          </a:xfrm>
          <a:prstGeom prst="rect">
            <a:avLst/>
          </a:prstGeom>
          <a:ln w="76200">
            <a:solidFill>
              <a:srgbClr val="FF0000"/>
            </a:solidFill>
          </a:ln>
        </p:spPr>
      </p:pic>
      <p:pic>
        <p:nvPicPr>
          <p:cNvPr id="22" name="Picture 21">
            <a:extLst>
              <a:ext uri="{FF2B5EF4-FFF2-40B4-BE49-F238E27FC236}">
                <a16:creationId xmlns:a16="http://schemas.microsoft.com/office/drawing/2014/main" id="{ECED6D44-F4C6-4D2D-95AD-D7AA9089285D}"/>
              </a:ext>
            </a:extLst>
          </p:cNvPr>
          <p:cNvPicPr preferRelativeResize="0">
            <a:picLocks noChangeAspect="1"/>
          </p:cNvPicPr>
          <p:nvPr/>
        </p:nvPicPr>
        <p:blipFill>
          <a:blip r:embed="rId6">
            <a:extLst>
              <a:ext uri="{28A0092B-C50C-407E-A947-70E740481C1C}">
                <a14:useLocalDpi xmlns:a14="http://schemas.microsoft.com/office/drawing/2010/main" val="0"/>
              </a:ext>
            </a:extLst>
          </a:blip>
          <a:stretch>
            <a:fillRect/>
          </a:stretch>
        </p:blipFill>
        <p:spPr>
          <a:xfrm>
            <a:off x="6485847" y="1701121"/>
            <a:ext cx="1800000" cy="1793919"/>
          </a:xfrm>
          <a:prstGeom prst="rect">
            <a:avLst/>
          </a:prstGeom>
          <a:ln w="76200">
            <a:solidFill>
              <a:srgbClr val="00CC00"/>
            </a:solidFill>
          </a:ln>
        </p:spPr>
      </p:pic>
      <p:pic>
        <p:nvPicPr>
          <p:cNvPr id="23" name="Picture 22">
            <a:extLst>
              <a:ext uri="{FF2B5EF4-FFF2-40B4-BE49-F238E27FC236}">
                <a16:creationId xmlns:a16="http://schemas.microsoft.com/office/drawing/2014/main" id="{526ABA65-DA81-4ED5-9A32-D2FF9A44A7FC}"/>
              </a:ext>
            </a:extLst>
          </p:cNvPr>
          <p:cNvPicPr preferRelativeResize="0">
            <a:picLocks noChangeAspect="1"/>
          </p:cNvPicPr>
          <p:nvPr/>
        </p:nvPicPr>
        <p:blipFill>
          <a:blip r:embed="rId7">
            <a:extLst>
              <a:ext uri="{28A0092B-C50C-407E-A947-70E740481C1C}">
                <a14:useLocalDpi xmlns:a14="http://schemas.microsoft.com/office/drawing/2010/main" val="0"/>
              </a:ext>
            </a:extLst>
          </a:blip>
          <a:stretch>
            <a:fillRect/>
          </a:stretch>
        </p:blipFill>
        <p:spPr>
          <a:xfrm>
            <a:off x="3672000" y="1698081"/>
            <a:ext cx="1800000" cy="1800000"/>
          </a:xfrm>
          <a:prstGeom prst="rect">
            <a:avLst/>
          </a:prstGeom>
          <a:ln w="76200">
            <a:solidFill>
              <a:srgbClr val="FF0000"/>
            </a:solidFill>
          </a:ln>
        </p:spPr>
      </p:pic>
      <p:pic>
        <p:nvPicPr>
          <p:cNvPr id="24" name="Picture 23">
            <a:extLst>
              <a:ext uri="{FF2B5EF4-FFF2-40B4-BE49-F238E27FC236}">
                <a16:creationId xmlns:a16="http://schemas.microsoft.com/office/drawing/2014/main" id="{C69F4B88-E53E-4731-946E-635C4318ED2F}"/>
              </a:ext>
            </a:extLst>
          </p:cNvPr>
          <p:cNvPicPr preferRelativeResize="0">
            <a:picLocks noChangeAspect="1"/>
          </p:cNvPicPr>
          <p:nvPr/>
        </p:nvPicPr>
        <p:blipFill rotWithShape="1">
          <a:blip r:embed="rId8" cstate="print">
            <a:extLst>
              <a:ext uri="{28A0092B-C50C-407E-A947-70E740481C1C}">
                <a14:useLocalDpi xmlns:a14="http://schemas.microsoft.com/office/drawing/2010/main" val="0"/>
              </a:ext>
            </a:extLst>
          </a:blip>
          <a:srcRect l="24962"/>
          <a:stretch/>
        </p:blipFill>
        <p:spPr>
          <a:xfrm>
            <a:off x="6485847" y="4117306"/>
            <a:ext cx="1800000" cy="1800000"/>
          </a:xfrm>
          <a:prstGeom prst="rect">
            <a:avLst/>
          </a:prstGeom>
          <a:ln w="76200">
            <a:solidFill>
              <a:srgbClr val="FF0000"/>
            </a:solidFill>
          </a:ln>
        </p:spPr>
      </p:pic>
      <p:sp>
        <p:nvSpPr>
          <p:cNvPr id="28" name="TextBox 27">
            <a:extLst>
              <a:ext uri="{FF2B5EF4-FFF2-40B4-BE49-F238E27FC236}">
                <a16:creationId xmlns:a16="http://schemas.microsoft.com/office/drawing/2014/main" id="{0A58761E-FB4D-480E-A47A-B1710783F4A3}"/>
              </a:ext>
            </a:extLst>
          </p:cNvPr>
          <p:cNvSpPr txBox="1"/>
          <p:nvPr/>
        </p:nvSpPr>
        <p:spPr>
          <a:xfrm>
            <a:off x="6307249" y="6151453"/>
            <a:ext cx="2566163" cy="523220"/>
          </a:xfrm>
          <a:prstGeom prst="rect">
            <a:avLst/>
          </a:prstGeom>
          <a:noFill/>
        </p:spPr>
        <p:txBody>
          <a:bodyPr wrap="square" rtlCol="0">
            <a:spAutoFit/>
          </a:bodyPr>
          <a:lstStyle/>
          <a:p>
            <a:r>
              <a:rPr lang="en-IN" sz="2800" dirty="0">
                <a:solidFill>
                  <a:schemeClr val="tx2"/>
                </a:solidFill>
              </a:rPr>
              <a:t>Accuracy = </a:t>
            </a:r>
            <a:r>
              <a:rPr lang="en-IN" sz="2800" dirty="0">
                <a:solidFill>
                  <a:schemeClr val="accent2"/>
                </a:solidFill>
              </a:rPr>
              <a:t>0.67 </a:t>
            </a:r>
          </a:p>
        </p:txBody>
      </p:sp>
      <p:sp>
        <p:nvSpPr>
          <p:cNvPr id="27" name="TextBox 26">
            <a:extLst>
              <a:ext uri="{FF2B5EF4-FFF2-40B4-BE49-F238E27FC236}">
                <a16:creationId xmlns:a16="http://schemas.microsoft.com/office/drawing/2014/main" id="{47DB3FCB-6298-49E2-BBF0-9B1E549FE907}"/>
              </a:ext>
            </a:extLst>
          </p:cNvPr>
          <p:cNvSpPr txBox="1"/>
          <p:nvPr/>
        </p:nvSpPr>
        <p:spPr>
          <a:xfrm>
            <a:off x="0" y="-76063"/>
            <a:ext cx="9144000" cy="584775"/>
          </a:xfrm>
          <a:prstGeom prst="rect">
            <a:avLst/>
          </a:prstGeom>
          <a:noFill/>
        </p:spPr>
        <p:txBody>
          <a:bodyPr wrap="square" rtlCol="0">
            <a:spAutoFit/>
          </a:bodyPr>
          <a:lstStyle/>
          <a:p>
            <a:r>
              <a:rPr lang="en-IN" sz="3200">
                <a:solidFill>
                  <a:schemeClr val="bg1"/>
                </a:solidFill>
              </a:rPr>
              <a:t>Evaluating quality of prediction: Ranking</a:t>
            </a:r>
          </a:p>
        </p:txBody>
      </p:sp>
    </p:spTree>
    <p:extLst>
      <p:ext uri="{BB962C8B-B14F-4D97-AF65-F5344CB8AC3E}">
        <p14:creationId xmlns:p14="http://schemas.microsoft.com/office/powerpoint/2010/main" val="3471494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1.11111E-6 4.81481E-6 L -0.61476 0.353 " pathEditMode="relative" rAng="0" ptsTypes="AA">
                                      <p:cBhvr>
                                        <p:cTn id="14" dur="2000" fill="hold"/>
                                        <p:tgtEl>
                                          <p:spTgt spid="22"/>
                                        </p:tgtEl>
                                        <p:attrNameLst>
                                          <p:attrName>ppt_x</p:attrName>
                                          <p:attrName>ppt_y</p:attrName>
                                        </p:attrNameLst>
                                      </p:cBhvr>
                                      <p:rCtr x="-30747" y="17639"/>
                                    </p:animMotion>
                                  </p:childTnLst>
                                </p:cTn>
                              </p:par>
                              <p:par>
                                <p:cTn id="15" presetID="42" presetClass="path" presetSubtype="0" accel="50000" decel="50000" fill="hold" nodeType="withEffect">
                                  <p:stCondLst>
                                    <p:cond delay="0"/>
                                  </p:stCondLst>
                                  <p:childTnLst>
                                    <p:animMotion origin="layout" path="M 2.5E-6 -1.48148E-6 L 0.61545 -0.35254 " pathEditMode="relative" rAng="0" ptsTypes="AA">
                                      <p:cBhvr>
                                        <p:cTn id="16" dur="2000" fill="hold"/>
                                        <p:tgtEl>
                                          <p:spTgt spid="19"/>
                                        </p:tgtEl>
                                        <p:attrNameLst>
                                          <p:attrName>ppt_x</p:attrName>
                                          <p:attrName>ppt_y</p:attrName>
                                        </p:attrNameLst>
                                      </p:cBhvr>
                                      <p:rCtr x="30677" y="-17523"/>
                                    </p:animMotion>
                                  </p:childTnLst>
                                </p:cTn>
                              </p:par>
                              <p:par>
                                <p:cTn id="17" presetID="1" presetClass="entr" presetSubtype="0" fill="hold" grpId="0" nodeType="withEffect">
                                  <p:stCondLst>
                                    <p:cond delay="200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animBg="1"/>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AF0841D6-54E1-4203-975B-05D6E958C4EE}"/>
              </a:ext>
            </a:extLst>
          </p:cNvPr>
          <p:cNvSpPr txBox="1"/>
          <p:nvPr/>
        </p:nvSpPr>
        <p:spPr>
          <a:xfrm>
            <a:off x="1287132" y="3682865"/>
            <a:ext cx="6414567" cy="523220"/>
          </a:xfrm>
          <a:prstGeom prst="rect">
            <a:avLst/>
          </a:prstGeom>
          <a:noFill/>
        </p:spPr>
        <p:txBody>
          <a:bodyPr wrap="square" rtlCol="0">
            <a:spAutoFit/>
          </a:bodyPr>
          <a:lstStyle/>
          <a:p>
            <a:r>
              <a:rPr lang="en-IN" sz="2800">
                <a:solidFill>
                  <a:srgbClr val="FF0000"/>
                </a:solidFill>
              </a:rPr>
              <a:t>by optimizing a simple loss like the 0-1 loss</a:t>
            </a:r>
          </a:p>
        </p:txBody>
      </p:sp>
      <p:sp>
        <p:nvSpPr>
          <p:cNvPr id="12" name="TextBox 11">
            <a:extLst>
              <a:ext uri="{FF2B5EF4-FFF2-40B4-BE49-F238E27FC236}">
                <a16:creationId xmlns:a16="http://schemas.microsoft.com/office/drawing/2014/main" id="{9350F27C-F7FA-420B-8E9C-EE7962884677}"/>
              </a:ext>
            </a:extLst>
          </p:cNvPr>
          <p:cNvSpPr txBox="1"/>
          <p:nvPr/>
        </p:nvSpPr>
        <p:spPr>
          <a:xfrm>
            <a:off x="3160832" y="656086"/>
            <a:ext cx="2822331" cy="523220"/>
          </a:xfrm>
          <a:prstGeom prst="rect">
            <a:avLst/>
          </a:prstGeom>
          <a:noFill/>
        </p:spPr>
        <p:txBody>
          <a:bodyPr wrap="square" rtlCol="0">
            <a:spAutoFit/>
          </a:bodyPr>
          <a:lstStyle/>
          <a:p>
            <a:pPr lvl="0"/>
            <a:r>
              <a:rPr lang="en-IN" sz="2800" b="1">
                <a:solidFill>
                  <a:srgbClr val="C00000"/>
                </a:solidFill>
              </a:rPr>
              <a:t>Standard pipeline</a:t>
            </a:r>
          </a:p>
        </p:txBody>
      </p:sp>
      <p:grpSp>
        <p:nvGrpSpPr>
          <p:cNvPr id="4" name="Group 3">
            <a:extLst>
              <a:ext uri="{FF2B5EF4-FFF2-40B4-BE49-F238E27FC236}">
                <a16:creationId xmlns:a16="http://schemas.microsoft.com/office/drawing/2014/main" id="{60075926-FEDC-4945-9110-B56FDCEB295E}"/>
              </a:ext>
            </a:extLst>
          </p:cNvPr>
          <p:cNvGrpSpPr/>
          <p:nvPr/>
        </p:nvGrpSpPr>
        <p:grpSpPr>
          <a:xfrm>
            <a:off x="640084" y="1564849"/>
            <a:ext cx="7872437" cy="584775"/>
            <a:chOff x="711727" y="2043404"/>
            <a:chExt cx="7775866" cy="584775"/>
          </a:xfrm>
        </p:grpSpPr>
        <p:sp>
          <p:nvSpPr>
            <p:cNvPr id="2" name="TextBox 1">
              <a:extLst>
                <a:ext uri="{FF2B5EF4-FFF2-40B4-BE49-F238E27FC236}">
                  <a16:creationId xmlns:a16="http://schemas.microsoft.com/office/drawing/2014/main" id="{78C97E1F-A711-4977-AE10-D747C5131315}"/>
                </a:ext>
              </a:extLst>
            </p:cNvPr>
            <p:cNvSpPr txBox="1"/>
            <p:nvPr/>
          </p:nvSpPr>
          <p:spPr>
            <a:xfrm>
              <a:off x="711727" y="2043404"/>
              <a:ext cx="7775866" cy="584775"/>
            </a:xfrm>
            <a:prstGeom prst="rect">
              <a:avLst/>
            </a:prstGeom>
            <a:noFill/>
          </p:spPr>
          <p:txBody>
            <a:bodyPr wrap="square" rtlCol="0">
              <a:spAutoFit/>
            </a:bodyPr>
            <a:lstStyle/>
            <a:p>
              <a:r>
                <a:rPr lang="en-IN" sz="2800"/>
                <a:t>Collect dataset : </a:t>
              </a:r>
              <a:r>
                <a:rPr lang="en-IN" sz="3200"/>
                <a:t>{</a:t>
              </a:r>
              <a:r>
                <a:rPr lang="en-IN" sz="2800"/>
                <a:t>         ,        ,        ,        ,        ,         , … </a:t>
              </a:r>
              <a:r>
                <a:rPr lang="en-IN" sz="3200"/>
                <a:t>}</a:t>
              </a:r>
            </a:p>
          </p:txBody>
        </p:sp>
        <p:pic>
          <p:nvPicPr>
            <p:cNvPr id="22" name="Picture 8" descr="D:\work\NIPS_2014\Poster\material\Images\Horse_riding\Negatives\2010_006117.jpg">
              <a:extLst>
                <a:ext uri="{FF2B5EF4-FFF2-40B4-BE49-F238E27FC236}">
                  <a16:creationId xmlns:a16="http://schemas.microsoft.com/office/drawing/2014/main" id="{B87CC07A-919B-4C65-9AF3-57747FB382B1}"/>
                </a:ext>
              </a:extLst>
            </p:cNvPr>
            <p:cNvPicPr preferRelativeResize="0">
              <a:picLocks noChangeAspect="1" noChangeArrowheads="1"/>
            </p:cNvPicPr>
            <p:nvPr/>
          </p:nvPicPr>
          <p:blipFill>
            <a:blip r:embed="rId3" cstate="print"/>
            <a:srcRect l="35316" t="1466" r="6326" b="2285"/>
            <a:stretch>
              <a:fillRect/>
            </a:stretch>
          </p:blipFill>
          <p:spPr bwMode="auto">
            <a:xfrm>
              <a:off x="6501897" y="2130854"/>
              <a:ext cx="360000" cy="360000"/>
            </a:xfrm>
            <a:prstGeom prst="rect">
              <a:avLst/>
            </a:prstGeom>
            <a:noFill/>
            <a:ln w="76200">
              <a:solidFill>
                <a:srgbClr val="FF0000"/>
              </a:solidFill>
            </a:ln>
          </p:spPr>
        </p:pic>
        <p:pic>
          <p:nvPicPr>
            <p:cNvPr id="23" name="Picture 22">
              <a:extLst>
                <a:ext uri="{FF2B5EF4-FFF2-40B4-BE49-F238E27FC236}">
                  <a16:creationId xmlns:a16="http://schemas.microsoft.com/office/drawing/2014/main" id="{CC65B70E-9A44-47A2-9E51-32D4E7C76435}"/>
                </a:ext>
              </a:extLst>
            </p:cNvPr>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t="3347" b="17983"/>
            <a:stretch/>
          </p:blipFill>
          <p:spPr>
            <a:xfrm>
              <a:off x="3487845" y="2130854"/>
              <a:ext cx="360000" cy="360000"/>
            </a:xfrm>
            <a:prstGeom prst="rect">
              <a:avLst/>
            </a:prstGeom>
            <a:ln w="76200">
              <a:solidFill>
                <a:srgbClr val="00CC00"/>
              </a:solidFill>
            </a:ln>
          </p:spPr>
        </p:pic>
        <p:pic>
          <p:nvPicPr>
            <p:cNvPr id="24" name="Picture 23">
              <a:extLst>
                <a:ext uri="{FF2B5EF4-FFF2-40B4-BE49-F238E27FC236}">
                  <a16:creationId xmlns:a16="http://schemas.microsoft.com/office/drawing/2014/main" id="{47BD0982-B217-4308-8D7B-46E48D5B429B}"/>
                </a:ext>
              </a:extLst>
            </p:cNvPr>
            <p:cNvPicPr preferRelativeResize="0">
              <a:picLocks noChangeAspect="1"/>
            </p:cNvPicPr>
            <p:nvPr/>
          </p:nvPicPr>
          <p:blipFill rotWithShape="1">
            <a:blip r:embed="rId5" cstate="print">
              <a:extLst>
                <a:ext uri="{28A0092B-C50C-407E-A947-70E740481C1C}">
                  <a14:useLocalDpi xmlns:a14="http://schemas.microsoft.com/office/drawing/2010/main" val="0"/>
                </a:ext>
              </a:extLst>
            </a:blip>
            <a:srcRect r="21260"/>
            <a:stretch/>
          </p:blipFill>
          <p:spPr>
            <a:xfrm>
              <a:off x="5748384" y="2130854"/>
              <a:ext cx="360000" cy="360000"/>
            </a:xfrm>
            <a:prstGeom prst="rect">
              <a:avLst/>
            </a:prstGeom>
            <a:ln w="76200">
              <a:solidFill>
                <a:srgbClr val="FF0000"/>
              </a:solidFill>
            </a:ln>
          </p:spPr>
        </p:pic>
        <p:pic>
          <p:nvPicPr>
            <p:cNvPr id="25" name="Picture 24">
              <a:extLst>
                <a:ext uri="{FF2B5EF4-FFF2-40B4-BE49-F238E27FC236}">
                  <a16:creationId xmlns:a16="http://schemas.microsoft.com/office/drawing/2014/main" id="{C0E8F05A-885B-4A9F-B761-A417CC8EB99B}"/>
                </a:ext>
              </a:extLst>
            </p:cNvPr>
            <p:cNvPicPr preferRelativeResize="0">
              <a:picLocks noChangeAspect="1"/>
            </p:cNvPicPr>
            <p:nvPr/>
          </p:nvPicPr>
          <p:blipFill rotWithShape="1">
            <a:blip r:embed="rId6" cstate="print">
              <a:extLst>
                <a:ext uri="{28A0092B-C50C-407E-A947-70E740481C1C}">
                  <a14:useLocalDpi xmlns:a14="http://schemas.microsoft.com/office/drawing/2010/main" val="0"/>
                </a:ext>
              </a:extLst>
            </a:blip>
            <a:srcRect l="19513"/>
            <a:stretch/>
          </p:blipFill>
          <p:spPr>
            <a:xfrm>
              <a:off x="4994871" y="2130854"/>
              <a:ext cx="360000" cy="360000"/>
            </a:xfrm>
            <a:prstGeom prst="rect">
              <a:avLst/>
            </a:prstGeom>
            <a:ln w="76200">
              <a:solidFill>
                <a:srgbClr val="FF0000"/>
              </a:solidFill>
            </a:ln>
          </p:spPr>
        </p:pic>
        <p:pic>
          <p:nvPicPr>
            <p:cNvPr id="26" name="Picture 25">
              <a:extLst>
                <a:ext uri="{FF2B5EF4-FFF2-40B4-BE49-F238E27FC236}">
                  <a16:creationId xmlns:a16="http://schemas.microsoft.com/office/drawing/2014/main" id="{FE143A8A-0D36-43AE-9A54-F5BEB5003DE1}"/>
                </a:ext>
              </a:extLst>
            </p:cNvPr>
            <p:cNvPicPr preferRelativeResize="0">
              <a:picLocks noChangeAspect="1"/>
            </p:cNvPicPr>
            <p:nvPr/>
          </p:nvPicPr>
          <p:blipFill rotWithShape="1">
            <a:blip r:embed="rId7" cstate="print">
              <a:extLst>
                <a:ext uri="{28A0092B-C50C-407E-A947-70E740481C1C}">
                  <a14:useLocalDpi xmlns:a14="http://schemas.microsoft.com/office/drawing/2010/main" val="0"/>
                </a:ext>
              </a:extLst>
            </a:blip>
            <a:srcRect l="11992" r="30328" b="13150"/>
            <a:stretch/>
          </p:blipFill>
          <p:spPr>
            <a:xfrm>
              <a:off x="4241358" y="2130854"/>
              <a:ext cx="360000" cy="360000"/>
            </a:xfrm>
            <a:prstGeom prst="rect">
              <a:avLst/>
            </a:prstGeom>
            <a:ln w="76200">
              <a:solidFill>
                <a:srgbClr val="00CC00"/>
              </a:solidFill>
            </a:ln>
          </p:spPr>
        </p:pic>
        <p:pic>
          <p:nvPicPr>
            <p:cNvPr id="27" name="Picture 26">
              <a:extLst>
                <a:ext uri="{FF2B5EF4-FFF2-40B4-BE49-F238E27FC236}">
                  <a16:creationId xmlns:a16="http://schemas.microsoft.com/office/drawing/2014/main" id="{325ED9C1-F202-42CE-AA61-DB7E9AD1FC84}"/>
                </a:ext>
              </a:extLst>
            </p:cNvPr>
            <p:cNvPicPr preferRelativeResize="0">
              <a:picLocks noChangeAspect="1"/>
            </p:cNvPicPr>
            <p:nvPr/>
          </p:nvPicPr>
          <p:blipFill rotWithShape="1">
            <a:blip r:embed="rId8" cstate="print">
              <a:extLst>
                <a:ext uri="{28A0092B-C50C-407E-A947-70E740481C1C}">
                  <a14:useLocalDpi xmlns:a14="http://schemas.microsoft.com/office/drawing/2010/main" val="0"/>
                </a:ext>
              </a:extLst>
            </a:blip>
            <a:srcRect l="24962"/>
            <a:stretch/>
          </p:blipFill>
          <p:spPr>
            <a:xfrm>
              <a:off x="7255412" y="2130854"/>
              <a:ext cx="360000" cy="360000"/>
            </a:xfrm>
            <a:prstGeom prst="rect">
              <a:avLst/>
            </a:prstGeom>
            <a:ln w="76200">
              <a:solidFill>
                <a:srgbClr val="FF0000"/>
              </a:solidFill>
            </a:ln>
          </p:spPr>
        </p:pic>
      </p:grpSp>
      <p:sp>
        <p:nvSpPr>
          <p:cNvPr id="29" name="TextBox 28">
            <a:extLst>
              <a:ext uri="{FF2B5EF4-FFF2-40B4-BE49-F238E27FC236}">
                <a16:creationId xmlns:a16="http://schemas.microsoft.com/office/drawing/2014/main" id="{D51D9AB8-54DF-4B82-846B-280B3AACDB73}"/>
              </a:ext>
            </a:extLst>
          </p:cNvPr>
          <p:cNvSpPr txBox="1"/>
          <p:nvPr/>
        </p:nvSpPr>
        <p:spPr>
          <a:xfrm>
            <a:off x="2296291" y="2709712"/>
            <a:ext cx="4113301" cy="523220"/>
          </a:xfrm>
          <a:prstGeom prst="rect">
            <a:avLst/>
          </a:prstGeom>
          <a:noFill/>
        </p:spPr>
        <p:txBody>
          <a:bodyPr wrap="square" rtlCol="0">
            <a:spAutoFit/>
          </a:bodyPr>
          <a:lstStyle/>
          <a:p>
            <a:r>
              <a:rPr lang="en-IN" sz="2800"/>
              <a:t>Learn your favourite model</a:t>
            </a:r>
            <a:endParaRPr lang="en-IN" sz="3200"/>
          </a:p>
        </p:txBody>
      </p:sp>
      <p:sp>
        <p:nvSpPr>
          <p:cNvPr id="30" name="TextBox 29">
            <a:extLst>
              <a:ext uri="{FF2B5EF4-FFF2-40B4-BE49-F238E27FC236}">
                <a16:creationId xmlns:a16="http://schemas.microsoft.com/office/drawing/2014/main" id="{E8A9B048-CD28-4393-B316-A06599379F65}"/>
              </a:ext>
            </a:extLst>
          </p:cNvPr>
          <p:cNvSpPr txBox="1"/>
          <p:nvPr/>
        </p:nvSpPr>
        <p:spPr>
          <a:xfrm>
            <a:off x="1623647" y="3793020"/>
            <a:ext cx="5896703" cy="523220"/>
          </a:xfrm>
          <a:prstGeom prst="rect">
            <a:avLst/>
          </a:prstGeom>
          <a:noFill/>
        </p:spPr>
        <p:txBody>
          <a:bodyPr wrap="square" rtlCol="0">
            <a:spAutoFit/>
          </a:bodyPr>
          <a:lstStyle/>
          <a:p>
            <a:r>
              <a:rPr lang="en-IN" sz="2800"/>
              <a:t>Model assigns a score to each sample</a:t>
            </a:r>
            <a:endParaRPr lang="en-IN" sz="3200"/>
          </a:p>
        </p:txBody>
      </p:sp>
      <p:sp>
        <p:nvSpPr>
          <p:cNvPr id="31" name="TextBox 30">
            <a:extLst>
              <a:ext uri="{FF2B5EF4-FFF2-40B4-BE49-F238E27FC236}">
                <a16:creationId xmlns:a16="http://schemas.microsoft.com/office/drawing/2014/main" id="{2D18FE80-3E2C-48B1-AD48-F88CE0F5645E}"/>
              </a:ext>
            </a:extLst>
          </p:cNvPr>
          <p:cNvSpPr txBox="1"/>
          <p:nvPr/>
        </p:nvSpPr>
        <p:spPr>
          <a:xfrm>
            <a:off x="1048877" y="5050843"/>
            <a:ext cx="7054851" cy="523220"/>
          </a:xfrm>
          <a:prstGeom prst="rect">
            <a:avLst/>
          </a:prstGeom>
          <a:noFill/>
        </p:spPr>
        <p:txBody>
          <a:bodyPr wrap="square" rtlCol="0">
            <a:spAutoFit/>
          </a:bodyPr>
          <a:lstStyle/>
          <a:p>
            <a:r>
              <a:rPr lang="en-IN" sz="2800"/>
              <a:t>Sort the samples according to score for ranking</a:t>
            </a:r>
            <a:endParaRPr lang="en-IN" sz="3200"/>
          </a:p>
        </p:txBody>
      </p:sp>
      <p:sp>
        <p:nvSpPr>
          <p:cNvPr id="5" name="Arrow: Down 4">
            <a:extLst>
              <a:ext uri="{FF2B5EF4-FFF2-40B4-BE49-F238E27FC236}">
                <a16:creationId xmlns:a16="http://schemas.microsoft.com/office/drawing/2014/main" id="{65D94A6B-4D7C-480A-9CD2-940E43DEFB72}"/>
              </a:ext>
            </a:extLst>
          </p:cNvPr>
          <p:cNvSpPr/>
          <p:nvPr/>
        </p:nvSpPr>
        <p:spPr>
          <a:xfrm>
            <a:off x="4444164" y="2255314"/>
            <a:ext cx="264276" cy="523221"/>
          </a:xfrm>
          <a:prstGeom prst="downArrow">
            <a:avLst>
              <a:gd name="adj1" fmla="val 50000"/>
              <a:gd name="adj2" fmla="val 74714"/>
            </a:avLst>
          </a:prstGeom>
          <a:solidFill>
            <a:schemeClr val="bg1"/>
          </a:solidFill>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33" name="Arrow: Down 32">
            <a:extLst>
              <a:ext uri="{FF2B5EF4-FFF2-40B4-BE49-F238E27FC236}">
                <a16:creationId xmlns:a16="http://schemas.microsoft.com/office/drawing/2014/main" id="{D27EA864-0E73-4604-A3C4-331A62DC3F9D}"/>
              </a:ext>
            </a:extLst>
          </p:cNvPr>
          <p:cNvSpPr/>
          <p:nvPr/>
        </p:nvSpPr>
        <p:spPr>
          <a:xfrm>
            <a:off x="4444164" y="3304776"/>
            <a:ext cx="264276" cy="523221"/>
          </a:xfrm>
          <a:prstGeom prst="downArrow">
            <a:avLst>
              <a:gd name="adj1" fmla="val 50000"/>
              <a:gd name="adj2" fmla="val 74714"/>
            </a:avLst>
          </a:prstGeom>
          <a:solidFill>
            <a:schemeClr val="bg1"/>
          </a:solidFill>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35" name="Arrow: Down 34">
            <a:extLst>
              <a:ext uri="{FF2B5EF4-FFF2-40B4-BE49-F238E27FC236}">
                <a16:creationId xmlns:a16="http://schemas.microsoft.com/office/drawing/2014/main" id="{02420BFA-4479-40B7-850A-63F3EC51D9CE}"/>
              </a:ext>
            </a:extLst>
          </p:cNvPr>
          <p:cNvSpPr/>
          <p:nvPr/>
        </p:nvSpPr>
        <p:spPr>
          <a:xfrm>
            <a:off x="4444164" y="4421931"/>
            <a:ext cx="264276" cy="523221"/>
          </a:xfrm>
          <a:prstGeom prst="downArrow">
            <a:avLst>
              <a:gd name="adj1" fmla="val 50000"/>
              <a:gd name="adj2" fmla="val 74714"/>
            </a:avLst>
          </a:prstGeom>
          <a:solidFill>
            <a:schemeClr val="bg1"/>
          </a:solidFill>
          <a:ln>
            <a:solidFill>
              <a:srgbClr val="0070C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19" name="TextBox 18">
            <a:extLst>
              <a:ext uri="{FF2B5EF4-FFF2-40B4-BE49-F238E27FC236}">
                <a16:creationId xmlns:a16="http://schemas.microsoft.com/office/drawing/2014/main" id="{F819B56C-F10A-4AA8-8CC8-6917C6A5518F}"/>
              </a:ext>
            </a:extLst>
          </p:cNvPr>
          <p:cNvSpPr txBox="1"/>
          <p:nvPr/>
        </p:nvSpPr>
        <p:spPr>
          <a:xfrm>
            <a:off x="0" y="5870639"/>
            <a:ext cx="9144000" cy="492443"/>
          </a:xfrm>
          <a:prstGeom prst="rect">
            <a:avLst/>
          </a:prstGeom>
          <a:solidFill>
            <a:schemeClr val="bg1"/>
          </a:solidFill>
        </p:spPr>
        <p:txBody>
          <a:bodyPr wrap="square" rtlCol="0">
            <a:spAutoFit/>
          </a:bodyPr>
          <a:lstStyle/>
          <a:p>
            <a:pPr algn="ctr"/>
            <a:r>
              <a:rPr lang="en-IN" sz="2600">
                <a:solidFill>
                  <a:srgbClr val="0070C0"/>
                </a:solidFill>
              </a:rPr>
              <a:t>Evaluate using a ranking measure like </a:t>
            </a:r>
            <a:r>
              <a:rPr lang="en-IN" sz="2600" b="1">
                <a:solidFill>
                  <a:srgbClr val="0070C0"/>
                </a:solidFill>
              </a:rPr>
              <a:t>AP</a:t>
            </a:r>
            <a:r>
              <a:rPr lang="en-IN" sz="2600">
                <a:solidFill>
                  <a:srgbClr val="0070C0"/>
                </a:solidFill>
              </a:rPr>
              <a:t> or </a:t>
            </a:r>
            <a:r>
              <a:rPr lang="en-IN" sz="2600" b="1">
                <a:solidFill>
                  <a:srgbClr val="0070C0"/>
                </a:solidFill>
              </a:rPr>
              <a:t>NDCG</a:t>
            </a:r>
            <a:endParaRPr lang="en-IN" sz="2600">
              <a:solidFill>
                <a:srgbClr val="0070C0"/>
              </a:solidFill>
            </a:endParaRPr>
          </a:p>
        </p:txBody>
      </p:sp>
      <p:sp>
        <p:nvSpPr>
          <p:cNvPr id="3" name="TextBox 2">
            <a:extLst>
              <a:ext uri="{FF2B5EF4-FFF2-40B4-BE49-F238E27FC236}">
                <a16:creationId xmlns:a16="http://schemas.microsoft.com/office/drawing/2014/main" id="{D0744A35-57E0-43F4-996B-DD6EEB06B61A}"/>
              </a:ext>
            </a:extLst>
          </p:cNvPr>
          <p:cNvSpPr txBox="1"/>
          <p:nvPr/>
        </p:nvSpPr>
        <p:spPr>
          <a:xfrm>
            <a:off x="2040226" y="3695340"/>
            <a:ext cx="5063544" cy="523220"/>
          </a:xfrm>
          <a:prstGeom prst="rect">
            <a:avLst/>
          </a:prstGeom>
          <a:solidFill>
            <a:schemeClr val="bg1"/>
          </a:solidFill>
        </p:spPr>
        <p:txBody>
          <a:bodyPr wrap="square" rtlCol="0">
            <a:spAutoFit/>
          </a:bodyPr>
          <a:lstStyle/>
          <a:p>
            <a:r>
              <a:rPr lang="en-IN" sz="2800">
                <a:solidFill>
                  <a:srgbClr val="00B050"/>
                </a:solidFill>
              </a:rPr>
              <a:t>by optimizing the </a:t>
            </a:r>
            <a:r>
              <a:rPr lang="en-IN" sz="2800" b="1">
                <a:solidFill>
                  <a:srgbClr val="00B050"/>
                </a:solidFill>
              </a:rPr>
              <a:t>rank-based loss</a:t>
            </a:r>
          </a:p>
        </p:txBody>
      </p:sp>
      <p:sp>
        <p:nvSpPr>
          <p:cNvPr id="21" name="TextBox 20">
            <a:extLst>
              <a:ext uri="{FF2B5EF4-FFF2-40B4-BE49-F238E27FC236}">
                <a16:creationId xmlns:a16="http://schemas.microsoft.com/office/drawing/2014/main" id="{2EAEA12D-E5AC-42D3-B242-5718DD4186B5}"/>
              </a:ext>
            </a:extLst>
          </p:cNvPr>
          <p:cNvSpPr txBox="1"/>
          <p:nvPr/>
        </p:nvSpPr>
        <p:spPr>
          <a:xfrm>
            <a:off x="0" y="-76063"/>
            <a:ext cx="9144000" cy="584775"/>
          </a:xfrm>
          <a:prstGeom prst="rect">
            <a:avLst/>
          </a:prstGeom>
          <a:noFill/>
        </p:spPr>
        <p:txBody>
          <a:bodyPr wrap="square" rtlCol="0">
            <a:spAutoFit/>
          </a:bodyPr>
          <a:lstStyle/>
          <a:p>
            <a:r>
              <a:rPr lang="en-IN" sz="3200">
                <a:solidFill>
                  <a:schemeClr val="bg1"/>
                </a:solidFill>
              </a:rPr>
              <a:t>Evaluating quality of prediction: Ranking</a:t>
            </a:r>
          </a:p>
        </p:txBody>
      </p:sp>
    </p:spTree>
    <p:extLst>
      <p:ext uri="{BB962C8B-B14F-4D97-AF65-F5344CB8AC3E}">
        <p14:creationId xmlns:p14="http://schemas.microsoft.com/office/powerpoint/2010/main" val="305745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31"/>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0" grpId="0"/>
      <p:bldP spid="31" grpId="0"/>
      <p:bldP spid="33" grpId="0" animBg="1"/>
      <p:bldP spid="35" grpId="0" animBg="1"/>
      <p:bldP spid="3" grpId="0" animBg="1"/>
      <p:bldP spid="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7ABC25F-F24C-4B25-9C12-096155329203}"/>
              </a:ext>
            </a:extLst>
          </p:cNvPr>
          <p:cNvSpPr txBox="1"/>
          <p:nvPr/>
        </p:nvSpPr>
        <p:spPr>
          <a:xfrm>
            <a:off x="0" y="-76063"/>
            <a:ext cx="9144000" cy="584775"/>
          </a:xfrm>
          <a:prstGeom prst="rect">
            <a:avLst/>
          </a:prstGeom>
          <a:noFill/>
        </p:spPr>
        <p:txBody>
          <a:bodyPr wrap="square" rtlCol="0">
            <a:spAutoFit/>
          </a:bodyPr>
          <a:lstStyle/>
          <a:p>
            <a:r>
              <a:rPr lang="en-IN" sz="3200" dirty="0">
                <a:solidFill>
                  <a:schemeClr val="bg1"/>
                </a:solidFill>
              </a:rPr>
              <a:t>Optimizing rank-based loss for learning</a:t>
            </a:r>
          </a:p>
        </p:txBody>
      </p:sp>
      <p:sp>
        <p:nvSpPr>
          <p:cNvPr id="3" name="TextBox 2">
            <a:extLst>
              <a:ext uri="{FF2B5EF4-FFF2-40B4-BE49-F238E27FC236}">
                <a16:creationId xmlns:a16="http://schemas.microsoft.com/office/drawing/2014/main" id="{D4656E3B-E233-4E99-910F-A6CCCFAD3032}"/>
              </a:ext>
            </a:extLst>
          </p:cNvPr>
          <p:cNvSpPr txBox="1"/>
          <p:nvPr/>
        </p:nvSpPr>
        <p:spPr>
          <a:xfrm>
            <a:off x="166620" y="1633266"/>
            <a:ext cx="8435120" cy="5109091"/>
          </a:xfrm>
          <a:prstGeom prst="rect">
            <a:avLst/>
          </a:prstGeom>
          <a:noFill/>
        </p:spPr>
        <p:txBody>
          <a:bodyPr wrap="square" rtlCol="0">
            <a:spAutoFit/>
          </a:bodyPr>
          <a:lstStyle/>
          <a:p>
            <a:pPr marL="285750" indent="-285750" algn="l">
              <a:buFont typeface="Arial" panose="020B0604020202020204" pitchFamily="34" charset="0"/>
              <a:buChar char="•"/>
            </a:pPr>
            <a:r>
              <a:rPr lang="en-GB" sz="2000" b="1" dirty="0"/>
              <a:t>L</a:t>
            </a:r>
            <a:r>
              <a:rPr lang="en-GB" sz="2000" b="1" i="0" u="none" strike="noStrike" baseline="0" dirty="0"/>
              <a:t>oss function as constraints on classification rates + differentiable </a:t>
            </a:r>
            <a:r>
              <a:rPr lang="en-IN" sz="2000" b="1" i="0" u="none" strike="noStrike" baseline="0" dirty="0"/>
              <a:t>surrogates for classification rates</a:t>
            </a:r>
          </a:p>
          <a:p>
            <a:pPr marL="742950" lvl="1" indent="-285750">
              <a:buFont typeface="Arial" panose="020B0604020202020204" pitchFamily="34" charset="0"/>
              <a:buChar char="•"/>
            </a:pPr>
            <a:endParaRPr lang="en-IN" dirty="0"/>
          </a:p>
          <a:p>
            <a:pPr marL="742950" lvl="1" indent="-285750">
              <a:buFont typeface="Arial" panose="020B0604020202020204" pitchFamily="34" charset="0"/>
              <a:buChar char="•"/>
            </a:pPr>
            <a:r>
              <a:rPr lang="en-IN" dirty="0"/>
              <a:t>Goh et al., </a:t>
            </a:r>
            <a:r>
              <a:rPr lang="en-IN" dirty="0" err="1"/>
              <a:t>NeurIPS</a:t>
            </a:r>
            <a:r>
              <a:rPr lang="en-IN" dirty="0"/>
              <a:t>, 2016</a:t>
            </a:r>
            <a:endParaRPr lang="en-GB" b="0" i="0" u="none" strike="noStrike" baseline="0" dirty="0"/>
          </a:p>
          <a:p>
            <a:pPr marL="742950" lvl="1" indent="-285750">
              <a:buFont typeface="Arial" panose="020B0604020202020204" pitchFamily="34" charset="0"/>
              <a:buChar char="•"/>
            </a:pPr>
            <a:r>
              <a:rPr lang="en-IN" b="0" i="0" u="none" strike="noStrike" baseline="0" dirty="0" err="1"/>
              <a:t>Eban</a:t>
            </a:r>
            <a:r>
              <a:rPr lang="en-IN" b="0" i="0" u="none" strike="noStrike" baseline="0" dirty="0"/>
              <a:t> et al., AISTATS, 2017</a:t>
            </a:r>
            <a:endParaRPr lang="en-IN" dirty="0"/>
          </a:p>
          <a:p>
            <a:pPr marL="742950" lvl="1" indent="-285750">
              <a:buFont typeface="Arial" panose="020B0604020202020204" pitchFamily="34" charset="0"/>
              <a:buChar char="•"/>
            </a:pPr>
            <a:r>
              <a:rPr lang="en-IN" dirty="0"/>
              <a:t>Narasimhan et al., AISTATS, 2018</a:t>
            </a:r>
          </a:p>
          <a:p>
            <a:pPr marL="742950" lvl="1" indent="-285750">
              <a:buFont typeface="Arial" panose="020B0604020202020204" pitchFamily="34" charset="0"/>
              <a:buChar char="•"/>
            </a:pPr>
            <a:r>
              <a:rPr lang="en-GB" b="0" i="0" u="none" strike="noStrike" baseline="0" dirty="0"/>
              <a:t>Cotter et al., JMLR, 2019</a:t>
            </a:r>
            <a:endParaRPr lang="en-IN" dirty="0"/>
          </a:p>
          <a:p>
            <a:pPr marL="742950" lvl="1" indent="-285750">
              <a:buFont typeface="Arial" panose="020B0604020202020204" pitchFamily="34" charset="0"/>
              <a:buChar char="•"/>
            </a:pPr>
            <a:r>
              <a:rPr lang="en-IN" dirty="0"/>
              <a:t>Narasimhan et al., </a:t>
            </a:r>
            <a:r>
              <a:rPr lang="en-IN" dirty="0" err="1"/>
              <a:t>NeurIPS</a:t>
            </a:r>
            <a:r>
              <a:rPr lang="en-IN" dirty="0"/>
              <a:t>, 2019</a:t>
            </a:r>
          </a:p>
          <a:p>
            <a:pPr marL="742950" lvl="1" indent="-285750">
              <a:buFont typeface="Arial" panose="020B0604020202020204" pitchFamily="34" charset="0"/>
              <a:buChar char="•"/>
            </a:pPr>
            <a:r>
              <a:rPr lang="en-IN" dirty="0"/>
              <a:t>Kumar et al., ICML, 2021</a:t>
            </a:r>
          </a:p>
          <a:p>
            <a:pPr algn="l"/>
            <a:endParaRPr lang="en-IN" sz="2000" b="0" i="0" u="none" strike="noStrike" baseline="0" dirty="0"/>
          </a:p>
          <a:p>
            <a:pPr marL="285750" indent="-285750" algn="l">
              <a:buFont typeface="Arial" panose="020B0604020202020204" pitchFamily="34" charset="0"/>
              <a:buChar char="•"/>
            </a:pPr>
            <a:r>
              <a:rPr lang="en-IN" sz="2000" b="1" dirty="0"/>
              <a:t>Convex surrogates for specific rank based loss functions</a:t>
            </a:r>
          </a:p>
          <a:p>
            <a:pPr marL="742950" lvl="1" indent="-285750">
              <a:buFont typeface="Arial" panose="020B0604020202020204" pitchFamily="34" charset="0"/>
              <a:buChar char="•"/>
            </a:pPr>
            <a:endParaRPr lang="en-IN" sz="2000" dirty="0"/>
          </a:p>
          <a:p>
            <a:pPr marL="742950" lvl="1" indent="-285750">
              <a:buFont typeface="Arial" panose="020B0604020202020204" pitchFamily="34" charset="0"/>
              <a:buChar char="•"/>
            </a:pPr>
            <a:r>
              <a:rPr lang="en-IN" sz="2000" dirty="0"/>
              <a:t>Yue et al., SIGIR, 2007</a:t>
            </a:r>
          </a:p>
          <a:p>
            <a:pPr marL="742950" lvl="1" indent="-285750">
              <a:buFont typeface="Arial" panose="020B0604020202020204" pitchFamily="34" charset="0"/>
              <a:buChar char="•"/>
            </a:pPr>
            <a:r>
              <a:rPr lang="en-IN" sz="2000" dirty="0"/>
              <a:t>Chakravarty et al., KDD, 2008</a:t>
            </a:r>
          </a:p>
          <a:p>
            <a:pPr marL="742950" lvl="1" indent="-285750">
              <a:buFont typeface="Arial" panose="020B0604020202020204" pitchFamily="34" charset="0"/>
              <a:buChar char="•"/>
            </a:pPr>
            <a:r>
              <a:rPr lang="en-IN" sz="2000" dirty="0"/>
              <a:t>Narasimhan et al., ICML, 2013</a:t>
            </a:r>
          </a:p>
          <a:p>
            <a:pPr marL="742950" lvl="1" indent="-285750">
              <a:buFont typeface="Arial" panose="020B0604020202020204" pitchFamily="34" charset="0"/>
              <a:buChar char="•"/>
            </a:pPr>
            <a:r>
              <a:rPr lang="en-IN" sz="2000" dirty="0"/>
              <a:t>Kar et al., </a:t>
            </a:r>
            <a:r>
              <a:rPr lang="en-IN" sz="2000" dirty="0" err="1"/>
              <a:t>NeurIPS</a:t>
            </a:r>
            <a:r>
              <a:rPr lang="en-IN" sz="2000" dirty="0"/>
              <a:t>, 2014</a:t>
            </a:r>
          </a:p>
          <a:p>
            <a:pPr marL="742950" lvl="1" indent="-285750">
              <a:buFont typeface="Arial" panose="020B0604020202020204" pitchFamily="34" charset="0"/>
              <a:buChar char="•"/>
            </a:pPr>
            <a:r>
              <a:rPr lang="en-IN" sz="2000" dirty="0"/>
              <a:t>Narasimhan et al., ICML, 2015</a:t>
            </a:r>
          </a:p>
        </p:txBody>
      </p:sp>
      <p:sp>
        <p:nvSpPr>
          <p:cNvPr id="5" name="TextBox 4">
            <a:extLst>
              <a:ext uri="{FF2B5EF4-FFF2-40B4-BE49-F238E27FC236}">
                <a16:creationId xmlns:a16="http://schemas.microsoft.com/office/drawing/2014/main" id="{839017EF-4C42-4DC6-9942-31D7BF977FA6}"/>
              </a:ext>
            </a:extLst>
          </p:cNvPr>
          <p:cNvSpPr txBox="1"/>
          <p:nvPr/>
        </p:nvSpPr>
        <p:spPr>
          <a:xfrm>
            <a:off x="166620" y="644857"/>
            <a:ext cx="8810760" cy="830997"/>
          </a:xfrm>
          <a:prstGeom prst="rect">
            <a:avLst/>
          </a:prstGeom>
          <a:noFill/>
        </p:spPr>
        <p:txBody>
          <a:bodyPr wrap="square">
            <a:spAutoFit/>
          </a:bodyPr>
          <a:lstStyle/>
          <a:p>
            <a:pPr algn="l"/>
            <a:r>
              <a:rPr lang="en-GB" sz="2400" dirty="0">
                <a:solidFill>
                  <a:srgbClr val="C00000"/>
                </a:solidFill>
              </a:rPr>
              <a:t>Rank-based loss functions are generally piece-wise constant. </a:t>
            </a:r>
          </a:p>
          <a:p>
            <a:pPr algn="l"/>
            <a:r>
              <a:rPr lang="en-GB" sz="2400" dirty="0">
                <a:solidFill>
                  <a:srgbClr val="C00000"/>
                </a:solidFill>
              </a:rPr>
              <a:t>So, instead optimize a surrogate.</a:t>
            </a:r>
            <a:endParaRPr lang="en-IN" sz="2400" i="0" u="none" strike="noStrike" baseline="0" dirty="0">
              <a:solidFill>
                <a:srgbClr val="C00000"/>
              </a:solidFill>
            </a:endParaRPr>
          </a:p>
        </p:txBody>
      </p:sp>
    </p:spTree>
    <p:extLst>
      <p:ext uri="{BB962C8B-B14F-4D97-AF65-F5344CB8AC3E}">
        <p14:creationId xmlns:p14="http://schemas.microsoft.com/office/powerpoint/2010/main" val="4032672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1" end="1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3" end="1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4" end="1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F3D99B2E-6C22-4C35-ADFD-EA607C428940}"/>
              </a:ext>
            </a:extLst>
          </p:cNvPr>
          <p:cNvGraphicFramePr>
            <a:graphicFrameLocks noChangeAspect="1"/>
          </p:cNvGraphicFramePr>
          <p:nvPr>
            <p:extLst>
              <p:ext uri="{D42A27DB-BD31-4B8C-83A1-F6EECF244321}">
                <p14:modId xmlns:p14="http://schemas.microsoft.com/office/powerpoint/2010/main" val="2142058856"/>
              </p:ext>
            </p:extLst>
          </p:nvPr>
        </p:nvGraphicFramePr>
        <p:xfrm>
          <a:off x="1241203" y="1491063"/>
          <a:ext cx="6880010" cy="635427"/>
        </p:xfrm>
        <a:graphic>
          <a:graphicData uri="http://schemas.openxmlformats.org/presentationml/2006/ole">
            <mc:AlternateContent xmlns:mc="http://schemas.openxmlformats.org/markup-compatibility/2006">
              <mc:Choice xmlns:v="urn:schemas-microsoft-com:vml" Requires="v">
                <p:oleObj spid="_x0000_s1293762" name="Equation" r:id="rId3" imgW="3429000" imgH="317160" progId="Equation.DSMT4">
                  <p:embed/>
                </p:oleObj>
              </mc:Choice>
              <mc:Fallback>
                <p:oleObj name="Equation" r:id="rId3" imgW="3429000" imgH="317160" progId="Equation.DSMT4">
                  <p:embed/>
                  <p:pic>
                    <p:nvPicPr>
                      <p:cNvPr id="2" name="Object 1">
                        <a:extLst>
                          <a:ext uri="{FF2B5EF4-FFF2-40B4-BE49-F238E27FC236}">
                            <a16:creationId xmlns:a16="http://schemas.microsoft.com/office/drawing/2014/main" id="{F3D99B2E-6C22-4C35-ADFD-EA607C428940}"/>
                          </a:ext>
                        </a:extLst>
                      </p:cNvPr>
                      <p:cNvPicPr/>
                      <p:nvPr/>
                    </p:nvPicPr>
                    <p:blipFill>
                      <a:blip r:embed="rId4"/>
                      <a:stretch>
                        <a:fillRect/>
                      </a:stretch>
                    </p:blipFill>
                    <p:spPr>
                      <a:xfrm>
                        <a:off x="1241203" y="1491063"/>
                        <a:ext cx="6880010" cy="635427"/>
                      </a:xfrm>
                      <a:prstGeom prst="rect">
                        <a:avLst/>
                      </a:prstGeom>
                    </p:spPr>
                  </p:pic>
                </p:oleObj>
              </mc:Fallback>
            </mc:AlternateContent>
          </a:graphicData>
        </a:graphic>
      </p:graphicFrame>
      <p:sp>
        <p:nvSpPr>
          <p:cNvPr id="35" name="TextBox 34">
            <a:extLst>
              <a:ext uri="{FF2B5EF4-FFF2-40B4-BE49-F238E27FC236}">
                <a16:creationId xmlns:a16="http://schemas.microsoft.com/office/drawing/2014/main" id="{A1F2165A-54F2-4BF5-9F5D-52CE9F7F12F3}"/>
              </a:ext>
            </a:extLst>
          </p:cNvPr>
          <p:cNvSpPr txBox="1"/>
          <p:nvPr/>
        </p:nvSpPr>
        <p:spPr>
          <a:xfrm>
            <a:off x="166620" y="623166"/>
            <a:ext cx="6563789" cy="461665"/>
          </a:xfrm>
          <a:prstGeom prst="rect">
            <a:avLst/>
          </a:prstGeom>
          <a:noFill/>
        </p:spPr>
        <p:txBody>
          <a:bodyPr wrap="square" rtlCol="0">
            <a:spAutoFit/>
          </a:bodyPr>
          <a:lstStyle/>
          <a:p>
            <a:r>
              <a:rPr lang="en-IN" sz="2400" dirty="0">
                <a:solidFill>
                  <a:srgbClr val="0070C0"/>
                </a:solidFill>
              </a:rPr>
              <a:t>Structured Hinge Surrogate to the loss function:</a:t>
            </a:r>
          </a:p>
        </p:txBody>
      </p:sp>
      <p:sp>
        <p:nvSpPr>
          <p:cNvPr id="37" name="TextBox 36">
            <a:extLst>
              <a:ext uri="{FF2B5EF4-FFF2-40B4-BE49-F238E27FC236}">
                <a16:creationId xmlns:a16="http://schemas.microsoft.com/office/drawing/2014/main" id="{72E5FE99-C523-414F-9929-31A74F17490A}"/>
              </a:ext>
            </a:extLst>
          </p:cNvPr>
          <p:cNvSpPr txBox="1"/>
          <p:nvPr/>
        </p:nvSpPr>
        <p:spPr>
          <a:xfrm>
            <a:off x="7091997" y="4209140"/>
            <a:ext cx="2058431" cy="707886"/>
          </a:xfrm>
          <a:prstGeom prst="rect">
            <a:avLst/>
          </a:prstGeom>
          <a:noFill/>
        </p:spPr>
        <p:txBody>
          <a:bodyPr wrap="square" rtlCol="0">
            <a:spAutoFit/>
          </a:bodyPr>
          <a:lstStyle/>
          <a:p>
            <a:pPr algn="ctr"/>
            <a:r>
              <a:rPr lang="en-IN" sz="2000" b="1" dirty="0">
                <a:solidFill>
                  <a:srgbClr val="C00000"/>
                </a:solidFill>
              </a:rPr>
              <a:t>Loss augmented inference (LAI)</a:t>
            </a:r>
          </a:p>
        </p:txBody>
      </p:sp>
      <p:sp>
        <p:nvSpPr>
          <p:cNvPr id="38" name="TextBox 37">
            <a:extLst>
              <a:ext uri="{FF2B5EF4-FFF2-40B4-BE49-F238E27FC236}">
                <a16:creationId xmlns:a16="http://schemas.microsoft.com/office/drawing/2014/main" id="{B498842C-6683-4A2A-82D5-A369440C84D9}"/>
              </a:ext>
            </a:extLst>
          </p:cNvPr>
          <p:cNvSpPr txBox="1"/>
          <p:nvPr/>
        </p:nvSpPr>
        <p:spPr>
          <a:xfrm>
            <a:off x="86060" y="-72312"/>
            <a:ext cx="6883772" cy="584775"/>
          </a:xfrm>
          <a:prstGeom prst="rect">
            <a:avLst/>
          </a:prstGeom>
          <a:noFill/>
        </p:spPr>
        <p:txBody>
          <a:bodyPr wrap="square" rtlCol="0">
            <a:spAutoFit/>
          </a:bodyPr>
          <a:lstStyle/>
          <a:p>
            <a:r>
              <a:rPr lang="en-IN" sz="3200" dirty="0">
                <a:solidFill>
                  <a:schemeClr val="bg1"/>
                </a:solidFill>
              </a:rPr>
              <a:t>Optimizing Structured Hinge Surrogate </a:t>
            </a:r>
          </a:p>
        </p:txBody>
      </p:sp>
      <p:graphicFrame>
        <p:nvGraphicFramePr>
          <p:cNvPr id="33" name="Object 32">
            <a:extLst>
              <a:ext uri="{FF2B5EF4-FFF2-40B4-BE49-F238E27FC236}">
                <a16:creationId xmlns:a16="http://schemas.microsoft.com/office/drawing/2014/main" id="{793820DE-BDB7-4C05-BC92-62369BF26E4D}"/>
              </a:ext>
            </a:extLst>
          </p:cNvPr>
          <p:cNvGraphicFramePr>
            <a:graphicFrameLocks noChangeAspect="1"/>
          </p:cNvGraphicFramePr>
          <p:nvPr>
            <p:extLst>
              <p:ext uri="{D42A27DB-BD31-4B8C-83A1-F6EECF244321}">
                <p14:modId xmlns:p14="http://schemas.microsoft.com/office/powerpoint/2010/main" val="1157666877"/>
              </p:ext>
            </p:extLst>
          </p:nvPr>
        </p:nvGraphicFramePr>
        <p:xfrm>
          <a:off x="1241203" y="3328092"/>
          <a:ext cx="5980653" cy="584775"/>
        </p:xfrm>
        <a:graphic>
          <a:graphicData uri="http://schemas.openxmlformats.org/presentationml/2006/ole">
            <mc:AlternateContent xmlns:mc="http://schemas.openxmlformats.org/markup-compatibility/2006">
              <mc:Choice xmlns:v="urn:schemas-microsoft-com:vml" Requires="v">
                <p:oleObj spid="_x0000_s1293763" name="Equation" r:id="rId5" imgW="2857320" imgH="279360" progId="Equation.DSMT4">
                  <p:embed/>
                </p:oleObj>
              </mc:Choice>
              <mc:Fallback>
                <p:oleObj name="Equation" r:id="rId5" imgW="2857320" imgH="279360" progId="Equation.DSMT4">
                  <p:embed/>
                  <p:pic>
                    <p:nvPicPr>
                      <p:cNvPr id="0" name=""/>
                      <p:cNvPicPr/>
                      <p:nvPr/>
                    </p:nvPicPr>
                    <p:blipFill>
                      <a:blip r:embed="rId6"/>
                      <a:stretch>
                        <a:fillRect/>
                      </a:stretch>
                    </p:blipFill>
                    <p:spPr>
                      <a:xfrm>
                        <a:off x="1241203" y="3328092"/>
                        <a:ext cx="5980653" cy="584775"/>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1C7B3BE6-A0EE-4D25-9F32-D137565351E2}"/>
              </a:ext>
            </a:extLst>
          </p:cNvPr>
          <p:cNvGraphicFramePr>
            <a:graphicFrameLocks noChangeAspect="1"/>
          </p:cNvGraphicFramePr>
          <p:nvPr>
            <p:extLst>
              <p:ext uri="{D42A27DB-BD31-4B8C-83A1-F6EECF244321}">
                <p14:modId xmlns:p14="http://schemas.microsoft.com/office/powerpoint/2010/main" val="2051588021"/>
              </p:ext>
            </p:extLst>
          </p:nvPr>
        </p:nvGraphicFramePr>
        <p:xfrm>
          <a:off x="1404985" y="4258875"/>
          <a:ext cx="5653088" cy="688975"/>
        </p:xfrm>
        <a:graphic>
          <a:graphicData uri="http://schemas.openxmlformats.org/presentationml/2006/ole">
            <mc:AlternateContent xmlns:mc="http://schemas.openxmlformats.org/markup-compatibility/2006">
              <mc:Choice xmlns:v="urn:schemas-microsoft-com:vml" Requires="v">
                <p:oleObj spid="_x0000_s1293764" name="Equation" r:id="rId7" imgW="2806560" imgH="342720" progId="Equation.DSMT4">
                  <p:embed/>
                </p:oleObj>
              </mc:Choice>
              <mc:Fallback>
                <p:oleObj name="Equation" r:id="rId7" imgW="2806560" imgH="342720" progId="Equation.DSMT4">
                  <p:embed/>
                  <p:pic>
                    <p:nvPicPr>
                      <p:cNvPr id="0" name=""/>
                      <p:cNvPicPr/>
                      <p:nvPr/>
                    </p:nvPicPr>
                    <p:blipFill>
                      <a:blip r:embed="rId8"/>
                      <a:stretch>
                        <a:fillRect/>
                      </a:stretch>
                    </p:blipFill>
                    <p:spPr>
                      <a:xfrm>
                        <a:off x="1404985" y="4258875"/>
                        <a:ext cx="5653088" cy="688975"/>
                      </a:xfrm>
                      <a:prstGeom prst="rect">
                        <a:avLst/>
                      </a:prstGeom>
                    </p:spPr>
                  </p:pic>
                </p:oleObj>
              </mc:Fallback>
            </mc:AlternateContent>
          </a:graphicData>
        </a:graphic>
      </p:graphicFrame>
      <p:sp>
        <p:nvSpPr>
          <p:cNvPr id="40" name="TextBox 39">
            <a:extLst>
              <a:ext uri="{FF2B5EF4-FFF2-40B4-BE49-F238E27FC236}">
                <a16:creationId xmlns:a16="http://schemas.microsoft.com/office/drawing/2014/main" id="{FE955013-0CD7-4131-9C30-9E2F13FC532D}"/>
              </a:ext>
            </a:extLst>
          </p:cNvPr>
          <p:cNvSpPr txBox="1"/>
          <p:nvPr/>
        </p:nvSpPr>
        <p:spPr>
          <a:xfrm>
            <a:off x="166620" y="2537286"/>
            <a:ext cx="8084245" cy="461665"/>
          </a:xfrm>
          <a:prstGeom prst="rect">
            <a:avLst/>
          </a:prstGeom>
          <a:noFill/>
        </p:spPr>
        <p:txBody>
          <a:bodyPr wrap="square" rtlCol="0">
            <a:spAutoFit/>
          </a:bodyPr>
          <a:lstStyle/>
          <a:p>
            <a:r>
              <a:rPr lang="en-IN" sz="2400" dirty="0">
                <a:solidFill>
                  <a:srgbClr val="0070C0"/>
                </a:solidFill>
              </a:rPr>
              <a:t>Gradient:</a:t>
            </a:r>
          </a:p>
        </p:txBody>
      </p:sp>
      <p:grpSp>
        <p:nvGrpSpPr>
          <p:cNvPr id="41" name="Group 40">
            <a:extLst>
              <a:ext uri="{FF2B5EF4-FFF2-40B4-BE49-F238E27FC236}">
                <a16:creationId xmlns:a16="http://schemas.microsoft.com/office/drawing/2014/main" id="{DD4C52B0-D557-46B2-8B0C-984F3DBB566E}"/>
              </a:ext>
            </a:extLst>
          </p:cNvPr>
          <p:cNvGrpSpPr/>
          <p:nvPr/>
        </p:nvGrpSpPr>
        <p:grpSpPr>
          <a:xfrm>
            <a:off x="3074572" y="5366937"/>
            <a:ext cx="2794596" cy="421976"/>
            <a:chOff x="25784058" y="21295959"/>
            <a:chExt cx="2579206" cy="421976"/>
          </a:xfrm>
        </p:grpSpPr>
        <p:sp>
          <p:nvSpPr>
            <p:cNvPr id="42" name="TextBox 41">
              <a:extLst>
                <a:ext uri="{FF2B5EF4-FFF2-40B4-BE49-F238E27FC236}">
                  <a16:creationId xmlns:a16="http://schemas.microsoft.com/office/drawing/2014/main" id="{6AEBB551-FFF3-4333-AD56-F33D2F251E69}"/>
                </a:ext>
              </a:extLst>
            </p:cNvPr>
            <p:cNvSpPr txBox="1"/>
            <p:nvPr/>
          </p:nvSpPr>
          <p:spPr>
            <a:xfrm>
              <a:off x="25976113" y="21295959"/>
              <a:ext cx="2387151" cy="400110"/>
            </a:xfrm>
            <a:prstGeom prst="rect">
              <a:avLst/>
            </a:prstGeom>
            <a:noFill/>
          </p:spPr>
          <p:txBody>
            <a:bodyPr wrap="square" rtlCol="0">
              <a:spAutoFit/>
            </a:bodyPr>
            <a:lstStyle/>
            <a:p>
              <a:r>
                <a:rPr lang="en-IN" sz="2000" b="1" dirty="0">
                  <a:solidFill>
                    <a:srgbClr val="C00000"/>
                  </a:solidFill>
                </a:rPr>
                <a:t>Most violating ranking</a:t>
              </a:r>
            </a:p>
          </p:txBody>
        </p:sp>
        <p:sp>
          <p:nvSpPr>
            <p:cNvPr id="43" name="Callout: Line with Accent Bar 1021">
              <a:extLst>
                <a:ext uri="{FF2B5EF4-FFF2-40B4-BE49-F238E27FC236}">
                  <a16:creationId xmlns:a16="http://schemas.microsoft.com/office/drawing/2014/main" id="{A791D514-01BA-4DB6-8EAD-1FDD75D8C374}"/>
                </a:ext>
              </a:extLst>
            </p:cNvPr>
            <p:cNvSpPr/>
            <p:nvPr/>
          </p:nvSpPr>
          <p:spPr>
            <a:xfrm>
              <a:off x="25784058" y="21317825"/>
              <a:ext cx="1870466" cy="400110"/>
            </a:xfrm>
            <a:prstGeom prst="accentCallout1">
              <a:avLst>
                <a:gd name="adj1" fmla="val 47493"/>
                <a:gd name="adj2" fmla="val 5673"/>
                <a:gd name="adj3" fmla="val -154814"/>
                <a:gd name="adj4" fmla="val -273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44" name="TextBox 43">
            <a:extLst>
              <a:ext uri="{FF2B5EF4-FFF2-40B4-BE49-F238E27FC236}">
                <a16:creationId xmlns:a16="http://schemas.microsoft.com/office/drawing/2014/main" id="{B3C237EB-04E4-431B-8C90-7B24D7EF42A4}"/>
              </a:ext>
            </a:extLst>
          </p:cNvPr>
          <p:cNvSpPr txBox="1"/>
          <p:nvPr/>
        </p:nvSpPr>
        <p:spPr>
          <a:xfrm>
            <a:off x="12885" y="6215209"/>
            <a:ext cx="9131115" cy="646331"/>
          </a:xfrm>
          <a:prstGeom prst="rect">
            <a:avLst/>
          </a:prstGeom>
          <a:noFill/>
        </p:spPr>
        <p:txBody>
          <a:bodyPr wrap="square" rtlCol="0">
            <a:spAutoFit/>
          </a:bodyPr>
          <a:lstStyle/>
          <a:p>
            <a:r>
              <a:rPr lang="en-US" dirty="0">
                <a:solidFill>
                  <a:srgbClr val="1F497D"/>
                </a:solidFill>
              </a:rPr>
              <a:t>Yue et al., SIGIR 2007; </a:t>
            </a:r>
            <a:r>
              <a:rPr lang="en-IN" dirty="0">
                <a:solidFill>
                  <a:srgbClr val="1F497D"/>
                </a:solidFill>
              </a:rPr>
              <a:t>Chakrabarti et al., KDD 2008</a:t>
            </a:r>
            <a:r>
              <a:rPr lang="en-US" dirty="0">
                <a:solidFill>
                  <a:srgbClr val="1F497D"/>
                </a:solidFill>
              </a:rPr>
              <a:t>    (Max-margin upper-bound </a:t>
            </a:r>
            <a:r>
              <a:rPr lang="en-IN" dirty="0">
                <a:solidFill>
                  <a:srgbClr val="1F497D"/>
                </a:solidFill>
              </a:rPr>
              <a:t>minimization</a:t>
            </a:r>
            <a:r>
              <a:rPr lang="en-US" dirty="0">
                <a:solidFill>
                  <a:srgbClr val="1F497D"/>
                </a:solidFill>
              </a:rPr>
              <a:t>)</a:t>
            </a:r>
            <a:endParaRPr lang="en-IN" dirty="0">
              <a:solidFill>
                <a:srgbClr val="1F497D"/>
              </a:solidFill>
            </a:endParaRPr>
          </a:p>
          <a:p>
            <a:r>
              <a:rPr lang="en-IN" dirty="0">
                <a:solidFill>
                  <a:srgbClr val="1F497D"/>
                </a:solidFill>
              </a:rPr>
              <a:t>Song et al., ICML 2016     (Direct loss minimization)</a:t>
            </a:r>
            <a:endParaRPr lang="en-US" dirty="0">
              <a:solidFill>
                <a:srgbClr val="1F497D"/>
              </a:solidFill>
            </a:endParaRPr>
          </a:p>
        </p:txBody>
      </p:sp>
      <p:sp>
        <p:nvSpPr>
          <p:cNvPr id="46" name="TextBox 45">
            <a:extLst>
              <a:ext uri="{FF2B5EF4-FFF2-40B4-BE49-F238E27FC236}">
                <a16:creationId xmlns:a16="http://schemas.microsoft.com/office/drawing/2014/main" id="{71CDC6ED-265B-43EE-96FE-886BC13426FC}"/>
              </a:ext>
            </a:extLst>
          </p:cNvPr>
          <p:cNvSpPr txBox="1"/>
          <p:nvPr/>
        </p:nvSpPr>
        <p:spPr>
          <a:xfrm>
            <a:off x="4416758" y="4804945"/>
            <a:ext cx="2058431" cy="400110"/>
          </a:xfrm>
          <a:prstGeom prst="rect">
            <a:avLst/>
          </a:prstGeom>
          <a:noFill/>
        </p:spPr>
        <p:txBody>
          <a:bodyPr wrap="square" rtlCol="0">
            <a:spAutoFit/>
          </a:bodyPr>
          <a:lstStyle/>
          <a:p>
            <a:pPr algn="ctr"/>
            <a:r>
              <a:rPr lang="en-IN" sz="2000" b="1" dirty="0"/>
              <a:t>Loss               score</a:t>
            </a:r>
          </a:p>
        </p:txBody>
      </p:sp>
    </p:spTree>
    <p:extLst>
      <p:ext uri="{BB962C8B-B14F-4D97-AF65-F5344CB8AC3E}">
        <p14:creationId xmlns:p14="http://schemas.microsoft.com/office/powerpoint/2010/main" val="1786046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0"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350F27C-F7FA-420B-8E9C-EE7962884677}"/>
              </a:ext>
            </a:extLst>
          </p:cNvPr>
          <p:cNvSpPr txBox="1"/>
          <p:nvPr/>
        </p:nvSpPr>
        <p:spPr>
          <a:xfrm>
            <a:off x="2435805" y="718207"/>
            <a:ext cx="4619811" cy="523220"/>
          </a:xfrm>
          <a:prstGeom prst="rect">
            <a:avLst/>
          </a:prstGeom>
          <a:noFill/>
        </p:spPr>
        <p:txBody>
          <a:bodyPr wrap="square" rtlCol="0">
            <a:spAutoFit/>
          </a:bodyPr>
          <a:lstStyle/>
          <a:p>
            <a:pPr lvl="0"/>
            <a:r>
              <a:rPr lang="en-IN" sz="2800" b="1" dirty="0">
                <a:solidFill>
                  <a:srgbClr val="C00000"/>
                </a:solidFill>
              </a:rPr>
              <a:t>Performance Vs. Training time</a:t>
            </a:r>
          </a:p>
        </p:txBody>
      </p:sp>
      <p:cxnSp>
        <p:nvCxnSpPr>
          <p:cNvPr id="21" name="Straight Arrow Connector 20">
            <a:extLst>
              <a:ext uri="{FF2B5EF4-FFF2-40B4-BE49-F238E27FC236}">
                <a16:creationId xmlns:a16="http://schemas.microsoft.com/office/drawing/2014/main" id="{73A606E5-61F7-4349-8F4A-3D8E6E1A8077}"/>
              </a:ext>
            </a:extLst>
          </p:cNvPr>
          <p:cNvCxnSpPr>
            <a:cxnSpLocks/>
          </p:cNvCxnSpPr>
          <p:nvPr/>
        </p:nvCxnSpPr>
        <p:spPr>
          <a:xfrm flipV="1">
            <a:off x="5894550" y="2310533"/>
            <a:ext cx="0" cy="3124030"/>
          </a:xfrm>
          <a:prstGeom prst="straightConnector1">
            <a:avLst/>
          </a:prstGeom>
          <a:ln w="5715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3FB1D037-7B51-4C22-AB35-4C9F4F68FFCB}"/>
              </a:ext>
            </a:extLst>
          </p:cNvPr>
          <p:cNvSpPr txBox="1"/>
          <p:nvPr/>
        </p:nvSpPr>
        <p:spPr>
          <a:xfrm rot="16200000">
            <a:off x="4568457" y="3896295"/>
            <a:ext cx="1863267" cy="461665"/>
          </a:xfrm>
          <a:prstGeom prst="rect">
            <a:avLst/>
          </a:prstGeom>
          <a:noFill/>
        </p:spPr>
        <p:txBody>
          <a:bodyPr wrap="none" rtlCol="0">
            <a:spAutoFit/>
          </a:bodyPr>
          <a:lstStyle/>
          <a:p>
            <a:r>
              <a:rPr lang="en-US" sz="2400" dirty="0">
                <a:latin typeface="+mj-lt"/>
                <a:cs typeface="Comic Sans MS Bold"/>
              </a:rPr>
              <a:t>Training Time</a:t>
            </a:r>
          </a:p>
        </p:txBody>
      </p:sp>
      <p:sp>
        <p:nvSpPr>
          <p:cNvPr id="32" name="Rectangle 31">
            <a:extLst>
              <a:ext uri="{FF2B5EF4-FFF2-40B4-BE49-F238E27FC236}">
                <a16:creationId xmlns:a16="http://schemas.microsoft.com/office/drawing/2014/main" id="{179BC6D7-D926-4A63-AC95-FEC33BF498B8}"/>
              </a:ext>
            </a:extLst>
          </p:cNvPr>
          <p:cNvSpPr/>
          <p:nvPr/>
        </p:nvSpPr>
        <p:spPr>
          <a:xfrm>
            <a:off x="6519843" y="4901793"/>
            <a:ext cx="549556" cy="51550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BD9C152-AEBA-4C5B-870F-E4A19AEFAC1F}"/>
              </a:ext>
            </a:extLst>
          </p:cNvPr>
          <p:cNvSpPr/>
          <p:nvPr/>
        </p:nvSpPr>
        <p:spPr>
          <a:xfrm>
            <a:off x="7600413" y="2838358"/>
            <a:ext cx="549556" cy="2577543"/>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DA2E53F-6D5A-47BC-B4F0-6F11A3843137}"/>
              </a:ext>
            </a:extLst>
          </p:cNvPr>
          <p:cNvSpPr txBox="1"/>
          <p:nvPr/>
        </p:nvSpPr>
        <p:spPr>
          <a:xfrm>
            <a:off x="6605339" y="1638890"/>
            <a:ext cx="1594604" cy="461665"/>
          </a:xfrm>
          <a:prstGeom prst="rect">
            <a:avLst/>
          </a:prstGeom>
          <a:noFill/>
        </p:spPr>
        <p:txBody>
          <a:bodyPr wrap="none" rtlCol="0">
            <a:spAutoFit/>
          </a:bodyPr>
          <a:lstStyle/>
          <a:p>
            <a:r>
              <a:rPr lang="en-US" sz="2400" dirty="0">
                <a:solidFill>
                  <a:srgbClr val="FF0000"/>
                </a:solidFill>
              </a:rPr>
              <a:t>~ 5x slower</a:t>
            </a:r>
          </a:p>
        </p:txBody>
      </p:sp>
      <p:cxnSp>
        <p:nvCxnSpPr>
          <p:cNvPr id="39" name="Straight Arrow Connector 38">
            <a:extLst>
              <a:ext uri="{FF2B5EF4-FFF2-40B4-BE49-F238E27FC236}">
                <a16:creationId xmlns:a16="http://schemas.microsoft.com/office/drawing/2014/main" id="{871802D5-A91A-4BEC-88E1-140418583C63}"/>
              </a:ext>
            </a:extLst>
          </p:cNvPr>
          <p:cNvCxnSpPr>
            <a:cxnSpLocks/>
          </p:cNvCxnSpPr>
          <p:nvPr/>
        </p:nvCxnSpPr>
        <p:spPr>
          <a:xfrm flipV="1">
            <a:off x="5866557" y="5384314"/>
            <a:ext cx="3072169" cy="48220"/>
          </a:xfrm>
          <a:prstGeom prst="straightConnector1">
            <a:avLst/>
          </a:prstGeom>
          <a:ln w="57150"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2C50BED3-5B78-4DB0-A296-51C28A67BCE0}"/>
              </a:ext>
            </a:extLst>
          </p:cNvPr>
          <p:cNvCxnSpPr>
            <a:cxnSpLocks/>
          </p:cNvCxnSpPr>
          <p:nvPr/>
        </p:nvCxnSpPr>
        <p:spPr>
          <a:xfrm flipV="1">
            <a:off x="931522" y="2367542"/>
            <a:ext cx="0" cy="3128884"/>
          </a:xfrm>
          <a:prstGeom prst="straightConnector1">
            <a:avLst/>
          </a:prstGeom>
          <a:ln w="5715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CFD422DF-DF99-4EBD-855D-A734CACD3B49}"/>
              </a:ext>
            </a:extLst>
          </p:cNvPr>
          <p:cNvSpPr txBox="1"/>
          <p:nvPr/>
        </p:nvSpPr>
        <p:spPr>
          <a:xfrm rot="16200000">
            <a:off x="-652838" y="3896296"/>
            <a:ext cx="2366049" cy="461665"/>
          </a:xfrm>
          <a:prstGeom prst="rect">
            <a:avLst/>
          </a:prstGeom>
          <a:noFill/>
        </p:spPr>
        <p:txBody>
          <a:bodyPr wrap="square" rtlCol="0">
            <a:spAutoFit/>
          </a:bodyPr>
          <a:lstStyle/>
          <a:p>
            <a:r>
              <a:rPr lang="en-US" sz="2400" dirty="0">
                <a:latin typeface="+mj-lt"/>
                <a:cs typeface="Comic Sans MS Bold"/>
              </a:rPr>
              <a:t>Ranking measure</a:t>
            </a:r>
          </a:p>
        </p:txBody>
      </p:sp>
      <p:sp>
        <p:nvSpPr>
          <p:cNvPr id="42" name="Rectangle 41">
            <a:extLst>
              <a:ext uri="{FF2B5EF4-FFF2-40B4-BE49-F238E27FC236}">
                <a16:creationId xmlns:a16="http://schemas.microsoft.com/office/drawing/2014/main" id="{FEE087A6-82FD-44B2-874F-30A069F2BC57}"/>
              </a:ext>
            </a:extLst>
          </p:cNvPr>
          <p:cNvSpPr/>
          <p:nvPr/>
        </p:nvSpPr>
        <p:spPr>
          <a:xfrm>
            <a:off x="1556815" y="3304024"/>
            <a:ext cx="549556" cy="214485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B6CBD5-E434-4C5F-ABA1-85B730334D9B}"/>
              </a:ext>
            </a:extLst>
          </p:cNvPr>
          <p:cNvSpPr txBox="1"/>
          <p:nvPr/>
        </p:nvSpPr>
        <p:spPr>
          <a:xfrm>
            <a:off x="1522620" y="2574262"/>
            <a:ext cx="580608" cy="707886"/>
          </a:xfrm>
          <a:prstGeom prst="rect">
            <a:avLst/>
          </a:prstGeom>
          <a:noFill/>
        </p:spPr>
        <p:txBody>
          <a:bodyPr wrap="none" rtlCol="0">
            <a:spAutoFit/>
          </a:bodyPr>
          <a:lstStyle/>
          <a:p>
            <a:pPr algn="ctr"/>
            <a:r>
              <a:rPr lang="en-US" sz="2000" dirty="0"/>
              <a:t>0-1</a:t>
            </a:r>
          </a:p>
          <a:p>
            <a:pPr algn="ctr"/>
            <a:r>
              <a:rPr lang="en-US" sz="2000" dirty="0"/>
              <a:t>loss</a:t>
            </a:r>
          </a:p>
        </p:txBody>
      </p:sp>
      <p:sp>
        <p:nvSpPr>
          <p:cNvPr id="44" name="Rectangle 43">
            <a:extLst>
              <a:ext uri="{FF2B5EF4-FFF2-40B4-BE49-F238E27FC236}">
                <a16:creationId xmlns:a16="http://schemas.microsoft.com/office/drawing/2014/main" id="{B3267768-2F02-442F-B381-F83D0AB88F74}"/>
              </a:ext>
            </a:extLst>
          </p:cNvPr>
          <p:cNvSpPr/>
          <p:nvPr/>
        </p:nvSpPr>
        <p:spPr>
          <a:xfrm>
            <a:off x="2637385" y="2914029"/>
            <a:ext cx="549556" cy="253485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C2E0E09F-E3D0-4ABB-B2ED-47DE7F566828}"/>
              </a:ext>
            </a:extLst>
          </p:cNvPr>
          <p:cNvSpPr txBox="1"/>
          <p:nvPr/>
        </p:nvSpPr>
        <p:spPr>
          <a:xfrm>
            <a:off x="2202753" y="2253274"/>
            <a:ext cx="1476443" cy="707886"/>
          </a:xfrm>
          <a:prstGeom prst="rect">
            <a:avLst/>
          </a:prstGeom>
          <a:noFill/>
        </p:spPr>
        <p:txBody>
          <a:bodyPr wrap="square" rtlCol="0">
            <a:spAutoFit/>
          </a:bodyPr>
          <a:lstStyle/>
          <a:p>
            <a:pPr algn="ctr"/>
            <a:r>
              <a:rPr lang="en-US" sz="2000" dirty="0"/>
              <a:t>Rank-based </a:t>
            </a:r>
          </a:p>
          <a:p>
            <a:pPr algn="ctr"/>
            <a:r>
              <a:rPr lang="en-US" sz="2000" dirty="0"/>
              <a:t>loss</a:t>
            </a:r>
          </a:p>
        </p:txBody>
      </p:sp>
      <p:cxnSp>
        <p:nvCxnSpPr>
          <p:cNvPr id="46" name="Straight Arrow Connector 45">
            <a:extLst>
              <a:ext uri="{FF2B5EF4-FFF2-40B4-BE49-F238E27FC236}">
                <a16:creationId xmlns:a16="http://schemas.microsoft.com/office/drawing/2014/main" id="{6A44B66D-3877-44BF-B535-CF6D9D0944C5}"/>
              </a:ext>
            </a:extLst>
          </p:cNvPr>
          <p:cNvCxnSpPr>
            <a:cxnSpLocks/>
          </p:cNvCxnSpPr>
          <p:nvPr/>
        </p:nvCxnSpPr>
        <p:spPr>
          <a:xfrm flipV="1">
            <a:off x="908715" y="5434563"/>
            <a:ext cx="3092188" cy="48534"/>
          </a:xfrm>
          <a:prstGeom prst="straightConnector1">
            <a:avLst/>
          </a:prstGeom>
          <a:ln w="57150"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905737E1-B9F0-4849-A4E0-D6E31A010FE5}"/>
              </a:ext>
            </a:extLst>
          </p:cNvPr>
          <p:cNvSpPr txBox="1"/>
          <p:nvPr/>
        </p:nvSpPr>
        <p:spPr>
          <a:xfrm>
            <a:off x="1140719" y="1635746"/>
            <a:ext cx="2590171" cy="461665"/>
          </a:xfrm>
          <a:prstGeom prst="rect">
            <a:avLst/>
          </a:prstGeom>
          <a:noFill/>
        </p:spPr>
        <p:txBody>
          <a:bodyPr wrap="square" rtlCol="0">
            <a:spAutoFit/>
          </a:bodyPr>
          <a:lstStyle/>
          <a:p>
            <a:pPr algn="ctr"/>
            <a:r>
              <a:rPr lang="en-US" sz="2400" dirty="0">
                <a:solidFill>
                  <a:srgbClr val="00B050"/>
                </a:solidFill>
              </a:rPr>
              <a:t>~ 4% improvement</a:t>
            </a:r>
          </a:p>
        </p:txBody>
      </p:sp>
      <p:sp>
        <p:nvSpPr>
          <p:cNvPr id="48" name="TextBox 47">
            <a:extLst>
              <a:ext uri="{FF2B5EF4-FFF2-40B4-BE49-F238E27FC236}">
                <a16:creationId xmlns:a16="http://schemas.microsoft.com/office/drawing/2014/main" id="{14B9E680-2740-4E1F-A304-D1C9058DF84D}"/>
              </a:ext>
            </a:extLst>
          </p:cNvPr>
          <p:cNvSpPr txBox="1"/>
          <p:nvPr/>
        </p:nvSpPr>
        <p:spPr>
          <a:xfrm>
            <a:off x="6465677" y="4154069"/>
            <a:ext cx="580608" cy="707886"/>
          </a:xfrm>
          <a:prstGeom prst="rect">
            <a:avLst/>
          </a:prstGeom>
          <a:noFill/>
        </p:spPr>
        <p:txBody>
          <a:bodyPr wrap="none" rtlCol="0">
            <a:spAutoFit/>
          </a:bodyPr>
          <a:lstStyle/>
          <a:p>
            <a:pPr algn="ctr"/>
            <a:r>
              <a:rPr lang="en-US" sz="2000" dirty="0"/>
              <a:t>0-1</a:t>
            </a:r>
          </a:p>
          <a:p>
            <a:pPr algn="ctr"/>
            <a:r>
              <a:rPr lang="en-US" sz="2000" dirty="0"/>
              <a:t>loss</a:t>
            </a:r>
          </a:p>
        </p:txBody>
      </p:sp>
      <p:sp>
        <p:nvSpPr>
          <p:cNvPr id="49" name="TextBox 48">
            <a:extLst>
              <a:ext uri="{FF2B5EF4-FFF2-40B4-BE49-F238E27FC236}">
                <a16:creationId xmlns:a16="http://schemas.microsoft.com/office/drawing/2014/main" id="{9483B424-4BEB-43E8-99D1-80DB7731F2BD}"/>
              </a:ext>
            </a:extLst>
          </p:cNvPr>
          <p:cNvSpPr txBox="1"/>
          <p:nvPr/>
        </p:nvSpPr>
        <p:spPr>
          <a:xfrm>
            <a:off x="7117817" y="2190894"/>
            <a:ext cx="1476443" cy="707886"/>
          </a:xfrm>
          <a:prstGeom prst="rect">
            <a:avLst/>
          </a:prstGeom>
          <a:noFill/>
        </p:spPr>
        <p:txBody>
          <a:bodyPr wrap="square" rtlCol="0">
            <a:spAutoFit/>
          </a:bodyPr>
          <a:lstStyle/>
          <a:p>
            <a:pPr algn="ctr"/>
            <a:r>
              <a:rPr lang="en-US" sz="2000" dirty="0"/>
              <a:t>Rank-based </a:t>
            </a:r>
          </a:p>
          <a:p>
            <a:pPr algn="ctr"/>
            <a:r>
              <a:rPr lang="en-US" sz="2000" dirty="0"/>
              <a:t>loss</a:t>
            </a:r>
          </a:p>
        </p:txBody>
      </p:sp>
      <p:sp>
        <p:nvSpPr>
          <p:cNvPr id="50" name="TextBox 49">
            <a:extLst>
              <a:ext uri="{FF2B5EF4-FFF2-40B4-BE49-F238E27FC236}">
                <a16:creationId xmlns:a16="http://schemas.microsoft.com/office/drawing/2014/main" id="{BD3B108F-5174-4C45-9060-20B15BBB34BE}"/>
              </a:ext>
            </a:extLst>
          </p:cNvPr>
          <p:cNvSpPr txBox="1"/>
          <p:nvPr/>
        </p:nvSpPr>
        <p:spPr>
          <a:xfrm>
            <a:off x="12885" y="6139793"/>
            <a:ext cx="6336671" cy="707886"/>
          </a:xfrm>
          <a:prstGeom prst="rect">
            <a:avLst/>
          </a:prstGeom>
          <a:noFill/>
        </p:spPr>
        <p:txBody>
          <a:bodyPr wrap="none" rtlCol="0">
            <a:spAutoFit/>
          </a:bodyPr>
          <a:lstStyle/>
          <a:p>
            <a:r>
              <a:rPr lang="en-US" sz="2000" dirty="0">
                <a:solidFill>
                  <a:srgbClr val="1F497D"/>
                </a:solidFill>
              </a:rPr>
              <a:t>Yue, Finley, </a:t>
            </a:r>
            <a:r>
              <a:rPr lang="en-US" sz="2000" dirty="0" err="1">
                <a:solidFill>
                  <a:srgbClr val="1F497D"/>
                </a:solidFill>
              </a:rPr>
              <a:t>Radlinski</a:t>
            </a:r>
            <a:r>
              <a:rPr lang="en-US" sz="2000" dirty="0">
                <a:solidFill>
                  <a:srgbClr val="1F497D"/>
                </a:solidFill>
              </a:rPr>
              <a:t> and </a:t>
            </a:r>
            <a:r>
              <a:rPr lang="en-US" sz="2000" dirty="0" err="1">
                <a:solidFill>
                  <a:srgbClr val="1F497D"/>
                </a:solidFill>
              </a:rPr>
              <a:t>Joachims</a:t>
            </a:r>
            <a:r>
              <a:rPr lang="en-US" sz="2000" dirty="0">
                <a:solidFill>
                  <a:srgbClr val="1F497D"/>
                </a:solidFill>
              </a:rPr>
              <a:t>, SIGIR 2007</a:t>
            </a:r>
          </a:p>
          <a:p>
            <a:r>
              <a:rPr lang="en-IN" sz="2000" dirty="0">
                <a:solidFill>
                  <a:srgbClr val="1F497D"/>
                </a:solidFill>
              </a:rPr>
              <a:t>Chakrabarti, Khanna, Sawant and Bhattacharyya, KDD 2008</a:t>
            </a:r>
            <a:endParaRPr lang="en-US" sz="2000" dirty="0">
              <a:solidFill>
                <a:srgbClr val="1F497D"/>
              </a:solidFill>
            </a:endParaRPr>
          </a:p>
        </p:txBody>
      </p:sp>
      <p:sp>
        <p:nvSpPr>
          <p:cNvPr id="23" name="TextBox 22">
            <a:extLst>
              <a:ext uri="{FF2B5EF4-FFF2-40B4-BE49-F238E27FC236}">
                <a16:creationId xmlns:a16="http://schemas.microsoft.com/office/drawing/2014/main" id="{41EE4F0A-8B71-46A5-B828-AD4B5D1BC2EB}"/>
              </a:ext>
            </a:extLst>
          </p:cNvPr>
          <p:cNvSpPr txBox="1"/>
          <p:nvPr/>
        </p:nvSpPr>
        <p:spPr>
          <a:xfrm>
            <a:off x="0" y="-76063"/>
            <a:ext cx="9144000" cy="584775"/>
          </a:xfrm>
          <a:prstGeom prst="rect">
            <a:avLst/>
          </a:prstGeom>
          <a:noFill/>
        </p:spPr>
        <p:txBody>
          <a:bodyPr wrap="square" rtlCol="0">
            <a:spAutoFit/>
          </a:bodyPr>
          <a:lstStyle/>
          <a:p>
            <a:r>
              <a:rPr lang="en-IN" sz="3200" dirty="0">
                <a:solidFill>
                  <a:schemeClr val="bg1"/>
                </a:solidFill>
              </a:rPr>
              <a:t>Optimizing rank-based loss for learning</a:t>
            </a:r>
          </a:p>
        </p:txBody>
      </p:sp>
    </p:spTree>
    <p:extLst>
      <p:ext uri="{BB962C8B-B14F-4D97-AF65-F5344CB8AC3E}">
        <p14:creationId xmlns:p14="http://schemas.microsoft.com/office/powerpoint/2010/main" val="312077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animBg="1"/>
      <p:bldP spid="36" grpId="0" animBg="1"/>
      <p:bldP spid="38" grpId="0"/>
      <p:bldP spid="41" grpId="0"/>
      <p:bldP spid="42" grpId="0" animBg="1"/>
      <p:bldP spid="43" grpId="0"/>
      <p:bldP spid="44" grpId="0" animBg="1"/>
      <p:bldP spid="45" grpId="0"/>
      <p:bldP spid="47" grpId="0"/>
      <p:bldP spid="48" grpId="0"/>
      <p:bldP spid="49" grpId="0"/>
      <p:bldP spid="5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F3D99B2E-6C22-4C35-ADFD-EA607C428940}"/>
              </a:ext>
            </a:extLst>
          </p:cNvPr>
          <p:cNvGraphicFramePr>
            <a:graphicFrameLocks noChangeAspect="1"/>
          </p:cNvGraphicFramePr>
          <p:nvPr/>
        </p:nvGraphicFramePr>
        <p:xfrm>
          <a:off x="1241203" y="1491063"/>
          <a:ext cx="6880010" cy="635427"/>
        </p:xfrm>
        <a:graphic>
          <a:graphicData uri="http://schemas.openxmlformats.org/presentationml/2006/ole">
            <mc:AlternateContent xmlns:mc="http://schemas.openxmlformats.org/markup-compatibility/2006">
              <mc:Choice xmlns:v="urn:schemas-microsoft-com:vml" Requires="v">
                <p:oleObj spid="_x0000_s1412149" name="Equation" r:id="rId3" imgW="3429000" imgH="317160" progId="Equation.DSMT4">
                  <p:embed/>
                </p:oleObj>
              </mc:Choice>
              <mc:Fallback>
                <p:oleObj name="Equation" r:id="rId3" imgW="3429000" imgH="317160" progId="Equation.DSMT4">
                  <p:embed/>
                  <p:pic>
                    <p:nvPicPr>
                      <p:cNvPr id="2" name="Object 1">
                        <a:extLst>
                          <a:ext uri="{FF2B5EF4-FFF2-40B4-BE49-F238E27FC236}">
                            <a16:creationId xmlns:a16="http://schemas.microsoft.com/office/drawing/2014/main" id="{F3D99B2E-6C22-4C35-ADFD-EA607C428940}"/>
                          </a:ext>
                        </a:extLst>
                      </p:cNvPr>
                      <p:cNvPicPr/>
                      <p:nvPr/>
                    </p:nvPicPr>
                    <p:blipFill>
                      <a:blip r:embed="rId4"/>
                      <a:stretch>
                        <a:fillRect/>
                      </a:stretch>
                    </p:blipFill>
                    <p:spPr>
                      <a:xfrm>
                        <a:off x="1241203" y="1491063"/>
                        <a:ext cx="6880010" cy="635427"/>
                      </a:xfrm>
                      <a:prstGeom prst="rect">
                        <a:avLst/>
                      </a:prstGeom>
                    </p:spPr>
                  </p:pic>
                </p:oleObj>
              </mc:Fallback>
            </mc:AlternateContent>
          </a:graphicData>
        </a:graphic>
      </p:graphicFrame>
      <p:sp>
        <p:nvSpPr>
          <p:cNvPr id="35" name="TextBox 34">
            <a:extLst>
              <a:ext uri="{FF2B5EF4-FFF2-40B4-BE49-F238E27FC236}">
                <a16:creationId xmlns:a16="http://schemas.microsoft.com/office/drawing/2014/main" id="{A1F2165A-54F2-4BF5-9F5D-52CE9F7F12F3}"/>
              </a:ext>
            </a:extLst>
          </p:cNvPr>
          <p:cNvSpPr txBox="1"/>
          <p:nvPr/>
        </p:nvSpPr>
        <p:spPr>
          <a:xfrm>
            <a:off x="166620" y="623166"/>
            <a:ext cx="6563789" cy="461665"/>
          </a:xfrm>
          <a:prstGeom prst="rect">
            <a:avLst/>
          </a:prstGeom>
          <a:noFill/>
        </p:spPr>
        <p:txBody>
          <a:bodyPr wrap="square" rtlCol="0">
            <a:spAutoFit/>
          </a:bodyPr>
          <a:lstStyle/>
          <a:p>
            <a:r>
              <a:rPr lang="en-IN" sz="2400" dirty="0">
                <a:solidFill>
                  <a:srgbClr val="0070C0"/>
                </a:solidFill>
              </a:rPr>
              <a:t>Structured Hinge Surrogate to the loss function:</a:t>
            </a:r>
          </a:p>
        </p:txBody>
      </p:sp>
      <p:sp>
        <p:nvSpPr>
          <p:cNvPr id="37" name="TextBox 36">
            <a:extLst>
              <a:ext uri="{FF2B5EF4-FFF2-40B4-BE49-F238E27FC236}">
                <a16:creationId xmlns:a16="http://schemas.microsoft.com/office/drawing/2014/main" id="{72E5FE99-C523-414F-9929-31A74F17490A}"/>
              </a:ext>
            </a:extLst>
          </p:cNvPr>
          <p:cNvSpPr txBox="1"/>
          <p:nvPr/>
        </p:nvSpPr>
        <p:spPr>
          <a:xfrm>
            <a:off x="7091997" y="4209140"/>
            <a:ext cx="2058431" cy="707886"/>
          </a:xfrm>
          <a:prstGeom prst="rect">
            <a:avLst/>
          </a:prstGeom>
          <a:noFill/>
        </p:spPr>
        <p:txBody>
          <a:bodyPr wrap="square" rtlCol="0">
            <a:spAutoFit/>
          </a:bodyPr>
          <a:lstStyle/>
          <a:p>
            <a:pPr algn="ctr"/>
            <a:r>
              <a:rPr lang="en-IN" sz="2000" b="1" dirty="0"/>
              <a:t>Loss augmented inference (LAI)</a:t>
            </a:r>
          </a:p>
        </p:txBody>
      </p:sp>
      <p:sp>
        <p:nvSpPr>
          <p:cNvPr id="38" name="TextBox 37">
            <a:extLst>
              <a:ext uri="{FF2B5EF4-FFF2-40B4-BE49-F238E27FC236}">
                <a16:creationId xmlns:a16="http://schemas.microsoft.com/office/drawing/2014/main" id="{B498842C-6683-4A2A-82D5-A369440C84D9}"/>
              </a:ext>
            </a:extLst>
          </p:cNvPr>
          <p:cNvSpPr txBox="1"/>
          <p:nvPr/>
        </p:nvSpPr>
        <p:spPr>
          <a:xfrm>
            <a:off x="86060" y="-72312"/>
            <a:ext cx="6883772" cy="584775"/>
          </a:xfrm>
          <a:prstGeom prst="rect">
            <a:avLst/>
          </a:prstGeom>
          <a:noFill/>
        </p:spPr>
        <p:txBody>
          <a:bodyPr wrap="square" rtlCol="0">
            <a:spAutoFit/>
          </a:bodyPr>
          <a:lstStyle/>
          <a:p>
            <a:r>
              <a:rPr lang="en-IN" sz="3200" dirty="0">
                <a:solidFill>
                  <a:schemeClr val="bg1"/>
                </a:solidFill>
              </a:rPr>
              <a:t>Optimizing Structured Hinge Surrogate </a:t>
            </a:r>
          </a:p>
        </p:txBody>
      </p:sp>
      <p:graphicFrame>
        <p:nvGraphicFramePr>
          <p:cNvPr id="33" name="Object 32">
            <a:extLst>
              <a:ext uri="{FF2B5EF4-FFF2-40B4-BE49-F238E27FC236}">
                <a16:creationId xmlns:a16="http://schemas.microsoft.com/office/drawing/2014/main" id="{793820DE-BDB7-4C05-BC92-62369BF26E4D}"/>
              </a:ext>
            </a:extLst>
          </p:cNvPr>
          <p:cNvGraphicFramePr>
            <a:graphicFrameLocks noChangeAspect="1"/>
          </p:cNvGraphicFramePr>
          <p:nvPr/>
        </p:nvGraphicFramePr>
        <p:xfrm>
          <a:off x="1241203" y="3328092"/>
          <a:ext cx="5980653" cy="584775"/>
        </p:xfrm>
        <a:graphic>
          <a:graphicData uri="http://schemas.openxmlformats.org/presentationml/2006/ole">
            <mc:AlternateContent xmlns:mc="http://schemas.openxmlformats.org/markup-compatibility/2006">
              <mc:Choice xmlns:v="urn:schemas-microsoft-com:vml" Requires="v">
                <p:oleObj spid="_x0000_s1412150" name="Equation" r:id="rId5" imgW="2857320" imgH="279360" progId="Equation.DSMT4">
                  <p:embed/>
                </p:oleObj>
              </mc:Choice>
              <mc:Fallback>
                <p:oleObj name="Equation" r:id="rId5" imgW="2857320" imgH="279360" progId="Equation.DSMT4">
                  <p:embed/>
                  <p:pic>
                    <p:nvPicPr>
                      <p:cNvPr id="33" name="Object 32">
                        <a:extLst>
                          <a:ext uri="{FF2B5EF4-FFF2-40B4-BE49-F238E27FC236}">
                            <a16:creationId xmlns:a16="http://schemas.microsoft.com/office/drawing/2014/main" id="{793820DE-BDB7-4C05-BC92-62369BF26E4D}"/>
                          </a:ext>
                        </a:extLst>
                      </p:cNvPr>
                      <p:cNvPicPr/>
                      <p:nvPr/>
                    </p:nvPicPr>
                    <p:blipFill>
                      <a:blip r:embed="rId6"/>
                      <a:stretch>
                        <a:fillRect/>
                      </a:stretch>
                    </p:blipFill>
                    <p:spPr>
                      <a:xfrm>
                        <a:off x="1241203" y="3328092"/>
                        <a:ext cx="5980653" cy="584775"/>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1C7B3BE6-A0EE-4D25-9F32-D137565351E2}"/>
              </a:ext>
            </a:extLst>
          </p:cNvPr>
          <p:cNvGraphicFramePr>
            <a:graphicFrameLocks noChangeAspect="1"/>
          </p:cNvGraphicFramePr>
          <p:nvPr/>
        </p:nvGraphicFramePr>
        <p:xfrm>
          <a:off x="1404985" y="4258875"/>
          <a:ext cx="5653088" cy="688975"/>
        </p:xfrm>
        <a:graphic>
          <a:graphicData uri="http://schemas.openxmlformats.org/presentationml/2006/ole">
            <mc:AlternateContent xmlns:mc="http://schemas.openxmlformats.org/markup-compatibility/2006">
              <mc:Choice xmlns:v="urn:schemas-microsoft-com:vml" Requires="v">
                <p:oleObj spid="_x0000_s1412151" name="Equation" r:id="rId7" imgW="2806560" imgH="342720" progId="Equation.DSMT4">
                  <p:embed/>
                </p:oleObj>
              </mc:Choice>
              <mc:Fallback>
                <p:oleObj name="Equation" r:id="rId7" imgW="2806560" imgH="342720" progId="Equation.DSMT4">
                  <p:embed/>
                  <p:pic>
                    <p:nvPicPr>
                      <p:cNvPr id="39" name="Object 38">
                        <a:extLst>
                          <a:ext uri="{FF2B5EF4-FFF2-40B4-BE49-F238E27FC236}">
                            <a16:creationId xmlns:a16="http://schemas.microsoft.com/office/drawing/2014/main" id="{1C7B3BE6-A0EE-4D25-9F32-D137565351E2}"/>
                          </a:ext>
                        </a:extLst>
                      </p:cNvPr>
                      <p:cNvPicPr/>
                      <p:nvPr/>
                    </p:nvPicPr>
                    <p:blipFill>
                      <a:blip r:embed="rId8"/>
                      <a:stretch>
                        <a:fillRect/>
                      </a:stretch>
                    </p:blipFill>
                    <p:spPr>
                      <a:xfrm>
                        <a:off x="1404985" y="4258875"/>
                        <a:ext cx="5653088" cy="688975"/>
                      </a:xfrm>
                      <a:prstGeom prst="rect">
                        <a:avLst/>
                      </a:prstGeom>
                    </p:spPr>
                  </p:pic>
                </p:oleObj>
              </mc:Fallback>
            </mc:AlternateContent>
          </a:graphicData>
        </a:graphic>
      </p:graphicFrame>
      <p:sp>
        <p:nvSpPr>
          <p:cNvPr id="40" name="TextBox 39">
            <a:extLst>
              <a:ext uri="{FF2B5EF4-FFF2-40B4-BE49-F238E27FC236}">
                <a16:creationId xmlns:a16="http://schemas.microsoft.com/office/drawing/2014/main" id="{FE955013-0CD7-4131-9C30-9E2F13FC532D}"/>
              </a:ext>
            </a:extLst>
          </p:cNvPr>
          <p:cNvSpPr txBox="1"/>
          <p:nvPr/>
        </p:nvSpPr>
        <p:spPr>
          <a:xfrm>
            <a:off x="166620" y="2537286"/>
            <a:ext cx="8084245" cy="461665"/>
          </a:xfrm>
          <a:prstGeom prst="rect">
            <a:avLst/>
          </a:prstGeom>
          <a:noFill/>
        </p:spPr>
        <p:txBody>
          <a:bodyPr wrap="square" rtlCol="0">
            <a:spAutoFit/>
          </a:bodyPr>
          <a:lstStyle/>
          <a:p>
            <a:r>
              <a:rPr lang="en-IN" sz="2400" dirty="0">
                <a:solidFill>
                  <a:srgbClr val="0070C0"/>
                </a:solidFill>
              </a:rPr>
              <a:t>Gradient:</a:t>
            </a:r>
          </a:p>
        </p:txBody>
      </p:sp>
      <p:grpSp>
        <p:nvGrpSpPr>
          <p:cNvPr id="41" name="Group 40">
            <a:extLst>
              <a:ext uri="{FF2B5EF4-FFF2-40B4-BE49-F238E27FC236}">
                <a16:creationId xmlns:a16="http://schemas.microsoft.com/office/drawing/2014/main" id="{DD4C52B0-D557-46B2-8B0C-984F3DBB566E}"/>
              </a:ext>
            </a:extLst>
          </p:cNvPr>
          <p:cNvGrpSpPr/>
          <p:nvPr/>
        </p:nvGrpSpPr>
        <p:grpSpPr>
          <a:xfrm>
            <a:off x="3074572" y="5366937"/>
            <a:ext cx="2794596" cy="421976"/>
            <a:chOff x="25784058" y="21295959"/>
            <a:chExt cx="2579206" cy="421976"/>
          </a:xfrm>
        </p:grpSpPr>
        <p:sp>
          <p:nvSpPr>
            <p:cNvPr id="42" name="TextBox 41">
              <a:extLst>
                <a:ext uri="{FF2B5EF4-FFF2-40B4-BE49-F238E27FC236}">
                  <a16:creationId xmlns:a16="http://schemas.microsoft.com/office/drawing/2014/main" id="{6AEBB551-FFF3-4333-AD56-F33D2F251E69}"/>
                </a:ext>
              </a:extLst>
            </p:cNvPr>
            <p:cNvSpPr txBox="1"/>
            <p:nvPr/>
          </p:nvSpPr>
          <p:spPr>
            <a:xfrm>
              <a:off x="25976113" y="21295959"/>
              <a:ext cx="2387151" cy="400110"/>
            </a:xfrm>
            <a:prstGeom prst="rect">
              <a:avLst/>
            </a:prstGeom>
            <a:noFill/>
          </p:spPr>
          <p:txBody>
            <a:bodyPr wrap="square" rtlCol="0">
              <a:spAutoFit/>
            </a:bodyPr>
            <a:lstStyle/>
            <a:p>
              <a:r>
                <a:rPr lang="en-IN" sz="2000" b="1" dirty="0"/>
                <a:t>Most violating ranking</a:t>
              </a:r>
            </a:p>
          </p:txBody>
        </p:sp>
        <p:sp>
          <p:nvSpPr>
            <p:cNvPr id="43" name="Callout: Line with Accent Bar 1021">
              <a:extLst>
                <a:ext uri="{FF2B5EF4-FFF2-40B4-BE49-F238E27FC236}">
                  <a16:creationId xmlns:a16="http://schemas.microsoft.com/office/drawing/2014/main" id="{A791D514-01BA-4DB6-8EAD-1FDD75D8C374}"/>
                </a:ext>
              </a:extLst>
            </p:cNvPr>
            <p:cNvSpPr/>
            <p:nvPr/>
          </p:nvSpPr>
          <p:spPr>
            <a:xfrm>
              <a:off x="25784058" y="21317825"/>
              <a:ext cx="1870466" cy="400110"/>
            </a:xfrm>
            <a:prstGeom prst="accentCallout1">
              <a:avLst>
                <a:gd name="adj1" fmla="val 47493"/>
                <a:gd name="adj2" fmla="val 5673"/>
                <a:gd name="adj3" fmla="val -154814"/>
                <a:gd name="adj4" fmla="val -2731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44" name="TextBox 43">
            <a:extLst>
              <a:ext uri="{FF2B5EF4-FFF2-40B4-BE49-F238E27FC236}">
                <a16:creationId xmlns:a16="http://schemas.microsoft.com/office/drawing/2014/main" id="{B3C237EB-04E4-431B-8C90-7B24D7EF42A4}"/>
              </a:ext>
            </a:extLst>
          </p:cNvPr>
          <p:cNvSpPr txBox="1"/>
          <p:nvPr/>
        </p:nvSpPr>
        <p:spPr>
          <a:xfrm>
            <a:off x="12885" y="6215209"/>
            <a:ext cx="9131115" cy="646331"/>
          </a:xfrm>
          <a:prstGeom prst="rect">
            <a:avLst/>
          </a:prstGeom>
          <a:noFill/>
        </p:spPr>
        <p:txBody>
          <a:bodyPr wrap="square" rtlCol="0">
            <a:spAutoFit/>
          </a:bodyPr>
          <a:lstStyle/>
          <a:p>
            <a:r>
              <a:rPr lang="en-US" dirty="0">
                <a:solidFill>
                  <a:srgbClr val="1F497D"/>
                </a:solidFill>
              </a:rPr>
              <a:t>Yue et al., SIGIR 2007; </a:t>
            </a:r>
            <a:r>
              <a:rPr lang="en-IN" dirty="0">
                <a:solidFill>
                  <a:srgbClr val="1F497D"/>
                </a:solidFill>
              </a:rPr>
              <a:t>Chakrabarti et al., KDD 2008</a:t>
            </a:r>
            <a:r>
              <a:rPr lang="en-US" dirty="0">
                <a:solidFill>
                  <a:srgbClr val="1F497D"/>
                </a:solidFill>
              </a:rPr>
              <a:t>    (Max-margin upper-bound </a:t>
            </a:r>
            <a:r>
              <a:rPr lang="en-IN" dirty="0">
                <a:solidFill>
                  <a:srgbClr val="1F497D"/>
                </a:solidFill>
              </a:rPr>
              <a:t>minimization</a:t>
            </a:r>
            <a:r>
              <a:rPr lang="en-US" dirty="0">
                <a:solidFill>
                  <a:srgbClr val="1F497D"/>
                </a:solidFill>
              </a:rPr>
              <a:t>)</a:t>
            </a:r>
            <a:endParaRPr lang="en-IN" dirty="0">
              <a:solidFill>
                <a:srgbClr val="1F497D"/>
              </a:solidFill>
            </a:endParaRPr>
          </a:p>
          <a:p>
            <a:r>
              <a:rPr lang="en-IN" dirty="0">
                <a:solidFill>
                  <a:srgbClr val="1F497D"/>
                </a:solidFill>
              </a:rPr>
              <a:t>Song et al., ICML 2016     (Direct loss minimization)</a:t>
            </a:r>
            <a:endParaRPr lang="en-US" dirty="0">
              <a:solidFill>
                <a:srgbClr val="1F497D"/>
              </a:solidFill>
            </a:endParaRPr>
          </a:p>
        </p:txBody>
      </p:sp>
      <p:sp>
        <p:nvSpPr>
          <p:cNvPr id="45" name="TextBox 44">
            <a:extLst>
              <a:ext uri="{FF2B5EF4-FFF2-40B4-BE49-F238E27FC236}">
                <a16:creationId xmlns:a16="http://schemas.microsoft.com/office/drawing/2014/main" id="{C20CE293-5993-42F5-AD50-E19C328CB4D5}"/>
              </a:ext>
            </a:extLst>
          </p:cNvPr>
          <p:cNvSpPr txBox="1"/>
          <p:nvPr/>
        </p:nvSpPr>
        <p:spPr>
          <a:xfrm>
            <a:off x="5957857" y="5135207"/>
            <a:ext cx="2877798" cy="830997"/>
          </a:xfrm>
          <a:prstGeom prst="rect">
            <a:avLst/>
          </a:prstGeom>
          <a:noFill/>
        </p:spPr>
        <p:txBody>
          <a:bodyPr wrap="square" rtlCol="0">
            <a:spAutoFit/>
          </a:bodyPr>
          <a:lstStyle/>
          <a:p>
            <a:pPr algn="ctr"/>
            <a:r>
              <a:rPr lang="en-IN" sz="2400" dirty="0">
                <a:solidFill>
                  <a:srgbClr val="C00000"/>
                </a:solidFill>
              </a:rPr>
              <a:t>Focus: </a:t>
            </a:r>
            <a:r>
              <a:rPr lang="en-IN" sz="2400" b="1" dirty="0">
                <a:solidFill>
                  <a:srgbClr val="C00000"/>
                </a:solidFill>
              </a:rPr>
              <a:t>Structure of the loss function !</a:t>
            </a:r>
          </a:p>
        </p:txBody>
      </p:sp>
      <p:sp>
        <p:nvSpPr>
          <p:cNvPr id="14" name="TextBox 13">
            <a:extLst>
              <a:ext uri="{FF2B5EF4-FFF2-40B4-BE49-F238E27FC236}">
                <a16:creationId xmlns:a16="http://schemas.microsoft.com/office/drawing/2014/main" id="{233DAA06-4711-4D24-8572-06432D7D4A6D}"/>
              </a:ext>
            </a:extLst>
          </p:cNvPr>
          <p:cNvSpPr txBox="1"/>
          <p:nvPr/>
        </p:nvSpPr>
        <p:spPr>
          <a:xfrm>
            <a:off x="4416758" y="4804945"/>
            <a:ext cx="2058431" cy="400110"/>
          </a:xfrm>
          <a:prstGeom prst="rect">
            <a:avLst/>
          </a:prstGeom>
          <a:noFill/>
        </p:spPr>
        <p:txBody>
          <a:bodyPr wrap="square" rtlCol="0">
            <a:spAutoFit/>
          </a:bodyPr>
          <a:lstStyle/>
          <a:p>
            <a:pPr algn="ctr"/>
            <a:r>
              <a:rPr lang="en-IN" sz="2000" b="1" dirty="0"/>
              <a:t>Loss               score</a:t>
            </a:r>
          </a:p>
        </p:txBody>
      </p:sp>
    </p:spTree>
    <p:extLst>
      <p:ext uri="{BB962C8B-B14F-4D97-AF65-F5344CB8AC3E}">
        <p14:creationId xmlns:p14="http://schemas.microsoft.com/office/powerpoint/2010/main" val="1022539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350F27C-F7FA-420B-8E9C-EE7962884677}"/>
              </a:ext>
            </a:extLst>
          </p:cNvPr>
          <p:cNvSpPr txBox="1"/>
          <p:nvPr/>
        </p:nvSpPr>
        <p:spPr>
          <a:xfrm>
            <a:off x="342133" y="581353"/>
            <a:ext cx="8462501" cy="1384995"/>
          </a:xfrm>
          <a:prstGeom prst="rect">
            <a:avLst/>
          </a:prstGeom>
          <a:noFill/>
        </p:spPr>
        <p:txBody>
          <a:bodyPr wrap="square" rtlCol="0">
            <a:spAutoFit/>
          </a:bodyPr>
          <a:lstStyle/>
          <a:p>
            <a:pPr lvl="0"/>
            <a:r>
              <a:rPr lang="en-IN" sz="2800" b="1" dirty="0">
                <a:solidFill>
                  <a:srgbClr val="C00000"/>
                </a:solidFill>
              </a:rPr>
              <a:t>Decomposable loss functions </a:t>
            </a:r>
          </a:p>
          <a:p>
            <a:pPr lvl="0"/>
            <a:r>
              <a:rPr lang="en-IN" sz="2800" dirty="0"/>
              <a:t>Can be written as a summation of terms that depend on individual samples.</a:t>
            </a:r>
          </a:p>
        </p:txBody>
      </p:sp>
      <p:sp>
        <p:nvSpPr>
          <p:cNvPr id="10" name="TextBox 9">
            <a:extLst>
              <a:ext uri="{FF2B5EF4-FFF2-40B4-BE49-F238E27FC236}">
                <a16:creationId xmlns:a16="http://schemas.microsoft.com/office/drawing/2014/main" id="{3F708BBD-3EC3-430C-BEBC-B04948D20AA2}"/>
              </a:ext>
            </a:extLst>
          </p:cNvPr>
          <p:cNvSpPr txBox="1"/>
          <p:nvPr/>
        </p:nvSpPr>
        <p:spPr>
          <a:xfrm>
            <a:off x="2321724" y="-66298"/>
            <a:ext cx="4562573" cy="584775"/>
          </a:xfrm>
          <a:prstGeom prst="rect">
            <a:avLst/>
          </a:prstGeom>
          <a:noFill/>
        </p:spPr>
        <p:txBody>
          <a:bodyPr wrap="square" rtlCol="0">
            <a:spAutoFit/>
          </a:bodyPr>
          <a:lstStyle/>
          <a:p>
            <a:r>
              <a:rPr lang="en-IN" sz="3200" dirty="0">
                <a:solidFill>
                  <a:schemeClr val="bg1"/>
                </a:solidFill>
              </a:rPr>
              <a:t>Structure of loss functions</a:t>
            </a:r>
          </a:p>
        </p:txBody>
      </p:sp>
      <p:graphicFrame>
        <p:nvGraphicFramePr>
          <p:cNvPr id="14" name="Object 13">
            <a:extLst>
              <a:ext uri="{FF2B5EF4-FFF2-40B4-BE49-F238E27FC236}">
                <a16:creationId xmlns:a16="http://schemas.microsoft.com/office/drawing/2014/main" id="{AB411829-814D-4B06-80E4-B25EBB9D86AC}"/>
              </a:ext>
            </a:extLst>
          </p:cNvPr>
          <p:cNvGraphicFramePr>
            <a:graphicFrameLocks noChangeAspect="1"/>
          </p:cNvGraphicFramePr>
          <p:nvPr>
            <p:extLst>
              <p:ext uri="{D42A27DB-BD31-4B8C-83A1-F6EECF244321}">
                <p14:modId xmlns:p14="http://schemas.microsoft.com/office/powerpoint/2010/main" val="2983347004"/>
              </p:ext>
            </p:extLst>
          </p:nvPr>
        </p:nvGraphicFramePr>
        <p:xfrm>
          <a:off x="3257603" y="1966348"/>
          <a:ext cx="2690813" cy="939800"/>
        </p:xfrm>
        <a:graphic>
          <a:graphicData uri="http://schemas.openxmlformats.org/presentationml/2006/ole">
            <mc:AlternateContent xmlns:mc="http://schemas.openxmlformats.org/markup-compatibility/2006">
              <mc:Choice xmlns:v="urn:schemas-microsoft-com:vml" Requires="v">
                <p:oleObj spid="_x0000_s1410090" name="Equation" r:id="rId4" imgW="1307880" imgH="457200" progId="Equation.DSMT4">
                  <p:embed/>
                </p:oleObj>
              </mc:Choice>
              <mc:Fallback>
                <p:oleObj name="Equation" r:id="rId4" imgW="1307880" imgH="457200" progId="Equation.DSMT4">
                  <p:embed/>
                  <p:pic>
                    <p:nvPicPr>
                      <p:cNvPr id="2" name="Object 1">
                        <a:extLst>
                          <a:ext uri="{FF2B5EF4-FFF2-40B4-BE49-F238E27FC236}">
                            <a16:creationId xmlns:a16="http://schemas.microsoft.com/office/drawing/2014/main" id="{86BE9939-58F8-4FE4-BEDB-9E8C225EF5DC}"/>
                          </a:ext>
                        </a:extLst>
                      </p:cNvPr>
                      <p:cNvPicPr/>
                      <p:nvPr/>
                    </p:nvPicPr>
                    <p:blipFill>
                      <a:blip r:embed="rId5"/>
                      <a:stretch>
                        <a:fillRect/>
                      </a:stretch>
                    </p:blipFill>
                    <p:spPr>
                      <a:xfrm>
                        <a:off x="3257603" y="1966348"/>
                        <a:ext cx="2690813" cy="9398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3D35D8D4-E7F6-455D-839E-CA5879E1ED12}"/>
              </a:ext>
            </a:extLst>
          </p:cNvPr>
          <p:cNvGraphicFramePr>
            <a:graphicFrameLocks noChangeAspect="1"/>
          </p:cNvGraphicFramePr>
          <p:nvPr>
            <p:extLst>
              <p:ext uri="{D42A27DB-BD31-4B8C-83A1-F6EECF244321}">
                <p14:modId xmlns:p14="http://schemas.microsoft.com/office/powerpoint/2010/main" val="4150904458"/>
              </p:ext>
            </p:extLst>
          </p:nvPr>
        </p:nvGraphicFramePr>
        <p:xfrm>
          <a:off x="383433" y="4765296"/>
          <a:ext cx="8439151" cy="965200"/>
        </p:xfrm>
        <a:graphic>
          <a:graphicData uri="http://schemas.openxmlformats.org/presentationml/2006/ole">
            <mc:AlternateContent xmlns:mc="http://schemas.openxmlformats.org/markup-compatibility/2006">
              <mc:Choice xmlns:v="urn:schemas-microsoft-com:vml" Requires="v">
                <p:oleObj spid="_x0000_s1410091" name="Equation" r:id="rId6" imgW="4101840" imgH="469800" progId="Equation.DSMT4">
                  <p:embed/>
                </p:oleObj>
              </mc:Choice>
              <mc:Fallback>
                <p:oleObj name="Equation" r:id="rId6" imgW="4101840" imgH="469800" progId="Equation.DSMT4">
                  <p:embed/>
                  <p:pic>
                    <p:nvPicPr>
                      <p:cNvPr id="14" name="Object 13">
                        <a:extLst>
                          <a:ext uri="{FF2B5EF4-FFF2-40B4-BE49-F238E27FC236}">
                            <a16:creationId xmlns:a16="http://schemas.microsoft.com/office/drawing/2014/main" id="{AB411829-814D-4B06-80E4-B25EBB9D86AC}"/>
                          </a:ext>
                        </a:extLst>
                      </p:cNvPr>
                      <p:cNvPicPr/>
                      <p:nvPr/>
                    </p:nvPicPr>
                    <p:blipFill>
                      <a:blip r:embed="rId7"/>
                      <a:stretch>
                        <a:fillRect/>
                      </a:stretch>
                    </p:blipFill>
                    <p:spPr>
                      <a:xfrm>
                        <a:off x="383433" y="4765296"/>
                        <a:ext cx="8439151" cy="965200"/>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CE54BC4F-AEC5-41DE-97C9-7A5D99961EEA}"/>
              </a:ext>
            </a:extLst>
          </p:cNvPr>
          <p:cNvSpPr txBox="1"/>
          <p:nvPr/>
        </p:nvSpPr>
        <p:spPr>
          <a:xfrm>
            <a:off x="1672645" y="3599252"/>
            <a:ext cx="5860725" cy="830997"/>
          </a:xfrm>
          <a:prstGeom prst="rect">
            <a:avLst/>
          </a:prstGeom>
          <a:noFill/>
        </p:spPr>
        <p:txBody>
          <a:bodyPr wrap="square" rtlCol="0">
            <a:spAutoFit/>
          </a:bodyPr>
          <a:lstStyle/>
          <a:p>
            <a:pPr lvl="0" algn="ctr"/>
            <a:r>
              <a:rPr lang="en-IN" sz="2400" dirty="0">
                <a:solidFill>
                  <a:srgbClr val="00B050"/>
                </a:solidFill>
              </a:rPr>
              <a:t>Can be optimized by individually optimizing each term in the summation</a:t>
            </a:r>
          </a:p>
        </p:txBody>
      </p:sp>
      <p:sp>
        <p:nvSpPr>
          <p:cNvPr id="7" name="TextBox 6">
            <a:extLst>
              <a:ext uri="{FF2B5EF4-FFF2-40B4-BE49-F238E27FC236}">
                <a16:creationId xmlns:a16="http://schemas.microsoft.com/office/drawing/2014/main" id="{1CF1DAC5-FEFA-4A34-9ADB-7771C1C2C33E}"/>
              </a:ext>
            </a:extLst>
          </p:cNvPr>
          <p:cNvSpPr txBox="1"/>
          <p:nvPr/>
        </p:nvSpPr>
        <p:spPr>
          <a:xfrm>
            <a:off x="340749" y="6101434"/>
            <a:ext cx="8462501" cy="461665"/>
          </a:xfrm>
          <a:prstGeom prst="rect">
            <a:avLst/>
          </a:prstGeom>
          <a:noFill/>
        </p:spPr>
        <p:txBody>
          <a:bodyPr wrap="square" rtlCol="0">
            <a:spAutoFit/>
          </a:bodyPr>
          <a:lstStyle/>
          <a:p>
            <a:pPr lvl="0"/>
            <a:r>
              <a:rPr lang="en-IN" sz="2400" dirty="0">
                <a:solidFill>
                  <a:srgbClr val="002060"/>
                </a:solidFill>
                <a:hlinkClick r:id="" action="ppaction://noaction">
                  <a:extLst>
                    <a:ext uri="{A12FA001-AC4F-418D-AE19-62706E023703}">
                      <ahyp:hlinkClr xmlns:ahyp="http://schemas.microsoft.com/office/drawing/2018/hyperlinkcolor" val="tx"/>
                    </a:ext>
                  </a:extLst>
                </a:hlinkClick>
              </a:rPr>
              <a:t>Examples</a:t>
            </a:r>
            <a:r>
              <a:rPr lang="en-IN" sz="2400" dirty="0"/>
              <a:t>: </a:t>
            </a:r>
            <a:r>
              <a:rPr lang="en-IN" sz="2400" b="1" dirty="0"/>
              <a:t>0-1 loss</a:t>
            </a:r>
            <a:r>
              <a:rPr lang="en-IN" sz="2400" dirty="0"/>
              <a:t>, </a:t>
            </a:r>
            <a:r>
              <a:rPr lang="en-IN" sz="2400" b="1" dirty="0"/>
              <a:t>Hamming loss</a:t>
            </a:r>
          </a:p>
        </p:txBody>
      </p:sp>
    </p:spTree>
    <p:extLst>
      <p:ext uri="{BB962C8B-B14F-4D97-AF65-F5344CB8AC3E}">
        <p14:creationId xmlns:p14="http://schemas.microsoft.com/office/powerpoint/2010/main" val="325488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9350F27C-F7FA-420B-8E9C-EE7962884677}"/>
              </a:ext>
            </a:extLst>
          </p:cNvPr>
          <p:cNvSpPr txBox="1"/>
          <p:nvPr/>
        </p:nvSpPr>
        <p:spPr>
          <a:xfrm>
            <a:off x="342133" y="677042"/>
            <a:ext cx="8462501" cy="1384995"/>
          </a:xfrm>
          <a:prstGeom prst="rect">
            <a:avLst/>
          </a:prstGeom>
          <a:noFill/>
        </p:spPr>
        <p:txBody>
          <a:bodyPr wrap="square" rtlCol="0">
            <a:spAutoFit/>
          </a:bodyPr>
          <a:lstStyle/>
          <a:p>
            <a:pPr lvl="0"/>
            <a:r>
              <a:rPr lang="en-IN" sz="2800" b="1" dirty="0">
                <a:solidFill>
                  <a:srgbClr val="C00000"/>
                </a:solidFill>
              </a:rPr>
              <a:t>Non-decomposable loss functions </a:t>
            </a:r>
          </a:p>
          <a:p>
            <a:pPr lvl="0"/>
            <a:r>
              <a:rPr lang="en-IN" sz="2800" dirty="0"/>
              <a:t>Can be written as a summation of terms that depend on individual samples.</a:t>
            </a:r>
          </a:p>
        </p:txBody>
      </p:sp>
      <p:sp>
        <p:nvSpPr>
          <p:cNvPr id="10" name="TextBox 9">
            <a:extLst>
              <a:ext uri="{FF2B5EF4-FFF2-40B4-BE49-F238E27FC236}">
                <a16:creationId xmlns:a16="http://schemas.microsoft.com/office/drawing/2014/main" id="{3F708BBD-3EC3-430C-BEBC-B04948D20AA2}"/>
              </a:ext>
            </a:extLst>
          </p:cNvPr>
          <p:cNvSpPr txBox="1"/>
          <p:nvPr/>
        </p:nvSpPr>
        <p:spPr>
          <a:xfrm>
            <a:off x="2321724" y="-66298"/>
            <a:ext cx="4562573" cy="584775"/>
          </a:xfrm>
          <a:prstGeom prst="rect">
            <a:avLst/>
          </a:prstGeom>
          <a:noFill/>
        </p:spPr>
        <p:txBody>
          <a:bodyPr wrap="square" rtlCol="0">
            <a:spAutoFit/>
          </a:bodyPr>
          <a:lstStyle/>
          <a:p>
            <a:r>
              <a:rPr lang="en-IN" sz="3200" dirty="0">
                <a:solidFill>
                  <a:schemeClr val="bg1"/>
                </a:solidFill>
              </a:rPr>
              <a:t>Structure of loss functions</a:t>
            </a:r>
          </a:p>
        </p:txBody>
      </p:sp>
      <p:graphicFrame>
        <p:nvGraphicFramePr>
          <p:cNvPr id="14" name="Object 13">
            <a:extLst>
              <a:ext uri="{FF2B5EF4-FFF2-40B4-BE49-F238E27FC236}">
                <a16:creationId xmlns:a16="http://schemas.microsoft.com/office/drawing/2014/main" id="{AB411829-814D-4B06-80E4-B25EBB9D86AC}"/>
              </a:ext>
            </a:extLst>
          </p:cNvPr>
          <p:cNvGraphicFramePr>
            <a:graphicFrameLocks noChangeAspect="1"/>
          </p:cNvGraphicFramePr>
          <p:nvPr>
            <p:extLst>
              <p:ext uri="{D42A27DB-BD31-4B8C-83A1-F6EECF244321}">
                <p14:modId xmlns:p14="http://schemas.microsoft.com/office/powerpoint/2010/main" val="92460370"/>
              </p:ext>
            </p:extLst>
          </p:nvPr>
        </p:nvGraphicFramePr>
        <p:xfrm>
          <a:off x="3257603" y="2062037"/>
          <a:ext cx="2690813" cy="939800"/>
        </p:xfrm>
        <a:graphic>
          <a:graphicData uri="http://schemas.openxmlformats.org/presentationml/2006/ole">
            <mc:AlternateContent xmlns:mc="http://schemas.openxmlformats.org/markup-compatibility/2006">
              <mc:Choice xmlns:v="urn:schemas-microsoft-com:vml" Requires="v">
                <p:oleObj spid="_x0000_s1411112" name="Equation" r:id="rId4" imgW="1307880" imgH="457200" progId="Equation.DSMT4">
                  <p:embed/>
                </p:oleObj>
              </mc:Choice>
              <mc:Fallback>
                <p:oleObj name="Equation" r:id="rId4" imgW="1307880" imgH="457200" progId="Equation.DSMT4">
                  <p:embed/>
                  <p:pic>
                    <p:nvPicPr>
                      <p:cNvPr id="14" name="Object 13">
                        <a:extLst>
                          <a:ext uri="{FF2B5EF4-FFF2-40B4-BE49-F238E27FC236}">
                            <a16:creationId xmlns:a16="http://schemas.microsoft.com/office/drawing/2014/main" id="{AB411829-814D-4B06-80E4-B25EBB9D86AC}"/>
                          </a:ext>
                        </a:extLst>
                      </p:cNvPr>
                      <p:cNvPicPr/>
                      <p:nvPr/>
                    </p:nvPicPr>
                    <p:blipFill>
                      <a:blip r:embed="rId5"/>
                      <a:stretch>
                        <a:fillRect/>
                      </a:stretch>
                    </p:blipFill>
                    <p:spPr>
                      <a:xfrm>
                        <a:off x="3257603" y="2062037"/>
                        <a:ext cx="2690813" cy="93980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3D35D8D4-E7F6-455D-839E-CA5879E1ED12}"/>
              </a:ext>
            </a:extLst>
          </p:cNvPr>
          <p:cNvGraphicFramePr>
            <a:graphicFrameLocks noChangeAspect="1"/>
          </p:cNvGraphicFramePr>
          <p:nvPr>
            <p:extLst>
              <p:ext uri="{D42A27DB-BD31-4B8C-83A1-F6EECF244321}">
                <p14:modId xmlns:p14="http://schemas.microsoft.com/office/powerpoint/2010/main" val="4005978254"/>
              </p:ext>
            </p:extLst>
          </p:nvPr>
        </p:nvGraphicFramePr>
        <p:xfrm>
          <a:off x="383433" y="4860985"/>
          <a:ext cx="8439151" cy="965200"/>
        </p:xfrm>
        <a:graphic>
          <a:graphicData uri="http://schemas.openxmlformats.org/presentationml/2006/ole">
            <mc:AlternateContent xmlns:mc="http://schemas.openxmlformats.org/markup-compatibility/2006">
              <mc:Choice xmlns:v="urn:schemas-microsoft-com:vml" Requires="v">
                <p:oleObj spid="_x0000_s1411113" name="Equation" r:id="rId6" imgW="4101840" imgH="469800" progId="Equation.DSMT4">
                  <p:embed/>
                </p:oleObj>
              </mc:Choice>
              <mc:Fallback>
                <p:oleObj name="Equation" r:id="rId6" imgW="4101840" imgH="469800" progId="Equation.DSMT4">
                  <p:embed/>
                  <p:pic>
                    <p:nvPicPr>
                      <p:cNvPr id="16" name="Object 15">
                        <a:extLst>
                          <a:ext uri="{FF2B5EF4-FFF2-40B4-BE49-F238E27FC236}">
                            <a16:creationId xmlns:a16="http://schemas.microsoft.com/office/drawing/2014/main" id="{3D35D8D4-E7F6-455D-839E-CA5879E1ED12}"/>
                          </a:ext>
                        </a:extLst>
                      </p:cNvPr>
                      <p:cNvPicPr/>
                      <p:nvPr/>
                    </p:nvPicPr>
                    <p:blipFill>
                      <a:blip r:embed="rId7"/>
                      <a:stretch>
                        <a:fillRect/>
                      </a:stretch>
                    </p:blipFill>
                    <p:spPr>
                      <a:xfrm>
                        <a:off x="383433" y="4860985"/>
                        <a:ext cx="8439151" cy="965200"/>
                      </a:xfrm>
                      <a:prstGeom prst="rect">
                        <a:avLst/>
                      </a:prstGeom>
                    </p:spPr>
                  </p:pic>
                </p:oleObj>
              </mc:Fallback>
            </mc:AlternateContent>
          </a:graphicData>
        </a:graphic>
      </p:graphicFrame>
      <p:sp>
        <p:nvSpPr>
          <p:cNvPr id="17" name="TextBox 16">
            <a:extLst>
              <a:ext uri="{FF2B5EF4-FFF2-40B4-BE49-F238E27FC236}">
                <a16:creationId xmlns:a16="http://schemas.microsoft.com/office/drawing/2014/main" id="{CE54BC4F-AEC5-41DE-97C9-7A5D99961EEA}"/>
              </a:ext>
            </a:extLst>
          </p:cNvPr>
          <p:cNvSpPr txBox="1"/>
          <p:nvPr/>
        </p:nvSpPr>
        <p:spPr>
          <a:xfrm>
            <a:off x="1249116" y="3663429"/>
            <a:ext cx="6707784" cy="830997"/>
          </a:xfrm>
          <a:prstGeom prst="rect">
            <a:avLst/>
          </a:prstGeom>
          <a:noFill/>
        </p:spPr>
        <p:txBody>
          <a:bodyPr wrap="square" rtlCol="0">
            <a:spAutoFit/>
          </a:bodyPr>
          <a:lstStyle/>
          <a:p>
            <a:pPr lvl="0" algn="ctr"/>
            <a:r>
              <a:rPr lang="en-IN" sz="2400" dirty="0">
                <a:solidFill>
                  <a:srgbClr val="FF0000"/>
                </a:solidFill>
              </a:rPr>
              <a:t>Optimization is difficult:  Cannot be optimized by individually optimizing each term in the summation</a:t>
            </a:r>
          </a:p>
        </p:txBody>
      </p:sp>
      <p:sp>
        <p:nvSpPr>
          <p:cNvPr id="2" name="TextBox 1">
            <a:extLst>
              <a:ext uri="{FF2B5EF4-FFF2-40B4-BE49-F238E27FC236}">
                <a16:creationId xmlns:a16="http://schemas.microsoft.com/office/drawing/2014/main" id="{DD36907D-858A-4E19-BBD8-0F299AF56252}"/>
              </a:ext>
            </a:extLst>
          </p:cNvPr>
          <p:cNvSpPr txBox="1"/>
          <p:nvPr/>
        </p:nvSpPr>
        <p:spPr>
          <a:xfrm>
            <a:off x="4354572" y="2156643"/>
            <a:ext cx="478016" cy="769441"/>
          </a:xfrm>
          <a:prstGeom prst="rect">
            <a:avLst/>
          </a:prstGeom>
          <a:noFill/>
        </p:spPr>
        <p:txBody>
          <a:bodyPr wrap="none" rtlCol="0">
            <a:spAutoFit/>
          </a:bodyPr>
          <a:lstStyle/>
          <a:p>
            <a:r>
              <a:rPr lang="en-IN" sz="4400" dirty="0">
                <a:solidFill>
                  <a:srgbClr val="FF0000"/>
                </a:solidFill>
              </a:rPr>
              <a:t>X</a:t>
            </a:r>
          </a:p>
        </p:txBody>
      </p:sp>
      <p:sp>
        <p:nvSpPr>
          <p:cNvPr id="8" name="TextBox 7">
            <a:extLst>
              <a:ext uri="{FF2B5EF4-FFF2-40B4-BE49-F238E27FC236}">
                <a16:creationId xmlns:a16="http://schemas.microsoft.com/office/drawing/2014/main" id="{262437B1-8FB4-42C1-9A85-3A93466CDD28}"/>
              </a:ext>
            </a:extLst>
          </p:cNvPr>
          <p:cNvSpPr txBox="1"/>
          <p:nvPr/>
        </p:nvSpPr>
        <p:spPr>
          <a:xfrm>
            <a:off x="2508490" y="4958864"/>
            <a:ext cx="478016" cy="769441"/>
          </a:xfrm>
          <a:prstGeom prst="rect">
            <a:avLst/>
          </a:prstGeom>
          <a:noFill/>
        </p:spPr>
        <p:txBody>
          <a:bodyPr wrap="none" rtlCol="0">
            <a:spAutoFit/>
          </a:bodyPr>
          <a:lstStyle/>
          <a:p>
            <a:r>
              <a:rPr lang="en-IN" sz="4400" dirty="0">
                <a:solidFill>
                  <a:srgbClr val="FF0000"/>
                </a:solidFill>
              </a:rPr>
              <a:t>X</a:t>
            </a:r>
          </a:p>
        </p:txBody>
      </p:sp>
      <p:sp>
        <p:nvSpPr>
          <p:cNvPr id="9" name="TextBox 8">
            <a:extLst>
              <a:ext uri="{FF2B5EF4-FFF2-40B4-BE49-F238E27FC236}">
                <a16:creationId xmlns:a16="http://schemas.microsoft.com/office/drawing/2014/main" id="{50297CC6-989D-4018-B81D-FECD7C594708}"/>
              </a:ext>
            </a:extLst>
          </p:cNvPr>
          <p:cNvSpPr txBox="1"/>
          <p:nvPr/>
        </p:nvSpPr>
        <p:spPr>
          <a:xfrm>
            <a:off x="4998737" y="4958864"/>
            <a:ext cx="478016" cy="769441"/>
          </a:xfrm>
          <a:prstGeom prst="rect">
            <a:avLst/>
          </a:prstGeom>
          <a:noFill/>
        </p:spPr>
        <p:txBody>
          <a:bodyPr wrap="none" rtlCol="0">
            <a:spAutoFit/>
          </a:bodyPr>
          <a:lstStyle/>
          <a:p>
            <a:r>
              <a:rPr lang="en-IN" sz="4400" dirty="0">
                <a:solidFill>
                  <a:srgbClr val="FF0000"/>
                </a:solidFill>
              </a:rPr>
              <a:t>X</a:t>
            </a:r>
          </a:p>
        </p:txBody>
      </p:sp>
      <p:sp>
        <p:nvSpPr>
          <p:cNvPr id="11" name="TextBox 10">
            <a:extLst>
              <a:ext uri="{FF2B5EF4-FFF2-40B4-BE49-F238E27FC236}">
                <a16:creationId xmlns:a16="http://schemas.microsoft.com/office/drawing/2014/main" id="{95A63E63-B3EB-4D65-9C33-1B76224A8E84}"/>
              </a:ext>
            </a:extLst>
          </p:cNvPr>
          <p:cNvSpPr txBox="1"/>
          <p:nvPr/>
        </p:nvSpPr>
        <p:spPr>
          <a:xfrm>
            <a:off x="340749" y="6101434"/>
            <a:ext cx="8462501" cy="461665"/>
          </a:xfrm>
          <a:prstGeom prst="rect">
            <a:avLst/>
          </a:prstGeom>
          <a:noFill/>
        </p:spPr>
        <p:txBody>
          <a:bodyPr wrap="square" rtlCol="0">
            <a:spAutoFit/>
          </a:bodyPr>
          <a:lstStyle/>
          <a:p>
            <a:pPr lvl="0"/>
            <a:r>
              <a:rPr lang="en-IN" sz="2400" dirty="0">
                <a:solidFill>
                  <a:srgbClr val="002060"/>
                </a:solidFill>
                <a:hlinkClick r:id="" action="ppaction://noaction">
                  <a:extLst>
                    <a:ext uri="{A12FA001-AC4F-418D-AE19-62706E023703}">
                      <ahyp:hlinkClr xmlns:ahyp="http://schemas.microsoft.com/office/drawing/2018/hyperlinkcolor" val="tx"/>
                    </a:ext>
                  </a:extLst>
                </a:hlinkClick>
              </a:rPr>
              <a:t>Examples</a:t>
            </a:r>
            <a:r>
              <a:rPr lang="en-IN" sz="2400" dirty="0"/>
              <a:t>: Losses based on </a:t>
            </a:r>
            <a:r>
              <a:rPr lang="en-IN" sz="2400" b="1" dirty="0"/>
              <a:t>AP</a:t>
            </a:r>
            <a:r>
              <a:rPr lang="en-IN" sz="2400" dirty="0"/>
              <a:t>, </a:t>
            </a:r>
            <a:r>
              <a:rPr lang="en-IN" sz="2400" b="1" dirty="0"/>
              <a:t>NDCG, F1-Score</a:t>
            </a:r>
          </a:p>
        </p:txBody>
      </p:sp>
    </p:spTree>
    <p:extLst>
      <p:ext uri="{BB962C8B-B14F-4D97-AF65-F5344CB8AC3E}">
        <p14:creationId xmlns:p14="http://schemas.microsoft.com/office/powerpoint/2010/main" val="3141914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8" grpId="0"/>
      <p:bldP spid="9"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282C4103-3AE1-4929-B8D6-D738BDA7BC3D}"/>
              </a:ext>
            </a:extLst>
          </p:cNvPr>
          <p:cNvGrpSpPr/>
          <p:nvPr/>
        </p:nvGrpSpPr>
        <p:grpSpPr>
          <a:xfrm>
            <a:off x="779542" y="4962100"/>
            <a:ext cx="7889977" cy="1093248"/>
            <a:chOff x="779542" y="5320321"/>
            <a:chExt cx="7889977" cy="1093248"/>
          </a:xfrm>
        </p:grpSpPr>
        <p:pic>
          <p:nvPicPr>
            <p:cNvPr id="54" name="Picture 53">
              <a:extLst>
                <a:ext uri="{FF2B5EF4-FFF2-40B4-BE49-F238E27FC236}">
                  <a16:creationId xmlns:a16="http://schemas.microsoft.com/office/drawing/2014/main" id="{526F9DFD-71E4-4721-8549-40D2259258B8}"/>
                </a:ext>
              </a:extLst>
            </p:cNvPr>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l="22357" r="1936"/>
            <a:stretch/>
          </p:blipFill>
          <p:spPr>
            <a:xfrm>
              <a:off x="5746438" y="5693569"/>
              <a:ext cx="720000" cy="720000"/>
            </a:xfrm>
            <a:prstGeom prst="rect">
              <a:avLst/>
            </a:prstGeom>
            <a:ln w="76200">
              <a:solidFill>
                <a:srgbClr val="FF0000"/>
              </a:solidFill>
            </a:ln>
          </p:spPr>
        </p:pic>
        <p:pic>
          <p:nvPicPr>
            <p:cNvPr id="55" name="Picture 54">
              <a:extLst>
                <a:ext uri="{FF2B5EF4-FFF2-40B4-BE49-F238E27FC236}">
                  <a16:creationId xmlns:a16="http://schemas.microsoft.com/office/drawing/2014/main" id="{3D001C27-4FB0-49E4-B049-4E60B8DDF95C}"/>
                </a:ext>
              </a:extLst>
            </p:cNvPr>
            <p:cNvPicPr preferRelativeResize="0">
              <a:picLocks noChangeAspect="1"/>
            </p:cNvPicPr>
            <p:nvPr/>
          </p:nvPicPr>
          <p:blipFill rotWithShape="1">
            <a:blip r:embed="rId5" cstate="print">
              <a:extLst>
                <a:ext uri="{28A0092B-C50C-407E-A947-70E740481C1C}">
                  <a14:useLocalDpi xmlns:a14="http://schemas.microsoft.com/office/drawing/2010/main" val="0"/>
                </a:ext>
              </a:extLst>
            </a:blip>
            <a:srcRect l="9999" r="27008"/>
            <a:stretch/>
          </p:blipFill>
          <p:spPr>
            <a:xfrm>
              <a:off x="3262990" y="5693569"/>
              <a:ext cx="720000" cy="720000"/>
            </a:xfrm>
            <a:prstGeom prst="rect">
              <a:avLst/>
            </a:prstGeom>
            <a:ln w="76200">
              <a:solidFill>
                <a:srgbClr val="FF0000"/>
              </a:solidFill>
            </a:ln>
          </p:spPr>
        </p:pic>
        <p:pic>
          <p:nvPicPr>
            <p:cNvPr id="56" name="Picture 8" descr="D:\work\NIPS_2014\Poster\material\Images\Horse_riding\Negatives\2010_006117.jpg">
              <a:extLst>
                <a:ext uri="{FF2B5EF4-FFF2-40B4-BE49-F238E27FC236}">
                  <a16:creationId xmlns:a16="http://schemas.microsoft.com/office/drawing/2014/main" id="{853766F2-5AA2-4D38-95B1-E5C41D74EAD1}"/>
                </a:ext>
              </a:extLst>
            </p:cNvPr>
            <p:cNvPicPr preferRelativeResize="0">
              <a:picLocks noChangeAspect="1" noChangeArrowheads="1"/>
            </p:cNvPicPr>
            <p:nvPr/>
          </p:nvPicPr>
          <p:blipFill>
            <a:blip r:embed="rId6" cstate="print"/>
            <a:srcRect l="35316" t="1466" r="6326" b="2285"/>
            <a:stretch>
              <a:fillRect/>
            </a:stretch>
          </p:blipFill>
          <p:spPr bwMode="auto">
            <a:xfrm>
              <a:off x="2021266" y="5693569"/>
              <a:ext cx="720000" cy="720000"/>
            </a:xfrm>
            <a:prstGeom prst="rect">
              <a:avLst/>
            </a:prstGeom>
            <a:noFill/>
            <a:ln w="76200">
              <a:solidFill>
                <a:srgbClr val="FF0000"/>
              </a:solidFill>
            </a:ln>
          </p:spPr>
        </p:pic>
        <p:pic>
          <p:nvPicPr>
            <p:cNvPr id="57" name="Picture 56">
              <a:extLst>
                <a:ext uri="{FF2B5EF4-FFF2-40B4-BE49-F238E27FC236}">
                  <a16:creationId xmlns:a16="http://schemas.microsoft.com/office/drawing/2014/main" id="{355FF68E-E7BC-49A2-8D4D-41C17ED4B411}"/>
                </a:ext>
              </a:extLst>
            </p:cNvPr>
            <p:cNvPicPr preferRelativeResize="0">
              <a:picLocks noChangeAspect="1"/>
            </p:cNvPicPr>
            <p:nvPr/>
          </p:nvPicPr>
          <p:blipFill rotWithShape="1">
            <a:blip r:embed="rId7" cstate="print">
              <a:extLst>
                <a:ext uri="{28A0092B-C50C-407E-A947-70E740481C1C}">
                  <a14:useLocalDpi xmlns:a14="http://schemas.microsoft.com/office/drawing/2010/main" val="0"/>
                </a:ext>
              </a:extLst>
            </a:blip>
            <a:srcRect l="23212" r="1294"/>
            <a:stretch/>
          </p:blipFill>
          <p:spPr>
            <a:xfrm>
              <a:off x="6988162" y="5693569"/>
              <a:ext cx="720000" cy="720000"/>
            </a:xfrm>
            <a:prstGeom prst="rect">
              <a:avLst/>
            </a:prstGeom>
            <a:ln w="76200">
              <a:solidFill>
                <a:srgbClr val="FF0000"/>
              </a:solidFill>
            </a:ln>
          </p:spPr>
        </p:pic>
        <p:pic>
          <p:nvPicPr>
            <p:cNvPr id="58" name="Picture 57">
              <a:extLst>
                <a:ext uri="{FF2B5EF4-FFF2-40B4-BE49-F238E27FC236}">
                  <a16:creationId xmlns:a16="http://schemas.microsoft.com/office/drawing/2014/main" id="{99D5731B-FE38-4B52-938D-99056FF266B8}"/>
                </a:ext>
              </a:extLst>
            </p:cNvPr>
            <p:cNvPicPr preferRelativeResize="0">
              <a:picLocks noChangeAspect="1"/>
            </p:cNvPicPr>
            <p:nvPr/>
          </p:nvPicPr>
          <p:blipFill rotWithShape="1">
            <a:blip r:embed="rId8" cstate="print">
              <a:extLst>
                <a:ext uri="{28A0092B-C50C-407E-A947-70E740481C1C}">
                  <a14:useLocalDpi xmlns:a14="http://schemas.microsoft.com/office/drawing/2010/main" val="0"/>
                </a:ext>
              </a:extLst>
            </a:blip>
            <a:srcRect t="3668" b="19112"/>
            <a:stretch/>
          </p:blipFill>
          <p:spPr>
            <a:xfrm>
              <a:off x="779542" y="5693569"/>
              <a:ext cx="720000" cy="720000"/>
            </a:xfrm>
            <a:prstGeom prst="rect">
              <a:avLst/>
            </a:prstGeom>
            <a:ln w="76200">
              <a:solidFill>
                <a:srgbClr val="00CC00"/>
              </a:solidFill>
            </a:ln>
          </p:spPr>
        </p:pic>
        <p:pic>
          <p:nvPicPr>
            <p:cNvPr id="59" name="Picture 58">
              <a:extLst>
                <a:ext uri="{FF2B5EF4-FFF2-40B4-BE49-F238E27FC236}">
                  <a16:creationId xmlns:a16="http://schemas.microsoft.com/office/drawing/2014/main" id="{F82D398E-8170-497D-A442-D484AFFF93FA}"/>
                </a:ext>
              </a:extLst>
            </p:cNvPr>
            <p:cNvPicPr preferRelativeResize="0">
              <a:picLocks noChangeAspect="1"/>
            </p:cNvPicPr>
            <p:nvPr/>
          </p:nvPicPr>
          <p:blipFill rotWithShape="1">
            <a:blip r:embed="rId9" cstate="print">
              <a:extLst>
                <a:ext uri="{28A0092B-C50C-407E-A947-70E740481C1C}">
                  <a14:useLocalDpi xmlns:a14="http://schemas.microsoft.com/office/drawing/2010/main" val="0"/>
                </a:ext>
              </a:extLst>
            </a:blip>
            <a:srcRect l="9866" r="23957"/>
            <a:stretch/>
          </p:blipFill>
          <p:spPr>
            <a:xfrm>
              <a:off x="4504714" y="5693569"/>
              <a:ext cx="720000" cy="720000"/>
            </a:xfrm>
            <a:prstGeom prst="rect">
              <a:avLst/>
            </a:prstGeom>
            <a:ln w="76200">
              <a:solidFill>
                <a:srgbClr val="00CC00"/>
              </a:solidFill>
            </a:ln>
          </p:spPr>
        </p:pic>
        <p:sp>
          <p:nvSpPr>
            <p:cNvPr id="60" name="TextBox 59">
              <a:extLst>
                <a:ext uri="{FF2B5EF4-FFF2-40B4-BE49-F238E27FC236}">
                  <a16:creationId xmlns:a16="http://schemas.microsoft.com/office/drawing/2014/main" id="{DF8D0720-EFB9-44A0-8337-7F0F3AB57275}"/>
                </a:ext>
              </a:extLst>
            </p:cNvPr>
            <p:cNvSpPr txBox="1"/>
            <p:nvPr/>
          </p:nvSpPr>
          <p:spPr>
            <a:xfrm>
              <a:off x="7949519" y="5320321"/>
              <a:ext cx="720000" cy="1015663"/>
            </a:xfrm>
            <a:prstGeom prst="rect">
              <a:avLst/>
            </a:prstGeom>
            <a:noFill/>
          </p:spPr>
          <p:txBody>
            <a:bodyPr wrap="square" rtlCol="0">
              <a:spAutoFit/>
            </a:bodyPr>
            <a:lstStyle/>
            <a:p>
              <a:r>
                <a:rPr lang="en-IN" sz="6000" dirty="0"/>
                <a:t>…</a:t>
              </a:r>
            </a:p>
          </p:txBody>
        </p:sp>
      </p:grpSp>
      <p:grpSp>
        <p:nvGrpSpPr>
          <p:cNvPr id="68" name="Group 67">
            <a:extLst>
              <a:ext uri="{FF2B5EF4-FFF2-40B4-BE49-F238E27FC236}">
                <a16:creationId xmlns:a16="http://schemas.microsoft.com/office/drawing/2014/main" id="{B4BCB961-B34D-444F-B9E6-ED5AA22FABE1}"/>
              </a:ext>
            </a:extLst>
          </p:cNvPr>
          <p:cNvGrpSpPr/>
          <p:nvPr/>
        </p:nvGrpSpPr>
        <p:grpSpPr>
          <a:xfrm>
            <a:off x="2021266" y="5325081"/>
            <a:ext cx="5686896" cy="740534"/>
            <a:chOff x="2021266" y="5680758"/>
            <a:chExt cx="5686896" cy="740534"/>
          </a:xfrm>
        </p:grpSpPr>
        <p:sp>
          <p:nvSpPr>
            <p:cNvPr id="69" name="Rectangle 68">
              <a:extLst>
                <a:ext uri="{FF2B5EF4-FFF2-40B4-BE49-F238E27FC236}">
                  <a16:creationId xmlns:a16="http://schemas.microsoft.com/office/drawing/2014/main" id="{74436713-7853-4C5C-AC27-F67F8A6B8FD3}"/>
                </a:ext>
              </a:extLst>
            </p:cNvPr>
            <p:cNvSpPr/>
            <p:nvPr/>
          </p:nvSpPr>
          <p:spPr>
            <a:xfrm>
              <a:off x="2021266" y="5693569"/>
              <a:ext cx="720000" cy="720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a:solidFill>
                    <a:srgbClr val="FF0000"/>
                  </a:solidFill>
                </a:rPr>
                <a:t>1</a:t>
              </a:r>
            </a:p>
          </p:txBody>
        </p:sp>
        <p:sp>
          <p:nvSpPr>
            <p:cNvPr id="70" name="Rectangle 69">
              <a:extLst>
                <a:ext uri="{FF2B5EF4-FFF2-40B4-BE49-F238E27FC236}">
                  <a16:creationId xmlns:a16="http://schemas.microsoft.com/office/drawing/2014/main" id="{BA166BD2-C489-4A1D-B87A-84C7A0159BD9}"/>
                </a:ext>
              </a:extLst>
            </p:cNvPr>
            <p:cNvSpPr/>
            <p:nvPr/>
          </p:nvSpPr>
          <p:spPr>
            <a:xfrm>
              <a:off x="3262990" y="5693569"/>
              <a:ext cx="720000" cy="720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a:solidFill>
                    <a:srgbClr val="FF0000"/>
                  </a:solidFill>
                </a:rPr>
                <a:t>1</a:t>
              </a:r>
            </a:p>
          </p:txBody>
        </p:sp>
        <p:sp>
          <p:nvSpPr>
            <p:cNvPr id="71" name="Rectangle 70">
              <a:extLst>
                <a:ext uri="{FF2B5EF4-FFF2-40B4-BE49-F238E27FC236}">
                  <a16:creationId xmlns:a16="http://schemas.microsoft.com/office/drawing/2014/main" id="{683F2613-18AB-473E-9274-257CA1417992}"/>
                </a:ext>
              </a:extLst>
            </p:cNvPr>
            <p:cNvSpPr/>
            <p:nvPr/>
          </p:nvSpPr>
          <p:spPr>
            <a:xfrm>
              <a:off x="5746438" y="5701292"/>
              <a:ext cx="720000" cy="720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a:solidFill>
                    <a:srgbClr val="FF0000"/>
                  </a:solidFill>
                </a:rPr>
                <a:t>2</a:t>
              </a:r>
            </a:p>
          </p:txBody>
        </p:sp>
        <p:sp>
          <p:nvSpPr>
            <p:cNvPr id="72" name="Rectangle 71">
              <a:extLst>
                <a:ext uri="{FF2B5EF4-FFF2-40B4-BE49-F238E27FC236}">
                  <a16:creationId xmlns:a16="http://schemas.microsoft.com/office/drawing/2014/main" id="{4EFF5B8F-D805-40E0-839D-0D19FBFE392C}"/>
                </a:ext>
              </a:extLst>
            </p:cNvPr>
            <p:cNvSpPr/>
            <p:nvPr/>
          </p:nvSpPr>
          <p:spPr>
            <a:xfrm>
              <a:off x="6988162" y="5680758"/>
              <a:ext cx="720000" cy="720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4000" dirty="0">
                  <a:solidFill>
                    <a:srgbClr val="FF0000"/>
                  </a:solidFill>
                </a:rPr>
                <a:t>2</a:t>
              </a:r>
            </a:p>
          </p:txBody>
        </p:sp>
      </p:grpSp>
      <p:grpSp>
        <p:nvGrpSpPr>
          <p:cNvPr id="3" name="Group 2">
            <a:extLst>
              <a:ext uri="{FF2B5EF4-FFF2-40B4-BE49-F238E27FC236}">
                <a16:creationId xmlns:a16="http://schemas.microsoft.com/office/drawing/2014/main" id="{9A504C87-070A-42FC-8419-7FA60AD46489}"/>
              </a:ext>
            </a:extLst>
          </p:cNvPr>
          <p:cNvGrpSpPr/>
          <p:nvPr/>
        </p:nvGrpSpPr>
        <p:grpSpPr>
          <a:xfrm>
            <a:off x="358913" y="792385"/>
            <a:ext cx="8426174" cy="1886475"/>
            <a:chOff x="358912" y="769413"/>
            <a:chExt cx="8426174" cy="1886475"/>
          </a:xfrm>
        </p:grpSpPr>
        <p:sp>
          <p:nvSpPr>
            <p:cNvPr id="40" name="Rectangle: Rounded Corners 866">
              <a:extLst>
                <a:ext uri="{FF2B5EF4-FFF2-40B4-BE49-F238E27FC236}">
                  <a16:creationId xmlns:a16="http://schemas.microsoft.com/office/drawing/2014/main" id="{32CFA431-DEA6-428A-94C8-D330CFE3FB7F}"/>
                </a:ext>
              </a:extLst>
            </p:cNvPr>
            <p:cNvSpPr/>
            <p:nvPr/>
          </p:nvSpPr>
          <p:spPr>
            <a:xfrm>
              <a:off x="358912" y="769413"/>
              <a:ext cx="8426174" cy="1886475"/>
            </a:xfrm>
            <a:prstGeom prst="round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TextBox 40">
              <a:extLst>
                <a:ext uri="{FF2B5EF4-FFF2-40B4-BE49-F238E27FC236}">
                  <a16:creationId xmlns:a16="http://schemas.microsoft.com/office/drawing/2014/main" id="{3C00D0C9-863E-451F-A794-55414931C36C}"/>
                </a:ext>
              </a:extLst>
            </p:cNvPr>
            <p:cNvSpPr txBox="1"/>
            <p:nvPr/>
          </p:nvSpPr>
          <p:spPr>
            <a:xfrm>
              <a:off x="532275" y="868005"/>
              <a:ext cx="8137244" cy="461665"/>
            </a:xfrm>
            <a:prstGeom prst="rect">
              <a:avLst/>
            </a:prstGeom>
            <a:noFill/>
          </p:spPr>
          <p:txBody>
            <a:bodyPr wrap="square" rtlCol="0">
              <a:spAutoFit/>
            </a:bodyPr>
            <a:lstStyle/>
            <a:p>
              <a:pPr lvl="0"/>
              <a:r>
                <a:rPr lang="en-IN" sz="2400" b="1" dirty="0">
                  <a:solidFill>
                    <a:srgbClr val="C00000"/>
                  </a:solidFill>
                </a:rPr>
                <a:t>Structure for efficient optimization of non-decomposable loss:</a:t>
              </a:r>
            </a:p>
          </p:txBody>
        </p:sp>
        <p:graphicFrame>
          <p:nvGraphicFramePr>
            <p:cNvPr id="4" name="Object 3">
              <a:extLst>
                <a:ext uri="{FF2B5EF4-FFF2-40B4-BE49-F238E27FC236}">
                  <a16:creationId xmlns:a16="http://schemas.microsoft.com/office/drawing/2014/main" id="{B0AB5239-3CA4-4E13-979F-062B2716D828}"/>
                </a:ext>
              </a:extLst>
            </p:cNvPr>
            <p:cNvGraphicFramePr>
              <a:graphicFrameLocks noChangeAspect="1"/>
            </p:cNvGraphicFramePr>
            <p:nvPr/>
          </p:nvGraphicFramePr>
          <p:xfrm>
            <a:off x="2864642" y="1456543"/>
            <a:ext cx="3414713" cy="1008063"/>
          </p:xfrm>
          <a:graphic>
            <a:graphicData uri="http://schemas.openxmlformats.org/presentationml/2006/ole">
              <mc:AlternateContent xmlns:mc="http://schemas.openxmlformats.org/markup-compatibility/2006">
                <mc:Choice xmlns:v="urn:schemas-microsoft-com:vml" Requires="v">
                  <p:oleObj spid="_x0000_s1294443" name="Equation" r:id="rId10" imgW="1460160" imgH="431640" progId="Equation.DSMT4">
                    <p:embed/>
                  </p:oleObj>
                </mc:Choice>
                <mc:Fallback>
                  <p:oleObj name="Equation" r:id="rId10" imgW="1460160" imgH="431640" progId="Equation.DSMT4">
                    <p:embed/>
                    <p:pic>
                      <p:nvPicPr>
                        <p:cNvPr id="4" name="Object 3">
                          <a:extLst>
                            <a:ext uri="{FF2B5EF4-FFF2-40B4-BE49-F238E27FC236}">
                              <a16:creationId xmlns:a16="http://schemas.microsoft.com/office/drawing/2014/main" id="{B0AB5239-3CA4-4E13-979F-062B2716D828}"/>
                            </a:ext>
                          </a:extLst>
                        </p:cNvPr>
                        <p:cNvPicPr/>
                        <p:nvPr/>
                      </p:nvPicPr>
                      <p:blipFill>
                        <a:blip r:embed="rId11"/>
                        <a:stretch>
                          <a:fillRect/>
                        </a:stretch>
                      </p:blipFill>
                      <p:spPr>
                        <a:xfrm>
                          <a:off x="2864642" y="1456543"/>
                          <a:ext cx="3414713" cy="1008063"/>
                        </a:xfrm>
                        <a:prstGeom prst="rect">
                          <a:avLst/>
                        </a:prstGeom>
                      </p:spPr>
                    </p:pic>
                  </p:oleObj>
                </mc:Fallback>
              </mc:AlternateContent>
            </a:graphicData>
          </a:graphic>
        </p:graphicFrame>
      </p:grpSp>
      <p:sp>
        <p:nvSpPr>
          <p:cNvPr id="28" name="TextBox 27">
            <a:extLst>
              <a:ext uri="{FF2B5EF4-FFF2-40B4-BE49-F238E27FC236}">
                <a16:creationId xmlns:a16="http://schemas.microsoft.com/office/drawing/2014/main" id="{CFC94F8C-FF74-45F1-93DE-B26400D12F0A}"/>
              </a:ext>
            </a:extLst>
          </p:cNvPr>
          <p:cNvSpPr txBox="1"/>
          <p:nvPr/>
        </p:nvSpPr>
        <p:spPr>
          <a:xfrm>
            <a:off x="2321292" y="-70973"/>
            <a:ext cx="4423627" cy="584775"/>
          </a:xfrm>
          <a:prstGeom prst="rect">
            <a:avLst/>
          </a:prstGeom>
          <a:noFill/>
        </p:spPr>
        <p:txBody>
          <a:bodyPr wrap="square" rtlCol="0">
            <a:spAutoFit/>
          </a:bodyPr>
          <a:lstStyle/>
          <a:p>
            <a:r>
              <a:rPr lang="en-IN" sz="3200" dirty="0">
                <a:solidFill>
                  <a:schemeClr val="bg1"/>
                </a:solidFill>
              </a:rPr>
              <a:t>QS-suitable loss functions</a:t>
            </a:r>
          </a:p>
        </p:txBody>
      </p:sp>
      <p:sp>
        <p:nvSpPr>
          <p:cNvPr id="2" name="TextBox 1">
            <a:extLst>
              <a:ext uri="{FF2B5EF4-FFF2-40B4-BE49-F238E27FC236}">
                <a16:creationId xmlns:a16="http://schemas.microsoft.com/office/drawing/2014/main" id="{13193162-0B66-45A7-AC1A-4F8F4CD725F1}"/>
              </a:ext>
            </a:extLst>
          </p:cNvPr>
          <p:cNvSpPr txBox="1"/>
          <p:nvPr/>
        </p:nvSpPr>
        <p:spPr>
          <a:xfrm>
            <a:off x="2179887" y="3307120"/>
            <a:ext cx="5029994" cy="1107996"/>
          </a:xfrm>
          <a:prstGeom prst="rect">
            <a:avLst/>
          </a:prstGeom>
          <a:noFill/>
        </p:spPr>
        <p:txBody>
          <a:bodyPr wrap="square" rtlCol="0">
            <a:spAutoFit/>
          </a:bodyPr>
          <a:lstStyle/>
          <a:p>
            <a:pPr lvl="0" algn="ctr"/>
            <a:r>
              <a:rPr lang="en-IN" sz="2800" b="1" dirty="0">
                <a:solidFill>
                  <a:srgbClr val="F79646">
                    <a:lumMod val="75000"/>
                  </a:srgbClr>
                </a:solidFill>
              </a:rPr>
              <a:t>Interleaving rank</a:t>
            </a:r>
            <a:r>
              <a:rPr lang="en-IN" sz="2800" dirty="0">
                <a:solidFill>
                  <a:prstClr val="black"/>
                </a:solidFill>
              </a:rPr>
              <a:t> of a –</a:t>
            </a:r>
            <a:r>
              <a:rPr lang="en-IN" sz="2800" dirty="0" err="1">
                <a:solidFill>
                  <a:prstClr val="black"/>
                </a:solidFill>
              </a:rPr>
              <a:t>ve</a:t>
            </a:r>
            <a:r>
              <a:rPr lang="en-IN" sz="2800" dirty="0">
                <a:solidFill>
                  <a:prstClr val="black"/>
                </a:solidFill>
              </a:rPr>
              <a:t> sample</a:t>
            </a:r>
          </a:p>
          <a:p>
            <a:pPr lvl="0" algn="ctr"/>
            <a:endParaRPr lang="en-IN" sz="1000" dirty="0">
              <a:solidFill>
                <a:prstClr val="black"/>
              </a:solidFill>
            </a:endParaRPr>
          </a:p>
          <a:p>
            <a:pPr lvl="0" algn="ctr"/>
            <a:r>
              <a:rPr lang="en-IN" sz="2800" dirty="0">
                <a:solidFill>
                  <a:prstClr val="black"/>
                </a:solidFill>
              </a:rPr>
              <a:t>= No. of +</a:t>
            </a:r>
            <a:r>
              <a:rPr lang="en-IN" sz="2800" dirty="0" err="1">
                <a:solidFill>
                  <a:prstClr val="black"/>
                </a:solidFill>
              </a:rPr>
              <a:t>ve</a:t>
            </a:r>
            <a:r>
              <a:rPr lang="en-IN" sz="2800" dirty="0">
                <a:solidFill>
                  <a:prstClr val="black"/>
                </a:solidFill>
              </a:rPr>
              <a:t> samples preceding it</a:t>
            </a:r>
          </a:p>
        </p:txBody>
      </p:sp>
    </p:spTree>
    <p:extLst>
      <p:ext uri="{BB962C8B-B14F-4D97-AF65-F5344CB8AC3E}">
        <p14:creationId xmlns:p14="http://schemas.microsoft.com/office/powerpoint/2010/main" val="425512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26269C3-2DAD-4032-A935-FCA42B9B37A4}"/>
              </a:ext>
            </a:extLst>
          </p:cNvPr>
          <p:cNvSpPr txBox="1"/>
          <p:nvPr/>
        </p:nvSpPr>
        <p:spPr>
          <a:xfrm>
            <a:off x="385885" y="860398"/>
            <a:ext cx="8224715" cy="615553"/>
          </a:xfrm>
          <a:prstGeom prst="rect">
            <a:avLst/>
          </a:prstGeom>
          <a:noFill/>
        </p:spPr>
        <p:txBody>
          <a:bodyPr wrap="square" rtlCol="0" anchor="t">
            <a:spAutoFit/>
          </a:bodyPr>
          <a:lstStyle/>
          <a:p>
            <a:pPr marL="457200" indent="-457200">
              <a:buFont typeface="Arial" panose="020B0604020202020204" pitchFamily="34" charset="0"/>
              <a:buChar char="•"/>
            </a:pPr>
            <a:r>
              <a:rPr lang="en-IN" sz="2000" b="1" dirty="0">
                <a:solidFill>
                  <a:srgbClr val="0070C0"/>
                </a:solidFill>
                <a:cs typeface="Calibri"/>
              </a:rPr>
              <a:t>The learning problem</a:t>
            </a:r>
          </a:p>
          <a:p>
            <a:pPr marL="457200" indent="-457200">
              <a:buFont typeface="Arial" panose="020B0604020202020204" pitchFamily="34" charset="0"/>
              <a:buChar char="•"/>
            </a:pPr>
            <a:endParaRPr lang="en-IN" sz="1400" b="1" dirty="0">
              <a:solidFill>
                <a:srgbClr val="0070C0"/>
              </a:solidFill>
              <a:cs typeface="Calibri"/>
            </a:endParaRPr>
          </a:p>
        </p:txBody>
      </p:sp>
      <p:graphicFrame>
        <p:nvGraphicFramePr>
          <p:cNvPr id="10" name="Object 9">
            <a:extLst>
              <a:ext uri="{FF2B5EF4-FFF2-40B4-BE49-F238E27FC236}">
                <a16:creationId xmlns:a16="http://schemas.microsoft.com/office/drawing/2014/main" id="{443E980A-787C-4BD0-A822-E48CDCB7F365}"/>
              </a:ext>
            </a:extLst>
          </p:cNvPr>
          <p:cNvGraphicFramePr>
            <a:graphicFrameLocks noChangeAspect="1"/>
          </p:cNvGraphicFramePr>
          <p:nvPr/>
        </p:nvGraphicFramePr>
        <p:xfrm>
          <a:off x="2020976" y="1611931"/>
          <a:ext cx="4115240" cy="566300"/>
        </p:xfrm>
        <a:graphic>
          <a:graphicData uri="http://schemas.openxmlformats.org/presentationml/2006/ole">
            <mc:AlternateContent xmlns:mc="http://schemas.openxmlformats.org/markup-compatibility/2006">
              <mc:Choice xmlns:v="urn:schemas-microsoft-com:vml" Requires="v">
                <p:oleObj spid="_x0000_s1381434" name="Equation" r:id="rId3" imgW="2400120" imgH="330120" progId="Equation.DSMT4">
                  <p:embed/>
                </p:oleObj>
              </mc:Choice>
              <mc:Fallback>
                <p:oleObj name="Equation" r:id="rId3" imgW="2400120" imgH="330120" progId="Equation.DSMT4">
                  <p:embed/>
                  <p:pic>
                    <p:nvPicPr>
                      <p:cNvPr id="10" name="Object 9">
                        <a:extLst>
                          <a:ext uri="{FF2B5EF4-FFF2-40B4-BE49-F238E27FC236}">
                            <a16:creationId xmlns:a16="http://schemas.microsoft.com/office/drawing/2014/main" id="{443E980A-787C-4BD0-A822-E48CDCB7F365}"/>
                          </a:ext>
                        </a:extLst>
                      </p:cNvPr>
                      <p:cNvPicPr/>
                      <p:nvPr/>
                    </p:nvPicPr>
                    <p:blipFill>
                      <a:blip r:embed="rId4"/>
                      <a:stretch>
                        <a:fillRect/>
                      </a:stretch>
                    </p:blipFill>
                    <p:spPr>
                      <a:xfrm>
                        <a:off x="2020976" y="1611931"/>
                        <a:ext cx="4115240" cy="566300"/>
                      </a:xfrm>
                      <a:prstGeom prst="rect">
                        <a:avLst/>
                      </a:prstGeom>
                    </p:spPr>
                  </p:pic>
                </p:oleObj>
              </mc:Fallback>
            </mc:AlternateContent>
          </a:graphicData>
        </a:graphic>
      </p:graphicFrame>
      <p:sp>
        <p:nvSpPr>
          <p:cNvPr id="16" name="Rounded Rectangle 124">
            <a:extLst>
              <a:ext uri="{FF2B5EF4-FFF2-40B4-BE49-F238E27FC236}">
                <a16:creationId xmlns:a16="http://schemas.microsoft.com/office/drawing/2014/main" id="{0B9A827B-8CC9-4B0A-8F04-02B20BF7B3C2}"/>
              </a:ext>
            </a:extLst>
          </p:cNvPr>
          <p:cNvSpPr/>
          <p:nvPr/>
        </p:nvSpPr>
        <p:spPr bwMode="auto">
          <a:xfrm>
            <a:off x="1829319" y="1449524"/>
            <a:ext cx="4486638" cy="801051"/>
          </a:xfrm>
          <a:prstGeom prst="roundRect">
            <a:avLst/>
          </a:prstGeom>
          <a:noFill/>
          <a:ln w="28575">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sz="4000" baseline="0" dirty="0">
              <a:sym typeface="Symbol" charset="0"/>
            </a:endParaRPr>
          </a:p>
        </p:txBody>
      </p:sp>
      <p:sp>
        <p:nvSpPr>
          <p:cNvPr id="18" name="TextBox 17">
            <a:extLst>
              <a:ext uri="{FF2B5EF4-FFF2-40B4-BE49-F238E27FC236}">
                <a16:creationId xmlns:a16="http://schemas.microsoft.com/office/drawing/2014/main" id="{69060F13-220B-4D13-A2BB-B695071E1A6D}"/>
              </a:ext>
            </a:extLst>
          </p:cNvPr>
          <p:cNvSpPr txBox="1"/>
          <p:nvPr/>
        </p:nvSpPr>
        <p:spPr>
          <a:xfrm>
            <a:off x="3473419" y="2231903"/>
            <a:ext cx="2725057" cy="338554"/>
          </a:xfrm>
          <a:prstGeom prst="rect">
            <a:avLst/>
          </a:prstGeom>
          <a:noFill/>
        </p:spPr>
        <p:txBody>
          <a:bodyPr wrap="square" rtlCol="0">
            <a:spAutoFit/>
          </a:bodyPr>
          <a:lstStyle/>
          <a:p>
            <a:r>
              <a:rPr lang="en-IN" sz="1600" dirty="0"/>
              <a:t>[ Empirical Risk Minimization ]</a:t>
            </a:r>
          </a:p>
        </p:txBody>
      </p:sp>
      <p:sp>
        <p:nvSpPr>
          <p:cNvPr id="23" name="Rectangle 22">
            <a:extLst>
              <a:ext uri="{FF2B5EF4-FFF2-40B4-BE49-F238E27FC236}">
                <a16:creationId xmlns:a16="http://schemas.microsoft.com/office/drawing/2014/main" id="{C73775BF-5452-4799-B27C-FEA0AAFAD684}"/>
              </a:ext>
            </a:extLst>
          </p:cNvPr>
          <p:cNvSpPr/>
          <p:nvPr/>
        </p:nvSpPr>
        <p:spPr>
          <a:xfrm>
            <a:off x="2254030" y="3159896"/>
            <a:ext cx="5143700" cy="4567420"/>
          </a:xfrm>
          <a:prstGeom prst="rect">
            <a:avLst/>
          </a:prstGeom>
          <a:no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4" name="Group 3">
            <a:extLst>
              <a:ext uri="{FF2B5EF4-FFF2-40B4-BE49-F238E27FC236}">
                <a16:creationId xmlns:a16="http://schemas.microsoft.com/office/drawing/2014/main" id="{58C14006-938B-4C45-A4BB-A47FEF9C113F}"/>
              </a:ext>
            </a:extLst>
          </p:cNvPr>
          <p:cNvGrpSpPr/>
          <p:nvPr/>
        </p:nvGrpSpPr>
        <p:grpSpPr>
          <a:xfrm>
            <a:off x="1512962" y="2763207"/>
            <a:ext cx="7448482" cy="4330583"/>
            <a:chOff x="1512962" y="2706646"/>
            <a:chExt cx="7448482" cy="4330583"/>
          </a:xfrm>
        </p:grpSpPr>
        <p:grpSp>
          <p:nvGrpSpPr>
            <p:cNvPr id="20" name="Group 19">
              <a:extLst>
                <a:ext uri="{FF2B5EF4-FFF2-40B4-BE49-F238E27FC236}">
                  <a16:creationId xmlns:a16="http://schemas.microsoft.com/office/drawing/2014/main" id="{668162E1-78B7-435C-8348-879980EC5527}"/>
                </a:ext>
              </a:extLst>
            </p:cNvPr>
            <p:cNvGrpSpPr/>
            <p:nvPr/>
          </p:nvGrpSpPr>
          <p:grpSpPr>
            <a:xfrm>
              <a:off x="1512962" y="2764822"/>
              <a:ext cx="6186426" cy="3736942"/>
              <a:chOff x="1590687" y="533400"/>
              <a:chExt cx="6186426" cy="3736942"/>
            </a:xfrm>
          </p:grpSpPr>
          <p:cxnSp>
            <p:nvCxnSpPr>
              <p:cNvPr id="45" name="Straight Arrow Connector 44">
                <a:extLst>
                  <a:ext uri="{FF2B5EF4-FFF2-40B4-BE49-F238E27FC236}">
                    <a16:creationId xmlns:a16="http://schemas.microsoft.com/office/drawing/2014/main" id="{BE90087B-C6AD-4C1D-B0FB-A2AD655CF048}"/>
                  </a:ext>
                </a:extLst>
              </p:cNvPr>
              <p:cNvCxnSpPr>
                <a:cxnSpLocks/>
              </p:cNvCxnSpPr>
              <p:nvPr/>
            </p:nvCxnSpPr>
            <p:spPr>
              <a:xfrm flipH="1" flipV="1">
                <a:off x="1590688" y="533400"/>
                <a:ext cx="1" cy="2416043"/>
              </a:xfrm>
              <a:prstGeom prst="straightConnector1">
                <a:avLst/>
              </a:prstGeom>
              <a:ln w="50800">
                <a:solidFill>
                  <a:schemeClr val="tx1"/>
                </a:solidFill>
                <a:tailEnd type="arrow"/>
              </a:ln>
              <a:effectLst/>
            </p:spPr>
            <p:style>
              <a:lnRef idx="2">
                <a:schemeClr val="dk1"/>
              </a:lnRef>
              <a:fillRef idx="0">
                <a:schemeClr val="dk1"/>
              </a:fillRef>
              <a:effectRef idx="1">
                <a:schemeClr val="dk1"/>
              </a:effectRef>
              <a:fontRef idx="minor">
                <a:schemeClr val="tx1"/>
              </a:fontRef>
            </p:style>
          </p:cxnSp>
          <p:cxnSp>
            <p:nvCxnSpPr>
              <p:cNvPr id="46" name="Straight Arrow Connector 45">
                <a:extLst>
                  <a:ext uri="{FF2B5EF4-FFF2-40B4-BE49-F238E27FC236}">
                    <a16:creationId xmlns:a16="http://schemas.microsoft.com/office/drawing/2014/main" id="{81A574A6-C4EB-4A77-BA34-D64453D52D07}"/>
                  </a:ext>
                </a:extLst>
              </p:cNvPr>
              <p:cNvCxnSpPr>
                <a:cxnSpLocks/>
              </p:cNvCxnSpPr>
              <p:nvPr/>
            </p:nvCxnSpPr>
            <p:spPr>
              <a:xfrm>
                <a:off x="1590687" y="2944824"/>
                <a:ext cx="2087649" cy="1325518"/>
              </a:xfrm>
              <a:prstGeom prst="straightConnector1">
                <a:avLst/>
              </a:prstGeom>
              <a:ln w="50800">
                <a:solidFill>
                  <a:schemeClr val="tx1"/>
                </a:solidFill>
                <a:tailEnd type="arrow"/>
              </a:ln>
              <a:effectLst/>
            </p:spPr>
            <p:style>
              <a:lnRef idx="2">
                <a:schemeClr val="dk1"/>
              </a:lnRef>
              <a:fillRef idx="0">
                <a:schemeClr val="dk1"/>
              </a:fillRef>
              <a:effectRef idx="1">
                <a:schemeClr val="dk1"/>
              </a:effectRef>
              <a:fontRef idx="minor">
                <a:schemeClr val="tx1"/>
              </a:fontRef>
            </p:style>
          </p:cxnSp>
          <p:cxnSp>
            <p:nvCxnSpPr>
              <p:cNvPr id="47" name="Straight Arrow Connector 46">
                <a:extLst>
                  <a:ext uri="{FF2B5EF4-FFF2-40B4-BE49-F238E27FC236}">
                    <a16:creationId xmlns:a16="http://schemas.microsoft.com/office/drawing/2014/main" id="{C8CE118E-9024-4013-9C12-3C2B2555D3D2}"/>
                  </a:ext>
                </a:extLst>
              </p:cNvPr>
              <p:cNvCxnSpPr>
                <a:cxnSpLocks/>
              </p:cNvCxnSpPr>
              <p:nvPr/>
            </p:nvCxnSpPr>
            <p:spPr>
              <a:xfrm flipV="1">
                <a:off x="1590687" y="1960966"/>
                <a:ext cx="6186426" cy="962006"/>
              </a:xfrm>
              <a:prstGeom prst="straightConnector1">
                <a:avLst/>
              </a:prstGeom>
              <a:ln w="50800">
                <a:solidFill>
                  <a:schemeClr val="tx1"/>
                </a:solidFill>
                <a:tailEnd type="arrow"/>
              </a:ln>
              <a:effectLst/>
            </p:spPr>
            <p:style>
              <a:lnRef idx="2">
                <a:schemeClr val="dk1"/>
              </a:lnRef>
              <a:fillRef idx="0">
                <a:schemeClr val="dk1"/>
              </a:fillRef>
              <a:effectRef idx="1">
                <a:schemeClr val="dk1"/>
              </a:effectRef>
              <a:fontRef idx="minor">
                <a:schemeClr val="tx1"/>
              </a:fontRef>
            </p:style>
          </p:cxnSp>
        </p:grpSp>
        <p:sp>
          <p:nvSpPr>
            <p:cNvPr id="24" name="Freeform: Shape 23">
              <a:extLst>
                <a:ext uri="{FF2B5EF4-FFF2-40B4-BE49-F238E27FC236}">
                  <a16:creationId xmlns:a16="http://schemas.microsoft.com/office/drawing/2014/main" id="{8344B06A-7F4F-476B-857D-735A969B9D5D}"/>
                </a:ext>
              </a:extLst>
            </p:cNvPr>
            <p:cNvSpPr/>
            <p:nvPr/>
          </p:nvSpPr>
          <p:spPr>
            <a:xfrm>
              <a:off x="2808083" y="3756179"/>
              <a:ext cx="3531919" cy="3281050"/>
            </a:xfrm>
            <a:custGeom>
              <a:avLst/>
              <a:gdLst>
                <a:gd name="connsiteX0" fmla="*/ 759130 w 3531919"/>
                <a:gd name="connsiteY0" fmla="*/ 975383 h 3281050"/>
                <a:gd name="connsiteX1" fmla="*/ 80400 w 3531919"/>
                <a:gd name="connsiteY1" fmla="*/ 1305321 h 3281050"/>
                <a:gd name="connsiteX2" fmla="*/ 127534 w 3531919"/>
                <a:gd name="connsiteY2" fmla="*/ 2116026 h 3281050"/>
                <a:gd name="connsiteX3" fmla="*/ 1107922 w 3531919"/>
                <a:gd name="connsiteY3" fmla="*/ 1946344 h 3281050"/>
                <a:gd name="connsiteX4" fmla="*/ 1173910 w 3531919"/>
                <a:gd name="connsiteY4" fmla="*/ 3237816 h 3281050"/>
                <a:gd name="connsiteX5" fmla="*/ 2295699 w 3531919"/>
                <a:gd name="connsiteY5" fmla="*/ 2898451 h 3281050"/>
                <a:gd name="connsiteX6" fmla="*/ 2418248 w 3531919"/>
                <a:gd name="connsiteY6" fmla="*/ 2144306 h 3281050"/>
                <a:gd name="connsiteX7" fmla="*/ 3521184 w 3531919"/>
                <a:gd name="connsiteY7" fmla="*/ 3020999 h 3281050"/>
                <a:gd name="connsiteX8" fmla="*/ 3002710 w 3531919"/>
                <a:gd name="connsiteY8" fmla="*/ 1333601 h 3281050"/>
                <a:gd name="connsiteX9" fmla="*/ 3408062 w 3531919"/>
                <a:gd name="connsiteY9" fmla="*/ 126970 h 3281050"/>
                <a:gd name="connsiteX10" fmla="*/ 2135444 w 3531919"/>
                <a:gd name="connsiteY10" fmla="*/ 155251 h 3281050"/>
                <a:gd name="connsiteX11" fmla="*/ 2201431 w 3531919"/>
                <a:gd name="connsiteY11" fmla="*/ 1182772 h 3281050"/>
                <a:gd name="connsiteX12" fmla="*/ 759130 w 3531919"/>
                <a:gd name="connsiteY12" fmla="*/ 975383 h 32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31919" h="3281050">
                  <a:moveTo>
                    <a:pt x="759130" y="975383"/>
                  </a:moveTo>
                  <a:cubicBezTo>
                    <a:pt x="405625" y="995808"/>
                    <a:pt x="185666" y="1115214"/>
                    <a:pt x="80400" y="1305321"/>
                  </a:cubicBezTo>
                  <a:cubicBezTo>
                    <a:pt x="-24866" y="1495428"/>
                    <a:pt x="-43720" y="2009189"/>
                    <a:pt x="127534" y="2116026"/>
                  </a:cubicBezTo>
                  <a:cubicBezTo>
                    <a:pt x="298788" y="2222863"/>
                    <a:pt x="933526" y="1759379"/>
                    <a:pt x="1107922" y="1946344"/>
                  </a:cubicBezTo>
                  <a:cubicBezTo>
                    <a:pt x="1282318" y="2133309"/>
                    <a:pt x="975947" y="3079131"/>
                    <a:pt x="1173910" y="3237816"/>
                  </a:cubicBezTo>
                  <a:cubicBezTo>
                    <a:pt x="1371873" y="3396501"/>
                    <a:pt x="2088309" y="3080703"/>
                    <a:pt x="2295699" y="2898451"/>
                  </a:cubicBezTo>
                  <a:cubicBezTo>
                    <a:pt x="2503089" y="2716199"/>
                    <a:pt x="2214001" y="2123881"/>
                    <a:pt x="2418248" y="2144306"/>
                  </a:cubicBezTo>
                  <a:cubicBezTo>
                    <a:pt x="2622495" y="2164731"/>
                    <a:pt x="3423774" y="3156117"/>
                    <a:pt x="3521184" y="3020999"/>
                  </a:cubicBezTo>
                  <a:cubicBezTo>
                    <a:pt x="3618594" y="2885882"/>
                    <a:pt x="3021564" y="1815939"/>
                    <a:pt x="3002710" y="1333601"/>
                  </a:cubicBezTo>
                  <a:cubicBezTo>
                    <a:pt x="2983856" y="851263"/>
                    <a:pt x="3552606" y="323362"/>
                    <a:pt x="3408062" y="126970"/>
                  </a:cubicBezTo>
                  <a:cubicBezTo>
                    <a:pt x="3263518" y="-69422"/>
                    <a:pt x="2336549" y="-20716"/>
                    <a:pt x="2135444" y="155251"/>
                  </a:cubicBezTo>
                  <a:cubicBezTo>
                    <a:pt x="1934339" y="331218"/>
                    <a:pt x="2432388" y="1047655"/>
                    <a:pt x="2201431" y="1182772"/>
                  </a:cubicBezTo>
                  <a:cubicBezTo>
                    <a:pt x="1970474" y="1317890"/>
                    <a:pt x="1112635" y="954958"/>
                    <a:pt x="759130" y="975383"/>
                  </a:cubicBezTo>
                  <a:close/>
                </a:path>
              </a:pathLst>
            </a:custGeom>
            <a:noFill/>
            <a:scene3d>
              <a:camera prst="isometricOffAxis1Top">
                <a:rot lat="18075715" lon="7800000" rev="3458552"/>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22" name="Picture 21" descr="A picture containing sitting, table, blue, large&#10;&#10;Description automatically generated">
              <a:extLst>
                <a:ext uri="{FF2B5EF4-FFF2-40B4-BE49-F238E27FC236}">
                  <a16:creationId xmlns:a16="http://schemas.microsoft.com/office/drawing/2014/main" id="{0D9043BF-7F1C-4CC2-B5B2-0B107DDE8C3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20880" y="2907231"/>
              <a:ext cx="5276850" cy="3467100"/>
            </a:xfrm>
            <a:prstGeom prst="rect">
              <a:avLst/>
            </a:prstGeom>
          </p:spPr>
        </p:pic>
        <p:sp>
          <p:nvSpPr>
            <p:cNvPr id="48" name="TextBox 47">
              <a:extLst>
                <a:ext uri="{FF2B5EF4-FFF2-40B4-BE49-F238E27FC236}">
                  <a16:creationId xmlns:a16="http://schemas.microsoft.com/office/drawing/2014/main" id="{7CE151D8-7463-4EE9-8D79-3E5C3EF82A09}"/>
                </a:ext>
              </a:extLst>
            </p:cNvPr>
            <p:cNvSpPr txBox="1"/>
            <p:nvPr/>
          </p:nvSpPr>
          <p:spPr>
            <a:xfrm>
              <a:off x="6787430" y="2706646"/>
              <a:ext cx="2102178" cy="369332"/>
            </a:xfrm>
            <a:prstGeom prst="rect">
              <a:avLst/>
            </a:prstGeom>
            <a:noFill/>
          </p:spPr>
          <p:txBody>
            <a:bodyPr wrap="square" rtlCol="0">
              <a:spAutoFit/>
            </a:bodyPr>
            <a:lstStyle/>
            <a:p>
              <a:r>
                <a:rPr lang="en-IN" dirty="0"/>
                <a:t>Expected Loss</a:t>
              </a:r>
            </a:p>
          </p:txBody>
        </p:sp>
        <p:sp>
          <p:nvSpPr>
            <p:cNvPr id="49" name="TextBox 48">
              <a:extLst>
                <a:ext uri="{FF2B5EF4-FFF2-40B4-BE49-F238E27FC236}">
                  <a16:creationId xmlns:a16="http://schemas.microsoft.com/office/drawing/2014/main" id="{51D16AB8-983C-4C9B-82FE-B500DD4D5931}"/>
                </a:ext>
              </a:extLst>
            </p:cNvPr>
            <p:cNvSpPr txBox="1"/>
            <p:nvPr/>
          </p:nvSpPr>
          <p:spPr>
            <a:xfrm>
              <a:off x="6736718" y="4944272"/>
              <a:ext cx="2224726" cy="369332"/>
            </a:xfrm>
            <a:prstGeom prst="rect">
              <a:avLst/>
            </a:prstGeom>
            <a:noFill/>
          </p:spPr>
          <p:txBody>
            <a:bodyPr wrap="square" rtlCol="0">
              <a:spAutoFit/>
            </a:bodyPr>
            <a:lstStyle/>
            <a:p>
              <a:r>
                <a:rPr lang="en-IN" dirty="0"/>
                <a:t>Parameter space</a:t>
              </a:r>
            </a:p>
          </p:txBody>
        </p:sp>
      </p:grpSp>
      <p:sp>
        <p:nvSpPr>
          <p:cNvPr id="50" name="TextBox 49">
            <a:extLst>
              <a:ext uri="{FF2B5EF4-FFF2-40B4-BE49-F238E27FC236}">
                <a16:creationId xmlns:a16="http://schemas.microsoft.com/office/drawing/2014/main" id="{55D859BF-AF04-49FB-BF5E-6416A7A5F452}"/>
              </a:ext>
            </a:extLst>
          </p:cNvPr>
          <p:cNvSpPr txBox="1"/>
          <p:nvPr/>
        </p:nvSpPr>
        <p:spPr>
          <a:xfrm>
            <a:off x="9425" y="-91166"/>
            <a:ext cx="6004876" cy="584775"/>
          </a:xfrm>
          <a:prstGeom prst="rect">
            <a:avLst/>
          </a:prstGeom>
          <a:noFill/>
        </p:spPr>
        <p:txBody>
          <a:bodyPr wrap="square" rtlCol="0">
            <a:spAutoFit/>
          </a:bodyPr>
          <a:lstStyle/>
          <a:p>
            <a:r>
              <a:rPr lang="en-IN" sz="3200" dirty="0">
                <a:solidFill>
                  <a:schemeClr val="bg1"/>
                </a:solidFill>
              </a:rPr>
              <a:t>Optimization for Machine Learning</a:t>
            </a:r>
          </a:p>
        </p:txBody>
      </p:sp>
    </p:spTree>
    <p:extLst>
      <p:ext uri="{BB962C8B-B14F-4D97-AF65-F5344CB8AC3E}">
        <p14:creationId xmlns:p14="http://schemas.microsoft.com/office/powerpoint/2010/main" val="2200391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CFC94F8C-FF74-45F1-93DE-B26400D12F0A}"/>
              </a:ext>
            </a:extLst>
          </p:cNvPr>
          <p:cNvSpPr txBox="1"/>
          <p:nvPr/>
        </p:nvSpPr>
        <p:spPr>
          <a:xfrm>
            <a:off x="2321292" y="-70973"/>
            <a:ext cx="4423627" cy="584775"/>
          </a:xfrm>
          <a:prstGeom prst="rect">
            <a:avLst/>
          </a:prstGeom>
          <a:noFill/>
        </p:spPr>
        <p:txBody>
          <a:bodyPr wrap="square" rtlCol="0">
            <a:spAutoFit/>
          </a:bodyPr>
          <a:lstStyle/>
          <a:p>
            <a:r>
              <a:rPr lang="en-IN" sz="3200" dirty="0">
                <a:solidFill>
                  <a:schemeClr val="bg1"/>
                </a:solidFill>
              </a:rPr>
              <a:t>QS-suitable loss functions</a:t>
            </a:r>
          </a:p>
        </p:txBody>
      </p:sp>
      <p:sp>
        <p:nvSpPr>
          <p:cNvPr id="2" name="TextBox 1">
            <a:extLst>
              <a:ext uri="{FF2B5EF4-FFF2-40B4-BE49-F238E27FC236}">
                <a16:creationId xmlns:a16="http://schemas.microsoft.com/office/drawing/2014/main" id="{444DF1DA-1B06-4F9E-8B92-05F78762E769}"/>
              </a:ext>
            </a:extLst>
          </p:cNvPr>
          <p:cNvSpPr txBox="1"/>
          <p:nvPr/>
        </p:nvSpPr>
        <p:spPr>
          <a:xfrm>
            <a:off x="1358924" y="3393649"/>
            <a:ext cx="6617617" cy="1384995"/>
          </a:xfrm>
          <a:prstGeom prst="rect">
            <a:avLst/>
          </a:prstGeom>
          <a:noFill/>
        </p:spPr>
        <p:txBody>
          <a:bodyPr wrap="square" rtlCol="0">
            <a:spAutoFit/>
          </a:bodyPr>
          <a:lstStyle/>
          <a:p>
            <a:pPr algn="ctr"/>
            <a:r>
              <a:rPr lang="en-IN" sz="2800" dirty="0"/>
              <a:t>We call these loss functions “</a:t>
            </a:r>
            <a:r>
              <a:rPr lang="en-IN" sz="2800" dirty="0">
                <a:solidFill>
                  <a:schemeClr val="accent6">
                    <a:lumMod val="75000"/>
                  </a:schemeClr>
                </a:solidFill>
              </a:rPr>
              <a:t>QS-suitable</a:t>
            </a:r>
            <a:r>
              <a:rPr lang="en-IN" sz="2800" dirty="0"/>
              <a:t>”</a:t>
            </a:r>
          </a:p>
          <a:p>
            <a:pPr algn="ctr"/>
            <a:endParaRPr lang="en-IN" sz="2800" dirty="0"/>
          </a:p>
          <a:p>
            <a:pPr algn="ctr"/>
            <a:r>
              <a:rPr lang="en-IN" sz="2800" dirty="0"/>
              <a:t>Includes </a:t>
            </a:r>
            <a:r>
              <a:rPr lang="en-IN" sz="2800" dirty="0">
                <a:solidFill>
                  <a:schemeClr val="accent6">
                    <a:lumMod val="75000"/>
                  </a:schemeClr>
                </a:solidFill>
              </a:rPr>
              <a:t>AP</a:t>
            </a:r>
            <a:r>
              <a:rPr lang="en-IN" sz="2800" dirty="0"/>
              <a:t>-loss and </a:t>
            </a:r>
            <a:r>
              <a:rPr lang="en-IN" sz="2800" dirty="0">
                <a:solidFill>
                  <a:schemeClr val="accent6">
                    <a:lumMod val="75000"/>
                  </a:schemeClr>
                </a:solidFill>
              </a:rPr>
              <a:t>NDCG</a:t>
            </a:r>
            <a:r>
              <a:rPr lang="en-IN" sz="2800" dirty="0"/>
              <a:t>-loss</a:t>
            </a:r>
          </a:p>
        </p:txBody>
      </p:sp>
      <p:grpSp>
        <p:nvGrpSpPr>
          <p:cNvPr id="12" name="Group 11">
            <a:extLst>
              <a:ext uri="{FF2B5EF4-FFF2-40B4-BE49-F238E27FC236}">
                <a16:creationId xmlns:a16="http://schemas.microsoft.com/office/drawing/2014/main" id="{AA3062D3-B96C-43C3-84D5-486F87739947}"/>
              </a:ext>
            </a:extLst>
          </p:cNvPr>
          <p:cNvGrpSpPr/>
          <p:nvPr/>
        </p:nvGrpSpPr>
        <p:grpSpPr>
          <a:xfrm>
            <a:off x="358913" y="792385"/>
            <a:ext cx="8426174" cy="1886475"/>
            <a:chOff x="358912" y="769413"/>
            <a:chExt cx="8426174" cy="1886475"/>
          </a:xfrm>
        </p:grpSpPr>
        <p:sp>
          <p:nvSpPr>
            <p:cNvPr id="13" name="Rectangle: Rounded Corners 866">
              <a:extLst>
                <a:ext uri="{FF2B5EF4-FFF2-40B4-BE49-F238E27FC236}">
                  <a16:creationId xmlns:a16="http://schemas.microsoft.com/office/drawing/2014/main" id="{DB61889E-6172-4064-927D-0345956437DE}"/>
                </a:ext>
              </a:extLst>
            </p:cNvPr>
            <p:cNvSpPr/>
            <p:nvPr/>
          </p:nvSpPr>
          <p:spPr>
            <a:xfrm>
              <a:off x="358912" y="769413"/>
              <a:ext cx="8426174" cy="1886475"/>
            </a:xfrm>
            <a:prstGeom prst="round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4" name="TextBox 13">
              <a:extLst>
                <a:ext uri="{FF2B5EF4-FFF2-40B4-BE49-F238E27FC236}">
                  <a16:creationId xmlns:a16="http://schemas.microsoft.com/office/drawing/2014/main" id="{105DDA82-FECC-4598-AE71-54F6A887E3F8}"/>
                </a:ext>
              </a:extLst>
            </p:cNvPr>
            <p:cNvSpPr txBox="1"/>
            <p:nvPr/>
          </p:nvSpPr>
          <p:spPr>
            <a:xfrm>
              <a:off x="532275" y="868005"/>
              <a:ext cx="8137244" cy="461665"/>
            </a:xfrm>
            <a:prstGeom prst="rect">
              <a:avLst/>
            </a:prstGeom>
            <a:noFill/>
          </p:spPr>
          <p:txBody>
            <a:bodyPr wrap="square" rtlCol="0">
              <a:spAutoFit/>
            </a:bodyPr>
            <a:lstStyle/>
            <a:p>
              <a:pPr lvl="0"/>
              <a:r>
                <a:rPr lang="en-IN" sz="2400" b="1" dirty="0">
                  <a:solidFill>
                    <a:srgbClr val="C00000"/>
                  </a:solidFill>
                </a:rPr>
                <a:t>Structure for efficient optimization:</a:t>
              </a:r>
            </a:p>
          </p:txBody>
        </p:sp>
        <p:graphicFrame>
          <p:nvGraphicFramePr>
            <p:cNvPr id="15" name="Object 14">
              <a:extLst>
                <a:ext uri="{FF2B5EF4-FFF2-40B4-BE49-F238E27FC236}">
                  <a16:creationId xmlns:a16="http://schemas.microsoft.com/office/drawing/2014/main" id="{54C8E5E8-26CE-4A53-9B81-0305BF6880C3}"/>
                </a:ext>
              </a:extLst>
            </p:cNvPr>
            <p:cNvGraphicFramePr>
              <a:graphicFrameLocks noChangeAspect="1"/>
            </p:cNvGraphicFramePr>
            <p:nvPr/>
          </p:nvGraphicFramePr>
          <p:xfrm>
            <a:off x="2864642" y="1456543"/>
            <a:ext cx="3414713" cy="1008063"/>
          </p:xfrm>
          <a:graphic>
            <a:graphicData uri="http://schemas.openxmlformats.org/presentationml/2006/ole">
              <mc:AlternateContent xmlns:mc="http://schemas.openxmlformats.org/markup-compatibility/2006">
                <mc:Choice xmlns:v="urn:schemas-microsoft-com:vml" Requires="v">
                  <p:oleObj spid="_x0000_s1295466" name="Equation" r:id="rId3" imgW="1460160" imgH="431640" progId="Equation.DSMT4">
                    <p:embed/>
                  </p:oleObj>
                </mc:Choice>
                <mc:Fallback>
                  <p:oleObj name="Equation" r:id="rId3" imgW="1460160" imgH="431640" progId="Equation.DSMT4">
                    <p:embed/>
                    <p:pic>
                      <p:nvPicPr>
                        <p:cNvPr id="15" name="Object 14">
                          <a:extLst>
                            <a:ext uri="{FF2B5EF4-FFF2-40B4-BE49-F238E27FC236}">
                              <a16:creationId xmlns:a16="http://schemas.microsoft.com/office/drawing/2014/main" id="{54C8E5E8-26CE-4A53-9B81-0305BF6880C3}"/>
                            </a:ext>
                          </a:extLst>
                        </p:cNvPr>
                        <p:cNvPicPr/>
                        <p:nvPr/>
                      </p:nvPicPr>
                      <p:blipFill>
                        <a:blip r:embed="rId4"/>
                        <a:stretch>
                          <a:fillRect/>
                        </a:stretch>
                      </p:blipFill>
                      <p:spPr>
                        <a:xfrm>
                          <a:off x="2864642" y="1456543"/>
                          <a:ext cx="3414713" cy="1008063"/>
                        </a:xfrm>
                        <a:prstGeom prst="rect">
                          <a:avLst/>
                        </a:prstGeom>
                      </p:spPr>
                    </p:pic>
                  </p:oleObj>
                </mc:Fallback>
              </mc:AlternateContent>
            </a:graphicData>
          </a:graphic>
        </p:graphicFrame>
      </p:grpSp>
    </p:spTree>
    <p:extLst>
      <p:ext uri="{BB962C8B-B14F-4D97-AF65-F5344CB8AC3E}">
        <p14:creationId xmlns:p14="http://schemas.microsoft.com/office/powerpoint/2010/main" val="69227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F2992F5A-80E1-41DA-9E4C-6945C8E36391}"/>
              </a:ext>
            </a:extLst>
          </p:cNvPr>
          <p:cNvGrpSpPr/>
          <p:nvPr/>
        </p:nvGrpSpPr>
        <p:grpSpPr>
          <a:xfrm>
            <a:off x="358913" y="792385"/>
            <a:ext cx="8426174" cy="1886475"/>
            <a:chOff x="358912" y="769413"/>
            <a:chExt cx="8426174" cy="1886475"/>
          </a:xfrm>
        </p:grpSpPr>
        <p:sp>
          <p:nvSpPr>
            <p:cNvPr id="14" name="Rectangle: Rounded Corners 866">
              <a:extLst>
                <a:ext uri="{FF2B5EF4-FFF2-40B4-BE49-F238E27FC236}">
                  <a16:creationId xmlns:a16="http://schemas.microsoft.com/office/drawing/2014/main" id="{14E7BAD1-24E6-49B9-95E4-970A49539EE3}"/>
                </a:ext>
              </a:extLst>
            </p:cNvPr>
            <p:cNvSpPr/>
            <p:nvPr/>
          </p:nvSpPr>
          <p:spPr>
            <a:xfrm>
              <a:off x="358912" y="769413"/>
              <a:ext cx="8426174" cy="1886475"/>
            </a:xfrm>
            <a:prstGeom prst="round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6" name="TextBox 15">
              <a:extLst>
                <a:ext uri="{FF2B5EF4-FFF2-40B4-BE49-F238E27FC236}">
                  <a16:creationId xmlns:a16="http://schemas.microsoft.com/office/drawing/2014/main" id="{F4EBF8AB-BF68-4931-B155-136C16F395DE}"/>
                </a:ext>
              </a:extLst>
            </p:cNvPr>
            <p:cNvSpPr txBox="1"/>
            <p:nvPr/>
          </p:nvSpPr>
          <p:spPr>
            <a:xfrm>
              <a:off x="532275" y="868005"/>
              <a:ext cx="8137244" cy="461665"/>
            </a:xfrm>
            <a:prstGeom prst="rect">
              <a:avLst/>
            </a:prstGeom>
            <a:noFill/>
          </p:spPr>
          <p:txBody>
            <a:bodyPr wrap="square" rtlCol="0">
              <a:spAutoFit/>
            </a:bodyPr>
            <a:lstStyle/>
            <a:p>
              <a:pPr lvl="0"/>
              <a:r>
                <a:rPr lang="en-IN" sz="2400" b="1" dirty="0">
                  <a:solidFill>
                    <a:srgbClr val="C00000"/>
                  </a:solidFill>
                </a:rPr>
                <a:t>Structure for efficient optimization:</a:t>
              </a:r>
            </a:p>
          </p:txBody>
        </p:sp>
        <p:graphicFrame>
          <p:nvGraphicFramePr>
            <p:cNvPr id="17" name="Object 16">
              <a:extLst>
                <a:ext uri="{FF2B5EF4-FFF2-40B4-BE49-F238E27FC236}">
                  <a16:creationId xmlns:a16="http://schemas.microsoft.com/office/drawing/2014/main" id="{9EBABA90-0F0C-4971-932D-44C4696639FA}"/>
                </a:ext>
              </a:extLst>
            </p:cNvPr>
            <p:cNvGraphicFramePr>
              <a:graphicFrameLocks noChangeAspect="1"/>
            </p:cNvGraphicFramePr>
            <p:nvPr/>
          </p:nvGraphicFramePr>
          <p:xfrm>
            <a:off x="2864642" y="1456543"/>
            <a:ext cx="3414713" cy="1008063"/>
          </p:xfrm>
          <a:graphic>
            <a:graphicData uri="http://schemas.openxmlformats.org/presentationml/2006/ole">
              <mc:AlternateContent xmlns:mc="http://schemas.openxmlformats.org/markup-compatibility/2006">
                <mc:Choice xmlns:v="urn:schemas-microsoft-com:vml" Requires="v">
                  <p:oleObj spid="_x0000_s1296490" name="Equation" r:id="rId3" imgW="1460160" imgH="431640" progId="Equation.DSMT4">
                    <p:embed/>
                  </p:oleObj>
                </mc:Choice>
                <mc:Fallback>
                  <p:oleObj name="Equation" r:id="rId3" imgW="1460160" imgH="431640" progId="Equation.DSMT4">
                    <p:embed/>
                    <p:pic>
                      <p:nvPicPr>
                        <p:cNvPr id="17" name="Object 16">
                          <a:extLst>
                            <a:ext uri="{FF2B5EF4-FFF2-40B4-BE49-F238E27FC236}">
                              <a16:creationId xmlns:a16="http://schemas.microsoft.com/office/drawing/2014/main" id="{9EBABA90-0F0C-4971-932D-44C4696639FA}"/>
                            </a:ext>
                          </a:extLst>
                        </p:cNvPr>
                        <p:cNvPicPr/>
                        <p:nvPr/>
                      </p:nvPicPr>
                      <p:blipFill>
                        <a:blip r:embed="rId4"/>
                        <a:stretch>
                          <a:fillRect/>
                        </a:stretch>
                      </p:blipFill>
                      <p:spPr>
                        <a:xfrm>
                          <a:off x="2864642" y="1456543"/>
                          <a:ext cx="3414713" cy="1008063"/>
                        </a:xfrm>
                        <a:prstGeom prst="rect">
                          <a:avLst/>
                        </a:prstGeom>
                      </p:spPr>
                    </p:pic>
                  </p:oleObj>
                </mc:Fallback>
              </mc:AlternateContent>
            </a:graphicData>
          </a:graphic>
        </p:graphicFrame>
      </p:grpSp>
      <p:sp>
        <p:nvSpPr>
          <p:cNvPr id="31" name="Arrow: Down 30">
            <a:extLst>
              <a:ext uri="{FF2B5EF4-FFF2-40B4-BE49-F238E27FC236}">
                <a16:creationId xmlns:a16="http://schemas.microsoft.com/office/drawing/2014/main" id="{ACE12EEE-044D-4969-A299-53E5C7AD97A7}"/>
              </a:ext>
            </a:extLst>
          </p:cNvPr>
          <p:cNvSpPr/>
          <p:nvPr/>
        </p:nvSpPr>
        <p:spPr>
          <a:xfrm>
            <a:off x="4451320" y="3026965"/>
            <a:ext cx="241357" cy="52126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32" name="Rectangle: Rounded Corners 866">
            <a:extLst>
              <a:ext uri="{FF2B5EF4-FFF2-40B4-BE49-F238E27FC236}">
                <a16:creationId xmlns:a16="http://schemas.microsoft.com/office/drawing/2014/main" id="{58FBCCC2-AC09-4011-B628-48CF32EE5574}"/>
              </a:ext>
            </a:extLst>
          </p:cNvPr>
          <p:cNvSpPr/>
          <p:nvPr/>
        </p:nvSpPr>
        <p:spPr>
          <a:xfrm>
            <a:off x="136707" y="3915136"/>
            <a:ext cx="8870584" cy="2612568"/>
          </a:xfrm>
          <a:prstGeom prst="round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TextBox 32">
            <a:extLst>
              <a:ext uri="{FF2B5EF4-FFF2-40B4-BE49-F238E27FC236}">
                <a16:creationId xmlns:a16="http://schemas.microsoft.com/office/drawing/2014/main" id="{D188ECDB-CC24-49CC-88B5-986981FC5B94}"/>
              </a:ext>
            </a:extLst>
          </p:cNvPr>
          <p:cNvSpPr txBox="1"/>
          <p:nvPr/>
        </p:nvSpPr>
        <p:spPr>
          <a:xfrm>
            <a:off x="535175" y="4154105"/>
            <a:ext cx="7843715" cy="1938992"/>
          </a:xfrm>
          <a:prstGeom prst="rect">
            <a:avLst/>
          </a:prstGeom>
          <a:noFill/>
        </p:spPr>
        <p:txBody>
          <a:bodyPr wrap="square" rtlCol="0">
            <a:spAutoFit/>
          </a:bodyPr>
          <a:lstStyle/>
          <a:p>
            <a:r>
              <a:rPr lang="en-IN" sz="2400" dirty="0"/>
              <a:t>Two key properties:</a:t>
            </a:r>
          </a:p>
          <a:p>
            <a:endParaRPr lang="en-IN" sz="2400" dirty="0">
              <a:solidFill>
                <a:srgbClr val="C00000"/>
              </a:solidFill>
            </a:endParaRPr>
          </a:p>
          <a:p>
            <a:pPr marL="342900" indent="-342900">
              <a:buFont typeface="Arial" panose="020B0604020202020204" pitchFamily="34" charset="0"/>
              <a:buChar char="•"/>
            </a:pPr>
            <a:r>
              <a:rPr lang="en-IN" sz="2400" b="1" dirty="0">
                <a:solidFill>
                  <a:srgbClr val="C00000"/>
                </a:solidFill>
              </a:rPr>
              <a:t>Negative-decomposability</a:t>
            </a:r>
            <a:r>
              <a:rPr lang="en-IN" sz="2400" dirty="0">
                <a:solidFill>
                  <a:srgbClr val="C00000"/>
                </a:solidFill>
              </a:rPr>
              <a:t> </a:t>
            </a:r>
            <a:r>
              <a:rPr lang="en-IN" sz="2400" b="1" dirty="0">
                <a:solidFill>
                  <a:srgbClr val="C00000"/>
                </a:solidFill>
              </a:rPr>
              <a:t>property</a:t>
            </a:r>
          </a:p>
          <a:p>
            <a:pPr marL="342900" indent="-342900">
              <a:buFont typeface="Arial" panose="020B0604020202020204" pitchFamily="34" charset="0"/>
              <a:buChar char="•"/>
            </a:pPr>
            <a:endParaRPr lang="en-IN" sz="2400" dirty="0">
              <a:solidFill>
                <a:srgbClr val="C00000"/>
              </a:solidFill>
            </a:endParaRPr>
          </a:p>
          <a:p>
            <a:pPr marL="342900" indent="-342900">
              <a:buFont typeface="Arial" panose="020B0604020202020204" pitchFamily="34" charset="0"/>
              <a:buChar char="•"/>
            </a:pPr>
            <a:r>
              <a:rPr lang="en-IN" sz="2400" b="1" dirty="0">
                <a:solidFill>
                  <a:srgbClr val="C00000"/>
                </a:solidFill>
              </a:rPr>
              <a:t>Interleaving-dependence</a:t>
            </a:r>
            <a:r>
              <a:rPr lang="en-IN" sz="2400" dirty="0">
                <a:solidFill>
                  <a:srgbClr val="C00000"/>
                </a:solidFill>
              </a:rPr>
              <a:t> </a:t>
            </a:r>
            <a:r>
              <a:rPr lang="en-IN" sz="2400" b="1" dirty="0">
                <a:solidFill>
                  <a:srgbClr val="C00000"/>
                </a:solidFill>
              </a:rPr>
              <a:t>property</a:t>
            </a:r>
          </a:p>
        </p:txBody>
      </p:sp>
      <p:sp>
        <p:nvSpPr>
          <p:cNvPr id="9" name="TextBox 8">
            <a:extLst>
              <a:ext uri="{FF2B5EF4-FFF2-40B4-BE49-F238E27FC236}">
                <a16:creationId xmlns:a16="http://schemas.microsoft.com/office/drawing/2014/main" id="{B9689D79-09E1-4A7F-B4C7-EDA85CCBD0D2}"/>
              </a:ext>
            </a:extLst>
          </p:cNvPr>
          <p:cNvSpPr txBox="1"/>
          <p:nvPr/>
        </p:nvSpPr>
        <p:spPr>
          <a:xfrm>
            <a:off x="2321292" y="-70973"/>
            <a:ext cx="4423627" cy="584775"/>
          </a:xfrm>
          <a:prstGeom prst="rect">
            <a:avLst/>
          </a:prstGeom>
          <a:noFill/>
        </p:spPr>
        <p:txBody>
          <a:bodyPr wrap="square" rtlCol="0">
            <a:spAutoFit/>
          </a:bodyPr>
          <a:lstStyle/>
          <a:p>
            <a:r>
              <a:rPr lang="en-IN" sz="3200" dirty="0">
                <a:solidFill>
                  <a:schemeClr val="bg1"/>
                </a:solidFill>
              </a:rPr>
              <a:t>QS-suitable loss functions</a:t>
            </a:r>
          </a:p>
        </p:txBody>
      </p:sp>
      <p:sp>
        <p:nvSpPr>
          <p:cNvPr id="2" name="Oval 1">
            <a:extLst>
              <a:ext uri="{FF2B5EF4-FFF2-40B4-BE49-F238E27FC236}">
                <a16:creationId xmlns:a16="http://schemas.microsoft.com/office/drawing/2014/main" id="{DEA34836-CB29-4113-813C-3DDEF7C97BFA}"/>
              </a:ext>
            </a:extLst>
          </p:cNvPr>
          <p:cNvSpPr/>
          <p:nvPr/>
        </p:nvSpPr>
        <p:spPr>
          <a:xfrm>
            <a:off x="5351575" y="1604735"/>
            <a:ext cx="804129" cy="760115"/>
          </a:xfrm>
          <a:prstGeom prst="ellipse">
            <a:avLst/>
          </a:prstGeom>
          <a:noFill/>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12" name="Oval 11">
            <a:extLst>
              <a:ext uri="{FF2B5EF4-FFF2-40B4-BE49-F238E27FC236}">
                <a16:creationId xmlns:a16="http://schemas.microsoft.com/office/drawing/2014/main" id="{A2B860F0-30F3-4EDA-B007-3A585CD93CF4}"/>
              </a:ext>
            </a:extLst>
          </p:cNvPr>
          <p:cNvSpPr/>
          <p:nvPr/>
        </p:nvSpPr>
        <p:spPr>
          <a:xfrm>
            <a:off x="4406309" y="1492891"/>
            <a:ext cx="734195" cy="998152"/>
          </a:xfrm>
          <a:prstGeom prst="ellipse">
            <a:avLst/>
          </a:prstGeom>
          <a:noFill/>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3781358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2" grpId="0" animBg="1"/>
      <p:bldP spid="1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5E72D3C5-D567-4AA3-A282-39D15FDCC053}"/>
              </a:ext>
            </a:extLst>
          </p:cNvPr>
          <p:cNvGrpSpPr/>
          <p:nvPr/>
        </p:nvGrpSpPr>
        <p:grpSpPr>
          <a:xfrm>
            <a:off x="358913" y="792385"/>
            <a:ext cx="8426174" cy="1886475"/>
            <a:chOff x="358912" y="769413"/>
            <a:chExt cx="8426174" cy="1886475"/>
          </a:xfrm>
        </p:grpSpPr>
        <p:graphicFrame>
          <p:nvGraphicFramePr>
            <p:cNvPr id="28" name="Object 27">
              <a:extLst>
                <a:ext uri="{FF2B5EF4-FFF2-40B4-BE49-F238E27FC236}">
                  <a16:creationId xmlns:a16="http://schemas.microsoft.com/office/drawing/2014/main" id="{BA8F48BE-F601-4FA7-898C-65380701782C}"/>
                </a:ext>
              </a:extLst>
            </p:cNvPr>
            <p:cNvGraphicFramePr>
              <a:graphicFrameLocks noChangeAspect="1"/>
            </p:cNvGraphicFramePr>
            <p:nvPr/>
          </p:nvGraphicFramePr>
          <p:xfrm>
            <a:off x="2864642" y="1456543"/>
            <a:ext cx="3414713" cy="1008063"/>
          </p:xfrm>
          <a:graphic>
            <a:graphicData uri="http://schemas.openxmlformats.org/presentationml/2006/ole">
              <mc:AlternateContent xmlns:mc="http://schemas.openxmlformats.org/markup-compatibility/2006">
                <mc:Choice xmlns:v="urn:schemas-microsoft-com:vml" Requires="v">
                  <p:oleObj spid="_x0000_s1297618" name="Equation" r:id="rId3" imgW="1460160" imgH="431640" progId="Equation.DSMT4">
                    <p:embed/>
                  </p:oleObj>
                </mc:Choice>
                <mc:Fallback>
                  <p:oleObj name="Equation" r:id="rId3" imgW="1460160" imgH="431640" progId="Equation.DSMT4">
                    <p:embed/>
                    <p:pic>
                      <p:nvPicPr>
                        <p:cNvPr id="28" name="Object 27">
                          <a:extLst>
                            <a:ext uri="{FF2B5EF4-FFF2-40B4-BE49-F238E27FC236}">
                              <a16:creationId xmlns:a16="http://schemas.microsoft.com/office/drawing/2014/main" id="{BA8F48BE-F601-4FA7-898C-65380701782C}"/>
                            </a:ext>
                          </a:extLst>
                        </p:cNvPr>
                        <p:cNvPicPr/>
                        <p:nvPr/>
                      </p:nvPicPr>
                      <p:blipFill>
                        <a:blip r:embed="rId4"/>
                        <a:stretch>
                          <a:fillRect/>
                        </a:stretch>
                      </p:blipFill>
                      <p:spPr>
                        <a:xfrm>
                          <a:off x="2864642" y="1456543"/>
                          <a:ext cx="3414713" cy="1008063"/>
                        </a:xfrm>
                        <a:prstGeom prst="rect">
                          <a:avLst/>
                        </a:prstGeom>
                      </p:spPr>
                    </p:pic>
                  </p:oleObj>
                </mc:Fallback>
              </mc:AlternateContent>
            </a:graphicData>
          </a:graphic>
        </p:graphicFrame>
        <p:sp>
          <p:nvSpPr>
            <p:cNvPr id="26" name="Rectangle: Rounded Corners 866">
              <a:extLst>
                <a:ext uri="{FF2B5EF4-FFF2-40B4-BE49-F238E27FC236}">
                  <a16:creationId xmlns:a16="http://schemas.microsoft.com/office/drawing/2014/main" id="{69B04199-2A7C-4A38-90F5-841EAFB42771}"/>
                </a:ext>
              </a:extLst>
            </p:cNvPr>
            <p:cNvSpPr/>
            <p:nvPr/>
          </p:nvSpPr>
          <p:spPr>
            <a:xfrm>
              <a:off x="358912" y="769413"/>
              <a:ext cx="8426174" cy="1886475"/>
            </a:xfrm>
            <a:prstGeom prst="round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7" name="TextBox 26">
              <a:extLst>
                <a:ext uri="{FF2B5EF4-FFF2-40B4-BE49-F238E27FC236}">
                  <a16:creationId xmlns:a16="http://schemas.microsoft.com/office/drawing/2014/main" id="{DB81284E-FB21-438D-BF0D-636FD07C8639}"/>
                </a:ext>
              </a:extLst>
            </p:cNvPr>
            <p:cNvSpPr txBox="1"/>
            <p:nvPr/>
          </p:nvSpPr>
          <p:spPr>
            <a:xfrm>
              <a:off x="532275" y="868005"/>
              <a:ext cx="8137244" cy="461665"/>
            </a:xfrm>
            <a:prstGeom prst="rect">
              <a:avLst/>
            </a:prstGeom>
            <a:noFill/>
          </p:spPr>
          <p:txBody>
            <a:bodyPr wrap="square" rtlCol="0">
              <a:spAutoFit/>
            </a:bodyPr>
            <a:lstStyle/>
            <a:p>
              <a:pPr lvl="0"/>
              <a:r>
                <a:rPr lang="en-IN" sz="2400" b="1" dirty="0">
                  <a:solidFill>
                    <a:srgbClr val="C00000"/>
                  </a:solidFill>
                </a:rPr>
                <a:t>Structure for efficient optimization:</a:t>
              </a:r>
            </a:p>
          </p:txBody>
        </p:sp>
      </p:grpSp>
      <p:graphicFrame>
        <p:nvGraphicFramePr>
          <p:cNvPr id="57" name="Object 56">
            <a:extLst>
              <a:ext uri="{FF2B5EF4-FFF2-40B4-BE49-F238E27FC236}">
                <a16:creationId xmlns:a16="http://schemas.microsoft.com/office/drawing/2014/main" id="{084D9392-C7AD-439E-972E-2D398D6630C3}"/>
              </a:ext>
            </a:extLst>
          </p:cNvPr>
          <p:cNvGraphicFramePr>
            <a:graphicFrameLocks noChangeAspect="1"/>
          </p:cNvGraphicFramePr>
          <p:nvPr/>
        </p:nvGraphicFramePr>
        <p:xfrm>
          <a:off x="4498456" y="4198738"/>
          <a:ext cx="3013075" cy="750888"/>
        </p:xfrm>
        <a:graphic>
          <a:graphicData uri="http://schemas.openxmlformats.org/presentationml/2006/ole">
            <mc:AlternateContent xmlns:mc="http://schemas.openxmlformats.org/markup-compatibility/2006">
              <mc:Choice xmlns:v="urn:schemas-microsoft-com:vml" Requires="v">
                <p:oleObj spid="_x0000_s1297619" name="Equation" r:id="rId5" imgW="1828800" imgH="457200" progId="Equation.DSMT4">
                  <p:embed/>
                </p:oleObj>
              </mc:Choice>
              <mc:Fallback>
                <p:oleObj name="Equation" r:id="rId5" imgW="1828800" imgH="457200" progId="Equation.DSMT4">
                  <p:embed/>
                  <p:pic>
                    <p:nvPicPr>
                      <p:cNvPr id="57" name="Object 56">
                        <a:extLst>
                          <a:ext uri="{FF2B5EF4-FFF2-40B4-BE49-F238E27FC236}">
                            <a16:creationId xmlns:a16="http://schemas.microsoft.com/office/drawing/2014/main" id="{084D9392-C7AD-439E-972E-2D398D6630C3}"/>
                          </a:ext>
                        </a:extLst>
                      </p:cNvPr>
                      <p:cNvPicPr/>
                      <p:nvPr/>
                    </p:nvPicPr>
                    <p:blipFill>
                      <a:blip r:embed="rId6"/>
                      <a:stretch>
                        <a:fillRect/>
                      </a:stretch>
                    </p:blipFill>
                    <p:spPr>
                      <a:xfrm>
                        <a:off x="4498456" y="4198738"/>
                        <a:ext cx="3013075" cy="750888"/>
                      </a:xfrm>
                      <a:prstGeom prst="rect">
                        <a:avLst/>
                      </a:prstGeom>
                    </p:spPr>
                  </p:pic>
                </p:oleObj>
              </mc:Fallback>
            </mc:AlternateContent>
          </a:graphicData>
        </a:graphic>
      </p:graphicFrame>
      <p:sp>
        <p:nvSpPr>
          <p:cNvPr id="80" name="Arrow: Down 79">
            <a:extLst>
              <a:ext uri="{FF2B5EF4-FFF2-40B4-BE49-F238E27FC236}">
                <a16:creationId xmlns:a16="http://schemas.microsoft.com/office/drawing/2014/main" id="{9917C2F5-78D9-4DD5-80FE-CA6D0BEF7D43}"/>
              </a:ext>
            </a:extLst>
          </p:cNvPr>
          <p:cNvSpPr/>
          <p:nvPr/>
        </p:nvSpPr>
        <p:spPr>
          <a:xfrm>
            <a:off x="4451321" y="3039885"/>
            <a:ext cx="241357" cy="52126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N" dirty="0"/>
          </a:p>
        </p:txBody>
      </p:sp>
      <p:sp>
        <p:nvSpPr>
          <p:cNvPr id="81" name="Rectangle: Rounded Corners 866">
            <a:extLst>
              <a:ext uri="{FF2B5EF4-FFF2-40B4-BE49-F238E27FC236}">
                <a16:creationId xmlns:a16="http://schemas.microsoft.com/office/drawing/2014/main" id="{58E59059-82DB-464E-9F4E-F6152BCB8BFA}"/>
              </a:ext>
            </a:extLst>
          </p:cNvPr>
          <p:cNvSpPr/>
          <p:nvPr/>
        </p:nvSpPr>
        <p:spPr>
          <a:xfrm>
            <a:off x="136707" y="3961674"/>
            <a:ext cx="8870584" cy="2637089"/>
          </a:xfrm>
          <a:prstGeom prst="round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TextBox 16">
            <a:extLst>
              <a:ext uri="{FF2B5EF4-FFF2-40B4-BE49-F238E27FC236}">
                <a16:creationId xmlns:a16="http://schemas.microsoft.com/office/drawing/2014/main" id="{DB8235F9-6742-401D-BE68-AB3BA71C308F}"/>
              </a:ext>
            </a:extLst>
          </p:cNvPr>
          <p:cNvSpPr txBox="1"/>
          <p:nvPr/>
        </p:nvSpPr>
        <p:spPr>
          <a:xfrm>
            <a:off x="1542430" y="-77728"/>
            <a:ext cx="6030857" cy="584775"/>
          </a:xfrm>
          <a:prstGeom prst="rect">
            <a:avLst/>
          </a:prstGeom>
          <a:noFill/>
        </p:spPr>
        <p:txBody>
          <a:bodyPr wrap="square" rtlCol="0">
            <a:spAutoFit/>
          </a:bodyPr>
          <a:lstStyle/>
          <a:p>
            <a:r>
              <a:rPr lang="en-IN" sz="3200" dirty="0">
                <a:solidFill>
                  <a:schemeClr val="bg1"/>
                </a:solidFill>
              </a:rPr>
              <a:t>Negative Decomposability Property</a:t>
            </a:r>
          </a:p>
        </p:txBody>
      </p:sp>
      <p:sp>
        <p:nvSpPr>
          <p:cNvPr id="62" name="TextBox 61">
            <a:extLst>
              <a:ext uri="{FF2B5EF4-FFF2-40B4-BE49-F238E27FC236}">
                <a16:creationId xmlns:a16="http://schemas.microsoft.com/office/drawing/2014/main" id="{7328113A-26FD-45F9-A137-55B764CE02F7}"/>
              </a:ext>
            </a:extLst>
          </p:cNvPr>
          <p:cNvSpPr txBox="1"/>
          <p:nvPr/>
        </p:nvSpPr>
        <p:spPr>
          <a:xfrm flipH="1">
            <a:off x="1105634" y="4315068"/>
            <a:ext cx="3098719" cy="461665"/>
          </a:xfrm>
          <a:prstGeom prst="rect">
            <a:avLst/>
          </a:prstGeom>
          <a:noFill/>
        </p:spPr>
        <p:txBody>
          <a:bodyPr wrap="square" rtlCol="0">
            <a:spAutoFit/>
          </a:bodyPr>
          <a:lstStyle/>
          <a:p>
            <a:r>
              <a:rPr lang="en-IN" sz="2400" dirty="0">
                <a:solidFill>
                  <a:schemeClr val="accent6">
                    <a:lumMod val="75000"/>
                  </a:schemeClr>
                </a:solidFill>
              </a:rPr>
              <a:t>Most violating ranking:</a:t>
            </a:r>
          </a:p>
        </p:txBody>
      </p:sp>
      <p:sp>
        <p:nvSpPr>
          <p:cNvPr id="4" name="TextBox 3">
            <a:extLst>
              <a:ext uri="{FF2B5EF4-FFF2-40B4-BE49-F238E27FC236}">
                <a16:creationId xmlns:a16="http://schemas.microsoft.com/office/drawing/2014/main" id="{6F7EC9B2-E49C-4875-B3AF-46D9B953010E}"/>
              </a:ext>
            </a:extLst>
          </p:cNvPr>
          <p:cNvSpPr txBox="1"/>
          <p:nvPr/>
        </p:nvSpPr>
        <p:spPr>
          <a:xfrm>
            <a:off x="1225003" y="5517547"/>
            <a:ext cx="6675137" cy="830997"/>
          </a:xfrm>
          <a:prstGeom prst="rect">
            <a:avLst/>
          </a:prstGeom>
          <a:noFill/>
        </p:spPr>
        <p:txBody>
          <a:bodyPr wrap="square" rtlCol="0">
            <a:spAutoFit/>
          </a:bodyPr>
          <a:lstStyle/>
          <a:p>
            <a:pPr lvl="0" algn="ctr"/>
            <a:r>
              <a:rPr lang="en-IN" sz="2400" dirty="0"/>
              <a:t>Optimal </a:t>
            </a:r>
            <a:r>
              <a:rPr lang="en-IN" sz="2400" b="1" dirty="0">
                <a:solidFill>
                  <a:schemeClr val="accent6">
                    <a:lumMod val="75000"/>
                  </a:schemeClr>
                </a:solidFill>
              </a:rPr>
              <a:t>interleaving rank</a:t>
            </a:r>
            <a:r>
              <a:rPr lang="en-IN" sz="2400" dirty="0">
                <a:solidFill>
                  <a:schemeClr val="accent6">
                    <a:lumMod val="75000"/>
                  </a:schemeClr>
                </a:solidFill>
              </a:rPr>
              <a:t> </a:t>
            </a:r>
            <a:r>
              <a:rPr lang="en-IN" sz="2400" dirty="0"/>
              <a:t>of individual negative samples can be </a:t>
            </a:r>
            <a:r>
              <a:rPr lang="en-IN" sz="2400" b="1" dirty="0">
                <a:solidFill>
                  <a:schemeClr val="accent6">
                    <a:lumMod val="75000"/>
                  </a:schemeClr>
                </a:solidFill>
              </a:rPr>
              <a:t>computed independently</a:t>
            </a:r>
          </a:p>
        </p:txBody>
      </p:sp>
      <p:grpSp>
        <p:nvGrpSpPr>
          <p:cNvPr id="12" name="Group 11">
            <a:extLst>
              <a:ext uri="{FF2B5EF4-FFF2-40B4-BE49-F238E27FC236}">
                <a16:creationId xmlns:a16="http://schemas.microsoft.com/office/drawing/2014/main" id="{10A0CD3E-4DE2-4348-AAC7-612E0CEBC4F9}"/>
              </a:ext>
            </a:extLst>
          </p:cNvPr>
          <p:cNvGrpSpPr/>
          <p:nvPr/>
        </p:nvGrpSpPr>
        <p:grpSpPr>
          <a:xfrm>
            <a:off x="1602556" y="5006187"/>
            <a:ext cx="5910606" cy="454504"/>
            <a:chOff x="1602556" y="5185298"/>
            <a:chExt cx="5910606" cy="454504"/>
          </a:xfrm>
          <a:effectLst/>
        </p:grpSpPr>
        <p:cxnSp>
          <p:nvCxnSpPr>
            <p:cNvPr id="3" name="Straight Connector 2">
              <a:extLst>
                <a:ext uri="{FF2B5EF4-FFF2-40B4-BE49-F238E27FC236}">
                  <a16:creationId xmlns:a16="http://schemas.microsoft.com/office/drawing/2014/main" id="{7019B258-3614-44FE-BB1C-3801E4A467CB}"/>
                </a:ext>
              </a:extLst>
            </p:cNvPr>
            <p:cNvCxnSpPr/>
            <p:nvPr/>
          </p:nvCxnSpPr>
          <p:spPr>
            <a:xfrm>
              <a:off x="5383860" y="5185298"/>
              <a:ext cx="1978090" cy="0"/>
            </a:xfrm>
            <a:prstGeom prst="line">
              <a:avLst/>
            </a:prstGeom>
            <a:effectLst/>
          </p:spPr>
          <p:style>
            <a:lnRef idx="2">
              <a:schemeClr val="accent3"/>
            </a:lnRef>
            <a:fillRef idx="0">
              <a:schemeClr val="accent3"/>
            </a:fillRef>
            <a:effectRef idx="1">
              <a:schemeClr val="accent3"/>
            </a:effectRef>
            <a:fontRef idx="minor">
              <a:schemeClr val="tx1"/>
            </a:fontRef>
          </p:style>
        </p:cxnSp>
        <p:cxnSp>
          <p:nvCxnSpPr>
            <p:cNvPr id="6" name="Straight Connector 5">
              <a:extLst>
                <a:ext uri="{FF2B5EF4-FFF2-40B4-BE49-F238E27FC236}">
                  <a16:creationId xmlns:a16="http://schemas.microsoft.com/office/drawing/2014/main" id="{C55DE8E8-A97E-4C40-89EB-1C0978EABCC1}"/>
                </a:ext>
              </a:extLst>
            </p:cNvPr>
            <p:cNvCxnSpPr>
              <a:cxnSpLocks/>
            </p:cNvCxnSpPr>
            <p:nvPr/>
          </p:nvCxnSpPr>
          <p:spPr>
            <a:xfrm>
              <a:off x="6287990" y="5185298"/>
              <a:ext cx="0" cy="454504"/>
            </a:xfrm>
            <a:prstGeom prst="line">
              <a:avLst/>
            </a:prstGeom>
            <a:ln w="88900" cmpd="dbl">
              <a:tailEnd type="triangle" w="sm" len="sm"/>
            </a:ln>
            <a:effectLst/>
          </p:spPr>
          <p:style>
            <a:lnRef idx="3">
              <a:schemeClr val="accent3"/>
            </a:lnRef>
            <a:fillRef idx="0">
              <a:schemeClr val="accent3"/>
            </a:fillRef>
            <a:effectRef idx="2">
              <a:schemeClr val="accent3"/>
            </a:effectRef>
            <a:fontRef idx="minor">
              <a:schemeClr val="tx1"/>
            </a:fontRef>
          </p:style>
        </p:cxnSp>
        <p:cxnSp>
          <p:nvCxnSpPr>
            <p:cNvPr id="25" name="Straight Connector 24">
              <a:extLst>
                <a:ext uri="{FF2B5EF4-FFF2-40B4-BE49-F238E27FC236}">
                  <a16:creationId xmlns:a16="http://schemas.microsoft.com/office/drawing/2014/main" id="{CEC835B0-9925-4E31-A982-9302E19CC427}"/>
                </a:ext>
              </a:extLst>
            </p:cNvPr>
            <p:cNvCxnSpPr>
              <a:cxnSpLocks/>
            </p:cNvCxnSpPr>
            <p:nvPr/>
          </p:nvCxnSpPr>
          <p:spPr>
            <a:xfrm>
              <a:off x="1602556" y="5639802"/>
              <a:ext cx="5910606" cy="0"/>
            </a:xfrm>
            <a:prstGeom prst="line">
              <a:avLst/>
            </a:prstGeom>
            <a:effectLst/>
          </p:spPr>
          <p:style>
            <a:lnRef idx="2">
              <a:schemeClr val="accent3"/>
            </a:lnRef>
            <a:fillRef idx="0">
              <a:schemeClr val="accent3"/>
            </a:fillRef>
            <a:effectRef idx="1">
              <a:schemeClr val="accent3"/>
            </a:effectRef>
            <a:fontRef idx="minor">
              <a:schemeClr val="tx1"/>
            </a:fontRef>
          </p:style>
        </p:cxnSp>
      </p:grpSp>
      <p:sp>
        <p:nvSpPr>
          <p:cNvPr id="23" name="Oval 22">
            <a:extLst>
              <a:ext uri="{FF2B5EF4-FFF2-40B4-BE49-F238E27FC236}">
                <a16:creationId xmlns:a16="http://schemas.microsoft.com/office/drawing/2014/main" id="{4E811F00-7741-4C61-ABE2-01EFD6C93BCC}"/>
              </a:ext>
            </a:extLst>
          </p:cNvPr>
          <p:cNvSpPr/>
          <p:nvPr/>
        </p:nvSpPr>
        <p:spPr>
          <a:xfrm>
            <a:off x="4406309" y="1492891"/>
            <a:ext cx="734195" cy="998152"/>
          </a:xfrm>
          <a:prstGeom prst="ellipse">
            <a:avLst/>
          </a:prstGeom>
          <a:noFill/>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1171373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1" grpId="0" animBg="1"/>
      <p:bldP spid="62" grpId="0"/>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BFECC21-9F6E-4FB8-927D-4977EDD67E16}"/>
              </a:ext>
            </a:extLst>
          </p:cNvPr>
          <p:cNvGrpSpPr/>
          <p:nvPr/>
        </p:nvGrpSpPr>
        <p:grpSpPr>
          <a:xfrm>
            <a:off x="1107689" y="4047222"/>
            <a:ext cx="6928620" cy="720000"/>
            <a:chOff x="715101" y="3537415"/>
            <a:chExt cx="6928620" cy="720000"/>
          </a:xfrm>
        </p:grpSpPr>
        <p:pic>
          <p:nvPicPr>
            <p:cNvPr id="80" name="Picture 79">
              <a:extLst>
                <a:ext uri="{FF2B5EF4-FFF2-40B4-BE49-F238E27FC236}">
                  <a16:creationId xmlns:a16="http://schemas.microsoft.com/office/drawing/2014/main" id="{34E4A10F-9748-4FCA-8547-393990557C36}"/>
                </a:ext>
              </a:extLst>
            </p:cNvPr>
            <p:cNvPicPr preferRelativeResize="0">
              <a:picLocks noChangeAspect="1"/>
            </p:cNvPicPr>
            <p:nvPr/>
          </p:nvPicPr>
          <p:blipFill rotWithShape="1">
            <a:blip r:embed="rId3" cstate="print">
              <a:extLst>
                <a:ext uri="{28A0092B-C50C-407E-A947-70E740481C1C}">
                  <a14:useLocalDpi xmlns:a14="http://schemas.microsoft.com/office/drawing/2010/main" val="0"/>
                </a:ext>
              </a:extLst>
            </a:blip>
            <a:srcRect l="22357" r="1936"/>
            <a:stretch/>
          </p:blipFill>
          <p:spPr>
            <a:xfrm>
              <a:off x="5681997" y="3537415"/>
              <a:ext cx="720000" cy="720000"/>
            </a:xfrm>
            <a:prstGeom prst="rect">
              <a:avLst/>
            </a:prstGeom>
            <a:ln w="76200">
              <a:solidFill>
                <a:srgbClr val="FF0000"/>
              </a:solidFill>
            </a:ln>
          </p:spPr>
        </p:pic>
        <p:pic>
          <p:nvPicPr>
            <p:cNvPr id="81" name="Picture 80">
              <a:extLst>
                <a:ext uri="{FF2B5EF4-FFF2-40B4-BE49-F238E27FC236}">
                  <a16:creationId xmlns:a16="http://schemas.microsoft.com/office/drawing/2014/main" id="{06DB1137-8D95-4E28-AE3B-9DA4AEB96DA8}"/>
                </a:ext>
              </a:extLst>
            </p:cNvPr>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l="9999" r="27008"/>
            <a:stretch/>
          </p:blipFill>
          <p:spPr>
            <a:xfrm>
              <a:off x="3198549" y="3537415"/>
              <a:ext cx="720000" cy="720000"/>
            </a:xfrm>
            <a:prstGeom prst="rect">
              <a:avLst/>
            </a:prstGeom>
            <a:ln w="76200">
              <a:solidFill>
                <a:srgbClr val="FF0000"/>
              </a:solidFill>
            </a:ln>
          </p:spPr>
        </p:pic>
        <p:pic>
          <p:nvPicPr>
            <p:cNvPr id="84" name="Picture 8" descr="D:\work\NIPS_2014\Poster\material\Images\Horse_riding\Negatives\2010_006117.jpg">
              <a:extLst>
                <a:ext uri="{FF2B5EF4-FFF2-40B4-BE49-F238E27FC236}">
                  <a16:creationId xmlns:a16="http://schemas.microsoft.com/office/drawing/2014/main" id="{ADE6C00B-C95B-4B8F-B4DE-C19BF2FBF3D5}"/>
                </a:ext>
              </a:extLst>
            </p:cNvPr>
            <p:cNvPicPr preferRelativeResize="0">
              <a:picLocks noChangeAspect="1" noChangeArrowheads="1"/>
            </p:cNvPicPr>
            <p:nvPr/>
          </p:nvPicPr>
          <p:blipFill>
            <a:blip r:embed="rId5" cstate="print"/>
            <a:srcRect l="35316" t="1466" r="6326" b="2285"/>
            <a:stretch>
              <a:fillRect/>
            </a:stretch>
          </p:blipFill>
          <p:spPr bwMode="auto">
            <a:xfrm>
              <a:off x="1956825" y="3537415"/>
              <a:ext cx="720000" cy="720000"/>
            </a:xfrm>
            <a:prstGeom prst="rect">
              <a:avLst/>
            </a:prstGeom>
            <a:noFill/>
            <a:ln w="76200">
              <a:solidFill>
                <a:srgbClr val="FF0000"/>
              </a:solidFill>
            </a:ln>
          </p:spPr>
        </p:pic>
        <p:pic>
          <p:nvPicPr>
            <p:cNvPr id="86" name="Picture 85">
              <a:extLst>
                <a:ext uri="{FF2B5EF4-FFF2-40B4-BE49-F238E27FC236}">
                  <a16:creationId xmlns:a16="http://schemas.microsoft.com/office/drawing/2014/main" id="{CAD1D69B-1C31-4119-A9DD-D67C41CBDCB7}"/>
                </a:ext>
              </a:extLst>
            </p:cNvPr>
            <p:cNvPicPr preferRelativeResize="0">
              <a:picLocks noChangeAspect="1"/>
            </p:cNvPicPr>
            <p:nvPr/>
          </p:nvPicPr>
          <p:blipFill rotWithShape="1">
            <a:blip r:embed="rId6" cstate="print">
              <a:extLst>
                <a:ext uri="{28A0092B-C50C-407E-A947-70E740481C1C}">
                  <a14:useLocalDpi xmlns:a14="http://schemas.microsoft.com/office/drawing/2010/main" val="0"/>
                </a:ext>
              </a:extLst>
            </a:blip>
            <a:srcRect l="23212" r="1294"/>
            <a:stretch/>
          </p:blipFill>
          <p:spPr>
            <a:xfrm>
              <a:off x="6923721" y="3537415"/>
              <a:ext cx="720000" cy="720000"/>
            </a:xfrm>
            <a:prstGeom prst="rect">
              <a:avLst/>
            </a:prstGeom>
            <a:ln w="76200">
              <a:solidFill>
                <a:srgbClr val="FF0000"/>
              </a:solidFill>
            </a:ln>
          </p:spPr>
        </p:pic>
        <p:pic>
          <p:nvPicPr>
            <p:cNvPr id="87" name="Picture 86">
              <a:extLst>
                <a:ext uri="{FF2B5EF4-FFF2-40B4-BE49-F238E27FC236}">
                  <a16:creationId xmlns:a16="http://schemas.microsoft.com/office/drawing/2014/main" id="{847BF6A0-1029-468C-AB81-62D243FECBE5}"/>
                </a:ext>
              </a:extLst>
            </p:cNvPr>
            <p:cNvPicPr preferRelativeResize="0">
              <a:picLocks noChangeAspect="1"/>
            </p:cNvPicPr>
            <p:nvPr/>
          </p:nvPicPr>
          <p:blipFill rotWithShape="1">
            <a:blip r:embed="rId7" cstate="print">
              <a:extLst>
                <a:ext uri="{28A0092B-C50C-407E-A947-70E740481C1C}">
                  <a14:useLocalDpi xmlns:a14="http://schemas.microsoft.com/office/drawing/2010/main" val="0"/>
                </a:ext>
              </a:extLst>
            </a:blip>
            <a:srcRect t="3668" b="19112"/>
            <a:stretch/>
          </p:blipFill>
          <p:spPr>
            <a:xfrm>
              <a:off x="715101" y="3537415"/>
              <a:ext cx="720000" cy="720000"/>
            </a:xfrm>
            <a:prstGeom prst="rect">
              <a:avLst/>
            </a:prstGeom>
            <a:ln w="76200">
              <a:solidFill>
                <a:srgbClr val="00CC00"/>
              </a:solidFill>
            </a:ln>
          </p:spPr>
        </p:pic>
        <p:pic>
          <p:nvPicPr>
            <p:cNvPr id="88" name="Picture 87">
              <a:extLst>
                <a:ext uri="{FF2B5EF4-FFF2-40B4-BE49-F238E27FC236}">
                  <a16:creationId xmlns:a16="http://schemas.microsoft.com/office/drawing/2014/main" id="{F32CAB70-5553-4713-9914-DF993A16C6EB}"/>
                </a:ext>
              </a:extLst>
            </p:cNvPr>
            <p:cNvPicPr preferRelativeResize="0">
              <a:picLocks noChangeAspect="1"/>
            </p:cNvPicPr>
            <p:nvPr/>
          </p:nvPicPr>
          <p:blipFill rotWithShape="1">
            <a:blip r:embed="rId8" cstate="print">
              <a:extLst>
                <a:ext uri="{28A0092B-C50C-407E-A947-70E740481C1C}">
                  <a14:useLocalDpi xmlns:a14="http://schemas.microsoft.com/office/drawing/2010/main" val="0"/>
                </a:ext>
              </a:extLst>
            </a:blip>
            <a:srcRect l="9866" r="23957"/>
            <a:stretch/>
          </p:blipFill>
          <p:spPr>
            <a:xfrm>
              <a:off x="4440273" y="3537415"/>
              <a:ext cx="720000" cy="720000"/>
            </a:xfrm>
            <a:prstGeom prst="rect">
              <a:avLst/>
            </a:prstGeom>
            <a:ln w="76200">
              <a:solidFill>
                <a:srgbClr val="00CC00"/>
              </a:solidFill>
            </a:ln>
          </p:spPr>
        </p:pic>
      </p:grpSp>
      <p:grpSp>
        <p:nvGrpSpPr>
          <p:cNvPr id="5" name="Group 4">
            <a:extLst>
              <a:ext uri="{FF2B5EF4-FFF2-40B4-BE49-F238E27FC236}">
                <a16:creationId xmlns:a16="http://schemas.microsoft.com/office/drawing/2014/main" id="{E7C8585D-C4C9-40F8-9D01-675E4A3782A5}"/>
              </a:ext>
            </a:extLst>
          </p:cNvPr>
          <p:cNvGrpSpPr/>
          <p:nvPr/>
        </p:nvGrpSpPr>
        <p:grpSpPr>
          <a:xfrm>
            <a:off x="931939" y="5603950"/>
            <a:ext cx="5423539" cy="461665"/>
            <a:chOff x="1486970" y="5616292"/>
            <a:chExt cx="5423539" cy="461665"/>
          </a:xfrm>
        </p:grpSpPr>
        <p:sp>
          <p:nvSpPr>
            <p:cNvPr id="8" name="TextBox 7">
              <a:extLst>
                <a:ext uri="{FF2B5EF4-FFF2-40B4-BE49-F238E27FC236}">
                  <a16:creationId xmlns:a16="http://schemas.microsoft.com/office/drawing/2014/main" id="{9699EA86-3BE9-488A-8A03-4BF2D82729F7}"/>
                </a:ext>
              </a:extLst>
            </p:cNvPr>
            <p:cNvSpPr txBox="1"/>
            <p:nvPr/>
          </p:nvSpPr>
          <p:spPr>
            <a:xfrm>
              <a:off x="1486970" y="5616292"/>
              <a:ext cx="3191069" cy="461665"/>
            </a:xfrm>
            <a:prstGeom prst="rect">
              <a:avLst/>
            </a:prstGeom>
            <a:noFill/>
          </p:spPr>
          <p:txBody>
            <a:bodyPr wrap="square" rtlCol="0">
              <a:spAutoFit/>
            </a:bodyPr>
            <a:lstStyle/>
            <a:p>
              <a:r>
                <a:rPr lang="en-IN" sz="2400" dirty="0"/>
                <a:t>Interleaving pattern:</a:t>
              </a:r>
            </a:p>
          </p:txBody>
        </p:sp>
        <p:grpSp>
          <p:nvGrpSpPr>
            <p:cNvPr id="11" name="Group 10">
              <a:extLst>
                <a:ext uri="{FF2B5EF4-FFF2-40B4-BE49-F238E27FC236}">
                  <a16:creationId xmlns:a16="http://schemas.microsoft.com/office/drawing/2014/main" id="{F4EAE5AD-4D57-440D-928F-545C2399CB60}"/>
                </a:ext>
              </a:extLst>
            </p:cNvPr>
            <p:cNvGrpSpPr/>
            <p:nvPr/>
          </p:nvGrpSpPr>
          <p:grpSpPr>
            <a:xfrm>
              <a:off x="4429513" y="5733440"/>
              <a:ext cx="2480996" cy="270000"/>
              <a:chOff x="3328889" y="5253177"/>
              <a:chExt cx="2480996" cy="270000"/>
            </a:xfrm>
          </p:grpSpPr>
          <p:sp>
            <p:nvSpPr>
              <p:cNvPr id="10" name="Rectangle 9">
                <a:extLst>
                  <a:ext uri="{FF2B5EF4-FFF2-40B4-BE49-F238E27FC236}">
                    <a16:creationId xmlns:a16="http://schemas.microsoft.com/office/drawing/2014/main" id="{7EE708E3-4D0F-43FD-AD6B-6E57CBEA9BD5}"/>
                  </a:ext>
                </a:extLst>
              </p:cNvPr>
              <p:cNvSpPr>
                <a:spLocks noChangeAspect="1"/>
              </p:cNvSpPr>
              <p:nvPr/>
            </p:nvSpPr>
            <p:spPr>
              <a:xfrm>
                <a:off x="3328889" y="5253177"/>
                <a:ext cx="270000" cy="270000"/>
              </a:xfrm>
              <a:prstGeom prst="rect">
                <a:avLst/>
              </a:prstGeom>
              <a:solidFill>
                <a:schemeClr val="bg1"/>
              </a:solidFill>
              <a:ln w="5715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2" name="Rectangle 41">
                <a:extLst>
                  <a:ext uri="{FF2B5EF4-FFF2-40B4-BE49-F238E27FC236}">
                    <a16:creationId xmlns:a16="http://schemas.microsoft.com/office/drawing/2014/main" id="{B4D45BB6-CE91-4E28-ADEC-D12A5476777C}"/>
                  </a:ext>
                </a:extLst>
              </p:cNvPr>
              <p:cNvSpPr>
                <a:spLocks noChangeAspect="1"/>
              </p:cNvSpPr>
              <p:nvPr/>
            </p:nvSpPr>
            <p:spPr>
              <a:xfrm>
                <a:off x="3771088" y="5253177"/>
                <a:ext cx="270000" cy="270000"/>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3" name="Rectangle 42">
                <a:extLst>
                  <a:ext uri="{FF2B5EF4-FFF2-40B4-BE49-F238E27FC236}">
                    <a16:creationId xmlns:a16="http://schemas.microsoft.com/office/drawing/2014/main" id="{395201B0-0A8E-4C69-9423-A22D3780D96C}"/>
                  </a:ext>
                </a:extLst>
              </p:cNvPr>
              <p:cNvSpPr>
                <a:spLocks noChangeAspect="1"/>
              </p:cNvSpPr>
              <p:nvPr/>
            </p:nvSpPr>
            <p:spPr>
              <a:xfrm>
                <a:off x="4213287" y="5253177"/>
                <a:ext cx="270000" cy="270000"/>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Rectangle 44">
                <a:extLst>
                  <a:ext uri="{FF2B5EF4-FFF2-40B4-BE49-F238E27FC236}">
                    <a16:creationId xmlns:a16="http://schemas.microsoft.com/office/drawing/2014/main" id="{442A3718-BDE0-42DB-8CDA-66F12C10FF32}"/>
                  </a:ext>
                </a:extLst>
              </p:cNvPr>
              <p:cNvSpPr>
                <a:spLocks noChangeAspect="1"/>
              </p:cNvSpPr>
              <p:nvPr/>
            </p:nvSpPr>
            <p:spPr>
              <a:xfrm>
                <a:off x="4655486" y="5253177"/>
                <a:ext cx="270000" cy="270000"/>
              </a:xfrm>
              <a:prstGeom prst="rect">
                <a:avLst/>
              </a:prstGeom>
              <a:solidFill>
                <a:schemeClr val="bg1"/>
              </a:solidFill>
              <a:ln w="57150">
                <a:solidFill>
                  <a:srgbClr val="00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6" name="Rectangle 45">
                <a:extLst>
                  <a:ext uri="{FF2B5EF4-FFF2-40B4-BE49-F238E27FC236}">
                    <a16:creationId xmlns:a16="http://schemas.microsoft.com/office/drawing/2014/main" id="{78D26A6F-4F18-4E53-A37F-C7BDB12BD580}"/>
                  </a:ext>
                </a:extLst>
              </p:cNvPr>
              <p:cNvSpPr>
                <a:spLocks noChangeAspect="1"/>
              </p:cNvSpPr>
              <p:nvPr/>
            </p:nvSpPr>
            <p:spPr>
              <a:xfrm>
                <a:off x="5097685" y="5253177"/>
                <a:ext cx="270000" cy="270000"/>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7" name="Rectangle 46">
                <a:extLst>
                  <a:ext uri="{FF2B5EF4-FFF2-40B4-BE49-F238E27FC236}">
                    <a16:creationId xmlns:a16="http://schemas.microsoft.com/office/drawing/2014/main" id="{3772C3EF-3F62-433B-8748-B552ECE9CB3B}"/>
                  </a:ext>
                </a:extLst>
              </p:cNvPr>
              <p:cNvSpPr>
                <a:spLocks noChangeAspect="1"/>
              </p:cNvSpPr>
              <p:nvPr/>
            </p:nvSpPr>
            <p:spPr>
              <a:xfrm>
                <a:off x="5539885" y="5253177"/>
                <a:ext cx="270000" cy="270000"/>
              </a:xfrm>
              <a:prstGeom prst="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sp>
        <p:nvSpPr>
          <p:cNvPr id="33" name="TextBox 32">
            <a:extLst>
              <a:ext uri="{FF2B5EF4-FFF2-40B4-BE49-F238E27FC236}">
                <a16:creationId xmlns:a16="http://schemas.microsoft.com/office/drawing/2014/main" id="{3FA942A0-3A02-4806-89EE-27F17B2102D6}"/>
              </a:ext>
            </a:extLst>
          </p:cNvPr>
          <p:cNvSpPr txBox="1"/>
          <p:nvPr/>
        </p:nvSpPr>
        <p:spPr>
          <a:xfrm>
            <a:off x="1631623" y="-73025"/>
            <a:ext cx="5889454" cy="584775"/>
          </a:xfrm>
          <a:prstGeom prst="rect">
            <a:avLst/>
          </a:prstGeom>
          <a:noFill/>
        </p:spPr>
        <p:txBody>
          <a:bodyPr wrap="square" rtlCol="0">
            <a:spAutoFit/>
          </a:bodyPr>
          <a:lstStyle/>
          <a:p>
            <a:r>
              <a:rPr lang="en-IN" sz="3200" dirty="0">
                <a:solidFill>
                  <a:schemeClr val="bg1"/>
                </a:solidFill>
              </a:rPr>
              <a:t>Interleaving Dependence Property</a:t>
            </a:r>
          </a:p>
        </p:txBody>
      </p:sp>
      <p:grpSp>
        <p:nvGrpSpPr>
          <p:cNvPr id="44" name="Group 43">
            <a:extLst>
              <a:ext uri="{FF2B5EF4-FFF2-40B4-BE49-F238E27FC236}">
                <a16:creationId xmlns:a16="http://schemas.microsoft.com/office/drawing/2014/main" id="{603DAB2F-611B-4AA3-8FC1-2AB6CC7E84B3}"/>
              </a:ext>
            </a:extLst>
          </p:cNvPr>
          <p:cNvGrpSpPr/>
          <p:nvPr/>
        </p:nvGrpSpPr>
        <p:grpSpPr>
          <a:xfrm>
            <a:off x="358913" y="792385"/>
            <a:ext cx="8426174" cy="1886475"/>
            <a:chOff x="358912" y="769413"/>
            <a:chExt cx="8426174" cy="1886475"/>
          </a:xfrm>
        </p:grpSpPr>
        <p:sp>
          <p:nvSpPr>
            <p:cNvPr id="54" name="Rectangle: Rounded Corners 866">
              <a:extLst>
                <a:ext uri="{FF2B5EF4-FFF2-40B4-BE49-F238E27FC236}">
                  <a16:creationId xmlns:a16="http://schemas.microsoft.com/office/drawing/2014/main" id="{E2294CAB-5F8A-474E-B91B-1C1A7C5F0C40}"/>
                </a:ext>
              </a:extLst>
            </p:cNvPr>
            <p:cNvSpPr/>
            <p:nvPr/>
          </p:nvSpPr>
          <p:spPr>
            <a:xfrm>
              <a:off x="358912" y="769413"/>
              <a:ext cx="8426174" cy="1886475"/>
            </a:xfrm>
            <a:prstGeom prst="round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5" name="TextBox 54">
              <a:extLst>
                <a:ext uri="{FF2B5EF4-FFF2-40B4-BE49-F238E27FC236}">
                  <a16:creationId xmlns:a16="http://schemas.microsoft.com/office/drawing/2014/main" id="{2537A08B-DAF9-41CA-B1CE-FFB0D61B330E}"/>
                </a:ext>
              </a:extLst>
            </p:cNvPr>
            <p:cNvSpPr txBox="1"/>
            <p:nvPr/>
          </p:nvSpPr>
          <p:spPr>
            <a:xfrm>
              <a:off x="532275" y="868005"/>
              <a:ext cx="8137244" cy="461665"/>
            </a:xfrm>
            <a:prstGeom prst="rect">
              <a:avLst/>
            </a:prstGeom>
            <a:noFill/>
          </p:spPr>
          <p:txBody>
            <a:bodyPr wrap="square" rtlCol="0">
              <a:spAutoFit/>
            </a:bodyPr>
            <a:lstStyle/>
            <a:p>
              <a:pPr lvl="0"/>
              <a:r>
                <a:rPr lang="en-IN" sz="2400" b="1" dirty="0">
                  <a:solidFill>
                    <a:srgbClr val="C00000"/>
                  </a:solidFill>
                </a:rPr>
                <a:t>Structure for efficient optimization:</a:t>
              </a:r>
            </a:p>
          </p:txBody>
        </p:sp>
        <p:graphicFrame>
          <p:nvGraphicFramePr>
            <p:cNvPr id="56" name="Object 55">
              <a:extLst>
                <a:ext uri="{FF2B5EF4-FFF2-40B4-BE49-F238E27FC236}">
                  <a16:creationId xmlns:a16="http://schemas.microsoft.com/office/drawing/2014/main" id="{2265F4F0-6856-4088-A68E-9213F60A39D7}"/>
                </a:ext>
              </a:extLst>
            </p:cNvPr>
            <p:cNvGraphicFramePr>
              <a:graphicFrameLocks noChangeAspect="1"/>
            </p:cNvGraphicFramePr>
            <p:nvPr/>
          </p:nvGraphicFramePr>
          <p:xfrm>
            <a:off x="2864642" y="1456543"/>
            <a:ext cx="3414713" cy="1008063"/>
          </p:xfrm>
          <a:graphic>
            <a:graphicData uri="http://schemas.openxmlformats.org/presentationml/2006/ole">
              <mc:AlternateContent xmlns:mc="http://schemas.openxmlformats.org/markup-compatibility/2006">
                <mc:Choice xmlns:v="urn:schemas-microsoft-com:vml" Requires="v">
                  <p:oleObj spid="_x0000_s1368130" name="Equation" r:id="rId9" imgW="1460160" imgH="431640" progId="Equation.DSMT4">
                    <p:embed/>
                  </p:oleObj>
                </mc:Choice>
                <mc:Fallback>
                  <p:oleObj name="Equation" r:id="rId9" imgW="1460160" imgH="431640" progId="Equation.DSMT4">
                    <p:embed/>
                    <p:pic>
                      <p:nvPicPr>
                        <p:cNvPr id="56" name="Object 55">
                          <a:extLst>
                            <a:ext uri="{FF2B5EF4-FFF2-40B4-BE49-F238E27FC236}">
                              <a16:creationId xmlns:a16="http://schemas.microsoft.com/office/drawing/2014/main" id="{2265F4F0-6856-4088-A68E-9213F60A39D7}"/>
                            </a:ext>
                          </a:extLst>
                        </p:cNvPr>
                        <p:cNvPicPr/>
                        <p:nvPr/>
                      </p:nvPicPr>
                      <p:blipFill>
                        <a:blip r:embed="rId10"/>
                        <a:stretch>
                          <a:fillRect/>
                        </a:stretch>
                      </p:blipFill>
                      <p:spPr>
                        <a:xfrm>
                          <a:off x="2864642" y="1456543"/>
                          <a:ext cx="3414713" cy="1008063"/>
                        </a:xfrm>
                        <a:prstGeom prst="rect">
                          <a:avLst/>
                        </a:prstGeom>
                      </p:spPr>
                    </p:pic>
                  </p:oleObj>
                </mc:Fallback>
              </mc:AlternateContent>
            </a:graphicData>
          </a:graphic>
        </p:graphicFrame>
      </p:grpSp>
      <p:sp>
        <p:nvSpPr>
          <p:cNvPr id="57" name="Oval 56">
            <a:extLst>
              <a:ext uri="{FF2B5EF4-FFF2-40B4-BE49-F238E27FC236}">
                <a16:creationId xmlns:a16="http://schemas.microsoft.com/office/drawing/2014/main" id="{1CA00D9C-20D1-4760-B65F-CE8B7194EC49}"/>
              </a:ext>
            </a:extLst>
          </p:cNvPr>
          <p:cNvSpPr/>
          <p:nvPr/>
        </p:nvSpPr>
        <p:spPr>
          <a:xfrm>
            <a:off x="5351575" y="1604735"/>
            <a:ext cx="804129" cy="760115"/>
          </a:xfrm>
          <a:prstGeom prst="ellipse">
            <a:avLst/>
          </a:prstGeom>
          <a:noFill/>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36" name="TextBox 35">
            <a:extLst>
              <a:ext uri="{FF2B5EF4-FFF2-40B4-BE49-F238E27FC236}">
                <a16:creationId xmlns:a16="http://schemas.microsoft.com/office/drawing/2014/main" id="{6C8013BC-6CD5-45BD-99CC-20203EA436B9}"/>
              </a:ext>
            </a:extLst>
          </p:cNvPr>
          <p:cNvSpPr txBox="1"/>
          <p:nvPr/>
        </p:nvSpPr>
        <p:spPr>
          <a:xfrm>
            <a:off x="926988" y="3301074"/>
            <a:ext cx="3191069" cy="461665"/>
          </a:xfrm>
          <a:prstGeom prst="rect">
            <a:avLst/>
          </a:prstGeom>
          <a:noFill/>
        </p:spPr>
        <p:txBody>
          <a:bodyPr wrap="square" rtlCol="0">
            <a:spAutoFit/>
          </a:bodyPr>
          <a:lstStyle/>
          <a:p>
            <a:r>
              <a:rPr lang="en-IN" sz="2400" dirty="0"/>
              <a:t>Candidate ranking:</a:t>
            </a:r>
          </a:p>
        </p:txBody>
      </p:sp>
    </p:spTree>
    <p:extLst>
      <p:ext uri="{BB962C8B-B14F-4D97-AF65-F5344CB8AC3E}">
        <p14:creationId xmlns:p14="http://schemas.microsoft.com/office/powerpoint/2010/main" val="42900618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ACD6EB98-17A0-4D6D-B8E1-32A5F67FE29B}"/>
              </a:ext>
            </a:extLst>
          </p:cNvPr>
          <p:cNvGrpSpPr/>
          <p:nvPr/>
        </p:nvGrpSpPr>
        <p:grpSpPr>
          <a:xfrm>
            <a:off x="808410" y="5197281"/>
            <a:ext cx="7889977" cy="1093248"/>
            <a:chOff x="715101" y="3363177"/>
            <a:chExt cx="7889977" cy="1093248"/>
          </a:xfrm>
        </p:grpSpPr>
        <p:grpSp>
          <p:nvGrpSpPr>
            <p:cNvPr id="10" name="Group 9">
              <a:extLst>
                <a:ext uri="{FF2B5EF4-FFF2-40B4-BE49-F238E27FC236}">
                  <a16:creationId xmlns:a16="http://schemas.microsoft.com/office/drawing/2014/main" id="{B4A119F1-89FD-4359-B3E1-880E73325C92}"/>
                </a:ext>
              </a:extLst>
            </p:cNvPr>
            <p:cNvGrpSpPr/>
            <p:nvPr/>
          </p:nvGrpSpPr>
          <p:grpSpPr>
            <a:xfrm>
              <a:off x="715101" y="3736425"/>
              <a:ext cx="6928620" cy="720000"/>
              <a:chOff x="715101" y="3736425"/>
              <a:chExt cx="6928620" cy="720000"/>
            </a:xfrm>
          </p:grpSpPr>
          <p:pic>
            <p:nvPicPr>
              <p:cNvPr id="36" name="Picture 35">
                <a:extLst>
                  <a:ext uri="{FF2B5EF4-FFF2-40B4-BE49-F238E27FC236}">
                    <a16:creationId xmlns:a16="http://schemas.microsoft.com/office/drawing/2014/main" id="{BF5BCEFD-8979-44FC-88D0-7BA16EB1236C}"/>
                  </a:ext>
                </a:extLst>
              </p:cNvPr>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l="22357" r="1936"/>
              <a:stretch/>
            </p:blipFill>
            <p:spPr>
              <a:xfrm>
                <a:off x="5681997" y="3736425"/>
                <a:ext cx="720000" cy="720000"/>
              </a:xfrm>
              <a:prstGeom prst="rect">
                <a:avLst/>
              </a:prstGeom>
              <a:ln w="76200">
                <a:solidFill>
                  <a:srgbClr val="FF0000"/>
                </a:solidFill>
              </a:ln>
            </p:spPr>
          </p:pic>
          <p:pic>
            <p:nvPicPr>
              <p:cNvPr id="37" name="Picture 36">
                <a:extLst>
                  <a:ext uri="{FF2B5EF4-FFF2-40B4-BE49-F238E27FC236}">
                    <a16:creationId xmlns:a16="http://schemas.microsoft.com/office/drawing/2014/main" id="{FCF7D574-1E51-459A-9512-1E9663BE8E75}"/>
                  </a:ext>
                </a:extLst>
              </p:cNvPr>
              <p:cNvPicPr preferRelativeResize="0">
                <a:picLocks noChangeAspect="1"/>
              </p:cNvPicPr>
              <p:nvPr/>
            </p:nvPicPr>
            <p:blipFill rotWithShape="1">
              <a:blip r:embed="rId5" cstate="print">
                <a:extLst>
                  <a:ext uri="{28A0092B-C50C-407E-A947-70E740481C1C}">
                    <a14:useLocalDpi xmlns:a14="http://schemas.microsoft.com/office/drawing/2010/main" val="0"/>
                  </a:ext>
                </a:extLst>
              </a:blip>
              <a:srcRect l="9999" r="27008"/>
              <a:stretch/>
            </p:blipFill>
            <p:spPr>
              <a:xfrm>
                <a:off x="3198549" y="3736425"/>
                <a:ext cx="720000" cy="720000"/>
              </a:xfrm>
              <a:prstGeom prst="rect">
                <a:avLst/>
              </a:prstGeom>
              <a:ln w="76200">
                <a:solidFill>
                  <a:srgbClr val="FF0000"/>
                </a:solidFill>
              </a:ln>
            </p:spPr>
          </p:pic>
          <p:pic>
            <p:nvPicPr>
              <p:cNvPr id="38" name="Picture 8" descr="D:\work\NIPS_2014\Poster\material\Images\Horse_riding\Negatives\2010_006117.jpg">
                <a:extLst>
                  <a:ext uri="{FF2B5EF4-FFF2-40B4-BE49-F238E27FC236}">
                    <a16:creationId xmlns:a16="http://schemas.microsoft.com/office/drawing/2014/main" id="{C49B20D7-B97C-4D6D-B50C-6C2FC96D8B50}"/>
                  </a:ext>
                </a:extLst>
              </p:cNvPr>
              <p:cNvPicPr preferRelativeResize="0">
                <a:picLocks noChangeAspect="1" noChangeArrowheads="1"/>
              </p:cNvPicPr>
              <p:nvPr/>
            </p:nvPicPr>
            <p:blipFill>
              <a:blip r:embed="rId6" cstate="print"/>
              <a:srcRect l="35316" t="1466" r="6326" b="2285"/>
              <a:stretch>
                <a:fillRect/>
              </a:stretch>
            </p:blipFill>
            <p:spPr bwMode="auto">
              <a:xfrm>
                <a:off x="1956825" y="3736425"/>
                <a:ext cx="720000" cy="720000"/>
              </a:xfrm>
              <a:prstGeom prst="rect">
                <a:avLst/>
              </a:prstGeom>
              <a:noFill/>
              <a:ln w="76200">
                <a:solidFill>
                  <a:srgbClr val="FF0000"/>
                </a:solidFill>
              </a:ln>
            </p:spPr>
          </p:pic>
          <p:pic>
            <p:nvPicPr>
              <p:cNvPr id="39" name="Picture 38">
                <a:extLst>
                  <a:ext uri="{FF2B5EF4-FFF2-40B4-BE49-F238E27FC236}">
                    <a16:creationId xmlns:a16="http://schemas.microsoft.com/office/drawing/2014/main" id="{039EAE41-13C7-48ED-858D-5CD90B23E126}"/>
                  </a:ext>
                </a:extLst>
              </p:cNvPr>
              <p:cNvPicPr preferRelativeResize="0">
                <a:picLocks noChangeAspect="1"/>
              </p:cNvPicPr>
              <p:nvPr/>
            </p:nvPicPr>
            <p:blipFill rotWithShape="1">
              <a:blip r:embed="rId7" cstate="print">
                <a:extLst>
                  <a:ext uri="{28A0092B-C50C-407E-A947-70E740481C1C}">
                    <a14:useLocalDpi xmlns:a14="http://schemas.microsoft.com/office/drawing/2010/main" val="0"/>
                  </a:ext>
                </a:extLst>
              </a:blip>
              <a:srcRect l="23212" r="1294"/>
              <a:stretch/>
            </p:blipFill>
            <p:spPr>
              <a:xfrm>
                <a:off x="6923721" y="3736425"/>
                <a:ext cx="720000" cy="720000"/>
              </a:xfrm>
              <a:prstGeom prst="rect">
                <a:avLst/>
              </a:prstGeom>
              <a:ln w="76200">
                <a:solidFill>
                  <a:srgbClr val="FF0000"/>
                </a:solidFill>
              </a:ln>
            </p:spPr>
          </p:pic>
          <p:pic>
            <p:nvPicPr>
              <p:cNvPr id="40" name="Picture 39">
                <a:extLst>
                  <a:ext uri="{FF2B5EF4-FFF2-40B4-BE49-F238E27FC236}">
                    <a16:creationId xmlns:a16="http://schemas.microsoft.com/office/drawing/2014/main" id="{2DFDC7A0-485B-4DA7-804F-BEDF25E6E3AF}"/>
                  </a:ext>
                </a:extLst>
              </p:cNvPr>
              <p:cNvPicPr preferRelativeResize="0">
                <a:picLocks noChangeAspect="1"/>
              </p:cNvPicPr>
              <p:nvPr/>
            </p:nvPicPr>
            <p:blipFill rotWithShape="1">
              <a:blip r:embed="rId8" cstate="print">
                <a:extLst>
                  <a:ext uri="{28A0092B-C50C-407E-A947-70E740481C1C}">
                    <a14:useLocalDpi xmlns:a14="http://schemas.microsoft.com/office/drawing/2010/main" val="0"/>
                  </a:ext>
                </a:extLst>
              </a:blip>
              <a:srcRect t="3668" b="19112"/>
              <a:stretch/>
            </p:blipFill>
            <p:spPr>
              <a:xfrm>
                <a:off x="715101" y="3736425"/>
                <a:ext cx="720000" cy="720000"/>
              </a:xfrm>
              <a:prstGeom prst="rect">
                <a:avLst/>
              </a:prstGeom>
              <a:ln w="76200">
                <a:solidFill>
                  <a:srgbClr val="00CC00"/>
                </a:solidFill>
              </a:ln>
            </p:spPr>
          </p:pic>
          <p:pic>
            <p:nvPicPr>
              <p:cNvPr id="41" name="Picture 40">
                <a:extLst>
                  <a:ext uri="{FF2B5EF4-FFF2-40B4-BE49-F238E27FC236}">
                    <a16:creationId xmlns:a16="http://schemas.microsoft.com/office/drawing/2014/main" id="{1B93F812-AB1E-4AF3-A5EF-52BBC0E38A2E}"/>
                  </a:ext>
                </a:extLst>
              </p:cNvPr>
              <p:cNvPicPr preferRelativeResize="0">
                <a:picLocks noChangeAspect="1"/>
              </p:cNvPicPr>
              <p:nvPr/>
            </p:nvPicPr>
            <p:blipFill rotWithShape="1">
              <a:blip r:embed="rId9" cstate="print">
                <a:extLst>
                  <a:ext uri="{28A0092B-C50C-407E-A947-70E740481C1C}">
                    <a14:useLocalDpi xmlns:a14="http://schemas.microsoft.com/office/drawing/2010/main" val="0"/>
                  </a:ext>
                </a:extLst>
              </a:blip>
              <a:srcRect l="9866" r="23957"/>
              <a:stretch/>
            </p:blipFill>
            <p:spPr>
              <a:xfrm>
                <a:off x="4440273" y="3736425"/>
                <a:ext cx="720000" cy="720000"/>
              </a:xfrm>
              <a:prstGeom prst="rect">
                <a:avLst/>
              </a:prstGeom>
              <a:ln w="76200">
                <a:solidFill>
                  <a:srgbClr val="00CC00"/>
                </a:solidFill>
              </a:ln>
            </p:spPr>
          </p:pic>
        </p:grpSp>
        <p:sp>
          <p:nvSpPr>
            <p:cNvPr id="42" name="TextBox 41">
              <a:extLst>
                <a:ext uri="{FF2B5EF4-FFF2-40B4-BE49-F238E27FC236}">
                  <a16:creationId xmlns:a16="http://schemas.microsoft.com/office/drawing/2014/main" id="{A410949D-2C7B-4353-B03F-B94C3290F506}"/>
                </a:ext>
              </a:extLst>
            </p:cNvPr>
            <p:cNvSpPr txBox="1"/>
            <p:nvPr/>
          </p:nvSpPr>
          <p:spPr>
            <a:xfrm>
              <a:off x="7885078" y="3363177"/>
              <a:ext cx="720000" cy="1015663"/>
            </a:xfrm>
            <a:prstGeom prst="rect">
              <a:avLst/>
            </a:prstGeom>
            <a:noFill/>
          </p:spPr>
          <p:txBody>
            <a:bodyPr wrap="square" rtlCol="0">
              <a:spAutoFit/>
            </a:bodyPr>
            <a:lstStyle/>
            <a:p>
              <a:r>
                <a:rPr lang="en-IN" sz="6000" dirty="0"/>
                <a:t>…</a:t>
              </a:r>
            </a:p>
          </p:txBody>
        </p:sp>
      </p:grpSp>
      <p:grpSp>
        <p:nvGrpSpPr>
          <p:cNvPr id="13" name="Group 12">
            <a:extLst>
              <a:ext uri="{FF2B5EF4-FFF2-40B4-BE49-F238E27FC236}">
                <a16:creationId xmlns:a16="http://schemas.microsoft.com/office/drawing/2014/main" id="{37A983E8-A46C-45F0-B7D4-5ACC89D1FB49}"/>
              </a:ext>
            </a:extLst>
          </p:cNvPr>
          <p:cNvGrpSpPr/>
          <p:nvPr/>
        </p:nvGrpSpPr>
        <p:grpSpPr>
          <a:xfrm>
            <a:off x="1763489" y="5263104"/>
            <a:ext cx="6214898" cy="1208753"/>
            <a:chOff x="1670180" y="3429000"/>
            <a:chExt cx="6214898" cy="1208753"/>
          </a:xfrm>
        </p:grpSpPr>
        <p:sp>
          <p:nvSpPr>
            <p:cNvPr id="4" name="TextBox 3">
              <a:extLst>
                <a:ext uri="{FF2B5EF4-FFF2-40B4-BE49-F238E27FC236}">
                  <a16:creationId xmlns:a16="http://schemas.microsoft.com/office/drawing/2014/main" id="{5218E6CC-AB77-484F-82CF-F3D71B4526D5}"/>
                </a:ext>
              </a:extLst>
            </p:cNvPr>
            <p:cNvSpPr txBox="1"/>
            <p:nvPr/>
          </p:nvSpPr>
          <p:spPr>
            <a:xfrm>
              <a:off x="1670180" y="3498980"/>
              <a:ext cx="2528736" cy="1138773"/>
            </a:xfrm>
            <a:prstGeom prst="rect">
              <a:avLst/>
            </a:prstGeom>
            <a:solidFill>
              <a:schemeClr val="bg1"/>
            </a:solidFill>
          </p:spPr>
          <p:txBody>
            <a:bodyPr wrap="square" rtlCol="0">
              <a:spAutoFit/>
            </a:bodyPr>
            <a:lstStyle/>
            <a:p>
              <a:pPr algn="ctr"/>
              <a:endParaRPr lang="en-IN" dirty="0"/>
            </a:p>
            <a:p>
              <a:pPr algn="ctr"/>
              <a:r>
                <a:rPr lang="en-IN" sz="3200" b="1" dirty="0"/>
                <a:t>&gt;</a:t>
              </a:r>
            </a:p>
            <a:p>
              <a:pPr algn="ctr"/>
              <a:endParaRPr lang="en-IN" dirty="0"/>
            </a:p>
          </p:txBody>
        </p:sp>
        <p:sp>
          <p:nvSpPr>
            <p:cNvPr id="47" name="TextBox 46">
              <a:extLst>
                <a:ext uri="{FF2B5EF4-FFF2-40B4-BE49-F238E27FC236}">
                  <a16:creationId xmlns:a16="http://schemas.microsoft.com/office/drawing/2014/main" id="{4868984D-7191-41A5-BF70-F4FC6E225DF2}"/>
                </a:ext>
              </a:extLst>
            </p:cNvPr>
            <p:cNvSpPr txBox="1"/>
            <p:nvPr/>
          </p:nvSpPr>
          <p:spPr>
            <a:xfrm>
              <a:off x="5356342" y="3429000"/>
              <a:ext cx="2528736" cy="1138773"/>
            </a:xfrm>
            <a:prstGeom prst="rect">
              <a:avLst/>
            </a:prstGeom>
            <a:solidFill>
              <a:schemeClr val="bg1"/>
            </a:solidFill>
          </p:spPr>
          <p:txBody>
            <a:bodyPr wrap="square" rtlCol="0">
              <a:spAutoFit/>
            </a:bodyPr>
            <a:lstStyle/>
            <a:p>
              <a:pPr algn="ctr"/>
              <a:endParaRPr lang="en-IN" dirty="0"/>
            </a:p>
            <a:p>
              <a:pPr algn="ctr"/>
              <a:endParaRPr lang="en-IN" sz="3200" b="1" dirty="0"/>
            </a:p>
            <a:p>
              <a:pPr algn="ctr"/>
              <a:endParaRPr lang="en-IN" dirty="0"/>
            </a:p>
          </p:txBody>
        </p:sp>
      </p:grpSp>
      <p:grpSp>
        <p:nvGrpSpPr>
          <p:cNvPr id="14" name="Group 13">
            <a:extLst>
              <a:ext uri="{FF2B5EF4-FFF2-40B4-BE49-F238E27FC236}">
                <a16:creationId xmlns:a16="http://schemas.microsoft.com/office/drawing/2014/main" id="{2397C8B8-ECA1-4B14-9249-D3961B5AF9BD}"/>
              </a:ext>
            </a:extLst>
          </p:cNvPr>
          <p:cNvGrpSpPr/>
          <p:nvPr/>
        </p:nvGrpSpPr>
        <p:grpSpPr>
          <a:xfrm>
            <a:off x="632231" y="5328927"/>
            <a:ext cx="4817420" cy="1138773"/>
            <a:chOff x="538922" y="3494823"/>
            <a:chExt cx="4817420" cy="1138773"/>
          </a:xfrm>
        </p:grpSpPr>
        <p:sp>
          <p:nvSpPr>
            <p:cNvPr id="60" name="TextBox 59">
              <a:extLst>
                <a:ext uri="{FF2B5EF4-FFF2-40B4-BE49-F238E27FC236}">
                  <a16:creationId xmlns:a16="http://schemas.microsoft.com/office/drawing/2014/main" id="{54F7C528-63E6-4F36-BCDA-A1E573DB5561}"/>
                </a:ext>
              </a:extLst>
            </p:cNvPr>
            <p:cNvSpPr txBox="1"/>
            <p:nvPr/>
          </p:nvSpPr>
          <p:spPr>
            <a:xfrm>
              <a:off x="4244204" y="3494823"/>
              <a:ext cx="1112138" cy="1138773"/>
            </a:xfrm>
            <a:prstGeom prst="rect">
              <a:avLst/>
            </a:prstGeom>
            <a:solidFill>
              <a:schemeClr val="bg1"/>
            </a:solidFill>
          </p:spPr>
          <p:txBody>
            <a:bodyPr wrap="square" rtlCol="0">
              <a:spAutoFit/>
            </a:bodyPr>
            <a:lstStyle/>
            <a:p>
              <a:pPr algn="ctr"/>
              <a:endParaRPr lang="en-IN" dirty="0"/>
            </a:p>
            <a:p>
              <a:pPr algn="ctr"/>
              <a:r>
                <a:rPr lang="en-IN" sz="3200" b="1" dirty="0"/>
                <a:t>&gt;</a:t>
              </a:r>
            </a:p>
            <a:p>
              <a:pPr algn="ctr"/>
              <a:endParaRPr lang="en-IN" dirty="0"/>
            </a:p>
          </p:txBody>
        </p:sp>
        <p:sp>
          <p:nvSpPr>
            <p:cNvPr id="61" name="TextBox 60">
              <a:extLst>
                <a:ext uri="{FF2B5EF4-FFF2-40B4-BE49-F238E27FC236}">
                  <a16:creationId xmlns:a16="http://schemas.microsoft.com/office/drawing/2014/main" id="{97F356CA-0D7F-4B20-996D-2DD341A1E248}"/>
                </a:ext>
              </a:extLst>
            </p:cNvPr>
            <p:cNvSpPr txBox="1"/>
            <p:nvPr/>
          </p:nvSpPr>
          <p:spPr>
            <a:xfrm>
              <a:off x="538922" y="3494823"/>
              <a:ext cx="1131258" cy="1138773"/>
            </a:xfrm>
            <a:prstGeom prst="rect">
              <a:avLst/>
            </a:prstGeom>
            <a:solidFill>
              <a:schemeClr val="bg1"/>
            </a:solidFill>
          </p:spPr>
          <p:txBody>
            <a:bodyPr wrap="square" rtlCol="0">
              <a:spAutoFit/>
            </a:bodyPr>
            <a:lstStyle/>
            <a:p>
              <a:pPr algn="ctr"/>
              <a:endParaRPr lang="en-IN" dirty="0"/>
            </a:p>
            <a:p>
              <a:pPr algn="ctr"/>
              <a:endParaRPr lang="en-IN" sz="3200" b="1" dirty="0"/>
            </a:p>
            <a:p>
              <a:pPr algn="ctr"/>
              <a:endParaRPr lang="en-IN" dirty="0"/>
            </a:p>
          </p:txBody>
        </p:sp>
      </p:grpSp>
      <p:sp>
        <p:nvSpPr>
          <p:cNvPr id="63" name="TextBox 62">
            <a:extLst>
              <a:ext uri="{FF2B5EF4-FFF2-40B4-BE49-F238E27FC236}">
                <a16:creationId xmlns:a16="http://schemas.microsoft.com/office/drawing/2014/main" id="{FECA9FC5-2DF5-4FA3-990E-399C6930B0A4}"/>
              </a:ext>
            </a:extLst>
          </p:cNvPr>
          <p:cNvSpPr txBox="1"/>
          <p:nvPr/>
        </p:nvSpPr>
        <p:spPr>
          <a:xfrm>
            <a:off x="7916903" y="5361142"/>
            <a:ext cx="1173622" cy="1138773"/>
          </a:xfrm>
          <a:prstGeom prst="rect">
            <a:avLst/>
          </a:prstGeom>
          <a:solidFill>
            <a:schemeClr val="bg1"/>
          </a:solidFill>
        </p:spPr>
        <p:txBody>
          <a:bodyPr wrap="square" rtlCol="0">
            <a:spAutoFit/>
          </a:bodyPr>
          <a:lstStyle/>
          <a:p>
            <a:pPr algn="ctr"/>
            <a:endParaRPr lang="en-IN" dirty="0"/>
          </a:p>
          <a:p>
            <a:pPr algn="ctr"/>
            <a:endParaRPr lang="en-IN" sz="3200" b="1" dirty="0"/>
          </a:p>
          <a:p>
            <a:pPr algn="ctr"/>
            <a:endParaRPr lang="en-IN" dirty="0"/>
          </a:p>
        </p:txBody>
      </p:sp>
      <p:grpSp>
        <p:nvGrpSpPr>
          <p:cNvPr id="64" name="Group 63">
            <a:extLst>
              <a:ext uri="{FF2B5EF4-FFF2-40B4-BE49-F238E27FC236}">
                <a16:creationId xmlns:a16="http://schemas.microsoft.com/office/drawing/2014/main" id="{C813BB7E-7F72-4C81-8E30-8D86F17CAAB1}"/>
              </a:ext>
            </a:extLst>
          </p:cNvPr>
          <p:cNvGrpSpPr/>
          <p:nvPr/>
        </p:nvGrpSpPr>
        <p:grpSpPr>
          <a:xfrm>
            <a:off x="313394" y="5008458"/>
            <a:ext cx="5378602" cy="1441231"/>
            <a:chOff x="220085" y="3174354"/>
            <a:chExt cx="5378602" cy="1441231"/>
          </a:xfrm>
        </p:grpSpPr>
        <p:grpSp>
          <p:nvGrpSpPr>
            <p:cNvPr id="65" name="Group 64">
              <a:extLst>
                <a:ext uri="{FF2B5EF4-FFF2-40B4-BE49-F238E27FC236}">
                  <a16:creationId xmlns:a16="http://schemas.microsoft.com/office/drawing/2014/main" id="{227A94DC-06C2-4777-B1F1-0BE756CAA8DF}"/>
                </a:ext>
              </a:extLst>
            </p:cNvPr>
            <p:cNvGrpSpPr/>
            <p:nvPr/>
          </p:nvGrpSpPr>
          <p:grpSpPr>
            <a:xfrm>
              <a:off x="220085" y="3174354"/>
              <a:ext cx="1625449" cy="1438448"/>
              <a:chOff x="220085" y="3174354"/>
              <a:chExt cx="1625449" cy="1438448"/>
            </a:xfrm>
          </p:grpSpPr>
          <p:sp>
            <p:nvSpPr>
              <p:cNvPr id="71" name="TextBox 70">
                <a:extLst>
                  <a:ext uri="{FF2B5EF4-FFF2-40B4-BE49-F238E27FC236}">
                    <a16:creationId xmlns:a16="http://schemas.microsoft.com/office/drawing/2014/main" id="{64DC4194-C84D-48DC-84DD-D0E0433197D8}"/>
                  </a:ext>
                </a:extLst>
              </p:cNvPr>
              <p:cNvSpPr txBox="1"/>
              <p:nvPr/>
            </p:nvSpPr>
            <p:spPr>
              <a:xfrm>
                <a:off x="564720" y="3174354"/>
                <a:ext cx="1159452" cy="369332"/>
              </a:xfrm>
              <a:prstGeom prst="rect">
                <a:avLst/>
              </a:prstGeom>
              <a:noFill/>
            </p:spPr>
            <p:txBody>
              <a:bodyPr wrap="square" rtlCol="0">
                <a:spAutoFit/>
              </a:bodyPr>
              <a:lstStyle/>
              <a:p>
                <a:r>
                  <a:rPr lang="en-IN" dirty="0"/>
                  <a:t>Scores of</a:t>
                </a:r>
              </a:p>
            </p:txBody>
          </p:sp>
          <p:grpSp>
            <p:nvGrpSpPr>
              <p:cNvPr id="72" name="Group 71">
                <a:extLst>
                  <a:ext uri="{FF2B5EF4-FFF2-40B4-BE49-F238E27FC236}">
                    <a16:creationId xmlns:a16="http://schemas.microsoft.com/office/drawing/2014/main" id="{8FE5F1C1-309D-4832-9E0B-8ED917D42925}"/>
                  </a:ext>
                </a:extLst>
              </p:cNvPr>
              <p:cNvGrpSpPr/>
              <p:nvPr/>
            </p:nvGrpSpPr>
            <p:grpSpPr>
              <a:xfrm>
                <a:off x="220085" y="3580048"/>
                <a:ext cx="1625449" cy="1032754"/>
                <a:chOff x="220085" y="3580048"/>
                <a:chExt cx="1625449" cy="1032754"/>
              </a:xfrm>
            </p:grpSpPr>
            <p:sp>
              <p:nvSpPr>
                <p:cNvPr id="73" name="Left Brace 72">
                  <a:extLst>
                    <a:ext uri="{FF2B5EF4-FFF2-40B4-BE49-F238E27FC236}">
                      <a16:creationId xmlns:a16="http://schemas.microsoft.com/office/drawing/2014/main" id="{1AA760C6-2DCC-4DA1-B279-F138E5AB3267}"/>
                    </a:ext>
                  </a:extLst>
                </p:cNvPr>
                <p:cNvSpPr/>
                <p:nvPr/>
              </p:nvSpPr>
              <p:spPr>
                <a:xfrm>
                  <a:off x="220085" y="3604999"/>
                  <a:ext cx="285444" cy="98285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IN" dirty="0"/>
                </a:p>
              </p:txBody>
            </p:sp>
            <p:sp>
              <p:nvSpPr>
                <p:cNvPr id="74" name="Right Brace 73">
                  <a:extLst>
                    <a:ext uri="{FF2B5EF4-FFF2-40B4-BE49-F238E27FC236}">
                      <a16:creationId xmlns:a16="http://schemas.microsoft.com/office/drawing/2014/main" id="{ADCA8265-E83D-4802-B7BE-A1289C995EF3}"/>
                    </a:ext>
                  </a:extLst>
                </p:cNvPr>
                <p:cNvSpPr/>
                <p:nvPr/>
              </p:nvSpPr>
              <p:spPr>
                <a:xfrm>
                  <a:off x="1595889" y="3580048"/>
                  <a:ext cx="249645" cy="103275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IN"/>
                </a:p>
              </p:txBody>
            </p:sp>
          </p:grpSp>
        </p:grpSp>
        <p:grpSp>
          <p:nvGrpSpPr>
            <p:cNvPr id="66" name="Group 65">
              <a:extLst>
                <a:ext uri="{FF2B5EF4-FFF2-40B4-BE49-F238E27FC236}">
                  <a16:creationId xmlns:a16="http://schemas.microsoft.com/office/drawing/2014/main" id="{95BC7B27-D62F-4987-B0D5-18A7B611B53E}"/>
                </a:ext>
              </a:extLst>
            </p:cNvPr>
            <p:cNvGrpSpPr/>
            <p:nvPr/>
          </p:nvGrpSpPr>
          <p:grpSpPr>
            <a:xfrm>
              <a:off x="3973238" y="3177137"/>
              <a:ext cx="1625449" cy="1438448"/>
              <a:chOff x="220085" y="3174354"/>
              <a:chExt cx="1625449" cy="1438448"/>
            </a:xfrm>
          </p:grpSpPr>
          <p:sp>
            <p:nvSpPr>
              <p:cNvPr id="67" name="TextBox 66">
                <a:extLst>
                  <a:ext uri="{FF2B5EF4-FFF2-40B4-BE49-F238E27FC236}">
                    <a16:creationId xmlns:a16="http://schemas.microsoft.com/office/drawing/2014/main" id="{AF20073F-1C25-47EC-8847-71FCA1A68F82}"/>
                  </a:ext>
                </a:extLst>
              </p:cNvPr>
              <p:cNvSpPr txBox="1"/>
              <p:nvPr/>
            </p:nvSpPr>
            <p:spPr>
              <a:xfrm>
                <a:off x="564720" y="3174354"/>
                <a:ext cx="1159452" cy="369332"/>
              </a:xfrm>
              <a:prstGeom prst="rect">
                <a:avLst/>
              </a:prstGeom>
              <a:noFill/>
            </p:spPr>
            <p:txBody>
              <a:bodyPr wrap="square" rtlCol="0">
                <a:spAutoFit/>
              </a:bodyPr>
              <a:lstStyle/>
              <a:p>
                <a:r>
                  <a:rPr lang="en-IN" dirty="0"/>
                  <a:t>Scores of</a:t>
                </a:r>
              </a:p>
            </p:txBody>
          </p:sp>
          <p:grpSp>
            <p:nvGrpSpPr>
              <p:cNvPr id="68" name="Group 67">
                <a:extLst>
                  <a:ext uri="{FF2B5EF4-FFF2-40B4-BE49-F238E27FC236}">
                    <a16:creationId xmlns:a16="http://schemas.microsoft.com/office/drawing/2014/main" id="{337996B9-B9CE-4722-98BC-BCB7F64CFFD2}"/>
                  </a:ext>
                </a:extLst>
              </p:cNvPr>
              <p:cNvGrpSpPr/>
              <p:nvPr/>
            </p:nvGrpSpPr>
            <p:grpSpPr>
              <a:xfrm>
                <a:off x="220085" y="3580048"/>
                <a:ext cx="1625449" cy="1032754"/>
                <a:chOff x="220085" y="3580048"/>
                <a:chExt cx="1625449" cy="1032754"/>
              </a:xfrm>
            </p:grpSpPr>
            <p:sp>
              <p:nvSpPr>
                <p:cNvPr id="69" name="Left Brace 68">
                  <a:extLst>
                    <a:ext uri="{FF2B5EF4-FFF2-40B4-BE49-F238E27FC236}">
                      <a16:creationId xmlns:a16="http://schemas.microsoft.com/office/drawing/2014/main" id="{C7B09463-08C9-4AF1-B7B3-E92E08BF0A02}"/>
                    </a:ext>
                  </a:extLst>
                </p:cNvPr>
                <p:cNvSpPr/>
                <p:nvPr/>
              </p:nvSpPr>
              <p:spPr>
                <a:xfrm>
                  <a:off x="220085" y="3604999"/>
                  <a:ext cx="285444" cy="98285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IN"/>
                </a:p>
              </p:txBody>
            </p:sp>
            <p:sp>
              <p:nvSpPr>
                <p:cNvPr id="70" name="Right Brace 69">
                  <a:extLst>
                    <a:ext uri="{FF2B5EF4-FFF2-40B4-BE49-F238E27FC236}">
                      <a16:creationId xmlns:a16="http://schemas.microsoft.com/office/drawing/2014/main" id="{AF1DD21F-6AEB-498D-AF4F-4521A6E10B5D}"/>
                    </a:ext>
                  </a:extLst>
                </p:cNvPr>
                <p:cNvSpPr/>
                <p:nvPr/>
              </p:nvSpPr>
              <p:spPr>
                <a:xfrm>
                  <a:off x="1595889" y="3580048"/>
                  <a:ext cx="249645" cy="103275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IN"/>
                </a:p>
              </p:txBody>
            </p:sp>
          </p:grpSp>
        </p:grpSp>
      </p:grpSp>
      <p:grpSp>
        <p:nvGrpSpPr>
          <p:cNvPr id="75" name="Group 74">
            <a:extLst>
              <a:ext uri="{FF2B5EF4-FFF2-40B4-BE49-F238E27FC236}">
                <a16:creationId xmlns:a16="http://schemas.microsoft.com/office/drawing/2014/main" id="{6060C1D7-0121-45B3-B164-39E4D732350E}"/>
              </a:ext>
            </a:extLst>
          </p:cNvPr>
          <p:cNvGrpSpPr/>
          <p:nvPr/>
        </p:nvGrpSpPr>
        <p:grpSpPr>
          <a:xfrm>
            <a:off x="1619679" y="5012615"/>
            <a:ext cx="6504747" cy="1434291"/>
            <a:chOff x="1526370" y="3178511"/>
            <a:chExt cx="6504747" cy="1434291"/>
          </a:xfrm>
        </p:grpSpPr>
        <p:grpSp>
          <p:nvGrpSpPr>
            <p:cNvPr id="76" name="Group 75">
              <a:extLst>
                <a:ext uri="{FF2B5EF4-FFF2-40B4-BE49-F238E27FC236}">
                  <a16:creationId xmlns:a16="http://schemas.microsoft.com/office/drawing/2014/main" id="{1AF63704-C456-4550-B109-2ED150AD8F8B}"/>
                </a:ext>
              </a:extLst>
            </p:cNvPr>
            <p:cNvGrpSpPr/>
            <p:nvPr/>
          </p:nvGrpSpPr>
          <p:grpSpPr>
            <a:xfrm>
              <a:off x="1526370" y="3178511"/>
              <a:ext cx="2787194" cy="1434291"/>
              <a:chOff x="1526370" y="3178511"/>
              <a:chExt cx="2787194" cy="1434291"/>
            </a:xfrm>
          </p:grpSpPr>
          <p:grpSp>
            <p:nvGrpSpPr>
              <p:cNvPr id="93" name="Group 92">
                <a:extLst>
                  <a:ext uri="{FF2B5EF4-FFF2-40B4-BE49-F238E27FC236}">
                    <a16:creationId xmlns:a16="http://schemas.microsoft.com/office/drawing/2014/main" id="{EB2FA85E-ACAC-435E-B144-6273A8FE2B66}"/>
                  </a:ext>
                </a:extLst>
              </p:cNvPr>
              <p:cNvGrpSpPr/>
              <p:nvPr/>
            </p:nvGrpSpPr>
            <p:grpSpPr>
              <a:xfrm>
                <a:off x="1526370" y="3178511"/>
                <a:ext cx="2787194" cy="1434291"/>
                <a:chOff x="220085" y="3178511"/>
                <a:chExt cx="2787194" cy="1434291"/>
              </a:xfrm>
            </p:grpSpPr>
            <p:sp>
              <p:nvSpPr>
                <p:cNvPr id="95" name="TextBox 94">
                  <a:extLst>
                    <a:ext uri="{FF2B5EF4-FFF2-40B4-BE49-F238E27FC236}">
                      <a16:creationId xmlns:a16="http://schemas.microsoft.com/office/drawing/2014/main" id="{0B1952AA-7C63-4090-89A7-13F725F27460}"/>
                    </a:ext>
                  </a:extLst>
                </p:cNvPr>
                <p:cNvSpPr txBox="1"/>
                <p:nvPr/>
              </p:nvSpPr>
              <p:spPr>
                <a:xfrm>
                  <a:off x="1070120" y="3178511"/>
                  <a:ext cx="1159452" cy="369332"/>
                </a:xfrm>
                <a:prstGeom prst="rect">
                  <a:avLst/>
                </a:prstGeom>
                <a:noFill/>
              </p:spPr>
              <p:txBody>
                <a:bodyPr wrap="square" rtlCol="0">
                  <a:spAutoFit/>
                </a:bodyPr>
                <a:lstStyle/>
                <a:p>
                  <a:r>
                    <a:rPr lang="en-IN" dirty="0"/>
                    <a:t>Scores of</a:t>
                  </a:r>
                </a:p>
              </p:txBody>
            </p:sp>
            <p:grpSp>
              <p:nvGrpSpPr>
                <p:cNvPr id="96" name="Group 95">
                  <a:extLst>
                    <a:ext uri="{FF2B5EF4-FFF2-40B4-BE49-F238E27FC236}">
                      <a16:creationId xmlns:a16="http://schemas.microsoft.com/office/drawing/2014/main" id="{BFE97A73-29F6-43DD-B0F4-D392E45147E6}"/>
                    </a:ext>
                  </a:extLst>
                </p:cNvPr>
                <p:cNvGrpSpPr/>
                <p:nvPr/>
              </p:nvGrpSpPr>
              <p:grpSpPr>
                <a:xfrm>
                  <a:off x="220085" y="3580048"/>
                  <a:ext cx="2787194" cy="1032754"/>
                  <a:chOff x="220085" y="3580048"/>
                  <a:chExt cx="2787194" cy="1032754"/>
                </a:xfrm>
              </p:grpSpPr>
              <p:sp>
                <p:nvSpPr>
                  <p:cNvPr id="97" name="Left Brace 96">
                    <a:extLst>
                      <a:ext uri="{FF2B5EF4-FFF2-40B4-BE49-F238E27FC236}">
                        <a16:creationId xmlns:a16="http://schemas.microsoft.com/office/drawing/2014/main" id="{84C77B1E-E5B2-42F1-A5CF-19BC863D256F}"/>
                      </a:ext>
                    </a:extLst>
                  </p:cNvPr>
                  <p:cNvSpPr/>
                  <p:nvPr/>
                </p:nvSpPr>
                <p:spPr>
                  <a:xfrm>
                    <a:off x="220085" y="3604999"/>
                    <a:ext cx="285444" cy="98285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IN"/>
                  </a:p>
                </p:txBody>
              </p:sp>
              <p:sp>
                <p:nvSpPr>
                  <p:cNvPr id="98" name="Right Brace 97">
                    <a:extLst>
                      <a:ext uri="{FF2B5EF4-FFF2-40B4-BE49-F238E27FC236}">
                        <a16:creationId xmlns:a16="http://schemas.microsoft.com/office/drawing/2014/main" id="{79A915C2-4B98-4FEF-A615-391CA0338E4B}"/>
                      </a:ext>
                    </a:extLst>
                  </p:cNvPr>
                  <p:cNvSpPr/>
                  <p:nvPr/>
                </p:nvSpPr>
                <p:spPr>
                  <a:xfrm>
                    <a:off x="2757634" y="3580048"/>
                    <a:ext cx="249645" cy="103275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IN" dirty="0"/>
                  </a:p>
                </p:txBody>
              </p:sp>
            </p:grpSp>
          </p:grpSp>
          <p:sp>
            <p:nvSpPr>
              <p:cNvPr id="94" name="TextBox 93">
                <a:extLst>
                  <a:ext uri="{FF2B5EF4-FFF2-40B4-BE49-F238E27FC236}">
                    <a16:creationId xmlns:a16="http://schemas.microsoft.com/office/drawing/2014/main" id="{2A439AF1-FBA5-4B68-A9EC-BBA0FB48EF72}"/>
                  </a:ext>
                </a:extLst>
              </p:cNvPr>
              <p:cNvSpPr txBox="1"/>
              <p:nvPr/>
            </p:nvSpPr>
            <p:spPr>
              <a:xfrm>
                <a:off x="2764443" y="3492234"/>
                <a:ext cx="371957" cy="923330"/>
              </a:xfrm>
              <a:prstGeom prst="rect">
                <a:avLst/>
              </a:prstGeom>
              <a:noFill/>
            </p:spPr>
            <p:txBody>
              <a:bodyPr wrap="square" rtlCol="0">
                <a:spAutoFit/>
              </a:bodyPr>
              <a:lstStyle/>
              <a:p>
                <a:r>
                  <a:rPr lang="en-IN" sz="5400" dirty="0">
                    <a:solidFill>
                      <a:schemeClr val="accent1"/>
                    </a:solidFill>
                  </a:rPr>
                  <a:t>,</a:t>
                </a:r>
              </a:p>
            </p:txBody>
          </p:sp>
        </p:grpSp>
        <p:grpSp>
          <p:nvGrpSpPr>
            <p:cNvPr id="77" name="Group 76">
              <a:extLst>
                <a:ext uri="{FF2B5EF4-FFF2-40B4-BE49-F238E27FC236}">
                  <a16:creationId xmlns:a16="http://schemas.microsoft.com/office/drawing/2014/main" id="{823EB6CC-107E-4F38-8FF9-66353BC15486}"/>
                </a:ext>
              </a:extLst>
            </p:cNvPr>
            <p:cNvGrpSpPr/>
            <p:nvPr/>
          </p:nvGrpSpPr>
          <p:grpSpPr>
            <a:xfrm>
              <a:off x="5243923" y="3178511"/>
              <a:ext cx="2787194" cy="1434291"/>
              <a:chOff x="1526370" y="3178511"/>
              <a:chExt cx="2787194" cy="1434291"/>
            </a:xfrm>
          </p:grpSpPr>
          <p:grpSp>
            <p:nvGrpSpPr>
              <p:cNvPr id="78" name="Group 77">
                <a:extLst>
                  <a:ext uri="{FF2B5EF4-FFF2-40B4-BE49-F238E27FC236}">
                    <a16:creationId xmlns:a16="http://schemas.microsoft.com/office/drawing/2014/main" id="{695D0D36-0163-4EF8-835F-1D871C7CF917}"/>
                  </a:ext>
                </a:extLst>
              </p:cNvPr>
              <p:cNvGrpSpPr/>
              <p:nvPr/>
            </p:nvGrpSpPr>
            <p:grpSpPr>
              <a:xfrm>
                <a:off x="1526370" y="3178511"/>
                <a:ext cx="2787194" cy="1434291"/>
                <a:chOff x="220085" y="3178511"/>
                <a:chExt cx="2787194" cy="1434291"/>
              </a:xfrm>
            </p:grpSpPr>
            <p:sp>
              <p:nvSpPr>
                <p:cNvPr id="82" name="TextBox 81">
                  <a:extLst>
                    <a:ext uri="{FF2B5EF4-FFF2-40B4-BE49-F238E27FC236}">
                      <a16:creationId xmlns:a16="http://schemas.microsoft.com/office/drawing/2014/main" id="{934590B6-F66C-4B5E-AD0C-AC8F0117343F}"/>
                    </a:ext>
                  </a:extLst>
                </p:cNvPr>
                <p:cNvSpPr txBox="1"/>
                <p:nvPr/>
              </p:nvSpPr>
              <p:spPr>
                <a:xfrm>
                  <a:off x="1070120" y="3178511"/>
                  <a:ext cx="1159452" cy="369332"/>
                </a:xfrm>
                <a:prstGeom prst="rect">
                  <a:avLst/>
                </a:prstGeom>
                <a:noFill/>
              </p:spPr>
              <p:txBody>
                <a:bodyPr wrap="square" rtlCol="0">
                  <a:spAutoFit/>
                </a:bodyPr>
                <a:lstStyle/>
                <a:p>
                  <a:r>
                    <a:rPr lang="en-IN" dirty="0"/>
                    <a:t>Scores of</a:t>
                  </a:r>
                </a:p>
              </p:txBody>
            </p:sp>
            <p:grpSp>
              <p:nvGrpSpPr>
                <p:cNvPr id="83" name="Group 82">
                  <a:extLst>
                    <a:ext uri="{FF2B5EF4-FFF2-40B4-BE49-F238E27FC236}">
                      <a16:creationId xmlns:a16="http://schemas.microsoft.com/office/drawing/2014/main" id="{DE2031FD-74EE-4484-9EE5-793F5BE4A2CC}"/>
                    </a:ext>
                  </a:extLst>
                </p:cNvPr>
                <p:cNvGrpSpPr/>
                <p:nvPr/>
              </p:nvGrpSpPr>
              <p:grpSpPr>
                <a:xfrm>
                  <a:off x="220085" y="3580048"/>
                  <a:ext cx="2787194" cy="1032754"/>
                  <a:chOff x="220085" y="3580048"/>
                  <a:chExt cx="2787194" cy="1032754"/>
                </a:xfrm>
              </p:grpSpPr>
              <p:sp>
                <p:nvSpPr>
                  <p:cNvPr id="85" name="Left Brace 84">
                    <a:extLst>
                      <a:ext uri="{FF2B5EF4-FFF2-40B4-BE49-F238E27FC236}">
                        <a16:creationId xmlns:a16="http://schemas.microsoft.com/office/drawing/2014/main" id="{B99BFF28-6AB2-49B1-BED4-7227D05C6E85}"/>
                      </a:ext>
                    </a:extLst>
                  </p:cNvPr>
                  <p:cNvSpPr/>
                  <p:nvPr/>
                </p:nvSpPr>
                <p:spPr>
                  <a:xfrm>
                    <a:off x="220085" y="3604999"/>
                    <a:ext cx="285444" cy="98285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IN"/>
                  </a:p>
                </p:txBody>
              </p:sp>
              <p:sp>
                <p:nvSpPr>
                  <p:cNvPr id="89" name="Right Brace 88">
                    <a:extLst>
                      <a:ext uri="{FF2B5EF4-FFF2-40B4-BE49-F238E27FC236}">
                        <a16:creationId xmlns:a16="http://schemas.microsoft.com/office/drawing/2014/main" id="{3F8F8553-1B56-4FAF-8D33-A33217C19F78}"/>
                      </a:ext>
                    </a:extLst>
                  </p:cNvPr>
                  <p:cNvSpPr/>
                  <p:nvPr/>
                </p:nvSpPr>
                <p:spPr>
                  <a:xfrm>
                    <a:off x="2757634" y="3580048"/>
                    <a:ext cx="249645" cy="1032754"/>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IN" dirty="0"/>
                  </a:p>
                </p:txBody>
              </p:sp>
            </p:grpSp>
          </p:grpSp>
          <p:sp>
            <p:nvSpPr>
              <p:cNvPr id="79" name="TextBox 78">
                <a:extLst>
                  <a:ext uri="{FF2B5EF4-FFF2-40B4-BE49-F238E27FC236}">
                    <a16:creationId xmlns:a16="http://schemas.microsoft.com/office/drawing/2014/main" id="{CC372FD3-2F5B-4DEF-BF53-7D4BDDC76AC4}"/>
                  </a:ext>
                </a:extLst>
              </p:cNvPr>
              <p:cNvSpPr txBox="1"/>
              <p:nvPr/>
            </p:nvSpPr>
            <p:spPr>
              <a:xfrm>
                <a:off x="2764443" y="3492234"/>
                <a:ext cx="371957" cy="923330"/>
              </a:xfrm>
              <a:prstGeom prst="rect">
                <a:avLst/>
              </a:prstGeom>
              <a:noFill/>
            </p:spPr>
            <p:txBody>
              <a:bodyPr wrap="square" rtlCol="0">
                <a:spAutoFit/>
              </a:bodyPr>
              <a:lstStyle/>
              <a:p>
                <a:r>
                  <a:rPr lang="en-IN" sz="5400" dirty="0">
                    <a:solidFill>
                      <a:schemeClr val="accent1"/>
                    </a:solidFill>
                  </a:rPr>
                  <a:t>,</a:t>
                </a:r>
              </a:p>
            </p:txBody>
          </p:sp>
        </p:grpSp>
      </p:grpSp>
      <p:sp>
        <p:nvSpPr>
          <p:cNvPr id="100" name="TextBox 99">
            <a:extLst>
              <a:ext uri="{FF2B5EF4-FFF2-40B4-BE49-F238E27FC236}">
                <a16:creationId xmlns:a16="http://schemas.microsoft.com/office/drawing/2014/main" id="{5B209F17-25D3-4558-8892-3DAAC3E1A8ED}"/>
              </a:ext>
            </a:extLst>
          </p:cNvPr>
          <p:cNvSpPr txBox="1"/>
          <p:nvPr/>
        </p:nvSpPr>
        <p:spPr>
          <a:xfrm flipH="1">
            <a:off x="441865" y="3659092"/>
            <a:ext cx="8371002" cy="461665"/>
          </a:xfrm>
          <a:prstGeom prst="rect">
            <a:avLst/>
          </a:prstGeom>
          <a:noFill/>
        </p:spPr>
        <p:txBody>
          <a:bodyPr wrap="square" rtlCol="0">
            <a:spAutoFit/>
          </a:bodyPr>
          <a:lstStyle/>
          <a:p>
            <a:r>
              <a:rPr lang="en-IN" sz="2400" b="1" dirty="0">
                <a:solidFill>
                  <a:schemeClr val="accent6">
                    <a:lumMod val="75000"/>
                  </a:schemeClr>
                </a:solidFill>
              </a:rPr>
              <a:t>Most-violating ranking</a:t>
            </a:r>
            <a:r>
              <a:rPr lang="en-IN" sz="2400" dirty="0"/>
              <a:t> has </a:t>
            </a:r>
            <a:r>
              <a:rPr lang="en-IN" sz="2400" b="1" dirty="0">
                <a:solidFill>
                  <a:schemeClr val="accent6">
                    <a:lumMod val="75000"/>
                  </a:schemeClr>
                </a:solidFill>
              </a:rPr>
              <a:t>partial-ordering</a:t>
            </a:r>
            <a:r>
              <a:rPr lang="en-IN" sz="2400" dirty="0"/>
              <a:t> structure,</a:t>
            </a:r>
          </a:p>
        </p:txBody>
      </p:sp>
      <p:sp>
        <p:nvSpPr>
          <p:cNvPr id="16" name="Arrow: Down 15">
            <a:extLst>
              <a:ext uri="{FF2B5EF4-FFF2-40B4-BE49-F238E27FC236}">
                <a16:creationId xmlns:a16="http://schemas.microsoft.com/office/drawing/2014/main" id="{CC9AC8BE-9416-46A2-B9BE-F9681E9DCF47}"/>
              </a:ext>
            </a:extLst>
          </p:cNvPr>
          <p:cNvSpPr/>
          <p:nvPr/>
        </p:nvSpPr>
        <p:spPr>
          <a:xfrm>
            <a:off x="4451321" y="2815534"/>
            <a:ext cx="241357" cy="521260"/>
          </a:xfrm>
          <a:prstGeom prst="down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IN"/>
          </a:p>
        </p:txBody>
      </p:sp>
      <p:sp>
        <p:nvSpPr>
          <p:cNvPr id="101" name="Rectangle: Rounded Corners 866">
            <a:extLst>
              <a:ext uri="{FF2B5EF4-FFF2-40B4-BE49-F238E27FC236}">
                <a16:creationId xmlns:a16="http://schemas.microsoft.com/office/drawing/2014/main" id="{F21AA0AB-19DF-49FA-A16D-0F7533142E64}"/>
              </a:ext>
            </a:extLst>
          </p:cNvPr>
          <p:cNvSpPr/>
          <p:nvPr/>
        </p:nvSpPr>
        <p:spPr>
          <a:xfrm>
            <a:off x="136707" y="3522738"/>
            <a:ext cx="8870584" cy="3179467"/>
          </a:xfrm>
          <a:prstGeom prst="round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A38A89AD-F8B5-481E-93E3-2364D733132B}"/>
              </a:ext>
            </a:extLst>
          </p:cNvPr>
          <p:cNvSpPr txBox="1"/>
          <p:nvPr/>
        </p:nvSpPr>
        <p:spPr>
          <a:xfrm>
            <a:off x="1415324" y="4259490"/>
            <a:ext cx="6321706" cy="523220"/>
          </a:xfrm>
          <a:prstGeom prst="rect">
            <a:avLst/>
          </a:prstGeom>
          <a:noFill/>
        </p:spPr>
        <p:txBody>
          <a:bodyPr wrap="square" rtlCol="0">
            <a:spAutoFit/>
          </a:bodyPr>
          <a:lstStyle/>
          <a:p>
            <a:r>
              <a:rPr lang="en-IN" sz="2800" dirty="0">
                <a:solidFill>
                  <a:schemeClr val="tx2"/>
                </a:solidFill>
              </a:rPr>
              <a:t>score(x</a:t>
            </a:r>
            <a:r>
              <a:rPr lang="en-IN" sz="2800" baseline="-25000" dirty="0">
                <a:solidFill>
                  <a:schemeClr val="tx2"/>
                </a:solidFill>
              </a:rPr>
              <a:t>i</a:t>
            </a:r>
            <a:r>
              <a:rPr lang="en-IN" sz="2800" dirty="0">
                <a:solidFill>
                  <a:schemeClr val="tx2"/>
                </a:solidFill>
              </a:rPr>
              <a:t>)  &gt;=  score(</a:t>
            </a:r>
            <a:r>
              <a:rPr lang="en-IN" sz="2800" dirty="0" err="1">
                <a:solidFill>
                  <a:schemeClr val="tx2"/>
                </a:solidFill>
              </a:rPr>
              <a:t>x</a:t>
            </a:r>
            <a:r>
              <a:rPr lang="en-IN" sz="2800" baseline="-25000" dirty="0" err="1">
                <a:solidFill>
                  <a:schemeClr val="tx2"/>
                </a:solidFill>
              </a:rPr>
              <a:t>j</a:t>
            </a:r>
            <a:r>
              <a:rPr lang="en-IN" sz="2800" dirty="0">
                <a:solidFill>
                  <a:schemeClr val="tx2"/>
                </a:solidFill>
              </a:rPr>
              <a:t>)     </a:t>
            </a:r>
            <a:r>
              <a:rPr lang="en-IN" sz="2800" dirty="0">
                <a:solidFill>
                  <a:schemeClr val="tx2"/>
                </a:solidFill>
                <a:sym typeface="Wingdings" panose="05000000000000000000" pitchFamily="2" charset="2"/>
              </a:rPr>
              <a:t></a:t>
            </a:r>
            <a:r>
              <a:rPr lang="en-IN" sz="2800" dirty="0">
                <a:solidFill>
                  <a:schemeClr val="tx2"/>
                </a:solidFill>
              </a:rPr>
              <a:t>     r(x</a:t>
            </a:r>
            <a:r>
              <a:rPr lang="en-IN" sz="2800" baseline="-25000" dirty="0">
                <a:solidFill>
                  <a:schemeClr val="tx2"/>
                </a:solidFill>
              </a:rPr>
              <a:t>i</a:t>
            </a:r>
            <a:r>
              <a:rPr lang="en-IN" sz="2800" dirty="0">
                <a:solidFill>
                  <a:schemeClr val="tx2"/>
                </a:solidFill>
              </a:rPr>
              <a:t>)  &lt;=  r(</a:t>
            </a:r>
            <a:r>
              <a:rPr lang="en-IN" sz="2800" dirty="0" err="1">
                <a:solidFill>
                  <a:schemeClr val="tx2"/>
                </a:solidFill>
              </a:rPr>
              <a:t>x</a:t>
            </a:r>
            <a:r>
              <a:rPr lang="en-IN" sz="2800" baseline="-25000" dirty="0" err="1">
                <a:solidFill>
                  <a:schemeClr val="tx2"/>
                </a:solidFill>
              </a:rPr>
              <a:t>j</a:t>
            </a:r>
            <a:r>
              <a:rPr lang="en-IN" sz="2800" dirty="0">
                <a:solidFill>
                  <a:schemeClr val="tx2"/>
                </a:solidFill>
              </a:rPr>
              <a:t>) </a:t>
            </a:r>
          </a:p>
        </p:txBody>
      </p:sp>
      <p:grpSp>
        <p:nvGrpSpPr>
          <p:cNvPr id="54" name="Group 53">
            <a:extLst>
              <a:ext uri="{FF2B5EF4-FFF2-40B4-BE49-F238E27FC236}">
                <a16:creationId xmlns:a16="http://schemas.microsoft.com/office/drawing/2014/main" id="{C8286836-FD8C-4EEE-B30C-CF0D3D636AA3}"/>
              </a:ext>
            </a:extLst>
          </p:cNvPr>
          <p:cNvGrpSpPr/>
          <p:nvPr/>
        </p:nvGrpSpPr>
        <p:grpSpPr>
          <a:xfrm>
            <a:off x="358913" y="792385"/>
            <a:ext cx="8426174" cy="1886475"/>
            <a:chOff x="358912" y="769413"/>
            <a:chExt cx="8426174" cy="1886475"/>
          </a:xfrm>
        </p:grpSpPr>
        <p:sp>
          <p:nvSpPr>
            <p:cNvPr id="55" name="Rectangle: Rounded Corners 866">
              <a:extLst>
                <a:ext uri="{FF2B5EF4-FFF2-40B4-BE49-F238E27FC236}">
                  <a16:creationId xmlns:a16="http://schemas.microsoft.com/office/drawing/2014/main" id="{BC2C1665-0662-498D-A774-440184423B33}"/>
                </a:ext>
              </a:extLst>
            </p:cNvPr>
            <p:cNvSpPr/>
            <p:nvPr/>
          </p:nvSpPr>
          <p:spPr>
            <a:xfrm>
              <a:off x="358912" y="769413"/>
              <a:ext cx="8426174" cy="1886475"/>
            </a:xfrm>
            <a:prstGeom prst="roundRect">
              <a:avLst/>
            </a:prstGeom>
            <a:noFill/>
            <a:ln w="28575">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6" name="TextBox 55">
              <a:extLst>
                <a:ext uri="{FF2B5EF4-FFF2-40B4-BE49-F238E27FC236}">
                  <a16:creationId xmlns:a16="http://schemas.microsoft.com/office/drawing/2014/main" id="{2F30780A-DE63-419E-A2CF-A9E8C53CD8B2}"/>
                </a:ext>
              </a:extLst>
            </p:cNvPr>
            <p:cNvSpPr txBox="1"/>
            <p:nvPr/>
          </p:nvSpPr>
          <p:spPr>
            <a:xfrm>
              <a:off x="532275" y="868005"/>
              <a:ext cx="8137244" cy="461665"/>
            </a:xfrm>
            <a:prstGeom prst="rect">
              <a:avLst/>
            </a:prstGeom>
            <a:noFill/>
          </p:spPr>
          <p:txBody>
            <a:bodyPr wrap="square" rtlCol="0">
              <a:spAutoFit/>
            </a:bodyPr>
            <a:lstStyle/>
            <a:p>
              <a:pPr lvl="0"/>
              <a:r>
                <a:rPr lang="en-IN" sz="2400" b="1" dirty="0">
                  <a:solidFill>
                    <a:srgbClr val="C00000"/>
                  </a:solidFill>
                </a:rPr>
                <a:t>Structure for efficient optimization:</a:t>
              </a:r>
            </a:p>
          </p:txBody>
        </p:sp>
        <p:graphicFrame>
          <p:nvGraphicFramePr>
            <p:cNvPr id="57" name="Object 56">
              <a:extLst>
                <a:ext uri="{FF2B5EF4-FFF2-40B4-BE49-F238E27FC236}">
                  <a16:creationId xmlns:a16="http://schemas.microsoft.com/office/drawing/2014/main" id="{268EA443-BF42-4791-A707-F70626BF3776}"/>
                </a:ext>
              </a:extLst>
            </p:cNvPr>
            <p:cNvGraphicFramePr>
              <a:graphicFrameLocks noChangeAspect="1"/>
            </p:cNvGraphicFramePr>
            <p:nvPr/>
          </p:nvGraphicFramePr>
          <p:xfrm>
            <a:off x="2864642" y="1456543"/>
            <a:ext cx="3414713" cy="1008063"/>
          </p:xfrm>
          <a:graphic>
            <a:graphicData uri="http://schemas.openxmlformats.org/presentationml/2006/ole">
              <mc:AlternateContent xmlns:mc="http://schemas.openxmlformats.org/markup-compatibility/2006">
                <mc:Choice xmlns:v="urn:schemas-microsoft-com:vml" Requires="v">
                  <p:oleObj spid="_x0000_s1300586" name="Equation" r:id="rId10" imgW="1460160" imgH="431640" progId="Equation.DSMT4">
                    <p:embed/>
                  </p:oleObj>
                </mc:Choice>
                <mc:Fallback>
                  <p:oleObj name="Equation" r:id="rId10" imgW="1460160" imgH="431640" progId="Equation.DSMT4">
                    <p:embed/>
                    <p:pic>
                      <p:nvPicPr>
                        <p:cNvPr id="57" name="Object 56">
                          <a:extLst>
                            <a:ext uri="{FF2B5EF4-FFF2-40B4-BE49-F238E27FC236}">
                              <a16:creationId xmlns:a16="http://schemas.microsoft.com/office/drawing/2014/main" id="{268EA443-BF42-4791-A707-F70626BF3776}"/>
                            </a:ext>
                          </a:extLst>
                        </p:cNvPr>
                        <p:cNvPicPr/>
                        <p:nvPr/>
                      </p:nvPicPr>
                      <p:blipFill>
                        <a:blip r:embed="rId11"/>
                        <a:stretch>
                          <a:fillRect/>
                        </a:stretch>
                      </p:blipFill>
                      <p:spPr>
                        <a:xfrm>
                          <a:off x="2864642" y="1456543"/>
                          <a:ext cx="3414713" cy="1008063"/>
                        </a:xfrm>
                        <a:prstGeom prst="rect">
                          <a:avLst/>
                        </a:prstGeom>
                      </p:spPr>
                    </p:pic>
                  </p:oleObj>
                </mc:Fallback>
              </mc:AlternateContent>
            </a:graphicData>
          </a:graphic>
        </p:graphicFrame>
      </p:grpSp>
      <p:sp>
        <p:nvSpPr>
          <p:cNvPr id="58" name="Oval 57">
            <a:extLst>
              <a:ext uri="{FF2B5EF4-FFF2-40B4-BE49-F238E27FC236}">
                <a16:creationId xmlns:a16="http://schemas.microsoft.com/office/drawing/2014/main" id="{8AD9C8B6-C424-4F33-8309-7FE9617730C0}"/>
              </a:ext>
            </a:extLst>
          </p:cNvPr>
          <p:cNvSpPr/>
          <p:nvPr/>
        </p:nvSpPr>
        <p:spPr>
          <a:xfrm>
            <a:off x="5351575" y="1604735"/>
            <a:ext cx="804129" cy="760115"/>
          </a:xfrm>
          <a:prstGeom prst="ellipse">
            <a:avLst/>
          </a:prstGeom>
          <a:noFill/>
          <a:ln w="38100">
            <a:prstDash val="sys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a:p>
        </p:txBody>
      </p:sp>
      <p:sp>
        <p:nvSpPr>
          <p:cNvPr id="59" name="TextBox 58">
            <a:extLst>
              <a:ext uri="{FF2B5EF4-FFF2-40B4-BE49-F238E27FC236}">
                <a16:creationId xmlns:a16="http://schemas.microsoft.com/office/drawing/2014/main" id="{E08166FC-8514-4641-A4D7-7E484BFE7AE7}"/>
              </a:ext>
            </a:extLst>
          </p:cNvPr>
          <p:cNvSpPr txBox="1"/>
          <p:nvPr/>
        </p:nvSpPr>
        <p:spPr>
          <a:xfrm>
            <a:off x="1631623" y="-73025"/>
            <a:ext cx="5889454" cy="584775"/>
          </a:xfrm>
          <a:prstGeom prst="rect">
            <a:avLst/>
          </a:prstGeom>
          <a:noFill/>
        </p:spPr>
        <p:txBody>
          <a:bodyPr wrap="square" rtlCol="0">
            <a:spAutoFit/>
          </a:bodyPr>
          <a:lstStyle/>
          <a:p>
            <a:r>
              <a:rPr lang="en-IN" sz="3200" dirty="0">
                <a:solidFill>
                  <a:schemeClr val="bg1"/>
                </a:solidFill>
              </a:rPr>
              <a:t>Interleaving Dependence Property</a:t>
            </a:r>
          </a:p>
        </p:txBody>
      </p:sp>
    </p:spTree>
    <p:extLst>
      <p:ext uri="{BB962C8B-B14F-4D97-AF65-F5344CB8AC3E}">
        <p14:creationId xmlns:p14="http://schemas.microsoft.com/office/powerpoint/2010/main" val="1824666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75"/>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63"/>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6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3" grpId="1" animBg="1"/>
      <p:bldP spid="100" grpId="0"/>
      <p:bldP spid="16" grpId="0" animBg="1"/>
      <p:bldP spid="101" grpId="0" animBg="1"/>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1D64005-5037-461D-97D8-A869272C11FF}"/>
              </a:ext>
            </a:extLst>
          </p:cNvPr>
          <p:cNvGrpSpPr/>
          <p:nvPr/>
        </p:nvGrpSpPr>
        <p:grpSpPr>
          <a:xfrm>
            <a:off x="494271" y="1430126"/>
            <a:ext cx="720000" cy="1003635"/>
            <a:chOff x="494271" y="3622829"/>
            <a:chExt cx="720000" cy="1003635"/>
          </a:xfrm>
        </p:grpSpPr>
        <p:pic>
          <p:nvPicPr>
            <p:cNvPr id="33" name="Picture 32">
              <a:extLst>
                <a:ext uri="{FF2B5EF4-FFF2-40B4-BE49-F238E27FC236}">
                  <a16:creationId xmlns:a16="http://schemas.microsoft.com/office/drawing/2014/main" id="{D4413E49-106E-44D3-951F-64667AF7940F}"/>
                </a:ext>
              </a:extLst>
            </p:cNvPr>
            <p:cNvPicPr preferRelativeResize="0">
              <a:picLocks noChangeAspect="1"/>
            </p:cNvPicPr>
            <p:nvPr/>
          </p:nvPicPr>
          <p:blipFill rotWithShape="1">
            <a:blip r:embed="rId2" cstate="print">
              <a:extLst>
                <a:ext uri="{28A0092B-C50C-407E-A947-70E740481C1C}">
                  <a14:useLocalDpi xmlns:a14="http://schemas.microsoft.com/office/drawing/2010/main" val="0"/>
                </a:ext>
              </a:extLst>
            </a:blip>
            <a:srcRect t="3668" b="19112"/>
            <a:stretch/>
          </p:blipFill>
          <p:spPr>
            <a:xfrm>
              <a:off x="494271" y="3906464"/>
              <a:ext cx="720000" cy="720000"/>
            </a:xfrm>
            <a:prstGeom prst="rect">
              <a:avLst/>
            </a:prstGeom>
            <a:ln w="76200">
              <a:solidFill>
                <a:srgbClr val="00CC00"/>
              </a:solidFill>
            </a:ln>
          </p:spPr>
        </p:pic>
        <p:sp>
          <p:nvSpPr>
            <p:cNvPr id="36" name="Rectangle 35">
              <a:extLst>
                <a:ext uri="{FF2B5EF4-FFF2-40B4-BE49-F238E27FC236}">
                  <a16:creationId xmlns:a16="http://schemas.microsoft.com/office/drawing/2014/main" id="{AB304E09-82F0-4C9E-88E7-DA78745776DC}"/>
                </a:ext>
              </a:extLst>
            </p:cNvPr>
            <p:cNvSpPr/>
            <p:nvPr/>
          </p:nvSpPr>
          <p:spPr>
            <a:xfrm>
              <a:off x="770629" y="3622829"/>
              <a:ext cx="158620" cy="21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5" name="Group 4">
            <a:extLst>
              <a:ext uri="{FF2B5EF4-FFF2-40B4-BE49-F238E27FC236}">
                <a16:creationId xmlns:a16="http://schemas.microsoft.com/office/drawing/2014/main" id="{6E0AA54B-D72B-4FA6-9143-63E218ED5C0A}"/>
              </a:ext>
            </a:extLst>
          </p:cNvPr>
          <p:cNvGrpSpPr/>
          <p:nvPr/>
        </p:nvGrpSpPr>
        <p:grpSpPr>
          <a:xfrm>
            <a:off x="1734651" y="1214126"/>
            <a:ext cx="720000" cy="1219635"/>
            <a:chOff x="1734651" y="3593445"/>
            <a:chExt cx="720000" cy="1219635"/>
          </a:xfrm>
        </p:grpSpPr>
        <p:pic>
          <p:nvPicPr>
            <p:cNvPr id="34" name="Picture 33">
              <a:extLst>
                <a:ext uri="{FF2B5EF4-FFF2-40B4-BE49-F238E27FC236}">
                  <a16:creationId xmlns:a16="http://schemas.microsoft.com/office/drawing/2014/main" id="{2D8932D6-7732-449E-BF06-F1232DEE9247}"/>
                </a:ext>
              </a:extLst>
            </p:cNvPr>
            <p:cNvPicPr preferRelativeResize="0">
              <a:picLocks noChangeAspect="1"/>
            </p:cNvPicPr>
            <p:nvPr/>
          </p:nvPicPr>
          <p:blipFill rotWithShape="1">
            <a:blip r:embed="rId3" cstate="print">
              <a:extLst>
                <a:ext uri="{28A0092B-C50C-407E-A947-70E740481C1C}">
                  <a14:useLocalDpi xmlns:a14="http://schemas.microsoft.com/office/drawing/2010/main" val="0"/>
                </a:ext>
              </a:extLst>
            </a:blip>
            <a:srcRect l="9866" r="23957"/>
            <a:stretch/>
          </p:blipFill>
          <p:spPr>
            <a:xfrm>
              <a:off x="1734651" y="4093080"/>
              <a:ext cx="720000" cy="720000"/>
            </a:xfrm>
            <a:prstGeom prst="rect">
              <a:avLst/>
            </a:prstGeom>
            <a:ln w="76200">
              <a:solidFill>
                <a:srgbClr val="00CC00"/>
              </a:solidFill>
            </a:ln>
          </p:spPr>
        </p:pic>
        <p:sp>
          <p:nvSpPr>
            <p:cNvPr id="37" name="Rectangle 36">
              <a:extLst>
                <a:ext uri="{FF2B5EF4-FFF2-40B4-BE49-F238E27FC236}">
                  <a16:creationId xmlns:a16="http://schemas.microsoft.com/office/drawing/2014/main" id="{CAA5FAE2-1974-495D-ABA3-AB10AB451A00}"/>
                </a:ext>
              </a:extLst>
            </p:cNvPr>
            <p:cNvSpPr/>
            <p:nvPr/>
          </p:nvSpPr>
          <p:spPr>
            <a:xfrm>
              <a:off x="2015341" y="3593445"/>
              <a:ext cx="158620" cy="43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6" name="Group 5">
            <a:extLst>
              <a:ext uri="{FF2B5EF4-FFF2-40B4-BE49-F238E27FC236}">
                <a16:creationId xmlns:a16="http://schemas.microsoft.com/office/drawing/2014/main" id="{41A81E9F-59F9-4482-A5D9-AA161BA4A443}"/>
              </a:ext>
            </a:extLst>
          </p:cNvPr>
          <p:cNvGrpSpPr/>
          <p:nvPr/>
        </p:nvGrpSpPr>
        <p:grpSpPr>
          <a:xfrm>
            <a:off x="2975031" y="1391813"/>
            <a:ext cx="720000" cy="1041948"/>
            <a:chOff x="2975031" y="3771132"/>
            <a:chExt cx="720000" cy="1041948"/>
          </a:xfrm>
        </p:grpSpPr>
        <p:pic>
          <p:nvPicPr>
            <p:cNvPr id="30" name="Picture 29">
              <a:extLst>
                <a:ext uri="{FF2B5EF4-FFF2-40B4-BE49-F238E27FC236}">
                  <a16:creationId xmlns:a16="http://schemas.microsoft.com/office/drawing/2014/main" id="{C909CA2D-8549-4692-ABDB-9E2F5DD7F46E}"/>
                </a:ext>
              </a:extLst>
            </p:cNvPr>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l="9999" r="27008"/>
            <a:stretch/>
          </p:blipFill>
          <p:spPr>
            <a:xfrm>
              <a:off x="2975031" y="4093080"/>
              <a:ext cx="720000" cy="720000"/>
            </a:xfrm>
            <a:prstGeom prst="rect">
              <a:avLst/>
            </a:prstGeom>
            <a:ln w="76200">
              <a:solidFill>
                <a:srgbClr val="FF0000"/>
              </a:solidFill>
            </a:ln>
          </p:spPr>
        </p:pic>
        <p:sp>
          <p:nvSpPr>
            <p:cNvPr id="40" name="Rectangle 39">
              <a:extLst>
                <a:ext uri="{FF2B5EF4-FFF2-40B4-BE49-F238E27FC236}">
                  <a16:creationId xmlns:a16="http://schemas.microsoft.com/office/drawing/2014/main" id="{283B96C6-D660-4406-BD28-41C3B67C8E7B}"/>
                </a:ext>
              </a:extLst>
            </p:cNvPr>
            <p:cNvSpPr/>
            <p:nvPr/>
          </p:nvSpPr>
          <p:spPr>
            <a:xfrm>
              <a:off x="3252617" y="3771132"/>
              <a:ext cx="158620" cy="25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8" name="Group 7">
            <a:extLst>
              <a:ext uri="{FF2B5EF4-FFF2-40B4-BE49-F238E27FC236}">
                <a16:creationId xmlns:a16="http://schemas.microsoft.com/office/drawing/2014/main" id="{E5CF8571-00D0-4649-91E8-E33775C227DD}"/>
              </a:ext>
            </a:extLst>
          </p:cNvPr>
          <p:cNvGrpSpPr/>
          <p:nvPr/>
        </p:nvGrpSpPr>
        <p:grpSpPr>
          <a:xfrm>
            <a:off x="4215411" y="1317165"/>
            <a:ext cx="720000" cy="1116596"/>
            <a:chOff x="4215411" y="3696484"/>
            <a:chExt cx="720000" cy="1116596"/>
          </a:xfrm>
        </p:grpSpPr>
        <p:pic>
          <p:nvPicPr>
            <p:cNvPr id="32" name="Picture 31">
              <a:extLst>
                <a:ext uri="{FF2B5EF4-FFF2-40B4-BE49-F238E27FC236}">
                  <a16:creationId xmlns:a16="http://schemas.microsoft.com/office/drawing/2014/main" id="{4942C8F1-1A0F-4FA8-881F-8CB306DA988C}"/>
                </a:ext>
              </a:extLst>
            </p:cNvPr>
            <p:cNvPicPr preferRelativeResize="0">
              <a:picLocks noChangeAspect="1"/>
            </p:cNvPicPr>
            <p:nvPr/>
          </p:nvPicPr>
          <p:blipFill rotWithShape="1">
            <a:blip r:embed="rId5" cstate="print">
              <a:extLst>
                <a:ext uri="{28A0092B-C50C-407E-A947-70E740481C1C}">
                  <a14:useLocalDpi xmlns:a14="http://schemas.microsoft.com/office/drawing/2010/main" val="0"/>
                </a:ext>
              </a:extLst>
            </a:blip>
            <a:srcRect l="23212" r="1294"/>
            <a:stretch/>
          </p:blipFill>
          <p:spPr>
            <a:xfrm>
              <a:off x="4215411" y="4093080"/>
              <a:ext cx="720000" cy="720000"/>
            </a:xfrm>
            <a:prstGeom prst="rect">
              <a:avLst/>
            </a:prstGeom>
            <a:ln w="76200">
              <a:solidFill>
                <a:srgbClr val="FF0000"/>
              </a:solidFill>
            </a:ln>
          </p:spPr>
        </p:pic>
        <p:sp>
          <p:nvSpPr>
            <p:cNvPr id="41" name="Rectangle 40">
              <a:extLst>
                <a:ext uri="{FF2B5EF4-FFF2-40B4-BE49-F238E27FC236}">
                  <a16:creationId xmlns:a16="http://schemas.microsoft.com/office/drawing/2014/main" id="{E9F9FC83-8A3D-46C1-AB29-5C318A7263C1}"/>
                </a:ext>
              </a:extLst>
            </p:cNvPr>
            <p:cNvSpPr/>
            <p:nvPr/>
          </p:nvSpPr>
          <p:spPr>
            <a:xfrm>
              <a:off x="4492690" y="3696484"/>
              <a:ext cx="158620" cy="32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9" name="Group 8">
            <a:extLst>
              <a:ext uri="{FF2B5EF4-FFF2-40B4-BE49-F238E27FC236}">
                <a16:creationId xmlns:a16="http://schemas.microsoft.com/office/drawing/2014/main" id="{AD66D44E-2019-4B88-895C-D984A345AFA0}"/>
              </a:ext>
            </a:extLst>
          </p:cNvPr>
          <p:cNvGrpSpPr/>
          <p:nvPr/>
        </p:nvGrpSpPr>
        <p:grpSpPr>
          <a:xfrm>
            <a:off x="5455791" y="1242517"/>
            <a:ext cx="720000" cy="1191244"/>
            <a:chOff x="5455791" y="3621836"/>
            <a:chExt cx="720000" cy="1191244"/>
          </a:xfrm>
        </p:grpSpPr>
        <p:pic>
          <p:nvPicPr>
            <p:cNvPr id="29" name="Picture 28">
              <a:extLst>
                <a:ext uri="{FF2B5EF4-FFF2-40B4-BE49-F238E27FC236}">
                  <a16:creationId xmlns:a16="http://schemas.microsoft.com/office/drawing/2014/main" id="{47FD20EB-C3F9-4F8D-A624-FA3F947A6904}"/>
                </a:ext>
              </a:extLst>
            </p:cNvPr>
            <p:cNvPicPr preferRelativeResize="0">
              <a:picLocks noChangeAspect="1"/>
            </p:cNvPicPr>
            <p:nvPr/>
          </p:nvPicPr>
          <p:blipFill rotWithShape="1">
            <a:blip r:embed="rId6" cstate="print">
              <a:extLst>
                <a:ext uri="{28A0092B-C50C-407E-A947-70E740481C1C}">
                  <a14:useLocalDpi xmlns:a14="http://schemas.microsoft.com/office/drawing/2010/main" val="0"/>
                </a:ext>
              </a:extLst>
            </a:blip>
            <a:srcRect l="22357" r="1936"/>
            <a:stretch/>
          </p:blipFill>
          <p:spPr>
            <a:xfrm>
              <a:off x="5455791" y="4093080"/>
              <a:ext cx="720000" cy="720000"/>
            </a:xfrm>
            <a:prstGeom prst="rect">
              <a:avLst/>
            </a:prstGeom>
            <a:ln w="76200">
              <a:solidFill>
                <a:srgbClr val="FF0000"/>
              </a:solidFill>
            </a:ln>
          </p:spPr>
        </p:pic>
        <p:sp>
          <p:nvSpPr>
            <p:cNvPr id="42" name="Rectangle 41">
              <a:extLst>
                <a:ext uri="{FF2B5EF4-FFF2-40B4-BE49-F238E27FC236}">
                  <a16:creationId xmlns:a16="http://schemas.microsoft.com/office/drawing/2014/main" id="{6FA85D0B-B2E8-4916-9D98-D24FFD8F2C1B}"/>
                </a:ext>
              </a:extLst>
            </p:cNvPr>
            <p:cNvSpPr/>
            <p:nvPr/>
          </p:nvSpPr>
          <p:spPr>
            <a:xfrm>
              <a:off x="5733377" y="3621836"/>
              <a:ext cx="15862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0" name="Group 9">
            <a:extLst>
              <a:ext uri="{FF2B5EF4-FFF2-40B4-BE49-F238E27FC236}">
                <a16:creationId xmlns:a16="http://schemas.microsoft.com/office/drawing/2014/main" id="{ED2436DF-4907-47BA-B636-7B569187FC00}"/>
              </a:ext>
            </a:extLst>
          </p:cNvPr>
          <p:cNvGrpSpPr/>
          <p:nvPr/>
        </p:nvGrpSpPr>
        <p:grpSpPr>
          <a:xfrm>
            <a:off x="6696171" y="1531775"/>
            <a:ext cx="720000" cy="901986"/>
            <a:chOff x="6696171" y="3911094"/>
            <a:chExt cx="720000" cy="901986"/>
          </a:xfrm>
        </p:grpSpPr>
        <p:pic>
          <p:nvPicPr>
            <p:cNvPr id="31" name="Picture 8" descr="D:\work\NIPS_2014\Poster\material\Images\Horse_riding\Negatives\2010_006117.jpg">
              <a:extLst>
                <a:ext uri="{FF2B5EF4-FFF2-40B4-BE49-F238E27FC236}">
                  <a16:creationId xmlns:a16="http://schemas.microsoft.com/office/drawing/2014/main" id="{47C39195-4343-4D16-AC0E-631A8ADC71B9}"/>
                </a:ext>
              </a:extLst>
            </p:cNvPr>
            <p:cNvPicPr preferRelativeResize="0">
              <a:picLocks noChangeAspect="1" noChangeArrowheads="1"/>
            </p:cNvPicPr>
            <p:nvPr/>
          </p:nvPicPr>
          <p:blipFill>
            <a:blip r:embed="rId7" cstate="print"/>
            <a:srcRect l="35316" t="1466" r="6326" b="2285"/>
            <a:stretch>
              <a:fillRect/>
            </a:stretch>
          </p:blipFill>
          <p:spPr bwMode="auto">
            <a:xfrm>
              <a:off x="6696171" y="4093080"/>
              <a:ext cx="720000" cy="720000"/>
            </a:xfrm>
            <a:prstGeom prst="rect">
              <a:avLst/>
            </a:prstGeom>
            <a:noFill/>
            <a:ln w="76200">
              <a:solidFill>
                <a:srgbClr val="FF0000"/>
              </a:solidFill>
            </a:ln>
          </p:spPr>
        </p:pic>
        <p:sp>
          <p:nvSpPr>
            <p:cNvPr id="43" name="Rectangle 42">
              <a:extLst>
                <a:ext uri="{FF2B5EF4-FFF2-40B4-BE49-F238E27FC236}">
                  <a16:creationId xmlns:a16="http://schemas.microsoft.com/office/drawing/2014/main" id="{92485A1B-866B-490A-A8C4-22FA6EE9D711}"/>
                </a:ext>
              </a:extLst>
            </p:cNvPr>
            <p:cNvSpPr/>
            <p:nvPr/>
          </p:nvSpPr>
          <p:spPr>
            <a:xfrm>
              <a:off x="6974064" y="3911094"/>
              <a:ext cx="158620" cy="10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1" name="Group 10">
            <a:extLst>
              <a:ext uri="{FF2B5EF4-FFF2-40B4-BE49-F238E27FC236}">
                <a16:creationId xmlns:a16="http://schemas.microsoft.com/office/drawing/2014/main" id="{5C42C29B-815E-4AA3-BC12-5BE14C1E38E2}"/>
              </a:ext>
            </a:extLst>
          </p:cNvPr>
          <p:cNvGrpSpPr/>
          <p:nvPr/>
        </p:nvGrpSpPr>
        <p:grpSpPr>
          <a:xfrm>
            <a:off x="7936549" y="1475788"/>
            <a:ext cx="720000" cy="957973"/>
            <a:chOff x="7936549" y="3855107"/>
            <a:chExt cx="720000" cy="957973"/>
          </a:xfrm>
        </p:grpSpPr>
        <p:pic>
          <p:nvPicPr>
            <p:cNvPr id="35" name="Picture 10" descr="D:\work\NIPS_2014\Poster\material\Images\Horse_riding\Negatives\2010_006129.jpg">
              <a:extLst>
                <a:ext uri="{FF2B5EF4-FFF2-40B4-BE49-F238E27FC236}">
                  <a16:creationId xmlns:a16="http://schemas.microsoft.com/office/drawing/2014/main" id="{88ADB625-5AD0-4DB5-8848-6DD6DD29F51F}"/>
                </a:ext>
              </a:extLst>
            </p:cNvPr>
            <p:cNvPicPr preferRelativeResize="0">
              <a:picLocks noChangeAspect="1" noChangeArrowheads="1"/>
            </p:cNvPicPr>
            <p:nvPr/>
          </p:nvPicPr>
          <p:blipFill>
            <a:blip r:embed="rId8" cstate="print"/>
            <a:srcRect/>
            <a:stretch>
              <a:fillRect/>
            </a:stretch>
          </p:blipFill>
          <p:spPr bwMode="auto">
            <a:xfrm>
              <a:off x="7936549" y="4093080"/>
              <a:ext cx="720000" cy="720000"/>
            </a:xfrm>
            <a:prstGeom prst="rect">
              <a:avLst/>
            </a:prstGeom>
            <a:noFill/>
            <a:ln w="76200">
              <a:solidFill>
                <a:srgbClr val="FF0000"/>
              </a:solidFill>
            </a:ln>
          </p:spPr>
        </p:pic>
        <p:sp>
          <p:nvSpPr>
            <p:cNvPr id="44" name="Rectangle 43">
              <a:extLst>
                <a:ext uri="{FF2B5EF4-FFF2-40B4-BE49-F238E27FC236}">
                  <a16:creationId xmlns:a16="http://schemas.microsoft.com/office/drawing/2014/main" id="{9A3D3564-2BFE-45F2-A297-83A5990E648B}"/>
                </a:ext>
              </a:extLst>
            </p:cNvPr>
            <p:cNvSpPr/>
            <p:nvPr/>
          </p:nvSpPr>
          <p:spPr>
            <a:xfrm>
              <a:off x="8214751" y="3855107"/>
              <a:ext cx="158620" cy="1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7" name="Group 6">
            <a:extLst>
              <a:ext uri="{FF2B5EF4-FFF2-40B4-BE49-F238E27FC236}">
                <a16:creationId xmlns:a16="http://schemas.microsoft.com/office/drawing/2014/main" id="{82BBBFA6-CD25-4EA4-9900-0AE9A29B203B}"/>
              </a:ext>
            </a:extLst>
          </p:cNvPr>
          <p:cNvGrpSpPr/>
          <p:nvPr/>
        </p:nvGrpSpPr>
        <p:grpSpPr>
          <a:xfrm>
            <a:off x="490861" y="1718722"/>
            <a:ext cx="8162278" cy="720000"/>
            <a:chOff x="491167" y="1450608"/>
            <a:chExt cx="8162278" cy="720000"/>
          </a:xfrm>
        </p:grpSpPr>
        <p:pic>
          <p:nvPicPr>
            <p:cNvPr id="58" name="Picture 57">
              <a:extLst>
                <a:ext uri="{FF2B5EF4-FFF2-40B4-BE49-F238E27FC236}">
                  <a16:creationId xmlns:a16="http://schemas.microsoft.com/office/drawing/2014/main" id="{81DAAA16-58B4-41FA-859B-27A56C8F1D44}"/>
                </a:ext>
              </a:extLst>
            </p:cNvPr>
            <p:cNvPicPr preferRelativeResize="0">
              <a:picLocks noChangeAspect="1"/>
            </p:cNvPicPr>
            <p:nvPr/>
          </p:nvPicPr>
          <p:blipFill rotWithShape="1">
            <a:blip r:embed="rId2" cstate="print">
              <a:extLst>
                <a:ext uri="{28A0092B-C50C-407E-A947-70E740481C1C}">
                  <a14:useLocalDpi xmlns:a14="http://schemas.microsoft.com/office/drawing/2010/main" val="0"/>
                </a:ext>
              </a:extLst>
            </a:blip>
            <a:srcRect t="3668" b="19112"/>
            <a:stretch/>
          </p:blipFill>
          <p:spPr>
            <a:xfrm>
              <a:off x="491167" y="1450608"/>
              <a:ext cx="720000" cy="720000"/>
            </a:xfrm>
            <a:prstGeom prst="rect">
              <a:avLst/>
            </a:prstGeom>
            <a:ln w="76200">
              <a:solidFill>
                <a:srgbClr val="00CC00"/>
              </a:solidFill>
            </a:ln>
          </p:spPr>
        </p:pic>
        <p:pic>
          <p:nvPicPr>
            <p:cNvPr id="76" name="Picture 75">
              <a:extLst>
                <a:ext uri="{FF2B5EF4-FFF2-40B4-BE49-F238E27FC236}">
                  <a16:creationId xmlns:a16="http://schemas.microsoft.com/office/drawing/2014/main" id="{5DF69792-CF9F-4676-99BC-46854548362D}"/>
                </a:ext>
              </a:extLst>
            </p:cNvPr>
            <p:cNvPicPr preferRelativeResize="0">
              <a:picLocks noChangeAspect="1"/>
            </p:cNvPicPr>
            <p:nvPr/>
          </p:nvPicPr>
          <p:blipFill rotWithShape="1">
            <a:blip r:embed="rId3" cstate="print">
              <a:extLst>
                <a:ext uri="{28A0092B-C50C-407E-A947-70E740481C1C}">
                  <a14:useLocalDpi xmlns:a14="http://schemas.microsoft.com/office/drawing/2010/main" val="0"/>
                </a:ext>
              </a:extLst>
            </a:blip>
            <a:srcRect l="9866" r="23957"/>
            <a:stretch/>
          </p:blipFill>
          <p:spPr>
            <a:xfrm>
              <a:off x="1731547" y="1450608"/>
              <a:ext cx="720000" cy="720000"/>
            </a:xfrm>
            <a:prstGeom prst="rect">
              <a:avLst/>
            </a:prstGeom>
            <a:ln w="76200">
              <a:solidFill>
                <a:srgbClr val="00CC00"/>
              </a:solidFill>
            </a:ln>
          </p:spPr>
        </p:pic>
        <p:pic>
          <p:nvPicPr>
            <p:cNvPr id="79" name="Picture 78">
              <a:extLst>
                <a:ext uri="{FF2B5EF4-FFF2-40B4-BE49-F238E27FC236}">
                  <a16:creationId xmlns:a16="http://schemas.microsoft.com/office/drawing/2014/main" id="{08F2A114-E5FE-455C-B744-98B505FF87C9}"/>
                </a:ext>
              </a:extLst>
            </p:cNvPr>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l="9999" r="27008"/>
            <a:stretch/>
          </p:blipFill>
          <p:spPr>
            <a:xfrm>
              <a:off x="2971927" y="1450608"/>
              <a:ext cx="720000" cy="720000"/>
            </a:xfrm>
            <a:prstGeom prst="rect">
              <a:avLst/>
            </a:prstGeom>
            <a:ln w="76200">
              <a:solidFill>
                <a:srgbClr val="FF0000"/>
              </a:solidFill>
            </a:ln>
          </p:spPr>
        </p:pic>
        <p:pic>
          <p:nvPicPr>
            <p:cNvPr id="82" name="Picture 81">
              <a:extLst>
                <a:ext uri="{FF2B5EF4-FFF2-40B4-BE49-F238E27FC236}">
                  <a16:creationId xmlns:a16="http://schemas.microsoft.com/office/drawing/2014/main" id="{0ADC5B3A-243A-4A5B-A200-6BA8A81E867A}"/>
                </a:ext>
              </a:extLst>
            </p:cNvPr>
            <p:cNvPicPr preferRelativeResize="0">
              <a:picLocks noChangeAspect="1"/>
            </p:cNvPicPr>
            <p:nvPr/>
          </p:nvPicPr>
          <p:blipFill rotWithShape="1">
            <a:blip r:embed="rId5" cstate="print">
              <a:extLst>
                <a:ext uri="{28A0092B-C50C-407E-A947-70E740481C1C}">
                  <a14:useLocalDpi xmlns:a14="http://schemas.microsoft.com/office/drawing/2010/main" val="0"/>
                </a:ext>
              </a:extLst>
            </a:blip>
            <a:srcRect l="23212" r="1294"/>
            <a:stretch/>
          </p:blipFill>
          <p:spPr>
            <a:xfrm>
              <a:off x="4212307" y="1450608"/>
              <a:ext cx="720000" cy="720000"/>
            </a:xfrm>
            <a:prstGeom prst="rect">
              <a:avLst/>
            </a:prstGeom>
            <a:ln w="76200">
              <a:solidFill>
                <a:srgbClr val="FF0000"/>
              </a:solidFill>
            </a:ln>
          </p:spPr>
        </p:pic>
        <p:pic>
          <p:nvPicPr>
            <p:cNvPr id="85" name="Picture 84">
              <a:extLst>
                <a:ext uri="{FF2B5EF4-FFF2-40B4-BE49-F238E27FC236}">
                  <a16:creationId xmlns:a16="http://schemas.microsoft.com/office/drawing/2014/main" id="{5892D531-0F77-4154-8A60-B7250CBCB7C2}"/>
                </a:ext>
              </a:extLst>
            </p:cNvPr>
            <p:cNvPicPr preferRelativeResize="0">
              <a:picLocks noChangeAspect="1"/>
            </p:cNvPicPr>
            <p:nvPr/>
          </p:nvPicPr>
          <p:blipFill rotWithShape="1">
            <a:blip r:embed="rId6" cstate="print">
              <a:extLst>
                <a:ext uri="{28A0092B-C50C-407E-A947-70E740481C1C}">
                  <a14:useLocalDpi xmlns:a14="http://schemas.microsoft.com/office/drawing/2010/main" val="0"/>
                </a:ext>
              </a:extLst>
            </a:blip>
            <a:srcRect l="22357" r="1936"/>
            <a:stretch/>
          </p:blipFill>
          <p:spPr>
            <a:xfrm>
              <a:off x="5452687" y="1450608"/>
              <a:ext cx="720000" cy="720000"/>
            </a:xfrm>
            <a:prstGeom prst="rect">
              <a:avLst/>
            </a:prstGeom>
            <a:ln w="76200">
              <a:solidFill>
                <a:srgbClr val="FF0000"/>
              </a:solidFill>
            </a:ln>
          </p:spPr>
        </p:pic>
        <p:pic>
          <p:nvPicPr>
            <p:cNvPr id="88" name="Picture 8" descr="D:\work\NIPS_2014\Poster\material\Images\Horse_riding\Negatives\2010_006117.jpg">
              <a:extLst>
                <a:ext uri="{FF2B5EF4-FFF2-40B4-BE49-F238E27FC236}">
                  <a16:creationId xmlns:a16="http://schemas.microsoft.com/office/drawing/2014/main" id="{E8FE7E7A-D476-4D05-AFBC-AE6CBA398CE6}"/>
                </a:ext>
              </a:extLst>
            </p:cNvPr>
            <p:cNvPicPr preferRelativeResize="0">
              <a:picLocks noChangeAspect="1" noChangeArrowheads="1"/>
            </p:cNvPicPr>
            <p:nvPr/>
          </p:nvPicPr>
          <p:blipFill>
            <a:blip r:embed="rId7" cstate="print"/>
            <a:srcRect l="35316" t="1466" r="6326" b="2285"/>
            <a:stretch>
              <a:fillRect/>
            </a:stretch>
          </p:blipFill>
          <p:spPr bwMode="auto">
            <a:xfrm>
              <a:off x="6693067" y="1450608"/>
              <a:ext cx="720000" cy="720000"/>
            </a:xfrm>
            <a:prstGeom prst="rect">
              <a:avLst/>
            </a:prstGeom>
            <a:noFill/>
            <a:ln w="76200">
              <a:solidFill>
                <a:srgbClr val="FF0000"/>
              </a:solidFill>
            </a:ln>
          </p:spPr>
        </p:pic>
        <p:pic>
          <p:nvPicPr>
            <p:cNvPr id="94" name="Picture 10" descr="D:\work\NIPS_2014\Poster\material\Images\Horse_riding\Negatives\2010_006129.jpg">
              <a:extLst>
                <a:ext uri="{FF2B5EF4-FFF2-40B4-BE49-F238E27FC236}">
                  <a16:creationId xmlns:a16="http://schemas.microsoft.com/office/drawing/2014/main" id="{321DF82F-590D-4399-929B-F9F102166AA8}"/>
                </a:ext>
              </a:extLst>
            </p:cNvPr>
            <p:cNvPicPr preferRelativeResize="0">
              <a:picLocks noChangeAspect="1" noChangeArrowheads="1"/>
            </p:cNvPicPr>
            <p:nvPr/>
          </p:nvPicPr>
          <p:blipFill>
            <a:blip r:embed="rId8" cstate="print"/>
            <a:srcRect/>
            <a:stretch>
              <a:fillRect/>
            </a:stretch>
          </p:blipFill>
          <p:spPr bwMode="auto">
            <a:xfrm>
              <a:off x="7933445" y="1450608"/>
              <a:ext cx="720000" cy="720000"/>
            </a:xfrm>
            <a:prstGeom prst="rect">
              <a:avLst/>
            </a:prstGeom>
            <a:noFill/>
            <a:ln w="76200">
              <a:solidFill>
                <a:srgbClr val="FF0000"/>
              </a:solidFill>
            </a:ln>
          </p:spPr>
        </p:pic>
      </p:grpSp>
      <p:sp>
        <p:nvSpPr>
          <p:cNvPr id="96" name="TextBox 95">
            <a:extLst>
              <a:ext uri="{FF2B5EF4-FFF2-40B4-BE49-F238E27FC236}">
                <a16:creationId xmlns:a16="http://schemas.microsoft.com/office/drawing/2014/main" id="{5A1780E2-15BF-4F76-A285-F710E4A8CF2B}"/>
              </a:ext>
            </a:extLst>
          </p:cNvPr>
          <p:cNvSpPr txBox="1"/>
          <p:nvPr/>
        </p:nvSpPr>
        <p:spPr>
          <a:xfrm>
            <a:off x="413875" y="3081076"/>
            <a:ext cx="7843715" cy="2800767"/>
          </a:xfrm>
          <a:prstGeom prst="rect">
            <a:avLst/>
          </a:prstGeom>
          <a:noFill/>
        </p:spPr>
        <p:txBody>
          <a:bodyPr wrap="square" rtlCol="0">
            <a:spAutoFit/>
          </a:bodyPr>
          <a:lstStyle/>
          <a:p>
            <a:r>
              <a:rPr lang="en-IN" sz="2800" dirty="0"/>
              <a:t>Algorithm for computing gradient:</a:t>
            </a:r>
          </a:p>
          <a:p>
            <a:endParaRPr lang="en-IN" sz="2400" dirty="0">
              <a:solidFill>
                <a:schemeClr val="accent6">
                  <a:lumMod val="75000"/>
                </a:schemeClr>
              </a:solidFill>
            </a:endParaRPr>
          </a:p>
          <a:p>
            <a:pPr marL="457200" indent="-457200">
              <a:buFont typeface="+mj-lt"/>
              <a:buAutoNum type="arabicPeriod"/>
            </a:pPr>
            <a:r>
              <a:rPr lang="en-IN" sz="2400" b="1" dirty="0">
                <a:solidFill>
                  <a:srgbClr val="C00000"/>
                </a:solidFill>
              </a:rPr>
              <a:t>Induce the partial-ordering structure</a:t>
            </a:r>
          </a:p>
          <a:p>
            <a:pPr marL="457200" indent="-457200">
              <a:buFont typeface="+mj-lt"/>
              <a:buAutoNum type="arabicPeriod"/>
            </a:pPr>
            <a:endParaRPr lang="en-IN" sz="2400" b="1" dirty="0">
              <a:solidFill>
                <a:srgbClr val="C00000"/>
              </a:solidFill>
            </a:endParaRPr>
          </a:p>
          <a:p>
            <a:pPr marL="457200" indent="-457200">
              <a:buFont typeface="+mj-lt"/>
              <a:buAutoNum type="arabicPeriod"/>
            </a:pPr>
            <a:endParaRPr lang="en-IN" sz="2800" b="1" dirty="0">
              <a:solidFill>
                <a:srgbClr val="C00000"/>
              </a:solidFill>
            </a:endParaRPr>
          </a:p>
          <a:p>
            <a:pPr marL="457200" indent="-457200">
              <a:buFont typeface="+mj-lt"/>
              <a:buAutoNum type="arabicPeriod"/>
            </a:pPr>
            <a:endParaRPr lang="en-IN" sz="2400" b="1" dirty="0">
              <a:solidFill>
                <a:srgbClr val="C00000"/>
              </a:solidFill>
            </a:endParaRPr>
          </a:p>
          <a:p>
            <a:pPr marL="457200" indent="-457200">
              <a:buFont typeface="+mj-lt"/>
              <a:buAutoNum type="arabicPeriod"/>
            </a:pPr>
            <a:r>
              <a:rPr lang="en-IN" sz="2400" b="1" dirty="0">
                <a:solidFill>
                  <a:srgbClr val="C00000"/>
                </a:solidFill>
              </a:rPr>
              <a:t>Compute the optimal interleaving rank</a:t>
            </a:r>
            <a:endParaRPr lang="en-IN" sz="2400" dirty="0">
              <a:solidFill>
                <a:srgbClr val="C00000"/>
              </a:solidFill>
            </a:endParaRPr>
          </a:p>
        </p:txBody>
      </p:sp>
      <p:sp>
        <p:nvSpPr>
          <p:cNvPr id="38" name="TextBox 37">
            <a:extLst>
              <a:ext uri="{FF2B5EF4-FFF2-40B4-BE49-F238E27FC236}">
                <a16:creationId xmlns:a16="http://schemas.microsoft.com/office/drawing/2014/main" id="{A2BEAB30-7A58-4FEB-9B75-F425F1EAC545}"/>
              </a:ext>
            </a:extLst>
          </p:cNvPr>
          <p:cNvSpPr txBox="1"/>
          <p:nvPr/>
        </p:nvSpPr>
        <p:spPr>
          <a:xfrm>
            <a:off x="2322143" y="-84843"/>
            <a:ext cx="4027178" cy="584775"/>
          </a:xfrm>
          <a:prstGeom prst="rect">
            <a:avLst/>
          </a:prstGeom>
          <a:noFill/>
        </p:spPr>
        <p:txBody>
          <a:bodyPr wrap="square" rtlCol="0">
            <a:spAutoFit/>
          </a:bodyPr>
          <a:lstStyle/>
          <a:p>
            <a:r>
              <a:rPr lang="en-IN" sz="3200" dirty="0">
                <a:solidFill>
                  <a:schemeClr val="bg1"/>
                </a:solidFill>
              </a:rPr>
              <a:t>Optimization algorithm</a:t>
            </a:r>
          </a:p>
        </p:txBody>
      </p:sp>
    </p:spTree>
    <p:extLst>
      <p:ext uri="{BB962C8B-B14F-4D97-AF65-F5344CB8AC3E}">
        <p14:creationId xmlns:p14="http://schemas.microsoft.com/office/powerpoint/2010/main" val="461900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6">
                                            <p:txEl>
                                              <p:pRg st="0" end="0"/>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6">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9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1D64005-5037-461D-97D8-A869272C11FF}"/>
              </a:ext>
            </a:extLst>
          </p:cNvPr>
          <p:cNvGrpSpPr/>
          <p:nvPr/>
        </p:nvGrpSpPr>
        <p:grpSpPr>
          <a:xfrm>
            <a:off x="494271" y="1430126"/>
            <a:ext cx="720000" cy="1003635"/>
            <a:chOff x="494271" y="3622829"/>
            <a:chExt cx="720000" cy="1003635"/>
          </a:xfrm>
        </p:grpSpPr>
        <p:pic>
          <p:nvPicPr>
            <p:cNvPr id="33" name="Picture 32">
              <a:extLst>
                <a:ext uri="{FF2B5EF4-FFF2-40B4-BE49-F238E27FC236}">
                  <a16:creationId xmlns:a16="http://schemas.microsoft.com/office/drawing/2014/main" id="{D4413E49-106E-44D3-951F-64667AF7940F}"/>
                </a:ext>
              </a:extLst>
            </p:cNvPr>
            <p:cNvPicPr preferRelativeResize="0">
              <a:picLocks noChangeAspect="1"/>
            </p:cNvPicPr>
            <p:nvPr/>
          </p:nvPicPr>
          <p:blipFill rotWithShape="1">
            <a:blip r:embed="rId2" cstate="print">
              <a:extLst>
                <a:ext uri="{28A0092B-C50C-407E-A947-70E740481C1C}">
                  <a14:useLocalDpi xmlns:a14="http://schemas.microsoft.com/office/drawing/2010/main" val="0"/>
                </a:ext>
              </a:extLst>
            </a:blip>
            <a:srcRect t="3668" b="19112"/>
            <a:stretch/>
          </p:blipFill>
          <p:spPr>
            <a:xfrm>
              <a:off x="494271" y="3906464"/>
              <a:ext cx="720000" cy="720000"/>
            </a:xfrm>
            <a:prstGeom prst="rect">
              <a:avLst/>
            </a:prstGeom>
            <a:ln w="76200">
              <a:solidFill>
                <a:srgbClr val="00CC00"/>
              </a:solidFill>
            </a:ln>
          </p:spPr>
        </p:pic>
        <p:sp>
          <p:nvSpPr>
            <p:cNvPr id="36" name="Rectangle 35">
              <a:extLst>
                <a:ext uri="{FF2B5EF4-FFF2-40B4-BE49-F238E27FC236}">
                  <a16:creationId xmlns:a16="http://schemas.microsoft.com/office/drawing/2014/main" id="{AB304E09-82F0-4C9E-88E7-DA78745776DC}"/>
                </a:ext>
              </a:extLst>
            </p:cNvPr>
            <p:cNvSpPr/>
            <p:nvPr/>
          </p:nvSpPr>
          <p:spPr>
            <a:xfrm>
              <a:off x="770629" y="3622829"/>
              <a:ext cx="158620" cy="21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5" name="Group 4">
            <a:extLst>
              <a:ext uri="{FF2B5EF4-FFF2-40B4-BE49-F238E27FC236}">
                <a16:creationId xmlns:a16="http://schemas.microsoft.com/office/drawing/2014/main" id="{6E0AA54B-D72B-4FA6-9143-63E218ED5C0A}"/>
              </a:ext>
            </a:extLst>
          </p:cNvPr>
          <p:cNvGrpSpPr/>
          <p:nvPr/>
        </p:nvGrpSpPr>
        <p:grpSpPr>
          <a:xfrm>
            <a:off x="1734651" y="1214126"/>
            <a:ext cx="720000" cy="1219635"/>
            <a:chOff x="1734651" y="3593445"/>
            <a:chExt cx="720000" cy="1219635"/>
          </a:xfrm>
        </p:grpSpPr>
        <p:pic>
          <p:nvPicPr>
            <p:cNvPr id="34" name="Picture 33">
              <a:extLst>
                <a:ext uri="{FF2B5EF4-FFF2-40B4-BE49-F238E27FC236}">
                  <a16:creationId xmlns:a16="http://schemas.microsoft.com/office/drawing/2014/main" id="{2D8932D6-7732-449E-BF06-F1232DEE9247}"/>
                </a:ext>
              </a:extLst>
            </p:cNvPr>
            <p:cNvPicPr preferRelativeResize="0">
              <a:picLocks noChangeAspect="1"/>
            </p:cNvPicPr>
            <p:nvPr/>
          </p:nvPicPr>
          <p:blipFill rotWithShape="1">
            <a:blip r:embed="rId3" cstate="print">
              <a:extLst>
                <a:ext uri="{28A0092B-C50C-407E-A947-70E740481C1C}">
                  <a14:useLocalDpi xmlns:a14="http://schemas.microsoft.com/office/drawing/2010/main" val="0"/>
                </a:ext>
              </a:extLst>
            </a:blip>
            <a:srcRect l="9866" r="23957"/>
            <a:stretch/>
          </p:blipFill>
          <p:spPr>
            <a:xfrm>
              <a:off x="1734651" y="4093080"/>
              <a:ext cx="720000" cy="720000"/>
            </a:xfrm>
            <a:prstGeom prst="rect">
              <a:avLst/>
            </a:prstGeom>
            <a:ln w="76200">
              <a:solidFill>
                <a:srgbClr val="00CC00"/>
              </a:solidFill>
            </a:ln>
          </p:spPr>
        </p:pic>
        <p:sp>
          <p:nvSpPr>
            <p:cNvPr id="37" name="Rectangle 36">
              <a:extLst>
                <a:ext uri="{FF2B5EF4-FFF2-40B4-BE49-F238E27FC236}">
                  <a16:creationId xmlns:a16="http://schemas.microsoft.com/office/drawing/2014/main" id="{CAA5FAE2-1974-495D-ABA3-AB10AB451A00}"/>
                </a:ext>
              </a:extLst>
            </p:cNvPr>
            <p:cNvSpPr/>
            <p:nvPr/>
          </p:nvSpPr>
          <p:spPr>
            <a:xfrm>
              <a:off x="2015341" y="3593445"/>
              <a:ext cx="158620" cy="43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6" name="Group 5">
            <a:extLst>
              <a:ext uri="{FF2B5EF4-FFF2-40B4-BE49-F238E27FC236}">
                <a16:creationId xmlns:a16="http://schemas.microsoft.com/office/drawing/2014/main" id="{41A81E9F-59F9-4482-A5D9-AA161BA4A443}"/>
              </a:ext>
            </a:extLst>
          </p:cNvPr>
          <p:cNvGrpSpPr/>
          <p:nvPr/>
        </p:nvGrpSpPr>
        <p:grpSpPr>
          <a:xfrm>
            <a:off x="2975031" y="1391813"/>
            <a:ext cx="720000" cy="1041948"/>
            <a:chOff x="2975031" y="3771132"/>
            <a:chExt cx="720000" cy="1041948"/>
          </a:xfrm>
        </p:grpSpPr>
        <p:pic>
          <p:nvPicPr>
            <p:cNvPr id="30" name="Picture 29">
              <a:extLst>
                <a:ext uri="{FF2B5EF4-FFF2-40B4-BE49-F238E27FC236}">
                  <a16:creationId xmlns:a16="http://schemas.microsoft.com/office/drawing/2014/main" id="{C909CA2D-8549-4692-ABDB-9E2F5DD7F46E}"/>
                </a:ext>
              </a:extLst>
            </p:cNvPr>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l="9999" r="27008"/>
            <a:stretch/>
          </p:blipFill>
          <p:spPr>
            <a:xfrm>
              <a:off x="2975031" y="4093080"/>
              <a:ext cx="720000" cy="720000"/>
            </a:xfrm>
            <a:prstGeom prst="rect">
              <a:avLst/>
            </a:prstGeom>
            <a:ln w="76200">
              <a:solidFill>
                <a:srgbClr val="FF0000"/>
              </a:solidFill>
            </a:ln>
          </p:spPr>
        </p:pic>
        <p:sp>
          <p:nvSpPr>
            <p:cNvPr id="40" name="Rectangle 39">
              <a:extLst>
                <a:ext uri="{FF2B5EF4-FFF2-40B4-BE49-F238E27FC236}">
                  <a16:creationId xmlns:a16="http://schemas.microsoft.com/office/drawing/2014/main" id="{283B96C6-D660-4406-BD28-41C3B67C8E7B}"/>
                </a:ext>
              </a:extLst>
            </p:cNvPr>
            <p:cNvSpPr/>
            <p:nvPr/>
          </p:nvSpPr>
          <p:spPr>
            <a:xfrm>
              <a:off x="3252617" y="3771132"/>
              <a:ext cx="158620" cy="25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8" name="Group 7">
            <a:extLst>
              <a:ext uri="{FF2B5EF4-FFF2-40B4-BE49-F238E27FC236}">
                <a16:creationId xmlns:a16="http://schemas.microsoft.com/office/drawing/2014/main" id="{E5CF8571-00D0-4649-91E8-E33775C227DD}"/>
              </a:ext>
            </a:extLst>
          </p:cNvPr>
          <p:cNvGrpSpPr/>
          <p:nvPr/>
        </p:nvGrpSpPr>
        <p:grpSpPr>
          <a:xfrm>
            <a:off x="4215411" y="1317165"/>
            <a:ext cx="720000" cy="1116596"/>
            <a:chOff x="4215411" y="3696484"/>
            <a:chExt cx="720000" cy="1116596"/>
          </a:xfrm>
        </p:grpSpPr>
        <p:pic>
          <p:nvPicPr>
            <p:cNvPr id="32" name="Picture 31">
              <a:extLst>
                <a:ext uri="{FF2B5EF4-FFF2-40B4-BE49-F238E27FC236}">
                  <a16:creationId xmlns:a16="http://schemas.microsoft.com/office/drawing/2014/main" id="{4942C8F1-1A0F-4FA8-881F-8CB306DA988C}"/>
                </a:ext>
              </a:extLst>
            </p:cNvPr>
            <p:cNvPicPr preferRelativeResize="0">
              <a:picLocks noChangeAspect="1"/>
            </p:cNvPicPr>
            <p:nvPr/>
          </p:nvPicPr>
          <p:blipFill rotWithShape="1">
            <a:blip r:embed="rId5" cstate="print">
              <a:extLst>
                <a:ext uri="{28A0092B-C50C-407E-A947-70E740481C1C}">
                  <a14:useLocalDpi xmlns:a14="http://schemas.microsoft.com/office/drawing/2010/main" val="0"/>
                </a:ext>
              </a:extLst>
            </a:blip>
            <a:srcRect l="23212" r="1294"/>
            <a:stretch/>
          </p:blipFill>
          <p:spPr>
            <a:xfrm>
              <a:off x="4215411" y="4093080"/>
              <a:ext cx="720000" cy="720000"/>
            </a:xfrm>
            <a:prstGeom prst="rect">
              <a:avLst/>
            </a:prstGeom>
            <a:ln w="76200">
              <a:solidFill>
                <a:srgbClr val="FF0000"/>
              </a:solidFill>
            </a:ln>
          </p:spPr>
        </p:pic>
        <p:sp>
          <p:nvSpPr>
            <p:cNvPr id="41" name="Rectangle 40">
              <a:extLst>
                <a:ext uri="{FF2B5EF4-FFF2-40B4-BE49-F238E27FC236}">
                  <a16:creationId xmlns:a16="http://schemas.microsoft.com/office/drawing/2014/main" id="{E9F9FC83-8A3D-46C1-AB29-5C318A7263C1}"/>
                </a:ext>
              </a:extLst>
            </p:cNvPr>
            <p:cNvSpPr/>
            <p:nvPr/>
          </p:nvSpPr>
          <p:spPr>
            <a:xfrm>
              <a:off x="4492690" y="3696484"/>
              <a:ext cx="158620" cy="32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9" name="Group 8">
            <a:extLst>
              <a:ext uri="{FF2B5EF4-FFF2-40B4-BE49-F238E27FC236}">
                <a16:creationId xmlns:a16="http://schemas.microsoft.com/office/drawing/2014/main" id="{AD66D44E-2019-4B88-895C-D984A345AFA0}"/>
              </a:ext>
            </a:extLst>
          </p:cNvPr>
          <p:cNvGrpSpPr/>
          <p:nvPr/>
        </p:nvGrpSpPr>
        <p:grpSpPr>
          <a:xfrm>
            <a:off x="5455791" y="1242517"/>
            <a:ext cx="720000" cy="1191244"/>
            <a:chOff x="5455791" y="3621836"/>
            <a:chExt cx="720000" cy="1191244"/>
          </a:xfrm>
        </p:grpSpPr>
        <p:pic>
          <p:nvPicPr>
            <p:cNvPr id="29" name="Picture 28">
              <a:extLst>
                <a:ext uri="{FF2B5EF4-FFF2-40B4-BE49-F238E27FC236}">
                  <a16:creationId xmlns:a16="http://schemas.microsoft.com/office/drawing/2014/main" id="{47FD20EB-C3F9-4F8D-A624-FA3F947A6904}"/>
                </a:ext>
              </a:extLst>
            </p:cNvPr>
            <p:cNvPicPr preferRelativeResize="0">
              <a:picLocks noChangeAspect="1"/>
            </p:cNvPicPr>
            <p:nvPr/>
          </p:nvPicPr>
          <p:blipFill rotWithShape="1">
            <a:blip r:embed="rId6" cstate="print">
              <a:extLst>
                <a:ext uri="{28A0092B-C50C-407E-A947-70E740481C1C}">
                  <a14:useLocalDpi xmlns:a14="http://schemas.microsoft.com/office/drawing/2010/main" val="0"/>
                </a:ext>
              </a:extLst>
            </a:blip>
            <a:srcRect l="22357" r="1936"/>
            <a:stretch/>
          </p:blipFill>
          <p:spPr>
            <a:xfrm>
              <a:off x="5455791" y="4093080"/>
              <a:ext cx="720000" cy="720000"/>
            </a:xfrm>
            <a:prstGeom prst="rect">
              <a:avLst/>
            </a:prstGeom>
            <a:ln w="76200">
              <a:solidFill>
                <a:srgbClr val="FF0000"/>
              </a:solidFill>
            </a:ln>
          </p:spPr>
        </p:pic>
        <p:sp>
          <p:nvSpPr>
            <p:cNvPr id="42" name="Rectangle 41">
              <a:extLst>
                <a:ext uri="{FF2B5EF4-FFF2-40B4-BE49-F238E27FC236}">
                  <a16:creationId xmlns:a16="http://schemas.microsoft.com/office/drawing/2014/main" id="{6FA85D0B-B2E8-4916-9D98-D24FFD8F2C1B}"/>
                </a:ext>
              </a:extLst>
            </p:cNvPr>
            <p:cNvSpPr/>
            <p:nvPr/>
          </p:nvSpPr>
          <p:spPr>
            <a:xfrm>
              <a:off x="5733377" y="3621836"/>
              <a:ext cx="15862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0" name="Group 9">
            <a:extLst>
              <a:ext uri="{FF2B5EF4-FFF2-40B4-BE49-F238E27FC236}">
                <a16:creationId xmlns:a16="http://schemas.microsoft.com/office/drawing/2014/main" id="{ED2436DF-4907-47BA-B636-7B569187FC00}"/>
              </a:ext>
            </a:extLst>
          </p:cNvPr>
          <p:cNvGrpSpPr/>
          <p:nvPr/>
        </p:nvGrpSpPr>
        <p:grpSpPr>
          <a:xfrm>
            <a:off x="6696171" y="1531775"/>
            <a:ext cx="720000" cy="901986"/>
            <a:chOff x="6696171" y="3911094"/>
            <a:chExt cx="720000" cy="901986"/>
          </a:xfrm>
        </p:grpSpPr>
        <p:pic>
          <p:nvPicPr>
            <p:cNvPr id="31" name="Picture 8" descr="D:\work\NIPS_2014\Poster\material\Images\Horse_riding\Negatives\2010_006117.jpg">
              <a:extLst>
                <a:ext uri="{FF2B5EF4-FFF2-40B4-BE49-F238E27FC236}">
                  <a16:creationId xmlns:a16="http://schemas.microsoft.com/office/drawing/2014/main" id="{47C39195-4343-4D16-AC0E-631A8ADC71B9}"/>
                </a:ext>
              </a:extLst>
            </p:cNvPr>
            <p:cNvPicPr preferRelativeResize="0">
              <a:picLocks noChangeAspect="1" noChangeArrowheads="1"/>
            </p:cNvPicPr>
            <p:nvPr/>
          </p:nvPicPr>
          <p:blipFill>
            <a:blip r:embed="rId7" cstate="print"/>
            <a:srcRect l="35316" t="1466" r="6326" b="2285"/>
            <a:stretch>
              <a:fillRect/>
            </a:stretch>
          </p:blipFill>
          <p:spPr bwMode="auto">
            <a:xfrm>
              <a:off x="6696171" y="4093080"/>
              <a:ext cx="720000" cy="720000"/>
            </a:xfrm>
            <a:prstGeom prst="rect">
              <a:avLst/>
            </a:prstGeom>
            <a:noFill/>
            <a:ln w="76200">
              <a:solidFill>
                <a:srgbClr val="FF0000"/>
              </a:solidFill>
            </a:ln>
          </p:spPr>
        </p:pic>
        <p:sp>
          <p:nvSpPr>
            <p:cNvPr id="43" name="Rectangle 42">
              <a:extLst>
                <a:ext uri="{FF2B5EF4-FFF2-40B4-BE49-F238E27FC236}">
                  <a16:creationId xmlns:a16="http://schemas.microsoft.com/office/drawing/2014/main" id="{92485A1B-866B-490A-A8C4-22FA6EE9D711}"/>
                </a:ext>
              </a:extLst>
            </p:cNvPr>
            <p:cNvSpPr/>
            <p:nvPr/>
          </p:nvSpPr>
          <p:spPr>
            <a:xfrm>
              <a:off x="6974064" y="3911094"/>
              <a:ext cx="158620" cy="10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1" name="Group 10">
            <a:extLst>
              <a:ext uri="{FF2B5EF4-FFF2-40B4-BE49-F238E27FC236}">
                <a16:creationId xmlns:a16="http://schemas.microsoft.com/office/drawing/2014/main" id="{5C42C29B-815E-4AA3-BC12-5BE14C1E38E2}"/>
              </a:ext>
            </a:extLst>
          </p:cNvPr>
          <p:cNvGrpSpPr/>
          <p:nvPr/>
        </p:nvGrpSpPr>
        <p:grpSpPr>
          <a:xfrm>
            <a:off x="7936549" y="1475788"/>
            <a:ext cx="720000" cy="957973"/>
            <a:chOff x="7936549" y="3855107"/>
            <a:chExt cx="720000" cy="957973"/>
          </a:xfrm>
        </p:grpSpPr>
        <p:pic>
          <p:nvPicPr>
            <p:cNvPr id="35" name="Picture 10" descr="D:\work\NIPS_2014\Poster\material\Images\Horse_riding\Negatives\2010_006129.jpg">
              <a:extLst>
                <a:ext uri="{FF2B5EF4-FFF2-40B4-BE49-F238E27FC236}">
                  <a16:creationId xmlns:a16="http://schemas.microsoft.com/office/drawing/2014/main" id="{88ADB625-5AD0-4DB5-8848-6DD6DD29F51F}"/>
                </a:ext>
              </a:extLst>
            </p:cNvPr>
            <p:cNvPicPr preferRelativeResize="0">
              <a:picLocks noChangeAspect="1" noChangeArrowheads="1"/>
            </p:cNvPicPr>
            <p:nvPr/>
          </p:nvPicPr>
          <p:blipFill>
            <a:blip r:embed="rId8" cstate="print"/>
            <a:srcRect/>
            <a:stretch>
              <a:fillRect/>
            </a:stretch>
          </p:blipFill>
          <p:spPr bwMode="auto">
            <a:xfrm>
              <a:off x="7936549" y="4093080"/>
              <a:ext cx="720000" cy="720000"/>
            </a:xfrm>
            <a:prstGeom prst="rect">
              <a:avLst/>
            </a:prstGeom>
            <a:noFill/>
            <a:ln w="76200">
              <a:solidFill>
                <a:srgbClr val="FF0000"/>
              </a:solidFill>
            </a:ln>
          </p:spPr>
        </p:pic>
        <p:sp>
          <p:nvSpPr>
            <p:cNvPr id="44" name="Rectangle 43">
              <a:extLst>
                <a:ext uri="{FF2B5EF4-FFF2-40B4-BE49-F238E27FC236}">
                  <a16:creationId xmlns:a16="http://schemas.microsoft.com/office/drawing/2014/main" id="{9A3D3564-2BFE-45F2-A297-83A5990E648B}"/>
                </a:ext>
              </a:extLst>
            </p:cNvPr>
            <p:cNvSpPr/>
            <p:nvPr/>
          </p:nvSpPr>
          <p:spPr>
            <a:xfrm>
              <a:off x="8214751" y="3855107"/>
              <a:ext cx="158620" cy="1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96" name="TextBox 95">
            <a:extLst>
              <a:ext uri="{FF2B5EF4-FFF2-40B4-BE49-F238E27FC236}">
                <a16:creationId xmlns:a16="http://schemas.microsoft.com/office/drawing/2014/main" id="{5A1780E2-15BF-4F76-A285-F710E4A8CF2B}"/>
              </a:ext>
            </a:extLst>
          </p:cNvPr>
          <p:cNvSpPr txBox="1"/>
          <p:nvPr/>
        </p:nvSpPr>
        <p:spPr>
          <a:xfrm>
            <a:off x="413876" y="3081076"/>
            <a:ext cx="6278885" cy="2800767"/>
          </a:xfrm>
          <a:prstGeom prst="rect">
            <a:avLst/>
          </a:prstGeom>
          <a:noFill/>
        </p:spPr>
        <p:txBody>
          <a:bodyPr wrap="square" rtlCol="0">
            <a:spAutoFit/>
          </a:bodyPr>
          <a:lstStyle/>
          <a:p>
            <a:r>
              <a:rPr lang="en-IN" sz="2800" dirty="0"/>
              <a:t>Algorithm for computing gradient:</a:t>
            </a:r>
          </a:p>
          <a:p>
            <a:endParaRPr lang="en-IN" sz="2400" dirty="0">
              <a:solidFill>
                <a:schemeClr val="accent6">
                  <a:lumMod val="75000"/>
                </a:schemeClr>
              </a:solidFill>
            </a:endParaRPr>
          </a:p>
          <a:p>
            <a:pPr marL="457200" indent="-457200">
              <a:buFont typeface="+mj-lt"/>
              <a:buAutoNum type="arabicPeriod"/>
            </a:pPr>
            <a:r>
              <a:rPr lang="en-IN" sz="2400" b="1" dirty="0">
                <a:solidFill>
                  <a:srgbClr val="C00000"/>
                </a:solidFill>
              </a:rPr>
              <a:t>Induce the partial-ordering structure</a:t>
            </a:r>
          </a:p>
          <a:p>
            <a:pPr marL="914400" lvl="1" indent="-457200">
              <a:buFont typeface="Arial" panose="020B0604020202020204" pitchFamily="34" charset="0"/>
              <a:buChar char="•"/>
            </a:pPr>
            <a:r>
              <a:rPr lang="en-IN" sz="2400" dirty="0"/>
              <a:t>Sort the +</a:t>
            </a:r>
            <a:r>
              <a:rPr lang="en-IN" sz="2400" dirty="0" err="1"/>
              <a:t>ve</a:t>
            </a:r>
            <a:r>
              <a:rPr lang="en-IN" sz="2400" dirty="0"/>
              <a:t> samples</a:t>
            </a:r>
          </a:p>
          <a:p>
            <a:pPr marL="914400" lvl="1" indent="-457200">
              <a:buFont typeface="Arial" panose="020B0604020202020204" pitchFamily="34" charset="0"/>
              <a:buChar char="•"/>
            </a:pPr>
            <a:r>
              <a:rPr lang="en-IN" sz="2400" dirty="0"/>
              <a:t>Sort the –</a:t>
            </a:r>
            <a:r>
              <a:rPr lang="en-IN" sz="2400" dirty="0" err="1"/>
              <a:t>ve</a:t>
            </a:r>
            <a:r>
              <a:rPr lang="en-IN" sz="2400" dirty="0"/>
              <a:t> samples</a:t>
            </a:r>
          </a:p>
          <a:p>
            <a:pPr marL="457200" indent="-457200">
              <a:buFont typeface="+mj-lt"/>
              <a:buAutoNum type="arabicPeriod"/>
            </a:pPr>
            <a:endParaRPr lang="en-IN" sz="2800" b="1" dirty="0">
              <a:solidFill>
                <a:srgbClr val="C00000"/>
              </a:solidFill>
            </a:endParaRPr>
          </a:p>
          <a:p>
            <a:pPr marL="457200" indent="-457200">
              <a:buFont typeface="+mj-lt"/>
              <a:buAutoNum type="arabicPeriod"/>
            </a:pPr>
            <a:r>
              <a:rPr lang="en-IN" sz="2400" b="1" dirty="0">
                <a:solidFill>
                  <a:srgbClr val="C00000"/>
                </a:solidFill>
              </a:rPr>
              <a:t>Compute the optimal interleaving rank</a:t>
            </a:r>
          </a:p>
        </p:txBody>
      </p:sp>
      <p:sp>
        <p:nvSpPr>
          <p:cNvPr id="2" name="TextBox 1">
            <a:extLst>
              <a:ext uri="{FF2B5EF4-FFF2-40B4-BE49-F238E27FC236}">
                <a16:creationId xmlns:a16="http://schemas.microsoft.com/office/drawing/2014/main" id="{F38A1BD3-5548-4AE8-8BB0-48EB12E8221B}"/>
              </a:ext>
            </a:extLst>
          </p:cNvPr>
          <p:cNvSpPr txBox="1"/>
          <p:nvPr/>
        </p:nvSpPr>
        <p:spPr>
          <a:xfrm>
            <a:off x="6578613" y="4186684"/>
            <a:ext cx="2169936" cy="461665"/>
          </a:xfrm>
          <a:prstGeom prst="rect">
            <a:avLst/>
          </a:prstGeom>
          <a:noFill/>
        </p:spPr>
        <p:txBody>
          <a:bodyPr wrap="square" rtlCol="0">
            <a:spAutoFit/>
          </a:bodyPr>
          <a:lstStyle/>
          <a:p>
            <a:r>
              <a:rPr lang="en-IN" sz="2400" dirty="0">
                <a:solidFill>
                  <a:srgbClr val="0070C0"/>
                </a:solidFill>
              </a:rPr>
              <a:t>O( P log P )</a:t>
            </a:r>
          </a:p>
        </p:txBody>
      </p:sp>
      <p:sp>
        <p:nvSpPr>
          <p:cNvPr id="38" name="TextBox 37">
            <a:extLst>
              <a:ext uri="{FF2B5EF4-FFF2-40B4-BE49-F238E27FC236}">
                <a16:creationId xmlns:a16="http://schemas.microsoft.com/office/drawing/2014/main" id="{920EFC86-20C2-4475-911A-5070A51AF369}"/>
              </a:ext>
            </a:extLst>
          </p:cNvPr>
          <p:cNvSpPr txBox="1"/>
          <p:nvPr/>
        </p:nvSpPr>
        <p:spPr>
          <a:xfrm>
            <a:off x="6578613" y="4612945"/>
            <a:ext cx="2169936" cy="461665"/>
          </a:xfrm>
          <a:prstGeom prst="rect">
            <a:avLst/>
          </a:prstGeom>
          <a:noFill/>
        </p:spPr>
        <p:txBody>
          <a:bodyPr wrap="square" rtlCol="0">
            <a:spAutoFit/>
          </a:bodyPr>
          <a:lstStyle/>
          <a:p>
            <a:r>
              <a:rPr lang="en-IN" sz="2400" dirty="0">
                <a:solidFill>
                  <a:srgbClr val="0070C0"/>
                </a:solidFill>
              </a:rPr>
              <a:t>O( N log N )</a:t>
            </a:r>
          </a:p>
        </p:txBody>
      </p:sp>
      <p:sp>
        <p:nvSpPr>
          <p:cNvPr id="26" name="TextBox 25">
            <a:extLst>
              <a:ext uri="{FF2B5EF4-FFF2-40B4-BE49-F238E27FC236}">
                <a16:creationId xmlns:a16="http://schemas.microsoft.com/office/drawing/2014/main" id="{6455BA28-3384-4650-8CB1-01DB92614279}"/>
              </a:ext>
            </a:extLst>
          </p:cNvPr>
          <p:cNvSpPr txBox="1"/>
          <p:nvPr/>
        </p:nvSpPr>
        <p:spPr>
          <a:xfrm>
            <a:off x="2921343" y="-84843"/>
            <a:ext cx="3301314" cy="584775"/>
          </a:xfrm>
          <a:prstGeom prst="rect">
            <a:avLst/>
          </a:prstGeom>
          <a:noFill/>
        </p:spPr>
        <p:txBody>
          <a:bodyPr wrap="square" rtlCol="0">
            <a:spAutoFit/>
          </a:bodyPr>
          <a:lstStyle/>
          <a:p>
            <a:r>
              <a:rPr lang="en-IN" sz="3200" dirty="0">
                <a:solidFill>
                  <a:schemeClr val="bg1"/>
                </a:solidFill>
              </a:rPr>
              <a:t>Baseline algorithm </a:t>
            </a:r>
          </a:p>
        </p:txBody>
      </p:sp>
    </p:spTree>
    <p:extLst>
      <p:ext uri="{BB962C8B-B14F-4D97-AF65-F5344CB8AC3E}">
        <p14:creationId xmlns:p14="http://schemas.microsoft.com/office/powerpoint/2010/main" val="2141472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96">
                                            <p:txEl>
                                              <p:pRg st="3" end="3"/>
                                            </p:txEl>
                                          </p:spTgt>
                                        </p:tgtEl>
                                        <p:attrNameLst>
                                          <p:attrName>style.visibility</p:attrName>
                                        </p:attrNameLst>
                                      </p:cBhvr>
                                      <p:to>
                                        <p:strVal val="visible"/>
                                      </p:to>
                                    </p:set>
                                  </p:childTnLst>
                                </p:cTn>
                              </p:par>
                              <p:par>
                                <p:cTn id="7" presetID="37" presetClass="path" presetSubtype="0" accel="50000" decel="50000" fill="hold" nodeType="withEffect">
                                  <p:stCondLst>
                                    <p:cond delay="500"/>
                                  </p:stCondLst>
                                  <p:childTnLst>
                                    <p:animMotion origin="layout" path="M -3.05556E-6 -2.22222E-6 L -0.03715 0.04005 C -0.04496 0.04908 -0.05625 0.05394 -0.06805 0.05394 C -0.08177 0.05394 -0.09236 0.04908 -0.10017 0.04005 L -0.13611 -2.22222E-6 " pathEditMode="relative" rAng="0" ptsTypes="AAAAA">
                                      <p:cBhvr>
                                        <p:cTn id="8" dur="1500" fill="hold"/>
                                        <p:tgtEl>
                                          <p:spTgt spid="5"/>
                                        </p:tgtEl>
                                        <p:attrNameLst>
                                          <p:attrName>ppt_x</p:attrName>
                                          <p:attrName>ppt_y</p:attrName>
                                        </p:attrNameLst>
                                      </p:cBhvr>
                                      <p:rCtr x="-6806" y="2685"/>
                                    </p:animMotion>
                                  </p:childTnLst>
                                </p:cTn>
                              </p:par>
                              <p:par>
                                <p:cTn id="9" presetID="42" presetClass="path" presetSubtype="0" accel="50000" decel="50000" fill="hold" nodeType="withEffect">
                                  <p:stCondLst>
                                    <p:cond delay="500"/>
                                  </p:stCondLst>
                                  <p:childTnLst>
                                    <p:animMotion origin="layout" path="M -2.77778E-6 -2.96296E-6 L 0.13663 0.0007 " pathEditMode="relative" rAng="0" ptsTypes="AA">
                                      <p:cBhvr>
                                        <p:cTn id="10" dur="1500" fill="hold"/>
                                        <p:tgtEl>
                                          <p:spTgt spid="3"/>
                                        </p:tgtEl>
                                        <p:attrNameLst>
                                          <p:attrName>ppt_x</p:attrName>
                                          <p:attrName>ppt_y</p:attrName>
                                        </p:attrNameLst>
                                      </p:cBhvr>
                                      <p:rCtr x="6823" y="23"/>
                                    </p:animMotion>
                                  </p:childTnLst>
                                </p:cTn>
                              </p:par>
                              <p:par>
                                <p:cTn id="11" presetID="1" presetClass="entr" presetSubtype="0" fill="hold" grpId="0" nodeType="withEffect">
                                  <p:stCondLst>
                                    <p:cond delay="200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6">
                                            <p:txEl>
                                              <p:pRg st="4" end="4"/>
                                            </p:txEl>
                                          </p:spTgt>
                                        </p:tgtEl>
                                        <p:attrNameLst>
                                          <p:attrName>style.visibility</p:attrName>
                                        </p:attrNameLst>
                                      </p:cBhvr>
                                      <p:to>
                                        <p:strVal val="visible"/>
                                      </p:to>
                                    </p:set>
                                  </p:childTnLst>
                                </p:cTn>
                              </p:par>
                              <p:par>
                                <p:cTn id="17" presetID="37" presetClass="path" presetSubtype="0" accel="50000" decel="50000" fill="hold" nodeType="withEffect">
                                  <p:stCondLst>
                                    <p:cond delay="1000"/>
                                  </p:stCondLst>
                                  <p:childTnLst>
                                    <p:animMotion origin="layout" path="M 2.5E-6 4.44444E-6 L -0.07275 0.04004 C -0.08802 0.04907 -0.11077 0.05393 -0.13438 0.05393 C -0.16146 0.05393 -0.18299 0.04907 -0.19827 0.04004 L -0.27066 4.44444E-6 " pathEditMode="relative" rAng="0" ptsTypes="AAAAA">
                                      <p:cBhvr>
                                        <p:cTn id="18" dur="1000" fill="hold"/>
                                        <p:tgtEl>
                                          <p:spTgt spid="9"/>
                                        </p:tgtEl>
                                        <p:attrNameLst>
                                          <p:attrName>ppt_x</p:attrName>
                                          <p:attrName>ppt_y</p:attrName>
                                        </p:attrNameLst>
                                      </p:cBhvr>
                                      <p:rCtr x="-13542" y="2685"/>
                                    </p:animMotion>
                                  </p:childTnLst>
                                </p:cTn>
                              </p:par>
                              <p:par>
                                <p:cTn id="19" presetID="42" presetClass="path" presetSubtype="0" accel="50000" decel="50000" fill="hold" nodeType="withEffect">
                                  <p:stCondLst>
                                    <p:cond delay="1000"/>
                                  </p:stCondLst>
                                  <p:childTnLst>
                                    <p:animMotion origin="layout" path="M 2.77778E-6 3.7037E-7 L 0.13559 0.00023 " pathEditMode="relative" rAng="0" ptsTypes="AA">
                                      <p:cBhvr>
                                        <p:cTn id="20" dur="1000" fill="hold"/>
                                        <p:tgtEl>
                                          <p:spTgt spid="8"/>
                                        </p:tgtEl>
                                        <p:attrNameLst>
                                          <p:attrName>ppt_x</p:attrName>
                                          <p:attrName>ppt_y</p:attrName>
                                        </p:attrNameLst>
                                      </p:cBhvr>
                                      <p:rCtr x="6771" y="0"/>
                                    </p:animMotion>
                                  </p:childTnLst>
                                </p:cTn>
                              </p:par>
                              <p:par>
                                <p:cTn id="21" presetID="42" presetClass="path" presetSubtype="0" accel="50000" decel="50000" fill="hold" nodeType="withEffect">
                                  <p:stCondLst>
                                    <p:cond delay="1000"/>
                                  </p:stCondLst>
                                  <p:childTnLst>
                                    <p:animMotion origin="layout" path="M 3.05556E-6 4.81481E-6 L 0.13559 0.00115 " pathEditMode="relative" rAng="0" ptsTypes="AA">
                                      <p:cBhvr>
                                        <p:cTn id="22" dur="1000" fill="hold"/>
                                        <p:tgtEl>
                                          <p:spTgt spid="6"/>
                                        </p:tgtEl>
                                        <p:attrNameLst>
                                          <p:attrName>ppt_x</p:attrName>
                                          <p:attrName>ppt_y</p:attrName>
                                        </p:attrNameLst>
                                      </p:cBhvr>
                                      <p:rCtr x="6771" y="46"/>
                                    </p:animMotion>
                                  </p:childTnLst>
                                </p:cTn>
                              </p:par>
                              <p:par>
                                <p:cTn id="23" presetID="37" presetClass="path" presetSubtype="0" accel="50000" decel="50000" fill="hold" nodeType="withEffect">
                                  <p:stCondLst>
                                    <p:cond delay="2000"/>
                                  </p:stCondLst>
                                  <p:childTnLst>
                                    <p:animMotion origin="layout" path="M 0.13559 0.00023 L 0.0993 0.04028 C 0.09149 0.04931 0.08003 0.05417 0.06823 0.05417 C 0.05451 0.05417 0.04392 0.04931 0.03593 0.04028 L -0.00035 0.00023 " pathEditMode="relative" rAng="0" ptsTypes="AAAAA">
                                      <p:cBhvr>
                                        <p:cTn id="24" dur="1000" fill="hold"/>
                                        <p:tgtEl>
                                          <p:spTgt spid="8"/>
                                        </p:tgtEl>
                                        <p:attrNameLst>
                                          <p:attrName>ppt_x</p:attrName>
                                          <p:attrName>ppt_y</p:attrName>
                                        </p:attrNameLst>
                                      </p:cBhvr>
                                      <p:rCtr x="-6806" y="2685"/>
                                    </p:animMotion>
                                  </p:childTnLst>
                                </p:cTn>
                              </p:par>
                              <p:par>
                                <p:cTn id="25" presetID="42" presetClass="path" presetSubtype="0" accel="50000" decel="50000" fill="hold" nodeType="withEffect">
                                  <p:stCondLst>
                                    <p:cond delay="2000"/>
                                  </p:stCondLst>
                                  <p:childTnLst>
                                    <p:animMotion origin="layout" path="M 0.13559 0.00116 L 0.27118 0.00023 " pathEditMode="relative" rAng="0" ptsTypes="AA">
                                      <p:cBhvr>
                                        <p:cTn id="26" dur="1000" fill="hold"/>
                                        <p:tgtEl>
                                          <p:spTgt spid="6"/>
                                        </p:tgtEl>
                                        <p:attrNameLst>
                                          <p:attrName>ppt_x</p:attrName>
                                          <p:attrName>ppt_y</p:attrName>
                                        </p:attrNameLst>
                                      </p:cBhvr>
                                      <p:rCtr x="6788" y="0"/>
                                    </p:animMotion>
                                  </p:childTnLst>
                                </p:cTn>
                              </p:par>
                              <p:par>
                                <p:cTn id="27" presetID="37" presetClass="path" presetSubtype="0" accel="50000" decel="50000" fill="hold" nodeType="withEffect">
                                  <p:stCondLst>
                                    <p:cond delay="3000"/>
                                  </p:stCondLst>
                                  <p:childTnLst>
                                    <p:animMotion origin="layout" path="M -1.66667E-6 -3.7037E-6 L -0.03663 0.04005 C -0.04427 0.04908 -0.05573 0.05394 -0.06771 0.05394 C -0.08125 0.05394 -0.09201 0.04908 -0.09965 0.04005 L -0.13594 -3.7037E-6 " pathEditMode="relative" rAng="0" ptsTypes="AAAAA">
                                      <p:cBhvr>
                                        <p:cTn id="28" dur="1000" fill="hold"/>
                                        <p:tgtEl>
                                          <p:spTgt spid="11"/>
                                        </p:tgtEl>
                                        <p:attrNameLst>
                                          <p:attrName>ppt_x</p:attrName>
                                          <p:attrName>ppt_y</p:attrName>
                                        </p:attrNameLst>
                                      </p:cBhvr>
                                      <p:rCtr x="-6806" y="2685"/>
                                    </p:animMotion>
                                  </p:childTnLst>
                                </p:cTn>
                              </p:par>
                              <p:par>
                                <p:cTn id="29" presetID="42" presetClass="path" presetSubtype="0" accel="50000" decel="50000" fill="hold" nodeType="withEffect">
                                  <p:stCondLst>
                                    <p:cond delay="3000"/>
                                  </p:stCondLst>
                                  <p:childTnLst>
                                    <p:animMotion origin="layout" path="M -4.16667E-6 4.07407E-6 L 0.13559 -0.00278 " pathEditMode="relative" rAng="0" ptsTypes="AA">
                                      <p:cBhvr>
                                        <p:cTn id="30" dur="1000" fill="hold"/>
                                        <p:tgtEl>
                                          <p:spTgt spid="10"/>
                                        </p:tgtEl>
                                        <p:attrNameLst>
                                          <p:attrName>ppt_x</p:attrName>
                                          <p:attrName>ppt_y</p:attrName>
                                        </p:attrNameLst>
                                      </p:cBhvr>
                                      <p:rCtr x="6788" y="-116"/>
                                    </p:animMotion>
                                  </p:childTnLst>
                                </p:cTn>
                              </p:par>
                              <p:par>
                                <p:cTn id="31" presetID="1" presetClass="entr" presetSubtype="0" fill="hold" grpId="0" nodeType="withEffect">
                                  <p:stCondLst>
                                    <p:cond delay="4000"/>
                                  </p:stCondLst>
                                  <p:childTnLst>
                                    <p:set>
                                      <p:cBhvr>
                                        <p:cTn id="32"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D2436DF-4907-47BA-B636-7B569187FC00}"/>
              </a:ext>
            </a:extLst>
          </p:cNvPr>
          <p:cNvGrpSpPr/>
          <p:nvPr/>
        </p:nvGrpSpPr>
        <p:grpSpPr>
          <a:xfrm>
            <a:off x="7936549" y="1512921"/>
            <a:ext cx="720000" cy="901986"/>
            <a:chOff x="6696171" y="3911094"/>
            <a:chExt cx="720000" cy="901986"/>
          </a:xfrm>
        </p:grpSpPr>
        <p:pic>
          <p:nvPicPr>
            <p:cNvPr id="31" name="Picture 8" descr="D:\work\NIPS_2014\Poster\material\Images\Horse_riding\Negatives\2010_006117.jpg">
              <a:extLst>
                <a:ext uri="{FF2B5EF4-FFF2-40B4-BE49-F238E27FC236}">
                  <a16:creationId xmlns:a16="http://schemas.microsoft.com/office/drawing/2014/main" id="{47C39195-4343-4D16-AC0E-631A8ADC71B9}"/>
                </a:ext>
              </a:extLst>
            </p:cNvPr>
            <p:cNvPicPr preferRelativeResize="0">
              <a:picLocks noChangeAspect="1" noChangeArrowheads="1"/>
            </p:cNvPicPr>
            <p:nvPr/>
          </p:nvPicPr>
          <p:blipFill>
            <a:blip r:embed="rId2" cstate="print"/>
            <a:srcRect l="35316" t="1466" r="6326" b="2285"/>
            <a:stretch>
              <a:fillRect/>
            </a:stretch>
          </p:blipFill>
          <p:spPr bwMode="auto">
            <a:xfrm>
              <a:off x="6696171" y="4093080"/>
              <a:ext cx="720000" cy="720000"/>
            </a:xfrm>
            <a:prstGeom prst="rect">
              <a:avLst/>
            </a:prstGeom>
            <a:noFill/>
            <a:ln w="76200">
              <a:solidFill>
                <a:srgbClr val="FF0000"/>
              </a:solidFill>
            </a:ln>
          </p:spPr>
        </p:pic>
        <p:sp>
          <p:nvSpPr>
            <p:cNvPr id="43" name="Rectangle 42">
              <a:extLst>
                <a:ext uri="{FF2B5EF4-FFF2-40B4-BE49-F238E27FC236}">
                  <a16:creationId xmlns:a16="http://schemas.microsoft.com/office/drawing/2014/main" id="{92485A1B-866B-490A-A8C4-22FA6EE9D711}"/>
                </a:ext>
              </a:extLst>
            </p:cNvPr>
            <p:cNvSpPr/>
            <p:nvPr/>
          </p:nvSpPr>
          <p:spPr>
            <a:xfrm>
              <a:off x="6974064" y="3911094"/>
              <a:ext cx="158620" cy="10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1" name="Group 10">
            <a:extLst>
              <a:ext uri="{FF2B5EF4-FFF2-40B4-BE49-F238E27FC236}">
                <a16:creationId xmlns:a16="http://schemas.microsoft.com/office/drawing/2014/main" id="{5C42C29B-815E-4AA3-BC12-5BE14C1E38E2}"/>
              </a:ext>
            </a:extLst>
          </p:cNvPr>
          <p:cNvGrpSpPr/>
          <p:nvPr/>
        </p:nvGrpSpPr>
        <p:grpSpPr>
          <a:xfrm>
            <a:off x="6696171" y="1475788"/>
            <a:ext cx="720000" cy="957973"/>
            <a:chOff x="7936549" y="3855107"/>
            <a:chExt cx="720000" cy="957973"/>
          </a:xfrm>
        </p:grpSpPr>
        <p:pic>
          <p:nvPicPr>
            <p:cNvPr id="35" name="Picture 10" descr="D:\work\NIPS_2014\Poster\material\Images\Horse_riding\Negatives\2010_006129.jpg">
              <a:extLst>
                <a:ext uri="{FF2B5EF4-FFF2-40B4-BE49-F238E27FC236}">
                  <a16:creationId xmlns:a16="http://schemas.microsoft.com/office/drawing/2014/main" id="{88ADB625-5AD0-4DB5-8848-6DD6DD29F51F}"/>
                </a:ext>
              </a:extLst>
            </p:cNvPr>
            <p:cNvPicPr preferRelativeResize="0">
              <a:picLocks noChangeAspect="1" noChangeArrowheads="1"/>
            </p:cNvPicPr>
            <p:nvPr/>
          </p:nvPicPr>
          <p:blipFill>
            <a:blip r:embed="rId3" cstate="print"/>
            <a:srcRect/>
            <a:stretch>
              <a:fillRect/>
            </a:stretch>
          </p:blipFill>
          <p:spPr bwMode="auto">
            <a:xfrm>
              <a:off x="7936549" y="4093080"/>
              <a:ext cx="720000" cy="720000"/>
            </a:xfrm>
            <a:prstGeom prst="rect">
              <a:avLst/>
            </a:prstGeom>
            <a:noFill/>
            <a:ln w="76200">
              <a:solidFill>
                <a:srgbClr val="FF0000"/>
              </a:solidFill>
            </a:ln>
          </p:spPr>
        </p:pic>
        <p:sp>
          <p:nvSpPr>
            <p:cNvPr id="44" name="Rectangle 43">
              <a:extLst>
                <a:ext uri="{FF2B5EF4-FFF2-40B4-BE49-F238E27FC236}">
                  <a16:creationId xmlns:a16="http://schemas.microsoft.com/office/drawing/2014/main" id="{9A3D3564-2BFE-45F2-A297-83A5990E648B}"/>
                </a:ext>
              </a:extLst>
            </p:cNvPr>
            <p:cNvSpPr/>
            <p:nvPr/>
          </p:nvSpPr>
          <p:spPr>
            <a:xfrm>
              <a:off x="8214751" y="3855107"/>
              <a:ext cx="158620" cy="1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9" name="Group 8">
            <a:extLst>
              <a:ext uri="{FF2B5EF4-FFF2-40B4-BE49-F238E27FC236}">
                <a16:creationId xmlns:a16="http://schemas.microsoft.com/office/drawing/2014/main" id="{AD66D44E-2019-4B88-895C-D984A345AFA0}"/>
              </a:ext>
            </a:extLst>
          </p:cNvPr>
          <p:cNvGrpSpPr/>
          <p:nvPr/>
        </p:nvGrpSpPr>
        <p:grpSpPr>
          <a:xfrm>
            <a:off x="2975031" y="1242517"/>
            <a:ext cx="720000" cy="1191244"/>
            <a:chOff x="5455791" y="3621836"/>
            <a:chExt cx="720000" cy="1191244"/>
          </a:xfrm>
        </p:grpSpPr>
        <p:pic>
          <p:nvPicPr>
            <p:cNvPr id="29" name="Picture 28">
              <a:extLst>
                <a:ext uri="{FF2B5EF4-FFF2-40B4-BE49-F238E27FC236}">
                  <a16:creationId xmlns:a16="http://schemas.microsoft.com/office/drawing/2014/main" id="{47FD20EB-C3F9-4F8D-A624-FA3F947A6904}"/>
                </a:ext>
              </a:extLst>
            </p:cNvPr>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l="22357" r="1936"/>
            <a:stretch/>
          </p:blipFill>
          <p:spPr>
            <a:xfrm>
              <a:off x="5455791" y="4093080"/>
              <a:ext cx="720000" cy="720000"/>
            </a:xfrm>
            <a:prstGeom prst="rect">
              <a:avLst/>
            </a:prstGeom>
            <a:ln w="76200">
              <a:solidFill>
                <a:srgbClr val="FF0000"/>
              </a:solidFill>
            </a:ln>
          </p:spPr>
        </p:pic>
        <p:sp>
          <p:nvSpPr>
            <p:cNvPr id="42" name="Rectangle 41">
              <a:extLst>
                <a:ext uri="{FF2B5EF4-FFF2-40B4-BE49-F238E27FC236}">
                  <a16:creationId xmlns:a16="http://schemas.microsoft.com/office/drawing/2014/main" id="{6FA85D0B-B2E8-4916-9D98-D24FFD8F2C1B}"/>
                </a:ext>
              </a:extLst>
            </p:cNvPr>
            <p:cNvSpPr/>
            <p:nvPr/>
          </p:nvSpPr>
          <p:spPr>
            <a:xfrm>
              <a:off x="5733377" y="3621836"/>
              <a:ext cx="15862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5" name="Group 4">
            <a:extLst>
              <a:ext uri="{FF2B5EF4-FFF2-40B4-BE49-F238E27FC236}">
                <a16:creationId xmlns:a16="http://schemas.microsoft.com/office/drawing/2014/main" id="{6E0AA54B-D72B-4FA6-9143-63E218ED5C0A}"/>
              </a:ext>
            </a:extLst>
          </p:cNvPr>
          <p:cNvGrpSpPr/>
          <p:nvPr/>
        </p:nvGrpSpPr>
        <p:grpSpPr>
          <a:xfrm>
            <a:off x="494271" y="1211100"/>
            <a:ext cx="720000" cy="1219635"/>
            <a:chOff x="1734651" y="3593445"/>
            <a:chExt cx="720000" cy="1219635"/>
          </a:xfrm>
        </p:grpSpPr>
        <p:pic>
          <p:nvPicPr>
            <p:cNvPr id="34" name="Picture 33">
              <a:extLst>
                <a:ext uri="{FF2B5EF4-FFF2-40B4-BE49-F238E27FC236}">
                  <a16:creationId xmlns:a16="http://schemas.microsoft.com/office/drawing/2014/main" id="{2D8932D6-7732-449E-BF06-F1232DEE9247}"/>
                </a:ext>
              </a:extLst>
            </p:cNvPr>
            <p:cNvPicPr preferRelativeResize="0">
              <a:picLocks noChangeAspect="1"/>
            </p:cNvPicPr>
            <p:nvPr/>
          </p:nvPicPr>
          <p:blipFill rotWithShape="1">
            <a:blip r:embed="rId5" cstate="print">
              <a:extLst>
                <a:ext uri="{28A0092B-C50C-407E-A947-70E740481C1C}">
                  <a14:useLocalDpi xmlns:a14="http://schemas.microsoft.com/office/drawing/2010/main" val="0"/>
                </a:ext>
              </a:extLst>
            </a:blip>
            <a:srcRect l="9866" r="23957"/>
            <a:stretch/>
          </p:blipFill>
          <p:spPr>
            <a:xfrm>
              <a:off x="1734651" y="4093080"/>
              <a:ext cx="720000" cy="720000"/>
            </a:xfrm>
            <a:prstGeom prst="rect">
              <a:avLst/>
            </a:prstGeom>
            <a:ln w="76200">
              <a:solidFill>
                <a:srgbClr val="00CC00"/>
              </a:solidFill>
            </a:ln>
          </p:spPr>
        </p:pic>
        <p:sp>
          <p:nvSpPr>
            <p:cNvPr id="37" name="Rectangle 36">
              <a:extLst>
                <a:ext uri="{FF2B5EF4-FFF2-40B4-BE49-F238E27FC236}">
                  <a16:creationId xmlns:a16="http://schemas.microsoft.com/office/drawing/2014/main" id="{CAA5FAE2-1974-495D-ABA3-AB10AB451A00}"/>
                </a:ext>
              </a:extLst>
            </p:cNvPr>
            <p:cNvSpPr/>
            <p:nvPr/>
          </p:nvSpPr>
          <p:spPr>
            <a:xfrm>
              <a:off x="2015341" y="3593445"/>
              <a:ext cx="158620" cy="43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3" name="Group 2">
            <a:extLst>
              <a:ext uri="{FF2B5EF4-FFF2-40B4-BE49-F238E27FC236}">
                <a16:creationId xmlns:a16="http://schemas.microsoft.com/office/drawing/2014/main" id="{21D64005-5037-461D-97D8-A869272C11FF}"/>
              </a:ext>
            </a:extLst>
          </p:cNvPr>
          <p:cNvGrpSpPr/>
          <p:nvPr/>
        </p:nvGrpSpPr>
        <p:grpSpPr>
          <a:xfrm>
            <a:off x="1734651" y="1430126"/>
            <a:ext cx="720000" cy="1003635"/>
            <a:chOff x="494271" y="3622829"/>
            <a:chExt cx="720000" cy="1003635"/>
          </a:xfrm>
        </p:grpSpPr>
        <p:pic>
          <p:nvPicPr>
            <p:cNvPr id="33" name="Picture 32">
              <a:extLst>
                <a:ext uri="{FF2B5EF4-FFF2-40B4-BE49-F238E27FC236}">
                  <a16:creationId xmlns:a16="http://schemas.microsoft.com/office/drawing/2014/main" id="{D4413E49-106E-44D3-951F-64667AF7940F}"/>
                </a:ext>
              </a:extLst>
            </p:cNvPr>
            <p:cNvPicPr preferRelativeResize="0">
              <a:picLocks noChangeAspect="1"/>
            </p:cNvPicPr>
            <p:nvPr/>
          </p:nvPicPr>
          <p:blipFill rotWithShape="1">
            <a:blip r:embed="rId6" cstate="print">
              <a:extLst>
                <a:ext uri="{28A0092B-C50C-407E-A947-70E740481C1C}">
                  <a14:useLocalDpi xmlns:a14="http://schemas.microsoft.com/office/drawing/2010/main" val="0"/>
                </a:ext>
              </a:extLst>
            </a:blip>
            <a:srcRect t="3668" b="19112"/>
            <a:stretch/>
          </p:blipFill>
          <p:spPr>
            <a:xfrm>
              <a:off x="494271" y="3906464"/>
              <a:ext cx="720000" cy="720000"/>
            </a:xfrm>
            <a:prstGeom prst="rect">
              <a:avLst/>
            </a:prstGeom>
            <a:ln w="76200">
              <a:solidFill>
                <a:srgbClr val="00CC00"/>
              </a:solidFill>
            </a:ln>
          </p:spPr>
        </p:pic>
        <p:sp>
          <p:nvSpPr>
            <p:cNvPr id="36" name="Rectangle 35">
              <a:extLst>
                <a:ext uri="{FF2B5EF4-FFF2-40B4-BE49-F238E27FC236}">
                  <a16:creationId xmlns:a16="http://schemas.microsoft.com/office/drawing/2014/main" id="{AB304E09-82F0-4C9E-88E7-DA78745776DC}"/>
                </a:ext>
              </a:extLst>
            </p:cNvPr>
            <p:cNvSpPr/>
            <p:nvPr/>
          </p:nvSpPr>
          <p:spPr>
            <a:xfrm>
              <a:off x="770629" y="3622829"/>
              <a:ext cx="158620" cy="21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6" name="Group 5">
            <a:extLst>
              <a:ext uri="{FF2B5EF4-FFF2-40B4-BE49-F238E27FC236}">
                <a16:creationId xmlns:a16="http://schemas.microsoft.com/office/drawing/2014/main" id="{41A81E9F-59F9-4482-A5D9-AA161BA4A443}"/>
              </a:ext>
            </a:extLst>
          </p:cNvPr>
          <p:cNvGrpSpPr/>
          <p:nvPr/>
        </p:nvGrpSpPr>
        <p:grpSpPr>
          <a:xfrm>
            <a:off x="4215411" y="1317165"/>
            <a:ext cx="720000" cy="1113570"/>
            <a:chOff x="2975031" y="3696484"/>
            <a:chExt cx="720000" cy="1113570"/>
          </a:xfrm>
        </p:grpSpPr>
        <p:pic>
          <p:nvPicPr>
            <p:cNvPr id="30" name="Picture 29">
              <a:extLst>
                <a:ext uri="{FF2B5EF4-FFF2-40B4-BE49-F238E27FC236}">
                  <a16:creationId xmlns:a16="http://schemas.microsoft.com/office/drawing/2014/main" id="{C909CA2D-8549-4692-ABDB-9E2F5DD7F46E}"/>
                </a:ext>
              </a:extLst>
            </p:cNvPr>
            <p:cNvPicPr preferRelativeResize="0">
              <a:picLocks noChangeAspect="1"/>
            </p:cNvPicPr>
            <p:nvPr/>
          </p:nvPicPr>
          <p:blipFill>
            <a:blip r:embed="rId7">
              <a:extLst>
                <a:ext uri="{28A0092B-C50C-407E-A947-70E740481C1C}">
                  <a14:useLocalDpi xmlns:a14="http://schemas.microsoft.com/office/drawing/2010/main" val="0"/>
                </a:ext>
              </a:extLst>
            </a:blip>
            <a:stretch>
              <a:fillRect/>
            </a:stretch>
          </p:blipFill>
          <p:spPr>
            <a:xfrm>
              <a:off x="2975031" y="4096105"/>
              <a:ext cx="720000" cy="713949"/>
            </a:xfrm>
            <a:prstGeom prst="rect">
              <a:avLst/>
            </a:prstGeom>
            <a:ln w="76200">
              <a:solidFill>
                <a:srgbClr val="FF0000"/>
              </a:solidFill>
            </a:ln>
          </p:spPr>
        </p:pic>
        <p:sp>
          <p:nvSpPr>
            <p:cNvPr id="40" name="Rectangle 39">
              <a:extLst>
                <a:ext uri="{FF2B5EF4-FFF2-40B4-BE49-F238E27FC236}">
                  <a16:creationId xmlns:a16="http://schemas.microsoft.com/office/drawing/2014/main" id="{283B96C6-D660-4406-BD28-41C3B67C8E7B}"/>
                </a:ext>
              </a:extLst>
            </p:cNvPr>
            <p:cNvSpPr/>
            <p:nvPr/>
          </p:nvSpPr>
          <p:spPr>
            <a:xfrm>
              <a:off x="3252617" y="3696484"/>
              <a:ext cx="158620" cy="32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8" name="Group 7">
            <a:extLst>
              <a:ext uri="{FF2B5EF4-FFF2-40B4-BE49-F238E27FC236}">
                <a16:creationId xmlns:a16="http://schemas.microsoft.com/office/drawing/2014/main" id="{E5CF8571-00D0-4649-91E8-E33775C227DD}"/>
              </a:ext>
            </a:extLst>
          </p:cNvPr>
          <p:cNvGrpSpPr/>
          <p:nvPr/>
        </p:nvGrpSpPr>
        <p:grpSpPr>
          <a:xfrm>
            <a:off x="5455791" y="1391813"/>
            <a:ext cx="720000" cy="1041948"/>
            <a:chOff x="4215411" y="3771132"/>
            <a:chExt cx="720000" cy="1041948"/>
          </a:xfrm>
        </p:grpSpPr>
        <p:pic>
          <p:nvPicPr>
            <p:cNvPr id="32" name="Picture 31">
              <a:extLst>
                <a:ext uri="{FF2B5EF4-FFF2-40B4-BE49-F238E27FC236}">
                  <a16:creationId xmlns:a16="http://schemas.microsoft.com/office/drawing/2014/main" id="{4942C8F1-1A0F-4FA8-881F-8CB306DA988C}"/>
                </a:ext>
              </a:extLst>
            </p:cNvPr>
            <p:cNvPicPr preferRelativeResize="0">
              <a:picLocks noChangeAspect="1"/>
            </p:cNvPicPr>
            <p:nvPr/>
          </p:nvPicPr>
          <p:blipFill>
            <a:blip r:embed="rId8">
              <a:extLst>
                <a:ext uri="{28A0092B-C50C-407E-A947-70E740481C1C}">
                  <a14:useLocalDpi xmlns:a14="http://schemas.microsoft.com/office/drawing/2010/main" val="0"/>
                </a:ext>
              </a:extLst>
            </a:blip>
            <a:stretch>
              <a:fillRect/>
            </a:stretch>
          </p:blipFill>
          <p:spPr>
            <a:xfrm>
              <a:off x="4215411" y="4093080"/>
              <a:ext cx="720000" cy="720000"/>
            </a:xfrm>
            <a:prstGeom prst="rect">
              <a:avLst/>
            </a:prstGeom>
            <a:ln w="76200">
              <a:solidFill>
                <a:srgbClr val="FF0000"/>
              </a:solidFill>
            </a:ln>
          </p:spPr>
        </p:pic>
        <p:sp>
          <p:nvSpPr>
            <p:cNvPr id="41" name="Rectangle 40">
              <a:extLst>
                <a:ext uri="{FF2B5EF4-FFF2-40B4-BE49-F238E27FC236}">
                  <a16:creationId xmlns:a16="http://schemas.microsoft.com/office/drawing/2014/main" id="{E9F9FC83-8A3D-46C1-AB29-5C318A7263C1}"/>
                </a:ext>
              </a:extLst>
            </p:cNvPr>
            <p:cNvSpPr/>
            <p:nvPr/>
          </p:nvSpPr>
          <p:spPr>
            <a:xfrm>
              <a:off x="4492690" y="3771132"/>
              <a:ext cx="158620" cy="25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96" name="TextBox 95">
            <a:extLst>
              <a:ext uri="{FF2B5EF4-FFF2-40B4-BE49-F238E27FC236}">
                <a16:creationId xmlns:a16="http://schemas.microsoft.com/office/drawing/2014/main" id="{5A1780E2-15BF-4F76-A285-F710E4A8CF2B}"/>
              </a:ext>
            </a:extLst>
          </p:cNvPr>
          <p:cNvSpPr txBox="1"/>
          <p:nvPr/>
        </p:nvSpPr>
        <p:spPr>
          <a:xfrm>
            <a:off x="413876" y="3081076"/>
            <a:ext cx="6278885" cy="3539430"/>
          </a:xfrm>
          <a:prstGeom prst="rect">
            <a:avLst/>
          </a:prstGeom>
          <a:noFill/>
        </p:spPr>
        <p:txBody>
          <a:bodyPr wrap="square" rtlCol="0">
            <a:spAutoFit/>
          </a:bodyPr>
          <a:lstStyle/>
          <a:p>
            <a:r>
              <a:rPr lang="en-IN" sz="2800" dirty="0"/>
              <a:t>Algorithm for computing gradient:</a:t>
            </a:r>
          </a:p>
          <a:p>
            <a:endParaRPr lang="en-IN" sz="2400" dirty="0">
              <a:solidFill>
                <a:schemeClr val="accent6">
                  <a:lumMod val="75000"/>
                </a:schemeClr>
              </a:solidFill>
            </a:endParaRPr>
          </a:p>
          <a:p>
            <a:pPr marL="457200" indent="-457200">
              <a:buFont typeface="+mj-lt"/>
              <a:buAutoNum type="arabicPeriod"/>
            </a:pPr>
            <a:r>
              <a:rPr lang="en-IN" sz="2400" b="1" dirty="0">
                <a:solidFill>
                  <a:srgbClr val="C00000"/>
                </a:solidFill>
              </a:rPr>
              <a:t>Induce the partial-ordering structure</a:t>
            </a:r>
          </a:p>
          <a:p>
            <a:pPr marL="914400" lvl="1" indent="-457200">
              <a:buFont typeface="Arial" panose="020B0604020202020204" pitchFamily="34" charset="0"/>
              <a:buChar char="•"/>
            </a:pPr>
            <a:r>
              <a:rPr lang="en-IN" sz="2400" dirty="0"/>
              <a:t>Sort the +</a:t>
            </a:r>
            <a:r>
              <a:rPr lang="en-IN" sz="2400" dirty="0" err="1"/>
              <a:t>ve</a:t>
            </a:r>
            <a:r>
              <a:rPr lang="en-IN" sz="2400" dirty="0"/>
              <a:t> samples</a:t>
            </a:r>
          </a:p>
          <a:p>
            <a:pPr marL="914400" lvl="1" indent="-457200">
              <a:buFont typeface="Arial" panose="020B0604020202020204" pitchFamily="34" charset="0"/>
              <a:buChar char="•"/>
            </a:pPr>
            <a:r>
              <a:rPr lang="en-IN" sz="2400" dirty="0"/>
              <a:t>Sort the –</a:t>
            </a:r>
            <a:r>
              <a:rPr lang="en-IN" sz="2400" dirty="0" err="1"/>
              <a:t>ve</a:t>
            </a:r>
            <a:r>
              <a:rPr lang="en-IN" sz="2400" dirty="0"/>
              <a:t> samples</a:t>
            </a:r>
          </a:p>
          <a:p>
            <a:pPr marL="457200" indent="-457200">
              <a:buFont typeface="+mj-lt"/>
              <a:buAutoNum type="arabicPeriod"/>
            </a:pPr>
            <a:endParaRPr lang="en-IN" sz="2800" b="1" dirty="0">
              <a:solidFill>
                <a:srgbClr val="C00000"/>
              </a:solidFill>
            </a:endParaRPr>
          </a:p>
          <a:p>
            <a:pPr marL="457200" indent="-457200">
              <a:buFont typeface="+mj-lt"/>
              <a:buAutoNum type="arabicPeriod"/>
            </a:pPr>
            <a:r>
              <a:rPr lang="en-IN" sz="2400" b="1" dirty="0">
                <a:solidFill>
                  <a:srgbClr val="C00000"/>
                </a:solidFill>
              </a:rPr>
              <a:t>Compute the optimal interleaving rank</a:t>
            </a:r>
          </a:p>
          <a:p>
            <a:pPr marL="914400" lvl="1" indent="-457200">
              <a:buFont typeface="Arial" panose="020B0604020202020204" pitchFamily="34" charset="0"/>
              <a:buChar char="•"/>
            </a:pPr>
            <a:r>
              <a:rPr lang="en-IN" sz="2400" dirty="0"/>
              <a:t>Compute the optimal interleaving rank for each –</a:t>
            </a:r>
            <a:r>
              <a:rPr lang="en-IN" sz="2400" dirty="0" err="1"/>
              <a:t>ve</a:t>
            </a:r>
            <a:r>
              <a:rPr lang="en-IN" sz="2400" dirty="0"/>
              <a:t> sample independently</a:t>
            </a:r>
          </a:p>
        </p:txBody>
      </p:sp>
      <p:sp>
        <p:nvSpPr>
          <p:cNvPr id="2" name="TextBox 1">
            <a:extLst>
              <a:ext uri="{FF2B5EF4-FFF2-40B4-BE49-F238E27FC236}">
                <a16:creationId xmlns:a16="http://schemas.microsoft.com/office/drawing/2014/main" id="{F38A1BD3-5548-4AE8-8BB0-48EB12E8221B}"/>
              </a:ext>
            </a:extLst>
          </p:cNvPr>
          <p:cNvSpPr txBox="1"/>
          <p:nvPr/>
        </p:nvSpPr>
        <p:spPr>
          <a:xfrm>
            <a:off x="6578613" y="4186684"/>
            <a:ext cx="2169936" cy="461665"/>
          </a:xfrm>
          <a:prstGeom prst="rect">
            <a:avLst/>
          </a:prstGeom>
          <a:noFill/>
        </p:spPr>
        <p:txBody>
          <a:bodyPr wrap="square" rtlCol="0">
            <a:spAutoFit/>
          </a:bodyPr>
          <a:lstStyle/>
          <a:p>
            <a:r>
              <a:rPr lang="en-IN" sz="2400" dirty="0">
                <a:solidFill>
                  <a:srgbClr val="0070C0"/>
                </a:solidFill>
              </a:rPr>
              <a:t>O( P log P )</a:t>
            </a:r>
          </a:p>
        </p:txBody>
      </p:sp>
      <p:sp>
        <p:nvSpPr>
          <p:cNvPr id="38" name="TextBox 37">
            <a:extLst>
              <a:ext uri="{FF2B5EF4-FFF2-40B4-BE49-F238E27FC236}">
                <a16:creationId xmlns:a16="http://schemas.microsoft.com/office/drawing/2014/main" id="{920EFC86-20C2-4475-911A-5070A51AF369}"/>
              </a:ext>
            </a:extLst>
          </p:cNvPr>
          <p:cNvSpPr txBox="1"/>
          <p:nvPr/>
        </p:nvSpPr>
        <p:spPr>
          <a:xfrm>
            <a:off x="6578613" y="4612945"/>
            <a:ext cx="2169936" cy="461665"/>
          </a:xfrm>
          <a:prstGeom prst="rect">
            <a:avLst/>
          </a:prstGeom>
          <a:noFill/>
        </p:spPr>
        <p:txBody>
          <a:bodyPr wrap="square" rtlCol="0">
            <a:spAutoFit/>
          </a:bodyPr>
          <a:lstStyle/>
          <a:p>
            <a:r>
              <a:rPr lang="en-IN" sz="2400" dirty="0">
                <a:solidFill>
                  <a:srgbClr val="0070C0"/>
                </a:solidFill>
              </a:rPr>
              <a:t>O( N log N )</a:t>
            </a:r>
          </a:p>
        </p:txBody>
      </p:sp>
      <p:sp>
        <p:nvSpPr>
          <p:cNvPr id="39" name="TextBox 38">
            <a:extLst>
              <a:ext uri="{FF2B5EF4-FFF2-40B4-BE49-F238E27FC236}">
                <a16:creationId xmlns:a16="http://schemas.microsoft.com/office/drawing/2014/main" id="{C54390E8-F1B8-4A05-BD31-8CCB83A4AE1D}"/>
              </a:ext>
            </a:extLst>
          </p:cNvPr>
          <p:cNvSpPr txBox="1"/>
          <p:nvPr/>
        </p:nvSpPr>
        <p:spPr>
          <a:xfrm>
            <a:off x="6779221" y="5705068"/>
            <a:ext cx="1768720" cy="461665"/>
          </a:xfrm>
          <a:prstGeom prst="rect">
            <a:avLst/>
          </a:prstGeom>
          <a:noFill/>
        </p:spPr>
        <p:txBody>
          <a:bodyPr wrap="square" rtlCol="0">
            <a:spAutoFit/>
          </a:bodyPr>
          <a:lstStyle/>
          <a:p>
            <a:r>
              <a:rPr lang="en-IN" sz="2400" dirty="0">
                <a:solidFill>
                  <a:srgbClr val="0070C0"/>
                </a:solidFill>
              </a:rPr>
              <a:t>O( P N )</a:t>
            </a:r>
          </a:p>
        </p:txBody>
      </p:sp>
      <p:sp>
        <p:nvSpPr>
          <p:cNvPr id="28" name="TextBox 27">
            <a:extLst>
              <a:ext uri="{FF2B5EF4-FFF2-40B4-BE49-F238E27FC236}">
                <a16:creationId xmlns:a16="http://schemas.microsoft.com/office/drawing/2014/main" id="{569F232E-EF25-4E71-8F53-7A0761F8A218}"/>
              </a:ext>
            </a:extLst>
          </p:cNvPr>
          <p:cNvSpPr txBox="1"/>
          <p:nvPr/>
        </p:nvSpPr>
        <p:spPr>
          <a:xfrm>
            <a:off x="2921343" y="-84843"/>
            <a:ext cx="3301314" cy="584775"/>
          </a:xfrm>
          <a:prstGeom prst="rect">
            <a:avLst/>
          </a:prstGeom>
          <a:noFill/>
        </p:spPr>
        <p:txBody>
          <a:bodyPr wrap="square" rtlCol="0">
            <a:spAutoFit/>
          </a:bodyPr>
          <a:lstStyle/>
          <a:p>
            <a:r>
              <a:rPr lang="en-IN" sz="3200" dirty="0">
                <a:solidFill>
                  <a:schemeClr val="bg1"/>
                </a:solidFill>
              </a:rPr>
              <a:t>Baseline algorithm </a:t>
            </a:r>
          </a:p>
        </p:txBody>
      </p:sp>
    </p:spTree>
    <p:extLst>
      <p:ext uri="{BB962C8B-B14F-4D97-AF65-F5344CB8AC3E}">
        <p14:creationId xmlns:p14="http://schemas.microsoft.com/office/powerpoint/2010/main" val="1745036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path" presetSubtype="0" accel="50000" decel="50000" fill="hold" nodeType="clickEffect">
                                  <p:stCondLst>
                                    <p:cond delay="0"/>
                                  </p:stCondLst>
                                  <p:childTnLst>
                                    <p:animMotion origin="layout" path="M 3.05556E-6 0.00138 L -0.03629 -0.03889 C -0.04393 -0.04815 -0.05538 -0.05278 -0.06719 -0.05278 C -0.08073 -0.05278 -0.0915 -0.04815 -0.09913 -0.03889 L -0.13525 0.00138 " pathEditMode="relative" rAng="0" ptsTypes="AAAAA">
                                      <p:cBhvr>
                                        <p:cTn id="6" dur="1000" fill="hold"/>
                                        <p:tgtEl>
                                          <p:spTgt spid="9"/>
                                        </p:tgtEl>
                                        <p:attrNameLst>
                                          <p:attrName>ppt_x</p:attrName>
                                          <p:attrName>ppt_y</p:attrName>
                                        </p:attrNameLst>
                                      </p:cBhvr>
                                      <p:rCtr x="-6771" y="-2708"/>
                                    </p:animMotion>
                                  </p:childTnLst>
                                </p:cTn>
                              </p:par>
                              <p:par>
                                <p:cTn id="7" presetID="42" presetClass="path" presetSubtype="0" accel="50000" decel="50000" fill="hold" nodeType="withEffect">
                                  <p:stCondLst>
                                    <p:cond delay="0"/>
                                  </p:stCondLst>
                                  <p:childTnLst>
                                    <p:animMotion origin="layout" path="M 4.16667E-6 -4.07407E-6 L 0.13577 0.00023 " pathEditMode="relative" rAng="0" ptsTypes="AA">
                                      <p:cBhvr>
                                        <p:cTn id="8" dur="1000" fill="hold"/>
                                        <p:tgtEl>
                                          <p:spTgt spid="3"/>
                                        </p:tgtEl>
                                        <p:attrNameLst>
                                          <p:attrName>ppt_x</p:attrName>
                                          <p:attrName>ppt_y</p:attrName>
                                        </p:attrNameLst>
                                      </p:cBhvr>
                                      <p:rCtr x="6806" y="69"/>
                                    </p:animMotion>
                                  </p:childTnLst>
                                </p:cTn>
                              </p:par>
                              <p:par>
                                <p:cTn id="9" presetID="37" presetClass="path" presetSubtype="0" accel="50000" decel="50000" fill="hold" nodeType="withEffect">
                                  <p:stCondLst>
                                    <p:cond delay="1000"/>
                                  </p:stCondLst>
                                  <p:childTnLst>
                                    <p:animMotion origin="layout" path="M 2.77778E-6 1.85185E-6 L -0.03663 -0.04283 C -0.04427 -0.05255 -0.05556 -0.05764 -0.06736 -0.05764 C -0.08091 -0.05764 -0.09167 -0.05255 -0.09931 -0.04283 L -0.13507 1.85185E-6 " pathEditMode="relative" rAng="0" ptsTypes="AAAAA">
                                      <p:cBhvr>
                                        <p:cTn id="10" dur="1000" fill="hold"/>
                                        <p:tgtEl>
                                          <p:spTgt spid="6"/>
                                        </p:tgtEl>
                                        <p:attrNameLst>
                                          <p:attrName>ppt_x</p:attrName>
                                          <p:attrName>ppt_y</p:attrName>
                                        </p:attrNameLst>
                                      </p:cBhvr>
                                      <p:rCtr x="-6753" y="-2894"/>
                                    </p:animMotion>
                                  </p:childTnLst>
                                </p:cTn>
                              </p:par>
                              <p:par>
                                <p:cTn id="11" presetID="42" presetClass="path" presetSubtype="0" accel="50000" decel="50000" fill="hold" nodeType="withEffect">
                                  <p:stCondLst>
                                    <p:cond delay="1000"/>
                                  </p:stCondLst>
                                  <p:childTnLst>
                                    <p:animMotion origin="layout" path="M 0.13577 0.00023 L 0.27188 0.00023 " pathEditMode="relative" rAng="0" ptsTypes="AA">
                                      <p:cBhvr>
                                        <p:cTn id="12" dur="1000" fill="hold"/>
                                        <p:tgtEl>
                                          <p:spTgt spid="3"/>
                                        </p:tgtEl>
                                        <p:attrNameLst>
                                          <p:attrName>ppt_x</p:attrName>
                                          <p:attrName>ppt_y</p:attrName>
                                        </p:attrNameLst>
                                      </p:cBhvr>
                                      <p:rCtr x="6771" y="0"/>
                                    </p:animMotion>
                                  </p:childTnLst>
                                </p:cTn>
                              </p:par>
                              <p:par>
                                <p:cTn id="13" presetID="37" presetClass="path" presetSubtype="0" accel="50000" decel="50000" fill="hold" nodeType="withEffect">
                                  <p:stCondLst>
                                    <p:cond delay="2000"/>
                                  </p:stCondLst>
                                  <p:childTnLst>
                                    <p:animMotion origin="layout" path="M -0.00018 0.003 L -0.03663 -0.04375 C -0.04427 -0.0544 -0.05573 -0.05996 -0.06771 -0.05996 C -0.08125 -0.05996 -0.09219 -0.0544 -0.09983 -0.04375 L -0.13611 0.003 " pathEditMode="relative" rAng="0" ptsTypes="AAAAA">
                                      <p:cBhvr>
                                        <p:cTn id="14" dur="1000" fill="hold"/>
                                        <p:tgtEl>
                                          <p:spTgt spid="8"/>
                                        </p:tgtEl>
                                        <p:attrNameLst>
                                          <p:attrName>ppt_x</p:attrName>
                                          <p:attrName>ppt_y</p:attrName>
                                        </p:attrNameLst>
                                      </p:cBhvr>
                                      <p:rCtr x="-6806" y="-3148"/>
                                    </p:animMotion>
                                  </p:childTnLst>
                                </p:cTn>
                              </p:par>
                              <p:par>
                                <p:cTn id="15" presetID="42" presetClass="path" presetSubtype="0" accel="50000" decel="50000" fill="hold" nodeType="withEffect">
                                  <p:stCondLst>
                                    <p:cond delay="2000"/>
                                  </p:stCondLst>
                                  <p:childTnLst>
                                    <p:animMotion origin="layout" path="M 0.27188 0.00023 L 0.40677 0.00023 " pathEditMode="relative" rAng="0" ptsTypes="AA">
                                      <p:cBhvr>
                                        <p:cTn id="16" dur="1000" fill="hold"/>
                                        <p:tgtEl>
                                          <p:spTgt spid="3"/>
                                        </p:tgtEl>
                                        <p:attrNameLst>
                                          <p:attrName>ppt_x</p:attrName>
                                          <p:attrName>ppt_y</p:attrName>
                                        </p:attrNameLst>
                                      </p:cBhvr>
                                      <p:rCtr x="6788" y="69"/>
                                    </p:animMotion>
                                  </p:childTnLst>
                                </p:cTn>
                              </p:par>
                              <p:par>
                                <p:cTn id="17" presetID="37" presetClass="path" presetSubtype="0" accel="50000" decel="50000" fill="hold" nodeType="withEffect">
                                  <p:stCondLst>
                                    <p:cond delay="3000"/>
                                  </p:stCondLst>
                                  <p:childTnLst>
                                    <p:animMotion origin="layout" path="M -1.38889E-6 -0.00162 L -0.03646 -0.04838 C -0.0441 -0.05903 -0.05555 -0.06458 -0.06753 -0.06458 C -0.08107 -0.06458 -0.09201 -0.05903 -0.09965 -0.04838 L -0.13594 -0.00162 " pathEditMode="relative" rAng="0" ptsTypes="AAAAA">
                                      <p:cBhvr>
                                        <p:cTn id="18" dur="1000" fill="hold"/>
                                        <p:tgtEl>
                                          <p:spTgt spid="11"/>
                                        </p:tgtEl>
                                        <p:attrNameLst>
                                          <p:attrName>ppt_x</p:attrName>
                                          <p:attrName>ppt_y</p:attrName>
                                        </p:attrNameLst>
                                      </p:cBhvr>
                                      <p:rCtr x="-6806" y="-3148"/>
                                    </p:animMotion>
                                  </p:childTnLst>
                                </p:cTn>
                              </p:par>
                              <p:par>
                                <p:cTn id="19" presetID="42" presetClass="path" presetSubtype="0" accel="50000" decel="50000" fill="hold" nodeType="withEffect">
                                  <p:stCondLst>
                                    <p:cond delay="3000"/>
                                  </p:stCondLst>
                                  <p:childTnLst>
                                    <p:animMotion origin="layout" path="M 0.40678 0.00023 L 0.54271 0.00162 " pathEditMode="relative" rAng="0" ptsTypes="AA">
                                      <p:cBhvr>
                                        <p:cTn id="20" dur="1000" fill="hold"/>
                                        <p:tgtEl>
                                          <p:spTgt spid="3"/>
                                        </p:tgtEl>
                                        <p:attrNameLst>
                                          <p:attrName>ppt_x</p:attrName>
                                          <p:attrName>ppt_y</p:attrName>
                                        </p:attrNameLst>
                                      </p:cBhvr>
                                      <p:rCtr x="6736" y="0"/>
                                    </p:animMotion>
                                  </p:childTnLst>
                                </p:cTn>
                              </p:par>
                              <p:par>
                                <p:cTn id="21" presetID="1" presetClass="path" presetSubtype="0" accel="50000" decel="50000" fill="hold" nodeType="withEffect">
                                  <p:stCondLst>
                                    <p:cond delay="4000"/>
                                  </p:stCondLst>
                                  <p:childTnLst>
                                    <p:animMotion origin="layout" path="M -0.00052 -2.59259E-6 C 0.00382 -2.59259E-6 0.00799 -0.0243 0.00799 -0.05393 C 0.00799 -0.08379 0.00382 -0.10787 -0.00052 -0.10787 C -0.00538 -0.10787 -0.00903 -0.08379 -0.00903 -0.05393 C -0.00903 -0.0243 -0.00538 -2.59259E-6 -0.00052 -2.59259E-6 Z " pathEditMode="relative" rAng="0" ptsTypes="AAAAA">
                                      <p:cBhvr>
                                        <p:cTn id="22" dur="1000" fill="hold"/>
                                        <p:tgtEl>
                                          <p:spTgt spid="10"/>
                                        </p:tgtEl>
                                        <p:attrNameLst>
                                          <p:attrName>ppt_x</p:attrName>
                                          <p:attrName>ppt_y</p:attrName>
                                        </p:attrNameLst>
                                      </p:cBhvr>
                                      <p:rCtr x="0" y="-5394"/>
                                    </p:animMotion>
                                  </p:childTnLst>
                                </p:cTn>
                              </p:par>
                              <p:par>
                                <p:cTn id="23" presetID="1" presetClass="entr" presetSubtype="0" fill="hold" grpId="0" nodeType="withEffect">
                                  <p:stCondLst>
                                    <p:cond delay="500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ED2436DF-4907-47BA-B636-7B569187FC00}"/>
              </a:ext>
            </a:extLst>
          </p:cNvPr>
          <p:cNvGrpSpPr/>
          <p:nvPr/>
        </p:nvGrpSpPr>
        <p:grpSpPr>
          <a:xfrm>
            <a:off x="7927122" y="1512921"/>
            <a:ext cx="720000" cy="901986"/>
            <a:chOff x="6696171" y="3911094"/>
            <a:chExt cx="720000" cy="901986"/>
          </a:xfrm>
        </p:grpSpPr>
        <p:pic>
          <p:nvPicPr>
            <p:cNvPr id="31" name="Picture 8" descr="D:\work\NIPS_2014\Poster\material\Images\Horse_riding\Negatives\2010_006117.jpg">
              <a:extLst>
                <a:ext uri="{FF2B5EF4-FFF2-40B4-BE49-F238E27FC236}">
                  <a16:creationId xmlns:a16="http://schemas.microsoft.com/office/drawing/2014/main" id="{47C39195-4343-4D16-AC0E-631A8ADC71B9}"/>
                </a:ext>
              </a:extLst>
            </p:cNvPr>
            <p:cNvPicPr preferRelativeResize="0">
              <a:picLocks noChangeAspect="1" noChangeArrowheads="1"/>
            </p:cNvPicPr>
            <p:nvPr/>
          </p:nvPicPr>
          <p:blipFill>
            <a:blip r:embed="rId2" cstate="print"/>
            <a:srcRect l="35316" t="1466" r="6326" b="2285"/>
            <a:stretch>
              <a:fillRect/>
            </a:stretch>
          </p:blipFill>
          <p:spPr bwMode="auto">
            <a:xfrm>
              <a:off x="6696171" y="4093080"/>
              <a:ext cx="720000" cy="720000"/>
            </a:xfrm>
            <a:prstGeom prst="rect">
              <a:avLst/>
            </a:prstGeom>
            <a:noFill/>
            <a:ln w="76200">
              <a:solidFill>
                <a:srgbClr val="FF0000"/>
              </a:solidFill>
            </a:ln>
          </p:spPr>
        </p:pic>
        <p:sp>
          <p:nvSpPr>
            <p:cNvPr id="43" name="Rectangle 42">
              <a:extLst>
                <a:ext uri="{FF2B5EF4-FFF2-40B4-BE49-F238E27FC236}">
                  <a16:creationId xmlns:a16="http://schemas.microsoft.com/office/drawing/2014/main" id="{92485A1B-866B-490A-A8C4-22FA6EE9D711}"/>
                </a:ext>
              </a:extLst>
            </p:cNvPr>
            <p:cNvSpPr/>
            <p:nvPr/>
          </p:nvSpPr>
          <p:spPr>
            <a:xfrm>
              <a:off x="6974064" y="3911094"/>
              <a:ext cx="158620" cy="10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1" name="Group 10">
            <a:extLst>
              <a:ext uri="{FF2B5EF4-FFF2-40B4-BE49-F238E27FC236}">
                <a16:creationId xmlns:a16="http://schemas.microsoft.com/office/drawing/2014/main" id="{5C42C29B-815E-4AA3-BC12-5BE14C1E38E2}"/>
              </a:ext>
            </a:extLst>
          </p:cNvPr>
          <p:cNvGrpSpPr/>
          <p:nvPr/>
        </p:nvGrpSpPr>
        <p:grpSpPr>
          <a:xfrm>
            <a:off x="5448508" y="1460311"/>
            <a:ext cx="720000" cy="957973"/>
            <a:chOff x="7936549" y="3855107"/>
            <a:chExt cx="720000" cy="957973"/>
          </a:xfrm>
        </p:grpSpPr>
        <p:pic>
          <p:nvPicPr>
            <p:cNvPr id="35" name="Picture 10" descr="D:\work\NIPS_2014\Poster\material\Images\Horse_riding\Negatives\2010_006129.jpg">
              <a:extLst>
                <a:ext uri="{FF2B5EF4-FFF2-40B4-BE49-F238E27FC236}">
                  <a16:creationId xmlns:a16="http://schemas.microsoft.com/office/drawing/2014/main" id="{88ADB625-5AD0-4DB5-8848-6DD6DD29F51F}"/>
                </a:ext>
              </a:extLst>
            </p:cNvPr>
            <p:cNvPicPr preferRelativeResize="0">
              <a:picLocks noChangeAspect="1" noChangeArrowheads="1"/>
            </p:cNvPicPr>
            <p:nvPr/>
          </p:nvPicPr>
          <p:blipFill>
            <a:blip r:embed="rId3" cstate="print"/>
            <a:srcRect/>
            <a:stretch>
              <a:fillRect/>
            </a:stretch>
          </p:blipFill>
          <p:spPr bwMode="auto">
            <a:xfrm>
              <a:off x="7936549" y="4093080"/>
              <a:ext cx="720000" cy="720000"/>
            </a:xfrm>
            <a:prstGeom prst="rect">
              <a:avLst/>
            </a:prstGeom>
            <a:noFill/>
            <a:ln w="76200">
              <a:solidFill>
                <a:srgbClr val="FF0000"/>
              </a:solidFill>
            </a:ln>
          </p:spPr>
        </p:pic>
        <p:sp>
          <p:nvSpPr>
            <p:cNvPr id="44" name="Rectangle 43">
              <a:extLst>
                <a:ext uri="{FF2B5EF4-FFF2-40B4-BE49-F238E27FC236}">
                  <a16:creationId xmlns:a16="http://schemas.microsoft.com/office/drawing/2014/main" id="{9A3D3564-2BFE-45F2-A297-83A5990E648B}"/>
                </a:ext>
              </a:extLst>
            </p:cNvPr>
            <p:cNvSpPr/>
            <p:nvPr/>
          </p:nvSpPr>
          <p:spPr>
            <a:xfrm>
              <a:off x="8214751" y="3855107"/>
              <a:ext cx="158620" cy="1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9" name="Group 8">
            <a:extLst>
              <a:ext uri="{FF2B5EF4-FFF2-40B4-BE49-F238E27FC236}">
                <a16:creationId xmlns:a16="http://schemas.microsoft.com/office/drawing/2014/main" id="{AD66D44E-2019-4B88-895C-D984A345AFA0}"/>
              </a:ext>
            </a:extLst>
          </p:cNvPr>
          <p:cNvGrpSpPr/>
          <p:nvPr/>
        </p:nvGrpSpPr>
        <p:grpSpPr>
          <a:xfrm>
            <a:off x="1727831" y="1239491"/>
            <a:ext cx="720000" cy="1191244"/>
            <a:chOff x="5455791" y="3621836"/>
            <a:chExt cx="720000" cy="1191244"/>
          </a:xfrm>
        </p:grpSpPr>
        <p:pic>
          <p:nvPicPr>
            <p:cNvPr id="29" name="Picture 28">
              <a:extLst>
                <a:ext uri="{FF2B5EF4-FFF2-40B4-BE49-F238E27FC236}">
                  <a16:creationId xmlns:a16="http://schemas.microsoft.com/office/drawing/2014/main" id="{47FD20EB-C3F9-4F8D-A624-FA3F947A6904}"/>
                </a:ext>
              </a:extLst>
            </p:cNvPr>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l="22357" r="1936"/>
            <a:stretch/>
          </p:blipFill>
          <p:spPr>
            <a:xfrm>
              <a:off x="5455791" y="4093080"/>
              <a:ext cx="720000" cy="720000"/>
            </a:xfrm>
            <a:prstGeom prst="rect">
              <a:avLst/>
            </a:prstGeom>
            <a:ln w="76200">
              <a:solidFill>
                <a:srgbClr val="FF0000"/>
              </a:solidFill>
            </a:ln>
          </p:spPr>
        </p:pic>
        <p:sp>
          <p:nvSpPr>
            <p:cNvPr id="42" name="Rectangle 41">
              <a:extLst>
                <a:ext uri="{FF2B5EF4-FFF2-40B4-BE49-F238E27FC236}">
                  <a16:creationId xmlns:a16="http://schemas.microsoft.com/office/drawing/2014/main" id="{6FA85D0B-B2E8-4916-9D98-D24FFD8F2C1B}"/>
                </a:ext>
              </a:extLst>
            </p:cNvPr>
            <p:cNvSpPr/>
            <p:nvPr/>
          </p:nvSpPr>
          <p:spPr>
            <a:xfrm>
              <a:off x="5733377" y="3621836"/>
              <a:ext cx="15862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5" name="Group 4">
            <a:extLst>
              <a:ext uri="{FF2B5EF4-FFF2-40B4-BE49-F238E27FC236}">
                <a16:creationId xmlns:a16="http://schemas.microsoft.com/office/drawing/2014/main" id="{6E0AA54B-D72B-4FA6-9143-63E218ED5C0A}"/>
              </a:ext>
            </a:extLst>
          </p:cNvPr>
          <p:cNvGrpSpPr/>
          <p:nvPr/>
        </p:nvGrpSpPr>
        <p:grpSpPr>
          <a:xfrm>
            <a:off x="487451" y="1208074"/>
            <a:ext cx="720000" cy="1219635"/>
            <a:chOff x="1734651" y="3593445"/>
            <a:chExt cx="720000" cy="1219635"/>
          </a:xfrm>
        </p:grpSpPr>
        <p:pic>
          <p:nvPicPr>
            <p:cNvPr id="34" name="Picture 33">
              <a:extLst>
                <a:ext uri="{FF2B5EF4-FFF2-40B4-BE49-F238E27FC236}">
                  <a16:creationId xmlns:a16="http://schemas.microsoft.com/office/drawing/2014/main" id="{2D8932D6-7732-449E-BF06-F1232DEE9247}"/>
                </a:ext>
              </a:extLst>
            </p:cNvPr>
            <p:cNvPicPr preferRelativeResize="0">
              <a:picLocks noChangeAspect="1"/>
            </p:cNvPicPr>
            <p:nvPr/>
          </p:nvPicPr>
          <p:blipFill rotWithShape="1">
            <a:blip r:embed="rId5" cstate="print">
              <a:extLst>
                <a:ext uri="{28A0092B-C50C-407E-A947-70E740481C1C}">
                  <a14:useLocalDpi xmlns:a14="http://schemas.microsoft.com/office/drawing/2010/main" val="0"/>
                </a:ext>
              </a:extLst>
            </a:blip>
            <a:srcRect l="9866" r="23957"/>
            <a:stretch/>
          </p:blipFill>
          <p:spPr>
            <a:xfrm>
              <a:off x="1734651" y="4093080"/>
              <a:ext cx="720000" cy="720000"/>
            </a:xfrm>
            <a:prstGeom prst="rect">
              <a:avLst/>
            </a:prstGeom>
            <a:ln w="76200">
              <a:solidFill>
                <a:srgbClr val="00CC00"/>
              </a:solidFill>
            </a:ln>
          </p:spPr>
        </p:pic>
        <p:sp>
          <p:nvSpPr>
            <p:cNvPr id="37" name="Rectangle 36">
              <a:extLst>
                <a:ext uri="{FF2B5EF4-FFF2-40B4-BE49-F238E27FC236}">
                  <a16:creationId xmlns:a16="http://schemas.microsoft.com/office/drawing/2014/main" id="{CAA5FAE2-1974-495D-ABA3-AB10AB451A00}"/>
                </a:ext>
              </a:extLst>
            </p:cNvPr>
            <p:cNvSpPr/>
            <p:nvPr/>
          </p:nvSpPr>
          <p:spPr>
            <a:xfrm>
              <a:off x="2015341" y="3593445"/>
              <a:ext cx="158620" cy="43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3" name="Group 2">
            <a:extLst>
              <a:ext uri="{FF2B5EF4-FFF2-40B4-BE49-F238E27FC236}">
                <a16:creationId xmlns:a16="http://schemas.microsoft.com/office/drawing/2014/main" id="{21D64005-5037-461D-97D8-A869272C11FF}"/>
              </a:ext>
            </a:extLst>
          </p:cNvPr>
          <p:cNvGrpSpPr/>
          <p:nvPr/>
        </p:nvGrpSpPr>
        <p:grpSpPr>
          <a:xfrm>
            <a:off x="6696169" y="1433503"/>
            <a:ext cx="720000" cy="1003635"/>
            <a:chOff x="494271" y="3622829"/>
            <a:chExt cx="720000" cy="1003635"/>
          </a:xfrm>
        </p:grpSpPr>
        <p:pic>
          <p:nvPicPr>
            <p:cNvPr id="33" name="Picture 32">
              <a:extLst>
                <a:ext uri="{FF2B5EF4-FFF2-40B4-BE49-F238E27FC236}">
                  <a16:creationId xmlns:a16="http://schemas.microsoft.com/office/drawing/2014/main" id="{D4413E49-106E-44D3-951F-64667AF7940F}"/>
                </a:ext>
              </a:extLst>
            </p:cNvPr>
            <p:cNvPicPr preferRelativeResize="0">
              <a:picLocks noChangeAspect="1"/>
            </p:cNvPicPr>
            <p:nvPr/>
          </p:nvPicPr>
          <p:blipFill rotWithShape="1">
            <a:blip r:embed="rId6" cstate="print">
              <a:extLst>
                <a:ext uri="{28A0092B-C50C-407E-A947-70E740481C1C}">
                  <a14:useLocalDpi xmlns:a14="http://schemas.microsoft.com/office/drawing/2010/main" val="0"/>
                </a:ext>
              </a:extLst>
            </a:blip>
            <a:srcRect t="3668" b="19112"/>
            <a:stretch/>
          </p:blipFill>
          <p:spPr>
            <a:xfrm>
              <a:off x="494271" y="3906464"/>
              <a:ext cx="720000" cy="720000"/>
            </a:xfrm>
            <a:prstGeom prst="rect">
              <a:avLst/>
            </a:prstGeom>
            <a:ln w="76200">
              <a:solidFill>
                <a:srgbClr val="00CC00"/>
              </a:solidFill>
            </a:ln>
          </p:spPr>
        </p:pic>
        <p:sp>
          <p:nvSpPr>
            <p:cNvPr id="36" name="Rectangle 35">
              <a:extLst>
                <a:ext uri="{FF2B5EF4-FFF2-40B4-BE49-F238E27FC236}">
                  <a16:creationId xmlns:a16="http://schemas.microsoft.com/office/drawing/2014/main" id="{AB304E09-82F0-4C9E-88E7-DA78745776DC}"/>
                </a:ext>
              </a:extLst>
            </p:cNvPr>
            <p:cNvSpPr/>
            <p:nvPr/>
          </p:nvSpPr>
          <p:spPr>
            <a:xfrm>
              <a:off x="770629" y="3622829"/>
              <a:ext cx="158620" cy="21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6" name="Group 5">
            <a:extLst>
              <a:ext uri="{FF2B5EF4-FFF2-40B4-BE49-F238E27FC236}">
                <a16:creationId xmlns:a16="http://schemas.microsoft.com/office/drawing/2014/main" id="{41A81E9F-59F9-4482-A5D9-AA161BA4A443}"/>
              </a:ext>
            </a:extLst>
          </p:cNvPr>
          <p:cNvGrpSpPr/>
          <p:nvPr/>
        </p:nvGrpSpPr>
        <p:grpSpPr>
          <a:xfrm>
            <a:off x="2968211" y="1314139"/>
            <a:ext cx="720000" cy="1113570"/>
            <a:chOff x="2975031" y="3696484"/>
            <a:chExt cx="720000" cy="1113570"/>
          </a:xfrm>
        </p:grpSpPr>
        <p:pic>
          <p:nvPicPr>
            <p:cNvPr id="30" name="Picture 29">
              <a:extLst>
                <a:ext uri="{FF2B5EF4-FFF2-40B4-BE49-F238E27FC236}">
                  <a16:creationId xmlns:a16="http://schemas.microsoft.com/office/drawing/2014/main" id="{C909CA2D-8549-4692-ABDB-9E2F5DD7F46E}"/>
                </a:ext>
              </a:extLst>
            </p:cNvPr>
            <p:cNvPicPr preferRelativeResize="0">
              <a:picLocks noChangeAspect="1"/>
            </p:cNvPicPr>
            <p:nvPr/>
          </p:nvPicPr>
          <p:blipFill>
            <a:blip r:embed="rId7">
              <a:extLst>
                <a:ext uri="{28A0092B-C50C-407E-A947-70E740481C1C}">
                  <a14:useLocalDpi xmlns:a14="http://schemas.microsoft.com/office/drawing/2010/main" val="0"/>
                </a:ext>
              </a:extLst>
            </a:blip>
            <a:stretch>
              <a:fillRect/>
            </a:stretch>
          </p:blipFill>
          <p:spPr>
            <a:xfrm>
              <a:off x="2975031" y="4096105"/>
              <a:ext cx="720000" cy="713949"/>
            </a:xfrm>
            <a:prstGeom prst="rect">
              <a:avLst/>
            </a:prstGeom>
            <a:ln w="76200">
              <a:solidFill>
                <a:srgbClr val="FF0000"/>
              </a:solidFill>
            </a:ln>
          </p:spPr>
        </p:pic>
        <p:sp>
          <p:nvSpPr>
            <p:cNvPr id="40" name="Rectangle 39">
              <a:extLst>
                <a:ext uri="{FF2B5EF4-FFF2-40B4-BE49-F238E27FC236}">
                  <a16:creationId xmlns:a16="http://schemas.microsoft.com/office/drawing/2014/main" id="{283B96C6-D660-4406-BD28-41C3B67C8E7B}"/>
                </a:ext>
              </a:extLst>
            </p:cNvPr>
            <p:cNvSpPr/>
            <p:nvPr/>
          </p:nvSpPr>
          <p:spPr>
            <a:xfrm>
              <a:off x="3252617" y="3696484"/>
              <a:ext cx="158620" cy="32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8" name="Group 7">
            <a:extLst>
              <a:ext uri="{FF2B5EF4-FFF2-40B4-BE49-F238E27FC236}">
                <a16:creationId xmlns:a16="http://schemas.microsoft.com/office/drawing/2014/main" id="{E5CF8571-00D0-4649-91E8-E33775C227DD}"/>
              </a:ext>
            </a:extLst>
          </p:cNvPr>
          <p:cNvGrpSpPr/>
          <p:nvPr/>
        </p:nvGrpSpPr>
        <p:grpSpPr>
          <a:xfrm>
            <a:off x="4208591" y="1407641"/>
            <a:ext cx="720000" cy="1041948"/>
            <a:chOff x="4215411" y="3771132"/>
            <a:chExt cx="720000" cy="1041948"/>
          </a:xfrm>
        </p:grpSpPr>
        <p:pic>
          <p:nvPicPr>
            <p:cNvPr id="32" name="Picture 31">
              <a:extLst>
                <a:ext uri="{FF2B5EF4-FFF2-40B4-BE49-F238E27FC236}">
                  <a16:creationId xmlns:a16="http://schemas.microsoft.com/office/drawing/2014/main" id="{4942C8F1-1A0F-4FA8-881F-8CB306DA988C}"/>
                </a:ext>
              </a:extLst>
            </p:cNvPr>
            <p:cNvPicPr preferRelativeResize="0">
              <a:picLocks noChangeAspect="1"/>
            </p:cNvPicPr>
            <p:nvPr/>
          </p:nvPicPr>
          <p:blipFill>
            <a:blip r:embed="rId8">
              <a:extLst>
                <a:ext uri="{28A0092B-C50C-407E-A947-70E740481C1C}">
                  <a14:useLocalDpi xmlns:a14="http://schemas.microsoft.com/office/drawing/2010/main" val="0"/>
                </a:ext>
              </a:extLst>
            </a:blip>
            <a:stretch>
              <a:fillRect/>
            </a:stretch>
          </p:blipFill>
          <p:spPr>
            <a:xfrm>
              <a:off x="4215411" y="4093080"/>
              <a:ext cx="720000" cy="720000"/>
            </a:xfrm>
            <a:prstGeom prst="rect">
              <a:avLst/>
            </a:prstGeom>
            <a:ln w="76200">
              <a:solidFill>
                <a:srgbClr val="FF0000"/>
              </a:solidFill>
            </a:ln>
          </p:spPr>
        </p:pic>
        <p:sp>
          <p:nvSpPr>
            <p:cNvPr id="41" name="Rectangle 40">
              <a:extLst>
                <a:ext uri="{FF2B5EF4-FFF2-40B4-BE49-F238E27FC236}">
                  <a16:creationId xmlns:a16="http://schemas.microsoft.com/office/drawing/2014/main" id="{E9F9FC83-8A3D-46C1-AB29-5C318A7263C1}"/>
                </a:ext>
              </a:extLst>
            </p:cNvPr>
            <p:cNvSpPr/>
            <p:nvPr/>
          </p:nvSpPr>
          <p:spPr>
            <a:xfrm>
              <a:off x="4492690" y="3771132"/>
              <a:ext cx="158620" cy="25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96" name="TextBox 95">
            <a:extLst>
              <a:ext uri="{FF2B5EF4-FFF2-40B4-BE49-F238E27FC236}">
                <a16:creationId xmlns:a16="http://schemas.microsoft.com/office/drawing/2014/main" id="{5A1780E2-15BF-4F76-A285-F710E4A8CF2B}"/>
              </a:ext>
            </a:extLst>
          </p:cNvPr>
          <p:cNvSpPr txBox="1"/>
          <p:nvPr/>
        </p:nvSpPr>
        <p:spPr>
          <a:xfrm>
            <a:off x="413876" y="3081076"/>
            <a:ext cx="6278885" cy="3539430"/>
          </a:xfrm>
          <a:prstGeom prst="rect">
            <a:avLst/>
          </a:prstGeom>
          <a:noFill/>
        </p:spPr>
        <p:txBody>
          <a:bodyPr wrap="square" rtlCol="0">
            <a:spAutoFit/>
          </a:bodyPr>
          <a:lstStyle/>
          <a:p>
            <a:r>
              <a:rPr lang="en-IN" sz="2800" dirty="0"/>
              <a:t>Algorithm for computing gradient:</a:t>
            </a:r>
          </a:p>
          <a:p>
            <a:endParaRPr lang="en-IN" sz="2400" dirty="0">
              <a:solidFill>
                <a:schemeClr val="accent6">
                  <a:lumMod val="75000"/>
                </a:schemeClr>
              </a:solidFill>
            </a:endParaRPr>
          </a:p>
          <a:p>
            <a:pPr marL="457200" indent="-457200">
              <a:buFont typeface="+mj-lt"/>
              <a:buAutoNum type="arabicPeriod"/>
            </a:pPr>
            <a:r>
              <a:rPr lang="en-IN" sz="2400" b="1" dirty="0">
                <a:solidFill>
                  <a:srgbClr val="C00000"/>
                </a:solidFill>
              </a:rPr>
              <a:t>Induce the partial-ordering structure</a:t>
            </a:r>
          </a:p>
          <a:p>
            <a:pPr marL="914400" lvl="1" indent="-457200">
              <a:buFont typeface="Arial" panose="020B0604020202020204" pitchFamily="34" charset="0"/>
              <a:buChar char="•"/>
            </a:pPr>
            <a:r>
              <a:rPr lang="en-IN" sz="2400" dirty="0"/>
              <a:t>Sort the +</a:t>
            </a:r>
            <a:r>
              <a:rPr lang="en-IN" sz="2400" dirty="0" err="1"/>
              <a:t>ve</a:t>
            </a:r>
            <a:r>
              <a:rPr lang="en-IN" sz="2400" dirty="0"/>
              <a:t> samples</a:t>
            </a:r>
          </a:p>
          <a:p>
            <a:pPr marL="914400" lvl="1" indent="-457200">
              <a:buFont typeface="Arial" panose="020B0604020202020204" pitchFamily="34" charset="0"/>
              <a:buChar char="•"/>
            </a:pPr>
            <a:r>
              <a:rPr lang="en-IN" sz="2400" dirty="0"/>
              <a:t>Sort the –</a:t>
            </a:r>
            <a:r>
              <a:rPr lang="en-IN" sz="2400" dirty="0" err="1"/>
              <a:t>ve</a:t>
            </a:r>
            <a:r>
              <a:rPr lang="en-IN" sz="2400" dirty="0"/>
              <a:t> samples</a:t>
            </a:r>
          </a:p>
          <a:p>
            <a:pPr marL="457200" indent="-457200">
              <a:buFont typeface="+mj-lt"/>
              <a:buAutoNum type="arabicPeriod"/>
            </a:pPr>
            <a:endParaRPr lang="en-IN" sz="2800" b="1" dirty="0">
              <a:solidFill>
                <a:srgbClr val="C00000"/>
              </a:solidFill>
            </a:endParaRPr>
          </a:p>
          <a:p>
            <a:pPr marL="457200" indent="-457200">
              <a:buFont typeface="+mj-lt"/>
              <a:buAutoNum type="arabicPeriod"/>
            </a:pPr>
            <a:r>
              <a:rPr lang="en-IN" sz="2400" b="1" dirty="0">
                <a:solidFill>
                  <a:srgbClr val="C00000"/>
                </a:solidFill>
              </a:rPr>
              <a:t>Compute the optimal interleaving rank</a:t>
            </a:r>
          </a:p>
          <a:p>
            <a:pPr marL="914400" lvl="1" indent="-457200">
              <a:buFont typeface="Arial" panose="020B0604020202020204" pitchFamily="34" charset="0"/>
              <a:buChar char="•"/>
            </a:pPr>
            <a:r>
              <a:rPr lang="en-IN" sz="2400" dirty="0"/>
              <a:t>Compute the optimal interleaving rank for each –</a:t>
            </a:r>
            <a:r>
              <a:rPr lang="en-IN" sz="2400" dirty="0" err="1"/>
              <a:t>ve</a:t>
            </a:r>
            <a:r>
              <a:rPr lang="en-IN" sz="2400" dirty="0"/>
              <a:t> sample independently</a:t>
            </a:r>
          </a:p>
        </p:txBody>
      </p:sp>
      <p:sp>
        <p:nvSpPr>
          <p:cNvPr id="2" name="TextBox 1">
            <a:extLst>
              <a:ext uri="{FF2B5EF4-FFF2-40B4-BE49-F238E27FC236}">
                <a16:creationId xmlns:a16="http://schemas.microsoft.com/office/drawing/2014/main" id="{F38A1BD3-5548-4AE8-8BB0-48EB12E8221B}"/>
              </a:ext>
            </a:extLst>
          </p:cNvPr>
          <p:cNvSpPr txBox="1"/>
          <p:nvPr/>
        </p:nvSpPr>
        <p:spPr>
          <a:xfrm>
            <a:off x="6578613" y="4186684"/>
            <a:ext cx="2169936" cy="461665"/>
          </a:xfrm>
          <a:prstGeom prst="rect">
            <a:avLst/>
          </a:prstGeom>
          <a:noFill/>
        </p:spPr>
        <p:txBody>
          <a:bodyPr wrap="square" rtlCol="0">
            <a:spAutoFit/>
          </a:bodyPr>
          <a:lstStyle/>
          <a:p>
            <a:r>
              <a:rPr lang="en-IN" sz="2400" dirty="0">
                <a:solidFill>
                  <a:srgbClr val="0070C0"/>
                </a:solidFill>
              </a:rPr>
              <a:t>O( P log P )</a:t>
            </a:r>
          </a:p>
        </p:txBody>
      </p:sp>
      <p:sp>
        <p:nvSpPr>
          <p:cNvPr id="38" name="TextBox 37">
            <a:extLst>
              <a:ext uri="{FF2B5EF4-FFF2-40B4-BE49-F238E27FC236}">
                <a16:creationId xmlns:a16="http://schemas.microsoft.com/office/drawing/2014/main" id="{920EFC86-20C2-4475-911A-5070A51AF369}"/>
              </a:ext>
            </a:extLst>
          </p:cNvPr>
          <p:cNvSpPr txBox="1"/>
          <p:nvPr/>
        </p:nvSpPr>
        <p:spPr>
          <a:xfrm>
            <a:off x="6578613" y="4612945"/>
            <a:ext cx="2169936" cy="461665"/>
          </a:xfrm>
          <a:prstGeom prst="rect">
            <a:avLst/>
          </a:prstGeom>
          <a:noFill/>
        </p:spPr>
        <p:txBody>
          <a:bodyPr wrap="square" rtlCol="0">
            <a:spAutoFit/>
          </a:bodyPr>
          <a:lstStyle/>
          <a:p>
            <a:r>
              <a:rPr lang="en-IN" sz="2400" dirty="0">
                <a:solidFill>
                  <a:srgbClr val="0070C0"/>
                </a:solidFill>
              </a:rPr>
              <a:t>O( N log N )</a:t>
            </a:r>
          </a:p>
        </p:txBody>
      </p:sp>
      <p:sp>
        <p:nvSpPr>
          <p:cNvPr id="39" name="TextBox 38">
            <a:extLst>
              <a:ext uri="{FF2B5EF4-FFF2-40B4-BE49-F238E27FC236}">
                <a16:creationId xmlns:a16="http://schemas.microsoft.com/office/drawing/2014/main" id="{C54390E8-F1B8-4A05-BD31-8CCB83A4AE1D}"/>
              </a:ext>
            </a:extLst>
          </p:cNvPr>
          <p:cNvSpPr txBox="1"/>
          <p:nvPr/>
        </p:nvSpPr>
        <p:spPr>
          <a:xfrm>
            <a:off x="6779221" y="5705068"/>
            <a:ext cx="1768720" cy="461665"/>
          </a:xfrm>
          <a:prstGeom prst="rect">
            <a:avLst/>
          </a:prstGeom>
          <a:noFill/>
        </p:spPr>
        <p:txBody>
          <a:bodyPr wrap="square" rtlCol="0">
            <a:spAutoFit/>
          </a:bodyPr>
          <a:lstStyle/>
          <a:p>
            <a:r>
              <a:rPr lang="en-IN" sz="2400" dirty="0">
                <a:solidFill>
                  <a:srgbClr val="0070C0"/>
                </a:solidFill>
              </a:rPr>
              <a:t>O( P N )</a:t>
            </a:r>
          </a:p>
        </p:txBody>
      </p:sp>
      <p:sp>
        <p:nvSpPr>
          <p:cNvPr id="4" name="TextBox 3">
            <a:extLst>
              <a:ext uri="{FF2B5EF4-FFF2-40B4-BE49-F238E27FC236}">
                <a16:creationId xmlns:a16="http://schemas.microsoft.com/office/drawing/2014/main" id="{9483FB45-0AE4-48C0-9BFF-6AE25CC6BFE9}"/>
              </a:ext>
            </a:extLst>
          </p:cNvPr>
          <p:cNvSpPr txBox="1"/>
          <p:nvPr/>
        </p:nvSpPr>
        <p:spPr>
          <a:xfrm>
            <a:off x="6433240" y="3429000"/>
            <a:ext cx="2460681" cy="584775"/>
          </a:xfrm>
          <a:prstGeom prst="rect">
            <a:avLst/>
          </a:prstGeom>
          <a:noFill/>
        </p:spPr>
        <p:txBody>
          <a:bodyPr wrap="square" rtlCol="0">
            <a:spAutoFit/>
          </a:bodyPr>
          <a:lstStyle/>
          <a:p>
            <a:r>
              <a:rPr lang="en-IN" sz="3200" dirty="0">
                <a:solidFill>
                  <a:srgbClr val="FF0000"/>
                </a:solidFill>
              </a:rPr>
              <a:t>For N &gt; P</a:t>
            </a:r>
          </a:p>
        </p:txBody>
      </p:sp>
      <p:sp>
        <p:nvSpPr>
          <p:cNvPr id="45" name="TextBox 44">
            <a:extLst>
              <a:ext uri="{FF2B5EF4-FFF2-40B4-BE49-F238E27FC236}">
                <a16:creationId xmlns:a16="http://schemas.microsoft.com/office/drawing/2014/main" id="{C63B0A08-882A-4AE4-ACA7-1E3049B2FA86}"/>
              </a:ext>
            </a:extLst>
          </p:cNvPr>
          <p:cNvSpPr txBox="1"/>
          <p:nvPr/>
        </p:nvSpPr>
        <p:spPr>
          <a:xfrm>
            <a:off x="2921343" y="-84843"/>
            <a:ext cx="3301314" cy="584775"/>
          </a:xfrm>
          <a:prstGeom prst="rect">
            <a:avLst/>
          </a:prstGeom>
          <a:noFill/>
        </p:spPr>
        <p:txBody>
          <a:bodyPr wrap="square" rtlCol="0">
            <a:spAutoFit/>
          </a:bodyPr>
          <a:lstStyle/>
          <a:p>
            <a:r>
              <a:rPr lang="en-IN" sz="3200" dirty="0">
                <a:solidFill>
                  <a:schemeClr val="bg1"/>
                </a:solidFill>
              </a:rPr>
              <a:t>Baseline algorithm </a:t>
            </a:r>
          </a:p>
        </p:txBody>
      </p:sp>
      <p:sp>
        <p:nvSpPr>
          <p:cNvPr id="7" name="Oval 6">
            <a:extLst>
              <a:ext uri="{FF2B5EF4-FFF2-40B4-BE49-F238E27FC236}">
                <a16:creationId xmlns:a16="http://schemas.microsoft.com/office/drawing/2014/main" id="{2533B958-8C7F-4DD1-9D52-749E4638D7C0}"/>
              </a:ext>
            </a:extLst>
          </p:cNvPr>
          <p:cNvSpPr/>
          <p:nvPr/>
        </p:nvSpPr>
        <p:spPr>
          <a:xfrm>
            <a:off x="6315958" y="4582359"/>
            <a:ext cx="2169936" cy="543025"/>
          </a:xfrm>
          <a:prstGeom prst="ellipse">
            <a:avLst/>
          </a:prstGeom>
          <a:noFill/>
          <a:ln>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46" name="Oval 45">
            <a:extLst>
              <a:ext uri="{FF2B5EF4-FFF2-40B4-BE49-F238E27FC236}">
                <a16:creationId xmlns:a16="http://schemas.microsoft.com/office/drawing/2014/main" id="{C77CCAEA-26A2-47FB-BF58-2502CBFC86DD}"/>
              </a:ext>
            </a:extLst>
          </p:cNvPr>
          <p:cNvSpPr/>
          <p:nvPr/>
        </p:nvSpPr>
        <p:spPr>
          <a:xfrm>
            <a:off x="6329687" y="5668060"/>
            <a:ext cx="2043375" cy="543025"/>
          </a:xfrm>
          <a:prstGeom prst="ellipse">
            <a:avLst/>
          </a:prstGeom>
          <a:noFill/>
          <a:ln>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Tree>
    <p:extLst>
      <p:ext uri="{BB962C8B-B14F-4D97-AF65-F5344CB8AC3E}">
        <p14:creationId xmlns:p14="http://schemas.microsoft.com/office/powerpoint/2010/main" val="3888264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21D64005-5037-461D-97D8-A869272C11FF}"/>
              </a:ext>
            </a:extLst>
          </p:cNvPr>
          <p:cNvGrpSpPr/>
          <p:nvPr/>
        </p:nvGrpSpPr>
        <p:grpSpPr>
          <a:xfrm>
            <a:off x="494271" y="1430126"/>
            <a:ext cx="720000" cy="1003635"/>
            <a:chOff x="494271" y="3622829"/>
            <a:chExt cx="720000" cy="1003635"/>
          </a:xfrm>
        </p:grpSpPr>
        <p:pic>
          <p:nvPicPr>
            <p:cNvPr id="33" name="Picture 32">
              <a:extLst>
                <a:ext uri="{FF2B5EF4-FFF2-40B4-BE49-F238E27FC236}">
                  <a16:creationId xmlns:a16="http://schemas.microsoft.com/office/drawing/2014/main" id="{D4413E49-106E-44D3-951F-64667AF7940F}"/>
                </a:ext>
              </a:extLst>
            </p:cNvPr>
            <p:cNvPicPr preferRelativeResize="0">
              <a:picLocks noChangeAspect="1"/>
            </p:cNvPicPr>
            <p:nvPr/>
          </p:nvPicPr>
          <p:blipFill rotWithShape="1">
            <a:blip r:embed="rId3" cstate="print">
              <a:extLst>
                <a:ext uri="{28A0092B-C50C-407E-A947-70E740481C1C}">
                  <a14:useLocalDpi xmlns:a14="http://schemas.microsoft.com/office/drawing/2010/main" val="0"/>
                </a:ext>
              </a:extLst>
            </a:blip>
            <a:srcRect t="3668" b="19112"/>
            <a:stretch/>
          </p:blipFill>
          <p:spPr>
            <a:xfrm>
              <a:off x="494271" y="3906464"/>
              <a:ext cx="720000" cy="720000"/>
            </a:xfrm>
            <a:prstGeom prst="rect">
              <a:avLst/>
            </a:prstGeom>
            <a:ln w="76200">
              <a:solidFill>
                <a:srgbClr val="00CC00"/>
              </a:solidFill>
            </a:ln>
          </p:spPr>
        </p:pic>
        <p:sp>
          <p:nvSpPr>
            <p:cNvPr id="36" name="Rectangle 35">
              <a:extLst>
                <a:ext uri="{FF2B5EF4-FFF2-40B4-BE49-F238E27FC236}">
                  <a16:creationId xmlns:a16="http://schemas.microsoft.com/office/drawing/2014/main" id="{AB304E09-82F0-4C9E-88E7-DA78745776DC}"/>
                </a:ext>
              </a:extLst>
            </p:cNvPr>
            <p:cNvSpPr/>
            <p:nvPr/>
          </p:nvSpPr>
          <p:spPr>
            <a:xfrm>
              <a:off x="770629" y="3622829"/>
              <a:ext cx="158620" cy="21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5" name="Group 4">
            <a:extLst>
              <a:ext uri="{FF2B5EF4-FFF2-40B4-BE49-F238E27FC236}">
                <a16:creationId xmlns:a16="http://schemas.microsoft.com/office/drawing/2014/main" id="{6E0AA54B-D72B-4FA6-9143-63E218ED5C0A}"/>
              </a:ext>
            </a:extLst>
          </p:cNvPr>
          <p:cNvGrpSpPr/>
          <p:nvPr/>
        </p:nvGrpSpPr>
        <p:grpSpPr>
          <a:xfrm>
            <a:off x="1734651" y="1214126"/>
            <a:ext cx="720000" cy="1219635"/>
            <a:chOff x="1734651" y="3593445"/>
            <a:chExt cx="720000" cy="1219635"/>
          </a:xfrm>
        </p:grpSpPr>
        <p:pic>
          <p:nvPicPr>
            <p:cNvPr id="34" name="Picture 33">
              <a:extLst>
                <a:ext uri="{FF2B5EF4-FFF2-40B4-BE49-F238E27FC236}">
                  <a16:creationId xmlns:a16="http://schemas.microsoft.com/office/drawing/2014/main" id="{2D8932D6-7732-449E-BF06-F1232DEE9247}"/>
                </a:ext>
              </a:extLst>
            </p:cNvPr>
            <p:cNvPicPr preferRelativeResize="0">
              <a:picLocks noChangeAspect="1"/>
            </p:cNvPicPr>
            <p:nvPr/>
          </p:nvPicPr>
          <p:blipFill rotWithShape="1">
            <a:blip r:embed="rId4" cstate="print">
              <a:extLst>
                <a:ext uri="{28A0092B-C50C-407E-A947-70E740481C1C}">
                  <a14:useLocalDpi xmlns:a14="http://schemas.microsoft.com/office/drawing/2010/main" val="0"/>
                </a:ext>
              </a:extLst>
            </a:blip>
            <a:srcRect l="9866" r="23957"/>
            <a:stretch/>
          </p:blipFill>
          <p:spPr>
            <a:xfrm>
              <a:off x="1734651" y="4093080"/>
              <a:ext cx="720000" cy="720000"/>
            </a:xfrm>
            <a:prstGeom prst="rect">
              <a:avLst/>
            </a:prstGeom>
            <a:ln w="76200">
              <a:solidFill>
                <a:srgbClr val="00CC00"/>
              </a:solidFill>
            </a:ln>
          </p:spPr>
        </p:pic>
        <p:sp>
          <p:nvSpPr>
            <p:cNvPr id="37" name="Rectangle 36">
              <a:extLst>
                <a:ext uri="{FF2B5EF4-FFF2-40B4-BE49-F238E27FC236}">
                  <a16:creationId xmlns:a16="http://schemas.microsoft.com/office/drawing/2014/main" id="{CAA5FAE2-1974-495D-ABA3-AB10AB451A00}"/>
                </a:ext>
              </a:extLst>
            </p:cNvPr>
            <p:cNvSpPr/>
            <p:nvPr/>
          </p:nvSpPr>
          <p:spPr>
            <a:xfrm>
              <a:off x="2015341" y="3593445"/>
              <a:ext cx="158620" cy="43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6" name="Group 5">
            <a:extLst>
              <a:ext uri="{FF2B5EF4-FFF2-40B4-BE49-F238E27FC236}">
                <a16:creationId xmlns:a16="http://schemas.microsoft.com/office/drawing/2014/main" id="{41A81E9F-59F9-4482-A5D9-AA161BA4A443}"/>
              </a:ext>
            </a:extLst>
          </p:cNvPr>
          <p:cNvGrpSpPr/>
          <p:nvPr/>
        </p:nvGrpSpPr>
        <p:grpSpPr>
          <a:xfrm>
            <a:off x="2975031" y="1391813"/>
            <a:ext cx="720000" cy="1041948"/>
            <a:chOff x="2975031" y="3771132"/>
            <a:chExt cx="720000" cy="1041948"/>
          </a:xfrm>
        </p:grpSpPr>
        <p:pic>
          <p:nvPicPr>
            <p:cNvPr id="30" name="Picture 29">
              <a:extLst>
                <a:ext uri="{FF2B5EF4-FFF2-40B4-BE49-F238E27FC236}">
                  <a16:creationId xmlns:a16="http://schemas.microsoft.com/office/drawing/2014/main" id="{C909CA2D-8549-4692-ABDB-9E2F5DD7F46E}"/>
                </a:ext>
              </a:extLst>
            </p:cNvPr>
            <p:cNvPicPr preferRelativeResize="0">
              <a:picLocks noChangeAspect="1"/>
            </p:cNvPicPr>
            <p:nvPr/>
          </p:nvPicPr>
          <p:blipFill rotWithShape="1">
            <a:blip r:embed="rId5" cstate="print">
              <a:extLst>
                <a:ext uri="{28A0092B-C50C-407E-A947-70E740481C1C}">
                  <a14:useLocalDpi xmlns:a14="http://schemas.microsoft.com/office/drawing/2010/main" val="0"/>
                </a:ext>
              </a:extLst>
            </a:blip>
            <a:srcRect l="9999" r="27008"/>
            <a:stretch/>
          </p:blipFill>
          <p:spPr>
            <a:xfrm>
              <a:off x="2975031" y="4093080"/>
              <a:ext cx="720000" cy="720000"/>
            </a:xfrm>
            <a:prstGeom prst="rect">
              <a:avLst/>
            </a:prstGeom>
            <a:ln w="76200">
              <a:solidFill>
                <a:srgbClr val="FF0000"/>
              </a:solidFill>
            </a:ln>
          </p:spPr>
        </p:pic>
        <p:sp>
          <p:nvSpPr>
            <p:cNvPr id="40" name="Rectangle 39">
              <a:extLst>
                <a:ext uri="{FF2B5EF4-FFF2-40B4-BE49-F238E27FC236}">
                  <a16:creationId xmlns:a16="http://schemas.microsoft.com/office/drawing/2014/main" id="{283B96C6-D660-4406-BD28-41C3B67C8E7B}"/>
                </a:ext>
              </a:extLst>
            </p:cNvPr>
            <p:cNvSpPr/>
            <p:nvPr/>
          </p:nvSpPr>
          <p:spPr>
            <a:xfrm>
              <a:off x="3252617" y="3771132"/>
              <a:ext cx="158620" cy="25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8" name="Group 7">
            <a:extLst>
              <a:ext uri="{FF2B5EF4-FFF2-40B4-BE49-F238E27FC236}">
                <a16:creationId xmlns:a16="http://schemas.microsoft.com/office/drawing/2014/main" id="{E5CF8571-00D0-4649-91E8-E33775C227DD}"/>
              </a:ext>
            </a:extLst>
          </p:cNvPr>
          <p:cNvGrpSpPr/>
          <p:nvPr/>
        </p:nvGrpSpPr>
        <p:grpSpPr>
          <a:xfrm>
            <a:off x="4215411" y="1317165"/>
            <a:ext cx="720000" cy="1116596"/>
            <a:chOff x="4215411" y="3696484"/>
            <a:chExt cx="720000" cy="1116596"/>
          </a:xfrm>
        </p:grpSpPr>
        <p:pic>
          <p:nvPicPr>
            <p:cNvPr id="32" name="Picture 31">
              <a:extLst>
                <a:ext uri="{FF2B5EF4-FFF2-40B4-BE49-F238E27FC236}">
                  <a16:creationId xmlns:a16="http://schemas.microsoft.com/office/drawing/2014/main" id="{4942C8F1-1A0F-4FA8-881F-8CB306DA988C}"/>
                </a:ext>
              </a:extLst>
            </p:cNvPr>
            <p:cNvPicPr preferRelativeResize="0">
              <a:picLocks noChangeAspect="1"/>
            </p:cNvPicPr>
            <p:nvPr/>
          </p:nvPicPr>
          <p:blipFill rotWithShape="1">
            <a:blip r:embed="rId6" cstate="print">
              <a:extLst>
                <a:ext uri="{28A0092B-C50C-407E-A947-70E740481C1C}">
                  <a14:useLocalDpi xmlns:a14="http://schemas.microsoft.com/office/drawing/2010/main" val="0"/>
                </a:ext>
              </a:extLst>
            </a:blip>
            <a:srcRect l="23212" r="1294"/>
            <a:stretch/>
          </p:blipFill>
          <p:spPr>
            <a:xfrm>
              <a:off x="4215411" y="4093080"/>
              <a:ext cx="720000" cy="720000"/>
            </a:xfrm>
            <a:prstGeom prst="rect">
              <a:avLst/>
            </a:prstGeom>
            <a:ln w="76200">
              <a:solidFill>
                <a:srgbClr val="FF0000"/>
              </a:solidFill>
            </a:ln>
          </p:spPr>
        </p:pic>
        <p:sp>
          <p:nvSpPr>
            <p:cNvPr id="41" name="Rectangle 40">
              <a:extLst>
                <a:ext uri="{FF2B5EF4-FFF2-40B4-BE49-F238E27FC236}">
                  <a16:creationId xmlns:a16="http://schemas.microsoft.com/office/drawing/2014/main" id="{E9F9FC83-8A3D-46C1-AB29-5C318A7263C1}"/>
                </a:ext>
              </a:extLst>
            </p:cNvPr>
            <p:cNvSpPr/>
            <p:nvPr/>
          </p:nvSpPr>
          <p:spPr>
            <a:xfrm>
              <a:off x="4492690" y="3696484"/>
              <a:ext cx="158620" cy="324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9" name="Group 8">
            <a:extLst>
              <a:ext uri="{FF2B5EF4-FFF2-40B4-BE49-F238E27FC236}">
                <a16:creationId xmlns:a16="http://schemas.microsoft.com/office/drawing/2014/main" id="{AD66D44E-2019-4B88-895C-D984A345AFA0}"/>
              </a:ext>
            </a:extLst>
          </p:cNvPr>
          <p:cNvGrpSpPr/>
          <p:nvPr/>
        </p:nvGrpSpPr>
        <p:grpSpPr>
          <a:xfrm>
            <a:off x="5455791" y="1242517"/>
            <a:ext cx="720000" cy="1191244"/>
            <a:chOff x="5455791" y="3621836"/>
            <a:chExt cx="720000" cy="1191244"/>
          </a:xfrm>
        </p:grpSpPr>
        <p:pic>
          <p:nvPicPr>
            <p:cNvPr id="29" name="Picture 28">
              <a:extLst>
                <a:ext uri="{FF2B5EF4-FFF2-40B4-BE49-F238E27FC236}">
                  <a16:creationId xmlns:a16="http://schemas.microsoft.com/office/drawing/2014/main" id="{47FD20EB-C3F9-4F8D-A624-FA3F947A6904}"/>
                </a:ext>
              </a:extLst>
            </p:cNvPr>
            <p:cNvPicPr preferRelativeResize="0">
              <a:picLocks noChangeAspect="1"/>
            </p:cNvPicPr>
            <p:nvPr/>
          </p:nvPicPr>
          <p:blipFill rotWithShape="1">
            <a:blip r:embed="rId7" cstate="print">
              <a:extLst>
                <a:ext uri="{28A0092B-C50C-407E-A947-70E740481C1C}">
                  <a14:useLocalDpi xmlns:a14="http://schemas.microsoft.com/office/drawing/2010/main" val="0"/>
                </a:ext>
              </a:extLst>
            </a:blip>
            <a:srcRect l="22357" r="1936"/>
            <a:stretch/>
          </p:blipFill>
          <p:spPr>
            <a:xfrm>
              <a:off x="5455791" y="4093080"/>
              <a:ext cx="720000" cy="720000"/>
            </a:xfrm>
            <a:prstGeom prst="rect">
              <a:avLst/>
            </a:prstGeom>
            <a:ln w="76200">
              <a:solidFill>
                <a:srgbClr val="FF0000"/>
              </a:solidFill>
            </a:ln>
          </p:spPr>
        </p:pic>
        <p:sp>
          <p:nvSpPr>
            <p:cNvPr id="42" name="Rectangle 41">
              <a:extLst>
                <a:ext uri="{FF2B5EF4-FFF2-40B4-BE49-F238E27FC236}">
                  <a16:creationId xmlns:a16="http://schemas.microsoft.com/office/drawing/2014/main" id="{6FA85D0B-B2E8-4916-9D98-D24FFD8F2C1B}"/>
                </a:ext>
              </a:extLst>
            </p:cNvPr>
            <p:cNvSpPr/>
            <p:nvPr/>
          </p:nvSpPr>
          <p:spPr>
            <a:xfrm>
              <a:off x="5733377" y="3621836"/>
              <a:ext cx="158620" cy="396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0" name="Group 9">
            <a:extLst>
              <a:ext uri="{FF2B5EF4-FFF2-40B4-BE49-F238E27FC236}">
                <a16:creationId xmlns:a16="http://schemas.microsoft.com/office/drawing/2014/main" id="{ED2436DF-4907-47BA-B636-7B569187FC00}"/>
              </a:ext>
            </a:extLst>
          </p:cNvPr>
          <p:cNvGrpSpPr/>
          <p:nvPr/>
        </p:nvGrpSpPr>
        <p:grpSpPr>
          <a:xfrm>
            <a:off x="6696171" y="1531775"/>
            <a:ext cx="720000" cy="901986"/>
            <a:chOff x="6696171" y="3911094"/>
            <a:chExt cx="720000" cy="901986"/>
          </a:xfrm>
        </p:grpSpPr>
        <p:pic>
          <p:nvPicPr>
            <p:cNvPr id="31" name="Picture 8" descr="D:\work\NIPS_2014\Poster\material\Images\Horse_riding\Negatives\2010_006117.jpg">
              <a:extLst>
                <a:ext uri="{FF2B5EF4-FFF2-40B4-BE49-F238E27FC236}">
                  <a16:creationId xmlns:a16="http://schemas.microsoft.com/office/drawing/2014/main" id="{47C39195-4343-4D16-AC0E-631A8ADC71B9}"/>
                </a:ext>
              </a:extLst>
            </p:cNvPr>
            <p:cNvPicPr preferRelativeResize="0">
              <a:picLocks noChangeAspect="1" noChangeArrowheads="1"/>
            </p:cNvPicPr>
            <p:nvPr/>
          </p:nvPicPr>
          <p:blipFill>
            <a:blip r:embed="rId8" cstate="print"/>
            <a:srcRect l="35316" t="1466" r="6326" b="2285"/>
            <a:stretch>
              <a:fillRect/>
            </a:stretch>
          </p:blipFill>
          <p:spPr bwMode="auto">
            <a:xfrm>
              <a:off x="6696171" y="4093080"/>
              <a:ext cx="720000" cy="720000"/>
            </a:xfrm>
            <a:prstGeom prst="rect">
              <a:avLst/>
            </a:prstGeom>
            <a:noFill/>
            <a:ln w="76200">
              <a:solidFill>
                <a:srgbClr val="FF0000"/>
              </a:solidFill>
            </a:ln>
          </p:spPr>
        </p:pic>
        <p:sp>
          <p:nvSpPr>
            <p:cNvPr id="43" name="Rectangle 42">
              <a:extLst>
                <a:ext uri="{FF2B5EF4-FFF2-40B4-BE49-F238E27FC236}">
                  <a16:creationId xmlns:a16="http://schemas.microsoft.com/office/drawing/2014/main" id="{92485A1B-866B-490A-A8C4-22FA6EE9D711}"/>
                </a:ext>
              </a:extLst>
            </p:cNvPr>
            <p:cNvSpPr/>
            <p:nvPr/>
          </p:nvSpPr>
          <p:spPr>
            <a:xfrm>
              <a:off x="6974064" y="3911094"/>
              <a:ext cx="158620" cy="10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1" name="Group 10">
            <a:extLst>
              <a:ext uri="{FF2B5EF4-FFF2-40B4-BE49-F238E27FC236}">
                <a16:creationId xmlns:a16="http://schemas.microsoft.com/office/drawing/2014/main" id="{5C42C29B-815E-4AA3-BC12-5BE14C1E38E2}"/>
              </a:ext>
            </a:extLst>
          </p:cNvPr>
          <p:cNvGrpSpPr/>
          <p:nvPr/>
        </p:nvGrpSpPr>
        <p:grpSpPr>
          <a:xfrm>
            <a:off x="7936549" y="1475788"/>
            <a:ext cx="720000" cy="957973"/>
            <a:chOff x="7936549" y="3855107"/>
            <a:chExt cx="720000" cy="957973"/>
          </a:xfrm>
        </p:grpSpPr>
        <p:pic>
          <p:nvPicPr>
            <p:cNvPr id="35" name="Picture 10" descr="D:\work\NIPS_2014\Poster\material\Images\Horse_riding\Negatives\2010_006129.jpg">
              <a:extLst>
                <a:ext uri="{FF2B5EF4-FFF2-40B4-BE49-F238E27FC236}">
                  <a16:creationId xmlns:a16="http://schemas.microsoft.com/office/drawing/2014/main" id="{88ADB625-5AD0-4DB5-8848-6DD6DD29F51F}"/>
                </a:ext>
              </a:extLst>
            </p:cNvPr>
            <p:cNvPicPr preferRelativeResize="0">
              <a:picLocks noChangeAspect="1" noChangeArrowheads="1"/>
            </p:cNvPicPr>
            <p:nvPr/>
          </p:nvPicPr>
          <p:blipFill>
            <a:blip r:embed="rId9" cstate="print"/>
            <a:srcRect/>
            <a:stretch>
              <a:fillRect/>
            </a:stretch>
          </p:blipFill>
          <p:spPr bwMode="auto">
            <a:xfrm>
              <a:off x="7936549" y="4093080"/>
              <a:ext cx="720000" cy="720000"/>
            </a:xfrm>
            <a:prstGeom prst="rect">
              <a:avLst/>
            </a:prstGeom>
            <a:noFill/>
            <a:ln w="76200">
              <a:solidFill>
                <a:srgbClr val="FF0000"/>
              </a:solidFill>
            </a:ln>
          </p:spPr>
        </p:pic>
        <p:sp>
          <p:nvSpPr>
            <p:cNvPr id="44" name="Rectangle 43">
              <a:extLst>
                <a:ext uri="{FF2B5EF4-FFF2-40B4-BE49-F238E27FC236}">
                  <a16:creationId xmlns:a16="http://schemas.microsoft.com/office/drawing/2014/main" id="{9A3D3564-2BFE-45F2-A297-83A5990E648B}"/>
                </a:ext>
              </a:extLst>
            </p:cNvPr>
            <p:cNvSpPr/>
            <p:nvPr/>
          </p:nvSpPr>
          <p:spPr>
            <a:xfrm>
              <a:off x="8214751" y="3855107"/>
              <a:ext cx="158620" cy="162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96" name="TextBox 95">
            <a:extLst>
              <a:ext uri="{FF2B5EF4-FFF2-40B4-BE49-F238E27FC236}">
                <a16:creationId xmlns:a16="http://schemas.microsoft.com/office/drawing/2014/main" id="{5A1780E2-15BF-4F76-A285-F710E4A8CF2B}"/>
              </a:ext>
            </a:extLst>
          </p:cNvPr>
          <p:cNvSpPr txBox="1"/>
          <p:nvPr/>
        </p:nvSpPr>
        <p:spPr>
          <a:xfrm>
            <a:off x="413877" y="3081076"/>
            <a:ext cx="5968262" cy="3724096"/>
          </a:xfrm>
          <a:prstGeom prst="rect">
            <a:avLst/>
          </a:prstGeom>
          <a:noFill/>
        </p:spPr>
        <p:txBody>
          <a:bodyPr wrap="square" rtlCol="0">
            <a:spAutoFit/>
          </a:bodyPr>
          <a:lstStyle/>
          <a:p>
            <a:r>
              <a:rPr lang="en-IN" sz="2800" dirty="0"/>
              <a:t>Algorithm for computing gradient:</a:t>
            </a:r>
          </a:p>
          <a:p>
            <a:endParaRPr lang="en-IN" sz="2400" dirty="0">
              <a:solidFill>
                <a:schemeClr val="accent6">
                  <a:lumMod val="75000"/>
                </a:schemeClr>
              </a:solidFill>
            </a:endParaRPr>
          </a:p>
          <a:p>
            <a:pPr marL="457200" indent="-457200">
              <a:buFont typeface="+mj-lt"/>
              <a:buAutoNum type="arabicPeriod"/>
            </a:pPr>
            <a:r>
              <a:rPr lang="en-IN" sz="2400" b="1" dirty="0">
                <a:solidFill>
                  <a:srgbClr val="C00000"/>
                </a:solidFill>
              </a:rPr>
              <a:t>Induce the partial-ordering structure</a:t>
            </a:r>
          </a:p>
          <a:p>
            <a:pPr marL="914400" lvl="1" indent="-457200">
              <a:buFont typeface="Arial" panose="020B0604020202020204" pitchFamily="34" charset="0"/>
              <a:buChar char="•"/>
            </a:pPr>
            <a:r>
              <a:rPr lang="en-IN" sz="2400" dirty="0"/>
              <a:t>Sort the +</a:t>
            </a:r>
            <a:r>
              <a:rPr lang="en-IN" sz="2400" dirty="0" err="1"/>
              <a:t>ve</a:t>
            </a:r>
            <a:r>
              <a:rPr lang="en-IN" sz="2400" dirty="0"/>
              <a:t> samples</a:t>
            </a:r>
          </a:p>
          <a:p>
            <a:pPr marL="914400" lvl="1" indent="-457200">
              <a:buFont typeface="Arial" panose="020B0604020202020204" pitchFamily="34" charset="0"/>
              <a:buChar char="•"/>
            </a:pPr>
            <a:r>
              <a:rPr lang="en-IN" sz="2400" dirty="0"/>
              <a:t>Quicksort flavoured algorithm</a:t>
            </a:r>
            <a:br>
              <a:rPr lang="en-IN" sz="2400" dirty="0">
                <a:solidFill>
                  <a:schemeClr val="accent6">
                    <a:lumMod val="75000"/>
                  </a:schemeClr>
                </a:solidFill>
              </a:rPr>
            </a:br>
            <a:r>
              <a:rPr lang="en-IN" dirty="0">
                <a:solidFill>
                  <a:srgbClr val="00B050"/>
                </a:solidFill>
              </a:rPr>
              <a:t>Sort only the chosen pivots</a:t>
            </a:r>
          </a:p>
          <a:p>
            <a:pPr marL="457200" indent="-457200">
              <a:buFont typeface="+mj-lt"/>
              <a:buAutoNum type="arabicPeriod"/>
            </a:pPr>
            <a:endParaRPr lang="en-IN" sz="1000" b="1" dirty="0">
              <a:solidFill>
                <a:srgbClr val="C00000"/>
              </a:solidFill>
            </a:endParaRPr>
          </a:p>
          <a:p>
            <a:pPr marL="457200" indent="-457200">
              <a:buFont typeface="+mj-lt"/>
              <a:buAutoNum type="arabicPeriod"/>
            </a:pPr>
            <a:r>
              <a:rPr lang="en-IN" sz="2400" b="1" dirty="0">
                <a:solidFill>
                  <a:srgbClr val="C00000"/>
                </a:solidFill>
              </a:rPr>
              <a:t>Compute the optimal interleaving rank</a:t>
            </a:r>
          </a:p>
          <a:p>
            <a:pPr marL="914400" lvl="1" indent="-457200">
              <a:buFont typeface="Arial" panose="020B0604020202020204" pitchFamily="34" charset="0"/>
              <a:buChar char="•"/>
            </a:pPr>
            <a:r>
              <a:rPr lang="en-IN" sz="2400" dirty="0"/>
              <a:t>Quicksort flavoured algorithm</a:t>
            </a:r>
            <a:br>
              <a:rPr lang="en-IN" sz="2400" dirty="0">
                <a:solidFill>
                  <a:srgbClr val="F79646">
                    <a:lumMod val="75000"/>
                  </a:srgbClr>
                </a:solidFill>
              </a:rPr>
            </a:br>
            <a:r>
              <a:rPr lang="en-IN" dirty="0">
                <a:solidFill>
                  <a:srgbClr val="00B050"/>
                </a:solidFill>
              </a:rPr>
              <a:t>Compute only for the chosen pivots. </a:t>
            </a:r>
          </a:p>
          <a:p>
            <a:pPr lvl="1"/>
            <a:r>
              <a:rPr lang="en-IN" dirty="0">
                <a:solidFill>
                  <a:srgbClr val="00B050"/>
                </a:solidFill>
              </a:rPr>
              <a:t>         Cheaply assign for many.</a:t>
            </a:r>
          </a:p>
        </p:txBody>
      </p:sp>
      <p:sp>
        <p:nvSpPr>
          <p:cNvPr id="2" name="TextBox 1">
            <a:extLst>
              <a:ext uri="{FF2B5EF4-FFF2-40B4-BE49-F238E27FC236}">
                <a16:creationId xmlns:a16="http://schemas.microsoft.com/office/drawing/2014/main" id="{F38A1BD3-5548-4AE8-8BB0-48EB12E8221B}"/>
              </a:ext>
            </a:extLst>
          </p:cNvPr>
          <p:cNvSpPr txBox="1"/>
          <p:nvPr/>
        </p:nvSpPr>
        <p:spPr>
          <a:xfrm>
            <a:off x="6578613" y="4186684"/>
            <a:ext cx="2169936" cy="461665"/>
          </a:xfrm>
          <a:prstGeom prst="rect">
            <a:avLst/>
          </a:prstGeom>
          <a:noFill/>
        </p:spPr>
        <p:txBody>
          <a:bodyPr wrap="square" rtlCol="0">
            <a:spAutoFit/>
          </a:bodyPr>
          <a:lstStyle/>
          <a:p>
            <a:r>
              <a:rPr lang="en-IN" sz="2400" dirty="0">
                <a:solidFill>
                  <a:srgbClr val="0070C0"/>
                </a:solidFill>
              </a:rPr>
              <a:t>O( P log P )</a:t>
            </a:r>
          </a:p>
        </p:txBody>
      </p:sp>
      <p:sp>
        <p:nvSpPr>
          <p:cNvPr id="38" name="TextBox 37">
            <a:extLst>
              <a:ext uri="{FF2B5EF4-FFF2-40B4-BE49-F238E27FC236}">
                <a16:creationId xmlns:a16="http://schemas.microsoft.com/office/drawing/2014/main" id="{920EFC86-20C2-4475-911A-5070A51AF369}"/>
              </a:ext>
            </a:extLst>
          </p:cNvPr>
          <p:cNvSpPr txBox="1"/>
          <p:nvPr/>
        </p:nvSpPr>
        <p:spPr>
          <a:xfrm>
            <a:off x="6578612" y="5490028"/>
            <a:ext cx="2406767" cy="830997"/>
          </a:xfrm>
          <a:prstGeom prst="rect">
            <a:avLst/>
          </a:prstGeom>
          <a:noFill/>
        </p:spPr>
        <p:txBody>
          <a:bodyPr wrap="square" rtlCol="0">
            <a:spAutoFit/>
          </a:bodyPr>
          <a:lstStyle/>
          <a:p>
            <a:r>
              <a:rPr lang="en-IN" sz="2400" dirty="0">
                <a:solidFill>
                  <a:srgbClr val="0070C0"/>
                </a:solidFill>
              </a:rPr>
              <a:t>O(   N log P</a:t>
            </a:r>
          </a:p>
          <a:p>
            <a:r>
              <a:rPr lang="en-IN" sz="2400" dirty="0">
                <a:solidFill>
                  <a:srgbClr val="0070C0"/>
                </a:solidFill>
              </a:rPr>
              <a:t>    + P log N   )</a:t>
            </a:r>
          </a:p>
        </p:txBody>
      </p:sp>
      <p:sp>
        <p:nvSpPr>
          <p:cNvPr id="4" name="Right Brace 3">
            <a:extLst>
              <a:ext uri="{FF2B5EF4-FFF2-40B4-BE49-F238E27FC236}">
                <a16:creationId xmlns:a16="http://schemas.microsoft.com/office/drawing/2014/main" id="{43E5F998-415F-4699-9667-E922F06B957B}"/>
              </a:ext>
            </a:extLst>
          </p:cNvPr>
          <p:cNvSpPr/>
          <p:nvPr/>
        </p:nvSpPr>
        <p:spPr>
          <a:xfrm>
            <a:off x="6036906" y="4739951"/>
            <a:ext cx="345233" cy="1978090"/>
          </a:xfrm>
          <a:prstGeom prst="rightBrace">
            <a:avLst>
              <a:gd name="adj1" fmla="val 48873"/>
              <a:gd name="adj2" fmla="val 50000"/>
            </a:avLst>
          </a:prstGeom>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IN"/>
          </a:p>
        </p:txBody>
      </p:sp>
      <p:sp>
        <p:nvSpPr>
          <p:cNvPr id="12" name="TextBox 11">
            <a:extLst>
              <a:ext uri="{FF2B5EF4-FFF2-40B4-BE49-F238E27FC236}">
                <a16:creationId xmlns:a16="http://schemas.microsoft.com/office/drawing/2014/main" id="{FDD258E8-1F9B-4E62-A3B5-94F95A117C15}"/>
              </a:ext>
            </a:extLst>
          </p:cNvPr>
          <p:cNvSpPr txBox="1"/>
          <p:nvPr/>
        </p:nvSpPr>
        <p:spPr>
          <a:xfrm>
            <a:off x="6503964" y="5490028"/>
            <a:ext cx="2565388" cy="461665"/>
          </a:xfrm>
          <a:prstGeom prst="rect">
            <a:avLst/>
          </a:prstGeom>
          <a:noFill/>
        </p:spPr>
        <p:txBody>
          <a:bodyPr wrap="square" rtlCol="0">
            <a:spAutoFit/>
          </a:bodyPr>
          <a:lstStyle/>
          <a:p>
            <a:r>
              <a:rPr lang="en-IN" sz="2400" dirty="0">
                <a:solidFill>
                  <a:srgbClr val="0070C0"/>
                </a:solidFill>
              </a:rPr>
              <a:t>Repeat recursively</a:t>
            </a:r>
          </a:p>
        </p:txBody>
      </p:sp>
      <p:grpSp>
        <p:nvGrpSpPr>
          <p:cNvPr id="18" name="Group 17">
            <a:extLst>
              <a:ext uri="{FF2B5EF4-FFF2-40B4-BE49-F238E27FC236}">
                <a16:creationId xmlns:a16="http://schemas.microsoft.com/office/drawing/2014/main" id="{0CE0CD6C-E48C-4236-B692-BCF51993382A}"/>
              </a:ext>
            </a:extLst>
          </p:cNvPr>
          <p:cNvGrpSpPr/>
          <p:nvPr/>
        </p:nvGrpSpPr>
        <p:grpSpPr>
          <a:xfrm>
            <a:off x="5396795" y="435623"/>
            <a:ext cx="837992" cy="685591"/>
            <a:chOff x="5396795" y="556926"/>
            <a:chExt cx="837992" cy="685591"/>
          </a:xfrm>
        </p:grpSpPr>
        <p:cxnSp>
          <p:nvCxnSpPr>
            <p:cNvPr id="14" name="Straight Arrow Connector 13">
              <a:extLst>
                <a:ext uri="{FF2B5EF4-FFF2-40B4-BE49-F238E27FC236}">
                  <a16:creationId xmlns:a16="http://schemas.microsoft.com/office/drawing/2014/main" id="{1592F686-B929-4779-AC55-23F7D23B2157}"/>
                </a:ext>
              </a:extLst>
            </p:cNvPr>
            <p:cNvCxnSpPr>
              <a:cxnSpLocks/>
            </p:cNvCxnSpPr>
            <p:nvPr/>
          </p:nvCxnSpPr>
          <p:spPr>
            <a:xfrm>
              <a:off x="5807741" y="934610"/>
              <a:ext cx="4946" cy="307907"/>
            </a:xfrm>
            <a:prstGeom prst="straightConnector1">
              <a:avLst/>
            </a:prstGeom>
            <a:ln>
              <a:headEnd type="none"/>
              <a:tailEnd type="triangle"/>
            </a:ln>
          </p:spPr>
          <p:style>
            <a:lnRef idx="3">
              <a:schemeClr val="accent3"/>
            </a:lnRef>
            <a:fillRef idx="0">
              <a:schemeClr val="accent3"/>
            </a:fillRef>
            <a:effectRef idx="2">
              <a:schemeClr val="accent3"/>
            </a:effectRef>
            <a:fontRef idx="minor">
              <a:schemeClr val="tx1"/>
            </a:fontRef>
          </p:style>
        </p:cxnSp>
        <p:sp>
          <p:nvSpPr>
            <p:cNvPr id="15" name="TextBox 14">
              <a:extLst>
                <a:ext uri="{FF2B5EF4-FFF2-40B4-BE49-F238E27FC236}">
                  <a16:creationId xmlns:a16="http://schemas.microsoft.com/office/drawing/2014/main" id="{E7642BF0-093F-4181-A51E-DAE937883635}"/>
                </a:ext>
              </a:extLst>
            </p:cNvPr>
            <p:cNvSpPr txBox="1"/>
            <p:nvPr/>
          </p:nvSpPr>
          <p:spPr>
            <a:xfrm>
              <a:off x="5396795" y="556926"/>
              <a:ext cx="837992" cy="461665"/>
            </a:xfrm>
            <a:prstGeom prst="rect">
              <a:avLst/>
            </a:prstGeom>
            <a:noFill/>
          </p:spPr>
          <p:txBody>
            <a:bodyPr wrap="square" rtlCol="0">
              <a:spAutoFit/>
            </a:bodyPr>
            <a:lstStyle/>
            <a:p>
              <a:r>
                <a:rPr lang="en-IN" sz="2400" dirty="0">
                  <a:solidFill>
                    <a:schemeClr val="accent3">
                      <a:lumMod val="75000"/>
                    </a:schemeClr>
                  </a:solidFill>
                </a:rPr>
                <a:t>Pivot</a:t>
              </a:r>
            </a:p>
          </p:txBody>
        </p:sp>
      </p:grpSp>
      <p:grpSp>
        <p:nvGrpSpPr>
          <p:cNvPr id="39" name="Group 38">
            <a:extLst>
              <a:ext uri="{FF2B5EF4-FFF2-40B4-BE49-F238E27FC236}">
                <a16:creationId xmlns:a16="http://schemas.microsoft.com/office/drawing/2014/main" id="{893D07B7-20D2-4EFB-91D1-9BC0B0E8E2C4}"/>
              </a:ext>
            </a:extLst>
          </p:cNvPr>
          <p:cNvGrpSpPr/>
          <p:nvPr/>
        </p:nvGrpSpPr>
        <p:grpSpPr>
          <a:xfrm>
            <a:off x="7875065" y="569569"/>
            <a:ext cx="837992" cy="685591"/>
            <a:chOff x="5396795" y="556926"/>
            <a:chExt cx="837992" cy="685591"/>
          </a:xfrm>
        </p:grpSpPr>
        <p:cxnSp>
          <p:nvCxnSpPr>
            <p:cNvPr id="45" name="Straight Arrow Connector 44">
              <a:extLst>
                <a:ext uri="{FF2B5EF4-FFF2-40B4-BE49-F238E27FC236}">
                  <a16:creationId xmlns:a16="http://schemas.microsoft.com/office/drawing/2014/main" id="{63EAC08C-9C32-4415-949F-6438863DBAFB}"/>
                </a:ext>
              </a:extLst>
            </p:cNvPr>
            <p:cNvCxnSpPr>
              <a:cxnSpLocks/>
            </p:cNvCxnSpPr>
            <p:nvPr/>
          </p:nvCxnSpPr>
          <p:spPr>
            <a:xfrm>
              <a:off x="5807741" y="934610"/>
              <a:ext cx="4946" cy="307907"/>
            </a:xfrm>
            <a:prstGeom prst="straightConnector1">
              <a:avLst/>
            </a:prstGeom>
            <a:ln>
              <a:headEnd type="none"/>
              <a:tailEnd type="triangle"/>
            </a:ln>
          </p:spPr>
          <p:style>
            <a:lnRef idx="3">
              <a:schemeClr val="accent3"/>
            </a:lnRef>
            <a:fillRef idx="0">
              <a:schemeClr val="accent3"/>
            </a:fillRef>
            <a:effectRef idx="2">
              <a:schemeClr val="accent3"/>
            </a:effectRef>
            <a:fontRef idx="minor">
              <a:schemeClr val="tx1"/>
            </a:fontRef>
          </p:style>
        </p:cxnSp>
        <p:sp>
          <p:nvSpPr>
            <p:cNvPr id="46" name="TextBox 45">
              <a:extLst>
                <a:ext uri="{FF2B5EF4-FFF2-40B4-BE49-F238E27FC236}">
                  <a16:creationId xmlns:a16="http://schemas.microsoft.com/office/drawing/2014/main" id="{CB8E690B-F292-4FB4-963D-4948512AB453}"/>
                </a:ext>
              </a:extLst>
            </p:cNvPr>
            <p:cNvSpPr txBox="1"/>
            <p:nvPr/>
          </p:nvSpPr>
          <p:spPr>
            <a:xfrm>
              <a:off x="5396795" y="556926"/>
              <a:ext cx="837992" cy="461665"/>
            </a:xfrm>
            <a:prstGeom prst="rect">
              <a:avLst/>
            </a:prstGeom>
            <a:noFill/>
          </p:spPr>
          <p:txBody>
            <a:bodyPr wrap="square" rtlCol="0">
              <a:spAutoFit/>
            </a:bodyPr>
            <a:lstStyle/>
            <a:p>
              <a:r>
                <a:rPr lang="en-IN" sz="2400" dirty="0">
                  <a:solidFill>
                    <a:schemeClr val="accent3">
                      <a:lumMod val="75000"/>
                    </a:schemeClr>
                  </a:solidFill>
                </a:rPr>
                <a:t>Pivot</a:t>
              </a:r>
            </a:p>
          </p:txBody>
        </p:sp>
      </p:grpSp>
      <p:sp>
        <p:nvSpPr>
          <p:cNvPr id="47" name="TextBox 46">
            <a:extLst>
              <a:ext uri="{FF2B5EF4-FFF2-40B4-BE49-F238E27FC236}">
                <a16:creationId xmlns:a16="http://schemas.microsoft.com/office/drawing/2014/main" id="{94D81671-240D-48B4-8234-24486E8004E4}"/>
              </a:ext>
            </a:extLst>
          </p:cNvPr>
          <p:cNvSpPr txBox="1"/>
          <p:nvPr/>
        </p:nvSpPr>
        <p:spPr>
          <a:xfrm>
            <a:off x="1987123" y="-79508"/>
            <a:ext cx="5169754" cy="584775"/>
          </a:xfrm>
          <a:prstGeom prst="rect">
            <a:avLst/>
          </a:prstGeom>
          <a:noFill/>
        </p:spPr>
        <p:txBody>
          <a:bodyPr wrap="square" rtlCol="0">
            <a:spAutoFit/>
          </a:bodyPr>
          <a:lstStyle/>
          <a:p>
            <a:r>
              <a:rPr lang="en-IN" sz="3200" dirty="0">
                <a:solidFill>
                  <a:schemeClr val="bg1"/>
                </a:solidFill>
              </a:rPr>
              <a:t>Quicksort flavoured algorithm </a:t>
            </a:r>
          </a:p>
        </p:txBody>
      </p:sp>
    </p:spTree>
    <p:extLst>
      <p:ext uri="{BB962C8B-B14F-4D97-AF65-F5344CB8AC3E}">
        <p14:creationId xmlns:p14="http://schemas.microsoft.com/office/powerpoint/2010/main" val="571687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
                                            <p:txEl>
                                              <p:pRg st="3" end="3"/>
                                            </p:txEl>
                                          </p:spTgt>
                                        </p:tgtEl>
                                        <p:attrNameLst>
                                          <p:attrName>style.visibility</p:attrName>
                                        </p:attrNameLst>
                                      </p:cBhvr>
                                      <p:to>
                                        <p:strVal val="visible"/>
                                      </p:to>
                                    </p:set>
                                  </p:childTnLst>
                                </p:cTn>
                              </p:par>
                              <p:par>
                                <p:cTn id="7" presetID="37" presetClass="path" presetSubtype="0" accel="50000" decel="50000" fill="hold" nodeType="withEffect">
                                  <p:stCondLst>
                                    <p:cond delay="500"/>
                                  </p:stCondLst>
                                  <p:childTnLst>
                                    <p:animMotion origin="layout" path="M -3.05556E-6 -0.00023 L -0.03663 0.03982 C -0.04427 0.04884 -0.05573 0.05371 -0.06753 0.05371 C -0.08125 0.05371 -0.09201 0.04884 -0.09965 0.03982 L -0.13611 -0.00023 " pathEditMode="relative" rAng="0" ptsTypes="AAAAA">
                                      <p:cBhvr>
                                        <p:cTn id="8" dur="1500" fill="hold"/>
                                        <p:tgtEl>
                                          <p:spTgt spid="5"/>
                                        </p:tgtEl>
                                        <p:attrNameLst>
                                          <p:attrName>ppt_x</p:attrName>
                                          <p:attrName>ppt_y</p:attrName>
                                        </p:attrNameLst>
                                      </p:cBhvr>
                                      <p:rCtr x="-6806" y="2685"/>
                                    </p:animMotion>
                                  </p:childTnLst>
                                </p:cTn>
                              </p:par>
                              <p:par>
                                <p:cTn id="9" presetID="42" presetClass="path" presetSubtype="0" accel="50000" decel="50000" fill="hold" nodeType="withEffect">
                                  <p:stCondLst>
                                    <p:cond delay="500"/>
                                  </p:stCondLst>
                                  <p:childTnLst>
                                    <p:animMotion origin="layout" path="M -2.77778E-6 -2.96296E-6 L 0.13663 0.0007 " pathEditMode="relative" rAng="0" ptsTypes="AA">
                                      <p:cBhvr>
                                        <p:cTn id="10" dur="1500" fill="hold"/>
                                        <p:tgtEl>
                                          <p:spTgt spid="3"/>
                                        </p:tgtEl>
                                        <p:attrNameLst>
                                          <p:attrName>ppt_x</p:attrName>
                                          <p:attrName>ppt_y</p:attrName>
                                        </p:attrNameLst>
                                      </p:cBhvr>
                                      <p:rCtr x="6823" y="23"/>
                                    </p:animMotion>
                                  </p:childTnLst>
                                </p:cTn>
                              </p:par>
                              <p:par>
                                <p:cTn id="11" presetID="1" presetClass="entr" presetSubtype="0" fill="hold" grpId="0" nodeType="withEffect">
                                  <p:stCondLst>
                                    <p:cond delay="200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8"/>
                                        </p:tgtEl>
                                        <p:attrNameLst>
                                          <p:attrName>style.visibility</p:attrName>
                                        </p:attrNameLst>
                                      </p:cBhvr>
                                      <p:to>
                                        <p:strVal val="hidden"/>
                                      </p:to>
                                    </p:set>
                                  </p:childTnLst>
                                </p:cTn>
                              </p:par>
                              <p:par>
                                <p:cTn id="25" presetID="37" presetClass="path" presetSubtype="0" accel="50000" decel="50000" fill="hold" nodeType="withEffect">
                                  <p:stCondLst>
                                    <p:cond delay="0"/>
                                  </p:stCondLst>
                                  <p:childTnLst>
                                    <p:animMotion origin="layout" path="M 2.5E-6 0.00138 L -0.07292 0.04143 C -0.08837 0.05046 -0.11094 0.05532 -0.13472 0.05532 C -0.16181 0.05532 -0.18334 0.05046 -0.19861 0.04143 L -0.27066 0.00138 " pathEditMode="relative" rAng="0" ptsTypes="AAAAA">
                                      <p:cBhvr>
                                        <p:cTn id="26" dur="2000" fill="hold"/>
                                        <p:tgtEl>
                                          <p:spTgt spid="9"/>
                                        </p:tgtEl>
                                        <p:attrNameLst>
                                          <p:attrName>ppt_x</p:attrName>
                                          <p:attrName>ppt_y</p:attrName>
                                        </p:attrNameLst>
                                      </p:cBhvr>
                                      <p:rCtr x="-13542" y="2685"/>
                                    </p:animMotion>
                                  </p:childTnLst>
                                </p:cTn>
                              </p:par>
                              <p:par>
                                <p:cTn id="27" presetID="42" presetClass="path" presetSubtype="0" accel="50000" decel="50000" fill="hold" nodeType="withEffect">
                                  <p:stCondLst>
                                    <p:cond delay="0"/>
                                  </p:stCondLst>
                                  <p:childTnLst>
                                    <p:animMotion origin="layout" path="M 3.88889E-6 3.7037E-6 L 0.13559 -0.00139 " pathEditMode="relative" rAng="0" ptsTypes="AA">
                                      <p:cBhvr>
                                        <p:cTn id="28" dur="2000" fill="hold"/>
                                        <p:tgtEl>
                                          <p:spTgt spid="6"/>
                                        </p:tgtEl>
                                        <p:attrNameLst>
                                          <p:attrName>ppt_x</p:attrName>
                                          <p:attrName>ppt_y</p:attrName>
                                        </p:attrNameLst>
                                      </p:cBhvr>
                                      <p:rCtr x="6806" y="0"/>
                                    </p:animMotion>
                                  </p:childTnLst>
                                </p:cTn>
                              </p:par>
                              <p:par>
                                <p:cTn id="29" presetID="42" presetClass="path" presetSubtype="0" accel="50000" decel="50000" fill="hold" nodeType="withEffect">
                                  <p:stCondLst>
                                    <p:cond delay="0"/>
                                  </p:stCondLst>
                                  <p:childTnLst>
                                    <p:animMotion origin="layout" path="M 2.77778E-6 3.7037E-7 L 0.13559 -0.00116 " pathEditMode="relative" rAng="0" ptsTypes="AA">
                                      <p:cBhvr>
                                        <p:cTn id="30" dur="2000" fill="hold"/>
                                        <p:tgtEl>
                                          <p:spTgt spid="8"/>
                                        </p:tgtEl>
                                        <p:attrNameLst>
                                          <p:attrName>ppt_x</p:attrName>
                                          <p:attrName>ppt_y</p:attrName>
                                        </p:attrNameLst>
                                      </p:cBhvr>
                                      <p:rCtr x="6771" y="-69"/>
                                    </p:animMotion>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37" presetClass="path" presetSubtype="0" accel="50000" decel="50000" fill="hold" nodeType="clickEffect">
                                  <p:stCondLst>
                                    <p:cond delay="0"/>
                                  </p:stCondLst>
                                  <p:childTnLst>
                                    <p:animMotion origin="layout" path="M -0.27066 0.00138 L -0.30712 -0.04815 C -0.31493 -0.05926 -0.32622 -0.06505 -0.33802 -0.06505 C -0.35174 -0.06505 -0.3625 -0.05926 -0.37014 -0.04815 L -0.40643 0.00138 " pathEditMode="relative" rAng="0" ptsTypes="AAAAA">
                                      <p:cBhvr>
                                        <p:cTn id="38" dur="2000" fill="hold"/>
                                        <p:tgtEl>
                                          <p:spTgt spid="9"/>
                                        </p:tgtEl>
                                        <p:attrNameLst>
                                          <p:attrName>ppt_x</p:attrName>
                                          <p:attrName>ppt_y</p:attrName>
                                        </p:attrNameLst>
                                      </p:cBhvr>
                                      <p:rCtr x="-6788" y="-3333"/>
                                    </p:animMotion>
                                  </p:childTnLst>
                                </p:cTn>
                              </p:par>
                              <p:par>
                                <p:cTn id="39" presetID="42" presetClass="path" presetSubtype="0" accel="50000" decel="50000" fill="hold" nodeType="withEffect">
                                  <p:stCondLst>
                                    <p:cond delay="0"/>
                                  </p:stCondLst>
                                  <p:childTnLst>
                                    <p:animMotion origin="layout" path="M 0.13663 0.00069 L 0.27136 -2.96296E-6 " pathEditMode="relative" rAng="0" ptsTypes="AA">
                                      <p:cBhvr>
                                        <p:cTn id="40" dur="2000" fill="hold"/>
                                        <p:tgtEl>
                                          <p:spTgt spid="3"/>
                                        </p:tgtEl>
                                        <p:attrNameLst>
                                          <p:attrName>ppt_x</p:attrName>
                                          <p:attrName>ppt_y</p:attrName>
                                        </p:attrNameLst>
                                      </p:cBhvr>
                                      <p:rCtr x="6753" y="-69"/>
                                    </p:animMotion>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nodeType="clickEffect">
                                  <p:stCondLst>
                                    <p:cond delay="0"/>
                                  </p:stCondLst>
                                  <p:childTnLst>
                                    <p:set>
                                      <p:cBhvr>
                                        <p:cTn id="54" dur="1" fill="hold">
                                          <p:stCondLst>
                                            <p:cond delay="0"/>
                                          </p:stCondLst>
                                        </p:cTn>
                                        <p:tgtEl>
                                          <p:spTgt spid="39"/>
                                        </p:tgtEl>
                                        <p:attrNameLst>
                                          <p:attrName>style.visibility</p:attrName>
                                        </p:attrNameLst>
                                      </p:cBhvr>
                                      <p:to>
                                        <p:strVal val="hidden"/>
                                      </p:to>
                                    </p:set>
                                  </p:childTnLst>
                                </p:cTn>
                              </p:par>
                              <p:par>
                                <p:cTn id="55" presetID="37" presetClass="path" presetSubtype="0" accel="50000" decel="50000" fill="hold" nodeType="withEffect">
                                  <p:stCondLst>
                                    <p:cond delay="0"/>
                                  </p:stCondLst>
                                  <p:childTnLst>
                                    <p:animMotion origin="layout" path="M -1.66667E-6 -3.7037E-6 L -0.03663 0.04005 C -0.04427 0.04908 -0.05555 0.05394 -0.06753 0.05394 C -0.08125 0.05394 -0.09201 0.04908 -0.09965 0.04005 L -0.13594 -3.7037E-6 " pathEditMode="relative" rAng="0" ptsTypes="AAAAA">
                                      <p:cBhvr>
                                        <p:cTn id="56" dur="2000" fill="hold"/>
                                        <p:tgtEl>
                                          <p:spTgt spid="11"/>
                                        </p:tgtEl>
                                        <p:attrNameLst>
                                          <p:attrName>ppt_x</p:attrName>
                                          <p:attrName>ppt_y</p:attrName>
                                        </p:attrNameLst>
                                      </p:cBhvr>
                                      <p:rCtr x="-6806" y="2685"/>
                                    </p:animMotion>
                                  </p:childTnLst>
                                </p:cTn>
                              </p:par>
                              <p:par>
                                <p:cTn id="57" presetID="42" presetClass="path" presetSubtype="0" accel="50000" decel="50000" fill="hold" nodeType="withEffect">
                                  <p:stCondLst>
                                    <p:cond delay="0"/>
                                  </p:stCondLst>
                                  <p:childTnLst>
                                    <p:animMotion origin="layout" path="M -4.16667E-6 -4.81481E-6 L 0.13559 -3.7037E-7 " pathEditMode="relative" rAng="0" ptsTypes="AA">
                                      <p:cBhvr>
                                        <p:cTn id="58" dur="2000" fill="hold"/>
                                        <p:tgtEl>
                                          <p:spTgt spid="10"/>
                                        </p:tgtEl>
                                        <p:attrNameLst>
                                          <p:attrName>ppt_x</p:attrName>
                                          <p:attrName>ppt_y</p:attrName>
                                        </p:attrNameLst>
                                      </p:cBhvr>
                                      <p:rCtr x="6788" y="-46"/>
                                    </p:animMotion>
                                  </p:childTnLst>
                                </p:cTn>
                              </p:par>
                            </p:childTnLst>
                          </p:cTn>
                        </p:par>
                      </p:childTnLst>
                    </p:cTn>
                  </p:par>
                  <p:par>
                    <p:cTn id="59" fill="hold">
                      <p:stCondLst>
                        <p:cond delay="indefinite"/>
                      </p:stCondLst>
                      <p:childTnLst>
                        <p:par>
                          <p:cTn id="60" fill="hold">
                            <p:stCondLst>
                              <p:cond delay="0"/>
                            </p:stCondLst>
                            <p:childTnLst>
                              <p:par>
                                <p:cTn id="61" presetID="37" presetClass="path" presetSubtype="0" accel="50000" decel="50000" fill="hold" nodeType="clickEffect">
                                  <p:stCondLst>
                                    <p:cond delay="0"/>
                                  </p:stCondLst>
                                  <p:childTnLst>
                                    <p:animMotion origin="layout" path="M -0.13594 -3.7037E-6 L -0.24496 -0.06088 C -0.26771 -0.07476 -0.30191 -0.08194 -0.33732 -0.08194 C -0.37812 -0.08194 -0.41041 -0.07476 -0.43333 -0.06088 L -0.54201 -3.7037E-6 " pathEditMode="relative" rAng="0" ptsTypes="AAAAA">
                                      <p:cBhvr>
                                        <p:cTn id="62" dur="2000" fill="hold"/>
                                        <p:tgtEl>
                                          <p:spTgt spid="11"/>
                                        </p:tgtEl>
                                        <p:attrNameLst>
                                          <p:attrName>ppt_x</p:attrName>
                                          <p:attrName>ppt_y</p:attrName>
                                        </p:attrNameLst>
                                      </p:cBhvr>
                                      <p:rCtr x="-20313" y="-4097"/>
                                    </p:animMotion>
                                  </p:childTnLst>
                                </p:cTn>
                              </p:par>
                              <p:par>
                                <p:cTn id="63" presetID="42" presetClass="path" presetSubtype="0" accel="50000" decel="50000" fill="hold" nodeType="withEffect">
                                  <p:stCondLst>
                                    <p:cond delay="0"/>
                                  </p:stCondLst>
                                  <p:childTnLst>
                                    <p:animMotion origin="layout" path="M 0.13559 -0.00116 L 0.27135 0.00046 " pathEditMode="relative" rAng="0" ptsTypes="AA">
                                      <p:cBhvr>
                                        <p:cTn id="64" dur="2000" fill="hold"/>
                                        <p:tgtEl>
                                          <p:spTgt spid="8"/>
                                        </p:tgtEl>
                                        <p:attrNameLst>
                                          <p:attrName>ppt_x</p:attrName>
                                          <p:attrName>ppt_y</p:attrName>
                                        </p:attrNameLst>
                                      </p:cBhvr>
                                      <p:rCtr x="6788" y="69"/>
                                    </p:animMotion>
                                  </p:childTnLst>
                                </p:cTn>
                              </p:par>
                              <p:par>
                                <p:cTn id="65" presetID="42" presetClass="path" presetSubtype="0" accel="50000" decel="50000" fill="hold" nodeType="withEffect">
                                  <p:stCondLst>
                                    <p:cond delay="0"/>
                                  </p:stCondLst>
                                  <p:childTnLst>
                                    <p:animMotion origin="layout" path="M 0.27188 -0.01227 L 0.40695 -2.96296E-6 " pathEditMode="relative" rAng="0" ptsTypes="AA">
                                      <p:cBhvr>
                                        <p:cTn id="66" dur="2000" fill="hold"/>
                                        <p:tgtEl>
                                          <p:spTgt spid="3"/>
                                        </p:tgtEl>
                                        <p:attrNameLst>
                                          <p:attrName>ppt_x</p:attrName>
                                          <p:attrName>ppt_y</p:attrName>
                                        </p:attrNameLst>
                                      </p:cBhvr>
                                      <p:rCtr x="6806" y="-139"/>
                                    </p:animMotion>
                                  </p:childTnLst>
                                </p:cTn>
                              </p:par>
                              <p:par>
                                <p:cTn id="67" presetID="42" presetClass="path" presetSubtype="0" accel="50000" decel="50000" fill="hold" nodeType="withEffect">
                                  <p:stCondLst>
                                    <p:cond delay="0"/>
                                  </p:stCondLst>
                                  <p:childTnLst>
                                    <p:animMotion origin="layout" path="M 0.13559 -0.00138 L 0.27118 0.00023 " pathEditMode="relative" rAng="0" ptsTypes="AA">
                                      <p:cBhvr>
                                        <p:cTn id="68" dur="2000" fill="hold"/>
                                        <p:tgtEl>
                                          <p:spTgt spid="6"/>
                                        </p:tgtEl>
                                        <p:attrNameLst>
                                          <p:attrName>ppt_x</p:attrName>
                                          <p:attrName>ppt_y</p:attrName>
                                        </p:attrNameLst>
                                      </p:cBhvr>
                                      <p:rCtr x="6788" y="0"/>
                                    </p:animMotion>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96">
                                            <p:txEl>
                                              <p:pRg st="8" end="8"/>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37" presetClass="path" presetSubtype="0" accel="50000" decel="50000" fill="hold" nodeType="clickEffect">
                                  <p:stCondLst>
                                    <p:cond delay="0"/>
                                  </p:stCondLst>
                                  <p:childTnLst>
                                    <p:animMotion origin="layout" path="M 0.27118 0.00023 L 0.19722 -0.05764 C 0.18159 -0.07061 0.1592 -0.07755 0.1368 -0.07755 C 0.10781 -0.07755 0.08767 -0.07061 0.07205 -0.05764 L 0.00052 0.00023 " pathEditMode="relative" rAng="0" ptsTypes="AAAAA">
                                      <p:cBhvr>
                                        <p:cTn id="76" dur="2000" fill="hold"/>
                                        <p:tgtEl>
                                          <p:spTgt spid="6"/>
                                        </p:tgtEl>
                                        <p:attrNameLst>
                                          <p:attrName>ppt_x</p:attrName>
                                          <p:attrName>ppt_y</p:attrName>
                                        </p:attrNameLst>
                                      </p:cBhvr>
                                      <p:rCtr x="-13542" y="-3889"/>
                                    </p:animMotion>
                                  </p:childTnLst>
                                </p:cTn>
                              </p:par>
                              <p:par>
                                <p:cTn id="77" presetID="37" presetClass="path" presetSubtype="0" accel="50000" decel="50000" fill="hold" nodeType="withEffect">
                                  <p:stCondLst>
                                    <p:cond delay="0"/>
                                  </p:stCondLst>
                                  <p:childTnLst>
                                    <p:animMotion origin="layout" path="M 0.271 0.00185 L 0.19687 -0.05185 C 0.18125 -0.06389 0.15885 -0.07037 0.13628 -0.07037 C 0.10729 -0.07037 0.08698 -0.06389 0.07135 -0.05185 L -0.00035 0.00185 " pathEditMode="relative" rAng="0" ptsTypes="AAAAA">
                                      <p:cBhvr>
                                        <p:cTn id="78" dur="2000" fill="hold"/>
                                        <p:tgtEl>
                                          <p:spTgt spid="8"/>
                                        </p:tgtEl>
                                        <p:attrNameLst>
                                          <p:attrName>ppt_x</p:attrName>
                                          <p:attrName>ppt_y</p:attrName>
                                        </p:attrNameLst>
                                      </p:cBhvr>
                                      <p:rCtr x="-13576" y="-3611"/>
                                    </p:animMotion>
                                  </p:childTnLst>
                                </p:cTn>
                              </p:par>
                              <p:par>
                                <p:cTn id="79" presetID="42" presetClass="path" presetSubtype="0" accel="50000" decel="50000" fill="hold" nodeType="withEffect">
                                  <p:stCondLst>
                                    <p:cond delay="0"/>
                                  </p:stCondLst>
                                  <p:childTnLst>
                                    <p:animMotion origin="layout" path="M 0.40694 -0.00417 L 0.6783 0.00047 " pathEditMode="relative" rAng="0" ptsTypes="AA">
                                      <p:cBhvr>
                                        <p:cTn id="80" dur="2000" fill="hold"/>
                                        <p:tgtEl>
                                          <p:spTgt spid="3"/>
                                        </p:tgtEl>
                                        <p:attrNameLst>
                                          <p:attrName>ppt_x</p:attrName>
                                          <p:attrName>ppt_y</p:attrName>
                                        </p:attrNameLst>
                                      </p:cBhvr>
                                      <p:rCtr x="13576" y="23"/>
                                    </p:animMotion>
                                  </p:childTnLst>
                                </p:cTn>
                              </p:par>
                              <p:par>
                                <p:cTn id="81" presetID="42" presetClass="path" presetSubtype="0" accel="50000" decel="50000" fill="hold" nodeType="withEffect">
                                  <p:stCondLst>
                                    <p:cond delay="0"/>
                                  </p:stCondLst>
                                  <p:childTnLst>
                                    <p:animMotion origin="layout" path="M -0.54201 -0.01551 L -0.27135 -0.00023 " pathEditMode="relative" rAng="0" ptsTypes="AA">
                                      <p:cBhvr>
                                        <p:cTn id="82" dur="2000" fill="hold"/>
                                        <p:tgtEl>
                                          <p:spTgt spid="11"/>
                                        </p:tgtEl>
                                        <p:attrNameLst>
                                          <p:attrName>ppt_x</p:attrName>
                                          <p:attrName>ppt_y</p:attrName>
                                        </p:attrNameLst>
                                      </p:cBhvr>
                                      <p:rCtr x="13524" y="-46"/>
                                    </p:animMotion>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12"/>
                                        </p:tgtEl>
                                        <p:attrNameLst>
                                          <p:attrName>style.visibility</p:attrName>
                                        </p:attrNameLst>
                                      </p:cBhvr>
                                      <p:to>
                                        <p:strVal val="hidden"/>
                                      </p:to>
                                    </p:set>
                                  </p:childTnLst>
                                </p:cTn>
                              </p:par>
                              <p:par>
                                <p:cTn id="87" presetID="1" presetClass="entr" presetSubtype="0"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8" grpId="0"/>
      <p:bldP spid="4" grpId="0" animBg="1"/>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29FAC589-41FE-4816-A87A-3BA8F22507CE}"/>
              </a:ext>
            </a:extLst>
          </p:cNvPr>
          <p:cNvSpPr/>
          <p:nvPr/>
        </p:nvSpPr>
        <p:spPr>
          <a:xfrm>
            <a:off x="0" y="0"/>
            <a:ext cx="9144000" cy="533400"/>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en-IN" sz="3600" dirty="0">
                <a:solidFill>
                  <a:schemeClr val="bg1"/>
                </a:solidFill>
              </a:rPr>
              <a:t>Optimization by Machine Learning</a:t>
            </a:r>
          </a:p>
        </p:txBody>
      </p:sp>
      <p:grpSp>
        <p:nvGrpSpPr>
          <p:cNvPr id="50" name="Group 49">
            <a:extLst>
              <a:ext uri="{FF2B5EF4-FFF2-40B4-BE49-F238E27FC236}">
                <a16:creationId xmlns:a16="http://schemas.microsoft.com/office/drawing/2014/main" id="{F65E0E35-18B2-4D4F-A730-2634DA9CF555}"/>
              </a:ext>
            </a:extLst>
          </p:cNvPr>
          <p:cNvGrpSpPr/>
          <p:nvPr/>
        </p:nvGrpSpPr>
        <p:grpSpPr>
          <a:xfrm>
            <a:off x="1590687" y="778498"/>
            <a:ext cx="6186426" cy="4962494"/>
            <a:chOff x="1590687" y="1344107"/>
            <a:chExt cx="6186426" cy="4962494"/>
          </a:xfrm>
        </p:grpSpPr>
        <p:grpSp>
          <p:nvGrpSpPr>
            <p:cNvPr id="48" name="Group 47">
              <a:extLst>
                <a:ext uri="{FF2B5EF4-FFF2-40B4-BE49-F238E27FC236}">
                  <a16:creationId xmlns:a16="http://schemas.microsoft.com/office/drawing/2014/main" id="{A742642A-BF5B-4309-9327-BD5F8B95689A}"/>
                </a:ext>
              </a:extLst>
            </p:cNvPr>
            <p:cNvGrpSpPr/>
            <p:nvPr/>
          </p:nvGrpSpPr>
          <p:grpSpPr>
            <a:xfrm>
              <a:off x="1590687" y="1344107"/>
              <a:ext cx="6186426" cy="3736942"/>
              <a:chOff x="1590687" y="533400"/>
              <a:chExt cx="6186426" cy="3736942"/>
            </a:xfrm>
          </p:grpSpPr>
          <p:cxnSp>
            <p:nvCxnSpPr>
              <p:cNvPr id="39" name="Straight Arrow Connector 38">
                <a:extLst>
                  <a:ext uri="{FF2B5EF4-FFF2-40B4-BE49-F238E27FC236}">
                    <a16:creationId xmlns:a16="http://schemas.microsoft.com/office/drawing/2014/main" id="{E9C995B0-D02E-4E17-8EFF-6F86123A1886}"/>
                  </a:ext>
                </a:extLst>
              </p:cNvPr>
              <p:cNvCxnSpPr>
                <a:cxnSpLocks/>
              </p:cNvCxnSpPr>
              <p:nvPr/>
            </p:nvCxnSpPr>
            <p:spPr>
              <a:xfrm flipH="1" flipV="1">
                <a:off x="1590688" y="533400"/>
                <a:ext cx="1" cy="2416043"/>
              </a:xfrm>
              <a:prstGeom prst="straightConnector1">
                <a:avLst/>
              </a:prstGeom>
              <a:ln w="50800">
                <a:solidFill>
                  <a:schemeClr val="tx1"/>
                </a:solidFill>
                <a:tailEnd type="arrow"/>
              </a:ln>
              <a:effectLst/>
            </p:spPr>
            <p:style>
              <a:lnRef idx="2">
                <a:schemeClr val="dk1"/>
              </a:lnRef>
              <a:fillRef idx="0">
                <a:schemeClr val="dk1"/>
              </a:fillRef>
              <a:effectRef idx="1">
                <a:schemeClr val="dk1"/>
              </a:effectRef>
              <a:fontRef idx="minor">
                <a:schemeClr val="tx1"/>
              </a:fontRef>
            </p:style>
          </p:cxnSp>
          <p:cxnSp>
            <p:nvCxnSpPr>
              <p:cNvPr id="40" name="Straight Arrow Connector 39">
                <a:extLst>
                  <a:ext uri="{FF2B5EF4-FFF2-40B4-BE49-F238E27FC236}">
                    <a16:creationId xmlns:a16="http://schemas.microsoft.com/office/drawing/2014/main" id="{A26A5FAD-0D70-4B88-BD0A-8166C852D762}"/>
                  </a:ext>
                </a:extLst>
              </p:cNvPr>
              <p:cNvCxnSpPr>
                <a:cxnSpLocks/>
              </p:cNvCxnSpPr>
              <p:nvPr/>
            </p:nvCxnSpPr>
            <p:spPr>
              <a:xfrm>
                <a:off x="1590687" y="2944824"/>
                <a:ext cx="2087649" cy="1325518"/>
              </a:xfrm>
              <a:prstGeom prst="straightConnector1">
                <a:avLst/>
              </a:prstGeom>
              <a:ln w="50800">
                <a:solidFill>
                  <a:schemeClr val="tx1"/>
                </a:solidFill>
                <a:tailEnd type="arrow"/>
              </a:ln>
              <a:effectLst/>
            </p:spPr>
            <p:style>
              <a:lnRef idx="2">
                <a:schemeClr val="dk1"/>
              </a:lnRef>
              <a:fillRef idx="0">
                <a:schemeClr val="dk1"/>
              </a:fillRef>
              <a:effectRef idx="1">
                <a:schemeClr val="dk1"/>
              </a:effectRef>
              <a:fontRef idx="minor">
                <a:schemeClr val="tx1"/>
              </a:fontRef>
            </p:style>
          </p:cxnSp>
          <p:cxnSp>
            <p:nvCxnSpPr>
              <p:cNvPr id="43" name="Straight Arrow Connector 42">
                <a:extLst>
                  <a:ext uri="{FF2B5EF4-FFF2-40B4-BE49-F238E27FC236}">
                    <a16:creationId xmlns:a16="http://schemas.microsoft.com/office/drawing/2014/main" id="{AA9256A5-3EA7-4D45-9A1B-473E4BB12664}"/>
                  </a:ext>
                </a:extLst>
              </p:cNvPr>
              <p:cNvCxnSpPr>
                <a:cxnSpLocks/>
              </p:cNvCxnSpPr>
              <p:nvPr/>
            </p:nvCxnSpPr>
            <p:spPr>
              <a:xfrm flipV="1">
                <a:off x="1590687" y="1960966"/>
                <a:ext cx="6186426" cy="962006"/>
              </a:xfrm>
              <a:prstGeom prst="straightConnector1">
                <a:avLst/>
              </a:prstGeom>
              <a:ln w="50800">
                <a:solidFill>
                  <a:schemeClr val="tx1"/>
                </a:solidFill>
                <a:tailEnd type="arrow"/>
              </a:ln>
              <a:effectLst/>
            </p:spPr>
            <p:style>
              <a:lnRef idx="2">
                <a:schemeClr val="dk1"/>
              </a:lnRef>
              <a:fillRef idx="0">
                <a:schemeClr val="dk1"/>
              </a:fillRef>
              <a:effectRef idx="1">
                <a:schemeClr val="dk1"/>
              </a:effectRef>
              <a:fontRef idx="minor">
                <a:schemeClr val="tx1"/>
              </a:fontRef>
            </p:style>
          </p:cxnSp>
        </p:grpSp>
        <p:grpSp>
          <p:nvGrpSpPr>
            <p:cNvPr id="49" name="Group 48">
              <a:extLst>
                <a:ext uri="{FF2B5EF4-FFF2-40B4-BE49-F238E27FC236}">
                  <a16:creationId xmlns:a16="http://schemas.microsoft.com/office/drawing/2014/main" id="{7B1412CB-059F-47F1-8F59-550EB5110AB5}"/>
                </a:ext>
              </a:extLst>
            </p:cNvPr>
            <p:cNvGrpSpPr/>
            <p:nvPr/>
          </p:nvGrpSpPr>
          <p:grpSpPr>
            <a:xfrm>
              <a:off x="2331755" y="1739181"/>
              <a:ext cx="5143700" cy="4567420"/>
              <a:chOff x="2331755" y="1739181"/>
              <a:chExt cx="5143700" cy="4567420"/>
            </a:xfrm>
          </p:grpSpPr>
          <p:sp>
            <p:nvSpPr>
              <p:cNvPr id="9" name="Rectangle 8">
                <a:extLst>
                  <a:ext uri="{FF2B5EF4-FFF2-40B4-BE49-F238E27FC236}">
                    <a16:creationId xmlns:a16="http://schemas.microsoft.com/office/drawing/2014/main" id="{FF157E71-AFDB-43EB-B741-4507A0A9674F}"/>
                  </a:ext>
                </a:extLst>
              </p:cNvPr>
              <p:cNvSpPr/>
              <p:nvPr/>
            </p:nvSpPr>
            <p:spPr>
              <a:xfrm>
                <a:off x="2331755" y="1739181"/>
                <a:ext cx="5143700" cy="4567420"/>
              </a:xfrm>
              <a:prstGeom prst="rect">
                <a:avLst/>
              </a:prstGeom>
              <a:noFill/>
              <a:ln>
                <a:noFill/>
              </a:ln>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 name="Freeform: Shape 9">
                <a:extLst>
                  <a:ext uri="{FF2B5EF4-FFF2-40B4-BE49-F238E27FC236}">
                    <a16:creationId xmlns:a16="http://schemas.microsoft.com/office/drawing/2014/main" id="{5F8F8C3E-94E1-4F19-865B-FAA2941EE0F3}"/>
                  </a:ext>
                </a:extLst>
              </p:cNvPr>
              <p:cNvSpPr/>
              <p:nvPr/>
            </p:nvSpPr>
            <p:spPr>
              <a:xfrm>
                <a:off x="3067465" y="2435977"/>
                <a:ext cx="3531919" cy="3281050"/>
              </a:xfrm>
              <a:custGeom>
                <a:avLst/>
                <a:gdLst>
                  <a:gd name="connsiteX0" fmla="*/ 759130 w 3531919"/>
                  <a:gd name="connsiteY0" fmla="*/ 975383 h 3281050"/>
                  <a:gd name="connsiteX1" fmla="*/ 80400 w 3531919"/>
                  <a:gd name="connsiteY1" fmla="*/ 1305321 h 3281050"/>
                  <a:gd name="connsiteX2" fmla="*/ 127534 w 3531919"/>
                  <a:gd name="connsiteY2" fmla="*/ 2116026 h 3281050"/>
                  <a:gd name="connsiteX3" fmla="*/ 1107922 w 3531919"/>
                  <a:gd name="connsiteY3" fmla="*/ 1946344 h 3281050"/>
                  <a:gd name="connsiteX4" fmla="*/ 1173910 w 3531919"/>
                  <a:gd name="connsiteY4" fmla="*/ 3237816 h 3281050"/>
                  <a:gd name="connsiteX5" fmla="*/ 2295699 w 3531919"/>
                  <a:gd name="connsiteY5" fmla="*/ 2898451 h 3281050"/>
                  <a:gd name="connsiteX6" fmla="*/ 2418248 w 3531919"/>
                  <a:gd name="connsiteY6" fmla="*/ 2144306 h 3281050"/>
                  <a:gd name="connsiteX7" fmla="*/ 3521184 w 3531919"/>
                  <a:gd name="connsiteY7" fmla="*/ 3020999 h 3281050"/>
                  <a:gd name="connsiteX8" fmla="*/ 3002710 w 3531919"/>
                  <a:gd name="connsiteY8" fmla="*/ 1333601 h 3281050"/>
                  <a:gd name="connsiteX9" fmla="*/ 3408062 w 3531919"/>
                  <a:gd name="connsiteY9" fmla="*/ 126970 h 3281050"/>
                  <a:gd name="connsiteX10" fmla="*/ 2135444 w 3531919"/>
                  <a:gd name="connsiteY10" fmla="*/ 155251 h 3281050"/>
                  <a:gd name="connsiteX11" fmla="*/ 2201431 w 3531919"/>
                  <a:gd name="connsiteY11" fmla="*/ 1182772 h 3281050"/>
                  <a:gd name="connsiteX12" fmla="*/ 759130 w 3531919"/>
                  <a:gd name="connsiteY12" fmla="*/ 975383 h 3281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31919" h="3281050">
                    <a:moveTo>
                      <a:pt x="759130" y="975383"/>
                    </a:moveTo>
                    <a:cubicBezTo>
                      <a:pt x="405625" y="995808"/>
                      <a:pt x="185666" y="1115214"/>
                      <a:pt x="80400" y="1305321"/>
                    </a:cubicBezTo>
                    <a:cubicBezTo>
                      <a:pt x="-24866" y="1495428"/>
                      <a:pt x="-43720" y="2009189"/>
                      <a:pt x="127534" y="2116026"/>
                    </a:cubicBezTo>
                    <a:cubicBezTo>
                      <a:pt x="298788" y="2222863"/>
                      <a:pt x="933526" y="1759379"/>
                      <a:pt x="1107922" y="1946344"/>
                    </a:cubicBezTo>
                    <a:cubicBezTo>
                      <a:pt x="1282318" y="2133309"/>
                      <a:pt x="975947" y="3079131"/>
                      <a:pt x="1173910" y="3237816"/>
                    </a:cubicBezTo>
                    <a:cubicBezTo>
                      <a:pt x="1371873" y="3396501"/>
                      <a:pt x="2088309" y="3080703"/>
                      <a:pt x="2295699" y="2898451"/>
                    </a:cubicBezTo>
                    <a:cubicBezTo>
                      <a:pt x="2503089" y="2716199"/>
                      <a:pt x="2214001" y="2123881"/>
                      <a:pt x="2418248" y="2144306"/>
                    </a:cubicBezTo>
                    <a:cubicBezTo>
                      <a:pt x="2622495" y="2164731"/>
                      <a:pt x="3423774" y="3156117"/>
                      <a:pt x="3521184" y="3020999"/>
                    </a:cubicBezTo>
                    <a:cubicBezTo>
                      <a:pt x="3618594" y="2885882"/>
                      <a:pt x="3021564" y="1815939"/>
                      <a:pt x="3002710" y="1333601"/>
                    </a:cubicBezTo>
                    <a:cubicBezTo>
                      <a:pt x="2983856" y="851263"/>
                      <a:pt x="3552606" y="323362"/>
                      <a:pt x="3408062" y="126970"/>
                    </a:cubicBezTo>
                    <a:cubicBezTo>
                      <a:pt x="3263518" y="-69422"/>
                      <a:pt x="2336549" y="-20716"/>
                      <a:pt x="2135444" y="155251"/>
                    </a:cubicBezTo>
                    <a:cubicBezTo>
                      <a:pt x="1934339" y="331218"/>
                      <a:pt x="2432388" y="1047655"/>
                      <a:pt x="2201431" y="1182772"/>
                    </a:cubicBezTo>
                    <a:cubicBezTo>
                      <a:pt x="1970474" y="1317890"/>
                      <a:pt x="1112635" y="954958"/>
                      <a:pt x="759130" y="975383"/>
                    </a:cubicBezTo>
                    <a:close/>
                  </a:path>
                </a:pathLst>
              </a:custGeom>
              <a:noFill/>
              <a:scene3d>
                <a:camera prst="isometricOffAxis1Top"/>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6" name="Group 15">
                <a:extLst>
                  <a:ext uri="{FF2B5EF4-FFF2-40B4-BE49-F238E27FC236}">
                    <a16:creationId xmlns:a16="http://schemas.microsoft.com/office/drawing/2014/main" id="{A6E1E238-625E-46B2-8288-57889E4F9AED}"/>
                  </a:ext>
                </a:extLst>
              </p:cNvPr>
              <p:cNvGrpSpPr/>
              <p:nvPr/>
            </p:nvGrpSpPr>
            <p:grpSpPr>
              <a:xfrm>
                <a:off x="3183284" y="2530247"/>
                <a:ext cx="3147718" cy="3060958"/>
                <a:chOff x="4882396" y="3001940"/>
                <a:chExt cx="3147718" cy="3060958"/>
              </a:xfrm>
              <a:scene3d>
                <a:camera prst="isometricOffAxis1Top"/>
                <a:lightRig rig="threePt" dir="t"/>
              </a:scene3d>
            </p:grpSpPr>
            <p:sp>
              <p:nvSpPr>
                <p:cNvPr id="11" name="Oval 10">
                  <a:extLst>
                    <a:ext uri="{FF2B5EF4-FFF2-40B4-BE49-F238E27FC236}">
                      <a16:creationId xmlns:a16="http://schemas.microsoft.com/office/drawing/2014/main" id="{4EDF295E-2F8B-44DD-87FE-4F010B14D7D8}"/>
                    </a:ext>
                  </a:extLst>
                </p:cNvPr>
                <p:cNvSpPr/>
                <p:nvPr/>
              </p:nvSpPr>
              <p:spPr>
                <a:xfrm>
                  <a:off x="4882396" y="4188622"/>
                  <a:ext cx="122548" cy="1194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Oval 12">
                  <a:extLst>
                    <a:ext uri="{FF2B5EF4-FFF2-40B4-BE49-F238E27FC236}">
                      <a16:creationId xmlns:a16="http://schemas.microsoft.com/office/drawing/2014/main" id="{A729801A-F577-4597-8E7E-E0A46B1D082E}"/>
                    </a:ext>
                  </a:extLst>
                </p:cNvPr>
                <p:cNvSpPr/>
                <p:nvPr/>
              </p:nvSpPr>
              <p:spPr>
                <a:xfrm>
                  <a:off x="5481271" y="4188621"/>
                  <a:ext cx="122548" cy="1194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 name="Oval 13">
                  <a:extLst>
                    <a:ext uri="{FF2B5EF4-FFF2-40B4-BE49-F238E27FC236}">
                      <a16:creationId xmlns:a16="http://schemas.microsoft.com/office/drawing/2014/main" id="{F6D28E85-E578-4A85-8C5E-2B0429008ED2}"/>
                    </a:ext>
                  </a:extLst>
                </p:cNvPr>
                <p:cNvSpPr/>
                <p:nvPr/>
              </p:nvSpPr>
              <p:spPr>
                <a:xfrm>
                  <a:off x="4882396" y="4770692"/>
                  <a:ext cx="122548" cy="1194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5" name="Oval 14">
                  <a:extLst>
                    <a:ext uri="{FF2B5EF4-FFF2-40B4-BE49-F238E27FC236}">
                      <a16:creationId xmlns:a16="http://schemas.microsoft.com/office/drawing/2014/main" id="{B82F07B7-B27F-4306-B22F-DE80FF2C8752}"/>
                    </a:ext>
                  </a:extLst>
                </p:cNvPr>
                <p:cNvSpPr/>
                <p:nvPr/>
              </p:nvSpPr>
              <p:spPr>
                <a:xfrm>
                  <a:off x="5481271" y="4770692"/>
                  <a:ext cx="122548" cy="1194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 name="Oval 16">
                  <a:extLst>
                    <a:ext uri="{FF2B5EF4-FFF2-40B4-BE49-F238E27FC236}">
                      <a16:creationId xmlns:a16="http://schemas.microsoft.com/office/drawing/2014/main" id="{BF7F6A8B-B657-46CD-8949-B2D3B7CAD569}"/>
                    </a:ext>
                  </a:extLst>
                </p:cNvPr>
                <p:cNvSpPr/>
                <p:nvPr/>
              </p:nvSpPr>
              <p:spPr>
                <a:xfrm>
                  <a:off x="6069728" y="4188622"/>
                  <a:ext cx="122548" cy="1194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 name="Oval 17">
                  <a:extLst>
                    <a:ext uri="{FF2B5EF4-FFF2-40B4-BE49-F238E27FC236}">
                      <a16:creationId xmlns:a16="http://schemas.microsoft.com/office/drawing/2014/main" id="{AC2ED484-7C2A-4C85-A297-0794C2EB579E}"/>
                    </a:ext>
                  </a:extLst>
                </p:cNvPr>
                <p:cNvSpPr/>
                <p:nvPr/>
              </p:nvSpPr>
              <p:spPr>
                <a:xfrm>
                  <a:off x="6668603" y="4188621"/>
                  <a:ext cx="122548" cy="1194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a:extLst>
                    <a:ext uri="{FF2B5EF4-FFF2-40B4-BE49-F238E27FC236}">
                      <a16:creationId xmlns:a16="http://schemas.microsoft.com/office/drawing/2014/main" id="{DD87C06C-9E32-43E0-8604-B5C69DEB2CFB}"/>
                    </a:ext>
                  </a:extLst>
                </p:cNvPr>
                <p:cNvSpPr/>
                <p:nvPr/>
              </p:nvSpPr>
              <p:spPr>
                <a:xfrm>
                  <a:off x="6069728" y="4770692"/>
                  <a:ext cx="122548" cy="1194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Oval 19">
                  <a:extLst>
                    <a:ext uri="{FF2B5EF4-FFF2-40B4-BE49-F238E27FC236}">
                      <a16:creationId xmlns:a16="http://schemas.microsoft.com/office/drawing/2014/main" id="{A2047307-289B-4795-A045-848F9B09D59F}"/>
                    </a:ext>
                  </a:extLst>
                </p:cNvPr>
                <p:cNvSpPr/>
                <p:nvPr/>
              </p:nvSpPr>
              <p:spPr>
                <a:xfrm>
                  <a:off x="6668603" y="4770692"/>
                  <a:ext cx="122548" cy="1194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Oval 20">
                  <a:extLst>
                    <a:ext uri="{FF2B5EF4-FFF2-40B4-BE49-F238E27FC236}">
                      <a16:creationId xmlns:a16="http://schemas.microsoft.com/office/drawing/2014/main" id="{C25B3084-44D3-4051-9CF4-8A58DB695B85}"/>
                    </a:ext>
                  </a:extLst>
                </p:cNvPr>
                <p:cNvSpPr/>
                <p:nvPr/>
              </p:nvSpPr>
              <p:spPr>
                <a:xfrm>
                  <a:off x="6069728" y="5361401"/>
                  <a:ext cx="122548" cy="1194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Oval 21">
                  <a:extLst>
                    <a:ext uri="{FF2B5EF4-FFF2-40B4-BE49-F238E27FC236}">
                      <a16:creationId xmlns:a16="http://schemas.microsoft.com/office/drawing/2014/main" id="{B9E0A41D-2ADA-4C7F-B695-4ACB976FED78}"/>
                    </a:ext>
                  </a:extLst>
                </p:cNvPr>
                <p:cNvSpPr/>
                <p:nvPr/>
              </p:nvSpPr>
              <p:spPr>
                <a:xfrm>
                  <a:off x="6668603" y="5361400"/>
                  <a:ext cx="122548" cy="1194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Oval 22">
                  <a:extLst>
                    <a:ext uri="{FF2B5EF4-FFF2-40B4-BE49-F238E27FC236}">
                      <a16:creationId xmlns:a16="http://schemas.microsoft.com/office/drawing/2014/main" id="{040D939E-8C0B-450B-BEAA-8E5959765382}"/>
                    </a:ext>
                  </a:extLst>
                </p:cNvPr>
                <p:cNvSpPr/>
                <p:nvPr/>
              </p:nvSpPr>
              <p:spPr>
                <a:xfrm>
                  <a:off x="6069728" y="5943471"/>
                  <a:ext cx="122548" cy="1194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Oval 23">
                  <a:extLst>
                    <a:ext uri="{FF2B5EF4-FFF2-40B4-BE49-F238E27FC236}">
                      <a16:creationId xmlns:a16="http://schemas.microsoft.com/office/drawing/2014/main" id="{4EC49945-0AEB-4088-BF44-CEB62179C60E}"/>
                    </a:ext>
                  </a:extLst>
                </p:cNvPr>
                <p:cNvSpPr/>
                <p:nvPr/>
              </p:nvSpPr>
              <p:spPr>
                <a:xfrm>
                  <a:off x="6668603" y="5943471"/>
                  <a:ext cx="122548" cy="1194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Oval 24">
                  <a:extLst>
                    <a:ext uri="{FF2B5EF4-FFF2-40B4-BE49-F238E27FC236}">
                      <a16:creationId xmlns:a16="http://schemas.microsoft.com/office/drawing/2014/main" id="{8457E16B-6F11-4B7E-97AD-817F53AE54A6}"/>
                    </a:ext>
                  </a:extLst>
                </p:cNvPr>
                <p:cNvSpPr/>
                <p:nvPr/>
              </p:nvSpPr>
              <p:spPr>
                <a:xfrm>
                  <a:off x="7247417" y="4188622"/>
                  <a:ext cx="122548" cy="1194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Oval 26">
                  <a:extLst>
                    <a:ext uri="{FF2B5EF4-FFF2-40B4-BE49-F238E27FC236}">
                      <a16:creationId xmlns:a16="http://schemas.microsoft.com/office/drawing/2014/main" id="{98B22307-5E84-4A8E-8ACD-6D8C8DE01ECF}"/>
                    </a:ext>
                  </a:extLst>
                </p:cNvPr>
                <p:cNvSpPr/>
                <p:nvPr/>
              </p:nvSpPr>
              <p:spPr>
                <a:xfrm>
                  <a:off x="7247417" y="4770692"/>
                  <a:ext cx="122548" cy="1194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Oval 28">
                  <a:extLst>
                    <a:ext uri="{FF2B5EF4-FFF2-40B4-BE49-F238E27FC236}">
                      <a16:creationId xmlns:a16="http://schemas.microsoft.com/office/drawing/2014/main" id="{6F923171-9113-41BE-978F-507C743CE51F}"/>
                    </a:ext>
                  </a:extLst>
                </p:cNvPr>
                <p:cNvSpPr/>
                <p:nvPr/>
              </p:nvSpPr>
              <p:spPr>
                <a:xfrm>
                  <a:off x="7249711" y="3001941"/>
                  <a:ext cx="122548" cy="1194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0" name="Oval 29">
                  <a:extLst>
                    <a:ext uri="{FF2B5EF4-FFF2-40B4-BE49-F238E27FC236}">
                      <a16:creationId xmlns:a16="http://schemas.microsoft.com/office/drawing/2014/main" id="{89015741-379E-4124-AE93-036D13AED7E3}"/>
                    </a:ext>
                  </a:extLst>
                </p:cNvPr>
                <p:cNvSpPr/>
                <p:nvPr/>
              </p:nvSpPr>
              <p:spPr>
                <a:xfrm>
                  <a:off x="7848586" y="3001940"/>
                  <a:ext cx="122548" cy="1194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Oval 30">
                  <a:extLst>
                    <a:ext uri="{FF2B5EF4-FFF2-40B4-BE49-F238E27FC236}">
                      <a16:creationId xmlns:a16="http://schemas.microsoft.com/office/drawing/2014/main" id="{8195367C-49E8-42F4-B22B-5F0074BC8DC6}"/>
                    </a:ext>
                  </a:extLst>
                </p:cNvPr>
                <p:cNvSpPr/>
                <p:nvPr/>
              </p:nvSpPr>
              <p:spPr>
                <a:xfrm>
                  <a:off x="7249711" y="3584011"/>
                  <a:ext cx="122548" cy="1194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2" name="Oval 31">
                  <a:extLst>
                    <a:ext uri="{FF2B5EF4-FFF2-40B4-BE49-F238E27FC236}">
                      <a16:creationId xmlns:a16="http://schemas.microsoft.com/office/drawing/2014/main" id="{5C93FFA5-E6C7-4EA2-A4FD-BC9A2ADCB72E}"/>
                    </a:ext>
                  </a:extLst>
                </p:cNvPr>
                <p:cNvSpPr/>
                <p:nvPr/>
              </p:nvSpPr>
              <p:spPr>
                <a:xfrm>
                  <a:off x="7848586" y="3584011"/>
                  <a:ext cx="122548" cy="1194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Oval 33">
                  <a:extLst>
                    <a:ext uri="{FF2B5EF4-FFF2-40B4-BE49-F238E27FC236}">
                      <a16:creationId xmlns:a16="http://schemas.microsoft.com/office/drawing/2014/main" id="{C2A67AA6-5330-4734-862D-C068BD0E3BB8}"/>
                    </a:ext>
                  </a:extLst>
                </p:cNvPr>
                <p:cNvSpPr/>
                <p:nvPr/>
              </p:nvSpPr>
              <p:spPr>
                <a:xfrm>
                  <a:off x="7907566" y="5361399"/>
                  <a:ext cx="122548" cy="1194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pic>
          <p:nvPicPr>
            <p:cNvPr id="7" name="Picture 6" descr="A picture containing sitting, table, blue, large&#10;&#10;Description automatically generated">
              <a:extLst>
                <a:ext uri="{FF2B5EF4-FFF2-40B4-BE49-F238E27FC236}">
                  <a16:creationId xmlns:a16="http://schemas.microsoft.com/office/drawing/2014/main" id="{B1836582-FFED-4D25-AD69-B4F62E0E4C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78672" y="1458506"/>
              <a:ext cx="5276850" cy="3467100"/>
            </a:xfrm>
            <a:prstGeom prst="rect">
              <a:avLst/>
            </a:prstGeom>
          </p:spPr>
        </p:pic>
      </p:grpSp>
      <p:sp>
        <p:nvSpPr>
          <p:cNvPr id="51" name="TextBox 50">
            <a:extLst>
              <a:ext uri="{FF2B5EF4-FFF2-40B4-BE49-F238E27FC236}">
                <a16:creationId xmlns:a16="http://schemas.microsoft.com/office/drawing/2014/main" id="{3907F4E9-CC41-4622-B309-AF4A858AEAE5}"/>
              </a:ext>
            </a:extLst>
          </p:cNvPr>
          <p:cNvSpPr txBox="1"/>
          <p:nvPr/>
        </p:nvSpPr>
        <p:spPr>
          <a:xfrm>
            <a:off x="7053691" y="681029"/>
            <a:ext cx="2102178" cy="646331"/>
          </a:xfrm>
          <a:prstGeom prst="rect">
            <a:avLst/>
          </a:prstGeom>
          <a:noFill/>
        </p:spPr>
        <p:txBody>
          <a:bodyPr wrap="square" rtlCol="0">
            <a:spAutoFit/>
          </a:bodyPr>
          <a:lstStyle/>
          <a:p>
            <a:r>
              <a:rPr lang="en-IN" dirty="0"/>
              <a:t>Non-convex objective  function</a:t>
            </a:r>
          </a:p>
        </p:txBody>
      </p:sp>
      <p:sp>
        <p:nvSpPr>
          <p:cNvPr id="53" name="TextBox 52">
            <a:extLst>
              <a:ext uri="{FF2B5EF4-FFF2-40B4-BE49-F238E27FC236}">
                <a16:creationId xmlns:a16="http://schemas.microsoft.com/office/drawing/2014/main" id="{50ED274B-71F5-407A-B54C-4CFAAA3D54BC}"/>
              </a:ext>
            </a:extLst>
          </p:cNvPr>
          <p:cNvSpPr txBox="1"/>
          <p:nvPr/>
        </p:nvSpPr>
        <p:spPr>
          <a:xfrm>
            <a:off x="6996999" y="3689931"/>
            <a:ext cx="2224726" cy="646331"/>
          </a:xfrm>
          <a:prstGeom prst="rect">
            <a:avLst/>
          </a:prstGeom>
          <a:noFill/>
        </p:spPr>
        <p:txBody>
          <a:bodyPr wrap="square" rtlCol="0">
            <a:spAutoFit/>
          </a:bodyPr>
          <a:lstStyle/>
          <a:p>
            <a:r>
              <a:rPr lang="en-IN" dirty="0"/>
              <a:t>Non-convex / discrete feasible space</a:t>
            </a:r>
          </a:p>
        </p:txBody>
      </p:sp>
      <p:sp>
        <p:nvSpPr>
          <p:cNvPr id="55" name="TextBox 54">
            <a:extLst>
              <a:ext uri="{FF2B5EF4-FFF2-40B4-BE49-F238E27FC236}">
                <a16:creationId xmlns:a16="http://schemas.microsoft.com/office/drawing/2014/main" id="{AAB261F5-794B-464B-8C17-5959796D3F90}"/>
              </a:ext>
            </a:extLst>
          </p:cNvPr>
          <p:cNvSpPr txBox="1"/>
          <p:nvPr/>
        </p:nvSpPr>
        <p:spPr>
          <a:xfrm>
            <a:off x="59551" y="4867205"/>
            <a:ext cx="9024897" cy="1846659"/>
          </a:xfrm>
          <a:prstGeom prst="rect">
            <a:avLst/>
          </a:prstGeom>
          <a:noFill/>
        </p:spPr>
        <p:txBody>
          <a:bodyPr wrap="square" rtlCol="0">
            <a:spAutoFit/>
          </a:bodyPr>
          <a:lstStyle/>
          <a:p>
            <a:pPr algn="ctr"/>
            <a:r>
              <a:rPr lang="en-IN" sz="2400" dirty="0"/>
              <a:t>Requires human expertise and tedious effort for exploiting the structure of the problem for efficient optimization.</a:t>
            </a:r>
          </a:p>
          <a:p>
            <a:pPr marL="285750" indent="-285750" algn="ctr">
              <a:buFont typeface="Arial" panose="020B0604020202020204" pitchFamily="34" charset="0"/>
              <a:buChar char="•"/>
            </a:pPr>
            <a:endParaRPr lang="en-IN" dirty="0"/>
          </a:p>
          <a:p>
            <a:pPr algn="ctr"/>
            <a:r>
              <a:rPr lang="en-IN" sz="2400" dirty="0">
                <a:solidFill>
                  <a:srgbClr val="0070C0"/>
                </a:solidFill>
              </a:rPr>
              <a:t>Can we learn to efficiently optimize by automatically exploring and exploiting the structure of the problem ?</a:t>
            </a:r>
          </a:p>
        </p:txBody>
      </p:sp>
    </p:spTree>
    <p:extLst>
      <p:ext uri="{BB962C8B-B14F-4D97-AF65-F5344CB8AC3E}">
        <p14:creationId xmlns:p14="http://schemas.microsoft.com/office/powerpoint/2010/main" val="3665203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8F09EE19-28BB-4438-967B-845B02DF43A1}"/>
              </a:ext>
            </a:extLst>
          </p:cNvPr>
          <p:cNvSpPr txBox="1"/>
          <p:nvPr/>
        </p:nvSpPr>
        <p:spPr>
          <a:xfrm>
            <a:off x="3073056" y="2949765"/>
            <a:ext cx="3120354" cy="1477328"/>
          </a:xfrm>
          <a:prstGeom prst="rect">
            <a:avLst/>
          </a:prstGeom>
          <a:noFill/>
        </p:spPr>
        <p:txBody>
          <a:bodyPr wrap="square" rtlCol="0">
            <a:spAutoFit/>
          </a:bodyPr>
          <a:lstStyle/>
          <a:p>
            <a:pPr algn="ctr"/>
            <a:r>
              <a:rPr lang="en-IN" sz="3600" dirty="0"/>
              <a:t>Vs.</a:t>
            </a:r>
          </a:p>
          <a:p>
            <a:pPr algn="ctr"/>
            <a:endParaRPr lang="en-IN" dirty="0"/>
          </a:p>
          <a:p>
            <a:pPr algn="ctr"/>
            <a:r>
              <a:rPr lang="en-IN" sz="3600" dirty="0"/>
              <a:t>O( </a:t>
            </a:r>
            <a:r>
              <a:rPr lang="en-IN" sz="3200" dirty="0"/>
              <a:t>N log N + NP  </a:t>
            </a:r>
            <a:r>
              <a:rPr lang="en-IN" sz="3600" dirty="0"/>
              <a:t>)</a:t>
            </a:r>
          </a:p>
        </p:txBody>
      </p:sp>
      <p:sp>
        <p:nvSpPr>
          <p:cNvPr id="8" name="TextBox 7">
            <a:extLst>
              <a:ext uri="{FF2B5EF4-FFF2-40B4-BE49-F238E27FC236}">
                <a16:creationId xmlns:a16="http://schemas.microsoft.com/office/drawing/2014/main" id="{5C214E84-DA73-409B-9FCE-DF07DBE7D5CD}"/>
              </a:ext>
            </a:extLst>
          </p:cNvPr>
          <p:cNvSpPr txBox="1"/>
          <p:nvPr/>
        </p:nvSpPr>
        <p:spPr>
          <a:xfrm>
            <a:off x="1630674" y="2044162"/>
            <a:ext cx="5929620" cy="646331"/>
          </a:xfrm>
          <a:prstGeom prst="rect">
            <a:avLst/>
          </a:prstGeom>
          <a:noFill/>
        </p:spPr>
        <p:txBody>
          <a:bodyPr wrap="square" rtlCol="0">
            <a:spAutoFit/>
          </a:bodyPr>
          <a:lstStyle/>
          <a:p>
            <a:r>
              <a:rPr lang="en-IN" sz="3600" dirty="0"/>
              <a:t>O(</a:t>
            </a:r>
            <a:r>
              <a:rPr lang="en-IN" sz="2800" dirty="0"/>
              <a:t> </a:t>
            </a:r>
            <a:r>
              <a:rPr lang="en-IN" sz="3200" dirty="0"/>
              <a:t>P log P   +   N log P   +   P log N</a:t>
            </a:r>
            <a:r>
              <a:rPr lang="en-IN" sz="2400" dirty="0"/>
              <a:t>  </a:t>
            </a:r>
            <a:r>
              <a:rPr lang="en-IN" sz="3600" dirty="0"/>
              <a:t>)</a:t>
            </a:r>
          </a:p>
        </p:txBody>
      </p:sp>
      <p:sp>
        <p:nvSpPr>
          <p:cNvPr id="28" name="TextBox 27">
            <a:extLst>
              <a:ext uri="{FF2B5EF4-FFF2-40B4-BE49-F238E27FC236}">
                <a16:creationId xmlns:a16="http://schemas.microsoft.com/office/drawing/2014/main" id="{CFC94F8C-FF74-45F1-93DE-B26400D12F0A}"/>
              </a:ext>
            </a:extLst>
          </p:cNvPr>
          <p:cNvSpPr txBox="1"/>
          <p:nvPr/>
        </p:nvSpPr>
        <p:spPr>
          <a:xfrm>
            <a:off x="2368741" y="-80400"/>
            <a:ext cx="4597982" cy="584775"/>
          </a:xfrm>
          <a:prstGeom prst="rect">
            <a:avLst/>
          </a:prstGeom>
          <a:noFill/>
        </p:spPr>
        <p:txBody>
          <a:bodyPr wrap="square" rtlCol="0">
            <a:spAutoFit/>
          </a:bodyPr>
          <a:lstStyle/>
          <a:p>
            <a:r>
              <a:rPr lang="en-IN" sz="3200" dirty="0">
                <a:solidFill>
                  <a:schemeClr val="bg1"/>
                </a:solidFill>
              </a:rPr>
              <a:t>Computational Complexity</a:t>
            </a:r>
          </a:p>
        </p:txBody>
      </p:sp>
      <p:sp>
        <p:nvSpPr>
          <p:cNvPr id="10" name="TextBox 9">
            <a:extLst>
              <a:ext uri="{FF2B5EF4-FFF2-40B4-BE49-F238E27FC236}">
                <a16:creationId xmlns:a16="http://schemas.microsoft.com/office/drawing/2014/main" id="{F9429BFE-3824-4C8F-97B9-DC6EC4663C65}"/>
              </a:ext>
            </a:extLst>
          </p:cNvPr>
          <p:cNvSpPr txBox="1"/>
          <p:nvPr/>
        </p:nvSpPr>
        <p:spPr>
          <a:xfrm>
            <a:off x="3575044" y="919559"/>
            <a:ext cx="1864222" cy="646331"/>
          </a:xfrm>
          <a:prstGeom prst="rect">
            <a:avLst/>
          </a:prstGeom>
          <a:noFill/>
        </p:spPr>
        <p:txBody>
          <a:bodyPr wrap="square" rtlCol="0">
            <a:spAutoFit/>
          </a:bodyPr>
          <a:lstStyle/>
          <a:p>
            <a:r>
              <a:rPr lang="en-IN" sz="3600" dirty="0">
                <a:solidFill>
                  <a:srgbClr val="0070C0"/>
                </a:solidFill>
              </a:rPr>
              <a:t>For N &gt; P</a:t>
            </a:r>
          </a:p>
        </p:txBody>
      </p:sp>
      <p:sp>
        <p:nvSpPr>
          <p:cNvPr id="11" name="Oval 10">
            <a:extLst>
              <a:ext uri="{FF2B5EF4-FFF2-40B4-BE49-F238E27FC236}">
                <a16:creationId xmlns:a16="http://schemas.microsoft.com/office/drawing/2014/main" id="{CA312311-A4FF-4C25-A7CD-2499DE474FCA}"/>
              </a:ext>
            </a:extLst>
          </p:cNvPr>
          <p:cNvSpPr/>
          <p:nvPr/>
        </p:nvSpPr>
        <p:spPr>
          <a:xfrm>
            <a:off x="3883841" y="1913641"/>
            <a:ext cx="1583701" cy="971590"/>
          </a:xfrm>
          <a:prstGeom prst="ellipse">
            <a:avLst/>
          </a:prstGeom>
          <a:noFill/>
          <a:ln>
            <a:solidFill>
              <a:srgbClr val="FF0000"/>
            </a:solidFill>
            <a:prstDash val="sysDash"/>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N">
              <a:solidFill>
                <a:srgbClr val="0070C0"/>
              </a:solidFill>
            </a:endParaRPr>
          </a:p>
        </p:txBody>
      </p:sp>
      <p:sp>
        <p:nvSpPr>
          <p:cNvPr id="18" name="TextBox 17">
            <a:extLst>
              <a:ext uri="{FF2B5EF4-FFF2-40B4-BE49-F238E27FC236}">
                <a16:creationId xmlns:a16="http://schemas.microsoft.com/office/drawing/2014/main" id="{091FCA09-8117-4C37-8DB9-7165EC9351D5}"/>
              </a:ext>
            </a:extLst>
          </p:cNvPr>
          <p:cNvSpPr txBox="1"/>
          <p:nvPr/>
        </p:nvSpPr>
        <p:spPr>
          <a:xfrm>
            <a:off x="3468976" y="2044162"/>
            <a:ext cx="2224808" cy="646331"/>
          </a:xfrm>
          <a:prstGeom prst="rect">
            <a:avLst/>
          </a:prstGeom>
          <a:noFill/>
        </p:spPr>
        <p:txBody>
          <a:bodyPr wrap="square" rtlCol="0">
            <a:spAutoFit/>
          </a:bodyPr>
          <a:lstStyle/>
          <a:p>
            <a:r>
              <a:rPr lang="en-IN" sz="3600" dirty="0"/>
              <a:t>O( </a:t>
            </a:r>
            <a:r>
              <a:rPr lang="en-IN" sz="3200" dirty="0"/>
              <a:t>N log P </a:t>
            </a:r>
            <a:r>
              <a:rPr lang="en-IN" sz="3600" dirty="0"/>
              <a:t>)</a:t>
            </a:r>
          </a:p>
        </p:txBody>
      </p:sp>
      <p:sp>
        <p:nvSpPr>
          <p:cNvPr id="9" name="TextBox 8">
            <a:hlinkClick r:id="" action="ppaction://noaction"/>
            <a:extLst>
              <a:ext uri="{FF2B5EF4-FFF2-40B4-BE49-F238E27FC236}">
                <a16:creationId xmlns:a16="http://schemas.microsoft.com/office/drawing/2014/main" id="{AD9B05DB-85EE-479D-8A65-DD7DCF904071}"/>
              </a:ext>
            </a:extLst>
          </p:cNvPr>
          <p:cNvSpPr txBox="1"/>
          <p:nvPr/>
        </p:nvSpPr>
        <p:spPr>
          <a:xfrm>
            <a:off x="560968" y="5534775"/>
            <a:ext cx="8069032" cy="830997"/>
          </a:xfrm>
          <a:prstGeom prst="rect">
            <a:avLst/>
          </a:prstGeom>
          <a:solidFill>
            <a:schemeClr val="bg1"/>
          </a:solidFill>
        </p:spPr>
        <p:txBody>
          <a:bodyPr wrap="square" rtlCol="0">
            <a:spAutoFit/>
          </a:bodyPr>
          <a:lstStyle/>
          <a:p>
            <a:pPr algn="ctr"/>
            <a:r>
              <a:rPr lang="en-IN" sz="2400" dirty="0">
                <a:solidFill>
                  <a:srgbClr val="0070C0"/>
                </a:solidFill>
              </a:rPr>
              <a:t>Can further speed-up the algorithm by exploiting the additional structure of specific loss functions like AP loss </a:t>
            </a:r>
            <a:r>
              <a:rPr lang="en-IN" sz="2400" baseline="30000" dirty="0">
                <a:solidFill>
                  <a:srgbClr val="0070C0"/>
                </a:solidFill>
              </a:rPr>
              <a:t>1</a:t>
            </a:r>
            <a:endParaRPr lang="en-IN" sz="2400" dirty="0">
              <a:solidFill>
                <a:srgbClr val="0070C0"/>
              </a:solidFill>
            </a:endParaRPr>
          </a:p>
        </p:txBody>
      </p:sp>
      <p:sp>
        <p:nvSpPr>
          <p:cNvPr id="12" name="TextBox 11">
            <a:extLst>
              <a:ext uri="{FF2B5EF4-FFF2-40B4-BE49-F238E27FC236}">
                <a16:creationId xmlns:a16="http://schemas.microsoft.com/office/drawing/2014/main" id="{A7742FDA-FE1F-4A01-8689-971F911A0777}"/>
              </a:ext>
            </a:extLst>
          </p:cNvPr>
          <p:cNvSpPr txBox="1"/>
          <p:nvPr/>
        </p:nvSpPr>
        <p:spPr>
          <a:xfrm>
            <a:off x="4630" y="6550223"/>
            <a:ext cx="9144000" cy="307777"/>
          </a:xfrm>
          <a:prstGeom prst="rect">
            <a:avLst/>
          </a:prstGeom>
          <a:solidFill>
            <a:schemeClr val="bg1"/>
          </a:solidFill>
        </p:spPr>
        <p:txBody>
          <a:bodyPr wrap="square" rtlCol="0">
            <a:spAutoFit/>
          </a:bodyPr>
          <a:lstStyle/>
          <a:p>
            <a:r>
              <a:rPr lang="en-IN" sz="1400" baseline="30000" dirty="0">
                <a:solidFill>
                  <a:srgbClr val="00B050"/>
                </a:solidFill>
              </a:rPr>
              <a:t>1 </a:t>
            </a:r>
            <a:r>
              <a:rPr lang="en-IN" sz="1400" dirty="0"/>
              <a:t>P. Mohapatra, C. V. Jawahar and M. Pawan Kumar, Efficient Optimization for Average Precision SVM, </a:t>
            </a:r>
            <a:r>
              <a:rPr lang="en-IN" sz="1400" i="1" dirty="0" err="1"/>
              <a:t>NeurIPS</a:t>
            </a:r>
            <a:r>
              <a:rPr lang="en-IN" sz="1400" i="1" dirty="0"/>
              <a:t>,</a:t>
            </a:r>
            <a:r>
              <a:rPr lang="en-IN" sz="1400" dirty="0"/>
              <a:t> 2014</a:t>
            </a:r>
            <a:endParaRPr lang="en-IN" sz="1400" dirty="0">
              <a:solidFill>
                <a:srgbClr val="00B050"/>
              </a:solidFill>
            </a:endParaRPr>
          </a:p>
        </p:txBody>
      </p:sp>
      <p:sp>
        <p:nvSpPr>
          <p:cNvPr id="2" name="TextBox 1">
            <a:extLst>
              <a:ext uri="{FF2B5EF4-FFF2-40B4-BE49-F238E27FC236}">
                <a16:creationId xmlns:a16="http://schemas.microsoft.com/office/drawing/2014/main" id="{444DF1DA-1B06-4F9E-8B92-05F78762E769}"/>
              </a:ext>
            </a:extLst>
          </p:cNvPr>
          <p:cNvSpPr txBox="1"/>
          <p:nvPr/>
        </p:nvSpPr>
        <p:spPr>
          <a:xfrm>
            <a:off x="1286757" y="3429000"/>
            <a:ext cx="6570485" cy="1077218"/>
          </a:xfrm>
          <a:prstGeom prst="rect">
            <a:avLst/>
          </a:prstGeom>
          <a:solidFill>
            <a:schemeClr val="bg1"/>
          </a:solidFill>
        </p:spPr>
        <p:txBody>
          <a:bodyPr wrap="square" rtlCol="0">
            <a:spAutoFit/>
          </a:bodyPr>
          <a:lstStyle/>
          <a:p>
            <a:pPr algn="ctr"/>
            <a:r>
              <a:rPr lang="en-IN" sz="3200" dirty="0">
                <a:solidFill>
                  <a:srgbClr val="0070C0"/>
                </a:solidFill>
              </a:rPr>
              <a:t>This is the best you can do with any comparison based algorithm !</a:t>
            </a:r>
          </a:p>
        </p:txBody>
      </p:sp>
    </p:spTree>
    <p:extLst>
      <p:ext uri="{BB962C8B-B14F-4D97-AF65-F5344CB8AC3E}">
        <p14:creationId xmlns:p14="http://schemas.microsoft.com/office/powerpoint/2010/main" val="406869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11"/>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9"/>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9" grpId="1"/>
      <p:bldP spid="8" grpId="0"/>
      <p:bldP spid="10" grpId="0"/>
      <p:bldP spid="11" grpId="0" animBg="1"/>
      <p:bldP spid="11" grpId="1" animBg="1"/>
      <p:bldP spid="18" grpId="0"/>
      <p:bldP spid="9" grpId="0" animBg="1"/>
      <p:bldP spid="12" grpId="0" animBg="1"/>
      <p:bldP spid="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414DA43-37FE-455C-ABF9-7B9F9B728024}"/>
              </a:ext>
            </a:extLst>
          </p:cNvPr>
          <p:cNvGraphicFramePr>
            <a:graphicFrameLocks/>
          </p:cNvGraphicFramePr>
          <p:nvPr/>
        </p:nvGraphicFramePr>
        <p:xfrm>
          <a:off x="114299" y="970384"/>
          <a:ext cx="4320000" cy="52208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CD95EA22-87DE-412F-8417-308F1E253AD7}"/>
              </a:ext>
            </a:extLst>
          </p:cNvPr>
          <p:cNvGraphicFramePr>
            <a:graphicFrameLocks/>
          </p:cNvGraphicFramePr>
          <p:nvPr/>
        </p:nvGraphicFramePr>
        <p:xfrm>
          <a:off x="4703876" y="970384"/>
          <a:ext cx="4320000" cy="5220866"/>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D519DD6-AFC8-45ED-8ECB-5EF087D341C9}"/>
              </a:ext>
            </a:extLst>
          </p:cNvPr>
          <p:cNvSpPr txBox="1"/>
          <p:nvPr/>
        </p:nvSpPr>
        <p:spPr>
          <a:xfrm>
            <a:off x="5363464" y="6191250"/>
            <a:ext cx="3601616" cy="523220"/>
          </a:xfrm>
          <a:prstGeom prst="rect">
            <a:avLst/>
          </a:prstGeom>
          <a:noFill/>
        </p:spPr>
        <p:txBody>
          <a:bodyPr wrap="square" rtlCol="0">
            <a:spAutoFit/>
          </a:bodyPr>
          <a:lstStyle/>
          <a:p>
            <a:r>
              <a:rPr lang="en-IN" sz="2800" dirty="0">
                <a:solidFill>
                  <a:srgbClr val="00B050"/>
                </a:solidFill>
              </a:rPr>
              <a:t>Improvement of   &gt; 1 %</a:t>
            </a:r>
          </a:p>
        </p:txBody>
      </p:sp>
      <p:sp>
        <p:nvSpPr>
          <p:cNvPr id="6" name="TextBox 5">
            <a:extLst>
              <a:ext uri="{FF2B5EF4-FFF2-40B4-BE49-F238E27FC236}">
                <a16:creationId xmlns:a16="http://schemas.microsoft.com/office/drawing/2014/main" id="{AF48FD28-41E8-4B07-B2DD-71F7A337083D}"/>
              </a:ext>
            </a:extLst>
          </p:cNvPr>
          <p:cNvSpPr txBox="1"/>
          <p:nvPr/>
        </p:nvSpPr>
        <p:spPr>
          <a:xfrm>
            <a:off x="2454016" y="-87920"/>
            <a:ext cx="4235968" cy="584775"/>
          </a:xfrm>
          <a:prstGeom prst="rect">
            <a:avLst/>
          </a:prstGeom>
          <a:noFill/>
        </p:spPr>
        <p:txBody>
          <a:bodyPr wrap="square" rtlCol="0">
            <a:spAutoFit/>
          </a:bodyPr>
          <a:lstStyle/>
          <a:p>
            <a:r>
              <a:rPr lang="en-IN" sz="3200" dirty="0">
                <a:solidFill>
                  <a:schemeClr val="bg1"/>
                </a:solidFill>
              </a:rPr>
              <a:t>Experiments and Results</a:t>
            </a:r>
          </a:p>
        </p:txBody>
      </p:sp>
      <p:sp>
        <p:nvSpPr>
          <p:cNvPr id="7" name="TextBox 6">
            <a:extLst>
              <a:ext uri="{FF2B5EF4-FFF2-40B4-BE49-F238E27FC236}">
                <a16:creationId xmlns:a16="http://schemas.microsoft.com/office/drawing/2014/main" id="{CD74F86C-BC2B-444C-A6F1-7ECCAD56CF65}"/>
              </a:ext>
            </a:extLst>
          </p:cNvPr>
          <p:cNvSpPr txBox="1"/>
          <p:nvPr/>
        </p:nvSpPr>
        <p:spPr>
          <a:xfrm>
            <a:off x="653208" y="6191250"/>
            <a:ext cx="3601616" cy="523220"/>
          </a:xfrm>
          <a:prstGeom prst="rect">
            <a:avLst/>
          </a:prstGeom>
          <a:noFill/>
        </p:spPr>
        <p:txBody>
          <a:bodyPr wrap="square" rtlCol="0">
            <a:spAutoFit/>
          </a:bodyPr>
          <a:lstStyle/>
          <a:p>
            <a:r>
              <a:rPr lang="en-IN" sz="2800" dirty="0">
                <a:solidFill>
                  <a:srgbClr val="00B050"/>
                </a:solidFill>
              </a:rPr>
              <a:t>Improvement of   &gt; 4 %</a:t>
            </a:r>
          </a:p>
        </p:txBody>
      </p:sp>
    </p:spTree>
    <p:extLst>
      <p:ext uri="{BB962C8B-B14F-4D97-AF65-F5344CB8AC3E}">
        <p14:creationId xmlns:p14="http://schemas.microsoft.com/office/powerpoint/2010/main" val="2469527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7E5E95D0-99C8-458F-98A7-A3E97CB03E0C}"/>
              </a:ext>
            </a:extLst>
          </p:cNvPr>
          <p:cNvGraphicFramePr>
            <a:graphicFrameLocks noChangeAspect="1"/>
          </p:cNvGraphicFramePr>
          <p:nvPr/>
        </p:nvGraphicFramePr>
        <p:xfrm>
          <a:off x="1054713" y="1101011"/>
          <a:ext cx="7034573" cy="522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FF0B37A-1F42-4141-A139-0FEAA9D95D47}"/>
              </a:ext>
            </a:extLst>
          </p:cNvPr>
          <p:cNvSpPr txBox="1"/>
          <p:nvPr/>
        </p:nvSpPr>
        <p:spPr>
          <a:xfrm>
            <a:off x="2454016" y="-87920"/>
            <a:ext cx="4235968" cy="584775"/>
          </a:xfrm>
          <a:prstGeom prst="rect">
            <a:avLst/>
          </a:prstGeom>
          <a:noFill/>
        </p:spPr>
        <p:txBody>
          <a:bodyPr wrap="square" rtlCol="0">
            <a:spAutoFit/>
          </a:bodyPr>
          <a:lstStyle/>
          <a:p>
            <a:r>
              <a:rPr lang="en-IN" sz="3200" dirty="0">
                <a:solidFill>
                  <a:schemeClr val="bg1"/>
                </a:solidFill>
              </a:rPr>
              <a:t>Experiments and Results</a:t>
            </a:r>
          </a:p>
        </p:txBody>
      </p:sp>
    </p:spTree>
    <p:extLst>
      <p:ext uri="{BB962C8B-B14F-4D97-AF65-F5344CB8AC3E}">
        <p14:creationId xmlns:p14="http://schemas.microsoft.com/office/powerpoint/2010/main" val="35162649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7E5E95D0-99C8-458F-98A7-A3E97CB03E0C}"/>
              </a:ext>
            </a:extLst>
          </p:cNvPr>
          <p:cNvGraphicFramePr>
            <a:graphicFrameLocks noChangeAspect="1"/>
          </p:cNvGraphicFramePr>
          <p:nvPr/>
        </p:nvGraphicFramePr>
        <p:xfrm>
          <a:off x="1054713" y="1101011"/>
          <a:ext cx="7034573" cy="5220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6" name="Straight Arrow Connector 15">
            <a:extLst>
              <a:ext uri="{FF2B5EF4-FFF2-40B4-BE49-F238E27FC236}">
                <a16:creationId xmlns:a16="http://schemas.microsoft.com/office/drawing/2014/main" id="{FF3D9026-EBB9-4E56-B51F-23D3B5898885}"/>
              </a:ext>
            </a:extLst>
          </p:cNvPr>
          <p:cNvCxnSpPr>
            <a:cxnSpLocks/>
          </p:cNvCxnSpPr>
          <p:nvPr/>
        </p:nvCxnSpPr>
        <p:spPr>
          <a:xfrm>
            <a:off x="4110087" y="2912882"/>
            <a:ext cx="648525" cy="2582848"/>
          </a:xfrm>
          <a:prstGeom prst="straightConnector1">
            <a:avLst/>
          </a:prstGeom>
          <a:ln w="57150">
            <a:prstDash val="sysDash"/>
            <a:tailEnd type="triangle"/>
          </a:ln>
        </p:spPr>
        <p:style>
          <a:lnRef idx="3">
            <a:schemeClr val="accent3"/>
          </a:lnRef>
          <a:fillRef idx="0">
            <a:schemeClr val="accent3"/>
          </a:fillRef>
          <a:effectRef idx="2">
            <a:schemeClr val="accent3"/>
          </a:effectRef>
          <a:fontRef idx="minor">
            <a:schemeClr val="tx1"/>
          </a:fontRef>
        </p:style>
      </p:cxnSp>
      <p:cxnSp>
        <p:nvCxnSpPr>
          <p:cNvPr id="17" name="Straight Arrow Connector 16">
            <a:extLst>
              <a:ext uri="{FF2B5EF4-FFF2-40B4-BE49-F238E27FC236}">
                <a16:creationId xmlns:a16="http://schemas.microsoft.com/office/drawing/2014/main" id="{F6C3DB70-5EE5-4F3B-AFAB-2D7204730F86}"/>
              </a:ext>
            </a:extLst>
          </p:cNvPr>
          <p:cNvCxnSpPr>
            <a:cxnSpLocks/>
          </p:cNvCxnSpPr>
          <p:nvPr/>
        </p:nvCxnSpPr>
        <p:spPr>
          <a:xfrm>
            <a:off x="6513922" y="1725105"/>
            <a:ext cx="847931" cy="3826608"/>
          </a:xfrm>
          <a:prstGeom prst="straightConnector1">
            <a:avLst/>
          </a:prstGeom>
          <a:ln w="57150">
            <a:prstDash val="sysDash"/>
            <a:tailEnd type="triangle"/>
          </a:ln>
        </p:spPr>
        <p:style>
          <a:lnRef idx="3">
            <a:schemeClr val="accent3"/>
          </a:lnRef>
          <a:fillRef idx="0">
            <a:schemeClr val="accent3"/>
          </a:fillRef>
          <a:effectRef idx="2">
            <a:schemeClr val="accent3"/>
          </a:effectRef>
          <a:fontRef idx="minor">
            <a:schemeClr val="tx1"/>
          </a:fontRef>
        </p:style>
      </p:cxnSp>
      <p:sp>
        <p:nvSpPr>
          <p:cNvPr id="5" name="TextBox 4">
            <a:extLst>
              <a:ext uri="{FF2B5EF4-FFF2-40B4-BE49-F238E27FC236}">
                <a16:creationId xmlns:a16="http://schemas.microsoft.com/office/drawing/2014/main" id="{FFF0B37A-1F42-4141-A139-0FEAA9D95D47}"/>
              </a:ext>
            </a:extLst>
          </p:cNvPr>
          <p:cNvSpPr txBox="1"/>
          <p:nvPr/>
        </p:nvSpPr>
        <p:spPr>
          <a:xfrm>
            <a:off x="2454016" y="-87920"/>
            <a:ext cx="4235968" cy="584775"/>
          </a:xfrm>
          <a:prstGeom prst="rect">
            <a:avLst/>
          </a:prstGeom>
          <a:noFill/>
        </p:spPr>
        <p:txBody>
          <a:bodyPr wrap="square" rtlCol="0">
            <a:spAutoFit/>
          </a:bodyPr>
          <a:lstStyle/>
          <a:p>
            <a:r>
              <a:rPr lang="en-IN" sz="3200" dirty="0">
                <a:solidFill>
                  <a:schemeClr val="bg1"/>
                </a:solidFill>
              </a:rPr>
              <a:t>Experiments and Results</a:t>
            </a:r>
          </a:p>
        </p:txBody>
      </p:sp>
    </p:spTree>
    <p:extLst>
      <p:ext uri="{BB962C8B-B14F-4D97-AF65-F5344CB8AC3E}">
        <p14:creationId xmlns:p14="http://schemas.microsoft.com/office/powerpoint/2010/main" val="25682672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9B918EFF-8498-46EA-B376-E27F242C2463}"/>
              </a:ext>
            </a:extLst>
          </p:cNvPr>
          <p:cNvGraphicFramePr>
            <a:graphicFrameLocks/>
          </p:cNvGraphicFramePr>
          <p:nvPr/>
        </p:nvGraphicFramePr>
        <p:xfrm>
          <a:off x="0" y="1304924"/>
          <a:ext cx="9144000" cy="5189182"/>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Group 2">
            <a:extLst>
              <a:ext uri="{FF2B5EF4-FFF2-40B4-BE49-F238E27FC236}">
                <a16:creationId xmlns:a16="http://schemas.microsoft.com/office/drawing/2014/main" id="{17B88762-C80E-4841-840D-166E5FB096C2}"/>
              </a:ext>
            </a:extLst>
          </p:cNvPr>
          <p:cNvGrpSpPr/>
          <p:nvPr/>
        </p:nvGrpSpPr>
        <p:grpSpPr>
          <a:xfrm>
            <a:off x="5542384" y="3201167"/>
            <a:ext cx="3601616" cy="3644698"/>
            <a:chOff x="5542384" y="3125753"/>
            <a:chExt cx="3601616" cy="3644698"/>
          </a:xfrm>
        </p:grpSpPr>
        <p:sp>
          <p:nvSpPr>
            <p:cNvPr id="4" name="Rectangle 3">
              <a:extLst>
                <a:ext uri="{FF2B5EF4-FFF2-40B4-BE49-F238E27FC236}">
                  <a16:creationId xmlns:a16="http://schemas.microsoft.com/office/drawing/2014/main" id="{095815D1-47A6-4D3B-A0FF-3D121D652565}"/>
                </a:ext>
              </a:extLst>
            </p:cNvPr>
            <p:cNvSpPr/>
            <p:nvPr/>
          </p:nvSpPr>
          <p:spPr>
            <a:xfrm>
              <a:off x="8537607" y="3125753"/>
              <a:ext cx="541175" cy="2929812"/>
            </a:xfrm>
            <a:prstGeom prst="rect">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 name="TextBox 4">
              <a:extLst>
                <a:ext uri="{FF2B5EF4-FFF2-40B4-BE49-F238E27FC236}">
                  <a16:creationId xmlns:a16="http://schemas.microsoft.com/office/drawing/2014/main" id="{B1C92FB5-7347-41A5-8500-2EDB163BD396}"/>
                </a:ext>
              </a:extLst>
            </p:cNvPr>
            <p:cNvSpPr txBox="1"/>
            <p:nvPr/>
          </p:nvSpPr>
          <p:spPr>
            <a:xfrm>
              <a:off x="5542384" y="6247231"/>
              <a:ext cx="3601616" cy="523220"/>
            </a:xfrm>
            <a:prstGeom prst="rect">
              <a:avLst/>
            </a:prstGeom>
            <a:noFill/>
          </p:spPr>
          <p:txBody>
            <a:bodyPr wrap="square" rtlCol="0">
              <a:spAutoFit/>
            </a:bodyPr>
            <a:lstStyle/>
            <a:p>
              <a:r>
                <a:rPr lang="en-IN" sz="2800" dirty="0">
                  <a:solidFill>
                    <a:srgbClr val="00B050"/>
                  </a:solidFill>
                </a:rPr>
                <a:t>Improvement of   &gt; 7 %</a:t>
              </a:r>
            </a:p>
          </p:txBody>
        </p:sp>
      </p:grpSp>
      <p:sp>
        <p:nvSpPr>
          <p:cNvPr id="7" name="TextBox 6">
            <a:extLst>
              <a:ext uri="{FF2B5EF4-FFF2-40B4-BE49-F238E27FC236}">
                <a16:creationId xmlns:a16="http://schemas.microsoft.com/office/drawing/2014/main" id="{FB285C13-0C09-45C7-A226-E5CDDD4059F8}"/>
              </a:ext>
            </a:extLst>
          </p:cNvPr>
          <p:cNvSpPr txBox="1"/>
          <p:nvPr/>
        </p:nvSpPr>
        <p:spPr>
          <a:xfrm>
            <a:off x="2454016" y="-87920"/>
            <a:ext cx="4235968" cy="584775"/>
          </a:xfrm>
          <a:prstGeom prst="rect">
            <a:avLst/>
          </a:prstGeom>
          <a:noFill/>
        </p:spPr>
        <p:txBody>
          <a:bodyPr wrap="square" rtlCol="0">
            <a:spAutoFit/>
          </a:bodyPr>
          <a:lstStyle/>
          <a:p>
            <a:r>
              <a:rPr lang="en-IN" sz="3200" dirty="0">
                <a:solidFill>
                  <a:schemeClr val="bg1"/>
                </a:solidFill>
              </a:rPr>
              <a:t>Experiments and Results</a:t>
            </a:r>
          </a:p>
        </p:txBody>
      </p:sp>
    </p:spTree>
    <p:extLst>
      <p:ext uri="{BB962C8B-B14F-4D97-AF65-F5344CB8AC3E}">
        <p14:creationId xmlns:p14="http://schemas.microsoft.com/office/powerpoint/2010/main" val="352620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7E5E95D0-99C8-458F-98A7-A3E97CB03E0C}"/>
              </a:ext>
            </a:extLst>
          </p:cNvPr>
          <p:cNvGraphicFramePr>
            <a:graphicFrameLocks noChangeAspect="1"/>
          </p:cNvGraphicFramePr>
          <p:nvPr/>
        </p:nvGraphicFramePr>
        <p:xfrm>
          <a:off x="1054713" y="1101011"/>
          <a:ext cx="7034573" cy="5220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E3F15BBD-837C-433E-A0FA-DB8167464763}"/>
              </a:ext>
            </a:extLst>
          </p:cNvPr>
          <p:cNvSpPr txBox="1"/>
          <p:nvPr/>
        </p:nvSpPr>
        <p:spPr>
          <a:xfrm>
            <a:off x="2454016" y="-87920"/>
            <a:ext cx="4235968" cy="584775"/>
          </a:xfrm>
          <a:prstGeom prst="rect">
            <a:avLst/>
          </a:prstGeom>
          <a:noFill/>
        </p:spPr>
        <p:txBody>
          <a:bodyPr wrap="square" rtlCol="0">
            <a:spAutoFit/>
          </a:bodyPr>
          <a:lstStyle/>
          <a:p>
            <a:r>
              <a:rPr lang="en-IN" sz="3200" dirty="0">
                <a:solidFill>
                  <a:schemeClr val="bg1"/>
                </a:solidFill>
              </a:rPr>
              <a:t>Experiments and Results</a:t>
            </a:r>
          </a:p>
        </p:txBody>
      </p:sp>
    </p:spTree>
    <p:extLst>
      <p:ext uri="{BB962C8B-B14F-4D97-AF65-F5344CB8AC3E}">
        <p14:creationId xmlns:p14="http://schemas.microsoft.com/office/powerpoint/2010/main" val="5649295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hart 13">
            <a:extLst>
              <a:ext uri="{FF2B5EF4-FFF2-40B4-BE49-F238E27FC236}">
                <a16:creationId xmlns:a16="http://schemas.microsoft.com/office/drawing/2014/main" id="{7E5E95D0-99C8-458F-98A7-A3E97CB03E0C}"/>
              </a:ext>
            </a:extLst>
          </p:cNvPr>
          <p:cNvGraphicFramePr>
            <a:graphicFrameLocks noChangeAspect="1"/>
          </p:cNvGraphicFramePr>
          <p:nvPr/>
        </p:nvGraphicFramePr>
        <p:xfrm>
          <a:off x="1054713" y="1101011"/>
          <a:ext cx="7034573" cy="5220000"/>
        </p:xfrm>
        <a:graphic>
          <a:graphicData uri="http://schemas.openxmlformats.org/drawingml/2006/chart">
            <c:chart xmlns:c="http://schemas.openxmlformats.org/drawingml/2006/chart" xmlns:r="http://schemas.openxmlformats.org/officeDocument/2006/relationships" r:id="rId2"/>
          </a:graphicData>
        </a:graphic>
      </p:graphicFrame>
      <p:cxnSp>
        <p:nvCxnSpPr>
          <p:cNvPr id="16" name="Straight Arrow Connector 15">
            <a:extLst>
              <a:ext uri="{FF2B5EF4-FFF2-40B4-BE49-F238E27FC236}">
                <a16:creationId xmlns:a16="http://schemas.microsoft.com/office/drawing/2014/main" id="{FF3D9026-EBB9-4E56-B51F-23D3B5898885}"/>
              </a:ext>
            </a:extLst>
          </p:cNvPr>
          <p:cNvCxnSpPr>
            <a:cxnSpLocks/>
          </p:cNvCxnSpPr>
          <p:nvPr/>
        </p:nvCxnSpPr>
        <p:spPr>
          <a:xfrm>
            <a:off x="5476973" y="1913641"/>
            <a:ext cx="1461155" cy="3638747"/>
          </a:xfrm>
          <a:prstGeom prst="straightConnector1">
            <a:avLst/>
          </a:prstGeom>
          <a:ln w="57150">
            <a:prstDash val="sysDash"/>
            <a:tailEnd type="triangle"/>
          </a:ln>
        </p:spPr>
        <p:style>
          <a:lnRef idx="3">
            <a:schemeClr val="accent3"/>
          </a:lnRef>
          <a:fillRef idx="0">
            <a:schemeClr val="accent3"/>
          </a:fillRef>
          <a:effectRef idx="2">
            <a:schemeClr val="accent3"/>
          </a:effectRef>
          <a:fontRef idx="minor">
            <a:schemeClr val="tx1"/>
          </a:fontRef>
        </p:style>
      </p:cxnSp>
      <p:sp>
        <p:nvSpPr>
          <p:cNvPr id="4" name="TextBox 3">
            <a:extLst>
              <a:ext uri="{FF2B5EF4-FFF2-40B4-BE49-F238E27FC236}">
                <a16:creationId xmlns:a16="http://schemas.microsoft.com/office/drawing/2014/main" id="{E3F15BBD-837C-433E-A0FA-DB8167464763}"/>
              </a:ext>
            </a:extLst>
          </p:cNvPr>
          <p:cNvSpPr txBox="1"/>
          <p:nvPr/>
        </p:nvSpPr>
        <p:spPr>
          <a:xfrm>
            <a:off x="2454016" y="-87920"/>
            <a:ext cx="4235968" cy="584775"/>
          </a:xfrm>
          <a:prstGeom prst="rect">
            <a:avLst/>
          </a:prstGeom>
          <a:noFill/>
        </p:spPr>
        <p:txBody>
          <a:bodyPr wrap="square" rtlCol="0">
            <a:spAutoFit/>
          </a:bodyPr>
          <a:lstStyle/>
          <a:p>
            <a:r>
              <a:rPr lang="en-IN" sz="3200" dirty="0">
                <a:solidFill>
                  <a:schemeClr val="bg1"/>
                </a:solidFill>
              </a:rPr>
              <a:t>Experiments and Results</a:t>
            </a:r>
          </a:p>
        </p:txBody>
      </p:sp>
      <p:sp>
        <p:nvSpPr>
          <p:cNvPr id="5" name="TextBox 4">
            <a:hlinkClick r:id="" action="ppaction://noaction"/>
            <a:extLst>
              <a:ext uri="{FF2B5EF4-FFF2-40B4-BE49-F238E27FC236}">
                <a16:creationId xmlns:a16="http://schemas.microsoft.com/office/drawing/2014/main" id="{AD0C3CAA-0A7A-4981-A516-0D3F87C65295}"/>
              </a:ext>
            </a:extLst>
          </p:cNvPr>
          <p:cNvSpPr txBox="1"/>
          <p:nvPr/>
        </p:nvSpPr>
        <p:spPr>
          <a:xfrm>
            <a:off x="1" y="6488668"/>
            <a:ext cx="2828260" cy="369332"/>
          </a:xfrm>
          <a:prstGeom prst="rect">
            <a:avLst/>
          </a:prstGeom>
          <a:noFill/>
        </p:spPr>
        <p:txBody>
          <a:bodyPr wrap="square">
            <a:spAutoFit/>
          </a:bodyPr>
          <a:lstStyle/>
          <a:p>
            <a:r>
              <a:rPr lang="en-IN" sz="1800" dirty="0">
                <a:solidFill>
                  <a:srgbClr val="002060"/>
                </a:solidFill>
              </a:rPr>
              <a:t>Link: More empirical results</a:t>
            </a:r>
            <a:endParaRPr lang="en-IN" dirty="0">
              <a:solidFill>
                <a:srgbClr val="002060"/>
              </a:solidFill>
            </a:endParaRPr>
          </a:p>
        </p:txBody>
      </p:sp>
    </p:spTree>
    <p:extLst>
      <p:ext uri="{BB962C8B-B14F-4D97-AF65-F5344CB8AC3E}">
        <p14:creationId xmlns:p14="http://schemas.microsoft.com/office/powerpoint/2010/main" val="9526814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C3F8C46-3D46-44C3-A555-E7BD871B0BED}"/>
              </a:ext>
            </a:extLst>
          </p:cNvPr>
          <p:cNvSpPr txBox="1"/>
          <p:nvPr/>
        </p:nvSpPr>
        <p:spPr>
          <a:xfrm>
            <a:off x="67454" y="-37317"/>
            <a:ext cx="9001132" cy="584775"/>
          </a:xfrm>
          <a:prstGeom prst="rect">
            <a:avLst/>
          </a:prstGeom>
          <a:noFill/>
        </p:spPr>
        <p:txBody>
          <a:bodyPr wrap="square" rtlCol="0">
            <a:spAutoFit/>
          </a:bodyPr>
          <a:lstStyle/>
          <a:p>
            <a:r>
              <a:rPr lang="en-IN" sz="3200" dirty="0">
                <a:solidFill>
                  <a:schemeClr val="bg1"/>
                </a:solidFill>
              </a:rPr>
              <a:t>Optimizing rank-based loss functions: Summary</a:t>
            </a:r>
          </a:p>
        </p:txBody>
      </p:sp>
      <p:sp>
        <p:nvSpPr>
          <p:cNvPr id="16" name="TextBox 15">
            <a:extLst>
              <a:ext uri="{FF2B5EF4-FFF2-40B4-BE49-F238E27FC236}">
                <a16:creationId xmlns:a16="http://schemas.microsoft.com/office/drawing/2014/main" id="{4A0FCBD3-16FF-4854-9543-4771A65ED9C1}"/>
              </a:ext>
            </a:extLst>
          </p:cNvPr>
          <p:cNvSpPr txBox="1"/>
          <p:nvPr/>
        </p:nvSpPr>
        <p:spPr>
          <a:xfrm flipH="1">
            <a:off x="385196" y="939834"/>
            <a:ext cx="5584794" cy="892552"/>
          </a:xfrm>
          <a:prstGeom prst="rect">
            <a:avLst/>
          </a:prstGeom>
          <a:noFill/>
        </p:spPr>
        <p:txBody>
          <a:bodyPr wrap="square" rtlCol="0">
            <a:spAutoFit/>
          </a:bodyPr>
          <a:lstStyle/>
          <a:p>
            <a:pPr algn="ctr"/>
            <a:r>
              <a:rPr lang="en-IN" sz="2600" dirty="0">
                <a:solidFill>
                  <a:srgbClr val="00B050"/>
                </a:solidFill>
              </a:rPr>
              <a:t>Good to optimize a rank-based loss function to learn a ranking model</a:t>
            </a:r>
          </a:p>
        </p:txBody>
      </p:sp>
      <p:grpSp>
        <p:nvGrpSpPr>
          <p:cNvPr id="4" name="Group 3">
            <a:extLst>
              <a:ext uri="{FF2B5EF4-FFF2-40B4-BE49-F238E27FC236}">
                <a16:creationId xmlns:a16="http://schemas.microsoft.com/office/drawing/2014/main" id="{3D322EA4-8C91-4CFD-AF22-8924760C2678}"/>
              </a:ext>
            </a:extLst>
          </p:cNvPr>
          <p:cNvGrpSpPr/>
          <p:nvPr/>
        </p:nvGrpSpPr>
        <p:grpSpPr>
          <a:xfrm>
            <a:off x="6584739" y="547458"/>
            <a:ext cx="2216358" cy="1769350"/>
            <a:chOff x="6613314" y="709383"/>
            <a:chExt cx="2216358" cy="1769350"/>
          </a:xfrm>
        </p:grpSpPr>
        <p:sp>
          <p:nvSpPr>
            <p:cNvPr id="18" name="TextBox 17">
              <a:extLst>
                <a:ext uri="{FF2B5EF4-FFF2-40B4-BE49-F238E27FC236}">
                  <a16:creationId xmlns:a16="http://schemas.microsoft.com/office/drawing/2014/main" id="{16D27CBF-AA2C-4533-80BD-6160B348A275}"/>
                </a:ext>
              </a:extLst>
            </p:cNvPr>
            <p:cNvSpPr txBox="1"/>
            <p:nvPr/>
          </p:nvSpPr>
          <p:spPr>
            <a:xfrm rot="16200000">
              <a:off x="6023136" y="1580778"/>
              <a:ext cx="1488133" cy="307777"/>
            </a:xfrm>
            <a:prstGeom prst="rect">
              <a:avLst/>
            </a:prstGeom>
            <a:noFill/>
          </p:spPr>
          <p:txBody>
            <a:bodyPr wrap="square" rtlCol="0">
              <a:spAutoFit/>
            </a:bodyPr>
            <a:lstStyle/>
            <a:p>
              <a:r>
                <a:rPr lang="en-US" sz="1400" dirty="0">
                  <a:latin typeface="+mj-lt"/>
                  <a:cs typeface="Comic Sans MS Bold"/>
                </a:rPr>
                <a:t>Ranking Measure</a:t>
              </a:r>
            </a:p>
          </p:txBody>
        </p:sp>
        <p:grpSp>
          <p:nvGrpSpPr>
            <p:cNvPr id="2" name="Group 1">
              <a:extLst>
                <a:ext uri="{FF2B5EF4-FFF2-40B4-BE49-F238E27FC236}">
                  <a16:creationId xmlns:a16="http://schemas.microsoft.com/office/drawing/2014/main" id="{9EBDB89F-6D13-4669-84C2-328D9084DE5F}"/>
                </a:ext>
              </a:extLst>
            </p:cNvPr>
            <p:cNvGrpSpPr/>
            <p:nvPr/>
          </p:nvGrpSpPr>
          <p:grpSpPr>
            <a:xfrm>
              <a:off x="6965541" y="1017160"/>
              <a:ext cx="1864131" cy="1398923"/>
              <a:chOff x="6965541" y="1017160"/>
              <a:chExt cx="1153359" cy="1398923"/>
            </a:xfrm>
          </p:grpSpPr>
          <p:cxnSp>
            <p:nvCxnSpPr>
              <p:cNvPr id="17" name="Straight Arrow Connector 16">
                <a:extLst>
                  <a:ext uri="{FF2B5EF4-FFF2-40B4-BE49-F238E27FC236}">
                    <a16:creationId xmlns:a16="http://schemas.microsoft.com/office/drawing/2014/main" id="{4618EB9D-E5D6-4007-BA9D-71385B8EBDDC}"/>
                  </a:ext>
                </a:extLst>
              </p:cNvPr>
              <p:cNvCxnSpPr>
                <a:cxnSpLocks/>
              </p:cNvCxnSpPr>
              <p:nvPr/>
            </p:nvCxnSpPr>
            <p:spPr>
              <a:xfrm flipH="1" flipV="1">
                <a:off x="6977327" y="1017160"/>
                <a:ext cx="8507" cy="1398923"/>
              </a:xfrm>
              <a:prstGeom prst="straightConnector1">
                <a:avLst/>
              </a:prstGeom>
              <a:ln w="5715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Rectangle 18">
                <a:extLst>
                  <a:ext uri="{FF2B5EF4-FFF2-40B4-BE49-F238E27FC236}">
                    <a16:creationId xmlns:a16="http://schemas.microsoft.com/office/drawing/2014/main" id="{497DF21F-7A2B-4A36-BED2-71BF00C429E7}"/>
                  </a:ext>
                </a:extLst>
              </p:cNvPr>
              <p:cNvSpPr/>
              <p:nvPr/>
            </p:nvSpPr>
            <p:spPr>
              <a:xfrm>
                <a:off x="7207277" y="1598336"/>
                <a:ext cx="204980" cy="800013"/>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88FE052-4646-44D9-A0E6-C3DB3EC8BD2F}"/>
                  </a:ext>
                </a:extLst>
              </p:cNvPr>
              <p:cNvSpPr txBox="1"/>
              <p:nvPr/>
            </p:nvSpPr>
            <p:spPr>
              <a:xfrm>
                <a:off x="7096863" y="1182395"/>
                <a:ext cx="399468" cy="430887"/>
              </a:xfrm>
              <a:prstGeom prst="rect">
                <a:avLst/>
              </a:prstGeom>
              <a:noFill/>
            </p:spPr>
            <p:txBody>
              <a:bodyPr wrap="none" rtlCol="0">
                <a:spAutoFit/>
              </a:bodyPr>
              <a:lstStyle/>
              <a:p>
                <a:pPr algn="ctr"/>
                <a:r>
                  <a:rPr lang="en-US" sz="1100" dirty="0"/>
                  <a:t>0-1</a:t>
                </a:r>
              </a:p>
              <a:p>
                <a:pPr algn="ctr"/>
                <a:r>
                  <a:rPr lang="en-US" sz="1100" dirty="0"/>
                  <a:t>loss</a:t>
                </a:r>
              </a:p>
            </p:txBody>
          </p:sp>
          <p:sp>
            <p:nvSpPr>
              <p:cNvPr id="21" name="Rectangle 20">
                <a:extLst>
                  <a:ext uri="{FF2B5EF4-FFF2-40B4-BE49-F238E27FC236}">
                    <a16:creationId xmlns:a16="http://schemas.microsoft.com/office/drawing/2014/main" id="{36763C01-A610-4638-B939-5147ACBA49A6}"/>
                  </a:ext>
                </a:extLst>
              </p:cNvPr>
              <p:cNvSpPr/>
              <p:nvPr/>
            </p:nvSpPr>
            <p:spPr>
              <a:xfrm>
                <a:off x="7610320" y="1452871"/>
                <a:ext cx="204980" cy="945478"/>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9944783-0FA2-4424-941F-A3C4DCF9EB81}"/>
                  </a:ext>
                </a:extLst>
              </p:cNvPr>
              <p:cNvSpPr txBox="1"/>
              <p:nvPr/>
            </p:nvSpPr>
            <p:spPr>
              <a:xfrm>
                <a:off x="7439247" y="1044514"/>
                <a:ext cx="550700" cy="600164"/>
              </a:xfrm>
              <a:prstGeom prst="rect">
                <a:avLst/>
              </a:prstGeom>
              <a:noFill/>
            </p:spPr>
            <p:txBody>
              <a:bodyPr wrap="square" rtlCol="0">
                <a:spAutoFit/>
              </a:bodyPr>
              <a:lstStyle/>
              <a:p>
                <a:pPr algn="ctr"/>
                <a:r>
                  <a:rPr lang="en-US" sz="1100" dirty="0"/>
                  <a:t>Rank-based </a:t>
                </a:r>
              </a:p>
              <a:p>
                <a:pPr algn="ctr"/>
                <a:r>
                  <a:rPr lang="en-US" sz="1100" dirty="0"/>
                  <a:t>loss</a:t>
                </a:r>
              </a:p>
            </p:txBody>
          </p:sp>
          <p:cxnSp>
            <p:nvCxnSpPr>
              <p:cNvPr id="23" name="Straight Arrow Connector 22">
                <a:extLst>
                  <a:ext uri="{FF2B5EF4-FFF2-40B4-BE49-F238E27FC236}">
                    <a16:creationId xmlns:a16="http://schemas.microsoft.com/office/drawing/2014/main" id="{6B33BCDA-957B-4065-89F2-86F16512B9B4}"/>
                  </a:ext>
                </a:extLst>
              </p:cNvPr>
              <p:cNvCxnSpPr>
                <a:cxnSpLocks/>
              </p:cNvCxnSpPr>
              <p:nvPr/>
            </p:nvCxnSpPr>
            <p:spPr>
              <a:xfrm flipV="1">
                <a:off x="6965541" y="2393009"/>
                <a:ext cx="1153359" cy="18103"/>
              </a:xfrm>
              <a:prstGeom prst="straightConnector1">
                <a:avLst/>
              </a:prstGeom>
              <a:ln w="57150"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grpSp>
        <p:sp>
          <p:nvSpPr>
            <p:cNvPr id="24" name="TextBox 23">
              <a:extLst>
                <a:ext uri="{FF2B5EF4-FFF2-40B4-BE49-F238E27FC236}">
                  <a16:creationId xmlns:a16="http://schemas.microsoft.com/office/drawing/2014/main" id="{DA8EFC2A-7BD1-497D-8F74-4FC83164CB7A}"/>
                </a:ext>
              </a:extLst>
            </p:cNvPr>
            <p:cNvSpPr txBox="1"/>
            <p:nvPr/>
          </p:nvSpPr>
          <p:spPr>
            <a:xfrm>
              <a:off x="7052076" y="709383"/>
              <a:ext cx="1777596" cy="307777"/>
            </a:xfrm>
            <a:prstGeom prst="rect">
              <a:avLst/>
            </a:prstGeom>
            <a:noFill/>
          </p:spPr>
          <p:txBody>
            <a:bodyPr wrap="square" rtlCol="0">
              <a:spAutoFit/>
            </a:bodyPr>
            <a:lstStyle/>
            <a:p>
              <a:pPr algn="ctr"/>
              <a:r>
                <a:rPr lang="en-US" sz="1400" dirty="0">
                  <a:solidFill>
                    <a:srgbClr val="00B050"/>
                  </a:solidFill>
                </a:rPr>
                <a:t>Improvement</a:t>
              </a:r>
            </a:p>
          </p:txBody>
        </p:sp>
      </p:grpSp>
      <p:sp>
        <p:nvSpPr>
          <p:cNvPr id="25" name="TextBox 24">
            <a:extLst>
              <a:ext uri="{FF2B5EF4-FFF2-40B4-BE49-F238E27FC236}">
                <a16:creationId xmlns:a16="http://schemas.microsoft.com/office/drawing/2014/main" id="{30750438-FB28-478E-A955-8AB432B13392}"/>
              </a:ext>
            </a:extLst>
          </p:cNvPr>
          <p:cNvSpPr txBox="1"/>
          <p:nvPr/>
        </p:nvSpPr>
        <p:spPr>
          <a:xfrm flipH="1">
            <a:off x="212654" y="3084512"/>
            <a:ext cx="5929879" cy="492443"/>
          </a:xfrm>
          <a:prstGeom prst="rect">
            <a:avLst/>
          </a:prstGeom>
          <a:noFill/>
        </p:spPr>
        <p:txBody>
          <a:bodyPr wrap="square" rtlCol="0">
            <a:spAutoFit/>
          </a:bodyPr>
          <a:lstStyle/>
          <a:p>
            <a:pPr algn="ctr"/>
            <a:r>
              <a:rPr lang="en-IN" sz="2600" dirty="0">
                <a:solidFill>
                  <a:srgbClr val="FF0000"/>
                </a:solidFill>
              </a:rPr>
              <a:t>Expensive to optimize a rank-based loss</a:t>
            </a:r>
          </a:p>
        </p:txBody>
      </p:sp>
      <p:grpSp>
        <p:nvGrpSpPr>
          <p:cNvPr id="8" name="Group 7">
            <a:extLst>
              <a:ext uri="{FF2B5EF4-FFF2-40B4-BE49-F238E27FC236}">
                <a16:creationId xmlns:a16="http://schemas.microsoft.com/office/drawing/2014/main" id="{947AFB2B-62AB-4116-99DE-FC9C13CFFBF8}"/>
              </a:ext>
            </a:extLst>
          </p:cNvPr>
          <p:cNvGrpSpPr/>
          <p:nvPr/>
        </p:nvGrpSpPr>
        <p:grpSpPr>
          <a:xfrm>
            <a:off x="6602985" y="2436480"/>
            <a:ext cx="2299786" cy="1842732"/>
            <a:chOff x="6631560" y="2694439"/>
            <a:chExt cx="2299786" cy="1842732"/>
          </a:xfrm>
        </p:grpSpPr>
        <p:sp>
          <p:nvSpPr>
            <p:cNvPr id="27" name="TextBox 26">
              <a:extLst>
                <a:ext uri="{FF2B5EF4-FFF2-40B4-BE49-F238E27FC236}">
                  <a16:creationId xmlns:a16="http://schemas.microsoft.com/office/drawing/2014/main" id="{FDEE77C3-5825-401B-BAFE-810D0EC3B546}"/>
                </a:ext>
              </a:extLst>
            </p:cNvPr>
            <p:cNvSpPr txBox="1"/>
            <p:nvPr/>
          </p:nvSpPr>
          <p:spPr>
            <a:xfrm rot="16200000">
              <a:off x="6201987" y="3799821"/>
              <a:ext cx="1166923" cy="307777"/>
            </a:xfrm>
            <a:prstGeom prst="rect">
              <a:avLst/>
            </a:prstGeom>
            <a:noFill/>
          </p:spPr>
          <p:txBody>
            <a:bodyPr wrap="none" rtlCol="0">
              <a:spAutoFit/>
            </a:bodyPr>
            <a:lstStyle/>
            <a:p>
              <a:r>
                <a:rPr lang="en-US" sz="1400" dirty="0">
                  <a:latin typeface="+mj-lt"/>
                  <a:cs typeface="Comic Sans MS Bold"/>
                </a:rPr>
                <a:t>Training Time</a:t>
              </a:r>
            </a:p>
          </p:txBody>
        </p:sp>
        <p:sp>
          <p:nvSpPr>
            <p:cNvPr id="30" name="TextBox 29">
              <a:extLst>
                <a:ext uri="{FF2B5EF4-FFF2-40B4-BE49-F238E27FC236}">
                  <a16:creationId xmlns:a16="http://schemas.microsoft.com/office/drawing/2014/main" id="{C3AE0BC8-C009-477E-B380-1547EE0D6419}"/>
                </a:ext>
              </a:extLst>
            </p:cNvPr>
            <p:cNvSpPr txBox="1"/>
            <p:nvPr/>
          </p:nvSpPr>
          <p:spPr>
            <a:xfrm>
              <a:off x="7479946" y="2694439"/>
              <a:ext cx="921855" cy="307777"/>
            </a:xfrm>
            <a:prstGeom prst="rect">
              <a:avLst/>
            </a:prstGeom>
            <a:noFill/>
          </p:spPr>
          <p:txBody>
            <a:bodyPr wrap="none" rtlCol="0">
              <a:spAutoFit/>
            </a:bodyPr>
            <a:lstStyle/>
            <a:p>
              <a:r>
                <a:rPr lang="en-US" sz="1400" dirty="0">
                  <a:solidFill>
                    <a:srgbClr val="FF0000"/>
                  </a:solidFill>
                </a:rPr>
                <a:t>Inefficient</a:t>
              </a:r>
            </a:p>
          </p:txBody>
        </p:sp>
        <p:cxnSp>
          <p:nvCxnSpPr>
            <p:cNvPr id="26" name="Straight Arrow Connector 25">
              <a:extLst>
                <a:ext uri="{FF2B5EF4-FFF2-40B4-BE49-F238E27FC236}">
                  <a16:creationId xmlns:a16="http://schemas.microsoft.com/office/drawing/2014/main" id="{C57A468A-C742-4BD6-A717-CAA9CB4C19B2}"/>
                </a:ext>
              </a:extLst>
            </p:cNvPr>
            <p:cNvCxnSpPr>
              <a:cxnSpLocks/>
            </p:cNvCxnSpPr>
            <p:nvPr/>
          </p:nvCxnSpPr>
          <p:spPr>
            <a:xfrm flipV="1">
              <a:off x="7005802" y="3116381"/>
              <a:ext cx="0" cy="1418467"/>
            </a:xfrm>
            <a:prstGeom prst="straightConnector1">
              <a:avLst/>
            </a:prstGeom>
            <a:ln w="5715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BC8570FB-B7DF-4BBA-9299-759493469343}"/>
                </a:ext>
              </a:extLst>
            </p:cNvPr>
            <p:cNvSpPr/>
            <p:nvPr/>
          </p:nvSpPr>
          <p:spPr>
            <a:xfrm>
              <a:off x="7375692" y="4292944"/>
              <a:ext cx="333460" cy="2340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57E2B8CB-306A-4467-99E4-57EDC5D7094F}"/>
                </a:ext>
              </a:extLst>
            </p:cNvPr>
            <p:cNvSpPr/>
            <p:nvPr/>
          </p:nvSpPr>
          <p:spPr>
            <a:xfrm>
              <a:off x="8031360" y="3356040"/>
              <a:ext cx="333460" cy="117033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31" name="Straight Arrow Connector 30">
              <a:extLst>
                <a:ext uri="{FF2B5EF4-FFF2-40B4-BE49-F238E27FC236}">
                  <a16:creationId xmlns:a16="http://schemas.microsoft.com/office/drawing/2014/main" id="{9A0716AA-7447-4B02-B499-B4CBA40C456D}"/>
                </a:ext>
              </a:extLst>
            </p:cNvPr>
            <p:cNvCxnSpPr>
              <a:cxnSpLocks/>
            </p:cNvCxnSpPr>
            <p:nvPr/>
          </p:nvCxnSpPr>
          <p:spPr>
            <a:xfrm flipV="1">
              <a:off x="6979291" y="4512032"/>
              <a:ext cx="1864131" cy="21894"/>
            </a:xfrm>
            <a:prstGeom prst="straightConnector1">
              <a:avLst/>
            </a:prstGeom>
            <a:ln w="57150"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C93762DD-1BE6-4EA8-A86F-D17790D4A82F}"/>
                </a:ext>
              </a:extLst>
            </p:cNvPr>
            <p:cNvSpPr txBox="1"/>
            <p:nvPr/>
          </p:nvSpPr>
          <p:spPr>
            <a:xfrm>
              <a:off x="7295784" y="3856356"/>
              <a:ext cx="452234" cy="430887"/>
            </a:xfrm>
            <a:prstGeom prst="rect">
              <a:avLst/>
            </a:prstGeom>
            <a:noFill/>
          </p:spPr>
          <p:txBody>
            <a:bodyPr wrap="square" rtlCol="0">
              <a:spAutoFit/>
            </a:bodyPr>
            <a:lstStyle/>
            <a:p>
              <a:pPr algn="ctr"/>
              <a:r>
                <a:rPr lang="en-US" sz="1100" dirty="0"/>
                <a:t>0-1</a:t>
              </a:r>
            </a:p>
            <a:p>
              <a:pPr algn="ctr"/>
              <a:r>
                <a:rPr lang="en-US" sz="1100" dirty="0"/>
                <a:t>loss</a:t>
              </a:r>
            </a:p>
          </p:txBody>
        </p:sp>
        <p:sp>
          <p:nvSpPr>
            <p:cNvPr id="33" name="TextBox 32">
              <a:extLst>
                <a:ext uri="{FF2B5EF4-FFF2-40B4-BE49-F238E27FC236}">
                  <a16:creationId xmlns:a16="http://schemas.microsoft.com/office/drawing/2014/main" id="{BF0BC451-D96A-4180-B3CA-4E907D097C82}"/>
                </a:ext>
              </a:extLst>
            </p:cNvPr>
            <p:cNvSpPr txBox="1"/>
            <p:nvPr/>
          </p:nvSpPr>
          <p:spPr>
            <a:xfrm>
              <a:off x="7454903" y="2912931"/>
              <a:ext cx="1476443" cy="430887"/>
            </a:xfrm>
            <a:prstGeom prst="rect">
              <a:avLst/>
            </a:prstGeom>
            <a:noFill/>
          </p:spPr>
          <p:txBody>
            <a:bodyPr wrap="square" rtlCol="0">
              <a:spAutoFit/>
            </a:bodyPr>
            <a:lstStyle/>
            <a:p>
              <a:pPr algn="ctr"/>
              <a:r>
                <a:rPr lang="en-US" sz="1100" dirty="0"/>
                <a:t>Rank-based </a:t>
              </a:r>
            </a:p>
            <a:p>
              <a:pPr algn="ctr"/>
              <a:r>
                <a:rPr lang="en-US" sz="1100" dirty="0"/>
                <a:t>loss</a:t>
              </a:r>
            </a:p>
          </p:txBody>
        </p:sp>
      </p:grpSp>
      <p:sp>
        <p:nvSpPr>
          <p:cNvPr id="34" name="TextBox 33">
            <a:extLst>
              <a:ext uri="{FF2B5EF4-FFF2-40B4-BE49-F238E27FC236}">
                <a16:creationId xmlns:a16="http://schemas.microsoft.com/office/drawing/2014/main" id="{C0B1A8B7-644E-4C99-923B-9C328453DFF6}"/>
              </a:ext>
            </a:extLst>
          </p:cNvPr>
          <p:cNvSpPr txBox="1"/>
          <p:nvPr/>
        </p:nvSpPr>
        <p:spPr>
          <a:xfrm flipH="1">
            <a:off x="1038401" y="4521234"/>
            <a:ext cx="4278384" cy="892552"/>
          </a:xfrm>
          <a:prstGeom prst="rect">
            <a:avLst/>
          </a:prstGeom>
          <a:noFill/>
        </p:spPr>
        <p:txBody>
          <a:bodyPr wrap="square" rtlCol="0">
            <a:spAutoFit/>
          </a:bodyPr>
          <a:lstStyle/>
          <a:p>
            <a:pPr algn="ctr"/>
            <a:r>
              <a:rPr lang="en-IN" sz="2600" dirty="0"/>
              <a:t>Rank-based loss satisfies the QS-suitable structure ? </a:t>
            </a:r>
          </a:p>
        </p:txBody>
      </p:sp>
      <p:sp>
        <p:nvSpPr>
          <p:cNvPr id="37" name="TextBox 36">
            <a:extLst>
              <a:ext uri="{FF2B5EF4-FFF2-40B4-BE49-F238E27FC236}">
                <a16:creationId xmlns:a16="http://schemas.microsoft.com/office/drawing/2014/main" id="{CB69901A-1D91-4A70-8302-F35D6C2ADBD7}"/>
              </a:ext>
            </a:extLst>
          </p:cNvPr>
          <p:cNvSpPr txBox="1"/>
          <p:nvPr/>
        </p:nvSpPr>
        <p:spPr>
          <a:xfrm flipH="1">
            <a:off x="350767" y="5918166"/>
            <a:ext cx="5653653" cy="492443"/>
          </a:xfrm>
          <a:prstGeom prst="rect">
            <a:avLst/>
          </a:prstGeom>
          <a:noFill/>
        </p:spPr>
        <p:txBody>
          <a:bodyPr wrap="square" rtlCol="0">
            <a:spAutoFit/>
          </a:bodyPr>
          <a:lstStyle/>
          <a:p>
            <a:pPr algn="ctr"/>
            <a:r>
              <a:rPr lang="en-IN" sz="2600" dirty="0">
                <a:solidFill>
                  <a:srgbClr val="00B050"/>
                </a:solidFill>
              </a:rPr>
              <a:t>Efficient to optimize the rank–based loss</a:t>
            </a:r>
          </a:p>
        </p:txBody>
      </p:sp>
      <p:grpSp>
        <p:nvGrpSpPr>
          <p:cNvPr id="49" name="Group 48">
            <a:extLst>
              <a:ext uri="{FF2B5EF4-FFF2-40B4-BE49-F238E27FC236}">
                <a16:creationId xmlns:a16="http://schemas.microsoft.com/office/drawing/2014/main" id="{40B3617A-50D7-48EE-A0FE-FA5AEC6B51B0}"/>
              </a:ext>
            </a:extLst>
          </p:cNvPr>
          <p:cNvGrpSpPr/>
          <p:nvPr/>
        </p:nvGrpSpPr>
        <p:grpSpPr>
          <a:xfrm>
            <a:off x="6602985" y="5501189"/>
            <a:ext cx="2277208" cy="1198891"/>
            <a:chOff x="6602985" y="5615489"/>
            <a:chExt cx="2277208" cy="1198891"/>
          </a:xfrm>
        </p:grpSpPr>
        <p:sp>
          <p:nvSpPr>
            <p:cNvPr id="39" name="TextBox 38">
              <a:extLst>
                <a:ext uri="{FF2B5EF4-FFF2-40B4-BE49-F238E27FC236}">
                  <a16:creationId xmlns:a16="http://schemas.microsoft.com/office/drawing/2014/main" id="{88203295-DB55-4097-8CEC-CCF05F2ED718}"/>
                </a:ext>
              </a:extLst>
            </p:cNvPr>
            <p:cNvSpPr txBox="1"/>
            <p:nvPr/>
          </p:nvSpPr>
          <p:spPr>
            <a:xfrm rot="16200000">
              <a:off x="6173412" y="6077030"/>
              <a:ext cx="1166923" cy="307777"/>
            </a:xfrm>
            <a:prstGeom prst="rect">
              <a:avLst/>
            </a:prstGeom>
            <a:noFill/>
          </p:spPr>
          <p:txBody>
            <a:bodyPr wrap="none" rtlCol="0">
              <a:spAutoFit/>
            </a:bodyPr>
            <a:lstStyle/>
            <a:p>
              <a:r>
                <a:rPr lang="en-US" sz="1400" dirty="0">
                  <a:latin typeface="+mj-lt"/>
                  <a:cs typeface="Comic Sans MS Bold"/>
                </a:rPr>
                <a:t>Training Time</a:t>
              </a:r>
            </a:p>
          </p:txBody>
        </p:sp>
        <p:sp>
          <p:nvSpPr>
            <p:cNvPr id="40" name="TextBox 39">
              <a:extLst>
                <a:ext uri="{FF2B5EF4-FFF2-40B4-BE49-F238E27FC236}">
                  <a16:creationId xmlns:a16="http://schemas.microsoft.com/office/drawing/2014/main" id="{40D62EAF-2E7B-4FD2-9D36-6AD1B234254F}"/>
                </a:ext>
              </a:extLst>
            </p:cNvPr>
            <p:cNvSpPr txBox="1"/>
            <p:nvPr/>
          </p:nvSpPr>
          <p:spPr>
            <a:xfrm>
              <a:off x="7480655" y="5615489"/>
              <a:ext cx="776751" cy="307777"/>
            </a:xfrm>
            <a:prstGeom prst="rect">
              <a:avLst/>
            </a:prstGeom>
            <a:noFill/>
          </p:spPr>
          <p:txBody>
            <a:bodyPr wrap="none" rtlCol="0">
              <a:spAutoFit/>
            </a:bodyPr>
            <a:lstStyle/>
            <a:p>
              <a:r>
                <a:rPr lang="en-US" sz="1400" dirty="0">
                  <a:solidFill>
                    <a:srgbClr val="00B050"/>
                  </a:solidFill>
                </a:rPr>
                <a:t>Efficient</a:t>
              </a:r>
            </a:p>
          </p:txBody>
        </p:sp>
        <p:cxnSp>
          <p:nvCxnSpPr>
            <p:cNvPr id="41" name="Straight Arrow Connector 40">
              <a:extLst>
                <a:ext uri="{FF2B5EF4-FFF2-40B4-BE49-F238E27FC236}">
                  <a16:creationId xmlns:a16="http://schemas.microsoft.com/office/drawing/2014/main" id="{34A05069-2BBB-46D1-A2BB-FD5EEBF3BAD6}"/>
                </a:ext>
              </a:extLst>
            </p:cNvPr>
            <p:cNvCxnSpPr>
              <a:cxnSpLocks/>
            </p:cNvCxnSpPr>
            <p:nvPr/>
          </p:nvCxnSpPr>
          <p:spPr>
            <a:xfrm flipV="1">
              <a:off x="6977227" y="5656285"/>
              <a:ext cx="0" cy="1066259"/>
            </a:xfrm>
            <a:prstGeom prst="straightConnector1">
              <a:avLst/>
            </a:prstGeom>
            <a:ln w="5715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2" name="Rectangle 41">
              <a:extLst>
                <a:ext uri="{FF2B5EF4-FFF2-40B4-BE49-F238E27FC236}">
                  <a16:creationId xmlns:a16="http://schemas.microsoft.com/office/drawing/2014/main" id="{C3400AFF-D93F-4905-B75D-A4E140E96DEB}"/>
                </a:ext>
              </a:extLst>
            </p:cNvPr>
            <p:cNvSpPr/>
            <p:nvPr/>
          </p:nvSpPr>
          <p:spPr>
            <a:xfrm>
              <a:off x="7347117" y="6480639"/>
              <a:ext cx="333460" cy="2340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654B78E5-4CB1-4BBB-B77A-709F4BFD25B3}"/>
                </a:ext>
              </a:extLst>
            </p:cNvPr>
            <p:cNvSpPr/>
            <p:nvPr/>
          </p:nvSpPr>
          <p:spPr>
            <a:xfrm>
              <a:off x="8002785" y="6451523"/>
              <a:ext cx="333460" cy="2625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cxnSp>
          <p:nvCxnSpPr>
            <p:cNvPr id="44" name="Straight Arrow Connector 43">
              <a:extLst>
                <a:ext uri="{FF2B5EF4-FFF2-40B4-BE49-F238E27FC236}">
                  <a16:creationId xmlns:a16="http://schemas.microsoft.com/office/drawing/2014/main" id="{7583556A-1812-4827-BAA1-4DA535EF4204}"/>
                </a:ext>
              </a:extLst>
            </p:cNvPr>
            <p:cNvCxnSpPr>
              <a:cxnSpLocks/>
            </p:cNvCxnSpPr>
            <p:nvPr/>
          </p:nvCxnSpPr>
          <p:spPr>
            <a:xfrm flipV="1">
              <a:off x="6950716" y="6699727"/>
              <a:ext cx="1864131" cy="21894"/>
            </a:xfrm>
            <a:prstGeom prst="straightConnector1">
              <a:avLst/>
            </a:prstGeom>
            <a:ln w="57150" cmpd="sng">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9D8C17AC-91AB-4259-8A7A-141ECCE979FF}"/>
                </a:ext>
              </a:extLst>
            </p:cNvPr>
            <p:cNvSpPr txBox="1"/>
            <p:nvPr/>
          </p:nvSpPr>
          <p:spPr>
            <a:xfrm>
              <a:off x="7267209" y="6044051"/>
              <a:ext cx="452234" cy="430887"/>
            </a:xfrm>
            <a:prstGeom prst="rect">
              <a:avLst/>
            </a:prstGeom>
            <a:noFill/>
          </p:spPr>
          <p:txBody>
            <a:bodyPr wrap="square" rtlCol="0">
              <a:spAutoFit/>
            </a:bodyPr>
            <a:lstStyle/>
            <a:p>
              <a:pPr algn="ctr"/>
              <a:r>
                <a:rPr lang="en-US" sz="1100" dirty="0"/>
                <a:t>0-1</a:t>
              </a:r>
            </a:p>
            <a:p>
              <a:pPr algn="ctr"/>
              <a:r>
                <a:rPr lang="en-US" sz="1100" dirty="0"/>
                <a:t>loss</a:t>
              </a:r>
            </a:p>
          </p:txBody>
        </p:sp>
        <p:sp>
          <p:nvSpPr>
            <p:cNvPr id="46" name="TextBox 45">
              <a:extLst>
                <a:ext uri="{FF2B5EF4-FFF2-40B4-BE49-F238E27FC236}">
                  <a16:creationId xmlns:a16="http://schemas.microsoft.com/office/drawing/2014/main" id="{E7E37C7C-7218-4CB0-91CC-F6A360DE7798}"/>
                </a:ext>
              </a:extLst>
            </p:cNvPr>
            <p:cNvSpPr txBox="1"/>
            <p:nvPr/>
          </p:nvSpPr>
          <p:spPr>
            <a:xfrm>
              <a:off x="7403750" y="6013309"/>
              <a:ext cx="1476443" cy="430887"/>
            </a:xfrm>
            <a:prstGeom prst="rect">
              <a:avLst/>
            </a:prstGeom>
            <a:noFill/>
          </p:spPr>
          <p:txBody>
            <a:bodyPr wrap="square" rtlCol="0">
              <a:spAutoFit/>
            </a:bodyPr>
            <a:lstStyle/>
            <a:p>
              <a:pPr algn="ctr"/>
              <a:r>
                <a:rPr lang="en-US" sz="1100" dirty="0"/>
                <a:t>Rank-based </a:t>
              </a:r>
            </a:p>
            <a:p>
              <a:pPr algn="ctr"/>
              <a:r>
                <a:rPr lang="en-US" sz="1100" dirty="0"/>
                <a:t>loss</a:t>
              </a:r>
            </a:p>
          </p:txBody>
        </p:sp>
      </p:grpSp>
      <p:graphicFrame>
        <p:nvGraphicFramePr>
          <p:cNvPr id="38" name="Object 37">
            <a:extLst>
              <a:ext uri="{FF2B5EF4-FFF2-40B4-BE49-F238E27FC236}">
                <a16:creationId xmlns:a16="http://schemas.microsoft.com/office/drawing/2014/main" id="{0C9DC769-EEF6-46C7-AC8B-7BE6691077D6}"/>
              </a:ext>
            </a:extLst>
          </p:cNvPr>
          <p:cNvGraphicFramePr>
            <a:graphicFrameLocks noChangeAspect="1"/>
          </p:cNvGraphicFramePr>
          <p:nvPr/>
        </p:nvGraphicFramePr>
        <p:xfrm>
          <a:off x="6696075" y="4662488"/>
          <a:ext cx="2225675" cy="658812"/>
        </p:xfrm>
        <a:graphic>
          <a:graphicData uri="http://schemas.openxmlformats.org/presentationml/2006/ole">
            <mc:AlternateContent xmlns:mc="http://schemas.openxmlformats.org/markup-compatibility/2006">
              <mc:Choice xmlns:v="urn:schemas-microsoft-com:vml" Requires="v">
                <p:oleObj spid="_x0000_s1301610" name="Equation" r:id="rId3" imgW="1460160" imgH="431640" progId="Equation.DSMT4">
                  <p:embed/>
                </p:oleObj>
              </mc:Choice>
              <mc:Fallback>
                <p:oleObj name="Equation" r:id="rId3" imgW="1460160" imgH="431640" progId="Equation.DSMT4">
                  <p:embed/>
                  <p:pic>
                    <p:nvPicPr>
                      <p:cNvPr id="38" name="Object 37">
                        <a:extLst>
                          <a:ext uri="{FF2B5EF4-FFF2-40B4-BE49-F238E27FC236}">
                            <a16:creationId xmlns:a16="http://schemas.microsoft.com/office/drawing/2014/main" id="{0C9DC769-EEF6-46C7-AC8B-7BE6691077D6}"/>
                          </a:ext>
                        </a:extLst>
                      </p:cNvPr>
                      <p:cNvPicPr/>
                      <p:nvPr/>
                    </p:nvPicPr>
                    <p:blipFill>
                      <a:blip r:embed="rId4"/>
                      <a:stretch>
                        <a:fillRect/>
                      </a:stretch>
                    </p:blipFill>
                    <p:spPr>
                      <a:xfrm>
                        <a:off x="6696075" y="4662488"/>
                        <a:ext cx="2225675" cy="658812"/>
                      </a:xfrm>
                      <a:prstGeom prst="rect">
                        <a:avLst/>
                      </a:prstGeom>
                    </p:spPr>
                  </p:pic>
                </p:oleObj>
              </mc:Fallback>
            </mc:AlternateContent>
          </a:graphicData>
        </a:graphic>
      </p:graphicFrame>
    </p:spTree>
    <p:extLst>
      <p:ext uri="{BB962C8B-B14F-4D97-AF65-F5344CB8AC3E}">
        <p14:creationId xmlns:p14="http://schemas.microsoft.com/office/powerpoint/2010/main" val="203230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P spid="34" grpId="0"/>
      <p:bldP spid="3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124">
            <a:extLst>
              <a:ext uri="{FF2B5EF4-FFF2-40B4-BE49-F238E27FC236}">
                <a16:creationId xmlns:a16="http://schemas.microsoft.com/office/drawing/2014/main" id="{88621393-2DE1-4886-B8F1-FA4914FD1C93}"/>
              </a:ext>
            </a:extLst>
          </p:cNvPr>
          <p:cNvSpPr/>
          <p:nvPr/>
        </p:nvSpPr>
        <p:spPr bwMode="auto">
          <a:xfrm>
            <a:off x="399505" y="2647509"/>
            <a:ext cx="8510577" cy="1903225"/>
          </a:xfrm>
          <a:prstGeom prst="roundRect">
            <a:avLst/>
          </a:prstGeom>
          <a:solidFill>
            <a:schemeClr val="accent3">
              <a:lumMod val="20000"/>
              <a:lumOff val="80000"/>
            </a:schemeClr>
          </a:solidFill>
          <a:ln w="28575">
            <a:solidFill>
              <a:srgbClr val="0070C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sz="4000" baseline="0" dirty="0">
              <a:solidFill>
                <a:srgbClr val="0070C0"/>
              </a:solidFill>
              <a:sym typeface="Symbol" charset="0"/>
            </a:endParaRPr>
          </a:p>
        </p:txBody>
      </p:sp>
      <p:sp>
        <p:nvSpPr>
          <p:cNvPr id="6" name="Rounded Rectangle 124">
            <a:extLst>
              <a:ext uri="{FF2B5EF4-FFF2-40B4-BE49-F238E27FC236}">
                <a16:creationId xmlns:a16="http://schemas.microsoft.com/office/drawing/2014/main" id="{1D555800-2240-4A83-8372-83CB36E8BC9B}"/>
              </a:ext>
            </a:extLst>
          </p:cNvPr>
          <p:cNvSpPr/>
          <p:nvPr/>
        </p:nvSpPr>
        <p:spPr bwMode="auto">
          <a:xfrm>
            <a:off x="399504" y="4851822"/>
            <a:ext cx="8510577" cy="1655304"/>
          </a:xfrm>
          <a:prstGeom prst="roundRect">
            <a:avLst/>
          </a:prstGeom>
          <a:solidFill>
            <a:schemeClr val="accent3">
              <a:lumMod val="20000"/>
              <a:lumOff val="80000"/>
            </a:schemeClr>
          </a:solidFill>
          <a:ln w="28575">
            <a:solidFill>
              <a:srgbClr val="0070C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sz="4000" baseline="0" dirty="0">
              <a:solidFill>
                <a:srgbClr val="0070C0"/>
              </a:solidFill>
              <a:sym typeface="Symbol" charset="0"/>
            </a:endParaRPr>
          </a:p>
        </p:txBody>
      </p:sp>
      <p:sp>
        <p:nvSpPr>
          <p:cNvPr id="9" name="TextBox 8">
            <a:extLst>
              <a:ext uri="{FF2B5EF4-FFF2-40B4-BE49-F238E27FC236}">
                <a16:creationId xmlns:a16="http://schemas.microsoft.com/office/drawing/2014/main" id="{3371C0B4-7443-4B80-A09E-4EEA263E9E56}"/>
              </a:ext>
            </a:extLst>
          </p:cNvPr>
          <p:cNvSpPr txBox="1"/>
          <p:nvPr/>
        </p:nvSpPr>
        <p:spPr>
          <a:xfrm>
            <a:off x="9425" y="-91166"/>
            <a:ext cx="6004876" cy="584775"/>
          </a:xfrm>
          <a:prstGeom prst="rect">
            <a:avLst/>
          </a:prstGeom>
          <a:noFill/>
        </p:spPr>
        <p:txBody>
          <a:bodyPr wrap="square" rtlCol="0">
            <a:spAutoFit/>
          </a:bodyPr>
          <a:lstStyle/>
          <a:p>
            <a:r>
              <a:rPr lang="en-IN" sz="3200" dirty="0">
                <a:solidFill>
                  <a:schemeClr val="bg1"/>
                </a:solidFill>
              </a:rPr>
              <a:t>Contributions</a:t>
            </a:r>
          </a:p>
        </p:txBody>
      </p:sp>
      <p:sp>
        <p:nvSpPr>
          <p:cNvPr id="7" name="TextBox 6">
            <a:extLst>
              <a:ext uri="{FF2B5EF4-FFF2-40B4-BE49-F238E27FC236}">
                <a16:creationId xmlns:a16="http://schemas.microsoft.com/office/drawing/2014/main" id="{72E47910-B781-4999-83F7-AE3D195250B1}"/>
              </a:ext>
            </a:extLst>
          </p:cNvPr>
          <p:cNvSpPr txBox="1"/>
          <p:nvPr/>
        </p:nvSpPr>
        <p:spPr>
          <a:xfrm>
            <a:off x="166272" y="677738"/>
            <a:ext cx="8743811" cy="6001643"/>
          </a:xfrm>
          <a:prstGeom prst="rect">
            <a:avLst/>
          </a:prstGeom>
          <a:noFill/>
          <a:ln w="28575">
            <a:noFill/>
          </a:ln>
        </p:spPr>
        <p:txBody>
          <a:bodyPr wrap="square" rtlCol="0" anchor="t">
            <a:spAutoFit/>
          </a:bodyPr>
          <a:lstStyle/>
          <a:p>
            <a:pPr marL="342900" indent="-342900">
              <a:buFont typeface="Arial" panose="020B0604020202020204" pitchFamily="34" charset="0"/>
              <a:buChar char="•"/>
            </a:pPr>
            <a:r>
              <a:rPr lang="en-IN" sz="2400" b="1" dirty="0">
                <a:solidFill>
                  <a:srgbClr val="C00000"/>
                </a:solidFill>
                <a:cs typeface="Calibri"/>
              </a:rPr>
              <a:t>Optimization for Machine Learning</a:t>
            </a:r>
          </a:p>
          <a:p>
            <a:endParaRPr lang="en-IN" sz="2000" dirty="0">
              <a:cs typeface="Calibri"/>
            </a:endParaRPr>
          </a:p>
          <a:p>
            <a:r>
              <a:rPr lang="en-IN" sz="2000" dirty="0">
                <a:cs typeface="Calibri"/>
              </a:rPr>
              <a:t>       </a:t>
            </a:r>
            <a:r>
              <a:rPr lang="en-IN" sz="2000" b="1" dirty="0">
                <a:cs typeface="Calibri"/>
              </a:rPr>
              <a:t>Better updates for optimization</a:t>
            </a:r>
          </a:p>
          <a:p>
            <a:endParaRPr lang="en-IN" sz="800" dirty="0">
              <a:cs typeface="Calibri"/>
            </a:endParaRPr>
          </a:p>
          <a:p>
            <a:pPr marL="800100" lvl="1" indent="-342900">
              <a:buFont typeface="Wingdings" panose="05000000000000000000" pitchFamily="2" charset="2"/>
              <a:buChar char="§"/>
            </a:pPr>
            <a:r>
              <a:rPr lang="en-IN" sz="2000" dirty="0"/>
              <a:t>P. Mohapatra,  P. K. </a:t>
            </a:r>
            <a:r>
              <a:rPr lang="en-IN" sz="2000" dirty="0" err="1"/>
              <a:t>Dokania</a:t>
            </a:r>
            <a:r>
              <a:rPr lang="en-IN" sz="2000" dirty="0"/>
              <a:t>, C. V. Jawahar and M. Pawan Kumar, Partial Linearization based Optimization for Multi-class SVM,</a:t>
            </a:r>
            <a:r>
              <a:rPr lang="en-IN" sz="2000" b="1" dirty="0"/>
              <a:t> </a:t>
            </a:r>
            <a:r>
              <a:rPr lang="en-IN" sz="2000" i="1" dirty="0"/>
              <a:t>ECCV</a:t>
            </a:r>
            <a:r>
              <a:rPr lang="en-IN" sz="2000" dirty="0"/>
              <a:t>, 2016.</a:t>
            </a:r>
            <a:endParaRPr lang="en-IN" sz="2000" dirty="0">
              <a:cs typeface="Calibri"/>
            </a:endParaRPr>
          </a:p>
          <a:p>
            <a:endParaRPr lang="en-IN" sz="2000" dirty="0">
              <a:cs typeface="Calibri"/>
            </a:endParaRPr>
          </a:p>
          <a:p>
            <a:r>
              <a:rPr lang="en-IN" sz="2000" dirty="0">
                <a:cs typeface="Calibri"/>
              </a:rPr>
              <a:t>       </a:t>
            </a:r>
            <a:r>
              <a:rPr lang="en-IN" sz="2000" b="1" dirty="0">
                <a:cs typeface="Calibri"/>
              </a:rPr>
              <a:t>Faster updates for optimization (exploiting structure of the loss function)</a:t>
            </a:r>
          </a:p>
          <a:p>
            <a:endParaRPr lang="en-IN" sz="800" dirty="0">
              <a:cs typeface="Calibri"/>
            </a:endParaRPr>
          </a:p>
          <a:p>
            <a:pPr marL="800100" lvl="1" indent="-342900">
              <a:buFont typeface="Wingdings" panose="05000000000000000000" pitchFamily="2" charset="2"/>
              <a:buChar char="§"/>
            </a:pPr>
            <a:r>
              <a:rPr lang="en-IN" sz="2000" dirty="0"/>
              <a:t>P. Mohapatra, C. V. Jawahar and M. Pawan Kumar, Efficient Optimization for Average Precision SVM, </a:t>
            </a:r>
            <a:r>
              <a:rPr lang="en-IN" sz="2000" dirty="0" err="1"/>
              <a:t>NeurIPS</a:t>
            </a:r>
            <a:r>
              <a:rPr lang="en-IN" sz="2000" dirty="0"/>
              <a:t>, 2014.</a:t>
            </a:r>
          </a:p>
          <a:p>
            <a:pPr marL="800100" lvl="1" indent="-342900">
              <a:buFont typeface="Wingdings" panose="05000000000000000000" pitchFamily="2" charset="2"/>
              <a:buChar char="§"/>
            </a:pPr>
            <a:r>
              <a:rPr lang="en-IN" sz="2000" dirty="0"/>
              <a:t>P. Mohapatra, M. </a:t>
            </a:r>
            <a:r>
              <a:rPr lang="en-IN" sz="2000" dirty="0" err="1"/>
              <a:t>Rolinek</a:t>
            </a:r>
            <a:r>
              <a:rPr lang="en-IN" sz="2000" dirty="0"/>
              <a:t>, C. V. Jawahar, V. Kolmogorov and M. Pawan Kumar, Efficient Optimization for Rank-based Loss Functions,  CVPR, 2018.</a:t>
            </a:r>
          </a:p>
          <a:p>
            <a:pPr lvl="1"/>
            <a:endParaRPr lang="en-IN" sz="2000" dirty="0"/>
          </a:p>
          <a:p>
            <a:pPr lvl="1"/>
            <a:endParaRPr lang="en-IN" sz="2000" dirty="0">
              <a:solidFill>
                <a:srgbClr val="C00000"/>
              </a:solidFill>
            </a:endParaRPr>
          </a:p>
          <a:p>
            <a:pPr marL="342900" indent="-342900">
              <a:buFont typeface="Arial" panose="020B0604020202020204" pitchFamily="34" charset="0"/>
              <a:buChar char="•"/>
            </a:pPr>
            <a:r>
              <a:rPr lang="en-IN" sz="2000" b="1" dirty="0">
                <a:solidFill>
                  <a:srgbClr val="C00000"/>
                </a:solidFill>
                <a:cs typeface="Calibri"/>
              </a:rPr>
              <a:t> </a:t>
            </a:r>
            <a:r>
              <a:rPr lang="en-IN" sz="2400" b="1" dirty="0">
                <a:solidFill>
                  <a:srgbClr val="C00000"/>
                </a:solidFill>
                <a:cs typeface="Calibri"/>
              </a:rPr>
              <a:t>Optimization by Machine Learning</a:t>
            </a:r>
            <a:endParaRPr lang="en-IN" sz="2000" b="1" dirty="0">
              <a:solidFill>
                <a:srgbClr val="C00000"/>
              </a:solidFill>
              <a:cs typeface="Calibri"/>
            </a:endParaRPr>
          </a:p>
          <a:p>
            <a:endParaRPr lang="en-IN" sz="2000" dirty="0">
              <a:cs typeface="Calibri"/>
            </a:endParaRPr>
          </a:p>
          <a:p>
            <a:pPr marL="800100" lvl="1" indent="-342900">
              <a:buFont typeface="Wingdings" panose="05000000000000000000" pitchFamily="2" charset="2"/>
              <a:buChar char="§"/>
            </a:pPr>
            <a:r>
              <a:rPr lang="en-IN" sz="2000" dirty="0"/>
              <a:t>P. Mohapatra, C. V. Jawahar and M. Pawan Kumar, Learning to Round for Discrete </a:t>
            </a:r>
            <a:r>
              <a:rPr lang="en-IN" sz="2000" dirty="0" err="1"/>
              <a:t>Labeling</a:t>
            </a:r>
            <a:r>
              <a:rPr lang="en-IN" sz="2000" dirty="0"/>
              <a:t> Problems, AISTATS, 2018.</a:t>
            </a:r>
          </a:p>
          <a:p>
            <a:pPr marL="742950" lvl="1" indent="-285750">
              <a:buFont typeface="Arial" panose="020B0604020202020204" pitchFamily="34" charset="0"/>
              <a:buChar char="•"/>
            </a:pPr>
            <a:endParaRPr lang="en-IN" sz="2000" dirty="0">
              <a:cs typeface="Calibri"/>
            </a:endParaRPr>
          </a:p>
        </p:txBody>
      </p:sp>
    </p:spTree>
    <p:extLst>
      <p:ext uri="{BB962C8B-B14F-4D97-AF65-F5344CB8AC3E}">
        <p14:creationId xmlns:p14="http://schemas.microsoft.com/office/powerpoint/2010/main" val="3920841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5FA59C-546C-4EED-ADD9-8EAE80CBEFC1}"/>
              </a:ext>
            </a:extLst>
          </p:cNvPr>
          <p:cNvSpPr/>
          <p:nvPr/>
        </p:nvSpPr>
        <p:spPr>
          <a:xfrm>
            <a:off x="0" y="0"/>
            <a:ext cx="9144000" cy="533400"/>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en-IN" sz="3600" dirty="0">
                <a:solidFill>
                  <a:schemeClr val="bg1"/>
                </a:solidFill>
              </a:rPr>
              <a:t>Learning to Optimize</a:t>
            </a:r>
          </a:p>
        </p:txBody>
      </p:sp>
      <p:sp>
        <p:nvSpPr>
          <p:cNvPr id="5" name="TextBox 4">
            <a:extLst>
              <a:ext uri="{FF2B5EF4-FFF2-40B4-BE49-F238E27FC236}">
                <a16:creationId xmlns:a16="http://schemas.microsoft.com/office/drawing/2014/main" id="{68900BCB-3D21-46AF-88C4-478A24CDF649}"/>
              </a:ext>
            </a:extLst>
          </p:cNvPr>
          <p:cNvSpPr txBox="1"/>
          <p:nvPr/>
        </p:nvSpPr>
        <p:spPr>
          <a:xfrm>
            <a:off x="5456583" y="2061081"/>
            <a:ext cx="3574296" cy="4031873"/>
          </a:xfrm>
          <a:prstGeom prst="rect">
            <a:avLst/>
          </a:prstGeom>
          <a:solidFill>
            <a:schemeClr val="bg1"/>
          </a:solidFill>
        </p:spPr>
        <p:txBody>
          <a:bodyPr wrap="square" rtlCol="0">
            <a:spAutoFit/>
          </a:bodyPr>
          <a:lstStyle/>
          <a:p>
            <a:pPr marL="285750" indent="-285750" algn="just">
              <a:buFont typeface="Arial" panose="020B0604020202020204" pitchFamily="34" charset="0"/>
              <a:buChar char="•"/>
            </a:pPr>
            <a:r>
              <a:rPr lang="en-IN" sz="1600" dirty="0"/>
              <a:t>O. </a:t>
            </a:r>
            <a:r>
              <a:rPr lang="en-IN" sz="1600" dirty="0" err="1"/>
              <a:t>Vinyals</a:t>
            </a:r>
            <a:r>
              <a:rPr lang="en-IN" sz="1600" dirty="0"/>
              <a:t>, M. Fortunato, N. </a:t>
            </a:r>
            <a:r>
              <a:rPr lang="en-IN" sz="1600" dirty="0" err="1"/>
              <a:t>Jaitly</a:t>
            </a:r>
            <a:r>
              <a:rPr lang="en-IN" sz="1600" dirty="0"/>
              <a:t>, </a:t>
            </a:r>
            <a:r>
              <a:rPr lang="en-IN" sz="1600" b="1" dirty="0"/>
              <a:t>Pointer networks</a:t>
            </a:r>
            <a:r>
              <a:rPr lang="en-IN" sz="1600" dirty="0"/>
              <a:t>. </a:t>
            </a:r>
            <a:r>
              <a:rPr lang="en-IN" sz="1600" dirty="0" err="1"/>
              <a:t>NeurIPS</a:t>
            </a:r>
            <a:r>
              <a:rPr lang="en-IN" sz="1600" dirty="0"/>
              <a:t>, 2015</a:t>
            </a:r>
          </a:p>
          <a:p>
            <a:pPr marL="285750" indent="-285750" algn="just">
              <a:buFont typeface="Arial" panose="020B0604020202020204" pitchFamily="34" charset="0"/>
              <a:buChar char="•"/>
            </a:pPr>
            <a:endParaRPr lang="en-IN" sz="1600" dirty="0"/>
          </a:p>
          <a:p>
            <a:pPr marL="285750" indent="-285750" algn="just">
              <a:buFont typeface="Arial" panose="020B0604020202020204" pitchFamily="34" charset="0"/>
              <a:buChar char="•"/>
            </a:pPr>
            <a:r>
              <a:rPr lang="en-IN" sz="1600" dirty="0"/>
              <a:t>I. Bello, H. Pham, Q.V. Le, M. </a:t>
            </a:r>
            <a:r>
              <a:rPr lang="en-IN" sz="1600" dirty="0" err="1"/>
              <a:t>Norouzi</a:t>
            </a:r>
            <a:r>
              <a:rPr lang="en-IN" sz="1600" dirty="0"/>
              <a:t>, S. </a:t>
            </a:r>
            <a:r>
              <a:rPr lang="en-IN" sz="1600" dirty="0" err="1"/>
              <a:t>Bengio</a:t>
            </a:r>
            <a:r>
              <a:rPr lang="en-IN" sz="1600" dirty="0"/>
              <a:t>, </a:t>
            </a:r>
            <a:r>
              <a:rPr lang="en-IN" sz="1600" b="1" dirty="0"/>
              <a:t>Neural combinatorial optimization</a:t>
            </a:r>
            <a:r>
              <a:rPr lang="en-IN" sz="1600" dirty="0"/>
              <a:t>. 2017</a:t>
            </a:r>
          </a:p>
          <a:p>
            <a:pPr algn="just"/>
            <a:endParaRPr lang="en-IN" sz="1600" dirty="0"/>
          </a:p>
          <a:p>
            <a:pPr marL="285750" indent="-285750" algn="just">
              <a:buFont typeface="Arial" panose="020B0604020202020204" pitchFamily="34" charset="0"/>
              <a:buChar char="•"/>
            </a:pPr>
            <a:r>
              <a:rPr lang="en-IN" sz="1600" dirty="0"/>
              <a:t>A. Nowak, S. </a:t>
            </a:r>
            <a:r>
              <a:rPr lang="en-IN" sz="1600" dirty="0" err="1"/>
              <a:t>Villar</a:t>
            </a:r>
            <a:r>
              <a:rPr lang="en-IN" sz="1600" dirty="0"/>
              <a:t>, A.S. Bandeira, J. Bruna, </a:t>
            </a:r>
            <a:r>
              <a:rPr lang="en-IN" sz="1600" b="1" dirty="0"/>
              <a:t>A note on learning algorithms for quadratic assignment with graph neural networks</a:t>
            </a:r>
            <a:r>
              <a:rPr lang="en-IN" sz="1600" dirty="0"/>
              <a:t>. </a:t>
            </a:r>
            <a:r>
              <a:rPr lang="en-IN" sz="1600" dirty="0" err="1"/>
              <a:t>arXiv</a:t>
            </a:r>
            <a:r>
              <a:rPr lang="en-IN" sz="1600" dirty="0"/>
              <a:t> preprint arXiv:1706.07450, 2017</a:t>
            </a:r>
          </a:p>
          <a:p>
            <a:pPr marL="285750" indent="-285750" algn="just">
              <a:buFont typeface="Arial" panose="020B0604020202020204" pitchFamily="34" charset="0"/>
              <a:buChar char="•"/>
            </a:pPr>
            <a:endParaRPr lang="en-IN" sz="1600" dirty="0"/>
          </a:p>
          <a:p>
            <a:pPr marL="285750" indent="-285750" algn="just">
              <a:buFont typeface="Arial" panose="020B0604020202020204" pitchFamily="34" charset="0"/>
              <a:buChar char="•"/>
            </a:pPr>
            <a:r>
              <a:rPr lang="en-IN" sz="1600" dirty="0"/>
              <a:t>W. Kool, M. Welling, </a:t>
            </a:r>
            <a:r>
              <a:rPr lang="en-IN" sz="1600" b="1" dirty="0"/>
              <a:t>Attention solves your TSP</a:t>
            </a:r>
            <a:r>
              <a:rPr lang="en-IN" sz="1600" dirty="0"/>
              <a:t>, </a:t>
            </a:r>
            <a:r>
              <a:rPr lang="en-IN" sz="1600" dirty="0" err="1"/>
              <a:t>arXiv</a:t>
            </a:r>
            <a:r>
              <a:rPr lang="en-IN" sz="1600" dirty="0"/>
              <a:t> preprint arXiv:1803.08475, 2018</a:t>
            </a:r>
          </a:p>
        </p:txBody>
      </p:sp>
      <p:sp>
        <p:nvSpPr>
          <p:cNvPr id="7" name="TextBox 6">
            <a:extLst>
              <a:ext uri="{FF2B5EF4-FFF2-40B4-BE49-F238E27FC236}">
                <a16:creationId xmlns:a16="http://schemas.microsoft.com/office/drawing/2014/main" id="{A31FD7D4-F98E-49EA-AE1B-26475145518A}"/>
              </a:ext>
            </a:extLst>
          </p:cNvPr>
          <p:cNvSpPr txBox="1"/>
          <p:nvPr/>
        </p:nvSpPr>
        <p:spPr>
          <a:xfrm>
            <a:off x="254523" y="750610"/>
            <a:ext cx="7577512" cy="1015663"/>
          </a:xfrm>
          <a:prstGeom prst="rect">
            <a:avLst/>
          </a:prstGeom>
          <a:solidFill>
            <a:schemeClr val="bg1"/>
          </a:solidFill>
        </p:spPr>
        <p:txBody>
          <a:bodyPr wrap="square" rtlCol="0">
            <a:spAutoFit/>
          </a:bodyPr>
          <a:lstStyle/>
          <a:p>
            <a:r>
              <a:rPr lang="en-IN" sz="2400" b="1" dirty="0"/>
              <a:t>Learning to optimize for combinatorial problems</a:t>
            </a:r>
          </a:p>
          <a:p>
            <a:pPr marL="457200" indent="-457200">
              <a:buFont typeface="Wingdings" panose="05000000000000000000" pitchFamily="2" charset="2"/>
              <a:buChar char="§"/>
            </a:pPr>
            <a:endParaRPr lang="en-IN" dirty="0"/>
          </a:p>
          <a:p>
            <a:pPr marL="457200" indent="-457200">
              <a:buFont typeface="Wingdings" panose="05000000000000000000" pitchFamily="2" charset="2"/>
              <a:buChar char="§"/>
            </a:pPr>
            <a:r>
              <a:rPr lang="en-IN" dirty="0"/>
              <a:t>Direct prediction and end-to-end learning</a:t>
            </a:r>
          </a:p>
        </p:txBody>
      </p:sp>
      <p:sp>
        <p:nvSpPr>
          <p:cNvPr id="102" name="TextBox 101">
            <a:extLst>
              <a:ext uri="{FF2B5EF4-FFF2-40B4-BE49-F238E27FC236}">
                <a16:creationId xmlns:a16="http://schemas.microsoft.com/office/drawing/2014/main" id="{4B1815D8-B391-4C1E-AEFF-6FCC15DD832C}"/>
              </a:ext>
            </a:extLst>
          </p:cNvPr>
          <p:cNvSpPr txBox="1"/>
          <p:nvPr/>
        </p:nvSpPr>
        <p:spPr>
          <a:xfrm>
            <a:off x="0" y="6556532"/>
            <a:ext cx="5097165" cy="307777"/>
          </a:xfrm>
          <a:prstGeom prst="rect">
            <a:avLst/>
          </a:prstGeom>
          <a:noFill/>
        </p:spPr>
        <p:txBody>
          <a:bodyPr wrap="none" rtlCol="0">
            <a:spAutoFit/>
          </a:bodyPr>
          <a:lstStyle/>
          <a:p>
            <a:r>
              <a:rPr lang="en-IN" sz="1400" dirty="0"/>
              <a:t>Image credit: https://tkipf.github.io/graph-convolutional-networks/</a:t>
            </a:r>
          </a:p>
        </p:txBody>
      </p:sp>
      <p:pic>
        <p:nvPicPr>
          <p:cNvPr id="11" name="Picture 10" descr="Diagram&#10;&#10;Description automatically generated with medium confidence">
            <a:extLst>
              <a:ext uri="{FF2B5EF4-FFF2-40B4-BE49-F238E27FC236}">
                <a16:creationId xmlns:a16="http://schemas.microsoft.com/office/drawing/2014/main" id="{3BE76E50-179A-4D58-8053-7282CEBC79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523" y="2371278"/>
            <a:ext cx="5057143" cy="2952381"/>
          </a:xfrm>
          <a:prstGeom prst="rect">
            <a:avLst/>
          </a:prstGeom>
        </p:spPr>
      </p:pic>
    </p:spTree>
    <p:extLst>
      <p:ext uri="{BB962C8B-B14F-4D97-AF65-F5344CB8AC3E}">
        <p14:creationId xmlns:p14="http://schemas.microsoft.com/office/powerpoint/2010/main" val="36021875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ounded Rectangle 124">
            <a:extLst>
              <a:ext uri="{FF2B5EF4-FFF2-40B4-BE49-F238E27FC236}">
                <a16:creationId xmlns:a16="http://schemas.microsoft.com/office/drawing/2014/main" id="{88621393-2DE1-4886-B8F1-FA4914FD1C93}"/>
              </a:ext>
            </a:extLst>
          </p:cNvPr>
          <p:cNvSpPr/>
          <p:nvPr/>
        </p:nvSpPr>
        <p:spPr bwMode="auto">
          <a:xfrm>
            <a:off x="399506" y="1244009"/>
            <a:ext cx="8344988" cy="1350335"/>
          </a:xfrm>
          <a:prstGeom prst="roundRect">
            <a:avLst/>
          </a:prstGeom>
          <a:solidFill>
            <a:schemeClr val="accent3">
              <a:lumMod val="20000"/>
              <a:lumOff val="80000"/>
            </a:schemeClr>
          </a:solidFill>
          <a:ln w="28575">
            <a:solidFill>
              <a:srgbClr val="0070C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sz="4000" baseline="0" dirty="0">
              <a:solidFill>
                <a:srgbClr val="0070C0"/>
              </a:solidFill>
              <a:sym typeface="Symbol" charset="0"/>
            </a:endParaRPr>
          </a:p>
        </p:txBody>
      </p:sp>
      <p:sp>
        <p:nvSpPr>
          <p:cNvPr id="19" name="TextBox 18">
            <a:extLst>
              <a:ext uri="{FF2B5EF4-FFF2-40B4-BE49-F238E27FC236}">
                <a16:creationId xmlns:a16="http://schemas.microsoft.com/office/drawing/2014/main" id="{4FA28AE2-C2F4-43A0-8B69-0877CAA0D0B6}"/>
              </a:ext>
            </a:extLst>
          </p:cNvPr>
          <p:cNvSpPr txBox="1"/>
          <p:nvPr/>
        </p:nvSpPr>
        <p:spPr>
          <a:xfrm>
            <a:off x="166272" y="677738"/>
            <a:ext cx="8743811" cy="6001643"/>
          </a:xfrm>
          <a:prstGeom prst="rect">
            <a:avLst/>
          </a:prstGeom>
          <a:noFill/>
          <a:ln w="28575">
            <a:noFill/>
          </a:ln>
        </p:spPr>
        <p:txBody>
          <a:bodyPr wrap="square" rtlCol="0" anchor="t">
            <a:spAutoFit/>
          </a:bodyPr>
          <a:lstStyle/>
          <a:p>
            <a:pPr marL="342900" indent="-342900">
              <a:buFont typeface="Arial" panose="020B0604020202020204" pitchFamily="34" charset="0"/>
              <a:buChar char="•"/>
            </a:pPr>
            <a:r>
              <a:rPr lang="en-IN" sz="2400" b="1" dirty="0">
                <a:solidFill>
                  <a:srgbClr val="C00000"/>
                </a:solidFill>
                <a:cs typeface="Calibri"/>
              </a:rPr>
              <a:t>Optimization for Machine Learning</a:t>
            </a:r>
          </a:p>
          <a:p>
            <a:endParaRPr lang="en-IN" sz="2000" dirty="0">
              <a:cs typeface="Calibri"/>
            </a:endParaRPr>
          </a:p>
          <a:p>
            <a:r>
              <a:rPr lang="en-IN" sz="2000" dirty="0">
                <a:cs typeface="Calibri"/>
              </a:rPr>
              <a:t>       </a:t>
            </a:r>
            <a:r>
              <a:rPr lang="en-IN" sz="2000" b="1" dirty="0">
                <a:cs typeface="Calibri"/>
              </a:rPr>
              <a:t>Better updates for optimization</a:t>
            </a:r>
          </a:p>
          <a:p>
            <a:endParaRPr lang="en-IN" sz="800" dirty="0">
              <a:cs typeface="Calibri"/>
            </a:endParaRPr>
          </a:p>
          <a:p>
            <a:pPr marL="800100" lvl="1" indent="-342900">
              <a:buFont typeface="Wingdings" panose="05000000000000000000" pitchFamily="2" charset="2"/>
              <a:buChar char="§"/>
            </a:pPr>
            <a:r>
              <a:rPr lang="en-IN" sz="2000" dirty="0"/>
              <a:t>P. Mohapatra,  P. K. </a:t>
            </a:r>
            <a:r>
              <a:rPr lang="en-IN" sz="2000" dirty="0" err="1"/>
              <a:t>Dokania</a:t>
            </a:r>
            <a:r>
              <a:rPr lang="en-IN" sz="2000" dirty="0"/>
              <a:t>, C. V. Jawahar and M. Pawan Kumar, Partial Linearization based Optimization for Multi-class SVM,</a:t>
            </a:r>
            <a:r>
              <a:rPr lang="en-IN" sz="2000" b="1" dirty="0"/>
              <a:t> </a:t>
            </a:r>
            <a:r>
              <a:rPr lang="en-IN" sz="2000" i="1" dirty="0"/>
              <a:t>ECCV</a:t>
            </a:r>
            <a:r>
              <a:rPr lang="en-IN" sz="2000" dirty="0"/>
              <a:t>, 2016.</a:t>
            </a:r>
            <a:endParaRPr lang="en-IN" sz="2000" dirty="0">
              <a:cs typeface="Calibri"/>
            </a:endParaRPr>
          </a:p>
          <a:p>
            <a:endParaRPr lang="en-IN" sz="2000" dirty="0">
              <a:cs typeface="Calibri"/>
            </a:endParaRPr>
          </a:p>
          <a:p>
            <a:r>
              <a:rPr lang="en-IN" sz="2000" dirty="0">
                <a:cs typeface="Calibri"/>
              </a:rPr>
              <a:t>       </a:t>
            </a:r>
            <a:r>
              <a:rPr lang="en-IN" sz="2000" b="1" dirty="0">
                <a:cs typeface="Calibri"/>
              </a:rPr>
              <a:t>Faster updates for optimization</a:t>
            </a:r>
          </a:p>
          <a:p>
            <a:endParaRPr lang="en-IN" sz="800" dirty="0">
              <a:cs typeface="Calibri"/>
            </a:endParaRPr>
          </a:p>
          <a:p>
            <a:pPr marL="800100" lvl="1" indent="-342900">
              <a:buFont typeface="Wingdings" panose="05000000000000000000" pitchFamily="2" charset="2"/>
              <a:buChar char="§"/>
            </a:pPr>
            <a:r>
              <a:rPr lang="en-IN" sz="2000" dirty="0"/>
              <a:t>P. Mohapatra, C. V. Jawahar and M. Pawan Kumar, Efficient Optimization for Average Precision SVM, </a:t>
            </a:r>
            <a:r>
              <a:rPr lang="en-IN" sz="2000" dirty="0" err="1"/>
              <a:t>NeurIPS</a:t>
            </a:r>
            <a:r>
              <a:rPr lang="en-IN" sz="2000" dirty="0"/>
              <a:t>, 2014.</a:t>
            </a:r>
          </a:p>
          <a:p>
            <a:pPr marL="800100" lvl="1" indent="-342900">
              <a:buFont typeface="Wingdings" panose="05000000000000000000" pitchFamily="2" charset="2"/>
              <a:buChar char="§"/>
            </a:pPr>
            <a:r>
              <a:rPr lang="en-IN" sz="2000" dirty="0"/>
              <a:t>P. Mohapatra, M. </a:t>
            </a:r>
            <a:r>
              <a:rPr lang="en-IN" sz="2000" dirty="0" err="1"/>
              <a:t>Rolinek</a:t>
            </a:r>
            <a:r>
              <a:rPr lang="en-IN" sz="2000" dirty="0"/>
              <a:t>, C. V. Jawahar, V. Kolmogorov and M. Pawan Kumar, Efficient Optimization for Rank-based Loss Functions,  CVPR, 2018.</a:t>
            </a:r>
          </a:p>
          <a:p>
            <a:pPr lvl="1"/>
            <a:endParaRPr lang="en-IN" sz="2000" dirty="0"/>
          </a:p>
          <a:p>
            <a:pPr lvl="1"/>
            <a:endParaRPr lang="en-IN" sz="2000" dirty="0">
              <a:solidFill>
                <a:srgbClr val="C00000"/>
              </a:solidFill>
            </a:endParaRPr>
          </a:p>
          <a:p>
            <a:pPr marL="342900" indent="-342900">
              <a:buFont typeface="Arial" panose="020B0604020202020204" pitchFamily="34" charset="0"/>
              <a:buChar char="•"/>
            </a:pPr>
            <a:r>
              <a:rPr lang="en-IN" sz="2000" b="1" dirty="0">
                <a:solidFill>
                  <a:srgbClr val="C00000"/>
                </a:solidFill>
                <a:cs typeface="Calibri"/>
              </a:rPr>
              <a:t> </a:t>
            </a:r>
            <a:r>
              <a:rPr lang="en-IN" sz="2400" b="1" dirty="0">
                <a:solidFill>
                  <a:srgbClr val="C00000"/>
                </a:solidFill>
                <a:cs typeface="Calibri"/>
              </a:rPr>
              <a:t>Optimization by Machine Learning</a:t>
            </a:r>
            <a:endParaRPr lang="en-IN" sz="2000" b="1" dirty="0">
              <a:solidFill>
                <a:srgbClr val="C00000"/>
              </a:solidFill>
              <a:cs typeface="Calibri"/>
            </a:endParaRPr>
          </a:p>
          <a:p>
            <a:endParaRPr lang="en-IN" sz="2000" dirty="0">
              <a:cs typeface="Calibri"/>
            </a:endParaRPr>
          </a:p>
          <a:p>
            <a:pPr marL="800100" lvl="1" indent="-342900">
              <a:buFont typeface="Wingdings" panose="05000000000000000000" pitchFamily="2" charset="2"/>
              <a:buChar char="§"/>
            </a:pPr>
            <a:r>
              <a:rPr lang="en-IN" sz="2000" dirty="0"/>
              <a:t>P. Mohapatra, C. V. Jawahar and M. Pawan Kumar, Learning to Round for Discrete </a:t>
            </a:r>
            <a:r>
              <a:rPr lang="en-IN" sz="2000" dirty="0" err="1"/>
              <a:t>Labeling</a:t>
            </a:r>
            <a:r>
              <a:rPr lang="en-IN" sz="2000" dirty="0"/>
              <a:t> Problems, AISTATS, 2018.</a:t>
            </a:r>
          </a:p>
          <a:p>
            <a:pPr marL="742950" lvl="1" indent="-285750">
              <a:buFont typeface="Arial" panose="020B0604020202020204" pitchFamily="34" charset="0"/>
              <a:buChar char="•"/>
            </a:pPr>
            <a:endParaRPr lang="en-IN" sz="2000" dirty="0">
              <a:cs typeface="Calibri"/>
            </a:endParaRPr>
          </a:p>
        </p:txBody>
      </p:sp>
      <p:sp>
        <p:nvSpPr>
          <p:cNvPr id="9" name="TextBox 8">
            <a:extLst>
              <a:ext uri="{FF2B5EF4-FFF2-40B4-BE49-F238E27FC236}">
                <a16:creationId xmlns:a16="http://schemas.microsoft.com/office/drawing/2014/main" id="{3371C0B4-7443-4B80-A09E-4EEA263E9E56}"/>
              </a:ext>
            </a:extLst>
          </p:cNvPr>
          <p:cNvSpPr txBox="1"/>
          <p:nvPr/>
        </p:nvSpPr>
        <p:spPr>
          <a:xfrm>
            <a:off x="9425" y="-91166"/>
            <a:ext cx="6004876" cy="584775"/>
          </a:xfrm>
          <a:prstGeom prst="rect">
            <a:avLst/>
          </a:prstGeom>
          <a:noFill/>
        </p:spPr>
        <p:txBody>
          <a:bodyPr wrap="square" rtlCol="0">
            <a:spAutoFit/>
          </a:bodyPr>
          <a:lstStyle/>
          <a:p>
            <a:r>
              <a:rPr lang="en-IN" sz="3200" dirty="0">
                <a:solidFill>
                  <a:schemeClr val="bg1"/>
                </a:solidFill>
              </a:rPr>
              <a:t>Contributions</a:t>
            </a:r>
          </a:p>
        </p:txBody>
      </p:sp>
    </p:spTree>
    <p:extLst>
      <p:ext uri="{BB962C8B-B14F-4D97-AF65-F5344CB8AC3E}">
        <p14:creationId xmlns:p14="http://schemas.microsoft.com/office/powerpoint/2010/main" val="3545604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5FA59C-546C-4EED-ADD9-8EAE80CBEFC1}"/>
              </a:ext>
            </a:extLst>
          </p:cNvPr>
          <p:cNvSpPr/>
          <p:nvPr/>
        </p:nvSpPr>
        <p:spPr>
          <a:xfrm>
            <a:off x="0" y="0"/>
            <a:ext cx="9144000" cy="533400"/>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en-IN" sz="3600" dirty="0">
                <a:solidFill>
                  <a:schemeClr val="bg1"/>
                </a:solidFill>
              </a:rPr>
              <a:t>Learning to Optimize</a:t>
            </a:r>
          </a:p>
        </p:txBody>
      </p:sp>
      <p:sp>
        <p:nvSpPr>
          <p:cNvPr id="7" name="TextBox 6">
            <a:extLst>
              <a:ext uri="{FF2B5EF4-FFF2-40B4-BE49-F238E27FC236}">
                <a16:creationId xmlns:a16="http://schemas.microsoft.com/office/drawing/2014/main" id="{A31FD7D4-F98E-49EA-AE1B-26475145518A}"/>
              </a:ext>
            </a:extLst>
          </p:cNvPr>
          <p:cNvSpPr txBox="1"/>
          <p:nvPr/>
        </p:nvSpPr>
        <p:spPr>
          <a:xfrm>
            <a:off x="254523" y="750610"/>
            <a:ext cx="6881568" cy="1015663"/>
          </a:xfrm>
          <a:prstGeom prst="rect">
            <a:avLst/>
          </a:prstGeom>
          <a:solidFill>
            <a:schemeClr val="bg1"/>
          </a:solidFill>
        </p:spPr>
        <p:txBody>
          <a:bodyPr wrap="square" rtlCol="0">
            <a:spAutoFit/>
          </a:bodyPr>
          <a:lstStyle/>
          <a:p>
            <a:r>
              <a:rPr lang="en-IN" sz="2400" b="1" dirty="0"/>
              <a:t>Learning to optimize for combinatorial problems</a:t>
            </a:r>
          </a:p>
          <a:p>
            <a:pPr marL="457200" indent="-457200">
              <a:buFont typeface="Wingdings" panose="05000000000000000000" pitchFamily="2" charset="2"/>
              <a:buChar char="§"/>
            </a:pPr>
            <a:endParaRPr lang="en-IN" dirty="0"/>
          </a:p>
          <a:p>
            <a:pPr marL="457200" indent="-457200">
              <a:buFont typeface="Wingdings" panose="05000000000000000000" pitchFamily="2" charset="2"/>
              <a:buChar char="§"/>
            </a:pPr>
            <a:r>
              <a:rPr lang="en-IN" dirty="0"/>
              <a:t>Using a learnable module as part of a human-designed algorithm</a:t>
            </a:r>
          </a:p>
        </p:txBody>
      </p:sp>
      <p:sp>
        <p:nvSpPr>
          <p:cNvPr id="8" name="TextBox 7">
            <a:extLst>
              <a:ext uri="{FF2B5EF4-FFF2-40B4-BE49-F238E27FC236}">
                <a16:creationId xmlns:a16="http://schemas.microsoft.com/office/drawing/2014/main" id="{39551979-35EA-44B8-9A8A-C93434EF369F}"/>
              </a:ext>
            </a:extLst>
          </p:cNvPr>
          <p:cNvSpPr txBox="1"/>
          <p:nvPr/>
        </p:nvSpPr>
        <p:spPr>
          <a:xfrm>
            <a:off x="5668683" y="2142738"/>
            <a:ext cx="3475317" cy="4031873"/>
          </a:xfrm>
          <a:prstGeom prst="rect">
            <a:avLst/>
          </a:prstGeom>
          <a:solidFill>
            <a:schemeClr val="bg1"/>
          </a:solidFill>
        </p:spPr>
        <p:txBody>
          <a:bodyPr wrap="square" rtlCol="0">
            <a:spAutoFit/>
          </a:bodyPr>
          <a:lstStyle/>
          <a:p>
            <a:pPr marL="285750" indent="-285750" algn="just">
              <a:buFont typeface="Arial" panose="020B0604020202020204" pitchFamily="34" charset="0"/>
              <a:buChar char="•"/>
            </a:pPr>
            <a:r>
              <a:rPr lang="en-IN" sz="1600" dirty="0"/>
              <a:t>H. Dai, E.B. Khalil, Y. Zhang, B. </a:t>
            </a:r>
            <a:r>
              <a:rPr lang="en-IN" sz="1600" dirty="0" err="1"/>
              <a:t>Dilkina</a:t>
            </a:r>
            <a:r>
              <a:rPr lang="en-IN" sz="1600" dirty="0"/>
              <a:t>, </a:t>
            </a:r>
            <a:r>
              <a:rPr lang="en-IN" sz="1600" dirty="0" err="1"/>
              <a:t>L.Song</a:t>
            </a:r>
            <a:r>
              <a:rPr lang="en-IN" sz="1600" dirty="0"/>
              <a:t>, </a:t>
            </a:r>
            <a:r>
              <a:rPr lang="en-IN" sz="1600" b="1" dirty="0"/>
              <a:t>Learning combinatorial optimization algorithms over graphs</a:t>
            </a:r>
            <a:r>
              <a:rPr lang="en-IN" sz="1600" dirty="0"/>
              <a:t>. </a:t>
            </a:r>
            <a:r>
              <a:rPr lang="en-IN" sz="1600" dirty="0" err="1"/>
              <a:t>arXiv</a:t>
            </a:r>
            <a:r>
              <a:rPr lang="en-IN" sz="1600" dirty="0"/>
              <a:t> preprint arXiv:1704.01665, 2017</a:t>
            </a:r>
          </a:p>
          <a:p>
            <a:pPr marL="285750" indent="-285750" algn="just">
              <a:buFont typeface="Arial" panose="020B0604020202020204" pitchFamily="34" charset="0"/>
              <a:buChar char="•"/>
            </a:pPr>
            <a:endParaRPr lang="en-IN" sz="1600" dirty="0"/>
          </a:p>
          <a:p>
            <a:pPr marL="285750" indent="-285750" algn="just">
              <a:buFont typeface="Arial" panose="020B0604020202020204" pitchFamily="34" charset="0"/>
              <a:buChar char="•"/>
            </a:pPr>
            <a:r>
              <a:rPr lang="en-IN" sz="1600" dirty="0"/>
              <a:t>Z. Li, Q. Chen, V. </a:t>
            </a:r>
            <a:r>
              <a:rPr lang="en-IN" sz="1600" dirty="0" err="1"/>
              <a:t>Koltun</a:t>
            </a:r>
            <a:r>
              <a:rPr lang="en-IN" sz="1600" dirty="0"/>
              <a:t>, </a:t>
            </a:r>
            <a:r>
              <a:rPr lang="en-IN" sz="1600" b="1" dirty="0"/>
              <a:t>Combinatorial optimization with graph convolutional networks and guided tree search</a:t>
            </a:r>
            <a:r>
              <a:rPr lang="en-IN" sz="1600" dirty="0"/>
              <a:t>. </a:t>
            </a:r>
            <a:r>
              <a:rPr lang="en-IN" sz="1600" dirty="0" err="1"/>
              <a:t>NeurIPS</a:t>
            </a:r>
            <a:r>
              <a:rPr lang="en-IN" sz="1600" dirty="0"/>
              <a:t>, 2018</a:t>
            </a:r>
          </a:p>
          <a:p>
            <a:pPr marL="285750" indent="-285750" algn="just">
              <a:buFont typeface="Arial" panose="020B0604020202020204" pitchFamily="34" charset="0"/>
              <a:buChar char="•"/>
            </a:pPr>
            <a:endParaRPr lang="en-IN" sz="1600" dirty="0"/>
          </a:p>
          <a:p>
            <a:pPr marL="285750" indent="-285750" algn="just">
              <a:buFont typeface="Arial" panose="020B0604020202020204" pitchFamily="34" charset="0"/>
              <a:buChar char="•"/>
            </a:pPr>
            <a:r>
              <a:rPr lang="en-IN" sz="1600" dirty="0"/>
              <a:t>Y. Tang, S. Agrawal, Y. Faenza, </a:t>
            </a:r>
            <a:r>
              <a:rPr lang="en-IN" sz="1600" b="1" dirty="0"/>
              <a:t>Reinforcement Learning for Integer Programming: Learning to Cut</a:t>
            </a:r>
            <a:r>
              <a:rPr lang="en-IN" sz="1600" dirty="0"/>
              <a:t>, </a:t>
            </a:r>
            <a:r>
              <a:rPr lang="en-IN" sz="1600" dirty="0" err="1"/>
              <a:t>arXiv</a:t>
            </a:r>
            <a:r>
              <a:rPr lang="en-IN" sz="1600" dirty="0"/>
              <a:t> preprint arXiv:1906.04859, 2019</a:t>
            </a:r>
          </a:p>
        </p:txBody>
      </p:sp>
      <p:grpSp>
        <p:nvGrpSpPr>
          <p:cNvPr id="12" name="Group 11">
            <a:extLst>
              <a:ext uri="{FF2B5EF4-FFF2-40B4-BE49-F238E27FC236}">
                <a16:creationId xmlns:a16="http://schemas.microsoft.com/office/drawing/2014/main" id="{644BCC40-6A47-4B46-90CF-15993325A0FD}"/>
              </a:ext>
            </a:extLst>
          </p:cNvPr>
          <p:cNvGrpSpPr/>
          <p:nvPr/>
        </p:nvGrpSpPr>
        <p:grpSpPr>
          <a:xfrm>
            <a:off x="2430479" y="3567511"/>
            <a:ext cx="1046641" cy="1597493"/>
            <a:chOff x="1545996" y="2469823"/>
            <a:chExt cx="1932495" cy="2853836"/>
          </a:xfrm>
        </p:grpSpPr>
        <p:pic>
          <p:nvPicPr>
            <p:cNvPr id="6" name="Picture 5">
              <a:extLst>
                <a:ext uri="{FF2B5EF4-FFF2-40B4-BE49-F238E27FC236}">
                  <a16:creationId xmlns:a16="http://schemas.microsoft.com/office/drawing/2014/main" id="{7F2ABE3A-0F74-4E5C-8D85-EA53887DEAEB}"/>
                </a:ext>
              </a:extLst>
            </p:cNvPr>
            <p:cNvPicPr>
              <a:picLocks noChangeAspect="1"/>
            </p:cNvPicPr>
            <p:nvPr/>
          </p:nvPicPr>
          <p:blipFill>
            <a:blip r:embed="rId3"/>
            <a:stretch>
              <a:fillRect/>
            </a:stretch>
          </p:blipFill>
          <p:spPr>
            <a:xfrm>
              <a:off x="1715677" y="2613715"/>
              <a:ext cx="1640265" cy="957345"/>
            </a:xfrm>
            <a:prstGeom prst="rect">
              <a:avLst/>
            </a:prstGeom>
          </p:spPr>
        </p:pic>
        <p:pic>
          <p:nvPicPr>
            <p:cNvPr id="1340418" name="Picture 2" descr="Image result for neural networks">
              <a:extLst>
                <a:ext uri="{FF2B5EF4-FFF2-40B4-BE49-F238E27FC236}">
                  <a16:creationId xmlns:a16="http://schemas.microsoft.com/office/drawing/2014/main" id="{11FEB035-1C63-4591-9B81-C31A1FDE26D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3903" y="3999910"/>
              <a:ext cx="995217" cy="1194260"/>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B36D92EC-DC55-48BE-8421-610B2C73E10A}"/>
                </a:ext>
              </a:extLst>
            </p:cNvPr>
            <p:cNvCxnSpPr>
              <a:cxnSpLocks/>
            </p:cNvCxnSpPr>
            <p:nvPr/>
          </p:nvCxnSpPr>
          <p:spPr>
            <a:xfrm>
              <a:off x="1715677" y="3808429"/>
              <a:ext cx="1640265" cy="0"/>
            </a:xfrm>
            <a:prstGeom prst="line">
              <a:avLst/>
            </a:prstGeom>
            <a:ln w="12700">
              <a:prstDash val="sysDash"/>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352CE6A-BE50-4920-BB8B-886A5BBF5526}"/>
                </a:ext>
              </a:extLst>
            </p:cNvPr>
            <p:cNvSpPr/>
            <p:nvPr/>
          </p:nvSpPr>
          <p:spPr>
            <a:xfrm>
              <a:off x="1545996" y="2469823"/>
              <a:ext cx="1932495" cy="285383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5" name="Group 14">
            <a:extLst>
              <a:ext uri="{FF2B5EF4-FFF2-40B4-BE49-F238E27FC236}">
                <a16:creationId xmlns:a16="http://schemas.microsoft.com/office/drawing/2014/main" id="{FC239C53-7FA9-46A1-AF12-26E497F5D4D7}"/>
              </a:ext>
            </a:extLst>
          </p:cNvPr>
          <p:cNvGrpSpPr/>
          <p:nvPr/>
        </p:nvGrpSpPr>
        <p:grpSpPr>
          <a:xfrm>
            <a:off x="704507" y="2349812"/>
            <a:ext cx="894678" cy="734917"/>
            <a:chOff x="6265343" y="1786662"/>
            <a:chExt cx="2345257" cy="1715380"/>
          </a:xfrm>
        </p:grpSpPr>
        <p:grpSp>
          <p:nvGrpSpPr>
            <p:cNvPr id="16" name="Group 15">
              <a:extLst>
                <a:ext uri="{FF2B5EF4-FFF2-40B4-BE49-F238E27FC236}">
                  <a16:creationId xmlns:a16="http://schemas.microsoft.com/office/drawing/2014/main" id="{B3FC611F-14C7-4F38-9D8B-43505E959994}"/>
                </a:ext>
              </a:extLst>
            </p:cNvPr>
            <p:cNvGrpSpPr/>
            <p:nvPr/>
          </p:nvGrpSpPr>
          <p:grpSpPr>
            <a:xfrm>
              <a:off x="6444008" y="1961882"/>
              <a:ext cx="1987928" cy="1241042"/>
              <a:chOff x="6444008" y="1961882"/>
              <a:chExt cx="1987928" cy="1241042"/>
            </a:xfrm>
          </p:grpSpPr>
          <p:cxnSp>
            <p:nvCxnSpPr>
              <p:cNvPr id="28" name="Straight Connector 27">
                <a:extLst>
                  <a:ext uri="{FF2B5EF4-FFF2-40B4-BE49-F238E27FC236}">
                    <a16:creationId xmlns:a16="http://schemas.microsoft.com/office/drawing/2014/main" id="{903E2093-292F-4FB0-83C3-FC581D0A933B}"/>
                  </a:ext>
                </a:extLst>
              </p:cNvPr>
              <p:cNvCxnSpPr>
                <a:cxnSpLocks/>
                <a:stCxn id="18" idx="4"/>
                <a:endCxn id="21" idx="1"/>
              </p:cNvCxnSpPr>
              <p:nvPr/>
            </p:nvCxnSpPr>
            <p:spPr>
              <a:xfrm>
                <a:off x="6444008" y="2137101"/>
                <a:ext cx="346422" cy="1065823"/>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92E4FFD-1784-4BB9-963B-91660D7AF38B}"/>
                  </a:ext>
                </a:extLst>
              </p:cNvPr>
              <p:cNvCxnSpPr>
                <a:cxnSpLocks/>
                <a:stCxn id="18" idx="6"/>
                <a:endCxn id="19" idx="2"/>
              </p:cNvCxnSpPr>
              <p:nvPr/>
            </p:nvCxnSpPr>
            <p:spPr>
              <a:xfrm>
                <a:off x="6622672" y="1961882"/>
                <a:ext cx="636636"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BEFEABD-D0A0-4755-AB13-D6233FF1D885}"/>
                  </a:ext>
                </a:extLst>
              </p:cNvPr>
              <p:cNvCxnSpPr>
                <a:cxnSpLocks/>
                <a:stCxn id="19" idx="4"/>
                <a:endCxn id="22" idx="1"/>
              </p:cNvCxnSpPr>
              <p:nvPr/>
            </p:nvCxnSpPr>
            <p:spPr>
              <a:xfrm>
                <a:off x="7437973" y="2137101"/>
                <a:ext cx="346422" cy="1065823"/>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66B0014-2CCB-4AA2-A825-CEEEB3F2141E}"/>
                  </a:ext>
                </a:extLst>
              </p:cNvPr>
              <p:cNvCxnSpPr>
                <a:cxnSpLocks/>
                <a:stCxn id="20" idx="4"/>
                <a:endCxn id="21" idx="7"/>
              </p:cNvCxnSpPr>
              <p:nvPr/>
            </p:nvCxnSpPr>
            <p:spPr>
              <a:xfrm flipH="1">
                <a:off x="7043099" y="2137101"/>
                <a:ext cx="1388837" cy="1065823"/>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03A9C70-C25B-4A06-9502-37479830DFD9}"/>
                  </a:ext>
                </a:extLst>
              </p:cNvPr>
              <p:cNvCxnSpPr>
                <a:cxnSpLocks/>
                <a:stCxn id="19" idx="6"/>
                <a:endCxn id="20" idx="2"/>
              </p:cNvCxnSpPr>
              <p:nvPr/>
            </p:nvCxnSpPr>
            <p:spPr>
              <a:xfrm>
                <a:off x="7616637" y="1961882"/>
                <a:ext cx="636634"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3A502EBF-556F-48D2-BDDE-86A219165D25}"/>
                </a:ext>
              </a:extLst>
            </p:cNvPr>
            <p:cNvGrpSpPr/>
            <p:nvPr/>
          </p:nvGrpSpPr>
          <p:grpSpPr>
            <a:xfrm>
              <a:off x="6265343" y="1786662"/>
              <a:ext cx="2345257" cy="1715380"/>
              <a:chOff x="6265343" y="1786662"/>
              <a:chExt cx="2345257" cy="1715380"/>
            </a:xfrm>
          </p:grpSpPr>
          <p:sp>
            <p:nvSpPr>
              <p:cNvPr id="18" name="Oval 17">
                <a:extLst>
                  <a:ext uri="{FF2B5EF4-FFF2-40B4-BE49-F238E27FC236}">
                    <a16:creationId xmlns:a16="http://schemas.microsoft.com/office/drawing/2014/main" id="{093A7F70-95B0-4F6F-91BF-E70FBB10C1CC}"/>
                  </a:ext>
                </a:extLst>
              </p:cNvPr>
              <p:cNvSpPr/>
              <p:nvPr/>
            </p:nvSpPr>
            <p:spPr>
              <a:xfrm>
                <a:off x="6265343" y="1786662"/>
                <a:ext cx="357329" cy="350439"/>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dirty="0"/>
              </a:p>
            </p:txBody>
          </p:sp>
          <p:sp>
            <p:nvSpPr>
              <p:cNvPr id="19" name="Oval 18">
                <a:extLst>
                  <a:ext uri="{FF2B5EF4-FFF2-40B4-BE49-F238E27FC236}">
                    <a16:creationId xmlns:a16="http://schemas.microsoft.com/office/drawing/2014/main" id="{33AE3757-CB44-4AF0-ACD1-CA49815837E2}"/>
                  </a:ext>
                </a:extLst>
              </p:cNvPr>
              <p:cNvSpPr/>
              <p:nvPr/>
            </p:nvSpPr>
            <p:spPr>
              <a:xfrm>
                <a:off x="7259308" y="1786662"/>
                <a:ext cx="357329" cy="350439"/>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20" name="Oval 19">
                <a:extLst>
                  <a:ext uri="{FF2B5EF4-FFF2-40B4-BE49-F238E27FC236}">
                    <a16:creationId xmlns:a16="http://schemas.microsoft.com/office/drawing/2014/main" id="{FD594992-8DB0-4BA9-90EA-4029056B3B55}"/>
                  </a:ext>
                </a:extLst>
              </p:cNvPr>
              <p:cNvSpPr/>
              <p:nvPr/>
            </p:nvSpPr>
            <p:spPr>
              <a:xfrm>
                <a:off x="8253271" y="1786662"/>
                <a:ext cx="357329" cy="350439"/>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21" name="Oval 20">
                <a:extLst>
                  <a:ext uri="{FF2B5EF4-FFF2-40B4-BE49-F238E27FC236}">
                    <a16:creationId xmlns:a16="http://schemas.microsoft.com/office/drawing/2014/main" id="{6231DCD2-F1EC-42D0-8189-CD6F67C79E21}"/>
                  </a:ext>
                </a:extLst>
              </p:cNvPr>
              <p:cNvSpPr/>
              <p:nvPr/>
            </p:nvSpPr>
            <p:spPr>
              <a:xfrm>
                <a:off x="6738100" y="3151603"/>
                <a:ext cx="357329" cy="350439"/>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22" name="Oval 21">
                <a:extLst>
                  <a:ext uri="{FF2B5EF4-FFF2-40B4-BE49-F238E27FC236}">
                    <a16:creationId xmlns:a16="http://schemas.microsoft.com/office/drawing/2014/main" id="{C6873F11-379A-4229-B006-8926FCD3E2A5}"/>
                  </a:ext>
                </a:extLst>
              </p:cNvPr>
              <p:cNvSpPr/>
              <p:nvPr/>
            </p:nvSpPr>
            <p:spPr>
              <a:xfrm>
                <a:off x="7732065" y="3151603"/>
                <a:ext cx="357329" cy="350439"/>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graphicFrame>
            <p:nvGraphicFramePr>
              <p:cNvPr id="23" name="Object 22">
                <a:extLst>
                  <a:ext uri="{FF2B5EF4-FFF2-40B4-BE49-F238E27FC236}">
                    <a16:creationId xmlns:a16="http://schemas.microsoft.com/office/drawing/2014/main" id="{D31D765D-5F2A-4B51-A025-F4C3F3679399}"/>
                  </a:ext>
                </a:extLst>
              </p:cNvPr>
              <p:cNvGraphicFramePr>
                <a:graphicFrameLocks noChangeAspect="1"/>
              </p:cNvGraphicFramePr>
              <p:nvPr>
                <p:extLst>
                  <p:ext uri="{D42A27DB-BD31-4B8C-83A1-F6EECF244321}">
                    <p14:modId xmlns:p14="http://schemas.microsoft.com/office/powerpoint/2010/main" val="4024261843"/>
                  </p:ext>
                </p:extLst>
              </p:nvPr>
            </p:nvGraphicFramePr>
            <p:xfrm>
              <a:off x="6307775" y="1820030"/>
              <a:ext cx="258661" cy="276590"/>
            </p:xfrm>
            <a:graphic>
              <a:graphicData uri="http://schemas.openxmlformats.org/presentationml/2006/ole">
                <mc:AlternateContent xmlns:mc="http://schemas.openxmlformats.org/markup-compatibility/2006">
                  <mc:Choice xmlns:v="urn:schemas-microsoft-com:vml" Requires="v">
                    <p:oleObj spid="_x0000_s1341199" name="Equation" r:id="rId5" imgW="4876800" imgH="5486400" progId="Equation.DSMT4">
                      <p:embed/>
                    </p:oleObj>
                  </mc:Choice>
                  <mc:Fallback>
                    <p:oleObj name="Equation" r:id="rId5" imgW="4876800" imgH="5486400" progId="Equation.DSMT4">
                      <p:embed/>
                      <p:pic>
                        <p:nvPicPr>
                          <p:cNvPr id="92" name="Object 91">
                            <a:extLst>
                              <a:ext uri="{FF2B5EF4-FFF2-40B4-BE49-F238E27FC236}">
                                <a16:creationId xmlns:a16="http://schemas.microsoft.com/office/drawing/2014/main" id="{26A3E292-2737-47EC-8920-5D3F136007C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7775" y="1820030"/>
                            <a:ext cx="258661" cy="2765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a:extLst>
                  <a:ext uri="{FF2B5EF4-FFF2-40B4-BE49-F238E27FC236}">
                    <a16:creationId xmlns:a16="http://schemas.microsoft.com/office/drawing/2014/main" id="{3AC89C41-F315-4237-98D0-4D4ACC218C6A}"/>
                  </a:ext>
                </a:extLst>
              </p:cNvPr>
              <p:cNvGraphicFramePr>
                <a:graphicFrameLocks noChangeAspect="1"/>
              </p:cNvGraphicFramePr>
              <p:nvPr/>
            </p:nvGraphicFramePr>
            <p:xfrm>
              <a:off x="7286347" y="1828674"/>
              <a:ext cx="274053" cy="276389"/>
            </p:xfrm>
            <a:graphic>
              <a:graphicData uri="http://schemas.openxmlformats.org/presentationml/2006/ole">
                <mc:AlternateContent xmlns:mc="http://schemas.openxmlformats.org/markup-compatibility/2006">
                  <mc:Choice xmlns:v="urn:schemas-microsoft-com:vml" Requires="v">
                    <p:oleObj spid="_x0000_s1341200" name="Equation" r:id="rId7" imgW="5181600" imgH="5486400" progId="Equation.DSMT4">
                      <p:embed/>
                    </p:oleObj>
                  </mc:Choice>
                  <mc:Fallback>
                    <p:oleObj name="Equation" r:id="rId7" imgW="5181600" imgH="5486400" progId="Equation.DSMT4">
                      <p:embed/>
                      <p:pic>
                        <p:nvPicPr>
                          <p:cNvPr id="93" name="Object 92">
                            <a:extLst>
                              <a:ext uri="{FF2B5EF4-FFF2-40B4-BE49-F238E27FC236}">
                                <a16:creationId xmlns:a16="http://schemas.microsoft.com/office/drawing/2014/main" id="{8CB617F3-C71B-4CDE-840E-8F31EC3071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6347" y="1828674"/>
                            <a:ext cx="274053" cy="276389"/>
                          </a:xfrm>
                          <a:prstGeom prst="rect">
                            <a:avLst/>
                          </a:prstGeom>
                          <a:noFill/>
                        </p:spPr>
                      </p:pic>
                    </p:oleObj>
                  </mc:Fallback>
                </mc:AlternateContent>
              </a:graphicData>
            </a:graphic>
          </p:graphicFrame>
          <p:graphicFrame>
            <p:nvGraphicFramePr>
              <p:cNvPr id="25" name="Object 24">
                <a:extLst>
                  <a:ext uri="{FF2B5EF4-FFF2-40B4-BE49-F238E27FC236}">
                    <a16:creationId xmlns:a16="http://schemas.microsoft.com/office/drawing/2014/main" id="{A13DD9DD-9DB3-48B9-9713-3D235F8F3EB5}"/>
                  </a:ext>
                </a:extLst>
              </p:cNvPr>
              <p:cNvGraphicFramePr>
                <a:graphicFrameLocks noChangeAspect="1"/>
              </p:cNvGraphicFramePr>
              <p:nvPr/>
            </p:nvGraphicFramePr>
            <p:xfrm>
              <a:off x="8290903" y="1828674"/>
              <a:ext cx="274053" cy="276389"/>
            </p:xfrm>
            <a:graphic>
              <a:graphicData uri="http://schemas.openxmlformats.org/presentationml/2006/ole">
                <mc:AlternateContent xmlns:mc="http://schemas.openxmlformats.org/markup-compatibility/2006">
                  <mc:Choice xmlns:v="urn:schemas-microsoft-com:vml" Requires="v">
                    <p:oleObj spid="_x0000_s1341201" name="Equation" r:id="rId9" imgW="5181600" imgH="5486400" progId="Equation.DSMT4">
                      <p:embed/>
                    </p:oleObj>
                  </mc:Choice>
                  <mc:Fallback>
                    <p:oleObj name="Equation" r:id="rId9" imgW="5181600" imgH="5486400" progId="Equation.DSMT4">
                      <p:embed/>
                      <p:pic>
                        <p:nvPicPr>
                          <p:cNvPr id="94" name="Object 93">
                            <a:extLst>
                              <a:ext uri="{FF2B5EF4-FFF2-40B4-BE49-F238E27FC236}">
                                <a16:creationId xmlns:a16="http://schemas.microsoft.com/office/drawing/2014/main" id="{CF381908-0C4F-4C59-8322-E3FF5ACFDC4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90903" y="1828674"/>
                            <a:ext cx="274053" cy="276389"/>
                          </a:xfrm>
                          <a:prstGeom prst="rect">
                            <a:avLst/>
                          </a:prstGeom>
                          <a:noFill/>
                        </p:spPr>
                      </p:pic>
                    </p:oleObj>
                  </mc:Fallback>
                </mc:AlternateContent>
              </a:graphicData>
            </a:graphic>
          </p:graphicFrame>
          <p:graphicFrame>
            <p:nvGraphicFramePr>
              <p:cNvPr id="26" name="Object 25">
                <a:extLst>
                  <a:ext uri="{FF2B5EF4-FFF2-40B4-BE49-F238E27FC236}">
                    <a16:creationId xmlns:a16="http://schemas.microsoft.com/office/drawing/2014/main" id="{323D1969-7017-425C-908D-9E6712CE478D}"/>
                  </a:ext>
                </a:extLst>
              </p:cNvPr>
              <p:cNvGraphicFramePr>
                <a:graphicFrameLocks noChangeAspect="1"/>
              </p:cNvGraphicFramePr>
              <p:nvPr/>
            </p:nvGraphicFramePr>
            <p:xfrm>
              <a:off x="6768307" y="3195005"/>
              <a:ext cx="274053" cy="276389"/>
            </p:xfrm>
            <a:graphic>
              <a:graphicData uri="http://schemas.openxmlformats.org/presentationml/2006/ole">
                <mc:AlternateContent xmlns:mc="http://schemas.openxmlformats.org/markup-compatibility/2006">
                  <mc:Choice xmlns:v="urn:schemas-microsoft-com:vml" Requires="v">
                    <p:oleObj spid="_x0000_s1341202" name="Equation" r:id="rId11" imgW="5181600" imgH="5486400" progId="Equation.DSMT4">
                      <p:embed/>
                    </p:oleObj>
                  </mc:Choice>
                  <mc:Fallback>
                    <p:oleObj name="Equation" r:id="rId11" imgW="5181600" imgH="5486400" progId="Equation.DSMT4">
                      <p:embed/>
                      <p:pic>
                        <p:nvPicPr>
                          <p:cNvPr id="95" name="Object 94">
                            <a:extLst>
                              <a:ext uri="{FF2B5EF4-FFF2-40B4-BE49-F238E27FC236}">
                                <a16:creationId xmlns:a16="http://schemas.microsoft.com/office/drawing/2014/main" id="{D548A442-1807-4E77-BC63-A948A672903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68307" y="3195005"/>
                            <a:ext cx="274053" cy="2763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26">
                <a:extLst>
                  <a:ext uri="{FF2B5EF4-FFF2-40B4-BE49-F238E27FC236}">
                    <a16:creationId xmlns:a16="http://schemas.microsoft.com/office/drawing/2014/main" id="{10C6828D-9990-4161-9022-F34C4636EDC3}"/>
                  </a:ext>
                </a:extLst>
              </p:cNvPr>
              <p:cNvGraphicFramePr>
                <a:graphicFrameLocks noChangeAspect="1"/>
              </p:cNvGraphicFramePr>
              <p:nvPr/>
            </p:nvGraphicFramePr>
            <p:xfrm>
              <a:off x="7770553" y="3195005"/>
              <a:ext cx="274053" cy="276389"/>
            </p:xfrm>
            <a:graphic>
              <a:graphicData uri="http://schemas.openxmlformats.org/presentationml/2006/ole">
                <mc:AlternateContent xmlns:mc="http://schemas.openxmlformats.org/markup-compatibility/2006">
                  <mc:Choice xmlns:v="urn:schemas-microsoft-com:vml" Requires="v">
                    <p:oleObj spid="_x0000_s1341203" name="Equation" r:id="rId13" imgW="5181600" imgH="5486400" progId="Equation.DSMT4">
                      <p:embed/>
                    </p:oleObj>
                  </mc:Choice>
                  <mc:Fallback>
                    <p:oleObj name="Equation" r:id="rId13" imgW="5181600" imgH="5486400" progId="Equation.DSMT4">
                      <p:embed/>
                      <p:pic>
                        <p:nvPicPr>
                          <p:cNvPr id="96" name="Object 95">
                            <a:extLst>
                              <a:ext uri="{FF2B5EF4-FFF2-40B4-BE49-F238E27FC236}">
                                <a16:creationId xmlns:a16="http://schemas.microsoft.com/office/drawing/2014/main" id="{38EFD7F2-3EE8-4A13-920C-C1C776625AC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0553" y="3195005"/>
                            <a:ext cx="274053" cy="2763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33" name="Rectangle 32">
            <a:extLst>
              <a:ext uri="{FF2B5EF4-FFF2-40B4-BE49-F238E27FC236}">
                <a16:creationId xmlns:a16="http://schemas.microsoft.com/office/drawing/2014/main" id="{195C5529-1EE5-43E9-98A4-3122758A07B8}"/>
              </a:ext>
            </a:extLst>
          </p:cNvPr>
          <p:cNvSpPr/>
          <p:nvPr/>
        </p:nvSpPr>
        <p:spPr>
          <a:xfrm>
            <a:off x="952173" y="3567511"/>
            <a:ext cx="399347" cy="15974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4" name="Rectangle 33">
            <a:extLst>
              <a:ext uri="{FF2B5EF4-FFF2-40B4-BE49-F238E27FC236}">
                <a16:creationId xmlns:a16="http://schemas.microsoft.com/office/drawing/2014/main" id="{B3469930-2F43-4DE4-A49F-D331D3F35758}"/>
              </a:ext>
            </a:extLst>
          </p:cNvPr>
          <p:cNvSpPr/>
          <p:nvPr/>
        </p:nvSpPr>
        <p:spPr>
          <a:xfrm>
            <a:off x="4546504" y="3567511"/>
            <a:ext cx="399347" cy="159749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53" name="Group 52">
            <a:extLst>
              <a:ext uri="{FF2B5EF4-FFF2-40B4-BE49-F238E27FC236}">
                <a16:creationId xmlns:a16="http://schemas.microsoft.com/office/drawing/2014/main" id="{6BD45E4D-FD85-4673-BBA2-83D26C95669F}"/>
              </a:ext>
            </a:extLst>
          </p:cNvPr>
          <p:cNvGrpSpPr/>
          <p:nvPr/>
        </p:nvGrpSpPr>
        <p:grpSpPr>
          <a:xfrm>
            <a:off x="4327119" y="5832356"/>
            <a:ext cx="894678" cy="734917"/>
            <a:chOff x="6265343" y="1786662"/>
            <a:chExt cx="2345257" cy="1715380"/>
          </a:xfrm>
        </p:grpSpPr>
        <p:grpSp>
          <p:nvGrpSpPr>
            <p:cNvPr id="54" name="Group 53">
              <a:extLst>
                <a:ext uri="{FF2B5EF4-FFF2-40B4-BE49-F238E27FC236}">
                  <a16:creationId xmlns:a16="http://schemas.microsoft.com/office/drawing/2014/main" id="{24280303-45B1-4C51-B072-F68CDEEF3D89}"/>
                </a:ext>
              </a:extLst>
            </p:cNvPr>
            <p:cNvGrpSpPr/>
            <p:nvPr/>
          </p:nvGrpSpPr>
          <p:grpSpPr>
            <a:xfrm>
              <a:off x="6444008" y="1961882"/>
              <a:ext cx="1987928" cy="1241042"/>
              <a:chOff x="6444008" y="1961882"/>
              <a:chExt cx="1987928" cy="1241042"/>
            </a:xfrm>
          </p:grpSpPr>
          <p:cxnSp>
            <p:nvCxnSpPr>
              <p:cNvPr id="66" name="Straight Connector 65">
                <a:extLst>
                  <a:ext uri="{FF2B5EF4-FFF2-40B4-BE49-F238E27FC236}">
                    <a16:creationId xmlns:a16="http://schemas.microsoft.com/office/drawing/2014/main" id="{88F6CDA0-5F48-4D40-9EB3-EE2EF26B9FC5}"/>
                  </a:ext>
                </a:extLst>
              </p:cNvPr>
              <p:cNvCxnSpPr>
                <a:cxnSpLocks/>
                <a:stCxn id="56" idx="4"/>
                <a:endCxn id="59" idx="1"/>
              </p:cNvCxnSpPr>
              <p:nvPr/>
            </p:nvCxnSpPr>
            <p:spPr>
              <a:xfrm>
                <a:off x="6444008" y="2137101"/>
                <a:ext cx="346422" cy="1065823"/>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1FA59823-A183-48EB-94B9-F2526DDE7843}"/>
                  </a:ext>
                </a:extLst>
              </p:cNvPr>
              <p:cNvCxnSpPr>
                <a:cxnSpLocks/>
                <a:stCxn id="56" idx="6"/>
                <a:endCxn id="57" idx="2"/>
              </p:cNvCxnSpPr>
              <p:nvPr/>
            </p:nvCxnSpPr>
            <p:spPr>
              <a:xfrm>
                <a:off x="6622672" y="1961882"/>
                <a:ext cx="636636"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30DC174-105A-493A-A747-7BF8AF9E95A8}"/>
                  </a:ext>
                </a:extLst>
              </p:cNvPr>
              <p:cNvCxnSpPr>
                <a:cxnSpLocks/>
                <a:stCxn id="57" idx="4"/>
                <a:endCxn id="60" idx="1"/>
              </p:cNvCxnSpPr>
              <p:nvPr/>
            </p:nvCxnSpPr>
            <p:spPr>
              <a:xfrm>
                <a:off x="7437973" y="2137101"/>
                <a:ext cx="346422" cy="1065823"/>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535AB599-B410-4AD1-9E69-A593AC681E61}"/>
                  </a:ext>
                </a:extLst>
              </p:cNvPr>
              <p:cNvCxnSpPr>
                <a:cxnSpLocks/>
                <a:stCxn id="58" idx="4"/>
                <a:endCxn id="59" idx="7"/>
              </p:cNvCxnSpPr>
              <p:nvPr/>
            </p:nvCxnSpPr>
            <p:spPr>
              <a:xfrm flipH="1">
                <a:off x="7043099" y="2137101"/>
                <a:ext cx="1388837" cy="1065823"/>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9ECC80E6-99D7-4A37-AC89-1D28734B203C}"/>
                  </a:ext>
                </a:extLst>
              </p:cNvPr>
              <p:cNvCxnSpPr>
                <a:cxnSpLocks/>
                <a:stCxn id="57" idx="6"/>
                <a:endCxn id="58" idx="2"/>
              </p:cNvCxnSpPr>
              <p:nvPr/>
            </p:nvCxnSpPr>
            <p:spPr>
              <a:xfrm>
                <a:off x="7616637" y="1961882"/>
                <a:ext cx="636634"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pSp>
          <p:nvGrpSpPr>
            <p:cNvPr id="55" name="Group 54">
              <a:extLst>
                <a:ext uri="{FF2B5EF4-FFF2-40B4-BE49-F238E27FC236}">
                  <a16:creationId xmlns:a16="http://schemas.microsoft.com/office/drawing/2014/main" id="{37CE350D-05E5-4DF5-833B-6C6F9B60CB3F}"/>
                </a:ext>
              </a:extLst>
            </p:cNvPr>
            <p:cNvGrpSpPr/>
            <p:nvPr/>
          </p:nvGrpSpPr>
          <p:grpSpPr>
            <a:xfrm>
              <a:off x="6265343" y="1786662"/>
              <a:ext cx="2345257" cy="1715380"/>
              <a:chOff x="6265343" y="1786662"/>
              <a:chExt cx="2345257" cy="1715380"/>
            </a:xfrm>
          </p:grpSpPr>
          <p:sp>
            <p:nvSpPr>
              <p:cNvPr id="56" name="Oval 55">
                <a:extLst>
                  <a:ext uri="{FF2B5EF4-FFF2-40B4-BE49-F238E27FC236}">
                    <a16:creationId xmlns:a16="http://schemas.microsoft.com/office/drawing/2014/main" id="{3E193470-BFE4-466A-B17F-4920727B2614}"/>
                  </a:ext>
                </a:extLst>
              </p:cNvPr>
              <p:cNvSpPr/>
              <p:nvPr/>
            </p:nvSpPr>
            <p:spPr>
              <a:xfrm>
                <a:off x="6265343" y="1786662"/>
                <a:ext cx="357329" cy="350439"/>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dirty="0"/>
              </a:p>
            </p:txBody>
          </p:sp>
          <p:sp>
            <p:nvSpPr>
              <p:cNvPr id="57" name="Oval 56">
                <a:extLst>
                  <a:ext uri="{FF2B5EF4-FFF2-40B4-BE49-F238E27FC236}">
                    <a16:creationId xmlns:a16="http://schemas.microsoft.com/office/drawing/2014/main" id="{70DA5881-D20D-439E-ADA7-A024707D73A9}"/>
                  </a:ext>
                </a:extLst>
              </p:cNvPr>
              <p:cNvSpPr/>
              <p:nvPr/>
            </p:nvSpPr>
            <p:spPr>
              <a:xfrm>
                <a:off x="7259308" y="1786662"/>
                <a:ext cx="357329" cy="350439"/>
              </a:xfrm>
              <a:prstGeom prst="ellipse">
                <a:avLst/>
              </a:prstGeom>
              <a:ln w="28575">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58" name="Oval 57">
                <a:extLst>
                  <a:ext uri="{FF2B5EF4-FFF2-40B4-BE49-F238E27FC236}">
                    <a16:creationId xmlns:a16="http://schemas.microsoft.com/office/drawing/2014/main" id="{4A78AA48-919B-4996-958F-841A4157C8BB}"/>
                  </a:ext>
                </a:extLst>
              </p:cNvPr>
              <p:cNvSpPr/>
              <p:nvPr/>
            </p:nvSpPr>
            <p:spPr>
              <a:xfrm>
                <a:off x="8253271" y="1786662"/>
                <a:ext cx="357329" cy="350439"/>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59" name="Oval 58">
                <a:extLst>
                  <a:ext uri="{FF2B5EF4-FFF2-40B4-BE49-F238E27FC236}">
                    <a16:creationId xmlns:a16="http://schemas.microsoft.com/office/drawing/2014/main" id="{BE86DF07-C861-4259-B2D2-7E56B921D6C7}"/>
                  </a:ext>
                </a:extLst>
              </p:cNvPr>
              <p:cNvSpPr/>
              <p:nvPr/>
            </p:nvSpPr>
            <p:spPr>
              <a:xfrm>
                <a:off x="6738100" y="3151603"/>
                <a:ext cx="357329" cy="350439"/>
              </a:xfrm>
              <a:prstGeom prst="ellipse">
                <a:avLst/>
              </a:prstGeom>
              <a:ln w="28575">
                <a:solidFill>
                  <a:srgbClr val="00CC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60" name="Oval 59">
                <a:extLst>
                  <a:ext uri="{FF2B5EF4-FFF2-40B4-BE49-F238E27FC236}">
                    <a16:creationId xmlns:a16="http://schemas.microsoft.com/office/drawing/2014/main" id="{7E415446-4E1C-473A-959D-D371789BC0FE}"/>
                  </a:ext>
                </a:extLst>
              </p:cNvPr>
              <p:cNvSpPr/>
              <p:nvPr/>
            </p:nvSpPr>
            <p:spPr>
              <a:xfrm>
                <a:off x="7732065" y="3151603"/>
                <a:ext cx="357329" cy="350439"/>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graphicFrame>
            <p:nvGraphicFramePr>
              <p:cNvPr id="61" name="Object 60">
                <a:extLst>
                  <a:ext uri="{FF2B5EF4-FFF2-40B4-BE49-F238E27FC236}">
                    <a16:creationId xmlns:a16="http://schemas.microsoft.com/office/drawing/2014/main" id="{E41B1905-114E-4349-BCEB-AE010BE6C0DF}"/>
                  </a:ext>
                </a:extLst>
              </p:cNvPr>
              <p:cNvGraphicFramePr>
                <a:graphicFrameLocks noChangeAspect="1"/>
              </p:cNvGraphicFramePr>
              <p:nvPr/>
            </p:nvGraphicFramePr>
            <p:xfrm>
              <a:off x="6307357" y="1811780"/>
              <a:ext cx="258661" cy="276589"/>
            </p:xfrm>
            <a:graphic>
              <a:graphicData uri="http://schemas.openxmlformats.org/presentationml/2006/ole">
                <mc:AlternateContent xmlns:mc="http://schemas.openxmlformats.org/markup-compatibility/2006">
                  <mc:Choice xmlns:v="urn:schemas-microsoft-com:vml" Requires="v">
                    <p:oleObj spid="_x0000_s1341204" name="Equation" r:id="rId5" imgW="4876800" imgH="5486400" progId="Equation.DSMT4">
                      <p:embed/>
                    </p:oleObj>
                  </mc:Choice>
                  <mc:Fallback>
                    <p:oleObj name="Equation" r:id="rId5" imgW="4876800" imgH="5486400" progId="Equation.DSMT4">
                      <p:embed/>
                      <p:pic>
                        <p:nvPicPr>
                          <p:cNvPr id="23" name="Object 22">
                            <a:extLst>
                              <a:ext uri="{FF2B5EF4-FFF2-40B4-BE49-F238E27FC236}">
                                <a16:creationId xmlns:a16="http://schemas.microsoft.com/office/drawing/2014/main" id="{D31D765D-5F2A-4B51-A025-F4C3F367939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7357" y="1811780"/>
                            <a:ext cx="258661" cy="2765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 name="Object 61">
                <a:extLst>
                  <a:ext uri="{FF2B5EF4-FFF2-40B4-BE49-F238E27FC236}">
                    <a16:creationId xmlns:a16="http://schemas.microsoft.com/office/drawing/2014/main" id="{EAE02D89-2603-46BD-85D6-DB10089DC56D}"/>
                  </a:ext>
                </a:extLst>
              </p:cNvPr>
              <p:cNvGraphicFramePr>
                <a:graphicFrameLocks noChangeAspect="1"/>
              </p:cNvGraphicFramePr>
              <p:nvPr>
                <p:extLst>
                  <p:ext uri="{D42A27DB-BD31-4B8C-83A1-F6EECF244321}">
                    <p14:modId xmlns:p14="http://schemas.microsoft.com/office/powerpoint/2010/main" val="2121719470"/>
                  </p:ext>
                </p:extLst>
              </p:nvPr>
            </p:nvGraphicFramePr>
            <p:xfrm>
              <a:off x="7286347" y="1828674"/>
              <a:ext cx="274053" cy="276389"/>
            </p:xfrm>
            <a:graphic>
              <a:graphicData uri="http://schemas.openxmlformats.org/presentationml/2006/ole">
                <mc:AlternateContent xmlns:mc="http://schemas.openxmlformats.org/markup-compatibility/2006">
                  <mc:Choice xmlns:v="urn:schemas-microsoft-com:vml" Requires="v">
                    <p:oleObj spid="_x0000_s1341205" name="Equation" r:id="rId15" imgW="5181600" imgH="5486400" progId="Equation.DSMT4">
                      <p:embed/>
                    </p:oleObj>
                  </mc:Choice>
                  <mc:Fallback>
                    <p:oleObj name="Equation" r:id="rId15" imgW="5181600" imgH="5486400" progId="Equation.DSMT4">
                      <p:embed/>
                      <p:pic>
                        <p:nvPicPr>
                          <p:cNvPr id="24" name="Object 23">
                            <a:extLst>
                              <a:ext uri="{FF2B5EF4-FFF2-40B4-BE49-F238E27FC236}">
                                <a16:creationId xmlns:a16="http://schemas.microsoft.com/office/drawing/2014/main" id="{3AC89C41-F315-4237-98D0-4D4ACC218C6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86347" y="1828674"/>
                            <a:ext cx="274053" cy="276389"/>
                          </a:xfrm>
                          <a:prstGeom prst="rect">
                            <a:avLst/>
                          </a:prstGeom>
                          <a:noFill/>
                        </p:spPr>
                      </p:pic>
                    </p:oleObj>
                  </mc:Fallback>
                </mc:AlternateContent>
              </a:graphicData>
            </a:graphic>
          </p:graphicFrame>
          <p:graphicFrame>
            <p:nvGraphicFramePr>
              <p:cNvPr id="63" name="Object 62">
                <a:extLst>
                  <a:ext uri="{FF2B5EF4-FFF2-40B4-BE49-F238E27FC236}">
                    <a16:creationId xmlns:a16="http://schemas.microsoft.com/office/drawing/2014/main" id="{7F96F397-56DB-455D-A608-9BE3927DBD6B}"/>
                  </a:ext>
                </a:extLst>
              </p:cNvPr>
              <p:cNvGraphicFramePr>
                <a:graphicFrameLocks noChangeAspect="1"/>
              </p:cNvGraphicFramePr>
              <p:nvPr/>
            </p:nvGraphicFramePr>
            <p:xfrm>
              <a:off x="8290903" y="1828674"/>
              <a:ext cx="274053" cy="276389"/>
            </p:xfrm>
            <a:graphic>
              <a:graphicData uri="http://schemas.openxmlformats.org/presentationml/2006/ole">
                <mc:AlternateContent xmlns:mc="http://schemas.openxmlformats.org/markup-compatibility/2006">
                  <mc:Choice xmlns:v="urn:schemas-microsoft-com:vml" Requires="v">
                    <p:oleObj spid="_x0000_s1341206" name="Equation" r:id="rId9" imgW="5181600" imgH="5486400" progId="Equation.DSMT4">
                      <p:embed/>
                    </p:oleObj>
                  </mc:Choice>
                  <mc:Fallback>
                    <p:oleObj name="Equation" r:id="rId9" imgW="5181600" imgH="5486400" progId="Equation.DSMT4">
                      <p:embed/>
                      <p:pic>
                        <p:nvPicPr>
                          <p:cNvPr id="25" name="Object 24">
                            <a:extLst>
                              <a:ext uri="{FF2B5EF4-FFF2-40B4-BE49-F238E27FC236}">
                                <a16:creationId xmlns:a16="http://schemas.microsoft.com/office/drawing/2014/main" id="{A13DD9DD-9DB3-48B9-9713-3D235F8F3EB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90903" y="1828674"/>
                            <a:ext cx="274053" cy="276389"/>
                          </a:xfrm>
                          <a:prstGeom prst="rect">
                            <a:avLst/>
                          </a:prstGeom>
                          <a:noFill/>
                        </p:spPr>
                      </p:pic>
                    </p:oleObj>
                  </mc:Fallback>
                </mc:AlternateContent>
              </a:graphicData>
            </a:graphic>
          </p:graphicFrame>
          <p:graphicFrame>
            <p:nvGraphicFramePr>
              <p:cNvPr id="64" name="Object 63">
                <a:extLst>
                  <a:ext uri="{FF2B5EF4-FFF2-40B4-BE49-F238E27FC236}">
                    <a16:creationId xmlns:a16="http://schemas.microsoft.com/office/drawing/2014/main" id="{B7F1599B-B5D1-4EE8-BF23-FB353817E4D8}"/>
                  </a:ext>
                </a:extLst>
              </p:cNvPr>
              <p:cNvGraphicFramePr>
                <a:graphicFrameLocks noChangeAspect="1"/>
              </p:cNvGraphicFramePr>
              <p:nvPr/>
            </p:nvGraphicFramePr>
            <p:xfrm>
              <a:off x="6768307" y="3195005"/>
              <a:ext cx="274053" cy="276389"/>
            </p:xfrm>
            <a:graphic>
              <a:graphicData uri="http://schemas.openxmlformats.org/presentationml/2006/ole">
                <mc:AlternateContent xmlns:mc="http://schemas.openxmlformats.org/markup-compatibility/2006">
                  <mc:Choice xmlns:v="urn:schemas-microsoft-com:vml" Requires="v">
                    <p:oleObj spid="_x0000_s1341207" name="Equation" r:id="rId11" imgW="5181600" imgH="5486400" progId="Equation.DSMT4">
                      <p:embed/>
                    </p:oleObj>
                  </mc:Choice>
                  <mc:Fallback>
                    <p:oleObj name="Equation" r:id="rId11" imgW="5181600" imgH="5486400" progId="Equation.DSMT4">
                      <p:embed/>
                      <p:pic>
                        <p:nvPicPr>
                          <p:cNvPr id="26" name="Object 25">
                            <a:extLst>
                              <a:ext uri="{FF2B5EF4-FFF2-40B4-BE49-F238E27FC236}">
                                <a16:creationId xmlns:a16="http://schemas.microsoft.com/office/drawing/2014/main" id="{323D1969-7017-425C-908D-9E6712CE478D}"/>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68307" y="3195005"/>
                            <a:ext cx="274053" cy="2763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 name="Object 64">
                <a:extLst>
                  <a:ext uri="{FF2B5EF4-FFF2-40B4-BE49-F238E27FC236}">
                    <a16:creationId xmlns:a16="http://schemas.microsoft.com/office/drawing/2014/main" id="{EAF4D3B7-ABBB-4DB3-A692-F49DCC4D2A89}"/>
                  </a:ext>
                </a:extLst>
              </p:cNvPr>
              <p:cNvGraphicFramePr>
                <a:graphicFrameLocks noChangeAspect="1"/>
              </p:cNvGraphicFramePr>
              <p:nvPr/>
            </p:nvGraphicFramePr>
            <p:xfrm>
              <a:off x="7770553" y="3195005"/>
              <a:ext cx="274053" cy="276389"/>
            </p:xfrm>
            <a:graphic>
              <a:graphicData uri="http://schemas.openxmlformats.org/presentationml/2006/ole">
                <mc:AlternateContent xmlns:mc="http://schemas.openxmlformats.org/markup-compatibility/2006">
                  <mc:Choice xmlns:v="urn:schemas-microsoft-com:vml" Requires="v">
                    <p:oleObj spid="_x0000_s1341208" name="Equation" r:id="rId13" imgW="5181600" imgH="5486400" progId="Equation.DSMT4">
                      <p:embed/>
                    </p:oleObj>
                  </mc:Choice>
                  <mc:Fallback>
                    <p:oleObj name="Equation" r:id="rId13" imgW="5181600" imgH="5486400" progId="Equation.DSMT4">
                      <p:embed/>
                      <p:pic>
                        <p:nvPicPr>
                          <p:cNvPr id="27" name="Object 26">
                            <a:extLst>
                              <a:ext uri="{FF2B5EF4-FFF2-40B4-BE49-F238E27FC236}">
                                <a16:creationId xmlns:a16="http://schemas.microsoft.com/office/drawing/2014/main" id="{10C6828D-9990-4161-9022-F34C4636EDC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0553" y="3195005"/>
                            <a:ext cx="274053" cy="2763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cxnSp>
        <p:nvCxnSpPr>
          <p:cNvPr id="71" name="Straight Arrow Connector 70">
            <a:extLst>
              <a:ext uri="{FF2B5EF4-FFF2-40B4-BE49-F238E27FC236}">
                <a16:creationId xmlns:a16="http://schemas.microsoft.com/office/drawing/2014/main" id="{FCF18FA4-580B-4E98-A21E-B2FA46266D94}"/>
              </a:ext>
            </a:extLst>
          </p:cNvPr>
          <p:cNvCxnSpPr>
            <a:cxnSpLocks/>
          </p:cNvCxnSpPr>
          <p:nvPr/>
        </p:nvCxnSpPr>
        <p:spPr>
          <a:xfrm>
            <a:off x="1151847" y="3117916"/>
            <a:ext cx="0" cy="367646"/>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73" name="Straight Arrow Connector 72">
            <a:extLst>
              <a:ext uri="{FF2B5EF4-FFF2-40B4-BE49-F238E27FC236}">
                <a16:creationId xmlns:a16="http://schemas.microsoft.com/office/drawing/2014/main" id="{380B566A-BD94-428C-BEB4-DDBCD7C7F44C}"/>
              </a:ext>
            </a:extLst>
          </p:cNvPr>
          <p:cNvCxnSpPr>
            <a:cxnSpLocks/>
          </p:cNvCxnSpPr>
          <p:nvPr/>
        </p:nvCxnSpPr>
        <p:spPr>
          <a:xfrm>
            <a:off x="4786804" y="5363066"/>
            <a:ext cx="0" cy="367646"/>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4" name="Rectangle 13">
            <a:extLst>
              <a:ext uri="{FF2B5EF4-FFF2-40B4-BE49-F238E27FC236}">
                <a16:creationId xmlns:a16="http://schemas.microsoft.com/office/drawing/2014/main" id="{9D68A6F4-77AF-4AF1-BE17-FFB63E0376AA}"/>
              </a:ext>
            </a:extLst>
          </p:cNvPr>
          <p:cNvSpPr/>
          <p:nvPr/>
        </p:nvSpPr>
        <p:spPr>
          <a:xfrm>
            <a:off x="518474" y="3271101"/>
            <a:ext cx="4977341" cy="2243577"/>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1340417" name="Group 1340416">
            <a:extLst>
              <a:ext uri="{FF2B5EF4-FFF2-40B4-BE49-F238E27FC236}">
                <a16:creationId xmlns:a16="http://schemas.microsoft.com/office/drawing/2014/main" id="{9298607A-A742-476C-A7BB-0EE7F909C6E7}"/>
              </a:ext>
            </a:extLst>
          </p:cNvPr>
          <p:cNvGrpSpPr/>
          <p:nvPr/>
        </p:nvGrpSpPr>
        <p:grpSpPr>
          <a:xfrm>
            <a:off x="1593127" y="4183950"/>
            <a:ext cx="361362" cy="48858"/>
            <a:chOff x="1668543" y="4183950"/>
            <a:chExt cx="361362" cy="48858"/>
          </a:xfrm>
        </p:grpSpPr>
        <p:sp>
          <p:nvSpPr>
            <p:cNvPr id="1340416" name="Oval 1340415">
              <a:extLst>
                <a:ext uri="{FF2B5EF4-FFF2-40B4-BE49-F238E27FC236}">
                  <a16:creationId xmlns:a16="http://schemas.microsoft.com/office/drawing/2014/main" id="{49D1743F-A4EC-42F2-9DE9-98212710D14C}"/>
                </a:ext>
              </a:extLst>
            </p:cNvPr>
            <p:cNvSpPr/>
            <p:nvPr/>
          </p:nvSpPr>
          <p:spPr>
            <a:xfrm>
              <a:off x="1668543" y="4183950"/>
              <a:ext cx="47135"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6" name="Oval 75">
              <a:extLst>
                <a:ext uri="{FF2B5EF4-FFF2-40B4-BE49-F238E27FC236}">
                  <a16:creationId xmlns:a16="http://schemas.microsoft.com/office/drawing/2014/main" id="{D33CFB2B-D762-414A-919F-107D12EF9223}"/>
                </a:ext>
              </a:extLst>
            </p:cNvPr>
            <p:cNvSpPr/>
            <p:nvPr/>
          </p:nvSpPr>
          <p:spPr>
            <a:xfrm>
              <a:off x="1820943" y="4185521"/>
              <a:ext cx="47135"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7" name="Oval 76">
              <a:extLst>
                <a:ext uri="{FF2B5EF4-FFF2-40B4-BE49-F238E27FC236}">
                  <a16:creationId xmlns:a16="http://schemas.microsoft.com/office/drawing/2014/main" id="{C720DC75-5B63-4AB5-B35D-C918A4466E2F}"/>
                </a:ext>
              </a:extLst>
            </p:cNvPr>
            <p:cNvSpPr/>
            <p:nvPr/>
          </p:nvSpPr>
          <p:spPr>
            <a:xfrm>
              <a:off x="1982770" y="4187089"/>
              <a:ext cx="47135"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79" name="Group 78">
            <a:extLst>
              <a:ext uri="{FF2B5EF4-FFF2-40B4-BE49-F238E27FC236}">
                <a16:creationId xmlns:a16="http://schemas.microsoft.com/office/drawing/2014/main" id="{1F88B78D-1C15-4BA3-AAC7-454798D86E29}"/>
              </a:ext>
            </a:extLst>
          </p:cNvPr>
          <p:cNvGrpSpPr/>
          <p:nvPr/>
        </p:nvGrpSpPr>
        <p:grpSpPr>
          <a:xfrm>
            <a:off x="3950039" y="4195005"/>
            <a:ext cx="361362" cy="48858"/>
            <a:chOff x="1668543" y="4183950"/>
            <a:chExt cx="361362" cy="48858"/>
          </a:xfrm>
        </p:grpSpPr>
        <p:sp>
          <p:nvSpPr>
            <p:cNvPr id="80" name="Oval 79">
              <a:extLst>
                <a:ext uri="{FF2B5EF4-FFF2-40B4-BE49-F238E27FC236}">
                  <a16:creationId xmlns:a16="http://schemas.microsoft.com/office/drawing/2014/main" id="{F18D148A-0219-42FD-802B-3D321BEEDCDE}"/>
                </a:ext>
              </a:extLst>
            </p:cNvPr>
            <p:cNvSpPr/>
            <p:nvPr/>
          </p:nvSpPr>
          <p:spPr>
            <a:xfrm>
              <a:off x="1668543" y="4183950"/>
              <a:ext cx="47135"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1" name="Oval 80">
              <a:extLst>
                <a:ext uri="{FF2B5EF4-FFF2-40B4-BE49-F238E27FC236}">
                  <a16:creationId xmlns:a16="http://schemas.microsoft.com/office/drawing/2014/main" id="{F3F97AA5-5DD5-435C-A17B-846AF574CC67}"/>
                </a:ext>
              </a:extLst>
            </p:cNvPr>
            <p:cNvSpPr/>
            <p:nvPr/>
          </p:nvSpPr>
          <p:spPr>
            <a:xfrm>
              <a:off x="1820943" y="4185521"/>
              <a:ext cx="47135"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2" name="Oval 81">
              <a:extLst>
                <a:ext uri="{FF2B5EF4-FFF2-40B4-BE49-F238E27FC236}">
                  <a16:creationId xmlns:a16="http://schemas.microsoft.com/office/drawing/2014/main" id="{3E1BCF78-002A-4A81-B636-51D9922ABD1A}"/>
                </a:ext>
              </a:extLst>
            </p:cNvPr>
            <p:cNvSpPr/>
            <p:nvPr/>
          </p:nvSpPr>
          <p:spPr>
            <a:xfrm>
              <a:off x="1982770" y="4187089"/>
              <a:ext cx="47135"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83" name="Straight Arrow Connector 82">
            <a:extLst>
              <a:ext uri="{FF2B5EF4-FFF2-40B4-BE49-F238E27FC236}">
                <a16:creationId xmlns:a16="http://schemas.microsoft.com/office/drawing/2014/main" id="{FA9F32C9-E908-4E5E-BD71-B6B598359D5D}"/>
              </a:ext>
            </a:extLst>
          </p:cNvPr>
          <p:cNvCxnSpPr>
            <a:cxnSpLocks/>
          </p:cNvCxnSpPr>
          <p:nvPr/>
        </p:nvCxnSpPr>
        <p:spPr>
          <a:xfrm>
            <a:off x="2075196" y="4211791"/>
            <a:ext cx="336429" cy="0"/>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cxnSp>
        <p:nvCxnSpPr>
          <p:cNvPr id="85" name="Straight Arrow Connector 84">
            <a:extLst>
              <a:ext uri="{FF2B5EF4-FFF2-40B4-BE49-F238E27FC236}">
                <a16:creationId xmlns:a16="http://schemas.microsoft.com/office/drawing/2014/main" id="{ED43EF59-FB01-49D2-8DA5-49569D553717}"/>
              </a:ext>
            </a:extLst>
          </p:cNvPr>
          <p:cNvCxnSpPr>
            <a:cxnSpLocks/>
          </p:cNvCxnSpPr>
          <p:nvPr/>
        </p:nvCxnSpPr>
        <p:spPr>
          <a:xfrm>
            <a:off x="3527092" y="4226871"/>
            <a:ext cx="336429" cy="0"/>
          </a:xfrm>
          <a:prstGeom prst="straightConnector1">
            <a:avLst/>
          </a:prstGeom>
          <a:ln w="57150">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1340420" name="TextBox 1340419">
            <a:extLst>
              <a:ext uri="{FF2B5EF4-FFF2-40B4-BE49-F238E27FC236}">
                <a16:creationId xmlns:a16="http://schemas.microsoft.com/office/drawing/2014/main" id="{165DE32D-D671-4575-B785-ED375083B6CB}"/>
              </a:ext>
            </a:extLst>
          </p:cNvPr>
          <p:cNvSpPr txBox="1"/>
          <p:nvPr/>
        </p:nvSpPr>
        <p:spPr>
          <a:xfrm>
            <a:off x="412906" y="5484732"/>
            <a:ext cx="2454711" cy="338554"/>
          </a:xfrm>
          <a:prstGeom prst="rect">
            <a:avLst/>
          </a:prstGeom>
          <a:noFill/>
        </p:spPr>
        <p:txBody>
          <a:bodyPr wrap="none" rtlCol="0">
            <a:spAutoFit/>
          </a:bodyPr>
          <a:lstStyle/>
          <a:p>
            <a:r>
              <a:rPr lang="en-IN" sz="1600" dirty="0"/>
              <a:t>Human-designed algorithm</a:t>
            </a:r>
          </a:p>
        </p:txBody>
      </p:sp>
      <p:sp>
        <p:nvSpPr>
          <p:cNvPr id="87" name="TextBox 86">
            <a:extLst>
              <a:ext uri="{FF2B5EF4-FFF2-40B4-BE49-F238E27FC236}">
                <a16:creationId xmlns:a16="http://schemas.microsoft.com/office/drawing/2014/main" id="{E2DC75E0-8BCA-4BF4-974E-B0F61897B25F}"/>
              </a:ext>
            </a:extLst>
          </p:cNvPr>
          <p:cNvSpPr txBox="1"/>
          <p:nvPr/>
        </p:nvSpPr>
        <p:spPr>
          <a:xfrm>
            <a:off x="2122420" y="3271101"/>
            <a:ext cx="1688283" cy="338554"/>
          </a:xfrm>
          <a:prstGeom prst="rect">
            <a:avLst/>
          </a:prstGeom>
          <a:noFill/>
        </p:spPr>
        <p:txBody>
          <a:bodyPr wrap="none" rtlCol="0">
            <a:spAutoFit/>
          </a:bodyPr>
          <a:lstStyle/>
          <a:p>
            <a:r>
              <a:rPr lang="en-IN" sz="1600" dirty="0"/>
              <a:t>Learnable module</a:t>
            </a:r>
          </a:p>
        </p:txBody>
      </p:sp>
    </p:spTree>
    <p:extLst>
      <p:ext uri="{BB962C8B-B14F-4D97-AF65-F5344CB8AC3E}">
        <p14:creationId xmlns:p14="http://schemas.microsoft.com/office/powerpoint/2010/main" val="401777887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4" name="Group 1033">
            <a:extLst>
              <a:ext uri="{FF2B5EF4-FFF2-40B4-BE49-F238E27FC236}">
                <a16:creationId xmlns:a16="http://schemas.microsoft.com/office/drawing/2014/main" id="{B37E7382-B005-4979-A1AD-90254187BE50}"/>
              </a:ext>
            </a:extLst>
          </p:cNvPr>
          <p:cNvGrpSpPr/>
          <p:nvPr/>
        </p:nvGrpSpPr>
        <p:grpSpPr>
          <a:xfrm>
            <a:off x="6444008" y="1961882"/>
            <a:ext cx="1987928" cy="1241042"/>
            <a:chOff x="6444008" y="1961882"/>
            <a:chExt cx="1987928" cy="1241042"/>
          </a:xfrm>
        </p:grpSpPr>
        <p:cxnSp>
          <p:nvCxnSpPr>
            <p:cNvPr id="81" name="Straight Connector 80">
              <a:extLst>
                <a:ext uri="{FF2B5EF4-FFF2-40B4-BE49-F238E27FC236}">
                  <a16:creationId xmlns:a16="http://schemas.microsoft.com/office/drawing/2014/main" id="{23291DCF-2809-4C41-9BAD-902338F0B61D}"/>
                </a:ext>
              </a:extLst>
            </p:cNvPr>
            <p:cNvCxnSpPr>
              <a:cxnSpLocks/>
              <a:stCxn id="115" idx="4"/>
              <a:endCxn id="97" idx="1"/>
            </p:cNvCxnSpPr>
            <p:nvPr/>
          </p:nvCxnSpPr>
          <p:spPr>
            <a:xfrm>
              <a:off x="6444008" y="2137101"/>
              <a:ext cx="346422" cy="1065823"/>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DBEE64D-F9DF-4DFF-A0E0-ED3DB66FB037}"/>
                </a:ext>
              </a:extLst>
            </p:cNvPr>
            <p:cNvCxnSpPr>
              <a:cxnSpLocks/>
              <a:stCxn id="115" idx="6"/>
              <a:endCxn id="109" idx="2"/>
            </p:cNvCxnSpPr>
            <p:nvPr/>
          </p:nvCxnSpPr>
          <p:spPr>
            <a:xfrm>
              <a:off x="6622672" y="1961882"/>
              <a:ext cx="636636"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7B5C3A2-1E6B-4DF7-9E4F-4C79970A691D}"/>
                </a:ext>
              </a:extLst>
            </p:cNvPr>
            <p:cNvCxnSpPr>
              <a:cxnSpLocks/>
              <a:stCxn id="109" idx="4"/>
              <a:endCxn id="91" idx="1"/>
            </p:cNvCxnSpPr>
            <p:nvPr/>
          </p:nvCxnSpPr>
          <p:spPr>
            <a:xfrm>
              <a:off x="7437973" y="2137101"/>
              <a:ext cx="346422" cy="1065823"/>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7B69EF9-9342-4353-9568-8B2C7C22482D}"/>
                </a:ext>
              </a:extLst>
            </p:cNvPr>
            <p:cNvCxnSpPr>
              <a:cxnSpLocks/>
              <a:stCxn id="103" idx="4"/>
              <a:endCxn id="97" idx="7"/>
            </p:cNvCxnSpPr>
            <p:nvPr/>
          </p:nvCxnSpPr>
          <p:spPr>
            <a:xfrm flipH="1">
              <a:off x="7043099" y="2137101"/>
              <a:ext cx="1388837" cy="1065823"/>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2DADEBDA-1918-44C7-8D29-0B438968B282}"/>
                </a:ext>
              </a:extLst>
            </p:cNvPr>
            <p:cNvCxnSpPr>
              <a:cxnSpLocks/>
              <a:stCxn id="109" idx="6"/>
              <a:endCxn id="103" idx="2"/>
            </p:cNvCxnSpPr>
            <p:nvPr/>
          </p:nvCxnSpPr>
          <p:spPr>
            <a:xfrm>
              <a:off x="7616637" y="1961882"/>
              <a:ext cx="636634"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pSp>
        <p:nvGrpSpPr>
          <p:cNvPr id="1029" name="Group 1028">
            <a:extLst>
              <a:ext uri="{FF2B5EF4-FFF2-40B4-BE49-F238E27FC236}">
                <a16:creationId xmlns:a16="http://schemas.microsoft.com/office/drawing/2014/main" id="{E18A49C5-7258-4779-B6CB-C84A984FC40F}"/>
              </a:ext>
            </a:extLst>
          </p:cNvPr>
          <p:cNvGrpSpPr/>
          <p:nvPr/>
        </p:nvGrpSpPr>
        <p:grpSpPr>
          <a:xfrm>
            <a:off x="6265343" y="1786662"/>
            <a:ext cx="2345257" cy="1715380"/>
            <a:chOff x="6265343" y="1786662"/>
            <a:chExt cx="2345257" cy="1715380"/>
          </a:xfrm>
        </p:grpSpPr>
        <p:sp>
          <p:nvSpPr>
            <p:cNvPr id="115" name="Oval 114">
              <a:extLst>
                <a:ext uri="{FF2B5EF4-FFF2-40B4-BE49-F238E27FC236}">
                  <a16:creationId xmlns:a16="http://schemas.microsoft.com/office/drawing/2014/main" id="{675B43D0-8B46-43E0-A338-7BAA315E35EB}"/>
                </a:ext>
              </a:extLst>
            </p:cNvPr>
            <p:cNvSpPr/>
            <p:nvPr/>
          </p:nvSpPr>
          <p:spPr>
            <a:xfrm>
              <a:off x="6265343" y="1786662"/>
              <a:ext cx="357329" cy="350439"/>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IN" dirty="0"/>
            </a:p>
          </p:txBody>
        </p:sp>
        <p:sp>
          <p:nvSpPr>
            <p:cNvPr id="109" name="Oval 108">
              <a:extLst>
                <a:ext uri="{FF2B5EF4-FFF2-40B4-BE49-F238E27FC236}">
                  <a16:creationId xmlns:a16="http://schemas.microsoft.com/office/drawing/2014/main" id="{07FFA962-E978-4F11-8B69-F00577760A24}"/>
                </a:ext>
              </a:extLst>
            </p:cNvPr>
            <p:cNvSpPr/>
            <p:nvPr/>
          </p:nvSpPr>
          <p:spPr>
            <a:xfrm>
              <a:off x="7259308" y="1786662"/>
              <a:ext cx="357329" cy="350439"/>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103" name="Oval 102">
              <a:extLst>
                <a:ext uri="{FF2B5EF4-FFF2-40B4-BE49-F238E27FC236}">
                  <a16:creationId xmlns:a16="http://schemas.microsoft.com/office/drawing/2014/main" id="{AEB4AE4D-F278-4C45-A939-D67EF7D249C1}"/>
                </a:ext>
              </a:extLst>
            </p:cNvPr>
            <p:cNvSpPr/>
            <p:nvPr/>
          </p:nvSpPr>
          <p:spPr>
            <a:xfrm>
              <a:off x="8253271" y="1786662"/>
              <a:ext cx="357329" cy="350439"/>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97" name="Oval 96">
              <a:extLst>
                <a:ext uri="{FF2B5EF4-FFF2-40B4-BE49-F238E27FC236}">
                  <a16:creationId xmlns:a16="http://schemas.microsoft.com/office/drawing/2014/main" id="{D9084700-0970-46E5-9C41-44BD92C9448F}"/>
                </a:ext>
              </a:extLst>
            </p:cNvPr>
            <p:cNvSpPr/>
            <p:nvPr/>
          </p:nvSpPr>
          <p:spPr>
            <a:xfrm>
              <a:off x="6738100" y="3151603"/>
              <a:ext cx="357329" cy="350439"/>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91" name="Oval 90">
              <a:extLst>
                <a:ext uri="{FF2B5EF4-FFF2-40B4-BE49-F238E27FC236}">
                  <a16:creationId xmlns:a16="http://schemas.microsoft.com/office/drawing/2014/main" id="{23B80A93-8C2F-4647-BC91-E08A3A8B0E1E}"/>
                </a:ext>
              </a:extLst>
            </p:cNvPr>
            <p:cNvSpPr/>
            <p:nvPr/>
          </p:nvSpPr>
          <p:spPr>
            <a:xfrm>
              <a:off x="7732065" y="3151603"/>
              <a:ext cx="357329" cy="350439"/>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graphicFrame>
          <p:nvGraphicFramePr>
            <p:cNvPr id="73" name="Object 72">
              <a:extLst>
                <a:ext uri="{FF2B5EF4-FFF2-40B4-BE49-F238E27FC236}">
                  <a16:creationId xmlns:a16="http://schemas.microsoft.com/office/drawing/2014/main" id="{ECD67A83-79DB-4227-B295-1E40DF19636E}"/>
                </a:ext>
              </a:extLst>
            </p:cNvPr>
            <p:cNvGraphicFramePr>
              <a:graphicFrameLocks noChangeAspect="1"/>
            </p:cNvGraphicFramePr>
            <p:nvPr/>
          </p:nvGraphicFramePr>
          <p:xfrm>
            <a:off x="6307357" y="1811780"/>
            <a:ext cx="258661" cy="276589"/>
          </p:xfrm>
          <a:graphic>
            <a:graphicData uri="http://schemas.openxmlformats.org/presentationml/2006/ole">
              <mc:AlternateContent xmlns:mc="http://schemas.openxmlformats.org/markup-compatibility/2006">
                <mc:Choice xmlns:v="urn:schemas-microsoft-com:vml" Requires="v">
                  <p:oleObj spid="_x0000_s1416302" name="Equation" r:id="rId3" imgW="4876800" imgH="5486400" progId="Equation.DSMT4">
                    <p:embed/>
                  </p:oleObj>
                </mc:Choice>
                <mc:Fallback>
                  <p:oleObj name="Equation" r:id="rId3" imgW="4876800" imgH="5486400" progId="Equation.DSMT4">
                    <p:embed/>
                    <p:pic>
                      <p:nvPicPr>
                        <p:cNvPr id="73" name="Object 72">
                          <a:extLst>
                            <a:ext uri="{FF2B5EF4-FFF2-40B4-BE49-F238E27FC236}">
                              <a16:creationId xmlns:a16="http://schemas.microsoft.com/office/drawing/2014/main" id="{ECD67A83-79DB-4227-B295-1E40DF1963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7357" y="1811780"/>
                          <a:ext cx="258661" cy="2765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 name="Object 73">
              <a:extLst>
                <a:ext uri="{FF2B5EF4-FFF2-40B4-BE49-F238E27FC236}">
                  <a16:creationId xmlns:a16="http://schemas.microsoft.com/office/drawing/2014/main" id="{451DB01D-7551-47CE-996E-39572D8736AA}"/>
                </a:ext>
              </a:extLst>
            </p:cNvPr>
            <p:cNvGraphicFramePr>
              <a:graphicFrameLocks noChangeAspect="1"/>
            </p:cNvGraphicFramePr>
            <p:nvPr/>
          </p:nvGraphicFramePr>
          <p:xfrm>
            <a:off x="7286347" y="1828674"/>
            <a:ext cx="274053" cy="276389"/>
          </p:xfrm>
          <a:graphic>
            <a:graphicData uri="http://schemas.openxmlformats.org/presentationml/2006/ole">
              <mc:AlternateContent xmlns:mc="http://schemas.openxmlformats.org/markup-compatibility/2006">
                <mc:Choice xmlns:v="urn:schemas-microsoft-com:vml" Requires="v">
                  <p:oleObj spid="_x0000_s1416303" name="Equation" r:id="rId5" imgW="5181600" imgH="5486400" progId="Equation.DSMT4">
                    <p:embed/>
                  </p:oleObj>
                </mc:Choice>
                <mc:Fallback>
                  <p:oleObj name="Equation" r:id="rId5" imgW="5181600" imgH="5486400" progId="Equation.DSMT4">
                    <p:embed/>
                    <p:pic>
                      <p:nvPicPr>
                        <p:cNvPr id="74" name="Object 73">
                          <a:extLst>
                            <a:ext uri="{FF2B5EF4-FFF2-40B4-BE49-F238E27FC236}">
                              <a16:creationId xmlns:a16="http://schemas.microsoft.com/office/drawing/2014/main" id="{451DB01D-7551-47CE-996E-39572D8736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6347" y="1828674"/>
                          <a:ext cx="274053" cy="276389"/>
                        </a:xfrm>
                        <a:prstGeom prst="rect">
                          <a:avLst/>
                        </a:prstGeom>
                        <a:noFill/>
                      </p:spPr>
                    </p:pic>
                  </p:oleObj>
                </mc:Fallback>
              </mc:AlternateContent>
            </a:graphicData>
          </a:graphic>
        </p:graphicFrame>
        <p:graphicFrame>
          <p:nvGraphicFramePr>
            <p:cNvPr id="75" name="Object 74">
              <a:extLst>
                <a:ext uri="{FF2B5EF4-FFF2-40B4-BE49-F238E27FC236}">
                  <a16:creationId xmlns:a16="http://schemas.microsoft.com/office/drawing/2014/main" id="{C73FB877-5A5F-4940-A9AD-A1A73DF9AAA4}"/>
                </a:ext>
              </a:extLst>
            </p:cNvPr>
            <p:cNvGraphicFramePr>
              <a:graphicFrameLocks noChangeAspect="1"/>
            </p:cNvGraphicFramePr>
            <p:nvPr/>
          </p:nvGraphicFramePr>
          <p:xfrm>
            <a:off x="8290903" y="1828674"/>
            <a:ext cx="274053" cy="276389"/>
          </p:xfrm>
          <a:graphic>
            <a:graphicData uri="http://schemas.openxmlformats.org/presentationml/2006/ole">
              <mc:AlternateContent xmlns:mc="http://schemas.openxmlformats.org/markup-compatibility/2006">
                <mc:Choice xmlns:v="urn:schemas-microsoft-com:vml" Requires="v">
                  <p:oleObj spid="_x0000_s1416304" name="Equation" r:id="rId7" imgW="5181600" imgH="5486400" progId="Equation.DSMT4">
                    <p:embed/>
                  </p:oleObj>
                </mc:Choice>
                <mc:Fallback>
                  <p:oleObj name="Equation" r:id="rId7" imgW="5181600" imgH="5486400" progId="Equation.DSMT4">
                    <p:embed/>
                    <p:pic>
                      <p:nvPicPr>
                        <p:cNvPr id="75" name="Object 74">
                          <a:extLst>
                            <a:ext uri="{FF2B5EF4-FFF2-40B4-BE49-F238E27FC236}">
                              <a16:creationId xmlns:a16="http://schemas.microsoft.com/office/drawing/2014/main" id="{C73FB877-5A5F-4940-A9AD-A1A73DF9AA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90903" y="1828674"/>
                          <a:ext cx="274053" cy="276389"/>
                        </a:xfrm>
                        <a:prstGeom prst="rect">
                          <a:avLst/>
                        </a:prstGeom>
                        <a:noFill/>
                      </p:spPr>
                    </p:pic>
                  </p:oleObj>
                </mc:Fallback>
              </mc:AlternateContent>
            </a:graphicData>
          </a:graphic>
        </p:graphicFrame>
        <p:graphicFrame>
          <p:nvGraphicFramePr>
            <p:cNvPr id="76" name="Object 75">
              <a:extLst>
                <a:ext uri="{FF2B5EF4-FFF2-40B4-BE49-F238E27FC236}">
                  <a16:creationId xmlns:a16="http://schemas.microsoft.com/office/drawing/2014/main" id="{78A800DE-D84F-4895-8A41-B7D26046D5B0}"/>
                </a:ext>
              </a:extLst>
            </p:cNvPr>
            <p:cNvGraphicFramePr>
              <a:graphicFrameLocks noChangeAspect="1"/>
            </p:cNvGraphicFramePr>
            <p:nvPr/>
          </p:nvGraphicFramePr>
          <p:xfrm>
            <a:off x="6768307" y="3195005"/>
            <a:ext cx="274053" cy="276389"/>
          </p:xfrm>
          <a:graphic>
            <a:graphicData uri="http://schemas.openxmlformats.org/presentationml/2006/ole">
              <mc:AlternateContent xmlns:mc="http://schemas.openxmlformats.org/markup-compatibility/2006">
                <mc:Choice xmlns:v="urn:schemas-microsoft-com:vml" Requires="v">
                  <p:oleObj spid="_x0000_s1416305" name="Equation" r:id="rId9" imgW="5181600" imgH="5486400" progId="Equation.DSMT4">
                    <p:embed/>
                  </p:oleObj>
                </mc:Choice>
                <mc:Fallback>
                  <p:oleObj name="Equation" r:id="rId9" imgW="5181600" imgH="5486400" progId="Equation.DSMT4">
                    <p:embed/>
                    <p:pic>
                      <p:nvPicPr>
                        <p:cNvPr id="76" name="Object 75">
                          <a:extLst>
                            <a:ext uri="{FF2B5EF4-FFF2-40B4-BE49-F238E27FC236}">
                              <a16:creationId xmlns:a16="http://schemas.microsoft.com/office/drawing/2014/main" id="{78A800DE-D84F-4895-8A41-B7D26046D5B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68307" y="3195005"/>
                          <a:ext cx="274053" cy="2763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 name="Object 76">
              <a:extLst>
                <a:ext uri="{FF2B5EF4-FFF2-40B4-BE49-F238E27FC236}">
                  <a16:creationId xmlns:a16="http://schemas.microsoft.com/office/drawing/2014/main" id="{1D06660C-DCAD-4838-8B16-6A6654632FF3}"/>
                </a:ext>
              </a:extLst>
            </p:cNvPr>
            <p:cNvGraphicFramePr>
              <a:graphicFrameLocks noChangeAspect="1"/>
            </p:cNvGraphicFramePr>
            <p:nvPr/>
          </p:nvGraphicFramePr>
          <p:xfrm>
            <a:off x="7770553" y="3195005"/>
            <a:ext cx="274053" cy="276389"/>
          </p:xfrm>
          <a:graphic>
            <a:graphicData uri="http://schemas.openxmlformats.org/presentationml/2006/ole">
              <mc:AlternateContent xmlns:mc="http://schemas.openxmlformats.org/markup-compatibility/2006">
                <mc:Choice xmlns:v="urn:schemas-microsoft-com:vml" Requires="v">
                  <p:oleObj spid="_x0000_s1416306" name="Equation" r:id="rId11" imgW="5181600" imgH="5486400" progId="Equation.DSMT4">
                    <p:embed/>
                  </p:oleObj>
                </mc:Choice>
                <mc:Fallback>
                  <p:oleObj name="Equation" r:id="rId11" imgW="5181600" imgH="5486400" progId="Equation.DSMT4">
                    <p:embed/>
                    <p:pic>
                      <p:nvPicPr>
                        <p:cNvPr id="77" name="Object 76">
                          <a:extLst>
                            <a:ext uri="{FF2B5EF4-FFF2-40B4-BE49-F238E27FC236}">
                              <a16:creationId xmlns:a16="http://schemas.microsoft.com/office/drawing/2014/main" id="{1D06660C-DCAD-4838-8B16-6A6654632FF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770553" y="3195005"/>
                          <a:ext cx="274053" cy="2763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33" name="Group 1032">
            <a:extLst>
              <a:ext uri="{FF2B5EF4-FFF2-40B4-BE49-F238E27FC236}">
                <a16:creationId xmlns:a16="http://schemas.microsoft.com/office/drawing/2014/main" id="{C7C13932-5FCD-44ED-B3DB-AAE284F64D7D}"/>
              </a:ext>
            </a:extLst>
          </p:cNvPr>
          <p:cNvGrpSpPr/>
          <p:nvPr/>
        </p:nvGrpSpPr>
        <p:grpSpPr>
          <a:xfrm>
            <a:off x="6051743" y="914400"/>
            <a:ext cx="2554960" cy="2237203"/>
            <a:chOff x="6051743" y="914400"/>
            <a:chExt cx="2554960" cy="2237203"/>
          </a:xfrm>
        </p:grpSpPr>
        <p:cxnSp>
          <p:nvCxnSpPr>
            <p:cNvPr id="116" name="Straight Connector 115">
              <a:extLst>
                <a:ext uri="{FF2B5EF4-FFF2-40B4-BE49-F238E27FC236}">
                  <a16:creationId xmlns:a16="http://schemas.microsoft.com/office/drawing/2014/main" id="{BFD1C61D-09B8-4299-A1C2-E2F8890C55A4}"/>
                </a:ext>
              </a:extLst>
            </p:cNvPr>
            <p:cNvCxnSpPr>
              <a:cxnSpLocks/>
              <a:stCxn id="115" idx="0"/>
            </p:cNvCxnSpPr>
            <p:nvPr/>
          </p:nvCxnSpPr>
          <p:spPr>
            <a:xfrm flipV="1">
              <a:off x="6444008" y="1082173"/>
              <a:ext cx="0" cy="704489"/>
            </a:xfrm>
            <a:prstGeom prst="line">
              <a:avLst/>
            </a:prstGeom>
          </p:spPr>
          <p:style>
            <a:lnRef idx="1">
              <a:schemeClr val="accent1"/>
            </a:lnRef>
            <a:fillRef idx="0">
              <a:schemeClr val="accent1"/>
            </a:fillRef>
            <a:effectRef idx="0">
              <a:schemeClr val="accent1"/>
            </a:effectRef>
            <a:fontRef idx="minor">
              <a:schemeClr val="tx1"/>
            </a:fontRef>
          </p:style>
        </p:cxnSp>
        <p:grpSp>
          <p:nvGrpSpPr>
            <p:cNvPr id="117" name="Group 57">
              <a:extLst>
                <a:ext uri="{FF2B5EF4-FFF2-40B4-BE49-F238E27FC236}">
                  <a16:creationId xmlns:a16="http://schemas.microsoft.com/office/drawing/2014/main" id="{9BA95858-8BCC-4026-9E32-750F68618AE4}"/>
                </a:ext>
              </a:extLst>
            </p:cNvPr>
            <p:cNvGrpSpPr/>
            <p:nvPr/>
          </p:nvGrpSpPr>
          <p:grpSpPr>
            <a:xfrm>
              <a:off x="6268129" y="1075462"/>
              <a:ext cx="350646" cy="474425"/>
              <a:chOff x="3693145" y="20396150"/>
              <a:chExt cx="456233" cy="648072"/>
            </a:xfrm>
          </p:grpSpPr>
          <p:cxnSp>
            <p:nvCxnSpPr>
              <p:cNvPr id="118" name="Straight Connector 117">
                <a:extLst>
                  <a:ext uri="{FF2B5EF4-FFF2-40B4-BE49-F238E27FC236}">
                    <a16:creationId xmlns:a16="http://schemas.microsoft.com/office/drawing/2014/main" id="{DB7638C7-6D57-4BD7-BEBF-DB70C9987AF3}"/>
                  </a:ext>
                </a:extLst>
              </p:cNvPr>
              <p:cNvCxnSpPr/>
              <p:nvPr/>
            </p:nvCxnSpPr>
            <p:spPr>
              <a:xfrm>
                <a:off x="3693145" y="20396150"/>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90E36A6-3793-41B4-99C0-C93068025B97}"/>
                  </a:ext>
                </a:extLst>
              </p:cNvPr>
              <p:cNvCxnSpPr/>
              <p:nvPr/>
            </p:nvCxnSpPr>
            <p:spPr>
              <a:xfrm>
                <a:off x="3693145" y="20720186"/>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43DD6EA5-5DBC-4705-9575-93FD57EEA4D1}"/>
                  </a:ext>
                </a:extLst>
              </p:cNvPr>
              <p:cNvCxnSpPr/>
              <p:nvPr/>
            </p:nvCxnSpPr>
            <p:spPr>
              <a:xfrm>
                <a:off x="3693145" y="21044222"/>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grpSp>
        <p:cxnSp>
          <p:nvCxnSpPr>
            <p:cNvPr id="110" name="Straight Connector 109">
              <a:extLst>
                <a:ext uri="{FF2B5EF4-FFF2-40B4-BE49-F238E27FC236}">
                  <a16:creationId xmlns:a16="http://schemas.microsoft.com/office/drawing/2014/main" id="{5A029728-9B99-40A8-B2F1-8AEED08A2DBC}"/>
                </a:ext>
              </a:extLst>
            </p:cNvPr>
            <p:cNvCxnSpPr>
              <a:cxnSpLocks/>
              <a:stCxn id="109" idx="0"/>
            </p:cNvCxnSpPr>
            <p:nvPr/>
          </p:nvCxnSpPr>
          <p:spPr>
            <a:xfrm flipV="1">
              <a:off x="7437973" y="1075462"/>
              <a:ext cx="3895" cy="7112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11" name="Group 465">
              <a:extLst>
                <a:ext uri="{FF2B5EF4-FFF2-40B4-BE49-F238E27FC236}">
                  <a16:creationId xmlns:a16="http://schemas.microsoft.com/office/drawing/2014/main" id="{60A41396-6711-40D5-BEB2-4A440A46EFA4}"/>
                </a:ext>
              </a:extLst>
            </p:cNvPr>
            <p:cNvGrpSpPr/>
            <p:nvPr/>
          </p:nvGrpSpPr>
          <p:grpSpPr>
            <a:xfrm>
              <a:off x="7262094" y="1075462"/>
              <a:ext cx="350646" cy="474425"/>
              <a:chOff x="3693145" y="20396150"/>
              <a:chExt cx="456233" cy="648072"/>
            </a:xfrm>
          </p:grpSpPr>
          <p:cxnSp>
            <p:nvCxnSpPr>
              <p:cNvPr id="112" name="Straight Connector 111">
                <a:extLst>
                  <a:ext uri="{FF2B5EF4-FFF2-40B4-BE49-F238E27FC236}">
                    <a16:creationId xmlns:a16="http://schemas.microsoft.com/office/drawing/2014/main" id="{A12AC81A-6BC0-4A0D-8FBF-70306C606D7D}"/>
                  </a:ext>
                </a:extLst>
              </p:cNvPr>
              <p:cNvCxnSpPr/>
              <p:nvPr/>
            </p:nvCxnSpPr>
            <p:spPr>
              <a:xfrm>
                <a:off x="3693145" y="20396150"/>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08E2687-5F4E-4C47-A451-9E9D9B6B35D0}"/>
                  </a:ext>
                </a:extLst>
              </p:cNvPr>
              <p:cNvCxnSpPr/>
              <p:nvPr/>
            </p:nvCxnSpPr>
            <p:spPr>
              <a:xfrm>
                <a:off x="3693145" y="20720186"/>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D417BF9-0B3F-4C07-8EF1-50E2CD4DEF89}"/>
                  </a:ext>
                </a:extLst>
              </p:cNvPr>
              <p:cNvCxnSpPr/>
              <p:nvPr/>
            </p:nvCxnSpPr>
            <p:spPr>
              <a:xfrm>
                <a:off x="3693145" y="21044222"/>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grpSp>
        <p:cxnSp>
          <p:nvCxnSpPr>
            <p:cNvPr id="104" name="Straight Connector 103">
              <a:extLst>
                <a:ext uri="{FF2B5EF4-FFF2-40B4-BE49-F238E27FC236}">
                  <a16:creationId xmlns:a16="http://schemas.microsoft.com/office/drawing/2014/main" id="{F398C5D8-CA0F-4AF1-92B7-C61500531C03}"/>
                </a:ext>
              </a:extLst>
            </p:cNvPr>
            <p:cNvCxnSpPr>
              <a:cxnSpLocks/>
              <a:stCxn id="103" idx="0"/>
            </p:cNvCxnSpPr>
            <p:nvPr/>
          </p:nvCxnSpPr>
          <p:spPr>
            <a:xfrm flipV="1">
              <a:off x="8431936" y="1082174"/>
              <a:ext cx="0" cy="704488"/>
            </a:xfrm>
            <a:prstGeom prst="line">
              <a:avLst/>
            </a:prstGeom>
          </p:spPr>
          <p:style>
            <a:lnRef idx="1">
              <a:schemeClr val="accent1"/>
            </a:lnRef>
            <a:fillRef idx="0">
              <a:schemeClr val="accent1"/>
            </a:fillRef>
            <a:effectRef idx="0">
              <a:schemeClr val="accent1"/>
            </a:effectRef>
            <a:fontRef idx="minor">
              <a:schemeClr val="tx1"/>
            </a:fontRef>
          </p:style>
        </p:cxnSp>
        <p:grpSp>
          <p:nvGrpSpPr>
            <p:cNvPr id="105" name="Group 475">
              <a:extLst>
                <a:ext uri="{FF2B5EF4-FFF2-40B4-BE49-F238E27FC236}">
                  <a16:creationId xmlns:a16="http://schemas.microsoft.com/office/drawing/2014/main" id="{A30E7FBE-A1F9-47E0-B828-870CDF5C8442}"/>
                </a:ext>
              </a:extLst>
            </p:cNvPr>
            <p:cNvGrpSpPr/>
            <p:nvPr/>
          </p:nvGrpSpPr>
          <p:grpSpPr>
            <a:xfrm>
              <a:off x="8256057" y="1075462"/>
              <a:ext cx="350646" cy="474425"/>
              <a:chOff x="3693145" y="20396150"/>
              <a:chExt cx="456233" cy="648072"/>
            </a:xfrm>
          </p:grpSpPr>
          <p:cxnSp>
            <p:nvCxnSpPr>
              <p:cNvPr id="106" name="Straight Connector 105">
                <a:extLst>
                  <a:ext uri="{FF2B5EF4-FFF2-40B4-BE49-F238E27FC236}">
                    <a16:creationId xmlns:a16="http://schemas.microsoft.com/office/drawing/2014/main" id="{454E13D6-AF5A-4402-8B1F-B91A7D7BD204}"/>
                  </a:ext>
                </a:extLst>
              </p:cNvPr>
              <p:cNvCxnSpPr/>
              <p:nvPr/>
            </p:nvCxnSpPr>
            <p:spPr>
              <a:xfrm>
                <a:off x="3693145" y="20396150"/>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1EC748C-C870-45AD-8BA3-1F431BA88579}"/>
                  </a:ext>
                </a:extLst>
              </p:cNvPr>
              <p:cNvCxnSpPr/>
              <p:nvPr/>
            </p:nvCxnSpPr>
            <p:spPr>
              <a:xfrm>
                <a:off x="3693145" y="20720186"/>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DD76E73-FEE6-413B-A91B-A6962A53B0B6}"/>
                  </a:ext>
                </a:extLst>
              </p:cNvPr>
              <p:cNvCxnSpPr/>
              <p:nvPr/>
            </p:nvCxnSpPr>
            <p:spPr>
              <a:xfrm>
                <a:off x="3693145" y="21044222"/>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grpSp>
        <p:cxnSp>
          <p:nvCxnSpPr>
            <p:cNvPr id="98" name="Straight Connector 97">
              <a:extLst>
                <a:ext uri="{FF2B5EF4-FFF2-40B4-BE49-F238E27FC236}">
                  <a16:creationId xmlns:a16="http://schemas.microsoft.com/office/drawing/2014/main" id="{1660F353-C1BB-4CB5-8CD3-BBA2BD368C81}"/>
                </a:ext>
              </a:extLst>
            </p:cNvPr>
            <p:cNvCxnSpPr>
              <a:cxnSpLocks/>
              <a:stCxn id="97" idx="0"/>
            </p:cNvCxnSpPr>
            <p:nvPr/>
          </p:nvCxnSpPr>
          <p:spPr>
            <a:xfrm flipV="1">
              <a:off x="6916765" y="2447114"/>
              <a:ext cx="0" cy="704489"/>
            </a:xfrm>
            <a:prstGeom prst="line">
              <a:avLst/>
            </a:prstGeom>
          </p:spPr>
          <p:style>
            <a:lnRef idx="1">
              <a:schemeClr val="accent1"/>
            </a:lnRef>
            <a:fillRef idx="0">
              <a:schemeClr val="accent1"/>
            </a:fillRef>
            <a:effectRef idx="0">
              <a:schemeClr val="accent1"/>
            </a:effectRef>
            <a:fontRef idx="minor">
              <a:schemeClr val="tx1"/>
            </a:fontRef>
          </p:style>
        </p:cxnSp>
        <p:grpSp>
          <p:nvGrpSpPr>
            <p:cNvPr id="99" name="Group 487">
              <a:extLst>
                <a:ext uri="{FF2B5EF4-FFF2-40B4-BE49-F238E27FC236}">
                  <a16:creationId xmlns:a16="http://schemas.microsoft.com/office/drawing/2014/main" id="{0272B49E-2774-45ED-8846-6049FED4D8A7}"/>
                </a:ext>
              </a:extLst>
            </p:cNvPr>
            <p:cNvGrpSpPr/>
            <p:nvPr/>
          </p:nvGrpSpPr>
          <p:grpSpPr>
            <a:xfrm>
              <a:off x="6740886" y="2440403"/>
              <a:ext cx="350646" cy="474425"/>
              <a:chOff x="3693145" y="20396150"/>
              <a:chExt cx="456233" cy="648072"/>
            </a:xfrm>
          </p:grpSpPr>
          <p:cxnSp>
            <p:nvCxnSpPr>
              <p:cNvPr id="100" name="Straight Connector 99">
                <a:extLst>
                  <a:ext uri="{FF2B5EF4-FFF2-40B4-BE49-F238E27FC236}">
                    <a16:creationId xmlns:a16="http://schemas.microsoft.com/office/drawing/2014/main" id="{08C3CB1A-0434-4F46-AAC4-AC66D7D74202}"/>
                  </a:ext>
                </a:extLst>
              </p:cNvPr>
              <p:cNvCxnSpPr/>
              <p:nvPr/>
            </p:nvCxnSpPr>
            <p:spPr>
              <a:xfrm>
                <a:off x="3693145" y="20396150"/>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068B9F3-0D3F-410D-B1EA-69E6AA35632F}"/>
                  </a:ext>
                </a:extLst>
              </p:cNvPr>
              <p:cNvCxnSpPr/>
              <p:nvPr/>
            </p:nvCxnSpPr>
            <p:spPr>
              <a:xfrm>
                <a:off x="3693145" y="20720186"/>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D984979-8C6A-40F5-B56C-ABC3DBD530B9}"/>
                  </a:ext>
                </a:extLst>
              </p:cNvPr>
              <p:cNvCxnSpPr/>
              <p:nvPr/>
            </p:nvCxnSpPr>
            <p:spPr>
              <a:xfrm>
                <a:off x="3693145" y="21044222"/>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grpSp>
        <p:cxnSp>
          <p:nvCxnSpPr>
            <p:cNvPr id="92" name="Straight Connector 91">
              <a:extLst>
                <a:ext uri="{FF2B5EF4-FFF2-40B4-BE49-F238E27FC236}">
                  <a16:creationId xmlns:a16="http://schemas.microsoft.com/office/drawing/2014/main" id="{9F8B1243-5956-4E5E-8895-CAE26C2A2633}"/>
                </a:ext>
              </a:extLst>
            </p:cNvPr>
            <p:cNvCxnSpPr>
              <a:cxnSpLocks/>
              <a:stCxn id="91" idx="0"/>
            </p:cNvCxnSpPr>
            <p:nvPr/>
          </p:nvCxnSpPr>
          <p:spPr>
            <a:xfrm flipV="1">
              <a:off x="7910730" y="2447114"/>
              <a:ext cx="0" cy="704489"/>
            </a:xfrm>
            <a:prstGeom prst="line">
              <a:avLst/>
            </a:prstGeom>
          </p:spPr>
          <p:style>
            <a:lnRef idx="1">
              <a:schemeClr val="accent1"/>
            </a:lnRef>
            <a:fillRef idx="0">
              <a:schemeClr val="accent1"/>
            </a:fillRef>
            <a:effectRef idx="0">
              <a:schemeClr val="accent1"/>
            </a:effectRef>
            <a:fontRef idx="minor">
              <a:schemeClr val="tx1"/>
            </a:fontRef>
          </p:style>
        </p:cxnSp>
        <p:grpSp>
          <p:nvGrpSpPr>
            <p:cNvPr id="93" name="Group 495">
              <a:extLst>
                <a:ext uri="{FF2B5EF4-FFF2-40B4-BE49-F238E27FC236}">
                  <a16:creationId xmlns:a16="http://schemas.microsoft.com/office/drawing/2014/main" id="{333C6673-3247-400C-8127-CAABBB01E8AA}"/>
                </a:ext>
              </a:extLst>
            </p:cNvPr>
            <p:cNvGrpSpPr/>
            <p:nvPr/>
          </p:nvGrpSpPr>
          <p:grpSpPr>
            <a:xfrm>
              <a:off x="7734851" y="2440403"/>
              <a:ext cx="350646" cy="474425"/>
              <a:chOff x="3693145" y="20396150"/>
              <a:chExt cx="456233" cy="648072"/>
            </a:xfrm>
          </p:grpSpPr>
          <p:cxnSp>
            <p:nvCxnSpPr>
              <p:cNvPr id="94" name="Straight Connector 93">
                <a:extLst>
                  <a:ext uri="{FF2B5EF4-FFF2-40B4-BE49-F238E27FC236}">
                    <a16:creationId xmlns:a16="http://schemas.microsoft.com/office/drawing/2014/main" id="{1DD8ADE1-53B9-4C87-BF44-290624DD81DA}"/>
                  </a:ext>
                </a:extLst>
              </p:cNvPr>
              <p:cNvCxnSpPr/>
              <p:nvPr/>
            </p:nvCxnSpPr>
            <p:spPr>
              <a:xfrm>
                <a:off x="3693145" y="20396150"/>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A8555FC-F6A7-42FD-A9E5-CEA62C9B7060}"/>
                  </a:ext>
                </a:extLst>
              </p:cNvPr>
              <p:cNvCxnSpPr/>
              <p:nvPr/>
            </p:nvCxnSpPr>
            <p:spPr>
              <a:xfrm>
                <a:off x="3693145" y="20720186"/>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C94D15A-2CC5-4EFF-BE3E-7ACB39AB09DD}"/>
                  </a:ext>
                </a:extLst>
              </p:cNvPr>
              <p:cNvCxnSpPr/>
              <p:nvPr/>
            </p:nvCxnSpPr>
            <p:spPr>
              <a:xfrm>
                <a:off x="3693145" y="21044222"/>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grpSp>
        <p:graphicFrame>
          <p:nvGraphicFramePr>
            <p:cNvPr id="78" name="Object 77">
              <a:extLst>
                <a:ext uri="{FF2B5EF4-FFF2-40B4-BE49-F238E27FC236}">
                  <a16:creationId xmlns:a16="http://schemas.microsoft.com/office/drawing/2014/main" id="{7137DE9F-71A3-4E5C-82FF-4A1504EAF1B4}"/>
                </a:ext>
              </a:extLst>
            </p:cNvPr>
            <p:cNvGraphicFramePr>
              <a:graphicFrameLocks noChangeAspect="1"/>
            </p:cNvGraphicFramePr>
            <p:nvPr/>
          </p:nvGraphicFramePr>
          <p:xfrm>
            <a:off x="6051743" y="914400"/>
            <a:ext cx="145192" cy="276589"/>
          </p:xfrm>
          <a:graphic>
            <a:graphicData uri="http://schemas.openxmlformats.org/presentationml/2006/ole">
              <mc:AlternateContent xmlns:mc="http://schemas.openxmlformats.org/markup-compatibility/2006">
                <mc:Choice xmlns:v="urn:schemas-microsoft-com:vml" Requires="v">
                  <p:oleObj spid="_x0000_s1416307" name="Equation" r:id="rId13" imgW="2743200" imgH="5486400" progId="Equation.DSMT4">
                    <p:embed/>
                  </p:oleObj>
                </mc:Choice>
                <mc:Fallback>
                  <p:oleObj name="Equation" r:id="rId13" imgW="2743200" imgH="5486400" progId="Equation.DSMT4">
                    <p:embed/>
                    <p:pic>
                      <p:nvPicPr>
                        <p:cNvPr id="78" name="Object 77">
                          <a:extLst>
                            <a:ext uri="{FF2B5EF4-FFF2-40B4-BE49-F238E27FC236}">
                              <a16:creationId xmlns:a16="http://schemas.microsoft.com/office/drawing/2014/main" id="{7137DE9F-71A3-4E5C-82FF-4A1504EAF1B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051743" y="914400"/>
                          <a:ext cx="145192" cy="2765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 name="Object 78">
              <a:extLst>
                <a:ext uri="{FF2B5EF4-FFF2-40B4-BE49-F238E27FC236}">
                  <a16:creationId xmlns:a16="http://schemas.microsoft.com/office/drawing/2014/main" id="{8D353C05-68C9-424A-BC12-276FE73C5B93}"/>
                </a:ext>
              </a:extLst>
            </p:cNvPr>
            <p:cNvGraphicFramePr>
              <a:graphicFrameLocks noChangeAspect="1"/>
            </p:cNvGraphicFramePr>
            <p:nvPr/>
          </p:nvGraphicFramePr>
          <p:xfrm>
            <a:off x="6054762" y="1158630"/>
            <a:ext cx="161053" cy="276589"/>
          </p:xfrm>
          <a:graphic>
            <a:graphicData uri="http://schemas.openxmlformats.org/presentationml/2006/ole">
              <mc:AlternateContent xmlns:mc="http://schemas.openxmlformats.org/markup-compatibility/2006">
                <mc:Choice xmlns:v="urn:schemas-microsoft-com:vml" Requires="v">
                  <p:oleObj spid="_x0000_s1416308" name="Equation" r:id="rId15" imgW="3048000" imgH="5486400" progId="Equation.DSMT4">
                    <p:embed/>
                  </p:oleObj>
                </mc:Choice>
                <mc:Fallback>
                  <p:oleObj name="Equation" r:id="rId15" imgW="3048000" imgH="5486400" progId="Equation.DSMT4">
                    <p:embed/>
                    <p:pic>
                      <p:nvPicPr>
                        <p:cNvPr id="79" name="Object 78">
                          <a:extLst>
                            <a:ext uri="{FF2B5EF4-FFF2-40B4-BE49-F238E27FC236}">
                              <a16:creationId xmlns:a16="http://schemas.microsoft.com/office/drawing/2014/main" id="{8D353C05-68C9-424A-BC12-276FE73C5B9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054762" y="1158630"/>
                          <a:ext cx="161053" cy="2765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 name="Object 79">
              <a:extLst>
                <a:ext uri="{FF2B5EF4-FFF2-40B4-BE49-F238E27FC236}">
                  <a16:creationId xmlns:a16="http://schemas.microsoft.com/office/drawing/2014/main" id="{2115C591-B6BF-43D9-9365-3609BA03EFB9}"/>
                </a:ext>
              </a:extLst>
            </p:cNvPr>
            <p:cNvGraphicFramePr>
              <a:graphicFrameLocks noChangeAspect="1"/>
            </p:cNvGraphicFramePr>
            <p:nvPr/>
          </p:nvGraphicFramePr>
          <p:xfrm>
            <a:off x="6054762" y="1381926"/>
            <a:ext cx="161053" cy="276589"/>
          </p:xfrm>
          <a:graphic>
            <a:graphicData uri="http://schemas.openxmlformats.org/presentationml/2006/ole">
              <mc:AlternateContent xmlns:mc="http://schemas.openxmlformats.org/markup-compatibility/2006">
                <mc:Choice xmlns:v="urn:schemas-microsoft-com:vml" Requires="v">
                  <p:oleObj spid="_x0000_s1416309" name="Equation" r:id="rId17" imgW="3048000" imgH="5486400" progId="Equation.DSMT4">
                    <p:embed/>
                  </p:oleObj>
                </mc:Choice>
                <mc:Fallback>
                  <p:oleObj name="Equation" r:id="rId17" imgW="3048000" imgH="5486400" progId="Equation.DSMT4">
                    <p:embed/>
                    <p:pic>
                      <p:nvPicPr>
                        <p:cNvPr id="80" name="Object 79">
                          <a:extLst>
                            <a:ext uri="{FF2B5EF4-FFF2-40B4-BE49-F238E27FC236}">
                              <a16:creationId xmlns:a16="http://schemas.microsoft.com/office/drawing/2014/main" id="{2115C591-B6BF-43D9-9365-3609BA03EFB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54762" y="1381926"/>
                          <a:ext cx="161053" cy="2765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30" name="Group 1029">
            <a:extLst>
              <a:ext uri="{FF2B5EF4-FFF2-40B4-BE49-F238E27FC236}">
                <a16:creationId xmlns:a16="http://schemas.microsoft.com/office/drawing/2014/main" id="{057EC4DD-9FB5-445D-B553-F9A4ECAF992D}"/>
              </a:ext>
            </a:extLst>
          </p:cNvPr>
          <p:cNvGrpSpPr/>
          <p:nvPr/>
        </p:nvGrpSpPr>
        <p:grpSpPr>
          <a:xfrm>
            <a:off x="228600" y="990600"/>
            <a:ext cx="5301937" cy="649649"/>
            <a:chOff x="228600" y="1143000"/>
            <a:chExt cx="5301937" cy="649649"/>
          </a:xfrm>
        </p:grpSpPr>
        <p:sp>
          <p:nvSpPr>
            <p:cNvPr id="135" name="Rectangle 134"/>
            <p:cNvSpPr/>
            <p:nvPr/>
          </p:nvSpPr>
          <p:spPr>
            <a:xfrm>
              <a:off x="228600" y="1143000"/>
              <a:ext cx="5301937" cy="523220"/>
            </a:xfrm>
            <a:prstGeom prst="rect">
              <a:avLst/>
            </a:prstGeom>
          </p:spPr>
          <p:txBody>
            <a:bodyPr wrap="square">
              <a:spAutoFit/>
            </a:bodyPr>
            <a:lstStyle/>
            <a:p>
              <a:r>
                <a:rPr lang="en-US" sz="2800" dirty="0">
                  <a:solidFill>
                    <a:srgbClr val="0070C0"/>
                  </a:solidFill>
                </a:rPr>
                <a:t>Variables:</a:t>
              </a:r>
              <a:r>
                <a:rPr lang="en-US" sz="2800" dirty="0"/>
                <a:t>                               </a:t>
              </a:r>
            </a:p>
          </p:txBody>
        </p:sp>
        <p:graphicFrame>
          <p:nvGraphicFramePr>
            <p:cNvPr id="136" name="Object 135">
              <a:extLst>
                <a:ext uri="{FF2B5EF4-FFF2-40B4-BE49-F238E27FC236}">
                  <a16:creationId xmlns:a16="http://schemas.microsoft.com/office/drawing/2014/main" id="{8C405E56-8CC7-4D40-B8CC-469594FA498F}"/>
                </a:ext>
              </a:extLst>
            </p:cNvPr>
            <p:cNvGraphicFramePr>
              <a:graphicFrameLocks noChangeAspect="1"/>
            </p:cNvGraphicFramePr>
            <p:nvPr/>
          </p:nvGraphicFramePr>
          <p:xfrm>
            <a:off x="1937423" y="1143000"/>
            <a:ext cx="2329777" cy="649649"/>
          </p:xfrm>
          <a:graphic>
            <a:graphicData uri="http://schemas.openxmlformats.org/presentationml/2006/ole">
              <mc:AlternateContent xmlns:mc="http://schemas.openxmlformats.org/markup-compatibility/2006">
                <mc:Choice xmlns:v="urn:schemas-microsoft-com:vml" Requires="v">
                  <p:oleObj spid="_x0000_s1416310" name="Equation" r:id="rId19" imgW="31699200" imgH="8839200" progId="Equation.DSMT4">
                    <p:embed/>
                  </p:oleObj>
                </mc:Choice>
                <mc:Fallback>
                  <p:oleObj name="Equation" r:id="rId19" imgW="31699200" imgH="8839200" progId="Equation.DSMT4">
                    <p:embed/>
                    <p:pic>
                      <p:nvPicPr>
                        <p:cNvPr id="136" name="Object 135">
                          <a:extLst>
                            <a:ext uri="{FF2B5EF4-FFF2-40B4-BE49-F238E27FC236}">
                              <a16:creationId xmlns:a16="http://schemas.microsoft.com/office/drawing/2014/main" id="{8C405E56-8CC7-4D40-B8CC-469594FA498F}"/>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937423" y="1143000"/>
                          <a:ext cx="2329777" cy="64964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38" name="Object 137">
            <a:extLst>
              <a:ext uri="{FF2B5EF4-FFF2-40B4-BE49-F238E27FC236}">
                <a16:creationId xmlns:a16="http://schemas.microsoft.com/office/drawing/2014/main" id="{3C5C1456-CF17-4ABC-A02F-C88A03AFC398}"/>
              </a:ext>
            </a:extLst>
          </p:cNvPr>
          <p:cNvGraphicFramePr>
            <a:graphicFrameLocks noChangeAspect="1"/>
          </p:cNvGraphicFramePr>
          <p:nvPr/>
        </p:nvGraphicFramePr>
        <p:xfrm>
          <a:off x="3083827" y="4740131"/>
          <a:ext cx="5298173" cy="1066800"/>
        </p:xfrm>
        <a:graphic>
          <a:graphicData uri="http://schemas.openxmlformats.org/presentationml/2006/ole">
            <mc:AlternateContent xmlns:mc="http://schemas.openxmlformats.org/markup-compatibility/2006">
              <mc:Choice xmlns:v="urn:schemas-microsoft-com:vml" Requires="v">
                <p:oleObj spid="_x0000_s1416311" name="Equation" r:id="rId21" imgW="2514600" imgH="507960" progId="Equation.DSMT4">
                  <p:embed/>
                </p:oleObj>
              </mc:Choice>
              <mc:Fallback>
                <p:oleObj name="Equation" r:id="rId21" imgW="2514600" imgH="507960" progId="Equation.DSMT4">
                  <p:embed/>
                  <p:pic>
                    <p:nvPicPr>
                      <p:cNvPr id="138" name="Object 137">
                        <a:extLst>
                          <a:ext uri="{FF2B5EF4-FFF2-40B4-BE49-F238E27FC236}">
                            <a16:creationId xmlns:a16="http://schemas.microsoft.com/office/drawing/2014/main" id="{3C5C1456-CF17-4ABC-A02F-C88A03AFC398}"/>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083827" y="4740131"/>
                        <a:ext cx="5298173"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9" name="Rectangle: Rounded Corners 866">
            <a:extLst>
              <a:ext uri="{FF2B5EF4-FFF2-40B4-BE49-F238E27FC236}">
                <a16:creationId xmlns:a16="http://schemas.microsoft.com/office/drawing/2014/main" id="{83E01AFC-01D6-47EF-8E9A-09B75FD5A4AE}"/>
              </a:ext>
            </a:extLst>
          </p:cNvPr>
          <p:cNvSpPr/>
          <p:nvPr/>
        </p:nvSpPr>
        <p:spPr>
          <a:xfrm>
            <a:off x="3026561" y="4648200"/>
            <a:ext cx="5431639" cy="12349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40" name="Rectangle 139">
            <a:extLst>
              <a:ext uri="{FF2B5EF4-FFF2-40B4-BE49-F238E27FC236}">
                <a16:creationId xmlns:a16="http://schemas.microsoft.com/office/drawing/2014/main" id="{9369233C-6322-4354-9005-C4EE494ED7B9}"/>
              </a:ext>
            </a:extLst>
          </p:cNvPr>
          <p:cNvSpPr/>
          <p:nvPr/>
        </p:nvSpPr>
        <p:spPr>
          <a:xfrm>
            <a:off x="253180" y="4968731"/>
            <a:ext cx="2642420" cy="523220"/>
          </a:xfrm>
          <a:prstGeom prst="rect">
            <a:avLst/>
          </a:prstGeom>
        </p:spPr>
        <p:txBody>
          <a:bodyPr wrap="square">
            <a:spAutoFit/>
          </a:bodyPr>
          <a:lstStyle/>
          <a:p>
            <a:r>
              <a:rPr lang="en-US" sz="2800" dirty="0">
                <a:solidFill>
                  <a:srgbClr val="0070C0"/>
                </a:solidFill>
              </a:rPr>
              <a:t>Energy Function:</a:t>
            </a:r>
          </a:p>
        </p:txBody>
      </p:sp>
      <p:grpSp>
        <p:nvGrpSpPr>
          <p:cNvPr id="1031" name="Group 1030">
            <a:extLst>
              <a:ext uri="{FF2B5EF4-FFF2-40B4-BE49-F238E27FC236}">
                <a16:creationId xmlns:a16="http://schemas.microsoft.com/office/drawing/2014/main" id="{D83712CD-9530-495D-B0F8-307B54B47418}"/>
              </a:ext>
            </a:extLst>
          </p:cNvPr>
          <p:cNvGrpSpPr/>
          <p:nvPr/>
        </p:nvGrpSpPr>
        <p:grpSpPr>
          <a:xfrm>
            <a:off x="228600" y="1838980"/>
            <a:ext cx="5301937" cy="599420"/>
            <a:chOff x="228600" y="1991380"/>
            <a:chExt cx="5301937" cy="599420"/>
          </a:xfrm>
        </p:grpSpPr>
        <p:graphicFrame>
          <p:nvGraphicFramePr>
            <p:cNvPr id="137" name="Object 136">
              <a:extLst>
                <a:ext uri="{FF2B5EF4-FFF2-40B4-BE49-F238E27FC236}">
                  <a16:creationId xmlns:a16="http://schemas.microsoft.com/office/drawing/2014/main" id="{7EA4F4FA-5F45-4258-9F32-2634D8A4E438}"/>
                </a:ext>
              </a:extLst>
            </p:cNvPr>
            <p:cNvGraphicFramePr>
              <a:graphicFrameLocks noChangeAspect="1"/>
            </p:cNvGraphicFramePr>
            <p:nvPr/>
          </p:nvGraphicFramePr>
          <p:xfrm>
            <a:off x="1524000" y="1997216"/>
            <a:ext cx="2350432" cy="593584"/>
          </p:xfrm>
          <a:graphic>
            <a:graphicData uri="http://schemas.openxmlformats.org/presentationml/2006/ole">
              <mc:AlternateContent xmlns:mc="http://schemas.openxmlformats.org/markup-compatibility/2006">
                <mc:Choice xmlns:v="urn:schemas-microsoft-com:vml" Requires="v">
                  <p:oleObj spid="_x0000_s1416312" name="Equation" r:id="rId23" imgW="24079200" imgH="6096000" progId="Equation.DSMT4">
                    <p:embed/>
                  </p:oleObj>
                </mc:Choice>
                <mc:Fallback>
                  <p:oleObj name="Equation" r:id="rId23" imgW="24079200" imgH="6096000" progId="Equation.DSMT4">
                    <p:embed/>
                    <p:pic>
                      <p:nvPicPr>
                        <p:cNvPr id="137" name="Object 136">
                          <a:extLst>
                            <a:ext uri="{FF2B5EF4-FFF2-40B4-BE49-F238E27FC236}">
                              <a16:creationId xmlns:a16="http://schemas.microsoft.com/office/drawing/2014/main" id="{7EA4F4FA-5F45-4258-9F32-2634D8A4E438}"/>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24000" y="1997216"/>
                          <a:ext cx="2350432" cy="5935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8" name="Rectangle 127">
              <a:extLst>
                <a:ext uri="{FF2B5EF4-FFF2-40B4-BE49-F238E27FC236}">
                  <a16:creationId xmlns:a16="http://schemas.microsoft.com/office/drawing/2014/main" id="{5CCE9D26-5897-4B9C-A87C-4816D82660E2}"/>
                </a:ext>
              </a:extLst>
            </p:cNvPr>
            <p:cNvSpPr/>
            <p:nvPr/>
          </p:nvSpPr>
          <p:spPr>
            <a:xfrm>
              <a:off x="228600" y="1991380"/>
              <a:ext cx="5301937" cy="523220"/>
            </a:xfrm>
            <a:prstGeom prst="rect">
              <a:avLst/>
            </a:prstGeom>
          </p:spPr>
          <p:txBody>
            <a:bodyPr wrap="square">
              <a:spAutoFit/>
            </a:bodyPr>
            <a:lstStyle/>
            <a:p>
              <a:r>
                <a:rPr lang="en-US" sz="2800" dirty="0">
                  <a:solidFill>
                    <a:srgbClr val="0070C0"/>
                  </a:solidFill>
                </a:rPr>
                <a:t>Labels:</a:t>
              </a:r>
              <a:r>
                <a:rPr lang="en-US" sz="2800" dirty="0"/>
                <a:t>                              </a:t>
              </a:r>
            </a:p>
          </p:txBody>
        </p:sp>
      </p:grpSp>
      <p:sp>
        <p:nvSpPr>
          <p:cNvPr id="1035" name="TextBox 1034">
            <a:extLst>
              <a:ext uri="{FF2B5EF4-FFF2-40B4-BE49-F238E27FC236}">
                <a16:creationId xmlns:a16="http://schemas.microsoft.com/office/drawing/2014/main" id="{B8F0A1E7-2390-4693-B174-BB2135139320}"/>
              </a:ext>
            </a:extLst>
          </p:cNvPr>
          <p:cNvSpPr txBox="1"/>
          <p:nvPr/>
        </p:nvSpPr>
        <p:spPr>
          <a:xfrm flipH="1">
            <a:off x="242669" y="3886200"/>
            <a:ext cx="7529731" cy="461665"/>
          </a:xfrm>
          <a:prstGeom prst="rect">
            <a:avLst/>
          </a:prstGeom>
          <a:noFill/>
        </p:spPr>
        <p:txBody>
          <a:bodyPr wrap="square" rtlCol="0">
            <a:spAutoFit/>
          </a:bodyPr>
          <a:lstStyle/>
          <a:p>
            <a:r>
              <a:rPr lang="en-IN" sz="2400" dirty="0">
                <a:solidFill>
                  <a:srgbClr val="C00000"/>
                </a:solidFill>
              </a:rPr>
              <a:t>Quality of each labeling is measured by an </a:t>
            </a:r>
            <a:r>
              <a:rPr lang="en-IN" sz="2400" b="1" dirty="0">
                <a:solidFill>
                  <a:srgbClr val="C00000"/>
                </a:solidFill>
              </a:rPr>
              <a:t>Energy function </a:t>
            </a:r>
          </a:p>
        </p:txBody>
      </p:sp>
      <p:sp>
        <p:nvSpPr>
          <p:cNvPr id="129" name="TextBox 128">
            <a:extLst>
              <a:ext uri="{FF2B5EF4-FFF2-40B4-BE49-F238E27FC236}">
                <a16:creationId xmlns:a16="http://schemas.microsoft.com/office/drawing/2014/main" id="{6C0C95E5-3003-4721-8139-51D0C7E2076A}"/>
              </a:ext>
            </a:extLst>
          </p:cNvPr>
          <p:cNvSpPr txBox="1"/>
          <p:nvPr/>
        </p:nvSpPr>
        <p:spPr>
          <a:xfrm flipH="1">
            <a:off x="242668" y="6167735"/>
            <a:ext cx="7801937" cy="461665"/>
          </a:xfrm>
          <a:prstGeom prst="rect">
            <a:avLst/>
          </a:prstGeom>
          <a:noFill/>
        </p:spPr>
        <p:txBody>
          <a:bodyPr wrap="square" rtlCol="0">
            <a:spAutoFit/>
          </a:bodyPr>
          <a:lstStyle/>
          <a:p>
            <a:r>
              <a:rPr lang="en-IN" sz="2400" dirty="0">
                <a:solidFill>
                  <a:srgbClr val="C00000"/>
                </a:solidFill>
              </a:rPr>
              <a:t>For simplicity we will be considering only </a:t>
            </a:r>
            <a:r>
              <a:rPr lang="en-IN" sz="2400" b="1" dirty="0">
                <a:solidFill>
                  <a:srgbClr val="C00000"/>
                </a:solidFill>
              </a:rPr>
              <a:t>pairwise potentials</a:t>
            </a:r>
          </a:p>
        </p:txBody>
      </p:sp>
      <p:cxnSp>
        <p:nvCxnSpPr>
          <p:cNvPr id="1039" name="Straight Arrow Connector 1038">
            <a:extLst>
              <a:ext uri="{FF2B5EF4-FFF2-40B4-BE49-F238E27FC236}">
                <a16:creationId xmlns:a16="http://schemas.microsoft.com/office/drawing/2014/main" id="{46AD74F0-5D07-4E01-9BCD-26D2E9104B51}"/>
              </a:ext>
            </a:extLst>
          </p:cNvPr>
          <p:cNvCxnSpPr>
            <a:cxnSpLocks/>
          </p:cNvCxnSpPr>
          <p:nvPr/>
        </p:nvCxnSpPr>
        <p:spPr>
          <a:xfrm flipH="1" flipV="1">
            <a:off x="5181600" y="5539236"/>
            <a:ext cx="1601544" cy="675732"/>
          </a:xfrm>
          <a:prstGeom prst="straightConnector1">
            <a:avLst/>
          </a:prstGeom>
          <a:ln>
            <a:tailEnd type="triangle" w="lg" len="med"/>
          </a:ln>
        </p:spPr>
        <p:style>
          <a:lnRef idx="1">
            <a:schemeClr val="dk1"/>
          </a:lnRef>
          <a:fillRef idx="0">
            <a:schemeClr val="dk1"/>
          </a:fillRef>
          <a:effectRef idx="0">
            <a:schemeClr val="dk1"/>
          </a:effectRef>
          <a:fontRef idx="minor">
            <a:schemeClr val="tx1"/>
          </a:fontRef>
        </p:style>
      </p:cxnSp>
      <p:cxnSp>
        <p:nvCxnSpPr>
          <p:cNvPr id="130" name="Straight Arrow Connector 129">
            <a:extLst>
              <a:ext uri="{FF2B5EF4-FFF2-40B4-BE49-F238E27FC236}">
                <a16:creationId xmlns:a16="http://schemas.microsoft.com/office/drawing/2014/main" id="{E7D69F74-E215-420B-9294-9B992A06A4FC}"/>
              </a:ext>
            </a:extLst>
          </p:cNvPr>
          <p:cNvCxnSpPr>
            <a:cxnSpLocks/>
          </p:cNvCxnSpPr>
          <p:nvPr/>
        </p:nvCxnSpPr>
        <p:spPr>
          <a:xfrm flipV="1">
            <a:off x="6914105" y="5539236"/>
            <a:ext cx="372242" cy="675731"/>
          </a:xfrm>
          <a:prstGeom prst="straightConnector1">
            <a:avLst/>
          </a:prstGeom>
          <a:ln>
            <a:tailEnd type="triangle" w="lg" len="med"/>
          </a:ln>
        </p:spPr>
        <p:style>
          <a:lnRef idx="1">
            <a:schemeClr val="dk1"/>
          </a:lnRef>
          <a:fillRef idx="0">
            <a:schemeClr val="dk1"/>
          </a:fillRef>
          <a:effectRef idx="0">
            <a:schemeClr val="dk1"/>
          </a:effectRef>
          <a:fontRef idx="minor">
            <a:schemeClr val="tx1"/>
          </a:fontRef>
        </p:style>
      </p:cxnSp>
      <p:grpSp>
        <p:nvGrpSpPr>
          <p:cNvPr id="1045" name="Group 1044">
            <a:extLst>
              <a:ext uri="{FF2B5EF4-FFF2-40B4-BE49-F238E27FC236}">
                <a16:creationId xmlns:a16="http://schemas.microsoft.com/office/drawing/2014/main" id="{DD16D2E3-ED1B-4F3F-A399-3F747918545A}"/>
              </a:ext>
            </a:extLst>
          </p:cNvPr>
          <p:cNvGrpSpPr/>
          <p:nvPr/>
        </p:nvGrpSpPr>
        <p:grpSpPr>
          <a:xfrm>
            <a:off x="260663" y="2667000"/>
            <a:ext cx="5301937" cy="1066800"/>
            <a:chOff x="270708" y="2766441"/>
            <a:chExt cx="5301937" cy="1066800"/>
          </a:xfrm>
        </p:grpSpPr>
        <p:graphicFrame>
          <p:nvGraphicFramePr>
            <p:cNvPr id="131" name="Object 130">
              <a:extLst>
                <a:ext uri="{FF2B5EF4-FFF2-40B4-BE49-F238E27FC236}">
                  <a16:creationId xmlns:a16="http://schemas.microsoft.com/office/drawing/2014/main" id="{F3DC1CF9-CEAC-4691-8E68-905549796A7F}"/>
                </a:ext>
              </a:extLst>
            </p:cNvPr>
            <p:cNvGraphicFramePr>
              <a:graphicFrameLocks noChangeAspect="1"/>
            </p:cNvGraphicFramePr>
            <p:nvPr>
              <p:extLst>
                <p:ext uri="{D42A27DB-BD31-4B8C-83A1-F6EECF244321}">
                  <p14:modId xmlns:p14="http://schemas.microsoft.com/office/powerpoint/2010/main" val="591179952"/>
                </p:ext>
              </p:extLst>
            </p:nvPr>
          </p:nvGraphicFramePr>
          <p:xfrm>
            <a:off x="387870" y="3083941"/>
            <a:ext cx="4833938" cy="749300"/>
          </p:xfrm>
          <a:graphic>
            <a:graphicData uri="http://schemas.openxmlformats.org/presentationml/2006/ole">
              <mc:AlternateContent xmlns:mc="http://schemas.openxmlformats.org/markup-compatibility/2006">
                <mc:Choice xmlns:v="urn:schemas-microsoft-com:vml" Requires="v">
                  <p:oleObj spid="_x0000_s1416313" name="Equation" r:id="rId25" imgW="2552400" imgH="431640" progId="Equation.DSMT4">
                    <p:embed/>
                  </p:oleObj>
                </mc:Choice>
                <mc:Fallback>
                  <p:oleObj name="Equation" r:id="rId25" imgW="2552400" imgH="431640" progId="Equation.DSMT4">
                    <p:embed/>
                    <p:pic>
                      <p:nvPicPr>
                        <p:cNvPr id="131" name="Object 130">
                          <a:extLst>
                            <a:ext uri="{FF2B5EF4-FFF2-40B4-BE49-F238E27FC236}">
                              <a16:creationId xmlns:a16="http://schemas.microsoft.com/office/drawing/2014/main" id="{F3DC1CF9-CEAC-4691-8E68-905549796A7F}"/>
                            </a:ext>
                          </a:extLst>
                        </p:cNvPr>
                        <p:cNvPicPr>
                          <a:picLocks noChangeAspect="1" noChangeArrowheads="1"/>
                        </p:cNvPicPr>
                        <p:nvPr/>
                      </p:nvPicPr>
                      <p:blipFill>
                        <a:blip r:embed="rId26"/>
                        <a:srcRect/>
                        <a:stretch>
                          <a:fillRect/>
                        </a:stretch>
                      </p:blipFill>
                      <p:spPr bwMode="auto">
                        <a:xfrm>
                          <a:off x="387870" y="3083941"/>
                          <a:ext cx="4833938" cy="749300"/>
                        </a:xfrm>
                        <a:prstGeom prst="rect">
                          <a:avLst/>
                        </a:prstGeom>
                        <a:noFill/>
                      </p:spPr>
                    </p:pic>
                  </p:oleObj>
                </mc:Fallback>
              </mc:AlternateContent>
            </a:graphicData>
          </a:graphic>
        </p:graphicFrame>
        <p:sp>
          <p:nvSpPr>
            <p:cNvPr id="132" name="Rectangle 131">
              <a:extLst>
                <a:ext uri="{FF2B5EF4-FFF2-40B4-BE49-F238E27FC236}">
                  <a16:creationId xmlns:a16="http://schemas.microsoft.com/office/drawing/2014/main" id="{1907D3B8-261B-4F4D-84F5-DD9C267CE38A}"/>
                </a:ext>
              </a:extLst>
            </p:cNvPr>
            <p:cNvSpPr/>
            <p:nvPr/>
          </p:nvSpPr>
          <p:spPr>
            <a:xfrm>
              <a:off x="270708" y="2766441"/>
              <a:ext cx="5301937" cy="400110"/>
            </a:xfrm>
            <a:prstGeom prst="rect">
              <a:avLst/>
            </a:prstGeom>
          </p:spPr>
          <p:txBody>
            <a:bodyPr wrap="square">
              <a:spAutoFit/>
            </a:bodyPr>
            <a:lstStyle/>
            <a:p>
              <a:r>
                <a:rPr lang="en-US" sz="2000" dirty="0">
                  <a:solidFill>
                    <a:srgbClr val="0070C0"/>
                  </a:solidFill>
                </a:rPr>
                <a:t>Example labeling:</a:t>
              </a:r>
              <a:endParaRPr lang="en-US" sz="2000" dirty="0"/>
            </a:p>
          </p:txBody>
        </p:sp>
      </p:grpSp>
      <p:sp>
        <p:nvSpPr>
          <p:cNvPr id="69" name="Rectangle 68">
            <a:extLst>
              <a:ext uri="{FF2B5EF4-FFF2-40B4-BE49-F238E27FC236}">
                <a16:creationId xmlns:a16="http://schemas.microsoft.com/office/drawing/2014/main" id="{29FAC589-41FE-4816-A87A-3BA8F22507CE}"/>
              </a:ext>
            </a:extLst>
          </p:cNvPr>
          <p:cNvSpPr/>
          <p:nvPr/>
        </p:nvSpPr>
        <p:spPr>
          <a:xfrm>
            <a:off x="0" y="0"/>
            <a:ext cx="9144000" cy="533400"/>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en-IN" sz="3600" dirty="0">
                <a:solidFill>
                  <a:schemeClr val="bg1"/>
                </a:solidFill>
              </a:rPr>
              <a:t>Discrete Labeling Problem</a:t>
            </a:r>
          </a:p>
        </p:txBody>
      </p:sp>
    </p:spTree>
    <p:extLst>
      <p:ext uri="{BB962C8B-B14F-4D97-AF65-F5344CB8AC3E}">
        <p14:creationId xmlns:p14="http://schemas.microsoft.com/office/powerpoint/2010/main" val="137118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3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3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0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40" grpId="0"/>
      <p:bldP spid="1035" grpId="0"/>
      <p:bldP spid="129"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533400"/>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en-IN" sz="3600" dirty="0">
                <a:solidFill>
                  <a:schemeClr val="bg1"/>
                </a:solidFill>
              </a:rPr>
              <a:t>Discrete Labeling Problem</a:t>
            </a:r>
          </a:p>
        </p:txBody>
      </p:sp>
      <p:grpSp>
        <p:nvGrpSpPr>
          <p:cNvPr id="3" name="Group 70">
            <a:extLst>
              <a:ext uri="{FF2B5EF4-FFF2-40B4-BE49-F238E27FC236}">
                <a16:creationId xmlns:a16="http://schemas.microsoft.com/office/drawing/2014/main" id="{C56354C3-6D30-4E59-8CFA-78F8C3BDBCD4}"/>
              </a:ext>
            </a:extLst>
          </p:cNvPr>
          <p:cNvGrpSpPr/>
          <p:nvPr/>
        </p:nvGrpSpPr>
        <p:grpSpPr>
          <a:xfrm>
            <a:off x="6051743" y="914400"/>
            <a:ext cx="2558857" cy="2587642"/>
            <a:chOff x="1097752" y="15435819"/>
            <a:chExt cx="3329392" cy="3534764"/>
          </a:xfrm>
        </p:grpSpPr>
        <p:grpSp>
          <p:nvGrpSpPr>
            <p:cNvPr id="4" name="Group 1030">
              <a:extLst>
                <a:ext uri="{FF2B5EF4-FFF2-40B4-BE49-F238E27FC236}">
                  <a16:creationId xmlns:a16="http://schemas.microsoft.com/office/drawing/2014/main" id="{2BD5D829-1C26-4108-B7B5-A1F8242C5338}"/>
                </a:ext>
              </a:extLst>
            </p:cNvPr>
            <p:cNvGrpSpPr/>
            <p:nvPr/>
          </p:nvGrpSpPr>
          <p:grpSpPr>
            <a:xfrm>
              <a:off x="1375672" y="15655833"/>
              <a:ext cx="3051472" cy="3314750"/>
              <a:chOff x="1375672" y="20944671"/>
              <a:chExt cx="3051472" cy="3314750"/>
            </a:xfrm>
          </p:grpSpPr>
          <p:cxnSp>
            <p:nvCxnSpPr>
              <p:cNvPr id="81" name="Straight Connector 80">
                <a:extLst>
                  <a:ext uri="{FF2B5EF4-FFF2-40B4-BE49-F238E27FC236}">
                    <a16:creationId xmlns:a16="http://schemas.microsoft.com/office/drawing/2014/main" id="{23291DCF-2809-4C41-9BAD-902338F0B61D}"/>
                  </a:ext>
                </a:extLst>
              </p:cNvPr>
              <p:cNvCxnSpPr>
                <a:cxnSpLocks/>
                <a:stCxn id="115" idx="4"/>
                <a:endCxn id="97" idx="1"/>
              </p:cNvCxnSpPr>
              <p:nvPr/>
            </p:nvCxnSpPr>
            <p:spPr>
              <a:xfrm>
                <a:off x="1608137" y="22394888"/>
                <a:ext cx="450738" cy="1455932"/>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DBEE64D-F9DF-4DFF-A0E0-ED3DB66FB037}"/>
                  </a:ext>
                </a:extLst>
              </p:cNvPr>
              <p:cNvCxnSpPr>
                <a:cxnSpLocks/>
                <a:stCxn id="115" idx="6"/>
                <a:endCxn id="109" idx="2"/>
              </p:cNvCxnSpPr>
              <p:nvPr/>
            </p:nvCxnSpPr>
            <p:spPr>
              <a:xfrm>
                <a:off x="1840601" y="22155535"/>
                <a:ext cx="828343"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07B5C3A2-1E6B-4DF7-9E4F-4C79970A691D}"/>
                  </a:ext>
                </a:extLst>
              </p:cNvPr>
              <p:cNvCxnSpPr>
                <a:cxnSpLocks/>
                <a:stCxn id="109" idx="4"/>
                <a:endCxn id="91" idx="1"/>
              </p:cNvCxnSpPr>
              <p:nvPr/>
            </p:nvCxnSpPr>
            <p:spPr>
              <a:xfrm>
                <a:off x="2901409" y="22394888"/>
                <a:ext cx="450738" cy="1455932"/>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37B69EF9-9342-4353-9568-8B2C7C22482D}"/>
                  </a:ext>
                </a:extLst>
              </p:cNvPr>
              <p:cNvCxnSpPr>
                <a:cxnSpLocks/>
                <a:stCxn id="103" idx="4"/>
                <a:endCxn id="97" idx="7"/>
              </p:cNvCxnSpPr>
              <p:nvPr/>
            </p:nvCxnSpPr>
            <p:spPr>
              <a:xfrm flipH="1">
                <a:off x="2387630" y="22394888"/>
                <a:ext cx="1807050" cy="1455932"/>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5" name="Group 95">
                <a:extLst>
                  <a:ext uri="{FF2B5EF4-FFF2-40B4-BE49-F238E27FC236}">
                    <a16:creationId xmlns:a16="http://schemas.microsoft.com/office/drawing/2014/main" id="{8ED4304C-C5F4-4285-94B6-F768C3E0AF06}"/>
                  </a:ext>
                </a:extLst>
              </p:cNvPr>
              <p:cNvGrpSpPr/>
              <p:nvPr/>
            </p:nvGrpSpPr>
            <p:grpSpPr>
              <a:xfrm>
                <a:off x="1375672" y="20944671"/>
                <a:ext cx="464929" cy="1450217"/>
                <a:chOff x="3689520" y="20396150"/>
                <a:chExt cx="464929" cy="1450217"/>
              </a:xfrm>
            </p:grpSpPr>
            <p:sp>
              <p:nvSpPr>
                <p:cNvPr id="115" name="Oval 114">
                  <a:extLst>
                    <a:ext uri="{FF2B5EF4-FFF2-40B4-BE49-F238E27FC236}">
                      <a16:creationId xmlns:a16="http://schemas.microsoft.com/office/drawing/2014/main" id="{675B43D0-8B46-43E0-A338-7BAA315E35EB}"/>
                    </a:ext>
                  </a:extLst>
                </p:cNvPr>
                <p:cNvSpPr/>
                <p:nvPr/>
              </p:nvSpPr>
              <p:spPr>
                <a:xfrm>
                  <a:off x="3689520" y="21367661"/>
                  <a:ext cx="464929" cy="478706"/>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116" name="Straight Connector 115">
                  <a:extLst>
                    <a:ext uri="{FF2B5EF4-FFF2-40B4-BE49-F238E27FC236}">
                      <a16:creationId xmlns:a16="http://schemas.microsoft.com/office/drawing/2014/main" id="{BFD1C61D-09B8-4299-A1C2-E2F8890C55A4}"/>
                    </a:ext>
                  </a:extLst>
                </p:cNvPr>
                <p:cNvCxnSpPr>
                  <a:cxnSpLocks/>
                  <a:stCxn id="115" idx="0"/>
                </p:cNvCxnSpPr>
                <p:nvPr/>
              </p:nvCxnSpPr>
              <p:spPr>
                <a:xfrm flipV="1">
                  <a:off x="3921985" y="20405317"/>
                  <a:ext cx="0" cy="962344"/>
                </a:xfrm>
                <a:prstGeom prst="line">
                  <a:avLst/>
                </a:prstGeom>
              </p:spPr>
              <p:style>
                <a:lnRef idx="1">
                  <a:schemeClr val="accent1"/>
                </a:lnRef>
                <a:fillRef idx="0">
                  <a:schemeClr val="accent1"/>
                </a:fillRef>
                <a:effectRef idx="0">
                  <a:schemeClr val="accent1"/>
                </a:effectRef>
                <a:fontRef idx="minor">
                  <a:schemeClr val="tx1"/>
                </a:fontRef>
              </p:style>
            </p:cxnSp>
            <p:grpSp>
              <p:nvGrpSpPr>
                <p:cNvPr id="6" name="Group 57">
                  <a:extLst>
                    <a:ext uri="{FF2B5EF4-FFF2-40B4-BE49-F238E27FC236}">
                      <a16:creationId xmlns:a16="http://schemas.microsoft.com/office/drawing/2014/main" id="{9BA95858-8BCC-4026-9E32-750F68618AE4}"/>
                    </a:ext>
                  </a:extLst>
                </p:cNvPr>
                <p:cNvGrpSpPr/>
                <p:nvPr/>
              </p:nvGrpSpPr>
              <p:grpSpPr>
                <a:xfrm>
                  <a:off x="3693145" y="20396150"/>
                  <a:ext cx="456233" cy="648072"/>
                  <a:chOff x="3693145" y="20396150"/>
                  <a:chExt cx="456233" cy="648072"/>
                </a:xfrm>
              </p:grpSpPr>
              <p:cxnSp>
                <p:nvCxnSpPr>
                  <p:cNvPr id="118" name="Straight Connector 117">
                    <a:extLst>
                      <a:ext uri="{FF2B5EF4-FFF2-40B4-BE49-F238E27FC236}">
                        <a16:creationId xmlns:a16="http://schemas.microsoft.com/office/drawing/2014/main" id="{DB7638C7-6D57-4BD7-BEBF-DB70C9987AF3}"/>
                      </a:ext>
                    </a:extLst>
                  </p:cNvPr>
                  <p:cNvCxnSpPr/>
                  <p:nvPr/>
                </p:nvCxnSpPr>
                <p:spPr>
                  <a:xfrm>
                    <a:off x="3693145" y="20396150"/>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890E36A6-3793-41B4-99C0-C93068025B97}"/>
                      </a:ext>
                    </a:extLst>
                  </p:cNvPr>
                  <p:cNvCxnSpPr/>
                  <p:nvPr/>
                </p:nvCxnSpPr>
                <p:spPr>
                  <a:xfrm>
                    <a:off x="3693145" y="20720186"/>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43DD6EA5-5DBC-4705-9575-93FD57EEA4D1}"/>
                      </a:ext>
                    </a:extLst>
                  </p:cNvPr>
                  <p:cNvCxnSpPr/>
                  <p:nvPr/>
                </p:nvCxnSpPr>
                <p:spPr>
                  <a:xfrm>
                    <a:off x="3693145" y="21044222"/>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grpSp>
          </p:grpSp>
          <p:grpSp>
            <p:nvGrpSpPr>
              <p:cNvPr id="7" name="Group 461">
                <a:extLst>
                  <a:ext uri="{FF2B5EF4-FFF2-40B4-BE49-F238E27FC236}">
                    <a16:creationId xmlns:a16="http://schemas.microsoft.com/office/drawing/2014/main" id="{F592C5EF-BC78-4446-B725-38D4339A45E5}"/>
                  </a:ext>
                </a:extLst>
              </p:cNvPr>
              <p:cNvGrpSpPr/>
              <p:nvPr/>
            </p:nvGrpSpPr>
            <p:grpSpPr>
              <a:xfrm>
                <a:off x="2668944" y="20944671"/>
                <a:ext cx="464929" cy="1450217"/>
                <a:chOff x="3689520" y="20396150"/>
                <a:chExt cx="464929" cy="1450217"/>
              </a:xfrm>
            </p:grpSpPr>
            <p:sp>
              <p:nvSpPr>
                <p:cNvPr id="109" name="Oval 108">
                  <a:extLst>
                    <a:ext uri="{FF2B5EF4-FFF2-40B4-BE49-F238E27FC236}">
                      <a16:creationId xmlns:a16="http://schemas.microsoft.com/office/drawing/2014/main" id="{07FFA962-E978-4F11-8B69-F00577760A24}"/>
                    </a:ext>
                  </a:extLst>
                </p:cNvPr>
                <p:cNvSpPr/>
                <p:nvPr/>
              </p:nvSpPr>
              <p:spPr>
                <a:xfrm>
                  <a:off x="3689520" y="21367661"/>
                  <a:ext cx="464929" cy="478706"/>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110" name="Straight Connector 109">
                  <a:extLst>
                    <a:ext uri="{FF2B5EF4-FFF2-40B4-BE49-F238E27FC236}">
                      <a16:creationId xmlns:a16="http://schemas.microsoft.com/office/drawing/2014/main" id="{5A029728-9B99-40A8-B2F1-8AEED08A2DBC}"/>
                    </a:ext>
                  </a:extLst>
                </p:cNvPr>
                <p:cNvCxnSpPr>
                  <a:cxnSpLocks/>
                  <a:stCxn id="109" idx="0"/>
                </p:cNvCxnSpPr>
                <p:nvPr/>
              </p:nvCxnSpPr>
              <p:spPr>
                <a:xfrm flipV="1">
                  <a:off x="3921985" y="20405317"/>
                  <a:ext cx="0" cy="962344"/>
                </a:xfrm>
                <a:prstGeom prst="line">
                  <a:avLst/>
                </a:prstGeom>
              </p:spPr>
              <p:style>
                <a:lnRef idx="1">
                  <a:schemeClr val="accent1"/>
                </a:lnRef>
                <a:fillRef idx="0">
                  <a:schemeClr val="accent1"/>
                </a:fillRef>
                <a:effectRef idx="0">
                  <a:schemeClr val="accent1"/>
                </a:effectRef>
                <a:fontRef idx="minor">
                  <a:schemeClr val="tx1"/>
                </a:fontRef>
              </p:style>
            </p:cxnSp>
            <p:grpSp>
              <p:nvGrpSpPr>
                <p:cNvPr id="8" name="Group 465">
                  <a:extLst>
                    <a:ext uri="{FF2B5EF4-FFF2-40B4-BE49-F238E27FC236}">
                      <a16:creationId xmlns:a16="http://schemas.microsoft.com/office/drawing/2014/main" id="{60A41396-6711-40D5-BEB2-4A440A46EFA4}"/>
                    </a:ext>
                  </a:extLst>
                </p:cNvPr>
                <p:cNvGrpSpPr/>
                <p:nvPr/>
              </p:nvGrpSpPr>
              <p:grpSpPr>
                <a:xfrm>
                  <a:off x="3693145" y="20396150"/>
                  <a:ext cx="456233" cy="648072"/>
                  <a:chOff x="3693145" y="20396150"/>
                  <a:chExt cx="456233" cy="648072"/>
                </a:xfrm>
              </p:grpSpPr>
              <p:cxnSp>
                <p:nvCxnSpPr>
                  <p:cNvPr id="112" name="Straight Connector 111">
                    <a:extLst>
                      <a:ext uri="{FF2B5EF4-FFF2-40B4-BE49-F238E27FC236}">
                        <a16:creationId xmlns:a16="http://schemas.microsoft.com/office/drawing/2014/main" id="{A12AC81A-6BC0-4A0D-8FBF-70306C606D7D}"/>
                      </a:ext>
                    </a:extLst>
                  </p:cNvPr>
                  <p:cNvCxnSpPr/>
                  <p:nvPr/>
                </p:nvCxnSpPr>
                <p:spPr>
                  <a:xfrm>
                    <a:off x="3693145" y="20396150"/>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B08E2687-5F4E-4C47-A451-9E9D9B6B35D0}"/>
                      </a:ext>
                    </a:extLst>
                  </p:cNvPr>
                  <p:cNvCxnSpPr/>
                  <p:nvPr/>
                </p:nvCxnSpPr>
                <p:spPr>
                  <a:xfrm>
                    <a:off x="3693145" y="20720186"/>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1D417BF9-0B3F-4C07-8EF1-50E2CD4DEF89}"/>
                      </a:ext>
                    </a:extLst>
                  </p:cNvPr>
                  <p:cNvCxnSpPr/>
                  <p:nvPr/>
                </p:nvCxnSpPr>
                <p:spPr>
                  <a:xfrm>
                    <a:off x="3693145" y="21044222"/>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grpSp>
          </p:grpSp>
          <p:grpSp>
            <p:nvGrpSpPr>
              <p:cNvPr id="9" name="Group 471">
                <a:extLst>
                  <a:ext uri="{FF2B5EF4-FFF2-40B4-BE49-F238E27FC236}">
                    <a16:creationId xmlns:a16="http://schemas.microsoft.com/office/drawing/2014/main" id="{6A8D7E55-62C4-4FA2-8463-262C4E13B2A8}"/>
                  </a:ext>
                </a:extLst>
              </p:cNvPr>
              <p:cNvGrpSpPr/>
              <p:nvPr/>
            </p:nvGrpSpPr>
            <p:grpSpPr>
              <a:xfrm>
                <a:off x="3962215" y="20944671"/>
                <a:ext cx="464929" cy="1450217"/>
                <a:chOff x="3689520" y="20396150"/>
                <a:chExt cx="464929" cy="1450217"/>
              </a:xfrm>
            </p:grpSpPr>
            <p:sp>
              <p:nvSpPr>
                <p:cNvPr id="103" name="Oval 102">
                  <a:extLst>
                    <a:ext uri="{FF2B5EF4-FFF2-40B4-BE49-F238E27FC236}">
                      <a16:creationId xmlns:a16="http://schemas.microsoft.com/office/drawing/2014/main" id="{AEB4AE4D-F278-4C45-A939-D67EF7D249C1}"/>
                    </a:ext>
                  </a:extLst>
                </p:cNvPr>
                <p:cNvSpPr/>
                <p:nvPr/>
              </p:nvSpPr>
              <p:spPr>
                <a:xfrm>
                  <a:off x="3689520" y="21367661"/>
                  <a:ext cx="464929" cy="478706"/>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104" name="Straight Connector 103">
                  <a:extLst>
                    <a:ext uri="{FF2B5EF4-FFF2-40B4-BE49-F238E27FC236}">
                      <a16:creationId xmlns:a16="http://schemas.microsoft.com/office/drawing/2014/main" id="{F398C5D8-CA0F-4AF1-92B7-C61500531C03}"/>
                    </a:ext>
                  </a:extLst>
                </p:cNvPr>
                <p:cNvCxnSpPr>
                  <a:cxnSpLocks/>
                  <a:stCxn id="103" idx="0"/>
                </p:cNvCxnSpPr>
                <p:nvPr/>
              </p:nvCxnSpPr>
              <p:spPr>
                <a:xfrm flipV="1">
                  <a:off x="3921985" y="20405317"/>
                  <a:ext cx="0" cy="9623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0" name="Group 475">
                  <a:extLst>
                    <a:ext uri="{FF2B5EF4-FFF2-40B4-BE49-F238E27FC236}">
                      <a16:creationId xmlns:a16="http://schemas.microsoft.com/office/drawing/2014/main" id="{A30E7FBE-A1F9-47E0-B828-870CDF5C8442}"/>
                    </a:ext>
                  </a:extLst>
                </p:cNvPr>
                <p:cNvGrpSpPr/>
                <p:nvPr/>
              </p:nvGrpSpPr>
              <p:grpSpPr>
                <a:xfrm>
                  <a:off x="3693145" y="20396150"/>
                  <a:ext cx="456233" cy="648072"/>
                  <a:chOff x="3693145" y="20396150"/>
                  <a:chExt cx="456233" cy="648072"/>
                </a:xfrm>
              </p:grpSpPr>
              <p:cxnSp>
                <p:nvCxnSpPr>
                  <p:cNvPr id="106" name="Straight Connector 105">
                    <a:extLst>
                      <a:ext uri="{FF2B5EF4-FFF2-40B4-BE49-F238E27FC236}">
                        <a16:creationId xmlns:a16="http://schemas.microsoft.com/office/drawing/2014/main" id="{454E13D6-AF5A-4402-8B1F-B91A7D7BD204}"/>
                      </a:ext>
                    </a:extLst>
                  </p:cNvPr>
                  <p:cNvCxnSpPr/>
                  <p:nvPr/>
                </p:nvCxnSpPr>
                <p:spPr>
                  <a:xfrm>
                    <a:off x="3693145" y="20396150"/>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21EC748C-C870-45AD-8BA3-1F431BA88579}"/>
                      </a:ext>
                    </a:extLst>
                  </p:cNvPr>
                  <p:cNvCxnSpPr/>
                  <p:nvPr/>
                </p:nvCxnSpPr>
                <p:spPr>
                  <a:xfrm>
                    <a:off x="3693145" y="20720186"/>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2DD76E73-FEE6-413B-A91B-A6962A53B0B6}"/>
                      </a:ext>
                    </a:extLst>
                  </p:cNvPr>
                  <p:cNvCxnSpPr/>
                  <p:nvPr/>
                </p:nvCxnSpPr>
                <p:spPr>
                  <a:xfrm>
                    <a:off x="3693145" y="21044222"/>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grpSp>
          </p:grpSp>
          <p:grpSp>
            <p:nvGrpSpPr>
              <p:cNvPr id="11" name="Group 484">
                <a:extLst>
                  <a:ext uri="{FF2B5EF4-FFF2-40B4-BE49-F238E27FC236}">
                    <a16:creationId xmlns:a16="http://schemas.microsoft.com/office/drawing/2014/main" id="{269D280A-41BA-4856-AE7C-30B6F0360B00}"/>
                  </a:ext>
                </a:extLst>
              </p:cNvPr>
              <p:cNvGrpSpPr/>
              <p:nvPr/>
            </p:nvGrpSpPr>
            <p:grpSpPr>
              <a:xfrm>
                <a:off x="1990788" y="22809204"/>
                <a:ext cx="464929" cy="1450217"/>
                <a:chOff x="3689520" y="20396150"/>
                <a:chExt cx="464929" cy="1450217"/>
              </a:xfrm>
            </p:grpSpPr>
            <p:sp>
              <p:nvSpPr>
                <p:cNvPr id="97" name="Oval 96">
                  <a:extLst>
                    <a:ext uri="{FF2B5EF4-FFF2-40B4-BE49-F238E27FC236}">
                      <a16:creationId xmlns:a16="http://schemas.microsoft.com/office/drawing/2014/main" id="{D9084700-0970-46E5-9C41-44BD92C9448F}"/>
                    </a:ext>
                  </a:extLst>
                </p:cNvPr>
                <p:cNvSpPr/>
                <p:nvPr/>
              </p:nvSpPr>
              <p:spPr>
                <a:xfrm>
                  <a:off x="3689520" y="21367661"/>
                  <a:ext cx="464929" cy="478706"/>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98" name="Straight Connector 97">
                  <a:extLst>
                    <a:ext uri="{FF2B5EF4-FFF2-40B4-BE49-F238E27FC236}">
                      <a16:creationId xmlns:a16="http://schemas.microsoft.com/office/drawing/2014/main" id="{1660F353-C1BB-4CB5-8CD3-BBA2BD368C81}"/>
                    </a:ext>
                  </a:extLst>
                </p:cNvPr>
                <p:cNvCxnSpPr>
                  <a:cxnSpLocks/>
                  <a:stCxn id="97" idx="0"/>
                </p:cNvCxnSpPr>
                <p:nvPr/>
              </p:nvCxnSpPr>
              <p:spPr>
                <a:xfrm flipV="1">
                  <a:off x="3921985" y="20405317"/>
                  <a:ext cx="0" cy="9623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2" name="Group 487">
                  <a:extLst>
                    <a:ext uri="{FF2B5EF4-FFF2-40B4-BE49-F238E27FC236}">
                      <a16:creationId xmlns:a16="http://schemas.microsoft.com/office/drawing/2014/main" id="{0272B49E-2774-45ED-8846-6049FED4D8A7}"/>
                    </a:ext>
                  </a:extLst>
                </p:cNvPr>
                <p:cNvGrpSpPr/>
                <p:nvPr/>
              </p:nvGrpSpPr>
              <p:grpSpPr>
                <a:xfrm>
                  <a:off x="3693145" y="20396150"/>
                  <a:ext cx="456233" cy="648072"/>
                  <a:chOff x="3693145" y="20396150"/>
                  <a:chExt cx="456233" cy="648072"/>
                </a:xfrm>
              </p:grpSpPr>
              <p:cxnSp>
                <p:nvCxnSpPr>
                  <p:cNvPr id="100" name="Straight Connector 99">
                    <a:extLst>
                      <a:ext uri="{FF2B5EF4-FFF2-40B4-BE49-F238E27FC236}">
                        <a16:creationId xmlns:a16="http://schemas.microsoft.com/office/drawing/2014/main" id="{08C3CB1A-0434-4F46-AAC4-AC66D7D74202}"/>
                      </a:ext>
                    </a:extLst>
                  </p:cNvPr>
                  <p:cNvCxnSpPr/>
                  <p:nvPr/>
                </p:nvCxnSpPr>
                <p:spPr>
                  <a:xfrm>
                    <a:off x="3693145" y="20396150"/>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068B9F3-0D3F-410D-B1EA-69E6AA35632F}"/>
                      </a:ext>
                    </a:extLst>
                  </p:cNvPr>
                  <p:cNvCxnSpPr/>
                  <p:nvPr/>
                </p:nvCxnSpPr>
                <p:spPr>
                  <a:xfrm>
                    <a:off x="3693145" y="20720186"/>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AD984979-8C6A-40F5-B56C-ABC3DBD530B9}"/>
                      </a:ext>
                    </a:extLst>
                  </p:cNvPr>
                  <p:cNvCxnSpPr/>
                  <p:nvPr/>
                </p:nvCxnSpPr>
                <p:spPr>
                  <a:xfrm>
                    <a:off x="3693145" y="21044222"/>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grpSp>
          </p:grpSp>
          <p:grpSp>
            <p:nvGrpSpPr>
              <p:cNvPr id="13" name="Group 492">
                <a:extLst>
                  <a:ext uri="{FF2B5EF4-FFF2-40B4-BE49-F238E27FC236}">
                    <a16:creationId xmlns:a16="http://schemas.microsoft.com/office/drawing/2014/main" id="{DFACE2AA-AD9A-4D92-8231-75BF60AD90C1}"/>
                  </a:ext>
                </a:extLst>
              </p:cNvPr>
              <p:cNvGrpSpPr/>
              <p:nvPr/>
            </p:nvGrpSpPr>
            <p:grpSpPr>
              <a:xfrm>
                <a:off x="3284060" y="22809204"/>
                <a:ext cx="464929" cy="1450217"/>
                <a:chOff x="3689520" y="20396150"/>
                <a:chExt cx="464929" cy="1450217"/>
              </a:xfrm>
            </p:grpSpPr>
            <p:sp>
              <p:nvSpPr>
                <p:cNvPr id="91" name="Oval 90">
                  <a:extLst>
                    <a:ext uri="{FF2B5EF4-FFF2-40B4-BE49-F238E27FC236}">
                      <a16:creationId xmlns:a16="http://schemas.microsoft.com/office/drawing/2014/main" id="{23B80A93-8C2F-4647-BC91-E08A3A8B0E1E}"/>
                    </a:ext>
                  </a:extLst>
                </p:cNvPr>
                <p:cNvSpPr/>
                <p:nvPr/>
              </p:nvSpPr>
              <p:spPr>
                <a:xfrm>
                  <a:off x="3689520" y="21367661"/>
                  <a:ext cx="464929" cy="478706"/>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92" name="Straight Connector 91">
                  <a:extLst>
                    <a:ext uri="{FF2B5EF4-FFF2-40B4-BE49-F238E27FC236}">
                      <a16:creationId xmlns:a16="http://schemas.microsoft.com/office/drawing/2014/main" id="{9F8B1243-5956-4E5E-8895-CAE26C2A2633}"/>
                    </a:ext>
                  </a:extLst>
                </p:cNvPr>
                <p:cNvCxnSpPr>
                  <a:cxnSpLocks/>
                  <a:stCxn id="91" idx="0"/>
                </p:cNvCxnSpPr>
                <p:nvPr/>
              </p:nvCxnSpPr>
              <p:spPr>
                <a:xfrm flipV="1">
                  <a:off x="3921985" y="20405317"/>
                  <a:ext cx="0" cy="9623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4" name="Group 495">
                  <a:extLst>
                    <a:ext uri="{FF2B5EF4-FFF2-40B4-BE49-F238E27FC236}">
                      <a16:creationId xmlns:a16="http://schemas.microsoft.com/office/drawing/2014/main" id="{333C6673-3247-400C-8127-CAABBB01E8AA}"/>
                    </a:ext>
                  </a:extLst>
                </p:cNvPr>
                <p:cNvGrpSpPr/>
                <p:nvPr/>
              </p:nvGrpSpPr>
              <p:grpSpPr>
                <a:xfrm>
                  <a:off x="3693145" y="20396150"/>
                  <a:ext cx="456233" cy="648072"/>
                  <a:chOff x="3693145" y="20396150"/>
                  <a:chExt cx="456233" cy="648072"/>
                </a:xfrm>
              </p:grpSpPr>
              <p:cxnSp>
                <p:nvCxnSpPr>
                  <p:cNvPr id="94" name="Straight Connector 93">
                    <a:extLst>
                      <a:ext uri="{FF2B5EF4-FFF2-40B4-BE49-F238E27FC236}">
                        <a16:creationId xmlns:a16="http://schemas.microsoft.com/office/drawing/2014/main" id="{1DD8ADE1-53B9-4C87-BF44-290624DD81DA}"/>
                      </a:ext>
                    </a:extLst>
                  </p:cNvPr>
                  <p:cNvCxnSpPr/>
                  <p:nvPr/>
                </p:nvCxnSpPr>
                <p:spPr>
                  <a:xfrm>
                    <a:off x="3693145" y="20396150"/>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A8555FC-F6A7-42FD-A9E5-CEA62C9B7060}"/>
                      </a:ext>
                    </a:extLst>
                  </p:cNvPr>
                  <p:cNvCxnSpPr/>
                  <p:nvPr/>
                </p:nvCxnSpPr>
                <p:spPr>
                  <a:xfrm>
                    <a:off x="3693145" y="20720186"/>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C94D15A-2CC5-4EFF-BE3E-7ACB39AB09DD}"/>
                      </a:ext>
                    </a:extLst>
                  </p:cNvPr>
                  <p:cNvCxnSpPr/>
                  <p:nvPr/>
                </p:nvCxnSpPr>
                <p:spPr>
                  <a:xfrm>
                    <a:off x="3693145" y="21044222"/>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grpSp>
          </p:grpSp>
          <p:cxnSp>
            <p:nvCxnSpPr>
              <p:cNvPr id="90" name="Straight Connector 89">
                <a:extLst>
                  <a:ext uri="{FF2B5EF4-FFF2-40B4-BE49-F238E27FC236}">
                    <a16:creationId xmlns:a16="http://schemas.microsoft.com/office/drawing/2014/main" id="{2DADEBDA-1918-44C7-8D29-0B438968B282}"/>
                  </a:ext>
                </a:extLst>
              </p:cNvPr>
              <p:cNvCxnSpPr>
                <a:cxnSpLocks/>
                <a:stCxn id="109" idx="6"/>
                <a:endCxn id="103" idx="2"/>
              </p:cNvCxnSpPr>
              <p:nvPr/>
            </p:nvCxnSpPr>
            <p:spPr>
              <a:xfrm>
                <a:off x="3133873" y="22155535"/>
                <a:ext cx="828342"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grpSp>
        <p:graphicFrame>
          <p:nvGraphicFramePr>
            <p:cNvPr id="73" name="Object 72">
              <a:extLst>
                <a:ext uri="{FF2B5EF4-FFF2-40B4-BE49-F238E27FC236}">
                  <a16:creationId xmlns:a16="http://schemas.microsoft.com/office/drawing/2014/main" id="{ECD67A83-79DB-4227-B295-1E40DF19636E}"/>
                </a:ext>
              </a:extLst>
            </p:cNvPr>
            <p:cNvGraphicFramePr>
              <a:graphicFrameLocks noChangeAspect="1"/>
            </p:cNvGraphicFramePr>
            <p:nvPr/>
          </p:nvGraphicFramePr>
          <p:xfrm>
            <a:off x="1430338" y="16661656"/>
            <a:ext cx="336550" cy="377825"/>
          </p:xfrm>
          <a:graphic>
            <a:graphicData uri="http://schemas.openxmlformats.org/presentationml/2006/ole">
              <mc:AlternateContent xmlns:mc="http://schemas.openxmlformats.org/markup-compatibility/2006">
                <mc:Choice xmlns:v="urn:schemas-microsoft-com:vml" Requires="v">
                  <p:oleObj spid="_x0000_s1417314" name="Equation" r:id="rId3" imgW="4876800" imgH="5486400" progId="Equation.DSMT4">
                    <p:embed/>
                  </p:oleObj>
                </mc:Choice>
                <mc:Fallback>
                  <p:oleObj name="Equation" r:id="rId3" imgW="4876800" imgH="5486400" progId="Equation.DSMT4">
                    <p:embed/>
                    <p:pic>
                      <p:nvPicPr>
                        <p:cNvPr id="73" name="Object 72">
                          <a:extLst>
                            <a:ext uri="{FF2B5EF4-FFF2-40B4-BE49-F238E27FC236}">
                              <a16:creationId xmlns:a16="http://schemas.microsoft.com/office/drawing/2014/main" id="{ECD67A83-79DB-4227-B295-1E40DF1963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0338" y="16661656"/>
                          <a:ext cx="33655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 name="Object 73">
              <a:extLst>
                <a:ext uri="{FF2B5EF4-FFF2-40B4-BE49-F238E27FC236}">
                  <a16:creationId xmlns:a16="http://schemas.microsoft.com/office/drawing/2014/main" id="{451DB01D-7551-47CE-996E-39572D8736AA}"/>
                </a:ext>
              </a:extLst>
            </p:cNvPr>
            <p:cNvGraphicFramePr>
              <a:graphicFrameLocks noChangeAspect="1"/>
            </p:cNvGraphicFramePr>
            <p:nvPr/>
          </p:nvGraphicFramePr>
          <p:xfrm>
            <a:off x="2704126" y="16684733"/>
            <a:ext cx="356577" cy="377552"/>
          </p:xfrm>
          <a:graphic>
            <a:graphicData uri="http://schemas.openxmlformats.org/presentationml/2006/ole">
              <mc:AlternateContent xmlns:mc="http://schemas.openxmlformats.org/markup-compatibility/2006">
                <mc:Choice xmlns:v="urn:schemas-microsoft-com:vml" Requires="v">
                  <p:oleObj spid="_x0000_s1417315" name="Equation" r:id="rId5" imgW="5181600" imgH="5486400" progId="Equation.DSMT4">
                    <p:embed/>
                  </p:oleObj>
                </mc:Choice>
                <mc:Fallback>
                  <p:oleObj name="Equation" r:id="rId5" imgW="5181600" imgH="5486400" progId="Equation.DSMT4">
                    <p:embed/>
                    <p:pic>
                      <p:nvPicPr>
                        <p:cNvPr id="74" name="Object 73">
                          <a:extLst>
                            <a:ext uri="{FF2B5EF4-FFF2-40B4-BE49-F238E27FC236}">
                              <a16:creationId xmlns:a16="http://schemas.microsoft.com/office/drawing/2014/main" id="{451DB01D-7551-47CE-996E-39572D8736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04126" y="16684733"/>
                          <a:ext cx="356577" cy="377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 name="Object 74">
              <a:extLst>
                <a:ext uri="{FF2B5EF4-FFF2-40B4-BE49-F238E27FC236}">
                  <a16:creationId xmlns:a16="http://schemas.microsoft.com/office/drawing/2014/main" id="{C73FB877-5A5F-4940-A9AD-A1A73DF9AAA4}"/>
                </a:ext>
              </a:extLst>
            </p:cNvPr>
            <p:cNvGraphicFramePr>
              <a:graphicFrameLocks noChangeAspect="1"/>
            </p:cNvGraphicFramePr>
            <p:nvPr/>
          </p:nvGraphicFramePr>
          <p:xfrm>
            <a:off x="4011178" y="16684733"/>
            <a:ext cx="356577" cy="377552"/>
          </p:xfrm>
          <a:graphic>
            <a:graphicData uri="http://schemas.openxmlformats.org/presentationml/2006/ole">
              <mc:AlternateContent xmlns:mc="http://schemas.openxmlformats.org/markup-compatibility/2006">
                <mc:Choice xmlns:v="urn:schemas-microsoft-com:vml" Requires="v">
                  <p:oleObj spid="_x0000_s1417316" name="Equation" r:id="rId7" imgW="5181600" imgH="5486400" progId="Equation.DSMT4">
                    <p:embed/>
                  </p:oleObj>
                </mc:Choice>
                <mc:Fallback>
                  <p:oleObj name="Equation" r:id="rId7" imgW="5181600" imgH="5486400" progId="Equation.DSMT4">
                    <p:embed/>
                    <p:pic>
                      <p:nvPicPr>
                        <p:cNvPr id="75" name="Object 74">
                          <a:extLst>
                            <a:ext uri="{FF2B5EF4-FFF2-40B4-BE49-F238E27FC236}">
                              <a16:creationId xmlns:a16="http://schemas.microsoft.com/office/drawing/2014/main" id="{C73FB877-5A5F-4940-A9AD-A1A73DF9AA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11178" y="16684733"/>
                          <a:ext cx="356577" cy="377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 name="Object 75">
              <a:extLst>
                <a:ext uri="{FF2B5EF4-FFF2-40B4-BE49-F238E27FC236}">
                  <a16:creationId xmlns:a16="http://schemas.microsoft.com/office/drawing/2014/main" id="{78A800DE-D84F-4895-8A41-B7D26046D5B0}"/>
                </a:ext>
              </a:extLst>
            </p:cNvPr>
            <p:cNvGraphicFramePr>
              <a:graphicFrameLocks noChangeAspect="1"/>
            </p:cNvGraphicFramePr>
            <p:nvPr/>
          </p:nvGraphicFramePr>
          <p:xfrm>
            <a:off x="2030091" y="18551165"/>
            <a:ext cx="356577" cy="377552"/>
          </p:xfrm>
          <a:graphic>
            <a:graphicData uri="http://schemas.openxmlformats.org/presentationml/2006/ole">
              <mc:AlternateContent xmlns:mc="http://schemas.openxmlformats.org/markup-compatibility/2006">
                <mc:Choice xmlns:v="urn:schemas-microsoft-com:vml" Requires="v">
                  <p:oleObj spid="_x0000_s1417317" name="Equation" r:id="rId9" imgW="5181600" imgH="5486400" progId="Equation.DSMT4">
                    <p:embed/>
                  </p:oleObj>
                </mc:Choice>
                <mc:Fallback>
                  <p:oleObj name="Equation" r:id="rId9" imgW="5181600" imgH="5486400" progId="Equation.DSMT4">
                    <p:embed/>
                    <p:pic>
                      <p:nvPicPr>
                        <p:cNvPr id="76" name="Object 75">
                          <a:extLst>
                            <a:ext uri="{FF2B5EF4-FFF2-40B4-BE49-F238E27FC236}">
                              <a16:creationId xmlns:a16="http://schemas.microsoft.com/office/drawing/2014/main" id="{78A800DE-D84F-4895-8A41-B7D26046D5B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30091" y="18551165"/>
                          <a:ext cx="356577" cy="377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7" name="Object 76">
              <a:extLst>
                <a:ext uri="{FF2B5EF4-FFF2-40B4-BE49-F238E27FC236}">
                  <a16:creationId xmlns:a16="http://schemas.microsoft.com/office/drawing/2014/main" id="{1D06660C-DCAD-4838-8B16-6A6654632FF3}"/>
                </a:ext>
              </a:extLst>
            </p:cNvPr>
            <p:cNvGraphicFramePr>
              <a:graphicFrameLocks noChangeAspect="1"/>
            </p:cNvGraphicFramePr>
            <p:nvPr/>
          </p:nvGraphicFramePr>
          <p:xfrm>
            <a:off x="3334138" y="18551165"/>
            <a:ext cx="356577" cy="377552"/>
          </p:xfrm>
          <a:graphic>
            <a:graphicData uri="http://schemas.openxmlformats.org/presentationml/2006/ole">
              <mc:AlternateContent xmlns:mc="http://schemas.openxmlformats.org/markup-compatibility/2006">
                <mc:Choice xmlns:v="urn:schemas-microsoft-com:vml" Requires="v">
                  <p:oleObj spid="_x0000_s1417318" name="Equation" r:id="rId11" imgW="5181600" imgH="5486400" progId="Equation.DSMT4">
                    <p:embed/>
                  </p:oleObj>
                </mc:Choice>
                <mc:Fallback>
                  <p:oleObj name="Equation" r:id="rId11" imgW="5181600" imgH="5486400" progId="Equation.DSMT4">
                    <p:embed/>
                    <p:pic>
                      <p:nvPicPr>
                        <p:cNvPr id="77" name="Object 76">
                          <a:extLst>
                            <a:ext uri="{FF2B5EF4-FFF2-40B4-BE49-F238E27FC236}">
                              <a16:creationId xmlns:a16="http://schemas.microsoft.com/office/drawing/2014/main" id="{1D06660C-DCAD-4838-8B16-6A6654632FF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34138" y="18551165"/>
                          <a:ext cx="356577" cy="377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8" name="Object 77">
              <a:extLst>
                <a:ext uri="{FF2B5EF4-FFF2-40B4-BE49-F238E27FC236}">
                  <a16:creationId xmlns:a16="http://schemas.microsoft.com/office/drawing/2014/main" id="{7137DE9F-71A3-4E5C-82FF-4A1504EAF1B4}"/>
                </a:ext>
              </a:extLst>
            </p:cNvPr>
            <p:cNvGraphicFramePr>
              <a:graphicFrameLocks noChangeAspect="1"/>
            </p:cNvGraphicFramePr>
            <p:nvPr/>
          </p:nvGraphicFramePr>
          <p:xfrm>
            <a:off x="1097752" y="15435819"/>
            <a:ext cx="188913" cy="377825"/>
          </p:xfrm>
          <a:graphic>
            <a:graphicData uri="http://schemas.openxmlformats.org/presentationml/2006/ole">
              <mc:AlternateContent xmlns:mc="http://schemas.openxmlformats.org/markup-compatibility/2006">
                <mc:Choice xmlns:v="urn:schemas-microsoft-com:vml" Requires="v">
                  <p:oleObj spid="_x0000_s1417319" name="Equation" r:id="rId13" imgW="2743200" imgH="5486400" progId="Equation.DSMT4">
                    <p:embed/>
                  </p:oleObj>
                </mc:Choice>
                <mc:Fallback>
                  <p:oleObj name="Equation" r:id="rId13" imgW="2743200" imgH="5486400" progId="Equation.DSMT4">
                    <p:embed/>
                    <p:pic>
                      <p:nvPicPr>
                        <p:cNvPr id="78" name="Object 77">
                          <a:extLst>
                            <a:ext uri="{FF2B5EF4-FFF2-40B4-BE49-F238E27FC236}">
                              <a16:creationId xmlns:a16="http://schemas.microsoft.com/office/drawing/2014/main" id="{7137DE9F-71A3-4E5C-82FF-4A1504EAF1B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97752" y="15435819"/>
                          <a:ext cx="188913"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9" name="Object 78">
              <a:extLst>
                <a:ext uri="{FF2B5EF4-FFF2-40B4-BE49-F238E27FC236}">
                  <a16:creationId xmlns:a16="http://schemas.microsoft.com/office/drawing/2014/main" id="{8D353C05-68C9-424A-BC12-276FE73C5B93}"/>
                </a:ext>
              </a:extLst>
            </p:cNvPr>
            <p:cNvGraphicFramePr>
              <a:graphicFrameLocks noChangeAspect="1"/>
            </p:cNvGraphicFramePr>
            <p:nvPr/>
          </p:nvGraphicFramePr>
          <p:xfrm>
            <a:off x="1101680" y="15769441"/>
            <a:ext cx="209550" cy="377825"/>
          </p:xfrm>
          <a:graphic>
            <a:graphicData uri="http://schemas.openxmlformats.org/presentationml/2006/ole">
              <mc:AlternateContent xmlns:mc="http://schemas.openxmlformats.org/markup-compatibility/2006">
                <mc:Choice xmlns:v="urn:schemas-microsoft-com:vml" Requires="v">
                  <p:oleObj spid="_x0000_s1417320" name="Equation" r:id="rId15" imgW="3048000" imgH="5486400" progId="Equation.DSMT4">
                    <p:embed/>
                  </p:oleObj>
                </mc:Choice>
                <mc:Fallback>
                  <p:oleObj name="Equation" r:id="rId15" imgW="3048000" imgH="5486400" progId="Equation.DSMT4">
                    <p:embed/>
                    <p:pic>
                      <p:nvPicPr>
                        <p:cNvPr id="79" name="Object 78">
                          <a:extLst>
                            <a:ext uri="{FF2B5EF4-FFF2-40B4-BE49-F238E27FC236}">
                              <a16:creationId xmlns:a16="http://schemas.microsoft.com/office/drawing/2014/main" id="{8D353C05-68C9-424A-BC12-276FE73C5B9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01680" y="15769441"/>
                          <a:ext cx="20955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 name="Object 79">
              <a:extLst>
                <a:ext uri="{FF2B5EF4-FFF2-40B4-BE49-F238E27FC236}">
                  <a16:creationId xmlns:a16="http://schemas.microsoft.com/office/drawing/2014/main" id="{2115C591-B6BF-43D9-9365-3609BA03EFB9}"/>
                </a:ext>
              </a:extLst>
            </p:cNvPr>
            <p:cNvGraphicFramePr>
              <a:graphicFrameLocks noChangeAspect="1"/>
            </p:cNvGraphicFramePr>
            <p:nvPr/>
          </p:nvGraphicFramePr>
          <p:xfrm>
            <a:off x="1101680" y="16074468"/>
            <a:ext cx="209550" cy="377825"/>
          </p:xfrm>
          <a:graphic>
            <a:graphicData uri="http://schemas.openxmlformats.org/presentationml/2006/ole">
              <mc:AlternateContent xmlns:mc="http://schemas.openxmlformats.org/markup-compatibility/2006">
                <mc:Choice xmlns:v="urn:schemas-microsoft-com:vml" Requires="v">
                  <p:oleObj spid="_x0000_s1417321" name="Equation" r:id="rId17" imgW="3048000" imgH="5486400" progId="Equation.DSMT4">
                    <p:embed/>
                  </p:oleObj>
                </mc:Choice>
                <mc:Fallback>
                  <p:oleObj name="Equation" r:id="rId17" imgW="3048000" imgH="5486400" progId="Equation.DSMT4">
                    <p:embed/>
                    <p:pic>
                      <p:nvPicPr>
                        <p:cNvPr id="80" name="Object 79">
                          <a:extLst>
                            <a:ext uri="{FF2B5EF4-FFF2-40B4-BE49-F238E27FC236}">
                              <a16:creationId xmlns:a16="http://schemas.microsoft.com/office/drawing/2014/main" id="{2115C591-B6BF-43D9-9365-3609BA03EFB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101680" y="16074468"/>
                          <a:ext cx="20955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38" name="Object 137">
            <a:extLst>
              <a:ext uri="{FF2B5EF4-FFF2-40B4-BE49-F238E27FC236}">
                <a16:creationId xmlns:a16="http://schemas.microsoft.com/office/drawing/2014/main" id="{3C5C1456-CF17-4ABC-A02F-C88A03AFC398}"/>
              </a:ext>
            </a:extLst>
          </p:cNvPr>
          <p:cNvGraphicFramePr>
            <a:graphicFrameLocks noChangeAspect="1"/>
          </p:cNvGraphicFramePr>
          <p:nvPr/>
        </p:nvGraphicFramePr>
        <p:xfrm>
          <a:off x="285866" y="1447800"/>
          <a:ext cx="5298173" cy="1066800"/>
        </p:xfrm>
        <a:graphic>
          <a:graphicData uri="http://schemas.openxmlformats.org/presentationml/2006/ole">
            <mc:AlternateContent xmlns:mc="http://schemas.openxmlformats.org/markup-compatibility/2006">
              <mc:Choice xmlns:v="urn:schemas-microsoft-com:vml" Requires="v">
                <p:oleObj spid="_x0000_s1417322" name="Equation" r:id="rId19" imgW="2514600" imgH="507960" progId="Equation.DSMT4">
                  <p:embed/>
                </p:oleObj>
              </mc:Choice>
              <mc:Fallback>
                <p:oleObj name="Equation" r:id="rId19" imgW="2514600" imgH="507960" progId="Equation.DSMT4">
                  <p:embed/>
                  <p:pic>
                    <p:nvPicPr>
                      <p:cNvPr id="138" name="Object 137">
                        <a:extLst>
                          <a:ext uri="{FF2B5EF4-FFF2-40B4-BE49-F238E27FC236}">
                            <a16:creationId xmlns:a16="http://schemas.microsoft.com/office/drawing/2014/main" id="{3C5C1456-CF17-4ABC-A02F-C88A03AFC398}"/>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85866" y="1447800"/>
                        <a:ext cx="5298173" cy="1066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9" name="Rectangle: Rounded Corners 866">
            <a:extLst>
              <a:ext uri="{FF2B5EF4-FFF2-40B4-BE49-F238E27FC236}">
                <a16:creationId xmlns:a16="http://schemas.microsoft.com/office/drawing/2014/main" id="{83E01AFC-01D6-47EF-8E9A-09B75FD5A4AE}"/>
              </a:ext>
            </a:extLst>
          </p:cNvPr>
          <p:cNvSpPr/>
          <p:nvPr/>
        </p:nvSpPr>
        <p:spPr>
          <a:xfrm>
            <a:off x="228600" y="1355869"/>
            <a:ext cx="5431639" cy="123493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40" name="Rectangle 139">
            <a:extLst>
              <a:ext uri="{FF2B5EF4-FFF2-40B4-BE49-F238E27FC236}">
                <a16:creationId xmlns:a16="http://schemas.microsoft.com/office/drawing/2014/main" id="{9369233C-6322-4354-9005-C4EE494ED7B9}"/>
              </a:ext>
            </a:extLst>
          </p:cNvPr>
          <p:cNvSpPr/>
          <p:nvPr/>
        </p:nvSpPr>
        <p:spPr>
          <a:xfrm>
            <a:off x="152400" y="762000"/>
            <a:ext cx="2642420" cy="523220"/>
          </a:xfrm>
          <a:prstGeom prst="rect">
            <a:avLst/>
          </a:prstGeom>
        </p:spPr>
        <p:txBody>
          <a:bodyPr wrap="square">
            <a:spAutoFit/>
          </a:bodyPr>
          <a:lstStyle/>
          <a:p>
            <a:r>
              <a:rPr lang="en-US" sz="2800" dirty="0">
                <a:solidFill>
                  <a:srgbClr val="0070C0"/>
                </a:solidFill>
              </a:rPr>
              <a:t>Energy Function:</a:t>
            </a:r>
          </a:p>
        </p:txBody>
      </p:sp>
      <p:sp>
        <p:nvSpPr>
          <p:cNvPr id="71" name="TextBox 70">
            <a:extLst>
              <a:ext uri="{FF2B5EF4-FFF2-40B4-BE49-F238E27FC236}">
                <a16:creationId xmlns:a16="http://schemas.microsoft.com/office/drawing/2014/main" id="{D79CF3C9-08D1-4280-BE60-AB4B22C1CCAE}"/>
              </a:ext>
            </a:extLst>
          </p:cNvPr>
          <p:cNvSpPr txBox="1"/>
          <p:nvPr/>
        </p:nvSpPr>
        <p:spPr>
          <a:xfrm flipH="1">
            <a:off x="152400" y="3733800"/>
            <a:ext cx="7529731" cy="461665"/>
          </a:xfrm>
          <a:prstGeom prst="rect">
            <a:avLst/>
          </a:prstGeom>
          <a:noFill/>
        </p:spPr>
        <p:txBody>
          <a:bodyPr wrap="square" rtlCol="0">
            <a:spAutoFit/>
          </a:bodyPr>
          <a:lstStyle/>
          <a:p>
            <a:r>
              <a:rPr lang="en-IN" sz="2400" dirty="0">
                <a:solidFill>
                  <a:srgbClr val="C00000"/>
                </a:solidFill>
              </a:rPr>
              <a:t>We want to find the labeling with the minimum energy</a:t>
            </a:r>
            <a:endParaRPr lang="en-IN" sz="2400" b="1" dirty="0">
              <a:solidFill>
                <a:srgbClr val="C00000"/>
              </a:solidFill>
            </a:endParaRPr>
          </a:p>
        </p:txBody>
      </p:sp>
      <p:graphicFrame>
        <p:nvGraphicFramePr>
          <p:cNvPr id="16" name="Object 15">
            <a:extLst>
              <a:ext uri="{FF2B5EF4-FFF2-40B4-BE49-F238E27FC236}">
                <a16:creationId xmlns:a16="http://schemas.microsoft.com/office/drawing/2014/main" id="{BAE880E5-520B-453D-B386-D037862BA497}"/>
              </a:ext>
            </a:extLst>
          </p:cNvPr>
          <p:cNvGraphicFramePr>
            <a:graphicFrameLocks noChangeAspect="1"/>
          </p:cNvGraphicFramePr>
          <p:nvPr/>
        </p:nvGraphicFramePr>
        <p:xfrm>
          <a:off x="4927600" y="2667000"/>
          <a:ext cx="914400" cy="198438"/>
        </p:xfrm>
        <a:graphic>
          <a:graphicData uri="http://schemas.openxmlformats.org/presentationml/2006/ole">
            <mc:AlternateContent xmlns:mc="http://schemas.openxmlformats.org/markup-compatibility/2006">
              <mc:Choice xmlns:v="urn:schemas-microsoft-com:vml" Requires="v">
                <p:oleObj spid="_x0000_s1417323" name="Equation" r:id="rId21" imgW="914400" imgH="198720" progId="Equation.DSMT4">
                  <p:embed/>
                </p:oleObj>
              </mc:Choice>
              <mc:Fallback>
                <p:oleObj name="Equation" r:id="rId21" imgW="914400" imgH="198720" progId="Equation.DSMT4">
                  <p:embed/>
                  <p:pic>
                    <p:nvPicPr>
                      <p:cNvPr id="16" name="Object 15">
                        <a:extLst>
                          <a:ext uri="{FF2B5EF4-FFF2-40B4-BE49-F238E27FC236}">
                            <a16:creationId xmlns:a16="http://schemas.microsoft.com/office/drawing/2014/main" id="{BAE880E5-520B-453D-B386-D037862BA497}"/>
                          </a:ext>
                        </a:extLst>
                      </p:cNvPr>
                      <p:cNvPicPr/>
                      <p:nvPr/>
                    </p:nvPicPr>
                    <p:blipFill>
                      <a:blip r:embed="rId22"/>
                      <a:stretch>
                        <a:fillRect/>
                      </a:stretch>
                    </p:blipFill>
                    <p:spPr>
                      <a:xfrm>
                        <a:off x="4927600" y="2667000"/>
                        <a:ext cx="914400" cy="198438"/>
                      </a:xfrm>
                      <a:prstGeom prst="rect">
                        <a:avLst/>
                      </a:prstGeom>
                    </p:spPr>
                  </p:pic>
                </p:oleObj>
              </mc:Fallback>
            </mc:AlternateContent>
          </a:graphicData>
        </a:graphic>
      </p:graphicFrame>
      <p:graphicFrame>
        <p:nvGraphicFramePr>
          <p:cNvPr id="18" name="Object 17">
            <a:extLst>
              <a:ext uri="{FF2B5EF4-FFF2-40B4-BE49-F238E27FC236}">
                <a16:creationId xmlns:a16="http://schemas.microsoft.com/office/drawing/2014/main" id="{0F0A241F-D2DF-4190-B65D-9693D34C4F63}"/>
              </a:ext>
            </a:extLst>
          </p:cNvPr>
          <p:cNvGraphicFramePr>
            <a:graphicFrameLocks noChangeAspect="1"/>
          </p:cNvGraphicFramePr>
          <p:nvPr/>
        </p:nvGraphicFramePr>
        <p:xfrm>
          <a:off x="4927600" y="2667000"/>
          <a:ext cx="914400" cy="198438"/>
        </p:xfrm>
        <a:graphic>
          <a:graphicData uri="http://schemas.openxmlformats.org/presentationml/2006/ole">
            <mc:AlternateContent xmlns:mc="http://schemas.openxmlformats.org/markup-compatibility/2006">
              <mc:Choice xmlns:v="urn:schemas-microsoft-com:vml" Requires="v">
                <p:oleObj spid="_x0000_s1417324" name="Equation" r:id="rId23" imgW="914400" imgH="198720" progId="Equation.DSMT4">
                  <p:embed/>
                </p:oleObj>
              </mc:Choice>
              <mc:Fallback>
                <p:oleObj name="Equation" r:id="rId23" imgW="914400" imgH="198720" progId="Equation.DSMT4">
                  <p:embed/>
                  <p:pic>
                    <p:nvPicPr>
                      <p:cNvPr id="18" name="Object 17">
                        <a:extLst>
                          <a:ext uri="{FF2B5EF4-FFF2-40B4-BE49-F238E27FC236}">
                            <a16:creationId xmlns:a16="http://schemas.microsoft.com/office/drawing/2014/main" id="{0F0A241F-D2DF-4190-B65D-9693D34C4F63}"/>
                          </a:ext>
                        </a:extLst>
                      </p:cNvPr>
                      <p:cNvPicPr/>
                      <p:nvPr/>
                    </p:nvPicPr>
                    <p:blipFill>
                      <a:blip r:embed="rId22"/>
                      <a:stretch>
                        <a:fillRect/>
                      </a:stretch>
                    </p:blipFill>
                    <p:spPr>
                      <a:xfrm>
                        <a:off x="4927600" y="2667000"/>
                        <a:ext cx="914400" cy="198438"/>
                      </a:xfrm>
                      <a:prstGeom prst="rect">
                        <a:avLst/>
                      </a:prstGeom>
                    </p:spPr>
                  </p:pic>
                </p:oleObj>
              </mc:Fallback>
            </mc:AlternateContent>
          </a:graphicData>
        </a:graphic>
      </p:graphicFrame>
      <p:graphicFrame>
        <p:nvGraphicFramePr>
          <p:cNvPr id="72" name="Object 71">
            <a:extLst>
              <a:ext uri="{FF2B5EF4-FFF2-40B4-BE49-F238E27FC236}">
                <a16:creationId xmlns:a16="http://schemas.microsoft.com/office/drawing/2014/main" id="{C66AB162-E8D3-4185-900D-8861E17DA34A}"/>
              </a:ext>
            </a:extLst>
          </p:cNvPr>
          <p:cNvGraphicFramePr>
            <a:graphicFrameLocks noChangeAspect="1"/>
          </p:cNvGraphicFramePr>
          <p:nvPr/>
        </p:nvGraphicFramePr>
        <p:xfrm>
          <a:off x="509183" y="5076110"/>
          <a:ext cx="7736650" cy="1527970"/>
        </p:xfrm>
        <a:graphic>
          <a:graphicData uri="http://schemas.openxmlformats.org/presentationml/2006/ole">
            <mc:AlternateContent xmlns:mc="http://schemas.openxmlformats.org/markup-compatibility/2006">
              <mc:Choice xmlns:v="urn:schemas-microsoft-com:vml" Requires="v">
                <p:oleObj spid="_x0000_s1417325" name="Equation" r:id="rId24" imgW="3848040" imgH="761760" progId="Equation.DSMT4">
                  <p:embed/>
                </p:oleObj>
              </mc:Choice>
              <mc:Fallback>
                <p:oleObj name="Equation" r:id="rId24" imgW="3848040" imgH="761760" progId="Equation.DSMT4">
                  <p:embed/>
                  <p:pic>
                    <p:nvPicPr>
                      <p:cNvPr id="72" name="Object 71">
                        <a:extLst>
                          <a:ext uri="{FF2B5EF4-FFF2-40B4-BE49-F238E27FC236}">
                            <a16:creationId xmlns:a16="http://schemas.microsoft.com/office/drawing/2014/main" id="{C66AB162-E8D3-4185-900D-8861E17DA34A}"/>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509183" y="5076110"/>
                        <a:ext cx="7736650" cy="15279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5" name="Rectangle: Rounded Corners 867">
            <a:extLst>
              <a:ext uri="{FF2B5EF4-FFF2-40B4-BE49-F238E27FC236}">
                <a16:creationId xmlns:a16="http://schemas.microsoft.com/office/drawing/2014/main" id="{8CDD5AB1-A31B-4303-AB90-D35841D969D6}"/>
              </a:ext>
            </a:extLst>
          </p:cNvPr>
          <p:cNvSpPr/>
          <p:nvPr/>
        </p:nvSpPr>
        <p:spPr>
          <a:xfrm>
            <a:off x="284492" y="4964750"/>
            <a:ext cx="8236234" cy="1635576"/>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6" name="Rectangle 85">
            <a:extLst>
              <a:ext uri="{FF2B5EF4-FFF2-40B4-BE49-F238E27FC236}">
                <a16:creationId xmlns:a16="http://schemas.microsoft.com/office/drawing/2014/main" id="{B43565C5-C8C9-49C6-B14B-4538C4578C97}"/>
              </a:ext>
            </a:extLst>
          </p:cNvPr>
          <p:cNvSpPr/>
          <p:nvPr/>
        </p:nvSpPr>
        <p:spPr>
          <a:xfrm>
            <a:off x="152400" y="4343400"/>
            <a:ext cx="5386020" cy="523220"/>
          </a:xfrm>
          <a:prstGeom prst="rect">
            <a:avLst/>
          </a:prstGeom>
        </p:spPr>
        <p:txBody>
          <a:bodyPr wrap="square">
            <a:spAutoFit/>
          </a:bodyPr>
          <a:lstStyle/>
          <a:p>
            <a:r>
              <a:rPr lang="en-US" sz="2800" dirty="0">
                <a:solidFill>
                  <a:srgbClr val="0070C0"/>
                </a:solidFill>
              </a:rPr>
              <a:t>Optimization Problem Formulation:</a:t>
            </a:r>
          </a:p>
        </p:txBody>
      </p:sp>
    </p:spTree>
    <p:extLst>
      <p:ext uri="{BB962C8B-B14F-4D97-AF65-F5344CB8AC3E}">
        <p14:creationId xmlns:p14="http://schemas.microsoft.com/office/powerpoint/2010/main" val="1868718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5" grpId="0" animBg="1"/>
      <p:bldP spid="86"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533400"/>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en-IN" sz="3600" dirty="0">
                <a:solidFill>
                  <a:schemeClr val="bg1"/>
                </a:solidFill>
              </a:rPr>
              <a:t>Continuous Relaxation  +  Rounding</a:t>
            </a:r>
          </a:p>
        </p:txBody>
      </p:sp>
      <p:grpSp>
        <p:nvGrpSpPr>
          <p:cNvPr id="1076" name="Group 1075"/>
          <p:cNvGrpSpPr/>
          <p:nvPr/>
        </p:nvGrpSpPr>
        <p:grpSpPr>
          <a:xfrm>
            <a:off x="228600" y="876499"/>
            <a:ext cx="2177743" cy="2817832"/>
            <a:chOff x="228600" y="743303"/>
            <a:chExt cx="2177743" cy="2817832"/>
          </a:xfrm>
        </p:grpSpPr>
        <p:grpSp>
          <p:nvGrpSpPr>
            <p:cNvPr id="796" name="Group 1030">
              <a:extLst>
                <a:ext uri="{FF2B5EF4-FFF2-40B4-BE49-F238E27FC236}">
                  <a16:creationId xmlns:a16="http://schemas.microsoft.com/office/drawing/2014/main" id="{2BD5D829-1C26-4108-B7B5-A1F8242C5338}"/>
                </a:ext>
              </a:extLst>
            </p:cNvPr>
            <p:cNvGrpSpPr/>
            <p:nvPr/>
          </p:nvGrpSpPr>
          <p:grpSpPr>
            <a:xfrm>
              <a:off x="397894" y="876477"/>
              <a:ext cx="1858799" cy="2006411"/>
              <a:chOff x="1375672" y="20944671"/>
              <a:chExt cx="3051472" cy="3314750"/>
            </a:xfrm>
          </p:grpSpPr>
          <p:cxnSp>
            <p:nvCxnSpPr>
              <p:cNvPr id="1036" name="Straight Connector 1035">
                <a:extLst>
                  <a:ext uri="{FF2B5EF4-FFF2-40B4-BE49-F238E27FC236}">
                    <a16:creationId xmlns:a16="http://schemas.microsoft.com/office/drawing/2014/main" id="{23291DCF-2809-4C41-9BAD-902338F0B61D}"/>
                  </a:ext>
                </a:extLst>
              </p:cNvPr>
              <p:cNvCxnSpPr>
                <a:cxnSpLocks/>
                <a:stCxn id="1070" idx="4"/>
                <a:endCxn id="1052" idx="1"/>
              </p:cNvCxnSpPr>
              <p:nvPr/>
            </p:nvCxnSpPr>
            <p:spPr>
              <a:xfrm>
                <a:off x="1608137" y="22394888"/>
                <a:ext cx="450738" cy="1455932"/>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037" name="Straight Connector 1036">
                <a:extLst>
                  <a:ext uri="{FF2B5EF4-FFF2-40B4-BE49-F238E27FC236}">
                    <a16:creationId xmlns:a16="http://schemas.microsoft.com/office/drawing/2014/main" id="{EDBEE64D-F9DF-4DFF-A0E0-ED3DB66FB037}"/>
                  </a:ext>
                </a:extLst>
              </p:cNvPr>
              <p:cNvCxnSpPr>
                <a:cxnSpLocks/>
                <a:stCxn id="1070" idx="6"/>
                <a:endCxn id="1064" idx="2"/>
              </p:cNvCxnSpPr>
              <p:nvPr/>
            </p:nvCxnSpPr>
            <p:spPr>
              <a:xfrm>
                <a:off x="1840601" y="22155535"/>
                <a:ext cx="828343"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038" name="Straight Connector 1037">
                <a:extLst>
                  <a:ext uri="{FF2B5EF4-FFF2-40B4-BE49-F238E27FC236}">
                    <a16:creationId xmlns:a16="http://schemas.microsoft.com/office/drawing/2014/main" id="{07B5C3A2-1E6B-4DF7-9E4F-4C79970A691D}"/>
                  </a:ext>
                </a:extLst>
              </p:cNvPr>
              <p:cNvCxnSpPr>
                <a:cxnSpLocks/>
                <a:stCxn id="1064" idx="4"/>
                <a:endCxn id="1046" idx="1"/>
              </p:cNvCxnSpPr>
              <p:nvPr/>
            </p:nvCxnSpPr>
            <p:spPr>
              <a:xfrm>
                <a:off x="2901409" y="22394888"/>
                <a:ext cx="450738" cy="1455932"/>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039" name="Straight Connector 1038">
                <a:extLst>
                  <a:ext uri="{FF2B5EF4-FFF2-40B4-BE49-F238E27FC236}">
                    <a16:creationId xmlns:a16="http://schemas.microsoft.com/office/drawing/2014/main" id="{37B69EF9-9342-4353-9568-8B2C7C22482D}"/>
                  </a:ext>
                </a:extLst>
              </p:cNvPr>
              <p:cNvCxnSpPr>
                <a:cxnSpLocks/>
                <a:stCxn id="1058" idx="4"/>
                <a:endCxn id="1052" idx="7"/>
              </p:cNvCxnSpPr>
              <p:nvPr/>
            </p:nvCxnSpPr>
            <p:spPr>
              <a:xfrm flipH="1">
                <a:off x="2387630" y="22394888"/>
                <a:ext cx="1807050" cy="1455932"/>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grpSp>
            <p:nvGrpSpPr>
              <p:cNvPr id="1040" name="Group 95">
                <a:extLst>
                  <a:ext uri="{FF2B5EF4-FFF2-40B4-BE49-F238E27FC236}">
                    <a16:creationId xmlns:a16="http://schemas.microsoft.com/office/drawing/2014/main" id="{8ED4304C-C5F4-4285-94B6-F768C3E0AF06}"/>
                  </a:ext>
                </a:extLst>
              </p:cNvPr>
              <p:cNvGrpSpPr/>
              <p:nvPr/>
            </p:nvGrpSpPr>
            <p:grpSpPr>
              <a:xfrm>
                <a:off x="1375672" y="20944671"/>
                <a:ext cx="464929" cy="1450217"/>
                <a:chOff x="3689520" y="20396150"/>
                <a:chExt cx="464929" cy="1450217"/>
              </a:xfrm>
            </p:grpSpPr>
            <p:sp>
              <p:nvSpPr>
                <p:cNvPr id="1070" name="Oval 1069">
                  <a:extLst>
                    <a:ext uri="{FF2B5EF4-FFF2-40B4-BE49-F238E27FC236}">
                      <a16:creationId xmlns:a16="http://schemas.microsoft.com/office/drawing/2014/main" id="{675B43D0-8B46-43E0-A338-7BAA315E35EB}"/>
                    </a:ext>
                  </a:extLst>
                </p:cNvPr>
                <p:cNvSpPr/>
                <p:nvPr/>
              </p:nvSpPr>
              <p:spPr>
                <a:xfrm>
                  <a:off x="3689520" y="21367661"/>
                  <a:ext cx="464929" cy="478706"/>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1071" name="Straight Connector 1070">
                  <a:extLst>
                    <a:ext uri="{FF2B5EF4-FFF2-40B4-BE49-F238E27FC236}">
                      <a16:creationId xmlns:a16="http://schemas.microsoft.com/office/drawing/2014/main" id="{BFD1C61D-09B8-4299-A1C2-E2F8890C55A4}"/>
                    </a:ext>
                  </a:extLst>
                </p:cNvPr>
                <p:cNvCxnSpPr>
                  <a:cxnSpLocks/>
                  <a:stCxn id="1070" idx="0"/>
                </p:cNvCxnSpPr>
                <p:nvPr/>
              </p:nvCxnSpPr>
              <p:spPr>
                <a:xfrm flipV="1">
                  <a:off x="3921985" y="20405317"/>
                  <a:ext cx="0" cy="9623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072" name="Group 57">
                  <a:extLst>
                    <a:ext uri="{FF2B5EF4-FFF2-40B4-BE49-F238E27FC236}">
                      <a16:creationId xmlns:a16="http://schemas.microsoft.com/office/drawing/2014/main" id="{9BA95858-8BCC-4026-9E32-750F68618AE4}"/>
                    </a:ext>
                  </a:extLst>
                </p:cNvPr>
                <p:cNvGrpSpPr/>
                <p:nvPr/>
              </p:nvGrpSpPr>
              <p:grpSpPr>
                <a:xfrm>
                  <a:off x="3693145" y="20396150"/>
                  <a:ext cx="456233" cy="648072"/>
                  <a:chOff x="3693145" y="20396150"/>
                  <a:chExt cx="456233" cy="648072"/>
                </a:xfrm>
              </p:grpSpPr>
              <p:cxnSp>
                <p:nvCxnSpPr>
                  <p:cNvPr id="1073" name="Straight Connector 1072">
                    <a:extLst>
                      <a:ext uri="{FF2B5EF4-FFF2-40B4-BE49-F238E27FC236}">
                        <a16:creationId xmlns:a16="http://schemas.microsoft.com/office/drawing/2014/main" id="{DB7638C7-6D57-4BD7-BEBF-DB70C9987AF3}"/>
                      </a:ext>
                    </a:extLst>
                  </p:cNvPr>
                  <p:cNvCxnSpPr/>
                  <p:nvPr/>
                </p:nvCxnSpPr>
                <p:spPr>
                  <a:xfrm>
                    <a:off x="3693145" y="20396150"/>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cxnSp>
                <p:nvCxnSpPr>
                  <p:cNvPr id="1074" name="Straight Connector 1073">
                    <a:extLst>
                      <a:ext uri="{FF2B5EF4-FFF2-40B4-BE49-F238E27FC236}">
                        <a16:creationId xmlns:a16="http://schemas.microsoft.com/office/drawing/2014/main" id="{890E36A6-3793-41B4-99C0-C93068025B97}"/>
                      </a:ext>
                    </a:extLst>
                  </p:cNvPr>
                  <p:cNvCxnSpPr/>
                  <p:nvPr/>
                </p:nvCxnSpPr>
                <p:spPr>
                  <a:xfrm>
                    <a:off x="3693145" y="20720186"/>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cxnSp>
                <p:nvCxnSpPr>
                  <p:cNvPr id="1075" name="Straight Connector 1074">
                    <a:extLst>
                      <a:ext uri="{FF2B5EF4-FFF2-40B4-BE49-F238E27FC236}">
                        <a16:creationId xmlns:a16="http://schemas.microsoft.com/office/drawing/2014/main" id="{43DD6EA5-5DBC-4705-9575-93FD57EEA4D1}"/>
                      </a:ext>
                    </a:extLst>
                  </p:cNvPr>
                  <p:cNvCxnSpPr/>
                  <p:nvPr/>
                </p:nvCxnSpPr>
                <p:spPr>
                  <a:xfrm>
                    <a:off x="3693145" y="21044222"/>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grpSp>
          </p:grpSp>
          <p:grpSp>
            <p:nvGrpSpPr>
              <p:cNvPr id="1041" name="Group 461">
                <a:extLst>
                  <a:ext uri="{FF2B5EF4-FFF2-40B4-BE49-F238E27FC236}">
                    <a16:creationId xmlns:a16="http://schemas.microsoft.com/office/drawing/2014/main" id="{F592C5EF-BC78-4446-B725-38D4339A45E5}"/>
                  </a:ext>
                </a:extLst>
              </p:cNvPr>
              <p:cNvGrpSpPr/>
              <p:nvPr/>
            </p:nvGrpSpPr>
            <p:grpSpPr>
              <a:xfrm>
                <a:off x="2668944" y="20944671"/>
                <a:ext cx="464929" cy="1450217"/>
                <a:chOff x="3689520" y="20396150"/>
                <a:chExt cx="464929" cy="1450217"/>
              </a:xfrm>
            </p:grpSpPr>
            <p:sp>
              <p:nvSpPr>
                <p:cNvPr id="1064" name="Oval 1063">
                  <a:extLst>
                    <a:ext uri="{FF2B5EF4-FFF2-40B4-BE49-F238E27FC236}">
                      <a16:creationId xmlns:a16="http://schemas.microsoft.com/office/drawing/2014/main" id="{07FFA962-E978-4F11-8B69-F00577760A24}"/>
                    </a:ext>
                  </a:extLst>
                </p:cNvPr>
                <p:cNvSpPr/>
                <p:nvPr/>
              </p:nvSpPr>
              <p:spPr>
                <a:xfrm>
                  <a:off x="3689520" y="21367661"/>
                  <a:ext cx="464929" cy="478706"/>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1065" name="Straight Connector 1064">
                  <a:extLst>
                    <a:ext uri="{FF2B5EF4-FFF2-40B4-BE49-F238E27FC236}">
                      <a16:creationId xmlns:a16="http://schemas.microsoft.com/office/drawing/2014/main" id="{5A029728-9B99-40A8-B2F1-8AEED08A2DBC}"/>
                    </a:ext>
                  </a:extLst>
                </p:cNvPr>
                <p:cNvCxnSpPr>
                  <a:cxnSpLocks/>
                  <a:stCxn id="1064" idx="0"/>
                </p:cNvCxnSpPr>
                <p:nvPr/>
              </p:nvCxnSpPr>
              <p:spPr>
                <a:xfrm flipV="1">
                  <a:off x="3921985" y="20405317"/>
                  <a:ext cx="0" cy="9623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066" name="Group 465">
                  <a:extLst>
                    <a:ext uri="{FF2B5EF4-FFF2-40B4-BE49-F238E27FC236}">
                      <a16:creationId xmlns:a16="http://schemas.microsoft.com/office/drawing/2014/main" id="{60A41396-6711-40D5-BEB2-4A440A46EFA4}"/>
                    </a:ext>
                  </a:extLst>
                </p:cNvPr>
                <p:cNvGrpSpPr/>
                <p:nvPr/>
              </p:nvGrpSpPr>
              <p:grpSpPr>
                <a:xfrm>
                  <a:off x="3693145" y="20396150"/>
                  <a:ext cx="456233" cy="648072"/>
                  <a:chOff x="3693145" y="20396150"/>
                  <a:chExt cx="456233" cy="648072"/>
                </a:xfrm>
              </p:grpSpPr>
              <p:cxnSp>
                <p:nvCxnSpPr>
                  <p:cNvPr id="1067" name="Straight Connector 1066">
                    <a:extLst>
                      <a:ext uri="{FF2B5EF4-FFF2-40B4-BE49-F238E27FC236}">
                        <a16:creationId xmlns:a16="http://schemas.microsoft.com/office/drawing/2014/main" id="{A12AC81A-6BC0-4A0D-8FBF-70306C606D7D}"/>
                      </a:ext>
                    </a:extLst>
                  </p:cNvPr>
                  <p:cNvCxnSpPr/>
                  <p:nvPr/>
                </p:nvCxnSpPr>
                <p:spPr>
                  <a:xfrm>
                    <a:off x="3693145" y="20396150"/>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cxnSp>
                <p:nvCxnSpPr>
                  <p:cNvPr id="1068" name="Straight Connector 1067">
                    <a:extLst>
                      <a:ext uri="{FF2B5EF4-FFF2-40B4-BE49-F238E27FC236}">
                        <a16:creationId xmlns:a16="http://schemas.microsoft.com/office/drawing/2014/main" id="{B08E2687-5F4E-4C47-A451-9E9D9B6B35D0}"/>
                      </a:ext>
                    </a:extLst>
                  </p:cNvPr>
                  <p:cNvCxnSpPr/>
                  <p:nvPr/>
                </p:nvCxnSpPr>
                <p:spPr>
                  <a:xfrm>
                    <a:off x="3693145" y="20720186"/>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cxnSp>
                <p:nvCxnSpPr>
                  <p:cNvPr id="1069" name="Straight Connector 1068">
                    <a:extLst>
                      <a:ext uri="{FF2B5EF4-FFF2-40B4-BE49-F238E27FC236}">
                        <a16:creationId xmlns:a16="http://schemas.microsoft.com/office/drawing/2014/main" id="{1D417BF9-0B3F-4C07-8EF1-50E2CD4DEF89}"/>
                      </a:ext>
                    </a:extLst>
                  </p:cNvPr>
                  <p:cNvCxnSpPr/>
                  <p:nvPr/>
                </p:nvCxnSpPr>
                <p:spPr>
                  <a:xfrm>
                    <a:off x="3693145" y="21044222"/>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grpSp>
          </p:grpSp>
          <p:grpSp>
            <p:nvGrpSpPr>
              <p:cNvPr id="1042" name="Group 471">
                <a:extLst>
                  <a:ext uri="{FF2B5EF4-FFF2-40B4-BE49-F238E27FC236}">
                    <a16:creationId xmlns:a16="http://schemas.microsoft.com/office/drawing/2014/main" id="{6A8D7E55-62C4-4FA2-8463-262C4E13B2A8}"/>
                  </a:ext>
                </a:extLst>
              </p:cNvPr>
              <p:cNvGrpSpPr/>
              <p:nvPr/>
            </p:nvGrpSpPr>
            <p:grpSpPr>
              <a:xfrm>
                <a:off x="3962215" y="20944671"/>
                <a:ext cx="464929" cy="1450217"/>
                <a:chOff x="3689520" y="20396150"/>
                <a:chExt cx="464929" cy="1450217"/>
              </a:xfrm>
            </p:grpSpPr>
            <p:sp>
              <p:nvSpPr>
                <p:cNvPr id="1058" name="Oval 1057">
                  <a:extLst>
                    <a:ext uri="{FF2B5EF4-FFF2-40B4-BE49-F238E27FC236}">
                      <a16:creationId xmlns:a16="http://schemas.microsoft.com/office/drawing/2014/main" id="{AEB4AE4D-F278-4C45-A939-D67EF7D249C1}"/>
                    </a:ext>
                  </a:extLst>
                </p:cNvPr>
                <p:cNvSpPr/>
                <p:nvPr/>
              </p:nvSpPr>
              <p:spPr>
                <a:xfrm>
                  <a:off x="3689520" y="21367661"/>
                  <a:ext cx="464929" cy="478706"/>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1059" name="Straight Connector 1058">
                  <a:extLst>
                    <a:ext uri="{FF2B5EF4-FFF2-40B4-BE49-F238E27FC236}">
                      <a16:creationId xmlns:a16="http://schemas.microsoft.com/office/drawing/2014/main" id="{F398C5D8-CA0F-4AF1-92B7-C61500531C03}"/>
                    </a:ext>
                  </a:extLst>
                </p:cNvPr>
                <p:cNvCxnSpPr>
                  <a:cxnSpLocks/>
                  <a:stCxn id="1058" idx="0"/>
                </p:cNvCxnSpPr>
                <p:nvPr/>
              </p:nvCxnSpPr>
              <p:spPr>
                <a:xfrm flipV="1">
                  <a:off x="3921985" y="20405317"/>
                  <a:ext cx="0" cy="9623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060" name="Group 475">
                  <a:extLst>
                    <a:ext uri="{FF2B5EF4-FFF2-40B4-BE49-F238E27FC236}">
                      <a16:creationId xmlns:a16="http://schemas.microsoft.com/office/drawing/2014/main" id="{A30E7FBE-A1F9-47E0-B828-870CDF5C8442}"/>
                    </a:ext>
                  </a:extLst>
                </p:cNvPr>
                <p:cNvGrpSpPr/>
                <p:nvPr/>
              </p:nvGrpSpPr>
              <p:grpSpPr>
                <a:xfrm>
                  <a:off x="3693145" y="20396150"/>
                  <a:ext cx="456233" cy="648072"/>
                  <a:chOff x="3693145" y="20396150"/>
                  <a:chExt cx="456233" cy="648072"/>
                </a:xfrm>
              </p:grpSpPr>
              <p:cxnSp>
                <p:nvCxnSpPr>
                  <p:cNvPr id="1061" name="Straight Connector 1060">
                    <a:extLst>
                      <a:ext uri="{FF2B5EF4-FFF2-40B4-BE49-F238E27FC236}">
                        <a16:creationId xmlns:a16="http://schemas.microsoft.com/office/drawing/2014/main" id="{454E13D6-AF5A-4402-8B1F-B91A7D7BD204}"/>
                      </a:ext>
                    </a:extLst>
                  </p:cNvPr>
                  <p:cNvCxnSpPr/>
                  <p:nvPr/>
                </p:nvCxnSpPr>
                <p:spPr>
                  <a:xfrm>
                    <a:off x="3693145" y="20396150"/>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cxnSp>
                <p:nvCxnSpPr>
                  <p:cNvPr id="1062" name="Straight Connector 1061">
                    <a:extLst>
                      <a:ext uri="{FF2B5EF4-FFF2-40B4-BE49-F238E27FC236}">
                        <a16:creationId xmlns:a16="http://schemas.microsoft.com/office/drawing/2014/main" id="{21EC748C-C870-45AD-8BA3-1F431BA88579}"/>
                      </a:ext>
                    </a:extLst>
                  </p:cNvPr>
                  <p:cNvCxnSpPr/>
                  <p:nvPr/>
                </p:nvCxnSpPr>
                <p:spPr>
                  <a:xfrm>
                    <a:off x="3693145" y="20720186"/>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cxnSp>
                <p:nvCxnSpPr>
                  <p:cNvPr id="1063" name="Straight Connector 1062">
                    <a:extLst>
                      <a:ext uri="{FF2B5EF4-FFF2-40B4-BE49-F238E27FC236}">
                        <a16:creationId xmlns:a16="http://schemas.microsoft.com/office/drawing/2014/main" id="{2DD76E73-FEE6-413B-A91B-A6962A53B0B6}"/>
                      </a:ext>
                    </a:extLst>
                  </p:cNvPr>
                  <p:cNvCxnSpPr/>
                  <p:nvPr/>
                </p:nvCxnSpPr>
                <p:spPr>
                  <a:xfrm>
                    <a:off x="3693145" y="21044222"/>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grpSp>
          </p:grpSp>
          <p:grpSp>
            <p:nvGrpSpPr>
              <p:cNvPr id="1043" name="Group 484">
                <a:extLst>
                  <a:ext uri="{FF2B5EF4-FFF2-40B4-BE49-F238E27FC236}">
                    <a16:creationId xmlns:a16="http://schemas.microsoft.com/office/drawing/2014/main" id="{269D280A-41BA-4856-AE7C-30B6F0360B00}"/>
                  </a:ext>
                </a:extLst>
              </p:cNvPr>
              <p:cNvGrpSpPr/>
              <p:nvPr/>
            </p:nvGrpSpPr>
            <p:grpSpPr>
              <a:xfrm>
                <a:off x="1990788" y="22809204"/>
                <a:ext cx="464929" cy="1450217"/>
                <a:chOff x="3689520" y="20396150"/>
                <a:chExt cx="464929" cy="1450217"/>
              </a:xfrm>
            </p:grpSpPr>
            <p:sp>
              <p:nvSpPr>
                <p:cNvPr id="1052" name="Oval 1051">
                  <a:extLst>
                    <a:ext uri="{FF2B5EF4-FFF2-40B4-BE49-F238E27FC236}">
                      <a16:creationId xmlns:a16="http://schemas.microsoft.com/office/drawing/2014/main" id="{D9084700-0970-46E5-9C41-44BD92C9448F}"/>
                    </a:ext>
                  </a:extLst>
                </p:cNvPr>
                <p:cNvSpPr/>
                <p:nvPr/>
              </p:nvSpPr>
              <p:spPr>
                <a:xfrm>
                  <a:off x="3689520" y="21367661"/>
                  <a:ext cx="464929" cy="478706"/>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1053" name="Straight Connector 1052">
                  <a:extLst>
                    <a:ext uri="{FF2B5EF4-FFF2-40B4-BE49-F238E27FC236}">
                      <a16:creationId xmlns:a16="http://schemas.microsoft.com/office/drawing/2014/main" id="{1660F353-C1BB-4CB5-8CD3-BBA2BD368C81}"/>
                    </a:ext>
                  </a:extLst>
                </p:cNvPr>
                <p:cNvCxnSpPr>
                  <a:cxnSpLocks/>
                  <a:stCxn id="1052" idx="0"/>
                </p:cNvCxnSpPr>
                <p:nvPr/>
              </p:nvCxnSpPr>
              <p:spPr>
                <a:xfrm flipV="1">
                  <a:off x="3921985" y="20405317"/>
                  <a:ext cx="0" cy="9623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054" name="Group 487">
                  <a:extLst>
                    <a:ext uri="{FF2B5EF4-FFF2-40B4-BE49-F238E27FC236}">
                      <a16:creationId xmlns:a16="http://schemas.microsoft.com/office/drawing/2014/main" id="{0272B49E-2774-45ED-8846-6049FED4D8A7}"/>
                    </a:ext>
                  </a:extLst>
                </p:cNvPr>
                <p:cNvGrpSpPr/>
                <p:nvPr/>
              </p:nvGrpSpPr>
              <p:grpSpPr>
                <a:xfrm>
                  <a:off x="3693145" y="20396150"/>
                  <a:ext cx="456233" cy="648072"/>
                  <a:chOff x="3693145" y="20396150"/>
                  <a:chExt cx="456233" cy="648072"/>
                </a:xfrm>
              </p:grpSpPr>
              <p:cxnSp>
                <p:nvCxnSpPr>
                  <p:cNvPr id="1055" name="Straight Connector 1054">
                    <a:extLst>
                      <a:ext uri="{FF2B5EF4-FFF2-40B4-BE49-F238E27FC236}">
                        <a16:creationId xmlns:a16="http://schemas.microsoft.com/office/drawing/2014/main" id="{08C3CB1A-0434-4F46-AAC4-AC66D7D74202}"/>
                      </a:ext>
                    </a:extLst>
                  </p:cNvPr>
                  <p:cNvCxnSpPr/>
                  <p:nvPr/>
                </p:nvCxnSpPr>
                <p:spPr>
                  <a:xfrm>
                    <a:off x="3693145" y="20396150"/>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cxnSp>
                <p:nvCxnSpPr>
                  <p:cNvPr id="1056" name="Straight Connector 1055">
                    <a:extLst>
                      <a:ext uri="{FF2B5EF4-FFF2-40B4-BE49-F238E27FC236}">
                        <a16:creationId xmlns:a16="http://schemas.microsoft.com/office/drawing/2014/main" id="{E068B9F3-0D3F-410D-B1EA-69E6AA35632F}"/>
                      </a:ext>
                    </a:extLst>
                  </p:cNvPr>
                  <p:cNvCxnSpPr/>
                  <p:nvPr/>
                </p:nvCxnSpPr>
                <p:spPr>
                  <a:xfrm>
                    <a:off x="3693145" y="20720186"/>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cxnSp>
                <p:nvCxnSpPr>
                  <p:cNvPr id="1057" name="Straight Connector 1056">
                    <a:extLst>
                      <a:ext uri="{FF2B5EF4-FFF2-40B4-BE49-F238E27FC236}">
                        <a16:creationId xmlns:a16="http://schemas.microsoft.com/office/drawing/2014/main" id="{AD984979-8C6A-40F5-B56C-ABC3DBD530B9}"/>
                      </a:ext>
                    </a:extLst>
                  </p:cNvPr>
                  <p:cNvCxnSpPr/>
                  <p:nvPr/>
                </p:nvCxnSpPr>
                <p:spPr>
                  <a:xfrm>
                    <a:off x="3693145" y="21044222"/>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grpSp>
          </p:grpSp>
          <p:grpSp>
            <p:nvGrpSpPr>
              <p:cNvPr id="1044" name="Group 492">
                <a:extLst>
                  <a:ext uri="{FF2B5EF4-FFF2-40B4-BE49-F238E27FC236}">
                    <a16:creationId xmlns:a16="http://schemas.microsoft.com/office/drawing/2014/main" id="{DFACE2AA-AD9A-4D92-8231-75BF60AD90C1}"/>
                  </a:ext>
                </a:extLst>
              </p:cNvPr>
              <p:cNvGrpSpPr/>
              <p:nvPr/>
            </p:nvGrpSpPr>
            <p:grpSpPr>
              <a:xfrm>
                <a:off x="3284060" y="22809204"/>
                <a:ext cx="464929" cy="1450217"/>
                <a:chOff x="3689520" y="20396150"/>
                <a:chExt cx="464929" cy="1450217"/>
              </a:xfrm>
            </p:grpSpPr>
            <p:sp>
              <p:nvSpPr>
                <p:cNvPr id="1046" name="Oval 1045">
                  <a:extLst>
                    <a:ext uri="{FF2B5EF4-FFF2-40B4-BE49-F238E27FC236}">
                      <a16:creationId xmlns:a16="http://schemas.microsoft.com/office/drawing/2014/main" id="{23B80A93-8C2F-4647-BC91-E08A3A8B0E1E}"/>
                    </a:ext>
                  </a:extLst>
                </p:cNvPr>
                <p:cNvSpPr/>
                <p:nvPr/>
              </p:nvSpPr>
              <p:spPr>
                <a:xfrm>
                  <a:off x="3689520" y="21367661"/>
                  <a:ext cx="464929" cy="478706"/>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1047" name="Straight Connector 1046">
                  <a:extLst>
                    <a:ext uri="{FF2B5EF4-FFF2-40B4-BE49-F238E27FC236}">
                      <a16:creationId xmlns:a16="http://schemas.microsoft.com/office/drawing/2014/main" id="{9F8B1243-5956-4E5E-8895-CAE26C2A2633}"/>
                    </a:ext>
                  </a:extLst>
                </p:cNvPr>
                <p:cNvCxnSpPr>
                  <a:cxnSpLocks/>
                  <a:stCxn id="1046" idx="0"/>
                </p:cNvCxnSpPr>
                <p:nvPr/>
              </p:nvCxnSpPr>
              <p:spPr>
                <a:xfrm flipV="1">
                  <a:off x="3921985" y="20405317"/>
                  <a:ext cx="0" cy="962344"/>
                </a:xfrm>
                <a:prstGeom prst="line">
                  <a:avLst/>
                </a:prstGeom>
              </p:spPr>
              <p:style>
                <a:lnRef idx="1">
                  <a:schemeClr val="accent1"/>
                </a:lnRef>
                <a:fillRef idx="0">
                  <a:schemeClr val="accent1"/>
                </a:fillRef>
                <a:effectRef idx="0">
                  <a:schemeClr val="accent1"/>
                </a:effectRef>
                <a:fontRef idx="minor">
                  <a:schemeClr val="tx1"/>
                </a:fontRef>
              </p:style>
            </p:cxnSp>
            <p:grpSp>
              <p:nvGrpSpPr>
                <p:cNvPr id="1048" name="Group 495">
                  <a:extLst>
                    <a:ext uri="{FF2B5EF4-FFF2-40B4-BE49-F238E27FC236}">
                      <a16:creationId xmlns:a16="http://schemas.microsoft.com/office/drawing/2014/main" id="{333C6673-3247-400C-8127-CAABBB01E8AA}"/>
                    </a:ext>
                  </a:extLst>
                </p:cNvPr>
                <p:cNvGrpSpPr/>
                <p:nvPr/>
              </p:nvGrpSpPr>
              <p:grpSpPr>
                <a:xfrm>
                  <a:off x="3693145" y="20396150"/>
                  <a:ext cx="456233" cy="648072"/>
                  <a:chOff x="3693145" y="20396150"/>
                  <a:chExt cx="456233" cy="648072"/>
                </a:xfrm>
              </p:grpSpPr>
              <p:cxnSp>
                <p:nvCxnSpPr>
                  <p:cNvPr id="1049" name="Straight Connector 1048">
                    <a:extLst>
                      <a:ext uri="{FF2B5EF4-FFF2-40B4-BE49-F238E27FC236}">
                        <a16:creationId xmlns:a16="http://schemas.microsoft.com/office/drawing/2014/main" id="{1DD8ADE1-53B9-4C87-BF44-290624DD81DA}"/>
                      </a:ext>
                    </a:extLst>
                  </p:cNvPr>
                  <p:cNvCxnSpPr/>
                  <p:nvPr/>
                </p:nvCxnSpPr>
                <p:spPr>
                  <a:xfrm>
                    <a:off x="3693145" y="20396150"/>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cxnSp>
                <p:nvCxnSpPr>
                  <p:cNvPr id="1050" name="Straight Connector 1049">
                    <a:extLst>
                      <a:ext uri="{FF2B5EF4-FFF2-40B4-BE49-F238E27FC236}">
                        <a16:creationId xmlns:a16="http://schemas.microsoft.com/office/drawing/2014/main" id="{9A8555FC-F6A7-42FD-A9E5-CEA62C9B7060}"/>
                      </a:ext>
                    </a:extLst>
                  </p:cNvPr>
                  <p:cNvCxnSpPr/>
                  <p:nvPr/>
                </p:nvCxnSpPr>
                <p:spPr>
                  <a:xfrm>
                    <a:off x="3693145" y="20720186"/>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cxnSp>
                <p:nvCxnSpPr>
                  <p:cNvPr id="1051" name="Straight Connector 1050">
                    <a:extLst>
                      <a:ext uri="{FF2B5EF4-FFF2-40B4-BE49-F238E27FC236}">
                        <a16:creationId xmlns:a16="http://schemas.microsoft.com/office/drawing/2014/main" id="{4C94D15A-2CC5-4EFF-BE3E-7ACB39AB09DD}"/>
                      </a:ext>
                    </a:extLst>
                  </p:cNvPr>
                  <p:cNvCxnSpPr/>
                  <p:nvPr/>
                </p:nvCxnSpPr>
                <p:spPr>
                  <a:xfrm>
                    <a:off x="3693145" y="21044222"/>
                    <a:ext cx="456233" cy="0"/>
                  </a:xfrm>
                  <a:prstGeom prst="line">
                    <a:avLst/>
                  </a:prstGeom>
                  <a:ln w="28575">
                    <a:solidFill>
                      <a:srgbClr val="04AC14"/>
                    </a:solidFill>
                  </a:ln>
                </p:spPr>
                <p:style>
                  <a:lnRef idx="1">
                    <a:schemeClr val="accent1"/>
                  </a:lnRef>
                  <a:fillRef idx="0">
                    <a:schemeClr val="accent1"/>
                  </a:fillRef>
                  <a:effectRef idx="0">
                    <a:schemeClr val="accent1"/>
                  </a:effectRef>
                  <a:fontRef idx="minor">
                    <a:schemeClr val="tx1"/>
                  </a:fontRef>
                </p:style>
              </p:cxnSp>
            </p:grpSp>
          </p:grpSp>
          <p:cxnSp>
            <p:nvCxnSpPr>
              <p:cNvPr id="1045" name="Straight Connector 1044">
                <a:extLst>
                  <a:ext uri="{FF2B5EF4-FFF2-40B4-BE49-F238E27FC236}">
                    <a16:creationId xmlns:a16="http://schemas.microsoft.com/office/drawing/2014/main" id="{2DADEBDA-1918-44C7-8D29-0B438968B282}"/>
                  </a:ext>
                </a:extLst>
              </p:cNvPr>
              <p:cNvCxnSpPr>
                <a:cxnSpLocks/>
                <a:stCxn id="1064" idx="6"/>
                <a:endCxn id="1058" idx="2"/>
              </p:cNvCxnSpPr>
              <p:nvPr/>
            </p:nvCxnSpPr>
            <p:spPr>
              <a:xfrm>
                <a:off x="3133873" y="22155535"/>
                <a:ext cx="828342"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grpSp>
        <p:sp>
          <p:nvSpPr>
            <p:cNvPr id="801" name="TextBox 800">
              <a:extLst>
                <a:ext uri="{FF2B5EF4-FFF2-40B4-BE49-F238E27FC236}">
                  <a16:creationId xmlns:a16="http://schemas.microsoft.com/office/drawing/2014/main" id="{3BA22F53-4017-43F6-A095-371C12704D8C}"/>
                </a:ext>
              </a:extLst>
            </p:cNvPr>
            <p:cNvSpPr txBox="1"/>
            <p:nvPr/>
          </p:nvSpPr>
          <p:spPr>
            <a:xfrm>
              <a:off x="228600" y="2914804"/>
              <a:ext cx="2177743" cy="646331"/>
            </a:xfrm>
            <a:prstGeom prst="rect">
              <a:avLst/>
            </a:prstGeom>
            <a:noFill/>
          </p:spPr>
          <p:txBody>
            <a:bodyPr wrap="square" rtlCol="0">
              <a:spAutoFit/>
            </a:bodyPr>
            <a:lstStyle/>
            <a:p>
              <a:pPr algn="ctr"/>
              <a:r>
                <a:rPr lang="en-IN" dirty="0"/>
                <a:t>Discrete Labelling Problem</a:t>
              </a:r>
            </a:p>
          </p:txBody>
        </p:sp>
        <p:graphicFrame>
          <p:nvGraphicFramePr>
            <p:cNvPr id="808" name="Object 807">
              <a:extLst>
                <a:ext uri="{FF2B5EF4-FFF2-40B4-BE49-F238E27FC236}">
                  <a16:creationId xmlns:a16="http://schemas.microsoft.com/office/drawing/2014/main" id="{ECD67A83-79DB-4227-B295-1E40DF19636E}"/>
                </a:ext>
              </a:extLst>
            </p:cNvPr>
            <p:cNvGraphicFramePr>
              <a:graphicFrameLocks noChangeAspect="1"/>
            </p:cNvGraphicFramePr>
            <p:nvPr/>
          </p:nvGraphicFramePr>
          <p:xfrm>
            <a:off x="431194" y="1485300"/>
            <a:ext cx="205009" cy="228697"/>
          </p:xfrm>
          <a:graphic>
            <a:graphicData uri="http://schemas.openxmlformats.org/presentationml/2006/ole">
              <mc:AlternateContent xmlns:mc="http://schemas.openxmlformats.org/markup-compatibility/2006">
                <mc:Choice xmlns:v="urn:schemas-microsoft-com:vml" Requires="v">
                  <p:oleObj spid="_x0000_s1418562" name="Equation" r:id="rId3" imgW="203040" imgH="228600" progId="Equation.DSMT4">
                    <p:embed/>
                  </p:oleObj>
                </mc:Choice>
                <mc:Fallback>
                  <p:oleObj name="Equation" r:id="rId3" imgW="203040" imgH="228600" progId="Equation.DSMT4">
                    <p:embed/>
                    <p:pic>
                      <p:nvPicPr>
                        <p:cNvPr id="808" name="Object 807">
                          <a:extLst>
                            <a:ext uri="{FF2B5EF4-FFF2-40B4-BE49-F238E27FC236}">
                              <a16:creationId xmlns:a16="http://schemas.microsoft.com/office/drawing/2014/main" id="{ECD67A83-79DB-4227-B295-1E40DF1963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194" y="1485300"/>
                          <a:ext cx="205009" cy="2286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09" name="Object 808">
              <a:extLst>
                <a:ext uri="{FF2B5EF4-FFF2-40B4-BE49-F238E27FC236}">
                  <a16:creationId xmlns:a16="http://schemas.microsoft.com/office/drawing/2014/main" id="{451DB01D-7551-47CE-996E-39572D8736AA}"/>
                </a:ext>
              </a:extLst>
            </p:cNvPr>
            <p:cNvGraphicFramePr>
              <a:graphicFrameLocks noChangeAspect="1"/>
            </p:cNvGraphicFramePr>
            <p:nvPr/>
          </p:nvGraphicFramePr>
          <p:xfrm>
            <a:off x="1207120" y="1499268"/>
            <a:ext cx="217208" cy="228531"/>
          </p:xfrm>
          <a:graphic>
            <a:graphicData uri="http://schemas.openxmlformats.org/presentationml/2006/ole">
              <mc:AlternateContent xmlns:mc="http://schemas.openxmlformats.org/markup-compatibility/2006">
                <mc:Choice xmlns:v="urn:schemas-microsoft-com:vml" Requires="v">
                  <p:oleObj spid="_x0000_s1418563" name="Equation" r:id="rId5" imgW="215640" imgH="228600" progId="Equation.DSMT4">
                    <p:embed/>
                  </p:oleObj>
                </mc:Choice>
                <mc:Fallback>
                  <p:oleObj name="Equation" r:id="rId5" imgW="215640" imgH="228600" progId="Equation.DSMT4">
                    <p:embed/>
                    <p:pic>
                      <p:nvPicPr>
                        <p:cNvPr id="809" name="Object 808">
                          <a:extLst>
                            <a:ext uri="{FF2B5EF4-FFF2-40B4-BE49-F238E27FC236}">
                              <a16:creationId xmlns:a16="http://schemas.microsoft.com/office/drawing/2014/main" id="{451DB01D-7551-47CE-996E-39572D8736A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7120" y="1499268"/>
                          <a:ext cx="217208" cy="2285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0" name="Object 809">
              <a:extLst>
                <a:ext uri="{FF2B5EF4-FFF2-40B4-BE49-F238E27FC236}">
                  <a16:creationId xmlns:a16="http://schemas.microsoft.com/office/drawing/2014/main" id="{C73FB877-5A5F-4940-A9AD-A1A73DF9AAA4}"/>
                </a:ext>
              </a:extLst>
            </p:cNvPr>
            <p:cNvGraphicFramePr>
              <a:graphicFrameLocks noChangeAspect="1"/>
            </p:cNvGraphicFramePr>
            <p:nvPr/>
          </p:nvGraphicFramePr>
          <p:xfrm>
            <a:off x="2003308" y="1499268"/>
            <a:ext cx="217208" cy="228531"/>
          </p:xfrm>
          <a:graphic>
            <a:graphicData uri="http://schemas.openxmlformats.org/presentationml/2006/ole">
              <mc:AlternateContent xmlns:mc="http://schemas.openxmlformats.org/markup-compatibility/2006">
                <mc:Choice xmlns:v="urn:schemas-microsoft-com:vml" Requires="v">
                  <p:oleObj spid="_x0000_s1418564" name="Equation" r:id="rId7" imgW="215640" imgH="228600" progId="Equation.DSMT4">
                    <p:embed/>
                  </p:oleObj>
                </mc:Choice>
                <mc:Fallback>
                  <p:oleObj name="Equation" r:id="rId7" imgW="215640" imgH="228600" progId="Equation.DSMT4">
                    <p:embed/>
                    <p:pic>
                      <p:nvPicPr>
                        <p:cNvPr id="810" name="Object 809">
                          <a:extLst>
                            <a:ext uri="{FF2B5EF4-FFF2-40B4-BE49-F238E27FC236}">
                              <a16:creationId xmlns:a16="http://schemas.microsoft.com/office/drawing/2014/main" id="{C73FB877-5A5F-4940-A9AD-A1A73DF9AAA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3308" y="1499268"/>
                          <a:ext cx="217208" cy="2285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1" name="Object 810">
              <a:extLst>
                <a:ext uri="{FF2B5EF4-FFF2-40B4-BE49-F238E27FC236}">
                  <a16:creationId xmlns:a16="http://schemas.microsoft.com/office/drawing/2014/main" id="{78A800DE-D84F-4895-8A41-B7D26046D5B0}"/>
                </a:ext>
              </a:extLst>
            </p:cNvPr>
            <p:cNvGraphicFramePr>
              <a:graphicFrameLocks noChangeAspect="1"/>
            </p:cNvGraphicFramePr>
            <p:nvPr/>
          </p:nvGraphicFramePr>
          <p:xfrm>
            <a:off x="796533" y="2629015"/>
            <a:ext cx="217208" cy="228531"/>
          </p:xfrm>
          <a:graphic>
            <a:graphicData uri="http://schemas.openxmlformats.org/presentationml/2006/ole">
              <mc:AlternateContent xmlns:mc="http://schemas.openxmlformats.org/markup-compatibility/2006">
                <mc:Choice xmlns:v="urn:schemas-microsoft-com:vml" Requires="v">
                  <p:oleObj spid="_x0000_s1418565" name="Equation" r:id="rId9" imgW="215640" imgH="228600" progId="Equation.DSMT4">
                    <p:embed/>
                  </p:oleObj>
                </mc:Choice>
                <mc:Fallback>
                  <p:oleObj name="Equation" r:id="rId9" imgW="215640" imgH="228600" progId="Equation.DSMT4">
                    <p:embed/>
                    <p:pic>
                      <p:nvPicPr>
                        <p:cNvPr id="811" name="Object 810">
                          <a:extLst>
                            <a:ext uri="{FF2B5EF4-FFF2-40B4-BE49-F238E27FC236}">
                              <a16:creationId xmlns:a16="http://schemas.microsoft.com/office/drawing/2014/main" id="{78A800DE-D84F-4895-8A41-B7D26046D5B0}"/>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6533" y="2629015"/>
                          <a:ext cx="217208" cy="2285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2" name="Object 811">
              <a:extLst>
                <a:ext uri="{FF2B5EF4-FFF2-40B4-BE49-F238E27FC236}">
                  <a16:creationId xmlns:a16="http://schemas.microsoft.com/office/drawing/2014/main" id="{1D06660C-DCAD-4838-8B16-6A6654632FF3}"/>
                </a:ext>
              </a:extLst>
            </p:cNvPr>
            <p:cNvGraphicFramePr>
              <a:graphicFrameLocks noChangeAspect="1"/>
            </p:cNvGraphicFramePr>
            <p:nvPr/>
          </p:nvGraphicFramePr>
          <p:xfrm>
            <a:off x="1590891" y="2629015"/>
            <a:ext cx="217208" cy="228531"/>
          </p:xfrm>
          <a:graphic>
            <a:graphicData uri="http://schemas.openxmlformats.org/presentationml/2006/ole">
              <mc:AlternateContent xmlns:mc="http://schemas.openxmlformats.org/markup-compatibility/2006">
                <mc:Choice xmlns:v="urn:schemas-microsoft-com:vml" Requires="v">
                  <p:oleObj spid="_x0000_s1418566" name="Equation" r:id="rId11" imgW="215640" imgH="228600" progId="Equation.DSMT4">
                    <p:embed/>
                  </p:oleObj>
                </mc:Choice>
                <mc:Fallback>
                  <p:oleObj name="Equation" r:id="rId11" imgW="215640" imgH="228600" progId="Equation.DSMT4">
                    <p:embed/>
                    <p:pic>
                      <p:nvPicPr>
                        <p:cNvPr id="812" name="Object 811">
                          <a:extLst>
                            <a:ext uri="{FF2B5EF4-FFF2-40B4-BE49-F238E27FC236}">
                              <a16:creationId xmlns:a16="http://schemas.microsoft.com/office/drawing/2014/main" id="{1D06660C-DCAD-4838-8B16-6A6654632FF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90891" y="2629015"/>
                          <a:ext cx="217208" cy="22853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3" name="Object 812">
              <a:extLst>
                <a:ext uri="{FF2B5EF4-FFF2-40B4-BE49-F238E27FC236}">
                  <a16:creationId xmlns:a16="http://schemas.microsoft.com/office/drawing/2014/main" id="{7137DE9F-71A3-4E5C-82FF-4A1504EAF1B4}"/>
                </a:ext>
              </a:extLst>
            </p:cNvPr>
            <p:cNvGraphicFramePr>
              <a:graphicFrameLocks noChangeAspect="1"/>
            </p:cNvGraphicFramePr>
            <p:nvPr/>
          </p:nvGraphicFramePr>
          <p:xfrm>
            <a:off x="228600" y="743303"/>
            <a:ext cx="115076" cy="228697"/>
          </p:xfrm>
          <a:graphic>
            <a:graphicData uri="http://schemas.openxmlformats.org/presentationml/2006/ole">
              <mc:AlternateContent xmlns:mc="http://schemas.openxmlformats.org/markup-compatibility/2006">
                <mc:Choice xmlns:v="urn:schemas-microsoft-com:vml" Requires="v">
                  <p:oleObj spid="_x0000_s1418567" name="Equation" r:id="rId13" imgW="114120" imgH="228600" progId="Equation.DSMT4">
                    <p:embed/>
                  </p:oleObj>
                </mc:Choice>
                <mc:Fallback>
                  <p:oleObj name="Equation" r:id="rId13" imgW="114120" imgH="228600" progId="Equation.DSMT4">
                    <p:embed/>
                    <p:pic>
                      <p:nvPicPr>
                        <p:cNvPr id="813" name="Object 812">
                          <a:extLst>
                            <a:ext uri="{FF2B5EF4-FFF2-40B4-BE49-F238E27FC236}">
                              <a16:creationId xmlns:a16="http://schemas.microsoft.com/office/drawing/2014/main" id="{7137DE9F-71A3-4E5C-82FF-4A1504EAF1B4}"/>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8600" y="743303"/>
                          <a:ext cx="115076" cy="2286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4" name="Object 813">
              <a:extLst>
                <a:ext uri="{FF2B5EF4-FFF2-40B4-BE49-F238E27FC236}">
                  <a16:creationId xmlns:a16="http://schemas.microsoft.com/office/drawing/2014/main" id="{8D353C05-68C9-424A-BC12-276FE73C5B93}"/>
                </a:ext>
              </a:extLst>
            </p:cNvPr>
            <p:cNvGraphicFramePr>
              <a:graphicFrameLocks noChangeAspect="1"/>
            </p:cNvGraphicFramePr>
            <p:nvPr/>
          </p:nvGraphicFramePr>
          <p:xfrm>
            <a:off x="230993" y="945244"/>
            <a:ext cx="127647" cy="228697"/>
          </p:xfrm>
          <a:graphic>
            <a:graphicData uri="http://schemas.openxmlformats.org/presentationml/2006/ole">
              <mc:AlternateContent xmlns:mc="http://schemas.openxmlformats.org/markup-compatibility/2006">
                <mc:Choice xmlns:v="urn:schemas-microsoft-com:vml" Requires="v">
                  <p:oleObj spid="_x0000_s1418568" name="Equation" r:id="rId15" imgW="126720" imgH="228600" progId="Equation.DSMT4">
                    <p:embed/>
                  </p:oleObj>
                </mc:Choice>
                <mc:Fallback>
                  <p:oleObj name="Equation" r:id="rId15" imgW="126720" imgH="228600" progId="Equation.DSMT4">
                    <p:embed/>
                    <p:pic>
                      <p:nvPicPr>
                        <p:cNvPr id="814" name="Object 813">
                          <a:extLst>
                            <a:ext uri="{FF2B5EF4-FFF2-40B4-BE49-F238E27FC236}">
                              <a16:creationId xmlns:a16="http://schemas.microsoft.com/office/drawing/2014/main" id="{8D353C05-68C9-424A-BC12-276FE73C5B93}"/>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0993" y="945244"/>
                          <a:ext cx="127647" cy="2286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5" name="Object 814">
              <a:extLst>
                <a:ext uri="{FF2B5EF4-FFF2-40B4-BE49-F238E27FC236}">
                  <a16:creationId xmlns:a16="http://schemas.microsoft.com/office/drawing/2014/main" id="{2115C591-B6BF-43D9-9365-3609BA03EFB9}"/>
                </a:ext>
              </a:extLst>
            </p:cNvPr>
            <p:cNvGraphicFramePr>
              <a:graphicFrameLocks noChangeAspect="1"/>
            </p:cNvGraphicFramePr>
            <p:nvPr/>
          </p:nvGraphicFramePr>
          <p:xfrm>
            <a:off x="230993" y="1129876"/>
            <a:ext cx="127647" cy="228697"/>
          </p:xfrm>
          <a:graphic>
            <a:graphicData uri="http://schemas.openxmlformats.org/presentationml/2006/ole">
              <mc:AlternateContent xmlns:mc="http://schemas.openxmlformats.org/markup-compatibility/2006">
                <mc:Choice xmlns:v="urn:schemas-microsoft-com:vml" Requires="v">
                  <p:oleObj spid="_x0000_s1418569" name="Equation" r:id="rId17" imgW="126720" imgH="228600" progId="Equation.DSMT4">
                    <p:embed/>
                  </p:oleObj>
                </mc:Choice>
                <mc:Fallback>
                  <p:oleObj name="Equation" r:id="rId17" imgW="126720" imgH="228600" progId="Equation.DSMT4">
                    <p:embed/>
                    <p:pic>
                      <p:nvPicPr>
                        <p:cNvPr id="815" name="Object 814">
                          <a:extLst>
                            <a:ext uri="{FF2B5EF4-FFF2-40B4-BE49-F238E27FC236}">
                              <a16:creationId xmlns:a16="http://schemas.microsoft.com/office/drawing/2014/main" id="{2115C591-B6BF-43D9-9365-3609BA03EFB9}"/>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30993" y="1129876"/>
                          <a:ext cx="127647" cy="22869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081" name="Group 1080"/>
          <p:cNvGrpSpPr/>
          <p:nvPr/>
        </p:nvGrpSpPr>
        <p:grpSpPr>
          <a:xfrm>
            <a:off x="3221751" y="575846"/>
            <a:ext cx="2721849" cy="3092893"/>
            <a:chOff x="3284588" y="575846"/>
            <a:chExt cx="2721849" cy="3092893"/>
          </a:xfrm>
        </p:grpSpPr>
        <p:sp>
          <p:nvSpPr>
            <p:cNvPr id="938" name="Oval 937">
              <a:extLst>
                <a:ext uri="{FF2B5EF4-FFF2-40B4-BE49-F238E27FC236}">
                  <a16:creationId xmlns:a16="http://schemas.microsoft.com/office/drawing/2014/main" id="{022C79A9-F4DD-4B31-9FCE-E2A7DB848780}"/>
                </a:ext>
              </a:extLst>
            </p:cNvPr>
            <p:cNvSpPr/>
            <p:nvPr/>
          </p:nvSpPr>
          <p:spPr>
            <a:xfrm>
              <a:off x="3717092" y="1622887"/>
              <a:ext cx="283211" cy="289760"/>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939" name="Oval 938">
              <a:extLst>
                <a:ext uri="{FF2B5EF4-FFF2-40B4-BE49-F238E27FC236}">
                  <a16:creationId xmlns:a16="http://schemas.microsoft.com/office/drawing/2014/main" id="{F77A1DFC-CA28-48DE-9354-9517009917D5}"/>
                </a:ext>
              </a:extLst>
            </p:cNvPr>
            <p:cNvSpPr/>
            <p:nvPr/>
          </p:nvSpPr>
          <p:spPr>
            <a:xfrm>
              <a:off x="4503805" y="1622887"/>
              <a:ext cx="283211" cy="289760"/>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940" name="Oval 939">
              <a:extLst>
                <a:ext uri="{FF2B5EF4-FFF2-40B4-BE49-F238E27FC236}">
                  <a16:creationId xmlns:a16="http://schemas.microsoft.com/office/drawing/2014/main" id="{CD5F948D-6E14-4F25-8CA3-3C1C904D0C90}"/>
                </a:ext>
              </a:extLst>
            </p:cNvPr>
            <p:cNvSpPr/>
            <p:nvPr/>
          </p:nvSpPr>
          <p:spPr>
            <a:xfrm>
              <a:off x="5290519" y="1622887"/>
              <a:ext cx="283211" cy="289760"/>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941" name="Straight Connector 940">
              <a:extLst>
                <a:ext uri="{FF2B5EF4-FFF2-40B4-BE49-F238E27FC236}">
                  <a16:creationId xmlns:a16="http://schemas.microsoft.com/office/drawing/2014/main" id="{EB75CC3D-AB2B-4F35-8CEC-5E0487882D54}"/>
                </a:ext>
              </a:extLst>
            </p:cNvPr>
            <p:cNvCxnSpPr>
              <a:cxnSpLocks/>
              <a:stCxn id="938" idx="4"/>
              <a:endCxn id="946" idx="1"/>
            </p:cNvCxnSpPr>
            <p:nvPr/>
          </p:nvCxnSpPr>
          <p:spPr>
            <a:xfrm>
              <a:off x="3858698" y="1912646"/>
              <a:ext cx="304725" cy="882537"/>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942" name="Straight Connector 941">
              <a:extLst>
                <a:ext uri="{FF2B5EF4-FFF2-40B4-BE49-F238E27FC236}">
                  <a16:creationId xmlns:a16="http://schemas.microsoft.com/office/drawing/2014/main" id="{087D6467-99E8-4AB8-93B6-8947BAC7EA89}"/>
                </a:ext>
              </a:extLst>
            </p:cNvPr>
            <p:cNvCxnSpPr>
              <a:cxnSpLocks/>
              <a:stCxn id="938" idx="6"/>
              <a:endCxn id="939" idx="2"/>
            </p:cNvCxnSpPr>
            <p:nvPr/>
          </p:nvCxnSpPr>
          <p:spPr>
            <a:xfrm>
              <a:off x="4000303" y="1767767"/>
              <a:ext cx="503503"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943" name="Straight Connector 942">
              <a:extLst>
                <a:ext uri="{FF2B5EF4-FFF2-40B4-BE49-F238E27FC236}">
                  <a16:creationId xmlns:a16="http://schemas.microsoft.com/office/drawing/2014/main" id="{24C92251-503F-4EE6-AA8A-C68C40559748}"/>
                </a:ext>
              </a:extLst>
            </p:cNvPr>
            <p:cNvCxnSpPr>
              <a:cxnSpLocks/>
              <a:stCxn id="939" idx="4"/>
              <a:endCxn id="947" idx="1"/>
            </p:cNvCxnSpPr>
            <p:nvPr/>
          </p:nvCxnSpPr>
          <p:spPr>
            <a:xfrm>
              <a:off x="4645411" y="1912646"/>
              <a:ext cx="304725" cy="882537"/>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944" name="Straight Connector 943">
              <a:extLst>
                <a:ext uri="{FF2B5EF4-FFF2-40B4-BE49-F238E27FC236}">
                  <a16:creationId xmlns:a16="http://schemas.microsoft.com/office/drawing/2014/main" id="{2FF008F6-91C8-473D-8B49-A251FCADD7C2}"/>
                </a:ext>
              </a:extLst>
            </p:cNvPr>
            <p:cNvCxnSpPr>
              <a:cxnSpLocks/>
              <a:stCxn id="939" idx="6"/>
              <a:endCxn id="940" idx="2"/>
            </p:cNvCxnSpPr>
            <p:nvPr/>
          </p:nvCxnSpPr>
          <p:spPr>
            <a:xfrm>
              <a:off x="4787016" y="1767767"/>
              <a:ext cx="503503"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945" name="Straight Connector 944">
              <a:extLst>
                <a:ext uri="{FF2B5EF4-FFF2-40B4-BE49-F238E27FC236}">
                  <a16:creationId xmlns:a16="http://schemas.microsoft.com/office/drawing/2014/main" id="{C3C8CF52-7F77-48E4-82AB-5C4D468AAFFF}"/>
                </a:ext>
              </a:extLst>
            </p:cNvPr>
            <p:cNvCxnSpPr>
              <a:cxnSpLocks/>
              <a:stCxn id="940" idx="4"/>
              <a:endCxn id="946" idx="7"/>
            </p:cNvCxnSpPr>
            <p:nvPr/>
          </p:nvCxnSpPr>
          <p:spPr>
            <a:xfrm flipH="1">
              <a:off x="4363683" y="1912646"/>
              <a:ext cx="1068442" cy="882537"/>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946" name="Oval 945">
              <a:extLst>
                <a:ext uri="{FF2B5EF4-FFF2-40B4-BE49-F238E27FC236}">
                  <a16:creationId xmlns:a16="http://schemas.microsoft.com/office/drawing/2014/main" id="{30E6CF84-B1E9-4C76-BC0E-3066CAD77CA0}"/>
                </a:ext>
              </a:extLst>
            </p:cNvPr>
            <p:cNvSpPr/>
            <p:nvPr/>
          </p:nvSpPr>
          <p:spPr>
            <a:xfrm>
              <a:off x="4121947" y="2752749"/>
              <a:ext cx="283211" cy="289760"/>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947" name="Oval 946">
              <a:extLst>
                <a:ext uri="{FF2B5EF4-FFF2-40B4-BE49-F238E27FC236}">
                  <a16:creationId xmlns:a16="http://schemas.microsoft.com/office/drawing/2014/main" id="{06B9FFD3-31AE-4A1E-9B5C-5BE3F560E079}"/>
                </a:ext>
              </a:extLst>
            </p:cNvPr>
            <p:cNvSpPr/>
            <p:nvPr/>
          </p:nvSpPr>
          <p:spPr>
            <a:xfrm>
              <a:off x="4908661" y="2752749"/>
              <a:ext cx="283211" cy="289760"/>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grpSp>
          <p:nvGrpSpPr>
            <p:cNvPr id="948" name="Group 40">
              <a:extLst>
                <a:ext uri="{FF2B5EF4-FFF2-40B4-BE49-F238E27FC236}">
                  <a16:creationId xmlns:a16="http://schemas.microsoft.com/office/drawing/2014/main" id="{6837D06A-C86E-493A-B59C-3D6D617FD5A4}"/>
                </a:ext>
              </a:extLst>
            </p:cNvPr>
            <p:cNvGrpSpPr/>
            <p:nvPr/>
          </p:nvGrpSpPr>
          <p:grpSpPr>
            <a:xfrm>
              <a:off x="3771055" y="893756"/>
              <a:ext cx="188813" cy="729131"/>
              <a:chOff x="6259767" y="17227798"/>
              <a:chExt cx="309963" cy="1204582"/>
            </a:xfrm>
          </p:grpSpPr>
          <p:cxnSp>
            <p:nvCxnSpPr>
              <p:cNvPr id="989" name="Straight Connector 988">
                <a:extLst>
                  <a:ext uri="{FF2B5EF4-FFF2-40B4-BE49-F238E27FC236}">
                    <a16:creationId xmlns:a16="http://schemas.microsoft.com/office/drawing/2014/main" id="{A76F2290-66CE-4D08-8568-1560E3216D40}"/>
                  </a:ext>
                </a:extLst>
              </p:cNvPr>
              <p:cNvCxnSpPr>
                <a:stCxn id="938" idx="0"/>
              </p:cNvCxnSpPr>
              <p:nvPr/>
            </p:nvCxnSpPr>
            <p:spPr>
              <a:xfrm flipH="1" flipV="1">
                <a:off x="6403643" y="17479880"/>
                <a:ext cx="1" cy="9525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990" name="Group 582">
                <a:extLst>
                  <a:ext uri="{FF2B5EF4-FFF2-40B4-BE49-F238E27FC236}">
                    <a16:creationId xmlns:a16="http://schemas.microsoft.com/office/drawing/2014/main" id="{ECFB33E1-7C4D-4788-957B-CA347E531104}"/>
                  </a:ext>
                </a:extLst>
              </p:cNvPr>
              <p:cNvGrpSpPr/>
              <p:nvPr/>
            </p:nvGrpSpPr>
            <p:grpSpPr>
              <a:xfrm>
                <a:off x="6259767" y="17227798"/>
                <a:ext cx="157563" cy="1033344"/>
                <a:chOff x="3000159" y="19909145"/>
                <a:chExt cx="287752" cy="1033344"/>
              </a:xfrm>
            </p:grpSpPr>
            <p:sp>
              <p:nvSpPr>
                <p:cNvPr id="995" name="Rectangle 994">
                  <a:extLst>
                    <a:ext uri="{FF2B5EF4-FFF2-40B4-BE49-F238E27FC236}">
                      <a16:creationId xmlns:a16="http://schemas.microsoft.com/office/drawing/2014/main" id="{13F46B86-87A0-4D63-8A76-AA00BF27E072}"/>
                    </a:ext>
                  </a:extLst>
                </p:cNvPr>
                <p:cNvSpPr/>
                <p:nvPr/>
              </p:nvSpPr>
              <p:spPr>
                <a:xfrm>
                  <a:off x="3000159" y="19909145"/>
                  <a:ext cx="287752" cy="349200"/>
                </a:xfrm>
                <a:prstGeom prst="rect">
                  <a:avLst/>
                </a:prstGeom>
                <a:solidFill>
                  <a:schemeClr val="tx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96" name="Rectangle 995">
                  <a:extLst>
                    <a:ext uri="{FF2B5EF4-FFF2-40B4-BE49-F238E27FC236}">
                      <a16:creationId xmlns:a16="http://schemas.microsoft.com/office/drawing/2014/main" id="{A6FC0D46-9951-49EE-9D16-5B8FA60C9E32}"/>
                    </a:ext>
                  </a:extLst>
                </p:cNvPr>
                <p:cNvSpPr/>
                <p:nvPr/>
              </p:nvSpPr>
              <p:spPr>
                <a:xfrm>
                  <a:off x="3000159" y="20251217"/>
                  <a:ext cx="287752" cy="349200"/>
                </a:xfrm>
                <a:prstGeom prst="rect">
                  <a:avLst/>
                </a:prstGeom>
                <a:solidFill>
                  <a:schemeClr val="tx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97" name="Rectangle 996">
                  <a:extLst>
                    <a:ext uri="{FF2B5EF4-FFF2-40B4-BE49-F238E27FC236}">
                      <a16:creationId xmlns:a16="http://schemas.microsoft.com/office/drawing/2014/main" id="{64418B35-C749-4B3D-A157-98FECFA7DCEB}"/>
                    </a:ext>
                  </a:extLst>
                </p:cNvPr>
                <p:cNvSpPr/>
                <p:nvPr/>
              </p:nvSpPr>
              <p:spPr>
                <a:xfrm>
                  <a:off x="3000159" y="20593289"/>
                  <a:ext cx="287752" cy="349200"/>
                </a:xfrm>
                <a:prstGeom prst="rect">
                  <a:avLst/>
                </a:prstGeom>
                <a:solidFill>
                  <a:schemeClr val="tx1">
                    <a:lumMod val="95000"/>
                    <a:lumOff val="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991" name="Group 876">
                <a:extLst>
                  <a:ext uri="{FF2B5EF4-FFF2-40B4-BE49-F238E27FC236}">
                    <a16:creationId xmlns:a16="http://schemas.microsoft.com/office/drawing/2014/main" id="{E72E5C0F-FB29-4845-90B2-EA7C8B7853B2}"/>
                  </a:ext>
                </a:extLst>
              </p:cNvPr>
              <p:cNvGrpSpPr/>
              <p:nvPr/>
            </p:nvGrpSpPr>
            <p:grpSpPr>
              <a:xfrm>
                <a:off x="6412167" y="17227798"/>
                <a:ext cx="157563" cy="1033344"/>
                <a:chOff x="3000159" y="19909145"/>
                <a:chExt cx="287752" cy="1033344"/>
              </a:xfrm>
            </p:grpSpPr>
            <p:sp>
              <p:nvSpPr>
                <p:cNvPr id="992" name="Rectangle 991">
                  <a:extLst>
                    <a:ext uri="{FF2B5EF4-FFF2-40B4-BE49-F238E27FC236}">
                      <a16:creationId xmlns:a16="http://schemas.microsoft.com/office/drawing/2014/main" id="{60EFE3CC-71D7-40FD-B188-DF76076FEA43}"/>
                    </a:ext>
                  </a:extLst>
                </p:cNvPr>
                <p:cNvSpPr/>
                <p:nvPr/>
              </p:nvSpPr>
              <p:spPr>
                <a:xfrm>
                  <a:off x="3000159" y="19909145"/>
                  <a:ext cx="287752" cy="34920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93" name="Rectangle 992">
                  <a:extLst>
                    <a:ext uri="{FF2B5EF4-FFF2-40B4-BE49-F238E27FC236}">
                      <a16:creationId xmlns:a16="http://schemas.microsoft.com/office/drawing/2014/main" id="{1B7D5B9F-E6E4-4CA2-A68A-73628196B8CB}"/>
                    </a:ext>
                  </a:extLst>
                </p:cNvPr>
                <p:cNvSpPr/>
                <p:nvPr/>
              </p:nvSpPr>
              <p:spPr>
                <a:xfrm>
                  <a:off x="3000159" y="20251217"/>
                  <a:ext cx="287752" cy="34920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94" name="Rectangle 993">
                  <a:extLst>
                    <a:ext uri="{FF2B5EF4-FFF2-40B4-BE49-F238E27FC236}">
                      <a16:creationId xmlns:a16="http://schemas.microsoft.com/office/drawing/2014/main" id="{E1B6FF96-9082-43AC-941F-A8AAB8867997}"/>
                    </a:ext>
                  </a:extLst>
                </p:cNvPr>
                <p:cNvSpPr/>
                <p:nvPr/>
              </p:nvSpPr>
              <p:spPr>
                <a:xfrm>
                  <a:off x="3000159" y="20593289"/>
                  <a:ext cx="287752" cy="34920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grpSp>
          <p:nvGrpSpPr>
            <p:cNvPr id="949" name="Group 890">
              <a:extLst>
                <a:ext uri="{FF2B5EF4-FFF2-40B4-BE49-F238E27FC236}">
                  <a16:creationId xmlns:a16="http://schemas.microsoft.com/office/drawing/2014/main" id="{CC6177A7-C95D-4170-902D-65FCF50FED38}"/>
                </a:ext>
              </a:extLst>
            </p:cNvPr>
            <p:cNvGrpSpPr/>
            <p:nvPr/>
          </p:nvGrpSpPr>
          <p:grpSpPr>
            <a:xfrm>
              <a:off x="4561394" y="893756"/>
              <a:ext cx="188813" cy="729131"/>
              <a:chOff x="6259767" y="17227798"/>
              <a:chExt cx="309963" cy="1204582"/>
            </a:xfrm>
          </p:grpSpPr>
          <p:cxnSp>
            <p:nvCxnSpPr>
              <p:cNvPr id="980" name="Straight Connector 979">
                <a:extLst>
                  <a:ext uri="{FF2B5EF4-FFF2-40B4-BE49-F238E27FC236}">
                    <a16:creationId xmlns:a16="http://schemas.microsoft.com/office/drawing/2014/main" id="{95923318-CA8E-4CE0-85FC-57C6B8FE6C9C}"/>
                  </a:ext>
                </a:extLst>
              </p:cNvPr>
              <p:cNvCxnSpPr/>
              <p:nvPr/>
            </p:nvCxnSpPr>
            <p:spPr>
              <a:xfrm flipH="1" flipV="1">
                <a:off x="6403643" y="17479880"/>
                <a:ext cx="1" cy="9525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981" name="Group 892">
                <a:extLst>
                  <a:ext uri="{FF2B5EF4-FFF2-40B4-BE49-F238E27FC236}">
                    <a16:creationId xmlns:a16="http://schemas.microsoft.com/office/drawing/2014/main" id="{D4901A3A-7AF0-4AD1-9138-8FB4F5B24199}"/>
                  </a:ext>
                </a:extLst>
              </p:cNvPr>
              <p:cNvGrpSpPr/>
              <p:nvPr/>
            </p:nvGrpSpPr>
            <p:grpSpPr>
              <a:xfrm>
                <a:off x="6259767" y="17227798"/>
                <a:ext cx="157563" cy="1033344"/>
                <a:chOff x="3000159" y="19909145"/>
                <a:chExt cx="287752" cy="1033344"/>
              </a:xfrm>
            </p:grpSpPr>
            <p:sp>
              <p:nvSpPr>
                <p:cNvPr id="986" name="Rectangle 985">
                  <a:extLst>
                    <a:ext uri="{FF2B5EF4-FFF2-40B4-BE49-F238E27FC236}">
                      <a16:creationId xmlns:a16="http://schemas.microsoft.com/office/drawing/2014/main" id="{6E076799-7043-4DA4-A542-B4B16E583DCB}"/>
                    </a:ext>
                  </a:extLst>
                </p:cNvPr>
                <p:cNvSpPr/>
                <p:nvPr/>
              </p:nvSpPr>
              <p:spPr>
                <a:xfrm>
                  <a:off x="3000159" y="19909145"/>
                  <a:ext cx="287752" cy="349200"/>
                </a:xfrm>
                <a:prstGeom prst="rect">
                  <a:avLst/>
                </a:prstGeom>
                <a:solidFill>
                  <a:schemeClr val="tx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87" name="Rectangle 986">
                  <a:extLst>
                    <a:ext uri="{FF2B5EF4-FFF2-40B4-BE49-F238E27FC236}">
                      <a16:creationId xmlns:a16="http://schemas.microsoft.com/office/drawing/2014/main" id="{733C3982-893F-44C8-B17A-0CF3464034E2}"/>
                    </a:ext>
                  </a:extLst>
                </p:cNvPr>
                <p:cNvSpPr/>
                <p:nvPr/>
              </p:nvSpPr>
              <p:spPr>
                <a:xfrm>
                  <a:off x="3000159" y="20251217"/>
                  <a:ext cx="287752" cy="349200"/>
                </a:xfrm>
                <a:prstGeom prst="rect">
                  <a:avLst/>
                </a:prstGeom>
                <a:solidFill>
                  <a:schemeClr val="tx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88" name="Rectangle 987">
                  <a:extLst>
                    <a:ext uri="{FF2B5EF4-FFF2-40B4-BE49-F238E27FC236}">
                      <a16:creationId xmlns:a16="http://schemas.microsoft.com/office/drawing/2014/main" id="{9B046524-F1F8-4F4D-B52C-00C6DC345B7F}"/>
                    </a:ext>
                  </a:extLst>
                </p:cNvPr>
                <p:cNvSpPr/>
                <p:nvPr/>
              </p:nvSpPr>
              <p:spPr>
                <a:xfrm>
                  <a:off x="3000159" y="20593289"/>
                  <a:ext cx="287752" cy="349200"/>
                </a:xfrm>
                <a:prstGeom prst="rect">
                  <a:avLst/>
                </a:prstGeom>
                <a:solidFill>
                  <a:schemeClr val="tx1">
                    <a:lumMod val="95000"/>
                    <a:lumOff val="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982" name="Group 893">
                <a:extLst>
                  <a:ext uri="{FF2B5EF4-FFF2-40B4-BE49-F238E27FC236}">
                    <a16:creationId xmlns:a16="http://schemas.microsoft.com/office/drawing/2014/main" id="{4367D0B4-95FC-42E1-BFE4-F362F86B3662}"/>
                  </a:ext>
                </a:extLst>
              </p:cNvPr>
              <p:cNvGrpSpPr/>
              <p:nvPr/>
            </p:nvGrpSpPr>
            <p:grpSpPr>
              <a:xfrm>
                <a:off x="6412167" y="17227798"/>
                <a:ext cx="157563" cy="1033344"/>
                <a:chOff x="3000159" y="19909145"/>
                <a:chExt cx="287752" cy="1033344"/>
              </a:xfrm>
            </p:grpSpPr>
            <p:sp>
              <p:nvSpPr>
                <p:cNvPr id="983" name="Rectangle 982">
                  <a:extLst>
                    <a:ext uri="{FF2B5EF4-FFF2-40B4-BE49-F238E27FC236}">
                      <a16:creationId xmlns:a16="http://schemas.microsoft.com/office/drawing/2014/main" id="{28AF42EB-F8B5-4D27-B941-240BB5918427}"/>
                    </a:ext>
                  </a:extLst>
                </p:cNvPr>
                <p:cNvSpPr/>
                <p:nvPr/>
              </p:nvSpPr>
              <p:spPr>
                <a:xfrm>
                  <a:off x="3000159" y="19909145"/>
                  <a:ext cx="287752" cy="34920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84" name="Rectangle 983">
                  <a:extLst>
                    <a:ext uri="{FF2B5EF4-FFF2-40B4-BE49-F238E27FC236}">
                      <a16:creationId xmlns:a16="http://schemas.microsoft.com/office/drawing/2014/main" id="{BD826446-1A87-4AF3-868A-F79E5E2512D4}"/>
                    </a:ext>
                  </a:extLst>
                </p:cNvPr>
                <p:cNvSpPr/>
                <p:nvPr/>
              </p:nvSpPr>
              <p:spPr>
                <a:xfrm>
                  <a:off x="3000159" y="20251217"/>
                  <a:ext cx="287752" cy="34920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85" name="Rectangle 984">
                  <a:extLst>
                    <a:ext uri="{FF2B5EF4-FFF2-40B4-BE49-F238E27FC236}">
                      <a16:creationId xmlns:a16="http://schemas.microsoft.com/office/drawing/2014/main" id="{E17ED6B9-B02F-4F53-9B55-4DE80C51632A}"/>
                    </a:ext>
                  </a:extLst>
                </p:cNvPr>
                <p:cNvSpPr/>
                <p:nvPr/>
              </p:nvSpPr>
              <p:spPr>
                <a:xfrm>
                  <a:off x="3000159" y="20593289"/>
                  <a:ext cx="287752" cy="34920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grpSp>
          <p:nvGrpSpPr>
            <p:cNvPr id="950" name="Group 900">
              <a:extLst>
                <a:ext uri="{FF2B5EF4-FFF2-40B4-BE49-F238E27FC236}">
                  <a16:creationId xmlns:a16="http://schemas.microsoft.com/office/drawing/2014/main" id="{227C4A61-91BD-4966-9159-DEA7DE4B19AF}"/>
                </a:ext>
              </a:extLst>
            </p:cNvPr>
            <p:cNvGrpSpPr/>
            <p:nvPr/>
          </p:nvGrpSpPr>
          <p:grpSpPr>
            <a:xfrm>
              <a:off x="5350938" y="893756"/>
              <a:ext cx="188813" cy="729131"/>
              <a:chOff x="6259767" y="17227798"/>
              <a:chExt cx="309963" cy="1204582"/>
            </a:xfrm>
          </p:grpSpPr>
          <p:cxnSp>
            <p:nvCxnSpPr>
              <p:cNvPr id="971" name="Straight Connector 970">
                <a:extLst>
                  <a:ext uri="{FF2B5EF4-FFF2-40B4-BE49-F238E27FC236}">
                    <a16:creationId xmlns:a16="http://schemas.microsoft.com/office/drawing/2014/main" id="{8D4D83CD-3A98-40E8-A034-C4C7B53B2470}"/>
                  </a:ext>
                </a:extLst>
              </p:cNvPr>
              <p:cNvCxnSpPr/>
              <p:nvPr/>
            </p:nvCxnSpPr>
            <p:spPr>
              <a:xfrm flipH="1" flipV="1">
                <a:off x="6403643" y="17479880"/>
                <a:ext cx="1" cy="9525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972" name="Group 902">
                <a:extLst>
                  <a:ext uri="{FF2B5EF4-FFF2-40B4-BE49-F238E27FC236}">
                    <a16:creationId xmlns:a16="http://schemas.microsoft.com/office/drawing/2014/main" id="{3338FD89-AB55-42C9-BBC0-CF2609FB83FC}"/>
                  </a:ext>
                </a:extLst>
              </p:cNvPr>
              <p:cNvGrpSpPr/>
              <p:nvPr/>
            </p:nvGrpSpPr>
            <p:grpSpPr>
              <a:xfrm>
                <a:off x="6259767" y="17227798"/>
                <a:ext cx="157563" cy="1033344"/>
                <a:chOff x="3000159" y="19909145"/>
                <a:chExt cx="287752" cy="1033344"/>
              </a:xfrm>
            </p:grpSpPr>
            <p:sp>
              <p:nvSpPr>
                <p:cNvPr id="977" name="Rectangle 976">
                  <a:extLst>
                    <a:ext uri="{FF2B5EF4-FFF2-40B4-BE49-F238E27FC236}">
                      <a16:creationId xmlns:a16="http://schemas.microsoft.com/office/drawing/2014/main" id="{BE8B9181-8DAC-452C-BB26-1724C9E08A75}"/>
                    </a:ext>
                  </a:extLst>
                </p:cNvPr>
                <p:cNvSpPr/>
                <p:nvPr/>
              </p:nvSpPr>
              <p:spPr>
                <a:xfrm>
                  <a:off x="3000159" y="19909145"/>
                  <a:ext cx="287752" cy="349200"/>
                </a:xfrm>
                <a:prstGeom prst="rect">
                  <a:avLst/>
                </a:prstGeom>
                <a:solidFill>
                  <a:schemeClr val="tx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78" name="Rectangle 977">
                  <a:extLst>
                    <a:ext uri="{FF2B5EF4-FFF2-40B4-BE49-F238E27FC236}">
                      <a16:creationId xmlns:a16="http://schemas.microsoft.com/office/drawing/2014/main" id="{52AD164D-30F1-4255-B6B1-0963D6A4E21D}"/>
                    </a:ext>
                  </a:extLst>
                </p:cNvPr>
                <p:cNvSpPr/>
                <p:nvPr/>
              </p:nvSpPr>
              <p:spPr>
                <a:xfrm>
                  <a:off x="3000159" y="20251217"/>
                  <a:ext cx="287752" cy="349200"/>
                </a:xfrm>
                <a:prstGeom prst="rect">
                  <a:avLst/>
                </a:prstGeom>
                <a:solidFill>
                  <a:schemeClr val="tx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79" name="Rectangle 978">
                  <a:extLst>
                    <a:ext uri="{FF2B5EF4-FFF2-40B4-BE49-F238E27FC236}">
                      <a16:creationId xmlns:a16="http://schemas.microsoft.com/office/drawing/2014/main" id="{11673EC9-529A-453B-9349-7E6E42626E97}"/>
                    </a:ext>
                  </a:extLst>
                </p:cNvPr>
                <p:cNvSpPr/>
                <p:nvPr/>
              </p:nvSpPr>
              <p:spPr>
                <a:xfrm>
                  <a:off x="3000159" y="20593289"/>
                  <a:ext cx="287752" cy="349200"/>
                </a:xfrm>
                <a:prstGeom prst="rect">
                  <a:avLst/>
                </a:prstGeom>
                <a:solidFill>
                  <a:schemeClr val="tx1">
                    <a:lumMod val="95000"/>
                    <a:lumOff val="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973" name="Group 903">
                <a:extLst>
                  <a:ext uri="{FF2B5EF4-FFF2-40B4-BE49-F238E27FC236}">
                    <a16:creationId xmlns:a16="http://schemas.microsoft.com/office/drawing/2014/main" id="{5B09651B-087C-4C82-8D1C-A582407497D9}"/>
                  </a:ext>
                </a:extLst>
              </p:cNvPr>
              <p:cNvGrpSpPr/>
              <p:nvPr/>
            </p:nvGrpSpPr>
            <p:grpSpPr>
              <a:xfrm>
                <a:off x="6412167" y="17227798"/>
                <a:ext cx="157563" cy="1033344"/>
                <a:chOff x="3000159" y="19909145"/>
                <a:chExt cx="287752" cy="1033344"/>
              </a:xfrm>
            </p:grpSpPr>
            <p:sp>
              <p:nvSpPr>
                <p:cNvPr id="974" name="Rectangle 973">
                  <a:extLst>
                    <a:ext uri="{FF2B5EF4-FFF2-40B4-BE49-F238E27FC236}">
                      <a16:creationId xmlns:a16="http://schemas.microsoft.com/office/drawing/2014/main" id="{3E1F07A8-71BE-43A1-9749-1DE9766856D3}"/>
                    </a:ext>
                  </a:extLst>
                </p:cNvPr>
                <p:cNvSpPr/>
                <p:nvPr/>
              </p:nvSpPr>
              <p:spPr>
                <a:xfrm>
                  <a:off x="3000159" y="19909145"/>
                  <a:ext cx="287752" cy="34920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75" name="Rectangle 974">
                  <a:extLst>
                    <a:ext uri="{FF2B5EF4-FFF2-40B4-BE49-F238E27FC236}">
                      <a16:creationId xmlns:a16="http://schemas.microsoft.com/office/drawing/2014/main" id="{A5E18DC7-7807-4994-ADF5-48B09FB58FC5}"/>
                    </a:ext>
                  </a:extLst>
                </p:cNvPr>
                <p:cNvSpPr/>
                <p:nvPr/>
              </p:nvSpPr>
              <p:spPr>
                <a:xfrm>
                  <a:off x="3000159" y="20251217"/>
                  <a:ext cx="287752" cy="34920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76" name="Rectangle 975">
                  <a:extLst>
                    <a:ext uri="{FF2B5EF4-FFF2-40B4-BE49-F238E27FC236}">
                      <a16:creationId xmlns:a16="http://schemas.microsoft.com/office/drawing/2014/main" id="{3DB1240F-7962-4807-BB1C-4C6946B492E4}"/>
                    </a:ext>
                  </a:extLst>
                </p:cNvPr>
                <p:cNvSpPr/>
                <p:nvPr/>
              </p:nvSpPr>
              <p:spPr>
                <a:xfrm>
                  <a:off x="3000159" y="20593289"/>
                  <a:ext cx="287752" cy="34920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grpSp>
          <p:nvGrpSpPr>
            <p:cNvPr id="951" name="Group 910">
              <a:extLst>
                <a:ext uri="{FF2B5EF4-FFF2-40B4-BE49-F238E27FC236}">
                  <a16:creationId xmlns:a16="http://schemas.microsoft.com/office/drawing/2014/main" id="{82873788-3D8A-4341-8BD5-0359C4DB6E46}"/>
                </a:ext>
              </a:extLst>
            </p:cNvPr>
            <p:cNvGrpSpPr/>
            <p:nvPr/>
          </p:nvGrpSpPr>
          <p:grpSpPr>
            <a:xfrm>
              <a:off x="4179981" y="2026999"/>
              <a:ext cx="188813" cy="729131"/>
              <a:chOff x="6259767" y="17227798"/>
              <a:chExt cx="309963" cy="1204582"/>
            </a:xfrm>
          </p:grpSpPr>
          <p:cxnSp>
            <p:nvCxnSpPr>
              <p:cNvPr id="962" name="Straight Connector 961">
                <a:extLst>
                  <a:ext uri="{FF2B5EF4-FFF2-40B4-BE49-F238E27FC236}">
                    <a16:creationId xmlns:a16="http://schemas.microsoft.com/office/drawing/2014/main" id="{A31971D0-A9B5-40A0-BA25-127A2672482B}"/>
                  </a:ext>
                </a:extLst>
              </p:cNvPr>
              <p:cNvCxnSpPr/>
              <p:nvPr/>
            </p:nvCxnSpPr>
            <p:spPr>
              <a:xfrm flipH="1" flipV="1">
                <a:off x="6403643" y="17479880"/>
                <a:ext cx="1" cy="9525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963" name="Group 912">
                <a:extLst>
                  <a:ext uri="{FF2B5EF4-FFF2-40B4-BE49-F238E27FC236}">
                    <a16:creationId xmlns:a16="http://schemas.microsoft.com/office/drawing/2014/main" id="{913A282E-702D-4FAF-9CEB-9BF507B838D0}"/>
                  </a:ext>
                </a:extLst>
              </p:cNvPr>
              <p:cNvGrpSpPr/>
              <p:nvPr/>
            </p:nvGrpSpPr>
            <p:grpSpPr>
              <a:xfrm>
                <a:off x="6259767" y="17227798"/>
                <a:ext cx="157563" cy="1033344"/>
                <a:chOff x="3000159" y="19909145"/>
                <a:chExt cx="287752" cy="1033344"/>
              </a:xfrm>
            </p:grpSpPr>
            <p:sp>
              <p:nvSpPr>
                <p:cNvPr id="968" name="Rectangle 967">
                  <a:extLst>
                    <a:ext uri="{FF2B5EF4-FFF2-40B4-BE49-F238E27FC236}">
                      <a16:creationId xmlns:a16="http://schemas.microsoft.com/office/drawing/2014/main" id="{D524ED1C-9C26-4C59-BA9B-04465615DA7B}"/>
                    </a:ext>
                  </a:extLst>
                </p:cNvPr>
                <p:cNvSpPr/>
                <p:nvPr/>
              </p:nvSpPr>
              <p:spPr>
                <a:xfrm>
                  <a:off x="3000159" y="19909145"/>
                  <a:ext cx="287752" cy="349200"/>
                </a:xfrm>
                <a:prstGeom prst="rect">
                  <a:avLst/>
                </a:prstGeom>
                <a:solidFill>
                  <a:schemeClr val="tx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69" name="Rectangle 968">
                  <a:extLst>
                    <a:ext uri="{FF2B5EF4-FFF2-40B4-BE49-F238E27FC236}">
                      <a16:creationId xmlns:a16="http://schemas.microsoft.com/office/drawing/2014/main" id="{9318D27F-BD26-4810-A94C-3277C0C9298C}"/>
                    </a:ext>
                  </a:extLst>
                </p:cNvPr>
                <p:cNvSpPr/>
                <p:nvPr/>
              </p:nvSpPr>
              <p:spPr>
                <a:xfrm>
                  <a:off x="3000159" y="20251217"/>
                  <a:ext cx="287752" cy="349200"/>
                </a:xfrm>
                <a:prstGeom prst="rect">
                  <a:avLst/>
                </a:prstGeom>
                <a:solidFill>
                  <a:schemeClr val="tx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70" name="Rectangle 969">
                  <a:extLst>
                    <a:ext uri="{FF2B5EF4-FFF2-40B4-BE49-F238E27FC236}">
                      <a16:creationId xmlns:a16="http://schemas.microsoft.com/office/drawing/2014/main" id="{AB276CD7-2D05-41B9-A26F-5A896AFEA245}"/>
                    </a:ext>
                  </a:extLst>
                </p:cNvPr>
                <p:cNvSpPr/>
                <p:nvPr/>
              </p:nvSpPr>
              <p:spPr>
                <a:xfrm>
                  <a:off x="3000159" y="20593289"/>
                  <a:ext cx="287752" cy="349200"/>
                </a:xfrm>
                <a:prstGeom prst="rect">
                  <a:avLst/>
                </a:prstGeom>
                <a:solidFill>
                  <a:schemeClr val="tx1">
                    <a:lumMod val="95000"/>
                    <a:lumOff val="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964" name="Group 913">
                <a:extLst>
                  <a:ext uri="{FF2B5EF4-FFF2-40B4-BE49-F238E27FC236}">
                    <a16:creationId xmlns:a16="http://schemas.microsoft.com/office/drawing/2014/main" id="{1899D1F6-8152-406D-BB88-6B5E5345E76D}"/>
                  </a:ext>
                </a:extLst>
              </p:cNvPr>
              <p:cNvGrpSpPr/>
              <p:nvPr/>
            </p:nvGrpSpPr>
            <p:grpSpPr>
              <a:xfrm>
                <a:off x="6412167" y="17227798"/>
                <a:ext cx="157563" cy="1033344"/>
                <a:chOff x="3000159" y="19909145"/>
                <a:chExt cx="287752" cy="1033344"/>
              </a:xfrm>
            </p:grpSpPr>
            <p:sp>
              <p:nvSpPr>
                <p:cNvPr id="965" name="Rectangle 964">
                  <a:extLst>
                    <a:ext uri="{FF2B5EF4-FFF2-40B4-BE49-F238E27FC236}">
                      <a16:creationId xmlns:a16="http://schemas.microsoft.com/office/drawing/2014/main" id="{0BDC2D94-3D41-4458-96D8-C713D2AD97D3}"/>
                    </a:ext>
                  </a:extLst>
                </p:cNvPr>
                <p:cNvSpPr/>
                <p:nvPr/>
              </p:nvSpPr>
              <p:spPr>
                <a:xfrm>
                  <a:off x="3000159" y="19909145"/>
                  <a:ext cx="287752" cy="34920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66" name="Rectangle 965">
                  <a:extLst>
                    <a:ext uri="{FF2B5EF4-FFF2-40B4-BE49-F238E27FC236}">
                      <a16:creationId xmlns:a16="http://schemas.microsoft.com/office/drawing/2014/main" id="{3B851F44-FDFB-4E77-8423-26593D6ECC2F}"/>
                    </a:ext>
                  </a:extLst>
                </p:cNvPr>
                <p:cNvSpPr/>
                <p:nvPr/>
              </p:nvSpPr>
              <p:spPr>
                <a:xfrm>
                  <a:off x="3000159" y="20251217"/>
                  <a:ext cx="287752" cy="34920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67" name="Rectangle 966">
                  <a:extLst>
                    <a:ext uri="{FF2B5EF4-FFF2-40B4-BE49-F238E27FC236}">
                      <a16:creationId xmlns:a16="http://schemas.microsoft.com/office/drawing/2014/main" id="{BF619570-3E28-441F-B8ED-696F3EA7EBF0}"/>
                    </a:ext>
                  </a:extLst>
                </p:cNvPr>
                <p:cNvSpPr/>
                <p:nvPr/>
              </p:nvSpPr>
              <p:spPr>
                <a:xfrm>
                  <a:off x="3000159" y="20593289"/>
                  <a:ext cx="287752" cy="34920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grpSp>
          <p:nvGrpSpPr>
            <p:cNvPr id="952" name="Group 920">
              <a:extLst>
                <a:ext uri="{FF2B5EF4-FFF2-40B4-BE49-F238E27FC236}">
                  <a16:creationId xmlns:a16="http://schemas.microsoft.com/office/drawing/2014/main" id="{40530687-1FAF-4BA9-968A-854F5BBEBD81}"/>
                </a:ext>
              </a:extLst>
            </p:cNvPr>
            <p:cNvGrpSpPr/>
            <p:nvPr/>
          </p:nvGrpSpPr>
          <p:grpSpPr>
            <a:xfrm>
              <a:off x="4969525" y="2026999"/>
              <a:ext cx="188813" cy="729131"/>
              <a:chOff x="6259767" y="17227798"/>
              <a:chExt cx="309963" cy="1204582"/>
            </a:xfrm>
          </p:grpSpPr>
          <p:cxnSp>
            <p:nvCxnSpPr>
              <p:cNvPr id="953" name="Straight Connector 952">
                <a:extLst>
                  <a:ext uri="{FF2B5EF4-FFF2-40B4-BE49-F238E27FC236}">
                    <a16:creationId xmlns:a16="http://schemas.microsoft.com/office/drawing/2014/main" id="{5944C945-6149-4EF1-A8F4-7A11544DC354}"/>
                  </a:ext>
                </a:extLst>
              </p:cNvPr>
              <p:cNvCxnSpPr/>
              <p:nvPr/>
            </p:nvCxnSpPr>
            <p:spPr>
              <a:xfrm flipH="1" flipV="1">
                <a:off x="6403643" y="17479880"/>
                <a:ext cx="1" cy="95250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954" name="Group 922">
                <a:extLst>
                  <a:ext uri="{FF2B5EF4-FFF2-40B4-BE49-F238E27FC236}">
                    <a16:creationId xmlns:a16="http://schemas.microsoft.com/office/drawing/2014/main" id="{312D3DD1-D52E-418A-9744-66C3E2BB919E}"/>
                  </a:ext>
                </a:extLst>
              </p:cNvPr>
              <p:cNvGrpSpPr/>
              <p:nvPr/>
            </p:nvGrpSpPr>
            <p:grpSpPr>
              <a:xfrm>
                <a:off x="6259767" y="17227798"/>
                <a:ext cx="157563" cy="1033344"/>
                <a:chOff x="3000159" y="19909145"/>
                <a:chExt cx="287752" cy="1033344"/>
              </a:xfrm>
            </p:grpSpPr>
            <p:sp>
              <p:nvSpPr>
                <p:cNvPr id="959" name="Rectangle 958">
                  <a:extLst>
                    <a:ext uri="{FF2B5EF4-FFF2-40B4-BE49-F238E27FC236}">
                      <a16:creationId xmlns:a16="http://schemas.microsoft.com/office/drawing/2014/main" id="{C5B7FAB4-9309-4A6B-AEB0-46A4E7C75174}"/>
                    </a:ext>
                  </a:extLst>
                </p:cNvPr>
                <p:cNvSpPr/>
                <p:nvPr/>
              </p:nvSpPr>
              <p:spPr>
                <a:xfrm>
                  <a:off x="3000159" y="19909145"/>
                  <a:ext cx="287752" cy="349200"/>
                </a:xfrm>
                <a:prstGeom prst="rect">
                  <a:avLst/>
                </a:prstGeom>
                <a:solidFill>
                  <a:schemeClr val="tx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60" name="Rectangle 959">
                  <a:extLst>
                    <a:ext uri="{FF2B5EF4-FFF2-40B4-BE49-F238E27FC236}">
                      <a16:creationId xmlns:a16="http://schemas.microsoft.com/office/drawing/2014/main" id="{9B71D825-94A5-4B25-A2C4-C4D70C8957BA}"/>
                    </a:ext>
                  </a:extLst>
                </p:cNvPr>
                <p:cNvSpPr/>
                <p:nvPr/>
              </p:nvSpPr>
              <p:spPr>
                <a:xfrm>
                  <a:off x="3000159" y="20251217"/>
                  <a:ext cx="287752" cy="349200"/>
                </a:xfrm>
                <a:prstGeom prst="rect">
                  <a:avLst/>
                </a:prstGeom>
                <a:solidFill>
                  <a:schemeClr val="tx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61" name="Rectangle 960">
                  <a:extLst>
                    <a:ext uri="{FF2B5EF4-FFF2-40B4-BE49-F238E27FC236}">
                      <a16:creationId xmlns:a16="http://schemas.microsoft.com/office/drawing/2014/main" id="{4E524637-C0A8-470C-9735-1298EE195E43}"/>
                    </a:ext>
                  </a:extLst>
                </p:cNvPr>
                <p:cNvSpPr/>
                <p:nvPr/>
              </p:nvSpPr>
              <p:spPr>
                <a:xfrm>
                  <a:off x="3000159" y="20593289"/>
                  <a:ext cx="287752" cy="349200"/>
                </a:xfrm>
                <a:prstGeom prst="rect">
                  <a:avLst/>
                </a:prstGeom>
                <a:solidFill>
                  <a:schemeClr val="tx1">
                    <a:lumMod val="95000"/>
                    <a:lumOff val="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955" name="Group 923">
                <a:extLst>
                  <a:ext uri="{FF2B5EF4-FFF2-40B4-BE49-F238E27FC236}">
                    <a16:creationId xmlns:a16="http://schemas.microsoft.com/office/drawing/2014/main" id="{20B37659-2B9A-4F8E-A28D-9554DE70436F}"/>
                  </a:ext>
                </a:extLst>
              </p:cNvPr>
              <p:cNvGrpSpPr/>
              <p:nvPr/>
            </p:nvGrpSpPr>
            <p:grpSpPr>
              <a:xfrm>
                <a:off x="6412167" y="17227798"/>
                <a:ext cx="157563" cy="1033344"/>
                <a:chOff x="3000159" y="19909145"/>
                <a:chExt cx="287752" cy="1033344"/>
              </a:xfrm>
            </p:grpSpPr>
            <p:sp>
              <p:nvSpPr>
                <p:cNvPr id="956" name="Rectangle 955">
                  <a:extLst>
                    <a:ext uri="{FF2B5EF4-FFF2-40B4-BE49-F238E27FC236}">
                      <a16:creationId xmlns:a16="http://schemas.microsoft.com/office/drawing/2014/main" id="{2E745CF3-E0D0-4715-A664-14BC6444EAAF}"/>
                    </a:ext>
                  </a:extLst>
                </p:cNvPr>
                <p:cNvSpPr/>
                <p:nvPr/>
              </p:nvSpPr>
              <p:spPr>
                <a:xfrm>
                  <a:off x="3000159" y="19909145"/>
                  <a:ext cx="287752" cy="34920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57" name="Rectangle 956">
                  <a:extLst>
                    <a:ext uri="{FF2B5EF4-FFF2-40B4-BE49-F238E27FC236}">
                      <a16:creationId xmlns:a16="http://schemas.microsoft.com/office/drawing/2014/main" id="{90808E17-9381-470D-9659-10B37E630F23}"/>
                    </a:ext>
                  </a:extLst>
                </p:cNvPr>
                <p:cNvSpPr/>
                <p:nvPr/>
              </p:nvSpPr>
              <p:spPr>
                <a:xfrm>
                  <a:off x="3000159" y="20251217"/>
                  <a:ext cx="287752" cy="34920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58" name="Rectangle 957">
                  <a:extLst>
                    <a:ext uri="{FF2B5EF4-FFF2-40B4-BE49-F238E27FC236}">
                      <a16:creationId xmlns:a16="http://schemas.microsoft.com/office/drawing/2014/main" id="{90C153CA-2C17-424A-B9D4-84F022228320}"/>
                    </a:ext>
                  </a:extLst>
                </p:cNvPr>
                <p:cNvSpPr/>
                <p:nvPr/>
              </p:nvSpPr>
              <p:spPr>
                <a:xfrm>
                  <a:off x="3000159" y="20593289"/>
                  <a:ext cx="287752" cy="34920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sp>
          <p:nvSpPr>
            <p:cNvPr id="802" name="TextBox 801">
              <a:extLst>
                <a:ext uri="{FF2B5EF4-FFF2-40B4-BE49-F238E27FC236}">
                  <a16:creationId xmlns:a16="http://schemas.microsoft.com/office/drawing/2014/main" id="{9186F4C3-5977-460B-BA93-678779D35422}"/>
                </a:ext>
              </a:extLst>
            </p:cNvPr>
            <p:cNvSpPr txBox="1"/>
            <p:nvPr/>
          </p:nvSpPr>
          <p:spPr>
            <a:xfrm>
              <a:off x="3284588" y="3022408"/>
              <a:ext cx="2721849" cy="646331"/>
            </a:xfrm>
            <a:prstGeom prst="rect">
              <a:avLst/>
            </a:prstGeom>
            <a:noFill/>
          </p:spPr>
          <p:txBody>
            <a:bodyPr wrap="square" rtlCol="0">
              <a:spAutoFit/>
            </a:bodyPr>
            <a:lstStyle/>
            <a:p>
              <a:pPr algn="ctr"/>
              <a:r>
                <a:rPr lang="en-IN" dirty="0"/>
                <a:t>Integer Programming Formulation</a:t>
              </a:r>
            </a:p>
          </p:txBody>
        </p:sp>
        <p:sp>
          <p:nvSpPr>
            <p:cNvPr id="806" name="TextBox 805">
              <a:extLst>
                <a:ext uri="{FF2B5EF4-FFF2-40B4-BE49-F238E27FC236}">
                  <a16:creationId xmlns:a16="http://schemas.microsoft.com/office/drawing/2014/main" id="{6CBF8182-6856-4B4E-BDEB-7C768296C039}"/>
                </a:ext>
              </a:extLst>
            </p:cNvPr>
            <p:cNvSpPr txBox="1"/>
            <p:nvPr/>
          </p:nvSpPr>
          <p:spPr>
            <a:xfrm>
              <a:off x="3581400" y="575846"/>
              <a:ext cx="739914" cy="338554"/>
            </a:xfrm>
            <a:prstGeom prst="rect">
              <a:avLst/>
            </a:prstGeom>
            <a:noFill/>
          </p:spPr>
          <p:txBody>
            <a:bodyPr wrap="square" rtlCol="0">
              <a:spAutoFit/>
            </a:bodyPr>
            <a:lstStyle/>
            <a:p>
              <a:r>
                <a:rPr lang="en-IN" sz="1600" dirty="0"/>
                <a:t>{0,1}</a:t>
              </a:r>
            </a:p>
          </p:txBody>
        </p:sp>
        <p:grpSp>
          <p:nvGrpSpPr>
            <p:cNvPr id="816" name="Group 60">
              <a:extLst>
                <a:ext uri="{FF2B5EF4-FFF2-40B4-BE49-F238E27FC236}">
                  <a16:creationId xmlns:a16="http://schemas.microsoft.com/office/drawing/2014/main" id="{40EA9422-709A-44D5-98F3-908411BCADF7}"/>
                </a:ext>
              </a:extLst>
            </p:cNvPr>
            <p:cNvGrpSpPr/>
            <p:nvPr/>
          </p:nvGrpSpPr>
          <p:grpSpPr>
            <a:xfrm>
              <a:off x="3346574" y="883698"/>
              <a:ext cx="358765" cy="650773"/>
              <a:chOff x="5562923" y="16719160"/>
              <a:chExt cx="588962" cy="1075128"/>
            </a:xfrm>
          </p:grpSpPr>
          <p:graphicFrame>
            <p:nvGraphicFramePr>
              <p:cNvPr id="855" name="Object 854">
                <a:extLst>
                  <a:ext uri="{FF2B5EF4-FFF2-40B4-BE49-F238E27FC236}">
                    <a16:creationId xmlns:a16="http://schemas.microsoft.com/office/drawing/2014/main" id="{0C776BA5-B084-4B25-B708-57D6306F6D5C}"/>
                  </a:ext>
                </a:extLst>
              </p:cNvPr>
              <p:cNvGraphicFramePr>
                <a:graphicFrameLocks noChangeAspect="1"/>
              </p:cNvGraphicFramePr>
              <p:nvPr/>
            </p:nvGraphicFramePr>
            <p:xfrm>
              <a:off x="5596109" y="16719160"/>
              <a:ext cx="546100" cy="377825"/>
            </p:xfrm>
            <a:graphic>
              <a:graphicData uri="http://schemas.openxmlformats.org/presentationml/2006/ole">
                <mc:AlternateContent xmlns:mc="http://schemas.openxmlformats.org/markup-compatibility/2006">
                  <mc:Choice xmlns:v="urn:schemas-microsoft-com:vml" Requires="v">
                    <p:oleObj spid="_x0000_s1418570" name="Equation" r:id="rId19" imgW="330120" imgH="228600" progId="Equation.DSMT4">
                      <p:embed/>
                    </p:oleObj>
                  </mc:Choice>
                  <mc:Fallback>
                    <p:oleObj name="Equation" r:id="rId19" imgW="330120" imgH="228600" progId="Equation.DSMT4">
                      <p:embed/>
                      <p:pic>
                        <p:nvPicPr>
                          <p:cNvPr id="855" name="Object 854">
                            <a:extLst>
                              <a:ext uri="{FF2B5EF4-FFF2-40B4-BE49-F238E27FC236}">
                                <a16:creationId xmlns:a16="http://schemas.microsoft.com/office/drawing/2014/main" id="{0C776BA5-B084-4B25-B708-57D6306F6D5C}"/>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596109" y="16719160"/>
                            <a:ext cx="54610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6" name="Object 855">
                <a:extLst>
                  <a:ext uri="{FF2B5EF4-FFF2-40B4-BE49-F238E27FC236}">
                    <a16:creationId xmlns:a16="http://schemas.microsoft.com/office/drawing/2014/main" id="{BB4B0755-2FF0-410B-A4A9-9B0EE981DB53}"/>
                  </a:ext>
                </a:extLst>
              </p:cNvPr>
              <p:cNvGraphicFramePr>
                <a:graphicFrameLocks noChangeAspect="1"/>
              </p:cNvGraphicFramePr>
              <p:nvPr/>
            </p:nvGraphicFramePr>
            <p:xfrm>
              <a:off x="5562923" y="17060863"/>
              <a:ext cx="588962" cy="377825"/>
            </p:xfrm>
            <a:graphic>
              <a:graphicData uri="http://schemas.openxmlformats.org/presentationml/2006/ole">
                <mc:AlternateContent xmlns:mc="http://schemas.openxmlformats.org/markup-compatibility/2006">
                  <mc:Choice xmlns:v="urn:schemas-microsoft-com:vml" Requires="v">
                    <p:oleObj spid="_x0000_s1418571" name="Equation" r:id="rId21" imgW="355320" imgH="228600" progId="Equation.DSMT4">
                      <p:embed/>
                    </p:oleObj>
                  </mc:Choice>
                  <mc:Fallback>
                    <p:oleObj name="Equation" r:id="rId21" imgW="355320" imgH="228600" progId="Equation.DSMT4">
                      <p:embed/>
                      <p:pic>
                        <p:nvPicPr>
                          <p:cNvPr id="856" name="Object 855">
                            <a:extLst>
                              <a:ext uri="{FF2B5EF4-FFF2-40B4-BE49-F238E27FC236}">
                                <a16:creationId xmlns:a16="http://schemas.microsoft.com/office/drawing/2014/main" id="{BB4B0755-2FF0-410B-A4A9-9B0EE981DB5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562923" y="17060863"/>
                            <a:ext cx="588962"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7" name="Object 856">
                <a:extLst>
                  <a:ext uri="{FF2B5EF4-FFF2-40B4-BE49-F238E27FC236}">
                    <a16:creationId xmlns:a16="http://schemas.microsoft.com/office/drawing/2014/main" id="{CA8EE35D-3E1E-453C-9723-4176C7F7DFED}"/>
                  </a:ext>
                </a:extLst>
              </p:cNvPr>
              <p:cNvGraphicFramePr>
                <a:graphicFrameLocks noChangeAspect="1"/>
              </p:cNvGraphicFramePr>
              <p:nvPr/>
            </p:nvGraphicFramePr>
            <p:xfrm>
              <a:off x="5574035" y="17416463"/>
              <a:ext cx="566738" cy="377825"/>
            </p:xfrm>
            <a:graphic>
              <a:graphicData uri="http://schemas.openxmlformats.org/presentationml/2006/ole">
                <mc:AlternateContent xmlns:mc="http://schemas.openxmlformats.org/markup-compatibility/2006">
                  <mc:Choice xmlns:v="urn:schemas-microsoft-com:vml" Requires="v">
                    <p:oleObj spid="_x0000_s1418572" name="Equation" r:id="rId23" imgW="342720" imgH="228600" progId="Equation.DSMT4">
                      <p:embed/>
                    </p:oleObj>
                  </mc:Choice>
                  <mc:Fallback>
                    <p:oleObj name="Equation" r:id="rId23" imgW="342720" imgH="228600" progId="Equation.DSMT4">
                      <p:embed/>
                      <p:pic>
                        <p:nvPicPr>
                          <p:cNvPr id="857" name="Object 856">
                            <a:extLst>
                              <a:ext uri="{FF2B5EF4-FFF2-40B4-BE49-F238E27FC236}">
                                <a16:creationId xmlns:a16="http://schemas.microsoft.com/office/drawing/2014/main" id="{CA8EE35D-3E1E-453C-9723-4176C7F7DFED}"/>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574035" y="17416463"/>
                            <a:ext cx="566738"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18" name="Group 62">
              <a:extLst>
                <a:ext uri="{FF2B5EF4-FFF2-40B4-BE49-F238E27FC236}">
                  <a16:creationId xmlns:a16="http://schemas.microsoft.com/office/drawing/2014/main" id="{861C341A-F007-4FFF-983E-65279FABA05F}"/>
                </a:ext>
              </a:extLst>
            </p:cNvPr>
            <p:cNvGrpSpPr/>
            <p:nvPr/>
          </p:nvGrpSpPr>
          <p:grpSpPr>
            <a:xfrm>
              <a:off x="3750429" y="1639995"/>
              <a:ext cx="1789322" cy="1374275"/>
              <a:chOff x="6243064" y="17981695"/>
              <a:chExt cx="2937417" cy="2270411"/>
            </a:xfrm>
          </p:grpSpPr>
          <p:graphicFrame>
            <p:nvGraphicFramePr>
              <p:cNvPr id="847" name="Object 846">
                <a:extLst>
                  <a:ext uri="{FF2B5EF4-FFF2-40B4-BE49-F238E27FC236}">
                    <a16:creationId xmlns:a16="http://schemas.microsoft.com/office/drawing/2014/main" id="{E6E3FFBD-2F4D-485E-88CC-9A92EBEFF8FE}"/>
                  </a:ext>
                </a:extLst>
              </p:cNvPr>
              <p:cNvGraphicFramePr>
                <a:graphicFrameLocks noChangeAspect="1"/>
              </p:cNvGraphicFramePr>
              <p:nvPr/>
            </p:nvGraphicFramePr>
            <p:xfrm>
              <a:off x="6243064" y="17981695"/>
              <a:ext cx="336550" cy="377825"/>
            </p:xfrm>
            <a:graphic>
              <a:graphicData uri="http://schemas.openxmlformats.org/presentationml/2006/ole">
                <mc:AlternateContent xmlns:mc="http://schemas.openxmlformats.org/markup-compatibility/2006">
                  <mc:Choice xmlns:v="urn:schemas-microsoft-com:vml" Requires="v">
                    <p:oleObj spid="_x0000_s1418573" name="Equation" r:id="rId25" imgW="203040" imgH="228600" progId="Equation.DSMT4">
                      <p:embed/>
                    </p:oleObj>
                  </mc:Choice>
                  <mc:Fallback>
                    <p:oleObj name="Equation" r:id="rId25" imgW="203040" imgH="228600" progId="Equation.DSMT4">
                      <p:embed/>
                      <p:pic>
                        <p:nvPicPr>
                          <p:cNvPr id="847" name="Object 846">
                            <a:extLst>
                              <a:ext uri="{FF2B5EF4-FFF2-40B4-BE49-F238E27FC236}">
                                <a16:creationId xmlns:a16="http://schemas.microsoft.com/office/drawing/2014/main" id="{E6E3FFBD-2F4D-485E-88CC-9A92EBEFF8F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064" y="17981695"/>
                            <a:ext cx="33655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8" name="Object 847">
                <a:extLst>
                  <a:ext uri="{FF2B5EF4-FFF2-40B4-BE49-F238E27FC236}">
                    <a16:creationId xmlns:a16="http://schemas.microsoft.com/office/drawing/2014/main" id="{326C3352-6737-4A08-B659-315B5064324D}"/>
                  </a:ext>
                </a:extLst>
              </p:cNvPr>
              <p:cNvGraphicFramePr>
                <a:graphicFrameLocks noChangeAspect="1"/>
              </p:cNvGraphicFramePr>
              <p:nvPr/>
            </p:nvGraphicFramePr>
            <p:xfrm>
              <a:off x="7516852" y="18004772"/>
              <a:ext cx="356577" cy="377552"/>
            </p:xfrm>
            <a:graphic>
              <a:graphicData uri="http://schemas.openxmlformats.org/presentationml/2006/ole">
                <mc:AlternateContent xmlns:mc="http://schemas.openxmlformats.org/markup-compatibility/2006">
                  <mc:Choice xmlns:v="urn:schemas-microsoft-com:vml" Requires="v">
                    <p:oleObj spid="_x0000_s1418574" name="Equation" r:id="rId26" imgW="215640" imgH="228600" progId="Equation.DSMT4">
                      <p:embed/>
                    </p:oleObj>
                  </mc:Choice>
                  <mc:Fallback>
                    <p:oleObj name="Equation" r:id="rId26" imgW="215640" imgH="228600" progId="Equation.DSMT4">
                      <p:embed/>
                      <p:pic>
                        <p:nvPicPr>
                          <p:cNvPr id="848" name="Object 847">
                            <a:extLst>
                              <a:ext uri="{FF2B5EF4-FFF2-40B4-BE49-F238E27FC236}">
                                <a16:creationId xmlns:a16="http://schemas.microsoft.com/office/drawing/2014/main" id="{326C3352-6737-4A08-B659-315B506432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6852" y="18004772"/>
                            <a:ext cx="356577" cy="377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9" name="Object 848">
                <a:extLst>
                  <a:ext uri="{FF2B5EF4-FFF2-40B4-BE49-F238E27FC236}">
                    <a16:creationId xmlns:a16="http://schemas.microsoft.com/office/drawing/2014/main" id="{60866FD8-91C3-416F-999A-5D522243B826}"/>
                  </a:ext>
                </a:extLst>
              </p:cNvPr>
              <p:cNvGraphicFramePr>
                <a:graphicFrameLocks noChangeAspect="1"/>
              </p:cNvGraphicFramePr>
              <p:nvPr/>
            </p:nvGraphicFramePr>
            <p:xfrm>
              <a:off x="8823904" y="18004772"/>
              <a:ext cx="356577" cy="377552"/>
            </p:xfrm>
            <a:graphic>
              <a:graphicData uri="http://schemas.openxmlformats.org/presentationml/2006/ole">
                <mc:AlternateContent xmlns:mc="http://schemas.openxmlformats.org/markup-compatibility/2006">
                  <mc:Choice xmlns:v="urn:schemas-microsoft-com:vml" Requires="v">
                    <p:oleObj spid="_x0000_s1418575" name="Equation" r:id="rId27" imgW="215640" imgH="228600" progId="Equation.DSMT4">
                      <p:embed/>
                    </p:oleObj>
                  </mc:Choice>
                  <mc:Fallback>
                    <p:oleObj name="Equation" r:id="rId27" imgW="215640" imgH="228600" progId="Equation.DSMT4">
                      <p:embed/>
                      <p:pic>
                        <p:nvPicPr>
                          <p:cNvPr id="849" name="Object 848">
                            <a:extLst>
                              <a:ext uri="{FF2B5EF4-FFF2-40B4-BE49-F238E27FC236}">
                                <a16:creationId xmlns:a16="http://schemas.microsoft.com/office/drawing/2014/main" id="{60866FD8-91C3-416F-999A-5D522243B82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23904" y="18004772"/>
                            <a:ext cx="356577" cy="377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0" name="Object 849">
                <a:extLst>
                  <a:ext uri="{FF2B5EF4-FFF2-40B4-BE49-F238E27FC236}">
                    <a16:creationId xmlns:a16="http://schemas.microsoft.com/office/drawing/2014/main" id="{7AAAB822-B8D0-4A82-B8C2-5D7C7532E4ED}"/>
                  </a:ext>
                </a:extLst>
              </p:cNvPr>
              <p:cNvGraphicFramePr>
                <a:graphicFrameLocks noChangeAspect="1"/>
              </p:cNvGraphicFramePr>
              <p:nvPr/>
            </p:nvGraphicFramePr>
            <p:xfrm>
              <a:off x="6888393" y="19870776"/>
              <a:ext cx="356577" cy="377552"/>
            </p:xfrm>
            <a:graphic>
              <a:graphicData uri="http://schemas.openxmlformats.org/presentationml/2006/ole">
                <mc:AlternateContent xmlns:mc="http://schemas.openxmlformats.org/markup-compatibility/2006">
                  <mc:Choice xmlns:v="urn:schemas-microsoft-com:vml" Requires="v">
                    <p:oleObj spid="_x0000_s1418576" name="Equation" r:id="rId28" imgW="215640" imgH="228600" progId="Equation.DSMT4">
                      <p:embed/>
                    </p:oleObj>
                  </mc:Choice>
                  <mc:Fallback>
                    <p:oleObj name="Equation" r:id="rId28" imgW="215640" imgH="228600" progId="Equation.DSMT4">
                      <p:embed/>
                      <p:pic>
                        <p:nvPicPr>
                          <p:cNvPr id="850" name="Object 849">
                            <a:extLst>
                              <a:ext uri="{FF2B5EF4-FFF2-40B4-BE49-F238E27FC236}">
                                <a16:creationId xmlns:a16="http://schemas.microsoft.com/office/drawing/2014/main" id="{7AAAB822-B8D0-4A82-B8C2-5D7C7532E4ED}"/>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88393" y="19870776"/>
                            <a:ext cx="356577" cy="377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1" name="Object 850">
                <a:extLst>
                  <a:ext uri="{FF2B5EF4-FFF2-40B4-BE49-F238E27FC236}">
                    <a16:creationId xmlns:a16="http://schemas.microsoft.com/office/drawing/2014/main" id="{D861F8B2-7B0F-4EFE-8D5E-039E58A57AC2}"/>
                  </a:ext>
                </a:extLst>
              </p:cNvPr>
              <p:cNvGraphicFramePr>
                <a:graphicFrameLocks noChangeAspect="1"/>
              </p:cNvGraphicFramePr>
              <p:nvPr/>
            </p:nvGraphicFramePr>
            <p:xfrm>
              <a:off x="8209842" y="19874554"/>
              <a:ext cx="356577" cy="377552"/>
            </p:xfrm>
            <a:graphic>
              <a:graphicData uri="http://schemas.openxmlformats.org/presentationml/2006/ole">
                <mc:AlternateContent xmlns:mc="http://schemas.openxmlformats.org/markup-compatibility/2006">
                  <mc:Choice xmlns:v="urn:schemas-microsoft-com:vml" Requires="v">
                    <p:oleObj spid="_x0000_s1418577" name="Equation" r:id="rId29" imgW="215640" imgH="228600" progId="Equation.DSMT4">
                      <p:embed/>
                    </p:oleObj>
                  </mc:Choice>
                  <mc:Fallback>
                    <p:oleObj name="Equation" r:id="rId29" imgW="215640" imgH="228600" progId="Equation.DSMT4">
                      <p:embed/>
                      <p:pic>
                        <p:nvPicPr>
                          <p:cNvPr id="851" name="Object 850">
                            <a:extLst>
                              <a:ext uri="{FF2B5EF4-FFF2-40B4-BE49-F238E27FC236}">
                                <a16:creationId xmlns:a16="http://schemas.microsoft.com/office/drawing/2014/main" id="{D861F8B2-7B0F-4EFE-8D5E-039E58A57AC2}"/>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09842" y="19874554"/>
                            <a:ext cx="356577" cy="377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1082" name="Group 1081"/>
          <p:cNvGrpSpPr/>
          <p:nvPr/>
        </p:nvGrpSpPr>
        <p:grpSpPr>
          <a:xfrm>
            <a:off x="6540406" y="575846"/>
            <a:ext cx="2209690" cy="3118485"/>
            <a:chOff x="6540406" y="575846"/>
            <a:chExt cx="2209690" cy="3118485"/>
          </a:xfrm>
        </p:grpSpPr>
        <p:sp>
          <p:nvSpPr>
            <p:cNvPr id="858" name="Oval 857">
              <a:extLst>
                <a:ext uri="{FF2B5EF4-FFF2-40B4-BE49-F238E27FC236}">
                  <a16:creationId xmlns:a16="http://schemas.microsoft.com/office/drawing/2014/main" id="{C73EB629-1074-4D42-9ED8-8D3E3013BD9D}"/>
                </a:ext>
              </a:extLst>
            </p:cNvPr>
            <p:cNvSpPr/>
            <p:nvPr/>
          </p:nvSpPr>
          <p:spPr>
            <a:xfrm>
              <a:off x="6893458" y="1628076"/>
              <a:ext cx="283211" cy="289760"/>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859" name="Oval 858">
              <a:extLst>
                <a:ext uri="{FF2B5EF4-FFF2-40B4-BE49-F238E27FC236}">
                  <a16:creationId xmlns:a16="http://schemas.microsoft.com/office/drawing/2014/main" id="{F4E05ED3-F516-4861-A8E2-6CE4BCD992FA}"/>
                </a:ext>
              </a:extLst>
            </p:cNvPr>
            <p:cNvSpPr/>
            <p:nvPr/>
          </p:nvSpPr>
          <p:spPr>
            <a:xfrm>
              <a:off x="7680171" y="1628076"/>
              <a:ext cx="283211" cy="289760"/>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860" name="Oval 859">
              <a:extLst>
                <a:ext uri="{FF2B5EF4-FFF2-40B4-BE49-F238E27FC236}">
                  <a16:creationId xmlns:a16="http://schemas.microsoft.com/office/drawing/2014/main" id="{1B592349-9EBF-4C1C-80C8-08C605779BD1}"/>
                </a:ext>
              </a:extLst>
            </p:cNvPr>
            <p:cNvSpPr/>
            <p:nvPr/>
          </p:nvSpPr>
          <p:spPr>
            <a:xfrm>
              <a:off x="8466885" y="1628076"/>
              <a:ext cx="283211" cy="289760"/>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861" name="Straight Connector 860">
              <a:extLst>
                <a:ext uri="{FF2B5EF4-FFF2-40B4-BE49-F238E27FC236}">
                  <a16:creationId xmlns:a16="http://schemas.microsoft.com/office/drawing/2014/main" id="{9D3FA1FF-B694-4E48-BF4D-DBF54C526205}"/>
                </a:ext>
              </a:extLst>
            </p:cNvPr>
            <p:cNvCxnSpPr>
              <a:cxnSpLocks/>
              <a:stCxn id="858" idx="4"/>
              <a:endCxn id="866" idx="1"/>
            </p:cNvCxnSpPr>
            <p:nvPr/>
          </p:nvCxnSpPr>
          <p:spPr>
            <a:xfrm>
              <a:off x="7035064" y="1917836"/>
              <a:ext cx="304725" cy="882538"/>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862" name="Straight Connector 861">
              <a:extLst>
                <a:ext uri="{FF2B5EF4-FFF2-40B4-BE49-F238E27FC236}">
                  <a16:creationId xmlns:a16="http://schemas.microsoft.com/office/drawing/2014/main" id="{901B5DFA-E45B-4A74-B7EE-575BF261285D}"/>
                </a:ext>
              </a:extLst>
            </p:cNvPr>
            <p:cNvCxnSpPr>
              <a:cxnSpLocks/>
              <a:stCxn id="858" idx="6"/>
              <a:endCxn id="859" idx="2"/>
            </p:cNvCxnSpPr>
            <p:nvPr/>
          </p:nvCxnSpPr>
          <p:spPr>
            <a:xfrm>
              <a:off x="7176669" y="1772956"/>
              <a:ext cx="503503"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863" name="Straight Connector 862">
              <a:extLst>
                <a:ext uri="{FF2B5EF4-FFF2-40B4-BE49-F238E27FC236}">
                  <a16:creationId xmlns:a16="http://schemas.microsoft.com/office/drawing/2014/main" id="{D52B0041-D802-44F8-99EF-EBA5F8882A58}"/>
                </a:ext>
              </a:extLst>
            </p:cNvPr>
            <p:cNvCxnSpPr>
              <a:cxnSpLocks/>
              <a:stCxn id="859" idx="4"/>
              <a:endCxn id="867" idx="1"/>
            </p:cNvCxnSpPr>
            <p:nvPr/>
          </p:nvCxnSpPr>
          <p:spPr>
            <a:xfrm>
              <a:off x="7821777" y="1917836"/>
              <a:ext cx="304725" cy="882538"/>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864" name="Straight Connector 863">
              <a:extLst>
                <a:ext uri="{FF2B5EF4-FFF2-40B4-BE49-F238E27FC236}">
                  <a16:creationId xmlns:a16="http://schemas.microsoft.com/office/drawing/2014/main" id="{A265B5C2-ADA8-4301-A233-0C63EBF9DCE8}"/>
                </a:ext>
              </a:extLst>
            </p:cNvPr>
            <p:cNvCxnSpPr>
              <a:cxnSpLocks/>
              <a:stCxn id="859" idx="6"/>
              <a:endCxn id="860" idx="2"/>
            </p:cNvCxnSpPr>
            <p:nvPr/>
          </p:nvCxnSpPr>
          <p:spPr>
            <a:xfrm>
              <a:off x="7963382" y="1772956"/>
              <a:ext cx="503503"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865" name="Straight Connector 864">
              <a:extLst>
                <a:ext uri="{FF2B5EF4-FFF2-40B4-BE49-F238E27FC236}">
                  <a16:creationId xmlns:a16="http://schemas.microsoft.com/office/drawing/2014/main" id="{BF82B478-DD24-4CEA-9174-F399A60DCA17}"/>
                </a:ext>
              </a:extLst>
            </p:cNvPr>
            <p:cNvCxnSpPr>
              <a:cxnSpLocks/>
              <a:stCxn id="860" idx="4"/>
              <a:endCxn id="866" idx="7"/>
            </p:cNvCxnSpPr>
            <p:nvPr/>
          </p:nvCxnSpPr>
          <p:spPr>
            <a:xfrm flipH="1">
              <a:off x="7540049" y="1917836"/>
              <a:ext cx="1068442" cy="882538"/>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866" name="Oval 865">
              <a:extLst>
                <a:ext uri="{FF2B5EF4-FFF2-40B4-BE49-F238E27FC236}">
                  <a16:creationId xmlns:a16="http://schemas.microsoft.com/office/drawing/2014/main" id="{DE1D6EE4-4D29-47C5-8BB6-077F072FAB57}"/>
                </a:ext>
              </a:extLst>
            </p:cNvPr>
            <p:cNvSpPr/>
            <p:nvPr/>
          </p:nvSpPr>
          <p:spPr>
            <a:xfrm>
              <a:off x="7298313" y="2757939"/>
              <a:ext cx="283211" cy="289760"/>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sp>
          <p:nvSpPr>
            <p:cNvPr id="867" name="Oval 866">
              <a:extLst>
                <a:ext uri="{FF2B5EF4-FFF2-40B4-BE49-F238E27FC236}">
                  <a16:creationId xmlns:a16="http://schemas.microsoft.com/office/drawing/2014/main" id="{4A7AC39B-1718-45E9-896D-4982AA8F3995}"/>
                </a:ext>
              </a:extLst>
            </p:cNvPr>
            <p:cNvSpPr/>
            <p:nvPr/>
          </p:nvSpPr>
          <p:spPr>
            <a:xfrm>
              <a:off x="8085027" y="2757939"/>
              <a:ext cx="283211" cy="289760"/>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grpSp>
          <p:nvGrpSpPr>
            <p:cNvPr id="868" name="Group 54">
              <a:extLst>
                <a:ext uri="{FF2B5EF4-FFF2-40B4-BE49-F238E27FC236}">
                  <a16:creationId xmlns:a16="http://schemas.microsoft.com/office/drawing/2014/main" id="{62CF9889-B7B9-43DC-B405-2E54E0912C54}"/>
                </a:ext>
              </a:extLst>
            </p:cNvPr>
            <p:cNvGrpSpPr/>
            <p:nvPr/>
          </p:nvGrpSpPr>
          <p:grpSpPr>
            <a:xfrm>
              <a:off x="6952953" y="898945"/>
              <a:ext cx="175284" cy="729131"/>
              <a:chOff x="10954721" y="17227798"/>
              <a:chExt cx="287752" cy="1204582"/>
            </a:xfrm>
          </p:grpSpPr>
          <p:cxnSp>
            <p:nvCxnSpPr>
              <p:cNvPr id="893" name="Straight Connector 892">
                <a:extLst>
                  <a:ext uri="{FF2B5EF4-FFF2-40B4-BE49-F238E27FC236}">
                    <a16:creationId xmlns:a16="http://schemas.microsoft.com/office/drawing/2014/main" id="{33F6EE92-3E93-4DC6-9D7B-6E636A4BC540}"/>
                  </a:ext>
                </a:extLst>
              </p:cNvPr>
              <p:cNvCxnSpPr>
                <a:stCxn id="858" idx="0"/>
              </p:cNvCxnSpPr>
              <p:nvPr/>
            </p:nvCxnSpPr>
            <p:spPr>
              <a:xfrm flipH="1" flipV="1">
                <a:off x="11089516" y="17479880"/>
                <a:ext cx="1" cy="95250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94" name="Group 53">
                <a:extLst>
                  <a:ext uri="{FF2B5EF4-FFF2-40B4-BE49-F238E27FC236}">
                    <a16:creationId xmlns:a16="http://schemas.microsoft.com/office/drawing/2014/main" id="{1AFB2531-7672-4A84-8A4D-845080A2E42B}"/>
                  </a:ext>
                </a:extLst>
              </p:cNvPr>
              <p:cNvGrpSpPr/>
              <p:nvPr/>
            </p:nvGrpSpPr>
            <p:grpSpPr>
              <a:xfrm>
                <a:off x="10954721" y="17227798"/>
                <a:ext cx="287752" cy="1020723"/>
                <a:chOff x="10954721" y="17227798"/>
                <a:chExt cx="287752" cy="1020723"/>
              </a:xfrm>
            </p:grpSpPr>
            <p:sp>
              <p:nvSpPr>
                <p:cNvPr id="895" name="Rectangle 894">
                  <a:extLst>
                    <a:ext uri="{FF2B5EF4-FFF2-40B4-BE49-F238E27FC236}">
                      <a16:creationId xmlns:a16="http://schemas.microsoft.com/office/drawing/2014/main" id="{1B6C6529-160B-49D5-BD95-769F3FCFA94E}"/>
                    </a:ext>
                  </a:extLst>
                </p:cNvPr>
                <p:cNvSpPr/>
                <p:nvPr/>
              </p:nvSpPr>
              <p:spPr>
                <a:xfrm>
                  <a:off x="10954721" y="17227798"/>
                  <a:ext cx="287752" cy="349200"/>
                </a:xfrm>
                <a:prstGeom prst="rect">
                  <a:avLst/>
                </a:prstGeom>
                <a:gradFill flip="none" rotWithShape="1">
                  <a:gsLst>
                    <a:gs pos="100000">
                      <a:schemeClr val="tx1"/>
                    </a:gs>
                    <a:gs pos="9000">
                      <a:schemeClr val="bg1"/>
                    </a:gs>
                    <a:gs pos="93000">
                      <a:schemeClr val="tx1"/>
                    </a:gs>
                    <a:gs pos="0">
                      <a:schemeClr val="accent1">
                        <a:lumMod val="30000"/>
                        <a:lumOff val="70000"/>
                      </a:schemeClr>
                    </a:gs>
                  </a:gsLst>
                  <a:lin ang="10800000" scaled="1"/>
                  <a:tileRect/>
                </a:gra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96" name="Rectangle 895">
                  <a:extLst>
                    <a:ext uri="{FF2B5EF4-FFF2-40B4-BE49-F238E27FC236}">
                      <a16:creationId xmlns:a16="http://schemas.microsoft.com/office/drawing/2014/main" id="{7443E7B2-CF06-4340-AE70-89F0F275C6EE}"/>
                    </a:ext>
                  </a:extLst>
                </p:cNvPr>
                <p:cNvSpPr/>
                <p:nvPr/>
              </p:nvSpPr>
              <p:spPr>
                <a:xfrm>
                  <a:off x="10954721" y="17557774"/>
                  <a:ext cx="287752" cy="349200"/>
                </a:xfrm>
                <a:prstGeom prst="rect">
                  <a:avLst/>
                </a:prstGeom>
                <a:gradFill flip="none" rotWithShape="1">
                  <a:gsLst>
                    <a:gs pos="100000">
                      <a:schemeClr val="tx1"/>
                    </a:gs>
                    <a:gs pos="9000">
                      <a:schemeClr val="bg1"/>
                    </a:gs>
                    <a:gs pos="93000">
                      <a:schemeClr val="tx1"/>
                    </a:gs>
                    <a:gs pos="0">
                      <a:schemeClr val="accent1">
                        <a:lumMod val="30000"/>
                        <a:lumOff val="70000"/>
                      </a:schemeClr>
                    </a:gs>
                  </a:gsLst>
                  <a:lin ang="10800000" scaled="1"/>
                  <a:tileRect/>
                </a:gra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97" name="Rectangle 896">
                  <a:extLst>
                    <a:ext uri="{FF2B5EF4-FFF2-40B4-BE49-F238E27FC236}">
                      <a16:creationId xmlns:a16="http://schemas.microsoft.com/office/drawing/2014/main" id="{B4736918-8F8E-422B-B423-0E1C0717BD0C}"/>
                    </a:ext>
                  </a:extLst>
                </p:cNvPr>
                <p:cNvSpPr/>
                <p:nvPr/>
              </p:nvSpPr>
              <p:spPr>
                <a:xfrm>
                  <a:off x="10954721" y="17899321"/>
                  <a:ext cx="287752" cy="349200"/>
                </a:xfrm>
                <a:prstGeom prst="rect">
                  <a:avLst/>
                </a:prstGeom>
                <a:gradFill flip="none" rotWithShape="1">
                  <a:gsLst>
                    <a:gs pos="100000">
                      <a:schemeClr val="tx1"/>
                    </a:gs>
                    <a:gs pos="9000">
                      <a:schemeClr val="bg1"/>
                    </a:gs>
                    <a:gs pos="93000">
                      <a:schemeClr val="tx1"/>
                    </a:gs>
                    <a:gs pos="0">
                      <a:schemeClr val="accent1">
                        <a:lumMod val="30000"/>
                        <a:lumOff val="70000"/>
                      </a:schemeClr>
                    </a:gs>
                  </a:gsLst>
                  <a:lin ang="10800000" scaled="1"/>
                  <a:tileRect/>
                </a:gra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pSp>
          <p:nvGrpSpPr>
            <p:cNvPr id="869" name="Group 973">
              <a:extLst>
                <a:ext uri="{FF2B5EF4-FFF2-40B4-BE49-F238E27FC236}">
                  <a16:creationId xmlns:a16="http://schemas.microsoft.com/office/drawing/2014/main" id="{91422458-49B6-41EC-BEBB-6C6E8429EFE8}"/>
                </a:ext>
              </a:extLst>
            </p:cNvPr>
            <p:cNvGrpSpPr/>
            <p:nvPr/>
          </p:nvGrpSpPr>
          <p:grpSpPr>
            <a:xfrm>
              <a:off x="7748029" y="898945"/>
              <a:ext cx="175284" cy="729131"/>
              <a:chOff x="10954721" y="17227798"/>
              <a:chExt cx="287752" cy="1204582"/>
            </a:xfrm>
          </p:grpSpPr>
          <p:cxnSp>
            <p:nvCxnSpPr>
              <p:cNvPr id="888" name="Straight Connector 887">
                <a:extLst>
                  <a:ext uri="{FF2B5EF4-FFF2-40B4-BE49-F238E27FC236}">
                    <a16:creationId xmlns:a16="http://schemas.microsoft.com/office/drawing/2014/main" id="{86BED2F9-E8ED-4779-8121-DBB9B58DEFB6}"/>
                  </a:ext>
                </a:extLst>
              </p:cNvPr>
              <p:cNvCxnSpPr/>
              <p:nvPr/>
            </p:nvCxnSpPr>
            <p:spPr>
              <a:xfrm flipH="1" flipV="1">
                <a:off x="11089516" y="17479880"/>
                <a:ext cx="1" cy="95250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89" name="Group 975">
                <a:extLst>
                  <a:ext uri="{FF2B5EF4-FFF2-40B4-BE49-F238E27FC236}">
                    <a16:creationId xmlns:a16="http://schemas.microsoft.com/office/drawing/2014/main" id="{E78D82CD-8603-4057-AE3F-5B96F3CE28C4}"/>
                  </a:ext>
                </a:extLst>
              </p:cNvPr>
              <p:cNvGrpSpPr/>
              <p:nvPr/>
            </p:nvGrpSpPr>
            <p:grpSpPr>
              <a:xfrm>
                <a:off x="10954721" y="17227798"/>
                <a:ext cx="287752" cy="1020723"/>
                <a:chOff x="10954721" y="17227798"/>
                <a:chExt cx="287752" cy="1020723"/>
              </a:xfrm>
            </p:grpSpPr>
            <p:sp>
              <p:nvSpPr>
                <p:cNvPr id="890" name="Rectangle 889">
                  <a:extLst>
                    <a:ext uri="{FF2B5EF4-FFF2-40B4-BE49-F238E27FC236}">
                      <a16:creationId xmlns:a16="http://schemas.microsoft.com/office/drawing/2014/main" id="{E9C7E78D-9D0F-4C96-950B-CE44D92110D7}"/>
                    </a:ext>
                  </a:extLst>
                </p:cNvPr>
                <p:cNvSpPr/>
                <p:nvPr/>
              </p:nvSpPr>
              <p:spPr>
                <a:xfrm>
                  <a:off x="10954721" y="17227798"/>
                  <a:ext cx="287752" cy="349200"/>
                </a:xfrm>
                <a:prstGeom prst="rect">
                  <a:avLst/>
                </a:prstGeom>
                <a:gradFill flip="none" rotWithShape="1">
                  <a:gsLst>
                    <a:gs pos="100000">
                      <a:schemeClr val="tx1"/>
                    </a:gs>
                    <a:gs pos="9000">
                      <a:schemeClr val="bg1"/>
                    </a:gs>
                    <a:gs pos="93000">
                      <a:schemeClr val="tx1"/>
                    </a:gs>
                    <a:gs pos="0">
                      <a:schemeClr val="accent1">
                        <a:lumMod val="30000"/>
                        <a:lumOff val="70000"/>
                      </a:schemeClr>
                    </a:gs>
                  </a:gsLst>
                  <a:lin ang="10800000" scaled="1"/>
                  <a:tileRect/>
                </a:gra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91" name="Rectangle 890">
                  <a:extLst>
                    <a:ext uri="{FF2B5EF4-FFF2-40B4-BE49-F238E27FC236}">
                      <a16:creationId xmlns:a16="http://schemas.microsoft.com/office/drawing/2014/main" id="{24F798FD-B1C5-4D39-AC47-C8B04FED13B3}"/>
                    </a:ext>
                  </a:extLst>
                </p:cNvPr>
                <p:cNvSpPr/>
                <p:nvPr/>
              </p:nvSpPr>
              <p:spPr>
                <a:xfrm>
                  <a:off x="10954721" y="17557774"/>
                  <a:ext cx="287752" cy="349200"/>
                </a:xfrm>
                <a:prstGeom prst="rect">
                  <a:avLst/>
                </a:prstGeom>
                <a:gradFill flip="none" rotWithShape="1">
                  <a:gsLst>
                    <a:gs pos="100000">
                      <a:schemeClr val="tx1"/>
                    </a:gs>
                    <a:gs pos="9000">
                      <a:schemeClr val="bg1"/>
                    </a:gs>
                    <a:gs pos="93000">
                      <a:schemeClr val="tx1"/>
                    </a:gs>
                    <a:gs pos="0">
                      <a:schemeClr val="accent1">
                        <a:lumMod val="30000"/>
                        <a:lumOff val="70000"/>
                      </a:schemeClr>
                    </a:gs>
                  </a:gsLst>
                  <a:lin ang="10800000" scaled="1"/>
                  <a:tileRect/>
                </a:gra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92" name="Rectangle 891">
                  <a:extLst>
                    <a:ext uri="{FF2B5EF4-FFF2-40B4-BE49-F238E27FC236}">
                      <a16:creationId xmlns:a16="http://schemas.microsoft.com/office/drawing/2014/main" id="{B594F2FA-5582-4963-A65C-E9BBDF4622E2}"/>
                    </a:ext>
                  </a:extLst>
                </p:cNvPr>
                <p:cNvSpPr/>
                <p:nvPr/>
              </p:nvSpPr>
              <p:spPr>
                <a:xfrm>
                  <a:off x="10954721" y="17899321"/>
                  <a:ext cx="287752" cy="349200"/>
                </a:xfrm>
                <a:prstGeom prst="rect">
                  <a:avLst/>
                </a:prstGeom>
                <a:gradFill flip="none" rotWithShape="1">
                  <a:gsLst>
                    <a:gs pos="100000">
                      <a:schemeClr val="tx1"/>
                    </a:gs>
                    <a:gs pos="9000">
                      <a:schemeClr val="bg1"/>
                    </a:gs>
                    <a:gs pos="93000">
                      <a:schemeClr val="tx1"/>
                    </a:gs>
                    <a:gs pos="0">
                      <a:schemeClr val="accent1">
                        <a:lumMod val="30000"/>
                        <a:lumOff val="70000"/>
                      </a:schemeClr>
                    </a:gs>
                  </a:gsLst>
                  <a:lin ang="10800000" scaled="1"/>
                  <a:tileRect/>
                </a:gra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pSp>
          <p:nvGrpSpPr>
            <p:cNvPr id="870" name="Group 979">
              <a:extLst>
                <a:ext uri="{FF2B5EF4-FFF2-40B4-BE49-F238E27FC236}">
                  <a16:creationId xmlns:a16="http://schemas.microsoft.com/office/drawing/2014/main" id="{69C681D3-A656-43C3-8022-7857A0EBC345}"/>
                </a:ext>
              </a:extLst>
            </p:cNvPr>
            <p:cNvGrpSpPr/>
            <p:nvPr/>
          </p:nvGrpSpPr>
          <p:grpSpPr>
            <a:xfrm>
              <a:off x="8520922" y="891660"/>
              <a:ext cx="175284" cy="729131"/>
              <a:chOff x="10954721" y="17227798"/>
              <a:chExt cx="287752" cy="1204582"/>
            </a:xfrm>
          </p:grpSpPr>
          <p:cxnSp>
            <p:nvCxnSpPr>
              <p:cNvPr id="883" name="Straight Connector 882">
                <a:extLst>
                  <a:ext uri="{FF2B5EF4-FFF2-40B4-BE49-F238E27FC236}">
                    <a16:creationId xmlns:a16="http://schemas.microsoft.com/office/drawing/2014/main" id="{93C6B8D8-368F-4447-B397-0D66A4C2DE34}"/>
                  </a:ext>
                </a:extLst>
              </p:cNvPr>
              <p:cNvCxnSpPr/>
              <p:nvPr/>
            </p:nvCxnSpPr>
            <p:spPr>
              <a:xfrm flipH="1" flipV="1">
                <a:off x="11089516" y="17479880"/>
                <a:ext cx="1" cy="95250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84" name="Group 981">
                <a:extLst>
                  <a:ext uri="{FF2B5EF4-FFF2-40B4-BE49-F238E27FC236}">
                    <a16:creationId xmlns:a16="http://schemas.microsoft.com/office/drawing/2014/main" id="{0BAB030B-C48B-4A62-8E95-CA5DF595D425}"/>
                  </a:ext>
                </a:extLst>
              </p:cNvPr>
              <p:cNvGrpSpPr/>
              <p:nvPr/>
            </p:nvGrpSpPr>
            <p:grpSpPr>
              <a:xfrm>
                <a:off x="10954721" y="17227798"/>
                <a:ext cx="287752" cy="1020723"/>
                <a:chOff x="10954721" y="17227798"/>
                <a:chExt cx="287752" cy="1020723"/>
              </a:xfrm>
            </p:grpSpPr>
            <p:sp>
              <p:nvSpPr>
                <p:cNvPr id="885" name="Rectangle 884">
                  <a:extLst>
                    <a:ext uri="{FF2B5EF4-FFF2-40B4-BE49-F238E27FC236}">
                      <a16:creationId xmlns:a16="http://schemas.microsoft.com/office/drawing/2014/main" id="{B82B03B4-4106-48E8-AD86-C93BE933BC56}"/>
                    </a:ext>
                  </a:extLst>
                </p:cNvPr>
                <p:cNvSpPr/>
                <p:nvPr/>
              </p:nvSpPr>
              <p:spPr>
                <a:xfrm>
                  <a:off x="10954721" y="17227798"/>
                  <a:ext cx="287752" cy="349200"/>
                </a:xfrm>
                <a:prstGeom prst="rect">
                  <a:avLst/>
                </a:prstGeom>
                <a:gradFill flip="none" rotWithShape="1">
                  <a:gsLst>
                    <a:gs pos="100000">
                      <a:schemeClr val="tx1"/>
                    </a:gs>
                    <a:gs pos="9000">
                      <a:schemeClr val="bg1"/>
                    </a:gs>
                    <a:gs pos="93000">
                      <a:schemeClr val="tx1"/>
                    </a:gs>
                    <a:gs pos="0">
                      <a:schemeClr val="accent1">
                        <a:lumMod val="30000"/>
                        <a:lumOff val="70000"/>
                      </a:schemeClr>
                    </a:gs>
                  </a:gsLst>
                  <a:lin ang="10800000" scaled="1"/>
                  <a:tileRect/>
                </a:gra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86" name="Rectangle 885">
                  <a:extLst>
                    <a:ext uri="{FF2B5EF4-FFF2-40B4-BE49-F238E27FC236}">
                      <a16:creationId xmlns:a16="http://schemas.microsoft.com/office/drawing/2014/main" id="{806AB411-E3DB-4518-B509-F1B7C7E719D9}"/>
                    </a:ext>
                  </a:extLst>
                </p:cNvPr>
                <p:cNvSpPr/>
                <p:nvPr/>
              </p:nvSpPr>
              <p:spPr>
                <a:xfrm>
                  <a:off x="10954721" y="17557774"/>
                  <a:ext cx="287752" cy="349200"/>
                </a:xfrm>
                <a:prstGeom prst="rect">
                  <a:avLst/>
                </a:prstGeom>
                <a:gradFill flip="none" rotWithShape="1">
                  <a:gsLst>
                    <a:gs pos="100000">
                      <a:schemeClr val="tx1"/>
                    </a:gs>
                    <a:gs pos="9000">
                      <a:schemeClr val="bg1"/>
                    </a:gs>
                    <a:gs pos="93000">
                      <a:schemeClr val="tx1"/>
                    </a:gs>
                    <a:gs pos="0">
                      <a:schemeClr val="accent1">
                        <a:lumMod val="30000"/>
                        <a:lumOff val="70000"/>
                      </a:schemeClr>
                    </a:gs>
                  </a:gsLst>
                  <a:lin ang="10800000" scaled="1"/>
                  <a:tileRect/>
                </a:gra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87" name="Rectangle 886">
                  <a:extLst>
                    <a:ext uri="{FF2B5EF4-FFF2-40B4-BE49-F238E27FC236}">
                      <a16:creationId xmlns:a16="http://schemas.microsoft.com/office/drawing/2014/main" id="{02B9C926-A5BB-445C-AE2D-E63180E4A07E}"/>
                    </a:ext>
                  </a:extLst>
                </p:cNvPr>
                <p:cNvSpPr/>
                <p:nvPr/>
              </p:nvSpPr>
              <p:spPr>
                <a:xfrm>
                  <a:off x="10954721" y="17899321"/>
                  <a:ext cx="287752" cy="349200"/>
                </a:xfrm>
                <a:prstGeom prst="rect">
                  <a:avLst/>
                </a:prstGeom>
                <a:gradFill flip="none" rotWithShape="1">
                  <a:gsLst>
                    <a:gs pos="100000">
                      <a:schemeClr val="tx1"/>
                    </a:gs>
                    <a:gs pos="9000">
                      <a:schemeClr val="bg1"/>
                    </a:gs>
                    <a:gs pos="93000">
                      <a:schemeClr val="tx1"/>
                    </a:gs>
                    <a:gs pos="0">
                      <a:schemeClr val="accent1">
                        <a:lumMod val="30000"/>
                        <a:lumOff val="70000"/>
                      </a:schemeClr>
                    </a:gs>
                  </a:gsLst>
                  <a:lin ang="10800000" scaled="1"/>
                  <a:tileRect/>
                </a:gra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pSp>
          <p:nvGrpSpPr>
            <p:cNvPr id="871" name="Group 985">
              <a:extLst>
                <a:ext uri="{FF2B5EF4-FFF2-40B4-BE49-F238E27FC236}">
                  <a16:creationId xmlns:a16="http://schemas.microsoft.com/office/drawing/2014/main" id="{4307881E-144C-48F6-AE4F-5746360797F5}"/>
                </a:ext>
              </a:extLst>
            </p:cNvPr>
            <p:cNvGrpSpPr/>
            <p:nvPr/>
          </p:nvGrpSpPr>
          <p:grpSpPr>
            <a:xfrm>
              <a:off x="7355434" y="2028808"/>
              <a:ext cx="175284" cy="729131"/>
              <a:chOff x="10954721" y="17227798"/>
              <a:chExt cx="287752" cy="1204582"/>
            </a:xfrm>
          </p:grpSpPr>
          <p:cxnSp>
            <p:nvCxnSpPr>
              <p:cNvPr id="878" name="Straight Connector 877">
                <a:extLst>
                  <a:ext uri="{FF2B5EF4-FFF2-40B4-BE49-F238E27FC236}">
                    <a16:creationId xmlns:a16="http://schemas.microsoft.com/office/drawing/2014/main" id="{EC60E712-53AB-46ED-9C1E-E0F87F61F9B8}"/>
                  </a:ext>
                </a:extLst>
              </p:cNvPr>
              <p:cNvCxnSpPr/>
              <p:nvPr/>
            </p:nvCxnSpPr>
            <p:spPr>
              <a:xfrm flipH="1" flipV="1">
                <a:off x="11089516" y="17479880"/>
                <a:ext cx="1" cy="95250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79" name="Group 987">
                <a:extLst>
                  <a:ext uri="{FF2B5EF4-FFF2-40B4-BE49-F238E27FC236}">
                    <a16:creationId xmlns:a16="http://schemas.microsoft.com/office/drawing/2014/main" id="{2B524033-9FED-4387-8C99-CF64ACDC6278}"/>
                  </a:ext>
                </a:extLst>
              </p:cNvPr>
              <p:cNvGrpSpPr/>
              <p:nvPr/>
            </p:nvGrpSpPr>
            <p:grpSpPr>
              <a:xfrm>
                <a:off x="10954721" y="17227798"/>
                <a:ext cx="287752" cy="1020723"/>
                <a:chOff x="10954721" y="17227798"/>
                <a:chExt cx="287752" cy="1020723"/>
              </a:xfrm>
            </p:grpSpPr>
            <p:sp>
              <p:nvSpPr>
                <p:cNvPr id="880" name="Rectangle 879">
                  <a:extLst>
                    <a:ext uri="{FF2B5EF4-FFF2-40B4-BE49-F238E27FC236}">
                      <a16:creationId xmlns:a16="http://schemas.microsoft.com/office/drawing/2014/main" id="{97EAA6FE-2877-4400-833B-070F649126AC}"/>
                    </a:ext>
                  </a:extLst>
                </p:cNvPr>
                <p:cNvSpPr/>
                <p:nvPr/>
              </p:nvSpPr>
              <p:spPr>
                <a:xfrm>
                  <a:off x="10954721" y="17227798"/>
                  <a:ext cx="287752" cy="349200"/>
                </a:xfrm>
                <a:prstGeom prst="rect">
                  <a:avLst/>
                </a:prstGeom>
                <a:gradFill flip="none" rotWithShape="1">
                  <a:gsLst>
                    <a:gs pos="100000">
                      <a:schemeClr val="tx1"/>
                    </a:gs>
                    <a:gs pos="9000">
                      <a:schemeClr val="bg1"/>
                    </a:gs>
                    <a:gs pos="93000">
                      <a:schemeClr val="tx1"/>
                    </a:gs>
                    <a:gs pos="0">
                      <a:schemeClr val="accent1">
                        <a:lumMod val="30000"/>
                        <a:lumOff val="70000"/>
                      </a:schemeClr>
                    </a:gs>
                  </a:gsLst>
                  <a:lin ang="10800000" scaled="1"/>
                  <a:tileRect/>
                </a:gra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81" name="Rectangle 880">
                  <a:extLst>
                    <a:ext uri="{FF2B5EF4-FFF2-40B4-BE49-F238E27FC236}">
                      <a16:creationId xmlns:a16="http://schemas.microsoft.com/office/drawing/2014/main" id="{C5E09130-C768-40D6-A2CC-47C992E0B6B4}"/>
                    </a:ext>
                  </a:extLst>
                </p:cNvPr>
                <p:cNvSpPr/>
                <p:nvPr/>
              </p:nvSpPr>
              <p:spPr>
                <a:xfrm>
                  <a:off x="10954721" y="17557774"/>
                  <a:ext cx="287752" cy="349200"/>
                </a:xfrm>
                <a:prstGeom prst="rect">
                  <a:avLst/>
                </a:prstGeom>
                <a:gradFill flip="none" rotWithShape="1">
                  <a:gsLst>
                    <a:gs pos="100000">
                      <a:schemeClr val="tx1"/>
                    </a:gs>
                    <a:gs pos="9000">
                      <a:schemeClr val="bg1"/>
                    </a:gs>
                    <a:gs pos="93000">
                      <a:schemeClr val="tx1"/>
                    </a:gs>
                    <a:gs pos="0">
                      <a:schemeClr val="accent1">
                        <a:lumMod val="30000"/>
                        <a:lumOff val="70000"/>
                      </a:schemeClr>
                    </a:gs>
                  </a:gsLst>
                  <a:lin ang="10800000" scaled="1"/>
                  <a:tileRect/>
                </a:gra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82" name="Rectangle 881">
                  <a:extLst>
                    <a:ext uri="{FF2B5EF4-FFF2-40B4-BE49-F238E27FC236}">
                      <a16:creationId xmlns:a16="http://schemas.microsoft.com/office/drawing/2014/main" id="{94EE5CBD-7406-48F3-A410-AEF82158967B}"/>
                    </a:ext>
                  </a:extLst>
                </p:cNvPr>
                <p:cNvSpPr/>
                <p:nvPr/>
              </p:nvSpPr>
              <p:spPr>
                <a:xfrm>
                  <a:off x="10954721" y="17899321"/>
                  <a:ext cx="287752" cy="349200"/>
                </a:xfrm>
                <a:prstGeom prst="rect">
                  <a:avLst/>
                </a:prstGeom>
                <a:gradFill flip="none" rotWithShape="1">
                  <a:gsLst>
                    <a:gs pos="100000">
                      <a:schemeClr val="tx1"/>
                    </a:gs>
                    <a:gs pos="9000">
                      <a:schemeClr val="bg1"/>
                    </a:gs>
                    <a:gs pos="93000">
                      <a:schemeClr val="tx1"/>
                    </a:gs>
                    <a:gs pos="0">
                      <a:schemeClr val="accent1">
                        <a:lumMod val="30000"/>
                        <a:lumOff val="70000"/>
                      </a:schemeClr>
                    </a:gs>
                  </a:gsLst>
                  <a:lin ang="10800000" scaled="1"/>
                  <a:tileRect/>
                </a:gra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pSp>
          <p:nvGrpSpPr>
            <p:cNvPr id="872" name="Group 991">
              <a:extLst>
                <a:ext uri="{FF2B5EF4-FFF2-40B4-BE49-F238E27FC236}">
                  <a16:creationId xmlns:a16="http://schemas.microsoft.com/office/drawing/2014/main" id="{20DDFA39-FF77-4FA0-B5F5-50F4F41BDB42}"/>
                </a:ext>
              </a:extLst>
            </p:cNvPr>
            <p:cNvGrpSpPr/>
            <p:nvPr/>
          </p:nvGrpSpPr>
          <p:grpSpPr>
            <a:xfrm>
              <a:off x="8143770" y="2032189"/>
              <a:ext cx="175284" cy="729131"/>
              <a:chOff x="10954721" y="17227798"/>
              <a:chExt cx="287752" cy="1204582"/>
            </a:xfrm>
          </p:grpSpPr>
          <p:cxnSp>
            <p:nvCxnSpPr>
              <p:cNvPr id="873" name="Straight Connector 872">
                <a:extLst>
                  <a:ext uri="{FF2B5EF4-FFF2-40B4-BE49-F238E27FC236}">
                    <a16:creationId xmlns:a16="http://schemas.microsoft.com/office/drawing/2014/main" id="{E70C9879-7A96-4CDC-B8DF-EBC635E228F3}"/>
                  </a:ext>
                </a:extLst>
              </p:cNvPr>
              <p:cNvCxnSpPr/>
              <p:nvPr/>
            </p:nvCxnSpPr>
            <p:spPr>
              <a:xfrm flipH="1" flipV="1">
                <a:off x="11089516" y="17479880"/>
                <a:ext cx="1" cy="95250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874" name="Group 993">
                <a:extLst>
                  <a:ext uri="{FF2B5EF4-FFF2-40B4-BE49-F238E27FC236}">
                    <a16:creationId xmlns:a16="http://schemas.microsoft.com/office/drawing/2014/main" id="{68643B29-D5EB-4AC4-AA7A-3163F385E4A0}"/>
                  </a:ext>
                </a:extLst>
              </p:cNvPr>
              <p:cNvGrpSpPr/>
              <p:nvPr/>
            </p:nvGrpSpPr>
            <p:grpSpPr>
              <a:xfrm>
                <a:off x="10954721" y="17227798"/>
                <a:ext cx="287752" cy="1020723"/>
                <a:chOff x="10954721" y="17227798"/>
                <a:chExt cx="287752" cy="1020723"/>
              </a:xfrm>
            </p:grpSpPr>
            <p:sp>
              <p:nvSpPr>
                <p:cNvPr id="875" name="Rectangle 874">
                  <a:extLst>
                    <a:ext uri="{FF2B5EF4-FFF2-40B4-BE49-F238E27FC236}">
                      <a16:creationId xmlns:a16="http://schemas.microsoft.com/office/drawing/2014/main" id="{49878AEF-7D8E-4CE7-BCD9-5C51C54D1BA7}"/>
                    </a:ext>
                  </a:extLst>
                </p:cNvPr>
                <p:cNvSpPr/>
                <p:nvPr/>
              </p:nvSpPr>
              <p:spPr>
                <a:xfrm>
                  <a:off x="10954721" y="17227798"/>
                  <a:ext cx="287752" cy="349200"/>
                </a:xfrm>
                <a:prstGeom prst="rect">
                  <a:avLst/>
                </a:prstGeom>
                <a:gradFill flip="none" rotWithShape="1">
                  <a:gsLst>
                    <a:gs pos="100000">
                      <a:schemeClr val="tx1"/>
                    </a:gs>
                    <a:gs pos="9000">
                      <a:schemeClr val="bg1"/>
                    </a:gs>
                    <a:gs pos="93000">
                      <a:schemeClr val="tx1"/>
                    </a:gs>
                    <a:gs pos="0">
                      <a:schemeClr val="accent1">
                        <a:lumMod val="30000"/>
                        <a:lumOff val="70000"/>
                      </a:schemeClr>
                    </a:gs>
                  </a:gsLst>
                  <a:lin ang="10800000" scaled="1"/>
                  <a:tileRect/>
                </a:gra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76" name="Rectangle 875">
                  <a:extLst>
                    <a:ext uri="{FF2B5EF4-FFF2-40B4-BE49-F238E27FC236}">
                      <a16:creationId xmlns:a16="http://schemas.microsoft.com/office/drawing/2014/main" id="{0E2CDAB9-C19E-468C-98C3-7141089898FB}"/>
                    </a:ext>
                  </a:extLst>
                </p:cNvPr>
                <p:cNvSpPr/>
                <p:nvPr/>
              </p:nvSpPr>
              <p:spPr>
                <a:xfrm>
                  <a:off x="10954721" y="17557774"/>
                  <a:ext cx="287752" cy="349200"/>
                </a:xfrm>
                <a:prstGeom prst="rect">
                  <a:avLst/>
                </a:prstGeom>
                <a:gradFill flip="none" rotWithShape="1">
                  <a:gsLst>
                    <a:gs pos="100000">
                      <a:schemeClr val="tx1"/>
                    </a:gs>
                    <a:gs pos="9000">
                      <a:schemeClr val="bg1"/>
                    </a:gs>
                    <a:gs pos="93000">
                      <a:schemeClr val="tx1"/>
                    </a:gs>
                    <a:gs pos="0">
                      <a:schemeClr val="accent1">
                        <a:lumMod val="30000"/>
                        <a:lumOff val="70000"/>
                      </a:schemeClr>
                    </a:gs>
                  </a:gsLst>
                  <a:lin ang="10800000" scaled="1"/>
                  <a:tileRect/>
                </a:gra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877" name="Rectangle 876">
                  <a:extLst>
                    <a:ext uri="{FF2B5EF4-FFF2-40B4-BE49-F238E27FC236}">
                      <a16:creationId xmlns:a16="http://schemas.microsoft.com/office/drawing/2014/main" id="{E4C783C2-F5B0-43E6-A59E-778E5D4B68BB}"/>
                    </a:ext>
                  </a:extLst>
                </p:cNvPr>
                <p:cNvSpPr/>
                <p:nvPr/>
              </p:nvSpPr>
              <p:spPr>
                <a:xfrm>
                  <a:off x="10954721" y="17899321"/>
                  <a:ext cx="287752" cy="349200"/>
                </a:xfrm>
                <a:prstGeom prst="rect">
                  <a:avLst/>
                </a:prstGeom>
                <a:gradFill flip="none" rotWithShape="1">
                  <a:gsLst>
                    <a:gs pos="100000">
                      <a:schemeClr val="tx1"/>
                    </a:gs>
                    <a:gs pos="9000">
                      <a:schemeClr val="bg1"/>
                    </a:gs>
                    <a:gs pos="93000">
                      <a:schemeClr val="tx1"/>
                    </a:gs>
                    <a:gs pos="0">
                      <a:schemeClr val="accent1">
                        <a:lumMod val="30000"/>
                        <a:lumOff val="70000"/>
                      </a:schemeClr>
                    </a:gs>
                  </a:gsLst>
                  <a:lin ang="10800000" scaled="1"/>
                  <a:tileRect/>
                </a:gra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sp>
          <p:nvSpPr>
            <p:cNvPr id="803" name="TextBox 802">
              <a:extLst>
                <a:ext uri="{FF2B5EF4-FFF2-40B4-BE49-F238E27FC236}">
                  <a16:creationId xmlns:a16="http://schemas.microsoft.com/office/drawing/2014/main" id="{F7903003-6606-4BE4-AA97-392A6A41790F}"/>
                </a:ext>
              </a:extLst>
            </p:cNvPr>
            <p:cNvSpPr txBox="1"/>
            <p:nvPr/>
          </p:nvSpPr>
          <p:spPr>
            <a:xfrm>
              <a:off x="6906355" y="3048000"/>
              <a:ext cx="1826976" cy="646331"/>
            </a:xfrm>
            <a:prstGeom prst="rect">
              <a:avLst/>
            </a:prstGeom>
            <a:noFill/>
          </p:spPr>
          <p:txBody>
            <a:bodyPr wrap="square" rtlCol="0">
              <a:spAutoFit/>
            </a:bodyPr>
            <a:lstStyle/>
            <a:p>
              <a:pPr algn="ctr"/>
              <a:r>
                <a:rPr lang="en-IN" dirty="0"/>
                <a:t>Continuous Relaxation</a:t>
              </a:r>
            </a:p>
          </p:txBody>
        </p:sp>
        <p:sp>
          <p:nvSpPr>
            <p:cNvPr id="807" name="TextBox 806">
              <a:extLst>
                <a:ext uri="{FF2B5EF4-FFF2-40B4-BE49-F238E27FC236}">
                  <a16:creationId xmlns:a16="http://schemas.microsoft.com/office/drawing/2014/main" id="{AE883898-A6BE-4A23-845F-6BB6E94FCB51}"/>
                </a:ext>
              </a:extLst>
            </p:cNvPr>
            <p:cNvSpPr txBox="1"/>
            <p:nvPr/>
          </p:nvSpPr>
          <p:spPr>
            <a:xfrm>
              <a:off x="6781800" y="575846"/>
              <a:ext cx="660706" cy="338554"/>
            </a:xfrm>
            <a:prstGeom prst="rect">
              <a:avLst/>
            </a:prstGeom>
            <a:noFill/>
          </p:spPr>
          <p:txBody>
            <a:bodyPr wrap="square" rtlCol="0">
              <a:spAutoFit/>
            </a:bodyPr>
            <a:lstStyle/>
            <a:p>
              <a:r>
                <a:rPr lang="en-IN" sz="1600" dirty="0"/>
                <a:t>[0,1]</a:t>
              </a:r>
            </a:p>
          </p:txBody>
        </p:sp>
        <p:grpSp>
          <p:nvGrpSpPr>
            <p:cNvPr id="817" name="Group 61">
              <a:extLst>
                <a:ext uri="{FF2B5EF4-FFF2-40B4-BE49-F238E27FC236}">
                  <a16:creationId xmlns:a16="http://schemas.microsoft.com/office/drawing/2014/main" id="{D0E263A2-281A-4B3A-98DD-3E023F8E9CC1}"/>
                </a:ext>
              </a:extLst>
            </p:cNvPr>
            <p:cNvGrpSpPr/>
            <p:nvPr/>
          </p:nvGrpSpPr>
          <p:grpSpPr>
            <a:xfrm>
              <a:off x="6540406" y="902869"/>
              <a:ext cx="358765" cy="650773"/>
              <a:chOff x="10302553" y="16743568"/>
              <a:chExt cx="588962" cy="1075128"/>
            </a:xfrm>
          </p:grpSpPr>
          <p:graphicFrame>
            <p:nvGraphicFramePr>
              <p:cNvPr id="852" name="Object 851">
                <a:extLst>
                  <a:ext uri="{FF2B5EF4-FFF2-40B4-BE49-F238E27FC236}">
                    <a16:creationId xmlns:a16="http://schemas.microsoft.com/office/drawing/2014/main" id="{626EA4F6-4733-47B6-8D91-F5A9E4B92763}"/>
                  </a:ext>
                </a:extLst>
              </p:cNvPr>
              <p:cNvGraphicFramePr>
                <a:graphicFrameLocks noChangeAspect="1"/>
              </p:cNvGraphicFramePr>
              <p:nvPr/>
            </p:nvGraphicFramePr>
            <p:xfrm>
              <a:off x="10335739" y="16743568"/>
              <a:ext cx="546100" cy="377825"/>
            </p:xfrm>
            <a:graphic>
              <a:graphicData uri="http://schemas.openxmlformats.org/presentationml/2006/ole">
                <mc:AlternateContent xmlns:mc="http://schemas.openxmlformats.org/markup-compatibility/2006">
                  <mc:Choice xmlns:v="urn:schemas-microsoft-com:vml" Requires="v">
                    <p:oleObj spid="_x0000_s1418578" name="Equation" r:id="rId30" imgW="330120" imgH="228600" progId="Equation.DSMT4">
                      <p:embed/>
                    </p:oleObj>
                  </mc:Choice>
                  <mc:Fallback>
                    <p:oleObj name="Equation" r:id="rId30" imgW="330120" imgH="228600" progId="Equation.DSMT4">
                      <p:embed/>
                      <p:pic>
                        <p:nvPicPr>
                          <p:cNvPr id="852" name="Object 851">
                            <a:extLst>
                              <a:ext uri="{FF2B5EF4-FFF2-40B4-BE49-F238E27FC236}">
                                <a16:creationId xmlns:a16="http://schemas.microsoft.com/office/drawing/2014/main" id="{626EA4F6-4733-47B6-8D91-F5A9E4B92763}"/>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335739" y="16743568"/>
                            <a:ext cx="54610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3" name="Object 852">
                <a:extLst>
                  <a:ext uri="{FF2B5EF4-FFF2-40B4-BE49-F238E27FC236}">
                    <a16:creationId xmlns:a16="http://schemas.microsoft.com/office/drawing/2014/main" id="{19EAC26D-640E-42C7-89CB-57FD02D26754}"/>
                  </a:ext>
                </a:extLst>
              </p:cNvPr>
              <p:cNvGraphicFramePr>
                <a:graphicFrameLocks noChangeAspect="1"/>
              </p:cNvGraphicFramePr>
              <p:nvPr/>
            </p:nvGraphicFramePr>
            <p:xfrm>
              <a:off x="10302553" y="17085271"/>
              <a:ext cx="588962" cy="377825"/>
            </p:xfrm>
            <a:graphic>
              <a:graphicData uri="http://schemas.openxmlformats.org/presentationml/2006/ole">
                <mc:AlternateContent xmlns:mc="http://schemas.openxmlformats.org/markup-compatibility/2006">
                  <mc:Choice xmlns:v="urn:schemas-microsoft-com:vml" Requires="v">
                    <p:oleObj spid="_x0000_s1418579" name="Equation" r:id="rId32" imgW="355320" imgH="228600" progId="Equation.DSMT4">
                      <p:embed/>
                    </p:oleObj>
                  </mc:Choice>
                  <mc:Fallback>
                    <p:oleObj name="Equation" r:id="rId32" imgW="355320" imgH="228600" progId="Equation.DSMT4">
                      <p:embed/>
                      <p:pic>
                        <p:nvPicPr>
                          <p:cNvPr id="853" name="Object 852">
                            <a:extLst>
                              <a:ext uri="{FF2B5EF4-FFF2-40B4-BE49-F238E27FC236}">
                                <a16:creationId xmlns:a16="http://schemas.microsoft.com/office/drawing/2014/main" id="{19EAC26D-640E-42C7-89CB-57FD02D26754}"/>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0302553" y="17085271"/>
                            <a:ext cx="588962"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54" name="Object 853">
                <a:extLst>
                  <a:ext uri="{FF2B5EF4-FFF2-40B4-BE49-F238E27FC236}">
                    <a16:creationId xmlns:a16="http://schemas.microsoft.com/office/drawing/2014/main" id="{46B0D1DC-F989-49D9-8EDE-C2030C16E7BE}"/>
                  </a:ext>
                </a:extLst>
              </p:cNvPr>
              <p:cNvGraphicFramePr>
                <a:graphicFrameLocks noChangeAspect="1"/>
              </p:cNvGraphicFramePr>
              <p:nvPr/>
            </p:nvGraphicFramePr>
            <p:xfrm>
              <a:off x="10313665" y="17440871"/>
              <a:ext cx="566738" cy="377825"/>
            </p:xfrm>
            <a:graphic>
              <a:graphicData uri="http://schemas.openxmlformats.org/presentationml/2006/ole">
                <mc:AlternateContent xmlns:mc="http://schemas.openxmlformats.org/markup-compatibility/2006">
                  <mc:Choice xmlns:v="urn:schemas-microsoft-com:vml" Requires="v">
                    <p:oleObj spid="_x0000_s1418580" name="Equation" r:id="rId34" imgW="342720" imgH="228600" progId="Equation.DSMT4">
                      <p:embed/>
                    </p:oleObj>
                  </mc:Choice>
                  <mc:Fallback>
                    <p:oleObj name="Equation" r:id="rId34" imgW="342720" imgH="228600" progId="Equation.DSMT4">
                      <p:embed/>
                      <p:pic>
                        <p:nvPicPr>
                          <p:cNvPr id="854" name="Object 853">
                            <a:extLst>
                              <a:ext uri="{FF2B5EF4-FFF2-40B4-BE49-F238E27FC236}">
                                <a16:creationId xmlns:a16="http://schemas.microsoft.com/office/drawing/2014/main" id="{46B0D1DC-F989-49D9-8EDE-C2030C16E7BE}"/>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0313665" y="17440871"/>
                            <a:ext cx="566738"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19" name="Group 1023">
              <a:extLst>
                <a:ext uri="{FF2B5EF4-FFF2-40B4-BE49-F238E27FC236}">
                  <a16:creationId xmlns:a16="http://schemas.microsoft.com/office/drawing/2014/main" id="{9ED181F7-1956-4E3D-9B8F-298FE255C654}"/>
                </a:ext>
              </a:extLst>
            </p:cNvPr>
            <p:cNvGrpSpPr/>
            <p:nvPr/>
          </p:nvGrpSpPr>
          <p:grpSpPr>
            <a:xfrm>
              <a:off x="6919681" y="1661109"/>
              <a:ext cx="1789322" cy="1374275"/>
              <a:chOff x="6243064" y="17981695"/>
              <a:chExt cx="2937417" cy="2270411"/>
            </a:xfrm>
          </p:grpSpPr>
          <p:graphicFrame>
            <p:nvGraphicFramePr>
              <p:cNvPr id="842" name="Object 841">
                <a:extLst>
                  <a:ext uri="{FF2B5EF4-FFF2-40B4-BE49-F238E27FC236}">
                    <a16:creationId xmlns:a16="http://schemas.microsoft.com/office/drawing/2014/main" id="{2C7C5C4D-9091-40FF-BF9E-CED7EEBC235A}"/>
                  </a:ext>
                </a:extLst>
              </p:cNvPr>
              <p:cNvGraphicFramePr>
                <a:graphicFrameLocks noChangeAspect="1"/>
              </p:cNvGraphicFramePr>
              <p:nvPr/>
            </p:nvGraphicFramePr>
            <p:xfrm>
              <a:off x="6243064" y="17981695"/>
              <a:ext cx="336550" cy="377825"/>
            </p:xfrm>
            <a:graphic>
              <a:graphicData uri="http://schemas.openxmlformats.org/presentationml/2006/ole">
                <mc:AlternateContent xmlns:mc="http://schemas.openxmlformats.org/markup-compatibility/2006">
                  <mc:Choice xmlns:v="urn:schemas-microsoft-com:vml" Requires="v">
                    <p:oleObj spid="_x0000_s1418581" name="Equation" r:id="rId36" imgW="203040" imgH="228600" progId="Equation.DSMT4">
                      <p:embed/>
                    </p:oleObj>
                  </mc:Choice>
                  <mc:Fallback>
                    <p:oleObj name="Equation" r:id="rId36" imgW="203040" imgH="228600" progId="Equation.DSMT4">
                      <p:embed/>
                      <p:pic>
                        <p:nvPicPr>
                          <p:cNvPr id="842" name="Object 841">
                            <a:extLst>
                              <a:ext uri="{FF2B5EF4-FFF2-40B4-BE49-F238E27FC236}">
                                <a16:creationId xmlns:a16="http://schemas.microsoft.com/office/drawing/2014/main" id="{2C7C5C4D-9091-40FF-BF9E-CED7EEBC23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064" y="17981695"/>
                            <a:ext cx="33655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3" name="Object 842">
                <a:extLst>
                  <a:ext uri="{FF2B5EF4-FFF2-40B4-BE49-F238E27FC236}">
                    <a16:creationId xmlns:a16="http://schemas.microsoft.com/office/drawing/2014/main" id="{C092C0B1-1D41-4EAF-B342-8D3E42D45FA3}"/>
                  </a:ext>
                </a:extLst>
              </p:cNvPr>
              <p:cNvGraphicFramePr>
                <a:graphicFrameLocks noChangeAspect="1"/>
              </p:cNvGraphicFramePr>
              <p:nvPr/>
            </p:nvGraphicFramePr>
            <p:xfrm>
              <a:off x="7516852" y="18004772"/>
              <a:ext cx="356577" cy="377552"/>
            </p:xfrm>
            <a:graphic>
              <a:graphicData uri="http://schemas.openxmlformats.org/presentationml/2006/ole">
                <mc:AlternateContent xmlns:mc="http://schemas.openxmlformats.org/markup-compatibility/2006">
                  <mc:Choice xmlns:v="urn:schemas-microsoft-com:vml" Requires="v">
                    <p:oleObj spid="_x0000_s1418582" name="Equation" r:id="rId37" imgW="215640" imgH="228600" progId="Equation.DSMT4">
                      <p:embed/>
                    </p:oleObj>
                  </mc:Choice>
                  <mc:Fallback>
                    <p:oleObj name="Equation" r:id="rId37" imgW="215640" imgH="228600" progId="Equation.DSMT4">
                      <p:embed/>
                      <p:pic>
                        <p:nvPicPr>
                          <p:cNvPr id="843" name="Object 842">
                            <a:extLst>
                              <a:ext uri="{FF2B5EF4-FFF2-40B4-BE49-F238E27FC236}">
                                <a16:creationId xmlns:a16="http://schemas.microsoft.com/office/drawing/2014/main" id="{C092C0B1-1D41-4EAF-B342-8D3E42D45F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6852" y="18004772"/>
                            <a:ext cx="356577" cy="377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4" name="Object 843">
                <a:extLst>
                  <a:ext uri="{FF2B5EF4-FFF2-40B4-BE49-F238E27FC236}">
                    <a16:creationId xmlns:a16="http://schemas.microsoft.com/office/drawing/2014/main" id="{855CFBED-2CF1-40DF-B448-6D0639A64C09}"/>
                  </a:ext>
                </a:extLst>
              </p:cNvPr>
              <p:cNvGraphicFramePr>
                <a:graphicFrameLocks noChangeAspect="1"/>
              </p:cNvGraphicFramePr>
              <p:nvPr/>
            </p:nvGraphicFramePr>
            <p:xfrm>
              <a:off x="8823904" y="18004772"/>
              <a:ext cx="356577" cy="377552"/>
            </p:xfrm>
            <a:graphic>
              <a:graphicData uri="http://schemas.openxmlformats.org/presentationml/2006/ole">
                <mc:AlternateContent xmlns:mc="http://schemas.openxmlformats.org/markup-compatibility/2006">
                  <mc:Choice xmlns:v="urn:schemas-microsoft-com:vml" Requires="v">
                    <p:oleObj spid="_x0000_s1418583" name="Equation" r:id="rId38" imgW="215640" imgH="228600" progId="Equation.DSMT4">
                      <p:embed/>
                    </p:oleObj>
                  </mc:Choice>
                  <mc:Fallback>
                    <p:oleObj name="Equation" r:id="rId38" imgW="215640" imgH="228600" progId="Equation.DSMT4">
                      <p:embed/>
                      <p:pic>
                        <p:nvPicPr>
                          <p:cNvPr id="844" name="Object 843">
                            <a:extLst>
                              <a:ext uri="{FF2B5EF4-FFF2-40B4-BE49-F238E27FC236}">
                                <a16:creationId xmlns:a16="http://schemas.microsoft.com/office/drawing/2014/main" id="{855CFBED-2CF1-40DF-B448-6D0639A64C0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23904" y="18004772"/>
                            <a:ext cx="356577" cy="377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5" name="Object 844">
                <a:extLst>
                  <a:ext uri="{FF2B5EF4-FFF2-40B4-BE49-F238E27FC236}">
                    <a16:creationId xmlns:a16="http://schemas.microsoft.com/office/drawing/2014/main" id="{90AF6084-A298-46A4-B8A3-6C665DBC846F}"/>
                  </a:ext>
                </a:extLst>
              </p:cNvPr>
              <p:cNvGraphicFramePr>
                <a:graphicFrameLocks noChangeAspect="1"/>
              </p:cNvGraphicFramePr>
              <p:nvPr/>
            </p:nvGraphicFramePr>
            <p:xfrm>
              <a:off x="6888393" y="19870776"/>
              <a:ext cx="356577" cy="377552"/>
            </p:xfrm>
            <a:graphic>
              <a:graphicData uri="http://schemas.openxmlformats.org/presentationml/2006/ole">
                <mc:AlternateContent xmlns:mc="http://schemas.openxmlformats.org/markup-compatibility/2006">
                  <mc:Choice xmlns:v="urn:schemas-microsoft-com:vml" Requires="v">
                    <p:oleObj spid="_x0000_s1418584" name="Equation" r:id="rId39" imgW="215640" imgH="228600" progId="Equation.DSMT4">
                      <p:embed/>
                    </p:oleObj>
                  </mc:Choice>
                  <mc:Fallback>
                    <p:oleObj name="Equation" r:id="rId39" imgW="215640" imgH="228600" progId="Equation.DSMT4">
                      <p:embed/>
                      <p:pic>
                        <p:nvPicPr>
                          <p:cNvPr id="845" name="Object 844">
                            <a:extLst>
                              <a:ext uri="{FF2B5EF4-FFF2-40B4-BE49-F238E27FC236}">
                                <a16:creationId xmlns:a16="http://schemas.microsoft.com/office/drawing/2014/main" id="{90AF6084-A298-46A4-B8A3-6C665DBC846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88393" y="19870776"/>
                            <a:ext cx="356577" cy="377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6" name="Object 845">
                <a:extLst>
                  <a:ext uri="{FF2B5EF4-FFF2-40B4-BE49-F238E27FC236}">
                    <a16:creationId xmlns:a16="http://schemas.microsoft.com/office/drawing/2014/main" id="{588BC163-6AD1-4C86-82DE-1434582206DB}"/>
                  </a:ext>
                </a:extLst>
              </p:cNvPr>
              <p:cNvGraphicFramePr>
                <a:graphicFrameLocks noChangeAspect="1"/>
              </p:cNvGraphicFramePr>
              <p:nvPr/>
            </p:nvGraphicFramePr>
            <p:xfrm>
              <a:off x="8209842" y="19874554"/>
              <a:ext cx="356577" cy="377552"/>
            </p:xfrm>
            <a:graphic>
              <a:graphicData uri="http://schemas.openxmlformats.org/presentationml/2006/ole">
                <mc:AlternateContent xmlns:mc="http://schemas.openxmlformats.org/markup-compatibility/2006">
                  <mc:Choice xmlns:v="urn:schemas-microsoft-com:vml" Requires="v">
                    <p:oleObj spid="_x0000_s1418585" name="Equation" r:id="rId40" imgW="215640" imgH="228600" progId="Equation.DSMT4">
                      <p:embed/>
                    </p:oleObj>
                  </mc:Choice>
                  <mc:Fallback>
                    <p:oleObj name="Equation" r:id="rId40" imgW="215640" imgH="228600" progId="Equation.DSMT4">
                      <p:embed/>
                      <p:pic>
                        <p:nvPicPr>
                          <p:cNvPr id="846" name="Object 845">
                            <a:extLst>
                              <a:ext uri="{FF2B5EF4-FFF2-40B4-BE49-F238E27FC236}">
                                <a16:creationId xmlns:a16="http://schemas.microsoft.com/office/drawing/2014/main" id="{588BC163-6AD1-4C86-82DE-1434582206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09842" y="19874554"/>
                            <a:ext cx="356577" cy="377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1084" name="Group 1083"/>
          <p:cNvGrpSpPr/>
          <p:nvPr/>
        </p:nvGrpSpPr>
        <p:grpSpPr>
          <a:xfrm>
            <a:off x="6553200" y="4050268"/>
            <a:ext cx="2396930" cy="2807732"/>
            <a:chOff x="6594670" y="3810000"/>
            <a:chExt cx="2396930" cy="2807732"/>
          </a:xfrm>
        </p:grpSpPr>
        <p:sp>
          <p:nvSpPr>
            <p:cNvPr id="932" name="Oval 931">
              <a:extLst>
                <a:ext uri="{FF2B5EF4-FFF2-40B4-BE49-F238E27FC236}">
                  <a16:creationId xmlns:a16="http://schemas.microsoft.com/office/drawing/2014/main" id="{81F82DFB-7EBC-4FEC-982C-65C05F51DCA4}"/>
                </a:ext>
              </a:extLst>
            </p:cNvPr>
            <p:cNvSpPr/>
            <p:nvPr/>
          </p:nvSpPr>
          <p:spPr>
            <a:xfrm>
              <a:off x="6940559" y="4853002"/>
              <a:ext cx="283211" cy="289760"/>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933" name="Straight Connector 932">
              <a:extLst>
                <a:ext uri="{FF2B5EF4-FFF2-40B4-BE49-F238E27FC236}">
                  <a16:creationId xmlns:a16="http://schemas.microsoft.com/office/drawing/2014/main" id="{C2485E48-FBAB-44FA-93EA-F43FF3B5D4B3}"/>
                </a:ext>
              </a:extLst>
            </p:cNvPr>
            <p:cNvCxnSpPr>
              <a:stCxn id="932" idx="0"/>
            </p:cNvCxnSpPr>
            <p:nvPr/>
          </p:nvCxnSpPr>
          <p:spPr>
            <a:xfrm flipH="1" flipV="1">
              <a:off x="7082164" y="4276457"/>
              <a:ext cx="1" cy="576546"/>
            </a:xfrm>
            <a:prstGeom prst="line">
              <a:avLst/>
            </a:prstGeom>
          </p:spPr>
          <p:style>
            <a:lnRef idx="1">
              <a:schemeClr val="accent1"/>
            </a:lnRef>
            <a:fillRef idx="0">
              <a:schemeClr val="accent1"/>
            </a:fillRef>
            <a:effectRef idx="0">
              <a:schemeClr val="accent1"/>
            </a:effectRef>
            <a:fontRef idx="minor">
              <a:schemeClr val="tx1"/>
            </a:fontRef>
          </p:style>
        </p:cxnSp>
        <p:grpSp>
          <p:nvGrpSpPr>
            <p:cNvPr id="934" name="Group 967">
              <a:extLst>
                <a:ext uri="{FF2B5EF4-FFF2-40B4-BE49-F238E27FC236}">
                  <a16:creationId xmlns:a16="http://schemas.microsoft.com/office/drawing/2014/main" id="{3802FC7C-F4E5-4BF8-9C4D-32F9B9A51887}"/>
                </a:ext>
              </a:extLst>
            </p:cNvPr>
            <p:cNvGrpSpPr/>
            <p:nvPr/>
          </p:nvGrpSpPr>
          <p:grpSpPr>
            <a:xfrm>
              <a:off x="6994522" y="4123872"/>
              <a:ext cx="175284" cy="625481"/>
              <a:chOff x="3000159" y="19909145"/>
              <a:chExt cx="287752" cy="1033344"/>
            </a:xfrm>
          </p:grpSpPr>
          <p:sp>
            <p:nvSpPr>
              <p:cNvPr id="935" name="Rectangle 934">
                <a:extLst>
                  <a:ext uri="{FF2B5EF4-FFF2-40B4-BE49-F238E27FC236}">
                    <a16:creationId xmlns:a16="http://schemas.microsoft.com/office/drawing/2014/main" id="{E69EDCA2-3BF6-476F-B555-89DF57FECC2A}"/>
                  </a:ext>
                </a:extLst>
              </p:cNvPr>
              <p:cNvSpPr/>
              <p:nvPr/>
            </p:nvSpPr>
            <p:spPr>
              <a:xfrm>
                <a:off x="3000159" y="19909145"/>
                <a:ext cx="287752" cy="349200"/>
              </a:xfrm>
              <a:prstGeom prst="rect">
                <a:avLst/>
              </a:prstGeom>
              <a:solidFill>
                <a:schemeClr val="tx1">
                  <a:lumMod val="50000"/>
                  <a:lumOff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36" name="Rectangle 935">
                <a:extLst>
                  <a:ext uri="{FF2B5EF4-FFF2-40B4-BE49-F238E27FC236}">
                    <a16:creationId xmlns:a16="http://schemas.microsoft.com/office/drawing/2014/main" id="{39E18F4A-2E8F-484F-B6CE-59174165560F}"/>
                  </a:ext>
                </a:extLst>
              </p:cNvPr>
              <p:cNvSpPr/>
              <p:nvPr/>
            </p:nvSpPr>
            <p:spPr>
              <a:xfrm>
                <a:off x="3000159" y="20251217"/>
                <a:ext cx="287752" cy="349200"/>
              </a:xfrm>
              <a:prstGeom prst="rect">
                <a:avLst/>
              </a:prstGeom>
              <a:solidFill>
                <a:schemeClr val="bg1">
                  <a:lumMod val="6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37" name="Rectangle 936">
                <a:extLst>
                  <a:ext uri="{FF2B5EF4-FFF2-40B4-BE49-F238E27FC236}">
                    <a16:creationId xmlns:a16="http://schemas.microsoft.com/office/drawing/2014/main" id="{0E8AD32F-265E-4C5D-A8EC-06E2148E7E2F}"/>
                  </a:ext>
                </a:extLst>
              </p:cNvPr>
              <p:cNvSpPr/>
              <p:nvPr/>
            </p:nvSpPr>
            <p:spPr>
              <a:xfrm>
                <a:off x="3000159" y="20593289"/>
                <a:ext cx="287752" cy="349200"/>
              </a:xfrm>
              <a:prstGeom prst="rect">
                <a:avLst/>
              </a:prstGeom>
              <a:solidFill>
                <a:schemeClr val="tx1">
                  <a:lumMod val="75000"/>
                  <a:lumOff val="2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926" name="Oval 925">
              <a:extLst>
                <a:ext uri="{FF2B5EF4-FFF2-40B4-BE49-F238E27FC236}">
                  <a16:creationId xmlns:a16="http://schemas.microsoft.com/office/drawing/2014/main" id="{76000726-3E10-42B1-8032-3AE4AE512CED}"/>
                </a:ext>
              </a:extLst>
            </p:cNvPr>
            <p:cNvSpPr/>
            <p:nvPr/>
          </p:nvSpPr>
          <p:spPr>
            <a:xfrm>
              <a:off x="7727272" y="4853002"/>
              <a:ext cx="283211" cy="289760"/>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927" name="Straight Connector 926">
              <a:extLst>
                <a:ext uri="{FF2B5EF4-FFF2-40B4-BE49-F238E27FC236}">
                  <a16:creationId xmlns:a16="http://schemas.microsoft.com/office/drawing/2014/main" id="{D5CEDF06-BFC2-4BCE-83E4-084F2A125F17}"/>
                </a:ext>
              </a:extLst>
            </p:cNvPr>
            <p:cNvCxnSpPr>
              <a:stCxn id="926" idx="0"/>
            </p:cNvCxnSpPr>
            <p:nvPr/>
          </p:nvCxnSpPr>
          <p:spPr>
            <a:xfrm flipH="1" flipV="1">
              <a:off x="7868877" y="4276457"/>
              <a:ext cx="1" cy="576546"/>
            </a:xfrm>
            <a:prstGeom prst="line">
              <a:avLst/>
            </a:prstGeom>
          </p:spPr>
          <p:style>
            <a:lnRef idx="1">
              <a:schemeClr val="accent1"/>
            </a:lnRef>
            <a:fillRef idx="0">
              <a:schemeClr val="accent1"/>
            </a:fillRef>
            <a:effectRef idx="0">
              <a:schemeClr val="accent1"/>
            </a:effectRef>
            <a:fontRef idx="minor">
              <a:schemeClr val="tx1"/>
            </a:fontRef>
          </p:style>
        </p:cxnSp>
        <p:grpSp>
          <p:nvGrpSpPr>
            <p:cNvPr id="928" name="Group 961">
              <a:extLst>
                <a:ext uri="{FF2B5EF4-FFF2-40B4-BE49-F238E27FC236}">
                  <a16:creationId xmlns:a16="http://schemas.microsoft.com/office/drawing/2014/main" id="{124B26A9-E098-4C40-AA5D-A974EB0B3ADA}"/>
                </a:ext>
              </a:extLst>
            </p:cNvPr>
            <p:cNvGrpSpPr/>
            <p:nvPr/>
          </p:nvGrpSpPr>
          <p:grpSpPr>
            <a:xfrm>
              <a:off x="7781235" y="4123872"/>
              <a:ext cx="175284" cy="625481"/>
              <a:chOff x="3000159" y="19909145"/>
              <a:chExt cx="287752" cy="1033344"/>
            </a:xfrm>
          </p:grpSpPr>
          <p:sp>
            <p:nvSpPr>
              <p:cNvPr id="929" name="Rectangle 928">
                <a:extLst>
                  <a:ext uri="{FF2B5EF4-FFF2-40B4-BE49-F238E27FC236}">
                    <a16:creationId xmlns:a16="http://schemas.microsoft.com/office/drawing/2014/main" id="{DE91E671-945A-4833-BA38-CDB2213DEE82}"/>
                  </a:ext>
                </a:extLst>
              </p:cNvPr>
              <p:cNvSpPr/>
              <p:nvPr/>
            </p:nvSpPr>
            <p:spPr>
              <a:xfrm>
                <a:off x="3000159" y="19909145"/>
                <a:ext cx="287752" cy="349200"/>
              </a:xfrm>
              <a:prstGeom prst="rect">
                <a:avLst/>
              </a:prstGeom>
              <a:solidFill>
                <a:schemeClr val="tx1">
                  <a:lumMod val="50000"/>
                  <a:lumOff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30" name="Rectangle 929">
                <a:extLst>
                  <a:ext uri="{FF2B5EF4-FFF2-40B4-BE49-F238E27FC236}">
                    <a16:creationId xmlns:a16="http://schemas.microsoft.com/office/drawing/2014/main" id="{DB9BDD34-DE75-4AF3-8ACD-2B9364024563}"/>
                  </a:ext>
                </a:extLst>
              </p:cNvPr>
              <p:cNvSpPr/>
              <p:nvPr/>
            </p:nvSpPr>
            <p:spPr>
              <a:xfrm>
                <a:off x="3000159" y="20251217"/>
                <a:ext cx="287752" cy="349200"/>
              </a:xfrm>
              <a:prstGeom prst="rect">
                <a:avLst/>
              </a:prstGeom>
              <a:solidFill>
                <a:schemeClr val="tx1">
                  <a:lumMod val="65000"/>
                  <a:lumOff val="3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31" name="Rectangle 930">
                <a:extLst>
                  <a:ext uri="{FF2B5EF4-FFF2-40B4-BE49-F238E27FC236}">
                    <a16:creationId xmlns:a16="http://schemas.microsoft.com/office/drawing/2014/main" id="{D75A9028-ECFD-4327-9C65-DAFF3AC09D8B}"/>
                  </a:ext>
                </a:extLst>
              </p:cNvPr>
              <p:cNvSpPr/>
              <p:nvPr/>
            </p:nvSpPr>
            <p:spPr>
              <a:xfrm>
                <a:off x="3000159" y="20593289"/>
                <a:ext cx="287752" cy="349200"/>
              </a:xfrm>
              <a:prstGeom prst="rect">
                <a:avLst/>
              </a:prstGeom>
              <a:solidFill>
                <a:schemeClr val="tx1">
                  <a:lumMod val="75000"/>
                  <a:lumOff val="2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920" name="Oval 919">
              <a:extLst>
                <a:ext uri="{FF2B5EF4-FFF2-40B4-BE49-F238E27FC236}">
                  <a16:creationId xmlns:a16="http://schemas.microsoft.com/office/drawing/2014/main" id="{91D68678-3AD1-441A-BD3F-FBCBA87DC7EF}"/>
                </a:ext>
              </a:extLst>
            </p:cNvPr>
            <p:cNvSpPr/>
            <p:nvPr/>
          </p:nvSpPr>
          <p:spPr>
            <a:xfrm>
              <a:off x="8513986" y="4853002"/>
              <a:ext cx="283211" cy="289760"/>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921" name="Straight Connector 920">
              <a:extLst>
                <a:ext uri="{FF2B5EF4-FFF2-40B4-BE49-F238E27FC236}">
                  <a16:creationId xmlns:a16="http://schemas.microsoft.com/office/drawing/2014/main" id="{189E3FC6-1F4D-4554-8637-A03AAA8375BD}"/>
                </a:ext>
              </a:extLst>
            </p:cNvPr>
            <p:cNvCxnSpPr>
              <a:stCxn id="920" idx="0"/>
            </p:cNvCxnSpPr>
            <p:nvPr/>
          </p:nvCxnSpPr>
          <p:spPr>
            <a:xfrm flipH="1" flipV="1">
              <a:off x="8655591" y="4276457"/>
              <a:ext cx="1" cy="576546"/>
            </a:xfrm>
            <a:prstGeom prst="line">
              <a:avLst/>
            </a:prstGeom>
          </p:spPr>
          <p:style>
            <a:lnRef idx="1">
              <a:schemeClr val="accent1"/>
            </a:lnRef>
            <a:fillRef idx="0">
              <a:schemeClr val="accent1"/>
            </a:fillRef>
            <a:effectRef idx="0">
              <a:schemeClr val="accent1"/>
            </a:effectRef>
            <a:fontRef idx="minor">
              <a:schemeClr val="tx1"/>
            </a:fontRef>
          </p:style>
        </p:cxnSp>
        <p:grpSp>
          <p:nvGrpSpPr>
            <p:cNvPr id="922" name="Group 955">
              <a:extLst>
                <a:ext uri="{FF2B5EF4-FFF2-40B4-BE49-F238E27FC236}">
                  <a16:creationId xmlns:a16="http://schemas.microsoft.com/office/drawing/2014/main" id="{00FB837B-37C6-457D-AD13-B4F0C200AA84}"/>
                </a:ext>
              </a:extLst>
            </p:cNvPr>
            <p:cNvGrpSpPr/>
            <p:nvPr/>
          </p:nvGrpSpPr>
          <p:grpSpPr>
            <a:xfrm>
              <a:off x="8567949" y="4123872"/>
              <a:ext cx="175284" cy="625481"/>
              <a:chOff x="3000159" y="19909145"/>
              <a:chExt cx="287752" cy="1033344"/>
            </a:xfrm>
          </p:grpSpPr>
          <p:sp>
            <p:nvSpPr>
              <p:cNvPr id="923" name="Rectangle 922">
                <a:extLst>
                  <a:ext uri="{FF2B5EF4-FFF2-40B4-BE49-F238E27FC236}">
                    <a16:creationId xmlns:a16="http://schemas.microsoft.com/office/drawing/2014/main" id="{042ECA55-F282-4D3D-8BFB-C2A09725535F}"/>
                  </a:ext>
                </a:extLst>
              </p:cNvPr>
              <p:cNvSpPr/>
              <p:nvPr/>
            </p:nvSpPr>
            <p:spPr>
              <a:xfrm>
                <a:off x="3000159" y="19909145"/>
                <a:ext cx="287752" cy="349200"/>
              </a:xfrm>
              <a:prstGeom prst="rect">
                <a:avLst/>
              </a:prstGeom>
              <a:solidFill>
                <a:schemeClr val="bg1">
                  <a:lumMod val="6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24" name="Rectangle 923">
                <a:extLst>
                  <a:ext uri="{FF2B5EF4-FFF2-40B4-BE49-F238E27FC236}">
                    <a16:creationId xmlns:a16="http://schemas.microsoft.com/office/drawing/2014/main" id="{4078A42D-D985-4D14-BCBD-30193F9016B2}"/>
                  </a:ext>
                </a:extLst>
              </p:cNvPr>
              <p:cNvSpPr/>
              <p:nvPr/>
            </p:nvSpPr>
            <p:spPr>
              <a:xfrm>
                <a:off x="3000159" y="20251217"/>
                <a:ext cx="287752" cy="349200"/>
              </a:xfrm>
              <a:prstGeom prst="rect">
                <a:avLst/>
              </a:prstGeom>
              <a:solidFill>
                <a:schemeClr val="tx1">
                  <a:lumMod val="50000"/>
                  <a:lumOff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25" name="Rectangle 924">
                <a:extLst>
                  <a:ext uri="{FF2B5EF4-FFF2-40B4-BE49-F238E27FC236}">
                    <a16:creationId xmlns:a16="http://schemas.microsoft.com/office/drawing/2014/main" id="{F3B036FD-1AD8-4C9E-8AF9-9D88D2D01944}"/>
                  </a:ext>
                </a:extLst>
              </p:cNvPr>
              <p:cNvSpPr/>
              <p:nvPr/>
            </p:nvSpPr>
            <p:spPr>
              <a:xfrm>
                <a:off x="3000159" y="20593289"/>
                <a:ext cx="287752" cy="349200"/>
              </a:xfrm>
              <a:prstGeom prst="rect">
                <a:avLst/>
              </a:prstGeom>
              <a:solidFill>
                <a:schemeClr val="tx1">
                  <a:lumMod val="85000"/>
                  <a:lumOff val="1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901" name="Straight Connector 900">
              <a:extLst>
                <a:ext uri="{FF2B5EF4-FFF2-40B4-BE49-F238E27FC236}">
                  <a16:creationId xmlns:a16="http://schemas.microsoft.com/office/drawing/2014/main" id="{9B07A9B3-BA4B-4C27-9F4F-68E2403AF4DC}"/>
                </a:ext>
              </a:extLst>
            </p:cNvPr>
            <p:cNvCxnSpPr>
              <a:cxnSpLocks/>
              <a:stCxn id="932" idx="4"/>
              <a:endCxn id="914" idx="1"/>
            </p:cNvCxnSpPr>
            <p:nvPr/>
          </p:nvCxnSpPr>
          <p:spPr>
            <a:xfrm>
              <a:off x="7082165" y="5142762"/>
              <a:ext cx="304725" cy="882537"/>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902" name="Straight Connector 901">
              <a:extLst>
                <a:ext uri="{FF2B5EF4-FFF2-40B4-BE49-F238E27FC236}">
                  <a16:creationId xmlns:a16="http://schemas.microsoft.com/office/drawing/2014/main" id="{6B8D9BE1-5362-4105-BE9D-7E5A19EA6626}"/>
                </a:ext>
              </a:extLst>
            </p:cNvPr>
            <p:cNvCxnSpPr>
              <a:cxnSpLocks/>
              <a:stCxn id="932" idx="6"/>
              <a:endCxn id="926" idx="2"/>
            </p:cNvCxnSpPr>
            <p:nvPr/>
          </p:nvCxnSpPr>
          <p:spPr>
            <a:xfrm>
              <a:off x="7223770" y="4997883"/>
              <a:ext cx="503503"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903" name="Straight Connector 902">
              <a:extLst>
                <a:ext uri="{FF2B5EF4-FFF2-40B4-BE49-F238E27FC236}">
                  <a16:creationId xmlns:a16="http://schemas.microsoft.com/office/drawing/2014/main" id="{DBA74B28-55CC-4642-9BB7-44E782146BD2}"/>
                </a:ext>
              </a:extLst>
            </p:cNvPr>
            <p:cNvCxnSpPr>
              <a:cxnSpLocks/>
              <a:stCxn id="926" idx="4"/>
              <a:endCxn id="908" idx="1"/>
            </p:cNvCxnSpPr>
            <p:nvPr/>
          </p:nvCxnSpPr>
          <p:spPr>
            <a:xfrm>
              <a:off x="7868878" y="5142762"/>
              <a:ext cx="304725" cy="882537"/>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904" name="Straight Connector 903">
              <a:extLst>
                <a:ext uri="{FF2B5EF4-FFF2-40B4-BE49-F238E27FC236}">
                  <a16:creationId xmlns:a16="http://schemas.microsoft.com/office/drawing/2014/main" id="{52FB4F10-EC82-42DE-B99A-A75DDD882071}"/>
                </a:ext>
              </a:extLst>
            </p:cNvPr>
            <p:cNvCxnSpPr>
              <a:cxnSpLocks/>
              <a:stCxn id="926" idx="6"/>
              <a:endCxn id="920" idx="2"/>
            </p:cNvCxnSpPr>
            <p:nvPr/>
          </p:nvCxnSpPr>
          <p:spPr>
            <a:xfrm>
              <a:off x="8010483" y="4997883"/>
              <a:ext cx="503503"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905" name="Straight Connector 904">
              <a:extLst>
                <a:ext uri="{FF2B5EF4-FFF2-40B4-BE49-F238E27FC236}">
                  <a16:creationId xmlns:a16="http://schemas.microsoft.com/office/drawing/2014/main" id="{C9ED48D4-024D-422F-9318-01ED2A8CC06F}"/>
                </a:ext>
              </a:extLst>
            </p:cNvPr>
            <p:cNvCxnSpPr>
              <a:cxnSpLocks/>
              <a:stCxn id="920" idx="4"/>
              <a:endCxn id="914" idx="7"/>
            </p:cNvCxnSpPr>
            <p:nvPr/>
          </p:nvCxnSpPr>
          <p:spPr>
            <a:xfrm flipH="1">
              <a:off x="7587150" y="5142762"/>
              <a:ext cx="1068442" cy="882537"/>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914" name="Oval 913">
              <a:extLst>
                <a:ext uri="{FF2B5EF4-FFF2-40B4-BE49-F238E27FC236}">
                  <a16:creationId xmlns:a16="http://schemas.microsoft.com/office/drawing/2014/main" id="{D8D01957-8A01-4D24-9676-3D1211FA4FB3}"/>
                </a:ext>
              </a:extLst>
            </p:cNvPr>
            <p:cNvSpPr/>
            <p:nvPr/>
          </p:nvSpPr>
          <p:spPr>
            <a:xfrm>
              <a:off x="7345414" y="5982865"/>
              <a:ext cx="283211" cy="289760"/>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915" name="Straight Connector 914">
              <a:extLst>
                <a:ext uri="{FF2B5EF4-FFF2-40B4-BE49-F238E27FC236}">
                  <a16:creationId xmlns:a16="http://schemas.microsoft.com/office/drawing/2014/main" id="{86A8488E-48C7-4C5C-BDD6-226F31C70E45}"/>
                </a:ext>
              </a:extLst>
            </p:cNvPr>
            <p:cNvCxnSpPr>
              <a:stCxn id="914" idx="0"/>
            </p:cNvCxnSpPr>
            <p:nvPr/>
          </p:nvCxnSpPr>
          <p:spPr>
            <a:xfrm flipH="1" flipV="1">
              <a:off x="7487019" y="5406320"/>
              <a:ext cx="1" cy="576546"/>
            </a:xfrm>
            <a:prstGeom prst="line">
              <a:avLst/>
            </a:prstGeom>
          </p:spPr>
          <p:style>
            <a:lnRef idx="1">
              <a:schemeClr val="accent1"/>
            </a:lnRef>
            <a:fillRef idx="0">
              <a:schemeClr val="accent1"/>
            </a:fillRef>
            <a:effectRef idx="0">
              <a:schemeClr val="accent1"/>
            </a:effectRef>
            <a:fontRef idx="minor">
              <a:schemeClr val="tx1"/>
            </a:fontRef>
          </p:style>
        </p:cxnSp>
        <p:grpSp>
          <p:nvGrpSpPr>
            <p:cNvPr id="916" name="Group 949">
              <a:extLst>
                <a:ext uri="{FF2B5EF4-FFF2-40B4-BE49-F238E27FC236}">
                  <a16:creationId xmlns:a16="http://schemas.microsoft.com/office/drawing/2014/main" id="{E3E64645-1FA6-44CD-81F7-C3711E482B97}"/>
                </a:ext>
              </a:extLst>
            </p:cNvPr>
            <p:cNvGrpSpPr/>
            <p:nvPr/>
          </p:nvGrpSpPr>
          <p:grpSpPr>
            <a:xfrm>
              <a:off x="7399377" y="5253735"/>
              <a:ext cx="175284" cy="625481"/>
              <a:chOff x="3000159" y="19909145"/>
              <a:chExt cx="287752" cy="1033344"/>
            </a:xfrm>
          </p:grpSpPr>
          <p:sp>
            <p:nvSpPr>
              <p:cNvPr id="917" name="Rectangle 916">
                <a:extLst>
                  <a:ext uri="{FF2B5EF4-FFF2-40B4-BE49-F238E27FC236}">
                    <a16:creationId xmlns:a16="http://schemas.microsoft.com/office/drawing/2014/main" id="{3419A189-4A04-4FF9-A520-190705671229}"/>
                  </a:ext>
                </a:extLst>
              </p:cNvPr>
              <p:cNvSpPr/>
              <p:nvPr/>
            </p:nvSpPr>
            <p:spPr>
              <a:xfrm>
                <a:off x="3000159" y="19909145"/>
                <a:ext cx="287752" cy="349200"/>
              </a:xfrm>
              <a:prstGeom prst="rect">
                <a:avLst/>
              </a:prstGeom>
              <a:solidFill>
                <a:schemeClr val="tx1">
                  <a:lumMod val="50000"/>
                  <a:lumOff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18" name="Rectangle 917">
                <a:extLst>
                  <a:ext uri="{FF2B5EF4-FFF2-40B4-BE49-F238E27FC236}">
                    <a16:creationId xmlns:a16="http://schemas.microsoft.com/office/drawing/2014/main" id="{E6D432FC-C2D0-4BA2-8F85-7C2FF01918CF}"/>
                  </a:ext>
                </a:extLst>
              </p:cNvPr>
              <p:cNvSpPr/>
              <p:nvPr/>
            </p:nvSpPr>
            <p:spPr>
              <a:xfrm>
                <a:off x="3000159" y="20251217"/>
                <a:ext cx="287752" cy="349200"/>
              </a:xfrm>
              <a:prstGeom prst="rect">
                <a:avLst/>
              </a:prstGeom>
              <a:solidFill>
                <a:schemeClr val="tx1">
                  <a:lumMod val="75000"/>
                  <a:lumOff val="2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19" name="Rectangle 918">
                <a:extLst>
                  <a:ext uri="{FF2B5EF4-FFF2-40B4-BE49-F238E27FC236}">
                    <a16:creationId xmlns:a16="http://schemas.microsoft.com/office/drawing/2014/main" id="{039E7C52-05B7-4546-B045-C7D5F1D1797B}"/>
                  </a:ext>
                </a:extLst>
              </p:cNvPr>
              <p:cNvSpPr/>
              <p:nvPr/>
            </p:nvSpPr>
            <p:spPr>
              <a:xfrm>
                <a:off x="3000159" y="20593289"/>
                <a:ext cx="287752" cy="349200"/>
              </a:xfrm>
              <a:prstGeom prst="rect">
                <a:avLst/>
              </a:prstGeom>
              <a:solidFill>
                <a:schemeClr val="bg1">
                  <a:lumMod val="6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908" name="Oval 907">
              <a:extLst>
                <a:ext uri="{FF2B5EF4-FFF2-40B4-BE49-F238E27FC236}">
                  <a16:creationId xmlns:a16="http://schemas.microsoft.com/office/drawing/2014/main" id="{D2B20626-0162-4E8F-A3B0-F7D809EE60A3}"/>
                </a:ext>
              </a:extLst>
            </p:cNvPr>
            <p:cNvSpPr/>
            <p:nvPr/>
          </p:nvSpPr>
          <p:spPr>
            <a:xfrm>
              <a:off x="8132128" y="5982865"/>
              <a:ext cx="283211" cy="289760"/>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909" name="Straight Connector 908">
              <a:extLst>
                <a:ext uri="{FF2B5EF4-FFF2-40B4-BE49-F238E27FC236}">
                  <a16:creationId xmlns:a16="http://schemas.microsoft.com/office/drawing/2014/main" id="{E761E61A-824E-49F3-85FE-9C43F0DBDEBB}"/>
                </a:ext>
              </a:extLst>
            </p:cNvPr>
            <p:cNvCxnSpPr>
              <a:stCxn id="908" idx="0"/>
            </p:cNvCxnSpPr>
            <p:nvPr/>
          </p:nvCxnSpPr>
          <p:spPr>
            <a:xfrm flipH="1" flipV="1">
              <a:off x="8273733" y="5406320"/>
              <a:ext cx="1" cy="576546"/>
            </a:xfrm>
            <a:prstGeom prst="line">
              <a:avLst/>
            </a:prstGeom>
          </p:spPr>
          <p:style>
            <a:lnRef idx="1">
              <a:schemeClr val="accent1"/>
            </a:lnRef>
            <a:fillRef idx="0">
              <a:schemeClr val="accent1"/>
            </a:fillRef>
            <a:effectRef idx="0">
              <a:schemeClr val="accent1"/>
            </a:effectRef>
            <a:fontRef idx="minor">
              <a:schemeClr val="tx1"/>
            </a:fontRef>
          </p:style>
        </p:cxnSp>
        <p:grpSp>
          <p:nvGrpSpPr>
            <p:cNvPr id="910" name="Group 943">
              <a:extLst>
                <a:ext uri="{FF2B5EF4-FFF2-40B4-BE49-F238E27FC236}">
                  <a16:creationId xmlns:a16="http://schemas.microsoft.com/office/drawing/2014/main" id="{618AAD0A-C355-4E2C-85AA-62AA5EEC98F2}"/>
                </a:ext>
              </a:extLst>
            </p:cNvPr>
            <p:cNvGrpSpPr/>
            <p:nvPr/>
          </p:nvGrpSpPr>
          <p:grpSpPr>
            <a:xfrm>
              <a:off x="8186091" y="5253735"/>
              <a:ext cx="175284" cy="625481"/>
              <a:chOff x="3000159" y="19909145"/>
              <a:chExt cx="287752" cy="1033344"/>
            </a:xfrm>
          </p:grpSpPr>
          <p:sp>
            <p:nvSpPr>
              <p:cNvPr id="911" name="Rectangle 910">
                <a:extLst>
                  <a:ext uri="{FF2B5EF4-FFF2-40B4-BE49-F238E27FC236}">
                    <a16:creationId xmlns:a16="http://schemas.microsoft.com/office/drawing/2014/main" id="{5CE6A52D-0746-49A4-960F-C99CCFD0FC91}"/>
                  </a:ext>
                </a:extLst>
              </p:cNvPr>
              <p:cNvSpPr/>
              <p:nvPr/>
            </p:nvSpPr>
            <p:spPr>
              <a:xfrm>
                <a:off x="3000159" y="19909145"/>
                <a:ext cx="287752" cy="349200"/>
              </a:xfrm>
              <a:prstGeom prst="rect">
                <a:avLst/>
              </a:prstGeom>
              <a:solidFill>
                <a:schemeClr val="tx1">
                  <a:lumMod val="50000"/>
                  <a:lumOff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12" name="Rectangle 911">
                <a:extLst>
                  <a:ext uri="{FF2B5EF4-FFF2-40B4-BE49-F238E27FC236}">
                    <a16:creationId xmlns:a16="http://schemas.microsoft.com/office/drawing/2014/main" id="{09D65CA9-B5C6-4A08-AA89-11C87A1C635F}"/>
                  </a:ext>
                </a:extLst>
              </p:cNvPr>
              <p:cNvSpPr/>
              <p:nvPr/>
            </p:nvSpPr>
            <p:spPr>
              <a:xfrm>
                <a:off x="3000159" y="20251217"/>
                <a:ext cx="287752" cy="349200"/>
              </a:xfrm>
              <a:prstGeom prst="rect">
                <a:avLst/>
              </a:prstGeom>
              <a:solidFill>
                <a:schemeClr val="bg1">
                  <a:lumMod val="7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913" name="Rectangle 912">
                <a:extLst>
                  <a:ext uri="{FF2B5EF4-FFF2-40B4-BE49-F238E27FC236}">
                    <a16:creationId xmlns:a16="http://schemas.microsoft.com/office/drawing/2014/main" id="{E01D88C7-37A1-433B-AD3F-D576F9BBD27D}"/>
                  </a:ext>
                </a:extLst>
              </p:cNvPr>
              <p:cNvSpPr/>
              <p:nvPr/>
            </p:nvSpPr>
            <p:spPr>
              <a:xfrm>
                <a:off x="3000159" y="20593289"/>
                <a:ext cx="287752" cy="349200"/>
              </a:xfrm>
              <a:prstGeom prst="rect">
                <a:avLst/>
              </a:prstGeom>
              <a:solidFill>
                <a:schemeClr val="tx1">
                  <a:lumMod val="75000"/>
                  <a:lumOff val="2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804" name="TextBox 803">
              <a:extLst>
                <a:ext uri="{FF2B5EF4-FFF2-40B4-BE49-F238E27FC236}">
                  <a16:creationId xmlns:a16="http://schemas.microsoft.com/office/drawing/2014/main" id="{C095C685-9E59-47AD-B14E-F9A34CC805BE}"/>
                </a:ext>
              </a:extLst>
            </p:cNvPr>
            <p:cNvSpPr txBox="1"/>
            <p:nvPr/>
          </p:nvSpPr>
          <p:spPr>
            <a:xfrm>
              <a:off x="6739797" y="6248400"/>
              <a:ext cx="2251803" cy="369332"/>
            </a:xfrm>
            <a:prstGeom prst="rect">
              <a:avLst/>
            </a:prstGeom>
            <a:noFill/>
          </p:spPr>
          <p:txBody>
            <a:bodyPr wrap="square" rtlCol="0">
              <a:spAutoFit/>
            </a:bodyPr>
            <a:lstStyle/>
            <a:p>
              <a:pPr algn="ctr"/>
              <a:r>
                <a:rPr lang="en-IN" dirty="0"/>
                <a:t>Fractional Solution</a:t>
              </a:r>
            </a:p>
          </p:txBody>
        </p:sp>
        <p:grpSp>
          <p:nvGrpSpPr>
            <p:cNvPr id="821" name="Group 1038">
              <a:extLst>
                <a:ext uri="{FF2B5EF4-FFF2-40B4-BE49-F238E27FC236}">
                  <a16:creationId xmlns:a16="http://schemas.microsoft.com/office/drawing/2014/main" id="{45883332-5E98-4606-AEF7-58BA949FDBD7}"/>
                </a:ext>
              </a:extLst>
            </p:cNvPr>
            <p:cNvGrpSpPr/>
            <p:nvPr/>
          </p:nvGrpSpPr>
          <p:grpSpPr>
            <a:xfrm>
              <a:off x="6966359" y="4877187"/>
              <a:ext cx="1789322" cy="1374275"/>
              <a:chOff x="6243064" y="17981695"/>
              <a:chExt cx="2937417" cy="2270411"/>
            </a:xfrm>
          </p:grpSpPr>
          <p:graphicFrame>
            <p:nvGraphicFramePr>
              <p:cNvPr id="832" name="Object 831">
                <a:extLst>
                  <a:ext uri="{FF2B5EF4-FFF2-40B4-BE49-F238E27FC236}">
                    <a16:creationId xmlns:a16="http://schemas.microsoft.com/office/drawing/2014/main" id="{65B9EE8B-4A32-4259-AE04-71270C4DE48E}"/>
                  </a:ext>
                </a:extLst>
              </p:cNvPr>
              <p:cNvGraphicFramePr>
                <a:graphicFrameLocks noChangeAspect="1"/>
              </p:cNvGraphicFramePr>
              <p:nvPr/>
            </p:nvGraphicFramePr>
            <p:xfrm>
              <a:off x="6243064" y="17981695"/>
              <a:ext cx="336550" cy="377825"/>
            </p:xfrm>
            <a:graphic>
              <a:graphicData uri="http://schemas.openxmlformats.org/presentationml/2006/ole">
                <mc:AlternateContent xmlns:mc="http://schemas.openxmlformats.org/markup-compatibility/2006">
                  <mc:Choice xmlns:v="urn:schemas-microsoft-com:vml" Requires="v">
                    <p:oleObj spid="_x0000_s1418586" name="Equation" r:id="rId41" imgW="203040" imgH="228600" progId="Equation.DSMT4">
                      <p:embed/>
                    </p:oleObj>
                  </mc:Choice>
                  <mc:Fallback>
                    <p:oleObj name="Equation" r:id="rId41" imgW="203040" imgH="228600" progId="Equation.DSMT4">
                      <p:embed/>
                      <p:pic>
                        <p:nvPicPr>
                          <p:cNvPr id="832" name="Object 831">
                            <a:extLst>
                              <a:ext uri="{FF2B5EF4-FFF2-40B4-BE49-F238E27FC236}">
                                <a16:creationId xmlns:a16="http://schemas.microsoft.com/office/drawing/2014/main" id="{65B9EE8B-4A32-4259-AE04-71270C4DE48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064" y="17981695"/>
                            <a:ext cx="33655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3" name="Object 832">
                <a:extLst>
                  <a:ext uri="{FF2B5EF4-FFF2-40B4-BE49-F238E27FC236}">
                    <a16:creationId xmlns:a16="http://schemas.microsoft.com/office/drawing/2014/main" id="{F944B725-FBF2-4224-AD27-359D66A25ECA}"/>
                  </a:ext>
                </a:extLst>
              </p:cNvPr>
              <p:cNvGraphicFramePr>
                <a:graphicFrameLocks noChangeAspect="1"/>
              </p:cNvGraphicFramePr>
              <p:nvPr/>
            </p:nvGraphicFramePr>
            <p:xfrm>
              <a:off x="7516852" y="18004772"/>
              <a:ext cx="356577" cy="377552"/>
            </p:xfrm>
            <a:graphic>
              <a:graphicData uri="http://schemas.openxmlformats.org/presentationml/2006/ole">
                <mc:AlternateContent xmlns:mc="http://schemas.openxmlformats.org/markup-compatibility/2006">
                  <mc:Choice xmlns:v="urn:schemas-microsoft-com:vml" Requires="v">
                    <p:oleObj spid="_x0000_s1418587" name="Equation" r:id="rId42" imgW="215640" imgH="228600" progId="Equation.DSMT4">
                      <p:embed/>
                    </p:oleObj>
                  </mc:Choice>
                  <mc:Fallback>
                    <p:oleObj name="Equation" r:id="rId42" imgW="215640" imgH="228600" progId="Equation.DSMT4">
                      <p:embed/>
                      <p:pic>
                        <p:nvPicPr>
                          <p:cNvPr id="833" name="Object 832">
                            <a:extLst>
                              <a:ext uri="{FF2B5EF4-FFF2-40B4-BE49-F238E27FC236}">
                                <a16:creationId xmlns:a16="http://schemas.microsoft.com/office/drawing/2014/main" id="{F944B725-FBF2-4224-AD27-359D66A25EC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6852" y="18004772"/>
                            <a:ext cx="356577" cy="377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4" name="Object 833">
                <a:extLst>
                  <a:ext uri="{FF2B5EF4-FFF2-40B4-BE49-F238E27FC236}">
                    <a16:creationId xmlns:a16="http://schemas.microsoft.com/office/drawing/2014/main" id="{B750E611-4FB7-4C07-85F3-C57C3981BD88}"/>
                  </a:ext>
                </a:extLst>
              </p:cNvPr>
              <p:cNvGraphicFramePr>
                <a:graphicFrameLocks noChangeAspect="1"/>
              </p:cNvGraphicFramePr>
              <p:nvPr/>
            </p:nvGraphicFramePr>
            <p:xfrm>
              <a:off x="8823904" y="18004772"/>
              <a:ext cx="356577" cy="377552"/>
            </p:xfrm>
            <a:graphic>
              <a:graphicData uri="http://schemas.openxmlformats.org/presentationml/2006/ole">
                <mc:AlternateContent xmlns:mc="http://schemas.openxmlformats.org/markup-compatibility/2006">
                  <mc:Choice xmlns:v="urn:schemas-microsoft-com:vml" Requires="v">
                    <p:oleObj spid="_x0000_s1418588" name="Equation" r:id="rId43" imgW="215640" imgH="228600" progId="Equation.DSMT4">
                      <p:embed/>
                    </p:oleObj>
                  </mc:Choice>
                  <mc:Fallback>
                    <p:oleObj name="Equation" r:id="rId43" imgW="215640" imgH="228600" progId="Equation.DSMT4">
                      <p:embed/>
                      <p:pic>
                        <p:nvPicPr>
                          <p:cNvPr id="834" name="Object 833">
                            <a:extLst>
                              <a:ext uri="{FF2B5EF4-FFF2-40B4-BE49-F238E27FC236}">
                                <a16:creationId xmlns:a16="http://schemas.microsoft.com/office/drawing/2014/main" id="{B750E611-4FB7-4C07-85F3-C57C3981BD8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23904" y="18004772"/>
                            <a:ext cx="356577" cy="377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5" name="Object 834">
                <a:extLst>
                  <a:ext uri="{FF2B5EF4-FFF2-40B4-BE49-F238E27FC236}">
                    <a16:creationId xmlns:a16="http://schemas.microsoft.com/office/drawing/2014/main" id="{60F16B85-B036-459F-AE49-08FE1FEB13B8}"/>
                  </a:ext>
                </a:extLst>
              </p:cNvPr>
              <p:cNvGraphicFramePr>
                <a:graphicFrameLocks noChangeAspect="1"/>
              </p:cNvGraphicFramePr>
              <p:nvPr/>
            </p:nvGraphicFramePr>
            <p:xfrm>
              <a:off x="6888393" y="19870776"/>
              <a:ext cx="356577" cy="377552"/>
            </p:xfrm>
            <a:graphic>
              <a:graphicData uri="http://schemas.openxmlformats.org/presentationml/2006/ole">
                <mc:AlternateContent xmlns:mc="http://schemas.openxmlformats.org/markup-compatibility/2006">
                  <mc:Choice xmlns:v="urn:schemas-microsoft-com:vml" Requires="v">
                    <p:oleObj spid="_x0000_s1418589" name="Equation" r:id="rId44" imgW="215640" imgH="228600" progId="Equation.DSMT4">
                      <p:embed/>
                    </p:oleObj>
                  </mc:Choice>
                  <mc:Fallback>
                    <p:oleObj name="Equation" r:id="rId44" imgW="215640" imgH="228600" progId="Equation.DSMT4">
                      <p:embed/>
                      <p:pic>
                        <p:nvPicPr>
                          <p:cNvPr id="835" name="Object 834">
                            <a:extLst>
                              <a:ext uri="{FF2B5EF4-FFF2-40B4-BE49-F238E27FC236}">
                                <a16:creationId xmlns:a16="http://schemas.microsoft.com/office/drawing/2014/main" id="{60F16B85-B036-459F-AE49-08FE1FEB13B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88393" y="19870776"/>
                            <a:ext cx="356577" cy="377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6" name="Object 835">
                <a:extLst>
                  <a:ext uri="{FF2B5EF4-FFF2-40B4-BE49-F238E27FC236}">
                    <a16:creationId xmlns:a16="http://schemas.microsoft.com/office/drawing/2014/main" id="{A9CC0FD1-A552-4D75-9514-653379E73D71}"/>
                  </a:ext>
                </a:extLst>
              </p:cNvPr>
              <p:cNvGraphicFramePr>
                <a:graphicFrameLocks noChangeAspect="1"/>
              </p:cNvGraphicFramePr>
              <p:nvPr/>
            </p:nvGraphicFramePr>
            <p:xfrm>
              <a:off x="8209842" y="19874554"/>
              <a:ext cx="356577" cy="377552"/>
            </p:xfrm>
            <a:graphic>
              <a:graphicData uri="http://schemas.openxmlformats.org/presentationml/2006/ole">
                <mc:AlternateContent xmlns:mc="http://schemas.openxmlformats.org/markup-compatibility/2006">
                  <mc:Choice xmlns:v="urn:schemas-microsoft-com:vml" Requires="v">
                    <p:oleObj spid="_x0000_s1418590" name="Equation" r:id="rId45" imgW="215640" imgH="228600" progId="Equation.DSMT4">
                      <p:embed/>
                    </p:oleObj>
                  </mc:Choice>
                  <mc:Fallback>
                    <p:oleObj name="Equation" r:id="rId45" imgW="215640" imgH="228600" progId="Equation.DSMT4">
                      <p:embed/>
                      <p:pic>
                        <p:nvPicPr>
                          <p:cNvPr id="836" name="Object 835">
                            <a:extLst>
                              <a:ext uri="{FF2B5EF4-FFF2-40B4-BE49-F238E27FC236}">
                                <a16:creationId xmlns:a16="http://schemas.microsoft.com/office/drawing/2014/main" id="{A9CC0FD1-A552-4D75-9514-653379E73D71}"/>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09842" y="19874554"/>
                            <a:ext cx="356577" cy="377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22" name="Group 1044">
              <a:extLst>
                <a:ext uri="{FF2B5EF4-FFF2-40B4-BE49-F238E27FC236}">
                  <a16:creationId xmlns:a16="http://schemas.microsoft.com/office/drawing/2014/main" id="{23DE5900-18D9-4601-B420-E682D734A015}"/>
                </a:ext>
              </a:extLst>
            </p:cNvPr>
            <p:cNvGrpSpPr/>
            <p:nvPr/>
          </p:nvGrpSpPr>
          <p:grpSpPr>
            <a:xfrm>
              <a:off x="6594670" y="4114803"/>
              <a:ext cx="358765" cy="650773"/>
              <a:chOff x="10302553" y="14293965"/>
              <a:chExt cx="588962" cy="1075127"/>
            </a:xfrm>
          </p:grpSpPr>
          <p:graphicFrame>
            <p:nvGraphicFramePr>
              <p:cNvPr id="829" name="Object 828">
                <a:extLst>
                  <a:ext uri="{FF2B5EF4-FFF2-40B4-BE49-F238E27FC236}">
                    <a16:creationId xmlns:a16="http://schemas.microsoft.com/office/drawing/2014/main" id="{36AC82F4-B7D8-4BBE-B118-6EF86C2BA870}"/>
                  </a:ext>
                </a:extLst>
              </p:cNvPr>
              <p:cNvGraphicFramePr>
                <a:graphicFrameLocks noChangeAspect="1"/>
              </p:cNvGraphicFramePr>
              <p:nvPr/>
            </p:nvGraphicFramePr>
            <p:xfrm>
              <a:off x="10335739" y="14293965"/>
              <a:ext cx="546100" cy="377825"/>
            </p:xfrm>
            <a:graphic>
              <a:graphicData uri="http://schemas.openxmlformats.org/presentationml/2006/ole">
                <mc:AlternateContent xmlns:mc="http://schemas.openxmlformats.org/markup-compatibility/2006">
                  <mc:Choice xmlns:v="urn:schemas-microsoft-com:vml" Requires="v">
                    <p:oleObj spid="_x0000_s1418591" name="Equation" r:id="rId46" imgW="330120" imgH="228600" progId="Equation.DSMT4">
                      <p:embed/>
                    </p:oleObj>
                  </mc:Choice>
                  <mc:Fallback>
                    <p:oleObj name="Equation" r:id="rId46" imgW="330120" imgH="228600" progId="Equation.DSMT4">
                      <p:embed/>
                      <p:pic>
                        <p:nvPicPr>
                          <p:cNvPr id="829" name="Object 828">
                            <a:extLst>
                              <a:ext uri="{FF2B5EF4-FFF2-40B4-BE49-F238E27FC236}">
                                <a16:creationId xmlns:a16="http://schemas.microsoft.com/office/drawing/2014/main" id="{36AC82F4-B7D8-4BBE-B118-6EF86C2BA870}"/>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335739" y="14293965"/>
                            <a:ext cx="54610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0" name="Object 829">
                <a:extLst>
                  <a:ext uri="{FF2B5EF4-FFF2-40B4-BE49-F238E27FC236}">
                    <a16:creationId xmlns:a16="http://schemas.microsoft.com/office/drawing/2014/main" id="{C1A215E3-C337-474B-9298-7046D65257DE}"/>
                  </a:ext>
                </a:extLst>
              </p:cNvPr>
              <p:cNvGraphicFramePr>
                <a:graphicFrameLocks noChangeAspect="1"/>
              </p:cNvGraphicFramePr>
              <p:nvPr/>
            </p:nvGraphicFramePr>
            <p:xfrm>
              <a:off x="10302553" y="14635667"/>
              <a:ext cx="588962" cy="377825"/>
            </p:xfrm>
            <a:graphic>
              <a:graphicData uri="http://schemas.openxmlformats.org/presentationml/2006/ole">
                <mc:AlternateContent xmlns:mc="http://schemas.openxmlformats.org/markup-compatibility/2006">
                  <mc:Choice xmlns:v="urn:schemas-microsoft-com:vml" Requires="v">
                    <p:oleObj spid="_x0000_s1418592" name="Equation" r:id="rId47" imgW="355320" imgH="228600" progId="Equation.DSMT4">
                      <p:embed/>
                    </p:oleObj>
                  </mc:Choice>
                  <mc:Fallback>
                    <p:oleObj name="Equation" r:id="rId47" imgW="355320" imgH="228600" progId="Equation.DSMT4">
                      <p:embed/>
                      <p:pic>
                        <p:nvPicPr>
                          <p:cNvPr id="830" name="Object 829">
                            <a:extLst>
                              <a:ext uri="{FF2B5EF4-FFF2-40B4-BE49-F238E27FC236}">
                                <a16:creationId xmlns:a16="http://schemas.microsoft.com/office/drawing/2014/main" id="{C1A215E3-C337-474B-9298-7046D65257DE}"/>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0302553" y="14635667"/>
                            <a:ext cx="588962"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1" name="Object 830">
                <a:extLst>
                  <a:ext uri="{FF2B5EF4-FFF2-40B4-BE49-F238E27FC236}">
                    <a16:creationId xmlns:a16="http://schemas.microsoft.com/office/drawing/2014/main" id="{51E7C145-EAA7-4823-A401-2424AB4C081F}"/>
                  </a:ext>
                </a:extLst>
              </p:cNvPr>
              <p:cNvGraphicFramePr>
                <a:graphicFrameLocks noChangeAspect="1"/>
              </p:cNvGraphicFramePr>
              <p:nvPr/>
            </p:nvGraphicFramePr>
            <p:xfrm>
              <a:off x="10313665" y="14991267"/>
              <a:ext cx="566738" cy="377825"/>
            </p:xfrm>
            <a:graphic>
              <a:graphicData uri="http://schemas.openxmlformats.org/presentationml/2006/ole">
                <mc:AlternateContent xmlns:mc="http://schemas.openxmlformats.org/markup-compatibility/2006">
                  <mc:Choice xmlns:v="urn:schemas-microsoft-com:vml" Requires="v">
                    <p:oleObj spid="_x0000_s1418593" name="Equation" r:id="rId48" imgW="342720" imgH="228600" progId="Equation.DSMT4">
                      <p:embed/>
                    </p:oleObj>
                  </mc:Choice>
                  <mc:Fallback>
                    <p:oleObj name="Equation" r:id="rId48" imgW="342720" imgH="228600" progId="Equation.DSMT4">
                      <p:embed/>
                      <p:pic>
                        <p:nvPicPr>
                          <p:cNvPr id="831" name="Object 830">
                            <a:extLst>
                              <a:ext uri="{FF2B5EF4-FFF2-40B4-BE49-F238E27FC236}">
                                <a16:creationId xmlns:a16="http://schemas.microsoft.com/office/drawing/2014/main" id="{51E7C145-EAA7-4823-A401-2424AB4C081F}"/>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0313665" y="14991267"/>
                            <a:ext cx="566738"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24" name="TextBox 823">
              <a:extLst>
                <a:ext uri="{FF2B5EF4-FFF2-40B4-BE49-F238E27FC236}">
                  <a16:creationId xmlns:a16="http://schemas.microsoft.com/office/drawing/2014/main" id="{22E15774-DE96-4DB9-B825-54460C72BBB0}"/>
                </a:ext>
              </a:extLst>
            </p:cNvPr>
            <p:cNvSpPr txBox="1"/>
            <p:nvPr/>
          </p:nvSpPr>
          <p:spPr>
            <a:xfrm>
              <a:off x="6781800" y="3810000"/>
              <a:ext cx="711099" cy="338554"/>
            </a:xfrm>
            <a:prstGeom prst="rect">
              <a:avLst/>
            </a:prstGeom>
            <a:noFill/>
          </p:spPr>
          <p:txBody>
            <a:bodyPr wrap="square" rtlCol="0">
              <a:spAutoFit/>
            </a:bodyPr>
            <a:lstStyle/>
            <a:p>
              <a:r>
                <a:rPr lang="en-IN" sz="1600" dirty="0"/>
                <a:t>[0,1]</a:t>
              </a:r>
            </a:p>
          </p:txBody>
        </p:sp>
      </p:grpSp>
      <p:grpSp>
        <p:nvGrpSpPr>
          <p:cNvPr id="1083" name="Group 1082"/>
          <p:cNvGrpSpPr/>
          <p:nvPr/>
        </p:nvGrpSpPr>
        <p:grpSpPr>
          <a:xfrm>
            <a:off x="3276600" y="4050268"/>
            <a:ext cx="2236316" cy="2807732"/>
            <a:chOff x="3339437" y="3810000"/>
            <a:chExt cx="2236316" cy="2807732"/>
          </a:xfrm>
        </p:grpSpPr>
        <p:sp>
          <p:nvSpPr>
            <p:cNvPr id="998" name="Oval 997">
              <a:extLst>
                <a:ext uri="{FF2B5EF4-FFF2-40B4-BE49-F238E27FC236}">
                  <a16:creationId xmlns:a16="http://schemas.microsoft.com/office/drawing/2014/main" id="{A6267E5D-BBF3-40B0-AD1F-941A3CF2EF72}"/>
                </a:ext>
              </a:extLst>
            </p:cNvPr>
            <p:cNvSpPr/>
            <p:nvPr/>
          </p:nvSpPr>
          <p:spPr>
            <a:xfrm>
              <a:off x="3719115" y="4839675"/>
              <a:ext cx="283211" cy="289760"/>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999" name="Straight Connector 998">
              <a:extLst>
                <a:ext uri="{FF2B5EF4-FFF2-40B4-BE49-F238E27FC236}">
                  <a16:creationId xmlns:a16="http://schemas.microsoft.com/office/drawing/2014/main" id="{44AB8E5F-84FE-4F3C-A828-4D0980601813}"/>
                </a:ext>
              </a:extLst>
            </p:cNvPr>
            <p:cNvCxnSpPr>
              <a:stCxn id="998" idx="0"/>
            </p:cNvCxnSpPr>
            <p:nvPr/>
          </p:nvCxnSpPr>
          <p:spPr>
            <a:xfrm flipH="1" flipV="1">
              <a:off x="3860720" y="4263129"/>
              <a:ext cx="1" cy="576546"/>
            </a:xfrm>
            <a:prstGeom prst="line">
              <a:avLst/>
            </a:prstGeom>
          </p:spPr>
          <p:style>
            <a:lnRef idx="1">
              <a:schemeClr val="accent1"/>
            </a:lnRef>
            <a:fillRef idx="0">
              <a:schemeClr val="accent1"/>
            </a:fillRef>
            <a:effectRef idx="0">
              <a:schemeClr val="accent1"/>
            </a:effectRef>
            <a:fontRef idx="minor">
              <a:schemeClr val="tx1"/>
            </a:fontRef>
          </p:style>
        </p:cxnSp>
        <p:grpSp>
          <p:nvGrpSpPr>
            <p:cNvPr id="1000" name="Group 841">
              <a:extLst>
                <a:ext uri="{FF2B5EF4-FFF2-40B4-BE49-F238E27FC236}">
                  <a16:creationId xmlns:a16="http://schemas.microsoft.com/office/drawing/2014/main" id="{2258D9BC-0E1B-48FA-87A4-6DF30D2DB763}"/>
                </a:ext>
              </a:extLst>
            </p:cNvPr>
            <p:cNvGrpSpPr/>
            <p:nvPr/>
          </p:nvGrpSpPr>
          <p:grpSpPr>
            <a:xfrm>
              <a:off x="3773078" y="4110544"/>
              <a:ext cx="175284" cy="625481"/>
              <a:chOff x="3000159" y="19909145"/>
              <a:chExt cx="287752" cy="1033344"/>
            </a:xfrm>
          </p:grpSpPr>
          <p:sp>
            <p:nvSpPr>
              <p:cNvPr id="1033" name="Rectangle 1032">
                <a:extLst>
                  <a:ext uri="{FF2B5EF4-FFF2-40B4-BE49-F238E27FC236}">
                    <a16:creationId xmlns:a16="http://schemas.microsoft.com/office/drawing/2014/main" id="{931E9E1C-14AA-4C20-9DE0-E544DAE9BFBB}"/>
                  </a:ext>
                </a:extLst>
              </p:cNvPr>
              <p:cNvSpPr/>
              <p:nvPr/>
            </p:nvSpPr>
            <p:spPr>
              <a:xfrm>
                <a:off x="3000159" y="19909145"/>
                <a:ext cx="287752" cy="349200"/>
              </a:xfrm>
              <a:prstGeom prst="rect">
                <a:avLst/>
              </a:prstGeom>
              <a:solidFill>
                <a:schemeClr val="tx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34" name="Rectangle 1033">
                <a:extLst>
                  <a:ext uri="{FF2B5EF4-FFF2-40B4-BE49-F238E27FC236}">
                    <a16:creationId xmlns:a16="http://schemas.microsoft.com/office/drawing/2014/main" id="{1CFF5CAF-C660-4C70-8D2F-08D0C32D523A}"/>
                  </a:ext>
                </a:extLst>
              </p:cNvPr>
              <p:cNvSpPr/>
              <p:nvPr/>
            </p:nvSpPr>
            <p:spPr>
              <a:xfrm>
                <a:off x="3000159" y="20251217"/>
                <a:ext cx="287752" cy="34920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35" name="Rectangle 1034">
                <a:extLst>
                  <a:ext uri="{FF2B5EF4-FFF2-40B4-BE49-F238E27FC236}">
                    <a16:creationId xmlns:a16="http://schemas.microsoft.com/office/drawing/2014/main" id="{35DB59BE-4244-4BF0-B772-296711D7E485}"/>
                  </a:ext>
                </a:extLst>
              </p:cNvPr>
              <p:cNvSpPr/>
              <p:nvPr/>
            </p:nvSpPr>
            <p:spPr>
              <a:xfrm>
                <a:off x="3000159" y="20593289"/>
                <a:ext cx="287752" cy="349200"/>
              </a:xfrm>
              <a:prstGeom prst="rect">
                <a:avLst/>
              </a:prstGeom>
              <a:solidFill>
                <a:schemeClr val="tx1">
                  <a:lumMod val="95000"/>
                  <a:lumOff val="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001" name="Group 842">
              <a:extLst>
                <a:ext uri="{FF2B5EF4-FFF2-40B4-BE49-F238E27FC236}">
                  <a16:creationId xmlns:a16="http://schemas.microsoft.com/office/drawing/2014/main" id="{93AD4B91-8BFA-4492-BABA-D99E7E58E75B}"/>
                </a:ext>
              </a:extLst>
            </p:cNvPr>
            <p:cNvGrpSpPr/>
            <p:nvPr/>
          </p:nvGrpSpPr>
          <p:grpSpPr>
            <a:xfrm>
              <a:off x="4505828" y="4110544"/>
              <a:ext cx="283211" cy="1018890"/>
              <a:chOff x="1923957" y="20248899"/>
              <a:chExt cx="464929" cy="1683288"/>
            </a:xfrm>
          </p:grpSpPr>
          <p:sp>
            <p:nvSpPr>
              <p:cNvPr id="1026" name="Oval 1025">
                <a:extLst>
                  <a:ext uri="{FF2B5EF4-FFF2-40B4-BE49-F238E27FC236}">
                    <a16:creationId xmlns:a16="http://schemas.microsoft.com/office/drawing/2014/main" id="{79D3C5B9-2E47-4F40-B6C7-1832AABA5BA6}"/>
                  </a:ext>
                </a:extLst>
              </p:cNvPr>
              <p:cNvSpPr/>
              <p:nvPr/>
            </p:nvSpPr>
            <p:spPr>
              <a:xfrm>
                <a:off x="1923957" y="21453481"/>
                <a:ext cx="464929" cy="478706"/>
              </a:xfrm>
              <a:prstGeom prst="ellipse">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1027" name="Straight Connector 1026">
                <a:extLst>
                  <a:ext uri="{FF2B5EF4-FFF2-40B4-BE49-F238E27FC236}">
                    <a16:creationId xmlns:a16="http://schemas.microsoft.com/office/drawing/2014/main" id="{018F79D7-5B92-4540-A03B-69EA19289586}"/>
                  </a:ext>
                </a:extLst>
              </p:cNvPr>
              <p:cNvCxnSpPr>
                <a:stCxn id="1026" idx="0"/>
              </p:cNvCxnSpPr>
              <p:nvPr/>
            </p:nvCxnSpPr>
            <p:spPr>
              <a:xfrm flipH="1" flipV="1">
                <a:off x="2156421" y="20500981"/>
                <a:ext cx="1" cy="95250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028" name="Group 869">
                <a:extLst>
                  <a:ext uri="{FF2B5EF4-FFF2-40B4-BE49-F238E27FC236}">
                    <a16:creationId xmlns:a16="http://schemas.microsoft.com/office/drawing/2014/main" id="{0921163E-639C-4A53-BEAE-3D108432FB01}"/>
                  </a:ext>
                </a:extLst>
              </p:cNvPr>
              <p:cNvGrpSpPr/>
              <p:nvPr/>
            </p:nvGrpSpPr>
            <p:grpSpPr>
              <a:xfrm>
                <a:off x="2012545" y="20248899"/>
                <a:ext cx="287752" cy="1033344"/>
                <a:chOff x="3000159" y="19909145"/>
                <a:chExt cx="287752" cy="1033344"/>
              </a:xfrm>
            </p:grpSpPr>
            <p:sp>
              <p:nvSpPr>
                <p:cNvPr id="1029" name="Rectangle 1028">
                  <a:extLst>
                    <a:ext uri="{FF2B5EF4-FFF2-40B4-BE49-F238E27FC236}">
                      <a16:creationId xmlns:a16="http://schemas.microsoft.com/office/drawing/2014/main" id="{4BDB9224-FBFC-4B0E-9511-A32DBB851F99}"/>
                    </a:ext>
                  </a:extLst>
                </p:cNvPr>
                <p:cNvSpPr/>
                <p:nvPr/>
              </p:nvSpPr>
              <p:spPr>
                <a:xfrm>
                  <a:off x="3000159" y="19909145"/>
                  <a:ext cx="287752" cy="34920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30" name="Rectangle 1029">
                  <a:extLst>
                    <a:ext uri="{FF2B5EF4-FFF2-40B4-BE49-F238E27FC236}">
                      <a16:creationId xmlns:a16="http://schemas.microsoft.com/office/drawing/2014/main" id="{06FDA97E-469C-4F56-B30E-0FF8D00810D8}"/>
                    </a:ext>
                  </a:extLst>
                </p:cNvPr>
                <p:cNvSpPr/>
                <p:nvPr/>
              </p:nvSpPr>
              <p:spPr>
                <a:xfrm>
                  <a:off x="3000159" y="20251217"/>
                  <a:ext cx="287752" cy="349200"/>
                </a:xfrm>
                <a:prstGeom prst="rect">
                  <a:avLst/>
                </a:prstGeom>
                <a:solidFill>
                  <a:schemeClr val="tx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31" name="Rectangle 1030">
                  <a:extLst>
                    <a:ext uri="{FF2B5EF4-FFF2-40B4-BE49-F238E27FC236}">
                      <a16:creationId xmlns:a16="http://schemas.microsoft.com/office/drawing/2014/main" id="{B0DDE9CA-5CAF-4C56-B76D-E5E38D7ED114}"/>
                    </a:ext>
                  </a:extLst>
                </p:cNvPr>
                <p:cNvSpPr/>
                <p:nvPr/>
              </p:nvSpPr>
              <p:spPr>
                <a:xfrm>
                  <a:off x="3000159" y="20593289"/>
                  <a:ext cx="287752" cy="349200"/>
                </a:xfrm>
                <a:prstGeom prst="rect">
                  <a:avLst/>
                </a:prstGeom>
                <a:solidFill>
                  <a:schemeClr val="tx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grpSp>
          <p:nvGrpSpPr>
            <p:cNvPr id="1002" name="Group 843">
              <a:extLst>
                <a:ext uri="{FF2B5EF4-FFF2-40B4-BE49-F238E27FC236}">
                  <a16:creationId xmlns:a16="http://schemas.microsoft.com/office/drawing/2014/main" id="{D61963D4-D0B3-455F-B4A5-4D2CE3585981}"/>
                </a:ext>
              </a:extLst>
            </p:cNvPr>
            <p:cNvGrpSpPr/>
            <p:nvPr/>
          </p:nvGrpSpPr>
          <p:grpSpPr>
            <a:xfrm>
              <a:off x="5292542" y="4110544"/>
              <a:ext cx="283211" cy="1018890"/>
              <a:chOff x="1923957" y="20248899"/>
              <a:chExt cx="464929" cy="1683288"/>
            </a:xfrm>
          </p:grpSpPr>
          <p:sp>
            <p:nvSpPr>
              <p:cNvPr id="1020" name="Oval 1019">
                <a:extLst>
                  <a:ext uri="{FF2B5EF4-FFF2-40B4-BE49-F238E27FC236}">
                    <a16:creationId xmlns:a16="http://schemas.microsoft.com/office/drawing/2014/main" id="{2167DBDE-24EA-4012-BDBC-9DCE660CB52F}"/>
                  </a:ext>
                </a:extLst>
              </p:cNvPr>
              <p:cNvSpPr/>
              <p:nvPr/>
            </p:nvSpPr>
            <p:spPr>
              <a:xfrm>
                <a:off x="1923957" y="21453481"/>
                <a:ext cx="464929" cy="478706"/>
              </a:xfrm>
              <a:prstGeom prst="ellipse">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1021" name="Straight Connector 1020">
                <a:extLst>
                  <a:ext uri="{FF2B5EF4-FFF2-40B4-BE49-F238E27FC236}">
                    <a16:creationId xmlns:a16="http://schemas.microsoft.com/office/drawing/2014/main" id="{139D9289-CE7F-4FC3-867B-35898CB6C8D7}"/>
                  </a:ext>
                </a:extLst>
              </p:cNvPr>
              <p:cNvCxnSpPr>
                <a:stCxn id="1020" idx="0"/>
              </p:cNvCxnSpPr>
              <p:nvPr/>
            </p:nvCxnSpPr>
            <p:spPr>
              <a:xfrm flipH="1" flipV="1">
                <a:off x="2156421" y="20500981"/>
                <a:ext cx="1" cy="95250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1022" name="Group 863">
                <a:extLst>
                  <a:ext uri="{FF2B5EF4-FFF2-40B4-BE49-F238E27FC236}">
                    <a16:creationId xmlns:a16="http://schemas.microsoft.com/office/drawing/2014/main" id="{C69FC034-9B5B-4533-A14E-C36706ED8E00}"/>
                  </a:ext>
                </a:extLst>
              </p:cNvPr>
              <p:cNvGrpSpPr/>
              <p:nvPr/>
            </p:nvGrpSpPr>
            <p:grpSpPr>
              <a:xfrm>
                <a:off x="2012545" y="20248899"/>
                <a:ext cx="287752" cy="1033344"/>
                <a:chOff x="3000159" y="19909145"/>
                <a:chExt cx="287752" cy="1033344"/>
              </a:xfrm>
            </p:grpSpPr>
            <p:sp>
              <p:nvSpPr>
                <p:cNvPr id="1023" name="Rectangle 1022">
                  <a:extLst>
                    <a:ext uri="{FF2B5EF4-FFF2-40B4-BE49-F238E27FC236}">
                      <a16:creationId xmlns:a16="http://schemas.microsoft.com/office/drawing/2014/main" id="{9D9AD265-38DE-4578-83F4-5E36A17C5C51}"/>
                    </a:ext>
                  </a:extLst>
                </p:cNvPr>
                <p:cNvSpPr/>
                <p:nvPr/>
              </p:nvSpPr>
              <p:spPr>
                <a:xfrm>
                  <a:off x="3000159" y="19909145"/>
                  <a:ext cx="287752" cy="34920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24" name="Rectangle 1023">
                  <a:extLst>
                    <a:ext uri="{FF2B5EF4-FFF2-40B4-BE49-F238E27FC236}">
                      <a16:creationId xmlns:a16="http://schemas.microsoft.com/office/drawing/2014/main" id="{92456EF8-6C98-458D-AFCB-68BE7AE2E62C}"/>
                    </a:ext>
                  </a:extLst>
                </p:cNvPr>
                <p:cNvSpPr/>
                <p:nvPr/>
              </p:nvSpPr>
              <p:spPr>
                <a:xfrm>
                  <a:off x="3000159" y="20251217"/>
                  <a:ext cx="287752" cy="349200"/>
                </a:xfrm>
                <a:prstGeom prst="rect">
                  <a:avLst/>
                </a:prstGeom>
                <a:solidFill>
                  <a:schemeClr val="tx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25" name="Rectangle 1024">
                  <a:extLst>
                    <a:ext uri="{FF2B5EF4-FFF2-40B4-BE49-F238E27FC236}">
                      <a16:creationId xmlns:a16="http://schemas.microsoft.com/office/drawing/2014/main" id="{A6307A46-4C2D-4DA7-8B06-E41863E60995}"/>
                    </a:ext>
                  </a:extLst>
                </p:cNvPr>
                <p:cNvSpPr/>
                <p:nvPr/>
              </p:nvSpPr>
              <p:spPr>
                <a:xfrm>
                  <a:off x="3000159" y="20593289"/>
                  <a:ext cx="287752" cy="349200"/>
                </a:xfrm>
                <a:prstGeom prst="rect">
                  <a:avLst/>
                </a:prstGeom>
                <a:solidFill>
                  <a:schemeClr val="tx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cxnSp>
          <p:nvCxnSpPr>
            <p:cNvPr id="1003" name="Straight Connector 1002">
              <a:extLst>
                <a:ext uri="{FF2B5EF4-FFF2-40B4-BE49-F238E27FC236}">
                  <a16:creationId xmlns:a16="http://schemas.microsoft.com/office/drawing/2014/main" id="{5A024A10-59A2-4CEA-8E0D-5607F4D69C69}"/>
                </a:ext>
              </a:extLst>
            </p:cNvPr>
            <p:cNvCxnSpPr>
              <a:cxnSpLocks/>
              <a:stCxn id="998" idx="4"/>
              <a:endCxn id="1008" idx="1"/>
            </p:cNvCxnSpPr>
            <p:nvPr/>
          </p:nvCxnSpPr>
          <p:spPr>
            <a:xfrm>
              <a:off x="3860721" y="5129434"/>
              <a:ext cx="304725" cy="882537"/>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004" name="Straight Connector 1003">
              <a:extLst>
                <a:ext uri="{FF2B5EF4-FFF2-40B4-BE49-F238E27FC236}">
                  <a16:creationId xmlns:a16="http://schemas.microsoft.com/office/drawing/2014/main" id="{042CC9EB-3FD2-4191-8C10-E236A6D1D35D}"/>
                </a:ext>
              </a:extLst>
            </p:cNvPr>
            <p:cNvCxnSpPr>
              <a:cxnSpLocks/>
              <a:stCxn id="998" idx="6"/>
              <a:endCxn id="1026" idx="2"/>
            </p:cNvCxnSpPr>
            <p:nvPr/>
          </p:nvCxnSpPr>
          <p:spPr>
            <a:xfrm>
              <a:off x="4002326" y="4984555"/>
              <a:ext cx="503503"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005" name="Straight Connector 1004">
              <a:extLst>
                <a:ext uri="{FF2B5EF4-FFF2-40B4-BE49-F238E27FC236}">
                  <a16:creationId xmlns:a16="http://schemas.microsoft.com/office/drawing/2014/main" id="{1F376A25-B6A4-4224-ACF8-64C7B1A95827}"/>
                </a:ext>
              </a:extLst>
            </p:cNvPr>
            <p:cNvCxnSpPr>
              <a:cxnSpLocks/>
              <a:stCxn id="1026" idx="4"/>
              <a:endCxn id="1011" idx="1"/>
            </p:cNvCxnSpPr>
            <p:nvPr/>
          </p:nvCxnSpPr>
          <p:spPr>
            <a:xfrm>
              <a:off x="4647434" y="5129434"/>
              <a:ext cx="304725" cy="882537"/>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006" name="Straight Connector 1005">
              <a:extLst>
                <a:ext uri="{FF2B5EF4-FFF2-40B4-BE49-F238E27FC236}">
                  <a16:creationId xmlns:a16="http://schemas.microsoft.com/office/drawing/2014/main" id="{35BF021B-B042-4EE9-9A54-593EAC6B4B1A}"/>
                </a:ext>
              </a:extLst>
            </p:cNvPr>
            <p:cNvCxnSpPr>
              <a:cxnSpLocks/>
              <a:stCxn id="1026" idx="6"/>
              <a:endCxn id="1020" idx="2"/>
            </p:cNvCxnSpPr>
            <p:nvPr/>
          </p:nvCxnSpPr>
          <p:spPr>
            <a:xfrm>
              <a:off x="4789039" y="4984555"/>
              <a:ext cx="503503"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007" name="Straight Connector 1006">
              <a:extLst>
                <a:ext uri="{FF2B5EF4-FFF2-40B4-BE49-F238E27FC236}">
                  <a16:creationId xmlns:a16="http://schemas.microsoft.com/office/drawing/2014/main" id="{BA8DF497-56F8-4B5F-A4BA-B665179DC94E}"/>
                </a:ext>
              </a:extLst>
            </p:cNvPr>
            <p:cNvCxnSpPr>
              <a:cxnSpLocks/>
              <a:stCxn id="1020" idx="4"/>
              <a:endCxn id="1008" idx="7"/>
            </p:cNvCxnSpPr>
            <p:nvPr/>
          </p:nvCxnSpPr>
          <p:spPr>
            <a:xfrm flipH="1">
              <a:off x="4365706" y="5129434"/>
              <a:ext cx="1068442" cy="882537"/>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008" name="Oval 1007">
              <a:extLst>
                <a:ext uri="{FF2B5EF4-FFF2-40B4-BE49-F238E27FC236}">
                  <a16:creationId xmlns:a16="http://schemas.microsoft.com/office/drawing/2014/main" id="{AE8B7F13-FC3C-4D45-9715-BE2A79497054}"/>
                </a:ext>
              </a:extLst>
            </p:cNvPr>
            <p:cNvSpPr/>
            <p:nvPr/>
          </p:nvSpPr>
          <p:spPr>
            <a:xfrm>
              <a:off x="4123970" y="5969537"/>
              <a:ext cx="283211" cy="289760"/>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1009" name="Straight Connector 1008">
              <a:extLst>
                <a:ext uri="{FF2B5EF4-FFF2-40B4-BE49-F238E27FC236}">
                  <a16:creationId xmlns:a16="http://schemas.microsoft.com/office/drawing/2014/main" id="{D44A0361-B220-4629-84C6-0AA3F2026D03}"/>
                </a:ext>
              </a:extLst>
            </p:cNvPr>
            <p:cNvCxnSpPr>
              <a:stCxn id="1008" idx="0"/>
            </p:cNvCxnSpPr>
            <p:nvPr/>
          </p:nvCxnSpPr>
          <p:spPr>
            <a:xfrm flipH="1" flipV="1">
              <a:off x="4265575" y="5392991"/>
              <a:ext cx="1" cy="576546"/>
            </a:xfrm>
            <a:prstGeom prst="line">
              <a:avLst/>
            </a:prstGeom>
          </p:spPr>
          <p:style>
            <a:lnRef idx="1">
              <a:schemeClr val="accent1"/>
            </a:lnRef>
            <a:fillRef idx="0">
              <a:schemeClr val="accent1"/>
            </a:fillRef>
            <a:effectRef idx="0">
              <a:schemeClr val="accent1"/>
            </a:effectRef>
            <a:fontRef idx="minor">
              <a:schemeClr val="tx1"/>
            </a:fontRef>
          </p:style>
        </p:cxnSp>
        <p:grpSp>
          <p:nvGrpSpPr>
            <p:cNvPr id="1010" name="Group 851">
              <a:extLst>
                <a:ext uri="{FF2B5EF4-FFF2-40B4-BE49-F238E27FC236}">
                  <a16:creationId xmlns:a16="http://schemas.microsoft.com/office/drawing/2014/main" id="{79FAF49D-D978-4B0E-829F-6D03E0D22FE5}"/>
                </a:ext>
              </a:extLst>
            </p:cNvPr>
            <p:cNvGrpSpPr/>
            <p:nvPr/>
          </p:nvGrpSpPr>
          <p:grpSpPr>
            <a:xfrm>
              <a:off x="4177933" y="5240407"/>
              <a:ext cx="175284" cy="625481"/>
              <a:chOff x="3000159" y="19909145"/>
              <a:chExt cx="287752" cy="1033344"/>
            </a:xfrm>
          </p:grpSpPr>
          <p:sp>
            <p:nvSpPr>
              <p:cNvPr id="1017" name="Rectangle 1016">
                <a:extLst>
                  <a:ext uri="{FF2B5EF4-FFF2-40B4-BE49-F238E27FC236}">
                    <a16:creationId xmlns:a16="http://schemas.microsoft.com/office/drawing/2014/main" id="{0DD91E51-0403-4792-9143-714F6A2B0E8A}"/>
                  </a:ext>
                </a:extLst>
              </p:cNvPr>
              <p:cNvSpPr/>
              <p:nvPr/>
            </p:nvSpPr>
            <p:spPr>
              <a:xfrm>
                <a:off x="3000159" y="19909145"/>
                <a:ext cx="287752" cy="349200"/>
              </a:xfrm>
              <a:prstGeom prst="rect">
                <a:avLst/>
              </a:prstGeom>
              <a:solidFill>
                <a:schemeClr val="tx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18" name="Rectangle 1017">
                <a:extLst>
                  <a:ext uri="{FF2B5EF4-FFF2-40B4-BE49-F238E27FC236}">
                    <a16:creationId xmlns:a16="http://schemas.microsoft.com/office/drawing/2014/main" id="{35C05CCA-6B7B-4EAF-B8B0-C19A9C43D769}"/>
                  </a:ext>
                </a:extLst>
              </p:cNvPr>
              <p:cNvSpPr/>
              <p:nvPr/>
            </p:nvSpPr>
            <p:spPr>
              <a:xfrm>
                <a:off x="3000159" y="20251217"/>
                <a:ext cx="287752" cy="349200"/>
              </a:xfrm>
              <a:prstGeom prst="rect">
                <a:avLst/>
              </a:prstGeom>
              <a:solidFill>
                <a:schemeClr val="tx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19" name="Rectangle 1018">
                <a:extLst>
                  <a:ext uri="{FF2B5EF4-FFF2-40B4-BE49-F238E27FC236}">
                    <a16:creationId xmlns:a16="http://schemas.microsoft.com/office/drawing/2014/main" id="{5607598B-4199-440D-9B69-C5FDE20D49ED}"/>
                  </a:ext>
                </a:extLst>
              </p:cNvPr>
              <p:cNvSpPr/>
              <p:nvPr/>
            </p:nvSpPr>
            <p:spPr>
              <a:xfrm>
                <a:off x="3000159" y="20593289"/>
                <a:ext cx="287752" cy="34920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011" name="Oval 1010">
              <a:extLst>
                <a:ext uri="{FF2B5EF4-FFF2-40B4-BE49-F238E27FC236}">
                  <a16:creationId xmlns:a16="http://schemas.microsoft.com/office/drawing/2014/main" id="{CBC514C8-2E58-4A73-AA97-FCF7A75F4F5E}"/>
                </a:ext>
              </a:extLst>
            </p:cNvPr>
            <p:cNvSpPr/>
            <p:nvPr/>
          </p:nvSpPr>
          <p:spPr>
            <a:xfrm>
              <a:off x="4910684" y="5969537"/>
              <a:ext cx="283211" cy="289760"/>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1012" name="Straight Connector 1011">
              <a:extLst>
                <a:ext uri="{FF2B5EF4-FFF2-40B4-BE49-F238E27FC236}">
                  <a16:creationId xmlns:a16="http://schemas.microsoft.com/office/drawing/2014/main" id="{7C953932-BE9D-40AD-BA26-CC103B1B9259}"/>
                </a:ext>
              </a:extLst>
            </p:cNvPr>
            <p:cNvCxnSpPr>
              <a:stCxn id="1011" idx="0"/>
            </p:cNvCxnSpPr>
            <p:nvPr/>
          </p:nvCxnSpPr>
          <p:spPr>
            <a:xfrm flipH="1" flipV="1">
              <a:off x="5052289" y="5392991"/>
              <a:ext cx="1" cy="576546"/>
            </a:xfrm>
            <a:prstGeom prst="line">
              <a:avLst/>
            </a:prstGeom>
          </p:spPr>
          <p:style>
            <a:lnRef idx="1">
              <a:schemeClr val="accent1"/>
            </a:lnRef>
            <a:fillRef idx="0">
              <a:schemeClr val="accent1"/>
            </a:fillRef>
            <a:effectRef idx="0">
              <a:schemeClr val="accent1"/>
            </a:effectRef>
            <a:fontRef idx="minor">
              <a:schemeClr val="tx1"/>
            </a:fontRef>
          </p:style>
        </p:cxnSp>
        <p:grpSp>
          <p:nvGrpSpPr>
            <p:cNvPr id="1013" name="Group 854">
              <a:extLst>
                <a:ext uri="{FF2B5EF4-FFF2-40B4-BE49-F238E27FC236}">
                  <a16:creationId xmlns:a16="http://schemas.microsoft.com/office/drawing/2014/main" id="{184218B3-8158-44C2-9A3B-8545FA0000B1}"/>
                </a:ext>
              </a:extLst>
            </p:cNvPr>
            <p:cNvGrpSpPr/>
            <p:nvPr/>
          </p:nvGrpSpPr>
          <p:grpSpPr>
            <a:xfrm>
              <a:off x="4964647" y="5240407"/>
              <a:ext cx="175284" cy="625481"/>
              <a:chOff x="3000159" y="19909145"/>
              <a:chExt cx="287752" cy="1033344"/>
            </a:xfrm>
          </p:grpSpPr>
          <p:sp>
            <p:nvSpPr>
              <p:cNvPr id="1014" name="Rectangle 1013">
                <a:extLst>
                  <a:ext uri="{FF2B5EF4-FFF2-40B4-BE49-F238E27FC236}">
                    <a16:creationId xmlns:a16="http://schemas.microsoft.com/office/drawing/2014/main" id="{EC1EBDD5-DA36-4371-8629-0CBE53F8B9B8}"/>
                  </a:ext>
                </a:extLst>
              </p:cNvPr>
              <p:cNvSpPr/>
              <p:nvPr/>
            </p:nvSpPr>
            <p:spPr>
              <a:xfrm>
                <a:off x="3000159" y="19909145"/>
                <a:ext cx="287752" cy="349200"/>
              </a:xfrm>
              <a:prstGeom prst="rect">
                <a:avLst/>
              </a:prstGeom>
              <a:solidFill>
                <a:schemeClr val="tx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15" name="Rectangle 1014">
                <a:extLst>
                  <a:ext uri="{FF2B5EF4-FFF2-40B4-BE49-F238E27FC236}">
                    <a16:creationId xmlns:a16="http://schemas.microsoft.com/office/drawing/2014/main" id="{597EC432-44B9-4E33-9D15-4A1A85B62BE0}"/>
                  </a:ext>
                </a:extLst>
              </p:cNvPr>
              <p:cNvSpPr/>
              <p:nvPr/>
            </p:nvSpPr>
            <p:spPr>
              <a:xfrm>
                <a:off x="3000159" y="20251217"/>
                <a:ext cx="287752" cy="34920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16" name="Rectangle 1015">
                <a:extLst>
                  <a:ext uri="{FF2B5EF4-FFF2-40B4-BE49-F238E27FC236}">
                    <a16:creationId xmlns:a16="http://schemas.microsoft.com/office/drawing/2014/main" id="{5A8EC507-9C3B-424E-BB34-D0DB455B62D0}"/>
                  </a:ext>
                </a:extLst>
              </p:cNvPr>
              <p:cNvSpPr/>
              <p:nvPr/>
            </p:nvSpPr>
            <p:spPr>
              <a:xfrm>
                <a:off x="3000159" y="20593289"/>
                <a:ext cx="287752" cy="349200"/>
              </a:xfrm>
              <a:prstGeom prst="rect">
                <a:avLst/>
              </a:prstGeom>
              <a:solidFill>
                <a:schemeClr val="tx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805" name="TextBox 804">
              <a:extLst>
                <a:ext uri="{FF2B5EF4-FFF2-40B4-BE49-F238E27FC236}">
                  <a16:creationId xmlns:a16="http://schemas.microsoft.com/office/drawing/2014/main" id="{46510970-8C22-4D82-AA5F-D7463793C59D}"/>
                </a:ext>
              </a:extLst>
            </p:cNvPr>
            <p:cNvSpPr txBox="1"/>
            <p:nvPr/>
          </p:nvSpPr>
          <p:spPr>
            <a:xfrm>
              <a:off x="3750823" y="6248400"/>
              <a:ext cx="1759843" cy="369332"/>
            </a:xfrm>
            <a:prstGeom prst="rect">
              <a:avLst/>
            </a:prstGeom>
            <a:noFill/>
          </p:spPr>
          <p:txBody>
            <a:bodyPr wrap="square" rtlCol="0">
              <a:spAutoFit/>
            </a:bodyPr>
            <a:lstStyle/>
            <a:p>
              <a:pPr algn="ctr"/>
              <a:r>
                <a:rPr lang="en-IN" dirty="0"/>
                <a:t>Integer Solution</a:t>
              </a:r>
            </a:p>
          </p:txBody>
        </p:sp>
        <p:grpSp>
          <p:nvGrpSpPr>
            <p:cNvPr id="820" name="Group 1031">
              <a:extLst>
                <a:ext uri="{FF2B5EF4-FFF2-40B4-BE49-F238E27FC236}">
                  <a16:creationId xmlns:a16="http://schemas.microsoft.com/office/drawing/2014/main" id="{139528B6-EC2D-4532-801D-59BBDA370B89}"/>
                </a:ext>
              </a:extLst>
            </p:cNvPr>
            <p:cNvGrpSpPr/>
            <p:nvPr/>
          </p:nvGrpSpPr>
          <p:grpSpPr>
            <a:xfrm>
              <a:off x="3750749" y="4862349"/>
              <a:ext cx="1789322" cy="1374275"/>
              <a:chOff x="6243064" y="17981695"/>
              <a:chExt cx="2937417" cy="2270411"/>
            </a:xfrm>
          </p:grpSpPr>
          <p:graphicFrame>
            <p:nvGraphicFramePr>
              <p:cNvPr id="837" name="Object 836">
                <a:extLst>
                  <a:ext uri="{FF2B5EF4-FFF2-40B4-BE49-F238E27FC236}">
                    <a16:creationId xmlns:a16="http://schemas.microsoft.com/office/drawing/2014/main" id="{90FAB2CB-5EA6-40BE-8024-63CC027495CD}"/>
                  </a:ext>
                </a:extLst>
              </p:cNvPr>
              <p:cNvGraphicFramePr>
                <a:graphicFrameLocks noChangeAspect="1"/>
              </p:cNvGraphicFramePr>
              <p:nvPr/>
            </p:nvGraphicFramePr>
            <p:xfrm>
              <a:off x="6243064" y="17981695"/>
              <a:ext cx="336550" cy="377825"/>
            </p:xfrm>
            <a:graphic>
              <a:graphicData uri="http://schemas.openxmlformats.org/presentationml/2006/ole">
                <mc:AlternateContent xmlns:mc="http://schemas.openxmlformats.org/markup-compatibility/2006">
                  <mc:Choice xmlns:v="urn:schemas-microsoft-com:vml" Requires="v">
                    <p:oleObj spid="_x0000_s1418594" name="Equation" r:id="rId49" imgW="203040" imgH="228600" progId="Equation.DSMT4">
                      <p:embed/>
                    </p:oleObj>
                  </mc:Choice>
                  <mc:Fallback>
                    <p:oleObj name="Equation" r:id="rId49" imgW="203040" imgH="228600" progId="Equation.DSMT4">
                      <p:embed/>
                      <p:pic>
                        <p:nvPicPr>
                          <p:cNvPr id="837" name="Object 836">
                            <a:extLst>
                              <a:ext uri="{FF2B5EF4-FFF2-40B4-BE49-F238E27FC236}">
                                <a16:creationId xmlns:a16="http://schemas.microsoft.com/office/drawing/2014/main" id="{90FAB2CB-5EA6-40BE-8024-63CC027495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3064" y="17981695"/>
                            <a:ext cx="33655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8" name="Object 837">
                <a:extLst>
                  <a:ext uri="{FF2B5EF4-FFF2-40B4-BE49-F238E27FC236}">
                    <a16:creationId xmlns:a16="http://schemas.microsoft.com/office/drawing/2014/main" id="{56DC50BA-79D9-41DE-AC3C-8E213A724206}"/>
                  </a:ext>
                </a:extLst>
              </p:cNvPr>
              <p:cNvGraphicFramePr>
                <a:graphicFrameLocks noChangeAspect="1"/>
              </p:cNvGraphicFramePr>
              <p:nvPr/>
            </p:nvGraphicFramePr>
            <p:xfrm>
              <a:off x="7516852" y="18004772"/>
              <a:ext cx="356577" cy="377552"/>
            </p:xfrm>
            <a:graphic>
              <a:graphicData uri="http://schemas.openxmlformats.org/presentationml/2006/ole">
                <mc:AlternateContent xmlns:mc="http://schemas.openxmlformats.org/markup-compatibility/2006">
                  <mc:Choice xmlns:v="urn:schemas-microsoft-com:vml" Requires="v">
                    <p:oleObj spid="_x0000_s1418595" name="Equation" r:id="rId50" imgW="215640" imgH="228600" progId="Equation.DSMT4">
                      <p:embed/>
                    </p:oleObj>
                  </mc:Choice>
                  <mc:Fallback>
                    <p:oleObj name="Equation" r:id="rId50" imgW="215640" imgH="228600" progId="Equation.DSMT4">
                      <p:embed/>
                      <p:pic>
                        <p:nvPicPr>
                          <p:cNvPr id="838" name="Object 837">
                            <a:extLst>
                              <a:ext uri="{FF2B5EF4-FFF2-40B4-BE49-F238E27FC236}">
                                <a16:creationId xmlns:a16="http://schemas.microsoft.com/office/drawing/2014/main" id="{56DC50BA-79D9-41DE-AC3C-8E213A72420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16852" y="18004772"/>
                            <a:ext cx="356577" cy="377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39" name="Object 838">
                <a:extLst>
                  <a:ext uri="{FF2B5EF4-FFF2-40B4-BE49-F238E27FC236}">
                    <a16:creationId xmlns:a16="http://schemas.microsoft.com/office/drawing/2014/main" id="{08EB2107-70AB-4D91-80B1-0858B9F7E58F}"/>
                  </a:ext>
                </a:extLst>
              </p:cNvPr>
              <p:cNvGraphicFramePr>
                <a:graphicFrameLocks noChangeAspect="1"/>
              </p:cNvGraphicFramePr>
              <p:nvPr/>
            </p:nvGraphicFramePr>
            <p:xfrm>
              <a:off x="8823904" y="18004772"/>
              <a:ext cx="356577" cy="377552"/>
            </p:xfrm>
            <a:graphic>
              <a:graphicData uri="http://schemas.openxmlformats.org/presentationml/2006/ole">
                <mc:AlternateContent xmlns:mc="http://schemas.openxmlformats.org/markup-compatibility/2006">
                  <mc:Choice xmlns:v="urn:schemas-microsoft-com:vml" Requires="v">
                    <p:oleObj spid="_x0000_s1418596" name="Equation" r:id="rId51" imgW="215640" imgH="228600" progId="Equation.DSMT4">
                      <p:embed/>
                    </p:oleObj>
                  </mc:Choice>
                  <mc:Fallback>
                    <p:oleObj name="Equation" r:id="rId51" imgW="215640" imgH="228600" progId="Equation.DSMT4">
                      <p:embed/>
                      <p:pic>
                        <p:nvPicPr>
                          <p:cNvPr id="839" name="Object 838">
                            <a:extLst>
                              <a:ext uri="{FF2B5EF4-FFF2-40B4-BE49-F238E27FC236}">
                                <a16:creationId xmlns:a16="http://schemas.microsoft.com/office/drawing/2014/main" id="{08EB2107-70AB-4D91-80B1-0858B9F7E5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823904" y="18004772"/>
                            <a:ext cx="356577" cy="377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0" name="Object 839">
                <a:extLst>
                  <a:ext uri="{FF2B5EF4-FFF2-40B4-BE49-F238E27FC236}">
                    <a16:creationId xmlns:a16="http://schemas.microsoft.com/office/drawing/2014/main" id="{D37022D7-9882-42E4-8BED-E2BC981B63CB}"/>
                  </a:ext>
                </a:extLst>
              </p:cNvPr>
              <p:cNvGraphicFramePr>
                <a:graphicFrameLocks noChangeAspect="1"/>
              </p:cNvGraphicFramePr>
              <p:nvPr/>
            </p:nvGraphicFramePr>
            <p:xfrm>
              <a:off x="6888393" y="19870776"/>
              <a:ext cx="356577" cy="377552"/>
            </p:xfrm>
            <a:graphic>
              <a:graphicData uri="http://schemas.openxmlformats.org/presentationml/2006/ole">
                <mc:AlternateContent xmlns:mc="http://schemas.openxmlformats.org/markup-compatibility/2006">
                  <mc:Choice xmlns:v="urn:schemas-microsoft-com:vml" Requires="v">
                    <p:oleObj spid="_x0000_s1418597" name="Equation" r:id="rId52" imgW="215640" imgH="228600" progId="Equation.DSMT4">
                      <p:embed/>
                    </p:oleObj>
                  </mc:Choice>
                  <mc:Fallback>
                    <p:oleObj name="Equation" r:id="rId52" imgW="215640" imgH="228600" progId="Equation.DSMT4">
                      <p:embed/>
                      <p:pic>
                        <p:nvPicPr>
                          <p:cNvPr id="840" name="Object 839">
                            <a:extLst>
                              <a:ext uri="{FF2B5EF4-FFF2-40B4-BE49-F238E27FC236}">
                                <a16:creationId xmlns:a16="http://schemas.microsoft.com/office/drawing/2014/main" id="{D37022D7-9882-42E4-8BED-E2BC981B63C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88393" y="19870776"/>
                            <a:ext cx="356577" cy="377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41" name="Object 840">
                <a:extLst>
                  <a:ext uri="{FF2B5EF4-FFF2-40B4-BE49-F238E27FC236}">
                    <a16:creationId xmlns:a16="http://schemas.microsoft.com/office/drawing/2014/main" id="{60940473-D319-4861-963D-83CA6E831855}"/>
                  </a:ext>
                </a:extLst>
              </p:cNvPr>
              <p:cNvGraphicFramePr>
                <a:graphicFrameLocks noChangeAspect="1"/>
              </p:cNvGraphicFramePr>
              <p:nvPr/>
            </p:nvGraphicFramePr>
            <p:xfrm>
              <a:off x="8209842" y="19874554"/>
              <a:ext cx="356577" cy="377552"/>
            </p:xfrm>
            <a:graphic>
              <a:graphicData uri="http://schemas.openxmlformats.org/presentationml/2006/ole">
                <mc:AlternateContent xmlns:mc="http://schemas.openxmlformats.org/markup-compatibility/2006">
                  <mc:Choice xmlns:v="urn:schemas-microsoft-com:vml" Requires="v">
                    <p:oleObj spid="_x0000_s1418598" name="Equation" r:id="rId53" imgW="215640" imgH="228600" progId="Equation.DSMT4">
                      <p:embed/>
                    </p:oleObj>
                  </mc:Choice>
                  <mc:Fallback>
                    <p:oleObj name="Equation" r:id="rId53" imgW="215640" imgH="228600" progId="Equation.DSMT4">
                      <p:embed/>
                      <p:pic>
                        <p:nvPicPr>
                          <p:cNvPr id="841" name="Object 840">
                            <a:extLst>
                              <a:ext uri="{FF2B5EF4-FFF2-40B4-BE49-F238E27FC236}">
                                <a16:creationId xmlns:a16="http://schemas.microsoft.com/office/drawing/2014/main" id="{60940473-D319-4861-963D-83CA6E83185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09842" y="19874554"/>
                            <a:ext cx="356577" cy="377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823" name="Group 1048">
              <a:extLst>
                <a:ext uri="{FF2B5EF4-FFF2-40B4-BE49-F238E27FC236}">
                  <a16:creationId xmlns:a16="http://schemas.microsoft.com/office/drawing/2014/main" id="{DD2C489F-62BD-4DBF-869F-8D8233421092}"/>
                </a:ext>
              </a:extLst>
            </p:cNvPr>
            <p:cNvGrpSpPr/>
            <p:nvPr/>
          </p:nvGrpSpPr>
          <p:grpSpPr>
            <a:xfrm>
              <a:off x="3339437" y="4114799"/>
              <a:ext cx="358765" cy="650772"/>
              <a:chOff x="10302553" y="14302536"/>
              <a:chExt cx="588962" cy="1075125"/>
            </a:xfrm>
          </p:grpSpPr>
          <p:graphicFrame>
            <p:nvGraphicFramePr>
              <p:cNvPr id="826" name="Object 825">
                <a:extLst>
                  <a:ext uri="{FF2B5EF4-FFF2-40B4-BE49-F238E27FC236}">
                    <a16:creationId xmlns:a16="http://schemas.microsoft.com/office/drawing/2014/main" id="{2E8E2FAB-5C08-4CCA-A44D-8EF7A6E3B62F}"/>
                  </a:ext>
                </a:extLst>
              </p:cNvPr>
              <p:cNvGraphicFramePr>
                <a:graphicFrameLocks noChangeAspect="1"/>
              </p:cNvGraphicFramePr>
              <p:nvPr/>
            </p:nvGraphicFramePr>
            <p:xfrm>
              <a:off x="10335739" y="14302536"/>
              <a:ext cx="546100" cy="377825"/>
            </p:xfrm>
            <a:graphic>
              <a:graphicData uri="http://schemas.openxmlformats.org/presentationml/2006/ole">
                <mc:AlternateContent xmlns:mc="http://schemas.openxmlformats.org/markup-compatibility/2006">
                  <mc:Choice xmlns:v="urn:schemas-microsoft-com:vml" Requires="v">
                    <p:oleObj spid="_x0000_s1418599" name="Equation" r:id="rId54" imgW="330120" imgH="228600" progId="Equation.DSMT4">
                      <p:embed/>
                    </p:oleObj>
                  </mc:Choice>
                  <mc:Fallback>
                    <p:oleObj name="Equation" r:id="rId54" imgW="330120" imgH="228600" progId="Equation.DSMT4">
                      <p:embed/>
                      <p:pic>
                        <p:nvPicPr>
                          <p:cNvPr id="826" name="Object 825">
                            <a:extLst>
                              <a:ext uri="{FF2B5EF4-FFF2-40B4-BE49-F238E27FC236}">
                                <a16:creationId xmlns:a16="http://schemas.microsoft.com/office/drawing/2014/main" id="{2E8E2FAB-5C08-4CCA-A44D-8EF7A6E3B62F}"/>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335739" y="14302536"/>
                            <a:ext cx="54610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7" name="Object 826">
                <a:extLst>
                  <a:ext uri="{FF2B5EF4-FFF2-40B4-BE49-F238E27FC236}">
                    <a16:creationId xmlns:a16="http://schemas.microsoft.com/office/drawing/2014/main" id="{9C286579-8A13-451F-91C5-31DB8E9002A8}"/>
                  </a:ext>
                </a:extLst>
              </p:cNvPr>
              <p:cNvGraphicFramePr>
                <a:graphicFrameLocks noChangeAspect="1"/>
              </p:cNvGraphicFramePr>
              <p:nvPr/>
            </p:nvGraphicFramePr>
            <p:xfrm>
              <a:off x="10302553" y="14644238"/>
              <a:ext cx="588962" cy="377825"/>
            </p:xfrm>
            <a:graphic>
              <a:graphicData uri="http://schemas.openxmlformats.org/presentationml/2006/ole">
                <mc:AlternateContent xmlns:mc="http://schemas.openxmlformats.org/markup-compatibility/2006">
                  <mc:Choice xmlns:v="urn:schemas-microsoft-com:vml" Requires="v">
                    <p:oleObj spid="_x0000_s1418600" name="Equation" r:id="rId55" imgW="355320" imgH="228600" progId="Equation.DSMT4">
                      <p:embed/>
                    </p:oleObj>
                  </mc:Choice>
                  <mc:Fallback>
                    <p:oleObj name="Equation" r:id="rId55" imgW="355320" imgH="228600" progId="Equation.DSMT4">
                      <p:embed/>
                      <p:pic>
                        <p:nvPicPr>
                          <p:cNvPr id="827" name="Object 826">
                            <a:extLst>
                              <a:ext uri="{FF2B5EF4-FFF2-40B4-BE49-F238E27FC236}">
                                <a16:creationId xmlns:a16="http://schemas.microsoft.com/office/drawing/2014/main" id="{9C286579-8A13-451F-91C5-31DB8E9002A8}"/>
                              </a:ext>
                            </a:extLst>
                          </p:cNvPr>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10302553" y="14644238"/>
                            <a:ext cx="588962"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28" name="Object 827">
                <a:extLst>
                  <a:ext uri="{FF2B5EF4-FFF2-40B4-BE49-F238E27FC236}">
                    <a16:creationId xmlns:a16="http://schemas.microsoft.com/office/drawing/2014/main" id="{1D51BA8D-D285-4898-A7C0-1895B70C1224}"/>
                  </a:ext>
                </a:extLst>
              </p:cNvPr>
              <p:cNvGraphicFramePr>
                <a:graphicFrameLocks noChangeAspect="1"/>
              </p:cNvGraphicFramePr>
              <p:nvPr/>
            </p:nvGraphicFramePr>
            <p:xfrm>
              <a:off x="10313665" y="14999836"/>
              <a:ext cx="566738" cy="377825"/>
            </p:xfrm>
            <a:graphic>
              <a:graphicData uri="http://schemas.openxmlformats.org/presentationml/2006/ole">
                <mc:AlternateContent xmlns:mc="http://schemas.openxmlformats.org/markup-compatibility/2006">
                  <mc:Choice xmlns:v="urn:schemas-microsoft-com:vml" Requires="v">
                    <p:oleObj spid="_x0000_s1418601" name="Equation" r:id="rId56" imgW="342720" imgH="228600" progId="Equation.DSMT4">
                      <p:embed/>
                    </p:oleObj>
                  </mc:Choice>
                  <mc:Fallback>
                    <p:oleObj name="Equation" r:id="rId56" imgW="342720" imgH="228600" progId="Equation.DSMT4">
                      <p:embed/>
                      <p:pic>
                        <p:nvPicPr>
                          <p:cNvPr id="828" name="Object 827">
                            <a:extLst>
                              <a:ext uri="{FF2B5EF4-FFF2-40B4-BE49-F238E27FC236}">
                                <a16:creationId xmlns:a16="http://schemas.microsoft.com/office/drawing/2014/main" id="{1D51BA8D-D285-4898-A7C0-1895B70C1224}"/>
                              </a:ext>
                            </a:extLst>
                          </p:cNvPr>
                          <p:cNvPicPr>
                            <a:picLocks noChangeAspect="1" noChangeArrowheads="1"/>
                          </p:cNvPicPr>
                          <p:nvPr/>
                        </p:nvPicPr>
                        <p:blipFill>
                          <a:blip r:embed="rId35">
                            <a:extLst>
                              <a:ext uri="{28A0092B-C50C-407E-A947-70E740481C1C}">
                                <a14:useLocalDpi xmlns:a14="http://schemas.microsoft.com/office/drawing/2010/main" val="0"/>
                              </a:ext>
                            </a:extLst>
                          </a:blip>
                          <a:srcRect/>
                          <a:stretch>
                            <a:fillRect/>
                          </a:stretch>
                        </p:blipFill>
                        <p:spPr bwMode="auto">
                          <a:xfrm>
                            <a:off x="10313665" y="14999836"/>
                            <a:ext cx="566738"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825" name="TextBox 824">
              <a:extLst>
                <a:ext uri="{FF2B5EF4-FFF2-40B4-BE49-F238E27FC236}">
                  <a16:creationId xmlns:a16="http://schemas.microsoft.com/office/drawing/2014/main" id="{224B0F50-466C-4AFC-9B1D-55E56474AFF5}"/>
                </a:ext>
              </a:extLst>
            </p:cNvPr>
            <p:cNvSpPr txBox="1"/>
            <p:nvPr/>
          </p:nvSpPr>
          <p:spPr>
            <a:xfrm>
              <a:off x="3581400" y="3810000"/>
              <a:ext cx="665483" cy="338554"/>
            </a:xfrm>
            <a:prstGeom prst="rect">
              <a:avLst/>
            </a:prstGeom>
            <a:noFill/>
          </p:spPr>
          <p:txBody>
            <a:bodyPr wrap="square" rtlCol="0">
              <a:spAutoFit/>
            </a:bodyPr>
            <a:lstStyle/>
            <a:p>
              <a:r>
                <a:rPr lang="en-IN" sz="1600" dirty="0"/>
                <a:t>{0,1}</a:t>
              </a:r>
            </a:p>
          </p:txBody>
        </p:sp>
      </p:grpSp>
      <p:cxnSp>
        <p:nvCxnSpPr>
          <p:cNvPr id="1085" name="Straight Arrow Connector 1084">
            <a:extLst>
              <a:ext uri="{FF2B5EF4-FFF2-40B4-BE49-F238E27FC236}">
                <a16:creationId xmlns:a16="http://schemas.microsoft.com/office/drawing/2014/main" id="{58F8E9BE-4EE9-4CCC-9025-2D34E041DE1C}"/>
              </a:ext>
            </a:extLst>
          </p:cNvPr>
          <p:cNvCxnSpPr>
            <a:cxnSpLocks/>
          </p:cNvCxnSpPr>
          <p:nvPr/>
        </p:nvCxnSpPr>
        <p:spPr>
          <a:xfrm>
            <a:off x="5890557" y="2257874"/>
            <a:ext cx="771412" cy="0"/>
          </a:xfrm>
          <a:prstGeom prst="straightConnector1">
            <a:avLst/>
          </a:prstGeom>
          <a:ln>
            <a:solidFill>
              <a:schemeClr val="tx1"/>
            </a:solidFill>
            <a:tailEnd type="triangle"/>
          </a:ln>
          <a:effectLst/>
        </p:spPr>
        <p:style>
          <a:lnRef idx="3">
            <a:schemeClr val="accent3"/>
          </a:lnRef>
          <a:fillRef idx="0">
            <a:schemeClr val="accent3"/>
          </a:fillRef>
          <a:effectRef idx="2">
            <a:schemeClr val="accent3"/>
          </a:effectRef>
          <a:fontRef idx="minor">
            <a:schemeClr val="tx1"/>
          </a:fontRef>
        </p:style>
      </p:cxnSp>
      <p:sp>
        <p:nvSpPr>
          <p:cNvPr id="1086" name="TextBox 1085">
            <a:extLst>
              <a:ext uri="{FF2B5EF4-FFF2-40B4-BE49-F238E27FC236}">
                <a16:creationId xmlns:a16="http://schemas.microsoft.com/office/drawing/2014/main" id="{516FE4FA-0FDA-4836-8C1C-F7AA7C5486DD}"/>
              </a:ext>
            </a:extLst>
          </p:cNvPr>
          <p:cNvSpPr txBox="1"/>
          <p:nvPr/>
        </p:nvSpPr>
        <p:spPr>
          <a:xfrm>
            <a:off x="5809400" y="1828800"/>
            <a:ext cx="739970" cy="400110"/>
          </a:xfrm>
          <a:prstGeom prst="rect">
            <a:avLst/>
          </a:prstGeom>
          <a:noFill/>
        </p:spPr>
        <p:txBody>
          <a:bodyPr wrap="square" rtlCol="0">
            <a:spAutoFit/>
          </a:bodyPr>
          <a:lstStyle/>
          <a:p>
            <a:pPr algn="ctr"/>
            <a:r>
              <a:rPr lang="en-IN" sz="2000" dirty="0">
                <a:solidFill>
                  <a:schemeClr val="accent6">
                    <a:lumMod val="75000"/>
                  </a:schemeClr>
                </a:solidFill>
              </a:rPr>
              <a:t>Relax</a:t>
            </a:r>
          </a:p>
        </p:txBody>
      </p:sp>
      <p:cxnSp>
        <p:nvCxnSpPr>
          <p:cNvPr id="1087" name="Straight Arrow Connector 1086">
            <a:extLst>
              <a:ext uri="{FF2B5EF4-FFF2-40B4-BE49-F238E27FC236}">
                <a16:creationId xmlns:a16="http://schemas.microsoft.com/office/drawing/2014/main" id="{8B8EB047-E067-4FCA-A8F2-DBFE749307E0}"/>
              </a:ext>
            </a:extLst>
          </p:cNvPr>
          <p:cNvCxnSpPr>
            <a:cxnSpLocks/>
          </p:cNvCxnSpPr>
          <p:nvPr/>
        </p:nvCxnSpPr>
        <p:spPr>
          <a:xfrm>
            <a:off x="7844785" y="3697415"/>
            <a:ext cx="0" cy="360000"/>
          </a:xfrm>
          <a:prstGeom prst="straightConnector1">
            <a:avLst/>
          </a:prstGeom>
          <a:ln>
            <a:solidFill>
              <a:schemeClr val="tx1"/>
            </a:solidFill>
            <a:tailEnd type="triangle"/>
          </a:ln>
          <a:effectLst/>
        </p:spPr>
        <p:style>
          <a:lnRef idx="3">
            <a:schemeClr val="accent3"/>
          </a:lnRef>
          <a:fillRef idx="0">
            <a:schemeClr val="accent3"/>
          </a:fillRef>
          <a:effectRef idx="2">
            <a:schemeClr val="accent3"/>
          </a:effectRef>
          <a:fontRef idx="minor">
            <a:schemeClr val="tx1"/>
          </a:fontRef>
        </p:style>
      </p:cxnSp>
      <p:sp>
        <p:nvSpPr>
          <p:cNvPr id="1088" name="TextBox 1087">
            <a:extLst>
              <a:ext uri="{FF2B5EF4-FFF2-40B4-BE49-F238E27FC236}">
                <a16:creationId xmlns:a16="http://schemas.microsoft.com/office/drawing/2014/main" id="{915CAD34-F1C4-416B-891D-1A10D1178049}"/>
              </a:ext>
            </a:extLst>
          </p:cNvPr>
          <p:cNvSpPr txBox="1"/>
          <p:nvPr/>
        </p:nvSpPr>
        <p:spPr>
          <a:xfrm>
            <a:off x="7946830" y="3659369"/>
            <a:ext cx="739970" cy="400110"/>
          </a:xfrm>
          <a:prstGeom prst="rect">
            <a:avLst/>
          </a:prstGeom>
          <a:noFill/>
        </p:spPr>
        <p:txBody>
          <a:bodyPr wrap="square" rtlCol="0">
            <a:spAutoFit/>
          </a:bodyPr>
          <a:lstStyle/>
          <a:p>
            <a:pPr algn="ctr"/>
            <a:r>
              <a:rPr lang="en-IN" sz="2000" dirty="0">
                <a:solidFill>
                  <a:schemeClr val="accent6">
                    <a:lumMod val="75000"/>
                  </a:schemeClr>
                </a:solidFill>
              </a:rPr>
              <a:t>Solve</a:t>
            </a:r>
          </a:p>
        </p:txBody>
      </p:sp>
      <p:cxnSp>
        <p:nvCxnSpPr>
          <p:cNvPr id="1091" name="Straight Arrow Connector 1090">
            <a:extLst>
              <a:ext uri="{FF2B5EF4-FFF2-40B4-BE49-F238E27FC236}">
                <a16:creationId xmlns:a16="http://schemas.microsoft.com/office/drawing/2014/main" id="{AB1D479D-28BD-493A-9F19-6E030ABA5A10}"/>
              </a:ext>
            </a:extLst>
          </p:cNvPr>
          <p:cNvCxnSpPr/>
          <p:nvPr/>
        </p:nvCxnSpPr>
        <p:spPr>
          <a:xfrm>
            <a:off x="5857988" y="5661215"/>
            <a:ext cx="771412" cy="0"/>
          </a:xfrm>
          <a:prstGeom prst="straightConnector1">
            <a:avLst/>
          </a:prstGeom>
          <a:ln>
            <a:solidFill>
              <a:schemeClr val="tx1"/>
            </a:solidFill>
            <a:headEnd type="triangle"/>
            <a:tailEnd type="none"/>
          </a:ln>
          <a:effectLst/>
        </p:spPr>
        <p:style>
          <a:lnRef idx="3">
            <a:schemeClr val="accent3"/>
          </a:lnRef>
          <a:fillRef idx="0">
            <a:schemeClr val="accent3"/>
          </a:fillRef>
          <a:effectRef idx="2">
            <a:schemeClr val="accent3"/>
          </a:effectRef>
          <a:fontRef idx="minor">
            <a:schemeClr val="tx1"/>
          </a:fontRef>
        </p:style>
      </p:cxnSp>
      <p:sp>
        <p:nvSpPr>
          <p:cNvPr id="1092" name="TextBox 1091">
            <a:extLst>
              <a:ext uri="{FF2B5EF4-FFF2-40B4-BE49-F238E27FC236}">
                <a16:creationId xmlns:a16="http://schemas.microsoft.com/office/drawing/2014/main" id="{A9B9BF34-F2AB-4212-8DB6-DD79A3FE771E}"/>
              </a:ext>
            </a:extLst>
          </p:cNvPr>
          <p:cNvSpPr txBox="1"/>
          <p:nvPr/>
        </p:nvSpPr>
        <p:spPr>
          <a:xfrm>
            <a:off x="5791200" y="5257800"/>
            <a:ext cx="856400" cy="400110"/>
          </a:xfrm>
          <a:prstGeom prst="rect">
            <a:avLst/>
          </a:prstGeom>
          <a:noFill/>
        </p:spPr>
        <p:txBody>
          <a:bodyPr wrap="square" rtlCol="0">
            <a:spAutoFit/>
          </a:bodyPr>
          <a:lstStyle/>
          <a:p>
            <a:pPr algn="ctr"/>
            <a:r>
              <a:rPr lang="en-IN" sz="2000" dirty="0">
                <a:solidFill>
                  <a:schemeClr val="accent6">
                    <a:lumMod val="75000"/>
                  </a:schemeClr>
                </a:solidFill>
              </a:rPr>
              <a:t>Round</a:t>
            </a:r>
          </a:p>
        </p:txBody>
      </p:sp>
      <p:cxnSp>
        <p:nvCxnSpPr>
          <p:cNvPr id="1094" name="Straight Arrow Connector 1093">
            <a:extLst>
              <a:ext uri="{FF2B5EF4-FFF2-40B4-BE49-F238E27FC236}">
                <a16:creationId xmlns:a16="http://schemas.microsoft.com/office/drawing/2014/main" id="{58F8E9BE-4EE9-4CCC-9025-2D34E041DE1C}"/>
              </a:ext>
            </a:extLst>
          </p:cNvPr>
          <p:cNvCxnSpPr/>
          <p:nvPr/>
        </p:nvCxnSpPr>
        <p:spPr>
          <a:xfrm>
            <a:off x="2519557" y="2257874"/>
            <a:ext cx="771412" cy="0"/>
          </a:xfrm>
          <a:prstGeom prst="straightConnector1">
            <a:avLst/>
          </a:prstGeom>
          <a:ln>
            <a:solidFill>
              <a:schemeClr val="tx1"/>
            </a:solidFill>
            <a:tailEnd type="triangle"/>
          </a:ln>
          <a:effectLst/>
        </p:spPr>
        <p:style>
          <a:lnRef idx="3">
            <a:schemeClr val="accent3"/>
          </a:lnRef>
          <a:fillRef idx="0">
            <a:schemeClr val="accent3"/>
          </a:fillRef>
          <a:effectRef idx="2">
            <a:schemeClr val="accent3"/>
          </a:effectRef>
          <a:fontRef idx="minor">
            <a:schemeClr val="tx1"/>
          </a:fontRef>
        </p:style>
      </p:cxnSp>
      <p:sp>
        <p:nvSpPr>
          <p:cNvPr id="1095" name="TextBox 1094">
            <a:extLst>
              <a:ext uri="{FF2B5EF4-FFF2-40B4-BE49-F238E27FC236}">
                <a16:creationId xmlns:a16="http://schemas.microsoft.com/office/drawing/2014/main" id="{516FE4FA-0FDA-4836-8C1C-F7AA7C5486DD}"/>
              </a:ext>
            </a:extLst>
          </p:cNvPr>
          <p:cNvSpPr txBox="1"/>
          <p:nvPr/>
        </p:nvSpPr>
        <p:spPr>
          <a:xfrm>
            <a:off x="2286000" y="1828800"/>
            <a:ext cx="1295400" cy="400110"/>
          </a:xfrm>
          <a:prstGeom prst="rect">
            <a:avLst/>
          </a:prstGeom>
          <a:noFill/>
        </p:spPr>
        <p:txBody>
          <a:bodyPr wrap="square" rtlCol="0">
            <a:spAutoFit/>
          </a:bodyPr>
          <a:lstStyle/>
          <a:p>
            <a:pPr algn="ctr"/>
            <a:r>
              <a:rPr lang="en-IN" sz="2000" dirty="0">
                <a:solidFill>
                  <a:schemeClr val="accent6">
                    <a:lumMod val="75000"/>
                  </a:schemeClr>
                </a:solidFill>
              </a:rPr>
              <a:t>Formulate</a:t>
            </a:r>
          </a:p>
        </p:txBody>
      </p:sp>
      <p:sp>
        <p:nvSpPr>
          <p:cNvPr id="290" name="TextBox 289">
            <a:extLst>
              <a:ext uri="{FF2B5EF4-FFF2-40B4-BE49-F238E27FC236}">
                <a16:creationId xmlns:a16="http://schemas.microsoft.com/office/drawing/2014/main" id="{AD44CC5D-5E56-47F5-8B16-5789FC1ABD5C}"/>
              </a:ext>
            </a:extLst>
          </p:cNvPr>
          <p:cNvSpPr txBox="1"/>
          <p:nvPr/>
        </p:nvSpPr>
        <p:spPr>
          <a:xfrm>
            <a:off x="457200" y="4343400"/>
            <a:ext cx="2502582" cy="2246769"/>
          </a:xfrm>
          <a:prstGeom prst="rect">
            <a:avLst/>
          </a:prstGeom>
          <a:noFill/>
        </p:spPr>
        <p:txBody>
          <a:bodyPr wrap="square" rtlCol="0">
            <a:spAutoFit/>
          </a:bodyPr>
          <a:lstStyle/>
          <a:p>
            <a:pPr algn="ctr"/>
            <a:r>
              <a:rPr lang="en-IN" sz="2000" dirty="0">
                <a:solidFill>
                  <a:srgbClr val="C00000"/>
                </a:solidFill>
              </a:rPr>
              <a:t>We propose a rounding procedure that can be learned from data for any specific type of Discrete Labeling Problem   </a:t>
            </a:r>
          </a:p>
        </p:txBody>
      </p:sp>
      <p:sp>
        <p:nvSpPr>
          <p:cNvPr id="289" name="Rectangle: Rounded Corners 866">
            <a:extLst>
              <a:ext uri="{FF2B5EF4-FFF2-40B4-BE49-F238E27FC236}">
                <a16:creationId xmlns:a16="http://schemas.microsoft.com/office/drawing/2014/main" id="{2F6B835A-6581-47B4-917F-FCBE2CB6CA8C}"/>
              </a:ext>
            </a:extLst>
          </p:cNvPr>
          <p:cNvSpPr/>
          <p:nvPr/>
        </p:nvSpPr>
        <p:spPr>
          <a:xfrm>
            <a:off x="228601" y="4090391"/>
            <a:ext cx="8721530" cy="2709351"/>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8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8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8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8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8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8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8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09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09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9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 grpId="0"/>
      <p:bldP spid="1088" grpId="0"/>
      <p:bldP spid="1092" grpId="0"/>
      <p:bldP spid="1095" grpId="0"/>
      <p:bldP spid="290" grpId="0"/>
      <p:bldP spid="28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533400"/>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en-IN" sz="3600" dirty="0">
                <a:solidFill>
                  <a:schemeClr val="bg1"/>
                </a:solidFill>
              </a:rPr>
              <a:t>Randomized Rounding Procedures</a:t>
            </a:r>
          </a:p>
        </p:txBody>
      </p:sp>
      <p:sp>
        <p:nvSpPr>
          <p:cNvPr id="126" name="Arrow: U-Turn 586">
            <a:extLst>
              <a:ext uri="{FF2B5EF4-FFF2-40B4-BE49-F238E27FC236}">
                <a16:creationId xmlns:a16="http://schemas.microsoft.com/office/drawing/2014/main" id="{28DA81C6-057E-4F5D-9884-8F929A0C70FE}"/>
              </a:ext>
            </a:extLst>
          </p:cNvPr>
          <p:cNvSpPr/>
          <p:nvPr/>
        </p:nvSpPr>
        <p:spPr>
          <a:xfrm>
            <a:off x="2729627" y="6397852"/>
            <a:ext cx="3248410" cy="323593"/>
          </a:xfrm>
          <a:prstGeom prst="uturnArrow">
            <a:avLst>
              <a:gd name="adj1" fmla="val 2021"/>
              <a:gd name="adj2" fmla="val 9975"/>
              <a:gd name="adj3" fmla="val 16162"/>
              <a:gd name="adj4" fmla="val 50000"/>
              <a:gd name="adj5" fmla="val 100000"/>
            </a:avLst>
          </a:prstGeom>
          <a:solidFill>
            <a:schemeClr val="accent1"/>
          </a:solidFill>
          <a:scene3d>
            <a:camera prst="orthographicFront">
              <a:rot lat="10800000" lon="0" rev="0"/>
            </a:camera>
            <a:lightRig rig="threePt" dir="t"/>
          </a:scene3d>
        </p:spPr>
        <p:style>
          <a:lnRef idx="2">
            <a:schemeClr val="accent1"/>
          </a:lnRef>
          <a:fillRef idx="1">
            <a:schemeClr val="lt1"/>
          </a:fillRef>
          <a:effectRef idx="0">
            <a:schemeClr val="accent1"/>
          </a:effectRef>
          <a:fontRef idx="minor">
            <a:schemeClr val="dk1"/>
          </a:fontRef>
        </p:style>
        <p:txBody>
          <a:bodyPr rtlCol="0" anchor="ctr"/>
          <a:lstStyle/>
          <a:p>
            <a:pPr algn="ctr"/>
            <a:endParaRPr lang="en-IN">
              <a:solidFill>
                <a:schemeClr val="tx1"/>
              </a:solidFill>
            </a:endParaRPr>
          </a:p>
        </p:txBody>
      </p:sp>
      <p:grpSp>
        <p:nvGrpSpPr>
          <p:cNvPr id="11" name="Group 10">
            <a:extLst>
              <a:ext uri="{FF2B5EF4-FFF2-40B4-BE49-F238E27FC236}">
                <a16:creationId xmlns:a16="http://schemas.microsoft.com/office/drawing/2014/main" id="{B8D6C00F-CB60-498E-8158-7058F63C65AD}"/>
              </a:ext>
            </a:extLst>
          </p:cNvPr>
          <p:cNvGrpSpPr/>
          <p:nvPr/>
        </p:nvGrpSpPr>
        <p:grpSpPr>
          <a:xfrm>
            <a:off x="2083143" y="2323464"/>
            <a:ext cx="2619100" cy="3766190"/>
            <a:chOff x="2083143" y="2323464"/>
            <a:chExt cx="2619100" cy="3766190"/>
          </a:xfrm>
        </p:grpSpPr>
        <p:grpSp>
          <p:nvGrpSpPr>
            <p:cNvPr id="243" name="Group 402"/>
            <p:cNvGrpSpPr/>
            <p:nvPr/>
          </p:nvGrpSpPr>
          <p:grpSpPr>
            <a:xfrm>
              <a:off x="2250233" y="3339291"/>
              <a:ext cx="2357454" cy="285752"/>
              <a:chOff x="9925013" y="31191268"/>
              <a:chExt cx="2357454" cy="285752"/>
            </a:xfrm>
          </p:grpSpPr>
          <p:cxnSp>
            <p:nvCxnSpPr>
              <p:cNvPr id="258" name="Straight Connector 257"/>
              <p:cNvCxnSpPr/>
              <p:nvPr/>
            </p:nvCxnSpPr>
            <p:spPr>
              <a:xfrm>
                <a:off x="9925013" y="31334144"/>
                <a:ext cx="2357454" cy="1588"/>
              </a:xfrm>
              <a:prstGeom prst="line">
                <a:avLst/>
              </a:prstGeom>
              <a:ln>
                <a:headEnd type="diamond"/>
                <a:tailEnd type="diamond"/>
              </a:ln>
            </p:spPr>
            <p:style>
              <a:lnRef idx="3">
                <a:schemeClr val="dk1"/>
              </a:lnRef>
              <a:fillRef idx="0">
                <a:schemeClr val="dk1"/>
              </a:fillRef>
              <a:effectRef idx="2">
                <a:schemeClr val="dk1"/>
              </a:effectRef>
              <a:fontRef idx="minor">
                <a:schemeClr val="tx1"/>
              </a:fontRef>
            </p:style>
          </p:cxnSp>
          <p:cxnSp>
            <p:nvCxnSpPr>
              <p:cNvPr id="259" name="Straight Connector 258"/>
              <p:cNvCxnSpPr/>
              <p:nvPr/>
            </p:nvCxnSpPr>
            <p:spPr>
              <a:xfrm rot="5400000">
                <a:off x="10335921" y="31333350"/>
                <a:ext cx="285752" cy="1588"/>
              </a:xfrm>
              <a:prstGeom prst="line">
                <a:avLst/>
              </a:prstGeom>
              <a:ln>
                <a:solidFill>
                  <a:schemeClr val="accent6">
                    <a:lumMod val="75000"/>
                  </a:schemeClr>
                </a:solidFill>
              </a:ln>
            </p:spPr>
            <p:style>
              <a:lnRef idx="3">
                <a:schemeClr val="accent3"/>
              </a:lnRef>
              <a:fillRef idx="0">
                <a:schemeClr val="accent3"/>
              </a:fillRef>
              <a:effectRef idx="2">
                <a:schemeClr val="accent3"/>
              </a:effectRef>
              <a:fontRef idx="minor">
                <a:schemeClr val="tx1"/>
              </a:fontRef>
            </p:style>
          </p:cxnSp>
          <p:cxnSp>
            <p:nvCxnSpPr>
              <p:cNvPr id="260" name="Straight Connector 259"/>
              <p:cNvCxnSpPr/>
              <p:nvPr/>
            </p:nvCxnSpPr>
            <p:spPr>
              <a:xfrm rot="5400000">
                <a:off x="11175972" y="31333350"/>
                <a:ext cx="285752" cy="1588"/>
              </a:xfrm>
              <a:prstGeom prst="line">
                <a:avLst/>
              </a:prstGeom>
              <a:ln>
                <a:solidFill>
                  <a:schemeClr val="accent6">
                    <a:lumMod val="75000"/>
                  </a:schemeClr>
                </a:solidFill>
              </a:ln>
            </p:spPr>
            <p:style>
              <a:lnRef idx="3">
                <a:schemeClr val="accent3"/>
              </a:lnRef>
              <a:fillRef idx="0">
                <a:schemeClr val="accent3"/>
              </a:fillRef>
              <a:effectRef idx="2">
                <a:schemeClr val="accent3"/>
              </a:effectRef>
              <a:fontRef idx="minor">
                <a:schemeClr val="tx1"/>
              </a:fontRef>
            </p:style>
          </p:cxnSp>
        </p:grpSp>
        <p:grpSp>
          <p:nvGrpSpPr>
            <p:cNvPr id="244" name="Group 406"/>
            <p:cNvGrpSpPr/>
            <p:nvPr/>
          </p:nvGrpSpPr>
          <p:grpSpPr>
            <a:xfrm>
              <a:off x="2250233" y="4160828"/>
              <a:ext cx="2357454" cy="285752"/>
              <a:chOff x="9925013" y="31191268"/>
              <a:chExt cx="2357454" cy="285752"/>
            </a:xfrm>
          </p:grpSpPr>
          <p:cxnSp>
            <p:nvCxnSpPr>
              <p:cNvPr id="255" name="Straight Connector 254"/>
              <p:cNvCxnSpPr/>
              <p:nvPr/>
            </p:nvCxnSpPr>
            <p:spPr>
              <a:xfrm>
                <a:off x="9925013" y="31334144"/>
                <a:ext cx="2357454" cy="1588"/>
              </a:xfrm>
              <a:prstGeom prst="line">
                <a:avLst/>
              </a:prstGeom>
              <a:ln>
                <a:headEnd type="diamond"/>
                <a:tailEnd type="diamond"/>
              </a:ln>
            </p:spPr>
            <p:style>
              <a:lnRef idx="3">
                <a:schemeClr val="dk1"/>
              </a:lnRef>
              <a:fillRef idx="0">
                <a:schemeClr val="dk1"/>
              </a:fillRef>
              <a:effectRef idx="2">
                <a:schemeClr val="dk1"/>
              </a:effectRef>
              <a:fontRef idx="minor">
                <a:schemeClr val="tx1"/>
              </a:fontRef>
            </p:style>
          </p:cxnSp>
          <p:cxnSp>
            <p:nvCxnSpPr>
              <p:cNvPr id="256" name="Straight Connector 255"/>
              <p:cNvCxnSpPr/>
              <p:nvPr/>
            </p:nvCxnSpPr>
            <p:spPr>
              <a:xfrm rot="5400000">
                <a:off x="10032964" y="31333350"/>
                <a:ext cx="285752" cy="1588"/>
              </a:xfrm>
              <a:prstGeom prst="line">
                <a:avLst/>
              </a:prstGeom>
              <a:ln>
                <a:solidFill>
                  <a:schemeClr val="accent6">
                    <a:lumMod val="75000"/>
                  </a:schemeClr>
                </a:solidFill>
              </a:ln>
            </p:spPr>
            <p:style>
              <a:lnRef idx="3">
                <a:schemeClr val="accent3"/>
              </a:lnRef>
              <a:fillRef idx="0">
                <a:schemeClr val="accent3"/>
              </a:fillRef>
              <a:effectRef idx="2">
                <a:schemeClr val="accent3"/>
              </a:effectRef>
              <a:fontRef idx="minor">
                <a:schemeClr val="tx1"/>
              </a:fontRef>
            </p:style>
          </p:cxnSp>
          <p:cxnSp>
            <p:nvCxnSpPr>
              <p:cNvPr id="257" name="Straight Connector 256"/>
              <p:cNvCxnSpPr/>
              <p:nvPr/>
            </p:nvCxnSpPr>
            <p:spPr>
              <a:xfrm rot="5400000">
                <a:off x="11104534" y="31333350"/>
                <a:ext cx="285752" cy="1588"/>
              </a:xfrm>
              <a:prstGeom prst="line">
                <a:avLst/>
              </a:prstGeom>
              <a:ln>
                <a:solidFill>
                  <a:schemeClr val="accent6">
                    <a:lumMod val="75000"/>
                  </a:schemeClr>
                </a:solidFill>
              </a:ln>
            </p:spPr>
            <p:style>
              <a:lnRef idx="3">
                <a:schemeClr val="accent3"/>
              </a:lnRef>
              <a:fillRef idx="0">
                <a:schemeClr val="accent3"/>
              </a:fillRef>
              <a:effectRef idx="2">
                <a:schemeClr val="accent3"/>
              </a:effectRef>
              <a:fontRef idx="minor">
                <a:schemeClr val="tx1"/>
              </a:fontRef>
            </p:style>
          </p:cxnSp>
        </p:grpSp>
        <p:grpSp>
          <p:nvGrpSpPr>
            <p:cNvPr id="245" name="Group 410"/>
            <p:cNvGrpSpPr/>
            <p:nvPr/>
          </p:nvGrpSpPr>
          <p:grpSpPr>
            <a:xfrm>
              <a:off x="2250233" y="4982365"/>
              <a:ext cx="2357454" cy="285752"/>
              <a:chOff x="9925013" y="31191268"/>
              <a:chExt cx="2357454" cy="285752"/>
            </a:xfrm>
          </p:grpSpPr>
          <p:cxnSp>
            <p:nvCxnSpPr>
              <p:cNvPr id="252" name="Straight Connector 251"/>
              <p:cNvCxnSpPr/>
              <p:nvPr/>
            </p:nvCxnSpPr>
            <p:spPr>
              <a:xfrm>
                <a:off x="9925013" y="31334144"/>
                <a:ext cx="2357454" cy="1588"/>
              </a:xfrm>
              <a:prstGeom prst="line">
                <a:avLst/>
              </a:prstGeom>
              <a:ln>
                <a:headEnd type="diamond"/>
                <a:tailEnd type="diamond"/>
              </a:ln>
            </p:spPr>
            <p:style>
              <a:lnRef idx="3">
                <a:schemeClr val="dk1"/>
              </a:lnRef>
              <a:fillRef idx="0">
                <a:schemeClr val="dk1"/>
              </a:fillRef>
              <a:effectRef idx="2">
                <a:schemeClr val="dk1"/>
              </a:effectRef>
              <a:fontRef idx="minor">
                <a:schemeClr val="tx1"/>
              </a:fontRef>
            </p:style>
          </p:cxnSp>
          <p:cxnSp>
            <p:nvCxnSpPr>
              <p:cNvPr id="253" name="Straight Connector 252"/>
              <p:cNvCxnSpPr/>
              <p:nvPr/>
            </p:nvCxnSpPr>
            <p:spPr>
              <a:xfrm rot="5400000">
                <a:off x="11031508" y="31333350"/>
                <a:ext cx="285752" cy="1588"/>
              </a:xfrm>
              <a:prstGeom prst="line">
                <a:avLst/>
              </a:prstGeom>
              <a:ln>
                <a:solidFill>
                  <a:schemeClr val="accent6">
                    <a:lumMod val="75000"/>
                  </a:schemeClr>
                </a:solidFill>
              </a:ln>
            </p:spPr>
            <p:style>
              <a:lnRef idx="3">
                <a:schemeClr val="accent3"/>
              </a:lnRef>
              <a:fillRef idx="0">
                <a:schemeClr val="accent3"/>
              </a:fillRef>
              <a:effectRef idx="2">
                <a:schemeClr val="accent3"/>
              </a:effectRef>
              <a:fontRef idx="minor">
                <a:schemeClr val="tx1"/>
              </a:fontRef>
            </p:style>
          </p:cxnSp>
          <p:cxnSp>
            <p:nvCxnSpPr>
              <p:cNvPr id="254" name="Straight Connector 253"/>
              <p:cNvCxnSpPr/>
              <p:nvPr/>
            </p:nvCxnSpPr>
            <p:spPr>
              <a:xfrm rot="5400000">
                <a:off x="11460136" y="31333350"/>
                <a:ext cx="285752" cy="1588"/>
              </a:xfrm>
              <a:prstGeom prst="line">
                <a:avLst/>
              </a:prstGeom>
              <a:ln>
                <a:solidFill>
                  <a:schemeClr val="accent6">
                    <a:lumMod val="75000"/>
                  </a:schemeClr>
                </a:solidFill>
              </a:ln>
            </p:spPr>
            <p:style>
              <a:lnRef idx="3">
                <a:schemeClr val="accent3"/>
              </a:lnRef>
              <a:fillRef idx="0">
                <a:schemeClr val="accent3"/>
              </a:fillRef>
              <a:effectRef idx="2">
                <a:schemeClr val="accent3"/>
              </a:effectRef>
              <a:fontRef idx="minor">
                <a:schemeClr val="tx1"/>
              </a:fontRef>
            </p:style>
          </p:cxnSp>
        </p:grpSp>
        <p:grpSp>
          <p:nvGrpSpPr>
            <p:cNvPr id="246" name="Group 414"/>
            <p:cNvGrpSpPr/>
            <p:nvPr/>
          </p:nvGrpSpPr>
          <p:grpSpPr>
            <a:xfrm>
              <a:off x="2250233" y="5803902"/>
              <a:ext cx="2357454" cy="285752"/>
              <a:chOff x="9925013" y="31191268"/>
              <a:chExt cx="2357454" cy="285752"/>
            </a:xfrm>
          </p:grpSpPr>
          <p:cxnSp>
            <p:nvCxnSpPr>
              <p:cNvPr id="249" name="Straight Connector 248"/>
              <p:cNvCxnSpPr/>
              <p:nvPr/>
            </p:nvCxnSpPr>
            <p:spPr>
              <a:xfrm>
                <a:off x="9925013" y="31334144"/>
                <a:ext cx="2357454" cy="1588"/>
              </a:xfrm>
              <a:prstGeom prst="line">
                <a:avLst/>
              </a:prstGeom>
              <a:ln>
                <a:headEnd type="diamond"/>
                <a:tailEnd type="diamond"/>
              </a:ln>
            </p:spPr>
            <p:style>
              <a:lnRef idx="3">
                <a:schemeClr val="dk1"/>
              </a:lnRef>
              <a:fillRef idx="0">
                <a:schemeClr val="dk1"/>
              </a:fillRef>
              <a:effectRef idx="2">
                <a:schemeClr val="dk1"/>
              </a:effectRef>
              <a:fontRef idx="minor">
                <a:schemeClr val="tx1"/>
              </a:fontRef>
            </p:style>
          </p:cxnSp>
          <p:cxnSp>
            <p:nvCxnSpPr>
              <p:cNvPr id="250" name="Straight Connector 249"/>
              <p:cNvCxnSpPr/>
              <p:nvPr/>
            </p:nvCxnSpPr>
            <p:spPr>
              <a:xfrm rot="5400000">
                <a:off x="9961526" y="31333350"/>
                <a:ext cx="285752" cy="1588"/>
              </a:xfrm>
              <a:prstGeom prst="line">
                <a:avLst/>
              </a:prstGeom>
              <a:ln>
                <a:solidFill>
                  <a:schemeClr val="accent6">
                    <a:lumMod val="75000"/>
                  </a:schemeClr>
                </a:solidFill>
              </a:ln>
            </p:spPr>
            <p:style>
              <a:lnRef idx="3">
                <a:schemeClr val="accent3"/>
              </a:lnRef>
              <a:fillRef idx="0">
                <a:schemeClr val="accent3"/>
              </a:fillRef>
              <a:effectRef idx="2">
                <a:schemeClr val="accent3"/>
              </a:effectRef>
              <a:fontRef idx="minor">
                <a:schemeClr val="tx1"/>
              </a:fontRef>
            </p:style>
          </p:cxnSp>
          <p:cxnSp>
            <p:nvCxnSpPr>
              <p:cNvPr id="251" name="Straight Connector 250"/>
              <p:cNvCxnSpPr/>
              <p:nvPr/>
            </p:nvCxnSpPr>
            <p:spPr>
              <a:xfrm rot="5400000">
                <a:off x="11318848" y="31333350"/>
                <a:ext cx="285752" cy="1588"/>
              </a:xfrm>
              <a:prstGeom prst="line">
                <a:avLst/>
              </a:prstGeom>
              <a:ln>
                <a:solidFill>
                  <a:schemeClr val="accent6">
                    <a:lumMod val="75000"/>
                  </a:schemeClr>
                </a:solidFill>
              </a:ln>
            </p:spPr>
            <p:style>
              <a:lnRef idx="3">
                <a:schemeClr val="accent3"/>
              </a:lnRef>
              <a:fillRef idx="0">
                <a:schemeClr val="accent3"/>
              </a:fillRef>
              <a:effectRef idx="2">
                <a:schemeClr val="accent3"/>
              </a:effectRef>
              <a:fontRef idx="minor">
                <a:schemeClr val="tx1"/>
              </a:fontRef>
            </p:style>
          </p:cxnSp>
        </p:grpSp>
        <p:grpSp>
          <p:nvGrpSpPr>
            <p:cNvPr id="9" name="Group 8">
              <a:extLst>
                <a:ext uri="{FF2B5EF4-FFF2-40B4-BE49-F238E27FC236}">
                  <a16:creationId xmlns:a16="http://schemas.microsoft.com/office/drawing/2014/main" id="{C74AC5BA-B669-4C8D-ABD6-CC225D74FD99}"/>
                </a:ext>
              </a:extLst>
            </p:cNvPr>
            <p:cNvGrpSpPr/>
            <p:nvPr/>
          </p:nvGrpSpPr>
          <p:grpSpPr>
            <a:xfrm>
              <a:off x="2083143" y="2323464"/>
              <a:ext cx="2619100" cy="480042"/>
              <a:chOff x="2083143" y="2323464"/>
              <a:chExt cx="2619100" cy="480042"/>
            </a:xfrm>
          </p:grpSpPr>
          <p:grpSp>
            <p:nvGrpSpPr>
              <p:cNvPr id="242" name="Group 401"/>
              <p:cNvGrpSpPr/>
              <p:nvPr/>
            </p:nvGrpSpPr>
            <p:grpSpPr>
              <a:xfrm>
                <a:off x="2250233" y="2517754"/>
                <a:ext cx="2357454" cy="285752"/>
                <a:chOff x="9925013" y="31191268"/>
                <a:chExt cx="2357454" cy="285752"/>
              </a:xfrm>
            </p:grpSpPr>
            <p:cxnSp>
              <p:nvCxnSpPr>
                <p:cNvPr id="261" name="Straight Connector 260"/>
                <p:cNvCxnSpPr/>
                <p:nvPr/>
              </p:nvCxnSpPr>
              <p:spPr>
                <a:xfrm>
                  <a:off x="9925013" y="31334144"/>
                  <a:ext cx="2357454" cy="1588"/>
                </a:xfrm>
                <a:prstGeom prst="line">
                  <a:avLst/>
                </a:prstGeom>
                <a:ln>
                  <a:headEnd type="diamond"/>
                  <a:tailEnd type="diamond"/>
                </a:ln>
              </p:spPr>
              <p:style>
                <a:lnRef idx="3">
                  <a:schemeClr val="dk1"/>
                </a:lnRef>
                <a:fillRef idx="0">
                  <a:schemeClr val="dk1"/>
                </a:fillRef>
                <a:effectRef idx="2">
                  <a:schemeClr val="dk1"/>
                </a:effectRef>
                <a:fontRef idx="minor">
                  <a:schemeClr val="tx1"/>
                </a:fontRef>
              </p:style>
            </p:cxnSp>
            <p:cxnSp>
              <p:nvCxnSpPr>
                <p:cNvPr id="262" name="Straight Connector 261"/>
                <p:cNvCxnSpPr/>
                <p:nvPr/>
              </p:nvCxnSpPr>
              <p:spPr>
                <a:xfrm rot="5400000">
                  <a:off x="10032964" y="31333350"/>
                  <a:ext cx="285752" cy="1588"/>
                </a:xfrm>
                <a:prstGeom prst="line">
                  <a:avLst/>
                </a:prstGeom>
                <a:ln>
                  <a:solidFill>
                    <a:schemeClr val="accent6">
                      <a:lumMod val="75000"/>
                    </a:schemeClr>
                  </a:solidFill>
                </a:ln>
              </p:spPr>
              <p:style>
                <a:lnRef idx="3">
                  <a:schemeClr val="accent3"/>
                </a:lnRef>
                <a:fillRef idx="0">
                  <a:schemeClr val="accent3"/>
                </a:fillRef>
                <a:effectRef idx="2">
                  <a:schemeClr val="accent3"/>
                </a:effectRef>
                <a:fontRef idx="minor">
                  <a:schemeClr val="tx1"/>
                </a:fontRef>
              </p:style>
            </p:cxnSp>
            <p:cxnSp>
              <p:nvCxnSpPr>
                <p:cNvPr id="263" name="Straight Connector 262"/>
                <p:cNvCxnSpPr/>
                <p:nvPr/>
              </p:nvCxnSpPr>
              <p:spPr>
                <a:xfrm rot="5400000">
                  <a:off x="10604468" y="31333350"/>
                  <a:ext cx="285752" cy="1588"/>
                </a:xfrm>
                <a:prstGeom prst="line">
                  <a:avLst/>
                </a:prstGeom>
                <a:ln>
                  <a:solidFill>
                    <a:schemeClr val="accent6">
                      <a:lumMod val="75000"/>
                    </a:schemeClr>
                  </a:solidFill>
                </a:ln>
              </p:spPr>
              <p:style>
                <a:lnRef idx="3">
                  <a:schemeClr val="accent3"/>
                </a:lnRef>
                <a:fillRef idx="0">
                  <a:schemeClr val="accent3"/>
                </a:fillRef>
                <a:effectRef idx="2">
                  <a:schemeClr val="accent3"/>
                </a:effectRef>
                <a:fontRef idx="minor">
                  <a:schemeClr val="tx1"/>
                </a:fontRef>
              </p:style>
            </p:cxnSp>
          </p:grpSp>
          <p:sp>
            <p:nvSpPr>
              <p:cNvPr id="127" name="TextBox 126">
                <a:extLst>
                  <a:ext uri="{FF2B5EF4-FFF2-40B4-BE49-F238E27FC236}">
                    <a16:creationId xmlns:a16="http://schemas.microsoft.com/office/drawing/2014/main" id="{B14F8321-D4E6-4D81-89DA-E65B9FA5D599}"/>
                  </a:ext>
                </a:extLst>
              </p:cNvPr>
              <p:cNvSpPr txBox="1"/>
              <p:nvPr/>
            </p:nvSpPr>
            <p:spPr>
              <a:xfrm>
                <a:off x="2083143" y="2323464"/>
                <a:ext cx="218274" cy="338554"/>
              </a:xfrm>
              <a:prstGeom prst="rect">
                <a:avLst/>
              </a:prstGeom>
              <a:noFill/>
            </p:spPr>
            <p:txBody>
              <a:bodyPr wrap="square" rtlCol="0">
                <a:spAutoFit/>
              </a:bodyPr>
              <a:lstStyle/>
              <a:p>
                <a:r>
                  <a:rPr lang="en-IN" sz="1600" dirty="0"/>
                  <a:t>0</a:t>
                </a:r>
              </a:p>
            </p:txBody>
          </p:sp>
          <p:sp>
            <p:nvSpPr>
              <p:cNvPr id="128" name="TextBox 127">
                <a:extLst>
                  <a:ext uri="{FF2B5EF4-FFF2-40B4-BE49-F238E27FC236}">
                    <a16:creationId xmlns:a16="http://schemas.microsoft.com/office/drawing/2014/main" id="{6E994179-68F4-4450-82A5-B69B58639905}"/>
                  </a:ext>
                </a:extLst>
              </p:cNvPr>
              <p:cNvSpPr txBox="1"/>
              <p:nvPr/>
            </p:nvSpPr>
            <p:spPr>
              <a:xfrm>
                <a:off x="4483969" y="2323464"/>
                <a:ext cx="218274" cy="338554"/>
              </a:xfrm>
              <a:prstGeom prst="rect">
                <a:avLst/>
              </a:prstGeom>
              <a:noFill/>
            </p:spPr>
            <p:txBody>
              <a:bodyPr wrap="square" rtlCol="0">
                <a:spAutoFit/>
              </a:bodyPr>
              <a:lstStyle/>
              <a:p>
                <a:r>
                  <a:rPr lang="en-IN" sz="1600" dirty="0"/>
                  <a:t>1</a:t>
                </a:r>
              </a:p>
            </p:txBody>
          </p:sp>
        </p:grpSp>
      </p:grpSp>
      <p:grpSp>
        <p:nvGrpSpPr>
          <p:cNvPr id="12" name="Group 11">
            <a:extLst>
              <a:ext uri="{FF2B5EF4-FFF2-40B4-BE49-F238E27FC236}">
                <a16:creationId xmlns:a16="http://schemas.microsoft.com/office/drawing/2014/main" id="{C0AD0AC8-3CB6-43FB-9938-E041B7AAA4DB}"/>
              </a:ext>
            </a:extLst>
          </p:cNvPr>
          <p:cNvGrpSpPr/>
          <p:nvPr/>
        </p:nvGrpSpPr>
        <p:grpSpPr>
          <a:xfrm>
            <a:off x="2307749" y="1925571"/>
            <a:ext cx="725565" cy="4275735"/>
            <a:chOff x="2307749" y="1925571"/>
            <a:chExt cx="725565" cy="4275735"/>
          </a:xfrm>
        </p:grpSpPr>
        <p:cxnSp>
          <p:nvCxnSpPr>
            <p:cNvPr id="248" name="Straight Connector 247"/>
            <p:cNvCxnSpPr/>
            <p:nvPr/>
          </p:nvCxnSpPr>
          <p:spPr>
            <a:xfrm rot="5400000">
              <a:off x="750421" y="4220512"/>
              <a:ext cx="3960000" cy="1588"/>
            </a:xfrm>
            <a:prstGeom prst="line">
              <a:avLst/>
            </a:prstGeom>
            <a:ln w="28575">
              <a:solidFill>
                <a:schemeClr val="tx1"/>
              </a:solidFill>
              <a:prstDash val="sysDash"/>
            </a:ln>
          </p:spPr>
          <p:style>
            <a:lnRef idx="1">
              <a:schemeClr val="accent6"/>
            </a:lnRef>
            <a:fillRef idx="0">
              <a:schemeClr val="accent6"/>
            </a:fillRef>
            <a:effectRef idx="0">
              <a:schemeClr val="accent6"/>
            </a:effectRef>
            <a:fontRef idx="minor">
              <a:schemeClr val="tx1"/>
            </a:fontRef>
          </p:style>
        </p:cxnSp>
        <p:sp>
          <p:nvSpPr>
            <p:cNvPr id="129" name="TextBox 128">
              <a:extLst>
                <a:ext uri="{FF2B5EF4-FFF2-40B4-BE49-F238E27FC236}">
                  <a16:creationId xmlns:a16="http://schemas.microsoft.com/office/drawing/2014/main" id="{EF21E4AB-C5AC-4DD1-91CB-36AFDF9F948F}"/>
                </a:ext>
              </a:extLst>
            </p:cNvPr>
            <p:cNvSpPr txBox="1"/>
            <p:nvPr/>
          </p:nvSpPr>
          <p:spPr>
            <a:xfrm>
              <a:off x="2307749" y="1925571"/>
              <a:ext cx="725565" cy="338554"/>
            </a:xfrm>
            <a:prstGeom prst="rect">
              <a:avLst/>
            </a:prstGeom>
            <a:noFill/>
          </p:spPr>
          <p:txBody>
            <a:bodyPr wrap="square" rtlCol="0">
              <a:spAutoFit/>
            </a:bodyPr>
            <a:lstStyle/>
            <a:p>
              <a:r>
                <a:rPr lang="en-IN" sz="1600" dirty="0"/>
                <a:t>r = 0.2</a:t>
              </a:r>
            </a:p>
          </p:txBody>
        </p:sp>
      </p:grpSp>
      <p:sp>
        <p:nvSpPr>
          <p:cNvPr id="265" name="TextBox 264">
            <a:extLst>
              <a:ext uri="{FF2B5EF4-FFF2-40B4-BE49-F238E27FC236}">
                <a16:creationId xmlns:a16="http://schemas.microsoft.com/office/drawing/2014/main" id="{E64DC5DF-C551-4036-8273-6F7870B34D3E}"/>
              </a:ext>
            </a:extLst>
          </p:cNvPr>
          <p:cNvSpPr txBox="1"/>
          <p:nvPr/>
        </p:nvSpPr>
        <p:spPr>
          <a:xfrm>
            <a:off x="322270" y="1159341"/>
            <a:ext cx="5785616" cy="707886"/>
          </a:xfrm>
          <a:prstGeom prst="rect">
            <a:avLst/>
          </a:prstGeom>
          <a:noFill/>
        </p:spPr>
        <p:txBody>
          <a:bodyPr wrap="square" rtlCol="0">
            <a:spAutoFit/>
          </a:bodyPr>
          <a:lstStyle/>
          <a:p>
            <a:r>
              <a:rPr lang="en-IN" sz="2000" dirty="0"/>
              <a:t>Use the same random number </a:t>
            </a:r>
            <a:r>
              <a:rPr lang="en-IN" sz="2000" i="1" dirty="0"/>
              <a:t>r</a:t>
            </a:r>
            <a:r>
              <a:rPr lang="en-IN" sz="2000" dirty="0"/>
              <a:t> to sample an integer solution for all the random variables simultaneously.</a:t>
            </a:r>
          </a:p>
        </p:txBody>
      </p:sp>
      <p:sp>
        <p:nvSpPr>
          <p:cNvPr id="266" name="Rectangle 265">
            <a:extLst>
              <a:ext uri="{FF2B5EF4-FFF2-40B4-BE49-F238E27FC236}">
                <a16:creationId xmlns:a16="http://schemas.microsoft.com/office/drawing/2014/main" id="{0604EA3C-8114-41DF-BC52-4D4154B9945A}"/>
              </a:ext>
            </a:extLst>
          </p:cNvPr>
          <p:cNvSpPr/>
          <p:nvPr/>
        </p:nvSpPr>
        <p:spPr>
          <a:xfrm>
            <a:off x="314130" y="609600"/>
            <a:ext cx="5964216" cy="523220"/>
          </a:xfrm>
          <a:prstGeom prst="rect">
            <a:avLst/>
          </a:prstGeom>
        </p:spPr>
        <p:txBody>
          <a:bodyPr wrap="square">
            <a:spAutoFit/>
          </a:bodyPr>
          <a:lstStyle/>
          <a:p>
            <a:r>
              <a:rPr lang="en-US" sz="2800" dirty="0">
                <a:solidFill>
                  <a:srgbClr val="0070C0"/>
                </a:solidFill>
              </a:rPr>
              <a:t>Complete Rounding</a:t>
            </a:r>
          </a:p>
        </p:txBody>
      </p:sp>
      <p:grpSp>
        <p:nvGrpSpPr>
          <p:cNvPr id="32" name="Group 31">
            <a:extLst>
              <a:ext uri="{FF2B5EF4-FFF2-40B4-BE49-F238E27FC236}">
                <a16:creationId xmlns:a16="http://schemas.microsoft.com/office/drawing/2014/main" id="{A2EF7D6C-DB7E-49D1-9D3B-FC17F4C44BB7}"/>
              </a:ext>
            </a:extLst>
          </p:cNvPr>
          <p:cNvGrpSpPr/>
          <p:nvPr/>
        </p:nvGrpSpPr>
        <p:grpSpPr>
          <a:xfrm>
            <a:off x="183217" y="1834598"/>
            <a:ext cx="1724239" cy="4938212"/>
            <a:chOff x="183217" y="1834598"/>
            <a:chExt cx="1724239" cy="4938212"/>
          </a:xfrm>
        </p:grpSpPr>
        <p:grpSp>
          <p:nvGrpSpPr>
            <p:cNvPr id="10" name="Group 9">
              <a:extLst>
                <a:ext uri="{FF2B5EF4-FFF2-40B4-BE49-F238E27FC236}">
                  <a16:creationId xmlns:a16="http://schemas.microsoft.com/office/drawing/2014/main" id="{4BF89EC7-843A-4E3B-A2EF-6FB85BE94C46}"/>
                </a:ext>
              </a:extLst>
            </p:cNvPr>
            <p:cNvGrpSpPr/>
            <p:nvPr/>
          </p:nvGrpSpPr>
          <p:grpSpPr>
            <a:xfrm>
              <a:off x="183217" y="1834598"/>
              <a:ext cx="996028" cy="4938212"/>
              <a:chOff x="183217" y="1834598"/>
              <a:chExt cx="996028" cy="4938212"/>
            </a:xfrm>
          </p:grpSpPr>
          <p:grpSp>
            <p:nvGrpSpPr>
              <p:cNvPr id="3" name="Group 2">
                <a:extLst>
                  <a:ext uri="{FF2B5EF4-FFF2-40B4-BE49-F238E27FC236}">
                    <a16:creationId xmlns:a16="http://schemas.microsoft.com/office/drawing/2014/main" id="{93CD4CD4-DBA3-4589-A630-B6B69D94DCBC}"/>
                  </a:ext>
                </a:extLst>
              </p:cNvPr>
              <p:cNvGrpSpPr/>
              <p:nvPr/>
            </p:nvGrpSpPr>
            <p:grpSpPr>
              <a:xfrm>
                <a:off x="192742" y="1834598"/>
                <a:ext cx="986503" cy="1683288"/>
                <a:chOff x="192742" y="1834598"/>
                <a:chExt cx="986503" cy="1683288"/>
              </a:xfrm>
            </p:grpSpPr>
            <p:grpSp>
              <p:nvGrpSpPr>
                <p:cNvPr id="207" name="Group 339">
                  <a:extLst>
                    <a:ext uri="{FF2B5EF4-FFF2-40B4-BE49-F238E27FC236}">
                      <a16:creationId xmlns:a16="http://schemas.microsoft.com/office/drawing/2014/main" id="{DFAFC576-71AE-4C6F-9885-A6885D467746}"/>
                    </a:ext>
                  </a:extLst>
                </p:cNvPr>
                <p:cNvGrpSpPr/>
                <p:nvPr/>
              </p:nvGrpSpPr>
              <p:grpSpPr>
                <a:xfrm>
                  <a:off x="714316" y="1834598"/>
                  <a:ext cx="464929" cy="1683288"/>
                  <a:chOff x="1923957" y="20248899"/>
                  <a:chExt cx="464929" cy="1683288"/>
                </a:xfrm>
                <a:scene3d>
                  <a:camera prst="orthographicFront">
                    <a:rot lat="0" lon="0" rev="16200000"/>
                  </a:camera>
                  <a:lightRig rig="threePt" dir="t"/>
                </a:scene3d>
              </p:grpSpPr>
              <p:sp>
                <p:nvSpPr>
                  <p:cNvPr id="236" name="Oval 235">
                    <a:extLst>
                      <a:ext uri="{FF2B5EF4-FFF2-40B4-BE49-F238E27FC236}">
                        <a16:creationId xmlns:a16="http://schemas.microsoft.com/office/drawing/2014/main" id="{F3A40D44-4E10-4C81-9F84-4799AC765CF3}"/>
                      </a:ext>
                    </a:extLst>
                  </p:cNvPr>
                  <p:cNvSpPr/>
                  <p:nvPr/>
                </p:nvSpPr>
                <p:spPr>
                  <a:xfrm>
                    <a:off x="1923957" y="21453481"/>
                    <a:ext cx="464929" cy="478706"/>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237" name="Straight Connector 236">
                    <a:extLst>
                      <a:ext uri="{FF2B5EF4-FFF2-40B4-BE49-F238E27FC236}">
                        <a16:creationId xmlns:a16="http://schemas.microsoft.com/office/drawing/2014/main" id="{189F46AD-8832-420A-89E5-771AF8C4F111}"/>
                      </a:ext>
                    </a:extLst>
                  </p:cNvPr>
                  <p:cNvCxnSpPr>
                    <a:stCxn id="236" idx="0"/>
                  </p:cNvCxnSpPr>
                  <p:nvPr/>
                </p:nvCxnSpPr>
                <p:spPr>
                  <a:xfrm flipH="1" flipV="1">
                    <a:off x="2156421" y="20500981"/>
                    <a:ext cx="1" cy="9525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38" name="Group 611">
                    <a:extLst>
                      <a:ext uri="{FF2B5EF4-FFF2-40B4-BE49-F238E27FC236}">
                        <a16:creationId xmlns:a16="http://schemas.microsoft.com/office/drawing/2014/main" id="{0803D9AA-BE42-4371-BC58-03D1F9A64961}"/>
                      </a:ext>
                    </a:extLst>
                  </p:cNvPr>
                  <p:cNvGrpSpPr/>
                  <p:nvPr/>
                </p:nvGrpSpPr>
                <p:grpSpPr>
                  <a:xfrm>
                    <a:off x="2012545" y="20248899"/>
                    <a:ext cx="287752" cy="1033344"/>
                    <a:chOff x="3000159" y="19909145"/>
                    <a:chExt cx="287752" cy="1033344"/>
                  </a:xfrm>
                </p:grpSpPr>
                <p:sp>
                  <p:nvSpPr>
                    <p:cNvPr id="239" name="Rectangle 238">
                      <a:extLst>
                        <a:ext uri="{FF2B5EF4-FFF2-40B4-BE49-F238E27FC236}">
                          <a16:creationId xmlns:a16="http://schemas.microsoft.com/office/drawing/2014/main" id="{97E3D8F8-78A9-4194-868E-47593E9018A9}"/>
                        </a:ext>
                      </a:extLst>
                    </p:cNvPr>
                    <p:cNvSpPr/>
                    <p:nvPr/>
                  </p:nvSpPr>
                  <p:spPr>
                    <a:xfrm>
                      <a:off x="3000159" y="19909145"/>
                      <a:ext cx="287752" cy="349200"/>
                    </a:xfrm>
                    <a:prstGeom prst="rect">
                      <a:avLst/>
                    </a:prstGeom>
                    <a:solidFill>
                      <a:schemeClr val="bg1">
                        <a:lumMod val="6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0" name="Rectangle 239">
                      <a:extLst>
                        <a:ext uri="{FF2B5EF4-FFF2-40B4-BE49-F238E27FC236}">
                          <a16:creationId xmlns:a16="http://schemas.microsoft.com/office/drawing/2014/main" id="{4821D1BA-0ECB-40C1-9736-43BD406CABA1}"/>
                        </a:ext>
                      </a:extLst>
                    </p:cNvPr>
                    <p:cNvSpPr/>
                    <p:nvPr/>
                  </p:nvSpPr>
                  <p:spPr>
                    <a:xfrm>
                      <a:off x="3000159" y="20251217"/>
                      <a:ext cx="287752" cy="349200"/>
                    </a:xfrm>
                    <a:prstGeom prst="rect">
                      <a:avLst/>
                    </a:prstGeom>
                    <a:solidFill>
                      <a:schemeClr val="tx1">
                        <a:lumMod val="50000"/>
                        <a:lumOff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1" name="Rectangle 240">
                      <a:extLst>
                        <a:ext uri="{FF2B5EF4-FFF2-40B4-BE49-F238E27FC236}">
                          <a16:creationId xmlns:a16="http://schemas.microsoft.com/office/drawing/2014/main" id="{E3340A61-B0D6-4DB4-AEC4-B7C0133DF1C3}"/>
                        </a:ext>
                      </a:extLst>
                    </p:cNvPr>
                    <p:cNvSpPr/>
                    <p:nvPr/>
                  </p:nvSpPr>
                  <p:spPr>
                    <a:xfrm>
                      <a:off x="3000159" y="20593289"/>
                      <a:ext cx="287752" cy="349200"/>
                    </a:xfrm>
                    <a:prstGeom prst="rect">
                      <a:avLst/>
                    </a:prstGeom>
                    <a:solidFill>
                      <a:schemeClr val="tx1">
                        <a:lumMod val="85000"/>
                        <a:lumOff val="1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graphicFrame>
              <p:nvGraphicFramePr>
                <p:cNvPr id="64" name="Object 63">
                  <a:extLst>
                    <a:ext uri="{FF2B5EF4-FFF2-40B4-BE49-F238E27FC236}">
                      <a16:creationId xmlns:a16="http://schemas.microsoft.com/office/drawing/2014/main" id="{294B6D32-DE6B-43FF-A561-2E25DF8E732D}"/>
                    </a:ext>
                  </a:extLst>
                </p:cNvPr>
                <p:cNvGraphicFramePr>
                  <a:graphicFrameLocks noChangeAspect="1"/>
                </p:cNvGraphicFramePr>
                <p:nvPr/>
              </p:nvGraphicFramePr>
              <p:xfrm>
                <a:off x="192742" y="2520163"/>
                <a:ext cx="303213" cy="339725"/>
              </p:xfrm>
              <a:graphic>
                <a:graphicData uri="http://schemas.openxmlformats.org/presentationml/2006/ole">
                  <mc:AlternateContent xmlns:mc="http://schemas.openxmlformats.org/markup-compatibility/2006">
                    <mc:Choice xmlns:v="urn:schemas-microsoft-com:vml" Requires="v">
                      <p:oleObj spid="_x0000_s1345469" name="Equation" r:id="rId4" imgW="203112" imgH="228501" progId="Equation.DSMT4">
                        <p:embed/>
                      </p:oleObj>
                    </mc:Choice>
                    <mc:Fallback>
                      <p:oleObj name="Equation" r:id="rId4" imgW="203112" imgH="228501" progId="Equation.DSMT4">
                        <p:embed/>
                        <p:pic>
                          <p:nvPicPr>
                            <p:cNvPr id="64" name="Object 63">
                              <a:extLst>
                                <a:ext uri="{FF2B5EF4-FFF2-40B4-BE49-F238E27FC236}">
                                  <a16:creationId xmlns:a16="http://schemas.microsoft.com/office/drawing/2014/main" id="{294B6D32-DE6B-43FF-A561-2E25DF8E73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742" y="2520163"/>
                              <a:ext cx="303213"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3">
                <a:extLst>
                  <a:ext uri="{FF2B5EF4-FFF2-40B4-BE49-F238E27FC236}">
                    <a16:creationId xmlns:a16="http://schemas.microsoft.com/office/drawing/2014/main" id="{CD4D86A8-2474-41F5-AB29-C6E26F4CE995}"/>
                  </a:ext>
                </a:extLst>
              </p:cNvPr>
              <p:cNvGrpSpPr/>
              <p:nvPr/>
            </p:nvGrpSpPr>
            <p:grpSpPr>
              <a:xfrm>
                <a:off x="183217" y="2648329"/>
                <a:ext cx="996028" cy="1683288"/>
                <a:chOff x="183217" y="2648329"/>
                <a:chExt cx="996028" cy="1683288"/>
              </a:xfrm>
            </p:grpSpPr>
            <p:grpSp>
              <p:nvGrpSpPr>
                <p:cNvPr id="208" name="Group 438">
                  <a:extLst>
                    <a:ext uri="{FF2B5EF4-FFF2-40B4-BE49-F238E27FC236}">
                      <a16:creationId xmlns:a16="http://schemas.microsoft.com/office/drawing/2014/main" id="{0938993C-17A7-4202-BB18-6C6AB5BA663C}"/>
                    </a:ext>
                  </a:extLst>
                </p:cNvPr>
                <p:cNvGrpSpPr/>
                <p:nvPr/>
              </p:nvGrpSpPr>
              <p:grpSpPr>
                <a:xfrm>
                  <a:off x="714316" y="2648329"/>
                  <a:ext cx="464929" cy="1683288"/>
                  <a:chOff x="1923957" y="20248899"/>
                  <a:chExt cx="464929" cy="1683288"/>
                </a:xfrm>
                <a:scene3d>
                  <a:camera prst="orthographicFront">
                    <a:rot lat="0" lon="0" rev="16200000"/>
                  </a:camera>
                  <a:lightRig rig="threePt" dir="t"/>
                </a:scene3d>
              </p:grpSpPr>
              <p:sp>
                <p:nvSpPr>
                  <p:cNvPr id="230" name="Oval 229">
                    <a:extLst>
                      <a:ext uri="{FF2B5EF4-FFF2-40B4-BE49-F238E27FC236}">
                        <a16:creationId xmlns:a16="http://schemas.microsoft.com/office/drawing/2014/main" id="{8516C669-64D2-4457-80D7-A3CBEF055D16}"/>
                      </a:ext>
                    </a:extLst>
                  </p:cNvPr>
                  <p:cNvSpPr/>
                  <p:nvPr/>
                </p:nvSpPr>
                <p:spPr>
                  <a:xfrm>
                    <a:off x="1923957" y="21453481"/>
                    <a:ext cx="464929" cy="478706"/>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231" name="Straight Connector 230">
                    <a:extLst>
                      <a:ext uri="{FF2B5EF4-FFF2-40B4-BE49-F238E27FC236}">
                        <a16:creationId xmlns:a16="http://schemas.microsoft.com/office/drawing/2014/main" id="{24A9A495-78C9-4D64-9656-A7C1081F96F6}"/>
                      </a:ext>
                    </a:extLst>
                  </p:cNvPr>
                  <p:cNvCxnSpPr>
                    <a:stCxn id="230" idx="0"/>
                  </p:cNvCxnSpPr>
                  <p:nvPr/>
                </p:nvCxnSpPr>
                <p:spPr>
                  <a:xfrm flipH="1" flipV="1">
                    <a:off x="2156421" y="20500981"/>
                    <a:ext cx="1" cy="9525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32" name="Group 617">
                    <a:extLst>
                      <a:ext uri="{FF2B5EF4-FFF2-40B4-BE49-F238E27FC236}">
                        <a16:creationId xmlns:a16="http://schemas.microsoft.com/office/drawing/2014/main" id="{66475D24-4A55-4A68-B5D8-CB7132BFEEEE}"/>
                      </a:ext>
                    </a:extLst>
                  </p:cNvPr>
                  <p:cNvGrpSpPr/>
                  <p:nvPr/>
                </p:nvGrpSpPr>
                <p:grpSpPr>
                  <a:xfrm>
                    <a:off x="2012545" y="20248899"/>
                    <a:ext cx="287752" cy="1033344"/>
                    <a:chOff x="3000159" y="19909145"/>
                    <a:chExt cx="287752" cy="1033344"/>
                  </a:xfrm>
                </p:grpSpPr>
                <p:sp>
                  <p:nvSpPr>
                    <p:cNvPr id="233" name="Rectangle 232">
                      <a:extLst>
                        <a:ext uri="{FF2B5EF4-FFF2-40B4-BE49-F238E27FC236}">
                          <a16:creationId xmlns:a16="http://schemas.microsoft.com/office/drawing/2014/main" id="{B5184F9B-A104-4582-9202-A97AD4F320FB}"/>
                        </a:ext>
                      </a:extLst>
                    </p:cNvPr>
                    <p:cNvSpPr/>
                    <p:nvPr/>
                  </p:nvSpPr>
                  <p:spPr>
                    <a:xfrm>
                      <a:off x="3000159" y="19909145"/>
                      <a:ext cx="287752" cy="349200"/>
                    </a:xfrm>
                    <a:prstGeom prst="rect">
                      <a:avLst/>
                    </a:prstGeom>
                    <a:solidFill>
                      <a:schemeClr val="tx1">
                        <a:lumMod val="50000"/>
                        <a:lumOff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4" name="Rectangle 233">
                      <a:extLst>
                        <a:ext uri="{FF2B5EF4-FFF2-40B4-BE49-F238E27FC236}">
                          <a16:creationId xmlns:a16="http://schemas.microsoft.com/office/drawing/2014/main" id="{0489F3B7-C294-4F56-B6FF-AFC337CFE97C}"/>
                        </a:ext>
                      </a:extLst>
                    </p:cNvPr>
                    <p:cNvSpPr/>
                    <p:nvPr/>
                  </p:nvSpPr>
                  <p:spPr>
                    <a:xfrm>
                      <a:off x="3000159" y="20251217"/>
                      <a:ext cx="287752" cy="349200"/>
                    </a:xfrm>
                    <a:prstGeom prst="rect">
                      <a:avLst/>
                    </a:prstGeom>
                    <a:solidFill>
                      <a:schemeClr val="tx1">
                        <a:lumMod val="65000"/>
                        <a:lumOff val="3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35" name="Rectangle 234">
                      <a:extLst>
                        <a:ext uri="{FF2B5EF4-FFF2-40B4-BE49-F238E27FC236}">
                          <a16:creationId xmlns:a16="http://schemas.microsoft.com/office/drawing/2014/main" id="{7CFE06EA-E282-464F-B661-49323895B0FB}"/>
                        </a:ext>
                      </a:extLst>
                    </p:cNvPr>
                    <p:cNvSpPr/>
                    <p:nvPr/>
                  </p:nvSpPr>
                  <p:spPr>
                    <a:xfrm>
                      <a:off x="3000159" y="20593289"/>
                      <a:ext cx="287752" cy="349200"/>
                    </a:xfrm>
                    <a:prstGeom prst="rect">
                      <a:avLst/>
                    </a:prstGeom>
                    <a:solidFill>
                      <a:schemeClr val="tx1">
                        <a:lumMod val="75000"/>
                        <a:lumOff val="2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aphicFrame>
              <p:nvGraphicFramePr>
                <p:cNvPr id="65" name="Object 64">
                  <a:extLst>
                    <a:ext uri="{FF2B5EF4-FFF2-40B4-BE49-F238E27FC236}">
                      <a16:creationId xmlns:a16="http://schemas.microsoft.com/office/drawing/2014/main" id="{1D93DC3A-1C32-4259-BE5C-415E174D9DCC}"/>
                    </a:ext>
                  </a:extLst>
                </p:cNvPr>
                <p:cNvGraphicFramePr>
                  <a:graphicFrameLocks noChangeAspect="1"/>
                </p:cNvGraphicFramePr>
                <p:nvPr/>
              </p:nvGraphicFramePr>
              <p:xfrm>
                <a:off x="183217" y="3366971"/>
                <a:ext cx="322262" cy="339725"/>
              </p:xfrm>
              <a:graphic>
                <a:graphicData uri="http://schemas.openxmlformats.org/presentationml/2006/ole">
                  <mc:AlternateContent xmlns:mc="http://schemas.openxmlformats.org/markup-compatibility/2006">
                    <mc:Choice xmlns:v="urn:schemas-microsoft-com:vml" Requires="v">
                      <p:oleObj spid="_x0000_s1345470" name="Equation" r:id="rId6" imgW="215806" imgH="228501" progId="Equation.DSMT4">
                        <p:embed/>
                      </p:oleObj>
                    </mc:Choice>
                    <mc:Fallback>
                      <p:oleObj name="Equation" r:id="rId6" imgW="215806" imgH="228501" progId="Equation.DSMT4">
                        <p:embed/>
                        <p:pic>
                          <p:nvPicPr>
                            <p:cNvPr id="65" name="Object 64">
                              <a:extLst>
                                <a:ext uri="{FF2B5EF4-FFF2-40B4-BE49-F238E27FC236}">
                                  <a16:creationId xmlns:a16="http://schemas.microsoft.com/office/drawing/2014/main" id="{1D93DC3A-1C32-4259-BE5C-415E174D9DC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217" y="3366971"/>
                              <a:ext cx="322262"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4">
                <a:extLst>
                  <a:ext uri="{FF2B5EF4-FFF2-40B4-BE49-F238E27FC236}">
                    <a16:creationId xmlns:a16="http://schemas.microsoft.com/office/drawing/2014/main" id="{34D0851A-961D-42FE-BD43-66B1B08AAF93}"/>
                  </a:ext>
                </a:extLst>
              </p:cNvPr>
              <p:cNvGrpSpPr/>
              <p:nvPr/>
            </p:nvGrpSpPr>
            <p:grpSpPr>
              <a:xfrm>
                <a:off x="183217" y="3462060"/>
                <a:ext cx="996028" cy="1683288"/>
                <a:chOff x="183217" y="3462060"/>
                <a:chExt cx="996028" cy="1683288"/>
              </a:xfrm>
            </p:grpSpPr>
            <p:grpSp>
              <p:nvGrpSpPr>
                <p:cNvPr id="209" name="Group 451">
                  <a:extLst>
                    <a:ext uri="{FF2B5EF4-FFF2-40B4-BE49-F238E27FC236}">
                      <a16:creationId xmlns:a16="http://schemas.microsoft.com/office/drawing/2014/main" id="{DFAFC576-71AE-4C6F-9885-A6885D467746}"/>
                    </a:ext>
                  </a:extLst>
                </p:cNvPr>
                <p:cNvGrpSpPr/>
                <p:nvPr/>
              </p:nvGrpSpPr>
              <p:grpSpPr>
                <a:xfrm>
                  <a:off x="714316" y="3462060"/>
                  <a:ext cx="464929" cy="1683288"/>
                  <a:chOff x="1923957" y="20248899"/>
                  <a:chExt cx="464929" cy="1683288"/>
                </a:xfrm>
                <a:scene3d>
                  <a:camera prst="orthographicFront">
                    <a:rot lat="0" lon="0" rev="16200000"/>
                  </a:camera>
                  <a:lightRig rig="threePt" dir="t"/>
                </a:scene3d>
              </p:grpSpPr>
              <p:sp>
                <p:nvSpPr>
                  <p:cNvPr id="224" name="Oval 223">
                    <a:extLst>
                      <a:ext uri="{FF2B5EF4-FFF2-40B4-BE49-F238E27FC236}">
                        <a16:creationId xmlns:a16="http://schemas.microsoft.com/office/drawing/2014/main" id="{F3A40D44-4E10-4C81-9F84-4799AC765CF3}"/>
                      </a:ext>
                    </a:extLst>
                  </p:cNvPr>
                  <p:cNvSpPr/>
                  <p:nvPr/>
                </p:nvSpPr>
                <p:spPr>
                  <a:xfrm>
                    <a:off x="1923957" y="21453481"/>
                    <a:ext cx="464929" cy="478706"/>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225" name="Straight Connector 224">
                    <a:extLst>
                      <a:ext uri="{FF2B5EF4-FFF2-40B4-BE49-F238E27FC236}">
                        <a16:creationId xmlns:a16="http://schemas.microsoft.com/office/drawing/2014/main" id="{189F46AD-8832-420A-89E5-771AF8C4F111}"/>
                      </a:ext>
                    </a:extLst>
                  </p:cNvPr>
                  <p:cNvCxnSpPr>
                    <a:stCxn id="224" idx="0"/>
                  </p:cNvCxnSpPr>
                  <p:nvPr/>
                </p:nvCxnSpPr>
                <p:spPr>
                  <a:xfrm flipH="1" flipV="1">
                    <a:off x="2156421" y="20500981"/>
                    <a:ext cx="1" cy="9525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6" name="Group 611">
                    <a:extLst>
                      <a:ext uri="{FF2B5EF4-FFF2-40B4-BE49-F238E27FC236}">
                        <a16:creationId xmlns:a16="http://schemas.microsoft.com/office/drawing/2014/main" id="{0803D9AA-BE42-4371-BC58-03D1F9A64961}"/>
                      </a:ext>
                    </a:extLst>
                  </p:cNvPr>
                  <p:cNvGrpSpPr/>
                  <p:nvPr/>
                </p:nvGrpSpPr>
                <p:grpSpPr>
                  <a:xfrm>
                    <a:off x="2012545" y="20248899"/>
                    <a:ext cx="287752" cy="1033344"/>
                    <a:chOff x="3000159" y="19909145"/>
                    <a:chExt cx="287752" cy="1033344"/>
                  </a:xfrm>
                </p:grpSpPr>
                <p:sp>
                  <p:nvSpPr>
                    <p:cNvPr id="227" name="Rectangle 226">
                      <a:extLst>
                        <a:ext uri="{FF2B5EF4-FFF2-40B4-BE49-F238E27FC236}">
                          <a16:creationId xmlns:a16="http://schemas.microsoft.com/office/drawing/2014/main" id="{97E3D8F8-78A9-4194-868E-47593E9018A9}"/>
                        </a:ext>
                      </a:extLst>
                    </p:cNvPr>
                    <p:cNvSpPr/>
                    <p:nvPr/>
                  </p:nvSpPr>
                  <p:spPr>
                    <a:xfrm>
                      <a:off x="3000159" y="19909145"/>
                      <a:ext cx="287752" cy="349200"/>
                    </a:xfrm>
                    <a:prstGeom prst="rect">
                      <a:avLst/>
                    </a:prstGeom>
                    <a:solidFill>
                      <a:schemeClr val="bg1">
                        <a:lumMod val="6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8" name="Rectangle 227">
                      <a:extLst>
                        <a:ext uri="{FF2B5EF4-FFF2-40B4-BE49-F238E27FC236}">
                          <a16:creationId xmlns:a16="http://schemas.microsoft.com/office/drawing/2014/main" id="{4821D1BA-0ECB-40C1-9736-43BD406CABA1}"/>
                        </a:ext>
                      </a:extLst>
                    </p:cNvPr>
                    <p:cNvSpPr/>
                    <p:nvPr/>
                  </p:nvSpPr>
                  <p:spPr>
                    <a:xfrm>
                      <a:off x="3000159" y="20251217"/>
                      <a:ext cx="287752" cy="349200"/>
                    </a:xfrm>
                    <a:prstGeom prst="rect">
                      <a:avLst/>
                    </a:prstGeom>
                    <a:solidFill>
                      <a:schemeClr val="tx1">
                        <a:lumMod val="50000"/>
                        <a:lumOff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9" name="Rectangle 228">
                      <a:extLst>
                        <a:ext uri="{FF2B5EF4-FFF2-40B4-BE49-F238E27FC236}">
                          <a16:creationId xmlns:a16="http://schemas.microsoft.com/office/drawing/2014/main" id="{E3340A61-B0D6-4DB4-AEC4-B7C0133DF1C3}"/>
                        </a:ext>
                      </a:extLst>
                    </p:cNvPr>
                    <p:cNvSpPr/>
                    <p:nvPr/>
                  </p:nvSpPr>
                  <p:spPr>
                    <a:xfrm>
                      <a:off x="3000159" y="20593289"/>
                      <a:ext cx="287752" cy="349200"/>
                    </a:xfrm>
                    <a:prstGeom prst="rect">
                      <a:avLst/>
                    </a:prstGeom>
                    <a:solidFill>
                      <a:schemeClr val="tx1">
                        <a:lumMod val="85000"/>
                        <a:lumOff val="1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aphicFrame>
              <p:nvGraphicFramePr>
                <p:cNvPr id="66" name="Object 65">
                  <a:extLst>
                    <a:ext uri="{FF2B5EF4-FFF2-40B4-BE49-F238E27FC236}">
                      <a16:creationId xmlns:a16="http://schemas.microsoft.com/office/drawing/2014/main" id="{3D0ED7AB-3BE0-471A-B4DF-8AA053D2DEC3}"/>
                    </a:ext>
                  </a:extLst>
                </p:cNvPr>
                <p:cNvGraphicFramePr>
                  <a:graphicFrameLocks noChangeAspect="1"/>
                </p:cNvGraphicFramePr>
                <p:nvPr/>
              </p:nvGraphicFramePr>
              <p:xfrm>
                <a:off x="183217" y="4159169"/>
                <a:ext cx="322262" cy="339725"/>
              </p:xfrm>
              <a:graphic>
                <a:graphicData uri="http://schemas.openxmlformats.org/presentationml/2006/ole">
                  <mc:AlternateContent xmlns:mc="http://schemas.openxmlformats.org/markup-compatibility/2006">
                    <mc:Choice xmlns:v="urn:schemas-microsoft-com:vml" Requires="v">
                      <p:oleObj spid="_x0000_s1345471" name="Equation" r:id="rId8" imgW="215806" imgH="228501" progId="Equation.DSMT4">
                        <p:embed/>
                      </p:oleObj>
                    </mc:Choice>
                    <mc:Fallback>
                      <p:oleObj name="Equation" r:id="rId8" imgW="215806" imgH="228501" progId="Equation.DSMT4">
                        <p:embed/>
                        <p:pic>
                          <p:nvPicPr>
                            <p:cNvPr id="66" name="Object 65">
                              <a:extLst>
                                <a:ext uri="{FF2B5EF4-FFF2-40B4-BE49-F238E27FC236}">
                                  <a16:creationId xmlns:a16="http://schemas.microsoft.com/office/drawing/2014/main" id="{3D0ED7AB-3BE0-471A-B4DF-8AA053D2DEC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217" y="4159169"/>
                              <a:ext cx="322262"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6" name="Group 5">
                <a:extLst>
                  <a:ext uri="{FF2B5EF4-FFF2-40B4-BE49-F238E27FC236}">
                    <a16:creationId xmlns:a16="http://schemas.microsoft.com/office/drawing/2014/main" id="{022D25CA-81C9-4E3A-AE77-53418D68C39B}"/>
                  </a:ext>
                </a:extLst>
              </p:cNvPr>
              <p:cNvGrpSpPr/>
              <p:nvPr/>
            </p:nvGrpSpPr>
            <p:grpSpPr>
              <a:xfrm>
                <a:off x="183217" y="4275791"/>
                <a:ext cx="996028" cy="1683288"/>
                <a:chOff x="183217" y="4275791"/>
                <a:chExt cx="996028" cy="1683288"/>
              </a:xfrm>
            </p:grpSpPr>
            <p:grpSp>
              <p:nvGrpSpPr>
                <p:cNvPr id="210" name="Group 458">
                  <a:extLst>
                    <a:ext uri="{FF2B5EF4-FFF2-40B4-BE49-F238E27FC236}">
                      <a16:creationId xmlns:a16="http://schemas.microsoft.com/office/drawing/2014/main" id="{765C70C2-5F77-4E0A-BADE-66EA9F5D98BF}"/>
                    </a:ext>
                  </a:extLst>
                </p:cNvPr>
                <p:cNvGrpSpPr/>
                <p:nvPr/>
              </p:nvGrpSpPr>
              <p:grpSpPr>
                <a:xfrm>
                  <a:off x="714316" y="4275791"/>
                  <a:ext cx="464929" cy="1683288"/>
                  <a:chOff x="1923957" y="20248899"/>
                  <a:chExt cx="464929" cy="1683288"/>
                </a:xfrm>
                <a:scene3d>
                  <a:camera prst="orthographicFront">
                    <a:rot lat="0" lon="0" rev="16200000"/>
                  </a:camera>
                  <a:lightRig rig="threePt" dir="t"/>
                </a:scene3d>
              </p:grpSpPr>
              <p:sp>
                <p:nvSpPr>
                  <p:cNvPr id="218" name="Oval 217">
                    <a:extLst>
                      <a:ext uri="{FF2B5EF4-FFF2-40B4-BE49-F238E27FC236}">
                        <a16:creationId xmlns:a16="http://schemas.microsoft.com/office/drawing/2014/main" id="{670741BB-BCE4-4D99-AE75-817EC14312B5}"/>
                      </a:ext>
                    </a:extLst>
                  </p:cNvPr>
                  <p:cNvSpPr/>
                  <p:nvPr/>
                </p:nvSpPr>
                <p:spPr>
                  <a:xfrm>
                    <a:off x="1923957" y="21453481"/>
                    <a:ext cx="464929" cy="478706"/>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219" name="Straight Connector 218">
                    <a:extLst>
                      <a:ext uri="{FF2B5EF4-FFF2-40B4-BE49-F238E27FC236}">
                        <a16:creationId xmlns:a16="http://schemas.microsoft.com/office/drawing/2014/main" id="{E4836191-6DF5-4231-9F0F-932A567A9F07}"/>
                      </a:ext>
                    </a:extLst>
                  </p:cNvPr>
                  <p:cNvCxnSpPr>
                    <a:stCxn id="218" idx="0"/>
                  </p:cNvCxnSpPr>
                  <p:nvPr/>
                </p:nvCxnSpPr>
                <p:spPr>
                  <a:xfrm flipH="1" flipV="1">
                    <a:off x="2156421" y="20500981"/>
                    <a:ext cx="1" cy="9525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20" name="Group 605">
                    <a:extLst>
                      <a:ext uri="{FF2B5EF4-FFF2-40B4-BE49-F238E27FC236}">
                        <a16:creationId xmlns:a16="http://schemas.microsoft.com/office/drawing/2014/main" id="{00568783-211B-4D1F-9E92-4C422A251FF9}"/>
                      </a:ext>
                    </a:extLst>
                  </p:cNvPr>
                  <p:cNvGrpSpPr/>
                  <p:nvPr/>
                </p:nvGrpSpPr>
                <p:grpSpPr>
                  <a:xfrm>
                    <a:off x="2012545" y="20248899"/>
                    <a:ext cx="287752" cy="1033344"/>
                    <a:chOff x="3000159" y="19909145"/>
                    <a:chExt cx="287752" cy="1033344"/>
                  </a:xfrm>
                </p:grpSpPr>
                <p:sp>
                  <p:nvSpPr>
                    <p:cNvPr id="221" name="Rectangle 220">
                      <a:extLst>
                        <a:ext uri="{FF2B5EF4-FFF2-40B4-BE49-F238E27FC236}">
                          <a16:creationId xmlns:a16="http://schemas.microsoft.com/office/drawing/2014/main" id="{DEEFB4EC-5A3B-4CE4-95F7-36C130FDC1ED}"/>
                        </a:ext>
                      </a:extLst>
                    </p:cNvPr>
                    <p:cNvSpPr/>
                    <p:nvPr/>
                  </p:nvSpPr>
                  <p:spPr>
                    <a:xfrm>
                      <a:off x="3000159" y="19909145"/>
                      <a:ext cx="287752" cy="349200"/>
                    </a:xfrm>
                    <a:prstGeom prst="rect">
                      <a:avLst/>
                    </a:prstGeom>
                    <a:solidFill>
                      <a:schemeClr val="tx1">
                        <a:lumMod val="50000"/>
                        <a:lumOff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2" name="Rectangle 221">
                      <a:extLst>
                        <a:ext uri="{FF2B5EF4-FFF2-40B4-BE49-F238E27FC236}">
                          <a16:creationId xmlns:a16="http://schemas.microsoft.com/office/drawing/2014/main" id="{17514E42-6761-46B7-BA46-941F8E10D2D8}"/>
                        </a:ext>
                      </a:extLst>
                    </p:cNvPr>
                    <p:cNvSpPr/>
                    <p:nvPr/>
                  </p:nvSpPr>
                  <p:spPr>
                    <a:xfrm>
                      <a:off x="3000159" y="20251217"/>
                      <a:ext cx="287752" cy="349200"/>
                    </a:xfrm>
                    <a:prstGeom prst="rect">
                      <a:avLst/>
                    </a:prstGeom>
                    <a:solidFill>
                      <a:schemeClr val="tx1">
                        <a:lumMod val="75000"/>
                        <a:lumOff val="2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3" name="Rectangle 222">
                      <a:extLst>
                        <a:ext uri="{FF2B5EF4-FFF2-40B4-BE49-F238E27FC236}">
                          <a16:creationId xmlns:a16="http://schemas.microsoft.com/office/drawing/2014/main" id="{AE3A8531-4697-45E0-91B1-AD6DA9B574A9}"/>
                        </a:ext>
                      </a:extLst>
                    </p:cNvPr>
                    <p:cNvSpPr/>
                    <p:nvPr/>
                  </p:nvSpPr>
                  <p:spPr>
                    <a:xfrm>
                      <a:off x="3000159" y="20593289"/>
                      <a:ext cx="287752" cy="349200"/>
                    </a:xfrm>
                    <a:prstGeom prst="rect">
                      <a:avLst/>
                    </a:prstGeom>
                    <a:solidFill>
                      <a:schemeClr val="bg1">
                        <a:lumMod val="6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graphicFrame>
              <p:nvGraphicFramePr>
                <p:cNvPr id="67" name="Object 66">
                  <a:extLst>
                    <a:ext uri="{FF2B5EF4-FFF2-40B4-BE49-F238E27FC236}">
                      <a16:creationId xmlns:a16="http://schemas.microsoft.com/office/drawing/2014/main" id="{D09972F1-955C-4B6A-9202-79E9A5300CD2}"/>
                    </a:ext>
                  </a:extLst>
                </p:cNvPr>
                <p:cNvGraphicFramePr>
                  <a:graphicFrameLocks noChangeAspect="1"/>
                </p:cNvGraphicFramePr>
                <p:nvPr/>
              </p:nvGraphicFramePr>
              <p:xfrm>
                <a:off x="183217" y="5002950"/>
                <a:ext cx="322262" cy="339725"/>
              </p:xfrm>
              <a:graphic>
                <a:graphicData uri="http://schemas.openxmlformats.org/presentationml/2006/ole">
                  <mc:AlternateContent xmlns:mc="http://schemas.openxmlformats.org/markup-compatibility/2006">
                    <mc:Choice xmlns:v="urn:schemas-microsoft-com:vml" Requires="v">
                      <p:oleObj spid="_x0000_s1345472" name="Equation" r:id="rId10" imgW="215806" imgH="228501" progId="Equation.DSMT4">
                        <p:embed/>
                      </p:oleObj>
                    </mc:Choice>
                    <mc:Fallback>
                      <p:oleObj name="Equation" r:id="rId10" imgW="215806" imgH="228501" progId="Equation.DSMT4">
                        <p:embed/>
                        <p:pic>
                          <p:nvPicPr>
                            <p:cNvPr id="67" name="Object 66">
                              <a:extLst>
                                <a:ext uri="{FF2B5EF4-FFF2-40B4-BE49-F238E27FC236}">
                                  <a16:creationId xmlns:a16="http://schemas.microsoft.com/office/drawing/2014/main" id="{D09972F1-955C-4B6A-9202-79E9A5300CD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3217" y="5002950"/>
                              <a:ext cx="322262"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7" name="Group 6">
                <a:extLst>
                  <a:ext uri="{FF2B5EF4-FFF2-40B4-BE49-F238E27FC236}">
                    <a16:creationId xmlns:a16="http://schemas.microsoft.com/office/drawing/2014/main" id="{86ACDE86-FCA9-4462-8D41-4F7D852D3AF7}"/>
                  </a:ext>
                </a:extLst>
              </p:cNvPr>
              <p:cNvGrpSpPr/>
              <p:nvPr/>
            </p:nvGrpSpPr>
            <p:grpSpPr>
              <a:xfrm>
                <a:off x="183217" y="5089522"/>
                <a:ext cx="996028" cy="1683288"/>
                <a:chOff x="183217" y="5089522"/>
                <a:chExt cx="996028" cy="1683288"/>
              </a:xfrm>
            </p:grpSpPr>
            <p:grpSp>
              <p:nvGrpSpPr>
                <p:cNvPr id="211" name="Group 554">
                  <a:extLst>
                    <a:ext uri="{FF2B5EF4-FFF2-40B4-BE49-F238E27FC236}">
                      <a16:creationId xmlns:a16="http://schemas.microsoft.com/office/drawing/2014/main" id="{77626BC3-992C-46AA-94AB-2BB16BEB05FE}"/>
                    </a:ext>
                  </a:extLst>
                </p:cNvPr>
                <p:cNvGrpSpPr/>
                <p:nvPr/>
              </p:nvGrpSpPr>
              <p:grpSpPr>
                <a:xfrm>
                  <a:off x="714316" y="5089522"/>
                  <a:ext cx="464929" cy="1683288"/>
                  <a:chOff x="1923957" y="20248899"/>
                  <a:chExt cx="464929" cy="1683288"/>
                </a:xfrm>
                <a:scene3d>
                  <a:camera prst="orthographicFront">
                    <a:rot lat="0" lon="0" rev="16200000"/>
                  </a:camera>
                  <a:lightRig rig="threePt" dir="t"/>
                </a:scene3d>
              </p:grpSpPr>
              <p:sp>
                <p:nvSpPr>
                  <p:cNvPr id="212" name="Oval 211">
                    <a:extLst>
                      <a:ext uri="{FF2B5EF4-FFF2-40B4-BE49-F238E27FC236}">
                        <a16:creationId xmlns:a16="http://schemas.microsoft.com/office/drawing/2014/main" id="{B6AF60DF-2BC2-4C60-AC68-1E7008FDAB68}"/>
                      </a:ext>
                    </a:extLst>
                  </p:cNvPr>
                  <p:cNvSpPr/>
                  <p:nvPr/>
                </p:nvSpPr>
                <p:spPr>
                  <a:xfrm>
                    <a:off x="1923957" y="21453481"/>
                    <a:ext cx="464929" cy="478706"/>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213" name="Straight Connector 212">
                    <a:extLst>
                      <a:ext uri="{FF2B5EF4-FFF2-40B4-BE49-F238E27FC236}">
                        <a16:creationId xmlns:a16="http://schemas.microsoft.com/office/drawing/2014/main" id="{C3CF8EF5-E80B-4CDA-89C4-888CB6973F94}"/>
                      </a:ext>
                    </a:extLst>
                  </p:cNvPr>
                  <p:cNvCxnSpPr>
                    <a:stCxn id="212" idx="0"/>
                  </p:cNvCxnSpPr>
                  <p:nvPr/>
                </p:nvCxnSpPr>
                <p:spPr>
                  <a:xfrm flipH="1" flipV="1">
                    <a:off x="2156421" y="20500981"/>
                    <a:ext cx="1" cy="9525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14" name="Group 599">
                    <a:extLst>
                      <a:ext uri="{FF2B5EF4-FFF2-40B4-BE49-F238E27FC236}">
                        <a16:creationId xmlns:a16="http://schemas.microsoft.com/office/drawing/2014/main" id="{4B3D6BC7-803F-4132-A995-22B58F82F487}"/>
                      </a:ext>
                    </a:extLst>
                  </p:cNvPr>
                  <p:cNvGrpSpPr/>
                  <p:nvPr/>
                </p:nvGrpSpPr>
                <p:grpSpPr>
                  <a:xfrm>
                    <a:off x="2012545" y="20248899"/>
                    <a:ext cx="287752" cy="1033344"/>
                    <a:chOff x="3000159" y="19909145"/>
                    <a:chExt cx="287752" cy="1033344"/>
                  </a:xfrm>
                </p:grpSpPr>
                <p:sp>
                  <p:nvSpPr>
                    <p:cNvPr id="215" name="Rectangle 214">
                      <a:extLst>
                        <a:ext uri="{FF2B5EF4-FFF2-40B4-BE49-F238E27FC236}">
                          <a16:creationId xmlns:a16="http://schemas.microsoft.com/office/drawing/2014/main" id="{B55152C0-ED72-4577-8D15-8FEAECB86111}"/>
                        </a:ext>
                      </a:extLst>
                    </p:cNvPr>
                    <p:cNvSpPr/>
                    <p:nvPr/>
                  </p:nvSpPr>
                  <p:spPr>
                    <a:xfrm>
                      <a:off x="3000159" y="19909145"/>
                      <a:ext cx="287752" cy="349200"/>
                    </a:xfrm>
                    <a:prstGeom prst="rect">
                      <a:avLst/>
                    </a:prstGeom>
                    <a:solidFill>
                      <a:schemeClr val="tx1">
                        <a:lumMod val="50000"/>
                        <a:lumOff val="5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6" name="Rectangle 215">
                      <a:extLst>
                        <a:ext uri="{FF2B5EF4-FFF2-40B4-BE49-F238E27FC236}">
                          <a16:creationId xmlns:a16="http://schemas.microsoft.com/office/drawing/2014/main" id="{B7F5D944-7DDD-4BC0-AA3D-4D74EA33BEE2}"/>
                        </a:ext>
                      </a:extLst>
                    </p:cNvPr>
                    <p:cNvSpPr/>
                    <p:nvPr/>
                  </p:nvSpPr>
                  <p:spPr>
                    <a:xfrm>
                      <a:off x="3000159" y="20251217"/>
                      <a:ext cx="287752" cy="349200"/>
                    </a:xfrm>
                    <a:prstGeom prst="rect">
                      <a:avLst/>
                    </a:prstGeom>
                    <a:solidFill>
                      <a:schemeClr val="bg1">
                        <a:lumMod val="7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7" name="Rectangle 216">
                      <a:extLst>
                        <a:ext uri="{FF2B5EF4-FFF2-40B4-BE49-F238E27FC236}">
                          <a16:creationId xmlns:a16="http://schemas.microsoft.com/office/drawing/2014/main" id="{C9AE23E7-2656-4FFE-BC24-4E4ED97C4E5B}"/>
                        </a:ext>
                      </a:extLst>
                    </p:cNvPr>
                    <p:cNvSpPr/>
                    <p:nvPr/>
                  </p:nvSpPr>
                  <p:spPr>
                    <a:xfrm>
                      <a:off x="3000159" y="20593289"/>
                      <a:ext cx="287752" cy="349200"/>
                    </a:xfrm>
                    <a:prstGeom prst="rect">
                      <a:avLst/>
                    </a:prstGeom>
                    <a:solidFill>
                      <a:schemeClr val="tx1">
                        <a:lumMod val="75000"/>
                        <a:lumOff val="25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aphicFrame>
              <p:nvGraphicFramePr>
                <p:cNvPr id="68" name="Object 67">
                  <a:extLst>
                    <a:ext uri="{FF2B5EF4-FFF2-40B4-BE49-F238E27FC236}">
                      <a16:creationId xmlns:a16="http://schemas.microsoft.com/office/drawing/2014/main" id="{752DC408-2B87-4B15-A50F-5E9A718D865C}"/>
                    </a:ext>
                  </a:extLst>
                </p:cNvPr>
                <p:cNvGraphicFramePr>
                  <a:graphicFrameLocks noChangeAspect="1"/>
                </p:cNvGraphicFramePr>
                <p:nvPr/>
              </p:nvGraphicFramePr>
              <p:xfrm>
                <a:off x="183217" y="5815353"/>
                <a:ext cx="322262" cy="339725"/>
              </p:xfrm>
              <a:graphic>
                <a:graphicData uri="http://schemas.openxmlformats.org/presentationml/2006/ole">
                  <mc:AlternateContent xmlns:mc="http://schemas.openxmlformats.org/markup-compatibility/2006">
                    <mc:Choice xmlns:v="urn:schemas-microsoft-com:vml" Requires="v">
                      <p:oleObj spid="_x0000_s1345473" name="Equation" r:id="rId12" imgW="215806" imgH="228501" progId="Equation.DSMT4">
                        <p:embed/>
                      </p:oleObj>
                    </mc:Choice>
                    <mc:Fallback>
                      <p:oleObj name="Equation" r:id="rId12" imgW="215806" imgH="228501" progId="Equation.DSMT4">
                        <p:embed/>
                        <p:pic>
                          <p:nvPicPr>
                            <p:cNvPr id="68" name="Object 67">
                              <a:extLst>
                                <a:ext uri="{FF2B5EF4-FFF2-40B4-BE49-F238E27FC236}">
                                  <a16:creationId xmlns:a16="http://schemas.microsoft.com/office/drawing/2014/main" id="{752DC408-2B87-4B15-A50F-5E9A718D865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83217" y="5815353"/>
                              <a:ext cx="322262"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sp>
          <p:nvSpPr>
            <p:cNvPr id="316" name="TextBox 315">
              <a:extLst>
                <a:ext uri="{FF2B5EF4-FFF2-40B4-BE49-F238E27FC236}">
                  <a16:creationId xmlns:a16="http://schemas.microsoft.com/office/drawing/2014/main" id="{392D0645-283D-4C7E-8AEA-8B9C4D55AEAD}"/>
                </a:ext>
              </a:extLst>
            </p:cNvPr>
            <p:cNvSpPr txBox="1"/>
            <p:nvPr/>
          </p:nvSpPr>
          <p:spPr>
            <a:xfrm>
              <a:off x="685800" y="2209800"/>
              <a:ext cx="1221656" cy="307777"/>
            </a:xfrm>
            <a:prstGeom prst="rect">
              <a:avLst/>
            </a:prstGeom>
            <a:noFill/>
          </p:spPr>
          <p:txBody>
            <a:bodyPr wrap="square" rtlCol="0">
              <a:spAutoFit/>
            </a:bodyPr>
            <a:lstStyle/>
            <a:p>
              <a:r>
                <a:rPr lang="en-IN" sz="1400" dirty="0"/>
                <a:t>0.1    0.3    0.6</a:t>
              </a:r>
            </a:p>
          </p:txBody>
        </p:sp>
      </p:grpSp>
      <p:grpSp>
        <p:nvGrpSpPr>
          <p:cNvPr id="33" name="Group 32">
            <a:extLst>
              <a:ext uri="{FF2B5EF4-FFF2-40B4-BE49-F238E27FC236}">
                <a16:creationId xmlns:a16="http://schemas.microsoft.com/office/drawing/2014/main" id="{8A3D047A-BE69-4C69-B53D-1B6B29DC5C3B}"/>
              </a:ext>
            </a:extLst>
          </p:cNvPr>
          <p:cNvGrpSpPr/>
          <p:nvPr/>
        </p:nvGrpSpPr>
        <p:grpSpPr>
          <a:xfrm>
            <a:off x="4800600" y="1834598"/>
            <a:ext cx="2071702" cy="4938212"/>
            <a:chOff x="4800600" y="1834598"/>
            <a:chExt cx="2071702" cy="4938212"/>
          </a:xfrm>
        </p:grpSpPr>
        <p:grpSp>
          <p:nvGrpSpPr>
            <p:cNvPr id="24" name="Group 23">
              <a:extLst>
                <a:ext uri="{FF2B5EF4-FFF2-40B4-BE49-F238E27FC236}">
                  <a16:creationId xmlns:a16="http://schemas.microsoft.com/office/drawing/2014/main" id="{F828147F-9AEB-4FC9-B78C-BE54C020879F}"/>
                </a:ext>
              </a:extLst>
            </p:cNvPr>
            <p:cNvGrpSpPr/>
            <p:nvPr/>
          </p:nvGrpSpPr>
          <p:grpSpPr>
            <a:xfrm>
              <a:off x="4800600" y="1834598"/>
              <a:ext cx="2071702" cy="4938212"/>
              <a:chOff x="4876800" y="1834598"/>
              <a:chExt cx="2071702" cy="4938212"/>
            </a:xfrm>
          </p:grpSpPr>
          <p:sp>
            <p:nvSpPr>
              <p:cNvPr id="123" name="Rectangle 122"/>
              <p:cNvSpPr/>
              <p:nvPr/>
            </p:nvSpPr>
            <p:spPr>
              <a:xfrm>
                <a:off x="4876800" y="2129340"/>
                <a:ext cx="2071702" cy="4214842"/>
              </a:xfrm>
              <a:prstGeom prst="rect">
                <a:avLst/>
              </a:prstGeom>
              <a:noFill/>
              <a:ln w="19050">
                <a:solidFill>
                  <a:schemeClr val="tx1"/>
                </a:solidFill>
                <a:prstDash val="dash"/>
              </a:ln>
            </p:spPr>
            <p:style>
              <a:lnRef idx="2">
                <a:schemeClr val="accent4"/>
              </a:lnRef>
              <a:fillRef idx="1">
                <a:schemeClr val="lt1"/>
              </a:fillRef>
              <a:effectRef idx="0">
                <a:schemeClr val="accent4"/>
              </a:effectRef>
              <a:fontRef idx="minor">
                <a:schemeClr val="dk1"/>
              </a:fontRef>
            </p:style>
            <p:txBody>
              <a:bodyPr rtlCol="0" anchor="ctr"/>
              <a:lstStyle/>
              <a:p>
                <a:pPr algn="ctr"/>
                <a:endParaRPr lang="en-IN" dirty="0"/>
              </a:p>
            </p:txBody>
          </p:sp>
          <p:grpSp>
            <p:nvGrpSpPr>
              <p:cNvPr id="23" name="Group 22">
                <a:extLst>
                  <a:ext uri="{FF2B5EF4-FFF2-40B4-BE49-F238E27FC236}">
                    <a16:creationId xmlns:a16="http://schemas.microsoft.com/office/drawing/2014/main" id="{624D23AC-4856-43DC-9558-A17B20594AA1}"/>
                  </a:ext>
                </a:extLst>
              </p:cNvPr>
              <p:cNvGrpSpPr/>
              <p:nvPr/>
            </p:nvGrpSpPr>
            <p:grpSpPr>
              <a:xfrm>
                <a:off x="5113168" y="1834598"/>
                <a:ext cx="994717" cy="4938212"/>
                <a:chOff x="5113168" y="1834598"/>
                <a:chExt cx="994717" cy="4938212"/>
              </a:xfrm>
            </p:grpSpPr>
            <p:grpSp>
              <p:nvGrpSpPr>
                <p:cNvPr id="18" name="Group 17">
                  <a:extLst>
                    <a:ext uri="{FF2B5EF4-FFF2-40B4-BE49-F238E27FC236}">
                      <a16:creationId xmlns:a16="http://schemas.microsoft.com/office/drawing/2014/main" id="{CF7AC690-72BE-41DE-950F-2101471CC7E4}"/>
                    </a:ext>
                  </a:extLst>
                </p:cNvPr>
                <p:cNvGrpSpPr/>
                <p:nvPr/>
              </p:nvGrpSpPr>
              <p:grpSpPr>
                <a:xfrm>
                  <a:off x="5122693" y="1834598"/>
                  <a:ext cx="985192" cy="1683288"/>
                  <a:chOff x="5122693" y="1834598"/>
                  <a:chExt cx="985192" cy="1683288"/>
                </a:xfrm>
              </p:grpSpPr>
              <p:grpSp>
                <p:nvGrpSpPr>
                  <p:cNvPr id="172" name="Group 339">
                    <a:extLst>
                      <a:ext uri="{FF2B5EF4-FFF2-40B4-BE49-F238E27FC236}">
                        <a16:creationId xmlns:a16="http://schemas.microsoft.com/office/drawing/2014/main" id="{DFAFC576-71AE-4C6F-9885-A6885D467746}"/>
                      </a:ext>
                    </a:extLst>
                  </p:cNvPr>
                  <p:cNvGrpSpPr/>
                  <p:nvPr/>
                </p:nvGrpSpPr>
                <p:grpSpPr>
                  <a:xfrm>
                    <a:off x="5642956" y="1834598"/>
                    <a:ext cx="464929" cy="1683288"/>
                    <a:chOff x="1923957" y="20248899"/>
                    <a:chExt cx="464929" cy="1683288"/>
                  </a:xfrm>
                  <a:scene3d>
                    <a:camera prst="orthographicFront">
                      <a:rot lat="0" lon="0" rev="16200000"/>
                    </a:camera>
                    <a:lightRig rig="threePt" dir="t"/>
                  </a:scene3d>
                </p:grpSpPr>
                <p:sp>
                  <p:nvSpPr>
                    <p:cNvPr id="201" name="Oval 200">
                      <a:extLst>
                        <a:ext uri="{FF2B5EF4-FFF2-40B4-BE49-F238E27FC236}">
                          <a16:creationId xmlns:a16="http://schemas.microsoft.com/office/drawing/2014/main" id="{F3A40D44-4E10-4C81-9F84-4799AC765CF3}"/>
                        </a:ext>
                      </a:extLst>
                    </p:cNvPr>
                    <p:cNvSpPr/>
                    <p:nvPr/>
                  </p:nvSpPr>
                  <p:spPr>
                    <a:xfrm>
                      <a:off x="1923957" y="21453481"/>
                      <a:ext cx="464929" cy="478706"/>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202" name="Straight Connector 201">
                      <a:extLst>
                        <a:ext uri="{FF2B5EF4-FFF2-40B4-BE49-F238E27FC236}">
                          <a16:creationId xmlns:a16="http://schemas.microsoft.com/office/drawing/2014/main" id="{189F46AD-8832-420A-89E5-771AF8C4F111}"/>
                        </a:ext>
                      </a:extLst>
                    </p:cNvPr>
                    <p:cNvCxnSpPr>
                      <a:stCxn id="201" idx="0"/>
                    </p:cNvCxnSpPr>
                    <p:nvPr/>
                  </p:nvCxnSpPr>
                  <p:spPr>
                    <a:xfrm flipH="1" flipV="1">
                      <a:off x="2156421" y="20500981"/>
                      <a:ext cx="1" cy="952500"/>
                    </a:xfrm>
                    <a:prstGeom prst="line">
                      <a:avLst/>
                    </a:prstGeom>
                  </p:spPr>
                  <p:style>
                    <a:lnRef idx="1">
                      <a:schemeClr val="accent1"/>
                    </a:lnRef>
                    <a:fillRef idx="0">
                      <a:schemeClr val="accent1"/>
                    </a:fillRef>
                    <a:effectRef idx="0">
                      <a:schemeClr val="accent1"/>
                    </a:effectRef>
                    <a:fontRef idx="minor">
                      <a:schemeClr val="tx1"/>
                    </a:fontRef>
                  </p:style>
                </p:cxnSp>
                <p:grpSp>
                  <p:nvGrpSpPr>
                    <p:cNvPr id="203" name="Group 611">
                      <a:extLst>
                        <a:ext uri="{FF2B5EF4-FFF2-40B4-BE49-F238E27FC236}">
                          <a16:creationId xmlns:a16="http://schemas.microsoft.com/office/drawing/2014/main" id="{0803D9AA-BE42-4371-BC58-03D1F9A64961}"/>
                        </a:ext>
                      </a:extLst>
                    </p:cNvPr>
                    <p:cNvGrpSpPr/>
                    <p:nvPr/>
                  </p:nvGrpSpPr>
                  <p:grpSpPr>
                    <a:xfrm>
                      <a:off x="2012545" y="20248899"/>
                      <a:ext cx="287752" cy="1033344"/>
                      <a:chOff x="3000159" y="19909145"/>
                      <a:chExt cx="287752" cy="1033344"/>
                    </a:xfrm>
                  </p:grpSpPr>
                  <p:sp>
                    <p:nvSpPr>
                      <p:cNvPr id="204" name="Rectangle 203">
                        <a:extLst>
                          <a:ext uri="{FF2B5EF4-FFF2-40B4-BE49-F238E27FC236}">
                            <a16:creationId xmlns:a16="http://schemas.microsoft.com/office/drawing/2014/main" id="{97E3D8F8-78A9-4194-868E-47593E9018A9}"/>
                          </a:ext>
                        </a:extLst>
                      </p:cNvPr>
                      <p:cNvSpPr/>
                      <p:nvPr/>
                    </p:nvSpPr>
                    <p:spPr>
                      <a:xfrm>
                        <a:off x="3000159" y="19909145"/>
                        <a:ext cx="287752" cy="349200"/>
                      </a:xfrm>
                      <a:prstGeom prst="rect">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5" name="Rectangle 204">
                        <a:extLst>
                          <a:ext uri="{FF2B5EF4-FFF2-40B4-BE49-F238E27FC236}">
                            <a16:creationId xmlns:a16="http://schemas.microsoft.com/office/drawing/2014/main" id="{4821D1BA-0ECB-40C1-9736-43BD406CABA1}"/>
                          </a:ext>
                        </a:extLst>
                      </p:cNvPr>
                      <p:cNvSpPr/>
                      <p:nvPr/>
                    </p:nvSpPr>
                    <p:spPr>
                      <a:xfrm>
                        <a:off x="3000159" y="20251217"/>
                        <a:ext cx="287752" cy="3492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6" name="Rectangle 205">
                        <a:extLst>
                          <a:ext uri="{FF2B5EF4-FFF2-40B4-BE49-F238E27FC236}">
                            <a16:creationId xmlns:a16="http://schemas.microsoft.com/office/drawing/2014/main" id="{E3340A61-B0D6-4DB4-AEC4-B7C0133DF1C3}"/>
                          </a:ext>
                        </a:extLst>
                      </p:cNvPr>
                      <p:cNvSpPr/>
                      <p:nvPr/>
                    </p:nvSpPr>
                    <p:spPr>
                      <a:xfrm>
                        <a:off x="3000159" y="20593289"/>
                        <a:ext cx="287752" cy="349200"/>
                      </a:xfrm>
                      <a:prstGeom prst="rect">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graphicFrame>
                <p:nvGraphicFramePr>
                  <p:cNvPr id="69" name="Object 68">
                    <a:extLst>
                      <a:ext uri="{FF2B5EF4-FFF2-40B4-BE49-F238E27FC236}">
                        <a16:creationId xmlns:a16="http://schemas.microsoft.com/office/drawing/2014/main" id="{6F2D1218-52AD-4D37-8C43-7600CB3C1E2B}"/>
                      </a:ext>
                    </a:extLst>
                  </p:cNvPr>
                  <p:cNvGraphicFramePr>
                    <a:graphicFrameLocks noChangeAspect="1"/>
                  </p:cNvGraphicFramePr>
                  <p:nvPr/>
                </p:nvGraphicFramePr>
                <p:xfrm>
                  <a:off x="5122693" y="2520163"/>
                  <a:ext cx="303213" cy="339725"/>
                </p:xfrm>
                <a:graphic>
                  <a:graphicData uri="http://schemas.openxmlformats.org/presentationml/2006/ole">
                    <mc:AlternateContent xmlns:mc="http://schemas.openxmlformats.org/markup-compatibility/2006">
                      <mc:Choice xmlns:v="urn:schemas-microsoft-com:vml" Requires="v">
                        <p:oleObj spid="_x0000_s1345474" name="Equation" r:id="rId14" imgW="203112" imgH="228501" progId="Equation.DSMT4">
                          <p:embed/>
                        </p:oleObj>
                      </mc:Choice>
                      <mc:Fallback>
                        <p:oleObj name="Equation" r:id="rId14" imgW="203112" imgH="228501" progId="Equation.DSMT4">
                          <p:embed/>
                          <p:pic>
                            <p:nvPicPr>
                              <p:cNvPr id="69" name="Object 68">
                                <a:extLst>
                                  <a:ext uri="{FF2B5EF4-FFF2-40B4-BE49-F238E27FC236}">
                                    <a16:creationId xmlns:a16="http://schemas.microsoft.com/office/drawing/2014/main" id="{6F2D1218-52AD-4D37-8C43-7600CB3C1E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2693" y="2520163"/>
                                <a:ext cx="303213" cy="339725"/>
                              </a:xfrm>
                              <a:prstGeom prst="rect">
                                <a:avLst/>
                              </a:prstGeom>
                              <a:noFill/>
                            </p:spPr>
                          </p:pic>
                        </p:oleObj>
                      </mc:Fallback>
                    </mc:AlternateContent>
                  </a:graphicData>
                </a:graphic>
              </p:graphicFrame>
            </p:grpSp>
            <p:grpSp>
              <p:nvGrpSpPr>
                <p:cNvPr id="19" name="Group 18">
                  <a:extLst>
                    <a:ext uri="{FF2B5EF4-FFF2-40B4-BE49-F238E27FC236}">
                      <a16:creationId xmlns:a16="http://schemas.microsoft.com/office/drawing/2014/main" id="{51B50A52-61C3-4109-8E4A-FC18605D4662}"/>
                    </a:ext>
                  </a:extLst>
                </p:cNvPr>
                <p:cNvGrpSpPr/>
                <p:nvPr/>
              </p:nvGrpSpPr>
              <p:grpSpPr>
                <a:xfrm>
                  <a:off x="5113168" y="2648329"/>
                  <a:ext cx="994717" cy="1683288"/>
                  <a:chOff x="5113168" y="2648329"/>
                  <a:chExt cx="994717" cy="1683288"/>
                </a:xfrm>
              </p:grpSpPr>
              <p:grpSp>
                <p:nvGrpSpPr>
                  <p:cNvPr id="173" name="Group 438">
                    <a:extLst>
                      <a:ext uri="{FF2B5EF4-FFF2-40B4-BE49-F238E27FC236}">
                        <a16:creationId xmlns:a16="http://schemas.microsoft.com/office/drawing/2014/main" id="{0938993C-17A7-4202-BB18-6C6AB5BA663C}"/>
                      </a:ext>
                    </a:extLst>
                  </p:cNvPr>
                  <p:cNvGrpSpPr/>
                  <p:nvPr/>
                </p:nvGrpSpPr>
                <p:grpSpPr>
                  <a:xfrm>
                    <a:off x="5642956" y="2648329"/>
                    <a:ext cx="464929" cy="1683288"/>
                    <a:chOff x="1923957" y="20248899"/>
                    <a:chExt cx="464929" cy="1683288"/>
                  </a:xfrm>
                  <a:scene3d>
                    <a:camera prst="orthographicFront">
                      <a:rot lat="0" lon="0" rev="16200000"/>
                    </a:camera>
                    <a:lightRig rig="threePt" dir="t"/>
                  </a:scene3d>
                </p:grpSpPr>
                <p:sp>
                  <p:nvSpPr>
                    <p:cNvPr id="195" name="Oval 194">
                      <a:extLst>
                        <a:ext uri="{FF2B5EF4-FFF2-40B4-BE49-F238E27FC236}">
                          <a16:creationId xmlns:a16="http://schemas.microsoft.com/office/drawing/2014/main" id="{8516C669-64D2-4457-80D7-A3CBEF055D16}"/>
                        </a:ext>
                      </a:extLst>
                    </p:cNvPr>
                    <p:cNvSpPr/>
                    <p:nvPr/>
                  </p:nvSpPr>
                  <p:spPr>
                    <a:xfrm>
                      <a:off x="1923957" y="21453481"/>
                      <a:ext cx="464929" cy="478706"/>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196" name="Straight Connector 195">
                      <a:extLst>
                        <a:ext uri="{FF2B5EF4-FFF2-40B4-BE49-F238E27FC236}">
                          <a16:creationId xmlns:a16="http://schemas.microsoft.com/office/drawing/2014/main" id="{24A9A495-78C9-4D64-9656-A7C1081F96F6}"/>
                        </a:ext>
                      </a:extLst>
                    </p:cNvPr>
                    <p:cNvCxnSpPr>
                      <a:stCxn id="195" idx="0"/>
                    </p:cNvCxnSpPr>
                    <p:nvPr/>
                  </p:nvCxnSpPr>
                  <p:spPr>
                    <a:xfrm flipH="1" flipV="1">
                      <a:off x="2156421" y="20500981"/>
                      <a:ext cx="1" cy="9525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97" name="Group 617">
                      <a:extLst>
                        <a:ext uri="{FF2B5EF4-FFF2-40B4-BE49-F238E27FC236}">
                          <a16:creationId xmlns:a16="http://schemas.microsoft.com/office/drawing/2014/main" id="{66475D24-4A55-4A68-B5D8-CB7132BFEEEE}"/>
                        </a:ext>
                      </a:extLst>
                    </p:cNvPr>
                    <p:cNvGrpSpPr/>
                    <p:nvPr/>
                  </p:nvGrpSpPr>
                  <p:grpSpPr>
                    <a:xfrm>
                      <a:off x="2012545" y="20248899"/>
                      <a:ext cx="287752" cy="1033344"/>
                      <a:chOff x="3000159" y="19909145"/>
                      <a:chExt cx="287752" cy="1033344"/>
                    </a:xfrm>
                  </p:grpSpPr>
                  <p:sp>
                    <p:nvSpPr>
                      <p:cNvPr id="198" name="Rectangle 197">
                        <a:extLst>
                          <a:ext uri="{FF2B5EF4-FFF2-40B4-BE49-F238E27FC236}">
                            <a16:creationId xmlns:a16="http://schemas.microsoft.com/office/drawing/2014/main" id="{B5184F9B-A104-4582-9202-A97AD4F320FB}"/>
                          </a:ext>
                        </a:extLst>
                      </p:cNvPr>
                      <p:cNvSpPr/>
                      <p:nvPr/>
                    </p:nvSpPr>
                    <p:spPr>
                      <a:xfrm>
                        <a:off x="3000159" y="19909145"/>
                        <a:ext cx="287752" cy="349200"/>
                      </a:xfrm>
                      <a:prstGeom prst="rect">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9" name="Rectangle 198">
                        <a:extLst>
                          <a:ext uri="{FF2B5EF4-FFF2-40B4-BE49-F238E27FC236}">
                            <a16:creationId xmlns:a16="http://schemas.microsoft.com/office/drawing/2014/main" id="{0489F3B7-C294-4F56-B6FF-AFC337CFE97C}"/>
                          </a:ext>
                        </a:extLst>
                      </p:cNvPr>
                      <p:cNvSpPr/>
                      <p:nvPr/>
                    </p:nvSpPr>
                    <p:spPr>
                      <a:xfrm>
                        <a:off x="3000159" y="20251217"/>
                        <a:ext cx="287752" cy="349200"/>
                      </a:xfrm>
                      <a:prstGeom prst="rect">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00" name="Rectangle 199">
                        <a:extLst>
                          <a:ext uri="{FF2B5EF4-FFF2-40B4-BE49-F238E27FC236}">
                            <a16:creationId xmlns:a16="http://schemas.microsoft.com/office/drawing/2014/main" id="{7CFE06EA-E282-464F-B661-49323895B0FB}"/>
                          </a:ext>
                        </a:extLst>
                      </p:cNvPr>
                      <p:cNvSpPr/>
                      <p:nvPr/>
                    </p:nvSpPr>
                    <p:spPr>
                      <a:xfrm>
                        <a:off x="3000159" y="20593289"/>
                        <a:ext cx="287752" cy="3492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aphicFrame>
                <p:nvGraphicFramePr>
                  <p:cNvPr id="70" name="Object 69">
                    <a:extLst>
                      <a:ext uri="{FF2B5EF4-FFF2-40B4-BE49-F238E27FC236}">
                        <a16:creationId xmlns:a16="http://schemas.microsoft.com/office/drawing/2014/main" id="{42AD8D2F-F70B-4EAA-B111-C20676726A72}"/>
                      </a:ext>
                    </a:extLst>
                  </p:cNvPr>
                  <p:cNvGraphicFramePr>
                    <a:graphicFrameLocks noChangeAspect="1"/>
                  </p:cNvGraphicFramePr>
                  <p:nvPr/>
                </p:nvGraphicFramePr>
                <p:xfrm>
                  <a:off x="5113168" y="3367081"/>
                  <a:ext cx="322262" cy="339725"/>
                </p:xfrm>
                <a:graphic>
                  <a:graphicData uri="http://schemas.openxmlformats.org/presentationml/2006/ole">
                    <mc:AlternateContent xmlns:mc="http://schemas.openxmlformats.org/markup-compatibility/2006">
                      <mc:Choice xmlns:v="urn:schemas-microsoft-com:vml" Requires="v">
                        <p:oleObj spid="_x0000_s1345475" name="Equation" r:id="rId15" imgW="215806" imgH="228501" progId="Equation.DSMT4">
                          <p:embed/>
                        </p:oleObj>
                      </mc:Choice>
                      <mc:Fallback>
                        <p:oleObj name="Equation" r:id="rId15" imgW="215806" imgH="228501" progId="Equation.DSMT4">
                          <p:embed/>
                          <p:pic>
                            <p:nvPicPr>
                              <p:cNvPr id="70" name="Object 69">
                                <a:extLst>
                                  <a:ext uri="{FF2B5EF4-FFF2-40B4-BE49-F238E27FC236}">
                                    <a16:creationId xmlns:a16="http://schemas.microsoft.com/office/drawing/2014/main" id="{42AD8D2F-F70B-4EAA-B111-C20676726A7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13168" y="3367081"/>
                                <a:ext cx="322262"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0" name="Group 19">
                  <a:extLst>
                    <a:ext uri="{FF2B5EF4-FFF2-40B4-BE49-F238E27FC236}">
                      <a16:creationId xmlns:a16="http://schemas.microsoft.com/office/drawing/2014/main" id="{671BF573-7EF0-4BED-828D-E9137195CEC8}"/>
                    </a:ext>
                  </a:extLst>
                </p:cNvPr>
                <p:cNvGrpSpPr/>
                <p:nvPr/>
              </p:nvGrpSpPr>
              <p:grpSpPr>
                <a:xfrm>
                  <a:off x="5113168" y="3462060"/>
                  <a:ext cx="994717" cy="1683288"/>
                  <a:chOff x="5113168" y="3462060"/>
                  <a:chExt cx="994717" cy="1683288"/>
                </a:xfrm>
              </p:grpSpPr>
              <p:grpSp>
                <p:nvGrpSpPr>
                  <p:cNvPr id="174" name="Group 451">
                    <a:extLst>
                      <a:ext uri="{FF2B5EF4-FFF2-40B4-BE49-F238E27FC236}">
                        <a16:creationId xmlns:a16="http://schemas.microsoft.com/office/drawing/2014/main" id="{DFAFC576-71AE-4C6F-9885-A6885D467746}"/>
                      </a:ext>
                    </a:extLst>
                  </p:cNvPr>
                  <p:cNvGrpSpPr/>
                  <p:nvPr/>
                </p:nvGrpSpPr>
                <p:grpSpPr>
                  <a:xfrm>
                    <a:off x="5642956" y="3462060"/>
                    <a:ext cx="464929" cy="1683288"/>
                    <a:chOff x="1923957" y="20248899"/>
                    <a:chExt cx="464929" cy="1683288"/>
                  </a:xfrm>
                  <a:scene3d>
                    <a:camera prst="orthographicFront">
                      <a:rot lat="0" lon="0" rev="16200000"/>
                    </a:camera>
                    <a:lightRig rig="threePt" dir="t"/>
                  </a:scene3d>
                </p:grpSpPr>
                <p:sp>
                  <p:nvSpPr>
                    <p:cNvPr id="189" name="Oval 188">
                      <a:extLst>
                        <a:ext uri="{FF2B5EF4-FFF2-40B4-BE49-F238E27FC236}">
                          <a16:creationId xmlns:a16="http://schemas.microsoft.com/office/drawing/2014/main" id="{F3A40D44-4E10-4C81-9F84-4799AC765CF3}"/>
                        </a:ext>
                      </a:extLst>
                    </p:cNvPr>
                    <p:cNvSpPr/>
                    <p:nvPr/>
                  </p:nvSpPr>
                  <p:spPr>
                    <a:xfrm>
                      <a:off x="1923957" y="21453481"/>
                      <a:ext cx="464929" cy="478706"/>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190" name="Straight Connector 189">
                      <a:extLst>
                        <a:ext uri="{FF2B5EF4-FFF2-40B4-BE49-F238E27FC236}">
                          <a16:creationId xmlns:a16="http://schemas.microsoft.com/office/drawing/2014/main" id="{189F46AD-8832-420A-89E5-771AF8C4F111}"/>
                        </a:ext>
                      </a:extLst>
                    </p:cNvPr>
                    <p:cNvCxnSpPr>
                      <a:stCxn id="189" idx="0"/>
                    </p:cNvCxnSpPr>
                    <p:nvPr/>
                  </p:nvCxnSpPr>
                  <p:spPr>
                    <a:xfrm flipH="1" flipV="1">
                      <a:off x="2156421" y="20500981"/>
                      <a:ext cx="1" cy="9525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91" name="Group 611">
                      <a:extLst>
                        <a:ext uri="{FF2B5EF4-FFF2-40B4-BE49-F238E27FC236}">
                          <a16:creationId xmlns:a16="http://schemas.microsoft.com/office/drawing/2014/main" id="{0803D9AA-BE42-4371-BC58-03D1F9A64961}"/>
                        </a:ext>
                      </a:extLst>
                    </p:cNvPr>
                    <p:cNvGrpSpPr/>
                    <p:nvPr/>
                  </p:nvGrpSpPr>
                  <p:grpSpPr>
                    <a:xfrm>
                      <a:off x="2012545" y="20248899"/>
                      <a:ext cx="287752" cy="1033344"/>
                      <a:chOff x="3000159" y="19909145"/>
                      <a:chExt cx="287752" cy="1033344"/>
                    </a:xfrm>
                  </p:grpSpPr>
                  <p:sp>
                    <p:nvSpPr>
                      <p:cNvPr id="192" name="Rectangle 191">
                        <a:extLst>
                          <a:ext uri="{FF2B5EF4-FFF2-40B4-BE49-F238E27FC236}">
                            <a16:creationId xmlns:a16="http://schemas.microsoft.com/office/drawing/2014/main" id="{97E3D8F8-78A9-4194-868E-47593E9018A9}"/>
                          </a:ext>
                        </a:extLst>
                      </p:cNvPr>
                      <p:cNvSpPr/>
                      <p:nvPr/>
                    </p:nvSpPr>
                    <p:spPr>
                      <a:xfrm>
                        <a:off x="3000159" y="19909145"/>
                        <a:ext cx="287752" cy="349200"/>
                      </a:xfrm>
                      <a:prstGeom prst="rect">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3" name="Rectangle 192">
                        <a:extLst>
                          <a:ext uri="{FF2B5EF4-FFF2-40B4-BE49-F238E27FC236}">
                            <a16:creationId xmlns:a16="http://schemas.microsoft.com/office/drawing/2014/main" id="{4821D1BA-0ECB-40C1-9736-43BD406CABA1}"/>
                          </a:ext>
                        </a:extLst>
                      </p:cNvPr>
                      <p:cNvSpPr/>
                      <p:nvPr/>
                    </p:nvSpPr>
                    <p:spPr>
                      <a:xfrm>
                        <a:off x="3000159" y="20251217"/>
                        <a:ext cx="287752" cy="3492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4" name="Rectangle 193">
                        <a:extLst>
                          <a:ext uri="{FF2B5EF4-FFF2-40B4-BE49-F238E27FC236}">
                            <a16:creationId xmlns:a16="http://schemas.microsoft.com/office/drawing/2014/main" id="{E3340A61-B0D6-4DB4-AEC4-B7C0133DF1C3}"/>
                          </a:ext>
                        </a:extLst>
                      </p:cNvPr>
                      <p:cNvSpPr/>
                      <p:nvPr/>
                    </p:nvSpPr>
                    <p:spPr>
                      <a:xfrm>
                        <a:off x="3000159" y="20593289"/>
                        <a:ext cx="287752" cy="349200"/>
                      </a:xfrm>
                      <a:prstGeom prst="rect">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aphicFrame>
                <p:nvGraphicFramePr>
                  <p:cNvPr id="71" name="Object 70">
                    <a:extLst>
                      <a:ext uri="{FF2B5EF4-FFF2-40B4-BE49-F238E27FC236}">
                        <a16:creationId xmlns:a16="http://schemas.microsoft.com/office/drawing/2014/main" id="{77889548-7258-4C13-A654-593B8486428B}"/>
                      </a:ext>
                    </a:extLst>
                  </p:cNvPr>
                  <p:cNvGraphicFramePr>
                    <a:graphicFrameLocks noChangeAspect="1"/>
                  </p:cNvGraphicFramePr>
                  <p:nvPr/>
                </p:nvGraphicFramePr>
                <p:xfrm>
                  <a:off x="5113168" y="4159169"/>
                  <a:ext cx="322262" cy="339725"/>
                </p:xfrm>
                <a:graphic>
                  <a:graphicData uri="http://schemas.openxmlformats.org/presentationml/2006/ole">
                    <mc:AlternateContent xmlns:mc="http://schemas.openxmlformats.org/markup-compatibility/2006">
                      <mc:Choice xmlns:v="urn:schemas-microsoft-com:vml" Requires="v">
                        <p:oleObj spid="_x0000_s1345476" name="Equation" r:id="rId16" imgW="215806" imgH="228501" progId="Equation.DSMT4">
                          <p:embed/>
                        </p:oleObj>
                      </mc:Choice>
                      <mc:Fallback>
                        <p:oleObj name="Equation" r:id="rId16" imgW="215806" imgH="228501" progId="Equation.DSMT4">
                          <p:embed/>
                          <p:pic>
                            <p:nvPicPr>
                              <p:cNvPr id="71" name="Object 70">
                                <a:extLst>
                                  <a:ext uri="{FF2B5EF4-FFF2-40B4-BE49-F238E27FC236}">
                                    <a16:creationId xmlns:a16="http://schemas.microsoft.com/office/drawing/2014/main" id="{77889548-7258-4C13-A654-593B8486428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13168" y="4159169"/>
                                <a:ext cx="322262"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1" name="Group 20">
                  <a:extLst>
                    <a:ext uri="{FF2B5EF4-FFF2-40B4-BE49-F238E27FC236}">
                      <a16:creationId xmlns:a16="http://schemas.microsoft.com/office/drawing/2014/main" id="{BED1C112-D082-4283-A41D-661A9C077DF1}"/>
                    </a:ext>
                  </a:extLst>
                </p:cNvPr>
                <p:cNvGrpSpPr/>
                <p:nvPr/>
              </p:nvGrpSpPr>
              <p:grpSpPr>
                <a:xfrm>
                  <a:off x="5113168" y="4275791"/>
                  <a:ext cx="994717" cy="1683288"/>
                  <a:chOff x="5113168" y="4275791"/>
                  <a:chExt cx="994717" cy="1683288"/>
                </a:xfrm>
              </p:grpSpPr>
              <p:grpSp>
                <p:nvGrpSpPr>
                  <p:cNvPr id="175" name="Group 458">
                    <a:extLst>
                      <a:ext uri="{FF2B5EF4-FFF2-40B4-BE49-F238E27FC236}">
                        <a16:creationId xmlns:a16="http://schemas.microsoft.com/office/drawing/2014/main" id="{765C70C2-5F77-4E0A-BADE-66EA9F5D98BF}"/>
                      </a:ext>
                    </a:extLst>
                  </p:cNvPr>
                  <p:cNvGrpSpPr/>
                  <p:nvPr/>
                </p:nvGrpSpPr>
                <p:grpSpPr>
                  <a:xfrm>
                    <a:off x="5642956" y="4275791"/>
                    <a:ext cx="464929" cy="1683288"/>
                    <a:chOff x="1923957" y="20248899"/>
                    <a:chExt cx="464929" cy="1683288"/>
                  </a:xfrm>
                  <a:scene3d>
                    <a:camera prst="orthographicFront">
                      <a:rot lat="0" lon="0" rev="16200000"/>
                    </a:camera>
                    <a:lightRig rig="threePt" dir="t"/>
                  </a:scene3d>
                </p:grpSpPr>
                <p:sp>
                  <p:nvSpPr>
                    <p:cNvPr id="183" name="Oval 182">
                      <a:extLst>
                        <a:ext uri="{FF2B5EF4-FFF2-40B4-BE49-F238E27FC236}">
                          <a16:creationId xmlns:a16="http://schemas.microsoft.com/office/drawing/2014/main" id="{670741BB-BCE4-4D99-AE75-817EC14312B5}"/>
                        </a:ext>
                      </a:extLst>
                    </p:cNvPr>
                    <p:cNvSpPr/>
                    <p:nvPr/>
                  </p:nvSpPr>
                  <p:spPr>
                    <a:xfrm>
                      <a:off x="1923957" y="21453481"/>
                      <a:ext cx="464929" cy="478706"/>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184" name="Straight Connector 183">
                      <a:extLst>
                        <a:ext uri="{FF2B5EF4-FFF2-40B4-BE49-F238E27FC236}">
                          <a16:creationId xmlns:a16="http://schemas.microsoft.com/office/drawing/2014/main" id="{E4836191-6DF5-4231-9F0F-932A567A9F07}"/>
                        </a:ext>
                      </a:extLst>
                    </p:cNvPr>
                    <p:cNvCxnSpPr>
                      <a:stCxn id="183" idx="0"/>
                    </p:cNvCxnSpPr>
                    <p:nvPr/>
                  </p:nvCxnSpPr>
                  <p:spPr>
                    <a:xfrm flipH="1" flipV="1">
                      <a:off x="2156421" y="20500981"/>
                      <a:ext cx="1" cy="9525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85" name="Group 605">
                      <a:extLst>
                        <a:ext uri="{FF2B5EF4-FFF2-40B4-BE49-F238E27FC236}">
                          <a16:creationId xmlns:a16="http://schemas.microsoft.com/office/drawing/2014/main" id="{00568783-211B-4D1F-9E92-4C422A251FF9}"/>
                        </a:ext>
                      </a:extLst>
                    </p:cNvPr>
                    <p:cNvGrpSpPr/>
                    <p:nvPr/>
                  </p:nvGrpSpPr>
                  <p:grpSpPr>
                    <a:xfrm>
                      <a:off x="2012545" y="20248899"/>
                      <a:ext cx="287752" cy="1033344"/>
                      <a:chOff x="3000159" y="19909145"/>
                      <a:chExt cx="287752" cy="1033344"/>
                    </a:xfrm>
                  </p:grpSpPr>
                  <p:sp>
                    <p:nvSpPr>
                      <p:cNvPr id="186" name="Rectangle 185">
                        <a:extLst>
                          <a:ext uri="{FF2B5EF4-FFF2-40B4-BE49-F238E27FC236}">
                            <a16:creationId xmlns:a16="http://schemas.microsoft.com/office/drawing/2014/main" id="{DEEFB4EC-5A3B-4CE4-95F7-36C130FDC1ED}"/>
                          </a:ext>
                        </a:extLst>
                      </p:cNvPr>
                      <p:cNvSpPr/>
                      <p:nvPr/>
                    </p:nvSpPr>
                    <p:spPr>
                      <a:xfrm>
                        <a:off x="3000159" y="19909145"/>
                        <a:ext cx="287752" cy="349200"/>
                      </a:xfrm>
                      <a:prstGeom prst="rect">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7" name="Rectangle 186">
                        <a:extLst>
                          <a:ext uri="{FF2B5EF4-FFF2-40B4-BE49-F238E27FC236}">
                            <a16:creationId xmlns:a16="http://schemas.microsoft.com/office/drawing/2014/main" id="{17514E42-6761-46B7-BA46-941F8E10D2D8}"/>
                          </a:ext>
                        </a:extLst>
                      </p:cNvPr>
                      <p:cNvSpPr/>
                      <p:nvPr/>
                    </p:nvSpPr>
                    <p:spPr>
                      <a:xfrm>
                        <a:off x="3000159" y="20251217"/>
                        <a:ext cx="287752" cy="349200"/>
                      </a:xfrm>
                      <a:prstGeom prst="rect">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8" name="Rectangle 187">
                        <a:extLst>
                          <a:ext uri="{FF2B5EF4-FFF2-40B4-BE49-F238E27FC236}">
                            <a16:creationId xmlns:a16="http://schemas.microsoft.com/office/drawing/2014/main" id="{AE3A8531-4697-45E0-91B1-AD6DA9B574A9}"/>
                          </a:ext>
                        </a:extLst>
                      </p:cNvPr>
                      <p:cNvSpPr/>
                      <p:nvPr/>
                    </p:nvSpPr>
                    <p:spPr>
                      <a:xfrm>
                        <a:off x="3000159" y="20593289"/>
                        <a:ext cx="287752" cy="3492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graphicFrame>
                <p:nvGraphicFramePr>
                  <p:cNvPr id="72" name="Object 71">
                    <a:extLst>
                      <a:ext uri="{FF2B5EF4-FFF2-40B4-BE49-F238E27FC236}">
                        <a16:creationId xmlns:a16="http://schemas.microsoft.com/office/drawing/2014/main" id="{27F1AB14-0E13-4F57-8AC2-0A192DB68D3B}"/>
                      </a:ext>
                    </a:extLst>
                  </p:cNvPr>
                  <p:cNvGraphicFramePr>
                    <a:graphicFrameLocks noChangeAspect="1"/>
                  </p:cNvGraphicFramePr>
                  <p:nvPr/>
                </p:nvGraphicFramePr>
                <p:xfrm>
                  <a:off x="5113168" y="5002950"/>
                  <a:ext cx="322262" cy="339725"/>
                </p:xfrm>
                <a:graphic>
                  <a:graphicData uri="http://schemas.openxmlformats.org/presentationml/2006/ole">
                    <mc:AlternateContent xmlns:mc="http://schemas.openxmlformats.org/markup-compatibility/2006">
                      <mc:Choice xmlns:v="urn:schemas-microsoft-com:vml" Requires="v">
                        <p:oleObj spid="_x0000_s1345477" name="Equation" r:id="rId17" imgW="215806" imgH="228501" progId="Equation.DSMT4">
                          <p:embed/>
                        </p:oleObj>
                      </mc:Choice>
                      <mc:Fallback>
                        <p:oleObj name="Equation" r:id="rId17" imgW="215806" imgH="228501" progId="Equation.DSMT4">
                          <p:embed/>
                          <p:pic>
                            <p:nvPicPr>
                              <p:cNvPr id="72" name="Object 71">
                                <a:extLst>
                                  <a:ext uri="{FF2B5EF4-FFF2-40B4-BE49-F238E27FC236}">
                                    <a16:creationId xmlns:a16="http://schemas.microsoft.com/office/drawing/2014/main" id="{27F1AB14-0E13-4F57-8AC2-0A192DB68D3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13168" y="5002950"/>
                                <a:ext cx="322262"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2" name="Group 21">
                  <a:extLst>
                    <a:ext uri="{FF2B5EF4-FFF2-40B4-BE49-F238E27FC236}">
                      <a16:creationId xmlns:a16="http://schemas.microsoft.com/office/drawing/2014/main" id="{D444852B-3F6A-4FA0-A5BD-0D6049E6F25C}"/>
                    </a:ext>
                  </a:extLst>
                </p:cNvPr>
                <p:cNvGrpSpPr/>
                <p:nvPr/>
              </p:nvGrpSpPr>
              <p:grpSpPr>
                <a:xfrm>
                  <a:off x="5113168" y="5089522"/>
                  <a:ext cx="994717" cy="1683288"/>
                  <a:chOff x="5113168" y="5089522"/>
                  <a:chExt cx="994717" cy="1683288"/>
                </a:xfrm>
              </p:grpSpPr>
              <p:grpSp>
                <p:nvGrpSpPr>
                  <p:cNvPr id="176" name="Group 554">
                    <a:extLst>
                      <a:ext uri="{FF2B5EF4-FFF2-40B4-BE49-F238E27FC236}">
                        <a16:creationId xmlns:a16="http://schemas.microsoft.com/office/drawing/2014/main" id="{77626BC3-992C-46AA-94AB-2BB16BEB05FE}"/>
                      </a:ext>
                    </a:extLst>
                  </p:cNvPr>
                  <p:cNvGrpSpPr/>
                  <p:nvPr/>
                </p:nvGrpSpPr>
                <p:grpSpPr>
                  <a:xfrm>
                    <a:off x="5642956" y="5089522"/>
                    <a:ext cx="464929" cy="1683288"/>
                    <a:chOff x="1923957" y="20248899"/>
                    <a:chExt cx="464929" cy="1683288"/>
                  </a:xfrm>
                  <a:scene3d>
                    <a:camera prst="orthographicFront">
                      <a:rot lat="0" lon="0" rev="16200000"/>
                    </a:camera>
                    <a:lightRig rig="threePt" dir="t"/>
                  </a:scene3d>
                </p:grpSpPr>
                <p:sp>
                  <p:nvSpPr>
                    <p:cNvPr id="177" name="Oval 176">
                      <a:extLst>
                        <a:ext uri="{FF2B5EF4-FFF2-40B4-BE49-F238E27FC236}">
                          <a16:creationId xmlns:a16="http://schemas.microsoft.com/office/drawing/2014/main" id="{B6AF60DF-2BC2-4C60-AC68-1E7008FDAB68}"/>
                        </a:ext>
                      </a:extLst>
                    </p:cNvPr>
                    <p:cNvSpPr/>
                    <p:nvPr/>
                  </p:nvSpPr>
                  <p:spPr>
                    <a:xfrm>
                      <a:off x="1923957" y="21453481"/>
                      <a:ext cx="464929" cy="478706"/>
                    </a:xfrm>
                    <a:prstGeom prst="ellipse">
                      <a:avLst/>
                    </a:prstGeom>
                    <a:ln w="76200"/>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178" name="Straight Connector 177">
                      <a:extLst>
                        <a:ext uri="{FF2B5EF4-FFF2-40B4-BE49-F238E27FC236}">
                          <a16:creationId xmlns:a16="http://schemas.microsoft.com/office/drawing/2014/main" id="{C3CF8EF5-E80B-4CDA-89C4-888CB6973F94}"/>
                        </a:ext>
                      </a:extLst>
                    </p:cNvPr>
                    <p:cNvCxnSpPr>
                      <a:stCxn id="177" idx="0"/>
                    </p:cNvCxnSpPr>
                    <p:nvPr/>
                  </p:nvCxnSpPr>
                  <p:spPr>
                    <a:xfrm flipH="1" flipV="1">
                      <a:off x="2156421" y="20500981"/>
                      <a:ext cx="1" cy="952500"/>
                    </a:xfrm>
                    <a:prstGeom prst="line">
                      <a:avLst/>
                    </a:prstGeom>
                  </p:spPr>
                  <p:style>
                    <a:lnRef idx="1">
                      <a:schemeClr val="accent1"/>
                    </a:lnRef>
                    <a:fillRef idx="0">
                      <a:schemeClr val="accent1"/>
                    </a:fillRef>
                    <a:effectRef idx="0">
                      <a:schemeClr val="accent1"/>
                    </a:effectRef>
                    <a:fontRef idx="minor">
                      <a:schemeClr val="tx1"/>
                    </a:fontRef>
                  </p:style>
                </p:cxnSp>
                <p:grpSp>
                  <p:nvGrpSpPr>
                    <p:cNvPr id="179" name="Group 599">
                      <a:extLst>
                        <a:ext uri="{FF2B5EF4-FFF2-40B4-BE49-F238E27FC236}">
                          <a16:creationId xmlns:a16="http://schemas.microsoft.com/office/drawing/2014/main" id="{4B3D6BC7-803F-4132-A995-22B58F82F487}"/>
                        </a:ext>
                      </a:extLst>
                    </p:cNvPr>
                    <p:cNvGrpSpPr/>
                    <p:nvPr/>
                  </p:nvGrpSpPr>
                  <p:grpSpPr>
                    <a:xfrm>
                      <a:off x="2012545" y="20248899"/>
                      <a:ext cx="287752" cy="1033344"/>
                      <a:chOff x="3000159" y="19909145"/>
                      <a:chExt cx="287752" cy="1033344"/>
                    </a:xfrm>
                  </p:grpSpPr>
                  <p:sp>
                    <p:nvSpPr>
                      <p:cNvPr id="180" name="Rectangle 179">
                        <a:extLst>
                          <a:ext uri="{FF2B5EF4-FFF2-40B4-BE49-F238E27FC236}">
                            <a16:creationId xmlns:a16="http://schemas.microsoft.com/office/drawing/2014/main" id="{B55152C0-ED72-4577-8D15-8FEAECB86111}"/>
                          </a:ext>
                        </a:extLst>
                      </p:cNvPr>
                      <p:cNvSpPr/>
                      <p:nvPr/>
                    </p:nvSpPr>
                    <p:spPr>
                      <a:xfrm>
                        <a:off x="3000159" y="19909145"/>
                        <a:ext cx="287752" cy="349200"/>
                      </a:xfrm>
                      <a:prstGeom prst="rect">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1" name="Rectangle 180">
                        <a:extLst>
                          <a:ext uri="{FF2B5EF4-FFF2-40B4-BE49-F238E27FC236}">
                            <a16:creationId xmlns:a16="http://schemas.microsoft.com/office/drawing/2014/main" id="{B7F5D944-7DDD-4BC0-AA3D-4D74EA33BEE2}"/>
                          </a:ext>
                        </a:extLst>
                      </p:cNvPr>
                      <p:cNvSpPr/>
                      <p:nvPr/>
                    </p:nvSpPr>
                    <p:spPr>
                      <a:xfrm>
                        <a:off x="3000159" y="20251217"/>
                        <a:ext cx="287752" cy="349200"/>
                      </a:xfrm>
                      <a:prstGeom prst="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82" name="Rectangle 181">
                        <a:extLst>
                          <a:ext uri="{FF2B5EF4-FFF2-40B4-BE49-F238E27FC236}">
                            <a16:creationId xmlns:a16="http://schemas.microsoft.com/office/drawing/2014/main" id="{C9AE23E7-2656-4FFE-BC24-4E4ED97C4E5B}"/>
                          </a:ext>
                        </a:extLst>
                      </p:cNvPr>
                      <p:cNvSpPr/>
                      <p:nvPr/>
                    </p:nvSpPr>
                    <p:spPr>
                      <a:xfrm>
                        <a:off x="3000159" y="20593289"/>
                        <a:ext cx="287752" cy="349200"/>
                      </a:xfrm>
                      <a:prstGeom prst="rect">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graphicFrame>
                <p:nvGraphicFramePr>
                  <p:cNvPr id="85" name="Object 84">
                    <a:extLst>
                      <a:ext uri="{FF2B5EF4-FFF2-40B4-BE49-F238E27FC236}">
                        <a16:creationId xmlns:a16="http://schemas.microsoft.com/office/drawing/2014/main" id="{5AF59655-BBCE-42D4-A985-D60C05842212}"/>
                      </a:ext>
                    </a:extLst>
                  </p:cNvPr>
                  <p:cNvGraphicFramePr>
                    <a:graphicFrameLocks noChangeAspect="1"/>
                  </p:cNvGraphicFramePr>
                  <p:nvPr/>
                </p:nvGraphicFramePr>
                <p:xfrm>
                  <a:off x="5113168" y="5815353"/>
                  <a:ext cx="322262" cy="339725"/>
                </p:xfrm>
                <a:graphic>
                  <a:graphicData uri="http://schemas.openxmlformats.org/presentationml/2006/ole">
                    <mc:AlternateContent xmlns:mc="http://schemas.openxmlformats.org/markup-compatibility/2006">
                      <mc:Choice xmlns:v="urn:schemas-microsoft-com:vml" Requires="v">
                        <p:oleObj spid="_x0000_s1345478" name="Equation" r:id="rId18" imgW="215806" imgH="228501" progId="Equation.DSMT4">
                          <p:embed/>
                        </p:oleObj>
                      </mc:Choice>
                      <mc:Fallback>
                        <p:oleObj name="Equation" r:id="rId18" imgW="215806" imgH="228501" progId="Equation.DSMT4">
                          <p:embed/>
                          <p:pic>
                            <p:nvPicPr>
                              <p:cNvPr id="85" name="Object 84">
                                <a:extLst>
                                  <a:ext uri="{FF2B5EF4-FFF2-40B4-BE49-F238E27FC236}">
                                    <a16:creationId xmlns:a16="http://schemas.microsoft.com/office/drawing/2014/main" id="{5AF59655-BBCE-42D4-A985-D60C0584221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113168" y="5815353"/>
                                <a:ext cx="322262" cy="339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sp>
          <p:nvSpPr>
            <p:cNvPr id="317" name="TextBox 316">
              <a:extLst>
                <a:ext uri="{FF2B5EF4-FFF2-40B4-BE49-F238E27FC236}">
                  <a16:creationId xmlns:a16="http://schemas.microsoft.com/office/drawing/2014/main" id="{748E43EF-3983-4BDB-A0CA-C6E8A48B875C}"/>
                </a:ext>
              </a:extLst>
            </p:cNvPr>
            <p:cNvSpPr txBox="1"/>
            <p:nvPr/>
          </p:nvSpPr>
          <p:spPr>
            <a:xfrm>
              <a:off x="5560144" y="2209800"/>
              <a:ext cx="1221656" cy="307777"/>
            </a:xfrm>
            <a:prstGeom prst="rect">
              <a:avLst/>
            </a:prstGeom>
            <a:noFill/>
          </p:spPr>
          <p:txBody>
            <a:bodyPr wrap="square" rtlCol="0">
              <a:spAutoFit/>
            </a:bodyPr>
            <a:lstStyle/>
            <a:p>
              <a:r>
                <a:rPr lang="en-IN" sz="1400" dirty="0"/>
                <a:t>  0       1      0</a:t>
              </a:r>
            </a:p>
          </p:txBody>
        </p:sp>
      </p:grpSp>
      <p:sp>
        <p:nvSpPr>
          <p:cNvPr id="319" name="TextBox 318">
            <a:extLst>
              <a:ext uri="{FF2B5EF4-FFF2-40B4-BE49-F238E27FC236}">
                <a16:creationId xmlns:a16="http://schemas.microsoft.com/office/drawing/2014/main" id="{E2FC3949-9C10-4667-BEBD-A71C4D53A6E8}"/>
              </a:ext>
            </a:extLst>
          </p:cNvPr>
          <p:cNvSpPr txBox="1"/>
          <p:nvPr/>
        </p:nvSpPr>
        <p:spPr>
          <a:xfrm>
            <a:off x="6181770" y="1130185"/>
            <a:ext cx="2789454" cy="707886"/>
          </a:xfrm>
          <a:prstGeom prst="rect">
            <a:avLst/>
          </a:prstGeom>
          <a:noFill/>
        </p:spPr>
        <p:txBody>
          <a:bodyPr wrap="square" rtlCol="0">
            <a:spAutoFit/>
          </a:bodyPr>
          <a:lstStyle/>
          <a:p>
            <a:pPr algn="ctr"/>
            <a:r>
              <a:rPr lang="en-IN" sz="2000" dirty="0">
                <a:solidFill>
                  <a:srgbClr val="C00000"/>
                </a:solidFill>
              </a:rPr>
              <a:t>Label random variables simultaneously</a:t>
            </a:r>
          </a:p>
        </p:txBody>
      </p:sp>
    </p:spTree>
    <p:extLst>
      <p:ext uri="{BB962C8B-B14F-4D97-AF65-F5344CB8AC3E}">
        <p14:creationId xmlns:p14="http://schemas.microsoft.com/office/powerpoint/2010/main" val="123117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265" grpId="0"/>
      <p:bldP spid="266" grpId="0"/>
      <p:bldP spid="31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533400"/>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en-IN" sz="2800" dirty="0">
                <a:solidFill>
                  <a:schemeClr val="bg1"/>
                </a:solidFill>
              </a:rPr>
              <a:t>Rounding as Sampling from Latent Variable Model</a:t>
            </a:r>
          </a:p>
        </p:txBody>
      </p:sp>
      <p:grpSp>
        <p:nvGrpSpPr>
          <p:cNvPr id="4" name="Group 3">
            <a:extLst>
              <a:ext uri="{FF2B5EF4-FFF2-40B4-BE49-F238E27FC236}">
                <a16:creationId xmlns:a16="http://schemas.microsoft.com/office/drawing/2014/main" id="{22436710-4B59-4D8E-9CBF-B7DD85574B55}"/>
              </a:ext>
            </a:extLst>
          </p:cNvPr>
          <p:cNvGrpSpPr/>
          <p:nvPr/>
        </p:nvGrpSpPr>
        <p:grpSpPr>
          <a:xfrm>
            <a:off x="201602" y="914400"/>
            <a:ext cx="8610600" cy="1569660"/>
            <a:chOff x="152400" y="1504890"/>
            <a:chExt cx="8610600" cy="1569660"/>
          </a:xfrm>
        </p:grpSpPr>
        <p:sp>
          <p:nvSpPr>
            <p:cNvPr id="9" name="TextBox 8">
              <a:extLst>
                <a:ext uri="{FF2B5EF4-FFF2-40B4-BE49-F238E27FC236}">
                  <a16:creationId xmlns:a16="http://schemas.microsoft.com/office/drawing/2014/main" id="{D69AAB8C-DDF8-4C5F-8142-D67B62F8F804}"/>
                </a:ext>
              </a:extLst>
            </p:cNvPr>
            <p:cNvSpPr txBox="1"/>
            <p:nvPr/>
          </p:nvSpPr>
          <p:spPr>
            <a:xfrm>
              <a:off x="152400" y="1504890"/>
              <a:ext cx="8610600" cy="1569660"/>
            </a:xfrm>
            <a:prstGeom prst="rect">
              <a:avLst/>
            </a:prstGeom>
            <a:noFill/>
          </p:spPr>
          <p:txBody>
            <a:bodyPr wrap="square" rtlCol="0">
              <a:spAutoFit/>
            </a:bodyPr>
            <a:lstStyle/>
            <a:p>
              <a:pPr marL="342900" indent="-342900">
                <a:buFont typeface="Arial" panose="020B0604020202020204" pitchFamily="34" charset="0"/>
                <a:buChar char="•"/>
              </a:pPr>
              <a:r>
                <a:rPr lang="en-IN" sz="2400" dirty="0">
                  <a:solidFill>
                    <a:srgbClr val="0070C0"/>
                  </a:solidFill>
                </a:rPr>
                <a:t>Direct sampling from P(X), where P(X) is parameterized by the fractional solutions, that is:</a:t>
              </a:r>
            </a:p>
            <a:p>
              <a:endParaRPr lang="en-IN" sz="2400" dirty="0"/>
            </a:p>
            <a:p>
              <a:r>
                <a:rPr lang="en-IN" sz="2400" dirty="0"/>
                <a:t>     </a:t>
              </a:r>
              <a:r>
                <a:rPr lang="en-IN" sz="2400" dirty="0" err="1"/>
                <a:t>Eg.</a:t>
              </a:r>
              <a:r>
                <a:rPr lang="en-IN" sz="2400" dirty="0"/>
                <a:t>: Complete rounding</a:t>
              </a:r>
            </a:p>
          </p:txBody>
        </p:sp>
        <p:graphicFrame>
          <p:nvGraphicFramePr>
            <p:cNvPr id="11" name="Object 10">
              <a:extLst>
                <a:ext uri="{FF2B5EF4-FFF2-40B4-BE49-F238E27FC236}">
                  <a16:creationId xmlns:a16="http://schemas.microsoft.com/office/drawing/2014/main" id="{99E40461-8F6E-4AF8-B950-9A0C9807493D}"/>
                </a:ext>
              </a:extLst>
            </p:cNvPr>
            <p:cNvGraphicFramePr>
              <a:graphicFrameLocks noChangeAspect="1"/>
            </p:cNvGraphicFramePr>
            <p:nvPr>
              <p:extLst>
                <p:ext uri="{D42A27DB-BD31-4B8C-83A1-F6EECF244321}">
                  <p14:modId xmlns:p14="http://schemas.microsoft.com/office/powerpoint/2010/main" val="4022018593"/>
                </p:ext>
              </p:extLst>
            </p:nvPr>
          </p:nvGraphicFramePr>
          <p:xfrm>
            <a:off x="4173733" y="2252454"/>
            <a:ext cx="1520453" cy="458579"/>
          </p:xfrm>
          <a:graphic>
            <a:graphicData uri="http://schemas.openxmlformats.org/presentationml/2006/ole">
              <mc:AlternateContent xmlns:mc="http://schemas.openxmlformats.org/markup-compatibility/2006">
                <mc:Choice xmlns:v="urn:schemas-microsoft-com:vml" Requires="v">
                  <p:oleObj spid="_x0000_s1352931" name="Equation" r:id="rId3" imgW="672840" imgH="203040" progId="Equation.DSMT4">
                    <p:embed/>
                  </p:oleObj>
                </mc:Choice>
                <mc:Fallback>
                  <p:oleObj name="Equation" r:id="rId3" imgW="672840" imgH="203040" progId="Equation.DSMT4">
                    <p:embed/>
                    <p:pic>
                      <p:nvPicPr>
                        <p:cNvPr id="11" name="Object 10">
                          <a:extLst>
                            <a:ext uri="{FF2B5EF4-FFF2-40B4-BE49-F238E27FC236}">
                              <a16:creationId xmlns:a16="http://schemas.microsoft.com/office/drawing/2014/main" id="{99E40461-8F6E-4AF8-B950-9A0C9807493D}"/>
                            </a:ext>
                          </a:extLst>
                        </p:cNvPr>
                        <p:cNvPicPr/>
                        <p:nvPr/>
                      </p:nvPicPr>
                      <p:blipFill>
                        <a:blip r:embed="rId4"/>
                        <a:stretch>
                          <a:fillRect/>
                        </a:stretch>
                      </p:blipFill>
                      <p:spPr>
                        <a:xfrm>
                          <a:off x="4173733" y="2252454"/>
                          <a:ext cx="1520453" cy="458579"/>
                        </a:xfrm>
                        <a:prstGeom prst="rect">
                          <a:avLst/>
                        </a:prstGeom>
                      </p:spPr>
                    </p:pic>
                  </p:oleObj>
                </mc:Fallback>
              </mc:AlternateContent>
            </a:graphicData>
          </a:graphic>
        </p:graphicFrame>
      </p:grpSp>
      <p:grpSp>
        <p:nvGrpSpPr>
          <p:cNvPr id="5" name="Group 4">
            <a:extLst>
              <a:ext uri="{FF2B5EF4-FFF2-40B4-BE49-F238E27FC236}">
                <a16:creationId xmlns:a16="http://schemas.microsoft.com/office/drawing/2014/main" id="{ECD38BBC-7666-4D94-8618-9409BB3BC2F4}"/>
              </a:ext>
            </a:extLst>
          </p:cNvPr>
          <p:cNvGrpSpPr/>
          <p:nvPr/>
        </p:nvGrpSpPr>
        <p:grpSpPr>
          <a:xfrm>
            <a:off x="140830" y="2760262"/>
            <a:ext cx="8956675" cy="2308324"/>
            <a:chOff x="91628" y="3436203"/>
            <a:chExt cx="8956675" cy="2308324"/>
          </a:xfrm>
        </p:grpSpPr>
        <p:graphicFrame>
          <p:nvGraphicFramePr>
            <p:cNvPr id="3" name="Object 2">
              <a:extLst>
                <a:ext uri="{FF2B5EF4-FFF2-40B4-BE49-F238E27FC236}">
                  <a16:creationId xmlns:a16="http://schemas.microsoft.com/office/drawing/2014/main" id="{B287789E-0E14-4A57-9581-EBCAEFFF968B}"/>
                </a:ext>
              </a:extLst>
            </p:cNvPr>
            <p:cNvGraphicFramePr>
              <a:graphicFrameLocks noChangeAspect="1"/>
            </p:cNvGraphicFramePr>
            <p:nvPr>
              <p:extLst>
                <p:ext uri="{D42A27DB-BD31-4B8C-83A1-F6EECF244321}">
                  <p14:modId xmlns:p14="http://schemas.microsoft.com/office/powerpoint/2010/main" val="706234524"/>
                </p:ext>
              </p:extLst>
            </p:nvPr>
          </p:nvGraphicFramePr>
          <p:xfrm>
            <a:off x="91628" y="4406900"/>
            <a:ext cx="4613275" cy="774700"/>
          </p:xfrm>
          <a:graphic>
            <a:graphicData uri="http://schemas.openxmlformats.org/presentationml/2006/ole">
              <mc:AlternateContent xmlns:mc="http://schemas.openxmlformats.org/markup-compatibility/2006">
                <mc:Choice xmlns:v="urn:schemas-microsoft-com:vml" Requires="v">
                  <p:oleObj spid="_x0000_s1352932" name="Equation" r:id="rId5" imgW="1968480" imgH="330120" progId="Equation.DSMT4">
                    <p:embed/>
                  </p:oleObj>
                </mc:Choice>
                <mc:Fallback>
                  <p:oleObj name="Equation" r:id="rId5" imgW="1968480" imgH="330120" progId="Equation.DSMT4">
                    <p:embed/>
                    <p:pic>
                      <p:nvPicPr>
                        <p:cNvPr id="3" name="Object 2">
                          <a:extLst>
                            <a:ext uri="{FF2B5EF4-FFF2-40B4-BE49-F238E27FC236}">
                              <a16:creationId xmlns:a16="http://schemas.microsoft.com/office/drawing/2014/main" id="{B287789E-0E14-4A57-9581-EBCAEFFF968B}"/>
                            </a:ext>
                          </a:extLst>
                        </p:cNvPr>
                        <p:cNvPicPr/>
                        <p:nvPr/>
                      </p:nvPicPr>
                      <p:blipFill>
                        <a:blip r:embed="rId6"/>
                        <a:stretch>
                          <a:fillRect/>
                        </a:stretch>
                      </p:blipFill>
                      <p:spPr>
                        <a:xfrm>
                          <a:off x="91628" y="4406900"/>
                          <a:ext cx="4613275" cy="774700"/>
                        </a:xfrm>
                        <a:prstGeom prst="rect">
                          <a:avLst/>
                        </a:prstGeom>
                      </p:spPr>
                    </p:pic>
                  </p:oleObj>
                </mc:Fallback>
              </mc:AlternateContent>
            </a:graphicData>
          </a:graphic>
        </p:graphicFrame>
        <p:sp>
          <p:nvSpPr>
            <p:cNvPr id="13" name="TextBox 12">
              <a:extLst>
                <a:ext uri="{FF2B5EF4-FFF2-40B4-BE49-F238E27FC236}">
                  <a16:creationId xmlns:a16="http://schemas.microsoft.com/office/drawing/2014/main" id="{5B11D538-F5A1-48CA-9016-9C019C53D3CF}"/>
                </a:ext>
              </a:extLst>
            </p:cNvPr>
            <p:cNvSpPr txBox="1"/>
            <p:nvPr/>
          </p:nvSpPr>
          <p:spPr>
            <a:xfrm>
              <a:off x="152399" y="3436203"/>
              <a:ext cx="8789997" cy="2308324"/>
            </a:xfrm>
            <a:prstGeom prst="rect">
              <a:avLst/>
            </a:prstGeom>
            <a:noFill/>
          </p:spPr>
          <p:txBody>
            <a:bodyPr wrap="square" rtlCol="0">
              <a:spAutoFit/>
            </a:bodyPr>
            <a:lstStyle/>
            <a:p>
              <a:pPr marL="342900" indent="-342900">
                <a:buFont typeface="Arial" panose="020B0604020202020204" pitchFamily="34" charset="0"/>
                <a:buChar char="•"/>
              </a:pPr>
              <a:r>
                <a:rPr lang="en-IN" sz="2400" dirty="0">
                  <a:solidFill>
                    <a:srgbClr val="0070C0"/>
                  </a:solidFill>
                </a:rPr>
                <a:t>Sampling from the joint distribution P(X,Z) and then marginalizing out the latent variable Z, that is:</a:t>
              </a:r>
            </a:p>
            <a:p>
              <a:pPr marL="342900" indent="-342900">
                <a:buFont typeface="Arial" panose="020B0604020202020204" pitchFamily="34" charset="0"/>
                <a:buChar char="•"/>
              </a:pPr>
              <a:endParaRPr lang="en-IN" sz="2400" dirty="0"/>
            </a:p>
            <a:p>
              <a:pPr marL="342900" indent="-342900">
                <a:buFont typeface="Arial" panose="020B0604020202020204" pitchFamily="34" charset="0"/>
                <a:buChar char="•"/>
              </a:pPr>
              <a:endParaRPr lang="en-IN" sz="2400" dirty="0"/>
            </a:p>
            <a:p>
              <a:pPr marL="342900" indent="-342900">
                <a:buFont typeface="Arial" panose="020B0604020202020204" pitchFamily="34" charset="0"/>
                <a:buChar char="•"/>
              </a:pPr>
              <a:endParaRPr lang="en-IN" sz="2400" dirty="0"/>
            </a:p>
            <a:p>
              <a:r>
                <a:rPr lang="en-IN" sz="2400" dirty="0"/>
                <a:t>      </a:t>
              </a:r>
              <a:r>
                <a:rPr lang="en-IN" sz="2400" dirty="0" err="1"/>
                <a:t>Eg.</a:t>
              </a:r>
              <a:r>
                <a:rPr lang="en-IN" sz="2400" dirty="0"/>
                <a:t>: Interval rounding, Hierarchical rounding </a:t>
              </a:r>
            </a:p>
          </p:txBody>
        </p:sp>
        <p:graphicFrame>
          <p:nvGraphicFramePr>
            <p:cNvPr id="14" name="Object 13">
              <a:extLst>
                <a:ext uri="{FF2B5EF4-FFF2-40B4-BE49-F238E27FC236}">
                  <a16:creationId xmlns:a16="http://schemas.microsoft.com/office/drawing/2014/main" id="{50C5A05F-6523-4161-99A6-447724EFD4DB}"/>
                </a:ext>
              </a:extLst>
            </p:cNvPr>
            <p:cNvGraphicFramePr>
              <a:graphicFrameLocks noChangeAspect="1"/>
            </p:cNvGraphicFramePr>
            <p:nvPr>
              <p:extLst>
                <p:ext uri="{D42A27DB-BD31-4B8C-83A1-F6EECF244321}">
                  <p14:modId xmlns:p14="http://schemas.microsoft.com/office/powerpoint/2010/main" val="565474455"/>
                </p:ext>
              </p:extLst>
            </p:nvPr>
          </p:nvGraphicFramePr>
          <p:xfrm>
            <a:off x="4887465" y="4481661"/>
            <a:ext cx="4160838" cy="714375"/>
          </p:xfrm>
          <a:graphic>
            <a:graphicData uri="http://schemas.openxmlformats.org/presentationml/2006/ole">
              <mc:AlternateContent xmlns:mc="http://schemas.openxmlformats.org/markup-compatibility/2006">
                <mc:Choice xmlns:v="urn:schemas-microsoft-com:vml" Requires="v">
                  <p:oleObj spid="_x0000_s1352933" name="Equation" r:id="rId7" imgW="1841400" imgH="317160" progId="Equation.DSMT4">
                    <p:embed/>
                  </p:oleObj>
                </mc:Choice>
                <mc:Fallback>
                  <p:oleObj name="Equation" r:id="rId7" imgW="1841400" imgH="317160" progId="Equation.DSMT4">
                    <p:embed/>
                    <p:pic>
                      <p:nvPicPr>
                        <p:cNvPr id="14" name="Object 13">
                          <a:extLst>
                            <a:ext uri="{FF2B5EF4-FFF2-40B4-BE49-F238E27FC236}">
                              <a16:creationId xmlns:a16="http://schemas.microsoft.com/office/drawing/2014/main" id="{50C5A05F-6523-4161-99A6-447724EFD4DB}"/>
                            </a:ext>
                          </a:extLst>
                        </p:cNvPr>
                        <p:cNvPicPr/>
                        <p:nvPr/>
                      </p:nvPicPr>
                      <p:blipFill>
                        <a:blip r:embed="rId8"/>
                        <a:stretch>
                          <a:fillRect/>
                        </a:stretch>
                      </p:blipFill>
                      <p:spPr>
                        <a:xfrm>
                          <a:off x="4887465" y="4481661"/>
                          <a:ext cx="4160838" cy="714375"/>
                        </a:xfrm>
                        <a:prstGeom prst="rect">
                          <a:avLst/>
                        </a:prstGeom>
                      </p:spPr>
                    </p:pic>
                  </p:oleObj>
                </mc:Fallback>
              </mc:AlternateContent>
            </a:graphicData>
          </a:graphic>
        </p:graphicFrame>
      </p:grpSp>
      <p:grpSp>
        <p:nvGrpSpPr>
          <p:cNvPr id="10" name="Group 9">
            <a:extLst>
              <a:ext uri="{FF2B5EF4-FFF2-40B4-BE49-F238E27FC236}">
                <a16:creationId xmlns:a16="http://schemas.microsoft.com/office/drawing/2014/main" id="{3A47CB01-F28E-4D46-AA1C-324D79206873}"/>
              </a:ext>
            </a:extLst>
          </p:cNvPr>
          <p:cNvGrpSpPr/>
          <p:nvPr/>
        </p:nvGrpSpPr>
        <p:grpSpPr>
          <a:xfrm>
            <a:off x="1221425" y="5324908"/>
            <a:ext cx="7639512" cy="714375"/>
            <a:chOff x="152400" y="5943600"/>
            <a:chExt cx="7581431" cy="714375"/>
          </a:xfrm>
        </p:grpSpPr>
        <p:sp>
          <p:nvSpPr>
            <p:cNvPr id="18" name="Rectangle 17">
              <a:extLst>
                <a:ext uri="{FF2B5EF4-FFF2-40B4-BE49-F238E27FC236}">
                  <a16:creationId xmlns:a16="http://schemas.microsoft.com/office/drawing/2014/main" id="{5922A0A0-26B2-44FB-81F4-1B9C5FF659A1}"/>
                </a:ext>
              </a:extLst>
            </p:cNvPr>
            <p:cNvSpPr/>
            <p:nvPr/>
          </p:nvSpPr>
          <p:spPr>
            <a:xfrm>
              <a:off x="228600" y="6029980"/>
              <a:ext cx="7505231" cy="523220"/>
            </a:xfrm>
            <a:prstGeom prst="rect">
              <a:avLst/>
            </a:prstGeom>
          </p:spPr>
          <p:txBody>
            <a:bodyPr wrap="square">
              <a:spAutoFit/>
            </a:bodyPr>
            <a:lstStyle/>
            <a:p>
              <a:r>
                <a:rPr lang="en-US" sz="2800" dirty="0">
                  <a:solidFill>
                    <a:srgbClr val="C00000"/>
                  </a:solidFill>
                </a:rPr>
                <a:t>Learnable stochastic latent variable models !</a:t>
              </a:r>
            </a:p>
          </p:txBody>
        </p:sp>
        <p:sp>
          <p:nvSpPr>
            <p:cNvPr id="6" name="Rectangle: Rounded Corners 5">
              <a:extLst>
                <a:ext uri="{FF2B5EF4-FFF2-40B4-BE49-F238E27FC236}">
                  <a16:creationId xmlns:a16="http://schemas.microsoft.com/office/drawing/2014/main" id="{F06E56F6-8F8B-4930-94B6-B81E600BAFD9}"/>
                </a:ext>
              </a:extLst>
            </p:cNvPr>
            <p:cNvSpPr/>
            <p:nvPr/>
          </p:nvSpPr>
          <p:spPr>
            <a:xfrm>
              <a:off x="152400" y="5943600"/>
              <a:ext cx="6669995" cy="714375"/>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IN" dirty="0"/>
            </a:p>
          </p:txBody>
        </p:sp>
      </p:grpSp>
      <p:sp>
        <p:nvSpPr>
          <p:cNvPr id="22" name="TextBox 21">
            <a:extLst>
              <a:ext uri="{FF2B5EF4-FFF2-40B4-BE49-F238E27FC236}">
                <a16:creationId xmlns:a16="http://schemas.microsoft.com/office/drawing/2014/main" id="{D422B2C4-2840-47F7-AE5C-B0EA3F48B48E}"/>
              </a:ext>
            </a:extLst>
          </p:cNvPr>
          <p:cNvSpPr txBox="1"/>
          <p:nvPr/>
        </p:nvSpPr>
        <p:spPr>
          <a:xfrm flipH="1">
            <a:off x="2565617" y="6105707"/>
            <a:ext cx="3937013" cy="523220"/>
          </a:xfrm>
          <a:prstGeom prst="rect">
            <a:avLst/>
          </a:prstGeom>
          <a:noFill/>
        </p:spPr>
        <p:txBody>
          <a:bodyPr wrap="square" rtlCol="0">
            <a:spAutoFit/>
          </a:bodyPr>
          <a:lstStyle/>
          <a:p>
            <a:r>
              <a:rPr lang="en-IN" sz="2800" dirty="0">
                <a:solidFill>
                  <a:srgbClr val="0070C0"/>
                </a:solidFill>
              </a:rPr>
              <a:t>Using deep neural nets</a:t>
            </a:r>
          </a:p>
        </p:txBody>
      </p:sp>
      <p:sp>
        <p:nvSpPr>
          <p:cNvPr id="17" name="TextBox 16">
            <a:hlinkClick r:id="" action="ppaction://noaction"/>
            <a:extLst>
              <a:ext uri="{FF2B5EF4-FFF2-40B4-BE49-F238E27FC236}">
                <a16:creationId xmlns:a16="http://schemas.microsoft.com/office/drawing/2014/main" id="{FFDA9B76-39F1-453B-AF3C-AC80B6D77FFB}"/>
              </a:ext>
            </a:extLst>
          </p:cNvPr>
          <p:cNvSpPr txBox="1"/>
          <p:nvPr/>
        </p:nvSpPr>
        <p:spPr>
          <a:xfrm>
            <a:off x="1" y="6488668"/>
            <a:ext cx="2565616" cy="369332"/>
          </a:xfrm>
          <a:prstGeom prst="rect">
            <a:avLst/>
          </a:prstGeom>
          <a:noFill/>
        </p:spPr>
        <p:txBody>
          <a:bodyPr wrap="square">
            <a:spAutoFit/>
          </a:bodyPr>
          <a:lstStyle/>
          <a:p>
            <a:r>
              <a:rPr lang="en-IN" sz="1800" dirty="0">
                <a:solidFill>
                  <a:srgbClr val="002060"/>
                </a:solidFill>
              </a:rPr>
              <a:t>Link: Illustrative example</a:t>
            </a:r>
            <a:endParaRPr lang="en-IN" dirty="0">
              <a:solidFill>
                <a:srgbClr val="002060"/>
              </a:solidFill>
            </a:endParaRPr>
          </a:p>
        </p:txBody>
      </p:sp>
    </p:spTree>
    <p:extLst>
      <p:ext uri="{BB962C8B-B14F-4D97-AF65-F5344CB8AC3E}">
        <p14:creationId xmlns:p14="http://schemas.microsoft.com/office/powerpoint/2010/main" val="3137125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533400"/>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en-IN" sz="2800" dirty="0">
                <a:solidFill>
                  <a:schemeClr val="bg1"/>
                </a:solidFill>
              </a:rPr>
              <a:t>Deep Latent Variable Model for Rounding</a:t>
            </a:r>
          </a:p>
        </p:txBody>
      </p:sp>
      <p:grpSp>
        <p:nvGrpSpPr>
          <p:cNvPr id="8" name="Group 7">
            <a:extLst>
              <a:ext uri="{FF2B5EF4-FFF2-40B4-BE49-F238E27FC236}">
                <a16:creationId xmlns:a16="http://schemas.microsoft.com/office/drawing/2014/main" id="{530555B8-86AA-44CD-8E3D-2C4CDF292D4C}"/>
              </a:ext>
            </a:extLst>
          </p:cNvPr>
          <p:cNvGrpSpPr>
            <a:grpSpLocks noChangeAspect="1"/>
          </p:cNvGrpSpPr>
          <p:nvPr/>
        </p:nvGrpSpPr>
        <p:grpSpPr>
          <a:xfrm>
            <a:off x="152400" y="2640075"/>
            <a:ext cx="8763095" cy="2693925"/>
            <a:chOff x="15628288" y="8008370"/>
            <a:chExt cx="13909674" cy="4276082"/>
          </a:xfrm>
        </p:grpSpPr>
        <p:grpSp>
          <p:nvGrpSpPr>
            <p:cNvPr id="9" name="Group 37">
              <a:extLst>
                <a:ext uri="{FF2B5EF4-FFF2-40B4-BE49-F238E27FC236}">
                  <a16:creationId xmlns:a16="http://schemas.microsoft.com/office/drawing/2014/main" id="{03292DB7-E510-475C-96D7-6291BB527362}"/>
                </a:ext>
              </a:extLst>
            </p:cNvPr>
            <p:cNvGrpSpPr/>
            <p:nvPr/>
          </p:nvGrpSpPr>
          <p:grpSpPr>
            <a:xfrm>
              <a:off x="17644512" y="11096956"/>
              <a:ext cx="8712968" cy="1187496"/>
              <a:chOff x="17444243" y="25930604"/>
              <a:chExt cx="8712968" cy="1187496"/>
            </a:xfrm>
          </p:grpSpPr>
          <p:grpSp>
            <p:nvGrpSpPr>
              <p:cNvPr id="118" name="Group 824">
                <a:extLst>
                  <a:ext uri="{FF2B5EF4-FFF2-40B4-BE49-F238E27FC236}">
                    <a16:creationId xmlns:a16="http://schemas.microsoft.com/office/drawing/2014/main" id="{A656252E-53A9-445C-BDBE-2A41217A214A}"/>
                  </a:ext>
                </a:extLst>
              </p:cNvPr>
              <p:cNvGrpSpPr/>
              <p:nvPr/>
            </p:nvGrpSpPr>
            <p:grpSpPr>
              <a:xfrm>
                <a:off x="17444243" y="25930604"/>
                <a:ext cx="2217110" cy="799662"/>
                <a:chOff x="244345" y="4161462"/>
                <a:chExt cx="2217110" cy="799662"/>
              </a:xfrm>
            </p:grpSpPr>
            <p:sp>
              <p:nvSpPr>
                <p:cNvPr id="130" name="Isosceles Triangle 129">
                  <a:extLst>
                    <a:ext uri="{FF2B5EF4-FFF2-40B4-BE49-F238E27FC236}">
                      <a16:creationId xmlns:a16="http://schemas.microsoft.com/office/drawing/2014/main" id="{F1690DDC-B4B9-47D1-A5BC-BE36D0E7B8CA}"/>
                    </a:ext>
                  </a:extLst>
                </p:cNvPr>
                <p:cNvSpPr/>
                <p:nvPr/>
              </p:nvSpPr>
              <p:spPr>
                <a:xfrm>
                  <a:off x="995892" y="4161462"/>
                  <a:ext cx="119649" cy="293245"/>
                </a:xfrm>
                <a:prstGeom prst="triangle">
                  <a:avLst/>
                </a:prstGeom>
                <a:solidFill>
                  <a:schemeClr val="tx1"/>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1" name="TextBox 130">
                  <a:extLst>
                    <a:ext uri="{FF2B5EF4-FFF2-40B4-BE49-F238E27FC236}">
                      <a16:creationId xmlns:a16="http://schemas.microsoft.com/office/drawing/2014/main" id="{79DAE6FC-314F-4D71-971D-166D6BF1256F}"/>
                    </a:ext>
                  </a:extLst>
                </p:cNvPr>
                <p:cNvSpPr txBox="1"/>
                <p:nvPr/>
              </p:nvSpPr>
              <p:spPr>
                <a:xfrm>
                  <a:off x="244345" y="4423736"/>
                  <a:ext cx="2217110" cy="537388"/>
                </a:xfrm>
                <a:prstGeom prst="rect">
                  <a:avLst/>
                </a:prstGeom>
                <a:noFill/>
              </p:spPr>
              <p:txBody>
                <a:bodyPr wrap="square" rtlCol="0">
                  <a:spAutoFit/>
                </a:bodyPr>
                <a:lstStyle/>
                <a:p>
                  <a:r>
                    <a:rPr lang="en-IN" sz="1600" dirty="0"/>
                    <a:t>Convolution</a:t>
                  </a:r>
                </a:p>
              </p:txBody>
            </p:sp>
          </p:grpSp>
          <p:grpSp>
            <p:nvGrpSpPr>
              <p:cNvPr id="119" name="Group 825">
                <a:extLst>
                  <a:ext uri="{FF2B5EF4-FFF2-40B4-BE49-F238E27FC236}">
                    <a16:creationId xmlns:a16="http://schemas.microsoft.com/office/drawing/2014/main" id="{E5A262FC-20FC-4539-8000-4714285A469B}"/>
                  </a:ext>
                </a:extLst>
              </p:cNvPr>
              <p:cNvGrpSpPr/>
              <p:nvPr/>
            </p:nvGrpSpPr>
            <p:grpSpPr>
              <a:xfrm>
                <a:off x="19687692" y="25933124"/>
                <a:ext cx="2271756" cy="794152"/>
                <a:chOff x="2059572" y="4163982"/>
                <a:chExt cx="2271756" cy="794152"/>
              </a:xfrm>
            </p:grpSpPr>
            <p:sp>
              <p:nvSpPr>
                <p:cNvPr id="128" name="Isosceles Triangle 127">
                  <a:extLst>
                    <a:ext uri="{FF2B5EF4-FFF2-40B4-BE49-F238E27FC236}">
                      <a16:creationId xmlns:a16="http://schemas.microsoft.com/office/drawing/2014/main" id="{6C5BF11C-864E-424C-A68B-984FD08DB264}"/>
                    </a:ext>
                  </a:extLst>
                </p:cNvPr>
                <p:cNvSpPr/>
                <p:nvPr/>
              </p:nvSpPr>
              <p:spPr>
                <a:xfrm>
                  <a:off x="2934986" y="4163982"/>
                  <a:ext cx="119649" cy="293245"/>
                </a:xfrm>
                <a:prstGeom prst="triangle">
                  <a:avLst/>
                </a:prstGeom>
                <a:solidFill>
                  <a:schemeClr val="tx1"/>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29" name="TextBox 128">
                  <a:extLst>
                    <a:ext uri="{FF2B5EF4-FFF2-40B4-BE49-F238E27FC236}">
                      <a16:creationId xmlns:a16="http://schemas.microsoft.com/office/drawing/2014/main" id="{9C8A172A-5028-4FE8-A0C3-97D6475608A2}"/>
                    </a:ext>
                  </a:extLst>
                </p:cNvPr>
                <p:cNvSpPr txBox="1"/>
                <p:nvPr/>
              </p:nvSpPr>
              <p:spPr>
                <a:xfrm>
                  <a:off x="2059572" y="4420745"/>
                  <a:ext cx="2271756" cy="537389"/>
                </a:xfrm>
                <a:prstGeom prst="rect">
                  <a:avLst/>
                </a:prstGeom>
                <a:noFill/>
              </p:spPr>
              <p:txBody>
                <a:bodyPr wrap="square" rtlCol="0">
                  <a:spAutoFit/>
                </a:bodyPr>
                <a:lstStyle/>
                <a:p>
                  <a:r>
                    <a:rPr lang="en-IN" sz="1600" dirty="0"/>
                    <a:t>Deconvolution</a:t>
                  </a:r>
                </a:p>
              </p:txBody>
            </p:sp>
          </p:grpSp>
          <p:grpSp>
            <p:nvGrpSpPr>
              <p:cNvPr id="120" name="Group 826">
                <a:extLst>
                  <a:ext uri="{FF2B5EF4-FFF2-40B4-BE49-F238E27FC236}">
                    <a16:creationId xmlns:a16="http://schemas.microsoft.com/office/drawing/2014/main" id="{044E4D0F-6793-4EC2-A6A1-F80459E663EA}"/>
                  </a:ext>
                </a:extLst>
              </p:cNvPr>
              <p:cNvGrpSpPr/>
              <p:nvPr/>
            </p:nvGrpSpPr>
            <p:grpSpPr>
              <a:xfrm>
                <a:off x="22241635" y="26032326"/>
                <a:ext cx="1532099" cy="694950"/>
                <a:chOff x="4157914" y="4263184"/>
                <a:chExt cx="1532099" cy="694950"/>
              </a:xfrm>
            </p:grpSpPr>
            <p:sp>
              <p:nvSpPr>
                <p:cNvPr id="126" name="Freeform: Shape 832">
                  <a:extLst>
                    <a:ext uri="{FF2B5EF4-FFF2-40B4-BE49-F238E27FC236}">
                      <a16:creationId xmlns:a16="http://schemas.microsoft.com/office/drawing/2014/main" id="{60C6C619-4E36-4C0B-B8B2-CC673D85E6CD}"/>
                    </a:ext>
                  </a:extLst>
                </p:cNvPr>
                <p:cNvSpPr/>
                <p:nvPr/>
              </p:nvSpPr>
              <p:spPr>
                <a:xfrm>
                  <a:off x="4635929" y="4263184"/>
                  <a:ext cx="330843" cy="152723"/>
                </a:xfrm>
                <a:custGeom>
                  <a:avLst/>
                  <a:gdLst>
                    <a:gd name="connsiteX0" fmla="*/ 0 w 578498"/>
                    <a:gd name="connsiteY0" fmla="*/ 152724 h 286241"/>
                    <a:gd name="connsiteX1" fmla="*/ 167951 w 578498"/>
                    <a:gd name="connsiteY1" fmla="*/ 3434 h 286241"/>
                    <a:gd name="connsiteX2" fmla="*/ 419878 w 578498"/>
                    <a:gd name="connsiteY2" fmla="*/ 283353 h 286241"/>
                    <a:gd name="connsiteX3" fmla="*/ 578498 w 578498"/>
                    <a:gd name="connsiteY3" fmla="*/ 124732 h 286241"/>
                  </a:gdLst>
                  <a:ahLst/>
                  <a:cxnLst>
                    <a:cxn ang="0">
                      <a:pos x="connsiteX0" y="connsiteY0"/>
                    </a:cxn>
                    <a:cxn ang="0">
                      <a:pos x="connsiteX1" y="connsiteY1"/>
                    </a:cxn>
                    <a:cxn ang="0">
                      <a:pos x="connsiteX2" y="connsiteY2"/>
                    </a:cxn>
                    <a:cxn ang="0">
                      <a:pos x="connsiteX3" y="connsiteY3"/>
                    </a:cxn>
                  </a:cxnLst>
                  <a:rect l="l" t="t" r="r" b="b"/>
                  <a:pathLst>
                    <a:path w="578498" h="286241">
                      <a:moveTo>
                        <a:pt x="0" y="152724"/>
                      </a:moveTo>
                      <a:cubicBezTo>
                        <a:pt x="48985" y="67193"/>
                        <a:pt x="97971" y="-18338"/>
                        <a:pt x="167951" y="3434"/>
                      </a:cubicBezTo>
                      <a:cubicBezTo>
                        <a:pt x="237931" y="25205"/>
                        <a:pt x="351454" y="263137"/>
                        <a:pt x="419878" y="283353"/>
                      </a:cubicBezTo>
                      <a:cubicBezTo>
                        <a:pt x="488302" y="303569"/>
                        <a:pt x="533400" y="214150"/>
                        <a:pt x="578498" y="1247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7" name="TextBox 126">
                  <a:extLst>
                    <a:ext uri="{FF2B5EF4-FFF2-40B4-BE49-F238E27FC236}">
                      <a16:creationId xmlns:a16="http://schemas.microsoft.com/office/drawing/2014/main" id="{CC81C9C5-B649-40D2-A637-24FB76A0413F}"/>
                    </a:ext>
                  </a:extLst>
                </p:cNvPr>
                <p:cNvSpPr txBox="1"/>
                <p:nvPr/>
              </p:nvSpPr>
              <p:spPr>
                <a:xfrm>
                  <a:off x="4157914" y="4420745"/>
                  <a:ext cx="1532099" cy="537389"/>
                </a:xfrm>
                <a:prstGeom prst="rect">
                  <a:avLst/>
                </a:prstGeom>
                <a:noFill/>
              </p:spPr>
              <p:txBody>
                <a:bodyPr wrap="square" rtlCol="0">
                  <a:spAutoFit/>
                </a:bodyPr>
                <a:lstStyle/>
                <a:p>
                  <a:r>
                    <a:rPr lang="en-IN" sz="1600" dirty="0"/>
                    <a:t>Sampling</a:t>
                  </a:r>
                </a:p>
              </p:txBody>
            </p:sp>
          </p:grpSp>
          <p:grpSp>
            <p:nvGrpSpPr>
              <p:cNvPr id="121" name="Group 827">
                <a:extLst>
                  <a:ext uri="{FF2B5EF4-FFF2-40B4-BE49-F238E27FC236}">
                    <a16:creationId xmlns:a16="http://schemas.microsoft.com/office/drawing/2014/main" id="{82E3FE05-8126-4EE9-B792-5C3C5BCDE955}"/>
                  </a:ext>
                </a:extLst>
              </p:cNvPr>
              <p:cNvGrpSpPr/>
              <p:nvPr/>
            </p:nvGrpSpPr>
            <p:grpSpPr>
              <a:xfrm>
                <a:off x="24137395" y="25943714"/>
                <a:ext cx="2019816" cy="1174386"/>
                <a:chOff x="6289425" y="4174572"/>
                <a:chExt cx="2019816" cy="1174386"/>
              </a:xfrm>
            </p:grpSpPr>
            <p:grpSp>
              <p:nvGrpSpPr>
                <p:cNvPr id="122" name="Group 828">
                  <a:extLst>
                    <a:ext uri="{FF2B5EF4-FFF2-40B4-BE49-F238E27FC236}">
                      <a16:creationId xmlns:a16="http://schemas.microsoft.com/office/drawing/2014/main" id="{7634D309-0A99-4E96-A682-FE9C842E6C90}"/>
                    </a:ext>
                  </a:extLst>
                </p:cNvPr>
                <p:cNvGrpSpPr/>
                <p:nvPr/>
              </p:nvGrpSpPr>
              <p:grpSpPr>
                <a:xfrm>
                  <a:off x="6862443" y="4174572"/>
                  <a:ext cx="340368" cy="267023"/>
                  <a:chOff x="3776341" y="4754667"/>
                  <a:chExt cx="340368" cy="267023"/>
                </a:xfrm>
              </p:grpSpPr>
              <p:sp>
                <p:nvSpPr>
                  <p:cNvPr id="124" name="Freeform: Shape 830">
                    <a:extLst>
                      <a:ext uri="{FF2B5EF4-FFF2-40B4-BE49-F238E27FC236}">
                        <a16:creationId xmlns:a16="http://schemas.microsoft.com/office/drawing/2014/main" id="{9B4B9E69-5F2E-4B7C-89CE-A3AA63BF14C8}"/>
                      </a:ext>
                    </a:extLst>
                  </p:cNvPr>
                  <p:cNvSpPr/>
                  <p:nvPr/>
                </p:nvSpPr>
                <p:spPr>
                  <a:xfrm>
                    <a:off x="3776341" y="4754667"/>
                    <a:ext cx="330843" cy="152723"/>
                  </a:xfrm>
                  <a:custGeom>
                    <a:avLst/>
                    <a:gdLst>
                      <a:gd name="connsiteX0" fmla="*/ 0 w 578498"/>
                      <a:gd name="connsiteY0" fmla="*/ 152724 h 286241"/>
                      <a:gd name="connsiteX1" fmla="*/ 167951 w 578498"/>
                      <a:gd name="connsiteY1" fmla="*/ 3434 h 286241"/>
                      <a:gd name="connsiteX2" fmla="*/ 419878 w 578498"/>
                      <a:gd name="connsiteY2" fmla="*/ 283353 h 286241"/>
                      <a:gd name="connsiteX3" fmla="*/ 578498 w 578498"/>
                      <a:gd name="connsiteY3" fmla="*/ 124732 h 286241"/>
                    </a:gdLst>
                    <a:ahLst/>
                    <a:cxnLst>
                      <a:cxn ang="0">
                        <a:pos x="connsiteX0" y="connsiteY0"/>
                      </a:cxn>
                      <a:cxn ang="0">
                        <a:pos x="connsiteX1" y="connsiteY1"/>
                      </a:cxn>
                      <a:cxn ang="0">
                        <a:pos x="connsiteX2" y="connsiteY2"/>
                      </a:cxn>
                      <a:cxn ang="0">
                        <a:pos x="connsiteX3" y="connsiteY3"/>
                      </a:cxn>
                    </a:cxnLst>
                    <a:rect l="l" t="t" r="r" b="b"/>
                    <a:pathLst>
                      <a:path w="578498" h="286241">
                        <a:moveTo>
                          <a:pt x="0" y="152724"/>
                        </a:moveTo>
                        <a:cubicBezTo>
                          <a:pt x="48985" y="67193"/>
                          <a:pt x="97971" y="-18338"/>
                          <a:pt x="167951" y="3434"/>
                        </a:cubicBezTo>
                        <a:cubicBezTo>
                          <a:pt x="237931" y="25205"/>
                          <a:pt x="351454" y="263137"/>
                          <a:pt x="419878" y="283353"/>
                        </a:cubicBezTo>
                        <a:cubicBezTo>
                          <a:pt x="488302" y="303569"/>
                          <a:pt x="533400" y="214150"/>
                          <a:pt x="578498" y="1247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5" name="Freeform: Shape 831">
                    <a:extLst>
                      <a:ext uri="{FF2B5EF4-FFF2-40B4-BE49-F238E27FC236}">
                        <a16:creationId xmlns:a16="http://schemas.microsoft.com/office/drawing/2014/main" id="{9FF01F80-7136-4F57-9C7C-941051E0005B}"/>
                      </a:ext>
                    </a:extLst>
                  </p:cNvPr>
                  <p:cNvSpPr/>
                  <p:nvPr/>
                </p:nvSpPr>
                <p:spPr>
                  <a:xfrm>
                    <a:off x="3785866" y="4868967"/>
                    <a:ext cx="330843" cy="152723"/>
                  </a:xfrm>
                  <a:custGeom>
                    <a:avLst/>
                    <a:gdLst>
                      <a:gd name="connsiteX0" fmla="*/ 0 w 578498"/>
                      <a:gd name="connsiteY0" fmla="*/ 152724 h 286241"/>
                      <a:gd name="connsiteX1" fmla="*/ 167951 w 578498"/>
                      <a:gd name="connsiteY1" fmla="*/ 3434 h 286241"/>
                      <a:gd name="connsiteX2" fmla="*/ 419878 w 578498"/>
                      <a:gd name="connsiteY2" fmla="*/ 283353 h 286241"/>
                      <a:gd name="connsiteX3" fmla="*/ 578498 w 578498"/>
                      <a:gd name="connsiteY3" fmla="*/ 124732 h 286241"/>
                    </a:gdLst>
                    <a:ahLst/>
                    <a:cxnLst>
                      <a:cxn ang="0">
                        <a:pos x="connsiteX0" y="connsiteY0"/>
                      </a:cxn>
                      <a:cxn ang="0">
                        <a:pos x="connsiteX1" y="connsiteY1"/>
                      </a:cxn>
                      <a:cxn ang="0">
                        <a:pos x="connsiteX2" y="connsiteY2"/>
                      </a:cxn>
                      <a:cxn ang="0">
                        <a:pos x="connsiteX3" y="connsiteY3"/>
                      </a:cxn>
                    </a:cxnLst>
                    <a:rect l="l" t="t" r="r" b="b"/>
                    <a:pathLst>
                      <a:path w="578498" h="286241">
                        <a:moveTo>
                          <a:pt x="0" y="152724"/>
                        </a:moveTo>
                        <a:cubicBezTo>
                          <a:pt x="48985" y="67193"/>
                          <a:pt x="97971" y="-18338"/>
                          <a:pt x="167951" y="3434"/>
                        </a:cubicBezTo>
                        <a:cubicBezTo>
                          <a:pt x="237931" y="25205"/>
                          <a:pt x="351454" y="263137"/>
                          <a:pt x="419878" y="283353"/>
                        </a:cubicBezTo>
                        <a:cubicBezTo>
                          <a:pt x="488302" y="303569"/>
                          <a:pt x="533400" y="214150"/>
                          <a:pt x="578498" y="1247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23" name="TextBox 122">
                  <a:extLst>
                    <a:ext uri="{FF2B5EF4-FFF2-40B4-BE49-F238E27FC236}">
                      <a16:creationId xmlns:a16="http://schemas.microsoft.com/office/drawing/2014/main" id="{FE74D3D1-F385-40F4-96C1-9EA423E3E781}"/>
                    </a:ext>
                  </a:extLst>
                </p:cNvPr>
                <p:cNvSpPr txBox="1"/>
                <p:nvPr/>
              </p:nvSpPr>
              <p:spPr>
                <a:xfrm>
                  <a:off x="6289425" y="4420742"/>
                  <a:ext cx="2019816" cy="928216"/>
                </a:xfrm>
                <a:prstGeom prst="rect">
                  <a:avLst/>
                </a:prstGeom>
                <a:noFill/>
              </p:spPr>
              <p:txBody>
                <a:bodyPr wrap="square" rtlCol="0">
                  <a:spAutoFit/>
                </a:bodyPr>
                <a:lstStyle/>
                <a:p>
                  <a:r>
                    <a:rPr lang="en-IN" sz="1600" dirty="0"/>
                    <a:t>Complete Rounding</a:t>
                  </a:r>
                </a:p>
              </p:txBody>
            </p:sp>
          </p:grpSp>
        </p:grpSp>
        <p:grpSp>
          <p:nvGrpSpPr>
            <p:cNvPr id="10" name="Group 269">
              <a:extLst>
                <a:ext uri="{FF2B5EF4-FFF2-40B4-BE49-F238E27FC236}">
                  <a16:creationId xmlns:a16="http://schemas.microsoft.com/office/drawing/2014/main" id="{02F7D768-E4EF-4210-854D-40CBA6684A36}"/>
                </a:ext>
              </a:extLst>
            </p:cNvPr>
            <p:cNvGrpSpPr/>
            <p:nvPr/>
          </p:nvGrpSpPr>
          <p:grpSpPr>
            <a:xfrm>
              <a:off x="15628288" y="8008370"/>
              <a:ext cx="13909674" cy="2954732"/>
              <a:chOff x="15628288" y="8010773"/>
              <a:chExt cx="13909674" cy="2954732"/>
            </a:xfrm>
          </p:grpSpPr>
          <p:sp>
            <p:nvSpPr>
              <p:cNvPr id="11" name="Cube 10">
                <a:extLst>
                  <a:ext uri="{FF2B5EF4-FFF2-40B4-BE49-F238E27FC236}">
                    <a16:creationId xmlns:a16="http://schemas.microsoft.com/office/drawing/2014/main" id="{D1EA8FCF-6D16-415A-AD57-1ECF0FE7BA81}"/>
                  </a:ext>
                </a:extLst>
              </p:cNvPr>
              <p:cNvSpPr/>
              <p:nvPr/>
            </p:nvSpPr>
            <p:spPr>
              <a:xfrm>
                <a:off x="18465915" y="8865022"/>
                <a:ext cx="750136" cy="1542031"/>
              </a:xfrm>
              <a:prstGeom prst="cube">
                <a:avLst>
                  <a:gd name="adj" fmla="val 63226"/>
                </a:avLst>
              </a:prstGeom>
              <a:noFill/>
              <a:ln>
                <a:solidFill>
                  <a:schemeClr val="tx1"/>
                </a:solidFill>
              </a:ln>
              <a:scene3d>
                <a:camera prst="orthographicFront">
                  <a:rot lat="0" lon="900000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12" name="Cube 11">
                <a:extLst>
                  <a:ext uri="{FF2B5EF4-FFF2-40B4-BE49-F238E27FC236}">
                    <a16:creationId xmlns:a16="http://schemas.microsoft.com/office/drawing/2014/main" id="{12101201-280D-4AB9-AC5A-E98BC43386B5}"/>
                  </a:ext>
                </a:extLst>
              </p:cNvPr>
              <p:cNvSpPr/>
              <p:nvPr/>
            </p:nvSpPr>
            <p:spPr>
              <a:xfrm>
                <a:off x="17592402" y="8721046"/>
                <a:ext cx="660595" cy="1829983"/>
              </a:xfrm>
              <a:prstGeom prst="cube">
                <a:avLst>
                  <a:gd name="adj" fmla="val 63226"/>
                </a:avLst>
              </a:prstGeom>
              <a:noFill/>
              <a:ln>
                <a:solidFill>
                  <a:schemeClr val="tx1"/>
                </a:solidFill>
              </a:ln>
              <a:scene3d>
                <a:camera prst="orthographicFront">
                  <a:rot lat="0" lon="900000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13" name="Cube 12">
                <a:extLst>
                  <a:ext uri="{FF2B5EF4-FFF2-40B4-BE49-F238E27FC236}">
                    <a16:creationId xmlns:a16="http://schemas.microsoft.com/office/drawing/2014/main" id="{BE2CC476-580A-4AEA-8F36-DEBC19522FC0}"/>
                  </a:ext>
                </a:extLst>
              </p:cNvPr>
              <p:cNvSpPr/>
              <p:nvPr/>
            </p:nvSpPr>
            <p:spPr>
              <a:xfrm>
                <a:off x="19500323" y="8890489"/>
                <a:ext cx="840757" cy="1491096"/>
              </a:xfrm>
              <a:prstGeom prst="cube">
                <a:avLst>
                  <a:gd name="adj" fmla="val 51151"/>
                </a:avLst>
              </a:prstGeom>
              <a:noFill/>
              <a:ln>
                <a:solidFill>
                  <a:schemeClr val="tx1"/>
                </a:solidFill>
              </a:ln>
              <a:scene3d>
                <a:camera prst="orthographicFront">
                  <a:rot lat="0" lon="900000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grpSp>
            <p:nvGrpSpPr>
              <p:cNvPr id="14" name="Group 724">
                <a:extLst>
                  <a:ext uri="{FF2B5EF4-FFF2-40B4-BE49-F238E27FC236}">
                    <a16:creationId xmlns:a16="http://schemas.microsoft.com/office/drawing/2014/main" id="{6DB82B33-6CA8-4096-92E0-C55B89073F3C}"/>
                  </a:ext>
                </a:extLst>
              </p:cNvPr>
              <p:cNvGrpSpPr/>
              <p:nvPr/>
            </p:nvGrpSpPr>
            <p:grpSpPr>
              <a:xfrm>
                <a:off x="20705648" y="8776159"/>
                <a:ext cx="1854799" cy="1879487"/>
                <a:chOff x="3568077" y="900276"/>
                <a:chExt cx="1444548" cy="1463774"/>
              </a:xfrm>
            </p:grpSpPr>
            <p:sp>
              <p:nvSpPr>
                <p:cNvPr id="115" name="Cube 114">
                  <a:extLst>
                    <a:ext uri="{FF2B5EF4-FFF2-40B4-BE49-F238E27FC236}">
                      <a16:creationId xmlns:a16="http://schemas.microsoft.com/office/drawing/2014/main" id="{12281443-53E3-42A5-B267-9D2725277975}"/>
                    </a:ext>
                  </a:extLst>
                </p:cNvPr>
                <p:cNvSpPr/>
                <p:nvPr/>
              </p:nvSpPr>
              <p:spPr>
                <a:xfrm>
                  <a:off x="3568077" y="900276"/>
                  <a:ext cx="561253" cy="686217"/>
                </a:xfrm>
                <a:prstGeom prst="cube">
                  <a:avLst>
                    <a:gd name="adj" fmla="val 27000"/>
                  </a:avLst>
                </a:prstGeom>
                <a:noFill/>
                <a:ln>
                  <a:solidFill>
                    <a:schemeClr val="tx1"/>
                  </a:solidFill>
                </a:ln>
                <a:scene3d>
                  <a:camera prst="orthographicFront">
                    <a:rot lat="0" lon="900000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116" name="Cube 115">
                  <a:extLst>
                    <a:ext uri="{FF2B5EF4-FFF2-40B4-BE49-F238E27FC236}">
                      <a16:creationId xmlns:a16="http://schemas.microsoft.com/office/drawing/2014/main" id="{A3BD4317-DF00-4E31-9251-929148EE87B9}"/>
                    </a:ext>
                  </a:extLst>
                </p:cNvPr>
                <p:cNvSpPr/>
                <p:nvPr/>
              </p:nvSpPr>
              <p:spPr>
                <a:xfrm>
                  <a:off x="3571184" y="1677833"/>
                  <a:ext cx="561253" cy="686217"/>
                </a:xfrm>
                <a:prstGeom prst="cube">
                  <a:avLst>
                    <a:gd name="adj" fmla="val 27000"/>
                  </a:avLst>
                </a:prstGeom>
                <a:noFill/>
                <a:ln>
                  <a:solidFill>
                    <a:schemeClr val="tx1"/>
                  </a:solidFill>
                </a:ln>
                <a:scene3d>
                  <a:camera prst="orthographicFront">
                    <a:rot lat="0" lon="900000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117" name="Cube 116">
                  <a:extLst>
                    <a:ext uri="{FF2B5EF4-FFF2-40B4-BE49-F238E27FC236}">
                      <a16:creationId xmlns:a16="http://schemas.microsoft.com/office/drawing/2014/main" id="{74411DCF-5703-439D-81E1-BBE24A95A8DD}"/>
                    </a:ext>
                  </a:extLst>
                </p:cNvPr>
                <p:cNvSpPr/>
                <p:nvPr/>
              </p:nvSpPr>
              <p:spPr>
                <a:xfrm>
                  <a:off x="4451372" y="1270400"/>
                  <a:ext cx="561253" cy="686217"/>
                </a:xfrm>
                <a:prstGeom prst="cube">
                  <a:avLst>
                    <a:gd name="adj" fmla="val 27000"/>
                  </a:avLst>
                </a:prstGeom>
                <a:noFill/>
                <a:ln>
                  <a:solidFill>
                    <a:schemeClr val="tx1"/>
                  </a:solidFill>
                </a:ln>
                <a:scene3d>
                  <a:camera prst="orthographicFront">
                    <a:rot lat="0" lon="9000000" rev="0"/>
                  </a:camera>
                  <a:lightRig rig="threePt" dir="t"/>
                </a:scene3d>
              </p:spPr>
              <p:style>
                <a:lnRef idx="2">
                  <a:schemeClr val="dk1"/>
                </a:lnRef>
                <a:fillRef idx="1">
                  <a:schemeClr val="lt1"/>
                </a:fillRef>
                <a:effectRef idx="0">
                  <a:schemeClr val="dk1"/>
                </a:effectRef>
                <a:fontRef idx="minor">
                  <a:schemeClr val="dk1"/>
                </a:fontRef>
              </p:style>
              <p:txBody>
                <a:bodyPr rtlCol="0" anchor="ctr"/>
                <a:lstStyle/>
                <a:p>
                  <a:pPr algn="ctr"/>
                  <a:endParaRPr lang="en-IN" dirty="0"/>
                </a:p>
              </p:txBody>
            </p:sp>
          </p:grpSp>
          <p:grpSp>
            <p:nvGrpSpPr>
              <p:cNvPr id="16" name="Group 725">
                <a:extLst>
                  <a:ext uri="{FF2B5EF4-FFF2-40B4-BE49-F238E27FC236}">
                    <a16:creationId xmlns:a16="http://schemas.microsoft.com/office/drawing/2014/main" id="{06A5E503-8A1B-4590-93AD-47B0B4D57200}"/>
                  </a:ext>
                </a:extLst>
              </p:cNvPr>
              <p:cNvGrpSpPr/>
              <p:nvPr/>
            </p:nvGrpSpPr>
            <p:grpSpPr>
              <a:xfrm>
                <a:off x="22811665" y="8709065"/>
                <a:ext cx="2748678" cy="1829983"/>
                <a:chOff x="1180756" y="885345"/>
                <a:chExt cx="2140715" cy="1425220"/>
              </a:xfrm>
              <a:scene3d>
                <a:camera prst="orthographicFront">
                  <a:rot lat="0" lon="10800000" rev="0"/>
                </a:camera>
                <a:lightRig rig="threePt" dir="t"/>
              </a:scene3d>
            </p:grpSpPr>
            <p:sp>
              <p:nvSpPr>
                <p:cNvPr id="112" name="Cube 111">
                  <a:extLst>
                    <a:ext uri="{FF2B5EF4-FFF2-40B4-BE49-F238E27FC236}">
                      <a16:creationId xmlns:a16="http://schemas.microsoft.com/office/drawing/2014/main" id="{FA7288D2-AF2C-4381-AB26-F13ACECCA43E}"/>
                    </a:ext>
                  </a:extLst>
                </p:cNvPr>
                <p:cNvSpPr/>
                <p:nvPr/>
              </p:nvSpPr>
              <p:spPr>
                <a:xfrm>
                  <a:off x="1861062" y="997476"/>
                  <a:ext cx="584218" cy="1200959"/>
                </a:xfrm>
                <a:prstGeom prst="cube">
                  <a:avLst>
                    <a:gd name="adj" fmla="val 63226"/>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113" name="Cube 112">
                  <a:extLst>
                    <a:ext uri="{FF2B5EF4-FFF2-40B4-BE49-F238E27FC236}">
                      <a16:creationId xmlns:a16="http://schemas.microsoft.com/office/drawing/2014/main" id="{55C52818-8521-4B94-9F2C-D24B79545234}"/>
                    </a:ext>
                  </a:extLst>
                </p:cNvPr>
                <p:cNvSpPr/>
                <p:nvPr/>
              </p:nvSpPr>
              <p:spPr>
                <a:xfrm>
                  <a:off x="1180756" y="885345"/>
                  <a:ext cx="514482" cy="1425220"/>
                </a:xfrm>
                <a:prstGeom prst="cube">
                  <a:avLst>
                    <a:gd name="adj" fmla="val 63226"/>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sp>
              <p:nvSpPr>
                <p:cNvPr id="114" name="Cube 113">
                  <a:extLst>
                    <a:ext uri="{FF2B5EF4-FFF2-40B4-BE49-F238E27FC236}">
                      <a16:creationId xmlns:a16="http://schemas.microsoft.com/office/drawing/2014/main" id="{24F5BCF0-1B5D-4FE1-A487-1E235E0CEC6B}"/>
                    </a:ext>
                  </a:extLst>
                </p:cNvPr>
                <p:cNvSpPr/>
                <p:nvPr/>
              </p:nvSpPr>
              <p:spPr>
                <a:xfrm>
                  <a:off x="2666676" y="1017310"/>
                  <a:ext cx="654795" cy="1161290"/>
                </a:xfrm>
                <a:prstGeom prst="cube">
                  <a:avLst>
                    <a:gd name="adj" fmla="val 51151"/>
                  </a:avLst>
                </a:prstGeom>
                <a:noFill/>
                <a:ln>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IN"/>
                </a:p>
              </p:txBody>
            </p:sp>
          </p:grpSp>
          <p:sp>
            <p:nvSpPr>
              <p:cNvPr id="18" name="Freeform: Shape 726">
                <a:extLst>
                  <a:ext uri="{FF2B5EF4-FFF2-40B4-BE49-F238E27FC236}">
                    <a16:creationId xmlns:a16="http://schemas.microsoft.com/office/drawing/2014/main" id="{FB8E9740-9947-4780-BA22-38B0596ED099}"/>
                  </a:ext>
                </a:extLst>
              </p:cNvPr>
              <p:cNvSpPr/>
              <p:nvPr/>
            </p:nvSpPr>
            <p:spPr>
              <a:xfrm>
                <a:off x="21402106" y="9614386"/>
                <a:ext cx="424802" cy="196096"/>
              </a:xfrm>
              <a:custGeom>
                <a:avLst/>
                <a:gdLst>
                  <a:gd name="connsiteX0" fmla="*/ 0 w 578498"/>
                  <a:gd name="connsiteY0" fmla="*/ 152724 h 286241"/>
                  <a:gd name="connsiteX1" fmla="*/ 167951 w 578498"/>
                  <a:gd name="connsiteY1" fmla="*/ 3434 h 286241"/>
                  <a:gd name="connsiteX2" fmla="*/ 419878 w 578498"/>
                  <a:gd name="connsiteY2" fmla="*/ 283353 h 286241"/>
                  <a:gd name="connsiteX3" fmla="*/ 578498 w 578498"/>
                  <a:gd name="connsiteY3" fmla="*/ 124732 h 286241"/>
                </a:gdLst>
                <a:ahLst/>
                <a:cxnLst>
                  <a:cxn ang="0">
                    <a:pos x="connsiteX0" y="connsiteY0"/>
                  </a:cxn>
                  <a:cxn ang="0">
                    <a:pos x="connsiteX1" y="connsiteY1"/>
                  </a:cxn>
                  <a:cxn ang="0">
                    <a:pos x="connsiteX2" y="connsiteY2"/>
                  </a:cxn>
                  <a:cxn ang="0">
                    <a:pos x="connsiteX3" y="connsiteY3"/>
                  </a:cxn>
                </a:cxnLst>
                <a:rect l="l" t="t" r="r" b="b"/>
                <a:pathLst>
                  <a:path w="578498" h="286241">
                    <a:moveTo>
                      <a:pt x="0" y="152724"/>
                    </a:moveTo>
                    <a:cubicBezTo>
                      <a:pt x="48985" y="67193"/>
                      <a:pt x="97971" y="-18338"/>
                      <a:pt x="167951" y="3434"/>
                    </a:cubicBezTo>
                    <a:cubicBezTo>
                      <a:pt x="237931" y="25205"/>
                      <a:pt x="351454" y="263137"/>
                      <a:pt x="419878" y="283353"/>
                    </a:cubicBezTo>
                    <a:cubicBezTo>
                      <a:pt x="488302" y="303569"/>
                      <a:pt x="533400" y="214150"/>
                      <a:pt x="578498" y="1247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Isosceles Triangle 18">
                <a:extLst>
                  <a:ext uri="{FF2B5EF4-FFF2-40B4-BE49-F238E27FC236}">
                    <a16:creationId xmlns:a16="http://schemas.microsoft.com/office/drawing/2014/main" id="{C8D4C218-DC90-4F4B-AA5A-FF8A2BE256AD}"/>
                  </a:ext>
                </a:extLst>
              </p:cNvPr>
              <p:cNvSpPr/>
              <p:nvPr/>
            </p:nvSpPr>
            <p:spPr>
              <a:xfrm>
                <a:off x="17462740" y="9452284"/>
                <a:ext cx="153629" cy="376527"/>
              </a:xfrm>
              <a:prstGeom prst="triangle">
                <a:avLst/>
              </a:prstGeom>
              <a:solidFill>
                <a:schemeClr val="tx1"/>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0" name="Isosceles Triangle 19">
                <a:extLst>
                  <a:ext uri="{FF2B5EF4-FFF2-40B4-BE49-F238E27FC236}">
                    <a16:creationId xmlns:a16="http://schemas.microsoft.com/office/drawing/2014/main" id="{7CE4E96E-1274-4551-8631-A0CEC6899191}"/>
                  </a:ext>
                </a:extLst>
              </p:cNvPr>
              <p:cNvSpPr/>
              <p:nvPr/>
            </p:nvSpPr>
            <p:spPr>
              <a:xfrm>
                <a:off x="18389224" y="9456275"/>
                <a:ext cx="153629" cy="376527"/>
              </a:xfrm>
              <a:prstGeom prst="triangle">
                <a:avLst/>
              </a:prstGeom>
              <a:solidFill>
                <a:schemeClr val="tx1"/>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Isosceles Triangle 20">
                <a:extLst>
                  <a:ext uri="{FF2B5EF4-FFF2-40B4-BE49-F238E27FC236}">
                    <a16:creationId xmlns:a16="http://schemas.microsoft.com/office/drawing/2014/main" id="{98A1D4EB-7FB6-4269-9DF2-B0079557CCE2}"/>
                  </a:ext>
                </a:extLst>
              </p:cNvPr>
              <p:cNvSpPr/>
              <p:nvPr/>
            </p:nvSpPr>
            <p:spPr>
              <a:xfrm>
                <a:off x="19387598" y="9460268"/>
                <a:ext cx="153629" cy="376527"/>
              </a:xfrm>
              <a:prstGeom prst="triangle">
                <a:avLst/>
              </a:prstGeom>
              <a:solidFill>
                <a:schemeClr val="tx1"/>
              </a:solidFill>
              <a:ln>
                <a:noFill/>
              </a:ln>
              <a:scene3d>
                <a:camera prst="orthographicFront">
                  <a:rot lat="0" lon="0" rev="16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 name="Isosceles Triangle 21">
                <a:extLst>
                  <a:ext uri="{FF2B5EF4-FFF2-40B4-BE49-F238E27FC236}">
                    <a16:creationId xmlns:a16="http://schemas.microsoft.com/office/drawing/2014/main" id="{F9FBC866-B940-42A0-81E2-3653E60CAA2B}"/>
                  </a:ext>
                </a:extLst>
              </p:cNvPr>
              <p:cNvSpPr/>
              <p:nvPr/>
            </p:nvSpPr>
            <p:spPr>
              <a:xfrm>
                <a:off x="20448413" y="9191810"/>
                <a:ext cx="153629" cy="376527"/>
              </a:xfrm>
              <a:prstGeom prst="triangle">
                <a:avLst/>
              </a:prstGeom>
              <a:solidFill>
                <a:schemeClr val="tx1"/>
              </a:solidFill>
              <a:ln>
                <a:noFill/>
              </a:ln>
              <a:scene3d>
                <a:camera prst="orthographicFront">
                  <a:rot lat="0" lon="0" rev="186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3" name="Isosceles Triangle 22">
                <a:extLst>
                  <a:ext uri="{FF2B5EF4-FFF2-40B4-BE49-F238E27FC236}">
                    <a16:creationId xmlns:a16="http://schemas.microsoft.com/office/drawing/2014/main" id="{DF741006-9628-40E6-98DC-66C2CE452ADB}"/>
                  </a:ext>
                </a:extLst>
              </p:cNvPr>
              <p:cNvSpPr/>
              <p:nvPr/>
            </p:nvSpPr>
            <p:spPr>
              <a:xfrm>
                <a:off x="20446547" y="9838566"/>
                <a:ext cx="153629" cy="376527"/>
              </a:xfrm>
              <a:prstGeom prst="triangle">
                <a:avLst/>
              </a:prstGeom>
              <a:solidFill>
                <a:schemeClr val="tx1"/>
              </a:solidFill>
              <a:ln>
                <a:noFill/>
              </a:ln>
              <a:scene3d>
                <a:camera prst="orthographicFront">
                  <a:rot lat="0" lon="0" rev="13800001"/>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4" name="Isosceles Triangle 23">
                <a:extLst>
                  <a:ext uri="{FF2B5EF4-FFF2-40B4-BE49-F238E27FC236}">
                    <a16:creationId xmlns:a16="http://schemas.microsoft.com/office/drawing/2014/main" id="{129F5FC1-A777-487F-9E57-D20D53E52392}"/>
                  </a:ext>
                </a:extLst>
              </p:cNvPr>
              <p:cNvSpPr/>
              <p:nvPr/>
            </p:nvSpPr>
            <p:spPr>
              <a:xfrm>
                <a:off x="22660605" y="9503685"/>
                <a:ext cx="153629" cy="376527"/>
              </a:xfrm>
              <a:prstGeom prst="triangle">
                <a:avLst/>
              </a:prstGeom>
              <a:solidFill>
                <a:schemeClr val="tx1"/>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5" name="Isosceles Triangle 24">
                <a:extLst>
                  <a:ext uri="{FF2B5EF4-FFF2-40B4-BE49-F238E27FC236}">
                    <a16:creationId xmlns:a16="http://schemas.microsoft.com/office/drawing/2014/main" id="{856AEE6E-437B-4280-BF92-836C17524F08}"/>
                  </a:ext>
                </a:extLst>
              </p:cNvPr>
              <p:cNvSpPr/>
              <p:nvPr/>
            </p:nvSpPr>
            <p:spPr>
              <a:xfrm>
                <a:off x="23782217" y="9503684"/>
                <a:ext cx="153629" cy="376527"/>
              </a:xfrm>
              <a:prstGeom prst="triangle">
                <a:avLst/>
              </a:prstGeom>
              <a:solidFill>
                <a:schemeClr val="tx1"/>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6" name="Isosceles Triangle 25">
                <a:extLst>
                  <a:ext uri="{FF2B5EF4-FFF2-40B4-BE49-F238E27FC236}">
                    <a16:creationId xmlns:a16="http://schemas.microsoft.com/office/drawing/2014/main" id="{EF987DDE-6320-4BC1-BC44-46F4CF80583F}"/>
                  </a:ext>
                </a:extLst>
              </p:cNvPr>
              <p:cNvSpPr/>
              <p:nvPr/>
            </p:nvSpPr>
            <p:spPr>
              <a:xfrm>
                <a:off x="24828519" y="9507677"/>
                <a:ext cx="153629" cy="376527"/>
              </a:xfrm>
              <a:prstGeom prst="triangle">
                <a:avLst/>
              </a:prstGeom>
              <a:solidFill>
                <a:schemeClr val="tx1"/>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7" name="Isosceles Triangle 26">
                <a:extLst>
                  <a:ext uri="{FF2B5EF4-FFF2-40B4-BE49-F238E27FC236}">
                    <a16:creationId xmlns:a16="http://schemas.microsoft.com/office/drawing/2014/main" id="{97D00904-C9EA-413E-AECF-23E175965ADB}"/>
                  </a:ext>
                </a:extLst>
              </p:cNvPr>
              <p:cNvSpPr/>
              <p:nvPr/>
            </p:nvSpPr>
            <p:spPr>
              <a:xfrm>
                <a:off x="25695108" y="9499689"/>
                <a:ext cx="153629" cy="376527"/>
              </a:xfrm>
              <a:prstGeom prst="triangle">
                <a:avLst/>
              </a:prstGeom>
              <a:solidFill>
                <a:schemeClr val="tx1"/>
              </a:solidFill>
              <a:ln>
                <a:noFill/>
              </a:ln>
              <a:scene3d>
                <a:camera prst="orthographicFront">
                  <a:rot lat="0" lon="0" rev="54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nvGrpSpPr>
              <p:cNvPr id="28" name="Group 736">
                <a:extLst>
                  <a:ext uri="{FF2B5EF4-FFF2-40B4-BE49-F238E27FC236}">
                    <a16:creationId xmlns:a16="http://schemas.microsoft.com/office/drawing/2014/main" id="{96CDC971-D1F8-4F8D-87A7-F8811BC3EA44}"/>
                  </a:ext>
                </a:extLst>
              </p:cNvPr>
              <p:cNvGrpSpPr/>
              <p:nvPr/>
            </p:nvGrpSpPr>
            <p:grpSpPr>
              <a:xfrm>
                <a:off x="15628288" y="8166848"/>
                <a:ext cx="1676223" cy="2778435"/>
                <a:chOff x="1373908" y="3567172"/>
                <a:chExt cx="1305470" cy="2163890"/>
              </a:xfrm>
            </p:grpSpPr>
            <p:sp>
              <p:nvSpPr>
                <p:cNvPr id="88" name="Cube 87">
                  <a:extLst>
                    <a:ext uri="{FF2B5EF4-FFF2-40B4-BE49-F238E27FC236}">
                      <a16:creationId xmlns:a16="http://schemas.microsoft.com/office/drawing/2014/main" id="{90215190-4092-4FB4-9655-38D222CD76E2}"/>
                    </a:ext>
                  </a:extLst>
                </p:cNvPr>
                <p:cNvSpPr/>
                <p:nvPr/>
              </p:nvSpPr>
              <p:spPr>
                <a:xfrm>
                  <a:off x="1373908" y="3567172"/>
                  <a:ext cx="1296000" cy="2160000"/>
                </a:xfrm>
                <a:prstGeom prst="cube">
                  <a:avLst>
                    <a:gd name="adj" fmla="val 34590"/>
                  </a:avLst>
                </a:prstGeom>
                <a:noFill/>
                <a:ln>
                  <a:solidFill>
                    <a:schemeClr val="tx1"/>
                  </a:solid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89" name="Group 797">
                  <a:extLst>
                    <a:ext uri="{FF2B5EF4-FFF2-40B4-BE49-F238E27FC236}">
                      <a16:creationId xmlns:a16="http://schemas.microsoft.com/office/drawing/2014/main" id="{3398F3D0-437A-4977-957F-130632005E44}"/>
                    </a:ext>
                  </a:extLst>
                </p:cNvPr>
                <p:cNvGrpSpPr/>
                <p:nvPr/>
              </p:nvGrpSpPr>
              <p:grpSpPr>
                <a:xfrm>
                  <a:off x="1814036" y="4015549"/>
                  <a:ext cx="865342" cy="1715513"/>
                  <a:chOff x="1814036" y="4020629"/>
                  <a:chExt cx="865342" cy="1715513"/>
                </a:xfrm>
              </p:grpSpPr>
              <p:grpSp>
                <p:nvGrpSpPr>
                  <p:cNvPr id="90" name="Group 798">
                    <a:extLst>
                      <a:ext uri="{FF2B5EF4-FFF2-40B4-BE49-F238E27FC236}">
                        <a16:creationId xmlns:a16="http://schemas.microsoft.com/office/drawing/2014/main" id="{CC96D3AA-1C8C-4864-9748-0C39A7DABBD3}"/>
                      </a:ext>
                    </a:extLst>
                  </p:cNvPr>
                  <p:cNvGrpSpPr/>
                  <p:nvPr/>
                </p:nvGrpSpPr>
                <p:grpSpPr>
                  <a:xfrm>
                    <a:off x="1814036" y="4020629"/>
                    <a:ext cx="865342" cy="349200"/>
                    <a:chOff x="6701453" y="5020776"/>
                    <a:chExt cx="1299131" cy="360000"/>
                  </a:xfrm>
                </p:grpSpPr>
                <p:sp>
                  <p:nvSpPr>
                    <p:cNvPr id="109" name="Rectangle 108">
                      <a:extLst>
                        <a:ext uri="{FF2B5EF4-FFF2-40B4-BE49-F238E27FC236}">
                          <a16:creationId xmlns:a16="http://schemas.microsoft.com/office/drawing/2014/main" id="{40CC3133-6B9C-405A-B0B9-44C5010AE85A}"/>
                        </a:ext>
                      </a:extLst>
                    </p:cNvPr>
                    <p:cNvSpPr/>
                    <p:nvPr/>
                  </p:nvSpPr>
                  <p:spPr>
                    <a:xfrm>
                      <a:off x="6701453" y="5020776"/>
                      <a:ext cx="432000"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0" name="Rectangle 109">
                      <a:extLst>
                        <a:ext uri="{FF2B5EF4-FFF2-40B4-BE49-F238E27FC236}">
                          <a16:creationId xmlns:a16="http://schemas.microsoft.com/office/drawing/2014/main" id="{E9719E53-0ABF-4753-A3AE-CD8D673F00B4}"/>
                        </a:ext>
                      </a:extLst>
                    </p:cNvPr>
                    <p:cNvSpPr/>
                    <p:nvPr/>
                  </p:nvSpPr>
                  <p:spPr>
                    <a:xfrm>
                      <a:off x="7137790" y="5020776"/>
                      <a:ext cx="432001"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11" name="Rectangle 110">
                      <a:extLst>
                        <a:ext uri="{FF2B5EF4-FFF2-40B4-BE49-F238E27FC236}">
                          <a16:creationId xmlns:a16="http://schemas.microsoft.com/office/drawing/2014/main" id="{398D4CFE-DF40-4F47-AEAE-CAE1E7006C04}"/>
                        </a:ext>
                      </a:extLst>
                    </p:cNvPr>
                    <p:cNvSpPr/>
                    <p:nvPr/>
                  </p:nvSpPr>
                  <p:spPr>
                    <a:xfrm>
                      <a:off x="7568584" y="5020776"/>
                      <a:ext cx="432000" cy="36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91" name="Group 799">
                    <a:extLst>
                      <a:ext uri="{FF2B5EF4-FFF2-40B4-BE49-F238E27FC236}">
                        <a16:creationId xmlns:a16="http://schemas.microsoft.com/office/drawing/2014/main" id="{D4C6B400-FB58-49E5-9741-9BD1E7E0DAE2}"/>
                      </a:ext>
                    </a:extLst>
                  </p:cNvPr>
                  <p:cNvGrpSpPr/>
                  <p:nvPr/>
                </p:nvGrpSpPr>
                <p:grpSpPr>
                  <a:xfrm>
                    <a:off x="1814036" y="4362701"/>
                    <a:ext cx="865342" cy="349200"/>
                    <a:chOff x="6701453" y="5020776"/>
                    <a:chExt cx="1299131" cy="360000"/>
                  </a:xfrm>
                </p:grpSpPr>
                <p:sp>
                  <p:nvSpPr>
                    <p:cNvPr id="106" name="Rectangle 105">
                      <a:extLst>
                        <a:ext uri="{FF2B5EF4-FFF2-40B4-BE49-F238E27FC236}">
                          <a16:creationId xmlns:a16="http://schemas.microsoft.com/office/drawing/2014/main" id="{52BCDE18-5560-44D3-B5D1-1DB9B18CE0D1}"/>
                        </a:ext>
                      </a:extLst>
                    </p:cNvPr>
                    <p:cNvSpPr/>
                    <p:nvPr/>
                  </p:nvSpPr>
                  <p:spPr>
                    <a:xfrm>
                      <a:off x="6701453" y="5020776"/>
                      <a:ext cx="432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7" name="Rectangle 106">
                      <a:extLst>
                        <a:ext uri="{FF2B5EF4-FFF2-40B4-BE49-F238E27FC236}">
                          <a16:creationId xmlns:a16="http://schemas.microsoft.com/office/drawing/2014/main" id="{1EE4040E-271E-4081-A3F3-BFC472859E8E}"/>
                        </a:ext>
                      </a:extLst>
                    </p:cNvPr>
                    <p:cNvSpPr/>
                    <p:nvPr/>
                  </p:nvSpPr>
                  <p:spPr>
                    <a:xfrm>
                      <a:off x="7137790" y="5020776"/>
                      <a:ext cx="432001"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8" name="Rectangle 107">
                      <a:extLst>
                        <a:ext uri="{FF2B5EF4-FFF2-40B4-BE49-F238E27FC236}">
                          <a16:creationId xmlns:a16="http://schemas.microsoft.com/office/drawing/2014/main" id="{F339E9BF-084A-44EA-9589-7D45F67E8BF7}"/>
                        </a:ext>
                      </a:extLst>
                    </p:cNvPr>
                    <p:cNvSpPr/>
                    <p:nvPr/>
                  </p:nvSpPr>
                  <p:spPr>
                    <a:xfrm>
                      <a:off x="7568584" y="5020776"/>
                      <a:ext cx="432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92" name="Group 800">
                    <a:extLst>
                      <a:ext uri="{FF2B5EF4-FFF2-40B4-BE49-F238E27FC236}">
                        <a16:creationId xmlns:a16="http://schemas.microsoft.com/office/drawing/2014/main" id="{160DBA65-2F0B-4818-9273-CF75585CF34F}"/>
                      </a:ext>
                    </a:extLst>
                  </p:cNvPr>
                  <p:cNvGrpSpPr/>
                  <p:nvPr/>
                </p:nvGrpSpPr>
                <p:grpSpPr>
                  <a:xfrm>
                    <a:off x="1814036" y="4704773"/>
                    <a:ext cx="865342" cy="349200"/>
                    <a:chOff x="6701453" y="5020776"/>
                    <a:chExt cx="1299131" cy="360000"/>
                  </a:xfrm>
                </p:grpSpPr>
                <p:sp>
                  <p:nvSpPr>
                    <p:cNvPr id="103" name="Rectangle 102">
                      <a:extLst>
                        <a:ext uri="{FF2B5EF4-FFF2-40B4-BE49-F238E27FC236}">
                          <a16:creationId xmlns:a16="http://schemas.microsoft.com/office/drawing/2014/main" id="{93C8325C-7304-4A9E-9761-227679F456E1}"/>
                        </a:ext>
                      </a:extLst>
                    </p:cNvPr>
                    <p:cNvSpPr/>
                    <p:nvPr/>
                  </p:nvSpPr>
                  <p:spPr>
                    <a:xfrm>
                      <a:off x="6701453" y="5020776"/>
                      <a:ext cx="432000" cy="36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4" name="Rectangle 103">
                      <a:extLst>
                        <a:ext uri="{FF2B5EF4-FFF2-40B4-BE49-F238E27FC236}">
                          <a16:creationId xmlns:a16="http://schemas.microsoft.com/office/drawing/2014/main" id="{D5FFE3E3-78CC-4421-A2D9-A1CD7B535DAC}"/>
                        </a:ext>
                      </a:extLst>
                    </p:cNvPr>
                    <p:cNvSpPr/>
                    <p:nvPr/>
                  </p:nvSpPr>
                  <p:spPr>
                    <a:xfrm>
                      <a:off x="7137790" y="5020776"/>
                      <a:ext cx="432001"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5" name="Rectangle 104">
                      <a:extLst>
                        <a:ext uri="{FF2B5EF4-FFF2-40B4-BE49-F238E27FC236}">
                          <a16:creationId xmlns:a16="http://schemas.microsoft.com/office/drawing/2014/main" id="{C3379410-910F-4B7C-9F0A-CBB5C6600576}"/>
                        </a:ext>
                      </a:extLst>
                    </p:cNvPr>
                    <p:cNvSpPr/>
                    <p:nvPr/>
                  </p:nvSpPr>
                  <p:spPr>
                    <a:xfrm>
                      <a:off x="7568584" y="5020776"/>
                      <a:ext cx="432000"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93" name="Group 801">
                    <a:extLst>
                      <a:ext uri="{FF2B5EF4-FFF2-40B4-BE49-F238E27FC236}">
                        <a16:creationId xmlns:a16="http://schemas.microsoft.com/office/drawing/2014/main" id="{01299975-F263-4539-A6C4-8BB0C5AEB90B}"/>
                      </a:ext>
                    </a:extLst>
                  </p:cNvPr>
                  <p:cNvGrpSpPr/>
                  <p:nvPr/>
                </p:nvGrpSpPr>
                <p:grpSpPr>
                  <a:xfrm>
                    <a:off x="1814036" y="5046846"/>
                    <a:ext cx="865342" cy="349200"/>
                    <a:chOff x="6701453" y="5020776"/>
                    <a:chExt cx="1299131" cy="360000"/>
                  </a:xfrm>
                </p:grpSpPr>
                <p:sp>
                  <p:nvSpPr>
                    <p:cNvPr id="100" name="Rectangle 99">
                      <a:extLst>
                        <a:ext uri="{FF2B5EF4-FFF2-40B4-BE49-F238E27FC236}">
                          <a16:creationId xmlns:a16="http://schemas.microsoft.com/office/drawing/2014/main" id="{8A085A5F-0E21-4520-AA2E-9851FCF7C250}"/>
                        </a:ext>
                      </a:extLst>
                    </p:cNvPr>
                    <p:cNvSpPr/>
                    <p:nvPr/>
                  </p:nvSpPr>
                  <p:spPr>
                    <a:xfrm>
                      <a:off x="6701453" y="5020776"/>
                      <a:ext cx="432000" cy="36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1" name="Rectangle 100">
                      <a:extLst>
                        <a:ext uri="{FF2B5EF4-FFF2-40B4-BE49-F238E27FC236}">
                          <a16:creationId xmlns:a16="http://schemas.microsoft.com/office/drawing/2014/main" id="{0E239B94-141B-4F67-A738-D03E9F8724ED}"/>
                        </a:ext>
                      </a:extLst>
                    </p:cNvPr>
                    <p:cNvSpPr/>
                    <p:nvPr/>
                  </p:nvSpPr>
                  <p:spPr>
                    <a:xfrm>
                      <a:off x="7137790" y="5020776"/>
                      <a:ext cx="432001"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02" name="Rectangle 101">
                      <a:extLst>
                        <a:ext uri="{FF2B5EF4-FFF2-40B4-BE49-F238E27FC236}">
                          <a16:creationId xmlns:a16="http://schemas.microsoft.com/office/drawing/2014/main" id="{B3E41A68-A7CE-42B7-9938-E0E5F27F9EF9}"/>
                        </a:ext>
                      </a:extLst>
                    </p:cNvPr>
                    <p:cNvSpPr/>
                    <p:nvPr/>
                  </p:nvSpPr>
                  <p:spPr>
                    <a:xfrm>
                      <a:off x="7568584" y="5020776"/>
                      <a:ext cx="432000"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95" name="Group 802">
                    <a:extLst>
                      <a:ext uri="{FF2B5EF4-FFF2-40B4-BE49-F238E27FC236}">
                        <a16:creationId xmlns:a16="http://schemas.microsoft.com/office/drawing/2014/main" id="{9CCF02F2-9ABE-4430-B08C-B87BA817BE8E}"/>
                      </a:ext>
                    </a:extLst>
                  </p:cNvPr>
                  <p:cNvGrpSpPr/>
                  <p:nvPr/>
                </p:nvGrpSpPr>
                <p:grpSpPr>
                  <a:xfrm>
                    <a:off x="1814036" y="5386942"/>
                    <a:ext cx="865342" cy="349200"/>
                    <a:chOff x="6701453" y="5020776"/>
                    <a:chExt cx="1299131" cy="360000"/>
                  </a:xfrm>
                </p:grpSpPr>
                <p:sp>
                  <p:nvSpPr>
                    <p:cNvPr id="96" name="Rectangle 95">
                      <a:extLst>
                        <a:ext uri="{FF2B5EF4-FFF2-40B4-BE49-F238E27FC236}">
                          <a16:creationId xmlns:a16="http://schemas.microsoft.com/office/drawing/2014/main" id="{BE305C6D-6A2B-4667-8C85-8563304FA21A}"/>
                        </a:ext>
                      </a:extLst>
                    </p:cNvPr>
                    <p:cNvSpPr/>
                    <p:nvPr/>
                  </p:nvSpPr>
                  <p:spPr>
                    <a:xfrm>
                      <a:off x="6701453" y="5020776"/>
                      <a:ext cx="432000"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7" name="Rectangle 96">
                      <a:extLst>
                        <a:ext uri="{FF2B5EF4-FFF2-40B4-BE49-F238E27FC236}">
                          <a16:creationId xmlns:a16="http://schemas.microsoft.com/office/drawing/2014/main" id="{58F56BF3-DA1F-4CB0-A677-5F3BC16FBC63}"/>
                        </a:ext>
                      </a:extLst>
                    </p:cNvPr>
                    <p:cNvSpPr/>
                    <p:nvPr/>
                  </p:nvSpPr>
                  <p:spPr>
                    <a:xfrm>
                      <a:off x="7137790" y="5020776"/>
                      <a:ext cx="432001" cy="360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99" name="Rectangle 98">
                      <a:extLst>
                        <a:ext uri="{FF2B5EF4-FFF2-40B4-BE49-F238E27FC236}">
                          <a16:creationId xmlns:a16="http://schemas.microsoft.com/office/drawing/2014/main" id="{C6973534-B711-45EA-9201-87A63DD8C8C1}"/>
                        </a:ext>
                      </a:extLst>
                    </p:cNvPr>
                    <p:cNvSpPr/>
                    <p:nvPr/>
                  </p:nvSpPr>
                  <p:spPr>
                    <a:xfrm>
                      <a:off x="7568584" y="5020776"/>
                      <a:ext cx="432000"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grpSp>
          <p:grpSp>
            <p:nvGrpSpPr>
              <p:cNvPr id="29" name="Group 737">
                <a:extLst>
                  <a:ext uri="{FF2B5EF4-FFF2-40B4-BE49-F238E27FC236}">
                    <a16:creationId xmlns:a16="http://schemas.microsoft.com/office/drawing/2014/main" id="{CF500928-9C26-4C4A-B36F-D926454F8E14}"/>
                  </a:ext>
                </a:extLst>
              </p:cNvPr>
              <p:cNvGrpSpPr/>
              <p:nvPr/>
            </p:nvGrpSpPr>
            <p:grpSpPr>
              <a:xfrm>
                <a:off x="25771922" y="8187070"/>
                <a:ext cx="1676223" cy="2778435"/>
                <a:chOff x="1373908" y="3567172"/>
                <a:chExt cx="1305470" cy="2163890"/>
              </a:xfrm>
            </p:grpSpPr>
            <p:sp>
              <p:nvSpPr>
                <p:cNvPr id="66" name="Cube 65">
                  <a:extLst>
                    <a:ext uri="{FF2B5EF4-FFF2-40B4-BE49-F238E27FC236}">
                      <a16:creationId xmlns:a16="http://schemas.microsoft.com/office/drawing/2014/main" id="{ADDFE22B-40B7-4E38-B235-E3D0A75F7938}"/>
                    </a:ext>
                  </a:extLst>
                </p:cNvPr>
                <p:cNvSpPr/>
                <p:nvPr/>
              </p:nvSpPr>
              <p:spPr>
                <a:xfrm>
                  <a:off x="1373908" y="3567172"/>
                  <a:ext cx="1296000" cy="2160000"/>
                </a:xfrm>
                <a:prstGeom prst="cube">
                  <a:avLst>
                    <a:gd name="adj" fmla="val 34590"/>
                  </a:avLst>
                </a:prstGeom>
                <a:noFill/>
                <a:ln>
                  <a:solidFill>
                    <a:schemeClr val="tx1"/>
                  </a:solid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67" name="Group 775">
                  <a:extLst>
                    <a:ext uri="{FF2B5EF4-FFF2-40B4-BE49-F238E27FC236}">
                      <a16:creationId xmlns:a16="http://schemas.microsoft.com/office/drawing/2014/main" id="{0A748C62-D03B-4A83-9DA2-14BF966BFE28}"/>
                    </a:ext>
                  </a:extLst>
                </p:cNvPr>
                <p:cNvGrpSpPr/>
                <p:nvPr/>
              </p:nvGrpSpPr>
              <p:grpSpPr>
                <a:xfrm>
                  <a:off x="1814036" y="4015549"/>
                  <a:ext cx="865342" cy="1715513"/>
                  <a:chOff x="1814036" y="4020629"/>
                  <a:chExt cx="865342" cy="1715513"/>
                </a:xfrm>
              </p:grpSpPr>
              <p:grpSp>
                <p:nvGrpSpPr>
                  <p:cNvPr id="68" name="Group 776">
                    <a:extLst>
                      <a:ext uri="{FF2B5EF4-FFF2-40B4-BE49-F238E27FC236}">
                        <a16:creationId xmlns:a16="http://schemas.microsoft.com/office/drawing/2014/main" id="{69E7E70D-0D0A-45E5-897C-1E4306A2D222}"/>
                      </a:ext>
                    </a:extLst>
                  </p:cNvPr>
                  <p:cNvGrpSpPr/>
                  <p:nvPr/>
                </p:nvGrpSpPr>
                <p:grpSpPr>
                  <a:xfrm>
                    <a:off x="1814036" y="4020629"/>
                    <a:ext cx="865342" cy="349200"/>
                    <a:chOff x="6701453" y="5020776"/>
                    <a:chExt cx="1299131" cy="360000"/>
                  </a:xfrm>
                </p:grpSpPr>
                <p:sp>
                  <p:nvSpPr>
                    <p:cNvPr id="85" name="Rectangle 84">
                      <a:extLst>
                        <a:ext uri="{FF2B5EF4-FFF2-40B4-BE49-F238E27FC236}">
                          <a16:creationId xmlns:a16="http://schemas.microsoft.com/office/drawing/2014/main" id="{7AF5F836-E2CF-4FF0-8D47-E876DCE61CCD}"/>
                        </a:ext>
                      </a:extLst>
                    </p:cNvPr>
                    <p:cNvSpPr/>
                    <p:nvPr/>
                  </p:nvSpPr>
                  <p:spPr>
                    <a:xfrm>
                      <a:off x="6701453" y="5020776"/>
                      <a:ext cx="432000" cy="360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6" name="Rectangle 85">
                      <a:extLst>
                        <a:ext uri="{FF2B5EF4-FFF2-40B4-BE49-F238E27FC236}">
                          <a16:creationId xmlns:a16="http://schemas.microsoft.com/office/drawing/2014/main" id="{410F9CFD-A103-4D6B-903A-9F89BCEC6B1B}"/>
                        </a:ext>
                      </a:extLst>
                    </p:cNvPr>
                    <p:cNvSpPr/>
                    <p:nvPr/>
                  </p:nvSpPr>
                  <p:spPr>
                    <a:xfrm>
                      <a:off x="7137790" y="5020776"/>
                      <a:ext cx="432001"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7" name="Rectangle 86">
                      <a:extLst>
                        <a:ext uri="{FF2B5EF4-FFF2-40B4-BE49-F238E27FC236}">
                          <a16:creationId xmlns:a16="http://schemas.microsoft.com/office/drawing/2014/main" id="{E022A482-9EBB-4F58-AD6A-F07EA6AB97D0}"/>
                        </a:ext>
                      </a:extLst>
                    </p:cNvPr>
                    <p:cNvSpPr/>
                    <p:nvPr/>
                  </p:nvSpPr>
                  <p:spPr>
                    <a:xfrm>
                      <a:off x="7568584" y="5020776"/>
                      <a:ext cx="432000" cy="360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69" name="Group 777">
                    <a:extLst>
                      <a:ext uri="{FF2B5EF4-FFF2-40B4-BE49-F238E27FC236}">
                        <a16:creationId xmlns:a16="http://schemas.microsoft.com/office/drawing/2014/main" id="{F8BC5534-DA14-4389-AD92-47BE55B04760}"/>
                      </a:ext>
                    </a:extLst>
                  </p:cNvPr>
                  <p:cNvGrpSpPr/>
                  <p:nvPr/>
                </p:nvGrpSpPr>
                <p:grpSpPr>
                  <a:xfrm>
                    <a:off x="1814036" y="4362701"/>
                    <a:ext cx="865342" cy="349200"/>
                    <a:chOff x="6701453" y="5020776"/>
                    <a:chExt cx="1299131" cy="360000"/>
                  </a:xfrm>
                </p:grpSpPr>
                <p:sp>
                  <p:nvSpPr>
                    <p:cNvPr id="82" name="Rectangle 81">
                      <a:extLst>
                        <a:ext uri="{FF2B5EF4-FFF2-40B4-BE49-F238E27FC236}">
                          <a16:creationId xmlns:a16="http://schemas.microsoft.com/office/drawing/2014/main" id="{D2BB855B-2532-4F7D-9A69-0C40842C85ED}"/>
                        </a:ext>
                      </a:extLst>
                    </p:cNvPr>
                    <p:cNvSpPr/>
                    <p:nvPr/>
                  </p:nvSpPr>
                  <p:spPr>
                    <a:xfrm>
                      <a:off x="6701453" y="5020776"/>
                      <a:ext cx="432000"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3" name="Rectangle 82">
                      <a:extLst>
                        <a:ext uri="{FF2B5EF4-FFF2-40B4-BE49-F238E27FC236}">
                          <a16:creationId xmlns:a16="http://schemas.microsoft.com/office/drawing/2014/main" id="{7F0AACE5-16B5-468D-A311-FB2315132032}"/>
                        </a:ext>
                      </a:extLst>
                    </p:cNvPr>
                    <p:cNvSpPr/>
                    <p:nvPr/>
                  </p:nvSpPr>
                  <p:spPr>
                    <a:xfrm>
                      <a:off x="7137790" y="5020776"/>
                      <a:ext cx="432001" cy="36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4" name="Rectangle 83">
                      <a:extLst>
                        <a:ext uri="{FF2B5EF4-FFF2-40B4-BE49-F238E27FC236}">
                          <a16:creationId xmlns:a16="http://schemas.microsoft.com/office/drawing/2014/main" id="{0F5D0F12-871E-4ADD-A7E3-D70779D0F870}"/>
                        </a:ext>
                      </a:extLst>
                    </p:cNvPr>
                    <p:cNvSpPr/>
                    <p:nvPr/>
                  </p:nvSpPr>
                  <p:spPr>
                    <a:xfrm>
                      <a:off x="7568584" y="5020776"/>
                      <a:ext cx="432000" cy="36000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70" name="Group 778">
                    <a:extLst>
                      <a:ext uri="{FF2B5EF4-FFF2-40B4-BE49-F238E27FC236}">
                        <a16:creationId xmlns:a16="http://schemas.microsoft.com/office/drawing/2014/main" id="{51C48258-07A5-4982-9197-8EDE0ABC58CC}"/>
                      </a:ext>
                    </a:extLst>
                  </p:cNvPr>
                  <p:cNvGrpSpPr/>
                  <p:nvPr/>
                </p:nvGrpSpPr>
                <p:grpSpPr>
                  <a:xfrm>
                    <a:off x="1814036" y="4704773"/>
                    <a:ext cx="865342" cy="349200"/>
                    <a:chOff x="6701453" y="5020776"/>
                    <a:chExt cx="1299131" cy="360000"/>
                  </a:xfrm>
                </p:grpSpPr>
                <p:sp>
                  <p:nvSpPr>
                    <p:cNvPr id="79" name="Rectangle 78">
                      <a:extLst>
                        <a:ext uri="{FF2B5EF4-FFF2-40B4-BE49-F238E27FC236}">
                          <a16:creationId xmlns:a16="http://schemas.microsoft.com/office/drawing/2014/main" id="{8768DAD8-242E-4161-83B7-8FD14D7F6C3B}"/>
                        </a:ext>
                      </a:extLst>
                    </p:cNvPr>
                    <p:cNvSpPr/>
                    <p:nvPr/>
                  </p:nvSpPr>
                  <p:spPr>
                    <a:xfrm>
                      <a:off x="6701453" y="5020776"/>
                      <a:ext cx="432000" cy="36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0" name="Rectangle 79">
                      <a:extLst>
                        <a:ext uri="{FF2B5EF4-FFF2-40B4-BE49-F238E27FC236}">
                          <a16:creationId xmlns:a16="http://schemas.microsoft.com/office/drawing/2014/main" id="{C21014F9-05CF-40B0-9F1C-0B736A5FFC04}"/>
                        </a:ext>
                      </a:extLst>
                    </p:cNvPr>
                    <p:cNvSpPr/>
                    <p:nvPr/>
                  </p:nvSpPr>
                  <p:spPr>
                    <a:xfrm>
                      <a:off x="7137790" y="5020776"/>
                      <a:ext cx="432001"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81" name="Rectangle 80">
                      <a:extLst>
                        <a:ext uri="{FF2B5EF4-FFF2-40B4-BE49-F238E27FC236}">
                          <a16:creationId xmlns:a16="http://schemas.microsoft.com/office/drawing/2014/main" id="{ABD0B3CE-BF75-4E56-A7E1-F26508BE7B82}"/>
                        </a:ext>
                      </a:extLst>
                    </p:cNvPr>
                    <p:cNvSpPr/>
                    <p:nvPr/>
                  </p:nvSpPr>
                  <p:spPr>
                    <a:xfrm>
                      <a:off x="7568584" y="5020776"/>
                      <a:ext cx="432000"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71" name="Group 779">
                    <a:extLst>
                      <a:ext uri="{FF2B5EF4-FFF2-40B4-BE49-F238E27FC236}">
                        <a16:creationId xmlns:a16="http://schemas.microsoft.com/office/drawing/2014/main" id="{F47FFA17-9D40-4E57-8E3D-B983C30210A6}"/>
                      </a:ext>
                    </a:extLst>
                  </p:cNvPr>
                  <p:cNvGrpSpPr/>
                  <p:nvPr/>
                </p:nvGrpSpPr>
                <p:grpSpPr>
                  <a:xfrm>
                    <a:off x="1814036" y="5046846"/>
                    <a:ext cx="865342" cy="349200"/>
                    <a:chOff x="6701453" y="5020776"/>
                    <a:chExt cx="1299131" cy="360000"/>
                  </a:xfrm>
                </p:grpSpPr>
                <p:sp>
                  <p:nvSpPr>
                    <p:cNvPr id="76" name="Rectangle 75">
                      <a:extLst>
                        <a:ext uri="{FF2B5EF4-FFF2-40B4-BE49-F238E27FC236}">
                          <a16:creationId xmlns:a16="http://schemas.microsoft.com/office/drawing/2014/main" id="{3113FF42-F681-4670-9818-50E0C6007857}"/>
                        </a:ext>
                      </a:extLst>
                    </p:cNvPr>
                    <p:cNvSpPr/>
                    <p:nvPr/>
                  </p:nvSpPr>
                  <p:spPr>
                    <a:xfrm>
                      <a:off x="6701453" y="5020776"/>
                      <a:ext cx="432000" cy="360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7" name="Rectangle 76">
                      <a:extLst>
                        <a:ext uri="{FF2B5EF4-FFF2-40B4-BE49-F238E27FC236}">
                          <a16:creationId xmlns:a16="http://schemas.microsoft.com/office/drawing/2014/main" id="{4E82B878-F118-40C2-9714-844EA47D2587}"/>
                        </a:ext>
                      </a:extLst>
                    </p:cNvPr>
                    <p:cNvSpPr/>
                    <p:nvPr/>
                  </p:nvSpPr>
                  <p:spPr>
                    <a:xfrm>
                      <a:off x="7137790" y="5020776"/>
                      <a:ext cx="432001" cy="360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8" name="Rectangle 77">
                      <a:extLst>
                        <a:ext uri="{FF2B5EF4-FFF2-40B4-BE49-F238E27FC236}">
                          <a16:creationId xmlns:a16="http://schemas.microsoft.com/office/drawing/2014/main" id="{D02725CF-75B9-4869-88A8-F9525B4DD3BD}"/>
                        </a:ext>
                      </a:extLst>
                    </p:cNvPr>
                    <p:cNvSpPr/>
                    <p:nvPr/>
                  </p:nvSpPr>
                  <p:spPr>
                    <a:xfrm>
                      <a:off x="7568584" y="5020776"/>
                      <a:ext cx="432000"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72" name="Group 780">
                    <a:extLst>
                      <a:ext uri="{FF2B5EF4-FFF2-40B4-BE49-F238E27FC236}">
                        <a16:creationId xmlns:a16="http://schemas.microsoft.com/office/drawing/2014/main" id="{30D0DB77-5C7B-4AB5-B68C-DA87B99FE2E7}"/>
                      </a:ext>
                    </a:extLst>
                  </p:cNvPr>
                  <p:cNvGrpSpPr/>
                  <p:nvPr/>
                </p:nvGrpSpPr>
                <p:grpSpPr>
                  <a:xfrm>
                    <a:off x="1814036" y="5386942"/>
                    <a:ext cx="865342" cy="349200"/>
                    <a:chOff x="6701453" y="5020776"/>
                    <a:chExt cx="1299131" cy="360000"/>
                  </a:xfrm>
                </p:grpSpPr>
                <p:sp>
                  <p:nvSpPr>
                    <p:cNvPr id="73" name="Rectangle 72">
                      <a:extLst>
                        <a:ext uri="{FF2B5EF4-FFF2-40B4-BE49-F238E27FC236}">
                          <a16:creationId xmlns:a16="http://schemas.microsoft.com/office/drawing/2014/main" id="{B9D1F75D-99D2-44D0-81F8-D9C13E4A6BC6}"/>
                        </a:ext>
                      </a:extLst>
                    </p:cNvPr>
                    <p:cNvSpPr/>
                    <p:nvPr/>
                  </p:nvSpPr>
                  <p:spPr>
                    <a:xfrm>
                      <a:off x="6701453" y="5020776"/>
                      <a:ext cx="432000" cy="36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4" name="Rectangle 73">
                      <a:extLst>
                        <a:ext uri="{FF2B5EF4-FFF2-40B4-BE49-F238E27FC236}">
                          <a16:creationId xmlns:a16="http://schemas.microsoft.com/office/drawing/2014/main" id="{91F0D100-5D4A-41C6-8DE3-8ABA692851DE}"/>
                        </a:ext>
                      </a:extLst>
                    </p:cNvPr>
                    <p:cNvSpPr/>
                    <p:nvPr/>
                  </p:nvSpPr>
                  <p:spPr>
                    <a:xfrm>
                      <a:off x="7137790" y="5020776"/>
                      <a:ext cx="432001" cy="360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5" name="Rectangle 74">
                      <a:extLst>
                        <a:ext uri="{FF2B5EF4-FFF2-40B4-BE49-F238E27FC236}">
                          <a16:creationId xmlns:a16="http://schemas.microsoft.com/office/drawing/2014/main" id="{EDB82CA5-C32A-498C-92C1-27247BE31E88}"/>
                        </a:ext>
                      </a:extLst>
                    </p:cNvPr>
                    <p:cNvSpPr/>
                    <p:nvPr/>
                  </p:nvSpPr>
                  <p:spPr>
                    <a:xfrm>
                      <a:off x="7568584" y="5020776"/>
                      <a:ext cx="432000" cy="360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grpSp>
          <p:sp>
            <p:nvSpPr>
              <p:cNvPr id="30" name="Cube 29">
                <a:extLst>
                  <a:ext uri="{FF2B5EF4-FFF2-40B4-BE49-F238E27FC236}">
                    <a16:creationId xmlns:a16="http://schemas.microsoft.com/office/drawing/2014/main" id="{4B5D1602-1AA5-42DD-9F81-3F9276E125A7}"/>
                  </a:ext>
                </a:extLst>
              </p:cNvPr>
              <p:cNvSpPr/>
              <p:nvPr/>
            </p:nvSpPr>
            <p:spPr>
              <a:xfrm>
                <a:off x="27873898" y="8182075"/>
                <a:ext cx="1664064" cy="2773440"/>
              </a:xfrm>
              <a:prstGeom prst="cube">
                <a:avLst>
                  <a:gd name="adj" fmla="val 34590"/>
                </a:avLst>
              </a:prstGeom>
              <a:noFill/>
              <a:ln>
                <a:solidFill>
                  <a:schemeClr val="tx1"/>
                </a:solidFill>
              </a:ln>
              <a:scene3d>
                <a:camera prst="orthographicFront">
                  <a:rot lat="0" lon="10800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nvGrpSpPr>
              <p:cNvPr id="31" name="Group 739">
                <a:extLst>
                  <a:ext uri="{FF2B5EF4-FFF2-40B4-BE49-F238E27FC236}">
                    <a16:creationId xmlns:a16="http://schemas.microsoft.com/office/drawing/2014/main" id="{4C76187A-54F7-4259-BB35-816D00D90AE1}"/>
                  </a:ext>
                </a:extLst>
              </p:cNvPr>
              <p:cNvGrpSpPr/>
              <p:nvPr/>
            </p:nvGrpSpPr>
            <p:grpSpPr>
              <a:xfrm>
                <a:off x="28447916" y="8757798"/>
                <a:ext cx="1086264" cy="2202721"/>
                <a:chOff x="1814036" y="4020629"/>
                <a:chExt cx="865342" cy="1715513"/>
              </a:xfrm>
            </p:grpSpPr>
            <p:grpSp>
              <p:nvGrpSpPr>
                <p:cNvPr id="46" name="Group 754">
                  <a:extLst>
                    <a:ext uri="{FF2B5EF4-FFF2-40B4-BE49-F238E27FC236}">
                      <a16:creationId xmlns:a16="http://schemas.microsoft.com/office/drawing/2014/main" id="{4B41A744-40EC-40F8-8703-47D62A4E2E2A}"/>
                    </a:ext>
                  </a:extLst>
                </p:cNvPr>
                <p:cNvGrpSpPr/>
                <p:nvPr/>
              </p:nvGrpSpPr>
              <p:grpSpPr>
                <a:xfrm>
                  <a:off x="1814036" y="4020629"/>
                  <a:ext cx="865342" cy="349200"/>
                  <a:chOff x="6701453" y="5020776"/>
                  <a:chExt cx="1299131" cy="360000"/>
                </a:xfrm>
              </p:grpSpPr>
              <p:sp>
                <p:nvSpPr>
                  <p:cNvPr id="63" name="Rectangle 62">
                    <a:extLst>
                      <a:ext uri="{FF2B5EF4-FFF2-40B4-BE49-F238E27FC236}">
                        <a16:creationId xmlns:a16="http://schemas.microsoft.com/office/drawing/2014/main" id="{CDA81039-9582-4313-B3BD-E00F51B209FC}"/>
                      </a:ext>
                    </a:extLst>
                  </p:cNvPr>
                  <p:cNvSpPr/>
                  <p:nvPr/>
                </p:nvSpPr>
                <p:spPr>
                  <a:xfrm>
                    <a:off x="6701453" y="5020776"/>
                    <a:ext cx="43200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4" name="Rectangle 63">
                    <a:extLst>
                      <a:ext uri="{FF2B5EF4-FFF2-40B4-BE49-F238E27FC236}">
                        <a16:creationId xmlns:a16="http://schemas.microsoft.com/office/drawing/2014/main" id="{3FD005D6-95B3-43A4-A5F2-3E7BEDA97C11}"/>
                      </a:ext>
                    </a:extLst>
                  </p:cNvPr>
                  <p:cNvSpPr/>
                  <p:nvPr/>
                </p:nvSpPr>
                <p:spPr>
                  <a:xfrm>
                    <a:off x="7137790" y="5020776"/>
                    <a:ext cx="432001"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5" name="Rectangle 64">
                    <a:extLst>
                      <a:ext uri="{FF2B5EF4-FFF2-40B4-BE49-F238E27FC236}">
                        <a16:creationId xmlns:a16="http://schemas.microsoft.com/office/drawing/2014/main" id="{6182E6CF-6B83-45AD-A94B-3C4482D2691E}"/>
                      </a:ext>
                    </a:extLst>
                  </p:cNvPr>
                  <p:cNvSpPr/>
                  <p:nvPr/>
                </p:nvSpPr>
                <p:spPr>
                  <a:xfrm>
                    <a:off x="7568584" y="5020776"/>
                    <a:ext cx="432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47" name="Group 755">
                  <a:extLst>
                    <a:ext uri="{FF2B5EF4-FFF2-40B4-BE49-F238E27FC236}">
                      <a16:creationId xmlns:a16="http://schemas.microsoft.com/office/drawing/2014/main" id="{C8A77D20-86C8-4D92-9C3E-9F694A04942F}"/>
                    </a:ext>
                  </a:extLst>
                </p:cNvPr>
                <p:cNvGrpSpPr/>
                <p:nvPr/>
              </p:nvGrpSpPr>
              <p:grpSpPr>
                <a:xfrm>
                  <a:off x="1814036" y="4362701"/>
                  <a:ext cx="865342" cy="349200"/>
                  <a:chOff x="6701453" y="5020776"/>
                  <a:chExt cx="1299131" cy="360000"/>
                </a:xfrm>
              </p:grpSpPr>
              <p:sp>
                <p:nvSpPr>
                  <p:cNvPr id="60" name="Rectangle 59">
                    <a:extLst>
                      <a:ext uri="{FF2B5EF4-FFF2-40B4-BE49-F238E27FC236}">
                        <a16:creationId xmlns:a16="http://schemas.microsoft.com/office/drawing/2014/main" id="{E695089E-A2B2-4FE8-995B-0A4290DCDA35}"/>
                      </a:ext>
                    </a:extLst>
                  </p:cNvPr>
                  <p:cNvSpPr/>
                  <p:nvPr/>
                </p:nvSpPr>
                <p:spPr>
                  <a:xfrm>
                    <a:off x="6701453" y="5020776"/>
                    <a:ext cx="432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1" name="Rectangle 60">
                    <a:extLst>
                      <a:ext uri="{FF2B5EF4-FFF2-40B4-BE49-F238E27FC236}">
                        <a16:creationId xmlns:a16="http://schemas.microsoft.com/office/drawing/2014/main" id="{D6AB8E6A-AE42-4201-B747-EDA9A3469228}"/>
                      </a:ext>
                    </a:extLst>
                  </p:cNvPr>
                  <p:cNvSpPr/>
                  <p:nvPr/>
                </p:nvSpPr>
                <p:spPr>
                  <a:xfrm>
                    <a:off x="7137790" y="5020776"/>
                    <a:ext cx="432001"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62" name="Rectangle 61">
                    <a:extLst>
                      <a:ext uri="{FF2B5EF4-FFF2-40B4-BE49-F238E27FC236}">
                        <a16:creationId xmlns:a16="http://schemas.microsoft.com/office/drawing/2014/main" id="{7415F952-E0F7-4168-A35A-A787F1FAEB22}"/>
                      </a:ext>
                    </a:extLst>
                  </p:cNvPr>
                  <p:cNvSpPr/>
                  <p:nvPr/>
                </p:nvSpPr>
                <p:spPr>
                  <a:xfrm>
                    <a:off x="7568584" y="5020776"/>
                    <a:ext cx="43200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48" name="Group 756">
                  <a:extLst>
                    <a:ext uri="{FF2B5EF4-FFF2-40B4-BE49-F238E27FC236}">
                      <a16:creationId xmlns:a16="http://schemas.microsoft.com/office/drawing/2014/main" id="{A40425FD-86BF-4851-A417-14E9770BCBE3}"/>
                    </a:ext>
                  </a:extLst>
                </p:cNvPr>
                <p:cNvGrpSpPr/>
                <p:nvPr/>
              </p:nvGrpSpPr>
              <p:grpSpPr>
                <a:xfrm>
                  <a:off x="1814036" y="4704773"/>
                  <a:ext cx="865342" cy="349200"/>
                  <a:chOff x="6701453" y="5020776"/>
                  <a:chExt cx="1299131" cy="360000"/>
                </a:xfrm>
              </p:grpSpPr>
              <p:sp>
                <p:nvSpPr>
                  <p:cNvPr id="57" name="Rectangle 56">
                    <a:extLst>
                      <a:ext uri="{FF2B5EF4-FFF2-40B4-BE49-F238E27FC236}">
                        <a16:creationId xmlns:a16="http://schemas.microsoft.com/office/drawing/2014/main" id="{F490C321-8D3B-4AA0-971F-1E7AED552FB1}"/>
                      </a:ext>
                    </a:extLst>
                  </p:cNvPr>
                  <p:cNvSpPr/>
                  <p:nvPr/>
                </p:nvSpPr>
                <p:spPr>
                  <a:xfrm>
                    <a:off x="6701453" y="5020776"/>
                    <a:ext cx="432000" cy="360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8" name="Rectangle 57">
                    <a:extLst>
                      <a:ext uri="{FF2B5EF4-FFF2-40B4-BE49-F238E27FC236}">
                        <a16:creationId xmlns:a16="http://schemas.microsoft.com/office/drawing/2014/main" id="{3A51A5A7-B64E-4871-BBF0-59A7133007EB}"/>
                      </a:ext>
                    </a:extLst>
                  </p:cNvPr>
                  <p:cNvSpPr/>
                  <p:nvPr/>
                </p:nvSpPr>
                <p:spPr>
                  <a:xfrm>
                    <a:off x="7137790" y="5020776"/>
                    <a:ext cx="432001"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9" name="Rectangle 58">
                    <a:extLst>
                      <a:ext uri="{FF2B5EF4-FFF2-40B4-BE49-F238E27FC236}">
                        <a16:creationId xmlns:a16="http://schemas.microsoft.com/office/drawing/2014/main" id="{38A83D94-524E-47E8-A8D4-C2E7E6F2BE28}"/>
                      </a:ext>
                    </a:extLst>
                  </p:cNvPr>
                  <p:cNvSpPr/>
                  <p:nvPr/>
                </p:nvSpPr>
                <p:spPr>
                  <a:xfrm>
                    <a:off x="7568584" y="5020776"/>
                    <a:ext cx="432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49" name="Group 757">
                  <a:extLst>
                    <a:ext uri="{FF2B5EF4-FFF2-40B4-BE49-F238E27FC236}">
                      <a16:creationId xmlns:a16="http://schemas.microsoft.com/office/drawing/2014/main" id="{CF1570F5-B11A-44E4-96B3-D21A788A55FC}"/>
                    </a:ext>
                  </a:extLst>
                </p:cNvPr>
                <p:cNvGrpSpPr/>
                <p:nvPr/>
              </p:nvGrpSpPr>
              <p:grpSpPr>
                <a:xfrm>
                  <a:off x="1814036" y="5046846"/>
                  <a:ext cx="865342" cy="349200"/>
                  <a:chOff x="6701453" y="5020776"/>
                  <a:chExt cx="1299131" cy="360000"/>
                </a:xfrm>
              </p:grpSpPr>
              <p:sp>
                <p:nvSpPr>
                  <p:cNvPr id="54" name="Rectangle 53">
                    <a:extLst>
                      <a:ext uri="{FF2B5EF4-FFF2-40B4-BE49-F238E27FC236}">
                        <a16:creationId xmlns:a16="http://schemas.microsoft.com/office/drawing/2014/main" id="{AA68C419-7FCB-479C-96BD-741822CC9AAD}"/>
                      </a:ext>
                    </a:extLst>
                  </p:cNvPr>
                  <p:cNvSpPr/>
                  <p:nvPr/>
                </p:nvSpPr>
                <p:spPr>
                  <a:xfrm>
                    <a:off x="6701453" y="5020776"/>
                    <a:ext cx="432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5" name="Rectangle 54">
                    <a:extLst>
                      <a:ext uri="{FF2B5EF4-FFF2-40B4-BE49-F238E27FC236}">
                        <a16:creationId xmlns:a16="http://schemas.microsoft.com/office/drawing/2014/main" id="{19177142-ABD3-4254-81C4-B0069BAB40D4}"/>
                      </a:ext>
                    </a:extLst>
                  </p:cNvPr>
                  <p:cNvSpPr/>
                  <p:nvPr/>
                </p:nvSpPr>
                <p:spPr>
                  <a:xfrm>
                    <a:off x="7137790" y="5020776"/>
                    <a:ext cx="432001"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6" name="Rectangle 55">
                    <a:extLst>
                      <a:ext uri="{FF2B5EF4-FFF2-40B4-BE49-F238E27FC236}">
                        <a16:creationId xmlns:a16="http://schemas.microsoft.com/office/drawing/2014/main" id="{68B43919-C237-4EE9-AA64-FD26418493CD}"/>
                      </a:ext>
                    </a:extLst>
                  </p:cNvPr>
                  <p:cNvSpPr/>
                  <p:nvPr/>
                </p:nvSpPr>
                <p:spPr>
                  <a:xfrm>
                    <a:off x="7568584" y="5020776"/>
                    <a:ext cx="432000"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50" name="Group 758">
                  <a:extLst>
                    <a:ext uri="{FF2B5EF4-FFF2-40B4-BE49-F238E27FC236}">
                      <a16:creationId xmlns:a16="http://schemas.microsoft.com/office/drawing/2014/main" id="{D3F60957-8044-4E52-A731-0FBD5186F799}"/>
                    </a:ext>
                  </a:extLst>
                </p:cNvPr>
                <p:cNvGrpSpPr/>
                <p:nvPr/>
              </p:nvGrpSpPr>
              <p:grpSpPr>
                <a:xfrm>
                  <a:off x="1814036" y="5386942"/>
                  <a:ext cx="865342" cy="349200"/>
                  <a:chOff x="6701453" y="5020776"/>
                  <a:chExt cx="1299131" cy="360000"/>
                </a:xfrm>
              </p:grpSpPr>
              <p:sp>
                <p:nvSpPr>
                  <p:cNvPr id="51" name="Rectangle 50">
                    <a:extLst>
                      <a:ext uri="{FF2B5EF4-FFF2-40B4-BE49-F238E27FC236}">
                        <a16:creationId xmlns:a16="http://schemas.microsoft.com/office/drawing/2014/main" id="{22F6A370-0AE4-496C-8B07-C2D1701675B3}"/>
                      </a:ext>
                    </a:extLst>
                  </p:cNvPr>
                  <p:cNvSpPr/>
                  <p:nvPr/>
                </p:nvSpPr>
                <p:spPr>
                  <a:xfrm>
                    <a:off x="6701453" y="5020776"/>
                    <a:ext cx="432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2" name="Rectangle 51">
                    <a:extLst>
                      <a:ext uri="{FF2B5EF4-FFF2-40B4-BE49-F238E27FC236}">
                        <a16:creationId xmlns:a16="http://schemas.microsoft.com/office/drawing/2014/main" id="{BE1993DC-EB2D-40A9-8ED2-BA3FF784B68A}"/>
                      </a:ext>
                    </a:extLst>
                  </p:cNvPr>
                  <p:cNvSpPr/>
                  <p:nvPr/>
                </p:nvSpPr>
                <p:spPr>
                  <a:xfrm>
                    <a:off x="7137790" y="5020776"/>
                    <a:ext cx="432001" cy="36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53" name="Rectangle 52">
                    <a:extLst>
                      <a:ext uri="{FF2B5EF4-FFF2-40B4-BE49-F238E27FC236}">
                        <a16:creationId xmlns:a16="http://schemas.microsoft.com/office/drawing/2014/main" id="{6D9E5EEE-7DC2-44E5-8EB1-33D7A618BD2E}"/>
                      </a:ext>
                    </a:extLst>
                  </p:cNvPr>
                  <p:cNvSpPr/>
                  <p:nvPr/>
                </p:nvSpPr>
                <p:spPr>
                  <a:xfrm>
                    <a:off x="7568584" y="5020776"/>
                    <a:ext cx="432000" cy="36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grpSp>
            <p:nvGrpSpPr>
              <p:cNvPr id="32" name="Group 740">
                <a:extLst>
                  <a:ext uri="{FF2B5EF4-FFF2-40B4-BE49-F238E27FC236}">
                    <a16:creationId xmlns:a16="http://schemas.microsoft.com/office/drawing/2014/main" id="{14E9364C-AB59-43F4-8580-FD1BF77BBBF5}"/>
                  </a:ext>
                </a:extLst>
              </p:cNvPr>
              <p:cNvGrpSpPr/>
              <p:nvPr/>
            </p:nvGrpSpPr>
            <p:grpSpPr>
              <a:xfrm>
                <a:off x="27493730" y="9516539"/>
                <a:ext cx="437032" cy="342859"/>
                <a:chOff x="3776341" y="4754667"/>
                <a:chExt cx="340368" cy="267023"/>
              </a:xfrm>
            </p:grpSpPr>
            <p:sp>
              <p:nvSpPr>
                <p:cNvPr id="44" name="Freeform: Shape 752">
                  <a:extLst>
                    <a:ext uri="{FF2B5EF4-FFF2-40B4-BE49-F238E27FC236}">
                      <a16:creationId xmlns:a16="http://schemas.microsoft.com/office/drawing/2014/main" id="{B73090D6-751B-4D51-9E22-3BCC01804294}"/>
                    </a:ext>
                  </a:extLst>
                </p:cNvPr>
                <p:cNvSpPr/>
                <p:nvPr/>
              </p:nvSpPr>
              <p:spPr>
                <a:xfrm>
                  <a:off x="3776341" y="4754667"/>
                  <a:ext cx="330843" cy="152723"/>
                </a:xfrm>
                <a:custGeom>
                  <a:avLst/>
                  <a:gdLst>
                    <a:gd name="connsiteX0" fmla="*/ 0 w 578498"/>
                    <a:gd name="connsiteY0" fmla="*/ 152724 h 286241"/>
                    <a:gd name="connsiteX1" fmla="*/ 167951 w 578498"/>
                    <a:gd name="connsiteY1" fmla="*/ 3434 h 286241"/>
                    <a:gd name="connsiteX2" fmla="*/ 419878 w 578498"/>
                    <a:gd name="connsiteY2" fmla="*/ 283353 h 286241"/>
                    <a:gd name="connsiteX3" fmla="*/ 578498 w 578498"/>
                    <a:gd name="connsiteY3" fmla="*/ 124732 h 286241"/>
                  </a:gdLst>
                  <a:ahLst/>
                  <a:cxnLst>
                    <a:cxn ang="0">
                      <a:pos x="connsiteX0" y="connsiteY0"/>
                    </a:cxn>
                    <a:cxn ang="0">
                      <a:pos x="connsiteX1" y="connsiteY1"/>
                    </a:cxn>
                    <a:cxn ang="0">
                      <a:pos x="connsiteX2" y="connsiteY2"/>
                    </a:cxn>
                    <a:cxn ang="0">
                      <a:pos x="connsiteX3" y="connsiteY3"/>
                    </a:cxn>
                  </a:cxnLst>
                  <a:rect l="l" t="t" r="r" b="b"/>
                  <a:pathLst>
                    <a:path w="578498" h="286241">
                      <a:moveTo>
                        <a:pt x="0" y="152724"/>
                      </a:moveTo>
                      <a:cubicBezTo>
                        <a:pt x="48985" y="67193"/>
                        <a:pt x="97971" y="-18338"/>
                        <a:pt x="167951" y="3434"/>
                      </a:cubicBezTo>
                      <a:cubicBezTo>
                        <a:pt x="237931" y="25205"/>
                        <a:pt x="351454" y="263137"/>
                        <a:pt x="419878" y="283353"/>
                      </a:cubicBezTo>
                      <a:cubicBezTo>
                        <a:pt x="488302" y="303569"/>
                        <a:pt x="533400" y="214150"/>
                        <a:pt x="578498" y="1247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5" name="Freeform: Shape 753">
                  <a:extLst>
                    <a:ext uri="{FF2B5EF4-FFF2-40B4-BE49-F238E27FC236}">
                      <a16:creationId xmlns:a16="http://schemas.microsoft.com/office/drawing/2014/main" id="{5305DDEF-5819-4670-8D2B-9D37EA4BD59B}"/>
                    </a:ext>
                  </a:extLst>
                </p:cNvPr>
                <p:cNvSpPr/>
                <p:nvPr/>
              </p:nvSpPr>
              <p:spPr>
                <a:xfrm>
                  <a:off x="3785866" y="4868967"/>
                  <a:ext cx="330843" cy="152723"/>
                </a:xfrm>
                <a:custGeom>
                  <a:avLst/>
                  <a:gdLst>
                    <a:gd name="connsiteX0" fmla="*/ 0 w 578498"/>
                    <a:gd name="connsiteY0" fmla="*/ 152724 h 286241"/>
                    <a:gd name="connsiteX1" fmla="*/ 167951 w 578498"/>
                    <a:gd name="connsiteY1" fmla="*/ 3434 h 286241"/>
                    <a:gd name="connsiteX2" fmla="*/ 419878 w 578498"/>
                    <a:gd name="connsiteY2" fmla="*/ 283353 h 286241"/>
                    <a:gd name="connsiteX3" fmla="*/ 578498 w 578498"/>
                    <a:gd name="connsiteY3" fmla="*/ 124732 h 286241"/>
                  </a:gdLst>
                  <a:ahLst/>
                  <a:cxnLst>
                    <a:cxn ang="0">
                      <a:pos x="connsiteX0" y="connsiteY0"/>
                    </a:cxn>
                    <a:cxn ang="0">
                      <a:pos x="connsiteX1" y="connsiteY1"/>
                    </a:cxn>
                    <a:cxn ang="0">
                      <a:pos x="connsiteX2" y="connsiteY2"/>
                    </a:cxn>
                    <a:cxn ang="0">
                      <a:pos x="connsiteX3" y="connsiteY3"/>
                    </a:cxn>
                  </a:cxnLst>
                  <a:rect l="l" t="t" r="r" b="b"/>
                  <a:pathLst>
                    <a:path w="578498" h="286241">
                      <a:moveTo>
                        <a:pt x="0" y="152724"/>
                      </a:moveTo>
                      <a:cubicBezTo>
                        <a:pt x="48985" y="67193"/>
                        <a:pt x="97971" y="-18338"/>
                        <a:pt x="167951" y="3434"/>
                      </a:cubicBezTo>
                      <a:cubicBezTo>
                        <a:pt x="237931" y="25205"/>
                        <a:pt x="351454" y="263137"/>
                        <a:pt x="419878" y="283353"/>
                      </a:cubicBezTo>
                      <a:cubicBezTo>
                        <a:pt x="488302" y="303569"/>
                        <a:pt x="533400" y="214150"/>
                        <a:pt x="578498" y="124732"/>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aphicFrame>
            <p:nvGraphicFramePr>
              <p:cNvPr id="33" name="Object 32">
                <a:extLst>
                  <a:ext uri="{FF2B5EF4-FFF2-40B4-BE49-F238E27FC236}">
                    <a16:creationId xmlns:a16="http://schemas.microsoft.com/office/drawing/2014/main" id="{0F46BC0F-79D2-4C05-8307-28AB2B0CF78F}"/>
                  </a:ext>
                </a:extLst>
              </p:cNvPr>
              <p:cNvGraphicFramePr>
                <a:graphicFrameLocks noChangeAspect="1"/>
              </p:cNvGraphicFramePr>
              <p:nvPr/>
            </p:nvGraphicFramePr>
            <p:xfrm>
              <a:off x="16251385" y="8192387"/>
              <a:ext cx="461835" cy="545805"/>
            </p:xfrm>
            <a:graphic>
              <a:graphicData uri="http://schemas.openxmlformats.org/presentationml/2006/ole">
                <mc:AlternateContent xmlns:mc="http://schemas.openxmlformats.org/markup-compatibility/2006">
                  <mc:Choice xmlns:v="urn:schemas-microsoft-com:vml" Requires="v">
                    <p:oleObj spid="_x0000_s1406580" name="Equation" r:id="rId4" imgW="3352800" imgH="3962400" progId="Equation.DSMT4">
                      <p:embed/>
                    </p:oleObj>
                  </mc:Choice>
                  <mc:Fallback>
                    <p:oleObj name="Equation" r:id="rId4" imgW="3352800" imgH="3962400" progId="Equation.DSMT4">
                      <p:embed/>
                      <p:pic>
                        <p:nvPicPr>
                          <p:cNvPr id="33" name="Object 32">
                            <a:extLst>
                              <a:ext uri="{FF2B5EF4-FFF2-40B4-BE49-F238E27FC236}">
                                <a16:creationId xmlns:a16="http://schemas.microsoft.com/office/drawing/2014/main" id="{0F46BC0F-79D2-4C05-8307-28AB2B0CF7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51385" y="8192387"/>
                            <a:ext cx="461835" cy="5458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33">
                <a:extLst>
                  <a:ext uri="{FF2B5EF4-FFF2-40B4-BE49-F238E27FC236}">
                    <a16:creationId xmlns:a16="http://schemas.microsoft.com/office/drawing/2014/main" id="{3903B9E3-82C5-4FCB-999B-C394473913C5}"/>
                  </a:ext>
                </a:extLst>
              </p:cNvPr>
              <p:cNvGraphicFramePr>
                <a:graphicFrameLocks noChangeAspect="1"/>
              </p:cNvGraphicFramePr>
              <p:nvPr/>
            </p:nvGraphicFramePr>
            <p:xfrm>
              <a:off x="26391722" y="8172233"/>
              <a:ext cx="462706" cy="629851"/>
            </p:xfrm>
            <a:graphic>
              <a:graphicData uri="http://schemas.openxmlformats.org/presentationml/2006/ole">
                <mc:AlternateContent xmlns:mc="http://schemas.openxmlformats.org/markup-compatibility/2006">
                  <mc:Choice xmlns:v="urn:schemas-microsoft-com:vml" Requires="v">
                    <p:oleObj spid="_x0000_s1406581" name="Equation" r:id="rId6" imgW="3352800" imgH="4572000" progId="Equation.DSMT4">
                      <p:embed/>
                    </p:oleObj>
                  </mc:Choice>
                  <mc:Fallback>
                    <p:oleObj name="Equation" r:id="rId6" imgW="3352800" imgH="4572000" progId="Equation.DSMT4">
                      <p:embed/>
                      <p:pic>
                        <p:nvPicPr>
                          <p:cNvPr id="34" name="Object 33">
                            <a:extLst>
                              <a:ext uri="{FF2B5EF4-FFF2-40B4-BE49-F238E27FC236}">
                                <a16:creationId xmlns:a16="http://schemas.microsoft.com/office/drawing/2014/main" id="{3903B9E3-82C5-4FCB-999B-C394473913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391722" y="8172233"/>
                            <a:ext cx="462706" cy="62985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34">
                <a:extLst>
                  <a:ext uri="{FF2B5EF4-FFF2-40B4-BE49-F238E27FC236}">
                    <a16:creationId xmlns:a16="http://schemas.microsoft.com/office/drawing/2014/main" id="{4D78A792-DC05-4FF2-9B5D-191CCBA345E2}"/>
                  </a:ext>
                </a:extLst>
              </p:cNvPr>
              <p:cNvGraphicFramePr>
                <a:graphicFrameLocks noChangeAspect="1"/>
              </p:cNvGraphicFramePr>
              <p:nvPr/>
            </p:nvGraphicFramePr>
            <p:xfrm>
              <a:off x="28438130" y="8130560"/>
              <a:ext cx="462705" cy="670618"/>
            </p:xfrm>
            <a:graphic>
              <a:graphicData uri="http://schemas.openxmlformats.org/presentationml/2006/ole">
                <mc:AlternateContent xmlns:mc="http://schemas.openxmlformats.org/markup-compatibility/2006">
                  <mc:Choice xmlns:v="urn:schemas-microsoft-com:vml" Requires="v">
                    <p:oleObj spid="_x0000_s1406582" name="Equation" r:id="rId8" imgW="3352800" imgH="4876800" progId="Equation.DSMT4">
                      <p:embed/>
                    </p:oleObj>
                  </mc:Choice>
                  <mc:Fallback>
                    <p:oleObj name="Equation" r:id="rId8" imgW="3352800" imgH="4876800" progId="Equation.DSMT4">
                      <p:embed/>
                      <p:pic>
                        <p:nvPicPr>
                          <p:cNvPr id="35" name="Object 34">
                            <a:extLst>
                              <a:ext uri="{FF2B5EF4-FFF2-40B4-BE49-F238E27FC236}">
                                <a16:creationId xmlns:a16="http://schemas.microsoft.com/office/drawing/2014/main" id="{4D78A792-DC05-4FF2-9B5D-191CCBA345E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438130" y="8130560"/>
                            <a:ext cx="462705" cy="67061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6" name="Object 35">
                <a:extLst>
                  <a:ext uri="{FF2B5EF4-FFF2-40B4-BE49-F238E27FC236}">
                    <a16:creationId xmlns:a16="http://schemas.microsoft.com/office/drawing/2014/main" id="{14B8F99B-1BAB-4039-A68A-86F323EE190E}"/>
                  </a:ext>
                </a:extLst>
              </p:cNvPr>
              <p:cNvGraphicFramePr>
                <a:graphicFrameLocks noChangeAspect="1"/>
              </p:cNvGraphicFramePr>
              <p:nvPr/>
            </p:nvGraphicFramePr>
            <p:xfrm>
              <a:off x="22093845" y="9551380"/>
              <a:ext cx="419900" cy="419900"/>
            </p:xfrm>
            <a:graphic>
              <a:graphicData uri="http://schemas.openxmlformats.org/presentationml/2006/ole">
                <mc:AlternateContent xmlns:mc="http://schemas.openxmlformats.org/markup-compatibility/2006">
                  <mc:Choice xmlns:v="urn:schemas-microsoft-com:vml" Requires="v">
                    <p:oleObj spid="_x0000_s1406583" name="Equation" r:id="rId10" imgW="3048000" imgH="3048000" progId="Equation.DSMT4">
                      <p:embed/>
                    </p:oleObj>
                  </mc:Choice>
                  <mc:Fallback>
                    <p:oleObj name="Equation" r:id="rId10" imgW="3048000" imgH="3048000" progId="Equation.DSMT4">
                      <p:embed/>
                      <p:pic>
                        <p:nvPicPr>
                          <p:cNvPr id="36" name="Object 35">
                            <a:extLst>
                              <a:ext uri="{FF2B5EF4-FFF2-40B4-BE49-F238E27FC236}">
                                <a16:creationId xmlns:a16="http://schemas.microsoft.com/office/drawing/2014/main" id="{14B8F99B-1BAB-4039-A68A-86F323EE190E}"/>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2093845" y="9551380"/>
                            <a:ext cx="419900" cy="41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 name="Object 36">
                <a:extLst>
                  <a:ext uri="{FF2B5EF4-FFF2-40B4-BE49-F238E27FC236}">
                    <a16:creationId xmlns:a16="http://schemas.microsoft.com/office/drawing/2014/main" id="{D2E55576-EB4D-4BE5-84F0-CE179FA7DDAE}"/>
                  </a:ext>
                </a:extLst>
              </p:cNvPr>
              <p:cNvGraphicFramePr>
                <a:graphicFrameLocks noChangeAspect="1"/>
              </p:cNvGraphicFramePr>
              <p:nvPr/>
            </p:nvGraphicFramePr>
            <p:xfrm>
              <a:off x="20895375" y="9051536"/>
              <a:ext cx="503473" cy="546278"/>
            </p:xfrm>
            <a:graphic>
              <a:graphicData uri="http://schemas.openxmlformats.org/presentationml/2006/ole">
                <mc:AlternateContent xmlns:mc="http://schemas.openxmlformats.org/markup-compatibility/2006">
                  <mc:Choice xmlns:v="urn:schemas-microsoft-com:vml" Requires="v">
                    <p:oleObj spid="_x0000_s1406584" name="Equation" r:id="rId12" imgW="3657600" imgH="3962400" progId="Equation.DSMT4">
                      <p:embed/>
                    </p:oleObj>
                  </mc:Choice>
                  <mc:Fallback>
                    <p:oleObj name="Equation" r:id="rId12" imgW="3657600" imgH="3962400" progId="Equation.DSMT4">
                      <p:embed/>
                      <p:pic>
                        <p:nvPicPr>
                          <p:cNvPr id="37" name="Object 36">
                            <a:extLst>
                              <a:ext uri="{FF2B5EF4-FFF2-40B4-BE49-F238E27FC236}">
                                <a16:creationId xmlns:a16="http://schemas.microsoft.com/office/drawing/2014/main" id="{D2E55576-EB4D-4BE5-84F0-CE179FA7DDAE}"/>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895375" y="9051536"/>
                            <a:ext cx="503473" cy="546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 name="Object 37">
                <a:extLst>
                  <a:ext uri="{FF2B5EF4-FFF2-40B4-BE49-F238E27FC236}">
                    <a16:creationId xmlns:a16="http://schemas.microsoft.com/office/drawing/2014/main" id="{092BFF61-6A03-453A-91E4-F0DA2EBEFDA8}"/>
                  </a:ext>
                </a:extLst>
              </p:cNvPr>
              <p:cNvGraphicFramePr>
                <a:graphicFrameLocks noChangeAspect="1"/>
              </p:cNvGraphicFramePr>
              <p:nvPr/>
            </p:nvGraphicFramePr>
            <p:xfrm>
              <a:off x="20914527" y="10088571"/>
              <a:ext cx="503473" cy="462706"/>
            </p:xfrm>
            <a:graphic>
              <a:graphicData uri="http://schemas.openxmlformats.org/presentationml/2006/ole">
                <mc:AlternateContent xmlns:mc="http://schemas.openxmlformats.org/markup-compatibility/2006">
                  <mc:Choice xmlns:v="urn:schemas-microsoft-com:vml" Requires="v">
                    <p:oleObj spid="_x0000_s1406585" name="Equation" r:id="rId14" imgW="3657600" imgH="3352800" progId="Equation.DSMT4">
                      <p:embed/>
                    </p:oleObj>
                  </mc:Choice>
                  <mc:Fallback>
                    <p:oleObj name="Equation" r:id="rId14" imgW="3657600" imgH="3352800" progId="Equation.DSMT4">
                      <p:embed/>
                      <p:pic>
                        <p:nvPicPr>
                          <p:cNvPr id="38" name="Object 37">
                            <a:extLst>
                              <a:ext uri="{FF2B5EF4-FFF2-40B4-BE49-F238E27FC236}">
                                <a16:creationId xmlns:a16="http://schemas.microsoft.com/office/drawing/2014/main" id="{092BFF61-6A03-453A-91E4-F0DA2EBEFDA8}"/>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914527" y="10088571"/>
                            <a:ext cx="503473" cy="46270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 name="Rectangle 38">
                <a:extLst>
                  <a:ext uri="{FF2B5EF4-FFF2-40B4-BE49-F238E27FC236}">
                    <a16:creationId xmlns:a16="http://schemas.microsoft.com/office/drawing/2014/main" id="{6FB1FD51-D548-4363-83A4-5B0CEAB30722}"/>
                  </a:ext>
                </a:extLst>
              </p:cNvPr>
              <p:cNvSpPr/>
              <p:nvPr/>
            </p:nvSpPr>
            <p:spPr>
              <a:xfrm>
                <a:off x="16205610" y="8748687"/>
                <a:ext cx="1085582" cy="2191603"/>
              </a:xfrm>
              <a:prstGeom prst="rect">
                <a:avLst/>
              </a:prstGeom>
              <a:solidFill>
                <a:schemeClr val="bg1">
                  <a:alpha val="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0" name="Rectangle 39">
                <a:extLst>
                  <a:ext uri="{FF2B5EF4-FFF2-40B4-BE49-F238E27FC236}">
                    <a16:creationId xmlns:a16="http://schemas.microsoft.com/office/drawing/2014/main" id="{BC1FC9BA-3966-42D4-AC9E-665AE64C53AB}"/>
                  </a:ext>
                </a:extLst>
              </p:cNvPr>
              <p:cNvSpPr/>
              <p:nvPr/>
            </p:nvSpPr>
            <p:spPr>
              <a:xfrm>
                <a:off x="26346858" y="8768345"/>
                <a:ext cx="1085582" cy="2191603"/>
              </a:xfrm>
              <a:prstGeom prst="rect">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1" name="Rectangle 40">
                <a:extLst>
                  <a:ext uri="{FF2B5EF4-FFF2-40B4-BE49-F238E27FC236}">
                    <a16:creationId xmlns:a16="http://schemas.microsoft.com/office/drawing/2014/main" id="{0BDC4F9F-1D2C-47D6-B7E4-4F3E794D314C}"/>
                  </a:ext>
                </a:extLst>
              </p:cNvPr>
              <p:cNvSpPr/>
              <p:nvPr/>
            </p:nvSpPr>
            <p:spPr>
              <a:xfrm>
                <a:off x="28441958" y="8748688"/>
                <a:ext cx="1085582" cy="2192400"/>
              </a:xfrm>
              <a:prstGeom prst="rect">
                <a:avLst/>
              </a:prstGeom>
              <a:solidFill>
                <a:schemeClr val="bg1">
                  <a:alpha val="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2" name="TextBox 41">
                <a:extLst>
                  <a:ext uri="{FF2B5EF4-FFF2-40B4-BE49-F238E27FC236}">
                    <a16:creationId xmlns:a16="http://schemas.microsoft.com/office/drawing/2014/main" id="{C2C2084F-119B-4B90-B7F1-3838C4697E94}"/>
                  </a:ext>
                </a:extLst>
              </p:cNvPr>
              <p:cNvSpPr txBox="1"/>
              <p:nvPr/>
            </p:nvSpPr>
            <p:spPr>
              <a:xfrm>
                <a:off x="17910993" y="8010773"/>
                <a:ext cx="2071581" cy="586243"/>
              </a:xfrm>
              <a:prstGeom prst="rect">
                <a:avLst/>
              </a:prstGeom>
              <a:solidFill>
                <a:schemeClr val="bg1"/>
              </a:solidFill>
            </p:spPr>
            <p:txBody>
              <a:bodyPr wrap="square" rtlCol="0">
                <a:spAutoFit/>
              </a:bodyPr>
              <a:lstStyle/>
              <a:p>
                <a:r>
                  <a:rPr lang="en-IN" dirty="0"/>
                  <a:t>Encoder (</a:t>
                </a:r>
                <a:r>
                  <a:rPr lang="el-GR" dirty="0"/>
                  <a:t>α</a:t>
                </a:r>
                <a:r>
                  <a:rPr lang="en-IN" dirty="0"/>
                  <a:t>)</a:t>
                </a:r>
              </a:p>
            </p:txBody>
          </p:sp>
          <p:sp>
            <p:nvSpPr>
              <p:cNvPr id="43" name="TextBox 42">
                <a:extLst>
                  <a:ext uri="{FF2B5EF4-FFF2-40B4-BE49-F238E27FC236}">
                    <a16:creationId xmlns:a16="http://schemas.microsoft.com/office/drawing/2014/main" id="{2A5F9405-99DA-4F58-BCD4-B00BD9F0DCC9}"/>
                  </a:ext>
                </a:extLst>
              </p:cNvPr>
              <p:cNvSpPr txBox="1"/>
              <p:nvPr/>
            </p:nvSpPr>
            <p:spPr>
              <a:xfrm>
                <a:off x="23139250" y="8010773"/>
                <a:ext cx="2165227" cy="586243"/>
              </a:xfrm>
              <a:prstGeom prst="rect">
                <a:avLst/>
              </a:prstGeom>
              <a:solidFill>
                <a:schemeClr val="bg1"/>
              </a:solidFill>
            </p:spPr>
            <p:txBody>
              <a:bodyPr wrap="square" rtlCol="0">
                <a:spAutoFit/>
              </a:bodyPr>
              <a:lstStyle/>
              <a:p>
                <a:r>
                  <a:rPr lang="en-IN" dirty="0"/>
                  <a:t>Decoder (</a:t>
                </a:r>
                <a:r>
                  <a:rPr lang="el-GR" dirty="0"/>
                  <a:t>β</a:t>
                </a:r>
                <a:r>
                  <a:rPr lang="en-IN" dirty="0"/>
                  <a:t>)</a:t>
                </a:r>
              </a:p>
            </p:txBody>
          </p:sp>
        </p:grpSp>
      </p:grpSp>
      <p:grpSp>
        <p:nvGrpSpPr>
          <p:cNvPr id="132" name="Group 131">
            <a:extLst>
              <a:ext uri="{FF2B5EF4-FFF2-40B4-BE49-F238E27FC236}">
                <a16:creationId xmlns:a16="http://schemas.microsoft.com/office/drawing/2014/main" id="{54C3CAAB-5532-483A-B83D-D036FA46E555}"/>
              </a:ext>
            </a:extLst>
          </p:cNvPr>
          <p:cNvGrpSpPr>
            <a:grpSpLocks noChangeAspect="1"/>
          </p:cNvGrpSpPr>
          <p:nvPr/>
        </p:nvGrpSpPr>
        <p:grpSpPr>
          <a:xfrm>
            <a:off x="76201" y="762000"/>
            <a:ext cx="1380099" cy="1429652"/>
            <a:chOff x="6491377" y="4114803"/>
            <a:chExt cx="2554608" cy="2646330"/>
          </a:xfrm>
        </p:grpSpPr>
        <p:sp>
          <p:nvSpPr>
            <p:cNvPr id="133" name="Oval 132">
              <a:extLst>
                <a:ext uri="{FF2B5EF4-FFF2-40B4-BE49-F238E27FC236}">
                  <a16:creationId xmlns:a16="http://schemas.microsoft.com/office/drawing/2014/main" id="{F3FDB842-B569-4FF1-B5BA-B62E47D225DA}"/>
                </a:ext>
              </a:extLst>
            </p:cNvPr>
            <p:cNvSpPr/>
            <p:nvPr/>
          </p:nvSpPr>
          <p:spPr>
            <a:xfrm>
              <a:off x="6940559" y="4853002"/>
              <a:ext cx="283211" cy="289760"/>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134" name="Straight Connector 133">
              <a:extLst>
                <a:ext uri="{FF2B5EF4-FFF2-40B4-BE49-F238E27FC236}">
                  <a16:creationId xmlns:a16="http://schemas.microsoft.com/office/drawing/2014/main" id="{685EA8A9-E043-433C-8E98-21204CDC6ECA}"/>
                </a:ext>
              </a:extLst>
            </p:cNvPr>
            <p:cNvCxnSpPr>
              <a:stCxn id="133" idx="0"/>
            </p:cNvCxnSpPr>
            <p:nvPr/>
          </p:nvCxnSpPr>
          <p:spPr>
            <a:xfrm flipH="1" flipV="1">
              <a:off x="7082164" y="4276457"/>
              <a:ext cx="1" cy="576546"/>
            </a:xfrm>
            <a:prstGeom prst="line">
              <a:avLst/>
            </a:prstGeom>
          </p:spPr>
          <p:style>
            <a:lnRef idx="1">
              <a:schemeClr val="accent1"/>
            </a:lnRef>
            <a:fillRef idx="0">
              <a:schemeClr val="accent1"/>
            </a:fillRef>
            <a:effectRef idx="0">
              <a:schemeClr val="accent1"/>
            </a:effectRef>
            <a:fontRef idx="minor">
              <a:schemeClr val="tx1"/>
            </a:fontRef>
          </p:style>
        </p:cxnSp>
        <p:grpSp>
          <p:nvGrpSpPr>
            <p:cNvPr id="135" name="Group 967">
              <a:extLst>
                <a:ext uri="{FF2B5EF4-FFF2-40B4-BE49-F238E27FC236}">
                  <a16:creationId xmlns:a16="http://schemas.microsoft.com/office/drawing/2014/main" id="{F70FA470-2A44-4671-ABC0-76507DE20B93}"/>
                </a:ext>
              </a:extLst>
            </p:cNvPr>
            <p:cNvGrpSpPr/>
            <p:nvPr/>
          </p:nvGrpSpPr>
          <p:grpSpPr>
            <a:xfrm>
              <a:off x="6994522" y="4123872"/>
              <a:ext cx="175284" cy="625481"/>
              <a:chOff x="3000159" y="19909145"/>
              <a:chExt cx="287752" cy="1033344"/>
            </a:xfrm>
          </p:grpSpPr>
          <p:sp>
            <p:nvSpPr>
              <p:cNvPr id="177" name="Rectangle 176">
                <a:extLst>
                  <a:ext uri="{FF2B5EF4-FFF2-40B4-BE49-F238E27FC236}">
                    <a16:creationId xmlns:a16="http://schemas.microsoft.com/office/drawing/2014/main" id="{104E868A-D42A-4169-AD92-34E3B20B48D1}"/>
                  </a:ext>
                </a:extLst>
              </p:cNvPr>
              <p:cNvSpPr/>
              <p:nvPr/>
            </p:nvSpPr>
            <p:spPr>
              <a:xfrm>
                <a:off x="3000159" y="19909145"/>
                <a:ext cx="287752" cy="349200"/>
              </a:xfrm>
              <a:prstGeom prst="rect">
                <a:avLst/>
              </a:prstGeom>
              <a:solidFill>
                <a:schemeClr val="tx1">
                  <a:lumMod val="50000"/>
                  <a:lumOff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8" name="Rectangle 177">
                <a:extLst>
                  <a:ext uri="{FF2B5EF4-FFF2-40B4-BE49-F238E27FC236}">
                    <a16:creationId xmlns:a16="http://schemas.microsoft.com/office/drawing/2014/main" id="{7D069608-166A-4108-A977-B3102B8AE276}"/>
                  </a:ext>
                </a:extLst>
              </p:cNvPr>
              <p:cNvSpPr/>
              <p:nvPr/>
            </p:nvSpPr>
            <p:spPr>
              <a:xfrm>
                <a:off x="3000159" y="20251217"/>
                <a:ext cx="287752" cy="349200"/>
              </a:xfrm>
              <a:prstGeom prst="rect">
                <a:avLst/>
              </a:prstGeom>
              <a:solidFill>
                <a:schemeClr val="bg1">
                  <a:lumMod val="6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9" name="Rectangle 178">
                <a:extLst>
                  <a:ext uri="{FF2B5EF4-FFF2-40B4-BE49-F238E27FC236}">
                    <a16:creationId xmlns:a16="http://schemas.microsoft.com/office/drawing/2014/main" id="{E90DA2DC-793B-448D-BCE2-6F5B7366D588}"/>
                  </a:ext>
                </a:extLst>
              </p:cNvPr>
              <p:cNvSpPr/>
              <p:nvPr/>
            </p:nvSpPr>
            <p:spPr>
              <a:xfrm>
                <a:off x="3000159" y="20593289"/>
                <a:ext cx="287752" cy="349200"/>
              </a:xfrm>
              <a:prstGeom prst="rect">
                <a:avLst/>
              </a:prstGeom>
              <a:solidFill>
                <a:schemeClr val="tx1">
                  <a:lumMod val="75000"/>
                  <a:lumOff val="2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36" name="Oval 135">
              <a:extLst>
                <a:ext uri="{FF2B5EF4-FFF2-40B4-BE49-F238E27FC236}">
                  <a16:creationId xmlns:a16="http://schemas.microsoft.com/office/drawing/2014/main" id="{E9563420-58D9-401F-8100-9B8D1902BCF5}"/>
                </a:ext>
              </a:extLst>
            </p:cNvPr>
            <p:cNvSpPr/>
            <p:nvPr/>
          </p:nvSpPr>
          <p:spPr>
            <a:xfrm>
              <a:off x="7727272" y="4853002"/>
              <a:ext cx="283211" cy="289760"/>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137" name="Straight Connector 136">
              <a:extLst>
                <a:ext uri="{FF2B5EF4-FFF2-40B4-BE49-F238E27FC236}">
                  <a16:creationId xmlns:a16="http://schemas.microsoft.com/office/drawing/2014/main" id="{72BBB758-63AB-47EA-893A-63C6B3B45F81}"/>
                </a:ext>
              </a:extLst>
            </p:cNvPr>
            <p:cNvCxnSpPr>
              <a:stCxn id="136" idx="0"/>
            </p:cNvCxnSpPr>
            <p:nvPr/>
          </p:nvCxnSpPr>
          <p:spPr>
            <a:xfrm flipH="1" flipV="1">
              <a:off x="7868877" y="4276457"/>
              <a:ext cx="1" cy="576546"/>
            </a:xfrm>
            <a:prstGeom prst="line">
              <a:avLst/>
            </a:prstGeom>
          </p:spPr>
          <p:style>
            <a:lnRef idx="1">
              <a:schemeClr val="accent1"/>
            </a:lnRef>
            <a:fillRef idx="0">
              <a:schemeClr val="accent1"/>
            </a:fillRef>
            <a:effectRef idx="0">
              <a:schemeClr val="accent1"/>
            </a:effectRef>
            <a:fontRef idx="minor">
              <a:schemeClr val="tx1"/>
            </a:fontRef>
          </p:style>
        </p:cxnSp>
        <p:grpSp>
          <p:nvGrpSpPr>
            <p:cNvPr id="138" name="Group 961">
              <a:extLst>
                <a:ext uri="{FF2B5EF4-FFF2-40B4-BE49-F238E27FC236}">
                  <a16:creationId xmlns:a16="http://schemas.microsoft.com/office/drawing/2014/main" id="{F73EDB05-F975-4F65-93EE-3108EB0770C7}"/>
                </a:ext>
              </a:extLst>
            </p:cNvPr>
            <p:cNvGrpSpPr/>
            <p:nvPr/>
          </p:nvGrpSpPr>
          <p:grpSpPr>
            <a:xfrm>
              <a:off x="7781235" y="4123872"/>
              <a:ext cx="175284" cy="625481"/>
              <a:chOff x="3000159" y="19909145"/>
              <a:chExt cx="287752" cy="1033344"/>
            </a:xfrm>
          </p:grpSpPr>
          <p:sp>
            <p:nvSpPr>
              <p:cNvPr id="174" name="Rectangle 173">
                <a:extLst>
                  <a:ext uri="{FF2B5EF4-FFF2-40B4-BE49-F238E27FC236}">
                    <a16:creationId xmlns:a16="http://schemas.microsoft.com/office/drawing/2014/main" id="{5C88C333-1332-4B9B-9A08-E8032ED1FAE2}"/>
                  </a:ext>
                </a:extLst>
              </p:cNvPr>
              <p:cNvSpPr/>
              <p:nvPr/>
            </p:nvSpPr>
            <p:spPr>
              <a:xfrm>
                <a:off x="3000159" y="19909145"/>
                <a:ext cx="287752" cy="349200"/>
              </a:xfrm>
              <a:prstGeom prst="rect">
                <a:avLst/>
              </a:prstGeom>
              <a:solidFill>
                <a:schemeClr val="tx1">
                  <a:lumMod val="50000"/>
                  <a:lumOff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5" name="Rectangle 174">
                <a:extLst>
                  <a:ext uri="{FF2B5EF4-FFF2-40B4-BE49-F238E27FC236}">
                    <a16:creationId xmlns:a16="http://schemas.microsoft.com/office/drawing/2014/main" id="{93211330-B652-42D4-A6B6-0C1F3A4FE2FF}"/>
                  </a:ext>
                </a:extLst>
              </p:cNvPr>
              <p:cNvSpPr/>
              <p:nvPr/>
            </p:nvSpPr>
            <p:spPr>
              <a:xfrm>
                <a:off x="3000159" y="20251217"/>
                <a:ext cx="287752" cy="349200"/>
              </a:xfrm>
              <a:prstGeom prst="rect">
                <a:avLst/>
              </a:prstGeom>
              <a:solidFill>
                <a:schemeClr val="tx1">
                  <a:lumMod val="65000"/>
                  <a:lumOff val="3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76" name="Rectangle 175">
                <a:extLst>
                  <a:ext uri="{FF2B5EF4-FFF2-40B4-BE49-F238E27FC236}">
                    <a16:creationId xmlns:a16="http://schemas.microsoft.com/office/drawing/2014/main" id="{04C25707-DE48-4398-BEF9-7203CBA229C8}"/>
                  </a:ext>
                </a:extLst>
              </p:cNvPr>
              <p:cNvSpPr/>
              <p:nvPr/>
            </p:nvSpPr>
            <p:spPr>
              <a:xfrm>
                <a:off x="3000159" y="20593289"/>
                <a:ext cx="287752" cy="349200"/>
              </a:xfrm>
              <a:prstGeom prst="rect">
                <a:avLst/>
              </a:prstGeom>
              <a:solidFill>
                <a:schemeClr val="tx1">
                  <a:lumMod val="75000"/>
                  <a:lumOff val="2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39" name="Oval 138">
              <a:extLst>
                <a:ext uri="{FF2B5EF4-FFF2-40B4-BE49-F238E27FC236}">
                  <a16:creationId xmlns:a16="http://schemas.microsoft.com/office/drawing/2014/main" id="{3537F85A-07AB-4F8A-A83E-D1756500B720}"/>
                </a:ext>
              </a:extLst>
            </p:cNvPr>
            <p:cNvSpPr/>
            <p:nvPr/>
          </p:nvSpPr>
          <p:spPr>
            <a:xfrm>
              <a:off x="8513986" y="4853002"/>
              <a:ext cx="283211" cy="289760"/>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140" name="Straight Connector 139">
              <a:extLst>
                <a:ext uri="{FF2B5EF4-FFF2-40B4-BE49-F238E27FC236}">
                  <a16:creationId xmlns:a16="http://schemas.microsoft.com/office/drawing/2014/main" id="{FF16A085-1F62-4E14-8A57-405A3FD446AC}"/>
                </a:ext>
              </a:extLst>
            </p:cNvPr>
            <p:cNvCxnSpPr>
              <a:stCxn id="139" idx="0"/>
            </p:cNvCxnSpPr>
            <p:nvPr/>
          </p:nvCxnSpPr>
          <p:spPr>
            <a:xfrm flipH="1" flipV="1">
              <a:off x="8655591" y="4276457"/>
              <a:ext cx="1" cy="576546"/>
            </a:xfrm>
            <a:prstGeom prst="line">
              <a:avLst/>
            </a:prstGeom>
          </p:spPr>
          <p:style>
            <a:lnRef idx="1">
              <a:schemeClr val="accent1"/>
            </a:lnRef>
            <a:fillRef idx="0">
              <a:schemeClr val="accent1"/>
            </a:fillRef>
            <a:effectRef idx="0">
              <a:schemeClr val="accent1"/>
            </a:effectRef>
            <a:fontRef idx="minor">
              <a:schemeClr val="tx1"/>
            </a:fontRef>
          </p:style>
        </p:cxnSp>
        <p:grpSp>
          <p:nvGrpSpPr>
            <p:cNvPr id="141" name="Group 955">
              <a:extLst>
                <a:ext uri="{FF2B5EF4-FFF2-40B4-BE49-F238E27FC236}">
                  <a16:creationId xmlns:a16="http://schemas.microsoft.com/office/drawing/2014/main" id="{9E3042FB-9E43-4992-BE49-ED9CFAAAB056}"/>
                </a:ext>
              </a:extLst>
            </p:cNvPr>
            <p:cNvGrpSpPr/>
            <p:nvPr/>
          </p:nvGrpSpPr>
          <p:grpSpPr>
            <a:xfrm>
              <a:off x="8567949" y="4123872"/>
              <a:ext cx="175284" cy="625481"/>
              <a:chOff x="3000159" y="19909145"/>
              <a:chExt cx="287752" cy="1033344"/>
            </a:xfrm>
          </p:grpSpPr>
          <p:sp>
            <p:nvSpPr>
              <p:cNvPr id="171" name="Rectangle 170">
                <a:extLst>
                  <a:ext uri="{FF2B5EF4-FFF2-40B4-BE49-F238E27FC236}">
                    <a16:creationId xmlns:a16="http://schemas.microsoft.com/office/drawing/2014/main" id="{6676196E-5DC4-43AB-9608-A0661E95F299}"/>
                  </a:ext>
                </a:extLst>
              </p:cNvPr>
              <p:cNvSpPr/>
              <p:nvPr/>
            </p:nvSpPr>
            <p:spPr>
              <a:xfrm>
                <a:off x="3000159" y="19909145"/>
                <a:ext cx="287752" cy="349200"/>
              </a:xfrm>
              <a:prstGeom prst="rect">
                <a:avLst/>
              </a:prstGeom>
              <a:solidFill>
                <a:schemeClr val="bg1">
                  <a:lumMod val="6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2" name="Rectangle 171">
                <a:extLst>
                  <a:ext uri="{FF2B5EF4-FFF2-40B4-BE49-F238E27FC236}">
                    <a16:creationId xmlns:a16="http://schemas.microsoft.com/office/drawing/2014/main" id="{73AFC3C7-43C5-485A-854F-039305D05F50}"/>
                  </a:ext>
                </a:extLst>
              </p:cNvPr>
              <p:cNvSpPr/>
              <p:nvPr/>
            </p:nvSpPr>
            <p:spPr>
              <a:xfrm>
                <a:off x="3000159" y="20251217"/>
                <a:ext cx="287752" cy="349200"/>
              </a:xfrm>
              <a:prstGeom prst="rect">
                <a:avLst/>
              </a:prstGeom>
              <a:solidFill>
                <a:schemeClr val="tx1">
                  <a:lumMod val="50000"/>
                  <a:lumOff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3" name="Rectangle 172">
                <a:extLst>
                  <a:ext uri="{FF2B5EF4-FFF2-40B4-BE49-F238E27FC236}">
                    <a16:creationId xmlns:a16="http://schemas.microsoft.com/office/drawing/2014/main" id="{D1C4EF63-0FB1-406A-96B3-E5B337E05AA4}"/>
                  </a:ext>
                </a:extLst>
              </p:cNvPr>
              <p:cNvSpPr/>
              <p:nvPr/>
            </p:nvSpPr>
            <p:spPr>
              <a:xfrm>
                <a:off x="3000159" y="20593289"/>
                <a:ext cx="287752" cy="349200"/>
              </a:xfrm>
              <a:prstGeom prst="rect">
                <a:avLst/>
              </a:prstGeom>
              <a:solidFill>
                <a:schemeClr val="tx1">
                  <a:lumMod val="85000"/>
                  <a:lumOff val="1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cxnSp>
          <p:nvCxnSpPr>
            <p:cNvPr id="142" name="Straight Connector 141">
              <a:extLst>
                <a:ext uri="{FF2B5EF4-FFF2-40B4-BE49-F238E27FC236}">
                  <a16:creationId xmlns:a16="http://schemas.microsoft.com/office/drawing/2014/main" id="{5565DB48-9497-4523-BF1F-1D8406DB9A2F}"/>
                </a:ext>
              </a:extLst>
            </p:cNvPr>
            <p:cNvCxnSpPr>
              <a:cxnSpLocks/>
              <a:stCxn id="133" idx="4"/>
              <a:endCxn id="147" idx="1"/>
            </p:cNvCxnSpPr>
            <p:nvPr/>
          </p:nvCxnSpPr>
          <p:spPr>
            <a:xfrm>
              <a:off x="7082165" y="5142762"/>
              <a:ext cx="304725" cy="882537"/>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DA729DFA-EB52-408F-89B5-FD4E603026D6}"/>
                </a:ext>
              </a:extLst>
            </p:cNvPr>
            <p:cNvCxnSpPr>
              <a:cxnSpLocks/>
              <a:stCxn id="133" idx="6"/>
              <a:endCxn id="136" idx="2"/>
            </p:cNvCxnSpPr>
            <p:nvPr/>
          </p:nvCxnSpPr>
          <p:spPr>
            <a:xfrm>
              <a:off x="7223770" y="4997883"/>
              <a:ext cx="503503"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857B9A65-2DD0-46E6-810C-76B029A08E46}"/>
                </a:ext>
              </a:extLst>
            </p:cNvPr>
            <p:cNvCxnSpPr>
              <a:cxnSpLocks/>
              <a:stCxn id="136" idx="4"/>
              <a:endCxn id="150" idx="1"/>
            </p:cNvCxnSpPr>
            <p:nvPr/>
          </p:nvCxnSpPr>
          <p:spPr>
            <a:xfrm>
              <a:off x="7868878" y="5142762"/>
              <a:ext cx="304725" cy="882537"/>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32EA9DD4-FF7F-4AF8-9F01-8FBB8B13D60C}"/>
                </a:ext>
              </a:extLst>
            </p:cNvPr>
            <p:cNvCxnSpPr>
              <a:cxnSpLocks/>
              <a:stCxn id="136" idx="6"/>
              <a:endCxn id="139" idx="2"/>
            </p:cNvCxnSpPr>
            <p:nvPr/>
          </p:nvCxnSpPr>
          <p:spPr>
            <a:xfrm>
              <a:off x="8010483" y="4997883"/>
              <a:ext cx="503503"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86DAC4D8-CA85-4939-BD1F-2BD36879B6DB}"/>
                </a:ext>
              </a:extLst>
            </p:cNvPr>
            <p:cNvCxnSpPr>
              <a:cxnSpLocks/>
              <a:stCxn id="139" idx="4"/>
              <a:endCxn id="147" idx="7"/>
            </p:cNvCxnSpPr>
            <p:nvPr/>
          </p:nvCxnSpPr>
          <p:spPr>
            <a:xfrm flipH="1">
              <a:off x="7587150" y="5142762"/>
              <a:ext cx="1068442" cy="882537"/>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47" name="Oval 146">
              <a:extLst>
                <a:ext uri="{FF2B5EF4-FFF2-40B4-BE49-F238E27FC236}">
                  <a16:creationId xmlns:a16="http://schemas.microsoft.com/office/drawing/2014/main" id="{28970DA4-8F8E-4515-BDF2-FD52AB1BE1BC}"/>
                </a:ext>
              </a:extLst>
            </p:cNvPr>
            <p:cNvSpPr/>
            <p:nvPr/>
          </p:nvSpPr>
          <p:spPr>
            <a:xfrm>
              <a:off x="7345414" y="5982865"/>
              <a:ext cx="283211" cy="289760"/>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148" name="Straight Connector 147">
              <a:extLst>
                <a:ext uri="{FF2B5EF4-FFF2-40B4-BE49-F238E27FC236}">
                  <a16:creationId xmlns:a16="http://schemas.microsoft.com/office/drawing/2014/main" id="{7D76ED76-2149-4ABF-BB27-700812C0FDA5}"/>
                </a:ext>
              </a:extLst>
            </p:cNvPr>
            <p:cNvCxnSpPr>
              <a:stCxn id="147" idx="0"/>
            </p:cNvCxnSpPr>
            <p:nvPr/>
          </p:nvCxnSpPr>
          <p:spPr>
            <a:xfrm flipH="1" flipV="1">
              <a:off x="7487019" y="5406320"/>
              <a:ext cx="1" cy="576546"/>
            </a:xfrm>
            <a:prstGeom prst="line">
              <a:avLst/>
            </a:prstGeom>
          </p:spPr>
          <p:style>
            <a:lnRef idx="1">
              <a:schemeClr val="accent1"/>
            </a:lnRef>
            <a:fillRef idx="0">
              <a:schemeClr val="accent1"/>
            </a:fillRef>
            <a:effectRef idx="0">
              <a:schemeClr val="accent1"/>
            </a:effectRef>
            <a:fontRef idx="minor">
              <a:schemeClr val="tx1"/>
            </a:fontRef>
          </p:style>
        </p:cxnSp>
        <p:grpSp>
          <p:nvGrpSpPr>
            <p:cNvPr id="149" name="Group 949">
              <a:extLst>
                <a:ext uri="{FF2B5EF4-FFF2-40B4-BE49-F238E27FC236}">
                  <a16:creationId xmlns:a16="http://schemas.microsoft.com/office/drawing/2014/main" id="{E69EC418-417F-487A-B90B-7FBA4D64F3BD}"/>
                </a:ext>
              </a:extLst>
            </p:cNvPr>
            <p:cNvGrpSpPr/>
            <p:nvPr/>
          </p:nvGrpSpPr>
          <p:grpSpPr>
            <a:xfrm>
              <a:off x="7399377" y="5253735"/>
              <a:ext cx="175284" cy="625481"/>
              <a:chOff x="3000159" y="19909145"/>
              <a:chExt cx="287752" cy="1033344"/>
            </a:xfrm>
          </p:grpSpPr>
          <p:sp>
            <p:nvSpPr>
              <p:cNvPr id="168" name="Rectangle 167">
                <a:extLst>
                  <a:ext uri="{FF2B5EF4-FFF2-40B4-BE49-F238E27FC236}">
                    <a16:creationId xmlns:a16="http://schemas.microsoft.com/office/drawing/2014/main" id="{3CBC74D7-A595-4CBE-8C1B-19C7F14A4393}"/>
                  </a:ext>
                </a:extLst>
              </p:cNvPr>
              <p:cNvSpPr/>
              <p:nvPr/>
            </p:nvSpPr>
            <p:spPr>
              <a:xfrm>
                <a:off x="3000159" y="19909145"/>
                <a:ext cx="287752" cy="349200"/>
              </a:xfrm>
              <a:prstGeom prst="rect">
                <a:avLst/>
              </a:prstGeom>
              <a:solidFill>
                <a:schemeClr val="tx1">
                  <a:lumMod val="50000"/>
                  <a:lumOff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9" name="Rectangle 168">
                <a:extLst>
                  <a:ext uri="{FF2B5EF4-FFF2-40B4-BE49-F238E27FC236}">
                    <a16:creationId xmlns:a16="http://schemas.microsoft.com/office/drawing/2014/main" id="{482DA1FA-EE6B-400B-A434-7FDEBEF76D76}"/>
                  </a:ext>
                </a:extLst>
              </p:cNvPr>
              <p:cNvSpPr/>
              <p:nvPr/>
            </p:nvSpPr>
            <p:spPr>
              <a:xfrm>
                <a:off x="3000159" y="20251217"/>
                <a:ext cx="287752" cy="349200"/>
              </a:xfrm>
              <a:prstGeom prst="rect">
                <a:avLst/>
              </a:prstGeom>
              <a:solidFill>
                <a:schemeClr val="tx1">
                  <a:lumMod val="75000"/>
                  <a:lumOff val="2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70" name="Rectangle 169">
                <a:extLst>
                  <a:ext uri="{FF2B5EF4-FFF2-40B4-BE49-F238E27FC236}">
                    <a16:creationId xmlns:a16="http://schemas.microsoft.com/office/drawing/2014/main" id="{DFFF215B-4039-4DB8-ACDC-DE4655C98497}"/>
                  </a:ext>
                </a:extLst>
              </p:cNvPr>
              <p:cNvSpPr/>
              <p:nvPr/>
            </p:nvSpPr>
            <p:spPr>
              <a:xfrm>
                <a:off x="3000159" y="20593289"/>
                <a:ext cx="287752" cy="349200"/>
              </a:xfrm>
              <a:prstGeom prst="rect">
                <a:avLst/>
              </a:prstGeom>
              <a:solidFill>
                <a:schemeClr val="bg1">
                  <a:lumMod val="6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50" name="Oval 149">
              <a:extLst>
                <a:ext uri="{FF2B5EF4-FFF2-40B4-BE49-F238E27FC236}">
                  <a16:creationId xmlns:a16="http://schemas.microsoft.com/office/drawing/2014/main" id="{F3B179BB-2F40-43A1-B7F8-92CA41D1237A}"/>
                </a:ext>
              </a:extLst>
            </p:cNvPr>
            <p:cNvSpPr/>
            <p:nvPr/>
          </p:nvSpPr>
          <p:spPr>
            <a:xfrm>
              <a:off x="8132128" y="5982865"/>
              <a:ext cx="283211" cy="289760"/>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151" name="Straight Connector 150">
              <a:extLst>
                <a:ext uri="{FF2B5EF4-FFF2-40B4-BE49-F238E27FC236}">
                  <a16:creationId xmlns:a16="http://schemas.microsoft.com/office/drawing/2014/main" id="{C411EAA7-3D42-42C1-B4C1-5B50BEB20CAC}"/>
                </a:ext>
              </a:extLst>
            </p:cNvPr>
            <p:cNvCxnSpPr>
              <a:stCxn id="150" idx="0"/>
            </p:cNvCxnSpPr>
            <p:nvPr/>
          </p:nvCxnSpPr>
          <p:spPr>
            <a:xfrm flipH="1" flipV="1">
              <a:off x="8273733" y="5406320"/>
              <a:ext cx="1" cy="576546"/>
            </a:xfrm>
            <a:prstGeom prst="line">
              <a:avLst/>
            </a:prstGeom>
          </p:spPr>
          <p:style>
            <a:lnRef idx="1">
              <a:schemeClr val="accent1"/>
            </a:lnRef>
            <a:fillRef idx="0">
              <a:schemeClr val="accent1"/>
            </a:fillRef>
            <a:effectRef idx="0">
              <a:schemeClr val="accent1"/>
            </a:effectRef>
            <a:fontRef idx="minor">
              <a:schemeClr val="tx1"/>
            </a:fontRef>
          </p:style>
        </p:cxnSp>
        <p:grpSp>
          <p:nvGrpSpPr>
            <p:cNvPr id="152" name="Group 943">
              <a:extLst>
                <a:ext uri="{FF2B5EF4-FFF2-40B4-BE49-F238E27FC236}">
                  <a16:creationId xmlns:a16="http://schemas.microsoft.com/office/drawing/2014/main" id="{27CED9EC-3E7D-4BCA-A910-F149D1BC2240}"/>
                </a:ext>
              </a:extLst>
            </p:cNvPr>
            <p:cNvGrpSpPr/>
            <p:nvPr/>
          </p:nvGrpSpPr>
          <p:grpSpPr>
            <a:xfrm>
              <a:off x="8186091" y="5253735"/>
              <a:ext cx="175284" cy="625481"/>
              <a:chOff x="3000159" y="19909145"/>
              <a:chExt cx="287752" cy="1033344"/>
            </a:xfrm>
          </p:grpSpPr>
          <p:sp>
            <p:nvSpPr>
              <p:cNvPr id="165" name="Rectangle 164">
                <a:extLst>
                  <a:ext uri="{FF2B5EF4-FFF2-40B4-BE49-F238E27FC236}">
                    <a16:creationId xmlns:a16="http://schemas.microsoft.com/office/drawing/2014/main" id="{FA97F222-54C5-48C4-987D-AD6E6AB6010D}"/>
                  </a:ext>
                </a:extLst>
              </p:cNvPr>
              <p:cNvSpPr/>
              <p:nvPr/>
            </p:nvSpPr>
            <p:spPr>
              <a:xfrm>
                <a:off x="3000159" y="19909145"/>
                <a:ext cx="287752" cy="349200"/>
              </a:xfrm>
              <a:prstGeom prst="rect">
                <a:avLst/>
              </a:prstGeom>
              <a:solidFill>
                <a:schemeClr val="tx1">
                  <a:lumMod val="50000"/>
                  <a:lumOff val="50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6" name="Rectangle 165">
                <a:extLst>
                  <a:ext uri="{FF2B5EF4-FFF2-40B4-BE49-F238E27FC236}">
                    <a16:creationId xmlns:a16="http://schemas.microsoft.com/office/drawing/2014/main" id="{96AFF33B-0ADC-4B72-B0E2-4CBE5BF31765}"/>
                  </a:ext>
                </a:extLst>
              </p:cNvPr>
              <p:cNvSpPr/>
              <p:nvPr/>
            </p:nvSpPr>
            <p:spPr>
              <a:xfrm>
                <a:off x="3000159" y="20251217"/>
                <a:ext cx="287752" cy="349200"/>
              </a:xfrm>
              <a:prstGeom prst="rect">
                <a:avLst/>
              </a:prstGeom>
              <a:solidFill>
                <a:schemeClr val="bg1">
                  <a:lumMod val="7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7" name="Rectangle 166">
                <a:extLst>
                  <a:ext uri="{FF2B5EF4-FFF2-40B4-BE49-F238E27FC236}">
                    <a16:creationId xmlns:a16="http://schemas.microsoft.com/office/drawing/2014/main" id="{AF17C3AA-5E76-4CF7-980D-4E2DB5FCD748}"/>
                  </a:ext>
                </a:extLst>
              </p:cNvPr>
              <p:cNvSpPr/>
              <p:nvPr/>
            </p:nvSpPr>
            <p:spPr>
              <a:xfrm>
                <a:off x="3000159" y="20593289"/>
                <a:ext cx="287752" cy="349200"/>
              </a:xfrm>
              <a:prstGeom prst="rect">
                <a:avLst/>
              </a:prstGeom>
              <a:solidFill>
                <a:schemeClr val="tx1">
                  <a:lumMod val="75000"/>
                  <a:lumOff val="2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153" name="TextBox 152">
              <a:extLst>
                <a:ext uri="{FF2B5EF4-FFF2-40B4-BE49-F238E27FC236}">
                  <a16:creationId xmlns:a16="http://schemas.microsoft.com/office/drawing/2014/main" id="{CE67344E-A9BC-4F7A-94E1-EB2D35CF0AE9}"/>
                </a:ext>
              </a:extLst>
            </p:cNvPr>
            <p:cNvSpPr txBox="1"/>
            <p:nvPr/>
          </p:nvSpPr>
          <p:spPr>
            <a:xfrm>
              <a:off x="6491377" y="6248399"/>
              <a:ext cx="2554608" cy="512734"/>
            </a:xfrm>
            <a:prstGeom prst="rect">
              <a:avLst/>
            </a:prstGeom>
            <a:noFill/>
          </p:spPr>
          <p:txBody>
            <a:bodyPr wrap="square" rtlCol="0">
              <a:spAutoFit/>
            </a:bodyPr>
            <a:lstStyle/>
            <a:p>
              <a:pPr algn="ctr"/>
              <a:r>
                <a:rPr lang="en-IN" sz="1200" dirty="0"/>
                <a:t>Fractional Solution</a:t>
              </a:r>
            </a:p>
          </p:txBody>
        </p:sp>
        <p:grpSp>
          <p:nvGrpSpPr>
            <p:cNvPr id="154" name="Group 1038">
              <a:extLst>
                <a:ext uri="{FF2B5EF4-FFF2-40B4-BE49-F238E27FC236}">
                  <a16:creationId xmlns:a16="http://schemas.microsoft.com/office/drawing/2014/main" id="{2214E462-5600-48C0-BFBB-9F69B5C96AEC}"/>
                </a:ext>
              </a:extLst>
            </p:cNvPr>
            <p:cNvGrpSpPr/>
            <p:nvPr/>
          </p:nvGrpSpPr>
          <p:grpSpPr>
            <a:xfrm>
              <a:off x="6966359" y="4877187"/>
              <a:ext cx="1789322" cy="1374275"/>
              <a:chOff x="6243064" y="17981695"/>
              <a:chExt cx="2937417" cy="2270411"/>
            </a:xfrm>
          </p:grpSpPr>
          <p:graphicFrame>
            <p:nvGraphicFramePr>
              <p:cNvPr id="160" name="Object 159">
                <a:extLst>
                  <a:ext uri="{FF2B5EF4-FFF2-40B4-BE49-F238E27FC236}">
                    <a16:creationId xmlns:a16="http://schemas.microsoft.com/office/drawing/2014/main" id="{EE3CA7EC-9C0C-4FCD-91F2-5A41323998C8}"/>
                  </a:ext>
                </a:extLst>
              </p:cNvPr>
              <p:cNvGraphicFramePr>
                <a:graphicFrameLocks noChangeAspect="1"/>
              </p:cNvGraphicFramePr>
              <p:nvPr/>
            </p:nvGraphicFramePr>
            <p:xfrm>
              <a:off x="6243064" y="17981695"/>
              <a:ext cx="336550" cy="377825"/>
            </p:xfrm>
            <a:graphic>
              <a:graphicData uri="http://schemas.openxmlformats.org/presentationml/2006/ole">
                <mc:AlternateContent xmlns:mc="http://schemas.openxmlformats.org/markup-compatibility/2006">
                  <mc:Choice xmlns:v="urn:schemas-microsoft-com:vml" Requires="v">
                    <p:oleObj spid="_x0000_s1406586" name="Equation" r:id="rId16" imgW="203040" imgH="228600" progId="Equation.DSMT4">
                      <p:embed/>
                    </p:oleObj>
                  </mc:Choice>
                  <mc:Fallback>
                    <p:oleObj name="Equation" r:id="rId16" imgW="203040" imgH="228600" progId="Equation.DSMT4">
                      <p:embed/>
                      <p:pic>
                        <p:nvPicPr>
                          <p:cNvPr id="160" name="Object 159">
                            <a:extLst>
                              <a:ext uri="{FF2B5EF4-FFF2-40B4-BE49-F238E27FC236}">
                                <a16:creationId xmlns:a16="http://schemas.microsoft.com/office/drawing/2014/main" id="{EE3CA7EC-9C0C-4FCD-91F2-5A41323998C8}"/>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43064" y="17981695"/>
                            <a:ext cx="33655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1" name="Object 160">
                <a:extLst>
                  <a:ext uri="{FF2B5EF4-FFF2-40B4-BE49-F238E27FC236}">
                    <a16:creationId xmlns:a16="http://schemas.microsoft.com/office/drawing/2014/main" id="{6CAC6B14-98B1-4F6D-AD75-0CD036000FC4}"/>
                  </a:ext>
                </a:extLst>
              </p:cNvPr>
              <p:cNvGraphicFramePr>
                <a:graphicFrameLocks noChangeAspect="1"/>
              </p:cNvGraphicFramePr>
              <p:nvPr/>
            </p:nvGraphicFramePr>
            <p:xfrm>
              <a:off x="7516852" y="18004772"/>
              <a:ext cx="356577" cy="377552"/>
            </p:xfrm>
            <a:graphic>
              <a:graphicData uri="http://schemas.openxmlformats.org/presentationml/2006/ole">
                <mc:AlternateContent xmlns:mc="http://schemas.openxmlformats.org/markup-compatibility/2006">
                  <mc:Choice xmlns:v="urn:schemas-microsoft-com:vml" Requires="v">
                    <p:oleObj spid="_x0000_s1406587" name="Equation" r:id="rId18" imgW="215640" imgH="228600" progId="Equation.DSMT4">
                      <p:embed/>
                    </p:oleObj>
                  </mc:Choice>
                  <mc:Fallback>
                    <p:oleObj name="Equation" r:id="rId18" imgW="215640" imgH="228600" progId="Equation.DSMT4">
                      <p:embed/>
                      <p:pic>
                        <p:nvPicPr>
                          <p:cNvPr id="161" name="Object 160">
                            <a:extLst>
                              <a:ext uri="{FF2B5EF4-FFF2-40B4-BE49-F238E27FC236}">
                                <a16:creationId xmlns:a16="http://schemas.microsoft.com/office/drawing/2014/main" id="{6CAC6B14-98B1-4F6D-AD75-0CD036000FC4}"/>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16852" y="18004772"/>
                            <a:ext cx="356577" cy="377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2" name="Object 161">
                <a:extLst>
                  <a:ext uri="{FF2B5EF4-FFF2-40B4-BE49-F238E27FC236}">
                    <a16:creationId xmlns:a16="http://schemas.microsoft.com/office/drawing/2014/main" id="{4244AEDC-7A5E-4531-A771-9087F070628D}"/>
                  </a:ext>
                </a:extLst>
              </p:cNvPr>
              <p:cNvGraphicFramePr>
                <a:graphicFrameLocks noChangeAspect="1"/>
              </p:cNvGraphicFramePr>
              <p:nvPr/>
            </p:nvGraphicFramePr>
            <p:xfrm>
              <a:off x="8823904" y="18004772"/>
              <a:ext cx="356577" cy="377552"/>
            </p:xfrm>
            <a:graphic>
              <a:graphicData uri="http://schemas.openxmlformats.org/presentationml/2006/ole">
                <mc:AlternateContent xmlns:mc="http://schemas.openxmlformats.org/markup-compatibility/2006">
                  <mc:Choice xmlns:v="urn:schemas-microsoft-com:vml" Requires="v">
                    <p:oleObj spid="_x0000_s1406588" name="Equation" r:id="rId20" imgW="215640" imgH="228600" progId="Equation.DSMT4">
                      <p:embed/>
                    </p:oleObj>
                  </mc:Choice>
                  <mc:Fallback>
                    <p:oleObj name="Equation" r:id="rId20" imgW="215640" imgH="228600" progId="Equation.DSMT4">
                      <p:embed/>
                      <p:pic>
                        <p:nvPicPr>
                          <p:cNvPr id="162" name="Object 161">
                            <a:extLst>
                              <a:ext uri="{FF2B5EF4-FFF2-40B4-BE49-F238E27FC236}">
                                <a16:creationId xmlns:a16="http://schemas.microsoft.com/office/drawing/2014/main" id="{4244AEDC-7A5E-4531-A771-9087F070628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823904" y="18004772"/>
                            <a:ext cx="356577" cy="377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3" name="Object 162">
                <a:extLst>
                  <a:ext uri="{FF2B5EF4-FFF2-40B4-BE49-F238E27FC236}">
                    <a16:creationId xmlns:a16="http://schemas.microsoft.com/office/drawing/2014/main" id="{7FAC7CEB-7892-4DBE-9EE6-4D6214A45AE4}"/>
                  </a:ext>
                </a:extLst>
              </p:cNvPr>
              <p:cNvGraphicFramePr>
                <a:graphicFrameLocks noChangeAspect="1"/>
              </p:cNvGraphicFramePr>
              <p:nvPr/>
            </p:nvGraphicFramePr>
            <p:xfrm>
              <a:off x="6888393" y="19870776"/>
              <a:ext cx="356577" cy="377552"/>
            </p:xfrm>
            <a:graphic>
              <a:graphicData uri="http://schemas.openxmlformats.org/presentationml/2006/ole">
                <mc:AlternateContent xmlns:mc="http://schemas.openxmlformats.org/markup-compatibility/2006">
                  <mc:Choice xmlns:v="urn:schemas-microsoft-com:vml" Requires="v">
                    <p:oleObj spid="_x0000_s1406589" name="Equation" r:id="rId22" imgW="215640" imgH="228600" progId="Equation.DSMT4">
                      <p:embed/>
                    </p:oleObj>
                  </mc:Choice>
                  <mc:Fallback>
                    <p:oleObj name="Equation" r:id="rId22" imgW="215640" imgH="228600" progId="Equation.DSMT4">
                      <p:embed/>
                      <p:pic>
                        <p:nvPicPr>
                          <p:cNvPr id="163" name="Object 162">
                            <a:extLst>
                              <a:ext uri="{FF2B5EF4-FFF2-40B4-BE49-F238E27FC236}">
                                <a16:creationId xmlns:a16="http://schemas.microsoft.com/office/drawing/2014/main" id="{7FAC7CEB-7892-4DBE-9EE6-4D6214A45AE4}"/>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888393" y="19870776"/>
                            <a:ext cx="356577" cy="377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4" name="Object 163">
                <a:extLst>
                  <a:ext uri="{FF2B5EF4-FFF2-40B4-BE49-F238E27FC236}">
                    <a16:creationId xmlns:a16="http://schemas.microsoft.com/office/drawing/2014/main" id="{B3EF7101-EAE2-475A-B4A2-6655E88525F4}"/>
                  </a:ext>
                </a:extLst>
              </p:cNvPr>
              <p:cNvGraphicFramePr>
                <a:graphicFrameLocks noChangeAspect="1"/>
              </p:cNvGraphicFramePr>
              <p:nvPr/>
            </p:nvGraphicFramePr>
            <p:xfrm>
              <a:off x="8209842" y="19874554"/>
              <a:ext cx="356577" cy="377552"/>
            </p:xfrm>
            <a:graphic>
              <a:graphicData uri="http://schemas.openxmlformats.org/presentationml/2006/ole">
                <mc:AlternateContent xmlns:mc="http://schemas.openxmlformats.org/markup-compatibility/2006">
                  <mc:Choice xmlns:v="urn:schemas-microsoft-com:vml" Requires="v">
                    <p:oleObj spid="_x0000_s1406590" name="Equation" r:id="rId24" imgW="215640" imgH="228600" progId="Equation.DSMT4">
                      <p:embed/>
                    </p:oleObj>
                  </mc:Choice>
                  <mc:Fallback>
                    <p:oleObj name="Equation" r:id="rId24" imgW="215640" imgH="228600" progId="Equation.DSMT4">
                      <p:embed/>
                      <p:pic>
                        <p:nvPicPr>
                          <p:cNvPr id="164" name="Object 163">
                            <a:extLst>
                              <a:ext uri="{FF2B5EF4-FFF2-40B4-BE49-F238E27FC236}">
                                <a16:creationId xmlns:a16="http://schemas.microsoft.com/office/drawing/2014/main" id="{B3EF7101-EAE2-475A-B4A2-6655E88525F4}"/>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209842" y="19874554"/>
                            <a:ext cx="356577" cy="377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55" name="Group 1044">
              <a:extLst>
                <a:ext uri="{FF2B5EF4-FFF2-40B4-BE49-F238E27FC236}">
                  <a16:creationId xmlns:a16="http://schemas.microsoft.com/office/drawing/2014/main" id="{C26D59D3-9995-4985-A0DA-D8B09A507DF0}"/>
                </a:ext>
              </a:extLst>
            </p:cNvPr>
            <p:cNvGrpSpPr/>
            <p:nvPr/>
          </p:nvGrpSpPr>
          <p:grpSpPr>
            <a:xfrm>
              <a:off x="6594670" y="4114803"/>
              <a:ext cx="358765" cy="650773"/>
              <a:chOff x="10302553" y="14293965"/>
              <a:chExt cx="588962" cy="1075127"/>
            </a:xfrm>
          </p:grpSpPr>
          <p:graphicFrame>
            <p:nvGraphicFramePr>
              <p:cNvPr id="157" name="Object 156">
                <a:extLst>
                  <a:ext uri="{FF2B5EF4-FFF2-40B4-BE49-F238E27FC236}">
                    <a16:creationId xmlns:a16="http://schemas.microsoft.com/office/drawing/2014/main" id="{6C154200-D9DD-4D77-847F-BBDFE7B7A6D4}"/>
                  </a:ext>
                </a:extLst>
              </p:cNvPr>
              <p:cNvGraphicFramePr>
                <a:graphicFrameLocks noChangeAspect="1"/>
              </p:cNvGraphicFramePr>
              <p:nvPr/>
            </p:nvGraphicFramePr>
            <p:xfrm>
              <a:off x="10335739" y="14293965"/>
              <a:ext cx="546100" cy="377825"/>
            </p:xfrm>
            <a:graphic>
              <a:graphicData uri="http://schemas.openxmlformats.org/presentationml/2006/ole">
                <mc:AlternateContent xmlns:mc="http://schemas.openxmlformats.org/markup-compatibility/2006">
                  <mc:Choice xmlns:v="urn:schemas-microsoft-com:vml" Requires="v">
                    <p:oleObj spid="_x0000_s1406591" name="Equation" r:id="rId26" imgW="330120" imgH="228600" progId="Equation.DSMT4">
                      <p:embed/>
                    </p:oleObj>
                  </mc:Choice>
                  <mc:Fallback>
                    <p:oleObj name="Equation" r:id="rId26" imgW="330120" imgH="228600" progId="Equation.DSMT4">
                      <p:embed/>
                      <p:pic>
                        <p:nvPicPr>
                          <p:cNvPr id="157" name="Object 156">
                            <a:extLst>
                              <a:ext uri="{FF2B5EF4-FFF2-40B4-BE49-F238E27FC236}">
                                <a16:creationId xmlns:a16="http://schemas.microsoft.com/office/drawing/2014/main" id="{6C154200-D9DD-4D77-847F-BBDFE7B7A6D4}"/>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335739" y="14293965"/>
                            <a:ext cx="54610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8" name="Object 157">
                <a:extLst>
                  <a:ext uri="{FF2B5EF4-FFF2-40B4-BE49-F238E27FC236}">
                    <a16:creationId xmlns:a16="http://schemas.microsoft.com/office/drawing/2014/main" id="{FBB46B74-0682-47AF-ACBE-5581F808260D}"/>
                  </a:ext>
                </a:extLst>
              </p:cNvPr>
              <p:cNvGraphicFramePr>
                <a:graphicFrameLocks noChangeAspect="1"/>
              </p:cNvGraphicFramePr>
              <p:nvPr/>
            </p:nvGraphicFramePr>
            <p:xfrm>
              <a:off x="10302553" y="14635667"/>
              <a:ext cx="588962" cy="377825"/>
            </p:xfrm>
            <a:graphic>
              <a:graphicData uri="http://schemas.openxmlformats.org/presentationml/2006/ole">
                <mc:AlternateContent xmlns:mc="http://schemas.openxmlformats.org/markup-compatibility/2006">
                  <mc:Choice xmlns:v="urn:schemas-microsoft-com:vml" Requires="v">
                    <p:oleObj spid="_x0000_s1406592" name="Equation" r:id="rId28" imgW="355320" imgH="228600" progId="Equation.DSMT4">
                      <p:embed/>
                    </p:oleObj>
                  </mc:Choice>
                  <mc:Fallback>
                    <p:oleObj name="Equation" r:id="rId28" imgW="355320" imgH="228600" progId="Equation.DSMT4">
                      <p:embed/>
                      <p:pic>
                        <p:nvPicPr>
                          <p:cNvPr id="158" name="Object 157">
                            <a:extLst>
                              <a:ext uri="{FF2B5EF4-FFF2-40B4-BE49-F238E27FC236}">
                                <a16:creationId xmlns:a16="http://schemas.microsoft.com/office/drawing/2014/main" id="{FBB46B74-0682-47AF-ACBE-5581F808260D}"/>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302553" y="14635667"/>
                            <a:ext cx="588962"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 name="Object 158">
                <a:extLst>
                  <a:ext uri="{FF2B5EF4-FFF2-40B4-BE49-F238E27FC236}">
                    <a16:creationId xmlns:a16="http://schemas.microsoft.com/office/drawing/2014/main" id="{F2919232-5491-46FA-9C26-3181A8EDE5B9}"/>
                  </a:ext>
                </a:extLst>
              </p:cNvPr>
              <p:cNvGraphicFramePr>
                <a:graphicFrameLocks noChangeAspect="1"/>
              </p:cNvGraphicFramePr>
              <p:nvPr/>
            </p:nvGraphicFramePr>
            <p:xfrm>
              <a:off x="10313665" y="14991267"/>
              <a:ext cx="566738" cy="377825"/>
            </p:xfrm>
            <a:graphic>
              <a:graphicData uri="http://schemas.openxmlformats.org/presentationml/2006/ole">
                <mc:AlternateContent xmlns:mc="http://schemas.openxmlformats.org/markup-compatibility/2006">
                  <mc:Choice xmlns:v="urn:schemas-microsoft-com:vml" Requires="v">
                    <p:oleObj spid="_x0000_s1406593" name="Equation" r:id="rId30" imgW="342720" imgH="228600" progId="Equation.DSMT4">
                      <p:embed/>
                    </p:oleObj>
                  </mc:Choice>
                  <mc:Fallback>
                    <p:oleObj name="Equation" r:id="rId30" imgW="342720" imgH="228600" progId="Equation.DSMT4">
                      <p:embed/>
                      <p:pic>
                        <p:nvPicPr>
                          <p:cNvPr id="159" name="Object 158">
                            <a:extLst>
                              <a:ext uri="{FF2B5EF4-FFF2-40B4-BE49-F238E27FC236}">
                                <a16:creationId xmlns:a16="http://schemas.microsoft.com/office/drawing/2014/main" id="{F2919232-5491-46FA-9C26-3181A8EDE5B9}"/>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313665" y="14991267"/>
                            <a:ext cx="566738"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nvGrpSpPr>
          <p:cNvPr id="180" name="Group 179">
            <a:extLst>
              <a:ext uri="{FF2B5EF4-FFF2-40B4-BE49-F238E27FC236}">
                <a16:creationId xmlns:a16="http://schemas.microsoft.com/office/drawing/2014/main" id="{48733520-0E7A-4AEA-A291-7507744E3696}"/>
              </a:ext>
            </a:extLst>
          </p:cNvPr>
          <p:cNvGrpSpPr>
            <a:grpSpLocks noChangeAspect="1"/>
          </p:cNvGrpSpPr>
          <p:nvPr/>
        </p:nvGrpSpPr>
        <p:grpSpPr>
          <a:xfrm>
            <a:off x="7638433" y="5257800"/>
            <a:ext cx="1429367" cy="1580941"/>
            <a:chOff x="3339437" y="4110544"/>
            <a:chExt cx="2408620" cy="2664032"/>
          </a:xfrm>
        </p:grpSpPr>
        <p:sp>
          <p:nvSpPr>
            <p:cNvPr id="181" name="Oval 180">
              <a:extLst>
                <a:ext uri="{FF2B5EF4-FFF2-40B4-BE49-F238E27FC236}">
                  <a16:creationId xmlns:a16="http://schemas.microsoft.com/office/drawing/2014/main" id="{368538AC-FFA6-4917-B62D-FFE32E26CBC6}"/>
                </a:ext>
              </a:extLst>
            </p:cNvPr>
            <p:cNvSpPr/>
            <p:nvPr/>
          </p:nvSpPr>
          <p:spPr>
            <a:xfrm>
              <a:off x="3719115" y="4839675"/>
              <a:ext cx="283211" cy="289760"/>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182" name="Straight Connector 181">
              <a:extLst>
                <a:ext uri="{FF2B5EF4-FFF2-40B4-BE49-F238E27FC236}">
                  <a16:creationId xmlns:a16="http://schemas.microsoft.com/office/drawing/2014/main" id="{47BFAC6B-9CC0-40FB-8D10-1A22D3A28CA9}"/>
                </a:ext>
              </a:extLst>
            </p:cNvPr>
            <p:cNvCxnSpPr>
              <a:stCxn id="181" idx="0"/>
            </p:cNvCxnSpPr>
            <p:nvPr/>
          </p:nvCxnSpPr>
          <p:spPr>
            <a:xfrm flipH="1" flipV="1">
              <a:off x="3860720" y="4263129"/>
              <a:ext cx="1" cy="576546"/>
            </a:xfrm>
            <a:prstGeom prst="line">
              <a:avLst/>
            </a:prstGeom>
          </p:spPr>
          <p:style>
            <a:lnRef idx="1">
              <a:schemeClr val="accent1"/>
            </a:lnRef>
            <a:fillRef idx="0">
              <a:schemeClr val="accent1"/>
            </a:fillRef>
            <a:effectRef idx="0">
              <a:schemeClr val="accent1"/>
            </a:effectRef>
            <a:fontRef idx="minor">
              <a:schemeClr val="tx1"/>
            </a:fontRef>
          </p:style>
        </p:cxnSp>
        <p:grpSp>
          <p:nvGrpSpPr>
            <p:cNvPr id="183" name="Group 841">
              <a:extLst>
                <a:ext uri="{FF2B5EF4-FFF2-40B4-BE49-F238E27FC236}">
                  <a16:creationId xmlns:a16="http://schemas.microsoft.com/office/drawing/2014/main" id="{8CE01C39-5B5A-4883-9FE8-599E4D26911D}"/>
                </a:ext>
              </a:extLst>
            </p:cNvPr>
            <p:cNvGrpSpPr/>
            <p:nvPr/>
          </p:nvGrpSpPr>
          <p:grpSpPr>
            <a:xfrm>
              <a:off x="3773078" y="4110544"/>
              <a:ext cx="175284" cy="625481"/>
              <a:chOff x="3000159" y="19909145"/>
              <a:chExt cx="287752" cy="1033344"/>
            </a:xfrm>
          </p:grpSpPr>
          <p:sp>
            <p:nvSpPr>
              <p:cNvPr id="227" name="Rectangle 226">
                <a:extLst>
                  <a:ext uri="{FF2B5EF4-FFF2-40B4-BE49-F238E27FC236}">
                    <a16:creationId xmlns:a16="http://schemas.microsoft.com/office/drawing/2014/main" id="{DBEF2921-1AA7-49FF-B2F0-9D6E4C4A9A1F}"/>
                  </a:ext>
                </a:extLst>
              </p:cNvPr>
              <p:cNvSpPr/>
              <p:nvPr/>
            </p:nvSpPr>
            <p:spPr>
              <a:xfrm>
                <a:off x="3000159" y="19909145"/>
                <a:ext cx="287752" cy="349200"/>
              </a:xfrm>
              <a:prstGeom prst="rect">
                <a:avLst/>
              </a:prstGeom>
              <a:solidFill>
                <a:schemeClr val="tx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8" name="Rectangle 227">
                <a:extLst>
                  <a:ext uri="{FF2B5EF4-FFF2-40B4-BE49-F238E27FC236}">
                    <a16:creationId xmlns:a16="http://schemas.microsoft.com/office/drawing/2014/main" id="{1B291120-F55F-4196-9C88-3BD912E4265E}"/>
                  </a:ext>
                </a:extLst>
              </p:cNvPr>
              <p:cNvSpPr/>
              <p:nvPr/>
            </p:nvSpPr>
            <p:spPr>
              <a:xfrm>
                <a:off x="3000159" y="20251217"/>
                <a:ext cx="287752" cy="34920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9" name="Rectangle 228">
                <a:extLst>
                  <a:ext uri="{FF2B5EF4-FFF2-40B4-BE49-F238E27FC236}">
                    <a16:creationId xmlns:a16="http://schemas.microsoft.com/office/drawing/2014/main" id="{C9F25F85-ED2D-4E2F-9E95-47104FE74F57}"/>
                  </a:ext>
                </a:extLst>
              </p:cNvPr>
              <p:cNvSpPr/>
              <p:nvPr/>
            </p:nvSpPr>
            <p:spPr>
              <a:xfrm>
                <a:off x="3000159" y="20593289"/>
                <a:ext cx="287752" cy="349200"/>
              </a:xfrm>
              <a:prstGeom prst="rect">
                <a:avLst/>
              </a:prstGeom>
              <a:solidFill>
                <a:schemeClr val="tx1">
                  <a:lumMod val="95000"/>
                  <a:lumOff val="5000"/>
                </a:schemeClr>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nvGrpSpPr>
            <p:cNvPr id="184" name="Group 842">
              <a:extLst>
                <a:ext uri="{FF2B5EF4-FFF2-40B4-BE49-F238E27FC236}">
                  <a16:creationId xmlns:a16="http://schemas.microsoft.com/office/drawing/2014/main" id="{FEEE7EC1-FD38-4FF3-8CE4-E80D99843C34}"/>
                </a:ext>
              </a:extLst>
            </p:cNvPr>
            <p:cNvGrpSpPr/>
            <p:nvPr/>
          </p:nvGrpSpPr>
          <p:grpSpPr>
            <a:xfrm>
              <a:off x="4505828" y="4110544"/>
              <a:ext cx="283211" cy="1018890"/>
              <a:chOff x="1923957" y="20248899"/>
              <a:chExt cx="464929" cy="1683288"/>
            </a:xfrm>
          </p:grpSpPr>
          <p:sp>
            <p:nvSpPr>
              <p:cNvPr id="221" name="Oval 220">
                <a:extLst>
                  <a:ext uri="{FF2B5EF4-FFF2-40B4-BE49-F238E27FC236}">
                    <a16:creationId xmlns:a16="http://schemas.microsoft.com/office/drawing/2014/main" id="{087131A8-C93C-49D4-8A46-A487CFAB2AA4}"/>
                  </a:ext>
                </a:extLst>
              </p:cNvPr>
              <p:cNvSpPr/>
              <p:nvPr/>
            </p:nvSpPr>
            <p:spPr>
              <a:xfrm>
                <a:off x="1923957" y="21453481"/>
                <a:ext cx="464929" cy="478706"/>
              </a:xfrm>
              <a:prstGeom prst="ellipse">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222" name="Straight Connector 221">
                <a:extLst>
                  <a:ext uri="{FF2B5EF4-FFF2-40B4-BE49-F238E27FC236}">
                    <a16:creationId xmlns:a16="http://schemas.microsoft.com/office/drawing/2014/main" id="{728DA566-05EE-4B91-A486-0CE0F08F37D8}"/>
                  </a:ext>
                </a:extLst>
              </p:cNvPr>
              <p:cNvCxnSpPr>
                <a:stCxn id="221" idx="0"/>
              </p:cNvCxnSpPr>
              <p:nvPr/>
            </p:nvCxnSpPr>
            <p:spPr>
              <a:xfrm flipH="1" flipV="1">
                <a:off x="2156421" y="20500981"/>
                <a:ext cx="1" cy="95250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23" name="Group 869">
                <a:extLst>
                  <a:ext uri="{FF2B5EF4-FFF2-40B4-BE49-F238E27FC236}">
                    <a16:creationId xmlns:a16="http://schemas.microsoft.com/office/drawing/2014/main" id="{033AA783-D1AB-4685-A3D1-6AA9B1D17CF8}"/>
                  </a:ext>
                </a:extLst>
              </p:cNvPr>
              <p:cNvGrpSpPr/>
              <p:nvPr/>
            </p:nvGrpSpPr>
            <p:grpSpPr>
              <a:xfrm>
                <a:off x="2012545" y="20248899"/>
                <a:ext cx="287752" cy="1033344"/>
                <a:chOff x="3000159" y="19909145"/>
                <a:chExt cx="287752" cy="1033344"/>
              </a:xfrm>
            </p:grpSpPr>
            <p:sp>
              <p:nvSpPr>
                <p:cNvPr id="224" name="Rectangle 223">
                  <a:extLst>
                    <a:ext uri="{FF2B5EF4-FFF2-40B4-BE49-F238E27FC236}">
                      <a16:creationId xmlns:a16="http://schemas.microsoft.com/office/drawing/2014/main" id="{7A717ADB-8955-4D58-84A9-AE7C437B5C48}"/>
                    </a:ext>
                  </a:extLst>
                </p:cNvPr>
                <p:cNvSpPr/>
                <p:nvPr/>
              </p:nvSpPr>
              <p:spPr>
                <a:xfrm>
                  <a:off x="3000159" y="19909145"/>
                  <a:ext cx="287752" cy="34920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25" name="Rectangle 224">
                  <a:extLst>
                    <a:ext uri="{FF2B5EF4-FFF2-40B4-BE49-F238E27FC236}">
                      <a16:creationId xmlns:a16="http://schemas.microsoft.com/office/drawing/2014/main" id="{CA463829-2744-450C-81D3-525D46C44DA2}"/>
                    </a:ext>
                  </a:extLst>
                </p:cNvPr>
                <p:cNvSpPr/>
                <p:nvPr/>
              </p:nvSpPr>
              <p:spPr>
                <a:xfrm>
                  <a:off x="3000159" y="20251217"/>
                  <a:ext cx="287752" cy="349200"/>
                </a:xfrm>
                <a:prstGeom prst="rect">
                  <a:avLst/>
                </a:prstGeom>
                <a:solidFill>
                  <a:schemeClr val="tx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6" name="Rectangle 225">
                  <a:extLst>
                    <a:ext uri="{FF2B5EF4-FFF2-40B4-BE49-F238E27FC236}">
                      <a16:creationId xmlns:a16="http://schemas.microsoft.com/office/drawing/2014/main" id="{C3D8D64C-597D-4943-8D8A-0CF40E098896}"/>
                    </a:ext>
                  </a:extLst>
                </p:cNvPr>
                <p:cNvSpPr/>
                <p:nvPr/>
              </p:nvSpPr>
              <p:spPr>
                <a:xfrm>
                  <a:off x="3000159" y="20593289"/>
                  <a:ext cx="287752" cy="349200"/>
                </a:xfrm>
                <a:prstGeom prst="rect">
                  <a:avLst/>
                </a:prstGeom>
                <a:solidFill>
                  <a:schemeClr val="tx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grpSp>
          <p:nvGrpSpPr>
            <p:cNvPr id="185" name="Group 843">
              <a:extLst>
                <a:ext uri="{FF2B5EF4-FFF2-40B4-BE49-F238E27FC236}">
                  <a16:creationId xmlns:a16="http://schemas.microsoft.com/office/drawing/2014/main" id="{7BBC4BBA-ED17-450C-BDB8-9CCB8E73FD6C}"/>
                </a:ext>
              </a:extLst>
            </p:cNvPr>
            <p:cNvGrpSpPr/>
            <p:nvPr/>
          </p:nvGrpSpPr>
          <p:grpSpPr>
            <a:xfrm>
              <a:off x="5292542" y="4110544"/>
              <a:ext cx="283211" cy="1018890"/>
              <a:chOff x="1923957" y="20248899"/>
              <a:chExt cx="464929" cy="1683288"/>
            </a:xfrm>
          </p:grpSpPr>
          <p:sp>
            <p:nvSpPr>
              <p:cNvPr id="215" name="Oval 214">
                <a:extLst>
                  <a:ext uri="{FF2B5EF4-FFF2-40B4-BE49-F238E27FC236}">
                    <a16:creationId xmlns:a16="http://schemas.microsoft.com/office/drawing/2014/main" id="{09CB6E6B-6909-4EF7-A1F1-AACDE1CB3C66}"/>
                  </a:ext>
                </a:extLst>
              </p:cNvPr>
              <p:cNvSpPr/>
              <p:nvPr/>
            </p:nvSpPr>
            <p:spPr>
              <a:xfrm>
                <a:off x="1923957" y="21453481"/>
                <a:ext cx="464929" cy="478706"/>
              </a:xfrm>
              <a:prstGeom prst="ellipse">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216" name="Straight Connector 215">
                <a:extLst>
                  <a:ext uri="{FF2B5EF4-FFF2-40B4-BE49-F238E27FC236}">
                    <a16:creationId xmlns:a16="http://schemas.microsoft.com/office/drawing/2014/main" id="{F53C5E12-D28E-4DD9-9C64-AF2C990C32A4}"/>
                  </a:ext>
                </a:extLst>
              </p:cNvPr>
              <p:cNvCxnSpPr>
                <a:stCxn id="215" idx="0"/>
              </p:cNvCxnSpPr>
              <p:nvPr/>
            </p:nvCxnSpPr>
            <p:spPr>
              <a:xfrm flipH="1" flipV="1">
                <a:off x="2156421" y="20500981"/>
                <a:ext cx="1" cy="95250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217" name="Group 863">
                <a:extLst>
                  <a:ext uri="{FF2B5EF4-FFF2-40B4-BE49-F238E27FC236}">
                    <a16:creationId xmlns:a16="http://schemas.microsoft.com/office/drawing/2014/main" id="{8E336AFA-0BD9-47AF-9EB3-3DFD49AD44EB}"/>
                  </a:ext>
                </a:extLst>
              </p:cNvPr>
              <p:cNvGrpSpPr/>
              <p:nvPr/>
            </p:nvGrpSpPr>
            <p:grpSpPr>
              <a:xfrm>
                <a:off x="2012545" y="20248899"/>
                <a:ext cx="287752" cy="1033344"/>
                <a:chOff x="3000159" y="19909145"/>
                <a:chExt cx="287752" cy="1033344"/>
              </a:xfrm>
            </p:grpSpPr>
            <p:sp>
              <p:nvSpPr>
                <p:cNvPr id="218" name="Rectangle 217">
                  <a:extLst>
                    <a:ext uri="{FF2B5EF4-FFF2-40B4-BE49-F238E27FC236}">
                      <a16:creationId xmlns:a16="http://schemas.microsoft.com/office/drawing/2014/main" id="{2F426DC2-E9A0-4386-8E83-BC43B0E11D78}"/>
                    </a:ext>
                  </a:extLst>
                </p:cNvPr>
                <p:cNvSpPr/>
                <p:nvPr/>
              </p:nvSpPr>
              <p:spPr>
                <a:xfrm>
                  <a:off x="3000159" y="19909145"/>
                  <a:ext cx="287752" cy="34920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9" name="Rectangle 218">
                  <a:extLst>
                    <a:ext uri="{FF2B5EF4-FFF2-40B4-BE49-F238E27FC236}">
                      <a16:creationId xmlns:a16="http://schemas.microsoft.com/office/drawing/2014/main" id="{D04FDD5B-B084-4F40-8333-5F7DC18FE282}"/>
                    </a:ext>
                  </a:extLst>
                </p:cNvPr>
                <p:cNvSpPr/>
                <p:nvPr/>
              </p:nvSpPr>
              <p:spPr>
                <a:xfrm>
                  <a:off x="3000159" y="20251217"/>
                  <a:ext cx="287752" cy="349200"/>
                </a:xfrm>
                <a:prstGeom prst="rect">
                  <a:avLst/>
                </a:prstGeom>
                <a:solidFill>
                  <a:schemeClr val="tx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20" name="Rectangle 219">
                  <a:extLst>
                    <a:ext uri="{FF2B5EF4-FFF2-40B4-BE49-F238E27FC236}">
                      <a16:creationId xmlns:a16="http://schemas.microsoft.com/office/drawing/2014/main" id="{615476CB-90E6-4560-B858-4FBB093E4F32}"/>
                    </a:ext>
                  </a:extLst>
                </p:cNvPr>
                <p:cNvSpPr/>
                <p:nvPr/>
              </p:nvSpPr>
              <p:spPr>
                <a:xfrm>
                  <a:off x="3000159" y="20593289"/>
                  <a:ext cx="287752" cy="349200"/>
                </a:xfrm>
                <a:prstGeom prst="rect">
                  <a:avLst/>
                </a:prstGeom>
                <a:solidFill>
                  <a:schemeClr val="tx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grpSp>
        <p:cxnSp>
          <p:nvCxnSpPr>
            <p:cNvPr id="186" name="Straight Connector 185">
              <a:extLst>
                <a:ext uri="{FF2B5EF4-FFF2-40B4-BE49-F238E27FC236}">
                  <a16:creationId xmlns:a16="http://schemas.microsoft.com/office/drawing/2014/main" id="{009892AE-2574-4B63-8361-E95007D041A3}"/>
                </a:ext>
              </a:extLst>
            </p:cNvPr>
            <p:cNvCxnSpPr>
              <a:cxnSpLocks/>
              <a:stCxn id="181" idx="4"/>
              <a:endCxn id="191" idx="1"/>
            </p:cNvCxnSpPr>
            <p:nvPr/>
          </p:nvCxnSpPr>
          <p:spPr>
            <a:xfrm>
              <a:off x="3860721" y="5129434"/>
              <a:ext cx="304725" cy="882537"/>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F66C8971-BE7B-4CAE-BDCD-5A49DA3B3E33}"/>
                </a:ext>
              </a:extLst>
            </p:cNvPr>
            <p:cNvCxnSpPr>
              <a:cxnSpLocks/>
              <a:stCxn id="181" idx="6"/>
              <a:endCxn id="221" idx="2"/>
            </p:cNvCxnSpPr>
            <p:nvPr/>
          </p:nvCxnSpPr>
          <p:spPr>
            <a:xfrm>
              <a:off x="4002326" y="4984555"/>
              <a:ext cx="503503"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88" name="Straight Connector 187">
              <a:extLst>
                <a:ext uri="{FF2B5EF4-FFF2-40B4-BE49-F238E27FC236}">
                  <a16:creationId xmlns:a16="http://schemas.microsoft.com/office/drawing/2014/main" id="{F4FE1024-335D-4905-AE08-C382838C5EE1}"/>
                </a:ext>
              </a:extLst>
            </p:cNvPr>
            <p:cNvCxnSpPr>
              <a:cxnSpLocks/>
              <a:stCxn id="221" idx="4"/>
              <a:endCxn id="194" idx="1"/>
            </p:cNvCxnSpPr>
            <p:nvPr/>
          </p:nvCxnSpPr>
          <p:spPr>
            <a:xfrm>
              <a:off x="4647434" y="5129434"/>
              <a:ext cx="304725" cy="882537"/>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079A6FAB-92B2-4BAF-ACF3-D5371665DDED}"/>
                </a:ext>
              </a:extLst>
            </p:cNvPr>
            <p:cNvCxnSpPr>
              <a:cxnSpLocks/>
              <a:stCxn id="221" idx="6"/>
              <a:endCxn id="215" idx="2"/>
            </p:cNvCxnSpPr>
            <p:nvPr/>
          </p:nvCxnSpPr>
          <p:spPr>
            <a:xfrm>
              <a:off x="4789039" y="4984555"/>
              <a:ext cx="503503" cy="0"/>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cxnSp>
          <p:nvCxnSpPr>
            <p:cNvPr id="190" name="Straight Connector 189">
              <a:extLst>
                <a:ext uri="{FF2B5EF4-FFF2-40B4-BE49-F238E27FC236}">
                  <a16:creationId xmlns:a16="http://schemas.microsoft.com/office/drawing/2014/main" id="{184FE354-4863-46C3-ABC2-D9DFFF4024AF}"/>
                </a:ext>
              </a:extLst>
            </p:cNvPr>
            <p:cNvCxnSpPr>
              <a:cxnSpLocks/>
              <a:stCxn id="215" idx="4"/>
              <a:endCxn id="191" idx="7"/>
            </p:cNvCxnSpPr>
            <p:nvPr/>
          </p:nvCxnSpPr>
          <p:spPr>
            <a:xfrm flipH="1">
              <a:off x="4365706" y="5129434"/>
              <a:ext cx="1068442" cy="882537"/>
            </a:xfrm>
            <a:prstGeom prst="line">
              <a:avLst/>
            </a:prstGeom>
            <a:ln w="28575">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191" name="Oval 190">
              <a:extLst>
                <a:ext uri="{FF2B5EF4-FFF2-40B4-BE49-F238E27FC236}">
                  <a16:creationId xmlns:a16="http://schemas.microsoft.com/office/drawing/2014/main" id="{BBE4D160-006E-4514-904A-7B848F921C38}"/>
                </a:ext>
              </a:extLst>
            </p:cNvPr>
            <p:cNvSpPr/>
            <p:nvPr/>
          </p:nvSpPr>
          <p:spPr>
            <a:xfrm>
              <a:off x="4123970" y="5969537"/>
              <a:ext cx="283211" cy="289760"/>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192" name="Straight Connector 191">
              <a:extLst>
                <a:ext uri="{FF2B5EF4-FFF2-40B4-BE49-F238E27FC236}">
                  <a16:creationId xmlns:a16="http://schemas.microsoft.com/office/drawing/2014/main" id="{5F89C751-0610-4089-A290-C6F44A2B143E}"/>
                </a:ext>
              </a:extLst>
            </p:cNvPr>
            <p:cNvCxnSpPr>
              <a:stCxn id="191" idx="0"/>
            </p:cNvCxnSpPr>
            <p:nvPr/>
          </p:nvCxnSpPr>
          <p:spPr>
            <a:xfrm flipH="1" flipV="1">
              <a:off x="4265575" y="5392991"/>
              <a:ext cx="1" cy="576546"/>
            </a:xfrm>
            <a:prstGeom prst="line">
              <a:avLst/>
            </a:prstGeom>
          </p:spPr>
          <p:style>
            <a:lnRef idx="1">
              <a:schemeClr val="accent1"/>
            </a:lnRef>
            <a:fillRef idx="0">
              <a:schemeClr val="accent1"/>
            </a:fillRef>
            <a:effectRef idx="0">
              <a:schemeClr val="accent1"/>
            </a:effectRef>
            <a:fontRef idx="minor">
              <a:schemeClr val="tx1"/>
            </a:fontRef>
          </p:style>
        </p:cxnSp>
        <p:grpSp>
          <p:nvGrpSpPr>
            <p:cNvPr id="193" name="Group 851">
              <a:extLst>
                <a:ext uri="{FF2B5EF4-FFF2-40B4-BE49-F238E27FC236}">
                  <a16:creationId xmlns:a16="http://schemas.microsoft.com/office/drawing/2014/main" id="{1CA85339-2349-4F6F-A3DC-A887A802CF23}"/>
                </a:ext>
              </a:extLst>
            </p:cNvPr>
            <p:cNvGrpSpPr/>
            <p:nvPr/>
          </p:nvGrpSpPr>
          <p:grpSpPr>
            <a:xfrm>
              <a:off x="4177933" y="5240407"/>
              <a:ext cx="175284" cy="625481"/>
              <a:chOff x="3000159" y="19909145"/>
              <a:chExt cx="287752" cy="1033344"/>
            </a:xfrm>
          </p:grpSpPr>
          <p:sp>
            <p:nvSpPr>
              <p:cNvPr id="212" name="Rectangle 211">
                <a:extLst>
                  <a:ext uri="{FF2B5EF4-FFF2-40B4-BE49-F238E27FC236}">
                    <a16:creationId xmlns:a16="http://schemas.microsoft.com/office/drawing/2014/main" id="{1641F8E8-6354-4BD5-9785-6C03ABDCAA6E}"/>
                  </a:ext>
                </a:extLst>
              </p:cNvPr>
              <p:cNvSpPr/>
              <p:nvPr/>
            </p:nvSpPr>
            <p:spPr>
              <a:xfrm>
                <a:off x="3000159" y="19909145"/>
                <a:ext cx="287752" cy="349200"/>
              </a:xfrm>
              <a:prstGeom prst="rect">
                <a:avLst/>
              </a:prstGeom>
              <a:solidFill>
                <a:schemeClr val="tx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3" name="Rectangle 212">
                <a:extLst>
                  <a:ext uri="{FF2B5EF4-FFF2-40B4-BE49-F238E27FC236}">
                    <a16:creationId xmlns:a16="http://schemas.microsoft.com/office/drawing/2014/main" id="{F9D0AA74-D641-4AA8-8255-F9BDFE2696B5}"/>
                  </a:ext>
                </a:extLst>
              </p:cNvPr>
              <p:cNvSpPr/>
              <p:nvPr/>
            </p:nvSpPr>
            <p:spPr>
              <a:xfrm>
                <a:off x="3000159" y="20251217"/>
                <a:ext cx="287752" cy="349200"/>
              </a:xfrm>
              <a:prstGeom prst="rect">
                <a:avLst/>
              </a:prstGeom>
              <a:solidFill>
                <a:schemeClr val="tx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4" name="Rectangle 213">
                <a:extLst>
                  <a:ext uri="{FF2B5EF4-FFF2-40B4-BE49-F238E27FC236}">
                    <a16:creationId xmlns:a16="http://schemas.microsoft.com/office/drawing/2014/main" id="{811E2E17-6C9C-4A0E-B932-CDCEF919846A}"/>
                  </a:ext>
                </a:extLst>
              </p:cNvPr>
              <p:cNvSpPr/>
              <p:nvPr/>
            </p:nvSpPr>
            <p:spPr>
              <a:xfrm>
                <a:off x="3000159" y="20593289"/>
                <a:ext cx="287752" cy="34920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94" name="Oval 193">
              <a:extLst>
                <a:ext uri="{FF2B5EF4-FFF2-40B4-BE49-F238E27FC236}">
                  <a16:creationId xmlns:a16="http://schemas.microsoft.com/office/drawing/2014/main" id="{509F84EA-C603-447B-932E-358D6BF44410}"/>
                </a:ext>
              </a:extLst>
            </p:cNvPr>
            <p:cNvSpPr/>
            <p:nvPr/>
          </p:nvSpPr>
          <p:spPr>
            <a:xfrm>
              <a:off x="4910684" y="5969537"/>
              <a:ext cx="283211" cy="289760"/>
            </a:xfrm>
            <a:prstGeom prst="ellipse">
              <a:avLst/>
            </a:prstGeom>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IN"/>
            </a:p>
          </p:txBody>
        </p:sp>
        <p:cxnSp>
          <p:nvCxnSpPr>
            <p:cNvPr id="195" name="Straight Connector 194">
              <a:extLst>
                <a:ext uri="{FF2B5EF4-FFF2-40B4-BE49-F238E27FC236}">
                  <a16:creationId xmlns:a16="http://schemas.microsoft.com/office/drawing/2014/main" id="{D80AC1CE-A4FA-4090-BD8E-E2B9ADCF091E}"/>
                </a:ext>
              </a:extLst>
            </p:cNvPr>
            <p:cNvCxnSpPr>
              <a:stCxn id="194" idx="0"/>
            </p:cNvCxnSpPr>
            <p:nvPr/>
          </p:nvCxnSpPr>
          <p:spPr>
            <a:xfrm flipH="1" flipV="1">
              <a:off x="5052289" y="5392991"/>
              <a:ext cx="1" cy="576546"/>
            </a:xfrm>
            <a:prstGeom prst="line">
              <a:avLst/>
            </a:prstGeom>
          </p:spPr>
          <p:style>
            <a:lnRef idx="1">
              <a:schemeClr val="accent1"/>
            </a:lnRef>
            <a:fillRef idx="0">
              <a:schemeClr val="accent1"/>
            </a:fillRef>
            <a:effectRef idx="0">
              <a:schemeClr val="accent1"/>
            </a:effectRef>
            <a:fontRef idx="minor">
              <a:schemeClr val="tx1"/>
            </a:fontRef>
          </p:style>
        </p:cxnSp>
        <p:grpSp>
          <p:nvGrpSpPr>
            <p:cNvPr id="196" name="Group 854">
              <a:extLst>
                <a:ext uri="{FF2B5EF4-FFF2-40B4-BE49-F238E27FC236}">
                  <a16:creationId xmlns:a16="http://schemas.microsoft.com/office/drawing/2014/main" id="{6B02D71A-1E34-42C9-A8ED-D061CC1CADF7}"/>
                </a:ext>
              </a:extLst>
            </p:cNvPr>
            <p:cNvGrpSpPr/>
            <p:nvPr/>
          </p:nvGrpSpPr>
          <p:grpSpPr>
            <a:xfrm>
              <a:off x="4964647" y="5240407"/>
              <a:ext cx="175284" cy="625481"/>
              <a:chOff x="3000159" y="19909145"/>
              <a:chExt cx="287752" cy="1033344"/>
            </a:xfrm>
          </p:grpSpPr>
          <p:sp>
            <p:nvSpPr>
              <p:cNvPr id="209" name="Rectangle 208">
                <a:extLst>
                  <a:ext uri="{FF2B5EF4-FFF2-40B4-BE49-F238E27FC236}">
                    <a16:creationId xmlns:a16="http://schemas.microsoft.com/office/drawing/2014/main" id="{24CB74B7-0E40-4361-808E-02361C40F989}"/>
                  </a:ext>
                </a:extLst>
              </p:cNvPr>
              <p:cNvSpPr/>
              <p:nvPr/>
            </p:nvSpPr>
            <p:spPr>
              <a:xfrm>
                <a:off x="3000159" y="19909145"/>
                <a:ext cx="287752" cy="349200"/>
              </a:xfrm>
              <a:prstGeom prst="rect">
                <a:avLst/>
              </a:prstGeom>
              <a:solidFill>
                <a:schemeClr val="tx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0" name="Rectangle 209">
                <a:extLst>
                  <a:ext uri="{FF2B5EF4-FFF2-40B4-BE49-F238E27FC236}">
                    <a16:creationId xmlns:a16="http://schemas.microsoft.com/office/drawing/2014/main" id="{D4A955AF-AEAC-4558-862E-8A834938E78B}"/>
                  </a:ext>
                </a:extLst>
              </p:cNvPr>
              <p:cNvSpPr/>
              <p:nvPr/>
            </p:nvSpPr>
            <p:spPr>
              <a:xfrm>
                <a:off x="3000159" y="20251217"/>
                <a:ext cx="287752" cy="349200"/>
              </a:xfrm>
              <a:prstGeom prst="rect">
                <a:avLst/>
              </a:prstGeom>
              <a:solidFill>
                <a:schemeClr val="bg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1" name="Rectangle 210">
                <a:extLst>
                  <a:ext uri="{FF2B5EF4-FFF2-40B4-BE49-F238E27FC236}">
                    <a16:creationId xmlns:a16="http://schemas.microsoft.com/office/drawing/2014/main" id="{F61F233C-E9EA-45EE-8DA5-29EF02FF4E74}"/>
                  </a:ext>
                </a:extLst>
              </p:cNvPr>
              <p:cNvSpPr/>
              <p:nvPr/>
            </p:nvSpPr>
            <p:spPr>
              <a:xfrm>
                <a:off x="3000159" y="20593289"/>
                <a:ext cx="287752" cy="349200"/>
              </a:xfrm>
              <a:prstGeom prst="rect">
                <a:avLst/>
              </a:prstGeom>
              <a:solidFill>
                <a:schemeClr val="tx1"/>
              </a:solidFill>
              <a:ln w="190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grpSp>
        <p:sp>
          <p:nvSpPr>
            <p:cNvPr id="197" name="TextBox 196">
              <a:extLst>
                <a:ext uri="{FF2B5EF4-FFF2-40B4-BE49-F238E27FC236}">
                  <a16:creationId xmlns:a16="http://schemas.microsoft.com/office/drawing/2014/main" id="{EF8E955F-6839-44F2-99EC-651268485140}"/>
                </a:ext>
              </a:extLst>
            </p:cNvPr>
            <p:cNvSpPr txBox="1"/>
            <p:nvPr/>
          </p:nvSpPr>
          <p:spPr>
            <a:xfrm>
              <a:off x="3660156" y="6307807"/>
              <a:ext cx="2087901" cy="466769"/>
            </a:xfrm>
            <a:prstGeom prst="rect">
              <a:avLst/>
            </a:prstGeom>
            <a:noFill/>
          </p:spPr>
          <p:txBody>
            <a:bodyPr wrap="square" rtlCol="0">
              <a:spAutoFit/>
            </a:bodyPr>
            <a:lstStyle/>
            <a:p>
              <a:pPr algn="ctr"/>
              <a:r>
                <a:rPr lang="en-IN" sz="1200" dirty="0"/>
                <a:t>Integer Solution</a:t>
              </a:r>
            </a:p>
          </p:txBody>
        </p:sp>
        <p:grpSp>
          <p:nvGrpSpPr>
            <p:cNvPr id="198" name="Group 1031">
              <a:extLst>
                <a:ext uri="{FF2B5EF4-FFF2-40B4-BE49-F238E27FC236}">
                  <a16:creationId xmlns:a16="http://schemas.microsoft.com/office/drawing/2014/main" id="{1A77687C-9899-4DB5-8F3E-0BA92F54A9E2}"/>
                </a:ext>
              </a:extLst>
            </p:cNvPr>
            <p:cNvGrpSpPr/>
            <p:nvPr/>
          </p:nvGrpSpPr>
          <p:grpSpPr>
            <a:xfrm>
              <a:off x="3750749" y="4862349"/>
              <a:ext cx="1789322" cy="1374275"/>
              <a:chOff x="6243064" y="17981695"/>
              <a:chExt cx="2937417" cy="2270411"/>
            </a:xfrm>
          </p:grpSpPr>
          <p:graphicFrame>
            <p:nvGraphicFramePr>
              <p:cNvPr id="204" name="Object 203">
                <a:extLst>
                  <a:ext uri="{FF2B5EF4-FFF2-40B4-BE49-F238E27FC236}">
                    <a16:creationId xmlns:a16="http://schemas.microsoft.com/office/drawing/2014/main" id="{81BCD94D-36B0-42AE-9ECA-0F9520D18825}"/>
                  </a:ext>
                </a:extLst>
              </p:cNvPr>
              <p:cNvGraphicFramePr>
                <a:graphicFrameLocks noChangeAspect="1"/>
              </p:cNvGraphicFramePr>
              <p:nvPr/>
            </p:nvGraphicFramePr>
            <p:xfrm>
              <a:off x="6243064" y="17981695"/>
              <a:ext cx="336550" cy="377825"/>
            </p:xfrm>
            <a:graphic>
              <a:graphicData uri="http://schemas.openxmlformats.org/presentationml/2006/ole">
                <mc:AlternateContent xmlns:mc="http://schemas.openxmlformats.org/markup-compatibility/2006">
                  <mc:Choice xmlns:v="urn:schemas-microsoft-com:vml" Requires="v">
                    <p:oleObj spid="_x0000_s1406594" name="Equation" r:id="rId32" imgW="203040" imgH="228600" progId="Equation.DSMT4">
                      <p:embed/>
                    </p:oleObj>
                  </mc:Choice>
                  <mc:Fallback>
                    <p:oleObj name="Equation" r:id="rId32" imgW="203040" imgH="228600" progId="Equation.DSMT4">
                      <p:embed/>
                      <p:pic>
                        <p:nvPicPr>
                          <p:cNvPr id="204" name="Object 203">
                            <a:extLst>
                              <a:ext uri="{FF2B5EF4-FFF2-40B4-BE49-F238E27FC236}">
                                <a16:creationId xmlns:a16="http://schemas.microsoft.com/office/drawing/2014/main" id="{81BCD94D-36B0-42AE-9ECA-0F9520D18825}"/>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243064" y="17981695"/>
                            <a:ext cx="33655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 name="Object 204">
                <a:extLst>
                  <a:ext uri="{FF2B5EF4-FFF2-40B4-BE49-F238E27FC236}">
                    <a16:creationId xmlns:a16="http://schemas.microsoft.com/office/drawing/2014/main" id="{74F43405-25EE-4470-84A6-B701A40A2EAA}"/>
                  </a:ext>
                </a:extLst>
              </p:cNvPr>
              <p:cNvGraphicFramePr>
                <a:graphicFrameLocks noChangeAspect="1"/>
              </p:cNvGraphicFramePr>
              <p:nvPr/>
            </p:nvGraphicFramePr>
            <p:xfrm>
              <a:off x="7516852" y="18004772"/>
              <a:ext cx="356577" cy="377552"/>
            </p:xfrm>
            <a:graphic>
              <a:graphicData uri="http://schemas.openxmlformats.org/presentationml/2006/ole">
                <mc:AlternateContent xmlns:mc="http://schemas.openxmlformats.org/markup-compatibility/2006">
                  <mc:Choice xmlns:v="urn:schemas-microsoft-com:vml" Requires="v">
                    <p:oleObj spid="_x0000_s1406595" name="Equation" r:id="rId33" imgW="215640" imgH="228600" progId="Equation.DSMT4">
                      <p:embed/>
                    </p:oleObj>
                  </mc:Choice>
                  <mc:Fallback>
                    <p:oleObj name="Equation" r:id="rId33" imgW="215640" imgH="228600" progId="Equation.DSMT4">
                      <p:embed/>
                      <p:pic>
                        <p:nvPicPr>
                          <p:cNvPr id="205" name="Object 204">
                            <a:extLst>
                              <a:ext uri="{FF2B5EF4-FFF2-40B4-BE49-F238E27FC236}">
                                <a16:creationId xmlns:a16="http://schemas.microsoft.com/office/drawing/2014/main" id="{74F43405-25EE-4470-84A6-B701A40A2EA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16852" y="18004772"/>
                            <a:ext cx="356577" cy="377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6" name="Object 205">
                <a:extLst>
                  <a:ext uri="{FF2B5EF4-FFF2-40B4-BE49-F238E27FC236}">
                    <a16:creationId xmlns:a16="http://schemas.microsoft.com/office/drawing/2014/main" id="{746B8CE5-F6D4-4EB2-B155-CFF6467EA7BD}"/>
                  </a:ext>
                </a:extLst>
              </p:cNvPr>
              <p:cNvGraphicFramePr>
                <a:graphicFrameLocks noChangeAspect="1"/>
              </p:cNvGraphicFramePr>
              <p:nvPr/>
            </p:nvGraphicFramePr>
            <p:xfrm>
              <a:off x="8823904" y="18004772"/>
              <a:ext cx="356577" cy="377552"/>
            </p:xfrm>
            <a:graphic>
              <a:graphicData uri="http://schemas.openxmlformats.org/presentationml/2006/ole">
                <mc:AlternateContent xmlns:mc="http://schemas.openxmlformats.org/markup-compatibility/2006">
                  <mc:Choice xmlns:v="urn:schemas-microsoft-com:vml" Requires="v">
                    <p:oleObj spid="_x0000_s1406596" name="Equation" r:id="rId34" imgW="215640" imgH="228600" progId="Equation.DSMT4">
                      <p:embed/>
                    </p:oleObj>
                  </mc:Choice>
                  <mc:Fallback>
                    <p:oleObj name="Equation" r:id="rId34" imgW="215640" imgH="228600" progId="Equation.DSMT4">
                      <p:embed/>
                      <p:pic>
                        <p:nvPicPr>
                          <p:cNvPr id="206" name="Object 205">
                            <a:extLst>
                              <a:ext uri="{FF2B5EF4-FFF2-40B4-BE49-F238E27FC236}">
                                <a16:creationId xmlns:a16="http://schemas.microsoft.com/office/drawing/2014/main" id="{746B8CE5-F6D4-4EB2-B155-CFF6467EA7BD}"/>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8823904" y="18004772"/>
                            <a:ext cx="356577" cy="377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7" name="Object 206">
                <a:extLst>
                  <a:ext uri="{FF2B5EF4-FFF2-40B4-BE49-F238E27FC236}">
                    <a16:creationId xmlns:a16="http://schemas.microsoft.com/office/drawing/2014/main" id="{F9B9FA27-DFE1-4385-B1F3-07CF7523D0AC}"/>
                  </a:ext>
                </a:extLst>
              </p:cNvPr>
              <p:cNvGraphicFramePr>
                <a:graphicFrameLocks noChangeAspect="1"/>
              </p:cNvGraphicFramePr>
              <p:nvPr/>
            </p:nvGraphicFramePr>
            <p:xfrm>
              <a:off x="6888393" y="19870776"/>
              <a:ext cx="356577" cy="377552"/>
            </p:xfrm>
            <a:graphic>
              <a:graphicData uri="http://schemas.openxmlformats.org/presentationml/2006/ole">
                <mc:AlternateContent xmlns:mc="http://schemas.openxmlformats.org/markup-compatibility/2006">
                  <mc:Choice xmlns:v="urn:schemas-microsoft-com:vml" Requires="v">
                    <p:oleObj spid="_x0000_s1406597" name="Equation" r:id="rId35" imgW="215640" imgH="228600" progId="Equation.DSMT4">
                      <p:embed/>
                    </p:oleObj>
                  </mc:Choice>
                  <mc:Fallback>
                    <p:oleObj name="Equation" r:id="rId35" imgW="215640" imgH="228600" progId="Equation.DSMT4">
                      <p:embed/>
                      <p:pic>
                        <p:nvPicPr>
                          <p:cNvPr id="207" name="Object 206">
                            <a:extLst>
                              <a:ext uri="{FF2B5EF4-FFF2-40B4-BE49-F238E27FC236}">
                                <a16:creationId xmlns:a16="http://schemas.microsoft.com/office/drawing/2014/main" id="{F9B9FA27-DFE1-4385-B1F3-07CF7523D0AC}"/>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888393" y="19870776"/>
                            <a:ext cx="356577" cy="377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8" name="Object 207">
                <a:extLst>
                  <a:ext uri="{FF2B5EF4-FFF2-40B4-BE49-F238E27FC236}">
                    <a16:creationId xmlns:a16="http://schemas.microsoft.com/office/drawing/2014/main" id="{3E38B289-CA77-4AA9-ABA1-B501F098C1D1}"/>
                  </a:ext>
                </a:extLst>
              </p:cNvPr>
              <p:cNvGraphicFramePr>
                <a:graphicFrameLocks noChangeAspect="1"/>
              </p:cNvGraphicFramePr>
              <p:nvPr/>
            </p:nvGraphicFramePr>
            <p:xfrm>
              <a:off x="8209842" y="19874554"/>
              <a:ext cx="356577" cy="377552"/>
            </p:xfrm>
            <a:graphic>
              <a:graphicData uri="http://schemas.openxmlformats.org/presentationml/2006/ole">
                <mc:AlternateContent xmlns:mc="http://schemas.openxmlformats.org/markup-compatibility/2006">
                  <mc:Choice xmlns:v="urn:schemas-microsoft-com:vml" Requires="v">
                    <p:oleObj spid="_x0000_s1406598" name="Equation" r:id="rId36" imgW="215640" imgH="228600" progId="Equation.DSMT4">
                      <p:embed/>
                    </p:oleObj>
                  </mc:Choice>
                  <mc:Fallback>
                    <p:oleObj name="Equation" r:id="rId36" imgW="215640" imgH="228600" progId="Equation.DSMT4">
                      <p:embed/>
                      <p:pic>
                        <p:nvPicPr>
                          <p:cNvPr id="208" name="Object 207">
                            <a:extLst>
                              <a:ext uri="{FF2B5EF4-FFF2-40B4-BE49-F238E27FC236}">
                                <a16:creationId xmlns:a16="http://schemas.microsoft.com/office/drawing/2014/main" id="{3E38B289-CA77-4AA9-ABA1-B501F098C1D1}"/>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8209842" y="19874554"/>
                            <a:ext cx="356577" cy="37755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99" name="Group 1048">
              <a:extLst>
                <a:ext uri="{FF2B5EF4-FFF2-40B4-BE49-F238E27FC236}">
                  <a16:creationId xmlns:a16="http://schemas.microsoft.com/office/drawing/2014/main" id="{DC78BC32-3EBF-4D90-8F7E-F7F1BC351212}"/>
                </a:ext>
              </a:extLst>
            </p:cNvPr>
            <p:cNvGrpSpPr/>
            <p:nvPr/>
          </p:nvGrpSpPr>
          <p:grpSpPr>
            <a:xfrm>
              <a:off x="3339437" y="4114799"/>
              <a:ext cx="358765" cy="650772"/>
              <a:chOff x="10302553" y="14302536"/>
              <a:chExt cx="588962" cy="1075125"/>
            </a:xfrm>
          </p:grpSpPr>
          <p:graphicFrame>
            <p:nvGraphicFramePr>
              <p:cNvPr id="201" name="Object 200">
                <a:extLst>
                  <a:ext uri="{FF2B5EF4-FFF2-40B4-BE49-F238E27FC236}">
                    <a16:creationId xmlns:a16="http://schemas.microsoft.com/office/drawing/2014/main" id="{22506D5B-BCE8-45C9-89F4-41883A55E6C9}"/>
                  </a:ext>
                </a:extLst>
              </p:cNvPr>
              <p:cNvGraphicFramePr>
                <a:graphicFrameLocks noChangeAspect="1"/>
              </p:cNvGraphicFramePr>
              <p:nvPr/>
            </p:nvGraphicFramePr>
            <p:xfrm>
              <a:off x="10335739" y="14302536"/>
              <a:ext cx="546100" cy="377825"/>
            </p:xfrm>
            <a:graphic>
              <a:graphicData uri="http://schemas.openxmlformats.org/presentationml/2006/ole">
                <mc:AlternateContent xmlns:mc="http://schemas.openxmlformats.org/markup-compatibility/2006">
                  <mc:Choice xmlns:v="urn:schemas-microsoft-com:vml" Requires="v">
                    <p:oleObj spid="_x0000_s1406599" name="Equation" r:id="rId37" imgW="330120" imgH="228600" progId="Equation.DSMT4">
                      <p:embed/>
                    </p:oleObj>
                  </mc:Choice>
                  <mc:Fallback>
                    <p:oleObj name="Equation" r:id="rId37" imgW="330120" imgH="228600" progId="Equation.DSMT4">
                      <p:embed/>
                      <p:pic>
                        <p:nvPicPr>
                          <p:cNvPr id="201" name="Object 200">
                            <a:extLst>
                              <a:ext uri="{FF2B5EF4-FFF2-40B4-BE49-F238E27FC236}">
                                <a16:creationId xmlns:a16="http://schemas.microsoft.com/office/drawing/2014/main" id="{22506D5B-BCE8-45C9-89F4-41883A55E6C9}"/>
                              </a:ext>
                            </a:extLst>
                          </p:cNvPr>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10335739" y="14302536"/>
                            <a:ext cx="546100"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2" name="Object 201">
                <a:extLst>
                  <a:ext uri="{FF2B5EF4-FFF2-40B4-BE49-F238E27FC236}">
                    <a16:creationId xmlns:a16="http://schemas.microsoft.com/office/drawing/2014/main" id="{346CBEE3-2B24-46D7-A95B-6D1439BF4219}"/>
                  </a:ext>
                </a:extLst>
              </p:cNvPr>
              <p:cNvGraphicFramePr>
                <a:graphicFrameLocks noChangeAspect="1"/>
              </p:cNvGraphicFramePr>
              <p:nvPr/>
            </p:nvGraphicFramePr>
            <p:xfrm>
              <a:off x="10302553" y="14644238"/>
              <a:ext cx="588962" cy="377825"/>
            </p:xfrm>
            <a:graphic>
              <a:graphicData uri="http://schemas.openxmlformats.org/presentationml/2006/ole">
                <mc:AlternateContent xmlns:mc="http://schemas.openxmlformats.org/markup-compatibility/2006">
                  <mc:Choice xmlns:v="urn:schemas-microsoft-com:vml" Requires="v">
                    <p:oleObj spid="_x0000_s1406600" name="Equation" r:id="rId38" imgW="355320" imgH="228600" progId="Equation.DSMT4">
                      <p:embed/>
                    </p:oleObj>
                  </mc:Choice>
                  <mc:Fallback>
                    <p:oleObj name="Equation" r:id="rId38" imgW="355320" imgH="228600" progId="Equation.DSMT4">
                      <p:embed/>
                      <p:pic>
                        <p:nvPicPr>
                          <p:cNvPr id="202" name="Object 201">
                            <a:extLst>
                              <a:ext uri="{FF2B5EF4-FFF2-40B4-BE49-F238E27FC236}">
                                <a16:creationId xmlns:a16="http://schemas.microsoft.com/office/drawing/2014/main" id="{346CBEE3-2B24-46D7-A95B-6D1439BF4219}"/>
                              </a:ext>
                            </a:extLst>
                          </p:cNvPr>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0302553" y="14644238"/>
                            <a:ext cx="588962"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3" name="Object 202">
                <a:extLst>
                  <a:ext uri="{FF2B5EF4-FFF2-40B4-BE49-F238E27FC236}">
                    <a16:creationId xmlns:a16="http://schemas.microsoft.com/office/drawing/2014/main" id="{00D06556-7C6E-4782-9677-DD533B4EB9AE}"/>
                  </a:ext>
                </a:extLst>
              </p:cNvPr>
              <p:cNvGraphicFramePr>
                <a:graphicFrameLocks noChangeAspect="1"/>
              </p:cNvGraphicFramePr>
              <p:nvPr/>
            </p:nvGraphicFramePr>
            <p:xfrm>
              <a:off x="10313665" y="14999836"/>
              <a:ext cx="566738" cy="377825"/>
            </p:xfrm>
            <a:graphic>
              <a:graphicData uri="http://schemas.openxmlformats.org/presentationml/2006/ole">
                <mc:AlternateContent xmlns:mc="http://schemas.openxmlformats.org/markup-compatibility/2006">
                  <mc:Choice xmlns:v="urn:schemas-microsoft-com:vml" Requires="v">
                    <p:oleObj spid="_x0000_s1406601" name="Equation" r:id="rId39" imgW="342720" imgH="228600" progId="Equation.DSMT4">
                      <p:embed/>
                    </p:oleObj>
                  </mc:Choice>
                  <mc:Fallback>
                    <p:oleObj name="Equation" r:id="rId39" imgW="342720" imgH="228600" progId="Equation.DSMT4">
                      <p:embed/>
                      <p:pic>
                        <p:nvPicPr>
                          <p:cNvPr id="203" name="Object 202">
                            <a:extLst>
                              <a:ext uri="{FF2B5EF4-FFF2-40B4-BE49-F238E27FC236}">
                                <a16:creationId xmlns:a16="http://schemas.microsoft.com/office/drawing/2014/main" id="{00D06556-7C6E-4782-9677-DD533B4EB9AE}"/>
                              </a:ext>
                            </a:extLst>
                          </p:cNvPr>
                          <p:cNvPicPr>
                            <a:picLocks noChangeAspect="1"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10313665" y="14999836"/>
                            <a:ext cx="566738" cy="37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cxnSp>
        <p:nvCxnSpPr>
          <p:cNvPr id="230" name="Straight Arrow Connector 229">
            <a:extLst>
              <a:ext uri="{FF2B5EF4-FFF2-40B4-BE49-F238E27FC236}">
                <a16:creationId xmlns:a16="http://schemas.microsoft.com/office/drawing/2014/main" id="{60CEF110-E2C3-4FBA-B4AD-9BE8E53F3380}"/>
              </a:ext>
            </a:extLst>
          </p:cNvPr>
          <p:cNvCxnSpPr>
            <a:cxnSpLocks/>
            <a:stCxn id="153" idx="2"/>
          </p:cNvCxnSpPr>
          <p:nvPr/>
        </p:nvCxnSpPr>
        <p:spPr>
          <a:xfrm flipH="1">
            <a:off x="766250" y="2191652"/>
            <a:ext cx="1" cy="431142"/>
          </a:xfrm>
          <a:prstGeom prst="straightConnector1">
            <a:avLst/>
          </a:prstGeom>
          <a:ln>
            <a:tailEnd type="triangle" w="lg" len="med"/>
          </a:ln>
        </p:spPr>
        <p:style>
          <a:lnRef idx="2">
            <a:schemeClr val="accent3"/>
          </a:lnRef>
          <a:fillRef idx="0">
            <a:schemeClr val="accent3"/>
          </a:fillRef>
          <a:effectRef idx="1">
            <a:schemeClr val="accent3"/>
          </a:effectRef>
          <a:fontRef idx="minor">
            <a:schemeClr val="tx1"/>
          </a:fontRef>
        </p:style>
      </p:cxnSp>
      <p:cxnSp>
        <p:nvCxnSpPr>
          <p:cNvPr id="231" name="Straight Arrow Connector 230">
            <a:extLst>
              <a:ext uri="{FF2B5EF4-FFF2-40B4-BE49-F238E27FC236}">
                <a16:creationId xmlns:a16="http://schemas.microsoft.com/office/drawing/2014/main" id="{E84C3577-8FB5-4402-9B8A-FF0DDEF0AB48}"/>
              </a:ext>
            </a:extLst>
          </p:cNvPr>
          <p:cNvCxnSpPr>
            <a:cxnSpLocks/>
          </p:cNvCxnSpPr>
          <p:nvPr/>
        </p:nvCxnSpPr>
        <p:spPr>
          <a:xfrm flipH="1">
            <a:off x="8563582" y="4619858"/>
            <a:ext cx="1" cy="431142"/>
          </a:xfrm>
          <a:prstGeom prst="straightConnector1">
            <a:avLst/>
          </a:prstGeom>
          <a:ln>
            <a:tailEnd type="triangle" w="lg" len="med"/>
          </a:ln>
        </p:spPr>
        <p:style>
          <a:lnRef idx="2">
            <a:schemeClr val="accent3"/>
          </a:lnRef>
          <a:fillRef idx="0">
            <a:schemeClr val="accent3"/>
          </a:fillRef>
          <a:effectRef idx="1">
            <a:schemeClr val="accent3"/>
          </a:effectRef>
          <a:fontRef idx="minor">
            <a:schemeClr val="tx1"/>
          </a:fontRef>
        </p:style>
      </p:cxnSp>
      <p:sp>
        <p:nvSpPr>
          <p:cNvPr id="232" name="Rectangle 231">
            <a:extLst>
              <a:ext uri="{FF2B5EF4-FFF2-40B4-BE49-F238E27FC236}">
                <a16:creationId xmlns:a16="http://schemas.microsoft.com/office/drawing/2014/main" id="{8A63B9B7-0CEA-4079-82FF-CDF1675F4910}"/>
              </a:ext>
            </a:extLst>
          </p:cNvPr>
          <p:cNvSpPr/>
          <p:nvPr/>
        </p:nvSpPr>
        <p:spPr>
          <a:xfrm>
            <a:off x="2176398" y="1226331"/>
            <a:ext cx="6362419" cy="523220"/>
          </a:xfrm>
          <a:prstGeom prst="rect">
            <a:avLst/>
          </a:prstGeom>
        </p:spPr>
        <p:txBody>
          <a:bodyPr wrap="square">
            <a:spAutoFit/>
          </a:bodyPr>
          <a:lstStyle/>
          <a:p>
            <a:r>
              <a:rPr lang="en-US" sz="2800" dirty="0">
                <a:solidFill>
                  <a:srgbClr val="0070C0"/>
                </a:solidFill>
              </a:rPr>
              <a:t>Deep Latent variable model for Rounding</a:t>
            </a:r>
          </a:p>
        </p:txBody>
      </p:sp>
      <p:sp>
        <p:nvSpPr>
          <p:cNvPr id="234" name="TextBox 233">
            <a:extLst>
              <a:ext uri="{FF2B5EF4-FFF2-40B4-BE49-F238E27FC236}">
                <a16:creationId xmlns:a16="http://schemas.microsoft.com/office/drawing/2014/main" id="{2A6127BB-1143-4371-9BF4-9687D359A7FF}"/>
              </a:ext>
            </a:extLst>
          </p:cNvPr>
          <p:cNvSpPr txBox="1"/>
          <p:nvPr/>
        </p:nvSpPr>
        <p:spPr>
          <a:xfrm>
            <a:off x="1454299" y="5765602"/>
            <a:ext cx="4181453" cy="830997"/>
          </a:xfrm>
          <a:prstGeom prst="rect">
            <a:avLst/>
          </a:prstGeom>
          <a:noFill/>
          <a:ln>
            <a:noFill/>
          </a:ln>
        </p:spPr>
        <p:txBody>
          <a:bodyPr wrap="square" rtlCol="0">
            <a:spAutoFit/>
          </a:bodyPr>
          <a:lstStyle/>
          <a:p>
            <a:r>
              <a:rPr lang="en-IN" sz="2400" dirty="0">
                <a:solidFill>
                  <a:srgbClr val="C00000"/>
                </a:solidFill>
              </a:rPr>
              <a:t>Minimize the expected energy of the output integral solution</a:t>
            </a:r>
          </a:p>
        </p:txBody>
      </p:sp>
      <p:cxnSp>
        <p:nvCxnSpPr>
          <p:cNvPr id="236" name="Straight Arrow Connector 235">
            <a:extLst>
              <a:ext uri="{FF2B5EF4-FFF2-40B4-BE49-F238E27FC236}">
                <a16:creationId xmlns:a16="http://schemas.microsoft.com/office/drawing/2014/main" id="{CBA8BCD8-3F72-42D9-8972-D74305F8A275}"/>
              </a:ext>
            </a:extLst>
          </p:cNvPr>
          <p:cNvCxnSpPr>
            <a:cxnSpLocks/>
          </p:cNvCxnSpPr>
          <p:nvPr/>
        </p:nvCxnSpPr>
        <p:spPr>
          <a:xfrm flipH="1">
            <a:off x="1252872" y="5650998"/>
            <a:ext cx="4469414" cy="1778"/>
          </a:xfrm>
          <a:prstGeom prst="straightConnector1">
            <a:avLst/>
          </a:prstGeom>
          <a:ln>
            <a:solidFill>
              <a:srgbClr val="C00000"/>
            </a:solidFill>
            <a:prstDash val="dash"/>
            <a:tailEnd type="triangle" w="lg" len="med"/>
          </a:ln>
          <a:effectLst/>
        </p:spPr>
        <p:style>
          <a:lnRef idx="2">
            <a:schemeClr val="accent3"/>
          </a:lnRef>
          <a:fillRef idx="0">
            <a:schemeClr val="accent3"/>
          </a:fillRef>
          <a:effectRef idx="1">
            <a:schemeClr val="accent3"/>
          </a:effectRef>
          <a:fontRef idx="minor">
            <a:schemeClr val="tx1"/>
          </a:fontRef>
        </p:style>
      </p:cxnSp>
      <p:sp>
        <p:nvSpPr>
          <p:cNvPr id="238" name="TextBox 237">
            <a:extLst>
              <a:ext uri="{FF2B5EF4-FFF2-40B4-BE49-F238E27FC236}">
                <a16:creationId xmlns:a16="http://schemas.microsoft.com/office/drawing/2014/main" id="{46D7F22B-C30F-436B-97A2-3541137EEC68}"/>
              </a:ext>
            </a:extLst>
          </p:cNvPr>
          <p:cNvSpPr txBox="1"/>
          <p:nvPr/>
        </p:nvSpPr>
        <p:spPr>
          <a:xfrm>
            <a:off x="5503226" y="5769024"/>
            <a:ext cx="2393599" cy="830997"/>
          </a:xfrm>
          <a:prstGeom prst="rect">
            <a:avLst/>
          </a:prstGeom>
          <a:noFill/>
          <a:ln>
            <a:noFill/>
          </a:ln>
        </p:spPr>
        <p:txBody>
          <a:bodyPr wrap="square" rtlCol="0">
            <a:spAutoFit/>
          </a:bodyPr>
          <a:lstStyle/>
          <a:p>
            <a:r>
              <a:rPr lang="en-IN" sz="2400" dirty="0">
                <a:solidFill>
                  <a:srgbClr val="C00000"/>
                </a:solidFill>
              </a:rPr>
              <a:t>+  Entropy  </a:t>
            </a:r>
          </a:p>
          <a:p>
            <a:r>
              <a:rPr lang="en-IN" sz="2400" dirty="0">
                <a:solidFill>
                  <a:srgbClr val="C00000"/>
                </a:solidFill>
              </a:rPr>
              <a:t>    regularization</a:t>
            </a:r>
          </a:p>
        </p:txBody>
      </p:sp>
      <p:sp>
        <p:nvSpPr>
          <p:cNvPr id="239" name="TextBox 238">
            <a:hlinkClick r:id="" action="ppaction://noaction"/>
            <a:extLst>
              <a:ext uri="{FF2B5EF4-FFF2-40B4-BE49-F238E27FC236}">
                <a16:creationId xmlns:a16="http://schemas.microsoft.com/office/drawing/2014/main" id="{E6B25040-659D-4047-A8B2-4618370C66C3}"/>
              </a:ext>
            </a:extLst>
          </p:cNvPr>
          <p:cNvSpPr txBox="1"/>
          <p:nvPr/>
        </p:nvSpPr>
        <p:spPr>
          <a:xfrm>
            <a:off x="1" y="6488668"/>
            <a:ext cx="1346942" cy="369332"/>
          </a:xfrm>
          <a:prstGeom prst="rect">
            <a:avLst/>
          </a:prstGeom>
          <a:noFill/>
        </p:spPr>
        <p:txBody>
          <a:bodyPr wrap="square">
            <a:spAutoFit/>
          </a:bodyPr>
          <a:lstStyle/>
          <a:p>
            <a:r>
              <a:rPr lang="en-IN" sz="1800" dirty="0">
                <a:solidFill>
                  <a:srgbClr val="002060"/>
                </a:solidFill>
              </a:rPr>
              <a:t>Link: Details</a:t>
            </a:r>
            <a:endParaRPr lang="en-IN" dirty="0">
              <a:solidFill>
                <a:srgbClr val="002060"/>
              </a:solidFill>
            </a:endParaRPr>
          </a:p>
        </p:txBody>
      </p:sp>
    </p:spTree>
    <p:extLst>
      <p:ext uri="{BB962C8B-B14F-4D97-AF65-F5344CB8AC3E}">
        <p14:creationId xmlns:p14="http://schemas.microsoft.com/office/powerpoint/2010/main" val="344837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 grpId="0"/>
      <p:bldP spid="234" grpId="0"/>
      <p:bldP spid="23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533400"/>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en-IN" sz="2800" dirty="0">
                <a:solidFill>
                  <a:schemeClr val="bg1"/>
                </a:solidFill>
              </a:rPr>
              <a:t>Experiments and Results</a:t>
            </a:r>
          </a:p>
        </p:txBody>
      </p:sp>
      <p:sp>
        <p:nvSpPr>
          <p:cNvPr id="29" name="TextBox 28"/>
          <p:cNvSpPr txBox="1"/>
          <p:nvPr/>
        </p:nvSpPr>
        <p:spPr>
          <a:xfrm>
            <a:off x="304800" y="1474782"/>
            <a:ext cx="9144000" cy="1631216"/>
          </a:xfrm>
          <a:prstGeom prst="rect">
            <a:avLst/>
          </a:prstGeom>
          <a:noFill/>
        </p:spPr>
        <p:txBody>
          <a:bodyPr wrap="square" rtlCol="0">
            <a:spAutoFit/>
          </a:bodyPr>
          <a:lstStyle/>
          <a:p>
            <a:r>
              <a:rPr lang="en-IN" sz="2000" u="sng" dirty="0">
                <a:solidFill>
                  <a:schemeClr val="tx2"/>
                </a:solidFill>
              </a:rPr>
              <a:t>Dataset</a:t>
            </a:r>
            <a:r>
              <a:rPr lang="en-IN" sz="2000" dirty="0">
                <a:solidFill>
                  <a:schemeClr val="tx2"/>
                </a:solidFill>
              </a:rPr>
              <a:t>: Collection of 100 synthetically generated densely connected graphs.</a:t>
            </a:r>
          </a:p>
          <a:p>
            <a:endParaRPr lang="en-IN" sz="2000" u="sng" dirty="0">
              <a:solidFill>
                <a:schemeClr val="tx2"/>
              </a:solidFill>
            </a:endParaRPr>
          </a:p>
          <a:p>
            <a:r>
              <a:rPr lang="en-IN" sz="2000" u="sng" dirty="0">
                <a:solidFill>
                  <a:schemeClr val="tx2"/>
                </a:solidFill>
              </a:rPr>
              <a:t>Fractional Solutions</a:t>
            </a:r>
            <a:r>
              <a:rPr lang="en-IN" sz="2000" dirty="0">
                <a:solidFill>
                  <a:schemeClr val="tx2"/>
                </a:solidFill>
              </a:rPr>
              <a:t>: We use the efficient proximal LP solver proposed by [1] </a:t>
            </a:r>
            <a:br>
              <a:rPr lang="en-IN" sz="2000" dirty="0">
                <a:solidFill>
                  <a:schemeClr val="tx2"/>
                </a:solidFill>
              </a:rPr>
            </a:br>
            <a:r>
              <a:rPr lang="en-IN" sz="2000" dirty="0">
                <a:solidFill>
                  <a:schemeClr val="tx2"/>
                </a:solidFill>
              </a:rPr>
              <a:t>                                      to obtain fractional solutions for training our model. </a:t>
            </a:r>
          </a:p>
          <a:p>
            <a:r>
              <a:rPr lang="en-IN" sz="2000" u="sng" dirty="0">
                <a:solidFill>
                  <a:schemeClr val="tx2"/>
                </a:solidFill>
              </a:rPr>
              <a:t>Results</a:t>
            </a:r>
            <a:r>
              <a:rPr lang="en-IN" sz="2000" dirty="0">
                <a:solidFill>
                  <a:schemeClr val="tx2"/>
                </a:solidFill>
              </a:rPr>
              <a:t>:</a:t>
            </a:r>
          </a:p>
        </p:txBody>
      </p:sp>
      <p:sp>
        <p:nvSpPr>
          <p:cNvPr id="33" name="Rectangle 32">
            <a:extLst>
              <a:ext uri="{FF2B5EF4-FFF2-40B4-BE49-F238E27FC236}">
                <a16:creationId xmlns:a16="http://schemas.microsoft.com/office/drawing/2014/main" id="{ED3C9DD1-926E-4687-8EAE-7F7B3118BB28}"/>
              </a:ext>
            </a:extLst>
          </p:cNvPr>
          <p:cNvSpPr/>
          <p:nvPr/>
        </p:nvSpPr>
        <p:spPr>
          <a:xfrm>
            <a:off x="43997" y="762000"/>
            <a:ext cx="7034540" cy="523220"/>
          </a:xfrm>
          <a:prstGeom prst="rect">
            <a:avLst/>
          </a:prstGeom>
        </p:spPr>
        <p:txBody>
          <a:bodyPr wrap="square">
            <a:spAutoFit/>
          </a:bodyPr>
          <a:lstStyle/>
          <a:p>
            <a:r>
              <a:rPr lang="en-IN" sz="2800" b="1" dirty="0">
                <a:solidFill>
                  <a:srgbClr val="C00000"/>
                </a:solidFill>
              </a:rPr>
              <a:t>Discrete labeling of densely connected graphs</a:t>
            </a:r>
            <a:endParaRPr lang="en-US" sz="2800" b="1" baseline="-25000" dirty="0">
              <a:solidFill>
                <a:srgbClr val="C00000"/>
              </a:solidFill>
            </a:endParaRPr>
          </a:p>
        </p:txBody>
      </p:sp>
      <p:grpSp>
        <p:nvGrpSpPr>
          <p:cNvPr id="8" name="Group 7">
            <a:extLst>
              <a:ext uri="{FF2B5EF4-FFF2-40B4-BE49-F238E27FC236}">
                <a16:creationId xmlns:a16="http://schemas.microsoft.com/office/drawing/2014/main" id="{B1F9C4F3-3047-40B0-A2DF-7F7436E75749}"/>
              </a:ext>
            </a:extLst>
          </p:cNvPr>
          <p:cNvGrpSpPr/>
          <p:nvPr/>
        </p:nvGrpSpPr>
        <p:grpSpPr>
          <a:xfrm>
            <a:off x="228600" y="3259544"/>
            <a:ext cx="8686800" cy="3249262"/>
            <a:chOff x="16385036" y="26331974"/>
            <a:chExt cx="12472974" cy="3249262"/>
          </a:xfrm>
        </p:grpSpPr>
        <p:sp>
          <p:nvSpPr>
            <p:cNvPr id="9" name="TextBox 8">
              <a:extLst>
                <a:ext uri="{FF2B5EF4-FFF2-40B4-BE49-F238E27FC236}">
                  <a16:creationId xmlns:a16="http://schemas.microsoft.com/office/drawing/2014/main" id="{35AD2420-A2C1-4E8A-ADFF-973E7C6A381B}"/>
                </a:ext>
              </a:extLst>
            </p:cNvPr>
            <p:cNvSpPr txBox="1"/>
            <p:nvPr/>
          </p:nvSpPr>
          <p:spPr>
            <a:xfrm>
              <a:off x="17041508" y="29181126"/>
              <a:ext cx="11254928" cy="400110"/>
            </a:xfrm>
            <a:prstGeom prst="rect">
              <a:avLst/>
            </a:prstGeom>
            <a:noFill/>
          </p:spPr>
          <p:txBody>
            <a:bodyPr wrap="none" rtlCol="0">
              <a:spAutoFit/>
            </a:bodyPr>
            <a:lstStyle/>
            <a:p>
              <a:r>
                <a:rPr lang="en-IN" sz="2000" dirty="0">
                  <a:solidFill>
                    <a:schemeClr val="tx2"/>
                  </a:solidFill>
                </a:rPr>
                <a:t>Objective function Vs. iterations during optimization over the training set.</a:t>
              </a:r>
            </a:p>
          </p:txBody>
        </p:sp>
        <p:pic>
          <p:nvPicPr>
            <p:cNvPr id="10" name="chart">
              <a:extLst>
                <a:ext uri="{FF2B5EF4-FFF2-40B4-BE49-F238E27FC236}">
                  <a16:creationId xmlns:a16="http://schemas.microsoft.com/office/drawing/2014/main" id="{7E3023C5-63B8-44C0-8FE5-837E25B76C60}"/>
                </a:ext>
              </a:extLst>
            </p:cNvPr>
            <p:cNvPicPr>
              <a:picLocks noChangeAspect="1"/>
            </p:cNvPicPr>
            <p:nvPr/>
          </p:nvPicPr>
          <p:blipFill>
            <a:blip r:embed="rId2"/>
            <a:stretch>
              <a:fillRect/>
            </a:stretch>
          </p:blipFill>
          <p:spPr>
            <a:xfrm>
              <a:off x="16385036" y="26331974"/>
              <a:ext cx="12472974" cy="2777144"/>
            </a:xfrm>
            <a:prstGeom prst="rect">
              <a:avLst/>
            </a:prstGeom>
          </p:spPr>
        </p:pic>
      </p:grpSp>
      <p:sp>
        <p:nvSpPr>
          <p:cNvPr id="11" name="TextBox 10">
            <a:extLst>
              <a:ext uri="{FF2B5EF4-FFF2-40B4-BE49-F238E27FC236}">
                <a16:creationId xmlns:a16="http://schemas.microsoft.com/office/drawing/2014/main" id="{154DB1D8-9781-47F9-9045-FFDF9967B5DC}"/>
              </a:ext>
            </a:extLst>
          </p:cNvPr>
          <p:cNvSpPr txBox="1"/>
          <p:nvPr/>
        </p:nvSpPr>
        <p:spPr>
          <a:xfrm>
            <a:off x="-1" y="6581001"/>
            <a:ext cx="5762847" cy="307777"/>
          </a:xfrm>
          <a:prstGeom prst="rect">
            <a:avLst/>
          </a:prstGeom>
          <a:noFill/>
        </p:spPr>
        <p:txBody>
          <a:bodyPr wrap="square">
            <a:spAutoFit/>
          </a:bodyPr>
          <a:lstStyle/>
          <a:p>
            <a:r>
              <a:rPr lang="en-IN" sz="1400" dirty="0"/>
              <a:t>[1] </a:t>
            </a:r>
            <a:r>
              <a:rPr lang="en-IN" sz="1400" dirty="0" err="1"/>
              <a:t>Ajanthan</a:t>
            </a:r>
            <a:r>
              <a:rPr lang="en-IN" sz="1400" dirty="0"/>
              <a:t> et al., Efficient linear programming for dense CRFs, CVPR, 2017</a:t>
            </a:r>
          </a:p>
        </p:txBody>
      </p:sp>
    </p:spTree>
    <p:extLst>
      <p:ext uri="{BB962C8B-B14F-4D97-AF65-F5344CB8AC3E}">
        <p14:creationId xmlns:p14="http://schemas.microsoft.com/office/powerpoint/2010/main" val="2957577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533400"/>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en-IN" sz="2800" dirty="0">
                <a:solidFill>
                  <a:schemeClr val="bg1"/>
                </a:solidFill>
              </a:rPr>
              <a:t>Rounding as Sampling from Latent Variable Model</a:t>
            </a:r>
          </a:p>
        </p:txBody>
      </p:sp>
      <p:grpSp>
        <p:nvGrpSpPr>
          <p:cNvPr id="11" name="Group 10">
            <a:extLst>
              <a:ext uri="{FF2B5EF4-FFF2-40B4-BE49-F238E27FC236}">
                <a16:creationId xmlns:a16="http://schemas.microsoft.com/office/drawing/2014/main" id="{D5F3DB5D-EBFB-4E31-A39C-3ABC426D927A}"/>
              </a:ext>
            </a:extLst>
          </p:cNvPr>
          <p:cNvGrpSpPr/>
          <p:nvPr/>
        </p:nvGrpSpPr>
        <p:grpSpPr>
          <a:xfrm>
            <a:off x="457200" y="1457448"/>
            <a:ext cx="8089732" cy="5248152"/>
            <a:chOff x="16119495" y="31110005"/>
            <a:chExt cx="8089732" cy="5248152"/>
          </a:xfrm>
        </p:grpSpPr>
        <p:grpSp>
          <p:nvGrpSpPr>
            <p:cNvPr id="12" name="Group 274">
              <a:extLst>
                <a:ext uri="{FF2B5EF4-FFF2-40B4-BE49-F238E27FC236}">
                  <a16:creationId xmlns:a16="http://schemas.microsoft.com/office/drawing/2014/main" id="{8B0CB646-3268-46AA-B15A-ED99469B5B0F}"/>
                </a:ext>
              </a:extLst>
            </p:cNvPr>
            <p:cNvGrpSpPr/>
            <p:nvPr/>
          </p:nvGrpSpPr>
          <p:grpSpPr>
            <a:xfrm>
              <a:off x="16119495" y="31110005"/>
              <a:ext cx="8089732" cy="5248152"/>
              <a:chOff x="16119495" y="31110005"/>
              <a:chExt cx="8089732" cy="5248152"/>
            </a:xfrm>
          </p:grpSpPr>
          <p:graphicFrame>
            <p:nvGraphicFramePr>
              <p:cNvPr id="14" name="Chart 13">
                <a:extLst>
                  <a:ext uri="{FF2B5EF4-FFF2-40B4-BE49-F238E27FC236}">
                    <a16:creationId xmlns:a16="http://schemas.microsoft.com/office/drawing/2014/main" id="{3CA2A835-0380-40A2-A689-DBE0A311675F}"/>
                  </a:ext>
                </a:extLst>
              </p:cNvPr>
              <p:cNvGraphicFramePr>
                <a:graphicFrameLocks noChangeAspect="1"/>
              </p:cNvGraphicFramePr>
              <p:nvPr/>
            </p:nvGraphicFramePr>
            <p:xfrm>
              <a:off x="16119495" y="33777005"/>
              <a:ext cx="3441532" cy="258115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Chart 15">
                <a:extLst>
                  <a:ext uri="{FF2B5EF4-FFF2-40B4-BE49-F238E27FC236}">
                    <a16:creationId xmlns:a16="http://schemas.microsoft.com/office/drawing/2014/main" id="{632457F4-E706-46B2-8B05-D13BE8037FF0}"/>
                  </a:ext>
                </a:extLst>
              </p:cNvPr>
              <p:cNvGraphicFramePr>
                <a:graphicFrameLocks noChangeAspect="1"/>
              </p:cNvGraphicFramePr>
              <p:nvPr/>
            </p:nvGraphicFramePr>
            <p:xfrm>
              <a:off x="20767695" y="31110005"/>
              <a:ext cx="3441532" cy="25811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hart 17">
                <a:extLst>
                  <a:ext uri="{FF2B5EF4-FFF2-40B4-BE49-F238E27FC236}">
                    <a16:creationId xmlns:a16="http://schemas.microsoft.com/office/drawing/2014/main" id="{AD7B9C2C-BF31-4B95-B12B-49112F7D2C76}"/>
                  </a:ext>
                </a:extLst>
              </p:cNvPr>
              <p:cNvGraphicFramePr>
                <a:graphicFrameLocks noChangeAspect="1"/>
              </p:cNvGraphicFramePr>
              <p:nvPr/>
            </p:nvGraphicFramePr>
            <p:xfrm>
              <a:off x="20645778" y="33777005"/>
              <a:ext cx="3441532" cy="2581152"/>
            </p:xfrm>
            <a:graphic>
              <a:graphicData uri="http://schemas.openxmlformats.org/drawingml/2006/chart">
                <c:chart xmlns:c="http://schemas.openxmlformats.org/drawingml/2006/chart" xmlns:r="http://schemas.openxmlformats.org/officeDocument/2006/relationships" r:id="rId4"/>
              </a:graphicData>
            </a:graphic>
          </p:graphicFrame>
        </p:grpSp>
        <p:sp>
          <p:nvSpPr>
            <p:cNvPr id="13" name="TextBox 12">
              <a:extLst>
                <a:ext uri="{FF2B5EF4-FFF2-40B4-BE49-F238E27FC236}">
                  <a16:creationId xmlns:a16="http://schemas.microsoft.com/office/drawing/2014/main" id="{C12C1F4F-FB39-4359-995E-C2E804EA2F1C}"/>
                </a:ext>
              </a:extLst>
            </p:cNvPr>
            <p:cNvSpPr txBox="1"/>
            <p:nvPr/>
          </p:nvSpPr>
          <p:spPr>
            <a:xfrm>
              <a:off x="16434740" y="31633757"/>
              <a:ext cx="3441532" cy="1015663"/>
            </a:xfrm>
            <a:prstGeom prst="rect">
              <a:avLst/>
            </a:prstGeom>
            <a:noFill/>
          </p:spPr>
          <p:txBody>
            <a:bodyPr wrap="square" rtlCol="0">
              <a:spAutoFit/>
            </a:bodyPr>
            <a:lstStyle/>
            <a:p>
              <a:pPr algn="ctr"/>
              <a:r>
                <a:rPr lang="en-IN" sz="2000" dirty="0">
                  <a:solidFill>
                    <a:schemeClr val="tx2"/>
                  </a:solidFill>
                </a:rPr>
                <a:t>Average (</a:t>
              </a:r>
              <a:r>
                <a:rPr lang="en-IN" sz="2000" dirty="0" err="1">
                  <a:solidFill>
                    <a:schemeClr val="tx2"/>
                  </a:solidFill>
                </a:rPr>
                <a:t>E_avg</a:t>
              </a:r>
              <a:r>
                <a:rPr lang="en-IN" sz="2000" dirty="0">
                  <a:solidFill>
                    <a:schemeClr val="tx2"/>
                  </a:solidFill>
                </a:rPr>
                <a:t>) and minimum (</a:t>
              </a:r>
              <a:r>
                <a:rPr lang="en-IN" sz="2000" dirty="0" err="1">
                  <a:solidFill>
                    <a:schemeClr val="tx2"/>
                  </a:solidFill>
                </a:rPr>
                <a:t>E_min</a:t>
              </a:r>
              <a:r>
                <a:rPr lang="en-IN" sz="2000" dirty="0">
                  <a:solidFill>
                    <a:schemeClr val="tx2"/>
                  </a:solidFill>
                </a:rPr>
                <a:t>) obtained by different methods on the test set.</a:t>
              </a:r>
            </a:p>
          </p:txBody>
        </p:sp>
      </p:grpSp>
      <p:sp>
        <p:nvSpPr>
          <p:cNvPr id="19" name="Rectangle 18">
            <a:extLst>
              <a:ext uri="{FF2B5EF4-FFF2-40B4-BE49-F238E27FC236}">
                <a16:creationId xmlns:a16="http://schemas.microsoft.com/office/drawing/2014/main" id="{79151481-BCFE-40B5-B73E-3557DE4BD383}"/>
              </a:ext>
            </a:extLst>
          </p:cNvPr>
          <p:cNvSpPr/>
          <p:nvPr/>
        </p:nvSpPr>
        <p:spPr>
          <a:xfrm>
            <a:off x="43997" y="762000"/>
            <a:ext cx="7034540" cy="523220"/>
          </a:xfrm>
          <a:prstGeom prst="rect">
            <a:avLst/>
          </a:prstGeom>
        </p:spPr>
        <p:txBody>
          <a:bodyPr wrap="square">
            <a:spAutoFit/>
          </a:bodyPr>
          <a:lstStyle/>
          <a:p>
            <a:r>
              <a:rPr lang="en-IN" sz="2800" b="1" dirty="0">
                <a:solidFill>
                  <a:srgbClr val="C00000"/>
                </a:solidFill>
              </a:rPr>
              <a:t>Discrete labeling of densely connected graphs</a:t>
            </a:r>
            <a:endParaRPr lang="en-US" sz="2800" b="1" baseline="-25000" dirty="0">
              <a:solidFill>
                <a:srgbClr val="C00000"/>
              </a:solidFill>
            </a:endParaRPr>
          </a:p>
        </p:txBody>
      </p:sp>
    </p:spTree>
    <p:extLst>
      <p:ext uri="{BB962C8B-B14F-4D97-AF65-F5344CB8AC3E}">
        <p14:creationId xmlns:p14="http://schemas.microsoft.com/office/powerpoint/2010/main" val="31049004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9144000" cy="533400"/>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rtlCol="0" anchor="ctr"/>
          <a:lstStyle/>
          <a:p>
            <a:r>
              <a:rPr lang="en-IN" sz="2800" dirty="0">
                <a:solidFill>
                  <a:schemeClr val="bg1"/>
                </a:solidFill>
              </a:rPr>
              <a:t>Rounding as Sampling from Latent Variable Model</a:t>
            </a:r>
          </a:p>
        </p:txBody>
      </p:sp>
      <p:sp>
        <p:nvSpPr>
          <p:cNvPr id="12" name="TextBox 11">
            <a:extLst>
              <a:ext uri="{FF2B5EF4-FFF2-40B4-BE49-F238E27FC236}">
                <a16:creationId xmlns:a16="http://schemas.microsoft.com/office/drawing/2014/main" id="{135EE409-CA2A-4D0A-8407-7BF31088DB64}"/>
              </a:ext>
            </a:extLst>
          </p:cNvPr>
          <p:cNvSpPr txBox="1"/>
          <p:nvPr/>
        </p:nvSpPr>
        <p:spPr>
          <a:xfrm>
            <a:off x="1" y="1371600"/>
            <a:ext cx="9220199" cy="2154436"/>
          </a:xfrm>
          <a:prstGeom prst="rect">
            <a:avLst/>
          </a:prstGeom>
          <a:noFill/>
        </p:spPr>
        <p:txBody>
          <a:bodyPr wrap="square" rtlCol="0">
            <a:spAutoFit/>
          </a:bodyPr>
          <a:lstStyle/>
          <a:p>
            <a:r>
              <a:rPr lang="en-IN" sz="2000" u="sng" dirty="0">
                <a:solidFill>
                  <a:schemeClr val="tx2"/>
                </a:solidFill>
              </a:rPr>
              <a:t>Dataset</a:t>
            </a:r>
            <a:r>
              <a:rPr lang="en-IN" sz="2000" dirty="0">
                <a:solidFill>
                  <a:schemeClr val="tx2"/>
                </a:solidFill>
              </a:rPr>
              <a:t>: MSRC image segmentation dataset.</a:t>
            </a:r>
            <a:br>
              <a:rPr lang="en-IN" sz="2000" dirty="0">
                <a:solidFill>
                  <a:schemeClr val="tx2"/>
                </a:solidFill>
              </a:rPr>
            </a:br>
            <a:endParaRPr lang="en-IN" sz="2000" dirty="0">
              <a:solidFill>
                <a:schemeClr val="tx2"/>
              </a:solidFill>
            </a:endParaRPr>
          </a:p>
          <a:p>
            <a:r>
              <a:rPr lang="en-IN" sz="2000" u="sng" dirty="0">
                <a:solidFill>
                  <a:schemeClr val="tx2"/>
                </a:solidFill>
              </a:rPr>
              <a:t>Fractional Solution</a:t>
            </a:r>
            <a:r>
              <a:rPr lang="en-IN" sz="2000" dirty="0">
                <a:solidFill>
                  <a:schemeClr val="tx2"/>
                </a:solidFill>
              </a:rPr>
              <a:t>: Two different sets of fractional solutions,</a:t>
            </a:r>
            <a:br>
              <a:rPr lang="en-IN" sz="2000" dirty="0">
                <a:solidFill>
                  <a:schemeClr val="tx2"/>
                </a:solidFill>
              </a:rPr>
            </a:br>
            <a:r>
              <a:rPr lang="en-IN" dirty="0">
                <a:solidFill>
                  <a:schemeClr val="tx2"/>
                </a:solidFill>
              </a:rPr>
              <a:t>1) Primal solutions obtained by solving a continuous relaxation [2] of the original primal problem.</a:t>
            </a:r>
            <a:br>
              <a:rPr lang="en-IN" dirty="0">
                <a:solidFill>
                  <a:schemeClr val="tx2"/>
                </a:solidFill>
              </a:rPr>
            </a:br>
            <a:r>
              <a:rPr lang="en-IN" dirty="0">
                <a:solidFill>
                  <a:schemeClr val="tx2"/>
                </a:solidFill>
              </a:rPr>
              <a:t>2) Primal feasible solutions computed using expected min-marginals obtained from TRW-S.</a:t>
            </a:r>
            <a:br>
              <a:rPr lang="en-IN" dirty="0">
                <a:solidFill>
                  <a:schemeClr val="tx2"/>
                </a:solidFill>
              </a:rPr>
            </a:br>
            <a:endParaRPr lang="en-IN" dirty="0">
              <a:solidFill>
                <a:schemeClr val="tx2"/>
              </a:solidFill>
            </a:endParaRPr>
          </a:p>
          <a:p>
            <a:r>
              <a:rPr lang="en-IN" sz="2000" u="sng" dirty="0">
                <a:solidFill>
                  <a:schemeClr val="tx2"/>
                </a:solidFill>
              </a:rPr>
              <a:t>Results</a:t>
            </a:r>
            <a:r>
              <a:rPr lang="en-IN" sz="2000" dirty="0">
                <a:solidFill>
                  <a:schemeClr val="tx2"/>
                </a:solidFill>
              </a:rPr>
              <a:t>:</a:t>
            </a:r>
          </a:p>
        </p:txBody>
      </p:sp>
      <p:sp>
        <p:nvSpPr>
          <p:cNvPr id="8" name="Rectangle 7">
            <a:extLst>
              <a:ext uri="{FF2B5EF4-FFF2-40B4-BE49-F238E27FC236}">
                <a16:creationId xmlns:a16="http://schemas.microsoft.com/office/drawing/2014/main" id="{E6A6B64A-3705-4793-9CD9-F536A6B66C19}"/>
              </a:ext>
            </a:extLst>
          </p:cNvPr>
          <p:cNvSpPr/>
          <p:nvPr/>
        </p:nvSpPr>
        <p:spPr>
          <a:xfrm>
            <a:off x="43997" y="762000"/>
            <a:ext cx="7034540" cy="523220"/>
          </a:xfrm>
          <a:prstGeom prst="rect">
            <a:avLst/>
          </a:prstGeom>
        </p:spPr>
        <p:txBody>
          <a:bodyPr wrap="square">
            <a:spAutoFit/>
          </a:bodyPr>
          <a:lstStyle/>
          <a:p>
            <a:r>
              <a:rPr lang="en-IN" sz="2800" b="1" dirty="0">
                <a:solidFill>
                  <a:srgbClr val="C00000"/>
                </a:solidFill>
              </a:rPr>
              <a:t>Semantic segmentation of images</a:t>
            </a:r>
            <a:endParaRPr lang="en-US" sz="2800" b="1" baseline="-25000" dirty="0">
              <a:solidFill>
                <a:srgbClr val="C00000"/>
              </a:solidFill>
            </a:endParaRPr>
          </a:p>
        </p:txBody>
      </p:sp>
      <p:grpSp>
        <p:nvGrpSpPr>
          <p:cNvPr id="9" name="Group 8">
            <a:extLst>
              <a:ext uri="{FF2B5EF4-FFF2-40B4-BE49-F238E27FC236}">
                <a16:creationId xmlns:a16="http://schemas.microsoft.com/office/drawing/2014/main" id="{E23385CE-84AA-4EA1-8B33-8C47006F0941}"/>
              </a:ext>
            </a:extLst>
          </p:cNvPr>
          <p:cNvGrpSpPr>
            <a:grpSpLocks noChangeAspect="1"/>
          </p:cNvGrpSpPr>
          <p:nvPr/>
        </p:nvGrpSpPr>
        <p:grpSpPr>
          <a:xfrm>
            <a:off x="76200" y="3612416"/>
            <a:ext cx="8991600" cy="3089107"/>
            <a:chOff x="16327183" y="36103750"/>
            <a:chExt cx="12057454" cy="3676963"/>
          </a:xfrm>
        </p:grpSpPr>
        <p:sp>
          <p:nvSpPr>
            <p:cNvPr id="10" name="TextBox 9">
              <a:extLst>
                <a:ext uri="{FF2B5EF4-FFF2-40B4-BE49-F238E27FC236}">
                  <a16:creationId xmlns:a16="http://schemas.microsoft.com/office/drawing/2014/main" id="{E68F116E-CBB5-4846-9514-76B719A747C3}"/>
                </a:ext>
              </a:extLst>
            </p:cNvPr>
            <p:cNvSpPr txBox="1"/>
            <p:nvPr/>
          </p:nvSpPr>
          <p:spPr>
            <a:xfrm>
              <a:off x="17015261" y="39285477"/>
              <a:ext cx="11267194" cy="495236"/>
            </a:xfrm>
            <a:prstGeom prst="rect">
              <a:avLst/>
            </a:prstGeom>
            <a:noFill/>
          </p:spPr>
          <p:txBody>
            <a:bodyPr wrap="square" rtlCol="0">
              <a:spAutoFit/>
            </a:bodyPr>
            <a:lstStyle/>
            <a:p>
              <a:r>
                <a:rPr lang="en-IN" dirty="0">
                  <a:solidFill>
                    <a:schemeClr val="tx2"/>
                  </a:solidFill>
                </a:rPr>
                <a:t>Average (</a:t>
              </a:r>
              <a:r>
                <a:rPr lang="en-IN" dirty="0" err="1">
                  <a:solidFill>
                    <a:schemeClr val="tx2"/>
                  </a:solidFill>
                </a:rPr>
                <a:t>E_avg</a:t>
              </a:r>
              <a:r>
                <a:rPr lang="en-IN" dirty="0">
                  <a:solidFill>
                    <a:schemeClr val="tx2"/>
                  </a:solidFill>
                </a:rPr>
                <a:t>) and minimum (</a:t>
              </a:r>
              <a:r>
                <a:rPr lang="en-IN" dirty="0" err="1">
                  <a:solidFill>
                    <a:schemeClr val="tx2"/>
                  </a:solidFill>
                </a:rPr>
                <a:t>E_min</a:t>
              </a:r>
              <a:r>
                <a:rPr lang="en-IN" dirty="0">
                  <a:solidFill>
                    <a:schemeClr val="tx2"/>
                  </a:solidFill>
                </a:rPr>
                <a:t>) obtained by different methods on the test set.</a:t>
              </a:r>
            </a:p>
          </p:txBody>
        </p:sp>
        <p:grpSp>
          <p:nvGrpSpPr>
            <p:cNvPr id="11" name="Group 277">
              <a:extLst>
                <a:ext uri="{FF2B5EF4-FFF2-40B4-BE49-F238E27FC236}">
                  <a16:creationId xmlns:a16="http://schemas.microsoft.com/office/drawing/2014/main" id="{019111FF-F90D-44B2-A306-D7AF8A876DD3}"/>
                </a:ext>
              </a:extLst>
            </p:cNvPr>
            <p:cNvGrpSpPr/>
            <p:nvPr/>
          </p:nvGrpSpPr>
          <p:grpSpPr>
            <a:xfrm>
              <a:off x="16327183" y="36103750"/>
              <a:ext cx="12057454" cy="3049688"/>
              <a:chOff x="16327183" y="36103750"/>
              <a:chExt cx="12057454" cy="3049688"/>
            </a:xfrm>
          </p:grpSpPr>
          <p:graphicFrame>
            <p:nvGraphicFramePr>
              <p:cNvPr id="13" name="Chart 12">
                <a:extLst>
                  <a:ext uri="{FF2B5EF4-FFF2-40B4-BE49-F238E27FC236}">
                    <a16:creationId xmlns:a16="http://schemas.microsoft.com/office/drawing/2014/main" id="{56EFF49B-B083-4DC7-9E2C-E9EA52C23813}"/>
                  </a:ext>
                </a:extLst>
              </p:cNvPr>
              <p:cNvGraphicFramePr>
                <a:graphicFrameLocks/>
              </p:cNvGraphicFramePr>
              <p:nvPr/>
            </p:nvGraphicFramePr>
            <p:xfrm>
              <a:off x="16327183" y="36116789"/>
              <a:ext cx="6085612" cy="303664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a:extLst>
                  <a:ext uri="{FF2B5EF4-FFF2-40B4-BE49-F238E27FC236}">
                    <a16:creationId xmlns:a16="http://schemas.microsoft.com/office/drawing/2014/main" id="{9FDB36D4-BAD8-43A4-8B6E-B97A429FA412}"/>
                  </a:ext>
                </a:extLst>
              </p:cNvPr>
              <p:cNvGraphicFramePr>
                <a:graphicFrameLocks/>
              </p:cNvGraphicFramePr>
              <p:nvPr/>
            </p:nvGraphicFramePr>
            <p:xfrm>
              <a:off x="22299025" y="36103750"/>
              <a:ext cx="6085612" cy="3036649"/>
            </p:xfrm>
            <a:graphic>
              <a:graphicData uri="http://schemas.openxmlformats.org/drawingml/2006/chart">
                <c:chart xmlns:c="http://schemas.openxmlformats.org/drawingml/2006/chart" xmlns:r="http://schemas.openxmlformats.org/officeDocument/2006/relationships" r:id="rId4"/>
              </a:graphicData>
            </a:graphic>
          </p:graphicFrame>
        </p:grpSp>
      </p:grpSp>
    </p:spTree>
    <p:extLst>
      <p:ext uri="{BB962C8B-B14F-4D97-AF65-F5344CB8AC3E}">
        <p14:creationId xmlns:p14="http://schemas.microsoft.com/office/powerpoint/2010/main" val="8181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20A9E6C0-A6B2-4C1C-901E-D4FC5798D2EF}"/>
              </a:ext>
            </a:extLst>
          </p:cNvPr>
          <p:cNvGrpSpPr/>
          <p:nvPr/>
        </p:nvGrpSpPr>
        <p:grpSpPr>
          <a:xfrm>
            <a:off x="1414909" y="1963829"/>
            <a:ext cx="2517369" cy="2415637"/>
            <a:chOff x="936440" y="1793706"/>
            <a:chExt cx="2517369" cy="2415637"/>
          </a:xfrm>
        </p:grpSpPr>
        <p:pic>
          <p:nvPicPr>
            <p:cNvPr id="1026" name="Picture 2"/>
            <p:cNvPicPr>
              <a:picLocks noChangeAspect="1" noChangeArrowheads="1"/>
            </p:cNvPicPr>
            <p:nvPr/>
          </p:nvPicPr>
          <p:blipFill rotWithShape="1">
            <a:blip r:embed="rId3"/>
            <a:srcRect r="77122"/>
            <a:stretch/>
          </p:blipFill>
          <p:spPr bwMode="auto">
            <a:xfrm>
              <a:off x="936440" y="1888670"/>
              <a:ext cx="777949" cy="1163501"/>
            </a:xfrm>
            <a:prstGeom prst="rect">
              <a:avLst/>
            </a:prstGeom>
            <a:noFill/>
            <a:ln w="9525">
              <a:noFill/>
              <a:miter lim="800000"/>
              <a:headEnd/>
              <a:tailEnd/>
            </a:ln>
            <a:effectLst/>
          </p:spPr>
        </p:pic>
        <p:pic>
          <p:nvPicPr>
            <p:cNvPr id="1027" name="Picture 3"/>
            <p:cNvPicPr>
              <a:picLocks noChangeAspect="1" noChangeArrowheads="1"/>
            </p:cNvPicPr>
            <p:nvPr/>
          </p:nvPicPr>
          <p:blipFill rotWithShape="1">
            <a:blip r:embed="rId4"/>
            <a:srcRect r="57063"/>
            <a:stretch/>
          </p:blipFill>
          <p:spPr bwMode="auto">
            <a:xfrm>
              <a:off x="1687032" y="1793706"/>
              <a:ext cx="1766777" cy="1157172"/>
            </a:xfrm>
            <a:prstGeom prst="rect">
              <a:avLst/>
            </a:prstGeom>
            <a:noFill/>
            <a:ln w="9525">
              <a:noFill/>
              <a:miter lim="800000"/>
              <a:headEnd/>
              <a:tailEnd/>
            </a:ln>
            <a:effectLst/>
          </p:spPr>
        </p:pic>
        <p:pic>
          <p:nvPicPr>
            <p:cNvPr id="1028" name="Picture 4"/>
            <p:cNvPicPr>
              <a:picLocks noChangeAspect="1" noChangeArrowheads="1"/>
            </p:cNvPicPr>
            <p:nvPr/>
          </p:nvPicPr>
          <p:blipFill rotWithShape="1">
            <a:blip r:embed="rId5"/>
            <a:srcRect r="68264" b="329"/>
            <a:stretch/>
          </p:blipFill>
          <p:spPr bwMode="auto">
            <a:xfrm>
              <a:off x="982139" y="3045842"/>
              <a:ext cx="918941" cy="1163501"/>
            </a:xfrm>
            <a:prstGeom prst="rect">
              <a:avLst/>
            </a:prstGeom>
            <a:noFill/>
            <a:ln w="9525">
              <a:noFill/>
              <a:miter lim="800000"/>
              <a:headEnd/>
              <a:tailEnd/>
            </a:ln>
            <a:effectLst/>
          </p:spPr>
        </p:pic>
        <p:pic>
          <p:nvPicPr>
            <p:cNvPr id="1029" name="Picture 5"/>
            <p:cNvPicPr>
              <a:picLocks noChangeAspect="1" noChangeArrowheads="1"/>
            </p:cNvPicPr>
            <p:nvPr/>
          </p:nvPicPr>
          <p:blipFill rotWithShape="1">
            <a:blip r:embed="rId6"/>
            <a:srcRect r="71473"/>
            <a:stretch/>
          </p:blipFill>
          <p:spPr bwMode="auto">
            <a:xfrm>
              <a:off x="1956481" y="2937457"/>
              <a:ext cx="1304260" cy="1217172"/>
            </a:xfrm>
            <a:prstGeom prst="rect">
              <a:avLst/>
            </a:prstGeom>
            <a:noFill/>
            <a:ln w="9525">
              <a:noFill/>
              <a:miter lim="800000"/>
              <a:headEnd/>
              <a:tailEnd/>
            </a:ln>
            <a:effectLst/>
          </p:spPr>
        </p:pic>
      </p:grpSp>
      <p:sp>
        <p:nvSpPr>
          <p:cNvPr id="24" name="TextBox 23"/>
          <p:cNvSpPr txBox="1"/>
          <p:nvPr/>
        </p:nvSpPr>
        <p:spPr>
          <a:xfrm>
            <a:off x="510362" y="731501"/>
            <a:ext cx="1312411" cy="461665"/>
          </a:xfrm>
          <a:prstGeom prst="rect">
            <a:avLst/>
          </a:prstGeom>
          <a:noFill/>
        </p:spPr>
        <p:txBody>
          <a:bodyPr wrap="none" rtlCol="0">
            <a:spAutoFit/>
          </a:bodyPr>
          <a:lstStyle/>
          <a:p>
            <a:r>
              <a:rPr lang="en-IN" sz="2400" dirty="0">
                <a:solidFill>
                  <a:srgbClr val="0070C0"/>
                </a:solidFill>
              </a:rPr>
              <a:t>Example</a:t>
            </a:r>
            <a:r>
              <a:rPr lang="en-IN" sz="2000" b="1" dirty="0">
                <a:solidFill>
                  <a:srgbClr val="0070C0"/>
                </a:solidFill>
              </a:rPr>
              <a:t>:</a:t>
            </a:r>
            <a:endParaRPr lang="en-IN" sz="2000" dirty="0"/>
          </a:p>
        </p:txBody>
      </p:sp>
      <p:sp>
        <p:nvSpPr>
          <p:cNvPr id="26" name="TextBox 25"/>
          <p:cNvSpPr txBox="1"/>
          <p:nvPr/>
        </p:nvSpPr>
        <p:spPr>
          <a:xfrm>
            <a:off x="4421369" y="2640543"/>
            <a:ext cx="4265428" cy="984885"/>
          </a:xfrm>
          <a:prstGeom prst="rect">
            <a:avLst/>
          </a:prstGeom>
          <a:noFill/>
        </p:spPr>
        <p:txBody>
          <a:bodyPr wrap="square" rtlCol="0">
            <a:spAutoFit/>
          </a:bodyPr>
          <a:lstStyle/>
          <a:p>
            <a:pPr algn="ctr"/>
            <a:r>
              <a:rPr lang="en-IN" sz="2000" dirty="0"/>
              <a:t>Set of object categories: </a:t>
            </a:r>
          </a:p>
          <a:p>
            <a:pPr algn="ctr"/>
            <a:endParaRPr lang="en-IN" b="1" dirty="0"/>
          </a:p>
          <a:p>
            <a:pPr algn="ctr"/>
            <a:r>
              <a:rPr lang="en-IN" sz="2000" b="1" dirty="0"/>
              <a:t>{ Wild cat, Pigeon, Scissors, Sea horse }</a:t>
            </a:r>
          </a:p>
        </p:txBody>
      </p:sp>
      <p:sp>
        <p:nvSpPr>
          <p:cNvPr id="16" name="TextBox 15">
            <a:extLst>
              <a:ext uri="{FF2B5EF4-FFF2-40B4-BE49-F238E27FC236}">
                <a16:creationId xmlns:a16="http://schemas.microsoft.com/office/drawing/2014/main" id="{384BEE5E-68F1-4A47-BC40-C84C216B5943}"/>
              </a:ext>
            </a:extLst>
          </p:cNvPr>
          <p:cNvSpPr txBox="1"/>
          <p:nvPr/>
        </p:nvSpPr>
        <p:spPr>
          <a:xfrm>
            <a:off x="9424" y="-91166"/>
            <a:ext cx="4486376" cy="584775"/>
          </a:xfrm>
          <a:prstGeom prst="rect">
            <a:avLst/>
          </a:prstGeom>
          <a:noFill/>
        </p:spPr>
        <p:txBody>
          <a:bodyPr wrap="square" rtlCol="0">
            <a:spAutoFit/>
          </a:bodyPr>
          <a:lstStyle/>
          <a:p>
            <a:r>
              <a:rPr lang="en-IN" sz="3200" dirty="0">
                <a:solidFill>
                  <a:schemeClr val="bg1"/>
                </a:solidFill>
              </a:rPr>
              <a:t>Multi-class classification </a:t>
            </a:r>
          </a:p>
        </p:txBody>
      </p:sp>
      <p:grpSp>
        <p:nvGrpSpPr>
          <p:cNvPr id="3" name="Group 2">
            <a:extLst>
              <a:ext uri="{FF2B5EF4-FFF2-40B4-BE49-F238E27FC236}">
                <a16:creationId xmlns:a16="http://schemas.microsoft.com/office/drawing/2014/main" id="{BF067F12-FF83-457B-9374-BC44D48E50D1}"/>
              </a:ext>
            </a:extLst>
          </p:cNvPr>
          <p:cNvGrpSpPr/>
          <p:nvPr/>
        </p:nvGrpSpPr>
        <p:grpSpPr>
          <a:xfrm>
            <a:off x="3132460" y="5043347"/>
            <a:ext cx="3062288" cy="1344073"/>
            <a:chOff x="2062915" y="4602801"/>
            <a:chExt cx="3062288" cy="1344073"/>
          </a:xfrm>
        </p:grpSpPr>
        <p:graphicFrame>
          <p:nvGraphicFramePr>
            <p:cNvPr id="15" name="Object 14">
              <a:extLst>
                <a:ext uri="{FF2B5EF4-FFF2-40B4-BE49-F238E27FC236}">
                  <a16:creationId xmlns:a16="http://schemas.microsoft.com/office/drawing/2014/main" id="{3C67D9C9-9BAE-4CBD-B623-875C03069758}"/>
                </a:ext>
              </a:extLst>
            </p:cNvPr>
            <p:cNvGraphicFramePr>
              <a:graphicFrameLocks noChangeAspect="1"/>
            </p:cNvGraphicFramePr>
            <p:nvPr>
              <p:extLst>
                <p:ext uri="{D42A27DB-BD31-4B8C-83A1-F6EECF244321}">
                  <p14:modId xmlns:p14="http://schemas.microsoft.com/office/powerpoint/2010/main" val="3541725113"/>
                </p:ext>
              </p:extLst>
            </p:nvPr>
          </p:nvGraphicFramePr>
          <p:xfrm>
            <a:off x="2284371" y="5456337"/>
            <a:ext cx="2619375" cy="490537"/>
          </p:xfrm>
          <a:graphic>
            <a:graphicData uri="http://schemas.openxmlformats.org/presentationml/2006/ole">
              <mc:AlternateContent xmlns:mc="http://schemas.openxmlformats.org/markup-compatibility/2006">
                <mc:Choice xmlns:v="urn:schemas-microsoft-com:vml" Requires="v">
                  <p:oleObj spid="_x0000_s1387632" name="Equation" r:id="rId7" imgW="1358640" imgH="253800" progId="Equation.DSMT4">
                    <p:embed/>
                  </p:oleObj>
                </mc:Choice>
                <mc:Fallback>
                  <p:oleObj name="Equation" r:id="rId7" imgW="1358640" imgH="253800" progId="Equation.DSMT4">
                    <p:embed/>
                    <p:pic>
                      <p:nvPicPr>
                        <p:cNvPr id="4" name="Object 3">
                          <a:extLst>
                            <a:ext uri="{FF2B5EF4-FFF2-40B4-BE49-F238E27FC236}">
                              <a16:creationId xmlns:a16="http://schemas.microsoft.com/office/drawing/2014/main" id="{EA2EB8A3-D877-40C0-B605-A9CB7518DAD6}"/>
                            </a:ext>
                          </a:extLst>
                        </p:cNvPr>
                        <p:cNvPicPr/>
                        <p:nvPr/>
                      </p:nvPicPr>
                      <p:blipFill>
                        <a:blip r:embed="rId8"/>
                        <a:stretch>
                          <a:fillRect/>
                        </a:stretch>
                      </p:blipFill>
                      <p:spPr>
                        <a:xfrm>
                          <a:off x="2284371" y="5456337"/>
                          <a:ext cx="2619375" cy="490537"/>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52DFBB97-99B9-4CBE-A4A6-3407BBB61C86}"/>
                </a:ext>
              </a:extLst>
            </p:cNvPr>
            <p:cNvGraphicFramePr>
              <a:graphicFrameLocks noChangeAspect="1"/>
            </p:cNvGraphicFramePr>
            <p:nvPr>
              <p:extLst>
                <p:ext uri="{D42A27DB-BD31-4B8C-83A1-F6EECF244321}">
                  <p14:modId xmlns:p14="http://schemas.microsoft.com/office/powerpoint/2010/main" val="3373317776"/>
                </p:ext>
              </p:extLst>
            </p:nvPr>
          </p:nvGraphicFramePr>
          <p:xfrm>
            <a:off x="2062915" y="4602801"/>
            <a:ext cx="3062288" cy="661987"/>
          </p:xfrm>
          <a:graphic>
            <a:graphicData uri="http://schemas.openxmlformats.org/presentationml/2006/ole">
              <mc:AlternateContent xmlns:mc="http://schemas.openxmlformats.org/markup-compatibility/2006">
                <mc:Choice xmlns:v="urn:schemas-microsoft-com:vml" Requires="v">
                  <p:oleObj spid="_x0000_s1387633" name="Equation" r:id="rId9" imgW="1587240" imgH="342720" progId="Equation.DSMT4">
                    <p:embed/>
                  </p:oleObj>
                </mc:Choice>
                <mc:Fallback>
                  <p:oleObj name="Equation" r:id="rId9" imgW="1587240" imgH="342720" progId="Equation.DSMT4">
                    <p:embed/>
                    <p:pic>
                      <p:nvPicPr>
                        <p:cNvPr id="5" name="Object 4">
                          <a:extLst>
                            <a:ext uri="{FF2B5EF4-FFF2-40B4-BE49-F238E27FC236}">
                              <a16:creationId xmlns:a16="http://schemas.microsoft.com/office/drawing/2014/main" id="{07A07826-12D9-4FF5-BCE6-4B95E6FD452E}"/>
                            </a:ext>
                          </a:extLst>
                        </p:cNvPr>
                        <p:cNvPicPr/>
                        <p:nvPr/>
                      </p:nvPicPr>
                      <p:blipFill>
                        <a:blip r:embed="rId10"/>
                        <a:stretch>
                          <a:fillRect/>
                        </a:stretch>
                      </p:blipFill>
                      <p:spPr>
                        <a:xfrm>
                          <a:off x="2062915" y="4602801"/>
                          <a:ext cx="3062288" cy="661987"/>
                        </a:xfrm>
                        <a:prstGeom prst="rect">
                          <a:avLst/>
                        </a:prstGeom>
                      </p:spPr>
                    </p:pic>
                  </p:oleObj>
                </mc:Fallback>
              </mc:AlternateContent>
            </a:graphicData>
          </a:graphic>
        </p:graphicFrame>
      </p:grpSp>
      <p:sp>
        <p:nvSpPr>
          <p:cNvPr id="18" name="TextBox 17">
            <a:extLst>
              <a:ext uri="{FF2B5EF4-FFF2-40B4-BE49-F238E27FC236}">
                <a16:creationId xmlns:a16="http://schemas.microsoft.com/office/drawing/2014/main" id="{2875B457-2030-4EED-81E4-5F00DF53F488}"/>
              </a:ext>
            </a:extLst>
          </p:cNvPr>
          <p:cNvSpPr txBox="1"/>
          <p:nvPr/>
        </p:nvSpPr>
        <p:spPr>
          <a:xfrm>
            <a:off x="513085" y="4760343"/>
            <a:ext cx="2619375" cy="461665"/>
          </a:xfrm>
          <a:prstGeom prst="rect">
            <a:avLst/>
          </a:prstGeom>
          <a:noFill/>
        </p:spPr>
        <p:txBody>
          <a:bodyPr wrap="square" rtlCol="0" anchor="t">
            <a:spAutoFit/>
          </a:bodyPr>
          <a:lstStyle/>
          <a:p>
            <a:r>
              <a:rPr lang="en-IN" sz="2400" dirty="0">
                <a:solidFill>
                  <a:srgbClr val="0070C0"/>
                </a:solidFill>
                <a:cs typeface="Calibri"/>
              </a:rPr>
              <a:t>Prediction:</a:t>
            </a:r>
            <a:endParaRPr lang="en-IN" sz="1600" dirty="0">
              <a:solidFill>
                <a:srgbClr val="0070C0"/>
              </a:solidFill>
              <a:cs typeface="Calibri"/>
            </a:endParaRPr>
          </a:p>
        </p:txBody>
      </p:sp>
      <p:sp>
        <p:nvSpPr>
          <p:cNvPr id="19" name="TextBox 18">
            <a:extLst>
              <a:ext uri="{FF2B5EF4-FFF2-40B4-BE49-F238E27FC236}">
                <a16:creationId xmlns:a16="http://schemas.microsoft.com/office/drawing/2014/main" id="{87BD2957-8805-4BAD-985F-E9D91C883234}"/>
              </a:ext>
            </a:extLst>
          </p:cNvPr>
          <p:cNvSpPr txBox="1"/>
          <p:nvPr/>
        </p:nvSpPr>
        <p:spPr>
          <a:xfrm>
            <a:off x="889765" y="1269443"/>
            <a:ext cx="8095796" cy="461665"/>
          </a:xfrm>
          <a:prstGeom prst="rect">
            <a:avLst/>
          </a:prstGeom>
          <a:noFill/>
        </p:spPr>
        <p:txBody>
          <a:bodyPr wrap="square">
            <a:spAutoFit/>
          </a:bodyPr>
          <a:lstStyle/>
          <a:p>
            <a:r>
              <a:rPr lang="en-IN" sz="2400" dirty="0"/>
              <a:t>Given an image, classify it into one of the object categories.</a:t>
            </a:r>
          </a:p>
        </p:txBody>
      </p:sp>
    </p:spTree>
    <p:extLst>
      <p:ext uri="{BB962C8B-B14F-4D97-AF65-F5344CB8AC3E}">
        <p14:creationId xmlns:p14="http://schemas.microsoft.com/office/powerpoint/2010/main" val="34912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06107D5-07F4-4551-96CC-7621CBBC978C}"/>
              </a:ext>
            </a:extLst>
          </p:cNvPr>
          <p:cNvSpPr txBox="1"/>
          <p:nvPr/>
        </p:nvSpPr>
        <p:spPr>
          <a:xfrm>
            <a:off x="191269" y="-66298"/>
            <a:ext cx="6597157" cy="584775"/>
          </a:xfrm>
          <a:prstGeom prst="rect">
            <a:avLst/>
          </a:prstGeom>
          <a:noFill/>
        </p:spPr>
        <p:txBody>
          <a:bodyPr wrap="square" rtlCol="0">
            <a:spAutoFit/>
          </a:bodyPr>
          <a:lstStyle/>
          <a:p>
            <a:r>
              <a:rPr lang="en-IN" sz="3200" dirty="0">
                <a:solidFill>
                  <a:schemeClr val="bg1"/>
                </a:solidFill>
              </a:rPr>
              <a:t>Directions for future work</a:t>
            </a:r>
          </a:p>
        </p:txBody>
      </p:sp>
      <p:sp>
        <p:nvSpPr>
          <p:cNvPr id="5" name="TextBox 4">
            <a:extLst>
              <a:ext uri="{FF2B5EF4-FFF2-40B4-BE49-F238E27FC236}">
                <a16:creationId xmlns:a16="http://schemas.microsoft.com/office/drawing/2014/main" id="{72080FB5-DCDC-4827-8D04-4F898DCFA174}"/>
              </a:ext>
            </a:extLst>
          </p:cNvPr>
          <p:cNvSpPr txBox="1"/>
          <p:nvPr/>
        </p:nvSpPr>
        <p:spPr>
          <a:xfrm>
            <a:off x="191269" y="658379"/>
            <a:ext cx="8655019" cy="3139321"/>
          </a:xfrm>
          <a:prstGeom prst="rect">
            <a:avLst/>
          </a:prstGeom>
          <a:noFill/>
        </p:spPr>
        <p:txBody>
          <a:bodyPr wrap="square" rtlCol="0">
            <a:spAutoFit/>
          </a:bodyPr>
          <a:lstStyle/>
          <a:p>
            <a:pPr algn="just"/>
            <a:endParaRPr lang="en-IN" sz="2200" dirty="0"/>
          </a:p>
          <a:p>
            <a:pPr marL="342900" indent="-342900" algn="just">
              <a:buFont typeface="Arial" panose="020B0604020202020204" pitchFamily="34" charset="0"/>
              <a:buChar char="•"/>
            </a:pPr>
            <a:r>
              <a:rPr lang="en-IN" sz="2200" dirty="0"/>
              <a:t>Extension of the proposed method towards efficient optimization of rank-based loss functions for multiple levels of relevance.</a:t>
            </a:r>
          </a:p>
          <a:p>
            <a:pPr marL="342900" indent="-342900" algn="just">
              <a:buFont typeface="Arial" panose="020B0604020202020204" pitchFamily="34" charset="0"/>
              <a:buChar char="•"/>
            </a:pPr>
            <a:endParaRPr lang="en-IN" sz="2200" dirty="0"/>
          </a:p>
          <a:p>
            <a:pPr marL="342900" indent="-342900" algn="just">
              <a:buFont typeface="Arial" panose="020B0604020202020204" pitchFamily="34" charset="0"/>
              <a:buChar char="•"/>
            </a:pPr>
            <a:r>
              <a:rPr lang="en-IN" sz="2200" dirty="0"/>
              <a:t>Encoding structure of output space using logic rules. Designing better relaxations and optimization methods for learning with such models.</a:t>
            </a:r>
          </a:p>
          <a:p>
            <a:pPr algn="just"/>
            <a:endParaRPr lang="en-IN" sz="2200" dirty="0"/>
          </a:p>
          <a:p>
            <a:pPr marL="342900" indent="-342900" algn="just">
              <a:buFont typeface="Arial" panose="020B0604020202020204" pitchFamily="34" charset="0"/>
              <a:buChar char="•"/>
            </a:pPr>
            <a:r>
              <a:rPr lang="en-IN" sz="2200" dirty="0"/>
              <a:t>Exploring graph attention models for developing learnable local search methods for solving combinatorial problems.</a:t>
            </a:r>
          </a:p>
        </p:txBody>
      </p:sp>
    </p:spTree>
    <p:extLst>
      <p:ext uri="{BB962C8B-B14F-4D97-AF65-F5344CB8AC3E}">
        <p14:creationId xmlns:p14="http://schemas.microsoft.com/office/powerpoint/2010/main" val="41644778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9FDA92A-999E-4A70-999D-30C0A314A914}"/>
              </a:ext>
            </a:extLst>
          </p:cNvPr>
          <p:cNvSpPr txBox="1"/>
          <p:nvPr/>
        </p:nvSpPr>
        <p:spPr>
          <a:xfrm>
            <a:off x="1" y="1240176"/>
            <a:ext cx="9144000" cy="5078313"/>
          </a:xfrm>
          <a:prstGeom prst="rect">
            <a:avLst/>
          </a:prstGeom>
          <a:noFill/>
        </p:spPr>
        <p:txBody>
          <a:bodyPr wrap="square" rtlCol="0">
            <a:spAutoFit/>
          </a:bodyPr>
          <a:lstStyle/>
          <a:p>
            <a:pPr marL="342900" indent="-342900">
              <a:buFont typeface="+mj-lt"/>
              <a:buAutoNum type="arabicPeriod"/>
            </a:pPr>
            <a:r>
              <a:rPr lang="en-IN" dirty="0"/>
              <a:t>P. Mohapatra, M. </a:t>
            </a:r>
            <a:r>
              <a:rPr lang="en-IN" dirty="0" err="1"/>
              <a:t>Rolinek</a:t>
            </a:r>
            <a:r>
              <a:rPr lang="en-IN" dirty="0"/>
              <a:t>, C. V. Jawahar, V. Kolmogorov and M. Pawan Kumar, </a:t>
            </a:r>
            <a:r>
              <a:rPr lang="en-IN" b="1" dirty="0"/>
              <a:t>Efficient </a:t>
            </a:r>
            <a:br>
              <a:rPr lang="en-IN" b="1" dirty="0"/>
            </a:br>
            <a:r>
              <a:rPr lang="en-IN" b="1" dirty="0"/>
              <a:t>Optimization for Rank-based Loss Functions</a:t>
            </a:r>
            <a:r>
              <a:rPr lang="en-IN" dirty="0"/>
              <a:t>, </a:t>
            </a:r>
            <a:r>
              <a:rPr lang="en-IN" dirty="0" err="1"/>
              <a:t>arXiv</a:t>
            </a:r>
            <a:r>
              <a:rPr lang="en-IN" dirty="0"/>
              <a:t> preprint arXiv:1604.08269, 2016. </a:t>
            </a:r>
            <a:br>
              <a:rPr lang="en-IN" dirty="0"/>
            </a:br>
            <a:r>
              <a:rPr lang="en-IN" dirty="0"/>
              <a:t>In </a:t>
            </a:r>
            <a:r>
              <a:rPr lang="en-IN" i="1" dirty="0"/>
              <a:t>IEEE Conference on Computer Vision and Pattern Recognition</a:t>
            </a:r>
            <a:r>
              <a:rPr lang="en-IN" dirty="0"/>
              <a:t> (</a:t>
            </a:r>
            <a:r>
              <a:rPr lang="en-IN" b="1" dirty="0"/>
              <a:t>CVPR</a:t>
            </a:r>
            <a:r>
              <a:rPr lang="en-IN" dirty="0"/>
              <a:t>), 2018.</a:t>
            </a:r>
          </a:p>
          <a:p>
            <a:pPr marL="342900" indent="-342900">
              <a:buFont typeface="+mj-lt"/>
              <a:buAutoNum type="arabicPeriod"/>
            </a:pPr>
            <a:endParaRPr lang="en-IN" dirty="0"/>
          </a:p>
          <a:p>
            <a:pPr marL="342900" indent="-342900">
              <a:buFont typeface="+mj-lt"/>
              <a:buAutoNum type="arabicPeriod"/>
            </a:pPr>
            <a:r>
              <a:rPr lang="en-IN" dirty="0"/>
              <a:t>P. Mohapatra, C. V. Jawahar and M. Pawan Kumar, </a:t>
            </a:r>
            <a:r>
              <a:rPr lang="en-IN" b="1" dirty="0"/>
              <a:t>Learning to Round for Discrete </a:t>
            </a:r>
            <a:r>
              <a:rPr lang="en-IN" b="1" dirty="0" err="1"/>
              <a:t>Labeling</a:t>
            </a:r>
            <a:r>
              <a:rPr lang="en-IN" b="1" dirty="0"/>
              <a:t> </a:t>
            </a:r>
            <a:br>
              <a:rPr lang="en-IN" b="1" dirty="0"/>
            </a:br>
            <a:r>
              <a:rPr lang="en-IN" b="1" dirty="0"/>
              <a:t>Problems</a:t>
            </a:r>
            <a:r>
              <a:rPr lang="en-IN" dirty="0"/>
              <a:t>, International Conference on Artificial Intelligence and Statistics (</a:t>
            </a:r>
            <a:r>
              <a:rPr lang="en-IN" b="1" dirty="0"/>
              <a:t>AISTATS</a:t>
            </a:r>
            <a:r>
              <a:rPr lang="en-IN" dirty="0"/>
              <a:t>), 2018.</a:t>
            </a:r>
            <a:br>
              <a:rPr lang="en-IN" dirty="0"/>
            </a:br>
            <a:endParaRPr lang="en-IN" dirty="0"/>
          </a:p>
          <a:p>
            <a:pPr marL="342900" indent="-342900">
              <a:buFont typeface="+mj-lt"/>
              <a:buAutoNum type="arabicPeriod"/>
            </a:pPr>
            <a:r>
              <a:rPr lang="en-IN" dirty="0"/>
              <a:t>P. Mohapatra,  P. K. </a:t>
            </a:r>
            <a:r>
              <a:rPr lang="en-IN" dirty="0" err="1"/>
              <a:t>Dokania</a:t>
            </a:r>
            <a:r>
              <a:rPr lang="en-IN" dirty="0"/>
              <a:t>, C. V. Jawahar and M. Pawan Kumar, </a:t>
            </a:r>
            <a:r>
              <a:rPr lang="en-IN" b="1" dirty="0"/>
              <a:t>Partial Linearization based </a:t>
            </a:r>
            <a:br>
              <a:rPr lang="en-IN" b="1" dirty="0"/>
            </a:br>
            <a:r>
              <a:rPr lang="en-IN" b="1" dirty="0"/>
              <a:t>Optimization for Multi-class SVM</a:t>
            </a:r>
            <a:r>
              <a:rPr lang="en-IN" dirty="0"/>
              <a:t>. In </a:t>
            </a:r>
            <a:r>
              <a:rPr lang="en-IN" i="1" dirty="0"/>
              <a:t>European Conference on Computer Vision (</a:t>
            </a:r>
            <a:r>
              <a:rPr lang="en-IN" b="1" i="1" dirty="0"/>
              <a:t>ECCV</a:t>
            </a:r>
            <a:r>
              <a:rPr lang="en-IN" i="1" dirty="0"/>
              <a:t>)</a:t>
            </a:r>
            <a:r>
              <a:rPr lang="en-IN" dirty="0"/>
              <a:t>, 2016.</a:t>
            </a:r>
          </a:p>
          <a:p>
            <a:pPr marL="342900" indent="-342900">
              <a:buFont typeface="+mj-lt"/>
              <a:buAutoNum type="arabicPeriod"/>
            </a:pPr>
            <a:endParaRPr lang="en-IN" dirty="0"/>
          </a:p>
          <a:p>
            <a:pPr marL="342900" indent="-342900">
              <a:buFont typeface="+mj-lt"/>
              <a:buAutoNum type="arabicPeriod"/>
            </a:pPr>
            <a:r>
              <a:rPr lang="en-IN" dirty="0"/>
              <a:t>A. </a:t>
            </a:r>
            <a:r>
              <a:rPr lang="en-IN" dirty="0" err="1"/>
              <a:t>Behl</a:t>
            </a:r>
            <a:r>
              <a:rPr lang="en-IN" dirty="0"/>
              <a:t>, P. </a:t>
            </a:r>
            <a:r>
              <a:rPr lang="en-IN" dirty="0" err="1"/>
              <a:t>Mohapatra</a:t>
            </a:r>
            <a:r>
              <a:rPr lang="en-IN" dirty="0"/>
              <a:t>, C. V. </a:t>
            </a:r>
            <a:r>
              <a:rPr lang="en-IN" dirty="0" err="1"/>
              <a:t>Jawahar</a:t>
            </a:r>
            <a:r>
              <a:rPr lang="en-IN" dirty="0"/>
              <a:t> and M. </a:t>
            </a:r>
            <a:r>
              <a:rPr lang="en-IN" dirty="0" err="1"/>
              <a:t>Pawan</a:t>
            </a:r>
            <a:r>
              <a:rPr lang="en-IN" dirty="0"/>
              <a:t> Kumar, </a:t>
            </a:r>
            <a:r>
              <a:rPr lang="en-IN" b="1" dirty="0"/>
              <a:t>Optimizing Average Precision </a:t>
            </a:r>
            <a:br>
              <a:rPr lang="en-IN" b="1" dirty="0"/>
            </a:br>
            <a:r>
              <a:rPr lang="en-IN" b="1" dirty="0"/>
              <a:t>using Weakly Supervised Data</a:t>
            </a:r>
            <a:r>
              <a:rPr lang="en-IN" dirty="0"/>
              <a:t>, </a:t>
            </a:r>
            <a:r>
              <a:rPr lang="en-IN" i="1" dirty="0"/>
              <a:t>IEEE Transactions on Pattern Analysis and Machine </a:t>
            </a:r>
            <a:br>
              <a:rPr lang="en-IN" i="1" dirty="0"/>
            </a:br>
            <a:r>
              <a:rPr lang="en-IN" i="1" dirty="0"/>
              <a:t>Intelligence (</a:t>
            </a:r>
            <a:r>
              <a:rPr lang="en-IN" b="1" i="1" dirty="0"/>
              <a:t>TPAMI</a:t>
            </a:r>
            <a:r>
              <a:rPr lang="en-IN" i="1" dirty="0"/>
              <a:t>), 2015</a:t>
            </a:r>
            <a:r>
              <a:rPr lang="en-IN" dirty="0"/>
              <a:t>.</a:t>
            </a:r>
            <a:br>
              <a:rPr lang="en-IN" dirty="0"/>
            </a:br>
            <a:endParaRPr lang="en-IN" dirty="0"/>
          </a:p>
          <a:p>
            <a:pPr marL="342900" indent="-342900">
              <a:buFont typeface="+mj-lt"/>
              <a:buAutoNum type="arabicPeriod"/>
            </a:pPr>
            <a:r>
              <a:rPr lang="en-IN" dirty="0"/>
              <a:t>P. </a:t>
            </a:r>
            <a:r>
              <a:rPr lang="en-IN" dirty="0" err="1"/>
              <a:t>Mohapatra</a:t>
            </a:r>
            <a:r>
              <a:rPr lang="en-IN" dirty="0"/>
              <a:t>, C. V. </a:t>
            </a:r>
            <a:r>
              <a:rPr lang="en-IN" dirty="0" err="1"/>
              <a:t>Jawahar</a:t>
            </a:r>
            <a:r>
              <a:rPr lang="en-IN" dirty="0"/>
              <a:t> and M. Pawan Kumar, </a:t>
            </a:r>
            <a:r>
              <a:rPr lang="en-IN" b="1" dirty="0"/>
              <a:t>Efficient Optimization for Average </a:t>
            </a:r>
            <a:br>
              <a:rPr lang="en-IN" b="1" dirty="0"/>
            </a:br>
            <a:r>
              <a:rPr lang="en-IN" b="1" dirty="0"/>
              <a:t>Precision SVM</a:t>
            </a:r>
            <a:r>
              <a:rPr lang="en-IN" dirty="0"/>
              <a:t>, In Proceedings of </a:t>
            </a:r>
            <a:r>
              <a:rPr lang="en-IN" i="1" dirty="0"/>
              <a:t>Advances in Neural Information Processing Systems </a:t>
            </a:r>
            <a:br>
              <a:rPr lang="en-IN" i="1" dirty="0"/>
            </a:br>
            <a:r>
              <a:rPr lang="en-IN" i="1" dirty="0"/>
              <a:t>(</a:t>
            </a:r>
            <a:r>
              <a:rPr lang="en-IN" b="1" i="1" dirty="0" err="1"/>
              <a:t>NeurIPS</a:t>
            </a:r>
            <a:r>
              <a:rPr lang="en-IN" i="1" dirty="0"/>
              <a:t>)</a:t>
            </a:r>
            <a:r>
              <a:rPr lang="en-IN" dirty="0"/>
              <a:t>, 2014.</a:t>
            </a:r>
          </a:p>
          <a:p>
            <a:endParaRPr lang="en-IN" dirty="0"/>
          </a:p>
        </p:txBody>
      </p:sp>
      <p:sp>
        <p:nvSpPr>
          <p:cNvPr id="3" name="TextBox 2">
            <a:extLst>
              <a:ext uri="{FF2B5EF4-FFF2-40B4-BE49-F238E27FC236}">
                <a16:creationId xmlns:a16="http://schemas.microsoft.com/office/drawing/2014/main" id="{68FEBCA7-3568-4940-A922-AADE56CC4277}"/>
              </a:ext>
            </a:extLst>
          </p:cNvPr>
          <p:cNvSpPr txBox="1"/>
          <p:nvPr/>
        </p:nvSpPr>
        <p:spPr>
          <a:xfrm>
            <a:off x="86060" y="-72312"/>
            <a:ext cx="3298162" cy="584775"/>
          </a:xfrm>
          <a:prstGeom prst="rect">
            <a:avLst/>
          </a:prstGeom>
          <a:noFill/>
        </p:spPr>
        <p:txBody>
          <a:bodyPr wrap="square" rtlCol="0">
            <a:spAutoFit/>
          </a:bodyPr>
          <a:lstStyle/>
          <a:p>
            <a:r>
              <a:rPr lang="en-IN" sz="3200" dirty="0">
                <a:solidFill>
                  <a:schemeClr val="bg1"/>
                </a:solidFill>
              </a:rPr>
              <a:t>List of Publications</a:t>
            </a:r>
          </a:p>
        </p:txBody>
      </p:sp>
    </p:spTree>
    <p:extLst>
      <p:ext uri="{BB962C8B-B14F-4D97-AF65-F5344CB8AC3E}">
        <p14:creationId xmlns:p14="http://schemas.microsoft.com/office/powerpoint/2010/main" val="16374365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F3C779-9478-4CB6-BB42-E59FE08D8C38}"/>
              </a:ext>
            </a:extLst>
          </p:cNvPr>
          <p:cNvSpPr txBox="1"/>
          <p:nvPr/>
        </p:nvSpPr>
        <p:spPr>
          <a:xfrm>
            <a:off x="3264430" y="2659559"/>
            <a:ext cx="2615139" cy="769441"/>
          </a:xfrm>
          <a:prstGeom prst="rect">
            <a:avLst/>
          </a:prstGeom>
          <a:noFill/>
        </p:spPr>
        <p:txBody>
          <a:bodyPr wrap="none" rtlCol="0">
            <a:spAutoFit/>
          </a:bodyPr>
          <a:lstStyle/>
          <a:p>
            <a:r>
              <a:rPr lang="en-IN" sz="4400" b="1" dirty="0">
                <a:solidFill>
                  <a:srgbClr val="0070C0"/>
                </a:solidFill>
                <a:latin typeface="Calibri" panose="020F0502020204030204" pitchFamily="34" charset="0"/>
                <a:cs typeface="Calibri" panose="020F0502020204030204" pitchFamily="34" charset="0"/>
              </a:rPr>
              <a:t>Thank you</a:t>
            </a:r>
          </a:p>
        </p:txBody>
      </p:sp>
    </p:spTree>
    <p:extLst>
      <p:ext uri="{BB962C8B-B14F-4D97-AF65-F5344CB8AC3E}">
        <p14:creationId xmlns:p14="http://schemas.microsoft.com/office/powerpoint/2010/main" val="1555337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0CEF58-937D-4112-BCE7-CDE9EAA8645B}"/>
              </a:ext>
            </a:extLst>
          </p:cNvPr>
          <p:cNvSpPr txBox="1"/>
          <p:nvPr/>
        </p:nvSpPr>
        <p:spPr>
          <a:xfrm>
            <a:off x="926" y="-91166"/>
            <a:ext cx="8011858" cy="584775"/>
          </a:xfrm>
          <a:prstGeom prst="rect">
            <a:avLst/>
          </a:prstGeom>
          <a:noFill/>
        </p:spPr>
        <p:txBody>
          <a:bodyPr wrap="square" rtlCol="0" anchor="t">
            <a:spAutoFit/>
          </a:bodyPr>
          <a:lstStyle/>
          <a:p>
            <a:r>
              <a:rPr lang="en-IN" sz="3200" dirty="0">
                <a:solidFill>
                  <a:schemeClr val="bg1"/>
                </a:solidFill>
              </a:rPr>
              <a:t>Multi-class Support Vector Machine  (MC-SVM)</a:t>
            </a:r>
          </a:p>
        </p:txBody>
      </p:sp>
      <p:sp>
        <p:nvSpPr>
          <p:cNvPr id="7" name="Rectangle 6">
            <a:extLst>
              <a:ext uri="{FF2B5EF4-FFF2-40B4-BE49-F238E27FC236}">
                <a16:creationId xmlns:a16="http://schemas.microsoft.com/office/drawing/2014/main" id="{ABA833A1-BCB8-4412-B1DA-2D0043B49A7B}"/>
              </a:ext>
            </a:extLst>
          </p:cNvPr>
          <p:cNvSpPr/>
          <p:nvPr/>
        </p:nvSpPr>
        <p:spPr>
          <a:xfrm>
            <a:off x="174905" y="922931"/>
            <a:ext cx="8789986" cy="1015663"/>
          </a:xfrm>
          <a:prstGeom prst="rect">
            <a:avLst/>
          </a:prstGeom>
        </p:spPr>
        <p:txBody>
          <a:bodyPr wrap="square">
            <a:spAutoFit/>
          </a:bodyPr>
          <a:lstStyle/>
          <a:p>
            <a:pPr marL="342900" indent="-342900">
              <a:buFont typeface="Arial" panose="020B0604020202020204" pitchFamily="34" charset="0"/>
              <a:buChar char="•"/>
            </a:pPr>
            <a:r>
              <a:rPr lang="en-US" sz="2000" dirty="0"/>
              <a:t>Input: </a:t>
            </a:r>
            <a:r>
              <a:rPr lang="en-US" sz="2000" b="1" dirty="0"/>
              <a:t>x</a:t>
            </a:r>
            <a:r>
              <a:rPr lang="en-US" sz="2000" dirty="0"/>
              <a:t> </a:t>
            </a:r>
            <a:r>
              <a:rPr lang="el-GR" sz="2000" dirty="0"/>
              <a:t>ϵ</a:t>
            </a:r>
            <a:r>
              <a:rPr lang="en-IN" sz="2000" dirty="0"/>
              <a:t> X ; Output:  y </a:t>
            </a:r>
            <a:r>
              <a:rPr lang="el-GR" sz="2000" dirty="0"/>
              <a:t>ϵ</a:t>
            </a:r>
            <a:r>
              <a:rPr lang="en-IN" sz="2000" dirty="0"/>
              <a:t> Y , where  Y = {1,…, c}  &amp; c is the no. of classes</a:t>
            </a:r>
            <a:endParaRPr lang="en-US" sz="2000" baseline="-25000" dirty="0"/>
          </a:p>
          <a:p>
            <a:pPr marL="342900" indent="-342900">
              <a:buFont typeface="Arial" panose="020B0604020202020204" pitchFamily="34" charset="0"/>
              <a:buChar char="•"/>
            </a:pPr>
            <a:r>
              <a:rPr lang="en-US" sz="2000" dirty="0"/>
              <a:t>Feature representation for sample:  </a:t>
            </a:r>
            <a:r>
              <a:rPr lang="el-GR" sz="2000" dirty="0"/>
              <a:t>ϕ</a:t>
            </a:r>
            <a:r>
              <a:rPr lang="en-IN" sz="2000" dirty="0"/>
              <a:t>(</a:t>
            </a:r>
            <a:r>
              <a:rPr lang="en-US" sz="2000" b="1" i="1" dirty="0"/>
              <a:t>x</a:t>
            </a:r>
            <a:r>
              <a:rPr lang="en-IN" sz="2000" dirty="0"/>
              <a:t>)</a:t>
            </a:r>
            <a:endParaRPr lang="en-US" sz="2000" dirty="0"/>
          </a:p>
          <a:p>
            <a:pPr marL="342900" indent="-342900">
              <a:buFont typeface="Arial" panose="020B0604020202020204" pitchFamily="34" charset="0"/>
              <a:buChar char="•"/>
            </a:pPr>
            <a:r>
              <a:rPr lang="en-US" sz="2000" dirty="0"/>
              <a:t>Joint  Feature map for sample and candidate class:  </a:t>
            </a:r>
          </a:p>
        </p:txBody>
      </p:sp>
      <p:sp>
        <p:nvSpPr>
          <p:cNvPr id="8" name="Rectangle 7">
            <a:extLst>
              <a:ext uri="{FF2B5EF4-FFF2-40B4-BE49-F238E27FC236}">
                <a16:creationId xmlns:a16="http://schemas.microsoft.com/office/drawing/2014/main" id="{FE183FE4-BB44-4B3A-9162-A3050FC3A35F}"/>
              </a:ext>
            </a:extLst>
          </p:cNvPr>
          <p:cNvSpPr/>
          <p:nvPr/>
        </p:nvSpPr>
        <p:spPr>
          <a:xfrm>
            <a:off x="537327" y="3485286"/>
            <a:ext cx="8427564" cy="1631216"/>
          </a:xfrm>
          <a:prstGeom prst="rect">
            <a:avLst/>
          </a:prstGeom>
        </p:spPr>
        <p:txBody>
          <a:bodyPr wrap="square">
            <a:spAutoFit/>
          </a:bodyPr>
          <a:lstStyle/>
          <a:p>
            <a:pPr algn="l"/>
            <a:r>
              <a:rPr lang="en-US" sz="2000" b="1" dirty="0"/>
              <a:t>Prediction:</a:t>
            </a:r>
          </a:p>
          <a:p>
            <a:pPr marL="571500" indent="-571500" algn="l"/>
            <a:endParaRPr lang="en-US" sz="2000" b="1" dirty="0"/>
          </a:p>
          <a:p>
            <a:pPr marL="571500" indent="-571500" algn="l"/>
            <a:endParaRPr lang="en-US" sz="2000" b="1" dirty="0"/>
          </a:p>
          <a:p>
            <a:pPr marL="571500" indent="-571500" algn="l"/>
            <a:endParaRPr lang="en-US" sz="2000" b="1" dirty="0"/>
          </a:p>
          <a:p>
            <a:pPr algn="l"/>
            <a:r>
              <a:rPr lang="en-US" sz="2000" b="1" dirty="0"/>
              <a:t>Learning: </a:t>
            </a:r>
            <a:endParaRPr lang="en-US" sz="2000" b="1" baseline="0" dirty="0"/>
          </a:p>
        </p:txBody>
      </p:sp>
      <p:grpSp>
        <p:nvGrpSpPr>
          <p:cNvPr id="3" name="Group 2">
            <a:extLst>
              <a:ext uri="{FF2B5EF4-FFF2-40B4-BE49-F238E27FC236}">
                <a16:creationId xmlns:a16="http://schemas.microsoft.com/office/drawing/2014/main" id="{8DEDCBC9-EF35-4D3F-B538-0066DB5A31C9}"/>
              </a:ext>
            </a:extLst>
          </p:cNvPr>
          <p:cNvGrpSpPr/>
          <p:nvPr/>
        </p:nvGrpSpPr>
        <p:grpSpPr>
          <a:xfrm>
            <a:off x="2816993" y="3421063"/>
            <a:ext cx="4309671" cy="627062"/>
            <a:chOff x="2901834" y="3115322"/>
            <a:chExt cx="4309671" cy="627062"/>
          </a:xfrm>
        </p:grpSpPr>
        <p:sp>
          <p:nvSpPr>
            <p:cNvPr id="10" name="Rounded Rectangle 126">
              <a:extLst>
                <a:ext uri="{FF2B5EF4-FFF2-40B4-BE49-F238E27FC236}">
                  <a16:creationId xmlns:a16="http://schemas.microsoft.com/office/drawing/2014/main" id="{1CD012DD-04BF-421D-B18D-DB9EE14A0EAD}"/>
                </a:ext>
              </a:extLst>
            </p:cNvPr>
            <p:cNvSpPr/>
            <p:nvPr/>
          </p:nvSpPr>
          <p:spPr bwMode="auto">
            <a:xfrm>
              <a:off x="2901834" y="3138885"/>
              <a:ext cx="4309671" cy="580928"/>
            </a:xfrm>
            <a:prstGeom prst="roundRect">
              <a:avLst/>
            </a:prstGeom>
            <a:ln w="28575">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sz="4000" baseline="0" dirty="0">
                <a:solidFill>
                  <a:schemeClr val="tx1"/>
                </a:solidFill>
                <a:sym typeface="Symbol" charset="0"/>
              </a:endParaRPr>
            </a:p>
          </p:txBody>
        </p:sp>
        <p:graphicFrame>
          <p:nvGraphicFramePr>
            <p:cNvPr id="11" name="Object 10">
              <a:extLst>
                <a:ext uri="{FF2B5EF4-FFF2-40B4-BE49-F238E27FC236}">
                  <a16:creationId xmlns:a16="http://schemas.microsoft.com/office/drawing/2014/main" id="{79BD5C70-B349-46B3-838E-3D1133EB7F19}"/>
                </a:ext>
              </a:extLst>
            </p:cNvPr>
            <p:cNvGraphicFramePr>
              <a:graphicFrameLocks noChangeAspect="1"/>
            </p:cNvGraphicFramePr>
            <p:nvPr>
              <p:extLst>
                <p:ext uri="{D42A27DB-BD31-4B8C-83A1-F6EECF244321}">
                  <p14:modId xmlns:p14="http://schemas.microsoft.com/office/powerpoint/2010/main" val="664352231"/>
                </p:ext>
              </p:extLst>
            </p:nvPr>
          </p:nvGraphicFramePr>
          <p:xfrm>
            <a:off x="3421766" y="3115322"/>
            <a:ext cx="3443288" cy="627062"/>
          </p:xfrm>
          <a:graphic>
            <a:graphicData uri="http://schemas.openxmlformats.org/presentationml/2006/ole">
              <mc:AlternateContent xmlns:mc="http://schemas.openxmlformats.org/markup-compatibility/2006">
                <mc:Choice xmlns:v="urn:schemas-microsoft-com:vml" Requires="v">
                  <p:oleObj spid="_x0000_s1275318" name="Equation" r:id="rId3" imgW="1612800" imgH="342720" progId="Equation.DSMT4">
                    <p:embed/>
                  </p:oleObj>
                </mc:Choice>
                <mc:Fallback>
                  <p:oleObj name="Equation" r:id="rId3" imgW="1612800" imgH="342720" progId="Equation.DSMT4">
                    <p:embed/>
                    <p:pic>
                      <p:nvPicPr>
                        <p:cNvPr id="128" name="Object 127"/>
                        <p:cNvPicPr>
                          <a:picLocks noChangeAspect="1" noChangeArrowheads="1"/>
                        </p:cNvPicPr>
                        <p:nvPr/>
                      </p:nvPicPr>
                      <p:blipFill>
                        <a:blip r:embed="rId4"/>
                        <a:srcRect/>
                        <a:stretch>
                          <a:fillRect/>
                        </a:stretch>
                      </p:blipFill>
                      <p:spPr bwMode="auto">
                        <a:xfrm>
                          <a:off x="3421766" y="3115322"/>
                          <a:ext cx="3443288" cy="627062"/>
                        </a:xfrm>
                        <a:prstGeom prst="rect">
                          <a:avLst/>
                        </a:prstGeom>
                        <a:noFill/>
                      </p:spPr>
                    </p:pic>
                  </p:oleObj>
                </mc:Fallback>
              </mc:AlternateContent>
            </a:graphicData>
          </a:graphic>
        </p:graphicFrame>
      </p:grpSp>
      <p:grpSp>
        <p:nvGrpSpPr>
          <p:cNvPr id="4" name="Group 3">
            <a:extLst>
              <a:ext uri="{FF2B5EF4-FFF2-40B4-BE49-F238E27FC236}">
                <a16:creationId xmlns:a16="http://schemas.microsoft.com/office/drawing/2014/main" id="{5AEDDBFB-2609-48B2-93B6-7B604BA5FC15}"/>
              </a:ext>
            </a:extLst>
          </p:cNvPr>
          <p:cNvGrpSpPr/>
          <p:nvPr/>
        </p:nvGrpSpPr>
        <p:grpSpPr>
          <a:xfrm>
            <a:off x="2347615" y="4654331"/>
            <a:ext cx="6362751" cy="1323439"/>
            <a:chOff x="2347615" y="4654331"/>
            <a:chExt cx="6362751" cy="1323439"/>
          </a:xfrm>
        </p:grpSpPr>
        <p:sp>
          <p:nvSpPr>
            <p:cNvPr id="12" name="Rounded Rectangle 124">
              <a:extLst>
                <a:ext uri="{FF2B5EF4-FFF2-40B4-BE49-F238E27FC236}">
                  <a16:creationId xmlns:a16="http://schemas.microsoft.com/office/drawing/2014/main" id="{B92DF7F6-A68B-482C-A498-B2BFEF33B005}"/>
                </a:ext>
              </a:extLst>
            </p:cNvPr>
            <p:cNvSpPr/>
            <p:nvPr/>
          </p:nvSpPr>
          <p:spPr bwMode="auto">
            <a:xfrm>
              <a:off x="2347615" y="4654331"/>
              <a:ext cx="6362751" cy="1323439"/>
            </a:xfrm>
            <a:prstGeom prst="roundRect">
              <a:avLst/>
            </a:prstGeom>
            <a:ln w="28575">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sz="4000" baseline="0" dirty="0">
                <a:sym typeface="Symbol" charset="0"/>
              </a:endParaRPr>
            </a:p>
          </p:txBody>
        </p:sp>
        <p:graphicFrame>
          <p:nvGraphicFramePr>
            <p:cNvPr id="13" name="Object 12">
              <a:extLst>
                <a:ext uri="{FF2B5EF4-FFF2-40B4-BE49-F238E27FC236}">
                  <a16:creationId xmlns:a16="http://schemas.microsoft.com/office/drawing/2014/main" id="{6A8FC2B9-FE56-42EF-B9AC-C223D659FB8D}"/>
                </a:ext>
              </a:extLst>
            </p:cNvPr>
            <p:cNvGraphicFramePr>
              <a:graphicFrameLocks noChangeAspect="1"/>
            </p:cNvGraphicFramePr>
            <p:nvPr>
              <p:extLst>
                <p:ext uri="{D42A27DB-BD31-4B8C-83A1-F6EECF244321}">
                  <p14:modId xmlns:p14="http://schemas.microsoft.com/office/powerpoint/2010/main" val="3260027186"/>
                </p:ext>
              </p:extLst>
            </p:nvPr>
          </p:nvGraphicFramePr>
          <p:xfrm>
            <a:off x="2447872" y="4694595"/>
            <a:ext cx="6158801" cy="1248551"/>
          </p:xfrm>
          <a:graphic>
            <a:graphicData uri="http://schemas.openxmlformats.org/presentationml/2006/ole">
              <mc:AlternateContent xmlns:mc="http://schemas.openxmlformats.org/markup-compatibility/2006">
                <mc:Choice xmlns:v="urn:schemas-microsoft-com:vml" Requires="v">
                  <p:oleObj spid="_x0000_s1275319" name="Equation" r:id="rId5" imgW="3111480" imgH="736560" progId="Equation.DSMT4">
                    <p:embed/>
                  </p:oleObj>
                </mc:Choice>
                <mc:Fallback>
                  <p:oleObj name="Equation" r:id="rId5" imgW="3111480" imgH="736560" progId="Equation.DSMT4">
                    <p:embed/>
                    <p:pic>
                      <p:nvPicPr>
                        <p:cNvPr id="126" name="Object 1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7872" y="4694595"/>
                          <a:ext cx="6158801" cy="1248551"/>
                        </a:xfrm>
                        <a:prstGeom prst="rect">
                          <a:avLst/>
                        </a:prstGeom>
                        <a:noFill/>
                      </p:spPr>
                    </p:pic>
                  </p:oleObj>
                </mc:Fallback>
              </mc:AlternateContent>
            </a:graphicData>
          </a:graphic>
        </p:graphicFrame>
      </p:grpSp>
      <p:graphicFrame>
        <p:nvGraphicFramePr>
          <p:cNvPr id="14" name="Object 13">
            <a:extLst>
              <a:ext uri="{FF2B5EF4-FFF2-40B4-BE49-F238E27FC236}">
                <a16:creationId xmlns:a16="http://schemas.microsoft.com/office/drawing/2014/main" id="{0F820A93-947C-4405-A6D3-8507F6C9D290}"/>
              </a:ext>
            </a:extLst>
          </p:cNvPr>
          <p:cNvGraphicFramePr>
            <a:graphicFrameLocks noChangeAspect="1"/>
          </p:cNvGraphicFramePr>
          <p:nvPr>
            <p:extLst>
              <p:ext uri="{D42A27DB-BD31-4B8C-83A1-F6EECF244321}">
                <p14:modId xmlns:p14="http://schemas.microsoft.com/office/powerpoint/2010/main" val="1153810278"/>
              </p:ext>
            </p:extLst>
          </p:nvPr>
        </p:nvGraphicFramePr>
        <p:xfrm>
          <a:off x="1155864" y="2291972"/>
          <a:ext cx="3000395" cy="541055"/>
        </p:xfrm>
        <a:graphic>
          <a:graphicData uri="http://schemas.openxmlformats.org/presentationml/2006/ole">
            <mc:AlternateContent xmlns:mc="http://schemas.openxmlformats.org/markup-compatibility/2006">
              <mc:Choice xmlns:v="urn:schemas-microsoft-com:vml" Requires="v">
                <p:oleObj spid="_x0000_s1275320" name="Equation" r:id="rId7" imgW="1549080" imgH="279360" progId="Equation.DSMT4">
                  <p:embed/>
                </p:oleObj>
              </mc:Choice>
              <mc:Fallback>
                <p:oleObj name="Equation" r:id="rId7" imgW="1549080" imgH="279360" progId="Equation.DSMT4">
                  <p:embed/>
                  <p:pic>
                    <p:nvPicPr>
                      <p:cNvPr id="146" name="Object 1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55864" y="2291972"/>
                        <a:ext cx="3000395" cy="541055"/>
                      </a:xfrm>
                      <a:prstGeom prst="rect">
                        <a:avLst/>
                      </a:prstGeom>
                      <a:noFill/>
                    </p:spPr>
                  </p:pic>
                </p:oleObj>
              </mc:Fallback>
            </mc:AlternateContent>
          </a:graphicData>
        </a:graphic>
      </p:graphicFrame>
      <p:graphicFrame>
        <p:nvGraphicFramePr>
          <p:cNvPr id="15" name="Object 14">
            <a:extLst>
              <a:ext uri="{FF2B5EF4-FFF2-40B4-BE49-F238E27FC236}">
                <a16:creationId xmlns:a16="http://schemas.microsoft.com/office/drawing/2014/main" id="{DC595831-CA11-4173-A0DB-4EF63191B19D}"/>
              </a:ext>
            </a:extLst>
          </p:cNvPr>
          <p:cNvGraphicFramePr>
            <a:graphicFrameLocks noChangeAspect="1"/>
          </p:cNvGraphicFramePr>
          <p:nvPr>
            <p:extLst>
              <p:ext uri="{D42A27DB-BD31-4B8C-83A1-F6EECF244321}">
                <p14:modId xmlns:p14="http://schemas.microsoft.com/office/powerpoint/2010/main" val="254033164"/>
              </p:ext>
            </p:extLst>
          </p:nvPr>
        </p:nvGraphicFramePr>
        <p:xfrm>
          <a:off x="4832348" y="2105036"/>
          <a:ext cx="3659702" cy="914926"/>
        </p:xfrm>
        <a:graphic>
          <a:graphicData uri="http://schemas.openxmlformats.org/presentationml/2006/ole">
            <mc:AlternateContent xmlns:mc="http://schemas.openxmlformats.org/markup-compatibility/2006">
              <mc:Choice xmlns:v="urn:schemas-microsoft-com:vml" Requires="v">
                <p:oleObj spid="_x0000_s1275321" name="Equation" r:id="rId9" imgW="1930320" imgH="482400" progId="Equation.DSMT4">
                  <p:embed/>
                </p:oleObj>
              </mc:Choice>
              <mc:Fallback>
                <p:oleObj name="Equation" r:id="rId9" imgW="1930320" imgH="482400" progId="Equation.DSMT4">
                  <p:embed/>
                  <p:pic>
                    <p:nvPicPr>
                      <p:cNvPr id="148" name="Object 14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32348" y="2105036"/>
                        <a:ext cx="3659702" cy="914926"/>
                      </a:xfrm>
                      <a:prstGeom prst="rect">
                        <a:avLst/>
                      </a:prstGeom>
                      <a:noFill/>
                    </p:spPr>
                  </p:pic>
                </p:oleObj>
              </mc:Fallback>
            </mc:AlternateContent>
          </a:graphicData>
        </a:graphic>
      </p:graphicFrame>
      <p:sp>
        <p:nvSpPr>
          <p:cNvPr id="16" name="TextBox 15">
            <a:extLst>
              <a:ext uri="{FF2B5EF4-FFF2-40B4-BE49-F238E27FC236}">
                <a16:creationId xmlns:a16="http://schemas.microsoft.com/office/drawing/2014/main" id="{A2B63A94-F215-4196-96AB-1ACDB6E747C6}"/>
              </a:ext>
            </a:extLst>
          </p:cNvPr>
          <p:cNvSpPr txBox="1"/>
          <p:nvPr/>
        </p:nvSpPr>
        <p:spPr>
          <a:xfrm>
            <a:off x="-13751" y="6528450"/>
            <a:ext cx="9002144" cy="307777"/>
          </a:xfrm>
          <a:prstGeom prst="rect">
            <a:avLst/>
          </a:prstGeom>
          <a:noFill/>
        </p:spPr>
        <p:txBody>
          <a:bodyPr wrap="none" rtlCol="0">
            <a:spAutoFit/>
          </a:bodyPr>
          <a:lstStyle/>
          <a:p>
            <a:r>
              <a:rPr lang="en-GB" sz="1400" b="0" i="0" dirty="0" err="1">
                <a:solidFill>
                  <a:srgbClr val="222222"/>
                </a:solidFill>
                <a:effectLst/>
                <a:latin typeface="Arial" panose="020B0604020202020204" pitchFamily="34" charset="0"/>
              </a:rPr>
              <a:t>Tsochantaridis</a:t>
            </a:r>
            <a:r>
              <a:rPr lang="en-GB" sz="1400" b="0" i="0" dirty="0">
                <a:solidFill>
                  <a:srgbClr val="222222"/>
                </a:solidFill>
                <a:effectLst/>
                <a:latin typeface="Arial" panose="020B0604020202020204" pitchFamily="34" charset="0"/>
              </a:rPr>
              <a:t>, et al. "Large margin methods for structured and interdependent output variables." </a:t>
            </a:r>
            <a:r>
              <a:rPr lang="en-GB" sz="1400" b="0" i="1" dirty="0">
                <a:solidFill>
                  <a:srgbClr val="222222"/>
                </a:solidFill>
                <a:effectLst/>
                <a:latin typeface="Arial" panose="020B0604020202020204" pitchFamily="34" charset="0"/>
              </a:rPr>
              <a:t>JMLR</a:t>
            </a:r>
            <a:r>
              <a:rPr lang="en-GB" sz="1400" dirty="0">
                <a:solidFill>
                  <a:srgbClr val="222222"/>
                </a:solidFill>
                <a:latin typeface="Arial" panose="020B0604020202020204" pitchFamily="34" charset="0"/>
              </a:rPr>
              <a:t>, </a:t>
            </a:r>
            <a:r>
              <a:rPr lang="en-GB" sz="1400" b="0" i="0" dirty="0">
                <a:solidFill>
                  <a:srgbClr val="222222"/>
                </a:solidFill>
                <a:effectLst/>
                <a:latin typeface="Arial" panose="020B0604020202020204" pitchFamily="34" charset="0"/>
              </a:rPr>
              <a:t>2005</a:t>
            </a:r>
            <a:endParaRPr lang="en-IN" sz="1400" dirty="0"/>
          </a:p>
        </p:txBody>
      </p:sp>
    </p:spTree>
    <p:extLst>
      <p:ext uri="{BB962C8B-B14F-4D97-AF65-F5344CB8AC3E}">
        <p14:creationId xmlns:p14="http://schemas.microsoft.com/office/powerpoint/2010/main" val="4215346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80CEF58-937D-4112-BCE7-CDE9EAA8645B}"/>
              </a:ext>
            </a:extLst>
          </p:cNvPr>
          <p:cNvSpPr txBox="1"/>
          <p:nvPr/>
        </p:nvSpPr>
        <p:spPr>
          <a:xfrm>
            <a:off x="926" y="-91166"/>
            <a:ext cx="7421022" cy="584775"/>
          </a:xfrm>
          <a:prstGeom prst="rect">
            <a:avLst/>
          </a:prstGeom>
          <a:noFill/>
        </p:spPr>
        <p:txBody>
          <a:bodyPr wrap="square" rtlCol="0" anchor="t">
            <a:spAutoFit/>
          </a:bodyPr>
          <a:lstStyle/>
          <a:p>
            <a:r>
              <a:rPr lang="en-IN" sz="3200" dirty="0">
                <a:solidFill>
                  <a:schemeClr val="bg1"/>
                </a:solidFill>
              </a:rPr>
              <a:t>MC-SVM learning problem</a:t>
            </a:r>
          </a:p>
        </p:txBody>
      </p:sp>
      <p:sp>
        <p:nvSpPr>
          <p:cNvPr id="8" name="Rectangle 7">
            <a:extLst>
              <a:ext uri="{FF2B5EF4-FFF2-40B4-BE49-F238E27FC236}">
                <a16:creationId xmlns:a16="http://schemas.microsoft.com/office/drawing/2014/main" id="{FE183FE4-BB44-4B3A-9162-A3050FC3A35F}"/>
              </a:ext>
            </a:extLst>
          </p:cNvPr>
          <p:cNvSpPr/>
          <p:nvPr/>
        </p:nvSpPr>
        <p:spPr>
          <a:xfrm>
            <a:off x="127769" y="577139"/>
            <a:ext cx="8714572" cy="3477875"/>
          </a:xfrm>
          <a:prstGeom prst="rect">
            <a:avLst/>
          </a:prstGeom>
        </p:spPr>
        <p:txBody>
          <a:bodyPr wrap="square">
            <a:spAutoFit/>
          </a:bodyPr>
          <a:lstStyle/>
          <a:p>
            <a:pPr algn="l"/>
            <a:r>
              <a:rPr lang="en-US" sz="2000" b="1" dirty="0"/>
              <a:t>Primal:</a:t>
            </a:r>
          </a:p>
          <a:p>
            <a:pPr marL="571500" indent="-571500" algn="l"/>
            <a:endParaRPr lang="en-US" sz="2000" b="1" dirty="0"/>
          </a:p>
          <a:p>
            <a:pPr marL="571500" indent="-571500" algn="l"/>
            <a:endParaRPr lang="en-US" sz="2000" b="1" dirty="0"/>
          </a:p>
          <a:p>
            <a:pPr marL="571500" indent="-571500" algn="l"/>
            <a:endParaRPr lang="en-US" sz="2000" b="1" dirty="0"/>
          </a:p>
          <a:p>
            <a:pPr marL="571500" indent="-571500" algn="l"/>
            <a:endParaRPr lang="en-US" sz="2000" b="1" dirty="0"/>
          </a:p>
          <a:p>
            <a:pPr marL="571500" indent="-571500" algn="l"/>
            <a:endParaRPr lang="en-US" sz="2000" b="1" dirty="0"/>
          </a:p>
          <a:p>
            <a:pPr marL="571500" indent="-571500" algn="l"/>
            <a:endParaRPr lang="en-US" sz="2000" b="1" dirty="0"/>
          </a:p>
          <a:p>
            <a:pPr marL="571500" indent="-571500" algn="l"/>
            <a:endParaRPr lang="en-US" sz="2000" b="1" dirty="0"/>
          </a:p>
          <a:p>
            <a:pPr marL="571500" indent="-571500" algn="l"/>
            <a:endParaRPr lang="en-US" sz="2000" b="1" dirty="0"/>
          </a:p>
          <a:p>
            <a:pPr marL="571500" indent="-571500" algn="l"/>
            <a:endParaRPr lang="en-US" sz="2000" b="1" dirty="0"/>
          </a:p>
          <a:p>
            <a:pPr algn="l"/>
            <a:r>
              <a:rPr lang="en-US" sz="2000" b="1" dirty="0"/>
              <a:t>Dual: </a:t>
            </a:r>
            <a:endParaRPr lang="en-US" sz="2000" b="1" baseline="0" dirty="0"/>
          </a:p>
        </p:txBody>
      </p:sp>
      <p:grpSp>
        <p:nvGrpSpPr>
          <p:cNvPr id="4" name="Group 3">
            <a:extLst>
              <a:ext uri="{FF2B5EF4-FFF2-40B4-BE49-F238E27FC236}">
                <a16:creationId xmlns:a16="http://schemas.microsoft.com/office/drawing/2014/main" id="{E884DBDF-BC73-41EE-B673-A240102089DB}"/>
              </a:ext>
            </a:extLst>
          </p:cNvPr>
          <p:cNvGrpSpPr/>
          <p:nvPr/>
        </p:nvGrpSpPr>
        <p:grpSpPr>
          <a:xfrm>
            <a:off x="199489" y="1296620"/>
            <a:ext cx="5418716" cy="1800289"/>
            <a:chOff x="2291054" y="4154709"/>
            <a:chExt cx="5418716" cy="1800289"/>
          </a:xfrm>
        </p:grpSpPr>
        <p:sp>
          <p:nvSpPr>
            <p:cNvPr id="12" name="Rounded Rectangle 124">
              <a:extLst>
                <a:ext uri="{FF2B5EF4-FFF2-40B4-BE49-F238E27FC236}">
                  <a16:creationId xmlns:a16="http://schemas.microsoft.com/office/drawing/2014/main" id="{B92DF7F6-A68B-482C-A498-B2BFEF33B005}"/>
                </a:ext>
              </a:extLst>
            </p:cNvPr>
            <p:cNvSpPr/>
            <p:nvPr/>
          </p:nvSpPr>
          <p:spPr bwMode="auto">
            <a:xfrm>
              <a:off x="2291054" y="4154709"/>
              <a:ext cx="5418716" cy="1800289"/>
            </a:xfrm>
            <a:prstGeom prst="roundRect">
              <a:avLst/>
            </a:prstGeom>
            <a:ln w="28575">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sz="4000" baseline="0" dirty="0">
                <a:sym typeface="Symbol" charset="0"/>
              </a:endParaRPr>
            </a:p>
          </p:txBody>
        </p:sp>
        <p:graphicFrame>
          <p:nvGraphicFramePr>
            <p:cNvPr id="13" name="Object 12">
              <a:extLst>
                <a:ext uri="{FF2B5EF4-FFF2-40B4-BE49-F238E27FC236}">
                  <a16:creationId xmlns:a16="http://schemas.microsoft.com/office/drawing/2014/main" id="{6A8FC2B9-FE56-42EF-B9AC-C223D659FB8D}"/>
                </a:ext>
              </a:extLst>
            </p:cNvPr>
            <p:cNvGraphicFramePr>
              <a:graphicFrameLocks noChangeAspect="1"/>
            </p:cNvGraphicFramePr>
            <p:nvPr>
              <p:extLst>
                <p:ext uri="{D42A27DB-BD31-4B8C-83A1-F6EECF244321}">
                  <p14:modId xmlns:p14="http://schemas.microsoft.com/office/powerpoint/2010/main" val="2148551939"/>
                </p:ext>
              </p:extLst>
            </p:nvPr>
          </p:nvGraphicFramePr>
          <p:xfrm>
            <a:off x="2392498" y="4192417"/>
            <a:ext cx="5254625" cy="1720850"/>
          </p:xfrm>
          <a:graphic>
            <a:graphicData uri="http://schemas.openxmlformats.org/presentationml/2006/ole">
              <mc:AlternateContent xmlns:mc="http://schemas.openxmlformats.org/markup-compatibility/2006">
                <mc:Choice xmlns:v="urn:schemas-microsoft-com:vml" Requires="v">
                  <p:oleObj spid="_x0000_s1276683" name="Equation" r:id="rId3" imgW="2654280" imgH="1015920" progId="Equation.DSMT4">
                    <p:embed/>
                  </p:oleObj>
                </mc:Choice>
                <mc:Fallback>
                  <p:oleObj name="Equation" r:id="rId3" imgW="2654280" imgH="1015920" progId="Equation.DSMT4">
                    <p:embed/>
                    <p:pic>
                      <p:nvPicPr>
                        <p:cNvPr id="13" name="Object 12">
                          <a:extLst>
                            <a:ext uri="{FF2B5EF4-FFF2-40B4-BE49-F238E27FC236}">
                              <a16:creationId xmlns:a16="http://schemas.microsoft.com/office/drawing/2014/main" id="{6A8FC2B9-FE56-42EF-B9AC-C223D659FB8D}"/>
                            </a:ext>
                          </a:extLst>
                        </p:cNvPr>
                        <p:cNvPicPr>
                          <a:picLocks noChangeAspect="1" noChangeArrowheads="1"/>
                        </p:cNvPicPr>
                        <p:nvPr/>
                      </p:nvPicPr>
                      <p:blipFill>
                        <a:blip r:embed="rId4"/>
                        <a:srcRect/>
                        <a:stretch>
                          <a:fillRect/>
                        </a:stretch>
                      </p:blipFill>
                      <p:spPr bwMode="auto">
                        <a:xfrm>
                          <a:off x="2392498" y="4192417"/>
                          <a:ext cx="5254625" cy="1720850"/>
                        </a:xfrm>
                        <a:prstGeom prst="rect">
                          <a:avLst/>
                        </a:prstGeom>
                        <a:noFill/>
                      </p:spPr>
                    </p:pic>
                  </p:oleObj>
                </mc:Fallback>
              </mc:AlternateContent>
            </a:graphicData>
          </a:graphic>
        </p:graphicFrame>
      </p:grpSp>
      <p:grpSp>
        <p:nvGrpSpPr>
          <p:cNvPr id="5" name="Group 4">
            <a:extLst>
              <a:ext uri="{FF2B5EF4-FFF2-40B4-BE49-F238E27FC236}">
                <a16:creationId xmlns:a16="http://schemas.microsoft.com/office/drawing/2014/main" id="{7D0C59D1-FA04-4FD1-9D92-7B21FC19C4E4}"/>
              </a:ext>
            </a:extLst>
          </p:cNvPr>
          <p:cNvGrpSpPr/>
          <p:nvPr/>
        </p:nvGrpSpPr>
        <p:grpSpPr>
          <a:xfrm>
            <a:off x="199489" y="4402027"/>
            <a:ext cx="4119173" cy="1527392"/>
            <a:chOff x="2328761" y="3845887"/>
            <a:chExt cx="4119173" cy="1527392"/>
          </a:xfrm>
        </p:grpSpPr>
        <p:sp>
          <p:nvSpPr>
            <p:cNvPr id="16" name="Rounded Rectangle 149">
              <a:extLst>
                <a:ext uri="{FF2B5EF4-FFF2-40B4-BE49-F238E27FC236}">
                  <a16:creationId xmlns:a16="http://schemas.microsoft.com/office/drawing/2014/main" id="{5E1BFE5A-619F-4D68-8146-5FC23237B2B2}"/>
                </a:ext>
              </a:extLst>
            </p:cNvPr>
            <p:cNvSpPr/>
            <p:nvPr/>
          </p:nvSpPr>
          <p:spPr bwMode="auto">
            <a:xfrm>
              <a:off x="2328761" y="3845887"/>
              <a:ext cx="4119173" cy="1527392"/>
            </a:xfrm>
            <a:prstGeom prst="roundRect">
              <a:avLst/>
            </a:prstGeom>
            <a:ln w="28575">
              <a:solidFill>
                <a:schemeClr val="tx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en-US" sz="4000" baseline="0" dirty="0">
                <a:sym typeface="Symbol" charset="0"/>
              </a:endParaRPr>
            </a:p>
          </p:txBody>
        </p:sp>
        <p:graphicFrame>
          <p:nvGraphicFramePr>
            <p:cNvPr id="17" name="Object 16">
              <a:extLst>
                <a:ext uri="{FF2B5EF4-FFF2-40B4-BE49-F238E27FC236}">
                  <a16:creationId xmlns:a16="http://schemas.microsoft.com/office/drawing/2014/main" id="{5640C79A-61A4-47A8-9CC0-4B0286307901}"/>
                </a:ext>
              </a:extLst>
            </p:cNvPr>
            <p:cNvGraphicFramePr>
              <a:graphicFrameLocks noChangeAspect="1"/>
            </p:cNvGraphicFramePr>
            <p:nvPr>
              <p:extLst>
                <p:ext uri="{D42A27DB-BD31-4B8C-83A1-F6EECF244321}">
                  <p14:modId xmlns:p14="http://schemas.microsoft.com/office/powerpoint/2010/main" val="2634235155"/>
                </p:ext>
              </p:extLst>
            </p:nvPr>
          </p:nvGraphicFramePr>
          <p:xfrm>
            <a:off x="2443103" y="3941151"/>
            <a:ext cx="3901136" cy="1310205"/>
          </p:xfrm>
          <a:graphic>
            <a:graphicData uri="http://schemas.openxmlformats.org/presentationml/2006/ole">
              <mc:AlternateContent xmlns:mc="http://schemas.openxmlformats.org/markup-compatibility/2006">
                <mc:Choice xmlns:v="urn:schemas-microsoft-com:vml" Requires="v">
                  <p:oleObj spid="_x0000_s1276684" name="Equation" r:id="rId5" imgW="1942920" imgH="761760" progId="Equation.DSMT4">
                    <p:embed/>
                  </p:oleObj>
                </mc:Choice>
                <mc:Fallback>
                  <p:oleObj name="Equation" r:id="rId5" imgW="1942920" imgH="761760" progId="Equation.DSMT4">
                    <p:embed/>
                    <p:pic>
                      <p:nvPicPr>
                        <p:cNvPr id="151" name="Object 15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3103" y="3941151"/>
                          <a:ext cx="3901136" cy="1310205"/>
                        </a:xfrm>
                        <a:prstGeom prst="rect">
                          <a:avLst/>
                        </a:prstGeom>
                        <a:noFill/>
                      </p:spPr>
                    </p:pic>
                  </p:oleObj>
                </mc:Fallback>
              </mc:AlternateContent>
            </a:graphicData>
          </a:graphic>
        </p:graphicFrame>
      </p:grpSp>
      <p:grpSp>
        <p:nvGrpSpPr>
          <p:cNvPr id="9" name="Group 8">
            <a:extLst>
              <a:ext uri="{FF2B5EF4-FFF2-40B4-BE49-F238E27FC236}">
                <a16:creationId xmlns:a16="http://schemas.microsoft.com/office/drawing/2014/main" id="{E26A0A75-03AC-4CD2-A6DE-50460319DE12}"/>
              </a:ext>
            </a:extLst>
          </p:cNvPr>
          <p:cNvGrpSpPr/>
          <p:nvPr/>
        </p:nvGrpSpPr>
        <p:grpSpPr>
          <a:xfrm>
            <a:off x="5842316" y="690998"/>
            <a:ext cx="3271271" cy="2939987"/>
            <a:chOff x="5889451" y="1459074"/>
            <a:chExt cx="3271271" cy="2939987"/>
          </a:xfrm>
        </p:grpSpPr>
        <p:grpSp>
          <p:nvGrpSpPr>
            <p:cNvPr id="19" name="Group 4">
              <a:extLst>
                <a:ext uri="{FF2B5EF4-FFF2-40B4-BE49-F238E27FC236}">
                  <a16:creationId xmlns:a16="http://schemas.microsoft.com/office/drawing/2014/main" id="{B5A28AD7-81C9-4954-AC18-2A20B2545F4F}"/>
                </a:ext>
              </a:extLst>
            </p:cNvPr>
            <p:cNvGrpSpPr/>
            <p:nvPr/>
          </p:nvGrpSpPr>
          <p:grpSpPr>
            <a:xfrm>
              <a:off x="5889451" y="1461167"/>
              <a:ext cx="3214710" cy="2643206"/>
              <a:chOff x="2588829" y="929464"/>
              <a:chExt cx="4254914" cy="4857784"/>
            </a:xfrm>
          </p:grpSpPr>
          <p:cxnSp>
            <p:nvCxnSpPr>
              <p:cNvPr id="32" name="Straight Arrow Connector 31">
                <a:extLst>
                  <a:ext uri="{FF2B5EF4-FFF2-40B4-BE49-F238E27FC236}">
                    <a16:creationId xmlns:a16="http://schemas.microsoft.com/office/drawing/2014/main" id="{BDB182D1-EAAD-4967-8579-EBFBA5E2E252}"/>
                  </a:ext>
                </a:extLst>
              </p:cNvPr>
              <p:cNvCxnSpPr/>
              <p:nvPr/>
            </p:nvCxnSpPr>
            <p:spPr>
              <a:xfrm rot="5400000" flipH="1" flipV="1">
                <a:off x="160731" y="3357562"/>
                <a:ext cx="4857784" cy="1588"/>
              </a:xfrm>
              <a:prstGeom prst="straightConnector1">
                <a:avLst/>
              </a:prstGeom>
              <a:ln w="50800">
                <a:solidFill>
                  <a:srgbClr val="04AC14"/>
                </a:solidFill>
                <a:tailEnd type="arrow"/>
              </a:ln>
              <a:effectLst/>
            </p:spPr>
            <p:style>
              <a:lnRef idx="2">
                <a:schemeClr val="dk1"/>
              </a:lnRef>
              <a:fillRef idx="0">
                <a:schemeClr val="dk1"/>
              </a:fillRef>
              <a:effectRef idx="1">
                <a:schemeClr val="dk1"/>
              </a:effectRef>
              <a:fontRef idx="minor">
                <a:schemeClr val="tx1"/>
              </a:fontRef>
            </p:style>
          </p:cxnSp>
          <p:cxnSp>
            <p:nvCxnSpPr>
              <p:cNvPr id="33" name="Straight Arrow Connector 32">
                <a:extLst>
                  <a:ext uri="{FF2B5EF4-FFF2-40B4-BE49-F238E27FC236}">
                    <a16:creationId xmlns:a16="http://schemas.microsoft.com/office/drawing/2014/main" id="{B052C4E8-367D-412D-93A2-AC546583FC32}"/>
                  </a:ext>
                </a:extLst>
              </p:cNvPr>
              <p:cNvCxnSpPr/>
              <p:nvPr/>
            </p:nvCxnSpPr>
            <p:spPr>
              <a:xfrm>
                <a:off x="2589623" y="5751803"/>
                <a:ext cx="4254120" cy="794"/>
              </a:xfrm>
              <a:prstGeom prst="straightConnector1">
                <a:avLst/>
              </a:prstGeom>
              <a:ln w="50800">
                <a:solidFill>
                  <a:srgbClr val="04AC14"/>
                </a:solidFill>
                <a:tailEnd type="arrow"/>
              </a:ln>
              <a:effectLst/>
            </p:spPr>
            <p:style>
              <a:lnRef idx="2">
                <a:schemeClr val="dk1"/>
              </a:lnRef>
              <a:fillRef idx="0">
                <a:schemeClr val="dk1"/>
              </a:fillRef>
              <a:effectRef idx="1">
                <a:schemeClr val="dk1"/>
              </a:effectRef>
              <a:fontRef idx="minor">
                <a:schemeClr val="tx1"/>
              </a:fontRef>
            </p:style>
          </p:cxnSp>
        </p:grpSp>
        <p:grpSp>
          <p:nvGrpSpPr>
            <p:cNvPr id="6" name="Group 5">
              <a:extLst>
                <a:ext uri="{FF2B5EF4-FFF2-40B4-BE49-F238E27FC236}">
                  <a16:creationId xmlns:a16="http://schemas.microsoft.com/office/drawing/2014/main" id="{35D64E29-591A-438A-85D1-92338470616B}"/>
                </a:ext>
              </a:extLst>
            </p:cNvPr>
            <p:cNvGrpSpPr/>
            <p:nvPr/>
          </p:nvGrpSpPr>
          <p:grpSpPr>
            <a:xfrm>
              <a:off x="6092566" y="1865397"/>
              <a:ext cx="2145927" cy="1485622"/>
              <a:chOff x="6092566" y="639914"/>
              <a:chExt cx="2145927" cy="1485622"/>
            </a:xfrm>
          </p:grpSpPr>
          <p:cxnSp>
            <p:nvCxnSpPr>
              <p:cNvPr id="28" name="Straight Connector 27">
                <a:extLst>
                  <a:ext uri="{FF2B5EF4-FFF2-40B4-BE49-F238E27FC236}">
                    <a16:creationId xmlns:a16="http://schemas.microsoft.com/office/drawing/2014/main" id="{F88749E4-4740-42DA-A219-17E84AD7ABB0}"/>
                  </a:ext>
                </a:extLst>
              </p:cNvPr>
              <p:cNvCxnSpPr/>
              <p:nvPr/>
            </p:nvCxnSpPr>
            <p:spPr>
              <a:xfrm rot="5400000">
                <a:off x="7475033" y="1057131"/>
                <a:ext cx="1180678" cy="34624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33D92C49-74AE-4EB9-B572-3BABE74BC356}"/>
                  </a:ext>
                </a:extLst>
              </p:cNvPr>
              <p:cNvCxnSpPr/>
              <p:nvPr/>
            </p:nvCxnSpPr>
            <p:spPr>
              <a:xfrm rot="10800000" flipV="1">
                <a:off x="7282086" y="1812566"/>
                <a:ext cx="618523" cy="312969"/>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6BC84542-1AF3-403A-810A-81FE26C313CA}"/>
                  </a:ext>
                </a:extLst>
              </p:cNvPr>
              <p:cNvCxnSpPr/>
              <p:nvPr/>
            </p:nvCxnSpPr>
            <p:spPr>
              <a:xfrm rot="10800000">
                <a:off x="6788936" y="1989113"/>
                <a:ext cx="509866" cy="136423"/>
              </a:xfrm>
              <a:prstGeom prst="line">
                <a:avLst/>
              </a:prstGeom>
              <a:effectLst/>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8E25E14-1C24-49E1-BE64-2F9AA27CA203}"/>
                  </a:ext>
                </a:extLst>
              </p:cNvPr>
              <p:cNvCxnSpPr/>
              <p:nvPr/>
            </p:nvCxnSpPr>
            <p:spPr>
              <a:xfrm rot="16200000" flipV="1">
                <a:off x="5842102" y="1050636"/>
                <a:ext cx="1188941" cy="688013"/>
              </a:xfrm>
              <a:prstGeom prst="line">
                <a:avLst/>
              </a:prstGeom>
              <a:effectLst/>
            </p:spPr>
            <p:style>
              <a:lnRef idx="2">
                <a:schemeClr val="accent1"/>
              </a:lnRef>
              <a:fillRef idx="0">
                <a:schemeClr val="accent1"/>
              </a:fillRef>
              <a:effectRef idx="1">
                <a:schemeClr val="accent1"/>
              </a:effectRef>
              <a:fontRef idx="minor">
                <a:schemeClr val="tx1"/>
              </a:fontRef>
            </p:style>
          </p:cxnSp>
        </p:grpSp>
        <p:grpSp>
          <p:nvGrpSpPr>
            <p:cNvPr id="21" name="Group 88">
              <a:extLst>
                <a:ext uri="{FF2B5EF4-FFF2-40B4-BE49-F238E27FC236}">
                  <a16:creationId xmlns:a16="http://schemas.microsoft.com/office/drawing/2014/main" id="{4FCFAE18-D71E-4F62-8082-700BBDD91DA7}"/>
                </a:ext>
              </a:extLst>
            </p:cNvPr>
            <p:cNvGrpSpPr/>
            <p:nvPr/>
          </p:nvGrpSpPr>
          <p:grpSpPr>
            <a:xfrm>
              <a:off x="6063600" y="2025658"/>
              <a:ext cx="2798229" cy="1749180"/>
              <a:chOff x="2377750" y="2637642"/>
              <a:chExt cx="4937450" cy="3214710"/>
            </a:xfrm>
            <a:effectLst/>
          </p:grpSpPr>
          <p:grpSp>
            <p:nvGrpSpPr>
              <p:cNvPr id="23" name="Group 22">
                <a:extLst>
                  <a:ext uri="{FF2B5EF4-FFF2-40B4-BE49-F238E27FC236}">
                    <a16:creationId xmlns:a16="http://schemas.microsoft.com/office/drawing/2014/main" id="{D852CF97-F532-4D6D-AB21-A14E90E800DC}"/>
                  </a:ext>
                </a:extLst>
              </p:cNvPr>
              <p:cNvGrpSpPr/>
              <p:nvPr/>
            </p:nvGrpSpPr>
            <p:grpSpPr>
              <a:xfrm>
                <a:off x="2377750" y="2637642"/>
                <a:ext cx="4937450" cy="3214710"/>
                <a:chOff x="2376220" y="2637642"/>
                <a:chExt cx="4937450" cy="3214710"/>
              </a:xfrm>
            </p:grpSpPr>
            <p:cxnSp>
              <p:nvCxnSpPr>
                <p:cNvPr id="25" name="Straight Connector 24">
                  <a:extLst>
                    <a:ext uri="{FF2B5EF4-FFF2-40B4-BE49-F238E27FC236}">
                      <a16:creationId xmlns:a16="http://schemas.microsoft.com/office/drawing/2014/main" id="{6A8F7B2B-825D-49D5-81E8-63B3BB174AE7}"/>
                    </a:ext>
                  </a:extLst>
                </p:cNvPr>
                <p:cNvCxnSpPr/>
                <p:nvPr/>
              </p:nvCxnSpPr>
              <p:spPr>
                <a:xfrm rot="8107529" flipV="1">
                  <a:off x="4098960" y="3217025"/>
                  <a:ext cx="3214710" cy="1785950"/>
                </a:xfrm>
                <a:prstGeom prst="line">
                  <a:avLst/>
                </a:prstGeom>
                <a:ln w="19050">
                  <a:prstDash val="sysDot"/>
                </a:ln>
                <a:effectLst/>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7243AB6D-1262-4022-A378-69074E5F0029}"/>
                    </a:ext>
                  </a:extLst>
                </p:cNvPr>
                <p:cNvCxnSpPr/>
                <p:nvPr/>
              </p:nvCxnSpPr>
              <p:spPr>
                <a:xfrm rot="13492982" flipV="1">
                  <a:off x="2376220" y="4011698"/>
                  <a:ext cx="3214710" cy="1785950"/>
                </a:xfrm>
                <a:prstGeom prst="line">
                  <a:avLst/>
                </a:prstGeom>
                <a:ln w="19050">
                  <a:prstDash val="sysDot"/>
                </a:ln>
                <a:effectLst/>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0A0D1FB-0EA3-400B-85D3-57175AF92A4A}"/>
                    </a:ext>
                  </a:extLst>
                </p:cNvPr>
                <p:cNvCxnSpPr/>
                <p:nvPr/>
              </p:nvCxnSpPr>
              <p:spPr>
                <a:xfrm rot="16200000" flipV="1">
                  <a:off x="1714480" y="3352022"/>
                  <a:ext cx="3214710" cy="1785950"/>
                </a:xfrm>
                <a:prstGeom prst="line">
                  <a:avLst/>
                </a:prstGeom>
                <a:ln w="19050">
                  <a:prstDash val="sysDot"/>
                </a:ln>
                <a:effectLst/>
              </p:spPr>
              <p:style>
                <a:lnRef idx="2">
                  <a:schemeClr val="accent1"/>
                </a:lnRef>
                <a:fillRef idx="0">
                  <a:schemeClr val="accent1"/>
                </a:fillRef>
                <a:effectRef idx="1">
                  <a:schemeClr val="accent1"/>
                </a:effectRef>
                <a:fontRef idx="minor">
                  <a:schemeClr val="tx1"/>
                </a:fontRef>
              </p:style>
            </p:cxnSp>
          </p:grpSp>
          <p:cxnSp>
            <p:nvCxnSpPr>
              <p:cNvPr id="24" name="Straight Connector 23">
                <a:extLst>
                  <a:ext uri="{FF2B5EF4-FFF2-40B4-BE49-F238E27FC236}">
                    <a16:creationId xmlns:a16="http://schemas.microsoft.com/office/drawing/2014/main" id="{101C51E0-239A-425D-977A-B6C4917A8A6A}"/>
                  </a:ext>
                </a:extLst>
              </p:cNvPr>
              <p:cNvCxnSpPr/>
              <p:nvPr/>
            </p:nvCxnSpPr>
            <p:spPr>
              <a:xfrm rot="10800000" flipV="1">
                <a:off x="3430521" y="3923526"/>
                <a:ext cx="3214710" cy="1785951"/>
              </a:xfrm>
              <a:prstGeom prst="line">
                <a:avLst/>
              </a:prstGeom>
              <a:ln w="19050">
                <a:prstDash val="sysDot"/>
              </a:ln>
              <a:effectLst/>
            </p:spPr>
            <p:style>
              <a:lnRef idx="2">
                <a:schemeClr val="accent1"/>
              </a:lnRef>
              <a:fillRef idx="0">
                <a:schemeClr val="accent1"/>
              </a:fillRef>
              <a:effectRef idx="1">
                <a:schemeClr val="accent1"/>
              </a:effectRef>
              <a:fontRef idx="minor">
                <a:schemeClr val="tx1"/>
              </a:fontRef>
            </p:style>
          </p:cxnSp>
        </p:grpSp>
        <p:graphicFrame>
          <p:nvGraphicFramePr>
            <p:cNvPr id="22" name="Object 2">
              <a:extLst>
                <a:ext uri="{FF2B5EF4-FFF2-40B4-BE49-F238E27FC236}">
                  <a16:creationId xmlns:a16="http://schemas.microsoft.com/office/drawing/2014/main" id="{DE380FE2-99B1-4B66-B647-803EDB3A9871}"/>
                </a:ext>
              </a:extLst>
            </p:cNvPr>
            <p:cNvGraphicFramePr>
              <a:graphicFrameLocks noChangeAspect="1"/>
            </p:cNvGraphicFramePr>
            <p:nvPr>
              <p:extLst>
                <p:ext uri="{D42A27DB-BD31-4B8C-83A1-F6EECF244321}">
                  <p14:modId xmlns:p14="http://schemas.microsoft.com/office/powerpoint/2010/main" val="3753994734"/>
                </p:ext>
              </p:extLst>
            </p:nvPr>
          </p:nvGraphicFramePr>
          <p:xfrm>
            <a:off x="6028585" y="1459074"/>
            <a:ext cx="3132137" cy="401638"/>
          </p:xfrm>
          <a:graphic>
            <a:graphicData uri="http://schemas.openxmlformats.org/presentationml/2006/ole">
              <mc:AlternateContent xmlns:mc="http://schemas.openxmlformats.org/markup-compatibility/2006">
                <mc:Choice xmlns:v="urn:schemas-microsoft-com:vml" Requires="v">
                  <p:oleObj spid="_x0000_s1276685" name="Equation" r:id="rId7" imgW="2565360" imgH="342720" progId="Equation.DSMT4">
                    <p:embed/>
                  </p:oleObj>
                </mc:Choice>
                <mc:Fallback>
                  <p:oleObj name="Equation" r:id="rId7" imgW="2565360" imgH="342720" progId="Equation.DSMT4">
                    <p:embed/>
                    <p:pic>
                      <p:nvPicPr>
                        <p:cNvPr id="215" name="Object 2"/>
                        <p:cNvPicPr>
                          <a:picLocks noChangeAspect="1" noChangeArrowheads="1"/>
                        </p:cNvPicPr>
                        <p:nvPr/>
                      </p:nvPicPr>
                      <p:blipFill>
                        <a:blip r:embed="rId8"/>
                        <a:srcRect/>
                        <a:stretch>
                          <a:fillRect/>
                        </a:stretch>
                      </p:blipFill>
                      <p:spPr bwMode="auto">
                        <a:xfrm>
                          <a:off x="6028585" y="1459074"/>
                          <a:ext cx="3132137" cy="401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42">
              <a:extLst>
                <a:ext uri="{FF2B5EF4-FFF2-40B4-BE49-F238E27FC236}">
                  <a16:creationId xmlns:a16="http://schemas.microsoft.com/office/drawing/2014/main" id="{CA7BEBD5-A20C-4621-9942-F0A44501DCFA}"/>
                </a:ext>
              </a:extLst>
            </p:cNvPr>
            <p:cNvGraphicFramePr>
              <a:graphicFrameLocks noChangeAspect="1"/>
            </p:cNvGraphicFramePr>
            <p:nvPr>
              <p:extLst>
                <p:ext uri="{D42A27DB-BD31-4B8C-83A1-F6EECF244321}">
                  <p14:modId xmlns:p14="http://schemas.microsoft.com/office/powerpoint/2010/main" val="3433131291"/>
                </p:ext>
              </p:extLst>
            </p:nvPr>
          </p:nvGraphicFramePr>
          <p:xfrm>
            <a:off x="8664932" y="4152999"/>
            <a:ext cx="268287" cy="246062"/>
          </p:xfrm>
          <a:graphic>
            <a:graphicData uri="http://schemas.openxmlformats.org/presentationml/2006/ole">
              <mc:AlternateContent xmlns:mc="http://schemas.openxmlformats.org/markup-compatibility/2006">
                <mc:Choice xmlns:v="urn:schemas-microsoft-com:vml" Requires="v">
                  <p:oleObj spid="_x0000_s1276686" name="Equation" r:id="rId9" imgW="152280" imgH="139680" progId="Equation.DSMT4">
                    <p:embed/>
                  </p:oleObj>
                </mc:Choice>
                <mc:Fallback>
                  <p:oleObj name="Equation" r:id="rId9" imgW="152280" imgH="139680" progId="Equation.DSMT4">
                    <p:embed/>
                    <p:pic>
                      <p:nvPicPr>
                        <p:cNvPr id="1066" name="Object 4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664932" y="4152999"/>
                          <a:ext cx="268287" cy="246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4" name="Group 43">
            <a:extLst>
              <a:ext uri="{FF2B5EF4-FFF2-40B4-BE49-F238E27FC236}">
                <a16:creationId xmlns:a16="http://schemas.microsoft.com/office/drawing/2014/main" id="{95999AE5-30F2-4CA3-A374-D1F89667FF31}"/>
              </a:ext>
            </a:extLst>
          </p:cNvPr>
          <p:cNvGrpSpPr/>
          <p:nvPr/>
        </p:nvGrpSpPr>
        <p:grpSpPr>
          <a:xfrm>
            <a:off x="5841522" y="3928519"/>
            <a:ext cx="3215504" cy="2558477"/>
            <a:chOff x="5841522" y="4338379"/>
            <a:chExt cx="3215504" cy="2558477"/>
          </a:xfrm>
        </p:grpSpPr>
        <p:grpSp>
          <p:nvGrpSpPr>
            <p:cNvPr id="41" name="Group 40">
              <a:extLst>
                <a:ext uri="{FF2B5EF4-FFF2-40B4-BE49-F238E27FC236}">
                  <a16:creationId xmlns:a16="http://schemas.microsoft.com/office/drawing/2014/main" id="{49904296-8E83-4A73-A956-8F81FC0CCC83}"/>
                </a:ext>
              </a:extLst>
            </p:cNvPr>
            <p:cNvGrpSpPr/>
            <p:nvPr/>
          </p:nvGrpSpPr>
          <p:grpSpPr>
            <a:xfrm>
              <a:off x="5841522" y="4339809"/>
              <a:ext cx="3215504" cy="2415912"/>
              <a:chOff x="5888657" y="4462357"/>
              <a:chExt cx="3215504" cy="2415912"/>
            </a:xfrm>
          </p:grpSpPr>
          <p:cxnSp>
            <p:nvCxnSpPr>
              <p:cNvPr id="34" name="Straight Arrow Connector 33">
                <a:extLst>
                  <a:ext uri="{FF2B5EF4-FFF2-40B4-BE49-F238E27FC236}">
                    <a16:creationId xmlns:a16="http://schemas.microsoft.com/office/drawing/2014/main" id="{3792CB5F-5854-46C1-9948-497A9EB3640F}"/>
                  </a:ext>
                </a:extLst>
              </p:cNvPr>
              <p:cNvCxnSpPr/>
              <p:nvPr/>
            </p:nvCxnSpPr>
            <p:spPr>
              <a:xfrm rot="5400000" flipH="1" flipV="1">
                <a:off x="4817881" y="5533133"/>
                <a:ext cx="2143140" cy="1588"/>
              </a:xfrm>
              <a:prstGeom prst="straightConnector1">
                <a:avLst/>
              </a:prstGeom>
              <a:ln w="50800">
                <a:solidFill>
                  <a:srgbClr val="04AC14"/>
                </a:solidFill>
                <a:tailEnd type="arrow"/>
              </a:ln>
              <a:effectLst/>
            </p:spPr>
            <p:style>
              <a:lnRef idx="2">
                <a:schemeClr val="dk1"/>
              </a:lnRef>
              <a:fillRef idx="0">
                <a:schemeClr val="dk1"/>
              </a:fillRef>
              <a:effectRef idx="1">
                <a:schemeClr val="dk1"/>
              </a:effectRef>
              <a:fontRef idx="minor">
                <a:schemeClr val="tx1"/>
              </a:fontRef>
            </p:style>
          </p:cxnSp>
          <p:cxnSp>
            <p:nvCxnSpPr>
              <p:cNvPr id="35" name="Straight Arrow Connector 34">
                <a:extLst>
                  <a:ext uri="{FF2B5EF4-FFF2-40B4-BE49-F238E27FC236}">
                    <a16:creationId xmlns:a16="http://schemas.microsoft.com/office/drawing/2014/main" id="{75D4B8E3-D1AA-4F7B-8FC0-278AB6B69AC6}"/>
                  </a:ext>
                </a:extLst>
              </p:cNvPr>
              <p:cNvCxnSpPr/>
              <p:nvPr/>
            </p:nvCxnSpPr>
            <p:spPr>
              <a:xfrm>
                <a:off x="5890051" y="6575990"/>
                <a:ext cx="3214110" cy="432"/>
              </a:xfrm>
              <a:prstGeom prst="straightConnector1">
                <a:avLst/>
              </a:prstGeom>
              <a:ln w="50800">
                <a:solidFill>
                  <a:srgbClr val="04AC14"/>
                </a:solidFill>
                <a:tailEnd type="arrow"/>
              </a:ln>
              <a:effectLst/>
            </p:spPr>
            <p:style>
              <a:lnRef idx="2">
                <a:schemeClr val="dk1"/>
              </a:lnRef>
              <a:fillRef idx="0">
                <a:schemeClr val="dk1"/>
              </a:fillRef>
              <a:effectRef idx="1">
                <a:schemeClr val="dk1"/>
              </a:effectRef>
              <a:fontRef idx="minor">
                <a:schemeClr val="tx1"/>
              </a:fontRef>
            </p:style>
          </p:cxnSp>
          <p:sp>
            <p:nvSpPr>
              <p:cNvPr id="36" name="Freeform 230">
                <a:extLst>
                  <a:ext uri="{FF2B5EF4-FFF2-40B4-BE49-F238E27FC236}">
                    <a16:creationId xmlns:a16="http://schemas.microsoft.com/office/drawing/2014/main" id="{BFC9EDB6-0179-4C90-BF95-4DDD2F728C69}"/>
                  </a:ext>
                </a:extLst>
              </p:cNvPr>
              <p:cNvSpPr/>
              <p:nvPr/>
            </p:nvSpPr>
            <p:spPr>
              <a:xfrm>
                <a:off x="6199361" y="4813246"/>
                <a:ext cx="2333296" cy="1648581"/>
              </a:xfrm>
              <a:custGeom>
                <a:avLst/>
                <a:gdLst>
                  <a:gd name="connsiteX0" fmla="*/ 0 w 2333296"/>
                  <a:gd name="connsiteY0" fmla="*/ 0 h 1910254"/>
                  <a:gd name="connsiteX1" fmla="*/ 756745 w 2333296"/>
                  <a:gd name="connsiteY1" fmla="*/ 1466193 h 1910254"/>
                  <a:gd name="connsiteX2" fmla="*/ 1639614 w 2333296"/>
                  <a:gd name="connsiteY2" fmla="*/ 1671144 h 1910254"/>
                  <a:gd name="connsiteX3" fmla="*/ 2333296 w 2333296"/>
                  <a:gd name="connsiteY3" fmla="*/ 31531 h 1910254"/>
                </a:gdLst>
                <a:ahLst/>
                <a:cxnLst>
                  <a:cxn ang="0">
                    <a:pos x="connsiteX0" y="connsiteY0"/>
                  </a:cxn>
                  <a:cxn ang="0">
                    <a:pos x="connsiteX1" y="connsiteY1"/>
                  </a:cxn>
                  <a:cxn ang="0">
                    <a:pos x="connsiteX2" y="connsiteY2"/>
                  </a:cxn>
                  <a:cxn ang="0">
                    <a:pos x="connsiteX3" y="connsiteY3"/>
                  </a:cxn>
                </a:cxnLst>
                <a:rect l="l" t="t" r="r" b="b"/>
                <a:pathLst>
                  <a:path w="2333296" h="1910254">
                    <a:moveTo>
                      <a:pt x="0" y="0"/>
                    </a:moveTo>
                    <a:cubicBezTo>
                      <a:pt x="241738" y="593834"/>
                      <a:pt x="483476" y="1187669"/>
                      <a:pt x="756745" y="1466193"/>
                    </a:cubicBezTo>
                    <a:cubicBezTo>
                      <a:pt x="1030014" y="1744717"/>
                      <a:pt x="1376856" y="1910254"/>
                      <a:pt x="1639614" y="1671144"/>
                    </a:cubicBezTo>
                    <a:cubicBezTo>
                      <a:pt x="1902372" y="1432034"/>
                      <a:pt x="2117834" y="731782"/>
                      <a:pt x="2333296" y="31531"/>
                    </a:cubicBezTo>
                  </a:path>
                </a:pathLst>
              </a:custGeom>
              <a:ln w="381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N"/>
              </a:p>
            </p:txBody>
          </p:sp>
          <p:cxnSp>
            <p:nvCxnSpPr>
              <p:cNvPr id="37" name="Straight Connector 36">
                <a:extLst>
                  <a:ext uri="{FF2B5EF4-FFF2-40B4-BE49-F238E27FC236}">
                    <a16:creationId xmlns:a16="http://schemas.microsoft.com/office/drawing/2014/main" id="{0049A43F-D7CF-4D3D-AB14-9C5013EF71CA}"/>
                  </a:ext>
                </a:extLst>
              </p:cNvPr>
              <p:cNvCxnSpPr/>
              <p:nvPr/>
            </p:nvCxnSpPr>
            <p:spPr>
              <a:xfrm>
                <a:off x="6460955" y="6576422"/>
                <a:ext cx="1928826" cy="1588"/>
              </a:xfrm>
              <a:prstGeom prst="line">
                <a:avLst/>
              </a:prstGeom>
              <a:ln w="50800">
                <a:solidFill>
                  <a:srgbClr val="FF0000"/>
                </a:solidFill>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39" name="Object 38">
                <a:extLst>
                  <a:ext uri="{FF2B5EF4-FFF2-40B4-BE49-F238E27FC236}">
                    <a16:creationId xmlns:a16="http://schemas.microsoft.com/office/drawing/2014/main" id="{4DD779D1-B428-439D-946C-6F7358A6CA86}"/>
                  </a:ext>
                </a:extLst>
              </p:cNvPr>
              <p:cNvGraphicFramePr>
                <a:graphicFrameLocks noChangeAspect="1"/>
              </p:cNvGraphicFramePr>
              <p:nvPr>
                <p:extLst>
                  <p:ext uri="{D42A27DB-BD31-4B8C-83A1-F6EECF244321}">
                    <p14:modId xmlns:p14="http://schemas.microsoft.com/office/powerpoint/2010/main" val="3139153960"/>
                  </p:ext>
                </p:extLst>
              </p:nvPr>
            </p:nvGraphicFramePr>
            <p:xfrm>
              <a:off x="8649752" y="6632206"/>
              <a:ext cx="268287" cy="246063"/>
            </p:xfrm>
            <a:graphic>
              <a:graphicData uri="http://schemas.openxmlformats.org/presentationml/2006/ole">
                <mc:AlternateContent xmlns:mc="http://schemas.openxmlformats.org/markup-compatibility/2006">
                  <mc:Choice xmlns:v="urn:schemas-microsoft-com:vml" Requires="v">
                    <p:oleObj spid="_x0000_s1276687" name="Equation" r:id="rId11" imgW="152280" imgH="139680" progId="Equation.DSMT4">
                      <p:embed/>
                    </p:oleObj>
                  </mc:Choice>
                  <mc:Fallback>
                    <p:oleObj name="Equation" r:id="rId11" imgW="152280" imgH="139680" progId="Equation.DSMT4">
                      <p:embed/>
                      <p:pic>
                        <p:nvPicPr>
                          <p:cNvPr id="333" name="Object 33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649752" y="6632206"/>
                            <a:ext cx="268287" cy="246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42" name="Object 41">
              <a:extLst>
                <a:ext uri="{FF2B5EF4-FFF2-40B4-BE49-F238E27FC236}">
                  <a16:creationId xmlns:a16="http://schemas.microsoft.com/office/drawing/2014/main" id="{A17C8370-F4CE-4E31-AC0A-8D6827E9F480}"/>
                </a:ext>
              </a:extLst>
            </p:cNvPr>
            <p:cNvGraphicFramePr>
              <a:graphicFrameLocks noChangeAspect="1"/>
            </p:cNvGraphicFramePr>
            <p:nvPr>
              <p:extLst>
                <p:ext uri="{D42A27DB-BD31-4B8C-83A1-F6EECF244321}">
                  <p14:modId xmlns:p14="http://schemas.microsoft.com/office/powerpoint/2010/main" val="1390029127"/>
                </p:ext>
              </p:extLst>
            </p:nvPr>
          </p:nvGraphicFramePr>
          <p:xfrm>
            <a:off x="7213547" y="4338379"/>
            <a:ext cx="1609379" cy="384106"/>
          </p:xfrm>
          <a:graphic>
            <a:graphicData uri="http://schemas.openxmlformats.org/presentationml/2006/ole">
              <mc:AlternateContent xmlns:mc="http://schemas.openxmlformats.org/markup-compatibility/2006">
                <mc:Choice xmlns:v="urn:schemas-microsoft-com:vml" Requires="v">
                  <p:oleObj spid="_x0000_s1276688" name="Equation" r:id="rId13" imgW="1650960" imgH="393480" progId="Equation.DSMT4">
                    <p:embed/>
                  </p:oleObj>
                </mc:Choice>
                <mc:Fallback>
                  <p:oleObj name="Equation" r:id="rId13" imgW="1650960" imgH="393480" progId="Equation.DSMT4">
                    <p:embed/>
                    <p:pic>
                      <p:nvPicPr>
                        <p:cNvPr id="42" name="Object 41">
                          <a:extLst>
                            <a:ext uri="{FF2B5EF4-FFF2-40B4-BE49-F238E27FC236}">
                              <a16:creationId xmlns:a16="http://schemas.microsoft.com/office/drawing/2014/main" id="{3B616C36-6F60-4A65-B573-04B5F2407C6A}"/>
                            </a:ext>
                          </a:extLst>
                        </p:cNvPr>
                        <p:cNvPicPr/>
                        <p:nvPr/>
                      </p:nvPicPr>
                      <p:blipFill>
                        <a:blip r:embed="rId14"/>
                        <a:stretch>
                          <a:fillRect/>
                        </a:stretch>
                      </p:blipFill>
                      <p:spPr>
                        <a:xfrm>
                          <a:off x="7213547" y="4338379"/>
                          <a:ext cx="1609379" cy="384106"/>
                        </a:xfrm>
                        <a:prstGeom prst="rect">
                          <a:avLst/>
                        </a:prstGeom>
                      </p:spPr>
                    </p:pic>
                  </p:oleObj>
                </mc:Fallback>
              </mc:AlternateContent>
            </a:graphicData>
          </a:graphic>
        </p:graphicFrame>
        <p:graphicFrame>
          <p:nvGraphicFramePr>
            <p:cNvPr id="43" name="Object 42">
              <a:extLst>
                <a:ext uri="{FF2B5EF4-FFF2-40B4-BE49-F238E27FC236}">
                  <a16:creationId xmlns:a16="http://schemas.microsoft.com/office/drawing/2014/main" id="{683AC11F-9864-4366-874E-6F74CDA68DAE}"/>
                </a:ext>
              </a:extLst>
            </p:cNvPr>
            <p:cNvGraphicFramePr>
              <a:graphicFrameLocks noChangeAspect="1"/>
            </p:cNvGraphicFramePr>
            <p:nvPr>
              <p:extLst>
                <p:ext uri="{D42A27DB-BD31-4B8C-83A1-F6EECF244321}">
                  <p14:modId xmlns:p14="http://schemas.microsoft.com/office/powerpoint/2010/main" val="710896802"/>
                </p:ext>
              </p:extLst>
            </p:nvPr>
          </p:nvGraphicFramePr>
          <p:xfrm>
            <a:off x="6708434" y="6482949"/>
            <a:ext cx="1427028" cy="413907"/>
          </p:xfrm>
          <a:graphic>
            <a:graphicData uri="http://schemas.openxmlformats.org/presentationml/2006/ole">
              <mc:AlternateContent xmlns:mc="http://schemas.openxmlformats.org/markup-compatibility/2006">
                <mc:Choice xmlns:v="urn:schemas-microsoft-com:vml" Requires="v">
                  <p:oleObj spid="_x0000_s1276689" name="Equation" r:id="rId15" imgW="1269720" imgH="368280" progId="Equation.DSMT4">
                    <p:embed/>
                  </p:oleObj>
                </mc:Choice>
                <mc:Fallback>
                  <p:oleObj name="Equation" r:id="rId15" imgW="1269720" imgH="368280" progId="Equation.DSMT4">
                    <p:embed/>
                    <p:pic>
                      <p:nvPicPr>
                        <p:cNvPr id="43" name="Object 42">
                          <a:extLst>
                            <a:ext uri="{FF2B5EF4-FFF2-40B4-BE49-F238E27FC236}">
                              <a16:creationId xmlns:a16="http://schemas.microsoft.com/office/drawing/2014/main" id="{8613C6DF-A29F-4F61-AFBB-B0D5D844CE43}"/>
                            </a:ext>
                          </a:extLst>
                        </p:cNvPr>
                        <p:cNvPicPr/>
                        <p:nvPr/>
                      </p:nvPicPr>
                      <p:blipFill>
                        <a:blip r:embed="rId16"/>
                        <a:stretch>
                          <a:fillRect/>
                        </a:stretch>
                      </p:blipFill>
                      <p:spPr>
                        <a:xfrm>
                          <a:off x="6708434" y="6482949"/>
                          <a:ext cx="1427028" cy="413907"/>
                        </a:xfrm>
                        <a:prstGeom prst="rect">
                          <a:avLst/>
                        </a:prstGeom>
                      </p:spPr>
                    </p:pic>
                  </p:oleObj>
                </mc:Fallback>
              </mc:AlternateContent>
            </a:graphicData>
          </a:graphic>
        </p:graphicFrame>
      </p:grpSp>
      <p:sp>
        <p:nvSpPr>
          <p:cNvPr id="38" name="TextBox 37">
            <a:extLst>
              <a:ext uri="{FF2B5EF4-FFF2-40B4-BE49-F238E27FC236}">
                <a16:creationId xmlns:a16="http://schemas.microsoft.com/office/drawing/2014/main" id="{06421BA8-3442-4025-A885-C9A8588BC777}"/>
              </a:ext>
            </a:extLst>
          </p:cNvPr>
          <p:cNvSpPr txBox="1"/>
          <p:nvPr/>
        </p:nvSpPr>
        <p:spPr>
          <a:xfrm>
            <a:off x="-13751" y="6528450"/>
            <a:ext cx="9002144" cy="307777"/>
          </a:xfrm>
          <a:prstGeom prst="rect">
            <a:avLst/>
          </a:prstGeom>
          <a:noFill/>
        </p:spPr>
        <p:txBody>
          <a:bodyPr wrap="none" rtlCol="0">
            <a:spAutoFit/>
          </a:bodyPr>
          <a:lstStyle/>
          <a:p>
            <a:r>
              <a:rPr lang="en-GB" sz="1400" b="0" i="0" dirty="0" err="1">
                <a:solidFill>
                  <a:srgbClr val="222222"/>
                </a:solidFill>
                <a:effectLst/>
                <a:latin typeface="Arial" panose="020B0604020202020204" pitchFamily="34" charset="0"/>
              </a:rPr>
              <a:t>Tsochantaridis</a:t>
            </a:r>
            <a:r>
              <a:rPr lang="en-GB" sz="1400" b="0" i="0" dirty="0">
                <a:solidFill>
                  <a:srgbClr val="222222"/>
                </a:solidFill>
                <a:effectLst/>
                <a:latin typeface="Arial" panose="020B0604020202020204" pitchFamily="34" charset="0"/>
              </a:rPr>
              <a:t>, et al. "Large margin methods for structured and interdependent output variables." </a:t>
            </a:r>
            <a:r>
              <a:rPr lang="en-GB" sz="1400" b="0" i="1" dirty="0">
                <a:solidFill>
                  <a:srgbClr val="222222"/>
                </a:solidFill>
                <a:effectLst/>
                <a:latin typeface="Arial" panose="020B0604020202020204" pitchFamily="34" charset="0"/>
              </a:rPr>
              <a:t>JMLR</a:t>
            </a:r>
            <a:r>
              <a:rPr lang="en-GB" sz="1400" dirty="0">
                <a:solidFill>
                  <a:srgbClr val="222222"/>
                </a:solidFill>
                <a:latin typeface="Arial" panose="020B0604020202020204" pitchFamily="34" charset="0"/>
              </a:rPr>
              <a:t>, </a:t>
            </a:r>
            <a:r>
              <a:rPr lang="en-GB" sz="1400" b="0" i="0" dirty="0">
                <a:solidFill>
                  <a:srgbClr val="222222"/>
                </a:solidFill>
                <a:effectLst/>
                <a:latin typeface="Arial" panose="020B0604020202020204" pitchFamily="34" charset="0"/>
              </a:rPr>
              <a:t>2005</a:t>
            </a:r>
            <a:endParaRPr lang="en-IN" sz="1400" dirty="0"/>
          </a:p>
        </p:txBody>
      </p:sp>
    </p:spTree>
    <p:extLst>
      <p:ext uri="{BB962C8B-B14F-4D97-AF65-F5344CB8AC3E}">
        <p14:creationId xmlns:p14="http://schemas.microsoft.com/office/powerpoint/2010/main" val="1010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0" end="1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90372B7-1B39-4AF1-A277-FD772ABF1DFE}"/>
              </a:ext>
            </a:extLst>
          </p:cNvPr>
          <p:cNvGrpSpPr/>
          <p:nvPr/>
        </p:nvGrpSpPr>
        <p:grpSpPr>
          <a:xfrm>
            <a:off x="382609" y="1425890"/>
            <a:ext cx="5814688" cy="4869800"/>
            <a:chOff x="382609" y="1425890"/>
            <a:chExt cx="5814688" cy="4869800"/>
          </a:xfrm>
        </p:grpSpPr>
        <p:pic>
          <p:nvPicPr>
            <p:cNvPr id="8" name="Picture 2" descr="https://upload.wikimedia.org/wikipedia/commons/thumb/e/e5/Frank-Wolfe_Algorithm.png/1223px-Frank-Wolfe_Algorithm.png">
              <a:extLst>
                <a:ext uri="{FF2B5EF4-FFF2-40B4-BE49-F238E27FC236}">
                  <a16:creationId xmlns:a16="http://schemas.microsoft.com/office/drawing/2014/main" id="{E945111D-C2F3-43D5-9176-BD8870C34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609" y="1425890"/>
              <a:ext cx="5814688" cy="4869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FBEDD78C-B928-487B-86BF-97F8A5BB66D8}"/>
                </a:ext>
              </a:extLst>
            </p:cNvPr>
            <p:cNvSpPr/>
            <p:nvPr/>
          </p:nvSpPr>
          <p:spPr>
            <a:xfrm>
              <a:off x="382609" y="1697429"/>
              <a:ext cx="406630" cy="773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24" name="Rectangle 23">
            <a:extLst>
              <a:ext uri="{FF2B5EF4-FFF2-40B4-BE49-F238E27FC236}">
                <a16:creationId xmlns:a16="http://schemas.microsoft.com/office/drawing/2014/main" id="{7186DED1-776A-4298-97A3-938234B1AF97}"/>
              </a:ext>
            </a:extLst>
          </p:cNvPr>
          <p:cNvSpPr/>
          <p:nvPr/>
        </p:nvSpPr>
        <p:spPr>
          <a:xfrm>
            <a:off x="0" y="-27992"/>
            <a:ext cx="9144000" cy="533400"/>
          </a:xfrm>
          <a:prstGeom prst="rect">
            <a:avLst/>
          </a:prstGeom>
          <a:solidFill>
            <a:srgbClr val="0070C0"/>
          </a:solidFill>
          <a:ln>
            <a:noFill/>
          </a:ln>
          <a:effectLst/>
        </p:spPr>
        <p:style>
          <a:lnRef idx="1">
            <a:schemeClr val="dk1"/>
          </a:lnRef>
          <a:fillRef idx="2">
            <a:schemeClr val="dk1"/>
          </a:fillRef>
          <a:effectRef idx="1">
            <a:schemeClr val="dk1"/>
          </a:effectRef>
          <a:fontRef idx="minor">
            <a:schemeClr val="dk1"/>
          </a:fontRef>
        </p:style>
        <p:txBody>
          <a:bodyPr rtlCol="0" anchor="ctr"/>
          <a:lstStyle/>
          <a:p>
            <a:endParaRPr lang="en-IN" sz="3600" dirty="0">
              <a:solidFill>
                <a:srgbClr val="C00000"/>
              </a:solidFill>
            </a:endParaRPr>
          </a:p>
        </p:txBody>
      </p:sp>
      <p:sp>
        <p:nvSpPr>
          <p:cNvPr id="25" name="TextBox 24">
            <a:extLst>
              <a:ext uri="{FF2B5EF4-FFF2-40B4-BE49-F238E27FC236}">
                <a16:creationId xmlns:a16="http://schemas.microsoft.com/office/drawing/2014/main" id="{71DEB41D-2E95-4C43-AD4F-17F4B69E4194}"/>
              </a:ext>
            </a:extLst>
          </p:cNvPr>
          <p:cNvSpPr txBox="1"/>
          <p:nvPr/>
        </p:nvSpPr>
        <p:spPr>
          <a:xfrm>
            <a:off x="9424" y="-91166"/>
            <a:ext cx="7315203" cy="584775"/>
          </a:xfrm>
          <a:prstGeom prst="rect">
            <a:avLst/>
          </a:prstGeom>
          <a:noFill/>
        </p:spPr>
        <p:txBody>
          <a:bodyPr wrap="square" rtlCol="0">
            <a:spAutoFit/>
          </a:bodyPr>
          <a:lstStyle/>
          <a:p>
            <a:r>
              <a:rPr lang="en-IN" sz="3200" dirty="0">
                <a:solidFill>
                  <a:schemeClr val="bg1"/>
                </a:solidFill>
              </a:rPr>
              <a:t>Frank-Wolfe algorithm</a:t>
            </a:r>
          </a:p>
        </p:txBody>
      </p:sp>
      <p:graphicFrame>
        <p:nvGraphicFramePr>
          <p:cNvPr id="9" name="Object 8">
            <a:extLst>
              <a:ext uri="{FF2B5EF4-FFF2-40B4-BE49-F238E27FC236}">
                <a16:creationId xmlns:a16="http://schemas.microsoft.com/office/drawing/2014/main" id="{CD8F2043-66D8-4F4E-A19F-1C6FB491C334}"/>
              </a:ext>
            </a:extLst>
          </p:cNvPr>
          <p:cNvGraphicFramePr>
            <a:graphicFrameLocks noChangeAspect="1"/>
          </p:cNvGraphicFramePr>
          <p:nvPr>
            <p:extLst>
              <p:ext uri="{D42A27DB-BD31-4B8C-83A1-F6EECF244321}">
                <p14:modId xmlns:p14="http://schemas.microsoft.com/office/powerpoint/2010/main" val="2705002509"/>
              </p:ext>
            </p:extLst>
          </p:nvPr>
        </p:nvGraphicFramePr>
        <p:xfrm>
          <a:off x="910075" y="924318"/>
          <a:ext cx="3721101" cy="773111"/>
        </p:xfrm>
        <a:graphic>
          <a:graphicData uri="http://schemas.openxmlformats.org/presentationml/2006/ole">
            <mc:AlternateContent xmlns:mc="http://schemas.openxmlformats.org/markup-compatibility/2006">
              <mc:Choice xmlns:v="urn:schemas-microsoft-com:vml" Requires="v">
                <p:oleObj spid="_x0000_s1330908" name="Equation" r:id="rId4" imgW="1650960" imgH="393480" progId="Equation.DSMT4">
                  <p:embed/>
                </p:oleObj>
              </mc:Choice>
              <mc:Fallback>
                <p:oleObj name="Equation" r:id="rId4" imgW="1650960" imgH="393480" progId="Equation.DSMT4">
                  <p:embed/>
                  <p:pic>
                    <p:nvPicPr>
                      <p:cNvPr id="30" name="Object 29">
                        <a:extLst>
                          <a:ext uri="{FF2B5EF4-FFF2-40B4-BE49-F238E27FC236}">
                            <a16:creationId xmlns:a16="http://schemas.microsoft.com/office/drawing/2014/main" id="{A66D131E-F24F-4156-970A-386A424A376B}"/>
                          </a:ext>
                        </a:extLst>
                      </p:cNvPr>
                      <p:cNvPicPr/>
                      <p:nvPr/>
                    </p:nvPicPr>
                    <p:blipFill>
                      <a:blip r:embed="rId5"/>
                      <a:stretch>
                        <a:fillRect/>
                      </a:stretch>
                    </p:blipFill>
                    <p:spPr>
                      <a:xfrm>
                        <a:off x="910075" y="924318"/>
                        <a:ext cx="3721101" cy="773111"/>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E72B2BD8-845D-46E5-902D-13B12B0D761B}"/>
              </a:ext>
            </a:extLst>
          </p:cNvPr>
          <p:cNvGraphicFramePr>
            <a:graphicFrameLocks noChangeAspect="1"/>
          </p:cNvGraphicFramePr>
          <p:nvPr>
            <p:extLst>
              <p:ext uri="{D42A27DB-BD31-4B8C-83A1-F6EECF244321}">
                <p14:modId xmlns:p14="http://schemas.microsoft.com/office/powerpoint/2010/main" val="1240396846"/>
              </p:ext>
            </p:extLst>
          </p:nvPr>
        </p:nvGraphicFramePr>
        <p:xfrm>
          <a:off x="2213533" y="5859216"/>
          <a:ext cx="1530676" cy="436474"/>
        </p:xfrm>
        <a:graphic>
          <a:graphicData uri="http://schemas.openxmlformats.org/presentationml/2006/ole">
            <mc:AlternateContent xmlns:mc="http://schemas.openxmlformats.org/markup-compatibility/2006">
              <mc:Choice xmlns:v="urn:schemas-microsoft-com:vml" Requires="v">
                <p:oleObj spid="_x0000_s1330909" name="Equation" r:id="rId6" imgW="1269720" imgH="368280" progId="Equation.DSMT4">
                  <p:embed/>
                </p:oleObj>
              </mc:Choice>
              <mc:Fallback>
                <p:oleObj name="Equation" r:id="rId6" imgW="1269720" imgH="368280" progId="Equation.DSMT4">
                  <p:embed/>
                  <p:pic>
                    <p:nvPicPr>
                      <p:cNvPr id="31" name="Object 30">
                        <a:extLst>
                          <a:ext uri="{FF2B5EF4-FFF2-40B4-BE49-F238E27FC236}">
                            <a16:creationId xmlns:a16="http://schemas.microsoft.com/office/drawing/2014/main" id="{A41DD471-B001-4107-9276-D43CD43C6373}"/>
                          </a:ext>
                        </a:extLst>
                      </p:cNvPr>
                      <p:cNvPicPr/>
                      <p:nvPr/>
                    </p:nvPicPr>
                    <p:blipFill>
                      <a:blip r:embed="rId7"/>
                      <a:stretch>
                        <a:fillRect/>
                      </a:stretch>
                    </p:blipFill>
                    <p:spPr>
                      <a:xfrm>
                        <a:off x="2213533" y="5859216"/>
                        <a:ext cx="1530676" cy="436474"/>
                      </a:xfrm>
                      <a:prstGeom prst="rect">
                        <a:avLst/>
                      </a:prstGeom>
                    </p:spPr>
                  </p:pic>
                </p:oleObj>
              </mc:Fallback>
            </mc:AlternateContent>
          </a:graphicData>
        </a:graphic>
      </p:graphicFrame>
      <p:grpSp>
        <p:nvGrpSpPr>
          <p:cNvPr id="11" name="Group 10">
            <a:extLst>
              <a:ext uri="{FF2B5EF4-FFF2-40B4-BE49-F238E27FC236}">
                <a16:creationId xmlns:a16="http://schemas.microsoft.com/office/drawing/2014/main" id="{D836D7D2-DBF7-47F7-A20A-FF5CC78E243E}"/>
              </a:ext>
            </a:extLst>
          </p:cNvPr>
          <p:cNvGrpSpPr/>
          <p:nvPr/>
        </p:nvGrpSpPr>
        <p:grpSpPr>
          <a:xfrm>
            <a:off x="5674535" y="2309619"/>
            <a:ext cx="2929471" cy="941158"/>
            <a:chOff x="6937746" y="2139937"/>
            <a:chExt cx="2929471" cy="941158"/>
          </a:xfrm>
        </p:grpSpPr>
        <p:graphicFrame>
          <p:nvGraphicFramePr>
            <p:cNvPr id="12" name="Object 11">
              <a:extLst>
                <a:ext uri="{FF2B5EF4-FFF2-40B4-BE49-F238E27FC236}">
                  <a16:creationId xmlns:a16="http://schemas.microsoft.com/office/drawing/2014/main" id="{AF072447-2E79-4876-99D7-D0D44271DB83}"/>
                </a:ext>
              </a:extLst>
            </p:cNvPr>
            <p:cNvGraphicFramePr>
              <a:graphicFrameLocks noChangeAspect="1"/>
            </p:cNvGraphicFramePr>
            <p:nvPr>
              <p:extLst>
                <p:ext uri="{D42A27DB-BD31-4B8C-83A1-F6EECF244321}">
                  <p14:modId xmlns:p14="http://schemas.microsoft.com/office/powerpoint/2010/main" val="2233934650"/>
                </p:ext>
              </p:extLst>
            </p:nvPr>
          </p:nvGraphicFramePr>
          <p:xfrm>
            <a:off x="7728855" y="2169870"/>
            <a:ext cx="2138362" cy="911225"/>
          </p:xfrm>
          <a:graphic>
            <a:graphicData uri="http://schemas.openxmlformats.org/presentationml/2006/ole">
              <mc:AlternateContent xmlns:mc="http://schemas.openxmlformats.org/markup-compatibility/2006">
                <mc:Choice xmlns:v="urn:schemas-microsoft-com:vml" Requires="v">
                  <p:oleObj spid="_x0000_s1330910" name="Equation" r:id="rId8" imgW="1688760" imgH="660240" progId="Equation.DSMT4">
                    <p:embed/>
                  </p:oleObj>
                </mc:Choice>
                <mc:Fallback>
                  <p:oleObj name="Equation" r:id="rId8" imgW="1688760" imgH="660240" progId="Equation.DSMT4">
                    <p:embed/>
                    <p:pic>
                      <p:nvPicPr>
                        <p:cNvPr id="15" name="Object 14">
                          <a:extLst>
                            <a:ext uri="{FF2B5EF4-FFF2-40B4-BE49-F238E27FC236}">
                              <a16:creationId xmlns:a16="http://schemas.microsoft.com/office/drawing/2014/main" id="{1AA2D22A-530E-4BCF-A7E0-FA264DD6F1BD}"/>
                            </a:ext>
                          </a:extLst>
                        </p:cNvPr>
                        <p:cNvPicPr>
                          <a:picLocks noChangeAspect="1" noChangeArrowheads="1"/>
                        </p:cNvPicPr>
                        <p:nvPr/>
                      </p:nvPicPr>
                      <p:blipFill>
                        <a:blip r:embed="rId9"/>
                        <a:srcRect/>
                        <a:stretch>
                          <a:fillRect/>
                        </a:stretch>
                      </p:blipFill>
                      <p:spPr bwMode="auto">
                        <a:xfrm>
                          <a:off x="7728855" y="2169870"/>
                          <a:ext cx="2138362" cy="911225"/>
                        </a:xfrm>
                        <a:prstGeom prst="rect">
                          <a:avLst/>
                        </a:prstGeom>
                        <a:noFill/>
                      </p:spPr>
                    </p:pic>
                  </p:oleObj>
                </mc:Fallback>
              </mc:AlternateContent>
            </a:graphicData>
          </a:graphic>
        </p:graphicFrame>
        <p:graphicFrame>
          <p:nvGraphicFramePr>
            <p:cNvPr id="13" name="Object 12">
              <a:extLst>
                <a:ext uri="{FF2B5EF4-FFF2-40B4-BE49-F238E27FC236}">
                  <a16:creationId xmlns:a16="http://schemas.microsoft.com/office/drawing/2014/main" id="{6C11FD4A-2501-44C7-845E-96F5A2B9F9BC}"/>
                </a:ext>
              </a:extLst>
            </p:cNvPr>
            <p:cNvGraphicFramePr>
              <a:graphicFrameLocks noChangeAspect="1"/>
            </p:cNvGraphicFramePr>
            <p:nvPr>
              <p:extLst>
                <p:ext uri="{D42A27DB-BD31-4B8C-83A1-F6EECF244321}">
                  <p14:modId xmlns:p14="http://schemas.microsoft.com/office/powerpoint/2010/main" val="3897293821"/>
                </p:ext>
              </p:extLst>
            </p:nvPr>
          </p:nvGraphicFramePr>
          <p:xfrm>
            <a:off x="6937746" y="2139937"/>
            <a:ext cx="670273" cy="466335"/>
          </p:xfrm>
          <a:graphic>
            <a:graphicData uri="http://schemas.openxmlformats.org/presentationml/2006/ole">
              <mc:AlternateContent xmlns:mc="http://schemas.openxmlformats.org/markup-compatibility/2006">
                <mc:Choice xmlns:v="urn:schemas-microsoft-com:vml" Requires="v">
                  <p:oleObj spid="_x0000_s1330911" name="Equation" r:id="rId10" imgW="444240" imgH="253800" progId="Equation.DSMT4">
                    <p:embed/>
                  </p:oleObj>
                </mc:Choice>
                <mc:Fallback>
                  <p:oleObj name="Equation" r:id="rId10" imgW="444240" imgH="253800" progId="Equation.DSMT4">
                    <p:embed/>
                    <p:pic>
                      <p:nvPicPr>
                        <p:cNvPr id="19" name="Object 18">
                          <a:extLst>
                            <a:ext uri="{FF2B5EF4-FFF2-40B4-BE49-F238E27FC236}">
                              <a16:creationId xmlns:a16="http://schemas.microsoft.com/office/drawing/2014/main" id="{F2CE86DF-72E9-413F-A4AB-BEFEC574CBC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37746" y="2139937"/>
                          <a:ext cx="670273" cy="466335"/>
                        </a:xfrm>
                        <a:prstGeom prst="rect">
                          <a:avLst/>
                        </a:prstGeom>
                        <a:noFill/>
                      </p:spPr>
                    </p:pic>
                  </p:oleObj>
                </mc:Fallback>
              </mc:AlternateContent>
            </a:graphicData>
          </a:graphic>
        </p:graphicFrame>
      </p:grpSp>
      <p:graphicFrame>
        <p:nvGraphicFramePr>
          <p:cNvPr id="14" name="Object 13">
            <a:extLst>
              <a:ext uri="{FF2B5EF4-FFF2-40B4-BE49-F238E27FC236}">
                <a16:creationId xmlns:a16="http://schemas.microsoft.com/office/drawing/2014/main" id="{AD2094D0-4817-4DEF-B375-4B49FE98AA11}"/>
              </a:ext>
            </a:extLst>
          </p:cNvPr>
          <p:cNvGraphicFramePr>
            <a:graphicFrameLocks noChangeAspect="1"/>
          </p:cNvGraphicFramePr>
          <p:nvPr>
            <p:extLst>
              <p:ext uri="{D42A27DB-BD31-4B8C-83A1-F6EECF244321}">
                <p14:modId xmlns:p14="http://schemas.microsoft.com/office/powerpoint/2010/main" val="3848202040"/>
              </p:ext>
            </p:extLst>
          </p:nvPr>
        </p:nvGraphicFramePr>
        <p:xfrm>
          <a:off x="5872879" y="3696436"/>
          <a:ext cx="3160122" cy="1091514"/>
        </p:xfrm>
        <a:graphic>
          <a:graphicData uri="http://schemas.openxmlformats.org/presentationml/2006/ole">
            <mc:AlternateContent xmlns:mc="http://schemas.openxmlformats.org/markup-compatibility/2006">
              <mc:Choice xmlns:v="urn:schemas-microsoft-com:vml" Requires="v">
                <p:oleObj spid="_x0000_s1330912" name="Equation" r:id="rId12" imgW="1879560" imgH="660240" progId="Equation.DSMT4">
                  <p:embed/>
                </p:oleObj>
              </mc:Choice>
              <mc:Fallback>
                <p:oleObj name="Equation" r:id="rId12" imgW="1879560" imgH="660240" progId="Equation.DSMT4">
                  <p:embed/>
                  <p:pic>
                    <p:nvPicPr>
                      <p:cNvPr id="36" name="Object 35">
                        <a:extLst>
                          <a:ext uri="{FF2B5EF4-FFF2-40B4-BE49-F238E27FC236}">
                            <a16:creationId xmlns:a16="http://schemas.microsoft.com/office/drawing/2014/main" id="{9CCE7078-50B0-4DE6-A70F-68BDE02F121A}"/>
                          </a:ext>
                        </a:extLst>
                      </p:cNvPr>
                      <p:cNvPicPr/>
                      <p:nvPr/>
                    </p:nvPicPr>
                    <p:blipFill>
                      <a:blip r:embed="rId13"/>
                      <a:stretch>
                        <a:fillRect/>
                      </a:stretch>
                    </p:blipFill>
                    <p:spPr>
                      <a:xfrm>
                        <a:off x="5872879" y="3696436"/>
                        <a:ext cx="3160122" cy="1091514"/>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B79802CB-CA0E-4828-9C83-5DCFCDCEEF36}"/>
              </a:ext>
            </a:extLst>
          </p:cNvPr>
          <p:cNvGraphicFramePr>
            <a:graphicFrameLocks noChangeAspect="1"/>
          </p:cNvGraphicFramePr>
          <p:nvPr>
            <p:extLst>
              <p:ext uri="{D42A27DB-BD31-4B8C-83A1-F6EECF244321}">
                <p14:modId xmlns:p14="http://schemas.microsoft.com/office/powerpoint/2010/main" val="1988611492"/>
              </p:ext>
            </p:extLst>
          </p:nvPr>
        </p:nvGraphicFramePr>
        <p:xfrm>
          <a:off x="6341890" y="5261620"/>
          <a:ext cx="2205555" cy="449083"/>
        </p:xfrm>
        <a:graphic>
          <a:graphicData uri="http://schemas.openxmlformats.org/presentationml/2006/ole">
            <mc:AlternateContent xmlns:mc="http://schemas.openxmlformats.org/markup-compatibility/2006">
              <mc:Choice xmlns:v="urn:schemas-microsoft-com:vml" Requires="v">
                <p:oleObj spid="_x0000_s1330913" name="Equation" r:id="rId14" imgW="1371600" imgH="228600" progId="Equation.DSMT4">
                  <p:embed/>
                </p:oleObj>
              </mc:Choice>
              <mc:Fallback>
                <p:oleObj name="Equation" r:id="rId14" imgW="1371600" imgH="228600" progId="Equation.DSMT4">
                  <p:embed/>
                  <p:pic>
                    <p:nvPicPr>
                      <p:cNvPr id="39" name="Object 38">
                        <a:extLst>
                          <a:ext uri="{FF2B5EF4-FFF2-40B4-BE49-F238E27FC236}">
                            <a16:creationId xmlns:a16="http://schemas.microsoft.com/office/drawing/2014/main" id="{79E9D526-FE9E-49A4-A93E-832CA5022AFA}"/>
                          </a:ext>
                        </a:extLst>
                      </p:cNvPr>
                      <p:cNvPicPr>
                        <a:picLocks noChangeAspect="1" noChangeArrowheads="1"/>
                      </p:cNvPicPr>
                      <p:nvPr/>
                    </p:nvPicPr>
                    <p:blipFill>
                      <a:blip r:embed="rId15"/>
                      <a:srcRect/>
                      <a:stretch>
                        <a:fillRect/>
                      </a:stretch>
                    </p:blipFill>
                    <p:spPr bwMode="auto">
                      <a:xfrm>
                        <a:off x="6341890" y="5261620"/>
                        <a:ext cx="2205555" cy="449083"/>
                      </a:xfrm>
                      <a:prstGeom prst="rect">
                        <a:avLst/>
                      </a:prstGeom>
                      <a:noFill/>
                    </p:spPr>
                  </p:pic>
                </p:oleObj>
              </mc:Fallback>
            </mc:AlternateContent>
          </a:graphicData>
        </a:graphic>
      </p:graphicFrame>
      <p:grpSp>
        <p:nvGrpSpPr>
          <p:cNvPr id="16" name="Group 15">
            <a:extLst>
              <a:ext uri="{FF2B5EF4-FFF2-40B4-BE49-F238E27FC236}">
                <a16:creationId xmlns:a16="http://schemas.microsoft.com/office/drawing/2014/main" id="{DD3DABEB-C42C-4AFC-B7AF-1DF1FCD0F84E}"/>
              </a:ext>
            </a:extLst>
          </p:cNvPr>
          <p:cNvGrpSpPr/>
          <p:nvPr/>
        </p:nvGrpSpPr>
        <p:grpSpPr>
          <a:xfrm>
            <a:off x="3548478" y="4939943"/>
            <a:ext cx="391461" cy="671693"/>
            <a:chOff x="5523200" y="5369058"/>
            <a:chExt cx="391461" cy="671693"/>
          </a:xfrm>
        </p:grpSpPr>
        <p:graphicFrame>
          <p:nvGraphicFramePr>
            <p:cNvPr id="17" name="Object 16">
              <a:extLst>
                <a:ext uri="{FF2B5EF4-FFF2-40B4-BE49-F238E27FC236}">
                  <a16:creationId xmlns:a16="http://schemas.microsoft.com/office/drawing/2014/main" id="{40C8BEDE-1A6E-48D0-9A5A-CEB657430EC8}"/>
                </a:ext>
              </a:extLst>
            </p:cNvPr>
            <p:cNvGraphicFramePr>
              <a:graphicFrameLocks noChangeAspect="1"/>
            </p:cNvGraphicFramePr>
            <p:nvPr>
              <p:extLst>
                <p:ext uri="{D42A27DB-BD31-4B8C-83A1-F6EECF244321}">
                  <p14:modId xmlns:p14="http://schemas.microsoft.com/office/powerpoint/2010/main" val="2422519885"/>
                </p:ext>
              </p:extLst>
            </p:nvPr>
          </p:nvGraphicFramePr>
          <p:xfrm>
            <a:off x="5523200" y="5369058"/>
            <a:ext cx="391461" cy="476922"/>
          </p:xfrm>
          <a:graphic>
            <a:graphicData uri="http://schemas.openxmlformats.org/presentationml/2006/ole">
              <mc:AlternateContent xmlns:mc="http://schemas.openxmlformats.org/markup-compatibility/2006">
                <mc:Choice xmlns:v="urn:schemas-microsoft-com:vml" Requires="v">
                  <p:oleObj spid="_x0000_s1330914" name="Equation" r:id="rId16" imgW="203040" imgH="203040" progId="Equation.DSMT4">
                    <p:embed/>
                  </p:oleObj>
                </mc:Choice>
                <mc:Fallback>
                  <p:oleObj name="Equation" r:id="rId16" imgW="203040" imgH="203040" progId="Equation.DSMT4">
                    <p:embed/>
                    <p:pic>
                      <p:nvPicPr>
                        <p:cNvPr id="18" name="Object 17">
                          <a:extLst>
                            <a:ext uri="{FF2B5EF4-FFF2-40B4-BE49-F238E27FC236}">
                              <a16:creationId xmlns:a16="http://schemas.microsoft.com/office/drawing/2014/main" id="{25500947-020C-48B0-9E9D-F3A6F5887152}"/>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523200" y="5369058"/>
                          <a:ext cx="391461" cy="476922"/>
                        </a:xfrm>
                        <a:prstGeom prst="rect">
                          <a:avLst/>
                        </a:prstGeom>
                        <a:noFill/>
                      </p:spPr>
                    </p:pic>
                  </p:oleObj>
                </mc:Fallback>
              </mc:AlternateContent>
            </a:graphicData>
          </a:graphic>
        </p:graphicFrame>
        <p:sp>
          <p:nvSpPr>
            <p:cNvPr id="18" name="Oval 17">
              <a:extLst>
                <a:ext uri="{FF2B5EF4-FFF2-40B4-BE49-F238E27FC236}">
                  <a16:creationId xmlns:a16="http://schemas.microsoft.com/office/drawing/2014/main" id="{F2D75599-4403-413E-BC3B-44C655A2D8A9}"/>
                </a:ext>
              </a:extLst>
            </p:cNvPr>
            <p:cNvSpPr/>
            <p:nvPr/>
          </p:nvSpPr>
          <p:spPr>
            <a:xfrm>
              <a:off x="5526099" y="5812151"/>
              <a:ext cx="228600" cy="2286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pSp>
        <p:nvGrpSpPr>
          <p:cNvPr id="19" name="Group 18">
            <a:extLst>
              <a:ext uri="{FF2B5EF4-FFF2-40B4-BE49-F238E27FC236}">
                <a16:creationId xmlns:a16="http://schemas.microsoft.com/office/drawing/2014/main" id="{A477881F-EB79-4503-8116-51997B9A7DC4}"/>
              </a:ext>
            </a:extLst>
          </p:cNvPr>
          <p:cNvGrpSpPr/>
          <p:nvPr/>
        </p:nvGrpSpPr>
        <p:grpSpPr>
          <a:xfrm>
            <a:off x="2553191" y="4757246"/>
            <a:ext cx="561975" cy="665285"/>
            <a:chOff x="5525244" y="5375466"/>
            <a:chExt cx="561975" cy="665285"/>
          </a:xfrm>
        </p:grpSpPr>
        <p:graphicFrame>
          <p:nvGraphicFramePr>
            <p:cNvPr id="20" name="Object 19">
              <a:extLst>
                <a:ext uri="{FF2B5EF4-FFF2-40B4-BE49-F238E27FC236}">
                  <a16:creationId xmlns:a16="http://schemas.microsoft.com/office/drawing/2014/main" id="{16B477F0-F494-4AE9-A087-D351A445F902}"/>
                </a:ext>
              </a:extLst>
            </p:cNvPr>
            <p:cNvGraphicFramePr>
              <a:graphicFrameLocks noChangeAspect="1"/>
            </p:cNvGraphicFramePr>
            <p:nvPr>
              <p:extLst>
                <p:ext uri="{D42A27DB-BD31-4B8C-83A1-F6EECF244321}">
                  <p14:modId xmlns:p14="http://schemas.microsoft.com/office/powerpoint/2010/main" val="3591105160"/>
                </p:ext>
              </p:extLst>
            </p:nvPr>
          </p:nvGraphicFramePr>
          <p:xfrm>
            <a:off x="5525244" y="5375466"/>
            <a:ext cx="561975" cy="477837"/>
          </p:xfrm>
          <a:graphic>
            <a:graphicData uri="http://schemas.openxmlformats.org/presentationml/2006/ole">
              <mc:AlternateContent xmlns:mc="http://schemas.openxmlformats.org/markup-compatibility/2006">
                <mc:Choice xmlns:v="urn:schemas-microsoft-com:vml" Requires="v">
                  <p:oleObj spid="_x0000_s1330915" name="Equation" r:id="rId18" imgW="291960" imgH="203040" progId="Equation.DSMT4">
                    <p:embed/>
                  </p:oleObj>
                </mc:Choice>
                <mc:Fallback>
                  <p:oleObj name="Equation" r:id="rId18" imgW="291960" imgH="203040" progId="Equation.DSMT4">
                    <p:embed/>
                    <p:pic>
                      <p:nvPicPr>
                        <p:cNvPr id="46" name="Object 45">
                          <a:extLst>
                            <a:ext uri="{FF2B5EF4-FFF2-40B4-BE49-F238E27FC236}">
                              <a16:creationId xmlns:a16="http://schemas.microsoft.com/office/drawing/2014/main" id="{9B6B89AE-FA3F-418A-910E-C80F713CE70E}"/>
                            </a:ext>
                          </a:extLst>
                        </p:cNvPr>
                        <p:cNvPicPr>
                          <a:picLocks noChangeAspect="1" noChangeArrowheads="1"/>
                        </p:cNvPicPr>
                        <p:nvPr/>
                      </p:nvPicPr>
                      <p:blipFill>
                        <a:blip r:embed="rId19"/>
                        <a:srcRect/>
                        <a:stretch>
                          <a:fillRect/>
                        </a:stretch>
                      </p:blipFill>
                      <p:spPr bwMode="auto">
                        <a:xfrm>
                          <a:off x="5525244" y="5375466"/>
                          <a:ext cx="561975" cy="477837"/>
                        </a:xfrm>
                        <a:prstGeom prst="rect">
                          <a:avLst/>
                        </a:prstGeom>
                        <a:noFill/>
                      </p:spPr>
                    </p:pic>
                  </p:oleObj>
                </mc:Fallback>
              </mc:AlternateContent>
            </a:graphicData>
          </a:graphic>
        </p:graphicFrame>
        <p:sp>
          <p:nvSpPr>
            <p:cNvPr id="21" name="Oval 20">
              <a:extLst>
                <a:ext uri="{FF2B5EF4-FFF2-40B4-BE49-F238E27FC236}">
                  <a16:creationId xmlns:a16="http://schemas.microsoft.com/office/drawing/2014/main" id="{3145AF4A-C681-43B8-B82D-43B28606CE82}"/>
                </a:ext>
              </a:extLst>
            </p:cNvPr>
            <p:cNvSpPr/>
            <p:nvPr/>
          </p:nvSpPr>
          <p:spPr>
            <a:xfrm>
              <a:off x="5526099" y="5812151"/>
              <a:ext cx="228600" cy="228600"/>
            </a:xfrm>
            <a:prstGeom prst="ellipse">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graphicFrame>
        <p:nvGraphicFramePr>
          <p:cNvPr id="26" name="Object 25">
            <a:extLst>
              <a:ext uri="{FF2B5EF4-FFF2-40B4-BE49-F238E27FC236}">
                <a16:creationId xmlns:a16="http://schemas.microsoft.com/office/drawing/2014/main" id="{DF2C44D4-344E-4512-9E44-9B5DB7899D53}"/>
              </a:ext>
            </a:extLst>
          </p:cNvPr>
          <p:cNvGraphicFramePr>
            <a:graphicFrameLocks noChangeAspect="1"/>
          </p:cNvGraphicFramePr>
          <p:nvPr>
            <p:extLst>
              <p:ext uri="{D42A27DB-BD31-4B8C-83A1-F6EECF244321}">
                <p14:modId xmlns:p14="http://schemas.microsoft.com/office/powerpoint/2010/main" val="593399612"/>
              </p:ext>
            </p:extLst>
          </p:nvPr>
        </p:nvGraphicFramePr>
        <p:xfrm>
          <a:off x="1675661" y="4957185"/>
          <a:ext cx="217597" cy="259044"/>
        </p:xfrm>
        <a:graphic>
          <a:graphicData uri="http://schemas.openxmlformats.org/presentationml/2006/ole">
            <mc:AlternateContent xmlns:mc="http://schemas.openxmlformats.org/markup-compatibility/2006">
              <mc:Choice xmlns:v="urn:schemas-microsoft-com:vml" Requires="v">
                <p:oleObj spid="_x0000_s1330916" name="Equation" r:id="rId20" imgW="126720" imgH="177480" progId="Equation.DSMT4">
                  <p:embed/>
                </p:oleObj>
              </mc:Choice>
              <mc:Fallback>
                <p:oleObj name="Equation" r:id="rId20" imgW="126720" imgH="177480" progId="Equation.DSMT4">
                  <p:embed/>
                  <p:pic>
                    <p:nvPicPr>
                      <p:cNvPr id="42" name="Object 41">
                        <a:extLst>
                          <a:ext uri="{FF2B5EF4-FFF2-40B4-BE49-F238E27FC236}">
                            <a16:creationId xmlns:a16="http://schemas.microsoft.com/office/drawing/2014/main" id="{E0CED77E-8669-47D8-ACDC-A18CCB03F72D}"/>
                          </a:ext>
                        </a:extLst>
                      </p:cNvPr>
                      <p:cNvPicPr>
                        <a:picLocks noChangeAspect="1" noChangeArrowheads="1"/>
                      </p:cNvPicPr>
                      <p:nvPr/>
                    </p:nvPicPr>
                    <p:blipFill>
                      <a:blip r:embed="rId21"/>
                      <a:srcRect/>
                      <a:stretch>
                        <a:fillRect/>
                      </a:stretch>
                    </p:blipFill>
                    <p:spPr bwMode="auto">
                      <a:xfrm>
                        <a:off x="1675661" y="4957185"/>
                        <a:ext cx="217597" cy="259044"/>
                      </a:xfrm>
                      <a:prstGeom prst="rect">
                        <a:avLst/>
                      </a:prstGeom>
                      <a:noFill/>
                    </p:spPr>
                  </p:pic>
                </p:oleObj>
              </mc:Fallback>
            </mc:AlternateContent>
          </a:graphicData>
        </a:graphic>
      </p:graphicFrame>
      <p:sp>
        <p:nvSpPr>
          <p:cNvPr id="22" name="TextBox 21">
            <a:extLst>
              <a:ext uri="{FF2B5EF4-FFF2-40B4-BE49-F238E27FC236}">
                <a16:creationId xmlns:a16="http://schemas.microsoft.com/office/drawing/2014/main" id="{A8D9D7BA-0185-4DB6-8A84-FAF804B90DB8}"/>
              </a:ext>
            </a:extLst>
          </p:cNvPr>
          <p:cNvSpPr txBox="1"/>
          <p:nvPr/>
        </p:nvSpPr>
        <p:spPr>
          <a:xfrm>
            <a:off x="9424" y="6370717"/>
            <a:ext cx="7572842" cy="523220"/>
          </a:xfrm>
          <a:prstGeom prst="rect">
            <a:avLst/>
          </a:prstGeom>
          <a:noFill/>
        </p:spPr>
        <p:txBody>
          <a:bodyPr wrap="none" rtlCol="0">
            <a:spAutoFit/>
          </a:bodyPr>
          <a:lstStyle/>
          <a:p>
            <a:r>
              <a:rPr lang="en-GB" sz="1400" b="0" i="0" dirty="0" err="1">
                <a:solidFill>
                  <a:srgbClr val="222222"/>
                </a:solidFill>
                <a:effectLst/>
                <a:latin typeface="Arial" panose="020B0604020202020204" pitchFamily="34" charset="0"/>
              </a:rPr>
              <a:t>Jaggi</a:t>
            </a:r>
            <a:r>
              <a:rPr lang="en-GB" sz="1400" b="0" i="0" dirty="0">
                <a:solidFill>
                  <a:srgbClr val="222222"/>
                </a:solidFill>
                <a:effectLst/>
                <a:latin typeface="Arial" panose="020B0604020202020204" pitchFamily="34" charset="0"/>
              </a:rPr>
              <a:t> et al., "Revisiting Frank-Wolfe: Projection-free sparse convex optimization." </a:t>
            </a:r>
            <a:r>
              <a:rPr lang="en-GB" sz="1400" b="0" i="1" dirty="0">
                <a:solidFill>
                  <a:srgbClr val="222222"/>
                </a:solidFill>
                <a:effectLst/>
                <a:latin typeface="Arial" panose="020B0604020202020204" pitchFamily="34" charset="0"/>
              </a:rPr>
              <a:t>ICML</a:t>
            </a:r>
            <a:r>
              <a:rPr lang="en-GB" sz="1400" b="0" i="0" dirty="0">
                <a:solidFill>
                  <a:srgbClr val="222222"/>
                </a:solidFill>
                <a:effectLst/>
                <a:latin typeface="Arial" panose="020B0604020202020204" pitchFamily="34" charset="0"/>
              </a:rPr>
              <a:t>, 2013</a:t>
            </a:r>
            <a:endParaRPr lang="en-IN" sz="1400" dirty="0"/>
          </a:p>
          <a:p>
            <a:r>
              <a:rPr lang="en-IN" sz="1400" dirty="0"/>
              <a:t>Image credit: https://commons.wikimedia.org/wiki/File:Frank-Wolfe_Algorithm.png</a:t>
            </a:r>
          </a:p>
        </p:txBody>
      </p:sp>
    </p:spTree>
    <p:extLst>
      <p:ext uri="{BB962C8B-B14F-4D97-AF65-F5344CB8AC3E}">
        <p14:creationId xmlns:p14="http://schemas.microsoft.com/office/powerpoint/2010/main" val="42577639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9539</TotalTime>
  <Words>3509</Words>
  <Application>Microsoft Office PowerPoint</Application>
  <PresentationFormat>On-screen Show (4:3)</PresentationFormat>
  <Paragraphs>588</Paragraphs>
  <Slides>62</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62</vt:i4>
      </vt:variant>
    </vt:vector>
  </HeadingPairs>
  <TitlesOfParts>
    <vt:vector size="68" baseType="lpstr">
      <vt:lpstr>Arial</vt:lpstr>
      <vt:lpstr>Calibri</vt:lpstr>
      <vt:lpstr>Courier New</vt:lpstr>
      <vt:lpstr>Wingdings</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Pritish</dc:creator>
  <cp:lastModifiedBy>Mohapatra, Pritish</cp:lastModifiedBy>
  <cp:revision>597</cp:revision>
  <dcterms:created xsi:type="dcterms:W3CDTF">2018-12-09T09:50:00Z</dcterms:created>
  <dcterms:modified xsi:type="dcterms:W3CDTF">2022-01-08T13:56:00Z</dcterms:modified>
</cp:coreProperties>
</file>