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notesMasterIdLst>
    <p:notesMasterId r:id="rId50"/>
  </p:notesMasterIdLst>
  <p:sldIdLst>
    <p:sldId id="256" r:id="rId2"/>
    <p:sldId id="257" r:id="rId3"/>
    <p:sldId id="258" r:id="rId4"/>
    <p:sldId id="263" r:id="rId5"/>
    <p:sldId id="260" r:id="rId6"/>
    <p:sldId id="264" r:id="rId7"/>
    <p:sldId id="266" r:id="rId8"/>
    <p:sldId id="265" r:id="rId9"/>
    <p:sldId id="268" r:id="rId10"/>
    <p:sldId id="267" r:id="rId11"/>
    <p:sldId id="269" r:id="rId12"/>
    <p:sldId id="270" r:id="rId13"/>
    <p:sldId id="276" r:id="rId14"/>
    <p:sldId id="271" r:id="rId15"/>
    <p:sldId id="272" r:id="rId16"/>
    <p:sldId id="273" r:id="rId17"/>
    <p:sldId id="274" r:id="rId18"/>
    <p:sldId id="275" r:id="rId19"/>
    <p:sldId id="277" r:id="rId20"/>
    <p:sldId id="279" r:id="rId21"/>
    <p:sldId id="280" r:id="rId22"/>
    <p:sldId id="281" r:id="rId23"/>
    <p:sldId id="282" r:id="rId24"/>
    <p:sldId id="283" r:id="rId25"/>
    <p:sldId id="284" r:id="rId26"/>
    <p:sldId id="285" r:id="rId27"/>
    <p:sldId id="286" r:id="rId28"/>
    <p:sldId id="288" r:id="rId29"/>
    <p:sldId id="289" r:id="rId30"/>
    <p:sldId id="290" r:id="rId31"/>
    <p:sldId id="291" r:id="rId32"/>
    <p:sldId id="292" r:id="rId33"/>
    <p:sldId id="293" r:id="rId34"/>
    <p:sldId id="294" r:id="rId35"/>
    <p:sldId id="295" r:id="rId36"/>
    <p:sldId id="296" r:id="rId37"/>
    <p:sldId id="297" r:id="rId38"/>
    <p:sldId id="304" r:id="rId39"/>
    <p:sldId id="302" r:id="rId40"/>
    <p:sldId id="305" r:id="rId41"/>
    <p:sldId id="307" r:id="rId42"/>
    <p:sldId id="300" r:id="rId43"/>
    <p:sldId id="301" r:id="rId44"/>
    <p:sldId id="308" r:id="rId45"/>
    <p:sldId id="309" r:id="rId46"/>
    <p:sldId id="310" r:id="rId47"/>
    <p:sldId id="311" r:id="rId48"/>
    <p:sldId id="312"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1373" autoAdjust="0"/>
  </p:normalViewPr>
  <p:slideViewPr>
    <p:cSldViewPr>
      <p:cViewPr varScale="1">
        <p:scale>
          <a:sx n="72" d="100"/>
          <a:sy n="72" d="100"/>
        </p:scale>
        <p:origin x="-111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1DD17-47F8-4E65-8A23-2626B99426CC}" type="datetimeFigureOut">
              <a:rPr lang="en-US" smtClean="0"/>
              <a:pPr/>
              <a:t>5/4/2013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1BE2F1-F313-4DC3-B477-B28254FCCA7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1BE2F1-F313-4DC3-B477-B28254FCCA75}"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1BE2F1-F313-4DC3-B477-B28254FCCA75}"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7950D8-971B-46B7-ADCB-2647F88662BF}" type="slidenum">
              <a:rPr lang="en-US" smtClean="0"/>
              <a:pPr/>
              <a:t>24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1BE2F1-F313-4DC3-B477-B28254FCCA75}" type="slidenum">
              <a:rPr lang="en-US" smtClean="0"/>
              <a:pPr/>
              <a:t>27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1BE2F1-F313-4DC3-B477-B28254FCCA75}" type="slidenum">
              <a:rPr lang="en-US" smtClean="0"/>
              <a:pPr/>
              <a:t>39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BEE328F6-66AA-442A-AD8A-1375963FAA0F}" type="datetimeFigureOut">
              <a:rPr lang="en-US" smtClean="0"/>
              <a:pPr/>
              <a:t>5/4/2013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19DF2-B67A-40A0-AF41-B9983D2B3DDD}"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E328F6-66AA-442A-AD8A-1375963FAA0F}" type="datetimeFigureOut">
              <a:rPr lang="en-US" smtClean="0"/>
              <a:pPr/>
              <a:t>5/4/2013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19DF2-B67A-40A0-AF41-B9983D2B3D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E328F6-66AA-442A-AD8A-1375963FAA0F}" type="datetimeFigureOut">
              <a:rPr lang="en-US" smtClean="0"/>
              <a:pPr/>
              <a:t>5/4/2013</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58119DF2-B67A-40A0-AF41-B9983D2B3D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E328F6-66AA-442A-AD8A-1375963FAA0F}" type="datetimeFigureOut">
              <a:rPr lang="en-US" smtClean="0"/>
              <a:pPr/>
              <a:t>5/4/2013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19DF2-B67A-40A0-AF41-B9983D2B3D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EE328F6-66AA-442A-AD8A-1375963FAA0F}" type="datetimeFigureOut">
              <a:rPr lang="en-US" smtClean="0"/>
              <a:pPr/>
              <a:t>5/4/2013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19DF2-B67A-40A0-AF41-B9983D2B3DD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EE328F6-66AA-442A-AD8A-1375963FAA0F}" type="datetimeFigureOut">
              <a:rPr lang="en-US" smtClean="0"/>
              <a:pPr/>
              <a:t>5/4/2013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19DF2-B67A-40A0-AF41-B9983D2B3D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EE328F6-66AA-442A-AD8A-1375963FAA0F}" type="datetimeFigureOut">
              <a:rPr lang="en-US" smtClean="0"/>
              <a:pPr/>
              <a:t>5/4/2013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19DF2-B67A-40A0-AF41-B9983D2B3D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EE328F6-66AA-442A-AD8A-1375963FAA0F}" type="datetimeFigureOut">
              <a:rPr lang="en-US" smtClean="0"/>
              <a:pPr/>
              <a:t>5/4/2013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19DF2-B67A-40A0-AF41-B9983D2B3D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328F6-66AA-442A-AD8A-1375963FAA0F}" type="datetimeFigureOut">
              <a:rPr lang="en-US" smtClean="0"/>
              <a:pPr/>
              <a:t>5/4/2013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19DF2-B67A-40A0-AF41-B9983D2B3D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EE328F6-66AA-442A-AD8A-1375963FAA0F}" type="datetimeFigureOut">
              <a:rPr lang="en-US" smtClean="0"/>
              <a:pPr/>
              <a:t>5/4/2013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19DF2-B67A-40A0-AF41-B9983D2B3DDD}"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BEE328F6-66AA-442A-AD8A-1375963FAA0F}" type="datetimeFigureOut">
              <a:rPr lang="en-US" smtClean="0"/>
              <a:pPr/>
              <a:t>5/4/2013</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58119DF2-B67A-40A0-AF41-B9983D2B3DD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BEE328F6-66AA-442A-AD8A-1375963FAA0F}" type="datetimeFigureOut">
              <a:rPr lang="en-US" smtClean="0"/>
              <a:pPr/>
              <a:t>5/4/2013</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8119DF2-B67A-40A0-AF41-B9983D2B3D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1.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8.bin"/><Relationship Id="rId5" Type="http://schemas.openxmlformats.org/officeDocument/2006/relationships/oleObject" Target="../embeddings/oleObject7.bin"/><Relationship Id="rId10" Type="http://schemas.openxmlformats.org/officeDocument/2006/relationships/image" Target="../media/image42.png"/><Relationship Id="rId4" Type="http://schemas.openxmlformats.org/officeDocument/2006/relationships/oleObject" Target="../embeddings/oleObject6.bin"/><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video" Target="file:///C:\Documents%20and%20Settings\user\Desktop\Presentation\BusDesktopInteract1.wmv" TargetMode="External"/><Relationship Id="rId7" Type="http://schemas.openxmlformats.org/officeDocument/2006/relationships/image" Target="../media/image48.png"/><Relationship Id="rId2" Type="http://schemas.openxmlformats.org/officeDocument/2006/relationships/video" Target="file:///C:\Documents%20and%20Settings\user\Desktop\Presentation\polyhedral.wmv" TargetMode="External"/><Relationship Id="rId1" Type="http://schemas.openxmlformats.org/officeDocument/2006/relationships/video" Target="file:///C:\Documents%20and%20Settings\user\Desktop\Presentation\CubeicDisplays.wmv" TargetMode="External"/><Relationship Id="rId6" Type="http://schemas.openxmlformats.org/officeDocument/2006/relationships/image" Target="../media/image47.png"/><Relationship Id="rId5" Type="http://schemas.openxmlformats.org/officeDocument/2006/relationships/slideLayout" Target="../slideLayouts/slideLayout2.xml"/><Relationship Id="rId4" Type="http://schemas.openxmlformats.org/officeDocument/2006/relationships/video" Target="file:///C:\Documents%20and%20Settings\user\Desktop\Presentation\DavidKnot.wmv" TargetMode="External"/><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video" Target="file:///C:\Documents%20and%20Settings\user\Desktop\Presentation\DavidSyntheticTexture2.wmv" TargetMode="External"/><Relationship Id="rId7" Type="http://schemas.openxmlformats.org/officeDocument/2006/relationships/image" Target="../media/image74.png"/><Relationship Id="rId2" Type="http://schemas.openxmlformats.org/officeDocument/2006/relationships/video" Target="file:///C:\Documents%20and%20Settings\user\Desktop\Presentation\Buddha3.wmv" TargetMode="External"/><Relationship Id="rId1" Type="http://schemas.openxmlformats.org/officeDocument/2006/relationships/video" Target="file:///C:\Documents%20and%20Settings\user\Desktop\Presentation\DragonWave2.wmv" TargetMode="External"/><Relationship Id="rId6" Type="http://schemas.openxmlformats.org/officeDocument/2006/relationships/image" Target="../media/image73.png"/><Relationship Id="rId5" Type="http://schemas.openxmlformats.org/officeDocument/2006/relationships/slideLayout" Target="../slideLayouts/slideLayout2.xml"/><Relationship Id="rId4" Type="http://schemas.openxmlformats.org/officeDocument/2006/relationships/video" Target="file:///C:\Documents%20and%20Settings\user\Desktop\Presentation\SphereSynthetic.wmv" TargetMode="External"/><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1.png"/></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video" Target="file:///C:\Documents%20and%20Settings\user\Desktop\Presentation\SOLARSYSTEM.wmv" TargetMode="External"/><Relationship Id="rId7" Type="http://schemas.openxmlformats.org/officeDocument/2006/relationships/image" Target="../media/image102.png"/><Relationship Id="rId2" Type="http://schemas.openxmlformats.org/officeDocument/2006/relationships/video" Target="file:///C:\Documents%20and%20Settings\user\Desktop\Presentation\terrain.wmv" TargetMode="External"/><Relationship Id="rId1" Type="http://schemas.openxmlformats.org/officeDocument/2006/relationships/video" Target="file:///C:\Documents%20and%20Settings\user\Desktop\Presentation\airplane123.wmv" TargetMode="External"/><Relationship Id="rId6" Type="http://schemas.openxmlformats.org/officeDocument/2006/relationships/image" Target="../media/image101.png"/><Relationship Id="rId5" Type="http://schemas.openxmlformats.org/officeDocument/2006/relationships/slideLayout" Target="../slideLayouts/slideLayout2.xml"/><Relationship Id="rId4" Type="http://schemas.openxmlformats.org/officeDocument/2006/relationships/video" Target="file:///C:\Documents%20and%20Settings\user\Desktop\Presentation\system.wmv" TargetMode="External"/><Relationship Id="rId9" Type="http://schemas.openxmlformats.org/officeDocument/2006/relationships/image" Target="../media/image104.png"/></Relationships>
</file>

<file path=ppt/slides/_rels/slide4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gif"/><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Computational Displays</a:t>
            </a:r>
            <a:br>
              <a:rPr lang="en-US" dirty="0" smtClean="0"/>
            </a:br>
            <a:r>
              <a:rPr lang="en-US" sz="2800" dirty="0" smtClean="0"/>
              <a:t>On Enhancing Displays using Computation</a:t>
            </a:r>
            <a:endParaRPr lang="en-US" sz="2000" dirty="0"/>
          </a:p>
        </p:txBody>
      </p:sp>
      <p:sp>
        <p:nvSpPr>
          <p:cNvPr id="3" name="Subtitle 2"/>
          <p:cNvSpPr>
            <a:spLocks noGrp="1"/>
          </p:cNvSpPr>
          <p:nvPr>
            <p:ph type="subTitle" idx="1"/>
          </p:nvPr>
        </p:nvSpPr>
        <p:spPr>
          <a:xfrm>
            <a:off x="685800" y="4901184"/>
            <a:ext cx="8077200" cy="1499616"/>
          </a:xfrm>
        </p:spPr>
        <p:txBody>
          <a:bodyPr>
            <a:normAutofit/>
          </a:bodyPr>
          <a:lstStyle/>
          <a:p>
            <a:r>
              <a:rPr lang="en-US" dirty="0" smtClean="0"/>
              <a:t>Pawan Harish</a:t>
            </a:r>
          </a:p>
          <a:p>
            <a:r>
              <a:rPr lang="en-US" dirty="0" smtClean="0"/>
              <a:t>PhD. Guide: Prof. P.J.Narayanan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Approach</a:t>
            </a:r>
            <a:endParaRPr lang="en-US" dirty="0"/>
          </a:p>
        </p:txBody>
      </p:sp>
      <p:grpSp>
        <p:nvGrpSpPr>
          <p:cNvPr id="4" name="Group 3"/>
          <p:cNvGrpSpPr/>
          <p:nvPr/>
        </p:nvGrpSpPr>
        <p:grpSpPr>
          <a:xfrm>
            <a:off x="44230" y="2758312"/>
            <a:ext cx="9023570" cy="3566288"/>
            <a:chOff x="0" y="1764664"/>
            <a:chExt cx="7715250" cy="3049215"/>
          </a:xfrm>
        </p:grpSpPr>
        <p:sp>
          <p:nvSpPr>
            <p:cNvPr id="5" name="Rectangle 4"/>
            <p:cNvSpPr/>
            <p:nvPr/>
          </p:nvSpPr>
          <p:spPr>
            <a:xfrm>
              <a:off x="1247774" y="1764664"/>
              <a:ext cx="5600699" cy="3035300"/>
            </a:xfrm>
            <a:prstGeom prst="rect">
              <a:avLst/>
            </a:prstGeom>
            <a:solidFill>
              <a:srgbClr val="FFC00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Rectangle 5"/>
            <p:cNvSpPr/>
            <p:nvPr/>
          </p:nvSpPr>
          <p:spPr bwMode="auto">
            <a:xfrm>
              <a:off x="1352549" y="2225040"/>
              <a:ext cx="3914775" cy="2476500"/>
            </a:xfrm>
            <a:prstGeom prst="rect">
              <a:avLst/>
            </a:prstGeom>
            <a:solidFill>
              <a:srgbClr val="808080">
                <a:lumMod val="60000"/>
                <a:lumOff val="40000"/>
              </a:srgb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l" defTabSz="627063"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7" name="Rectangle 6"/>
            <p:cNvSpPr/>
            <p:nvPr/>
          </p:nvSpPr>
          <p:spPr>
            <a:xfrm>
              <a:off x="7086663" y="3063239"/>
              <a:ext cx="628587" cy="438150"/>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smtClean="0">
                  <a:ln>
                    <a:noFill/>
                  </a:ln>
                  <a:solidFill>
                    <a:srgbClr val="000000"/>
                  </a:solidFill>
                  <a:effectLst/>
                  <a:uLnTx/>
                  <a:uFillTx/>
                  <a:latin typeface="Arial"/>
                  <a:ea typeface="+mn-ea"/>
                  <a:cs typeface="+mn-cs"/>
                </a:rPr>
                <a:t>User</a:t>
              </a: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1454147" y="2977515"/>
              <a:ext cx="901701" cy="1038225"/>
            </a:xfrm>
            <a:prstGeom prst="rect">
              <a:avLst/>
            </a:prstGeom>
            <a:solidFill>
              <a:srgbClr val="FFFFFF"/>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smtClean="0">
                  <a:ln>
                    <a:noFill/>
                  </a:ln>
                  <a:solidFill>
                    <a:srgbClr val="000000"/>
                  </a:solidFill>
                  <a:effectLst/>
                  <a:uLnTx/>
                  <a:uFillTx/>
                  <a:latin typeface="Arial"/>
                  <a:ea typeface="+mn-ea"/>
                  <a:cs typeface="+mn-cs"/>
                </a:rPr>
                <a:t>Load Distribution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latin typeface="Arial"/>
                </a:rPr>
                <a:t> </a:t>
              </a:r>
              <a:r>
                <a:rPr kumimoji="0" lang="en-US" sz="900" b="0" i="0" u="none" strike="noStrike" kern="1200" cap="none" spc="0" normalizeH="0" noProof="0" dirty="0" smtClean="0">
                  <a:ln>
                    <a:noFill/>
                  </a:ln>
                  <a:solidFill>
                    <a:srgbClr val="000000"/>
                  </a:solidFill>
                  <a:effectLst/>
                  <a:uLnTx/>
                  <a:uFillTx/>
                  <a:latin typeface="Arial"/>
                  <a:ea typeface="+mn-ea"/>
                  <a:cs typeface="+mn-cs"/>
                </a:rPr>
                <a:t>(Single/ Distributed/ Parallel)</a:t>
              </a: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le 8"/>
            <p:cNvSpPr/>
            <p:nvPr/>
          </p:nvSpPr>
          <p:spPr>
            <a:xfrm>
              <a:off x="2670874" y="2398943"/>
              <a:ext cx="1148819" cy="471620"/>
            </a:xfrm>
            <a:prstGeom prst="rect">
              <a:avLst/>
            </a:prstGeom>
            <a:solidFill>
              <a:srgbClr val="FFFFFF"/>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smtClean="0">
                  <a:ln>
                    <a:noFill/>
                  </a:ln>
                  <a:solidFill>
                    <a:srgbClr val="000000"/>
                  </a:solidFill>
                  <a:effectLst/>
                  <a:uLnTx/>
                  <a:uFillTx/>
                  <a:latin typeface="Arial"/>
                  <a:ea typeface="+mn-ea"/>
                  <a:cs typeface="+mn-cs"/>
                </a:rPr>
                <a:t>Sub-</a:t>
              </a:r>
              <a:r>
                <a:rPr kumimoji="0" lang="en-US" b="0" i="0" u="none" strike="noStrike" kern="1200" cap="none" spc="0" normalizeH="0" baseline="0" noProof="0" dirty="0" err="1" smtClean="0">
                  <a:ln>
                    <a:noFill/>
                  </a:ln>
                  <a:solidFill>
                    <a:srgbClr val="000000"/>
                  </a:solidFill>
                  <a:effectLst/>
                  <a:uLnTx/>
                  <a:uFillTx/>
                  <a:latin typeface="Arial"/>
                  <a:ea typeface="+mn-ea"/>
                  <a:cs typeface="+mn-cs"/>
                </a:rPr>
                <a:t>Imag</a:t>
              </a:r>
              <a:r>
                <a:rPr lang="en-US" dirty="0" smtClean="0">
                  <a:solidFill>
                    <a:srgbClr val="000000"/>
                  </a:solidFill>
                  <a:latin typeface="Arial"/>
                </a:rPr>
                <a:t>e Generation</a:t>
              </a: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Box 9"/>
            <p:cNvSpPr txBox="1">
              <a:spLocks noChangeArrowheads="1"/>
            </p:cNvSpPr>
            <p:nvPr/>
          </p:nvSpPr>
          <p:spPr bwMode="auto">
            <a:xfrm>
              <a:off x="2135232" y="1788849"/>
              <a:ext cx="3942262" cy="315783"/>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800" smtClean="0">
                  <a:solidFill>
                    <a:srgbClr val="000000"/>
                  </a:solidFill>
                </a:rPr>
                <a:t>COMPUTATIONAL DISPLAY</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11" name="Straight Arrow Connector 10"/>
            <p:cNvCxnSpPr>
              <a:stCxn id="23" idx="3"/>
              <a:endCxn id="5" idx="1"/>
            </p:cNvCxnSpPr>
            <p:nvPr/>
          </p:nvCxnSpPr>
          <p:spPr>
            <a:xfrm flipV="1">
              <a:off x="966706" y="3282314"/>
              <a:ext cx="281068" cy="9527"/>
            </a:xfrm>
            <a:prstGeom prst="straightConnector1">
              <a:avLst/>
            </a:prstGeom>
            <a:noFill/>
            <a:ln w="38100" cap="flat" cmpd="sng" algn="ctr">
              <a:solidFill>
                <a:srgbClr val="000000"/>
              </a:solidFill>
              <a:prstDash val="solid"/>
              <a:tailEnd type="arrow"/>
            </a:ln>
            <a:effectLst/>
          </p:spPr>
        </p:cxnSp>
        <p:cxnSp>
          <p:nvCxnSpPr>
            <p:cNvPr id="12" name="Straight Arrow Connector 11"/>
            <p:cNvCxnSpPr>
              <a:stCxn id="5" idx="3"/>
              <a:endCxn id="7" idx="1"/>
            </p:cNvCxnSpPr>
            <p:nvPr/>
          </p:nvCxnSpPr>
          <p:spPr>
            <a:xfrm>
              <a:off x="6848473" y="3282314"/>
              <a:ext cx="238190" cy="1588"/>
            </a:xfrm>
            <a:prstGeom prst="straightConnector1">
              <a:avLst/>
            </a:prstGeom>
            <a:noFill/>
            <a:ln w="38100" cap="flat" cmpd="sng" algn="ctr">
              <a:solidFill>
                <a:srgbClr val="000000"/>
              </a:solidFill>
              <a:prstDash val="solid"/>
              <a:tailEnd type="arrow"/>
            </a:ln>
            <a:effectLst/>
          </p:spPr>
        </p:cxnSp>
        <p:sp>
          <p:nvSpPr>
            <p:cNvPr id="13" name="Rectangle 12"/>
            <p:cNvSpPr/>
            <p:nvPr/>
          </p:nvSpPr>
          <p:spPr>
            <a:xfrm>
              <a:off x="5457190" y="2760344"/>
              <a:ext cx="1188084" cy="1298700"/>
            </a:xfrm>
            <a:prstGeom prst="rect">
              <a:avLst/>
            </a:prstGeom>
            <a:solidFill>
              <a:srgbClr val="FFFFFF"/>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smtClean="0">
                  <a:ln>
                    <a:noFill/>
                  </a:ln>
                  <a:solidFill>
                    <a:srgbClr val="000000"/>
                  </a:solidFill>
                  <a:effectLst/>
                  <a:uLnTx/>
                  <a:uFillTx/>
                  <a:latin typeface="Arial"/>
                  <a:ea typeface="+mn-ea"/>
                  <a:cs typeface="+mn-cs"/>
                </a:rPr>
                <a:t>IMAGE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smtClean="0">
                  <a:ln>
                    <a:noFill/>
                  </a:ln>
                  <a:solidFill>
                    <a:srgbClr val="000000"/>
                  </a:solidFill>
                  <a:effectLst/>
                  <a:uLnTx/>
                  <a:uFillTx/>
                  <a:latin typeface="Arial"/>
                  <a:ea typeface="+mn-ea"/>
                  <a:cs typeface="+mn-cs"/>
                </a:rPr>
                <a:t>AGGREGATION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smtClean="0">
                  <a:ln>
                    <a:noFill/>
                  </a:ln>
                  <a:solidFill>
                    <a:srgbClr val="000000"/>
                  </a:solidFill>
                  <a:effectLst/>
                  <a:uLnTx/>
                  <a:uFillTx/>
                  <a:latin typeface="Arial"/>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smtClean="0">
                  <a:ln>
                    <a:noFill/>
                  </a:ln>
                  <a:solidFill>
                    <a:srgbClr val="000000"/>
                  </a:solidFill>
                  <a:effectLst/>
                  <a:uLnTx/>
                  <a:uFillTx/>
                  <a:latin typeface="Arial"/>
                  <a:ea typeface="+mn-ea"/>
                  <a:cs typeface="+mn-cs"/>
                </a:rPr>
                <a:t>Physical Processes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Arial"/>
                  <a:ea typeface="+mn-ea"/>
                  <a:cs typeface="+mn-cs"/>
                </a:rPr>
                <a:t>(Arrangement/ Optics/ Inverse mapping/ Mixing)</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Rectangle 13"/>
            <p:cNvSpPr/>
            <p:nvPr/>
          </p:nvSpPr>
          <p:spPr>
            <a:xfrm>
              <a:off x="2682968" y="2991492"/>
              <a:ext cx="1148819" cy="471620"/>
            </a:xfrm>
            <a:prstGeom prst="rect">
              <a:avLst/>
            </a:prstGeom>
            <a:solidFill>
              <a:srgbClr val="808080">
                <a:lumMod val="40000"/>
                <a:lumOff val="60000"/>
              </a:srgbClr>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dirty="0" smtClean="0">
                  <a:solidFill>
                    <a:srgbClr val="000000"/>
                  </a:solidFill>
                  <a:latin typeface="Arial"/>
                </a:rPr>
                <a:t>Sub-Image Generation</a:t>
              </a:r>
              <a:endParaRPr lang="en-US" dirty="0">
                <a:solidFill>
                  <a:srgbClr val="000000"/>
                </a:solidFill>
                <a:latin typeface="Arial"/>
              </a:endParaRPr>
            </a:p>
          </p:txBody>
        </p:sp>
        <p:sp>
          <p:nvSpPr>
            <p:cNvPr id="15" name="Rectangle 14"/>
            <p:cNvSpPr/>
            <p:nvPr/>
          </p:nvSpPr>
          <p:spPr>
            <a:xfrm>
              <a:off x="2670874" y="3571947"/>
              <a:ext cx="1148819" cy="471620"/>
            </a:xfrm>
            <a:prstGeom prst="rect">
              <a:avLst/>
            </a:prstGeom>
            <a:solidFill>
              <a:srgbClr val="808080">
                <a:lumMod val="40000"/>
                <a:lumOff val="60000"/>
              </a:srgbClr>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dirty="0" smtClean="0">
                  <a:solidFill>
                    <a:srgbClr val="000000"/>
                  </a:solidFill>
                  <a:latin typeface="Arial"/>
                </a:rPr>
                <a:t>Sub-Image Generation</a:t>
              </a:r>
              <a:endParaRPr lang="en-US" dirty="0">
                <a:solidFill>
                  <a:srgbClr val="000000"/>
                </a:solidFill>
                <a:latin typeface="Arial"/>
              </a:endParaRPr>
            </a:p>
          </p:txBody>
        </p:sp>
        <p:sp>
          <p:nvSpPr>
            <p:cNvPr id="16" name="Rectangle 15"/>
            <p:cNvSpPr/>
            <p:nvPr/>
          </p:nvSpPr>
          <p:spPr>
            <a:xfrm>
              <a:off x="2670874" y="4152403"/>
              <a:ext cx="1148819" cy="471620"/>
            </a:xfrm>
            <a:prstGeom prst="rect">
              <a:avLst/>
            </a:prstGeom>
            <a:solidFill>
              <a:srgbClr val="808080">
                <a:lumMod val="40000"/>
                <a:lumOff val="60000"/>
              </a:srgbClr>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dirty="0" smtClean="0">
                  <a:solidFill>
                    <a:srgbClr val="000000"/>
                  </a:solidFill>
                  <a:latin typeface="Arial"/>
                </a:rPr>
                <a:t>Sub-Image Generation</a:t>
              </a:r>
              <a:endParaRPr lang="en-US" dirty="0">
                <a:solidFill>
                  <a:srgbClr val="000000"/>
                </a:solidFill>
                <a:latin typeface="Arial"/>
              </a:endParaRPr>
            </a:p>
          </p:txBody>
        </p:sp>
        <p:cxnSp>
          <p:nvCxnSpPr>
            <p:cNvPr id="17" name="Straight Connector 16"/>
            <p:cNvCxnSpPr/>
            <p:nvPr/>
          </p:nvCxnSpPr>
          <p:spPr>
            <a:xfrm rot="5400000">
              <a:off x="1629490" y="3526642"/>
              <a:ext cx="1828641" cy="5861"/>
            </a:xfrm>
            <a:prstGeom prst="line">
              <a:avLst/>
            </a:prstGeom>
            <a:noFill/>
            <a:ln w="28575" cap="flat" cmpd="sng" algn="ctr">
              <a:solidFill>
                <a:srgbClr val="000000"/>
              </a:solidFill>
              <a:prstDash val="solid"/>
            </a:ln>
            <a:effectLst/>
          </p:spPr>
        </p:cxnSp>
        <p:cxnSp>
          <p:nvCxnSpPr>
            <p:cNvPr id="18" name="Straight Connector 17"/>
            <p:cNvCxnSpPr/>
            <p:nvPr/>
          </p:nvCxnSpPr>
          <p:spPr>
            <a:xfrm>
              <a:off x="2549947" y="2634753"/>
              <a:ext cx="120929" cy="1511"/>
            </a:xfrm>
            <a:prstGeom prst="line">
              <a:avLst/>
            </a:prstGeom>
            <a:noFill/>
            <a:ln w="28575" cap="flat" cmpd="sng" algn="ctr">
              <a:solidFill>
                <a:srgbClr val="000000"/>
              </a:solidFill>
              <a:prstDash val="solid"/>
            </a:ln>
            <a:effectLst/>
          </p:spPr>
        </p:cxnSp>
        <p:cxnSp>
          <p:nvCxnSpPr>
            <p:cNvPr id="19" name="Straight Connector 18"/>
            <p:cNvCxnSpPr/>
            <p:nvPr/>
          </p:nvCxnSpPr>
          <p:spPr>
            <a:xfrm>
              <a:off x="2549947" y="3233348"/>
              <a:ext cx="120929" cy="1511"/>
            </a:xfrm>
            <a:prstGeom prst="line">
              <a:avLst/>
            </a:prstGeom>
            <a:noFill/>
            <a:ln w="28575" cap="flat" cmpd="sng" algn="ctr">
              <a:solidFill>
                <a:srgbClr val="000000"/>
              </a:solidFill>
              <a:prstDash val="solid"/>
            </a:ln>
            <a:effectLst/>
          </p:spPr>
        </p:cxnSp>
        <p:cxnSp>
          <p:nvCxnSpPr>
            <p:cNvPr id="20" name="Straight Connector 19"/>
            <p:cNvCxnSpPr/>
            <p:nvPr/>
          </p:nvCxnSpPr>
          <p:spPr>
            <a:xfrm>
              <a:off x="2540877" y="3810781"/>
              <a:ext cx="120929" cy="1511"/>
            </a:xfrm>
            <a:prstGeom prst="line">
              <a:avLst/>
            </a:prstGeom>
            <a:noFill/>
            <a:ln w="28575" cap="flat" cmpd="sng" algn="ctr">
              <a:solidFill>
                <a:srgbClr val="000000"/>
              </a:solidFill>
              <a:prstDash val="solid"/>
            </a:ln>
            <a:effectLst/>
          </p:spPr>
        </p:cxnSp>
        <p:cxnSp>
          <p:nvCxnSpPr>
            <p:cNvPr id="21" name="Straight Connector 20"/>
            <p:cNvCxnSpPr/>
            <p:nvPr/>
          </p:nvCxnSpPr>
          <p:spPr>
            <a:xfrm>
              <a:off x="2534830" y="4421468"/>
              <a:ext cx="120929" cy="1511"/>
            </a:xfrm>
            <a:prstGeom prst="line">
              <a:avLst/>
            </a:prstGeom>
            <a:noFill/>
            <a:ln w="28575" cap="flat" cmpd="sng" algn="ctr">
              <a:solidFill>
                <a:srgbClr val="000000"/>
              </a:solidFill>
              <a:prstDash val="solid"/>
            </a:ln>
            <a:effectLst/>
          </p:spPr>
        </p:cxnSp>
        <p:cxnSp>
          <p:nvCxnSpPr>
            <p:cNvPr id="22" name="Straight Arrow Connector 21"/>
            <p:cNvCxnSpPr>
              <a:stCxn id="8" idx="3"/>
            </p:cNvCxnSpPr>
            <p:nvPr/>
          </p:nvCxnSpPr>
          <p:spPr>
            <a:xfrm flipV="1">
              <a:off x="2355848" y="3491865"/>
              <a:ext cx="196851" cy="4763"/>
            </a:xfrm>
            <a:prstGeom prst="straightConnector1">
              <a:avLst/>
            </a:prstGeom>
            <a:noFill/>
            <a:ln w="28575" cap="flat" cmpd="sng" algn="ctr">
              <a:solidFill>
                <a:srgbClr val="000000"/>
              </a:solidFill>
              <a:prstDash val="solid"/>
              <a:tailEnd type="arrow"/>
            </a:ln>
            <a:effectLst/>
          </p:spPr>
        </p:cxnSp>
        <p:sp>
          <p:nvSpPr>
            <p:cNvPr id="23" name="Rectangle 22"/>
            <p:cNvSpPr/>
            <p:nvPr/>
          </p:nvSpPr>
          <p:spPr>
            <a:xfrm>
              <a:off x="19050" y="2901316"/>
              <a:ext cx="947656" cy="781050"/>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Standard Content</a:t>
              </a:r>
            </a:p>
          </p:txBody>
        </p:sp>
        <p:sp>
          <p:nvSpPr>
            <p:cNvPr id="24" name="Rectangle 23"/>
            <p:cNvSpPr/>
            <p:nvPr/>
          </p:nvSpPr>
          <p:spPr>
            <a:xfrm>
              <a:off x="19050" y="4172958"/>
              <a:ext cx="935563" cy="640921"/>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dirty="0" smtClean="0">
                  <a:solidFill>
                    <a:srgbClr val="000000"/>
                  </a:solidFill>
                  <a:latin typeface="Arial"/>
                </a:rPr>
                <a:t>Prior Knowledge</a:t>
              </a:r>
            </a:p>
            <a:p>
              <a:pPr lvl="0" algn="ctr" defTabSz="914400">
                <a:defRPr/>
              </a:pPr>
              <a:r>
                <a:rPr lang="en-US" dirty="0" smtClean="0">
                  <a:solidFill>
                    <a:srgbClr val="000000"/>
                  </a:solidFill>
                  <a:latin typeface="Arial"/>
                </a:rPr>
                <a:t>(Mapping)</a:t>
              </a:r>
              <a:endParaRPr lang="en-US" dirty="0">
                <a:solidFill>
                  <a:srgbClr val="000000"/>
                </a:solidFill>
                <a:latin typeface="Arial"/>
              </a:endParaRPr>
            </a:p>
          </p:txBody>
        </p:sp>
        <p:sp>
          <p:nvSpPr>
            <p:cNvPr id="25" name="Rectangle 24"/>
            <p:cNvSpPr/>
            <p:nvPr/>
          </p:nvSpPr>
          <p:spPr>
            <a:xfrm>
              <a:off x="0" y="1768109"/>
              <a:ext cx="978798" cy="677198"/>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smtClean="0">
                  <a:ln>
                    <a:noFill/>
                  </a:ln>
                  <a:solidFill>
                    <a:srgbClr val="000000"/>
                  </a:solidFill>
                  <a:effectLst/>
                  <a:uLnTx/>
                  <a:uFillTx/>
                  <a:latin typeface="Arial"/>
                  <a:ea typeface="+mn-ea"/>
                  <a:cs typeface="+mn-cs"/>
                </a:rPr>
                <a:t>Use</a:t>
              </a:r>
              <a:r>
                <a:rPr lang="en-US" baseline="0" dirty="0" smtClean="0">
                  <a:solidFill>
                    <a:srgbClr val="000000"/>
                  </a:solidFill>
                  <a:latin typeface="Arial"/>
                </a:rPr>
                <a:t>r</a:t>
              </a:r>
              <a:r>
                <a:rPr lang="en-US" dirty="0" smtClean="0">
                  <a:solidFill>
                    <a:srgbClr val="000000"/>
                  </a:solidFill>
                  <a:latin typeface="Arial"/>
                </a:rPr>
                <a:t> Input</a:t>
              </a: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6" name="Straight Arrow Connector 25"/>
            <p:cNvCxnSpPr/>
            <p:nvPr/>
          </p:nvCxnSpPr>
          <p:spPr>
            <a:xfrm flipV="1">
              <a:off x="954006" y="4476115"/>
              <a:ext cx="306468" cy="3392"/>
            </a:xfrm>
            <a:prstGeom prst="straightConnector1">
              <a:avLst/>
            </a:prstGeom>
            <a:noFill/>
            <a:ln w="38100" cap="flat" cmpd="sng" algn="ctr">
              <a:solidFill>
                <a:srgbClr val="000000"/>
              </a:solidFill>
              <a:prstDash val="solid"/>
              <a:tailEnd type="arrow"/>
            </a:ln>
            <a:effectLst/>
          </p:spPr>
        </p:cxnSp>
        <p:cxnSp>
          <p:nvCxnSpPr>
            <p:cNvPr id="27" name="Straight Arrow Connector 26"/>
            <p:cNvCxnSpPr/>
            <p:nvPr/>
          </p:nvCxnSpPr>
          <p:spPr>
            <a:xfrm flipV="1">
              <a:off x="969274" y="2088515"/>
              <a:ext cx="291200" cy="1745"/>
            </a:xfrm>
            <a:prstGeom prst="straightConnector1">
              <a:avLst/>
            </a:prstGeom>
            <a:noFill/>
            <a:ln w="38100" cap="flat" cmpd="sng" algn="ctr">
              <a:solidFill>
                <a:srgbClr val="000000"/>
              </a:solidFill>
              <a:prstDash val="solid"/>
              <a:tailEnd type="arrow"/>
            </a:ln>
            <a:effectLst/>
          </p:spPr>
        </p:cxnSp>
        <p:sp>
          <p:nvSpPr>
            <p:cNvPr id="28" name="TextBox 37"/>
            <p:cNvSpPr txBox="1"/>
            <p:nvPr/>
          </p:nvSpPr>
          <p:spPr>
            <a:xfrm>
              <a:off x="1388744" y="2310128"/>
              <a:ext cx="1173480" cy="552620"/>
            </a:xfrm>
            <a:prstGeom prst="rect">
              <a:avLst/>
            </a:prstGeom>
            <a:noFill/>
          </p:spPr>
          <p:txBody>
            <a:bodyPr wrap="square" rtlCol="0">
              <a:spAutoFit/>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smtClean="0">
                  <a:ln>
                    <a:noFill/>
                  </a:ln>
                  <a:solidFill>
                    <a:srgbClr val="000000"/>
                  </a:solidFill>
                  <a:effectLst/>
                  <a:uLnTx/>
                  <a:uFillTx/>
                  <a:latin typeface="Arial" charset="0"/>
                  <a:ea typeface="+mn-ea"/>
                  <a:cs typeface="+mn-cs"/>
                </a:rPr>
                <a:t>IMAGE GENERATION</a:t>
              </a:r>
              <a:r>
                <a:rPr kumimoji="0" lang="en-US" b="0" i="0" u="none" strike="noStrike" kern="1200" cap="none" spc="0" normalizeH="0" noProof="0" dirty="0" smtClean="0">
                  <a:ln>
                    <a:noFill/>
                  </a:ln>
                  <a:solidFill>
                    <a:srgbClr val="000000"/>
                  </a:solidFill>
                  <a:effectLst/>
                  <a:uLnTx/>
                  <a:uFillTx/>
                  <a:latin typeface="Arial" charset="0"/>
                  <a:ea typeface="+mn-ea"/>
                  <a:cs typeface="+mn-cs"/>
                </a:rPr>
                <a:t> ALGORITHMS</a:t>
              </a:r>
              <a:endParaRPr kumimoji="0" lang="en-US"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9" name="Rectangle 28"/>
            <p:cNvSpPr/>
            <p:nvPr/>
          </p:nvSpPr>
          <p:spPr>
            <a:xfrm>
              <a:off x="4014469" y="2400669"/>
              <a:ext cx="1013461" cy="465719"/>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Conventional </a:t>
              </a:r>
              <a:r>
                <a:rPr kumimoji="0" lang="en-US" b="0" i="0" u="none" strike="noStrike" kern="1200" cap="none" spc="0" normalizeH="0" baseline="0" noProof="0" dirty="0" smtClean="0">
                  <a:ln>
                    <a:noFill/>
                  </a:ln>
                  <a:solidFill>
                    <a:srgbClr val="000000"/>
                  </a:solidFill>
                  <a:effectLst/>
                  <a:uLnTx/>
                  <a:uFillTx/>
                  <a:latin typeface="Arial"/>
                  <a:ea typeface="+mn-ea"/>
                  <a:cs typeface="+mn-cs"/>
                </a:rPr>
                <a:t>Display</a:t>
              </a: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Rectangle 29"/>
            <p:cNvSpPr/>
            <p:nvPr/>
          </p:nvSpPr>
          <p:spPr>
            <a:xfrm>
              <a:off x="4006849" y="2992172"/>
              <a:ext cx="1013461" cy="465719"/>
            </a:xfrm>
            <a:prstGeom prst="rect">
              <a:avLst/>
            </a:prstGeom>
            <a:solidFill>
              <a:srgbClr val="92D050"/>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Conventional </a:t>
              </a:r>
              <a:r>
                <a:rPr kumimoji="0" lang="en-US" b="0" i="0" u="none" strike="noStrike" kern="1200" cap="none" spc="0" normalizeH="0" baseline="0" noProof="0" dirty="0" smtClean="0">
                  <a:ln>
                    <a:noFill/>
                  </a:ln>
                  <a:solidFill>
                    <a:srgbClr val="000000"/>
                  </a:solidFill>
                  <a:effectLst/>
                  <a:uLnTx/>
                  <a:uFillTx/>
                  <a:latin typeface="Arial"/>
                  <a:ea typeface="+mn-ea"/>
                  <a:cs typeface="+mn-cs"/>
                </a:rPr>
                <a:t>Display</a:t>
              </a: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Rectangle 30"/>
            <p:cNvSpPr/>
            <p:nvPr/>
          </p:nvSpPr>
          <p:spPr>
            <a:xfrm>
              <a:off x="4006849" y="3571292"/>
              <a:ext cx="1013461" cy="465719"/>
            </a:xfrm>
            <a:prstGeom prst="rect">
              <a:avLst/>
            </a:prstGeom>
            <a:solidFill>
              <a:srgbClr val="92D050"/>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Conventional </a:t>
              </a:r>
              <a:r>
                <a:rPr kumimoji="0" lang="en-US" b="0" i="0" u="none" strike="noStrike" kern="1200" cap="none" spc="0" normalizeH="0" baseline="0" noProof="0" dirty="0" smtClean="0">
                  <a:ln>
                    <a:noFill/>
                  </a:ln>
                  <a:solidFill>
                    <a:srgbClr val="000000"/>
                  </a:solidFill>
                  <a:effectLst/>
                  <a:uLnTx/>
                  <a:uFillTx/>
                  <a:latin typeface="Arial"/>
                  <a:ea typeface="+mn-ea"/>
                  <a:cs typeface="+mn-cs"/>
                </a:rPr>
                <a:t>Display</a:t>
              </a: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Rectangle 31"/>
            <p:cNvSpPr/>
            <p:nvPr/>
          </p:nvSpPr>
          <p:spPr>
            <a:xfrm>
              <a:off x="3999229" y="4156126"/>
              <a:ext cx="1013461" cy="465719"/>
            </a:xfrm>
            <a:prstGeom prst="rect">
              <a:avLst/>
            </a:prstGeom>
            <a:solidFill>
              <a:srgbClr val="92D050"/>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Conventional </a:t>
              </a:r>
              <a:r>
                <a:rPr kumimoji="0" lang="en-US" b="0" i="0" u="none" strike="noStrike" kern="1200" cap="none" spc="0" normalizeH="0" baseline="0" noProof="0" dirty="0" smtClean="0">
                  <a:ln>
                    <a:noFill/>
                  </a:ln>
                  <a:solidFill>
                    <a:srgbClr val="000000"/>
                  </a:solidFill>
                  <a:effectLst/>
                  <a:uLnTx/>
                  <a:uFillTx/>
                  <a:latin typeface="Arial"/>
                  <a:ea typeface="+mn-ea"/>
                  <a:cs typeface="+mn-cs"/>
                </a:rPr>
                <a:t>Display</a:t>
              </a:r>
              <a:endParaRPr kumimoji="0" lang="en-US"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33" name="Straight Connector 32"/>
            <p:cNvCxnSpPr/>
            <p:nvPr/>
          </p:nvCxnSpPr>
          <p:spPr>
            <a:xfrm rot="5400000">
              <a:off x="4243150" y="3473302"/>
              <a:ext cx="1828641" cy="5861"/>
            </a:xfrm>
            <a:prstGeom prst="line">
              <a:avLst/>
            </a:prstGeom>
            <a:noFill/>
            <a:ln w="28575" cap="flat" cmpd="sng" algn="ctr">
              <a:solidFill>
                <a:srgbClr val="000000"/>
              </a:solidFill>
              <a:prstDash val="solid"/>
            </a:ln>
            <a:effectLst/>
          </p:spPr>
        </p:cxnSp>
        <p:cxnSp>
          <p:nvCxnSpPr>
            <p:cNvPr id="34" name="Straight Connector 33"/>
            <p:cNvCxnSpPr/>
            <p:nvPr/>
          </p:nvCxnSpPr>
          <p:spPr>
            <a:xfrm>
              <a:off x="5034067" y="2573793"/>
              <a:ext cx="120929" cy="1511"/>
            </a:xfrm>
            <a:prstGeom prst="line">
              <a:avLst/>
            </a:prstGeom>
            <a:noFill/>
            <a:ln w="28575" cap="flat" cmpd="sng" algn="ctr">
              <a:solidFill>
                <a:srgbClr val="000000"/>
              </a:solidFill>
              <a:prstDash val="solid"/>
            </a:ln>
            <a:effectLst/>
          </p:spPr>
        </p:cxnSp>
        <p:cxnSp>
          <p:nvCxnSpPr>
            <p:cNvPr id="35" name="Straight Connector 34"/>
            <p:cNvCxnSpPr>
              <a:stCxn id="30" idx="3"/>
            </p:cNvCxnSpPr>
            <p:nvPr/>
          </p:nvCxnSpPr>
          <p:spPr>
            <a:xfrm flipV="1">
              <a:off x="5020310" y="3220402"/>
              <a:ext cx="132715" cy="4630"/>
            </a:xfrm>
            <a:prstGeom prst="line">
              <a:avLst/>
            </a:prstGeom>
            <a:noFill/>
            <a:ln w="28575" cap="flat" cmpd="sng" algn="ctr">
              <a:solidFill>
                <a:srgbClr val="000000"/>
              </a:solidFill>
              <a:prstDash val="solid"/>
            </a:ln>
            <a:effectLst/>
          </p:spPr>
        </p:cxnSp>
        <p:cxnSp>
          <p:nvCxnSpPr>
            <p:cNvPr id="36" name="Straight Connector 35"/>
            <p:cNvCxnSpPr/>
            <p:nvPr/>
          </p:nvCxnSpPr>
          <p:spPr>
            <a:xfrm>
              <a:off x="5026447" y="4379733"/>
              <a:ext cx="120929" cy="1511"/>
            </a:xfrm>
            <a:prstGeom prst="line">
              <a:avLst/>
            </a:prstGeom>
            <a:noFill/>
            <a:ln w="28575" cap="flat" cmpd="sng" algn="ctr">
              <a:solidFill>
                <a:srgbClr val="000000"/>
              </a:solidFill>
              <a:prstDash val="solid"/>
            </a:ln>
            <a:effectLst/>
          </p:spPr>
        </p:cxnSp>
        <p:cxnSp>
          <p:nvCxnSpPr>
            <p:cNvPr id="37" name="Straight Connector 36"/>
            <p:cNvCxnSpPr/>
            <p:nvPr/>
          </p:nvCxnSpPr>
          <p:spPr>
            <a:xfrm>
              <a:off x="5026447" y="3782516"/>
              <a:ext cx="120929" cy="1511"/>
            </a:xfrm>
            <a:prstGeom prst="line">
              <a:avLst/>
            </a:prstGeom>
            <a:noFill/>
            <a:ln w="28575" cap="flat" cmpd="sng" algn="ctr">
              <a:solidFill>
                <a:srgbClr val="000000"/>
              </a:solidFill>
              <a:prstDash val="solid"/>
            </a:ln>
            <a:effectLst/>
          </p:spPr>
        </p:cxnSp>
        <p:cxnSp>
          <p:nvCxnSpPr>
            <p:cNvPr id="38" name="Straight Connector 37"/>
            <p:cNvCxnSpPr>
              <a:stCxn id="9" idx="3"/>
              <a:endCxn id="29" idx="1"/>
            </p:cNvCxnSpPr>
            <p:nvPr/>
          </p:nvCxnSpPr>
          <p:spPr>
            <a:xfrm flipV="1">
              <a:off x="3819693" y="2633529"/>
              <a:ext cx="194776" cy="1224"/>
            </a:xfrm>
            <a:prstGeom prst="line">
              <a:avLst/>
            </a:prstGeom>
            <a:noFill/>
            <a:ln w="28575" cap="flat" cmpd="sng" algn="ctr">
              <a:solidFill>
                <a:srgbClr val="000000"/>
              </a:solidFill>
              <a:prstDash val="solid"/>
            </a:ln>
            <a:effectLst/>
          </p:spPr>
        </p:cxnSp>
        <p:cxnSp>
          <p:nvCxnSpPr>
            <p:cNvPr id="39" name="Straight Connector 38"/>
            <p:cNvCxnSpPr>
              <a:stCxn id="14" idx="3"/>
              <a:endCxn id="30" idx="1"/>
            </p:cNvCxnSpPr>
            <p:nvPr/>
          </p:nvCxnSpPr>
          <p:spPr>
            <a:xfrm flipV="1">
              <a:off x="3831787" y="3225032"/>
              <a:ext cx="175062" cy="2270"/>
            </a:xfrm>
            <a:prstGeom prst="line">
              <a:avLst/>
            </a:prstGeom>
            <a:noFill/>
            <a:ln w="28575" cap="flat" cmpd="sng" algn="ctr">
              <a:solidFill>
                <a:srgbClr val="000000"/>
              </a:solidFill>
              <a:prstDash val="solid"/>
            </a:ln>
            <a:effectLst/>
          </p:spPr>
        </p:cxnSp>
        <p:cxnSp>
          <p:nvCxnSpPr>
            <p:cNvPr id="40" name="Straight Connector 39"/>
            <p:cNvCxnSpPr>
              <a:stCxn id="15" idx="3"/>
              <a:endCxn id="31" idx="1"/>
            </p:cNvCxnSpPr>
            <p:nvPr/>
          </p:nvCxnSpPr>
          <p:spPr>
            <a:xfrm flipV="1">
              <a:off x="3819693" y="3804152"/>
              <a:ext cx="187156" cy="3605"/>
            </a:xfrm>
            <a:prstGeom prst="line">
              <a:avLst/>
            </a:prstGeom>
            <a:noFill/>
            <a:ln w="28575" cap="flat" cmpd="sng" algn="ctr">
              <a:solidFill>
                <a:srgbClr val="000000"/>
              </a:solidFill>
              <a:prstDash val="solid"/>
            </a:ln>
            <a:effectLst/>
          </p:spPr>
        </p:cxnSp>
        <p:cxnSp>
          <p:nvCxnSpPr>
            <p:cNvPr id="41" name="Straight Connector 40"/>
            <p:cNvCxnSpPr>
              <a:stCxn id="16" idx="3"/>
              <a:endCxn id="32" idx="1"/>
            </p:cNvCxnSpPr>
            <p:nvPr/>
          </p:nvCxnSpPr>
          <p:spPr>
            <a:xfrm>
              <a:off x="3819693" y="4388213"/>
              <a:ext cx="179536" cy="773"/>
            </a:xfrm>
            <a:prstGeom prst="line">
              <a:avLst/>
            </a:prstGeom>
            <a:noFill/>
            <a:ln w="28575" cap="flat" cmpd="sng" algn="ctr">
              <a:solidFill>
                <a:srgbClr val="000000"/>
              </a:solidFill>
              <a:prstDash val="solid"/>
            </a:ln>
            <a:effectLst/>
          </p:spPr>
        </p:cxnSp>
        <p:cxnSp>
          <p:nvCxnSpPr>
            <p:cNvPr id="42" name="Straight Arrow Connector 41"/>
            <p:cNvCxnSpPr/>
            <p:nvPr/>
          </p:nvCxnSpPr>
          <p:spPr>
            <a:xfrm>
              <a:off x="5153024" y="3491865"/>
              <a:ext cx="304800" cy="1588"/>
            </a:xfrm>
            <a:prstGeom prst="straightConnector1">
              <a:avLst/>
            </a:prstGeom>
            <a:noFill/>
            <a:ln w="28575" cap="flat" cmpd="sng" algn="ctr">
              <a:solidFill>
                <a:srgbClr val="000000"/>
              </a:solidFill>
              <a:prstDash val="solid"/>
              <a:tailEnd type="arrow"/>
            </a:ln>
            <a:effectLst/>
          </p:spPr>
        </p:cxnSp>
        <p:cxnSp>
          <p:nvCxnSpPr>
            <p:cNvPr id="43" name="Elbow Connector 42"/>
            <p:cNvCxnSpPr>
              <a:stCxn id="13" idx="2"/>
              <a:endCxn id="24" idx="2"/>
            </p:cNvCxnSpPr>
            <p:nvPr/>
          </p:nvCxnSpPr>
          <p:spPr>
            <a:xfrm rot="5400000">
              <a:off x="2891615" y="1654261"/>
              <a:ext cx="754835" cy="5564400"/>
            </a:xfrm>
            <a:prstGeom prst="bentConnector3">
              <a:avLst>
                <a:gd name="adj1" fmla="val 130285"/>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44" name="Content Placeholder 2"/>
          <p:cNvSpPr>
            <a:spLocks noGrp="1"/>
          </p:cNvSpPr>
          <p:nvPr>
            <p:ph idx="1"/>
          </p:nvPr>
        </p:nvSpPr>
        <p:spPr>
          <a:xfrm>
            <a:off x="381000" y="1524000"/>
            <a:ext cx="8229600" cy="1219200"/>
          </a:xfrm>
        </p:spPr>
        <p:txBody>
          <a:bodyPr/>
          <a:lstStyle/>
          <a:p>
            <a:pPr algn="ctr">
              <a:buNone/>
            </a:pPr>
            <a:r>
              <a:rPr lang="en-US" dirty="0" smtClean="0"/>
              <a:t>Need to devise a generic framework on how to enhance displays using computation</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808" y="-112776"/>
            <a:ext cx="8013192" cy="1636776"/>
          </a:xfrm>
        </p:spPr>
        <p:txBody>
          <a:bodyPr>
            <a:normAutofit/>
          </a:bodyPr>
          <a:lstStyle/>
          <a:p>
            <a:r>
              <a:rPr lang="en-US" dirty="0" smtClean="0"/>
              <a:t>View Dependent Multi-Planar Displays</a:t>
            </a:r>
            <a:endParaRPr lang="en-US" dirty="0"/>
          </a:p>
        </p:txBody>
      </p:sp>
      <p:sp>
        <p:nvSpPr>
          <p:cNvPr id="4" name="Text Placeholder 3"/>
          <p:cNvSpPr>
            <a:spLocks noGrp="1"/>
          </p:cNvSpPr>
          <p:nvPr>
            <p:ph type="body" idx="1"/>
          </p:nvPr>
        </p:nvSpPr>
        <p:spPr>
          <a:xfrm>
            <a:off x="740664" y="1524000"/>
            <a:ext cx="8403336" cy="1066800"/>
          </a:xfrm>
        </p:spPr>
        <p:txBody>
          <a:bodyPr>
            <a:normAutofit/>
          </a:bodyPr>
          <a:lstStyle/>
          <a:p>
            <a:r>
              <a:rPr lang="en-US" dirty="0" smtClean="0"/>
              <a:t>Pawan Harish and P.J.Narayanan</a:t>
            </a:r>
          </a:p>
          <a:p>
            <a:r>
              <a:rPr lang="en-US" dirty="0" smtClean="0"/>
              <a:t>1. IEEE Transactions on Visualization and Computer Graphics, 2013</a:t>
            </a:r>
          </a:p>
          <a:p>
            <a:r>
              <a:rPr lang="en-US" dirty="0" smtClean="0"/>
              <a:t>2. SIGGRAPH Virtual Reality Continnum and its Applications in Industry, 2009</a:t>
            </a:r>
          </a:p>
          <a:p>
            <a:endParaRPr lang="en-US" dirty="0"/>
          </a:p>
        </p:txBody>
      </p:sp>
      <p:pic>
        <p:nvPicPr>
          <p:cNvPr id="5" name="Picture 2"/>
          <p:cNvPicPr>
            <a:picLocks noChangeAspect="1" noChangeArrowheads="1"/>
          </p:cNvPicPr>
          <p:nvPr/>
        </p:nvPicPr>
        <p:blipFill>
          <a:blip r:embed="rId2">
            <a:lum bright="6000" contrast="1000"/>
          </a:blip>
          <a:srcRect/>
          <a:stretch>
            <a:fillRect/>
          </a:stretch>
        </p:blipFill>
        <p:spPr bwMode="auto">
          <a:xfrm>
            <a:off x="4724400" y="2895600"/>
            <a:ext cx="3733800" cy="3733800"/>
          </a:xfrm>
          <a:prstGeom prst="rect">
            <a:avLst/>
          </a:prstGeom>
          <a:noFill/>
          <a:ln w="9525">
            <a:noFill/>
            <a:miter lim="800000"/>
            <a:headEnd/>
            <a:tailEnd/>
          </a:ln>
        </p:spPr>
      </p:pic>
      <p:pic>
        <p:nvPicPr>
          <p:cNvPr id="6" name="Picture 2" descr="C:\Documents and Settings\Pawan\Desktop\dragon3.jpg"/>
          <p:cNvPicPr>
            <a:picLocks noChangeAspect="1" noChangeArrowheads="1"/>
          </p:cNvPicPr>
          <p:nvPr/>
        </p:nvPicPr>
        <p:blipFill>
          <a:blip r:embed="rId3">
            <a:lum bright="-6000" contrast="30000"/>
          </a:blip>
          <a:srcRect/>
          <a:stretch>
            <a:fillRect/>
          </a:stretch>
        </p:blipFill>
        <p:spPr bwMode="auto">
          <a:xfrm>
            <a:off x="838200" y="2896262"/>
            <a:ext cx="3733800" cy="37208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55448"/>
            <a:ext cx="8229600" cy="1252728"/>
          </a:xfrm>
        </p:spPr>
        <p:txBody>
          <a:bodyPr/>
          <a:lstStyle/>
          <a:p>
            <a:r>
              <a:rPr lang="en-US" dirty="0" smtClean="0"/>
              <a:t>Architectural Design</a:t>
            </a:r>
            <a:endParaRPr lang="en-US" dirty="0"/>
          </a:p>
        </p:txBody>
      </p:sp>
      <p:grpSp>
        <p:nvGrpSpPr>
          <p:cNvPr id="60" name="Group 59"/>
          <p:cNvGrpSpPr/>
          <p:nvPr/>
        </p:nvGrpSpPr>
        <p:grpSpPr>
          <a:xfrm>
            <a:off x="1143000" y="1625289"/>
            <a:ext cx="6705599" cy="5131472"/>
            <a:chOff x="50800" y="30163"/>
            <a:chExt cx="8965874" cy="6861152"/>
          </a:xfrm>
        </p:grpSpPr>
        <p:sp>
          <p:nvSpPr>
            <p:cNvPr id="61" name="Rectangle 60"/>
            <p:cNvSpPr/>
            <p:nvPr/>
          </p:nvSpPr>
          <p:spPr>
            <a:xfrm>
              <a:off x="114300" y="30163"/>
              <a:ext cx="2057400" cy="94456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graphicFrame>
          <p:nvGraphicFramePr>
            <p:cNvPr id="62" name="Object 4"/>
            <p:cNvGraphicFramePr>
              <a:graphicFrameLocks noChangeAspect="1"/>
            </p:cNvGraphicFramePr>
            <p:nvPr>
              <p:ph idx="1"/>
            </p:nvPr>
          </p:nvGraphicFramePr>
          <p:xfrm>
            <a:off x="95806" y="3144257"/>
            <a:ext cx="3222149" cy="3423980"/>
          </p:xfrm>
          <a:graphic>
            <a:graphicData uri="http://schemas.openxmlformats.org/presentationml/2006/ole">
              <p:oleObj spid="_x0000_s35848" name="Bitmap Image" r:id="rId3" imgW="6885714" imgH="7314286" progId="PBrush">
                <p:embed/>
              </p:oleObj>
            </a:graphicData>
          </a:graphic>
        </p:graphicFrame>
        <p:sp>
          <p:nvSpPr>
            <p:cNvPr id="63" name="Rectangle 62"/>
            <p:cNvSpPr/>
            <p:nvPr/>
          </p:nvSpPr>
          <p:spPr>
            <a:xfrm>
              <a:off x="5816274" y="38099"/>
              <a:ext cx="3200400" cy="2895601"/>
            </a:xfrm>
            <a:prstGeom prst="rect">
              <a:avLst/>
            </a:prstGeom>
            <a:solidFill>
              <a:srgbClr val="99FF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64" name="Rectangle 63"/>
            <p:cNvSpPr/>
            <p:nvPr/>
          </p:nvSpPr>
          <p:spPr>
            <a:xfrm>
              <a:off x="2917825" y="38099"/>
              <a:ext cx="2416174" cy="2895601"/>
            </a:xfrm>
            <a:prstGeom prst="rec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65" name="Rectangle 26"/>
            <p:cNvSpPr>
              <a:spLocks noChangeArrowheads="1"/>
            </p:cNvSpPr>
            <p:nvPr/>
          </p:nvSpPr>
          <p:spPr bwMode="auto">
            <a:xfrm>
              <a:off x="3781425" y="3533775"/>
              <a:ext cx="4791075" cy="2778125"/>
            </a:xfrm>
            <a:prstGeom prst="rect">
              <a:avLst/>
            </a:prstGeom>
            <a:solidFill>
              <a:schemeClr val="bg2">
                <a:lumMod val="20000"/>
                <a:lumOff val="80000"/>
              </a:schemeClr>
            </a:solidFill>
            <a:ln w="9525">
              <a:solidFill>
                <a:schemeClr val="tx1"/>
              </a:solidFill>
              <a:miter lim="800000"/>
              <a:headEnd/>
              <a:tailEnd/>
            </a:ln>
            <a:effectLst/>
          </p:spPr>
          <p:txBody>
            <a:bodyPr wrap="none" anchor="ctr"/>
            <a:lstStyle/>
            <a:p>
              <a:pPr>
                <a:defRPr/>
              </a:pPr>
              <a:endParaRPr lang="en-US" sz="1400"/>
            </a:p>
          </p:txBody>
        </p:sp>
        <p:sp>
          <p:nvSpPr>
            <p:cNvPr id="66" name="Rectangle 26"/>
            <p:cNvSpPr>
              <a:spLocks noChangeArrowheads="1"/>
            </p:cNvSpPr>
            <p:nvPr/>
          </p:nvSpPr>
          <p:spPr bwMode="auto">
            <a:xfrm>
              <a:off x="3959225" y="3787775"/>
              <a:ext cx="4791075" cy="2778125"/>
            </a:xfrm>
            <a:prstGeom prst="rect">
              <a:avLst/>
            </a:prstGeom>
            <a:solidFill>
              <a:schemeClr val="bg2">
                <a:lumMod val="20000"/>
                <a:lumOff val="80000"/>
              </a:schemeClr>
            </a:solidFill>
            <a:ln w="9525">
              <a:solidFill>
                <a:schemeClr val="tx1"/>
              </a:solidFill>
              <a:miter lim="800000"/>
              <a:headEnd/>
              <a:tailEnd/>
            </a:ln>
            <a:effectLst/>
          </p:spPr>
          <p:txBody>
            <a:bodyPr wrap="none" anchor="ctr"/>
            <a:lstStyle/>
            <a:p>
              <a:pPr>
                <a:defRPr/>
              </a:pPr>
              <a:endParaRPr lang="en-US" sz="1400"/>
            </a:p>
          </p:txBody>
        </p:sp>
        <p:graphicFrame>
          <p:nvGraphicFramePr>
            <p:cNvPr id="67" name="Object 6"/>
            <p:cNvGraphicFramePr>
              <a:graphicFrameLocks noChangeAspect="1"/>
            </p:cNvGraphicFramePr>
            <p:nvPr/>
          </p:nvGraphicFramePr>
          <p:xfrm>
            <a:off x="635000" y="55563"/>
            <a:ext cx="977900" cy="585787"/>
          </p:xfrm>
          <a:graphic>
            <a:graphicData uri="http://schemas.openxmlformats.org/presentationml/2006/ole">
              <p:oleObj spid="_x0000_s35849" name="Bitmap Image" r:id="rId4" imgW="9704762" imgH="5819048" progId="PBrush">
                <p:embed/>
              </p:oleObj>
            </a:graphicData>
          </a:graphic>
        </p:graphicFrame>
        <p:graphicFrame>
          <p:nvGraphicFramePr>
            <p:cNvPr id="68" name="Object 7"/>
            <p:cNvGraphicFramePr>
              <a:graphicFrameLocks noChangeAspect="1"/>
            </p:cNvGraphicFramePr>
            <p:nvPr/>
          </p:nvGraphicFramePr>
          <p:xfrm>
            <a:off x="3267075" y="1106488"/>
            <a:ext cx="1835150" cy="1176337"/>
          </p:xfrm>
          <a:graphic>
            <a:graphicData uri="http://schemas.openxmlformats.org/presentationml/2006/ole">
              <p:oleObj spid="_x0000_s35850" name="Bitmap Image" r:id="rId5" imgW="9142857" imgH="5858693" progId="PBrush">
                <p:embed/>
              </p:oleObj>
            </a:graphicData>
          </a:graphic>
        </p:graphicFrame>
        <p:sp>
          <p:nvSpPr>
            <p:cNvPr id="69" name="Text Box 12"/>
            <p:cNvSpPr txBox="1">
              <a:spLocks noChangeArrowheads="1"/>
            </p:cNvSpPr>
            <p:nvPr/>
          </p:nvSpPr>
          <p:spPr bwMode="auto">
            <a:xfrm>
              <a:off x="754064" y="6477000"/>
              <a:ext cx="2135187" cy="414315"/>
            </a:xfrm>
            <a:prstGeom prst="rect">
              <a:avLst/>
            </a:prstGeom>
            <a:noFill/>
            <a:ln w="9525">
              <a:noFill/>
              <a:miter lim="800000"/>
              <a:headEnd/>
              <a:tailEnd/>
            </a:ln>
          </p:spPr>
          <p:txBody>
            <a:bodyPr>
              <a:spAutoFit/>
            </a:bodyPr>
            <a:lstStyle/>
            <a:p>
              <a:pPr>
                <a:spcBef>
                  <a:spcPct val="50000"/>
                </a:spcBef>
              </a:pPr>
              <a:r>
                <a:rPr lang="en-US" sz="1400"/>
                <a:t>Rendered Display</a:t>
              </a:r>
            </a:p>
          </p:txBody>
        </p:sp>
        <p:sp>
          <p:nvSpPr>
            <p:cNvPr id="70" name="Rectangle 26"/>
            <p:cNvSpPr>
              <a:spLocks noChangeArrowheads="1"/>
            </p:cNvSpPr>
            <p:nvPr/>
          </p:nvSpPr>
          <p:spPr bwMode="auto">
            <a:xfrm>
              <a:off x="4111625" y="4048930"/>
              <a:ext cx="4791075" cy="2778125"/>
            </a:xfrm>
            <a:prstGeom prst="rect">
              <a:avLst/>
            </a:prstGeom>
            <a:solidFill>
              <a:schemeClr val="bg1"/>
            </a:solidFill>
            <a:ln w="9525">
              <a:solidFill>
                <a:schemeClr val="tx1"/>
              </a:solidFill>
              <a:miter lim="800000"/>
              <a:headEnd/>
              <a:tailEnd/>
            </a:ln>
          </p:spPr>
          <p:txBody>
            <a:bodyPr wrap="none" anchor="ctr"/>
            <a:lstStyle/>
            <a:p>
              <a:endParaRPr lang="en-US" sz="1400"/>
            </a:p>
          </p:txBody>
        </p:sp>
        <p:graphicFrame>
          <p:nvGraphicFramePr>
            <p:cNvPr id="71" name="Object 70"/>
            <p:cNvGraphicFramePr>
              <a:graphicFrameLocks noChangeAspect="1"/>
            </p:cNvGraphicFramePr>
            <p:nvPr/>
          </p:nvGraphicFramePr>
          <p:xfrm>
            <a:off x="6791325" y="4408488"/>
            <a:ext cx="996950" cy="1101725"/>
          </p:xfrm>
          <a:graphic>
            <a:graphicData uri="http://schemas.openxmlformats.org/presentationml/2006/ole">
              <p:oleObj spid="_x0000_s35851" name="Bitmap Image" r:id="rId6" imgW="2610214" imgH="2886478" progId="PBrush">
                <p:embed/>
              </p:oleObj>
            </a:graphicData>
          </a:graphic>
        </p:graphicFrame>
        <p:graphicFrame>
          <p:nvGraphicFramePr>
            <p:cNvPr id="72" name="Object 71"/>
            <p:cNvGraphicFramePr>
              <a:graphicFrameLocks noChangeAspect="1"/>
            </p:cNvGraphicFramePr>
            <p:nvPr/>
          </p:nvGraphicFramePr>
          <p:xfrm>
            <a:off x="4572000" y="4913313"/>
            <a:ext cx="1042988" cy="1884362"/>
          </p:xfrm>
          <a:graphic>
            <a:graphicData uri="http://schemas.openxmlformats.org/presentationml/2006/ole">
              <p:oleObj spid="_x0000_s35852" name="Bitmap Image" r:id="rId7" imgW="2991268" imgH="5401429" progId="PBrush">
                <p:embed/>
              </p:oleObj>
            </a:graphicData>
          </a:graphic>
        </p:graphicFrame>
        <p:sp>
          <p:nvSpPr>
            <p:cNvPr id="73" name="AutoShape 16"/>
            <p:cNvSpPr>
              <a:spLocks noChangeArrowheads="1"/>
            </p:cNvSpPr>
            <p:nvPr/>
          </p:nvSpPr>
          <p:spPr bwMode="auto">
            <a:xfrm rot="2199947">
              <a:off x="5389563" y="5273675"/>
              <a:ext cx="882650" cy="838200"/>
            </a:xfrm>
            <a:prstGeom prst="pentagon">
              <a:avLst/>
            </a:prstGeom>
            <a:solidFill>
              <a:srgbClr val="C0C0C0"/>
            </a:solidFill>
            <a:ln w="9525">
              <a:solidFill>
                <a:schemeClr val="tx1"/>
              </a:solidFill>
              <a:miter lim="800000"/>
              <a:headEnd/>
              <a:tailEnd/>
            </a:ln>
          </p:spPr>
          <p:txBody>
            <a:bodyPr wrap="none" anchor="ctr"/>
            <a:lstStyle/>
            <a:p>
              <a:endParaRPr lang="en-US" sz="1400"/>
            </a:p>
          </p:txBody>
        </p:sp>
        <p:sp>
          <p:nvSpPr>
            <p:cNvPr id="74" name="AutoShape 17"/>
            <p:cNvSpPr>
              <a:spLocks noChangeArrowheads="1"/>
            </p:cNvSpPr>
            <p:nvPr/>
          </p:nvSpPr>
          <p:spPr bwMode="auto">
            <a:xfrm>
              <a:off x="6080125" y="5033963"/>
              <a:ext cx="882650" cy="838200"/>
            </a:xfrm>
            <a:prstGeom prst="pentagon">
              <a:avLst/>
            </a:prstGeom>
            <a:solidFill>
              <a:srgbClr val="C0C0C0"/>
            </a:solidFill>
            <a:ln w="9525">
              <a:solidFill>
                <a:schemeClr val="tx1"/>
              </a:solidFill>
              <a:miter lim="800000"/>
              <a:headEnd/>
              <a:tailEnd/>
            </a:ln>
          </p:spPr>
          <p:txBody>
            <a:bodyPr wrap="none" anchor="ctr"/>
            <a:lstStyle/>
            <a:p>
              <a:endParaRPr lang="en-US" sz="1400"/>
            </a:p>
          </p:txBody>
        </p:sp>
        <p:sp>
          <p:nvSpPr>
            <p:cNvPr id="75" name="AutoShape 18"/>
            <p:cNvSpPr>
              <a:spLocks noChangeArrowheads="1"/>
            </p:cNvSpPr>
            <p:nvPr/>
          </p:nvSpPr>
          <p:spPr bwMode="auto">
            <a:xfrm rot="2199947">
              <a:off x="6829425" y="5275263"/>
              <a:ext cx="882650" cy="838200"/>
            </a:xfrm>
            <a:prstGeom prst="pentagon">
              <a:avLst/>
            </a:prstGeom>
            <a:solidFill>
              <a:srgbClr val="C0C0C0"/>
            </a:solidFill>
            <a:ln w="9525">
              <a:solidFill>
                <a:schemeClr val="tx1"/>
              </a:solidFill>
              <a:miter lim="800000"/>
              <a:headEnd/>
              <a:tailEnd/>
            </a:ln>
          </p:spPr>
          <p:txBody>
            <a:bodyPr wrap="none" anchor="ctr"/>
            <a:lstStyle/>
            <a:p>
              <a:endParaRPr lang="en-US" sz="1400"/>
            </a:p>
          </p:txBody>
        </p:sp>
        <p:sp>
          <p:nvSpPr>
            <p:cNvPr id="76" name="AutoShape 19"/>
            <p:cNvSpPr>
              <a:spLocks noChangeArrowheads="1"/>
            </p:cNvSpPr>
            <p:nvPr/>
          </p:nvSpPr>
          <p:spPr bwMode="auto">
            <a:xfrm rot="2145138">
              <a:off x="6118225" y="5797550"/>
              <a:ext cx="882650" cy="838200"/>
            </a:xfrm>
            <a:prstGeom prst="pentagon">
              <a:avLst/>
            </a:prstGeom>
            <a:solidFill>
              <a:srgbClr val="FDF215"/>
            </a:solidFill>
            <a:ln w="9525">
              <a:solidFill>
                <a:schemeClr val="tx1"/>
              </a:solidFill>
              <a:miter lim="800000"/>
              <a:headEnd/>
              <a:tailEnd/>
            </a:ln>
          </p:spPr>
          <p:txBody>
            <a:bodyPr wrap="none" anchor="ctr"/>
            <a:lstStyle/>
            <a:p>
              <a:endParaRPr lang="en-US" sz="1400"/>
            </a:p>
          </p:txBody>
        </p:sp>
        <p:sp>
          <p:nvSpPr>
            <p:cNvPr id="77" name="AutoShape 20"/>
            <p:cNvSpPr>
              <a:spLocks noChangeArrowheads="1"/>
            </p:cNvSpPr>
            <p:nvPr/>
          </p:nvSpPr>
          <p:spPr bwMode="auto">
            <a:xfrm>
              <a:off x="5367338" y="4510088"/>
              <a:ext cx="884237" cy="838200"/>
            </a:xfrm>
            <a:prstGeom prst="pentagon">
              <a:avLst/>
            </a:prstGeom>
            <a:solidFill>
              <a:srgbClr val="C0C0C0"/>
            </a:solidFill>
            <a:ln w="9525">
              <a:solidFill>
                <a:schemeClr val="tx1"/>
              </a:solidFill>
              <a:miter lim="800000"/>
              <a:headEnd/>
              <a:tailEnd/>
            </a:ln>
          </p:spPr>
          <p:txBody>
            <a:bodyPr wrap="none" anchor="ctr"/>
            <a:lstStyle/>
            <a:p>
              <a:endParaRPr lang="en-US" sz="1400"/>
            </a:p>
          </p:txBody>
        </p:sp>
        <p:sp>
          <p:nvSpPr>
            <p:cNvPr id="78" name="AutoShape 21"/>
            <p:cNvSpPr>
              <a:spLocks noChangeArrowheads="1"/>
            </p:cNvSpPr>
            <p:nvPr/>
          </p:nvSpPr>
          <p:spPr bwMode="auto">
            <a:xfrm rot="2133300">
              <a:off x="7527925" y="5802313"/>
              <a:ext cx="882650" cy="838200"/>
            </a:xfrm>
            <a:prstGeom prst="pentagon">
              <a:avLst/>
            </a:prstGeom>
            <a:solidFill>
              <a:srgbClr val="C0C0C0"/>
            </a:solidFill>
            <a:ln w="9525">
              <a:solidFill>
                <a:schemeClr val="tx1"/>
              </a:solidFill>
              <a:miter lim="800000"/>
              <a:headEnd/>
              <a:tailEnd/>
            </a:ln>
          </p:spPr>
          <p:txBody>
            <a:bodyPr wrap="none" anchor="ctr"/>
            <a:lstStyle/>
            <a:p>
              <a:endParaRPr lang="en-US" sz="1400"/>
            </a:p>
          </p:txBody>
        </p:sp>
        <p:sp>
          <p:nvSpPr>
            <p:cNvPr id="79" name="AutoShape 22"/>
            <p:cNvSpPr>
              <a:spLocks noChangeArrowheads="1"/>
            </p:cNvSpPr>
            <p:nvPr/>
          </p:nvSpPr>
          <p:spPr bwMode="auto">
            <a:xfrm rot="2042173">
              <a:off x="4224338" y="4424363"/>
              <a:ext cx="882650" cy="838200"/>
            </a:xfrm>
            <a:prstGeom prst="pentagon">
              <a:avLst/>
            </a:prstGeom>
            <a:solidFill>
              <a:srgbClr val="C0C0C0"/>
            </a:solidFill>
            <a:ln w="9525">
              <a:solidFill>
                <a:schemeClr val="tx1"/>
              </a:solidFill>
              <a:miter lim="800000"/>
              <a:headEnd/>
              <a:tailEnd/>
            </a:ln>
          </p:spPr>
          <p:txBody>
            <a:bodyPr wrap="none" anchor="ctr"/>
            <a:lstStyle/>
            <a:p>
              <a:endParaRPr lang="en-US" sz="1400"/>
            </a:p>
          </p:txBody>
        </p:sp>
        <p:sp>
          <p:nvSpPr>
            <p:cNvPr id="80" name="AutoShape 23"/>
            <p:cNvSpPr>
              <a:spLocks noChangeArrowheads="1"/>
            </p:cNvSpPr>
            <p:nvPr/>
          </p:nvSpPr>
          <p:spPr bwMode="auto">
            <a:xfrm rot="4316618">
              <a:off x="7560469" y="5068094"/>
              <a:ext cx="884238" cy="838200"/>
            </a:xfrm>
            <a:prstGeom prst="pentagon">
              <a:avLst/>
            </a:prstGeom>
            <a:solidFill>
              <a:srgbClr val="C0C0C0"/>
            </a:solidFill>
            <a:ln w="9525">
              <a:solidFill>
                <a:schemeClr val="tx1"/>
              </a:solidFill>
              <a:miter lim="800000"/>
              <a:headEnd/>
              <a:tailEnd/>
            </a:ln>
          </p:spPr>
          <p:txBody>
            <a:bodyPr wrap="none" anchor="ctr"/>
            <a:lstStyle/>
            <a:p>
              <a:endParaRPr lang="en-US" sz="1400"/>
            </a:p>
          </p:txBody>
        </p:sp>
        <p:sp>
          <p:nvSpPr>
            <p:cNvPr id="81" name="AutoShape 24"/>
            <p:cNvSpPr>
              <a:spLocks noChangeArrowheads="1"/>
            </p:cNvSpPr>
            <p:nvPr/>
          </p:nvSpPr>
          <p:spPr bwMode="auto">
            <a:xfrm rot="19453658">
              <a:off x="7940675" y="4437063"/>
              <a:ext cx="882650" cy="839787"/>
            </a:xfrm>
            <a:prstGeom prst="pentagon">
              <a:avLst/>
            </a:prstGeom>
            <a:solidFill>
              <a:srgbClr val="C0C0C0"/>
            </a:solidFill>
            <a:ln w="9525">
              <a:solidFill>
                <a:schemeClr val="tx1"/>
              </a:solidFill>
              <a:miter lim="800000"/>
              <a:headEnd/>
              <a:tailEnd/>
            </a:ln>
          </p:spPr>
          <p:txBody>
            <a:bodyPr wrap="none" anchor="ctr"/>
            <a:lstStyle/>
            <a:p>
              <a:endParaRPr lang="en-US" sz="1400"/>
            </a:p>
          </p:txBody>
        </p:sp>
        <p:sp>
          <p:nvSpPr>
            <p:cNvPr id="82" name="Text Box 25"/>
            <p:cNvSpPr txBox="1">
              <a:spLocks noChangeArrowheads="1"/>
            </p:cNvSpPr>
            <p:nvPr/>
          </p:nvSpPr>
          <p:spPr bwMode="auto">
            <a:xfrm>
              <a:off x="4135436" y="4048930"/>
              <a:ext cx="4757737" cy="414315"/>
            </a:xfrm>
            <a:prstGeom prst="rect">
              <a:avLst/>
            </a:prstGeom>
            <a:solidFill>
              <a:srgbClr val="DDDDDD"/>
            </a:solidFill>
            <a:ln w="9525">
              <a:noFill/>
              <a:miter lim="800000"/>
              <a:headEnd/>
              <a:tailEnd/>
            </a:ln>
          </p:spPr>
          <p:txBody>
            <a:bodyPr>
              <a:spAutoFit/>
            </a:bodyPr>
            <a:lstStyle/>
            <a:p>
              <a:pPr algn="ctr">
                <a:spcBef>
                  <a:spcPct val="50000"/>
                </a:spcBef>
              </a:pPr>
              <a:r>
                <a:rPr lang="en-US" sz="1400" dirty="0"/>
                <a:t>Quilt Image 1 of all Facet Images</a:t>
              </a:r>
            </a:p>
          </p:txBody>
        </p:sp>
        <p:sp>
          <p:nvSpPr>
            <p:cNvPr id="83" name="Freeform 35"/>
            <p:cNvSpPr>
              <a:spLocks/>
            </p:cNvSpPr>
            <p:nvPr/>
          </p:nvSpPr>
          <p:spPr bwMode="auto">
            <a:xfrm>
              <a:off x="3040063" y="3895725"/>
              <a:ext cx="2481262" cy="1447800"/>
            </a:xfrm>
            <a:custGeom>
              <a:avLst/>
              <a:gdLst>
                <a:gd name="T0" fmla="*/ 0 w 1563"/>
                <a:gd name="T1" fmla="*/ 0 h 912"/>
                <a:gd name="T2" fmla="*/ 2147483647 w 1563"/>
                <a:gd name="T3" fmla="*/ 2147483647 h 912"/>
                <a:gd name="T4" fmla="*/ 2147483647 w 1563"/>
                <a:gd name="T5" fmla="*/ 2147483647 h 912"/>
                <a:gd name="T6" fmla="*/ 0 60000 65536"/>
                <a:gd name="T7" fmla="*/ 0 60000 65536"/>
                <a:gd name="T8" fmla="*/ 0 60000 65536"/>
                <a:gd name="T9" fmla="*/ 0 w 1563"/>
                <a:gd name="T10" fmla="*/ 0 h 912"/>
                <a:gd name="T11" fmla="*/ 1563 w 1563"/>
                <a:gd name="T12" fmla="*/ 912 h 912"/>
              </a:gdLst>
              <a:ahLst/>
              <a:cxnLst>
                <a:cxn ang="T6">
                  <a:pos x="T0" y="T1"/>
                </a:cxn>
                <a:cxn ang="T7">
                  <a:pos x="T2" y="T3"/>
                </a:cxn>
                <a:cxn ang="T8">
                  <a:pos x="T4" y="T5"/>
                </a:cxn>
              </a:cxnLst>
              <a:rect l="T9" t="T10" r="T11" b="T12"/>
              <a:pathLst>
                <a:path w="1563" h="912">
                  <a:moveTo>
                    <a:pt x="0" y="0"/>
                  </a:moveTo>
                  <a:cubicBezTo>
                    <a:pt x="480" y="96"/>
                    <a:pt x="961" y="193"/>
                    <a:pt x="1221" y="345"/>
                  </a:cubicBezTo>
                  <a:cubicBezTo>
                    <a:pt x="1481" y="497"/>
                    <a:pt x="1522" y="704"/>
                    <a:pt x="1563" y="912"/>
                  </a:cubicBezTo>
                </a:path>
              </a:pathLst>
            </a:custGeom>
            <a:noFill/>
            <a:ln w="9525">
              <a:solidFill>
                <a:schemeClr val="tx1"/>
              </a:solidFill>
              <a:prstDash val="dash"/>
              <a:round/>
              <a:headEnd type="triangle" w="med" len="med"/>
              <a:tailEnd/>
            </a:ln>
          </p:spPr>
          <p:txBody>
            <a:bodyPr/>
            <a:lstStyle/>
            <a:p>
              <a:endParaRPr lang="en-US" sz="1400"/>
            </a:p>
          </p:txBody>
        </p:sp>
        <p:sp>
          <p:nvSpPr>
            <p:cNvPr id="84" name="Freeform 37"/>
            <p:cNvSpPr>
              <a:spLocks/>
            </p:cNvSpPr>
            <p:nvPr/>
          </p:nvSpPr>
          <p:spPr bwMode="auto">
            <a:xfrm>
              <a:off x="2165350" y="3263900"/>
              <a:ext cx="2927350" cy="1765300"/>
            </a:xfrm>
            <a:custGeom>
              <a:avLst/>
              <a:gdLst>
                <a:gd name="T0" fmla="*/ 0 w 1844"/>
                <a:gd name="T1" fmla="*/ 0 h 1112"/>
                <a:gd name="T2" fmla="*/ 2147483647 w 1844"/>
                <a:gd name="T3" fmla="*/ 2147483647 h 1112"/>
                <a:gd name="T4" fmla="*/ 2147483647 w 1844"/>
                <a:gd name="T5" fmla="*/ 2147483647 h 1112"/>
                <a:gd name="T6" fmla="*/ 0 60000 65536"/>
                <a:gd name="T7" fmla="*/ 0 60000 65536"/>
                <a:gd name="T8" fmla="*/ 0 60000 65536"/>
                <a:gd name="T9" fmla="*/ 0 w 1844"/>
                <a:gd name="T10" fmla="*/ 0 h 1112"/>
                <a:gd name="T11" fmla="*/ 1844 w 1844"/>
                <a:gd name="T12" fmla="*/ 1112 h 1112"/>
              </a:gdLst>
              <a:ahLst/>
              <a:cxnLst>
                <a:cxn ang="T6">
                  <a:pos x="T0" y="T1"/>
                </a:cxn>
                <a:cxn ang="T7">
                  <a:pos x="T2" y="T3"/>
                </a:cxn>
                <a:cxn ang="T8">
                  <a:pos x="T4" y="T5"/>
                </a:cxn>
              </a:cxnLst>
              <a:rect l="T9" t="T10" r="T11" b="T12"/>
              <a:pathLst>
                <a:path w="1844" h="1112">
                  <a:moveTo>
                    <a:pt x="0" y="0"/>
                  </a:moveTo>
                  <a:cubicBezTo>
                    <a:pt x="124" y="163"/>
                    <a:pt x="249" y="327"/>
                    <a:pt x="556" y="512"/>
                  </a:cubicBezTo>
                  <a:cubicBezTo>
                    <a:pt x="863" y="697"/>
                    <a:pt x="1353" y="904"/>
                    <a:pt x="1844" y="1112"/>
                  </a:cubicBezTo>
                </a:path>
              </a:pathLst>
            </a:custGeom>
            <a:noFill/>
            <a:ln w="9525">
              <a:solidFill>
                <a:schemeClr val="tx1"/>
              </a:solidFill>
              <a:prstDash val="dash"/>
              <a:round/>
              <a:headEnd type="triangle" w="med" len="med"/>
              <a:tailEnd/>
            </a:ln>
          </p:spPr>
          <p:txBody>
            <a:bodyPr/>
            <a:lstStyle/>
            <a:p>
              <a:endParaRPr lang="en-US" sz="1400"/>
            </a:p>
          </p:txBody>
        </p:sp>
        <p:sp>
          <p:nvSpPr>
            <p:cNvPr id="85" name="Freeform 38"/>
            <p:cNvSpPr>
              <a:spLocks/>
            </p:cNvSpPr>
            <p:nvPr/>
          </p:nvSpPr>
          <p:spPr bwMode="auto">
            <a:xfrm>
              <a:off x="1466850" y="3467100"/>
              <a:ext cx="3187700" cy="1873250"/>
            </a:xfrm>
            <a:custGeom>
              <a:avLst/>
              <a:gdLst>
                <a:gd name="T0" fmla="*/ 0 w 2008"/>
                <a:gd name="T1" fmla="*/ 0 h 1180"/>
                <a:gd name="T2" fmla="*/ 2147483647 w 2008"/>
                <a:gd name="T3" fmla="*/ 2147483647 h 1180"/>
                <a:gd name="T4" fmla="*/ 2147483647 w 2008"/>
                <a:gd name="T5" fmla="*/ 2147483647 h 1180"/>
                <a:gd name="T6" fmla="*/ 2147483647 w 2008"/>
                <a:gd name="T7" fmla="*/ 2147483647 h 1180"/>
                <a:gd name="T8" fmla="*/ 0 60000 65536"/>
                <a:gd name="T9" fmla="*/ 0 60000 65536"/>
                <a:gd name="T10" fmla="*/ 0 60000 65536"/>
                <a:gd name="T11" fmla="*/ 0 60000 65536"/>
                <a:gd name="T12" fmla="*/ 0 w 2008"/>
                <a:gd name="T13" fmla="*/ 0 h 1180"/>
                <a:gd name="T14" fmla="*/ 2008 w 2008"/>
                <a:gd name="T15" fmla="*/ 1180 h 1180"/>
              </a:gdLst>
              <a:ahLst/>
              <a:cxnLst>
                <a:cxn ang="T8">
                  <a:pos x="T0" y="T1"/>
                </a:cxn>
                <a:cxn ang="T9">
                  <a:pos x="T2" y="T3"/>
                </a:cxn>
                <a:cxn ang="T10">
                  <a:pos x="T4" y="T5"/>
                </a:cxn>
                <a:cxn ang="T11">
                  <a:pos x="T6" y="T7"/>
                </a:cxn>
              </a:cxnLst>
              <a:rect l="T12" t="T13" r="T14" b="T15"/>
              <a:pathLst>
                <a:path w="2008" h="1180">
                  <a:moveTo>
                    <a:pt x="0" y="0"/>
                  </a:moveTo>
                  <a:cubicBezTo>
                    <a:pt x="449" y="227"/>
                    <a:pt x="898" y="455"/>
                    <a:pt x="1172" y="620"/>
                  </a:cubicBezTo>
                  <a:cubicBezTo>
                    <a:pt x="1446" y="785"/>
                    <a:pt x="1505" y="899"/>
                    <a:pt x="1644" y="992"/>
                  </a:cubicBezTo>
                  <a:cubicBezTo>
                    <a:pt x="1783" y="1085"/>
                    <a:pt x="1895" y="1132"/>
                    <a:pt x="2008" y="1180"/>
                  </a:cubicBezTo>
                </a:path>
              </a:pathLst>
            </a:custGeom>
            <a:noFill/>
            <a:ln w="9525">
              <a:solidFill>
                <a:schemeClr val="tx1"/>
              </a:solidFill>
              <a:prstDash val="dash"/>
              <a:round/>
              <a:headEnd type="triangle" w="med" len="med"/>
              <a:tailEnd/>
            </a:ln>
          </p:spPr>
          <p:txBody>
            <a:bodyPr/>
            <a:lstStyle/>
            <a:p>
              <a:endParaRPr lang="en-US" sz="1400"/>
            </a:p>
          </p:txBody>
        </p:sp>
        <p:sp>
          <p:nvSpPr>
            <p:cNvPr id="86" name="Freeform 40"/>
            <p:cNvSpPr>
              <a:spLocks/>
            </p:cNvSpPr>
            <p:nvPr/>
          </p:nvSpPr>
          <p:spPr bwMode="auto">
            <a:xfrm>
              <a:off x="3092450" y="4629150"/>
              <a:ext cx="2247900" cy="1225550"/>
            </a:xfrm>
            <a:custGeom>
              <a:avLst/>
              <a:gdLst>
                <a:gd name="T0" fmla="*/ 0 w 1416"/>
                <a:gd name="T1" fmla="*/ 0 h 772"/>
                <a:gd name="T2" fmla="*/ 2147483647 w 1416"/>
                <a:gd name="T3" fmla="*/ 2147483647 h 772"/>
                <a:gd name="T4" fmla="*/ 2147483647 w 1416"/>
                <a:gd name="T5" fmla="*/ 2147483647 h 772"/>
                <a:gd name="T6" fmla="*/ 2147483647 w 1416"/>
                <a:gd name="T7" fmla="*/ 2147483647 h 772"/>
                <a:gd name="T8" fmla="*/ 0 60000 65536"/>
                <a:gd name="T9" fmla="*/ 0 60000 65536"/>
                <a:gd name="T10" fmla="*/ 0 60000 65536"/>
                <a:gd name="T11" fmla="*/ 0 60000 65536"/>
                <a:gd name="T12" fmla="*/ 0 w 1416"/>
                <a:gd name="T13" fmla="*/ 0 h 772"/>
                <a:gd name="T14" fmla="*/ 1416 w 1416"/>
                <a:gd name="T15" fmla="*/ 772 h 772"/>
              </a:gdLst>
              <a:ahLst/>
              <a:cxnLst>
                <a:cxn ang="T8">
                  <a:pos x="T0" y="T1"/>
                </a:cxn>
                <a:cxn ang="T9">
                  <a:pos x="T2" y="T3"/>
                </a:cxn>
                <a:cxn ang="T10">
                  <a:pos x="T4" y="T5"/>
                </a:cxn>
                <a:cxn ang="T11">
                  <a:pos x="T6" y="T7"/>
                </a:cxn>
              </a:cxnLst>
              <a:rect l="T12" t="T13" r="T14" b="T15"/>
              <a:pathLst>
                <a:path w="1416" h="772">
                  <a:moveTo>
                    <a:pt x="0" y="0"/>
                  </a:moveTo>
                  <a:cubicBezTo>
                    <a:pt x="120" y="151"/>
                    <a:pt x="241" y="303"/>
                    <a:pt x="448" y="412"/>
                  </a:cubicBezTo>
                  <a:cubicBezTo>
                    <a:pt x="655" y="521"/>
                    <a:pt x="1079" y="592"/>
                    <a:pt x="1240" y="652"/>
                  </a:cubicBezTo>
                  <a:cubicBezTo>
                    <a:pt x="1401" y="712"/>
                    <a:pt x="1408" y="742"/>
                    <a:pt x="1416" y="772"/>
                  </a:cubicBezTo>
                </a:path>
              </a:pathLst>
            </a:custGeom>
            <a:noFill/>
            <a:ln w="9525">
              <a:solidFill>
                <a:schemeClr val="tx1"/>
              </a:solidFill>
              <a:prstDash val="dash"/>
              <a:round/>
              <a:headEnd type="triangle" w="med" len="med"/>
              <a:tailEnd/>
            </a:ln>
          </p:spPr>
          <p:txBody>
            <a:bodyPr/>
            <a:lstStyle/>
            <a:p>
              <a:endParaRPr lang="en-US" sz="1400"/>
            </a:p>
          </p:txBody>
        </p:sp>
        <p:sp>
          <p:nvSpPr>
            <p:cNvPr id="87" name="Freeform 41"/>
            <p:cNvSpPr>
              <a:spLocks/>
            </p:cNvSpPr>
            <p:nvPr/>
          </p:nvSpPr>
          <p:spPr bwMode="auto">
            <a:xfrm>
              <a:off x="2012950" y="4445000"/>
              <a:ext cx="2806700" cy="1409700"/>
            </a:xfrm>
            <a:custGeom>
              <a:avLst/>
              <a:gdLst>
                <a:gd name="T0" fmla="*/ 0 w 1768"/>
                <a:gd name="T1" fmla="*/ 0 h 888"/>
                <a:gd name="T2" fmla="*/ 2147483647 w 1768"/>
                <a:gd name="T3" fmla="*/ 2147483647 h 888"/>
                <a:gd name="T4" fmla="*/ 2147483647 w 1768"/>
                <a:gd name="T5" fmla="*/ 2147483647 h 888"/>
                <a:gd name="T6" fmla="*/ 0 60000 65536"/>
                <a:gd name="T7" fmla="*/ 0 60000 65536"/>
                <a:gd name="T8" fmla="*/ 0 60000 65536"/>
                <a:gd name="T9" fmla="*/ 0 w 1768"/>
                <a:gd name="T10" fmla="*/ 0 h 888"/>
                <a:gd name="T11" fmla="*/ 1768 w 1768"/>
                <a:gd name="T12" fmla="*/ 888 h 888"/>
              </a:gdLst>
              <a:ahLst/>
              <a:cxnLst>
                <a:cxn ang="T6">
                  <a:pos x="T0" y="T1"/>
                </a:cxn>
                <a:cxn ang="T7">
                  <a:pos x="T2" y="T3"/>
                </a:cxn>
                <a:cxn ang="T8">
                  <a:pos x="T4" y="T5"/>
                </a:cxn>
              </a:cxnLst>
              <a:rect l="T9" t="T10" r="T11" b="T12"/>
              <a:pathLst>
                <a:path w="1768" h="888">
                  <a:moveTo>
                    <a:pt x="0" y="0"/>
                  </a:moveTo>
                  <a:cubicBezTo>
                    <a:pt x="370" y="286"/>
                    <a:pt x="741" y="572"/>
                    <a:pt x="1036" y="720"/>
                  </a:cubicBezTo>
                  <a:cubicBezTo>
                    <a:pt x="1331" y="868"/>
                    <a:pt x="1549" y="878"/>
                    <a:pt x="1768" y="888"/>
                  </a:cubicBezTo>
                </a:path>
              </a:pathLst>
            </a:custGeom>
            <a:noFill/>
            <a:ln w="9525">
              <a:solidFill>
                <a:schemeClr val="tx1"/>
              </a:solidFill>
              <a:prstDash val="dash"/>
              <a:round/>
              <a:headEnd type="triangle" w="med" len="med"/>
              <a:tailEnd/>
            </a:ln>
          </p:spPr>
          <p:txBody>
            <a:bodyPr/>
            <a:lstStyle/>
            <a:p>
              <a:endParaRPr lang="en-US" sz="1400"/>
            </a:p>
          </p:txBody>
        </p:sp>
        <p:sp>
          <p:nvSpPr>
            <p:cNvPr id="88" name="Text Box 25"/>
            <p:cNvSpPr txBox="1">
              <a:spLocks noChangeArrowheads="1"/>
            </p:cNvSpPr>
            <p:nvPr/>
          </p:nvSpPr>
          <p:spPr bwMode="auto">
            <a:xfrm>
              <a:off x="4059238" y="3733800"/>
              <a:ext cx="4757737" cy="414315"/>
            </a:xfrm>
            <a:prstGeom prst="rect">
              <a:avLst/>
            </a:prstGeom>
            <a:noFill/>
            <a:ln w="9525">
              <a:noFill/>
              <a:miter lim="800000"/>
              <a:headEnd/>
              <a:tailEnd/>
            </a:ln>
          </p:spPr>
          <p:txBody>
            <a:bodyPr>
              <a:spAutoFit/>
            </a:bodyPr>
            <a:lstStyle/>
            <a:p>
              <a:pPr algn="ctr">
                <a:spcBef>
                  <a:spcPct val="50000"/>
                </a:spcBef>
              </a:pPr>
              <a:r>
                <a:rPr lang="en-US" sz="1400"/>
                <a:t>Quilt Image 2</a:t>
              </a:r>
            </a:p>
          </p:txBody>
        </p:sp>
        <p:sp>
          <p:nvSpPr>
            <p:cNvPr id="89" name="Text Box 25"/>
            <p:cNvSpPr txBox="1">
              <a:spLocks noChangeArrowheads="1"/>
            </p:cNvSpPr>
            <p:nvPr/>
          </p:nvSpPr>
          <p:spPr bwMode="auto">
            <a:xfrm>
              <a:off x="3843337" y="3467100"/>
              <a:ext cx="4757737" cy="414315"/>
            </a:xfrm>
            <a:prstGeom prst="rect">
              <a:avLst/>
            </a:prstGeom>
            <a:noFill/>
            <a:ln w="9525">
              <a:noFill/>
              <a:miter lim="800000"/>
              <a:headEnd/>
              <a:tailEnd/>
            </a:ln>
          </p:spPr>
          <p:txBody>
            <a:bodyPr>
              <a:spAutoFit/>
            </a:bodyPr>
            <a:lstStyle/>
            <a:p>
              <a:pPr algn="ctr">
                <a:spcBef>
                  <a:spcPct val="50000"/>
                </a:spcBef>
              </a:pPr>
              <a:r>
                <a:rPr lang="en-US" sz="1400"/>
                <a:t>Quilt Image N</a:t>
              </a:r>
            </a:p>
          </p:txBody>
        </p:sp>
        <p:pic>
          <p:nvPicPr>
            <p:cNvPr id="90" name="Picture 89"/>
            <p:cNvPicPr>
              <a:picLocks noChangeAspect="1" noChangeArrowheads="1"/>
            </p:cNvPicPr>
            <p:nvPr/>
          </p:nvPicPr>
          <p:blipFill>
            <a:blip r:embed="rId8" cstate="print"/>
            <a:srcRect/>
            <a:stretch>
              <a:fillRect/>
            </a:stretch>
          </p:blipFill>
          <p:spPr bwMode="auto">
            <a:xfrm>
              <a:off x="793750" y="1052513"/>
              <a:ext cx="615950" cy="611187"/>
            </a:xfrm>
            <a:prstGeom prst="rect">
              <a:avLst/>
            </a:prstGeom>
            <a:noFill/>
            <a:ln w="9525">
              <a:noFill/>
              <a:miter lim="800000"/>
              <a:headEnd/>
              <a:tailEnd/>
            </a:ln>
          </p:spPr>
        </p:pic>
        <p:pic>
          <p:nvPicPr>
            <p:cNvPr id="91" name="Picture 90"/>
            <p:cNvPicPr>
              <a:picLocks noChangeAspect="1" noChangeArrowheads="1"/>
            </p:cNvPicPr>
            <p:nvPr/>
          </p:nvPicPr>
          <p:blipFill>
            <a:blip r:embed="rId9" cstate="print"/>
            <a:srcRect/>
            <a:stretch>
              <a:fillRect/>
            </a:stretch>
          </p:blipFill>
          <p:spPr bwMode="auto">
            <a:xfrm>
              <a:off x="773113" y="2138363"/>
              <a:ext cx="738187" cy="606425"/>
            </a:xfrm>
            <a:prstGeom prst="rect">
              <a:avLst/>
            </a:prstGeom>
            <a:noFill/>
            <a:ln w="9525">
              <a:noFill/>
              <a:miter lim="800000"/>
              <a:headEnd/>
              <a:tailEnd/>
            </a:ln>
          </p:spPr>
        </p:pic>
        <p:sp>
          <p:nvSpPr>
            <p:cNvPr id="92" name="TextBox 75"/>
            <p:cNvSpPr txBox="1">
              <a:spLocks noChangeArrowheads="1"/>
            </p:cNvSpPr>
            <p:nvPr/>
          </p:nvSpPr>
          <p:spPr bwMode="auto">
            <a:xfrm>
              <a:off x="244476" y="627063"/>
              <a:ext cx="1866900" cy="414315"/>
            </a:xfrm>
            <a:prstGeom prst="rect">
              <a:avLst/>
            </a:prstGeom>
            <a:noFill/>
            <a:ln w="9525">
              <a:noFill/>
              <a:miter lim="800000"/>
              <a:headEnd/>
              <a:tailEnd/>
            </a:ln>
          </p:spPr>
          <p:txBody>
            <a:bodyPr>
              <a:spAutoFit/>
            </a:bodyPr>
            <a:lstStyle/>
            <a:p>
              <a:pPr algn="ctr"/>
              <a:r>
                <a:rPr lang="en-US" sz="1400"/>
                <a:t>Dynamic Scene</a:t>
              </a:r>
            </a:p>
          </p:txBody>
        </p:sp>
        <p:sp>
          <p:nvSpPr>
            <p:cNvPr id="93" name="TextBox 76"/>
            <p:cNvSpPr txBox="1">
              <a:spLocks noChangeArrowheads="1"/>
            </p:cNvSpPr>
            <p:nvPr/>
          </p:nvSpPr>
          <p:spPr bwMode="auto">
            <a:xfrm>
              <a:off x="101599" y="2630488"/>
              <a:ext cx="2159001" cy="414315"/>
            </a:xfrm>
            <a:prstGeom prst="rect">
              <a:avLst/>
            </a:prstGeom>
            <a:noFill/>
            <a:ln w="9525">
              <a:noFill/>
              <a:miter lim="800000"/>
              <a:headEnd/>
              <a:tailEnd/>
            </a:ln>
          </p:spPr>
          <p:txBody>
            <a:bodyPr>
              <a:spAutoFit/>
            </a:bodyPr>
            <a:lstStyle/>
            <a:p>
              <a:pPr algn="ctr"/>
              <a:r>
                <a:rPr lang="en-US" sz="1400"/>
                <a:t>Head Tracker</a:t>
              </a:r>
            </a:p>
          </p:txBody>
        </p:sp>
        <p:sp>
          <p:nvSpPr>
            <p:cNvPr id="94" name="TextBox 77"/>
            <p:cNvSpPr txBox="1">
              <a:spLocks noChangeArrowheads="1"/>
            </p:cNvSpPr>
            <p:nvPr/>
          </p:nvSpPr>
          <p:spPr bwMode="auto">
            <a:xfrm>
              <a:off x="50800" y="1616074"/>
              <a:ext cx="2184400" cy="414315"/>
            </a:xfrm>
            <a:prstGeom prst="rect">
              <a:avLst/>
            </a:prstGeom>
            <a:noFill/>
            <a:ln w="9525">
              <a:noFill/>
              <a:miter lim="800000"/>
              <a:headEnd/>
              <a:tailEnd/>
            </a:ln>
          </p:spPr>
          <p:txBody>
            <a:bodyPr>
              <a:spAutoFit/>
            </a:bodyPr>
            <a:lstStyle/>
            <a:p>
              <a:pPr algn="ctr"/>
              <a:r>
                <a:rPr lang="en-US" sz="1400"/>
                <a:t>Display Geometry</a:t>
              </a:r>
            </a:p>
          </p:txBody>
        </p:sp>
        <p:sp>
          <p:nvSpPr>
            <p:cNvPr id="95" name="TextBox 78"/>
            <p:cNvSpPr txBox="1">
              <a:spLocks noChangeArrowheads="1"/>
            </p:cNvSpPr>
            <p:nvPr/>
          </p:nvSpPr>
          <p:spPr bwMode="auto">
            <a:xfrm>
              <a:off x="3314700" y="2470151"/>
              <a:ext cx="1820863" cy="414315"/>
            </a:xfrm>
            <a:prstGeom prst="rect">
              <a:avLst/>
            </a:prstGeom>
            <a:noFill/>
            <a:ln w="9525">
              <a:noFill/>
              <a:miter lim="800000"/>
              <a:headEnd/>
              <a:tailEnd/>
            </a:ln>
          </p:spPr>
          <p:txBody>
            <a:bodyPr>
              <a:spAutoFit/>
            </a:bodyPr>
            <a:lstStyle/>
            <a:p>
              <a:r>
                <a:rPr lang="en-US" sz="1400"/>
                <a:t>Per Facet VBO</a:t>
              </a:r>
            </a:p>
          </p:txBody>
        </p:sp>
        <p:sp>
          <p:nvSpPr>
            <p:cNvPr id="96" name="TextBox 103"/>
            <p:cNvSpPr txBox="1">
              <a:spLocks noChangeArrowheads="1"/>
            </p:cNvSpPr>
            <p:nvPr/>
          </p:nvSpPr>
          <p:spPr bwMode="auto">
            <a:xfrm>
              <a:off x="2932112" y="92076"/>
              <a:ext cx="2424112" cy="782594"/>
            </a:xfrm>
            <a:prstGeom prst="rect">
              <a:avLst/>
            </a:prstGeom>
            <a:noFill/>
            <a:ln w="9525">
              <a:noFill/>
              <a:miter lim="800000"/>
              <a:headEnd/>
              <a:tailEnd/>
            </a:ln>
          </p:spPr>
          <p:txBody>
            <a:bodyPr>
              <a:spAutoFit/>
            </a:bodyPr>
            <a:lstStyle/>
            <a:p>
              <a:pPr algn="ctr"/>
              <a:r>
                <a:rPr lang="en-US" sz="1600" dirty="0"/>
                <a:t>View Dependent Triangle Sorting</a:t>
              </a:r>
            </a:p>
          </p:txBody>
        </p:sp>
        <p:sp>
          <p:nvSpPr>
            <p:cNvPr id="97" name="TextBox 105"/>
            <p:cNvSpPr txBox="1">
              <a:spLocks noChangeArrowheads="1"/>
            </p:cNvSpPr>
            <p:nvPr/>
          </p:nvSpPr>
          <p:spPr bwMode="auto">
            <a:xfrm>
              <a:off x="6006122" y="76200"/>
              <a:ext cx="2984499" cy="874663"/>
            </a:xfrm>
            <a:prstGeom prst="rect">
              <a:avLst/>
            </a:prstGeom>
            <a:noFill/>
            <a:ln w="9525">
              <a:noFill/>
              <a:miter lim="800000"/>
              <a:headEnd/>
              <a:tailEnd/>
            </a:ln>
          </p:spPr>
          <p:txBody>
            <a:bodyPr>
              <a:spAutoFit/>
            </a:bodyPr>
            <a:lstStyle/>
            <a:p>
              <a:pPr algn="ctr"/>
              <a:r>
                <a:rPr lang="en-US"/>
                <a:t>View Dependent Rendering</a:t>
              </a:r>
            </a:p>
          </p:txBody>
        </p:sp>
        <p:sp>
          <p:nvSpPr>
            <p:cNvPr id="98" name="Text Box 13"/>
            <p:cNvSpPr txBox="1">
              <a:spLocks noChangeArrowheads="1"/>
            </p:cNvSpPr>
            <p:nvPr/>
          </p:nvSpPr>
          <p:spPr bwMode="auto">
            <a:xfrm>
              <a:off x="2078036" y="2998788"/>
              <a:ext cx="3633380" cy="414315"/>
            </a:xfrm>
            <a:prstGeom prst="rect">
              <a:avLst/>
            </a:prstGeom>
            <a:noFill/>
            <a:ln w="9525">
              <a:noFill/>
              <a:miter lim="800000"/>
              <a:headEnd/>
              <a:tailEnd/>
            </a:ln>
          </p:spPr>
          <p:txBody>
            <a:bodyPr wrap="square">
              <a:spAutoFit/>
            </a:bodyPr>
            <a:lstStyle/>
            <a:p>
              <a:pPr algn="ctr">
                <a:spcBef>
                  <a:spcPct val="50000"/>
                </a:spcBef>
              </a:pPr>
              <a:r>
                <a:rPr lang="en-US" sz="1400" dirty="0"/>
                <a:t>Predefined Image </a:t>
              </a:r>
              <a:r>
                <a:rPr lang="en-US" sz="1400" dirty="0" smtClean="0"/>
                <a:t>Mapping, Y</a:t>
              </a:r>
              <a:r>
                <a:rPr lang="en-US" sz="1400" baseline="-25000" dirty="0" smtClean="0"/>
                <a:t>i</a:t>
              </a:r>
              <a:endParaRPr lang="en-US" sz="1400" baseline="-25000" dirty="0"/>
            </a:p>
          </p:txBody>
        </p:sp>
        <p:cxnSp>
          <p:nvCxnSpPr>
            <p:cNvPr id="99" name="Straight Arrow Connector 98"/>
            <p:cNvCxnSpPr>
              <a:stCxn id="61" idx="3"/>
            </p:cNvCxnSpPr>
            <p:nvPr/>
          </p:nvCxnSpPr>
          <p:spPr>
            <a:xfrm>
              <a:off x="2171701" y="502444"/>
              <a:ext cx="801839" cy="14842"/>
            </a:xfrm>
            <a:prstGeom prst="straightConnector1">
              <a:avLst/>
            </a:prstGeom>
            <a:ln w="571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64" idx="3"/>
              <a:endCxn id="63" idx="1"/>
            </p:cNvCxnSpPr>
            <p:nvPr/>
          </p:nvCxnSpPr>
          <p:spPr>
            <a:xfrm>
              <a:off x="5333999" y="1485900"/>
              <a:ext cx="482275" cy="2375"/>
            </a:xfrm>
            <a:prstGeom prst="straightConnector1">
              <a:avLst/>
            </a:prstGeom>
            <a:ln w="571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98" idx="2"/>
            </p:cNvCxnSpPr>
            <p:nvPr/>
          </p:nvCxnSpPr>
          <p:spPr>
            <a:xfrm rot="5400000">
              <a:off x="3431670" y="3537435"/>
              <a:ext cx="587389" cy="338727"/>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6200000" flipH="1">
              <a:off x="6991350" y="3219450"/>
              <a:ext cx="584200" cy="12700"/>
            </a:xfrm>
            <a:prstGeom prst="straightConnector1">
              <a:avLst/>
            </a:prstGeom>
            <a:ln w="571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rot="16200000" flipH="1">
              <a:off x="7214394" y="3353594"/>
              <a:ext cx="871537" cy="15875"/>
            </a:xfrm>
            <a:prstGeom prst="straightConnector1">
              <a:avLst/>
            </a:prstGeom>
            <a:ln w="571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16200000" flipH="1">
              <a:off x="7442200" y="3492500"/>
              <a:ext cx="1130300" cy="12700"/>
            </a:xfrm>
            <a:prstGeom prst="straightConnector1">
              <a:avLst/>
            </a:prstGeom>
            <a:ln w="571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6124329" y="990600"/>
              <a:ext cx="2793999" cy="635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View Dependent </a:t>
              </a:r>
            </a:p>
            <a:p>
              <a:pPr algn="ctr">
                <a:defRPr/>
              </a:pPr>
              <a:r>
                <a:rPr lang="en-US" sz="1400" dirty="0">
                  <a:solidFill>
                    <a:schemeClr val="tx1"/>
                  </a:solidFill>
                </a:rPr>
                <a:t>Facet Rendering</a:t>
              </a:r>
            </a:p>
          </p:txBody>
        </p:sp>
        <p:sp>
          <p:nvSpPr>
            <p:cNvPr id="106" name="Rectangle 105"/>
            <p:cNvSpPr/>
            <p:nvPr/>
          </p:nvSpPr>
          <p:spPr>
            <a:xfrm>
              <a:off x="6124329" y="1765300"/>
              <a:ext cx="1358900" cy="914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Quilt Image Rendering</a:t>
              </a:r>
            </a:p>
          </p:txBody>
        </p:sp>
        <p:sp>
          <p:nvSpPr>
            <p:cNvPr id="107" name="Rectangle 106"/>
            <p:cNvSpPr/>
            <p:nvPr/>
          </p:nvSpPr>
          <p:spPr>
            <a:xfrm>
              <a:off x="7572130" y="1752600"/>
              <a:ext cx="1358900" cy="92710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Depth Correcting </a:t>
              </a:r>
              <a:r>
                <a:rPr lang="en-US" sz="1400" dirty="0" err="1">
                  <a:solidFill>
                    <a:schemeClr val="tx1"/>
                  </a:solidFill>
                </a:rPr>
                <a:t>Shaders</a:t>
              </a:r>
              <a:endParaRPr lang="en-US" sz="1400" dirty="0">
                <a:solidFill>
                  <a:schemeClr val="tx1"/>
                </a:solidFill>
              </a:endParaRPr>
            </a:p>
          </p:txBody>
        </p:sp>
        <p:cxnSp>
          <p:nvCxnSpPr>
            <p:cNvPr id="108" name="Straight Arrow Connector 107"/>
            <p:cNvCxnSpPr>
              <a:stCxn id="110" idx="3"/>
              <a:endCxn id="64" idx="1"/>
            </p:cNvCxnSpPr>
            <p:nvPr/>
          </p:nvCxnSpPr>
          <p:spPr>
            <a:xfrm flipV="1">
              <a:off x="2171700" y="1485900"/>
              <a:ext cx="746125" cy="7938"/>
            </a:xfrm>
            <a:prstGeom prst="straightConnector1">
              <a:avLst/>
            </a:prstGeom>
            <a:ln w="571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2181225" y="2420938"/>
              <a:ext cx="768350" cy="1587"/>
            </a:xfrm>
            <a:prstGeom prst="straightConnector1">
              <a:avLst/>
            </a:prstGeom>
            <a:ln w="571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114300" y="1020763"/>
              <a:ext cx="2057400" cy="94456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11" name="Rectangle 110"/>
            <p:cNvSpPr/>
            <p:nvPr/>
          </p:nvSpPr>
          <p:spPr>
            <a:xfrm>
              <a:off x="114300" y="2011363"/>
              <a:ext cx="2057400" cy="94456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a Computational Display</a:t>
            </a:r>
            <a:endParaRPr lang="en-US" dirty="0"/>
          </a:p>
        </p:txBody>
      </p:sp>
      <p:sp>
        <p:nvSpPr>
          <p:cNvPr id="84" name="Rectangle 83"/>
          <p:cNvSpPr/>
          <p:nvPr/>
        </p:nvSpPr>
        <p:spPr>
          <a:xfrm>
            <a:off x="2066924" y="1675185"/>
            <a:ext cx="5600699" cy="3035300"/>
          </a:xfrm>
          <a:prstGeom prst="rect">
            <a:avLst/>
          </a:prstGeom>
          <a:solidFill>
            <a:srgbClr val="FFC00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85" name="Rectangle 84"/>
          <p:cNvSpPr/>
          <p:nvPr/>
        </p:nvSpPr>
        <p:spPr bwMode="auto">
          <a:xfrm>
            <a:off x="2171699" y="2135561"/>
            <a:ext cx="3933825" cy="2476500"/>
          </a:xfrm>
          <a:prstGeom prst="rect">
            <a:avLst/>
          </a:prstGeom>
          <a:solidFill>
            <a:srgbClr val="808080">
              <a:lumMod val="60000"/>
              <a:lumOff val="40000"/>
            </a:srgb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l" defTabSz="627063"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smtClean="0">
              <a:ln>
                <a:noFill/>
              </a:ln>
              <a:solidFill>
                <a:srgbClr val="000000"/>
              </a:solidFill>
              <a:effectLst/>
              <a:uLnTx/>
              <a:uFillTx/>
              <a:latin typeface="Arial" pitchFamily="34" charset="0"/>
              <a:cs typeface="Arial" pitchFamily="34" charset="0"/>
            </a:endParaRPr>
          </a:p>
        </p:txBody>
      </p:sp>
      <p:sp>
        <p:nvSpPr>
          <p:cNvPr id="86" name="Rectangle 85"/>
          <p:cNvSpPr/>
          <p:nvPr/>
        </p:nvSpPr>
        <p:spPr>
          <a:xfrm>
            <a:off x="7905813" y="2973760"/>
            <a:ext cx="628587" cy="438150"/>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User</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87" name="Rectangle 86"/>
          <p:cNvSpPr/>
          <p:nvPr/>
        </p:nvSpPr>
        <p:spPr>
          <a:xfrm>
            <a:off x="2273297" y="2888036"/>
            <a:ext cx="901701" cy="1121989"/>
          </a:xfrm>
          <a:prstGeom prst="rect">
            <a:avLst/>
          </a:prstGeom>
          <a:solidFill>
            <a:srgbClr val="FFFFFF"/>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88" name="TextBox 10"/>
          <p:cNvSpPr txBox="1">
            <a:spLocks noChangeArrowheads="1"/>
          </p:cNvSpPr>
          <p:nvPr/>
        </p:nvSpPr>
        <p:spPr bwMode="auto">
          <a:xfrm>
            <a:off x="2114550" y="1748408"/>
            <a:ext cx="5410200" cy="30777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dirty="0" smtClean="0">
                <a:solidFill>
                  <a:srgbClr val="000000"/>
                </a:solidFill>
                <a:latin typeface="Arial" pitchFamily="34" charset="0"/>
                <a:cs typeface="Arial" pitchFamily="34" charset="0"/>
              </a:rPr>
              <a:t>MILTIPLANAR DISPLAY AS A COMPUTATIONAL DISPLAY</a:t>
            </a:r>
            <a:endParaRPr kumimoji="0" lang="en-US" sz="140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cxnSp>
        <p:nvCxnSpPr>
          <p:cNvPr id="89" name="Straight Arrow Connector 88"/>
          <p:cNvCxnSpPr>
            <a:stCxn id="100" idx="3"/>
            <a:endCxn id="84" idx="1"/>
          </p:cNvCxnSpPr>
          <p:nvPr/>
        </p:nvCxnSpPr>
        <p:spPr>
          <a:xfrm flipV="1">
            <a:off x="1785856" y="3192835"/>
            <a:ext cx="281068" cy="9527"/>
          </a:xfrm>
          <a:prstGeom prst="straightConnector1">
            <a:avLst/>
          </a:prstGeom>
          <a:noFill/>
          <a:ln w="38100" cap="flat" cmpd="sng" algn="ctr">
            <a:solidFill>
              <a:srgbClr val="000000"/>
            </a:solidFill>
            <a:prstDash val="solid"/>
            <a:tailEnd type="arrow"/>
          </a:ln>
          <a:effectLst/>
        </p:spPr>
      </p:cxnSp>
      <p:cxnSp>
        <p:nvCxnSpPr>
          <p:cNvPr id="90" name="Straight Arrow Connector 89"/>
          <p:cNvCxnSpPr>
            <a:stCxn id="84" idx="3"/>
            <a:endCxn id="86" idx="1"/>
          </p:cNvCxnSpPr>
          <p:nvPr/>
        </p:nvCxnSpPr>
        <p:spPr>
          <a:xfrm>
            <a:off x="7667623" y="3192835"/>
            <a:ext cx="238190" cy="1588"/>
          </a:xfrm>
          <a:prstGeom prst="straightConnector1">
            <a:avLst/>
          </a:prstGeom>
          <a:noFill/>
          <a:ln w="38100" cap="flat" cmpd="sng" algn="ctr">
            <a:solidFill>
              <a:srgbClr val="000000"/>
            </a:solidFill>
            <a:prstDash val="solid"/>
            <a:tailEnd type="arrow"/>
          </a:ln>
          <a:effectLst/>
        </p:spPr>
      </p:cxnSp>
      <p:sp>
        <p:nvSpPr>
          <p:cNvPr id="91" name="Rectangle 90"/>
          <p:cNvSpPr/>
          <p:nvPr/>
        </p:nvSpPr>
        <p:spPr>
          <a:xfrm>
            <a:off x="6276340" y="2670865"/>
            <a:ext cx="1188084" cy="1298700"/>
          </a:xfrm>
          <a:prstGeom prst="rect">
            <a:avLst/>
          </a:prstGeom>
          <a:solidFill>
            <a:srgbClr val="FFFFFF"/>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92" name="Rectangle 91"/>
          <p:cNvSpPr/>
          <p:nvPr/>
        </p:nvSpPr>
        <p:spPr>
          <a:xfrm>
            <a:off x="3502118" y="2902013"/>
            <a:ext cx="1148819" cy="471620"/>
          </a:xfrm>
          <a:prstGeom prst="rect">
            <a:avLst/>
          </a:prstGeom>
          <a:solidFill>
            <a:srgbClr val="808080">
              <a:lumMod val="40000"/>
              <a:lumOff val="60000"/>
            </a:srgbClr>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sz="1050" dirty="0" smtClean="0">
                <a:solidFill>
                  <a:srgbClr val="000000"/>
                </a:solidFill>
                <a:latin typeface="Arial" pitchFamily="34" charset="0"/>
                <a:cs typeface="Arial" pitchFamily="34" charset="0"/>
              </a:rPr>
              <a:t>Sub-Image Generation</a:t>
            </a:r>
            <a:endParaRPr lang="en-US" sz="1050" dirty="0">
              <a:solidFill>
                <a:srgbClr val="000000"/>
              </a:solidFill>
              <a:latin typeface="Arial" pitchFamily="34" charset="0"/>
              <a:cs typeface="Arial" pitchFamily="34" charset="0"/>
            </a:endParaRPr>
          </a:p>
        </p:txBody>
      </p:sp>
      <p:sp>
        <p:nvSpPr>
          <p:cNvPr id="93" name="Rectangle 92"/>
          <p:cNvSpPr/>
          <p:nvPr/>
        </p:nvSpPr>
        <p:spPr>
          <a:xfrm>
            <a:off x="3490024" y="3482468"/>
            <a:ext cx="1148819" cy="471620"/>
          </a:xfrm>
          <a:prstGeom prst="rect">
            <a:avLst/>
          </a:prstGeom>
          <a:solidFill>
            <a:srgbClr val="808080">
              <a:lumMod val="40000"/>
              <a:lumOff val="60000"/>
            </a:srgbClr>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sz="1050" dirty="0" smtClean="0">
                <a:solidFill>
                  <a:srgbClr val="000000"/>
                </a:solidFill>
                <a:latin typeface="Arial" pitchFamily="34" charset="0"/>
                <a:cs typeface="Arial" pitchFamily="34" charset="0"/>
              </a:rPr>
              <a:t>Sub-Image Generation</a:t>
            </a:r>
            <a:endParaRPr lang="en-US" sz="1050" dirty="0">
              <a:solidFill>
                <a:srgbClr val="000000"/>
              </a:solidFill>
              <a:latin typeface="Arial" pitchFamily="34" charset="0"/>
              <a:cs typeface="Arial" pitchFamily="34" charset="0"/>
            </a:endParaRPr>
          </a:p>
        </p:txBody>
      </p:sp>
      <p:sp>
        <p:nvSpPr>
          <p:cNvPr id="94" name="Rectangle 93"/>
          <p:cNvSpPr/>
          <p:nvPr/>
        </p:nvSpPr>
        <p:spPr>
          <a:xfrm>
            <a:off x="3490024" y="4062924"/>
            <a:ext cx="1148819" cy="471620"/>
          </a:xfrm>
          <a:prstGeom prst="rect">
            <a:avLst/>
          </a:prstGeom>
          <a:solidFill>
            <a:srgbClr val="808080">
              <a:lumMod val="40000"/>
              <a:lumOff val="60000"/>
            </a:srgbClr>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sz="1050" dirty="0" smtClean="0">
                <a:solidFill>
                  <a:srgbClr val="000000"/>
                </a:solidFill>
                <a:latin typeface="Arial" pitchFamily="34" charset="0"/>
                <a:cs typeface="Arial" pitchFamily="34" charset="0"/>
              </a:rPr>
              <a:t>Sub-Image Generation</a:t>
            </a:r>
            <a:endParaRPr lang="en-US" sz="1050" dirty="0">
              <a:solidFill>
                <a:srgbClr val="000000"/>
              </a:solidFill>
              <a:latin typeface="Arial" pitchFamily="34" charset="0"/>
              <a:cs typeface="Arial" pitchFamily="34" charset="0"/>
            </a:endParaRPr>
          </a:p>
        </p:txBody>
      </p:sp>
      <p:cxnSp>
        <p:nvCxnSpPr>
          <p:cNvPr id="95" name="Straight Connector 94"/>
          <p:cNvCxnSpPr/>
          <p:nvPr/>
        </p:nvCxnSpPr>
        <p:spPr>
          <a:xfrm rot="16200000" flipH="1">
            <a:off x="2746380" y="3743330"/>
            <a:ext cx="1190622" cy="3168"/>
          </a:xfrm>
          <a:prstGeom prst="line">
            <a:avLst/>
          </a:prstGeom>
          <a:noFill/>
          <a:ln w="28575" cap="flat" cmpd="sng" algn="ctr">
            <a:solidFill>
              <a:srgbClr val="000000"/>
            </a:solidFill>
            <a:prstDash val="solid"/>
          </a:ln>
          <a:effectLst/>
        </p:spPr>
      </p:cxnSp>
      <p:cxnSp>
        <p:nvCxnSpPr>
          <p:cNvPr id="96" name="Straight Connector 95"/>
          <p:cNvCxnSpPr/>
          <p:nvPr/>
        </p:nvCxnSpPr>
        <p:spPr>
          <a:xfrm flipV="1">
            <a:off x="3330575" y="3145380"/>
            <a:ext cx="159451" cy="7395"/>
          </a:xfrm>
          <a:prstGeom prst="line">
            <a:avLst/>
          </a:prstGeom>
          <a:noFill/>
          <a:ln w="28575" cap="flat" cmpd="sng" algn="ctr">
            <a:solidFill>
              <a:srgbClr val="000000"/>
            </a:solidFill>
            <a:prstDash val="solid"/>
          </a:ln>
          <a:effectLst/>
        </p:spPr>
      </p:cxnSp>
      <p:cxnSp>
        <p:nvCxnSpPr>
          <p:cNvPr id="97" name="Straight Connector 96"/>
          <p:cNvCxnSpPr/>
          <p:nvPr/>
        </p:nvCxnSpPr>
        <p:spPr>
          <a:xfrm>
            <a:off x="3355975" y="3721100"/>
            <a:ext cx="124981" cy="1713"/>
          </a:xfrm>
          <a:prstGeom prst="line">
            <a:avLst/>
          </a:prstGeom>
          <a:noFill/>
          <a:ln w="28575" cap="flat" cmpd="sng" algn="ctr">
            <a:solidFill>
              <a:srgbClr val="000000"/>
            </a:solidFill>
            <a:prstDash val="solid"/>
          </a:ln>
          <a:effectLst/>
        </p:spPr>
      </p:cxnSp>
      <p:cxnSp>
        <p:nvCxnSpPr>
          <p:cNvPr id="98" name="Straight Connector 97"/>
          <p:cNvCxnSpPr/>
          <p:nvPr/>
        </p:nvCxnSpPr>
        <p:spPr>
          <a:xfrm>
            <a:off x="3353980" y="4331989"/>
            <a:ext cx="120929" cy="1511"/>
          </a:xfrm>
          <a:prstGeom prst="line">
            <a:avLst/>
          </a:prstGeom>
          <a:noFill/>
          <a:ln w="28575" cap="flat" cmpd="sng" algn="ctr">
            <a:solidFill>
              <a:srgbClr val="000000"/>
            </a:solidFill>
            <a:prstDash val="solid"/>
          </a:ln>
          <a:effectLst/>
        </p:spPr>
      </p:cxnSp>
      <p:cxnSp>
        <p:nvCxnSpPr>
          <p:cNvPr id="99" name="Straight Arrow Connector 98"/>
          <p:cNvCxnSpPr>
            <a:stCxn id="87" idx="3"/>
          </p:cNvCxnSpPr>
          <p:nvPr/>
        </p:nvCxnSpPr>
        <p:spPr>
          <a:xfrm flipV="1">
            <a:off x="3174998" y="3443288"/>
            <a:ext cx="168277" cy="5743"/>
          </a:xfrm>
          <a:prstGeom prst="straightConnector1">
            <a:avLst/>
          </a:prstGeom>
          <a:noFill/>
          <a:ln w="28575" cap="flat" cmpd="sng" algn="ctr">
            <a:solidFill>
              <a:srgbClr val="000000"/>
            </a:solidFill>
            <a:prstDash val="solid"/>
            <a:tailEnd type="arrow"/>
          </a:ln>
          <a:effectLst/>
        </p:spPr>
      </p:cxnSp>
      <p:sp>
        <p:nvSpPr>
          <p:cNvPr id="100" name="Rectangle 99"/>
          <p:cNvSpPr/>
          <p:nvPr/>
        </p:nvSpPr>
        <p:spPr>
          <a:xfrm>
            <a:off x="838200" y="2811837"/>
            <a:ext cx="947656" cy="781050"/>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rPr>
              <a:t>Standard Content</a:t>
            </a:r>
          </a:p>
        </p:txBody>
      </p:sp>
      <p:sp>
        <p:nvSpPr>
          <p:cNvPr id="101" name="Rectangle 100"/>
          <p:cNvSpPr/>
          <p:nvPr/>
        </p:nvSpPr>
        <p:spPr>
          <a:xfrm>
            <a:off x="838200" y="4083479"/>
            <a:ext cx="935563" cy="640921"/>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sz="1050" dirty="0" smtClean="0">
                <a:solidFill>
                  <a:srgbClr val="000000"/>
                </a:solidFill>
                <a:latin typeface="Arial" pitchFamily="34" charset="0"/>
                <a:cs typeface="Arial" pitchFamily="34" charset="0"/>
              </a:rPr>
              <a:t>Prior Knowledge</a:t>
            </a:r>
          </a:p>
          <a:p>
            <a:pPr lvl="0" algn="ctr" defTabSz="914400">
              <a:defRPr/>
            </a:pPr>
            <a:r>
              <a:rPr lang="en-US" sz="1050" dirty="0" smtClean="0">
                <a:solidFill>
                  <a:srgbClr val="000000"/>
                </a:solidFill>
                <a:latin typeface="Arial" pitchFamily="34" charset="0"/>
                <a:cs typeface="Arial" pitchFamily="34" charset="0"/>
              </a:rPr>
              <a:t>(Mapping)</a:t>
            </a:r>
            <a:endParaRPr lang="en-US" sz="1050" dirty="0">
              <a:solidFill>
                <a:srgbClr val="000000"/>
              </a:solidFill>
              <a:latin typeface="Arial" pitchFamily="34" charset="0"/>
              <a:cs typeface="Arial" pitchFamily="34" charset="0"/>
            </a:endParaRPr>
          </a:p>
        </p:txBody>
      </p:sp>
      <p:sp>
        <p:nvSpPr>
          <p:cNvPr id="102" name="Rectangle 101"/>
          <p:cNvSpPr/>
          <p:nvPr/>
        </p:nvSpPr>
        <p:spPr>
          <a:xfrm>
            <a:off x="819150" y="1678630"/>
            <a:ext cx="978798" cy="677198"/>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Use</a:t>
            </a:r>
            <a:r>
              <a:rPr lang="en-US" sz="1050" baseline="0" dirty="0" smtClean="0">
                <a:solidFill>
                  <a:srgbClr val="000000"/>
                </a:solidFill>
                <a:latin typeface="Arial" pitchFamily="34" charset="0"/>
                <a:cs typeface="Arial" pitchFamily="34" charset="0"/>
              </a:rPr>
              <a:t>r</a:t>
            </a:r>
            <a:r>
              <a:rPr lang="en-US" sz="1050" dirty="0" smtClean="0">
                <a:solidFill>
                  <a:srgbClr val="000000"/>
                </a:solidFill>
                <a:latin typeface="Arial" pitchFamily="34" charset="0"/>
                <a:cs typeface="Arial" pitchFamily="34" charset="0"/>
              </a:rPr>
              <a:t> Input</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cxnSp>
        <p:nvCxnSpPr>
          <p:cNvPr id="103" name="Straight Arrow Connector 102"/>
          <p:cNvCxnSpPr/>
          <p:nvPr/>
        </p:nvCxnSpPr>
        <p:spPr>
          <a:xfrm flipV="1">
            <a:off x="1773156" y="4386636"/>
            <a:ext cx="306468" cy="3392"/>
          </a:xfrm>
          <a:prstGeom prst="straightConnector1">
            <a:avLst/>
          </a:prstGeom>
          <a:noFill/>
          <a:ln w="38100" cap="flat" cmpd="sng" algn="ctr">
            <a:solidFill>
              <a:srgbClr val="000000"/>
            </a:solidFill>
            <a:prstDash val="solid"/>
            <a:tailEnd type="arrow"/>
          </a:ln>
          <a:effectLst/>
        </p:spPr>
      </p:cxnSp>
      <p:cxnSp>
        <p:nvCxnSpPr>
          <p:cNvPr id="104" name="Straight Arrow Connector 103"/>
          <p:cNvCxnSpPr/>
          <p:nvPr/>
        </p:nvCxnSpPr>
        <p:spPr>
          <a:xfrm flipV="1">
            <a:off x="1788424" y="1999036"/>
            <a:ext cx="291200" cy="1745"/>
          </a:xfrm>
          <a:prstGeom prst="straightConnector1">
            <a:avLst/>
          </a:prstGeom>
          <a:noFill/>
          <a:ln w="38100" cap="flat" cmpd="sng" algn="ctr">
            <a:solidFill>
              <a:srgbClr val="000000"/>
            </a:solidFill>
            <a:prstDash val="solid"/>
            <a:tailEnd type="arrow"/>
          </a:ln>
          <a:effectLst/>
        </p:spPr>
      </p:cxnSp>
      <p:sp>
        <p:nvSpPr>
          <p:cNvPr id="105" name="TextBox 37"/>
          <p:cNvSpPr txBox="1"/>
          <p:nvPr/>
        </p:nvSpPr>
        <p:spPr>
          <a:xfrm>
            <a:off x="2207894" y="2220649"/>
            <a:ext cx="1173480" cy="577081"/>
          </a:xfrm>
          <a:prstGeom prst="rect">
            <a:avLst/>
          </a:prstGeom>
          <a:noFill/>
        </p:spPr>
        <p:txBody>
          <a:bodyPr wrap="square" rtlCol="0">
            <a:spAutoFit/>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IMAGE GENERATION</a:t>
            </a:r>
            <a:r>
              <a:rPr kumimoji="0" lang="en-US" sz="1050" b="0" i="0" u="none" strike="noStrike" kern="1200" cap="none" spc="0" normalizeH="0" noProof="0" dirty="0" smtClean="0">
                <a:ln>
                  <a:noFill/>
                </a:ln>
                <a:solidFill>
                  <a:srgbClr val="000000"/>
                </a:solidFill>
                <a:effectLst/>
                <a:uLnTx/>
                <a:uFillTx/>
                <a:latin typeface="Arial" pitchFamily="34" charset="0"/>
                <a:cs typeface="Arial" pitchFamily="34" charset="0"/>
              </a:rPr>
              <a:t> ALGORITHMS</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106" name="Rectangle 105"/>
          <p:cNvSpPr/>
          <p:nvPr/>
        </p:nvSpPr>
        <p:spPr>
          <a:xfrm>
            <a:off x="4825999" y="2902693"/>
            <a:ext cx="1013461" cy="465719"/>
          </a:xfrm>
          <a:prstGeom prst="rect">
            <a:avLst/>
          </a:prstGeom>
          <a:solidFill>
            <a:srgbClr val="92D050"/>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rPr>
              <a:t>Conventional </a:t>
            </a: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Display</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107" name="Rectangle 106"/>
          <p:cNvSpPr/>
          <p:nvPr/>
        </p:nvSpPr>
        <p:spPr>
          <a:xfrm>
            <a:off x="4825999" y="3481813"/>
            <a:ext cx="1013461" cy="465719"/>
          </a:xfrm>
          <a:prstGeom prst="rect">
            <a:avLst/>
          </a:prstGeom>
          <a:solidFill>
            <a:srgbClr val="92D050"/>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rPr>
              <a:t>Conventional </a:t>
            </a: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Display</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108" name="Rectangle 107"/>
          <p:cNvSpPr/>
          <p:nvPr/>
        </p:nvSpPr>
        <p:spPr>
          <a:xfrm>
            <a:off x="4818379" y="4066647"/>
            <a:ext cx="1013461" cy="465719"/>
          </a:xfrm>
          <a:prstGeom prst="rect">
            <a:avLst/>
          </a:prstGeom>
          <a:solidFill>
            <a:srgbClr val="92D050"/>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rPr>
              <a:t>Conventional </a:t>
            </a: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Display</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cxnSp>
        <p:nvCxnSpPr>
          <p:cNvPr id="109" name="Straight Connector 108"/>
          <p:cNvCxnSpPr/>
          <p:nvPr/>
        </p:nvCxnSpPr>
        <p:spPr>
          <a:xfrm rot="5400000">
            <a:off x="5432179" y="3691556"/>
            <a:ext cx="1143002" cy="5860"/>
          </a:xfrm>
          <a:prstGeom prst="line">
            <a:avLst/>
          </a:prstGeom>
          <a:noFill/>
          <a:ln w="28575" cap="flat" cmpd="sng" algn="ctr">
            <a:solidFill>
              <a:srgbClr val="000000"/>
            </a:solidFill>
            <a:prstDash val="solid"/>
          </a:ln>
          <a:effectLst/>
        </p:spPr>
      </p:cxnSp>
      <p:cxnSp>
        <p:nvCxnSpPr>
          <p:cNvPr id="110" name="Straight Connector 109"/>
          <p:cNvCxnSpPr>
            <a:stCxn id="106" idx="3"/>
          </p:cNvCxnSpPr>
          <p:nvPr/>
        </p:nvCxnSpPr>
        <p:spPr>
          <a:xfrm flipV="1">
            <a:off x="5839460" y="3131344"/>
            <a:ext cx="168434" cy="4209"/>
          </a:xfrm>
          <a:prstGeom prst="line">
            <a:avLst/>
          </a:prstGeom>
          <a:noFill/>
          <a:ln w="28575" cap="flat" cmpd="sng" algn="ctr">
            <a:solidFill>
              <a:srgbClr val="000000"/>
            </a:solidFill>
            <a:prstDash val="solid"/>
          </a:ln>
          <a:effectLst/>
        </p:spPr>
      </p:cxnSp>
      <p:cxnSp>
        <p:nvCxnSpPr>
          <p:cNvPr id="111" name="Straight Connector 110"/>
          <p:cNvCxnSpPr/>
          <p:nvPr/>
        </p:nvCxnSpPr>
        <p:spPr>
          <a:xfrm>
            <a:off x="5848350" y="4265985"/>
            <a:ext cx="152400" cy="1"/>
          </a:xfrm>
          <a:prstGeom prst="line">
            <a:avLst/>
          </a:prstGeom>
          <a:noFill/>
          <a:ln w="28575" cap="flat" cmpd="sng" algn="ctr">
            <a:solidFill>
              <a:srgbClr val="000000"/>
            </a:solidFill>
            <a:prstDash val="solid"/>
          </a:ln>
          <a:effectLst/>
        </p:spPr>
      </p:cxnSp>
      <p:cxnSp>
        <p:nvCxnSpPr>
          <p:cNvPr id="112" name="Straight Connector 111"/>
          <p:cNvCxnSpPr/>
          <p:nvPr/>
        </p:nvCxnSpPr>
        <p:spPr>
          <a:xfrm>
            <a:off x="5848350" y="3732585"/>
            <a:ext cx="152400" cy="1588"/>
          </a:xfrm>
          <a:prstGeom prst="line">
            <a:avLst/>
          </a:prstGeom>
          <a:noFill/>
          <a:ln w="28575" cap="flat" cmpd="sng" algn="ctr">
            <a:solidFill>
              <a:srgbClr val="000000"/>
            </a:solidFill>
            <a:prstDash val="solid"/>
          </a:ln>
          <a:effectLst/>
        </p:spPr>
      </p:cxnSp>
      <p:cxnSp>
        <p:nvCxnSpPr>
          <p:cNvPr id="113" name="Straight Connector 112"/>
          <p:cNvCxnSpPr>
            <a:stCxn id="92" idx="3"/>
            <a:endCxn id="106" idx="1"/>
          </p:cNvCxnSpPr>
          <p:nvPr/>
        </p:nvCxnSpPr>
        <p:spPr>
          <a:xfrm flipV="1">
            <a:off x="4650937" y="3135553"/>
            <a:ext cx="175062" cy="2270"/>
          </a:xfrm>
          <a:prstGeom prst="line">
            <a:avLst/>
          </a:prstGeom>
          <a:noFill/>
          <a:ln w="28575" cap="flat" cmpd="sng" algn="ctr">
            <a:solidFill>
              <a:srgbClr val="000000"/>
            </a:solidFill>
            <a:prstDash val="solid"/>
          </a:ln>
          <a:effectLst/>
        </p:spPr>
      </p:cxnSp>
      <p:cxnSp>
        <p:nvCxnSpPr>
          <p:cNvPr id="114" name="Straight Connector 113"/>
          <p:cNvCxnSpPr>
            <a:stCxn id="93" idx="3"/>
            <a:endCxn id="107" idx="1"/>
          </p:cNvCxnSpPr>
          <p:nvPr/>
        </p:nvCxnSpPr>
        <p:spPr>
          <a:xfrm flipV="1">
            <a:off x="4638843" y="3714673"/>
            <a:ext cx="187156" cy="3605"/>
          </a:xfrm>
          <a:prstGeom prst="line">
            <a:avLst/>
          </a:prstGeom>
          <a:noFill/>
          <a:ln w="28575" cap="flat" cmpd="sng" algn="ctr">
            <a:solidFill>
              <a:srgbClr val="000000"/>
            </a:solidFill>
            <a:prstDash val="solid"/>
          </a:ln>
          <a:effectLst/>
        </p:spPr>
      </p:cxnSp>
      <p:cxnSp>
        <p:nvCxnSpPr>
          <p:cNvPr id="115" name="Straight Connector 114"/>
          <p:cNvCxnSpPr>
            <a:stCxn id="94" idx="3"/>
            <a:endCxn id="108" idx="1"/>
          </p:cNvCxnSpPr>
          <p:nvPr/>
        </p:nvCxnSpPr>
        <p:spPr>
          <a:xfrm>
            <a:off x="4638843" y="4298734"/>
            <a:ext cx="179536" cy="773"/>
          </a:xfrm>
          <a:prstGeom prst="line">
            <a:avLst/>
          </a:prstGeom>
          <a:noFill/>
          <a:ln w="28575" cap="flat" cmpd="sng" algn="ctr">
            <a:solidFill>
              <a:srgbClr val="000000"/>
            </a:solidFill>
            <a:prstDash val="solid"/>
          </a:ln>
          <a:effectLst/>
        </p:spPr>
      </p:cxnSp>
      <p:cxnSp>
        <p:nvCxnSpPr>
          <p:cNvPr id="116" name="Straight Arrow Connector 115"/>
          <p:cNvCxnSpPr/>
          <p:nvPr/>
        </p:nvCxnSpPr>
        <p:spPr>
          <a:xfrm flipV="1">
            <a:off x="6010275" y="3448050"/>
            <a:ext cx="271463" cy="2381"/>
          </a:xfrm>
          <a:prstGeom prst="straightConnector1">
            <a:avLst/>
          </a:prstGeom>
          <a:noFill/>
          <a:ln w="28575" cap="flat" cmpd="sng" algn="ctr">
            <a:solidFill>
              <a:srgbClr val="000000"/>
            </a:solidFill>
            <a:prstDash val="solid"/>
            <a:tailEnd type="arrow"/>
          </a:ln>
          <a:effectLst/>
        </p:spPr>
      </p:cxnSp>
      <p:cxnSp>
        <p:nvCxnSpPr>
          <p:cNvPr id="117" name="Elbow Connector 116"/>
          <p:cNvCxnSpPr>
            <a:stCxn id="91" idx="2"/>
            <a:endCxn id="101" idx="2"/>
          </p:cNvCxnSpPr>
          <p:nvPr/>
        </p:nvCxnSpPr>
        <p:spPr>
          <a:xfrm rot="5400000">
            <a:off x="3710765" y="1564782"/>
            <a:ext cx="754835" cy="5564400"/>
          </a:xfrm>
          <a:prstGeom prst="bentConnector3">
            <a:avLst>
              <a:gd name="adj1" fmla="val 130285"/>
            </a:avLst>
          </a:prstGeom>
          <a:noFill/>
          <a:ln w="38100" cap="flat" cmpd="sng" algn="ctr">
            <a:solidFill>
              <a:sysClr val="windowText" lastClr="000000"/>
            </a:solidFill>
            <a:prstDash val="solid"/>
            <a:headEnd type="arrow" w="med" len="med"/>
            <a:tailEnd type="arrow" w="med" len="med"/>
          </a:ln>
          <a:effectLst/>
        </p:spPr>
      </p:cxnSp>
      <p:sp>
        <p:nvSpPr>
          <p:cNvPr id="118" name="Rectangle 117"/>
          <p:cNvSpPr/>
          <p:nvPr/>
        </p:nvSpPr>
        <p:spPr>
          <a:xfrm>
            <a:off x="4781550" y="2208585"/>
            <a:ext cx="1123951" cy="2371725"/>
          </a:xfrm>
          <a:prstGeom prst="rect">
            <a:avLst/>
          </a:prstGeom>
          <a:solidFill>
            <a:srgbClr val="FFFF00">
              <a:alpha val="38824"/>
            </a:srgbClr>
          </a:solidFill>
          <a:ln w="25400" cap="flat" cmpd="sng" algn="ctr">
            <a:solidFill>
              <a:srgbClr val="FFFF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endParaRPr>
          </a:p>
        </p:txBody>
      </p:sp>
      <p:sp>
        <p:nvSpPr>
          <p:cNvPr id="119" name="Rectangle 118"/>
          <p:cNvSpPr/>
          <p:nvPr/>
        </p:nvSpPr>
        <p:spPr>
          <a:xfrm>
            <a:off x="3457575" y="2208585"/>
            <a:ext cx="1247775" cy="2371725"/>
          </a:xfrm>
          <a:prstGeom prst="rect">
            <a:avLst/>
          </a:prstGeom>
          <a:solidFill>
            <a:srgbClr val="FFFF00">
              <a:alpha val="32157"/>
            </a:srgbClr>
          </a:solidFill>
          <a:ln w="25400" cap="flat" cmpd="sng" algn="ctr">
            <a:solidFill>
              <a:srgbClr val="FFFF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endParaRPr>
          </a:p>
        </p:txBody>
      </p:sp>
      <p:sp>
        <p:nvSpPr>
          <p:cNvPr id="120" name="TextBox 119"/>
          <p:cNvSpPr txBox="1"/>
          <p:nvPr/>
        </p:nvSpPr>
        <p:spPr>
          <a:xfrm>
            <a:off x="3486150" y="2185510"/>
            <a:ext cx="1219200" cy="738664"/>
          </a:xfrm>
          <a:prstGeom prst="rect">
            <a:avLst/>
          </a:prstGeom>
          <a:noFill/>
        </p:spPr>
        <p:txBody>
          <a:bodyPr wrap="square" rtlCol="0">
            <a:spAutoFit/>
          </a:bodyPr>
          <a:lstStyle/>
          <a:p>
            <a:pPr algn="ctr"/>
            <a:r>
              <a:rPr lang="en-US" sz="1050" b="1" dirty="0" smtClean="0">
                <a:latin typeface="Arial" pitchFamily="34" charset="0"/>
                <a:cs typeface="Arial" pitchFamily="34" charset="0"/>
              </a:rPr>
              <a:t>Homography Transformation and Quilt Image Rendering</a:t>
            </a:r>
            <a:endParaRPr lang="en-US" sz="1050" b="1" dirty="0">
              <a:latin typeface="Arial" pitchFamily="34" charset="0"/>
              <a:cs typeface="Arial" pitchFamily="34" charset="0"/>
            </a:endParaRPr>
          </a:p>
        </p:txBody>
      </p:sp>
      <p:sp>
        <p:nvSpPr>
          <p:cNvPr id="121" name="TextBox 120"/>
          <p:cNvSpPr txBox="1"/>
          <p:nvPr/>
        </p:nvSpPr>
        <p:spPr>
          <a:xfrm>
            <a:off x="4781550" y="2241104"/>
            <a:ext cx="1143000" cy="577081"/>
          </a:xfrm>
          <a:prstGeom prst="rect">
            <a:avLst/>
          </a:prstGeom>
          <a:noFill/>
        </p:spPr>
        <p:txBody>
          <a:bodyPr wrap="square" rtlCol="0">
            <a:spAutoFit/>
          </a:bodyPr>
          <a:lstStyle/>
          <a:p>
            <a:pPr algn="ctr"/>
            <a:r>
              <a:rPr lang="en-US" sz="1050" b="1" dirty="0" smtClean="0">
                <a:latin typeface="Arial" pitchFamily="34" charset="0"/>
                <a:cs typeface="Arial" pitchFamily="34" charset="0"/>
              </a:rPr>
              <a:t>Display </a:t>
            </a:r>
          </a:p>
          <a:p>
            <a:pPr algn="ctr"/>
            <a:r>
              <a:rPr lang="en-US" sz="1050" b="1" dirty="0" smtClean="0">
                <a:latin typeface="Arial" pitchFamily="34" charset="0"/>
                <a:cs typeface="Arial" pitchFamily="34" charset="0"/>
              </a:rPr>
              <a:t>Facets – LCD, Projected</a:t>
            </a:r>
            <a:endParaRPr lang="en-US" sz="1050" b="1" dirty="0">
              <a:latin typeface="Arial" pitchFamily="34" charset="0"/>
              <a:cs typeface="Arial" pitchFamily="34" charset="0"/>
            </a:endParaRPr>
          </a:p>
        </p:txBody>
      </p:sp>
      <p:sp>
        <p:nvSpPr>
          <p:cNvPr id="122" name="TextBox 121"/>
          <p:cNvSpPr txBox="1"/>
          <p:nvPr/>
        </p:nvSpPr>
        <p:spPr>
          <a:xfrm>
            <a:off x="6267450" y="2841491"/>
            <a:ext cx="1219200" cy="900246"/>
          </a:xfrm>
          <a:prstGeom prst="rect">
            <a:avLst/>
          </a:prstGeom>
          <a:noFill/>
        </p:spPr>
        <p:txBody>
          <a:bodyPr wrap="square" rtlCol="0">
            <a:spAutoFit/>
          </a:bodyPr>
          <a:lstStyle/>
          <a:p>
            <a:pPr algn="ctr"/>
            <a:r>
              <a:rPr lang="en-US" sz="1050" b="1" dirty="0" smtClean="0">
                <a:latin typeface="Arial" pitchFamily="34" charset="0"/>
                <a:cs typeface="Arial" pitchFamily="34" charset="0"/>
              </a:rPr>
              <a:t>Physical facet arrangement as</a:t>
            </a:r>
          </a:p>
          <a:p>
            <a:pPr algn="ctr"/>
            <a:r>
              <a:rPr lang="en-US" sz="1050" b="1" dirty="0" smtClean="0">
                <a:latin typeface="Arial" pitchFamily="34" charset="0"/>
                <a:cs typeface="Arial" pitchFamily="34" charset="0"/>
              </a:rPr>
              <a:t>described by input Display Configuration</a:t>
            </a:r>
            <a:endParaRPr lang="en-US" sz="1050" b="1" dirty="0">
              <a:latin typeface="Arial" pitchFamily="34" charset="0"/>
              <a:cs typeface="Arial" pitchFamily="34" charset="0"/>
            </a:endParaRPr>
          </a:p>
        </p:txBody>
      </p:sp>
      <p:sp>
        <p:nvSpPr>
          <p:cNvPr id="123" name="TextBox 122"/>
          <p:cNvSpPr txBox="1"/>
          <p:nvPr/>
        </p:nvSpPr>
        <p:spPr>
          <a:xfrm>
            <a:off x="2266950" y="2908539"/>
            <a:ext cx="838200" cy="1061829"/>
          </a:xfrm>
          <a:prstGeom prst="rect">
            <a:avLst/>
          </a:prstGeom>
          <a:noFill/>
        </p:spPr>
        <p:txBody>
          <a:bodyPr wrap="square" rtlCol="0">
            <a:spAutoFit/>
          </a:bodyPr>
          <a:lstStyle/>
          <a:p>
            <a:pPr algn="ctr"/>
            <a:r>
              <a:rPr lang="en-US" sz="1050" b="1" dirty="0" smtClean="0">
                <a:latin typeface="Arial" pitchFamily="34" charset="0"/>
                <a:cs typeface="Arial" pitchFamily="34" charset="0"/>
              </a:rPr>
              <a:t>Parallel </a:t>
            </a:r>
          </a:p>
          <a:p>
            <a:pPr algn="ctr"/>
            <a:r>
              <a:rPr lang="en-US" sz="1050" b="1" dirty="0" smtClean="0">
                <a:latin typeface="Arial" pitchFamily="34" charset="0"/>
                <a:cs typeface="Arial" pitchFamily="34" charset="0"/>
              </a:rPr>
              <a:t>Scene</a:t>
            </a:r>
          </a:p>
          <a:p>
            <a:pPr algn="ctr"/>
            <a:r>
              <a:rPr lang="en-US" sz="1050" b="1" dirty="0" smtClean="0">
                <a:latin typeface="Arial" pitchFamily="34" charset="0"/>
                <a:cs typeface="Arial" pitchFamily="34" charset="0"/>
              </a:rPr>
              <a:t>Culling and triangle Sorting</a:t>
            </a:r>
            <a:endParaRPr lang="en-US" sz="1050" b="1" dirty="0">
              <a:latin typeface="Arial" pitchFamily="34" charset="0"/>
              <a:cs typeface="Arial" pitchFamily="34" charset="0"/>
            </a:endParaRPr>
          </a:p>
        </p:txBody>
      </p:sp>
      <p:sp>
        <p:nvSpPr>
          <p:cNvPr id="125" name="Content Placeholder 2"/>
          <p:cNvSpPr>
            <a:spLocks noGrp="1"/>
          </p:cNvSpPr>
          <p:nvPr>
            <p:ph idx="1"/>
          </p:nvPr>
        </p:nvSpPr>
        <p:spPr>
          <a:xfrm>
            <a:off x="457200" y="5029200"/>
            <a:ext cx="8229600" cy="1828800"/>
          </a:xfrm>
          <a:noFill/>
        </p:spPr>
        <p:txBody>
          <a:bodyPr>
            <a:noAutofit/>
          </a:bodyPr>
          <a:lstStyle/>
          <a:p>
            <a:r>
              <a:rPr lang="en-US" sz="2400" b="1" dirty="0" smtClean="0"/>
              <a:t>Physical Processes Involved:</a:t>
            </a:r>
            <a:r>
              <a:rPr lang="en-US" sz="2400" dirty="0" smtClean="0"/>
              <a:t> Viewer’s head position, Display Geometry,  Facet Orientation, Display W.R.T. Viewer.</a:t>
            </a:r>
          </a:p>
          <a:p>
            <a:r>
              <a:rPr lang="en-US" sz="2400" b="1" dirty="0" smtClean="0"/>
              <a:t>Algorithmic Modifications: </a:t>
            </a:r>
            <a:r>
              <a:rPr lang="en-US" sz="2400" dirty="0" smtClean="0"/>
              <a:t>Homography, Parallel Culling and Rendering.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5448"/>
            <a:ext cx="8229600" cy="1252728"/>
          </a:xfrm>
        </p:spPr>
        <p:txBody>
          <a:bodyPr>
            <a:normAutofit/>
          </a:bodyPr>
          <a:lstStyle/>
          <a:p>
            <a:r>
              <a:rPr lang="en-US" sz="4400" dirty="0" smtClean="0"/>
              <a:t>Rendering approach</a:t>
            </a:r>
            <a:endParaRPr lang="en-US" sz="4400" dirty="0"/>
          </a:p>
        </p:txBody>
      </p:sp>
      <p:grpSp>
        <p:nvGrpSpPr>
          <p:cNvPr id="30" name="Group 29"/>
          <p:cNvGrpSpPr/>
          <p:nvPr/>
        </p:nvGrpSpPr>
        <p:grpSpPr>
          <a:xfrm>
            <a:off x="457200" y="1534815"/>
            <a:ext cx="3962400" cy="2777941"/>
            <a:chOff x="-835509" y="0"/>
            <a:chExt cx="9979511" cy="6858000"/>
          </a:xfrm>
        </p:grpSpPr>
        <p:pic>
          <p:nvPicPr>
            <p:cNvPr id="31" name="Picture 30" descr="Test3"/>
            <p:cNvPicPr>
              <a:picLocks noChangeAspect="1" noChangeArrowheads="1"/>
            </p:cNvPicPr>
            <p:nvPr/>
          </p:nvPicPr>
          <p:blipFill>
            <a:blip r:embed="rId2" cstate="print">
              <a:lum bright="4000" contrast="8000"/>
            </a:blip>
            <a:srcRect/>
            <a:stretch>
              <a:fillRect/>
            </a:stretch>
          </p:blipFill>
          <p:spPr>
            <a:xfrm>
              <a:off x="0" y="0"/>
              <a:ext cx="9144000" cy="6858000"/>
            </a:xfrm>
            <a:prstGeom prst="rect">
              <a:avLst/>
            </a:prstGeom>
            <a:noFill/>
          </p:spPr>
        </p:pic>
        <p:sp>
          <p:nvSpPr>
            <p:cNvPr id="32" name="Text Box 6"/>
            <p:cNvSpPr txBox="1">
              <a:spLocks noChangeArrowheads="1"/>
            </p:cNvSpPr>
            <p:nvPr/>
          </p:nvSpPr>
          <p:spPr bwMode="auto">
            <a:xfrm>
              <a:off x="3657599" y="0"/>
              <a:ext cx="1077686" cy="903453"/>
            </a:xfrm>
            <a:prstGeom prst="rect">
              <a:avLst/>
            </a:prstGeom>
            <a:noFill/>
            <a:ln w="9525">
              <a:noFill/>
              <a:miter lim="800000"/>
              <a:headEnd/>
              <a:tailEnd/>
            </a:ln>
          </p:spPr>
          <p:txBody>
            <a:bodyPr wrap="square">
              <a:spAutoFit/>
            </a:bodyPr>
            <a:lstStyle/>
            <a:p>
              <a:pPr>
                <a:spcBef>
                  <a:spcPct val="50000"/>
                </a:spcBef>
              </a:pPr>
              <a:r>
                <a:rPr lang="en-US" dirty="0"/>
                <a:t>C</a:t>
              </a:r>
              <a:r>
                <a:rPr lang="en-US" baseline="-25000" dirty="0"/>
                <a:t>1</a:t>
              </a:r>
            </a:p>
          </p:txBody>
        </p:sp>
        <p:sp>
          <p:nvSpPr>
            <p:cNvPr id="33" name="Text Box 7"/>
            <p:cNvSpPr txBox="1">
              <a:spLocks noChangeArrowheads="1"/>
            </p:cNvSpPr>
            <p:nvPr/>
          </p:nvSpPr>
          <p:spPr bwMode="auto">
            <a:xfrm>
              <a:off x="6400799" y="5410201"/>
              <a:ext cx="1110341" cy="903453"/>
            </a:xfrm>
            <a:prstGeom prst="rect">
              <a:avLst/>
            </a:prstGeom>
            <a:noFill/>
            <a:ln w="9525">
              <a:noFill/>
              <a:miter lim="800000"/>
              <a:headEnd/>
              <a:tailEnd/>
            </a:ln>
          </p:spPr>
          <p:txBody>
            <a:bodyPr wrap="square">
              <a:spAutoFit/>
            </a:bodyPr>
            <a:lstStyle/>
            <a:p>
              <a:pPr>
                <a:spcBef>
                  <a:spcPct val="50000"/>
                </a:spcBef>
              </a:pPr>
              <a:r>
                <a:rPr lang="en-US" dirty="0"/>
                <a:t>C</a:t>
              </a:r>
              <a:r>
                <a:rPr lang="en-US" baseline="-25000" dirty="0"/>
                <a:t>2</a:t>
              </a:r>
            </a:p>
          </p:txBody>
        </p:sp>
        <p:sp>
          <p:nvSpPr>
            <p:cNvPr id="34" name="Text Box 8"/>
            <p:cNvSpPr txBox="1">
              <a:spLocks noChangeArrowheads="1"/>
            </p:cNvSpPr>
            <p:nvPr/>
          </p:nvSpPr>
          <p:spPr bwMode="auto">
            <a:xfrm>
              <a:off x="152398" y="5486400"/>
              <a:ext cx="990599" cy="903453"/>
            </a:xfrm>
            <a:prstGeom prst="rect">
              <a:avLst/>
            </a:prstGeom>
            <a:noFill/>
            <a:ln w="9525">
              <a:noFill/>
              <a:miter lim="800000"/>
              <a:headEnd/>
              <a:tailEnd/>
            </a:ln>
          </p:spPr>
          <p:txBody>
            <a:bodyPr wrap="square">
              <a:spAutoFit/>
            </a:bodyPr>
            <a:lstStyle/>
            <a:p>
              <a:pPr>
                <a:spcBef>
                  <a:spcPct val="50000"/>
                </a:spcBef>
              </a:pPr>
              <a:r>
                <a:rPr lang="en-US" dirty="0"/>
                <a:t>C</a:t>
              </a:r>
              <a:r>
                <a:rPr lang="en-US" baseline="-25000" dirty="0"/>
                <a:t>3</a:t>
              </a:r>
            </a:p>
          </p:txBody>
        </p:sp>
        <p:sp>
          <p:nvSpPr>
            <p:cNvPr id="35" name="Text Box 9"/>
            <p:cNvSpPr txBox="1">
              <a:spLocks noChangeArrowheads="1"/>
            </p:cNvSpPr>
            <p:nvPr/>
          </p:nvSpPr>
          <p:spPr bwMode="auto">
            <a:xfrm>
              <a:off x="8076538" y="1447801"/>
              <a:ext cx="1067464" cy="903453"/>
            </a:xfrm>
            <a:prstGeom prst="rect">
              <a:avLst/>
            </a:prstGeom>
            <a:noFill/>
            <a:ln w="9525">
              <a:noFill/>
              <a:miter lim="800000"/>
              <a:headEnd/>
              <a:tailEnd/>
            </a:ln>
          </p:spPr>
          <p:txBody>
            <a:bodyPr wrap="square">
              <a:spAutoFit/>
            </a:bodyPr>
            <a:lstStyle/>
            <a:p>
              <a:pPr>
                <a:spcBef>
                  <a:spcPct val="50000"/>
                </a:spcBef>
              </a:pPr>
              <a:r>
                <a:rPr lang="en-US" dirty="0" err="1"/>
                <a:t>C</a:t>
              </a:r>
              <a:r>
                <a:rPr lang="en-US" baseline="-25000" dirty="0" err="1"/>
                <a:t>v</a:t>
              </a:r>
              <a:endParaRPr lang="en-US" baseline="-25000" dirty="0"/>
            </a:p>
          </p:txBody>
        </p:sp>
        <p:sp>
          <p:nvSpPr>
            <p:cNvPr id="36" name="Text Box 10"/>
            <p:cNvSpPr txBox="1">
              <a:spLocks noChangeArrowheads="1"/>
            </p:cNvSpPr>
            <p:nvPr/>
          </p:nvSpPr>
          <p:spPr bwMode="auto">
            <a:xfrm>
              <a:off x="-444157" y="829937"/>
              <a:ext cx="2574857" cy="625467"/>
            </a:xfrm>
            <a:prstGeom prst="rect">
              <a:avLst/>
            </a:prstGeom>
            <a:noFill/>
            <a:ln w="9525">
              <a:solidFill>
                <a:schemeClr val="tx1"/>
              </a:solidFill>
              <a:miter lim="800000"/>
              <a:headEnd/>
              <a:tailEnd/>
            </a:ln>
          </p:spPr>
          <p:txBody>
            <a:bodyPr wrap="square">
              <a:spAutoFit/>
            </a:bodyPr>
            <a:lstStyle/>
            <a:p>
              <a:pPr>
                <a:spcBef>
                  <a:spcPct val="50000"/>
                </a:spcBef>
              </a:pPr>
              <a:r>
                <a:rPr lang="en-US" sz="1100" dirty="0"/>
                <a:t>Virtual Plane</a:t>
              </a:r>
            </a:p>
          </p:txBody>
        </p:sp>
        <p:sp>
          <p:nvSpPr>
            <p:cNvPr id="37" name="Line 11"/>
            <p:cNvSpPr>
              <a:spLocks noChangeShapeType="1"/>
            </p:cNvSpPr>
            <p:nvPr/>
          </p:nvSpPr>
          <p:spPr bwMode="auto">
            <a:xfrm>
              <a:off x="2057400" y="1371600"/>
              <a:ext cx="1143000" cy="838200"/>
            </a:xfrm>
            <a:prstGeom prst="line">
              <a:avLst/>
            </a:prstGeom>
            <a:noFill/>
            <a:ln w="9525">
              <a:solidFill>
                <a:schemeClr val="tx1"/>
              </a:solidFill>
              <a:round/>
              <a:headEnd/>
              <a:tailEnd type="stealth" w="lg" len="lg"/>
            </a:ln>
          </p:spPr>
          <p:txBody>
            <a:bodyPr/>
            <a:lstStyle/>
            <a:p>
              <a:endParaRPr lang="en-US" sz="1100"/>
            </a:p>
          </p:txBody>
        </p:sp>
        <p:sp>
          <p:nvSpPr>
            <p:cNvPr id="38" name="Text Box 12"/>
            <p:cNvSpPr txBox="1">
              <a:spLocks noChangeArrowheads="1"/>
            </p:cNvSpPr>
            <p:nvPr/>
          </p:nvSpPr>
          <p:spPr bwMode="auto">
            <a:xfrm>
              <a:off x="4898571" y="1103332"/>
              <a:ext cx="3385128" cy="625467"/>
            </a:xfrm>
            <a:prstGeom prst="rect">
              <a:avLst/>
            </a:prstGeom>
            <a:noFill/>
            <a:ln w="9525">
              <a:solidFill>
                <a:schemeClr val="tx1"/>
              </a:solidFill>
              <a:miter lim="800000"/>
              <a:headEnd/>
              <a:tailEnd/>
            </a:ln>
          </p:spPr>
          <p:txBody>
            <a:bodyPr wrap="square">
              <a:spAutoFit/>
            </a:bodyPr>
            <a:lstStyle/>
            <a:p>
              <a:pPr>
                <a:spcBef>
                  <a:spcPct val="50000"/>
                </a:spcBef>
              </a:pPr>
              <a:r>
                <a:rPr lang="en-US" sz="1100" dirty="0" err="1"/>
                <a:t>Multiplanar</a:t>
              </a:r>
              <a:r>
                <a:rPr lang="en-US" sz="1100" dirty="0"/>
                <a:t> Display</a:t>
              </a:r>
            </a:p>
          </p:txBody>
        </p:sp>
        <p:sp>
          <p:nvSpPr>
            <p:cNvPr id="39" name="Line 13"/>
            <p:cNvSpPr>
              <a:spLocks noChangeShapeType="1"/>
            </p:cNvSpPr>
            <p:nvPr/>
          </p:nvSpPr>
          <p:spPr bwMode="auto">
            <a:xfrm flipH="1">
              <a:off x="5029200" y="1752600"/>
              <a:ext cx="914400" cy="1219200"/>
            </a:xfrm>
            <a:prstGeom prst="line">
              <a:avLst/>
            </a:prstGeom>
            <a:noFill/>
            <a:ln w="9525">
              <a:solidFill>
                <a:schemeClr val="tx1"/>
              </a:solidFill>
              <a:round/>
              <a:headEnd/>
              <a:tailEnd type="stealth" w="lg" len="lg"/>
            </a:ln>
          </p:spPr>
          <p:txBody>
            <a:bodyPr/>
            <a:lstStyle/>
            <a:p>
              <a:endParaRPr lang="en-US" sz="1100"/>
            </a:p>
          </p:txBody>
        </p:sp>
        <p:sp>
          <p:nvSpPr>
            <p:cNvPr id="40" name="Text Box 14"/>
            <p:cNvSpPr txBox="1">
              <a:spLocks noChangeArrowheads="1"/>
            </p:cNvSpPr>
            <p:nvPr/>
          </p:nvSpPr>
          <p:spPr bwMode="auto">
            <a:xfrm>
              <a:off x="7162802" y="4038601"/>
              <a:ext cx="1683025" cy="1042445"/>
            </a:xfrm>
            <a:prstGeom prst="rect">
              <a:avLst/>
            </a:prstGeom>
            <a:noFill/>
            <a:ln w="9525">
              <a:solidFill>
                <a:schemeClr val="tx1"/>
              </a:solidFill>
              <a:miter lim="800000"/>
              <a:headEnd/>
              <a:tailEnd/>
            </a:ln>
          </p:spPr>
          <p:txBody>
            <a:bodyPr wrap="square">
              <a:spAutoFit/>
            </a:bodyPr>
            <a:lstStyle/>
            <a:p>
              <a:pPr>
                <a:spcBef>
                  <a:spcPct val="50000"/>
                </a:spcBef>
              </a:pPr>
              <a:r>
                <a:rPr lang="en-US" sz="1100" dirty="0"/>
                <a:t>Viewer Camera</a:t>
              </a:r>
            </a:p>
          </p:txBody>
        </p:sp>
        <p:sp>
          <p:nvSpPr>
            <p:cNvPr id="41" name="Line 15"/>
            <p:cNvSpPr>
              <a:spLocks noChangeShapeType="1"/>
            </p:cNvSpPr>
            <p:nvPr/>
          </p:nvSpPr>
          <p:spPr bwMode="auto">
            <a:xfrm flipV="1">
              <a:off x="8229600" y="2971800"/>
              <a:ext cx="457200" cy="1066800"/>
            </a:xfrm>
            <a:prstGeom prst="line">
              <a:avLst/>
            </a:prstGeom>
            <a:noFill/>
            <a:ln w="9525">
              <a:solidFill>
                <a:schemeClr val="tx1"/>
              </a:solidFill>
              <a:round/>
              <a:headEnd/>
              <a:tailEnd type="stealth" w="lg" len="lg"/>
            </a:ln>
          </p:spPr>
          <p:txBody>
            <a:bodyPr/>
            <a:lstStyle/>
            <a:p>
              <a:endParaRPr lang="en-US" sz="1100"/>
            </a:p>
          </p:txBody>
        </p:sp>
        <p:sp>
          <p:nvSpPr>
            <p:cNvPr id="42" name="Text Box 16"/>
            <p:cNvSpPr txBox="1">
              <a:spLocks noChangeArrowheads="1"/>
            </p:cNvSpPr>
            <p:nvPr/>
          </p:nvSpPr>
          <p:spPr bwMode="auto">
            <a:xfrm>
              <a:off x="-835509" y="2348118"/>
              <a:ext cx="2674247" cy="625467"/>
            </a:xfrm>
            <a:prstGeom prst="rect">
              <a:avLst/>
            </a:prstGeom>
            <a:noFill/>
            <a:ln w="9525">
              <a:solidFill>
                <a:schemeClr val="tx1"/>
              </a:solidFill>
              <a:miter lim="800000"/>
              <a:headEnd/>
              <a:tailEnd/>
            </a:ln>
          </p:spPr>
          <p:txBody>
            <a:bodyPr wrap="square">
              <a:spAutoFit/>
            </a:bodyPr>
            <a:lstStyle/>
            <a:p>
              <a:pPr>
                <a:spcBef>
                  <a:spcPct val="50000"/>
                </a:spcBef>
              </a:pPr>
              <a:r>
                <a:rPr lang="en-US" sz="1100" dirty="0"/>
                <a:t>Display Facet</a:t>
              </a:r>
            </a:p>
          </p:txBody>
        </p:sp>
        <p:sp>
          <p:nvSpPr>
            <p:cNvPr id="43" name="Line 17"/>
            <p:cNvSpPr>
              <a:spLocks noChangeShapeType="1"/>
            </p:cNvSpPr>
            <p:nvPr/>
          </p:nvSpPr>
          <p:spPr bwMode="auto">
            <a:xfrm>
              <a:off x="1066800" y="3048000"/>
              <a:ext cx="1219200" cy="1066800"/>
            </a:xfrm>
            <a:prstGeom prst="line">
              <a:avLst/>
            </a:prstGeom>
            <a:noFill/>
            <a:ln w="9525">
              <a:solidFill>
                <a:schemeClr val="tx1"/>
              </a:solidFill>
              <a:round/>
              <a:headEnd/>
              <a:tailEnd type="stealth" w="lg" len="lg"/>
            </a:ln>
          </p:spPr>
          <p:txBody>
            <a:bodyPr/>
            <a:lstStyle/>
            <a:p>
              <a:endParaRPr lang="en-US" sz="1100"/>
            </a:p>
          </p:txBody>
        </p:sp>
      </p:grpSp>
      <p:grpSp>
        <p:nvGrpSpPr>
          <p:cNvPr id="44" name="Group 43"/>
          <p:cNvGrpSpPr/>
          <p:nvPr/>
        </p:nvGrpSpPr>
        <p:grpSpPr>
          <a:xfrm>
            <a:off x="4830461" y="1658156"/>
            <a:ext cx="4008739" cy="2222052"/>
            <a:chOff x="-2" y="84169"/>
            <a:chExt cx="6680001" cy="3702736"/>
          </a:xfrm>
        </p:grpSpPr>
        <p:pic>
          <p:nvPicPr>
            <p:cNvPr id="45" name="Picture 2"/>
            <p:cNvPicPr>
              <a:picLocks noChangeAspect="1" noChangeArrowheads="1"/>
            </p:cNvPicPr>
            <p:nvPr/>
          </p:nvPicPr>
          <p:blipFill>
            <a:blip r:embed="rId3" cstate="print"/>
            <a:srcRect/>
            <a:stretch>
              <a:fillRect/>
            </a:stretch>
          </p:blipFill>
          <p:spPr bwMode="auto">
            <a:xfrm>
              <a:off x="0" y="434975"/>
              <a:ext cx="6400800" cy="2600325"/>
            </a:xfrm>
            <a:prstGeom prst="rect">
              <a:avLst/>
            </a:prstGeom>
            <a:noFill/>
            <a:ln w="9525">
              <a:noFill/>
              <a:miter lim="800000"/>
              <a:headEnd/>
              <a:tailEnd/>
            </a:ln>
          </p:spPr>
        </p:pic>
        <p:sp>
          <p:nvSpPr>
            <p:cNvPr id="46" name="Text Box 17"/>
            <p:cNvSpPr txBox="1">
              <a:spLocks noChangeArrowheads="1"/>
            </p:cNvSpPr>
            <p:nvPr/>
          </p:nvSpPr>
          <p:spPr bwMode="auto">
            <a:xfrm>
              <a:off x="3360736" y="735499"/>
              <a:ext cx="1514941" cy="881009"/>
            </a:xfrm>
            <a:prstGeom prst="rect">
              <a:avLst/>
            </a:prstGeom>
            <a:noFill/>
            <a:ln w="9525">
              <a:noFill/>
              <a:miter lim="800000"/>
              <a:headEnd/>
              <a:tailEnd/>
            </a:ln>
          </p:spPr>
          <p:txBody>
            <a:bodyPr wrap="square">
              <a:spAutoFit/>
            </a:bodyPr>
            <a:lstStyle/>
            <a:p>
              <a:pPr>
                <a:spcBef>
                  <a:spcPct val="50000"/>
                </a:spcBef>
              </a:pPr>
              <a:r>
                <a:rPr lang="en-US" sz="1400" dirty="0"/>
                <a:t>Distance </a:t>
              </a:r>
              <a:r>
                <a:rPr lang="en-US" sz="1400" i="1" dirty="0"/>
                <a:t>d</a:t>
              </a:r>
              <a:r>
                <a:rPr lang="en-US" sz="1400" dirty="0"/>
                <a:t> from </a:t>
              </a:r>
              <a:r>
                <a:rPr lang="en-US" sz="1400" dirty="0" err="1"/>
                <a:t>C</a:t>
              </a:r>
              <a:r>
                <a:rPr lang="en-US" sz="1400" baseline="-25000" dirty="0" err="1"/>
                <a:t>i</a:t>
              </a:r>
              <a:endParaRPr lang="en-US" sz="1400" baseline="-25000" dirty="0"/>
            </a:p>
          </p:txBody>
        </p:sp>
        <p:sp>
          <p:nvSpPr>
            <p:cNvPr id="47" name="Text Box 6"/>
            <p:cNvSpPr txBox="1">
              <a:spLocks noChangeArrowheads="1"/>
            </p:cNvSpPr>
            <p:nvPr/>
          </p:nvSpPr>
          <p:spPr bwMode="auto">
            <a:xfrm>
              <a:off x="2398713" y="1889970"/>
              <a:ext cx="1420813" cy="1243780"/>
            </a:xfrm>
            <a:prstGeom prst="rect">
              <a:avLst/>
            </a:prstGeom>
            <a:noFill/>
            <a:ln w="9525">
              <a:noFill/>
              <a:miter lim="800000"/>
              <a:headEnd/>
              <a:tailEnd/>
            </a:ln>
          </p:spPr>
          <p:txBody>
            <a:bodyPr>
              <a:spAutoFit/>
            </a:bodyPr>
            <a:lstStyle/>
            <a:p>
              <a:pPr algn="r">
                <a:spcBef>
                  <a:spcPct val="50000"/>
                </a:spcBef>
              </a:pPr>
              <a:r>
                <a:rPr lang="en-US" sz="1400" dirty="0"/>
                <a:t>Normal </a:t>
              </a:r>
              <a:r>
                <a:rPr lang="en-US" sz="1400" i="1" dirty="0"/>
                <a:t>n</a:t>
              </a:r>
              <a:r>
                <a:rPr lang="en-US" sz="1400" dirty="0"/>
                <a:t> in </a:t>
              </a:r>
              <a:r>
                <a:rPr lang="en-US" sz="1400" dirty="0" err="1"/>
                <a:t>C</a:t>
              </a:r>
              <a:r>
                <a:rPr lang="en-US" sz="1400" baseline="-25000" dirty="0" err="1"/>
                <a:t>i</a:t>
              </a:r>
              <a:r>
                <a:rPr lang="en-US" sz="1400" dirty="0"/>
                <a:t> Frame</a:t>
              </a:r>
              <a:endParaRPr lang="en-US" sz="1400" baseline="-25000" dirty="0"/>
            </a:p>
          </p:txBody>
        </p:sp>
        <p:sp>
          <p:nvSpPr>
            <p:cNvPr id="48" name="Text Box 7"/>
            <p:cNvSpPr txBox="1">
              <a:spLocks noChangeArrowheads="1"/>
            </p:cNvSpPr>
            <p:nvPr/>
          </p:nvSpPr>
          <p:spPr bwMode="auto">
            <a:xfrm>
              <a:off x="1667995" y="84169"/>
              <a:ext cx="2822760" cy="518242"/>
            </a:xfrm>
            <a:prstGeom prst="rect">
              <a:avLst/>
            </a:prstGeom>
            <a:noFill/>
            <a:ln w="9525">
              <a:noFill/>
              <a:miter lim="800000"/>
              <a:headEnd/>
              <a:tailEnd/>
            </a:ln>
          </p:spPr>
          <p:txBody>
            <a:bodyPr wrap="square">
              <a:spAutoFit/>
            </a:bodyPr>
            <a:lstStyle/>
            <a:p>
              <a:pPr>
                <a:spcBef>
                  <a:spcPct val="50000"/>
                </a:spcBef>
              </a:pPr>
              <a:r>
                <a:rPr lang="en-US" sz="1400" dirty="0"/>
                <a:t>Observing plane</a:t>
              </a:r>
            </a:p>
          </p:txBody>
        </p:sp>
        <p:sp>
          <p:nvSpPr>
            <p:cNvPr id="49" name="Text Box 8"/>
            <p:cNvSpPr txBox="1">
              <a:spLocks noChangeArrowheads="1"/>
            </p:cNvSpPr>
            <p:nvPr/>
          </p:nvSpPr>
          <p:spPr bwMode="auto">
            <a:xfrm>
              <a:off x="-2" y="3041650"/>
              <a:ext cx="1772246" cy="550632"/>
            </a:xfrm>
            <a:prstGeom prst="rect">
              <a:avLst/>
            </a:prstGeom>
            <a:noFill/>
            <a:ln w="9525">
              <a:noFill/>
              <a:miter lim="800000"/>
              <a:headEnd/>
              <a:tailEnd/>
            </a:ln>
          </p:spPr>
          <p:txBody>
            <a:bodyPr wrap="square">
              <a:spAutoFit/>
            </a:bodyPr>
            <a:lstStyle/>
            <a:p>
              <a:pPr>
                <a:spcBef>
                  <a:spcPct val="50000"/>
                </a:spcBef>
              </a:pPr>
              <a:r>
                <a:rPr lang="en-US" sz="1400" dirty="0"/>
                <a:t>Camera C</a:t>
              </a:r>
              <a:r>
                <a:rPr lang="en-US" sz="1400" baseline="-25000" dirty="0"/>
                <a:t>v</a:t>
              </a:r>
            </a:p>
          </p:txBody>
        </p:sp>
        <p:sp>
          <p:nvSpPr>
            <p:cNvPr id="50" name="Text Box 9"/>
            <p:cNvSpPr txBox="1">
              <a:spLocks noChangeArrowheads="1"/>
            </p:cNvSpPr>
            <p:nvPr/>
          </p:nvSpPr>
          <p:spPr bwMode="auto">
            <a:xfrm>
              <a:off x="5003985" y="2924173"/>
              <a:ext cx="1676014" cy="550632"/>
            </a:xfrm>
            <a:prstGeom prst="rect">
              <a:avLst/>
            </a:prstGeom>
            <a:noFill/>
            <a:ln w="9525">
              <a:noFill/>
              <a:miter lim="800000"/>
              <a:headEnd/>
              <a:tailEnd/>
            </a:ln>
          </p:spPr>
          <p:txBody>
            <a:bodyPr wrap="square">
              <a:spAutoFit/>
            </a:bodyPr>
            <a:lstStyle/>
            <a:p>
              <a:pPr>
                <a:spcBef>
                  <a:spcPct val="50000"/>
                </a:spcBef>
              </a:pPr>
              <a:r>
                <a:rPr lang="en-US" sz="1400" dirty="0"/>
                <a:t>Camera </a:t>
              </a:r>
              <a:r>
                <a:rPr lang="en-US" sz="1400" dirty="0" err="1"/>
                <a:t>C</a:t>
              </a:r>
              <a:r>
                <a:rPr lang="en-US" sz="1400" baseline="-25000" dirty="0" err="1"/>
                <a:t>i</a:t>
              </a:r>
              <a:endParaRPr lang="en-US" sz="1400" baseline="-25000" dirty="0"/>
            </a:p>
          </p:txBody>
        </p:sp>
        <p:sp>
          <p:nvSpPr>
            <p:cNvPr id="51" name="Freeform 15"/>
            <p:cNvSpPr>
              <a:spLocks/>
            </p:cNvSpPr>
            <p:nvPr/>
          </p:nvSpPr>
          <p:spPr bwMode="auto">
            <a:xfrm>
              <a:off x="1558925" y="2706688"/>
              <a:ext cx="3451225" cy="515937"/>
            </a:xfrm>
            <a:custGeom>
              <a:avLst/>
              <a:gdLst>
                <a:gd name="T0" fmla="*/ 0 w 2402"/>
                <a:gd name="T1" fmla="*/ 2147483647 h 483"/>
                <a:gd name="T2" fmla="*/ 2147483647 w 2402"/>
                <a:gd name="T3" fmla="*/ 2147483647 h 483"/>
                <a:gd name="T4" fmla="*/ 2147483647 w 2402"/>
                <a:gd name="T5" fmla="*/ 0 h 483"/>
                <a:gd name="T6" fmla="*/ 0 60000 65536"/>
                <a:gd name="T7" fmla="*/ 0 60000 65536"/>
                <a:gd name="T8" fmla="*/ 0 60000 65536"/>
                <a:gd name="T9" fmla="*/ 0 w 2402"/>
                <a:gd name="T10" fmla="*/ 0 h 483"/>
                <a:gd name="T11" fmla="*/ 2402 w 2402"/>
                <a:gd name="T12" fmla="*/ 483 h 483"/>
              </a:gdLst>
              <a:ahLst/>
              <a:cxnLst>
                <a:cxn ang="T6">
                  <a:pos x="T0" y="T1"/>
                </a:cxn>
                <a:cxn ang="T7">
                  <a:pos x="T2" y="T3"/>
                </a:cxn>
                <a:cxn ang="T8">
                  <a:pos x="T4" y="T5"/>
                </a:cxn>
              </a:cxnLst>
              <a:rect l="T9" t="T10" r="T11" b="T12"/>
              <a:pathLst>
                <a:path w="2402" h="483">
                  <a:moveTo>
                    <a:pt x="0" y="111"/>
                  </a:moveTo>
                  <a:cubicBezTo>
                    <a:pt x="418" y="297"/>
                    <a:pt x="836" y="483"/>
                    <a:pt x="1236" y="465"/>
                  </a:cubicBezTo>
                  <a:cubicBezTo>
                    <a:pt x="1636" y="447"/>
                    <a:pt x="2019" y="223"/>
                    <a:pt x="2402" y="0"/>
                  </a:cubicBezTo>
                </a:path>
              </a:pathLst>
            </a:custGeom>
            <a:noFill/>
            <a:ln w="76200">
              <a:solidFill>
                <a:schemeClr val="tx1"/>
              </a:solidFill>
              <a:round/>
              <a:headEnd/>
              <a:tailEnd type="triangle" w="med" len="med"/>
            </a:ln>
          </p:spPr>
          <p:txBody>
            <a:bodyPr/>
            <a:lstStyle/>
            <a:p>
              <a:endParaRPr lang="en-US" sz="1600"/>
            </a:p>
          </p:txBody>
        </p:sp>
        <p:sp>
          <p:nvSpPr>
            <p:cNvPr id="52" name="Text Box 16"/>
            <p:cNvSpPr txBox="1">
              <a:spLocks noChangeArrowheads="1"/>
            </p:cNvSpPr>
            <p:nvPr/>
          </p:nvSpPr>
          <p:spPr bwMode="auto">
            <a:xfrm>
              <a:off x="1924610" y="3268663"/>
              <a:ext cx="2951069" cy="518242"/>
            </a:xfrm>
            <a:prstGeom prst="rect">
              <a:avLst/>
            </a:prstGeom>
            <a:noFill/>
            <a:ln w="9525">
              <a:noFill/>
              <a:miter lim="800000"/>
              <a:headEnd/>
              <a:tailEnd/>
            </a:ln>
          </p:spPr>
          <p:txBody>
            <a:bodyPr wrap="square">
              <a:spAutoFit/>
            </a:bodyPr>
            <a:lstStyle/>
            <a:p>
              <a:pPr>
                <a:spcBef>
                  <a:spcPct val="50000"/>
                </a:spcBef>
              </a:pPr>
              <a:r>
                <a:rPr lang="en-US" sz="1400" dirty="0"/>
                <a:t>[R|T] to Camera </a:t>
              </a:r>
              <a:r>
                <a:rPr lang="en-US" sz="1400" dirty="0" err="1"/>
                <a:t>C</a:t>
              </a:r>
              <a:r>
                <a:rPr lang="en-US" sz="1400" baseline="-25000" dirty="0" err="1"/>
                <a:t>i</a:t>
              </a:r>
              <a:endParaRPr lang="en-US" sz="1400" baseline="-25000" dirty="0"/>
            </a:p>
          </p:txBody>
        </p:sp>
      </p:grpSp>
      <p:sp>
        <p:nvSpPr>
          <p:cNvPr id="53" name="Content Placeholder 2"/>
          <p:cNvSpPr>
            <a:spLocks noGrp="1"/>
          </p:cNvSpPr>
          <p:nvPr>
            <p:ph idx="1"/>
          </p:nvPr>
        </p:nvSpPr>
        <p:spPr>
          <a:xfrm>
            <a:off x="5349547" y="4262066"/>
            <a:ext cx="3637052" cy="1447800"/>
          </a:xfrm>
          <a:solidFill>
            <a:schemeClr val="bg1"/>
          </a:solidFill>
        </p:spPr>
        <p:txBody>
          <a:bodyPr>
            <a:noAutofit/>
          </a:bodyPr>
          <a:lstStyle/>
          <a:p>
            <a:r>
              <a:rPr lang="en-US" sz="2000" dirty="0" smtClean="0"/>
              <a:t>Homography can be used to pre-warp facet images to generate corrective image on virtual plane</a:t>
            </a:r>
          </a:p>
          <a:p>
            <a:r>
              <a:rPr lang="en-US" sz="2000" dirty="0" smtClean="0"/>
              <a:t>Can lead to depth errors – we fix these using per-pixel operations in a pixel </a:t>
            </a:r>
            <a:r>
              <a:rPr lang="en-US" sz="2000" dirty="0" err="1" smtClean="0"/>
              <a:t>shader</a:t>
            </a:r>
            <a:r>
              <a:rPr lang="en-US" sz="2000" dirty="0" smtClean="0"/>
              <a:t>.</a:t>
            </a:r>
            <a:endParaRPr lang="en-US" sz="2000" dirty="0"/>
          </a:p>
        </p:txBody>
      </p:sp>
      <p:sp>
        <p:nvSpPr>
          <p:cNvPr id="54" name="Rounded Rectangle 53"/>
          <p:cNvSpPr/>
          <p:nvPr/>
        </p:nvSpPr>
        <p:spPr>
          <a:xfrm>
            <a:off x="4559782" y="5314890"/>
            <a:ext cx="609600" cy="685800"/>
          </a:xfrm>
          <a:prstGeom prst="roundRect">
            <a:avLst/>
          </a:prstGeom>
          <a:solidFill>
            <a:schemeClr val="tx1">
              <a:lumMod val="95000"/>
              <a:lumOff val="5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t>
            </a:r>
            <a:r>
              <a:rPr lang="en-US" baseline="-25000" dirty="0" smtClean="0"/>
              <a:t>v</a:t>
            </a:r>
            <a:endParaRPr lang="en-US" baseline="-25000" dirty="0"/>
          </a:p>
        </p:txBody>
      </p:sp>
      <p:sp>
        <p:nvSpPr>
          <p:cNvPr id="55" name="Rounded Rectangle 54"/>
          <p:cNvSpPr/>
          <p:nvPr/>
        </p:nvSpPr>
        <p:spPr>
          <a:xfrm>
            <a:off x="3721582" y="5314890"/>
            <a:ext cx="609600" cy="685800"/>
          </a:xfrm>
          <a:prstGeom prst="roundRect">
            <a:avLst/>
          </a:prstGeom>
          <a:solidFill>
            <a:schemeClr val="tx1">
              <a:lumMod val="95000"/>
              <a:lumOff val="5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
            </a:r>
            <a:endParaRPr lang="en-US" baseline="-25000" dirty="0"/>
          </a:p>
        </p:txBody>
      </p:sp>
      <p:sp>
        <p:nvSpPr>
          <p:cNvPr id="56" name="Rounded Rectangle 55"/>
          <p:cNvSpPr/>
          <p:nvPr/>
        </p:nvSpPr>
        <p:spPr>
          <a:xfrm>
            <a:off x="2807182" y="5314890"/>
            <a:ext cx="609600" cy="685800"/>
          </a:xfrm>
          <a:prstGeom prst="roundRect">
            <a:avLst/>
          </a:prstGeom>
          <a:solidFill>
            <a:schemeClr val="tx1">
              <a:lumMod val="95000"/>
              <a:lumOff val="5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
            </a:r>
            <a:r>
              <a:rPr lang="en-US" baseline="-25000" dirty="0" smtClean="0"/>
              <a:t>d</a:t>
            </a:r>
            <a:endParaRPr lang="en-US" baseline="-25000" dirty="0"/>
          </a:p>
        </p:txBody>
      </p:sp>
      <p:sp>
        <p:nvSpPr>
          <p:cNvPr id="57" name="Rounded Rectangle 56"/>
          <p:cNvSpPr/>
          <p:nvPr/>
        </p:nvSpPr>
        <p:spPr>
          <a:xfrm>
            <a:off x="1968982" y="5314890"/>
            <a:ext cx="609600" cy="685800"/>
          </a:xfrm>
          <a:prstGeom prst="roundRect">
            <a:avLst/>
          </a:prstGeom>
          <a:solidFill>
            <a:schemeClr val="tx1">
              <a:lumMod val="95000"/>
              <a:lumOff val="5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baseline="-25000" dirty="0"/>
          </a:p>
        </p:txBody>
      </p:sp>
      <p:cxnSp>
        <p:nvCxnSpPr>
          <p:cNvPr id="58" name="Straight Arrow Connector 57"/>
          <p:cNvCxnSpPr>
            <a:stCxn id="56" idx="1"/>
            <a:endCxn id="57" idx="3"/>
          </p:cNvCxnSpPr>
          <p:nvPr/>
        </p:nvCxnSpPr>
        <p:spPr>
          <a:xfrm rot="10800000">
            <a:off x="2578582" y="5657790"/>
            <a:ext cx="2286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5" idx="1"/>
            <a:endCxn id="56" idx="3"/>
          </p:cNvCxnSpPr>
          <p:nvPr/>
        </p:nvCxnSpPr>
        <p:spPr>
          <a:xfrm rot="10800000">
            <a:off x="3416782" y="5657790"/>
            <a:ext cx="3048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4" idx="1"/>
            <a:endCxn id="55" idx="3"/>
          </p:cNvCxnSpPr>
          <p:nvPr/>
        </p:nvCxnSpPr>
        <p:spPr>
          <a:xfrm rot="10800000">
            <a:off x="4331182" y="5657790"/>
            <a:ext cx="2286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470405" y="6000690"/>
            <a:ext cx="787395" cy="246221"/>
          </a:xfrm>
          <a:prstGeom prst="rect">
            <a:avLst/>
          </a:prstGeom>
          <a:noFill/>
        </p:spPr>
        <p:txBody>
          <a:bodyPr wrap="none" rtlCol="0">
            <a:spAutoFit/>
          </a:bodyPr>
          <a:lstStyle/>
          <a:p>
            <a:r>
              <a:rPr lang="en-US" sz="1000" dirty="0" smtClean="0"/>
              <a:t>ModelView</a:t>
            </a:r>
            <a:endParaRPr lang="en-US" sz="1000" dirty="0"/>
          </a:p>
        </p:txBody>
      </p:sp>
      <p:sp>
        <p:nvSpPr>
          <p:cNvPr id="62" name="TextBox 61"/>
          <p:cNvSpPr txBox="1"/>
          <p:nvPr/>
        </p:nvSpPr>
        <p:spPr>
          <a:xfrm>
            <a:off x="3721582" y="6000690"/>
            <a:ext cx="732893" cy="246221"/>
          </a:xfrm>
          <a:prstGeom prst="rect">
            <a:avLst/>
          </a:prstGeom>
          <a:noFill/>
        </p:spPr>
        <p:txBody>
          <a:bodyPr wrap="none" rtlCol="0">
            <a:spAutoFit/>
          </a:bodyPr>
          <a:lstStyle/>
          <a:p>
            <a:r>
              <a:rPr lang="en-US" sz="1000" dirty="0" smtClean="0"/>
              <a:t>Projection</a:t>
            </a:r>
            <a:endParaRPr lang="en-US" sz="1000" dirty="0"/>
          </a:p>
        </p:txBody>
      </p:sp>
      <p:sp>
        <p:nvSpPr>
          <p:cNvPr id="63" name="TextBox 62"/>
          <p:cNvSpPr txBox="1"/>
          <p:nvPr/>
        </p:nvSpPr>
        <p:spPr>
          <a:xfrm>
            <a:off x="2730982" y="6000690"/>
            <a:ext cx="803425" cy="400110"/>
          </a:xfrm>
          <a:prstGeom prst="rect">
            <a:avLst/>
          </a:prstGeom>
          <a:noFill/>
        </p:spPr>
        <p:txBody>
          <a:bodyPr wrap="none" rtlCol="0">
            <a:spAutoFit/>
          </a:bodyPr>
          <a:lstStyle/>
          <a:p>
            <a:r>
              <a:rPr lang="en-US" sz="1000" dirty="0" smtClean="0"/>
              <a:t>Perspective</a:t>
            </a:r>
          </a:p>
          <a:p>
            <a:pPr algn="ctr"/>
            <a:r>
              <a:rPr lang="en-US" sz="1000" dirty="0" smtClean="0"/>
              <a:t>Division</a:t>
            </a:r>
            <a:endParaRPr lang="en-US" sz="1000" dirty="0"/>
          </a:p>
        </p:txBody>
      </p:sp>
      <p:sp>
        <p:nvSpPr>
          <p:cNvPr id="64" name="TextBox 63"/>
          <p:cNvSpPr txBox="1"/>
          <p:nvPr/>
        </p:nvSpPr>
        <p:spPr>
          <a:xfrm>
            <a:off x="1905000" y="6000690"/>
            <a:ext cx="673582" cy="400110"/>
          </a:xfrm>
          <a:prstGeom prst="rect">
            <a:avLst/>
          </a:prstGeom>
          <a:noFill/>
        </p:spPr>
        <p:txBody>
          <a:bodyPr wrap="none" rtlCol="0">
            <a:spAutoFit/>
          </a:bodyPr>
          <a:lstStyle/>
          <a:p>
            <a:pPr algn="ctr"/>
            <a:r>
              <a:rPr lang="en-US" sz="1000" dirty="0" smtClean="0"/>
              <a:t>Viewport</a:t>
            </a:r>
          </a:p>
          <a:p>
            <a:pPr algn="ctr"/>
            <a:r>
              <a:rPr lang="en-US" sz="1000" dirty="0" smtClean="0"/>
              <a:t>Scaling</a:t>
            </a:r>
            <a:endParaRPr lang="en-US" sz="1000" dirty="0"/>
          </a:p>
        </p:txBody>
      </p:sp>
      <p:sp>
        <p:nvSpPr>
          <p:cNvPr id="65" name="Rounded Rectangle 64"/>
          <p:cNvSpPr/>
          <p:nvPr/>
        </p:nvSpPr>
        <p:spPr>
          <a:xfrm>
            <a:off x="1143000" y="5314890"/>
            <a:ext cx="609600" cy="685800"/>
          </a:xfrm>
          <a:prstGeom prst="roundRect">
            <a:avLst/>
          </a:prstGeom>
          <a:solidFill>
            <a:srgbClr val="FF0000"/>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baseline="-25000" dirty="0"/>
          </a:p>
        </p:txBody>
      </p:sp>
      <p:sp>
        <p:nvSpPr>
          <p:cNvPr id="66" name="TextBox 65"/>
          <p:cNvSpPr txBox="1"/>
          <p:nvPr/>
        </p:nvSpPr>
        <p:spPr>
          <a:xfrm>
            <a:off x="990600" y="6000690"/>
            <a:ext cx="883575" cy="246221"/>
          </a:xfrm>
          <a:prstGeom prst="rect">
            <a:avLst/>
          </a:prstGeom>
          <a:noFill/>
        </p:spPr>
        <p:txBody>
          <a:bodyPr wrap="none" rtlCol="0">
            <a:spAutoFit/>
          </a:bodyPr>
          <a:lstStyle/>
          <a:p>
            <a:pPr algn="ctr"/>
            <a:r>
              <a:rPr lang="en-US" sz="1000" dirty="0" smtClean="0"/>
              <a:t>Homography</a:t>
            </a:r>
            <a:endParaRPr lang="en-US" sz="1000" dirty="0"/>
          </a:p>
        </p:txBody>
      </p:sp>
      <p:cxnSp>
        <p:nvCxnSpPr>
          <p:cNvPr id="67" name="Straight Arrow Connector 66"/>
          <p:cNvCxnSpPr>
            <a:stCxn id="57" idx="1"/>
            <a:endCxn id="65" idx="3"/>
          </p:cNvCxnSpPr>
          <p:nvPr/>
        </p:nvCxnSpPr>
        <p:spPr>
          <a:xfrm rot="10800000">
            <a:off x="1752600" y="5657790"/>
            <a:ext cx="21638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2971800" y="6400800"/>
            <a:ext cx="1219200" cy="381000"/>
          </a:xfrm>
          <a:prstGeom prst="rect">
            <a:avLst/>
          </a:prstGeom>
          <a:solidFill>
            <a:srgbClr val="0070C0"/>
          </a:solidFill>
          <a:ln w="12700">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smtClean="0"/>
              <a:t>Canonical Space [-1,1]</a:t>
            </a:r>
            <a:endParaRPr lang="en-US" sz="1200" dirty="0"/>
          </a:p>
        </p:txBody>
      </p:sp>
      <p:cxnSp>
        <p:nvCxnSpPr>
          <p:cNvPr id="69" name="Straight Arrow Connector 68"/>
          <p:cNvCxnSpPr>
            <a:stCxn id="68" idx="0"/>
          </p:cNvCxnSpPr>
          <p:nvPr/>
        </p:nvCxnSpPr>
        <p:spPr>
          <a:xfrm rot="5400000" flipH="1" flipV="1">
            <a:off x="3352800" y="6172200"/>
            <a:ext cx="4572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 name="Arc 69"/>
          <p:cNvSpPr/>
          <p:nvPr/>
        </p:nvSpPr>
        <p:spPr>
          <a:xfrm>
            <a:off x="1447800" y="4953000"/>
            <a:ext cx="2133600" cy="762000"/>
          </a:xfrm>
          <a:prstGeom prst="arc">
            <a:avLst>
              <a:gd name="adj1" fmla="val 10815553"/>
              <a:gd name="adj2" fmla="val 0"/>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Rounded Rectangle 70"/>
          <p:cNvSpPr/>
          <p:nvPr/>
        </p:nvSpPr>
        <p:spPr>
          <a:xfrm>
            <a:off x="2806700" y="5314950"/>
            <a:ext cx="609600" cy="685800"/>
          </a:xfrm>
          <a:prstGeom prst="roundRect">
            <a:avLst/>
          </a:prstGeom>
          <a:solidFill>
            <a:srgbClr val="FF0000"/>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baseline="-25000" dirty="0"/>
          </a:p>
        </p:txBody>
      </p:sp>
      <p:sp>
        <p:nvSpPr>
          <p:cNvPr id="72" name="TextBox 71"/>
          <p:cNvSpPr txBox="1"/>
          <p:nvPr/>
        </p:nvSpPr>
        <p:spPr>
          <a:xfrm>
            <a:off x="2667000" y="6096000"/>
            <a:ext cx="883575" cy="246221"/>
          </a:xfrm>
          <a:prstGeom prst="rect">
            <a:avLst/>
          </a:prstGeom>
          <a:noFill/>
        </p:spPr>
        <p:txBody>
          <a:bodyPr wrap="none" rtlCol="0">
            <a:spAutoFit/>
          </a:bodyPr>
          <a:lstStyle/>
          <a:p>
            <a:pPr algn="ctr"/>
            <a:r>
              <a:rPr lang="en-US" sz="1000" dirty="0" smtClean="0"/>
              <a:t>Homography</a:t>
            </a:r>
            <a:endParaRPr lang="en-US" sz="1000" dirty="0"/>
          </a:p>
        </p:txBody>
      </p:sp>
      <p:cxnSp>
        <p:nvCxnSpPr>
          <p:cNvPr id="73" name="Straight Arrow Connector 72"/>
          <p:cNvCxnSpPr/>
          <p:nvPr/>
        </p:nvCxnSpPr>
        <p:spPr>
          <a:xfrm rot="10800000">
            <a:off x="2581274" y="5657850"/>
            <a:ext cx="2286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Rounded Rectangle 73"/>
          <p:cNvSpPr/>
          <p:nvPr/>
        </p:nvSpPr>
        <p:spPr>
          <a:xfrm>
            <a:off x="158406" y="5313177"/>
            <a:ext cx="780824" cy="685800"/>
          </a:xfrm>
          <a:prstGeom prst="roundRect">
            <a:avLst/>
          </a:prstGeom>
          <a:solidFill>
            <a:srgbClr val="7030A0"/>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Pixel</a:t>
            </a:r>
          </a:p>
          <a:p>
            <a:pPr algn="ctr"/>
            <a:r>
              <a:rPr lang="en-US" sz="1200" dirty="0" smtClean="0"/>
              <a:t>Shader</a:t>
            </a:r>
            <a:endParaRPr lang="en-US" sz="1200" baseline="30000" dirty="0"/>
          </a:p>
        </p:txBody>
      </p:sp>
      <p:cxnSp>
        <p:nvCxnSpPr>
          <p:cNvPr id="75" name="Straight Arrow Connector 74"/>
          <p:cNvCxnSpPr>
            <a:stCxn id="65" idx="1"/>
            <a:endCxn id="74" idx="3"/>
          </p:cNvCxnSpPr>
          <p:nvPr/>
        </p:nvCxnSpPr>
        <p:spPr>
          <a:xfrm rot="10800000">
            <a:off x="939230" y="5656078"/>
            <a:ext cx="203770" cy="17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228600" y="4267200"/>
            <a:ext cx="5181600" cy="646331"/>
          </a:xfrm>
          <a:prstGeom prst="rect">
            <a:avLst/>
          </a:prstGeom>
          <a:noFill/>
        </p:spPr>
        <p:txBody>
          <a:bodyPr wrap="square" rtlCol="0">
            <a:spAutoFit/>
          </a:bodyPr>
          <a:lstStyle/>
          <a:p>
            <a:r>
              <a:rPr lang="en-US" b="1" dirty="0" smtClean="0">
                <a:solidFill>
                  <a:srgbClr val="FF0000"/>
                </a:solidFill>
              </a:rPr>
              <a:t>Problems:</a:t>
            </a:r>
            <a:r>
              <a:rPr lang="en-US" dirty="0" smtClean="0"/>
              <a:t> Pixel Interpolation, Non-integer Pixles and Per-Pixel Normalization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1000"/>
                                        <p:tgtEl>
                                          <p:spTgt spid="76"/>
                                        </p:tgtEl>
                                      </p:cBhvr>
                                    </p:animEffect>
                                  </p:childTnLst>
                                </p:cTn>
                              </p:par>
                              <p:par>
                                <p:cTn id="11" presetID="10"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1000"/>
                                        <p:tgtEl>
                                          <p:spTgt spid="66"/>
                                        </p:tgtEl>
                                      </p:cBhvr>
                                    </p:animEffect>
                                  </p:childTnLst>
                                </p:cTn>
                              </p:par>
                              <p:par>
                                <p:cTn id="14" presetID="10" presetClass="entr" presetSubtype="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10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100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1000"/>
                                        <p:tgtEl>
                                          <p:spTgt spid="65"/>
                                        </p:tgtEl>
                                      </p:cBhvr>
                                    </p:animEffect>
                                    <p:set>
                                      <p:cBhvr>
                                        <p:cTn id="26" dur="1" fill="hold">
                                          <p:stCondLst>
                                            <p:cond delay="999"/>
                                          </p:stCondLst>
                                        </p:cTn>
                                        <p:tgtEl>
                                          <p:spTgt spid="65"/>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66"/>
                                        </p:tgtEl>
                                      </p:cBhvr>
                                    </p:animEffect>
                                    <p:set>
                                      <p:cBhvr>
                                        <p:cTn id="29" dur="1" fill="hold">
                                          <p:stCondLst>
                                            <p:cond delay="999"/>
                                          </p:stCondLst>
                                        </p:cTn>
                                        <p:tgtEl>
                                          <p:spTgt spid="6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67"/>
                                        </p:tgtEl>
                                      </p:cBhvr>
                                    </p:animEffect>
                                    <p:set>
                                      <p:cBhvr>
                                        <p:cTn id="32" dur="1" fill="hold">
                                          <p:stCondLst>
                                            <p:cond delay="999"/>
                                          </p:stCondLst>
                                        </p:cTn>
                                        <p:tgtEl>
                                          <p:spTgt spid="6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5" presetClass="path" presetSubtype="0" accel="50000" decel="50000" fill="hold" grpId="0" nodeType="clickEffect">
                                  <p:stCondLst>
                                    <p:cond delay="0"/>
                                  </p:stCondLst>
                                  <p:childTnLst>
                                    <p:animMotion origin="layout" path="M 2.22222E-6 -3.33333E-6 L -0.09028 0.00047 " pathEditMode="relative" rAng="0" ptsTypes="AA">
                                      <p:cBhvr>
                                        <p:cTn id="36" dur="1000" fill="hold"/>
                                        <p:tgtEl>
                                          <p:spTgt spid="57"/>
                                        </p:tgtEl>
                                        <p:attrNameLst>
                                          <p:attrName>ppt_x</p:attrName>
                                          <p:attrName>ppt_y</p:attrName>
                                        </p:attrNameLst>
                                      </p:cBhvr>
                                      <p:rCtr x="-45" y="0"/>
                                    </p:animMotion>
                                  </p:childTnLst>
                                </p:cTn>
                              </p:par>
                              <p:par>
                                <p:cTn id="37" presetID="35" presetClass="path" presetSubtype="0" accel="50000" decel="50000" fill="hold" nodeType="withEffect">
                                  <p:stCondLst>
                                    <p:cond delay="0"/>
                                  </p:stCondLst>
                                  <p:childTnLst>
                                    <p:animMotion origin="layout" path="M -1.11111E-6 -3.33333E-6 L -0.09288 0.00047 " pathEditMode="relative" rAng="0" ptsTypes="AA">
                                      <p:cBhvr>
                                        <p:cTn id="38" dur="1000" fill="hold"/>
                                        <p:tgtEl>
                                          <p:spTgt spid="58"/>
                                        </p:tgtEl>
                                        <p:attrNameLst>
                                          <p:attrName>ppt_x</p:attrName>
                                          <p:attrName>ppt_y</p:attrName>
                                        </p:attrNameLst>
                                      </p:cBhvr>
                                      <p:rCtr x="-47" y="0"/>
                                    </p:animMotion>
                                  </p:childTnLst>
                                </p:cTn>
                              </p:par>
                              <p:par>
                                <p:cTn id="39" presetID="35" presetClass="path" presetSubtype="0" accel="50000" decel="50000" fill="hold" grpId="0" nodeType="withEffect">
                                  <p:stCondLst>
                                    <p:cond delay="0"/>
                                  </p:stCondLst>
                                  <p:childTnLst>
                                    <p:animMotion origin="layout" path="M 4.44444E-6 -1.11111E-6 L -0.09028 -0.00231 " pathEditMode="relative" rAng="0" ptsTypes="AA">
                                      <p:cBhvr>
                                        <p:cTn id="40" dur="1000" fill="hold"/>
                                        <p:tgtEl>
                                          <p:spTgt spid="56"/>
                                        </p:tgtEl>
                                        <p:attrNameLst>
                                          <p:attrName>ppt_x</p:attrName>
                                          <p:attrName>ppt_y</p:attrName>
                                        </p:attrNameLst>
                                      </p:cBhvr>
                                      <p:rCtr x="-45" y="-1"/>
                                    </p:animMotion>
                                  </p:childTnLst>
                                </p:cTn>
                              </p:par>
                              <p:par>
                                <p:cTn id="41" presetID="35" presetClass="path" presetSubtype="0" accel="50000" decel="50000" fill="hold" grpId="0" nodeType="withEffect">
                                  <p:stCondLst>
                                    <p:cond delay="0"/>
                                  </p:stCondLst>
                                  <p:childTnLst>
                                    <p:animMotion origin="layout" path="M -2.77778E-7 3.33333E-6 L -0.09253 -0.00371 " pathEditMode="relative" rAng="0" ptsTypes="AA">
                                      <p:cBhvr>
                                        <p:cTn id="42" dur="1000" fill="hold"/>
                                        <p:tgtEl>
                                          <p:spTgt spid="63"/>
                                        </p:tgtEl>
                                        <p:attrNameLst>
                                          <p:attrName>ppt_x</p:attrName>
                                          <p:attrName>ppt_y</p:attrName>
                                        </p:attrNameLst>
                                      </p:cBhvr>
                                      <p:rCtr x="-46" y="-2"/>
                                    </p:animMotion>
                                  </p:childTnLst>
                                </p:cTn>
                              </p:par>
                              <p:par>
                                <p:cTn id="43" presetID="35" presetClass="path" presetSubtype="0" accel="50000" decel="50000" fill="hold" grpId="0" nodeType="withEffect">
                                  <p:stCondLst>
                                    <p:cond delay="0"/>
                                  </p:stCondLst>
                                  <p:childTnLst>
                                    <p:animMotion origin="layout" path="M 4.44444E-6 0 L -0.08542 -0.00093 " pathEditMode="relative" rAng="0" ptsTypes="AA">
                                      <p:cBhvr>
                                        <p:cTn id="44" dur="1000" fill="hold"/>
                                        <p:tgtEl>
                                          <p:spTgt spid="64"/>
                                        </p:tgtEl>
                                        <p:attrNameLst>
                                          <p:attrName>ppt_x</p:attrName>
                                          <p:attrName>ppt_y</p:attrName>
                                        </p:attrNameLst>
                                      </p:cBhvr>
                                      <p:rCtr x="-43" y="0"/>
                                    </p:animMotion>
                                  </p:childTnLst>
                                </p:cTn>
                              </p:par>
                              <p:par>
                                <p:cTn id="45" presetID="10" presetClass="exit" presetSubtype="0" fill="hold" grpId="0" nodeType="withEffect">
                                  <p:stCondLst>
                                    <p:cond delay="0"/>
                                  </p:stCondLst>
                                  <p:childTnLst>
                                    <p:animEffect transition="out" filter="fade">
                                      <p:cBhvr>
                                        <p:cTn id="46" dur="1000"/>
                                        <p:tgtEl>
                                          <p:spTgt spid="70"/>
                                        </p:tgtEl>
                                      </p:cBhvr>
                                    </p:animEffect>
                                    <p:set>
                                      <p:cBhvr>
                                        <p:cTn id="47" dur="1" fill="hold">
                                          <p:stCondLst>
                                            <p:cond delay="999"/>
                                          </p:stCondLst>
                                        </p:cTn>
                                        <p:tgtEl>
                                          <p:spTgt spid="70"/>
                                        </p:tgtEl>
                                        <p:attrNameLst>
                                          <p:attrName>style.visibility</p:attrName>
                                        </p:attrNameLst>
                                      </p:cBhvr>
                                      <p:to>
                                        <p:strVal val="hidden"/>
                                      </p:to>
                                    </p:se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fade">
                                      <p:cBhvr>
                                        <p:cTn id="51" dur="1000"/>
                                        <p:tgtEl>
                                          <p:spTgt spid="7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fade">
                                      <p:cBhvr>
                                        <p:cTn id="54" dur="1000"/>
                                        <p:tgtEl>
                                          <p:spTgt spid="72"/>
                                        </p:tgtEl>
                                      </p:cBhvr>
                                    </p:animEffect>
                                  </p:childTnLst>
                                </p:cTn>
                              </p:par>
                              <p:par>
                                <p:cTn id="55" presetID="10" presetClass="entr" presetSubtype="0" fill="hold" nodeType="with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fade">
                                      <p:cBhvr>
                                        <p:cTn id="57" dur="1000"/>
                                        <p:tgtEl>
                                          <p:spTgt spid="7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1000"/>
                                        <p:tgtEl>
                                          <p:spTgt spid="74"/>
                                        </p:tgtEl>
                                      </p:cBhvr>
                                    </p:animEffect>
                                  </p:childTnLst>
                                </p:cTn>
                              </p:par>
                              <p:par>
                                <p:cTn id="63" presetID="10" presetClass="entr" presetSubtype="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fade">
                                      <p:cBhvr>
                                        <p:cTn id="65" dur="1000"/>
                                        <p:tgtEl>
                                          <p:spTgt spid="75"/>
                                        </p:tgtEl>
                                      </p:cBhvr>
                                    </p:animEffect>
                                  </p:childTnLst>
                                </p:cTn>
                              </p:par>
                              <p:par>
                                <p:cTn id="66" presetID="10" presetClass="exit" presetSubtype="0" fill="hold" grpId="1" nodeType="withEffect">
                                  <p:stCondLst>
                                    <p:cond delay="0"/>
                                  </p:stCondLst>
                                  <p:childTnLst>
                                    <p:animEffect transition="out" filter="fade">
                                      <p:cBhvr>
                                        <p:cTn id="67" dur="1000"/>
                                        <p:tgtEl>
                                          <p:spTgt spid="76"/>
                                        </p:tgtEl>
                                      </p:cBhvr>
                                    </p:animEffect>
                                    <p:set>
                                      <p:cBhvr>
                                        <p:cTn id="68" dur="1" fill="hold">
                                          <p:stCondLst>
                                            <p:cond delay="9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63" grpId="0"/>
      <p:bldP spid="64" grpId="0"/>
      <p:bldP spid="65" grpId="0" animBg="1"/>
      <p:bldP spid="65" grpId="1" animBg="1"/>
      <p:bldP spid="66" grpId="0"/>
      <p:bldP spid="70" grpId="0" animBg="1"/>
      <p:bldP spid="71" grpId="0" animBg="1"/>
      <p:bldP spid="72" grpId="0"/>
      <p:bldP spid="74" grpId="0" animBg="1"/>
      <p:bldP spid="76" grpId="0"/>
      <p:bldP spid="7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5448"/>
            <a:ext cx="8229600" cy="1252728"/>
          </a:xfrm>
        </p:spPr>
        <p:txBody>
          <a:bodyPr/>
          <a:lstStyle/>
          <a:p>
            <a:r>
              <a:rPr lang="en-US" dirty="0" smtClean="0"/>
              <a:t>Quality Evaluation</a:t>
            </a:r>
            <a:endParaRPr lang="en-US" dirty="0"/>
          </a:p>
        </p:txBody>
      </p:sp>
      <p:pic>
        <p:nvPicPr>
          <p:cNvPr id="5" name="Picture 20" descr="CompCAVE2"/>
          <p:cNvPicPr preferRelativeResize="0">
            <a:picLocks noChangeAspect="1" noChangeArrowheads="1"/>
          </p:cNvPicPr>
          <p:nvPr/>
        </p:nvPicPr>
        <p:blipFill>
          <a:blip r:embed="rId2">
            <a:lum bright="6000" contrast="6000"/>
          </a:blip>
          <a:srcRect/>
          <a:stretch>
            <a:fillRect/>
          </a:stretch>
        </p:blipFill>
        <p:spPr bwMode="auto">
          <a:xfrm>
            <a:off x="133588" y="1679576"/>
            <a:ext cx="2152412" cy="1721666"/>
          </a:xfrm>
          <a:prstGeom prst="rect">
            <a:avLst/>
          </a:prstGeom>
          <a:noFill/>
          <a:ln w="9525">
            <a:noFill/>
            <a:miter lim="800000"/>
            <a:headEnd/>
            <a:tailEnd/>
          </a:ln>
        </p:spPr>
      </p:pic>
      <p:sp>
        <p:nvSpPr>
          <p:cNvPr id="6" name="Text Box 21"/>
          <p:cNvSpPr txBox="1">
            <a:spLocks noChangeArrowheads="1"/>
          </p:cNvSpPr>
          <p:nvPr/>
        </p:nvSpPr>
        <p:spPr bwMode="auto">
          <a:xfrm>
            <a:off x="824817" y="3421618"/>
            <a:ext cx="1321591" cy="369332"/>
          </a:xfrm>
          <a:prstGeom prst="rect">
            <a:avLst/>
          </a:prstGeom>
          <a:noFill/>
          <a:ln w="9525">
            <a:noFill/>
            <a:miter lim="800000"/>
            <a:headEnd/>
            <a:tailEnd/>
          </a:ln>
          <a:effectLst/>
        </p:spPr>
        <p:txBody>
          <a:bodyPr wrap="square">
            <a:spAutoFit/>
          </a:bodyPr>
          <a:lstStyle/>
          <a:p>
            <a:pPr eaLnBrk="0" hangingPunct="0">
              <a:spcBef>
                <a:spcPct val="50000"/>
              </a:spcBef>
            </a:pPr>
            <a:r>
              <a:rPr lang="en-US" dirty="0"/>
              <a:t>CAVE</a:t>
            </a:r>
          </a:p>
        </p:txBody>
      </p:sp>
      <p:pic>
        <p:nvPicPr>
          <p:cNvPr id="7" name="Picture 22" descr="CompScale2"/>
          <p:cNvPicPr preferRelativeResize="0">
            <a:picLocks noChangeAspect="1" noChangeArrowheads="1"/>
          </p:cNvPicPr>
          <p:nvPr/>
        </p:nvPicPr>
        <p:blipFill>
          <a:blip r:embed="rId3">
            <a:lum bright="6000" contrast="6000"/>
          </a:blip>
          <a:srcRect/>
          <a:stretch>
            <a:fillRect/>
          </a:stretch>
        </p:blipFill>
        <p:spPr bwMode="auto">
          <a:xfrm>
            <a:off x="2398713" y="1676400"/>
            <a:ext cx="2119480" cy="1728253"/>
          </a:xfrm>
          <a:prstGeom prst="rect">
            <a:avLst/>
          </a:prstGeom>
          <a:noFill/>
          <a:ln w="9525">
            <a:noFill/>
            <a:miter lim="800000"/>
            <a:headEnd/>
            <a:tailEnd/>
          </a:ln>
        </p:spPr>
      </p:pic>
      <p:sp>
        <p:nvSpPr>
          <p:cNvPr id="8" name="Text Box 23"/>
          <p:cNvSpPr txBox="1">
            <a:spLocks noChangeArrowheads="1"/>
          </p:cNvSpPr>
          <p:nvPr/>
        </p:nvSpPr>
        <p:spPr bwMode="auto">
          <a:xfrm>
            <a:off x="2971800" y="3352800"/>
            <a:ext cx="1559113" cy="369332"/>
          </a:xfrm>
          <a:prstGeom prst="rect">
            <a:avLst/>
          </a:prstGeom>
          <a:noFill/>
          <a:ln w="9525">
            <a:noFill/>
            <a:miter lim="800000"/>
            <a:headEnd/>
            <a:tailEnd/>
          </a:ln>
          <a:effectLst/>
        </p:spPr>
        <p:txBody>
          <a:bodyPr wrap="square">
            <a:spAutoFit/>
          </a:bodyPr>
          <a:lstStyle/>
          <a:p>
            <a:pPr eaLnBrk="0" hangingPunct="0">
              <a:spcBef>
                <a:spcPct val="50000"/>
              </a:spcBef>
            </a:pPr>
            <a:r>
              <a:rPr lang="en-US" dirty="0"/>
              <a:t>Scale &lt;1</a:t>
            </a:r>
          </a:p>
        </p:txBody>
      </p:sp>
      <p:pic>
        <p:nvPicPr>
          <p:cNvPr id="9" name="Picture 24" descr="CompRaskar2"/>
          <p:cNvPicPr preferRelativeResize="0">
            <a:picLocks noChangeAspect="1" noChangeArrowheads="1"/>
          </p:cNvPicPr>
          <p:nvPr/>
        </p:nvPicPr>
        <p:blipFill>
          <a:blip r:embed="rId4">
            <a:lum bright="6000" contrast="6000"/>
          </a:blip>
          <a:srcRect/>
          <a:stretch>
            <a:fillRect/>
          </a:stretch>
        </p:blipFill>
        <p:spPr bwMode="auto">
          <a:xfrm>
            <a:off x="4583484" y="1676400"/>
            <a:ext cx="2122116" cy="1730888"/>
          </a:xfrm>
          <a:prstGeom prst="rect">
            <a:avLst/>
          </a:prstGeom>
          <a:noFill/>
          <a:ln w="9525">
            <a:noFill/>
            <a:miter lim="800000"/>
            <a:headEnd/>
            <a:tailEnd/>
          </a:ln>
        </p:spPr>
      </p:pic>
      <p:sp>
        <p:nvSpPr>
          <p:cNvPr id="10" name="Text Box 25"/>
          <p:cNvSpPr txBox="1">
            <a:spLocks noChangeArrowheads="1"/>
          </p:cNvSpPr>
          <p:nvPr/>
        </p:nvSpPr>
        <p:spPr bwMode="auto">
          <a:xfrm>
            <a:off x="5165177" y="3352800"/>
            <a:ext cx="1717457" cy="369332"/>
          </a:xfrm>
          <a:prstGeom prst="rect">
            <a:avLst/>
          </a:prstGeom>
          <a:noFill/>
          <a:ln w="9525">
            <a:noFill/>
            <a:miter lim="800000"/>
            <a:headEnd/>
            <a:tailEnd/>
          </a:ln>
          <a:effectLst/>
        </p:spPr>
        <p:txBody>
          <a:bodyPr wrap="square">
            <a:spAutoFit/>
          </a:bodyPr>
          <a:lstStyle/>
          <a:p>
            <a:pPr eaLnBrk="0" hangingPunct="0">
              <a:spcBef>
                <a:spcPct val="50000"/>
              </a:spcBef>
            </a:pPr>
            <a:r>
              <a:rPr lang="en-US" dirty="0" err="1"/>
              <a:t>Raskar</a:t>
            </a:r>
            <a:endParaRPr lang="en-US" dirty="0"/>
          </a:p>
        </p:txBody>
      </p:sp>
      <p:pic>
        <p:nvPicPr>
          <p:cNvPr id="11" name="Picture 26" descr="CompShader2"/>
          <p:cNvPicPr preferRelativeResize="0">
            <a:picLocks noChangeAspect="1" noChangeArrowheads="1"/>
          </p:cNvPicPr>
          <p:nvPr/>
        </p:nvPicPr>
        <p:blipFill>
          <a:blip r:embed="rId5">
            <a:lum bright="6000" contrast="6000"/>
          </a:blip>
          <a:srcRect/>
          <a:stretch>
            <a:fillRect/>
          </a:stretch>
        </p:blipFill>
        <p:spPr bwMode="auto">
          <a:xfrm>
            <a:off x="6894513" y="1676400"/>
            <a:ext cx="2097087" cy="1717714"/>
          </a:xfrm>
          <a:prstGeom prst="rect">
            <a:avLst/>
          </a:prstGeom>
          <a:noFill/>
          <a:ln w="9525">
            <a:noFill/>
            <a:miter lim="800000"/>
            <a:headEnd/>
            <a:tailEnd/>
          </a:ln>
        </p:spPr>
      </p:pic>
      <p:sp>
        <p:nvSpPr>
          <p:cNvPr id="12" name="Text Box 27"/>
          <p:cNvSpPr txBox="1">
            <a:spLocks noChangeArrowheads="1"/>
          </p:cNvSpPr>
          <p:nvPr/>
        </p:nvSpPr>
        <p:spPr bwMode="auto">
          <a:xfrm>
            <a:off x="7476206" y="3352800"/>
            <a:ext cx="1591594" cy="784830"/>
          </a:xfrm>
          <a:prstGeom prst="rect">
            <a:avLst/>
          </a:prstGeom>
          <a:noFill/>
          <a:ln w="9525">
            <a:noFill/>
            <a:miter lim="800000"/>
            <a:headEnd/>
            <a:tailEnd/>
          </a:ln>
          <a:effectLst/>
        </p:spPr>
        <p:txBody>
          <a:bodyPr wrap="square">
            <a:spAutoFit/>
          </a:bodyPr>
          <a:lstStyle/>
          <a:p>
            <a:pPr eaLnBrk="0" hangingPunct="0">
              <a:spcBef>
                <a:spcPct val="50000"/>
              </a:spcBef>
            </a:pPr>
            <a:r>
              <a:rPr lang="en-US" dirty="0" smtClean="0"/>
              <a:t>Our Method</a:t>
            </a:r>
          </a:p>
          <a:p>
            <a:pPr eaLnBrk="0" hangingPunct="0">
              <a:spcBef>
                <a:spcPct val="50000"/>
              </a:spcBef>
            </a:pPr>
            <a:endParaRPr lang="en-US" dirty="0"/>
          </a:p>
        </p:txBody>
      </p:sp>
      <p:pic>
        <p:nvPicPr>
          <p:cNvPr id="13" name="Picture 10" descr="Plot"/>
          <p:cNvPicPr preferRelativeResize="0">
            <a:picLocks noChangeAspect="1" noChangeArrowheads="1"/>
          </p:cNvPicPr>
          <p:nvPr/>
        </p:nvPicPr>
        <p:blipFill>
          <a:blip r:embed="rId6" cstate="print">
            <a:lum bright="8000" contrast="8000"/>
          </a:blip>
          <a:srcRect/>
          <a:stretch>
            <a:fillRect/>
          </a:stretch>
        </p:blipFill>
        <p:spPr bwMode="auto">
          <a:xfrm>
            <a:off x="0" y="4162425"/>
            <a:ext cx="2065384" cy="2065384"/>
          </a:xfrm>
          <a:prstGeom prst="rect">
            <a:avLst/>
          </a:prstGeom>
          <a:noFill/>
          <a:ln w="9525">
            <a:noFill/>
            <a:miter lim="800000"/>
            <a:headEnd/>
            <a:tailEnd/>
          </a:ln>
        </p:spPr>
      </p:pic>
      <p:pic>
        <p:nvPicPr>
          <p:cNvPr id="14" name="Picture 11" descr="Exp2"/>
          <p:cNvPicPr preferRelativeResize="0">
            <a:picLocks noChangeAspect="1" noChangeArrowheads="1"/>
          </p:cNvPicPr>
          <p:nvPr/>
        </p:nvPicPr>
        <p:blipFill>
          <a:blip r:embed="rId7" cstate="print"/>
          <a:srcRect/>
          <a:stretch>
            <a:fillRect/>
          </a:stretch>
        </p:blipFill>
        <p:spPr bwMode="auto">
          <a:xfrm>
            <a:off x="1990821" y="4154441"/>
            <a:ext cx="2733579" cy="2057400"/>
          </a:xfrm>
          <a:prstGeom prst="rect">
            <a:avLst/>
          </a:prstGeom>
          <a:noFill/>
        </p:spPr>
      </p:pic>
      <p:sp>
        <p:nvSpPr>
          <p:cNvPr id="15" name="Rounded Rectangular Callout 14"/>
          <p:cNvSpPr/>
          <p:nvPr/>
        </p:nvSpPr>
        <p:spPr>
          <a:xfrm>
            <a:off x="990600" y="2438400"/>
            <a:ext cx="3581400" cy="1447800"/>
          </a:xfrm>
          <a:prstGeom prst="wedgeRoundRectCallout">
            <a:avLst>
              <a:gd name="adj1" fmla="val 13071"/>
              <a:gd name="adj2" fmla="val 76054"/>
              <a:gd name="adj3" fmla="val 16667"/>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Only our method produces consistent values across the facet boundaries, ensuring consistent collective rendering.</a:t>
            </a:r>
            <a:endParaRPr lang="en-US" dirty="0">
              <a:solidFill>
                <a:schemeClr val="tx1"/>
              </a:solidFill>
            </a:endParaRPr>
          </a:p>
        </p:txBody>
      </p:sp>
      <p:pic>
        <p:nvPicPr>
          <p:cNvPr id="16" name="Picture 2"/>
          <p:cNvPicPr>
            <a:picLocks noChangeAspect="1" noChangeArrowheads="1"/>
          </p:cNvPicPr>
          <p:nvPr/>
        </p:nvPicPr>
        <p:blipFill>
          <a:blip r:embed="rId8"/>
          <a:srcRect/>
          <a:stretch>
            <a:fillRect/>
          </a:stretch>
        </p:blipFill>
        <p:spPr bwMode="auto">
          <a:xfrm>
            <a:off x="4899006" y="4010025"/>
            <a:ext cx="4168794" cy="2209800"/>
          </a:xfrm>
          <a:prstGeom prst="rect">
            <a:avLst/>
          </a:prstGeom>
          <a:noFill/>
          <a:ln w="9525">
            <a:noFill/>
            <a:miter lim="800000"/>
            <a:headEnd/>
            <a:tailEnd/>
          </a:ln>
          <a:effectLst/>
        </p:spPr>
      </p:pic>
      <p:sp>
        <p:nvSpPr>
          <p:cNvPr id="17" name="Rounded Rectangular Callout 16"/>
          <p:cNvSpPr/>
          <p:nvPr/>
        </p:nvSpPr>
        <p:spPr>
          <a:xfrm>
            <a:off x="5029200" y="2438400"/>
            <a:ext cx="3581400" cy="1447800"/>
          </a:xfrm>
          <a:prstGeom prst="wedgeRoundRectCallout">
            <a:avLst>
              <a:gd name="adj1" fmla="val -16876"/>
              <a:gd name="adj2" fmla="val 71932"/>
              <a:gd name="adj3" fmla="val 16667"/>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Visual difference between the two methods. Clearly PTM produces more errors, even at 16 times the image size</a:t>
            </a:r>
            <a:endParaRPr lang="en-US" dirty="0">
              <a:solidFill>
                <a:schemeClr val="tx1"/>
              </a:solidFill>
            </a:endParaRPr>
          </a:p>
        </p:txBody>
      </p:sp>
      <p:sp>
        <p:nvSpPr>
          <p:cNvPr id="18" name="Text Box 21"/>
          <p:cNvSpPr txBox="1">
            <a:spLocks noChangeArrowheads="1"/>
          </p:cNvSpPr>
          <p:nvPr/>
        </p:nvSpPr>
        <p:spPr bwMode="auto">
          <a:xfrm>
            <a:off x="5410200" y="6219825"/>
            <a:ext cx="3276600" cy="646331"/>
          </a:xfrm>
          <a:prstGeom prst="rect">
            <a:avLst/>
          </a:prstGeom>
          <a:noFill/>
          <a:ln w="9525">
            <a:noFill/>
            <a:miter lim="800000"/>
            <a:headEnd/>
            <a:tailEnd/>
          </a:ln>
          <a:effectLst/>
        </p:spPr>
        <p:txBody>
          <a:bodyPr wrap="square">
            <a:spAutoFit/>
          </a:bodyPr>
          <a:lstStyle/>
          <a:p>
            <a:pPr algn="ctr" eaLnBrk="0" hangingPunct="0">
              <a:spcBef>
                <a:spcPct val="50000"/>
              </a:spcBef>
            </a:pPr>
            <a:r>
              <a:rPr lang="en-US" dirty="0" smtClean="0"/>
              <a:t>Comparision with Projective Texture Mapping</a:t>
            </a:r>
            <a:endParaRPr lang="en-US" dirty="0"/>
          </a:p>
        </p:txBody>
      </p:sp>
      <p:sp>
        <p:nvSpPr>
          <p:cNvPr id="19" name="Text Box 21"/>
          <p:cNvSpPr txBox="1">
            <a:spLocks noChangeArrowheads="1"/>
          </p:cNvSpPr>
          <p:nvPr/>
        </p:nvSpPr>
        <p:spPr bwMode="auto">
          <a:xfrm>
            <a:off x="304800" y="6219825"/>
            <a:ext cx="3657600" cy="369332"/>
          </a:xfrm>
          <a:prstGeom prst="rect">
            <a:avLst/>
          </a:prstGeom>
          <a:noFill/>
          <a:ln w="9525">
            <a:noFill/>
            <a:miter lim="800000"/>
            <a:headEnd/>
            <a:tailEnd/>
          </a:ln>
          <a:effectLst/>
        </p:spPr>
        <p:txBody>
          <a:bodyPr wrap="square">
            <a:spAutoFit/>
          </a:bodyPr>
          <a:lstStyle/>
          <a:p>
            <a:pPr eaLnBrk="0" hangingPunct="0">
              <a:spcBef>
                <a:spcPct val="50000"/>
              </a:spcBef>
            </a:pPr>
            <a:r>
              <a:rPr lang="en-US" dirty="0" smtClean="0"/>
              <a:t>Comparision with other approaches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52728"/>
          </a:xfrm>
        </p:spPr>
        <p:txBody>
          <a:bodyPr>
            <a:normAutofit fontScale="90000"/>
          </a:bodyPr>
          <a:lstStyle/>
          <a:p>
            <a:r>
              <a:rPr lang="en-US" sz="4800" dirty="0" smtClean="0"/>
              <a:t>Scalability: Parallel GPU ∆ Sorting and Single Pass Quilt Rendering </a:t>
            </a:r>
            <a:endParaRPr lang="en-US" dirty="0"/>
          </a:p>
        </p:txBody>
      </p:sp>
      <p:pic>
        <p:nvPicPr>
          <p:cNvPr id="4" name="Picture 4" descr="test"/>
          <p:cNvPicPr>
            <a:picLocks noChangeAspect="1" noChangeArrowheads="1"/>
          </p:cNvPicPr>
          <p:nvPr/>
        </p:nvPicPr>
        <p:blipFill>
          <a:blip r:embed="rId3" cstate="print"/>
          <a:stretch>
            <a:fillRect/>
          </a:stretch>
        </p:blipFill>
        <p:spPr>
          <a:xfrm>
            <a:off x="0" y="1524000"/>
            <a:ext cx="3429000" cy="2571750"/>
          </a:xfrm>
          <a:prstGeom prst="rect">
            <a:avLst/>
          </a:prstGeom>
          <a:noFill/>
        </p:spPr>
      </p:pic>
      <p:grpSp>
        <p:nvGrpSpPr>
          <p:cNvPr id="3" name="Group 14"/>
          <p:cNvGrpSpPr/>
          <p:nvPr/>
        </p:nvGrpSpPr>
        <p:grpSpPr>
          <a:xfrm>
            <a:off x="3472078" y="1905000"/>
            <a:ext cx="5671922" cy="2209801"/>
            <a:chOff x="228600" y="1929787"/>
            <a:chExt cx="8743616" cy="3406543"/>
          </a:xfrm>
        </p:grpSpPr>
        <p:graphicFrame>
          <p:nvGraphicFramePr>
            <p:cNvPr id="16" name="Object 15"/>
            <p:cNvGraphicFramePr>
              <a:graphicFrameLocks noChangeAspect="1"/>
            </p:cNvGraphicFramePr>
            <p:nvPr/>
          </p:nvGraphicFramePr>
          <p:xfrm>
            <a:off x="228600" y="2025641"/>
            <a:ext cx="2819400" cy="2735263"/>
          </p:xfrm>
          <a:graphic>
            <a:graphicData uri="http://schemas.openxmlformats.org/presentationml/2006/ole">
              <p:oleObj spid="_x0000_s36866" name="Bitmap Image" r:id="rId4" imgW="7535327" imgH="7314286" progId="PBrush">
                <p:embed/>
              </p:oleObj>
            </a:graphicData>
          </a:graphic>
        </p:graphicFrame>
        <p:graphicFrame>
          <p:nvGraphicFramePr>
            <p:cNvPr id="17" name="Object 10"/>
            <p:cNvGraphicFramePr>
              <a:graphicFrameLocks noChangeAspect="1"/>
            </p:cNvGraphicFramePr>
            <p:nvPr>
              <p:ph idx="4294967295"/>
            </p:nvPr>
          </p:nvGraphicFramePr>
          <p:xfrm>
            <a:off x="3108109" y="1929787"/>
            <a:ext cx="2896104" cy="2804823"/>
          </p:xfrm>
          <a:graphic>
            <a:graphicData uri="http://schemas.openxmlformats.org/presentationml/2006/ole">
              <p:oleObj spid="_x0000_s36867" name="Bitmap Image" r:id="rId5" imgW="7552381" imgH="7314286" progId="PBrush">
                <p:embed/>
              </p:oleObj>
            </a:graphicData>
          </a:graphic>
        </p:graphicFrame>
        <p:graphicFrame>
          <p:nvGraphicFramePr>
            <p:cNvPr id="18" name="Object 17"/>
            <p:cNvGraphicFramePr>
              <a:graphicFrameLocks noChangeAspect="1"/>
            </p:cNvGraphicFramePr>
            <p:nvPr/>
          </p:nvGraphicFramePr>
          <p:xfrm>
            <a:off x="6085912" y="1977172"/>
            <a:ext cx="2886304" cy="2800589"/>
          </p:xfrm>
          <a:graphic>
            <a:graphicData uri="http://schemas.openxmlformats.org/presentationml/2006/ole">
              <p:oleObj spid="_x0000_s36868" name="Bitmap Image" r:id="rId6" imgW="7535327" imgH="7314286" progId="PBrush">
                <p:embed/>
              </p:oleObj>
            </a:graphicData>
          </a:graphic>
        </p:graphicFrame>
        <p:sp>
          <p:nvSpPr>
            <p:cNvPr id="19" name="Text Box 20"/>
            <p:cNvSpPr txBox="1">
              <a:spLocks noChangeArrowheads="1"/>
            </p:cNvSpPr>
            <p:nvPr/>
          </p:nvSpPr>
          <p:spPr bwMode="auto">
            <a:xfrm>
              <a:off x="627495" y="4692794"/>
              <a:ext cx="1791855" cy="643533"/>
            </a:xfrm>
            <a:prstGeom prst="rect">
              <a:avLst/>
            </a:prstGeom>
            <a:noFill/>
            <a:ln w="9525">
              <a:noFill/>
              <a:miter lim="800000"/>
              <a:headEnd/>
              <a:tailEnd/>
            </a:ln>
            <a:effectLst/>
          </p:spPr>
          <p:txBody>
            <a:bodyPr wrap="square">
              <a:spAutoFit/>
            </a:bodyPr>
            <a:lstStyle/>
            <a:p>
              <a:pPr eaLnBrk="0" hangingPunct="0">
                <a:spcBef>
                  <a:spcPct val="50000"/>
                </a:spcBef>
              </a:pPr>
              <a:r>
                <a:rPr lang="en-US" dirty="0"/>
                <a:t>TEST#1</a:t>
              </a:r>
            </a:p>
          </p:txBody>
        </p:sp>
        <p:sp>
          <p:nvSpPr>
            <p:cNvPr id="20" name="Text Box 21"/>
            <p:cNvSpPr txBox="1">
              <a:spLocks noChangeArrowheads="1"/>
            </p:cNvSpPr>
            <p:nvPr/>
          </p:nvSpPr>
          <p:spPr bwMode="auto">
            <a:xfrm>
              <a:off x="3696709" y="4692797"/>
              <a:ext cx="1899228" cy="643533"/>
            </a:xfrm>
            <a:prstGeom prst="rect">
              <a:avLst/>
            </a:prstGeom>
            <a:noFill/>
            <a:ln w="9525">
              <a:noFill/>
              <a:miter lim="800000"/>
              <a:headEnd/>
              <a:tailEnd/>
            </a:ln>
            <a:effectLst/>
          </p:spPr>
          <p:txBody>
            <a:bodyPr wrap="square">
              <a:spAutoFit/>
            </a:bodyPr>
            <a:lstStyle/>
            <a:p>
              <a:pPr eaLnBrk="0" hangingPunct="0">
                <a:spcBef>
                  <a:spcPct val="50000"/>
                </a:spcBef>
              </a:pPr>
              <a:r>
                <a:rPr lang="en-US" dirty="0"/>
                <a:t>TEST#2</a:t>
              </a:r>
            </a:p>
          </p:txBody>
        </p:sp>
        <p:sp>
          <p:nvSpPr>
            <p:cNvPr id="21" name="Text Box 22"/>
            <p:cNvSpPr txBox="1">
              <a:spLocks noChangeArrowheads="1"/>
            </p:cNvSpPr>
            <p:nvPr/>
          </p:nvSpPr>
          <p:spPr bwMode="auto">
            <a:xfrm>
              <a:off x="6935641" y="4692794"/>
              <a:ext cx="1836883" cy="643533"/>
            </a:xfrm>
            <a:prstGeom prst="rect">
              <a:avLst/>
            </a:prstGeom>
            <a:noFill/>
            <a:ln w="9525">
              <a:noFill/>
              <a:miter lim="800000"/>
              <a:headEnd/>
              <a:tailEnd/>
            </a:ln>
            <a:effectLst/>
          </p:spPr>
          <p:txBody>
            <a:bodyPr wrap="square">
              <a:spAutoFit/>
            </a:bodyPr>
            <a:lstStyle/>
            <a:p>
              <a:pPr eaLnBrk="0" hangingPunct="0">
                <a:spcBef>
                  <a:spcPct val="50000"/>
                </a:spcBef>
              </a:pPr>
              <a:r>
                <a:rPr lang="en-US" dirty="0"/>
                <a:t>Output</a:t>
              </a:r>
            </a:p>
          </p:txBody>
        </p:sp>
      </p:grpSp>
      <p:grpSp>
        <p:nvGrpSpPr>
          <p:cNvPr id="5" name="Group 26"/>
          <p:cNvGrpSpPr/>
          <p:nvPr/>
        </p:nvGrpSpPr>
        <p:grpSpPr>
          <a:xfrm>
            <a:off x="-1" y="4419600"/>
            <a:ext cx="2438401" cy="2356575"/>
            <a:chOff x="-238128" y="0"/>
            <a:chExt cx="7096125" cy="6858000"/>
          </a:xfrm>
        </p:grpSpPr>
        <p:pic>
          <p:nvPicPr>
            <p:cNvPr id="28" name="Picture 4"/>
            <p:cNvPicPr>
              <a:picLocks noChangeAspect="1" noChangeArrowheads="1"/>
            </p:cNvPicPr>
            <p:nvPr/>
          </p:nvPicPr>
          <p:blipFill>
            <a:blip r:embed="rId7"/>
            <a:srcRect/>
            <a:stretch>
              <a:fillRect/>
            </a:stretch>
          </p:blipFill>
          <p:spPr bwMode="auto">
            <a:xfrm>
              <a:off x="-238128" y="0"/>
              <a:ext cx="7096125" cy="6858000"/>
            </a:xfrm>
            <a:prstGeom prst="rect">
              <a:avLst/>
            </a:prstGeom>
            <a:noFill/>
            <a:ln w="9525">
              <a:noFill/>
              <a:miter lim="800000"/>
              <a:headEnd/>
              <a:tailEnd/>
            </a:ln>
          </p:spPr>
        </p:pic>
        <p:cxnSp>
          <p:nvCxnSpPr>
            <p:cNvPr id="29" name="Straight Connector 28"/>
            <p:cNvCxnSpPr/>
            <p:nvPr/>
          </p:nvCxnSpPr>
          <p:spPr>
            <a:xfrm rot="5400000">
              <a:off x="519112" y="2540001"/>
              <a:ext cx="1858963" cy="385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389982" y="2677319"/>
              <a:ext cx="1852612" cy="10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6"/>
            <p:cNvPicPr>
              <a:picLocks noChangeAspect="1" noChangeArrowheads="1"/>
            </p:cNvPicPr>
            <p:nvPr/>
          </p:nvPicPr>
          <p:blipFill>
            <a:blip r:embed="rId8"/>
            <a:srcRect/>
            <a:stretch>
              <a:fillRect/>
            </a:stretch>
          </p:blipFill>
          <p:spPr bwMode="auto">
            <a:xfrm>
              <a:off x="628650" y="3695700"/>
              <a:ext cx="2943225" cy="2943225"/>
            </a:xfrm>
            <a:prstGeom prst="rect">
              <a:avLst/>
            </a:prstGeom>
            <a:noFill/>
            <a:ln w="9525">
              <a:noFill/>
              <a:miter lim="800000"/>
              <a:headEnd/>
              <a:tailEnd/>
            </a:ln>
          </p:spPr>
        </p:pic>
        <p:sp>
          <p:nvSpPr>
            <p:cNvPr id="32" name="Rectangle 31"/>
            <p:cNvSpPr/>
            <p:nvPr/>
          </p:nvSpPr>
          <p:spPr>
            <a:xfrm>
              <a:off x="631825" y="3657600"/>
              <a:ext cx="2933700" cy="28956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3" name="Rectangle 32"/>
            <p:cNvSpPr/>
            <p:nvPr/>
          </p:nvSpPr>
          <p:spPr>
            <a:xfrm>
              <a:off x="1639888" y="368300"/>
              <a:ext cx="1624012" cy="143668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cxnSp>
          <p:nvCxnSpPr>
            <p:cNvPr id="34" name="Straight Connector 33"/>
            <p:cNvCxnSpPr/>
            <p:nvPr/>
          </p:nvCxnSpPr>
          <p:spPr>
            <a:xfrm rot="5400000">
              <a:off x="-505618" y="1508919"/>
              <a:ext cx="3282950" cy="10048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1766094" y="1866106"/>
              <a:ext cx="3289300" cy="2936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 Box 6"/>
            <p:cNvSpPr txBox="1">
              <a:spLocks noChangeArrowheads="1"/>
            </p:cNvSpPr>
            <p:nvPr/>
          </p:nvSpPr>
          <p:spPr bwMode="auto">
            <a:xfrm>
              <a:off x="4622799" y="2311400"/>
              <a:ext cx="533399" cy="786273"/>
            </a:xfrm>
            <a:prstGeom prst="rect">
              <a:avLst/>
            </a:prstGeom>
            <a:noFill/>
            <a:ln w="9525">
              <a:noFill/>
              <a:miter lim="800000"/>
              <a:headEnd/>
              <a:tailEnd/>
            </a:ln>
          </p:spPr>
          <p:txBody>
            <a:bodyPr>
              <a:spAutoFit/>
            </a:bodyPr>
            <a:lstStyle/>
            <a:p>
              <a:pPr>
                <a:spcBef>
                  <a:spcPct val="50000"/>
                </a:spcBef>
              </a:pPr>
              <a:r>
                <a:rPr lang="en-US" sz="1200" dirty="0"/>
                <a:t>X</a:t>
              </a:r>
            </a:p>
          </p:txBody>
        </p:sp>
        <p:sp>
          <p:nvSpPr>
            <p:cNvPr id="37" name="Text Box 7"/>
            <p:cNvSpPr txBox="1">
              <a:spLocks noChangeArrowheads="1"/>
            </p:cNvSpPr>
            <p:nvPr/>
          </p:nvSpPr>
          <p:spPr bwMode="auto">
            <a:xfrm>
              <a:off x="2215135" y="1927608"/>
              <a:ext cx="533401" cy="786274"/>
            </a:xfrm>
            <a:prstGeom prst="rect">
              <a:avLst/>
            </a:prstGeom>
            <a:noFill/>
            <a:ln w="9525">
              <a:noFill/>
              <a:miter lim="800000"/>
              <a:headEnd/>
              <a:tailEnd/>
            </a:ln>
          </p:spPr>
          <p:txBody>
            <a:bodyPr>
              <a:spAutoFit/>
            </a:bodyPr>
            <a:lstStyle/>
            <a:p>
              <a:pPr>
                <a:spcBef>
                  <a:spcPct val="50000"/>
                </a:spcBef>
              </a:pPr>
              <a:r>
                <a:rPr lang="en-US" sz="1200" dirty="0"/>
                <a:t>Y</a:t>
              </a:r>
            </a:p>
          </p:txBody>
        </p:sp>
        <p:sp>
          <p:nvSpPr>
            <p:cNvPr id="38" name="Text Box 8"/>
            <p:cNvSpPr txBox="1">
              <a:spLocks noChangeArrowheads="1"/>
            </p:cNvSpPr>
            <p:nvPr/>
          </p:nvSpPr>
          <p:spPr bwMode="auto">
            <a:xfrm>
              <a:off x="4267200" y="4191000"/>
              <a:ext cx="533399" cy="786273"/>
            </a:xfrm>
            <a:prstGeom prst="rect">
              <a:avLst/>
            </a:prstGeom>
            <a:noFill/>
            <a:ln w="9525">
              <a:noFill/>
              <a:miter lim="800000"/>
              <a:headEnd/>
              <a:tailEnd/>
            </a:ln>
          </p:spPr>
          <p:txBody>
            <a:bodyPr>
              <a:spAutoFit/>
            </a:bodyPr>
            <a:lstStyle/>
            <a:p>
              <a:pPr>
                <a:spcBef>
                  <a:spcPct val="50000"/>
                </a:spcBef>
              </a:pPr>
              <a:r>
                <a:rPr lang="en-US" sz="1200"/>
                <a:t>Z</a:t>
              </a:r>
            </a:p>
          </p:txBody>
        </p:sp>
        <p:sp>
          <p:nvSpPr>
            <p:cNvPr id="41" name="Rectangle 40"/>
            <p:cNvSpPr/>
            <p:nvPr/>
          </p:nvSpPr>
          <p:spPr>
            <a:xfrm>
              <a:off x="2295525" y="6586538"/>
              <a:ext cx="1433513"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6" name="Group 41"/>
          <p:cNvGrpSpPr/>
          <p:nvPr/>
        </p:nvGrpSpPr>
        <p:grpSpPr>
          <a:xfrm>
            <a:off x="2374392" y="4535702"/>
            <a:ext cx="2310050" cy="2246098"/>
            <a:chOff x="0" y="0"/>
            <a:chExt cx="7053263" cy="6858000"/>
          </a:xfrm>
        </p:grpSpPr>
        <p:pic>
          <p:nvPicPr>
            <p:cNvPr id="43" name="Picture 2"/>
            <p:cNvPicPr>
              <a:picLocks noChangeAspect="1" noChangeArrowheads="1"/>
            </p:cNvPicPr>
            <p:nvPr/>
          </p:nvPicPr>
          <p:blipFill>
            <a:blip r:embed="rId9" cstate="print"/>
            <a:srcRect/>
            <a:stretch>
              <a:fillRect/>
            </a:stretch>
          </p:blipFill>
          <p:spPr bwMode="auto">
            <a:xfrm>
              <a:off x="0" y="0"/>
              <a:ext cx="7053263" cy="6858000"/>
            </a:xfrm>
            <a:prstGeom prst="rect">
              <a:avLst/>
            </a:prstGeom>
            <a:noFill/>
            <a:ln w="9525">
              <a:noFill/>
              <a:miter lim="800000"/>
              <a:headEnd/>
              <a:tailEnd/>
            </a:ln>
          </p:spPr>
        </p:pic>
        <p:cxnSp>
          <p:nvCxnSpPr>
            <p:cNvPr id="44" name="Straight Connector 43"/>
            <p:cNvCxnSpPr/>
            <p:nvPr/>
          </p:nvCxnSpPr>
          <p:spPr>
            <a:xfrm rot="5400000">
              <a:off x="-630238" y="2544763"/>
              <a:ext cx="4879975" cy="1714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2412207" y="2564606"/>
              <a:ext cx="4875212" cy="1679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Picture 4"/>
            <p:cNvPicPr>
              <a:picLocks noChangeAspect="1" noChangeArrowheads="1"/>
            </p:cNvPicPr>
            <p:nvPr/>
          </p:nvPicPr>
          <p:blipFill>
            <a:blip r:embed="rId10" cstate="print"/>
            <a:srcRect/>
            <a:stretch>
              <a:fillRect/>
            </a:stretch>
          </p:blipFill>
          <p:spPr bwMode="auto">
            <a:xfrm>
              <a:off x="950912" y="2417764"/>
              <a:ext cx="4738686" cy="3411538"/>
            </a:xfrm>
            <a:prstGeom prst="rect">
              <a:avLst/>
            </a:prstGeom>
            <a:noFill/>
            <a:ln w="9525">
              <a:solidFill>
                <a:schemeClr val="tx1"/>
              </a:solidFill>
              <a:miter lim="800000"/>
              <a:headEnd/>
              <a:tailEnd/>
            </a:ln>
          </p:spPr>
        </p:pic>
        <p:cxnSp>
          <p:nvCxnSpPr>
            <p:cNvPr id="47" name="Straight Connector 46"/>
            <p:cNvCxnSpPr/>
            <p:nvPr/>
          </p:nvCxnSpPr>
          <p:spPr>
            <a:xfrm rot="5400000">
              <a:off x="589756" y="353219"/>
              <a:ext cx="2405063" cy="16986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3649663" y="360362"/>
              <a:ext cx="2413000" cy="1692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54"/>
          <p:cNvGrpSpPr/>
          <p:nvPr/>
        </p:nvGrpSpPr>
        <p:grpSpPr>
          <a:xfrm>
            <a:off x="4843272" y="4648200"/>
            <a:ext cx="4224528" cy="1905000"/>
            <a:chOff x="-67056" y="4171890"/>
            <a:chExt cx="4224528" cy="2066103"/>
          </a:xfrm>
        </p:grpSpPr>
        <p:sp>
          <p:nvSpPr>
            <p:cNvPr id="23" name="Text Box 10"/>
            <p:cNvSpPr txBox="1">
              <a:spLocks noChangeArrowheads="1"/>
            </p:cNvSpPr>
            <p:nvPr/>
          </p:nvSpPr>
          <p:spPr bwMode="auto">
            <a:xfrm>
              <a:off x="640080" y="4171890"/>
              <a:ext cx="2819400" cy="400110"/>
            </a:xfrm>
            <a:prstGeom prst="rect">
              <a:avLst/>
            </a:prstGeom>
            <a:noFill/>
            <a:ln w="9525">
              <a:solidFill>
                <a:schemeClr val="tx1"/>
              </a:solidFill>
              <a:miter lim="800000"/>
              <a:headEnd/>
              <a:tailEnd/>
            </a:ln>
            <a:effectLst/>
          </p:spPr>
          <p:txBody>
            <a:bodyPr wrap="square">
              <a:spAutoFit/>
            </a:bodyPr>
            <a:lstStyle/>
            <a:p>
              <a:pPr algn="ctr">
                <a:spcBef>
                  <a:spcPct val="50000"/>
                </a:spcBef>
              </a:pPr>
              <a:r>
                <a:rPr lang="en-US" sz="2000" dirty="0">
                  <a:latin typeface="Verdana" pitchFamily="34" charset="0"/>
                </a:rPr>
                <a:t>I</a:t>
              </a:r>
              <a:r>
                <a:rPr lang="en-US" sz="2000" baseline="-25000" dirty="0">
                  <a:latin typeface="Verdana" pitchFamily="34" charset="0"/>
                </a:rPr>
                <a:t>x</a:t>
              </a:r>
              <a:r>
                <a:rPr lang="en-US" sz="2000" dirty="0">
                  <a:latin typeface="Verdana" pitchFamily="34" charset="0"/>
                </a:rPr>
                <a:t> = V P</a:t>
              </a:r>
              <a:r>
                <a:rPr lang="en-US" sz="2000" baseline="-25000" dirty="0">
                  <a:latin typeface="Verdana" pitchFamily="34" charset="0"/>
                </a:rPr>
                <a:t>d </a:t>
              </a:r>
              <a:r>
                <a:rPr lang="en-US" sz="2000" dirty="0">
                  <a:solidFill>
                    <a:srgbClr val="FF0000"/>
                  </a:solidFill>
                  <a:latin typeface="Verdana" pitchFamily="34" charset="0"/>
                </a:rPr>
                <a:t>H</a:t>
              </a:r>
              <a:r>
                <a:rPr lang="en-US" sz="2000" baseline="-25000" dirty="0">
                  <a:solidFill>
                    <a:srgbClr val="FF0000"/>
                  </a:solidFill>
                  <a:latin typeface="Verdana" pitchFamily="34" charset="0"/>
                </a:rPr>
                <a:t>x</a:t>
              </a:r>
              <a:r>
                <a:rPr lang="en-US" sz="2000" dirty="0">
                  <a:solidFill>
                    <a:srgbClr val="FF0000"/>
                  </a:solidFill>
                  <a:latin typeface="Verdana" pitchFamily="34" charset="0"/>
                </a:rPr>
                <a:t>PM</a:t>
              </a:r>
              <a:r>
                <a:rPr lang="en-US" sz="2000" baseline="-25000" dirty="0">
                  <a:solidFill>
                    <a:srgbClr val="FF0000"/>
                  </a:solidFill>
                  <a:latin typeface="Verdana" pitchFamily="34" charset="0"/>
                </a:rPr>
                <a:t>v</a:t>
              </a:r>
              <a:r>
                <a:rPr lang="en-US" sz="2000" dirty="0">
                  <a:solidFill>
                    <a:srgbClr val="FF0000"/>
                  </a:solidFill>
                  <a:latin typeface="Verdana" pitchFamily="34" charset="0"/>
                </a:rPr>
                <a:t>[3D]</a:t>
              </a:r>
            </a:p>
          </p:txBody>
        </p:sp>
        <p:sp>
          <p:nvSpPr>
            <p:cNvPr id="24" name="Text Box 11"/>
            <p:cNvSpPr txBox="1">
              <a:spLocks noChangeArrowheads="1"/>
            </p:cNvSpPr>
            <p:nvPr/>
          </p:nvSpPr>
          <p:spPr bwMode="auto">
            <a:xfrm>
              <a:off x="259081" y="4916424"/>
              <a:ext cx="3581400" cy="400110"/>
            </a:xfrm>
            <a:prstGeom prst="rect">
              <a:avLst/>
            </a:prstGeom>
            <a:noFill/>
            <a:ln w="9525">
              <a:solidFill>
                <a:schemeClr val="tx1"/>
              </a:solidFill>
              <a:miter lim="800000"/>
              <a:headEnd/>
              <a:tailEnd/>
            </a:ln>
            <a:effectLst/>
          </p:spPr>
          <p:txBody>
            <a:bodyPr wrap="square">
              <a:spAutoFit/>
            </a:bodyPr>
            <a:lstStyle/>
            <a:p>
              <a:pPr algn="ctr">
                <a:spcBef>
                  <a:spcPct val="50000"/>
                </a:spcBef>
              </a:pPr>
              <a:r>
                <a:rPr lang="en-US" sz="2000" dirty="0">
                  <a:latin typeface="Verdana" pitchFamily="34" charset="0"/>
                </a:rPr>
                <a:t>I</a:t>
              </a:r>
              <a:r>
                <a:rPr lang="en-US" sz="2000" baseline="-25000" dirty="0">
                  <a:latin typeface="Verdana" pitchFamily="34" charset="0"/>
                </a:rPr>
                <a:t>x</a:t>
              </a:r>
              <a:r>
                <a:rPr lang="en-US" sz="2000" dirty="0">
                  <a:latin typeface="Verdana" pitchFamily="34" charset="0"/>
                </a:rPr>
                <a:t> = V P</a:t>
              </a:r>
              <a:r>
                <a:rPr lang="en-US" sz="2000" baseline="-25000" dirty="0">
                  <a:latin typeface="Verdana" pitchFamily="34" charset="0"/>
                </a:rPr>
                <a:t>d </a:t>
              </a:r>
              <a:r>
                <a:rPr lang="en-US" sz="2000" dirty="0">
                  <a:latin typeface="Verdana" pitchFamily="34" charset="0"/>
                </a:rPr>
                <a:t>I </a:t>
              </a:r>
              <a:r>
                <a:rPr lang="en-US" sz="2000" dirty="0" err="1">
                  <a:latin typeface="Verdana" pitchFamily="34" charset="0"/>
                </a:rPr>
                <a:t>I</a:t>
              </a:r>
              <a:r>
                <a:rPr lang="en-US" sz="2000" dirty="0">
                  <a:latin typeface="Verdana" pitchFamily="34" charset="0"/>
                </a:rPr>
                <a:t> </a:t>
              </a:r>
              <a:r>
                <a:rPr lang="en-US" sz="2000" dirty="0">
                  <a:solidFill>
                    <a:srgbClr val="FF0000"/>
                  </a:solidFill>
                  <a:latin typeface="Verdana" pitchFamily="34" charset="0"/>
                </a:rPr>
                <a:t>{</a:t>
              </a:r>
              <a:r>
                <a:rPr lang="en-US" sz="2000" dirty="0" err="1">
                  <a:solidFill>
                    <a:srgbClr val="FF0000"/>
                  </a:solidFill>
                  <a:latin typeface="Verdana" pitchFamily="34" charset="0"/>
                </a:rPr>
                <a:t>H</a:t>
              </a:r>
              <a:r>
                <a:rPr lang="en-US" sz="2000" baseline="-25000" dirty="0" err="1">
                  <a:solidFill>
                    <a:srgbClr val="FF0000"/>
                  </a:solidFill>
                  <a:latin typeface="Verdana" pitchFamily="34" charset="0"/>
                </a:rPr>
                <a:t>x</a:t>
              </a:r>
              <a:r>
                <a:rPr lang="en-US" sz="2000" dirty="0" err="1">
                  <a:solidFill>
                    <a:srgbClr val="FF0000"/>
                  </a:solidFill>
                  <a:latin typeface="Verdana" pitchFamily="34" charset="0"/>
                </a:rPr>
                <a:t>PM</a:t>
              </a:r>
              <a:r>
                <a:rPr lang="en-US" sz="2000" baseline="-25000" dirty="0" err="1">
                  <a:solidFill>
                    <a:srgbClr val="FF0000"/>
                  </a:solidFill>
                  <a:latin typeface="Verdana" pitchFamily="34" charset="0"/>
                </a:rPr>
                <a:t>v</a:t>
              </a:r>
              <a:r>
                <a:rPr lang="en-US" sz="2000" dirty="0">
                  <a:solidFill>
                    <a:srgbClr val="FF0000"/>
                  </a:solidFill>
                  <a:latin typeface="Verdana" pitchFamily="34" charset="0"/>
                </a:rPr>
                <a:t>[3D]}</a:t>
              </a:r>
            </a:p>
          </p:txBody>
        </p:sp>
        <p:sp>
          <p:nvSpPr>
            <p:cNvPr id="25" name="Text Box 14"/>
            <p:cNvSpPr txBox="1">
              <a:spLocks noChangeArrowheads="1"/>
            </p:cNvSpPr>
            <p:nvPr/>
          </p:nvSpPr>
          <p:spPr bwMode="auto">
            <a:xfrm>
              <a:off x="-67056" y="5653218"/>
              <a:ext cx="4224528" cy="584775"/>
            </a:xfrm>
            <a:prstGeom prst="rect">
              <a:avLst/>
            </a:prstGeom>
            <a:solidFill>
              <a:srgbClr val="66FF33"/>
            </a:solidFill>
            <a:ln w="9525">
              <a:solidFill>
                <a:schemeClr val="tx1"/>
              </a:solidFill>
              <a:miter lim="800000"/>
              <a:headEnd/>
              <a:tailEnd/>
            </a:ln>
            <a:effectLst/>
          </p:spPr>
          <p:txBody>
            <a:bodyPr wrap="square">
              <a:spAutoFit/>
            </a:bodyPr>
            <a:lstStyle/>
            <a:p>
              <a:pPr algn="ctr">
                <a:spcBef>
                  <a:spcPct val="50000"/>
                </a:spcBef>
              </a:pPr>
              <a:r>
                <a:rPr lang="en-US" sz="2000" dirty="0" smtClean="0">
                  <a:latin typeface="Verdana" pitchFamily="34" charset="0"/>
                </a:rPr>
                <a:t>I</a:t>
              </a:r>
              <a:r>
                <a:rPr lang="en-US" sz="2000" baseline="-25000" dirty="0" smtClean="0">
                  <a:latin typeface="Verdana" pitchFamily="34" charset="0"/>
                </a:rPr>
                <a:t>Quilt</a:t>
              </a:r>
              <a:r>
                <a:rPr lang="en-US" sz="2000" dirty="0" smtClean="0">
                  <a:latin typeface="Verdana" pitchFamily="34" charset="0"/>
                </a:rPr>
                <a:t> </a:t>
              </a:r>
              <a:r>
                <a:rPr lang="en-US" sz="2000" dirty="0">
                  <a:latin typeface="Verdana" pitchFamily="34" charset="0"/>
                </a:rPr>
                <a:t>= </a:t>
              </a:r>
              <a:r>
                <a:rPr lang="en-US" sz="2000" dirty="0" smtClean="0">
                  <a:latin typeface="Verdana" pitchFamily="34" charset="0"/>
                </a:rPr>
                <a:t>VP</a:t>
              </a:r>
              <a:r>
                <a:rPr lang="en-US" sz="2000" baseline="-25000" dirty="0" smtClean="0">
                  <a:latin typeface="Verdana" pitchFamily="34" charset="0"/>
                </a:rPr>
                <a:t>d </a:t>
              </a:r>
              <a:r>
                <a:rPr lang="en-US" sz="2000" dirty="0" smtClean="0">
                  <a:latin typeface="Verdana" pitchFamily="34" charset="0"/>
                </a:rPr>
                <a:t>II</a:t>
              </a:r>
              <a:r>
                <a:rPr lang="en-US" sz="3200" dirty="0" smtClean="0">
                  <a:latin typeface="Verdana" pitchFamily="34" charset="0"/>
                </a:rPr>
                <a:t>∑</a:t>
              </a:r>
              <a:r>
                <a:rPr lang="en-US" sz="3200" baseline="-25000" dirty="0" smtClean="0">
                  <a:latin typeface="Verdana" pitchFamily="34" charset="0"/>
                </a:rPr>
                <a:t>x</a:t>
              </a:r>
              <a:r>
                <a:rPr lang="en-US" sz="2000" dirty="0" smtClean="0">
                  <a:solidFill>
                    <a:srgbClr val="FF0000"/>
                  </a:solidFill>
                  <a:latin typeface="Verdana" pitchFamily="34" charset="0"/>
                </a:rPr>
                <a:t>{Y</a:t>
              </a:r>
              <a:r>
                <a:rPr lang="en-US" sz="2000" baseline="-25000" dirty="0" smtClean="0">
                  <a:solidFill>
                    <a:srgbClr val="FF0000"/>
                  </a:solidFill>
                  <a:latin typeface="Verdana" pitchFamily="34" charset="0"/>
                </a:rPr>
                <a:t>x</a:t>
              </a:r>
              <a:r>
                <a:rPr lang="en-US" sz="2000" dirty="0" smtClean="0">
                  <a:solidFill>
                    <a:srgbClr val="FF0000"/>
                  </a:solidFill>
                  <a:latin typeface="Verdana" pitchFamily="34" charset="0"/>
                </a:rPr>
                <a:t>H</a:t>
              </a:r>
              <a:r>
                <a:rPr lang="en-US" sz="2000" baseline="-25000" dirty="0" smtClean="0">
                  <a:solidFill>
                    <a:srgbClr val="FF0000"/>
                  </a:solidFill>
                  <a:latin typeface="Verdana" pitchFamily="34" charset="0"/>
                </a:rPr>
                <a:t>x</a:t>
              </a:r>
              <a:r>
                <a:rPr lang="en-US" sz="2000" dirty="0" smtClean="0">
                  <a:solidFill>
                    <a:srgbClr val="FF0000"/>
                  </a:solidFill>
                  <a:latin typeface="Verdana" pitchFamily="34" charset="0"/>
                </a:rPr>
                <a:t>PM</a:t>
              </a:r>
              <a:r>
                <a:rPr lang="en-US" sz="2000" baseline="-25000" dirty="0" smtClean="0">
                  <a:solidFill>
                    <a:srgbClr val="FF0000"/>
                  </a:solidFill>
                  <a:latin typeface="Verdana" pitchFamily="34" charset="0"/>
                </a:rPr>
                <a:t>v</a:t>
              </a:r>
              <a:r>
                <a:rPr lang="en-US" sz="2000" dirty="0" smtClean="0">
                  <a:solidFill>
                    <a:srgbClr val="FF0000"/>
                  </a:solidFill>
                  <a:latin typeface="Verdana" pitchFamily="34" charset="0"/>
                </a:rPr>
                <a:t>[3D</a:t>
              </a:r>
              <a:r>
                <a:rPr lang="en-US" sz="2000" dirty="0">
                  <a:solidFill>
                    <a:srgbClr val="FF0000"/>
                  </a:solidFill>
                  <a:latin typeface="Verdana" pitchFamily="34" charset="0"/>
                </a:rPr>
                <a:t>]}</a:t>
              </a:r>
            </a:p>
          </p:txBody>
        </p:sp>
        <p:cxnSp>
          <p:nvCxnSpPr>
            <p:cNvPr id="40" name="Straight Arrow Connector 39"/>
            <p:cNvCxnSpPr>
              <a:stCxn id="23" idx="2"/>
              <a:endCxn id="24" idx="0"/>
            </p:cNvCxnSpPr>
            <p:nvPr/>
          </p:nvCxnSpPr>
          <p:spPr>
            <a:xfrm rot="16200000" flipH="1">
              <a:off x="1877568" y="4744211"/>
              <a:ext cx="344424"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24" idx="2"/>
              <a:endCxn id="25" idx="0"/>
            </p:cNvCxnSpPr>
            <p:nvPr/>
          </p:nvCxnSpPr>
          <p:spPr>
            <a:xfrm rot="5400000">
              <a:off x="1879153" y="5482590"/>
              <a:ext cx="336684" cy="45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2133600" y="2715161"/>
            <a:ext cx="1143000" cy="1323439"/>
          </a:xfrm>
          <a:prstGeom prst="rect">
            <a:avLst/>
          </a:prstGeom>
          <a:solidFill>
            <a:srgbClr val="FFC000"/>
          </a:solidFill>
        </p:spPr>
        <p:txBody>
          <a:bodyPr wrap="square" rtlCol="0">
            <a:spAutoFit/>
          </a:bodyPr>
          <a:lstStyle/>
          <a:p>
            <a:pPr algn="ctr"/>
            <a:r>
              <a:rPr lang="en-US" sz="1600" dirty="0" smtClean="0"/>
              <a:t>Each Facet has a Different Projection Matrix</a:t>
            </a:r>
            <a:endParaRPr lang="en-US" sz="1600" dirty="0"/>
          </a:p>
        </p:txBody>
      </p:sp>
      <p:sp>
        <p:nvSpPr>
          <p:cNvPr id="42" name="TextBox 41"/>
          <p:cNvSpPr txBox="1"/>
          <p:nvPr/>
        </p:nvSpPr>
        <p:spPr>
          <a:xfrm>
            <a:off x="1143000" y="4038600"/>
            <a:ext cx="7077456" cy="369332"/>
          </a:xfrm>
          <a:prstGeom prst="rect">
            <a:avLst/>
          </a:prstGeom>
          <a:solidFill>
            <a:srgbClr val="FFC000"/>
          </a:solidFill>
        </p:spPr>
        <p:txBody>
          <a:bodyPr wrap="square" rtlCol="0">
            <a:spAutoFit/>
          </a:bodyPr>
          <a:lstStyle/>
          <a:p>
            <a:pPr algn="ctr"/>
            <a:r>
              <a:rPr lang="en-US" dirty="0" smtClean="0"/>
              <a:t>Pre-Warp triangles in each facet to render all in a single pass</a:t>
            </a:r>
            <a:endParaRPr lang="en-US" dirty="0"/>
          </a:p>
        </p:txBody>
      </p:sp>
      <p:sp>
        <p:nvSpPr>
          <p:cNvPr id="50" name="TextBox 49"/>
          <p:cNvSpPr txBox="1"/>
          <p:nvPr/>
        </p:nvSpPr>
        <p:spPr>
          <a:xfrm>
            <a:off x="3429000" y="1535668"/>
            <a:ext cx="5562600" cy="369332"/>
          </a:xfrm>
          <a:prstGeom prst="rect">
            <a:avLst/>
          </a:prstGeom>
          <a:solidFill>
            <a:srgbClr val="FFC000"/>
          </a:solidFill>
        </p:spPr>
        <p:txBody>
          <a:bodyPr wrap="square" rtlCol="0">
            <a:spAutoFit/>
          </a:bodyPr>
          <a:lstStyle/>
          <a:p>
            <a:pPr algn="ctr"/>
            <a:r>
              <a:rPr lang="en-US" dirty="0" smtClean="0"/>
              <a:t>Finding Triangles in Each Facet using Ray Casting</a:t>
            </a:r>
            <a:endParaRPr lang="en-US" dirty="0"/>
          </a:p>
        </p:txBody>
      </p:sp>
      <p:cxnSp>
        <p:nvCxnSpPr>
          <p:cNvPr id="52" name="Straight Connector 51"/>
          <p:cNvCxnSpPr/>
          <p:nvPr/>
        </p:nvCxnSpPr>
        <p:spPr>
          <a:xfrm rot="5400000">
            <a:off x="2018506" y="2781300"/>
            <a:ext cx="2515394" cy="7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0" y="4038600"/>
            <a:ext cx="9144000" cy="158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Evaluation</a:t>
            </a:r>
            <a:endParaRPr lang="en-US" dirty="0"/>
          </a:p>
        </p:txBody>
      </p:sp>
      <p:pic>
        <p:nvPicPr>
          <p:cNvPr id="4" name="Picture 2"/>
          <p:cNvPicPr>
            <a:picLocks noChangeAspect="1" noChangeArrowheads="1"/>
          </p:cNvPicPr>
          <p:nvPr/>
        </p:nvPicPr>
        <p:blipFill>
          <a:blip r:embed="rId2"/>
          <a:srcRect/>
          <a:stretch>
            <a:fillRect/>
          </a:stretch>
        </p:blipFill>
        <p:spPr bwMode="auto">
          <a:xfrm>
            <a:off x="-1" y="1905000"/>
            <a:ext cx="4727862" cy="3429000"/>
          </a:xfrm>
          <a:prstGeom prst="rect">
            <a:avLst/>
          </a:prstGeom>
          <a:noFill/>
          <a:ln w="9525">
            <a:noFill/>
            <a:miter lim="800000"/>
            <a:headEnd/>
            <a:tailEnd/>
          </a:ln>
          <a:effectLst/>
        </p:spPr>
      </p:pic>
      <p:sp>
        <p:nvSpPr>
          <p:cNvPr id="6" name="Rounded Rectangular Callout 5"/>
          <p:cNvSpPr/>
          <p:nvPr/>
        </p:nvSpPr>
        <p:spPr>
          <a:xfrm>
            <a:off x="304800" y="5791200"/>
            <a:ext cx="2971800" cy="990600"/>
          </a:xfrm>
          <a:prstGeom prst="wedgeRoundRectCallout">
            <a:avLst>
              <a:gd name="adj1" fmla="val -377"/>
              <a:gd name="adj2" fmla="val -128507"/>
              <a:gd name="adj3" fmla="val 16667"/>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Our system perform nearly 7-10 times faster.</a:t>
            </a:r>
            <a:endParaRPr lang="en-US" dirty="0">
              <a:solidFill>
                <a:schemeClr val="tx1"/>
              </a:solidFill>
            </a:endParaRPr>
          </a:p>
        </p:txBody>
      </p:sp>
      <p:pic>
        <p:nvPicPr>
          <p:cNvPr id="8" name="Picture 2"/>
          <p:cNvPicPr>
            <a:picLocks noChangeAspect="1" noChangeArrowheads="1"/>
          </p:cNvPicPr>
          <p:nvPr/>
        </p:nvPicPr>
        <p:blipFill>
          <a:blip r:embed="rId3" cstate="print">
            <a:lum bright="6000" contrast="2000"/>
          </a:blip>
          <a:srcRect/>
          <a:stretch>
            <a:fillRect/>
          </a:stretch>
        </p:blipFill>
        <p:spPr bwMode="auto">
          <a:xfrm>
            <a:off x="4800600" y="1524001"/>
            <a:ext cx="2133600" cy="2069888"/>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lum bright="17000" contrast="12000"/>
          </a:blip>
          <a:srcRect/>
          <a:stretch>
            <a:fillRect/>
          </a:stretch>
        </p:blipFill>
        <p:spPr bwMode="auto">
          <a:xfrm>
            <a:off x="7010401" y="1524002"/>
            <a:ext cx="2133599" cy="2056059"/>
          </a:xfrm>
          <a:prstGeom prst="rect">
            <a:avLst/>
          </a:prstGeom>
          <a:noFill/>
          <a:ln w="9525">
            <a:noFill/>
            <a:miter lim="800000"/>
            <a:headEnd/>
            <a:tailEnd/>
          </a:ln>
        </p:spPr>
      </p:pic>
      <p:pic>
        <p:nvPicPr>
          <p:cNvPr id="11" name="Picture 2"/>
          <p:cNvPicPr>
            <a:picLocks noChangeAspect="1" noChangeArrowheads="1"/>
          </p:cNvPicPr>
          <p:nvPr/>
        </p:nvPicPr>
        <p:blipFill>
          <a:blip r:embed="rId5"/>
          <a:srcRect/>
          <a:stretch>
            <a:fillRect/>
          </a:stretch>
        </p:blipFill>
        <p:spPr bwMode="auto">
          <a:xfrm>
            <a:off x="4800600" y="3657600"/>
            <a:ext cx="4191000" cy="3051998"/>
          </a:xfrm>
          <a:prstGeom prst="rect">
            <a:avLst/>
          </a:prstGeom>
          <a:noFill/>
          <a:ln w="9525">
            <a:noFill/>
            <a:miter lim="800000"/>
            <a:headEnd/>
            <a:tailEnd/>
          </a:ln>
          <a:effectLst/>
        </p:spPr>
      </p:pic>
      <p:sp>
        <p:nvSpPr>
          <p:cNvPr id="12" name="Rounded Rectangular Callout 11"/>
          <p:cNvSpPr/>
          <p:nvPr/>
        </p:nvSpPr>
        <p:spPr>
          <a:xfrm>
            <a:off x="5638800" y="2057400"/>
            <a:ext cx="3048000" cy="1143000"/>
          </a:xfrm>
          <a:prstGeom prst="wedgeRoundRectCallout">
            <a:avLst>
              <a:gd name="adj1" fmla="val -28903"/>
              <a:gd name="adj2" fmla="val 133672"/>
              <a:gd name="adj3" fmla="val 16667"/>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Spherical display shows better interaction as opposed to an LCD</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Display Prototypes</a:t>
            </a:r>
            <a:endParaRPr lang="en-US" dirty="0"/>
          </a:p>
        </p:txBody>
      </p:sp>
      <p:pic>
        <p:nvPicPr>
          <p:cNvPr id="4" name="CubeicDisplays.wmv">
            <a:hlinkClick r:id="" action="ppaction://media"/>
          </p:cNvPr>
          <p:cNvPicPr>
            <a:picLocks noRot="1" noChangeAspect="1"/>
          </p:cNvPicPr>
          <p:nvPr>
            <a:videoFile r:link="rId1"/>
          </p:nvPr>
        </p:nvPicPr>
        <p:blipFill>
          <a:blip r:embed="rId6"/>
          <a:stretch>
            <a:fillRect/>
          </a:stretch>
        </p:blipFill>
        <p:spPr>
          <a:xfrm>
            <a:off x="1042424" y="1554480"/>
            <a:ext cx="3464270" cy="2598203"/>
          </a:xfrm>
          <a:prstGeom prst="rect">
            <a:avLst/>
          </a:prstGeom>
        </p:spPr>
      </p:pic>
      <p:pic>
        <p:nvPicPr>
          <p:cNvPr id="5" name="polyhedral.wmv">
            <a:hlinkClick r:id="" action="ppaction://media"/>
          </p:cNvPr>
          <p:cNvPicPr>
            <a:picLocks noRot="1" noChangeAspect="1"/>
          </p:cNvPicPr>
          <p:nvPr>
            <a:videoFile r:link="rId2"/>
          </p:nvPr>
        </p:nvPicPr>
        <p:blipFill>
          <a:blip r:embed="rId7"/>
          <a:stretch>
            <a:fillRect/>
          </a:stretch>
        </p:blipFill>
        <p:spPr>
          <a:xfrm>
            <a:off x="4593779" y="1565365"/>
            <a:ext cx="3439878" cy="2579909"/>
          </a:xfrm>
          <a:prstGeom prst="rect">
            <a:avLst/>
          </a:prstGeom>
        </p:spPr>
      </p:pic>
      <p:pic>
        <p:nvPicPr>
          <p:cNvPr id="6" name="BusDesktopInteract1.wmv">
            <a:hlinkClick r:id="" action="ppaction://media"/>
          </p:cNvPr>
          <p:cNvPicPr>
            <a:picLocks noRot="1" noChangeAspect="1"/>
          </p:cNvPicPr>
          <p:nvPr>
            <a:videoFile r:link="rId3"/>
          </p:nvPr>
        </p:nvPicPr>
        <p:blipFill>
          <a:blip r:embed="rId8"/>
          <a:stretch>
            <a:fillRect/>
          </a:stretch>
        </p:blipFill>
        <p:spPr>
          <a:xfrm>
            <a:off x="1034151" y="4223656"/>
            <a:ext cx="3468914" cy="2601686"/>
          </a:xfrm>
          <a:prstGeom prst="rect">
            <a:avLst/>
          </a:prstGeom>
        </p:spPr>
      </p:pic>
      <p:pic>
        <p:nvPicPr>
          <p:cNvPr id="7" name="DavidKnot.wmv">
            <a:hlinkClick r:id="" action="ppaction://media"/>
          </p:cNvPr>
          <p:cNvPicPr>
            <a:picLocks noRot="1" noChangeAspect="1"/>
          </p:cNvPicPr>
          <p:nvPr>
            <a:videoFile r:link="rId4"/>
          </p:nvPr>
        </p:nvPicPr>
        <p:blipFill>
          <a:blip r:embed="rId9"/>
          <a:stretch>
            <a:fillRect/>
          </a:stretch>
        </p:blipFill>
        <p:spPr>
          <a:xfrm>
            <a:off x="4593770" y="4223656"/>
            <a:ext cx="3454398" cy="2590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33" fill="hold"/>
                                        <p:tgtEl>
                                          <p:spTgt spid="4"/>
                                        </p:tgtEl>
                                      </p:cBhvr>
                                    </p:cmd>
                                  </p:childTnLst>
                                </p:cTn>
                              </p:par>
                              <p:par>
                                <p:cTn id="7" presetID="1" presetClass="mediacall" presetSubtype="0" fill="hold" nodeType="withEffect">
                                  <p:stCondLst>
                                    <p:cond delay="0"/>
                                  </p:stCondLst>
                                  <p:childTnLst>
                                    <p:cmd type="call" cmd="playFrom(0.0)">
                                      <p:cBhvr>
                                        <p:cTn id="8" dur="85123" fill="hold"/>
                                        <p:tgtEl>
                                          <p:spTgt spid="5"/>
                                        </p:tgtEl>
                                      </p:cBhvr>
                                    </p:cmd>
                                  </p:childTnLst>
                                </p:cTn>
                              </p:par>
                              <p:par>
                                <p:cTn id="9" presetID="1" presetClass="mediacall" presetSubtype="0" fill="hold" nodeType="withEffect">
                                  <p:stCondLst>
                                    <p:cond delay="0"/>
                                  </p:stCondLst>
                                  <p:childTnLst>
                                    <p:cmd type="call" cmd="playFrom(0.0)">
                                      <p:cBhvr>
                                        <p:cTn id="10" dur="23684" fill="hold"/>
                                        <p:tgtEl>
                                          <p:spTgt spid="6"/>
                                        </p:tgtEl>
                                      </p:cBhvr>
                                    </p:cmd>
                                  </p:childTnLst>
                                </p:cTn>
                              </p:par>
                              <p:par>
                                <p:cTn id="11" presetID="1" presetClass="mediacall" presetSubtype="0" fill="hold" nodeType="withEffect">
                                  <p:stCondLst>
                                    <p:cond delay="0"/>
                                  </p:stCondLst>
                                  <p:childTnLst>
                                    <p:cmd type="call" cmd="playFrom(0.0)">
                                      <p:cBhvr>
                                        <p:cTn id="12" dur="171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4"/>
                </p:tgtEl>
              </p:cMediaNode>
            </p:video>
            <p:video>
              <p:cMediaNode>
                <p:cTn id="14" fill="hold" display="0">
                  <p:stCondLst>
                    <p:cond delay="indefinite"/>
                  </p:stCondLst>
                  <p:endCondLst>
                    <p:cond evt="onNext" delay="0">
                      <p:tgtEl>
                        <p:sldTgt/>
                      </p:tgtEl>
                    </p:cond>
                    <p:cond evt="onPrev" delay="0">
                      <p:tgtEl>
                        <p:sldTgt/>
                      </p:tgtEl>
                    </p:cond>
                  </p:endCondLst>
                </p:cTn>
                <p:tgtEl>
                  <p:spTgt spid="5"/>
                </p:tgtEl>
              </p:cMediaNode>
            </p:video>
            <p:video>
              <p:cMediaNode>
                <p:cTn id="15" fill="hold" display="0">
                  <p:stCondLst>
                    <p:cond delay="indefinite"/>
                  </p:stCondLst>
                  <p:endCondLst>
                    <p:cond evt="onNext" delay="0">
                      <p:tgtEl>
                        <p:sldTgt/>
                      </p:tgtEl>
                    </p:cond>
                    <p:cond evt="onPrev" delay="0">
                      <p:tgtEl>
                        <p:sldTgt/>
                      </p:tgtEl>
                    </p:cond>
                  </p:endCondLst>
                </p:cTn>
                <p:tgtEl>
                  <p:spTgt spid="6"/>
                </p:tgtEl>
              </p:cMediaNode>
            </p:video>
            <p:video>
              <p:cMediaNode>
                <p:cTn id="16"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View Dependent Parametric Displays</a:t>
            </a:r>
            <a:endParaRPr lang="en-US" dirty="0"/>
          </a:p>
        </p:txBody>
      </p:sp>
      <p:sp>
        <p:nvSpPr>
          <p:cNvPr id="5" name="Text Placeholder 4"/>
          <p:cNvSpPr>
            <a:spLocks noGrp="1"/>
          </p:cNvSpPr>
          <p:nvPr>
            <p:ph type="body" idx="1"/>
          </p:nvPr>
        </p:nvSpPr>
        <p:spPr/>
        <p:txBody>
          <a:bodyPr/>
          <a:lstStyle/>
          <a:p>
            <a:r>
              <a:rPr lang="en-US" dirty="0" smtClean="0"/>
              <a:t>Pawan Harish and P. J.  Narayanan</a:t>
            </a:r>
          </a:p>
          <a:p>
            <a:r>
              <a:rPr lang="en-US" dirty="0" smtClean="0"/>
              <a:t>Joint Virtual Reality Conference of EuroVG-EGVE, 2011</a:t>
            </a:r>
            <a:endParaRPr lang="en-US" dirty="0"/>
          </a:p>
        </p:txBody>
      </p:sp>
      <p:pic>
        <p:nvPicPr>
          <p:cNvPr id="6" name="Picture 2" descr="I:\work\Papers And Code\JVRC 2011\Media\DragonRealLeft.JPG"/>
          <p:cNvPicPr>
            <a:picLocks noChangeAspect="1" noChangeArrowheads="1"/>
          </p:cNvPicPr>
          <p:nvPr/>
        </p:nvPicPr>
        <p:blipFill>
          <a:blip r:embed="rId2">
            <a:lum bright="22000" contrast="16000"/>
          </a:blip>
          <a:srcRect/>
          <a:stretch>
            <a:fillRect/>
          </a:stretch>
        </p:blipFill>
        <p:spPr bwMode="auto">
          <a:xfrm>
            <a:off x="381000" y="2894308"/>
            <a:ext cx="3735091" cy="3735092"/>
          </a:xfrm>
          <a:prstGeom prst="rect">
            <a:avLst/>
          </a:prstGeom>
          <a:noFill/>
        </p:spPr>
      </p:pic>
      <p:pic>
        <p:nvPicPr>
          <p:cNvPr id="7" name="Picture 4" descr="DavidSimCenter"/>
          <p:cNvPicPr>
            <a:picLocks noChangeAspect="1" noChangeArrowheads="1"/>
          </p:cNvPicPr>
          <p:nvPr/>
        </p:nvPicPr>
        <p:blipFill>
          <a:blip r:embed="rId3">
            <a:lum bright="7000" contrast="4000"/>
          </a:blip>
          <a:srcRect/>
          <a:stretch>
            <a:fillRect/>
          </a:stretch>
        </p:blipFill>
        <p:spPr>
          <a:xfrm>
            <a:off x="4190999" y="2894308"/>
            <a:ext cx="2039601" cy="3735091"/>
          </a:xfrm>
          <a:prstGeom prst="rect">
            <a:avLst/>
          </a:prstGeom>
          <a:noFill/>
          <a:ln/>
        </p:spPr>
      </p:pic>
      <p:pic>
        <p:nvPicPr>
          <p:cNvPr id="8" name="Picture 1"/>
          <p:cNvPicPr>
            <a:picLocks noChangeAspect="1" noChangeArrowheads="1"/>
          </p:cNvPicPr>
          <p:nvPr/>
        </p:nvPicPr>
        <p:blipFill>
          <a:blip r:embed="rId4">
            <a:lum bright="12000" contrast="10000"/>
          </a:blip>
          <a:srcRect/>
          <a:stretch>
            <a:fillRect/>
          </a:stretch>
        </p:blipFill>
        <p:spPr bwMode="auto">
          <a:xfrm>
            <a:off x="6324600" y="2894308"/>
            <a:ext cx="2286000" cy="37350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need?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Displays  have many limitations today:</a:t>
            </a:r>
          </a:p>
          <a:p>
            <a:pPr lvl="1"/>
            <a:r>
              <a:rPr lang="en-US" dirty="0" smtClean="0"/>
              <a:t>Low Intensity Resolution</a:t>
            </a:r>
          </a:p>
          <a:p>
            <a:pPr lvl="2"/>
            <a:r>
              <a:rPr lang="en-US" dirty="0" smtClean="0"/>
              <a:t>Maximum of 5M pixels – Apple’s Retina display</a:t>
            </a:r>
          </a:p>
          <a:p>
            <a:pPr lvl="1"/>
            <a:r>
              <a:rPr lang="en-US" dirty="0" smtClean="0"/>
              <a:t>Displaying and Rendering More Pixels</a:t>
            </a:r>
          </a:p>
          <a:p>
            <a:pPr lvl="2"/>
            <a:r>
              <a:rPr lang="en-US" dirty="0" smtClean="0"/>
              <a:t>Graphics cards cannot render very large resolutions</a:t>
            </a:r>
          </a:p>
          <a:p>
            <a:pPr lvl="1"/>
            <a:r>
              <a:rPr lang="en-US" dirty="0" smtClean="0"/>
              <a:t>Low Refresh Rate</a:t>
            </a:r>
          </a:p>
          <a:p>
            <a:pPr lvl="2"/>
            <a:r>
              <a:rPr lang="en-US" dirty="0" smtClean="0"/>
              <a:t>Maximum 240Hz using Samsung Blue Phase</a:t>
            </a:r>
          </a:p>
          <a:p>
            <a:pPr lvl="1"/>
            <a:r>
              <a:rPr lang="en-US" dirty="0" smtClean="0"/>
              <a:t>Planarity</a:t>
            </a:r>
          </a:p>
          <a:p>
            <a:pPr lvl="2"/>
            <a:r>
              <a:rPr lang="en-US" dirty="0" smtClean="0"/>
              <a:t>Nearly all displays are planar</a:t>
            </a:r>
          </a:p>
          <a:p>
            <a:pPr lvl="1"/>
            <a:r>
              <a:rPr lang="en-US" dirty="0" smtClean="0"/>
              <a:t>Lack of 3D viewing</a:t>
            </a:r>
          </a:p>
          <a:p>
            <a:pPr lvl="2"/>
            <a:r>
              <a:rPr lang="en-US" dirty="0" smtClean="0"/>
              <a:t>Very few examples of 3D displays exist</a:t>
            </a:r>
          </a:p>
          <a:p>
            <a:pPr lvl="1"/>
            <a:r>
              <a:rPr lang="en-US" dirty="0" smtClean="0"/>
              <a:t>Lack of Interaction</a:t>
            </a:r>
          </a:p>
          <a:p>
            <a:pPr lvl="2"/>
            <a:r>
              <a:rPr lang="en-US" dirty="0" smtClean="0"/>
              <a:t>Getting more attention but still far from being natural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 and Problems</a:t>
            </a:r>
            <a:endParaRPr lang="en-US" dirty="0"/>
          </a:p>
        </p:txBody>
      </p:sp>
      <p:grpSp>
        <p:nvGrpSpPr>
          <p:cNvPr id="3" name="Group 4"/>
          <p:cNvGrpSpPr/>
          <p:nvPr/>
        </p:nvGrpSpPr>
        <p:grpSpPr>
          <a:xfrm>
            <a:off x="152398" y="1905000"/>
            <a:ext cx="6279728" cy="4191002"/>
            <a:chOff x="76198" y="294908"/>
            <a:chExt cx="6842305" cy="4566456"/>
          </a:xfrm>
        </p:grpSpPr>
        <p:grpSp>
          <p:nvGrpSpPr>
            <p:cNvPr id="4" name="Group 123"/>
            <p:cNvGrpSpPr>
              <a:grpSpLocks/>
            </p:cNvGrpSpPr>
            <p:nvPr/>
          </p:nvGrpSpPr>
          <p:grpSpPr bwMode="auto">
            <a:xfrm>
              <a:off x="1523998" y="1371600"/>
              <a:ext cx="2841625" cy="2819400"/>
              <a:chOff x="1524000" y="1371600"/>
              <a:chExt cx="2841954" cy="2819400"/>
            </a:xfrm>
          </p:grpSpPr>
          <p:cxnSp>
            <p:nvCxnSpPr>
              <p:cNvPr id="25" name="Straight Connector 54"/>
              <p:cNvCxnSpPr>
                <a:cxnSpLocks noChangeShapeType="1"/>
              </p:cNvCxnSpPr>
              <p:nvPr/>
            </p:nvCxnSpPr>
            <p:spPr bwMode="auto">
              <a:xfrm flipV="1">
                <a:off x="2971800" y="2286000"/>
                <a:ext cx="1295400" cy="457200"/>
              </a:xfrm>
              <a:prstGeom prst="line">
                <a:avLst/>
              </a:prstGeom>
              <a:noFill/>
              <a:ln w="28575" algn="ctr">
                <a:solidFill>
                  <a:schemeClr val="tx1"/>
                </a:solidFill>
                <a:round/>
                <a:headEnd/>
                <a:tailEnd/>
              </a:ln>
            </p:spPr>
          </p:cxnSp>
          <p:cxnSp>
            <p:nvCxnSpPr>
              <p:cNvPr id="26" name="Straight Connector 58"/>
              <p:cNvCxnSpPr>
                <a:cxnSpLocks noChangeShapeType="1"/>
              </p:cNvCxnSpPr>
              <p:nvPr/>
            </p:nvCxnSpPr>
            <p:spPr bwMode="auto">
              <a:xfrm flipV="1">
                <a:off x="2971800" y="1905000"/>
                <a:ext cx="1143000" cy="838200"/>
              </a:xfrm>
              <a:prstGeom prst="line">
                <a:avLst/>
              </a:prstGeom>
              <a:noFill/>
              <a:ln w="28575" algn="ctr">
                <a:solidFill>
                  <a:schemeClr val="tx1"/>
                </a:solidFill>
                <a:round/>
                <a:headEnd/>
                <a:tailEnd/>
              </a:ln>
            </p:spPr>
          </p:cxnSp>
          <p:cxnSp>
            <p:nvCxnSpPr>
              <p:cNvPr id="27" name="Straight Connector 61"/>
              <p:cNvCxnSpPr>
                <a:cxnSpLocks noChangeShapeType="1"/>
              </p:cNvCxnSpPr>
              <p:nvPr/>
            </p:nvCxnSpPr>
            <p:spPr bwMode="auto">
              <a:xfrm rot="5400000" flipH="1" flipV="1">
                <a:off x="2819400" y="1752600"/>
                <a:ext cx="1143000" cy="838200"/>
              </a:xfrm>
              <a:prstGeom prst="line">
                <a:avLst/>
              </a:prstGeom>
              <a:noFill/>
              <a:ln w="28575" algn="ctr">
                <a:solidFill>
                  <a:schemeClr val="tx1"/>
                </a:solidFill>
                <a:round/>
                <a:headEnd/>
                <a:tailEnd/>
              </a:ln>
            </p:spPr>
          </p:cxnSp>
          <p:cxnSp>
            <p:nvCxnSpPr>
              <p:cNvPr id="28" name="Straight Connector 78"/>
              <p:cNvCxnSpPr>
                <a:cxnSpLocks noChangeShapeType="1"/>
              </p:cNvCxnSpPr>
              <p:nvPr/>
            </p:nvCxnSpPr>
            <p:spPr bwMode="auto">
              <a:xfrm rot="5400000" flipH="1" flipV="1">
                <a:off x="2552700" y="1866900"/>
                <a:ext cx="1295400" cy="457200"/>
              </a:xfrm>
              <a:prstGeom prst="line">
                <a:avLst/>
              </a:prstGeom>
              <a:noFill/>
              <a:ln w="28575" algn="ctr">
                <a:solidFill>
                  <a:schemeClr val="tx1"/>
                </a:solidFill>
                <a:round/>
                <a:headEnd/>
                <a:tailEnd/>
              </a:ln>
            </p:spPr>
          </p:cxnSp>
          <p:cxnSp>
            <p:nvCxnSpPr>
              <p:cNvPr id="29" name="Straight Connector 80"/>
              <p:cNvCxnSpPr>
                <a:cxnSpLocks noChangeShapeType="1"/>
              </p:cNvCxnSpPr>
              <p:nvPr/>
            </p:nvCxnSpPr>
            <p:spPr bwMode="auto">
              <a:xfrm rot="5400000" flipH="1" flipV="1">
                <a:off x="2324100" y="2019300"/>
                <a:ext cx="1371600" cy="76200"/>
              </a:xfrm>
              <a:prstGeom prst="line">
                <a:avLst/>
              </a:prstGeom>
              <a:noFill/>
              <a:ln w="28575" algn="ctr">
                <a:solidFill>
                  <a:schemeClr val="tx1"/>
                </a:solidFill>
                <a:round/>
                <a:headEnd/>
                <a:tailEnd/>
              </a:ln>
            </p:spPr>
          </p:cxnSp>
          <p:cxnSp>
            <p:nvCxnSpPr>
              <p:cNvPr id="30" name="Straight Connector 82"/>
              <p:cNvCxnSpPr>
                <a:cxnSpLocks noChangeShapeType="1"/>
              </p:cNvCxnSpPr>
              <p:nvPr/>
            </p:nvCxnSpPr>
            <p:spPr bwMode="auto">
              <a:xfrm rot="16200000" flipV="1">
                <a:off x="2133600" y="1905000"/>
                <a:ext cx="1371600" cy="304800"/>
              </a:xfrm>
              <a:prstGeom prst="line">
                <a:avLst/>
              </a:prstGeom>
              <a:noFill/>
              <a:ln w="28575" algn="ctr">
                <a:solidFill>
                  <a:schemeClr val="tx1"/>
                </a:solidFill>
                <a:round/>
                <a:headEnd/>
                <a:tailEnd/>
              </a:ln>
            </p:spPr>
          </p:cxnSp>
          <p:cxnSp>
            <p:nvCxnSpPr>
              <p:cNvPr id="31" name="Straight Connector 84"/>
              <p:cNvCxnSpPr>
                <a:cxnSpLocks noChangeShapeType="1"/>
              </p:cNvCxnSpPr>
              <p:nvPr/>
            </p:nvCxnSpPr>
            <p:spPr bwMode="auto">
              <a:xfrm rot="16200000" flipV="1">
                <a:off x="2019300" y="1790700"/>
                <a:ext cx="1143000" cy="762000"/>
              </a:xfrm>
              <a:prstGeom prst="line">
                <a:avLst/>
              </a:prstGeom>
              <a:noFill/>
              <a:ln w="28575" algn="ctr">
                <a:solidFill>
                  <a:schemeClr val="tx1"/>
                </a:solidFill>
                <a:round/>
                <a:headEnd/>
                <a:tailEnd/>
              </a:ln>
            </p:spPr>
          </p:cxnSp>
          <p:cxnSp>
            <p:nvCxnSpPr>
              <p:cNvPr id="32" name="Straight Connector 86"/>
              <p:cNvCxnSpPr>
                <a:cxnSpLocks noChangeShapeType="1"/>
              </p:cNvCxnSpPr>
              <p:nvPr/>
            </p:nvCxnSpPr>
            <p:spPr bwMode="auto">
              <a:xfrm rot="10800000">
                <a:off x="1828800" y="1905000"/>
                <a:ext cx="1143000" cy="838200"/>
              </a:xfrm>
              <a:prstGeom prst="line">
                <a:avLst/>
              </a:prstGeom>
              <a:noFill/>
              <a:ln w="28575" algn="ctr">
                <a:solidFill>
                  <a:schemeClr val="tx1"/>
                </a:solidFill>
                <a:round/>
                <a:headEnd/>
                <a:tailEnd/>
              </a:ln>
            </p:spPr>
          </p:cxnSp>
          <p:cxnSp>
            <p:nvCxnSpPr>
              <p:cNvPr id="33" name="Straight Connector 88"/>
              <p:cNvCxnSpPr>
                <a:cxnSpLocks noChangeShapeType="1"/>
              </p:cNvCxnSpPr>
              <p:nvPr/>
            </p:nvCxnSpPr>
            <p:spPr bwMode="auto">
              <a:xfrm rot="10800000">
                <a:off x="1676400" y="2286000"/>
                <a:ext cx="1295400" cy="457200"/>
              </a:xfrm>
              <a:prstGeom prst="line">
                <a:avLst/>
              </a:prstGeom>
              <a:noFill/>
              <a:ln w="28575" algn="ctr">
                <a:solidFill>
                  <a:schemeClr val="tx1"/>
                </a:solidFill>
                <a:round/>
                <a:headEnd/>
                <a:tailEnd/>
              </a:ln>
            </p:spPr>
          </p:cxnSp>
          <p:cxnSp>
            <p:nvCxnSpPr>
              <p:cNvPr id="34" name="Straight Connector 91"/>
              <p:cNvCxnSpPr>
                <a:cxnSpLocks noChangeShapeType="1"/>
              </p:cNvCxnSpPr>
              <p:nvPr/>
            </p:nvCxnSpPr>
            <p:spPr bwMode="auto">
              <a:xfrm rot="10800000">
                <a:off x="1524000" y="2743200"/>
                <a:ext cx="1447800" cy="1588"/>
              </a:xfrm>
              <a:prstGeom prst="line">
                <a:avLst/>
              </a:prstGeom>
              <a:noFill/>
              <a:ln w="28575" algn="ctr">
                <a:solidFill>
                  <a:schemeClr val="tx1"/>
                </a:solidFill>
                <a:round/>
                <a:headEnd/>
                <a:tailEnd/>
              </a:ln>
            </p:spPr>
          </p:cxnSp>
          <p:cxnSp>
            <p:nvCxnSpPr>
              <p:cNvPr id="35" name="Straight Connector 94"/>
              <p:cNvCxnSpPr>
                <a:cxnSpLocks noChangeShapeType="1"/>
              </p:cNvCxnSpPr>
              <p:nvPr/>
            </p:nvCxnSpPr>
            <p:spPr bwMode="auto">
              <a:xfrm rot="10800000" flipV="1">
                <a:off x="1600200" y="2743200"/>
                <a:ext cx="1371600" cy="457200"/>
              </a:xfrm>
              <a:prstGeom prst="line">
                <a:avLst/>
              </a:prstGeom>
              <a:noFill/>
              <a:ln w="28575" algn="ctr">
                <a:solidFill>
                  <a:schemeClr val="tx1"/>
                </a:solidFill>
                <a:round/>
                <a:headEnd/>
                <a:tailEnd/>
              </a:ln>
            </p:spPr>
          </p:cxnSp>
          <p:cxnSp>
            <p:nvCxnSpPr>
              <p:cNvPr id="36" name="Straight Connector 96"/>
              <p:cNvCxnSpPr>
                <a:cxnSpLocks noChangeShapeType="1"/>
              </p:cNvCxnSpPr>
              <p:nvPr/>
            </p:nvCxnSpPr>
            <p:spPr bwMode="auto">
              <a:xfrm rot="10800000" flipV="1">
                <a:off x="1828800" y="2743200"/>
                <a:ext cx="1143000" cy="838200"/>
              </a:xfrm>
              <a:prstGeom prst="line">
                <a:avLst/>
              </a:prstGeom>
              <a:noFill/>
              <a:ln w="28575" algn="ctr">
                <a:solidFill>
                  <a:schemeClr val="tx1"/>
                </a:solidFill>
                <a:round/>
                <a:headEnd/>
                <a:tailEnd/>
              </a:ln>
            </p:spPr>
          </p:cxnSp>
          <p:cxnSp>
            <p:nvCxnSpPr>
              <p:cNvPr id="37" name="Straight Connector 98"/>
              <p:cNvCxnSpPr>
                <a:cxnSpLocks noChangeShapeType="1"/>
              </p:cNvCxnSpPr>
              <p:nvPr/>
            </p:nvCxnSpPr>
            <p:spPr bwMode="auto">
              <a:xfrm rot="5400000">
                <a:off x="1981200" y="2895600"/>
                <a:ext cx="1143000" cy="838200"/>
              </a:xfrm>
              <a:prstGeom prst="line">
                <a:avLst/>
              </a:prstGeom>
              <a:noFill/>
              <a:ln w="28575" algn="ctr">
                <a:solidFill>
                  <a:schemeClr val="tx1"/>
                </a:solidFill>
                <a:round/>
                <a:headEnd/>
                <a:tailEnd/>
              </a:ln>
            </p:spPr>
          </p:cxnSp>
          <p:cxnSp>
            <p:nvCxnSpPr>
              <p:cNvPr id="38" name="Straight Connector 100"/>
              <p:cNvCxnSpPr>
                <a:cxnSpLocks noChangeShapeType="1"/>
              </p:cNvCxnSpPr>
              <p:nvPr/>
            </p:nvCxnSpPr>
            <p:spPr bwMode="auto">
              <a:xfrm rot="5400000">
                <a:off x="2057400" y="3124200"/>
                <a:ext cx="1295400" cy="533400"/>
              </a:xfrm>
              <a:prstGeom prst="line">
                <a:avLst/>
              </a:prstGeom>
              <a:noFill/>
              <a:ln w="28575" algn="ctr">
                <a:solidFill>
                  <a:schemeClr val="tx1"/>
                </a:solidFill>
                <a:round/>
                <a:headEnd/>
                <a:tailEnd/>
              </a:ln>
            </p:spPr>
          </p:cxnSp>
          <p:cxnSp>
            <p:nvCxnSpPr>
              <p:cNvPr id="39" name="Straight Connector 102"/>
              <p:cNvCxnSpPr>
                <a:cxnSpLocks noChangeShapeType="1"/>
              </p:cNvCxnSpPr>
              <p:nvPr/>
            </p:nvCxnSpPr>
            <p:spPr bwMode="auto">
              <a:xfrm rot="5400000">
                <a:off x="2171700" y="3390900"/>
                <a:ext cx="1447800" cy="152400"/>
              </a:xfrm>
              <a:prstGeom prst="line">
                <a:avLst/>
              </a:prstGeom>
              <a:noFill/>
              <a:ln w="28575" algn="ctr">
                <a:solidFill>
                  <a:schemeClr val="tx1"/>
                </a:solidFill>
                <a:round/>
                <a:headEnd/>
                <a:tailEnd/>
              </a:ln>
            </p:spPr>
          </p:cxnSp>
          <p:cxnSp>
            <p:nvCxnSpPr>
              <p:cNvPr id="40" name="Straight Connector 104"/>
              <p:cNvCxnSpPr>
                <a:cxnSpLocks noChangeShapeType="1"/>
              </p:cNvCxnSpPr>
              <p:nvPr/>
            </p:nvCxnSpPr>
            <p:spPr bwMode="auto">
              <a:xfrm rot="16200000" flipH="1">
                <a:off x="2362200" y="3352800"/>
                <a:ext cx="1447800" cy="228600"/>
              </a:xfrm>
              <a:prstGeom prst="line">
                <a:avLst/>
              </a:prstGeom>
              <a:noFill/>
              <a:ln w="28575" algn="ctr">
                <a:solidFill>
                  <a:schemeClr val="tx1"/>
                </a:solidFill>
                <a:round/>
                <a:headEnd/>
                <a:tailEnd/>
              </a:ln>
            </p:spPr>
          </p:cxnSp>
          <p:cxnSp>
            <p:nvCxnSpPr>
              <p:cNvPr id="41" name="Straight Connector 107"/>
              <p:cNvCxnSpPr>
                <a:cxnSpLocks noChangeShapeType="1"/>
              </p:cNvCxnSpPr>
              <p:nvPr/>
            </p:nvCxnSpPr>
            <p:spPr bwMode="auto">
              <a:xfrm rot="16200000" flipH="1">
                <a:off x="2743200" y="2971800"/>
                <a:ext cx="1219200" cy="762000"/>
              </a:xfrm>
              <a:prstGeom prst="line">
                <a:avLst/>
              </a:prstGeom>
              <a:noFill/>
              <a:ln w="28575" algn="ctr">
                <a:solidFill>
                  <a:schemeClr val="tx1"/>
                </a:solidFill>
                <a:round/>
                <a:headEnd/>
                <a:tailEnd/>
              </a:ln>
            </p:spPr>
          </p:cxnSp>
          <p:cxnSp>
            <p:nvCxnSpPr>
              <p:cNvPr id="42" name="Straight Connector 111"/>
              <p:cNvCxnSpPr>
                <a:cxnSpLocks noChangeShapeType="1"/>
              </p:cNvCxnSpPr>
              <p:nvPr/>
            </p:nvCxnSpPr>
            <p:spPr bwMode="auto">
              <a:xfrm>
                <a:off x="2971800" y="2743200"/>
                <a:ext cx="1066800" cy="914400"/>
              </a:xfrm>
              <a:prstGeom prst="line">
                <a:avLst/>
              </a:prstGeom>
              <a:noFill/>
              <a:ln w="28575" algn="ctr">
                <a:solidFill>
                  <a:schemeClr val="tx1"/>
                </a:solidFill>
                <a:round/>
                <a:headEnd/>
                <a:tailEnd/>
              </a:ln>
            </p:spPr>
          </p:cxnSp>
          <p:cxnSp>
            <p:nvCxnSpPr>
              <p:cNvPr id="43" name="Straight Connector 115"/>
              <p:cNvCxnSpPr>
                <a:cxnSpLocks noChangeShapeType="1"/>
              </p:cNvCxnSpPr>
              <p:nvPr/>
            </p:nvCxnSpPr>
            <p:spPr bwMode="auto">
              <a:xfrm>
                <a:off x="2971800" y="2743200"/>
                <a:ext cx="1295400" cy="609600"/>
              </a:xfrm>
              <a:prstGeom prst="line">
                <a:avLst/>
              </a:prstGeom>
              <a:noFill/>
              <a:ln w="28575" algn="ctr">
                <a:solidFill>
                  <a:schemeClr val="tx1"/>
                </a:solidFill>
                <a:round/>
                <a:headEnd/>
                <a:tailEnd/>
              </a:ln>
            </p:spPr>
          </p:cxnSp>
          <p:cxnSp>
            <p:nvCxnSpPr>
              <p:cNvPr id="44" name="Straight Connector 118"/>
              <p:cNvCxnSpPr>
                <a:cxnSpLocks noChangeShapeType="1"/>
                <a:endCxn id="11" idx="0"/>
              </p:cNvCxnSpPr>
              <p:nvPr/>
            </p:nvCxnSpPr>
            <p:spPr bwMode="auto">
              <a:xfrm>
                <a:off x="2971800" y="2743200"/>
                <a:ext cx="1392723" cy="194594"/>
              </a:xfrm>
              <a:prstGeom prst="line">
                <a:avLst/>
              </a:prstGeom>
              <a:noFill/>
              <a:ln w="28575" algn="ctr">
                <a:solidFill>
                  <a:schemeClr val="tx1"/>
                </a:solidFill>
                <a:round/>
                <a:headEnd/>
                <a:tailEnd/>
              </a:ln>
            </p:spPr>
          </p:cxnSp>
          <p:cxnSp>
            <p:nvCxnSpPr>
              <p:cNvPr id="45" name="Straight Connector 121"/>
              <p:cNvCxnSpPr>
                <a:cxnSpLocks noChangeShapeType="1"/>
                <a:endCxn id="11" idx="2"/>
              </p:cNvCxnSpPr>
              <p:nvPr/>
            </p:nvCxnSpPr>
            <p:spPr bwMode="auto">
              <a:xfrm flipV="1">
                <a:off x="2971800" y="2631097"/>
                <a:ext cx="1394154" cy="112104"/>
              </a:xfrm>
              <a:prstGeom prst="line">
                <a:avLst/>
              </a:prstGeom>
              <a:noFill/>
              <a:ln w="28575" algn="ctr">
                <a:solidFill>
                  <a:schemeClr val="tx1"/>
                </a:solidFill>
                <a:round/>
                <a:headEnd/>
                <a:tailEnd/>
              </a:ln>
            </p:spPr>
          </p:cxnSp>
        </p:grpSp>
        <p:grpSp>
          <p:nvGrpSpPr>
            <p:cNvPr id="5" name="Group 45"/>
            <p:cNvGrpSpPr>
              <a:grpSpLocks/>
            </p:cNvGrpSpPr>
            <p:nvPr/>
          </p:nvGrpSpPr>
          <p:grpSpPr bwMode="auto">
            <a:xfrm>
              <a:off x="76198" y="294908"/>
              <a:ext cx="6842305" cy="4566456"/>
              <a:chOff x="1185366" y="1082790"/>
              <a:chExt cx="4785133" cy="3193726"/>
            </a:xfrm>
          </p:grpSpPr>
          <p:sp>
            <p:nvSpPr>
              <p:cNvPr id="10" name="Oval 9"/>
              <p:cNvSpPr/>
              <p:nvPr/>
            </p:nvSpPr>
            <p:spPr bwMode="auto">
              <a:xfrm>
                <a:off x="2362200" y="1981200"/>
                <a:ext cx="1676399" cy="1676400"/>
              </a:xfrm>
              <a:prstGeom prst="ellipse">
                <a:avLst/>
              </a:prstGeom>
              <a:gradFill flip="none" rotWithShape="1">
                <a:gsLst>
                  <a:gs pos="0">
                    <a:schemeClr val="bg1"/>
                  </a:gs>
                  <a:gs pos="64000">
                    <a:schemeClr val="accent1">
                      <a:lumMod val="90000"/>
                    </a:schemeClr>
                  </a:gs>
                  <a:gs pos="100000">
                    <a:schemeClr val="accent1">
                      <a:lumMod val="7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defTabSz="730250">
                  <a:defRPr/>
                </a:pPr>
                <a:endParaRPr lang="en-US" sz="1600"/>
              </a:p>
            </p:txBody>
          </p:sp>
          <p:sp>
            <p:nvSpPr>
              <p:cNvPr id="11" name="Arc 10"/>
              <p:cNvSpPr/>
              <p:nvPr/>
            </p:nvSpPr>
            <p:spPr bwMode="auto">
              <a:xfrm>
                <a:off x="2210091" y="1829153"/>
                <a:ext cx="1980616" cy="1980738"/>
              </a:xfrm>
              <a:prstGeom prst="arc">
                <a:avLst>
                  <a:gd name="adj1" fmla="val 388986"/>
                  <a:gd name="adj2" fmla="val 21243093"/>
                </a:avLst>
              </a:prstGeom>
              <a:noFill/>
              <a:ln w="76200" cap="flat" cmpd="sng" algn="ctr">
                <a:solidFill>
                  <a:srgbClr val="C00000"/>
                </a:solidFill>
                <a:prstDash val="solid"/>
                <a:round/>
                <a:headEnd type="none" w="med" len="med"/>
                <a:tailEnd type="none" w="med" len="med"/>
              </a:ln>
              <a:effectLst/>
            </p:spPr>
            <p:txBody>
              <a:bodyPr/>
              <a:lstStyle/>
              <a:p>
                <a:pPr defTabSz="730250">
                  <a:defRPr/>
                </a:pPr>
                <a:endParaRPr lang="en-US" sz="1600"/>
              </a:p>
            </p:txBody>
          </p:sp>
          <p:sp>
            <p:nvSpPr>
              <p:cNvPr id="12" name="TextBox 5"/>
              <p:cNvSpPr txBox="1">
                <a:spLocks noChangeArrowheads="1"/>
              </p:cNvSpPr>
              <p:nvPr/>
            </p:nvSpPr>
            <p:spPr bwMode="auto">
              <a:xfrm>
                <a:off x="1185366" y="1828800"/>
                <a:ext cx="1012197" cy="522057"/>
              </a:xfrm>
              <a:prstGeom prst="rect">
                <a:avLst/>
              </a:prstGeom>
              <a:noFill/>
              <a:ln w="9525">
                <a:solidFill>
                  <a:schemeClr val="tx1"/>
                </a:solidFill>
                <a:miter lim="800000"/>
                <a:headEnd/>
                <a:tailEnd/>
              </a:ln>
            </p:spPr>
            <p:txBody>
              <a:bodyPr wrap="square">
                <a:spAutoFit/>
              </a:bodyPr>
              <a:lstStyle/>
              <a:p>
                <a:pPr algn="ctr"/>
                <a:r>
                  <a:rPr lang="en-US"/>
                  <a:t>Wrapped Texture</a:t>
                </a:r>
              </a:p>
            </p:txBody>
          </p:sp>
          <p:cxnSp>
            <p:nvCxnSpPr>
              <p:cNvPr id="13" name="Straight Arrow Connector 7"/>
              <p:cNvCxnSpPr>
                <a:cxnSpLocks noChangeShapeType="1"/>
                <a:stCxn id="12" idx="2"/>
              </p:cNvCxnSpPr>
              <p:nvPr/>
            </p:nvCxnSpPr>
            <p:spPr bwMode="auto">
              <a:xfrm rot="16200000" flipH="1">
                <a:off x="1830662" y="2211658"/>
                <a:ext cx="239940" cy="518336"/>
              </a:xfrm>
              <a:prstGeom prst="straightConnector1">
                <a:avLst/>
              </a:prstGeom>
              <a:noFill/>
              <a:ln w="9525" algn="ctr">
                <a:solidFill>
                  <a:schemeClr val="tx1"/>
                </a:solidFill>
                <a:round/>
                <a:headEnd/>
                <a:tailEnd type="stealth" w="lg" len="lg"/>
              </a:ln>
            </p:spPr>
          </p:cxnSp>
          <p:sp>
            <p:nvSpPr>
              <p:cNvPr id="14" name="TextBox 10"/>
              <p:cNvSpPr txBox="1">
                <a:spLocks noChangeArrowheads="1"/>
              </p:cNvSpPr>
              <p:nvPr/>
            </p:nvSpPr>
            <p:spPr bwMode="auto">
              <a:xfrm>
                <a:off x="1291956" y="3754459"/>
                <a:ext cx="1659678" cy="522057"/>
              </a:xfrm>
              <a:prstGeom prst="rect">
                <a:avLst/>
              </a:prstGeom>
              <a:noFill/>
              <a:ln w="9525">
                <a:solidFill>
                  <a:schemeClr val="tx1"/>
                </a:solidFill>
                <a:miter lim="800000"/>
                <a:headEnd/>
                <a:tailEnd/>
              </a:ln>
            </p:spPr>
            <p:txBody>
              <a:bodyPr wrap="square">
                <a:spAutoFit/>
              </a:bodyPr>
              <a:lstStyle/>
              <a:p>
                <a:pPr algn="ctr"/>
                <a:r>
                  <a:rPr lang="en-US" dirty="0"/>
                  <a:t>Display Parametric form</a:t>
                </a:r>
              </a:p>
            </p:txBody>
          </p:sp>
          <p:grpSp>
            <p:nvGrpSpPr>
              <p:cNvPr id="6" name="Group 26"/>
              <p:cNvGrpSpPr>
                <a:grpSpLocks/>
              </p:cNvGrpSpPr>
              <p:nvPr/>
            </p:nvGrpSpPr>
            <p:grpSpPr bwMode="auto">
              <a:xfrm rot="-1236130">
                <a:off x="3061998" y="1210646"/>
                <a:ext cx="2515872" cy="2711974"/>
                <a:chOff x="3240407" y="673210"/>
                <a:chExt cx="2515873" cy="2711974"/>
              </a:xfrm>
            </p:grpSpPr>
            <p:cxnSp>
              <p:nvCxnSpPr>
                <p:cNvPr id="19" name="Straight Connector 15"/>
                <p:cNvCxnSpPr>
                  <a:cxnSpLocks noChangeShapeType="1"/>
                  <a:stCxn id="23" idx="2"/>
                </p:cNvCxnSpPr>
                <p:nvPr/>
              </p:nvCxnSpPr>
              <p:spPr bwMode="auto">
                <a:xfrm rot="1236130" flipH="1" flipV="1">
                  <a:off x="3240407" y="1098574"/>
                  <a:ext cx="2488390" cy="380798"/>
                </a:xfrm>
                <a:prstGeom prst="line">
                  <a:avLst/>
                </a:prstGeom>
                <a:noFill/>
                <a:ln w="28575" algn="ctr">
                  <a:solidFill>
                    <a:schemeClr val="tx1"/>
                  </a:solidFill>
                  <a:round/>
                  <a:headEnd/>
                  <a:tailEnd/>
                </a:ln>
              </p:spPr>
            </p:cxnSp>
            <p:cxnSp>
              <p:nvCxnSpPr>
                <p:cNvPr id="20" name="Straight Connector 18"/>
                <p:cNvCxnSpPr>
                  <a:cxnSpLocks noChangeShapeType="1"/>
                  <a:stCxn id="23" idx="2"/>
                </p:cNvCxnSpPr>
                <p:nvPr/>
              </p:nvCxnSpPr>
              <p:spPr bwMode="auto">
                <a:xfrm rot="1236130" flipH="1">
                  <a:off x="3663017" y="1556181"/>
                  <a:ext cx="1650188" cy="1829003"/>
                </a:xfrm>
                <a:prstGeom prst="line">
                  <a:avLst/>
                </a:prstGeom>
                <a:noFill/>
                <a:ln w="28575" algn="ctr">
                  <a:solidFill>
                    <a:schemeClr val="tx1"/>
                  </a:solidFill>
                  <a:round/>
                  <a:headEnd/>
                  <a:tailEnd/>
                </a:ln>
              </p:spPr>
            </p:cxnSp>
            <p:grpSp>
              <p:nvGrpSpPr>
                <p:cNvPr id="7" name="Group 13"/>
                <p:cNvGrpSpPr>
                  <a:grpSpLocks/>
                </p:cNvGrpSpPr>
                <p:nvPr/>
              </p:nvGrpSpPr>
              <p:grpSpPr bwMode="auto">
                <a:xfrm>
                  <a:off x="5410198" y="1600199"/>
                  <a:ext cx="346082" cy="614226"/>
                  <a:chOff x="4038598" y="1295399"/>
                  <a:chExt cx="346082" cy="614226"/>
                </a:xfrm>
              </p:grpSpPr>
              <p:sp>
                <p:nvSpPr>
                  <p:cNvPr id="23" name="Flowchart: Manual Operation 12"/>
                  <p:cNvSpPr>
                    <a:spLocks noChangeArrowheads="1"/>
                  </p:cNvSpPr>
                  <p:nvPr/>
                </p:nvSpPr>
                <p:spPr bwMode="auto">
                  <a:xfrm rot="-5400000">
                    <a:off x="3819813" y="1514184"/>
                    <a:ext cx="609600" cy="172030"/>
                  </a:xfrm>
                  <a:prstGeom prst="flowChartManualOperation">
                    <a:avLst/>
                  </a:prstGeom>
                  <a:solidFill>
                    <a:srgbClr val="FFC000"/>
                  </a:solidFill>
                  <a:ln w="9525" algn="ctr">
                    <a:solidFill>
                      <a:schemeClr val="tx1"/>
                    </a:solidFill>
                    <a:round/>
                    <a:headEnd/>
                    <a:tailEnd/>
                  </a:ln>
                </p:spPr>
                <p:txBody>
                  <a:bodyPr/>
                  <a:lstStyle/>
                  <a:p>
                    <a:pPr defTabSz="730250"/>
                    <a:endParaRPr lang="en-US" sz="1600"/>
                  </a:p>
                </p:txBody>
              </p:sp>
              <p:sp>
                <p:nvSpPr>
                  <p:cNvPr id="24" name="Rectangle 11"/>
                  <p:cNvSpPr>
                    <a:spLocks noChangeArrowheads="1"/>
                  </p:cNvSpPr>
                  <p:nvPr/>
                </p:nvSpPr>
                <p:spPr bwMode="auto">
                  <a:xfrm>
                    <a:off x="4200458" y="1300025"/>
                    <a:ext cx="184222" cy="609600"/>
                  </a:xfrm>
                  <a:prstGeom prst="rect">
                    <a:avLst/>
                  </a:prstGeom>
                  <a:solidFill>
                    <a:srgbClr val="FFC000"/>
                  </a:solidFill>
                  <a:ln w="9525" algn="ctr">
                    <a:solidFill>
                      <a:schemeClr val="tx1"/>
                    </a:solidFill>
                    <a:round/>
                    <a:headEnd/>
                    <a:tailEnd/>
                  </a:ln>
                </p:spPr>
                <p:txBody>
                  <a:bodyPr/>
                  <a:lstStyle/>
                  <a:p>
                    <a:pPr defTabSz="730250"/>
                    <a:endParaRPr lang="en-US" sz="1600"/>
                  </a:p>
                </p:txBody>
              </p:sp>
            </p:grpSp>
            <p:cxnSp>
              <p:nvCxnSpPr>
                <p:cNvPr id="22" name="Straight Connector 24"/>
                <p:cNvCxnSpPr>
                  <a:cxnSpLocks noChangeShapeType="1"/>
                </p:cNvCxnSpPr>
                <p:nvPr/>
              </p:nvCxnSpPr>
              <p:spPr bwMode="auto">
                <a:xfrm rot="5400000">
                  <a:off x="2205775" y="1854310"/>
                  <a:ext cx="2362994" cy="794"/>
                </a:xfrm>
                <a:prstGeom prst="line">
                  <a:avLst/>
                </a:prstGeom>
                <a:noFill/>
                <a:ln w="76200" algn="ctr">
                  <a:solidFill>
                    <a:schemeClr val="tx1"/>
                  </a:solidFill>
                  <a:prstDash val="sysDot"/>
                  <a:round/>
                  <a:headEnd/>
                  <a:tailEnd/>
                </a:ln>
              </p:spPr>
            </p:cxnSp>
          </p:grpSp>
          <p:cxnSp>
            <p:nvCxnSpPr>
              <p:cNvPr id="16" name="Straight Arrow Connector 15"/>
              <p:cNvCxnSpPr>
                <a:cxnSpLocks noChangeShapeType="1"/>
                <a:stCxn id="14" idx="0"/>
              </p:cNvCxnSpPr>
              <p:nvPr/>
            </p:nvCxnSpPr>
            <p:spPr bwMode="auto">
              <a:xfrm rot="5400000" flipH="1" flipV="1">
                <a:off x="2133238" y="2996888"/>
                <a:ext cx="746128" cy="769015"/>
              </a:xfrm>
              <a:prstGeom prst="straightConnector1">
                <a:avLst/>
              </a:prstGeom>
              <a:noFill/>
              <a:ln w="9525" algn="ctr">
                <a:solidFill>
                  <a:schemeClr val="tx1"/>
                </a:solidFill>
                <a:round/>
                <a:headEnd/>
                <a:tailEnd type="stealth" w="lg" len="lg"/>
              </a:ln>
            </p:spPr>
          </p:cxnSp>
          <p:sp>
            <p:nvSpPr>
              <p:cNvPr id="17" name="TextBox 40"/>
              <p:cNvSpPr txBox="1">
                <a:spLocks noChangeArrowheads="1"/>
              </p:cNvSpPr>
              <p:nvPr/>
            </p:nvSpPr>
            <p:spPr bwMode="auto">
              <a:xfrm>
                <a:off x="4553089" y="1082790"/>
                <a:ext cx="1417410" cy="522057"/>
              </a:xfrm>
              <a:prstGeom prst="rect">
                <a:avLst/>
              </a:prstGeom>
              <a:noFill/>
              <a:ln w="9525">
                <a:solidFill>
                  <a:schemeClr val="tx1"/>
                </a:solidFill>
                <a:miter lim="800000"/>
                <a:headEnd/>
                <a:tailEnd/>
              </a:ln>
            </p:spPr>
            <p:txBody>
              <a:bodyPr>
                <a:spAutoFit/>
              </a:bodyPr>
              <a:lstStyle/>
              <a:p>
                <a:pPr algn="ctr"/>
                <a:r>
                  <a:rPr lang="en-US" dirty="0"/>
                  <a:t>Tracked Viewer</a:t>
                </a:r>
              </a:p>
              <a:p>
                <a:pPr algn="ctr"/>
                <a:r>
                  <a:rPr lang="en-US" dirty="0"/>
                  <a:t>Camera</a:t>
                </a:r>
              </a:p>
            </p:txBody>
          </p:sp>
          <p:sp>
            <p:nvSpPr>
              <p:cNvPr id="18" name="TextBox 41"/>
              <p:cNvSpPr txBox="1">
                <a:spLocks noChangeArrowheads="1"/>
              </p:cNvSpPr>
              <p:nvPr/>
            </p:nvSpPr>
            <p:spPr bwMode="auto">
              <a:xfrm>
                <a:off x="2411153" y="1356180"/>
                <a:ext cx="1279082" cy="298319"/>
              </a:xfrm>
              <a:prstGeom prst="rect">
                <a:avLst/>
              </a:prstGeom>
              <a:noFill/>
              <a:ln w="9525">
                <a:solidFill>
                  <a:schemeClr val="tx1"/>
                </a:solidFill>
                <a:miter lim="800000"/>
                <a:headEnd/>
                <a:tailEnd/>
              </a:ln>
            </p:spPr>
            <p:txBody>
              <a:bodyPr>
                <a:spAutoFit/>
              </a:bodyPr>
              <a:lstStyle/>
              <a:p>
                <a:pPr algn="ctr"/>
                <a:r>
                  <a:rPr lang="en-US"/>
                  <a:t>Virtual Plane</a:t>
                </a:r>
              </a:p>
            </p:txBody>
          </p:sp>
        </p:grpSp>
        <p:sp>
          <p:nvSpPr>
            <p:cNvPr id="8" name="TextBox 125"/>
            <p:cNvSpPr txBox="1">
              <a:spLocks noChangeArrowheads="1"/>
            </p:cNvSpPr>
            <p:nvPr/>
          </p:nvSpPr>
          <p:spPr bwMode="auto">
            <a:xfrm>
              <a:off x="4495801" y="4038601"/>
              <a:ext cx="1828800" cy="746448"/>
            </a:xfrm>
            <a:prstGeom prst="rect">
              <a:avLst/>
            </a:prstGeom>
            <a:noFill/>
            <a:ln w="9525">
              <a:solidFill>
                <a:schemeClr val="tx1"/>
              </a:solidFill>
              <a:miter lim="800000"/>
              <a:headEnd/>
              <a:tailEnd/>
            </a:ln>
          </p:spPr>
          <p:txBody>
            <a:bodyPr>
              <a:spAutoFit/>
            </a:bodyPr>
            <a:lstStyle/>
            <a:p>
              <a:pPr algn="ctr"/>
              <a:r>
                <a:rPr lang="en-US"/>
                <a:t>Fixed Texture Coordinates</a:t>
              </a:r>
            </a:p>
          </p:txBody>
        </p:sp>
        <p:cxnSp>
          <p:nvCxnSpPr>
            <p:cNvPr id="9" name="Straight Arrow Connector 126"/>
            <p:cNvCxnSpPr>
              <a:cxnSpLocks noChangeShapeType="1"/>
            </p:cNvCxnSpPr>
            <p:nvPr/>
          </p:nvCxnSpPr>
          <p:spPr bwMode="auto">
            <a:xfrm rot="16200000" flipV="1">
              <a:off x="4152900" y="2781300"/>
              <a:ext cx="1371600" cy="1143000"/>
            </a:xfrm>
            <a:prstGeom prst="straightConnector1">
              <a:avLst/>
            </a:prstGeom>
            <a:noFill/>
            <a:ln w="9525" algn="ctr">
              <a:solidFill>
                <a:schemeClr val="tx1"/>
              </a:solidFill>
              <a:round/>
              <a:headEnd/>
              <a:tailEnd type="stealth" w="lg" len="lg"/>
            </a:ln>
          </p:spPr>
        </p:cxnSp>
      </p:grpSp>
      <p:pic>
        <p:nvPicPr>
          <p:cNvPr id="46" name="Picture 2" descr="I:\work\Papers And Code\JVRC 2011\Figures\LineToCurveMappingSphere.eps"/>
          <p:cNvPicPr>
            <a:picLocks noChangeAspect="1" noChangeArrowheads="1"/>
          </p:cNvPicPr>
          <p:nvPr/>
        </p:nvPicPr>
        <p:blipFill>
          <a:blip r:embed="rId2"/>
          <a:srcRect/>
          <a:stretch>
            <a:fillRect/>
          </a:stretch>
        </p:blipFill>
        <p:spPr bwMode="auto">
          <a:xfrm>
            <a:off x="6019800" y="2667000"/>
            <a:ext cx="3124200" cy="3124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a Computational Display</a:t>
            </a:r>
            <a:endParaRPr lang="en-US" dirty="0"/>
          </a:p>
        </p:txBody>
      </p:sp>
      <p:sp>
        <p:nvSpPr>
          <p:cNvPr id="72" name="Rectangle 71"/>
          <p:cNvSpPr/>
          <p:nvPr/>
        </p:nvSpPr>
        <p:spPr>
          <a:xfrm>
            <a:off x="1905000" y="1675185"/>
            <a:ext cx="5600699" cy="3035300"/>
          </a:xfrm>
          <a:prstGeom prst="rect">
            <a:avLst/>
          </a:prstGeom>
          <a:solidFill>
            <a:srgbClr val="FFC00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73" name="Rectangle 72"/>
          <p:cNvSpPr/>
          <p:nvPr/>
        </p:nvSpPr>
        <p:spPr bwMode="auto">
          <a:xfrm>
            <a:off x="2009775" y="2135561"/>
            <a:ext cx="3933825" cy="2476500"/>
          </a:xfrm>
          <a:prstGeom prst="rect">
            <a:avLst/>
          </a:prstGeom>
          <a:solidFill>
            <a:srgbClr val="808080">
              <a:lumMod val="60000"/>
              <a:lumOff val="40000"/>
            </a:srgb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l" defTabSz="627063"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smtClean="0">
              <a:ln>
                <a:noFill/>
              </a:ln>
              <a:solidFill>
                <a:srgbClr val="000000"/>
              </a:solidFill>
              <a:effectLst/>
              <a:uLnTx/>
              <a:uFillTx/>
              <a:latin typeface="Arial" pitchFamily="34" charset="0"/>
              <a:cs typeface="Arial" pitchFamily="34" charset="0"/>
            </a:endParaRPr>
          </a:p>
        </p:txBody>
      </p:sp>
      <p:sp>
        <p:nvSpPr>
          <p:cNvPr id="74" name="Rectangle 73"/>
          <p:cNvSpPr/>
          <p:nvPr/>
        </p:nvSpPr>
        <p:spPr>
          <a:xfrm>
            <a:off x="7743889" y="2973760"/>
            <a:ext cx="628587" cy="438150"/>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User</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75" name="Rectangle 74"/>
          <p:cNvSpPr/>
          <p:nvPr/>
        </p:nvSpPr>
        <p:spPr>
          <a:xfrm>
            <a:off x="2098677" y="2888036"/>
            <a:ext cx="1003300" cy="1320799"/>
          </a:xfrm>
          <a:prstGeom prst="rect">
            <a:avLst/>
          </a:prstGeom>
          <a:solidFill>
            <a:srgbClr val="FFFFFF"/>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76" name="TextBox 10"/>
          <p:cNvSpPr txBox="1">
            <a:spLocks noChangeArrowheads="1"/>
          </p:cNvSpPr>
          <p:nvPr/>
        </p:nvSpPr>
        <p:spPr bwMode="auto">
          <a:xfrm>
            <a:off x="2009776" y="1727945"/>
            <a:ext cx="5448300" cy="30777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dirty="0" smtClean="0">
                <a:solidFill>
                  <a:srgbClr val="000000"/>
                </a:solidFill>
                <a:latin typeface="Arial" pitchFamily="34" charset="0"/>
                <a:cs typeface="Arial" pitchFamily="34" charset="0"/>
              </a:rPr>
              <a:t>PARAMETRIC DISPLAY AS A COMPUTATIONAL DISPLAY</a:t>
            </a:r>
            <a:endParaRPr kumimoji="0" lang="en-US" sz="140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cxnSp>
        <p:nvCxnSpPr>
          <p:cNvPr id="77" name="Straight Arrow Connector 76"/>
          <p:cNvCxnSpPr>
            <a:stCxn id="87" idx="3"/>
            <a:endCxn id="72" idx="1"/>
          </p:cNvCxnSpPr>
          <p:nvPr/>
        </p:nvCxnSpPr>
        <p:spPr>
          <a:xfrm flipV="1">
            <a:off x="1623932" y="3192835"/>
            <a:ext cx="281068" cy="9527"/>
          </a:xfrm>
          <a:prstGeom prst="straightConnector1">
            <a:avLst/>
          </a:prstGeom>
          <a:noFill/>
          <a:ln w="38100" cap="flat" cmpd="sng" algn="ctr">
            <a:solidFill>
              <a:srgbClr val="000000"/>
            </a:solidFill>
            <a:prstDash val="solid"/>
            <a:tailEnd type="arrow"/>
          </a:ln>
          <a:effectLst/>
        </p:spPr>
      </p:cxnSp>
      <p:cxnSp>
        <p:nvCxnSpPr>
          <p:cNvPr id="78" name="Straight Arrow Connector 77"/>
          <p:cNvCxnSpPr>
            <a:stCxn id="72" idx="3"/>
            <a:endCxn id="74" idx="1"/>
          </p:cNvCxnSpPr>
          <p:nvPr/>
        </p:nvCxnSpPr>
        <p:spPr>
          <a:xfrm>
            <a:off x="7505699" y="3192835"/>
            <a:ext cx="238190" cy="1588"/>
          </a:xfrm>
          <a:prstGeom prst="straightConnector1">
            <a:avLst/>
          </a:prstGeom>
          <a:noFill/>
          <a:ln w="38100" cap="flat" cmpd="sng" algn="ctr">
            <a:solidFill>
              <a:srgbClr val="000000"/>
            </a:solidFill>
            <a:prstDash val="solid"/>
            <a:tailEnd type="arrow"/>
          </a:ln>
          <a:effectLst/>
        </p:spPr>
      </p:cxnSp>
      <p:sp>
        <p:nvSpPr>
          <p:cNvPr id="79" name="Rectangle 78"/>
          <p:cNvSpPr/>
          <p:nvPr/>
        </p:nvSpPr>
        <p:spPr>
          <a:xfrm>
            <a:off x="6114416" y="2670865"/>
            <a:ext cx="1188084" cy="1298700"/>
          </a:xfrm>
          <a:prstGeom prst="rect">
            <a:avLst/>
          </a:prstGeom>
          <a:solidFill>
            <a:srgbClr val="FFFFFF"/>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80" name="Rectangle 79"/>
          <p:cNvSpPr/>
          <p:nvPr/>
        </p:nvSpPr>
        <p:spPr>
          <a:xfrm>
            <a:off x="3385250" y="3482468"/>
            <a:ext cx="1148819" cy="471620"/>
          </a:xfrm>
          <a:prstGeom prst="rect">
            <a:avLst/>
          </a:prstGeom>
          <a:solidFill>
            <a:srgbClr val="808080">
              <a:lumMod val="40000"/>
              <a:lumOff val="60000"/>
            </a:srgbClr>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sz="1050" dirty="0" smtClean="0">
                <a:solidFill>
                  <a:srgbClr val="000000"/>
                </a:solidFill>
                <a:latin typeface="Arial" pitchFamily="34" charset="0"/>
                <a:cs typeface="Arial" pitchFamily="34" charset="0"/>
              </a:rPr>
              <a:t>Sub-Image Generation</a:t>
            </a:r>
            <a:endParaRPr lang="en-US" sz="1050" dirty="0">
              <a:solidFill>
                <a:srgbClr val="000000"/>
              </a:solidFill>
              <a:latin typeface="Arial" pitchFamily="34" charset="0"/>
              <a:cs typeface="Arial" pitchFamily="34" charset="0"/>
            </a:endParaRPr>
          </a:p>
        </p:txBody>
      </p:sp>
      <p:sp>
        <p:nvSpPr>
          <p:cNvPr id="81" name="Rectangle 80"/>
          <p:cNvSpPr/>
          <p:nvPr/>
        </p:nvSpPr>
        <p:spPr>
          <a:xfrm>
            <a:off x="3385250" y="4062924"/>
            <a:ext cx="1148819" cy="471620"/>
          </a:xfrm>
          <a:prstGeom prst="rect">
            <a:avLst/>
          </a:prstGeom>
          <a:solidFill>
            <a:srgbClr val="808080">
              <a:lumMod val="40000"/>
              <a:lumOff val="60000"/>
            </a:srgbClr>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sz="1050" dirty="0" smtClean="0">
                <a:solidFill>
                  <a:srgbClr val="000000"/>
                </a:solidFill>
                <a:latin typeface="Arial" pitchFamily="34" charset="0"/>
                <a:cs typeface="Arial" pitchFamily="34" charset="0"/>
              </a:rPr>
              <a:t>Sub-Image Generation</a:t>
            </a:r>
            <a:endParaRPr lang="en-US" sz="1050" dirty="0">
              <a:solidFill>
                <a:srgbClr val="000000"/>
              </a:solidFill>
              <a:latin typeface="Arial" pitchFamily="34" charset="0"/>
              <a:cs typeface="Arial" pitchFamily="34" charset="0"/>
            </a:endParaRPr>
          </a:p>
        </p:txBody>
      </p:sp>
      <p:cxnSp>
        <p:nvCxnSpPr>
          <p:cNvPr id="82" name="Straight Connector 81"/>
          <p:cNvCxnSpPr/>
          <p:nvPr/>
        </p:nvCxnSpPr>
        <p:spPr>
          <a:xfrm rot="5400000">
            <a:off x="2343866" y="3437163"/>
            <a:ext cx="1828641" cy="5861"/>
          </a:xfrm>
          <a:prstGeom prst="line">
            <a:avLst/>
          </a:prstGeom>
          <a:noFill/>
          <a:ln w="28575" cap="flat" cmpd="sng" algn="ctr">
            <a:solidFill>
              <a:srgbClr val="000000"/>
            </a:solidFill>
            <a:prstDash val="solid"/>
          </a:ln>
          <a:effectLst/>
        </p:spPr>
      </p:cxnSp>
      <p:cxnSp>
        <p:nvCxnSpPr>
          <p:cNvPr id="83" name="Straight Connector 82"/>
          <p:cNvCxnSpPr/>
          <p:nvPr/>
        </p:nvCxnSpPr>
        <p:spPr>
          <a:xfrm>
            <a:off x="3264323" y="3143869"/>
            <a:ext cx="120929" cy="1511"/>
          </a:xfrm>
          <a:prstGeom prst="line">
            <a:avLst/>
          </a:prstGeom>
          <a:noFill/>
          <a:ln w="28575" cap="flat" cmpd="sng" algn="ctr">
            <a:solidFill>
              <a:srgbClr val="000000"/>
            </a:solidFill>
            <a:prstDash val="solid"/>
          </a:ln>
          <a:effectLst/>
        </p:spPr>
      </p:cxnSp>
      <p:cxnSp>
        <p:nvCxnSpPr>
          <p:cNvPr id="84" name="Straight Connector 83"/>
          <p:cNvCxnSpPr/>
          <p:nvPr/>
        </p:nvCxnSpPr>
        <p:spPr>
          <a:xfrm>
            <a:off x="3255253" y="3721302"/>
            <a:ext cx="120929" cy="1511"/>
          </a:xfrm>
          <a:prstGeom prst="line">
            <a:avLst/>
          </a:prstGeom>
          <a:noFill/>
          <a:ln w="28575" cap="flat" cmpd="sng" algn="ctr">
            <a:solidFill>
              <a:srgbClr val="000000"/>
            </a:solidFill>
            <a:prstDash val="solid"/>
          </a:ln>
          <a:effectLst/>
        </p:spPr>
      </p:cxnSp>
      <p:cxnSp>
        <p:nvCxnSpPr>
          <p:cNvPr id="85" name="Straight Connector 84"/>
          <p:cNvCxnSpPr/>
          <p:nvPr/>
        </p:nvCxnSpPr>
        <p:spPr>
          <a:xfrm>
            <a:off x="3249206" y="4331989"/>
            <a:ext cx="120929" cy="1511"/>
          </a:xfrm>
          <a:prstGeom prst="line">
            <a:avLst/>
          </a:prstGeom>
          <a:noFill/>
          <a:ln w="28575" cap="flat" cmpd="sng" algn="ctr">
            <a:solidFill>
              <a:srgbClr val="000000"/>
            </a:solidFill>
            <a:prstDash val="solid"/>
          </a:ln>
          <a:effectLst/>
        </p:spPr>
      </p:cxnSp>
      <p:cxnSp>
        <p:nvCxnSpPr>
          <p:cNvPr id="86" name="Straight Arrow Connector 85"/>
          <p:cNvCxnSpPr/>
          <p:nvPr/>
        </p:nvCxnSpPr>
        <p:spPr>
          <a:xfrm flipV="1">
            <a:off x="3100389" y="3402388"/>
            <a:ext cx="166686" cy="1585"/>
          </a:xfrm>
          <a:prstGeom prst="straightConnector1">
            <a:avLst/>
          </a:prstGeom>
          <a:noFill/>
          <a:ln w="28575" cap="flat" cmpd="sng" algn="ctr">
            <a:solidFill>
              <a:srgbClr val="000000"/>
            </a:solidFill>
            <a:prstDash val="solid"/>
            <a:tailEnd type="arrow"/>
          </a:ln>
          <a:effectLst/>
        </p:spPr>
      </p:cxnSp>
      <p:sp>
        <p:nvSpPr>
          <p:cNvPr id="87" name="Rectangle 86"/>
          <p:cNvSpPr/>
          <p:nvPr/>
        </p:nvSpPr>
        <p:spPr>
          <a:xfrm>
            <a:off x="676276" y="2811837"/>
            <a:ext cx="947656" cy="781050"/>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rPr>
              <a:t>Standard Content</a:t>
            </a:r>
          </a:p>
        </p:txBody>
      </p:sp>
      <p:sp>
        <p:nvSpPr>
          <p:cNvPr id="88" name="Rectangle 87"/>
          <p:cNvSpPr/>
          <p:nvPr/>
        </p:nvSpPr>
        <p:spPr>
          <a:xfrm>
            <a:off x="676276" y="4083479"/>
            <a:ext cx="935563" cy="640921"/>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sz="1050" dirty="0" smtClean="0">
                <a:solidFill>
                  <a:srgbClr val="000000"/>
                </a:solidFill>
                <a:latin typeface="Arial" pitchFamily="34" charset="0"/>
                <a:cs typeface="Arial" pitchFamily="34" charset="0"/>
              </a:rPr>
              <a:t>Prior Knowledge</a:t>
            </a:r>
          </a:p>
          <a:p>
            <a:pPr lvl="0" algn="ctr" defTabSz="914400">
              <a:defRPr/>
            </a:pPr>
            <a:r>
              <a:rPr lang="en-US" sz="1050" dirty="0" smtClean="0">
                <a:solidFill>
                  <a:srgbClr val="000000"/>
                </a:solidFill>
                <a:latin typeface="Arial" pitchFamily="34" charset="0"/>
                <a:cs typeface="Arial" pitchFamily="34" charset="0"/>
              </a:rPr>
              <a:t>(Mapping)</a:t>
            </a:r>
            <a:endParaRPr lang="en-US" sz="1050" dirty="0">
              <a:solidFill>
                <a:srgbClr val="000000"/>
              </a:solidFill>
              <a:latin typeface="Arial" pitchFamily="34" charset="0"/>
              <a:cs typeface="Arial" pitchFamily="34" charset="0"/>
            </a:endParaRPr>
          </a:p>
        </p:txBody>
      </p:sp>
      <p:sp>
        <p:nvSpPr>
          <p:cNvPr id="89" name="Rectangle 88"/>
          <p:cNvSpPr/>
          <p:nvPr/>
        </p:nvSpPr>
        <p:spPr>
          <a:xfrm>
            <a:off x="657226" y="1678630"/>
            <a:ext cx="978798" cy="677198"/>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Use</a:t>
            </a:r>
            <a:r>
              <a:rPr lang="en-US" sz="1050" baseline="0" dirty="0" smtClean="0">
                <a:solidFill>
                  <a:srgbClr val="000000"/>
                </a:solidFill>
                <a:latin typeface="Arial" pitchFamily="34" charset="0"/>
                <a:cs typeface="Arial" pitchFamily="34" charset="0"/>
              </a:rPr>
              <a:t>r</a:t>
            </a:r>
            <a:r>
              <a:rPr lang="en-US" sz="1050" dirty="0" smtClean="0">
                <a:solidFill>
                  <a:srgbClr val="000000"/>
                </a:solidFill>
                <a:latin typeface="Arial" pitchFamily="34" charset="0"/>
                <a:cs typeface="Arial" pitchFamily="34" charset="0"/>
              </a:rPr>
              <a:t> Input</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cxnSp>
        <p:nvCxnSpPr>
          <p:cNvPr id="90" name="Straight Arrow Connector 89"/>
          <p:cNvCxnSpPr/>
          <p:nvPr/>
        </p:nvCxnSpPr>
        <p:spPr>
          <a:xfrm flipV="1">
            <a:off x="1611232" y="4386636"/>
            <a:ext cx="306468" cy="3392"/>
          </a:xfrm>
          <a:prstGeom prst="straightConnector1">
            <a:avLst/>
          </a:prstGeom>
          <a:noFill/>
          <a:ln w="38100" cap="flat" cmpd="sng" algn="ctr">
            <a:solidFill>
              <a:srgbClr val="000000"/>
            </a:solidFill>
            <a:prstDash val="solid"/>
            <a:tailEnd type="arrow"/>
          </a:ln>
          <a:effectLst/>
        </p:spPr>
      </p:cxnSp>
      <p:cxnSp>
        <p:nvCxnSpPr>
          <p:cNvPr id="91" name="Straight Arrow Connector 90"/>
          <p:cNvCxnSpPr/>
          <p:nvPr/>
        </p:nvCxnSpPr>
        <p:spPr>
          <a:xfrm flipV="1">
            <a:off x="1626500" y="1999036"/>
            <a:ext cx="291200" cy="1745"/>
          </a:xfrm>
          <a:prstGeom prst="straightConnector1">
            <a:avLst/>
          </a:prstGeom>
          <a:noFill/>
          <a:ln w="38100" cap="flat" cmpd="sng" algn="ctr">
            <a:solidFill>
              <a:srgbClr val="000000"/>
            </a:solidFill>
            <a:prstDash val="solid"/>
            <a:tailEnd type="arrow"/>
          </a:ln>
          <a:effectLst/>
        </p:spPr>
      </p:cxnSp>
      <p:sp>
        <p:nvSpPr>
          <p:cNvPr id="92" name="TextBox 37"/>
          <p:cNvSpPr txBox="1"/>
          <p:nvPr/>
        </p:nvSpPr>
        <p:spPr>
          <a:xfrm>
            <a:off x="2045970" y="2220649"/>
            <a:ext cx="1173480" cy="577081"/>
          </a:xfrm>
          <a:prstGeom prst="rect">
            <a:avLst/>
          </a:prstGeom>
          <a:noFill/>
        </p:spPr>
        <p:txBody>
          <a:bodyPr wrap="square" rtlCol="0">
            <a:spAutoFit/>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IMAGE GENERATION</a:t>
            </a:r>
            <a:r>
              <a:rPr kumimoji="0" lang="en-US" sz="1050" b="0" i="0" u="none" strike="noStrike" kern="1200" cap="none" spc="0" normalizeH="0" noProof="0" dirty="0" smtClean="0">
                <a:ln>
                  <a:noFill/>
                </a:ln>
                <a:solidFill>
                  <a:srgbClr val="000000"/>
                </a:solidFill>
                <a:effectLst/>
                <a:uLnTx/>
                <a:uFillTx/>
                <a:latin typeface="Arial" pitchFamily="34" charset="0"/>
                <a:cs typeface="Arial" pitchFamily="34" charset="0"/>
              </a:rPr>
              <a:t> ALGORITHMS</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cxnSp>
        <p:nvCxnSpPr>
          <p:cNvPr id="93" name="Straight Arrow Connector 92"/>
          <p:cNvCxnSpPr>
            <a:endCxn id="105" idx="1"/>
          </p:cNvCxnSpPr>
          <p:nvPr/>
        </p:nvCxnSpPr>
        <p:spPr>
          <a:xfrm>
            <a:off x="5812632" y="3313485"/>
            <a:ext cx="311944" cy="2984"/>
          </a:xfrm>
          <a:prstGeom prst="straightConnector1">
            <a:avLst/>
          </a:prstGeom>
          <a:noFill/>
          <a:ln w="28575" cap="flat" cmpd="sng" algn="ctr">
            <a:solidFill>
              <a:srgbClr val="000000"/>
            </a:solidFill>
            <a:prstDash val="solid"/>
            <a:tailEnd type="arrow"/>
          </a:ln>
          <a:effectLst/>
        </p:spPr>
      </p:cxnSp>
      <p:cxnSp>
        <p:nvCxnSpPr>
          <p:cNvPr id="94" name="Elbow Connector 93"/>
          <p:cNvCxnSpPr>
            <a:stCxn id="79" idx="2"/>
            <a:endCxn id="88" idx="2"/>
          </p:cNvCxnSpPr>
          <p:nvPr/>
        </p:nvCxnSpPr>
        <p:spPr>
          <a:xfrm rot="5400000">
            <a:off x="3548841" y="1564782"/>
            <a:ext cx="754835" cy="5564400"/>
          </a:xfrm>
          <a:prstGeom prst="bentConnector3">
            <a:avLst>
              <a:gd name="adj1" fmla="val 130285"/>
            </a:avLst>
          </a:prstGeom>
          <a:noFill/>
          <a:ln w="38100" cap="flat" cmpd="sng" algn="ctr">
            <a:solidFill>
              <a:sysClr val="windowText" lastClr="000000"/>
            </a:solidFill>
            <a:prstDash val="solid"/>
            <a:headEnd type="arrow" w="med" len="med"/>
            <a:tailEnd type="arrow" w="med" len="med"/>
          </a:ln>
          <a:effectLst/>
        </p:spPr>
      </p:cxnSp>
      <p:sp>
        <p:nvSpPr>
          <p:cNvPr id="95" name="Rectangle 94"/>
          <p:cNvSpPr/>
          <p:nvPr/>
        </p:nvSpPr>
        <p:spPr>
          <a:xfrm>
            <a:off x="4791076" y="2566139"/>
            <a:ext cx="1013461" cy="1641231"/>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cxnSp>
        <p:nvCxnSpPr>
          <p:cNvPr id="96" name="Straight Connector 95"/>
          <p:cNvCxnSpPr>
            <a:endCxn id="95" idx="1"/>
          </p:cNvCxnSpPr>
          <p:nvPr/>
        </p:nvCxnSpPr>
        <p:spPr>
          <a:xfrm rot="16200000" flipH="1">
            <a:off x="4563203" y="3158882"/>
            <a:ext cx="248932" cy="206813"/>
          </a:xfrm>
          <a:prstGeom prst="line">
            <a:avLst/>
          </a:prstGeom>
          <a:noFill/>
          <a:ln w="28575" cap="flat" cmpd="sng" algn="ctr">
            <a:solidFill>
              <a:srgbClr val="000000"/>
            </a:solidFill>
            <a:prstDash val="solid"/>
          </a:ln>
          <a:effectLst/>
        </p:spPr>
      </p:cxnSp>
      <p:cxnSp>
        <p:nvCxnSpPr>
          <p:cNvPr id="97" name="Straight Connector 96"/>
          <p:cNvCxnSpPr>
            <a:endCxn id="95" idx="1"/>
          </p:cNvCxnSpPr>
          <p:nvPr/>
        </p:nvCxnSpPr>
        <p:spPr>
          <a:xfrm rot="5400000" flipH="1" flipV="1">
            <a:off x="4515859" y="3443065"/>
            <a:ext cx="331526" cy="218907"/>
          </a:xfrm>
          <a:prstGeom prst="line">
            <a:avLst/>
          </a:prstGeom>
          <a:noFill/>
          <a:ln w="28575" cap="flat" cmpd="sng" algn="ctr">
            <a:solidFill>
              <a:srgbClr val="000000"/>
            </a:solidFill>
            <a:prstDash val="solid"/>
          </a:ln>
          <a:effectLst/>
        </p:spPr>
      </p:cxnSp>
      <p:cxnSp>
        <p:nvCxnSpPr>
          <p:cNvPr id="98" name="Straight Connector 97"/>
          <p:cNvCxnSpPr>
            <a:endCxn id="95" idx="1"/>
          </p:cNvCxnSpPr>
          <p:nvPr/>
        </p:nvCxnSpPr>
        <p:spPr>
          <a:xfrm rot="5400000" flipH="1" flipV="1">
            <a:off x="4225630" y="3733295"/>
            <a:ext cx="911985" cy="218907"/>
          </a:xfrm>
          <a:prstGeom prst="line">
            <a:avLst/>
          </a:prstGeom>
          <a:noFill/>
          <a:ln w="28575" cap="flat" cmpd="sng" algn="ctr">
            <a:solidFill>
              <a:srgbClr val="000000"/>
            </a:solidFill>
            <a:prstDash val="solid"/>
          </a:ln>
          <a:effectLst/>
        </p:spPr>
      </p:cxnSp>
      <p:sp>
        <p:nvSpPr>
          <p:cNvPr id="99" name="Rectangle 98"/>
          <p:cNvSpPr/>
          <p:nvPr/>
        </p:nvSpPr>
        <p:spPr>
          <a:xfrm>
            <a:off x="2041526" y="2947328"/>
            <a:ext cx="1104900" cy="1223412"/>
          </a:xfrm>
          <a:prstGeom prst="rect">
            <a:avLst/>
          </a:prstGeom>
        </p:spPr>
        <p:txBody>
          <a:bodyPr wrap="square">
            <a:spAutoFit/>
          </a:bodyPr>
          <a:lstStyle/>
          <a:p>
            <a:pPr algn="ctr"/>
            <a:r>
              <a:rPr lang="en-US" sz="1050" b="1" dirty="0" smtClean="0">
                <a:latin typeface="Arial" pitchFamily="34" charset="0"/>
                <a:cs typeface="Arial" pitchFamily="34" charset="0"/>
              </a:rPr>
              <a:t>Parallel </a:t>
            </a:r>
          </a:p>
          <a:p>
            <a:pPr algn="ctr"/>
            <a:r>
              <a:rPr lang="en-US" sz="1050" b="1" dirty="0" smtClean="0">
                <a:latin typeface="Arial" pitchFamily="34" charset="0"/>
                <a:cs typeface="Arial" pitchFamily="34" charset="0"/>
              </a:rPr>
              <a:t>per-triangle  geodesic distance computation and subdivision</a:t>
            </a:r>
            <a:endParaRPr lang="en-US" sz="1050" b="1" dirty="0">
              <a:latin typeface="Arial" pitchFamily="34" charset="0"/>
              <a:cs typeface="Arial" pitchFamily="34" charset="0"/>
            </a:endParaRPr>
          </a:p>
        </p:txBody>
      </p:sp>
      <p:cxnSp>
        <p:nvCxnSpPr>
          <p:cNvPr id="100" name="Straight Connector 99"/>
          <p:cNvCxnSpPr>
            <a:endCxn id="95" idx="1"/>
          </p:cNvCxnSpPr>
          <p:nvPr/>
        </p:nvCxnSpPr>
        <p:spPr>
          <a:xfrm rot="16200000" flipH="1">
            <a:off x="4276602" y="2872281"/>
            <a:ext cx="813048" cy="215899"/>
          </a:xfrm>
          <a:prstGeom prst="line">
            <a:avLst/>
          </a:prstGeom>
          <a:noFill/>
          <a:ln w="28575" cap="flat" cmpd="sng" algn="ctr">
            <a:solidFill>
              <a:srgbClr val="000000"/>
            </a:solidFill>
            <a:prstDash val="solid"/>
          </a:ln>
          <a:effectLst/>
        </p:spPr>
      </p:cxnSp>
      <p:cxnSp>
        <p:nvCxnSpPr>
          <p:cNvPr id="101" name="Straight Connector 100"/>
          <p:cNvCxnSpPr/>
          <p:nvPr/>
        </p:nvCxnSpPr>
        <p:spPr>
          <a:xfrm>
            <a:off x="3254798" y="2534269"/>
            <a:ext cx="120929" cy="1511"/>
          </a:xfrm>
          <a:prstGeom prst="line">
            <a:avLst/>
          </a:prstGeom>
          <a:noFill/>
          <a:ln w="28575" cap="flat" cmpd="sng" algn="ctr">
            <a:solidFill>
              <a:srgbClr val="000000"/>
            </a:solidFill>
            <a:prstDash val="solid"/>
          </a:ln>
          <a:effectLst/>
        </p:spPr>
      </p:cxnSp>
      <p:sp>
        <p:nvSpPr>
          <p:cNvPr id="102" name="Rectangle 101"/>
          <p:cNvSpPr/>
          <p:nvPr/>
        </p:nvSpPr>
        <p:spPr>
          <a:xfrm>
            <a:off x="3339466" y="2199378"/>
            <a:ext cx="1247775" cy="2371725"/>
          </a:xfrm>
          <a:prstGeom prst="rect">
            <a:avLst/>
          </a:prstGeom>
          <a:solidFill>
            <a:srgbClr val="FFFF00">
              <a:alpha val="32157"/>
            </a:srgbClr>
          </a:solidFill>
          <a:ln w="25400" cap="flat" cmpd="sng" algn="ctr">
            <a:solidFill>
              <a:srgbClr val="FFFF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endParaRPr>
          </a:p>
        </p:txBody>
      </p:sp>
      <p:sp>
        <p:nvSpPr>
          <p:cNvPr id="103" name="TextBox 102"/>
          <p:cNvSpPr txBox="1"/>
          <p:nvPr/>
        </p:nvSpPr>
        <p:spPr>
          <a:xfrm>
            <a:off x="3324714" y="2325671"/>
            <a:ext cx="1250462" cy="900246"/>
          </a:xfrm>
          <a:prstGeom prst="rect">
            <a:avLst/>
          </a:prstGeom>
          <a:noFill/>
        </p:spPr>
        <p:txBody>
          <a:bodyPr wrap="square" rtlCol="0">
            <a:spAutoFit/>
          </a:bodyPr>
          <a:lstStyle/>
          <a:p>
            <a:pPr algn="ctr"/>
            <a:r>
              <a:rPr lang="en-US" sz="1050" b="1" dirty="0" smtClean="0">
                <a:latin typeface="Arial" pitchFamily="34" charset="0"/>
                <a:cs typeface="Arial" pitchFamily="34" charset="0"/>
              </a:rPr>
              <a:t>Per Vertex ray casting to adjust individual vertices on the base texture</a:t>
            </a:r>
            <a:endParaRPr lang="en-US" sz="1050" b="1" dirty="0">
              <a:latin typeface="Arial" pitchFamily="34" charset="0"/>
              <a:cs typeface="Arial" pitchFamily="34" charset="0"/>
            </a:endParaRPr>
          </a:p>
        </p:txBody>
      </p:sp>
      <p:sp>
        <p:nvSpPr>
          <p:cNvPr id="104" name="Rectangle 103"/>
          <p:cNvSpPr/>
          <p:nvPr/>
        </p:nvSpPr>
        <p:spPr>
          <a:xfrm>
            <a:off x="4740522" y="2530245"/>
            <a:ext cx="1105877" cy="1708160"/>
          </a:xfrm>
          <a:prstGeom prst="rect">
            <a:avLst/>
          </a:prstGeom>
        </p:spPr>
        <p:txBody>
          <a:bodyPr wrap="square">
            <a:spAutoFit/>
          </a:bodyPr>
          <a:lstStyle/>
          <a:p>
            <a:pPr lvl="0" algn="ctr" fontAlgn="base">
              <a:spcBef>
                <a:spcPct val="0"/>
              </a:spcBef>
              <a:spcAft>
                <a:spcPct val="0"/>
              </a:spcAft>
              <a:defRPr/>
            </a:pPr>
            <a:r>
              <a:rPr lang="en-US" sz="1050" b="1" dirty="0">
                <a:solidFill>
                  <a:srgbClr val="000000"/>
                </a:solidFill>
                <a:latin typeface="Arial" pitchFamily="34" charset="0"/>
                <a:cs typeface="Arial" pitchFamily="34" charset="0"/>
              </a:rPr>
              <a:t>Non- Conventional </a:t>
            </a:r>
            <a:r>
              <a:rPr lang="en-US" sz="1050" b="1" dirty="0" smtClean="0">
                <a:solidFill>
                  <a:srgbClr val="000000"/>
                </a:solidFill>
                <a:latin typeface="Arial" pitchFamily="34" charset="0"/>
                <a:cs typeface="Arial" pitchFamily="34" charset="0"/>
              </a:rPr>
              <a:t>Display, sphere etc., emulated </a:t>
            </a:r>
            <a:r>
              <a:rPr lang="en-US" sz="1050" b="1" dirty="0">
                <a:solidFill>
                  <a:srgbClr val="000000"/>
                </a:solidFill>
                <a:latin typeface="Arial" pitchFamily="34" charset="0"/>
                <a:cs typeface="Arial" pitchFamily="34" charset="0"/>
              </a:rPr>
              <a:t>using Conventional Technologies </a:t>
            </a:r>
            <a:r>
              <a:rPr lang="en-US" sz="1050" b="1" dirty="0" smtClean="0">
                <a:solidFill>
                  <a:srgbClr val="000000"/>
                </a:solidFill>
                <a:latin typeface="Arial" pitchFamily="34" charset="0"/>
                <a:cs typeface="Arial" pitchFamily="34" charset="0"/>
              </a:rPr>
              <a:t>- LCD</a:t>
            </a:r>
            <a:r>
              <a:rPr lang="en-US" sz="1050" b="1" dirty="0">
                <a:solidFill>
                  <a:srgbClr val="000000"/>
                </a:solidFill>
                <a:latin typeface="Arial" pitchFamily="34" charset="0"/>
                <a:cs typeface="Arial" pitchFamily="34" charset="0"/>
              </a:rPr>
              <a:t>. </a:t>
            </a:r>
            <a:r>
              <a:rPr lang="en-US" sz="1050" b="1" dirty="0" smtClean="0">
                <a:solidFill>
                  <a:srgbClr val="000000"/>
                </a:solidFill>
                <a:latin typeface="Arial" pitchFamily="34" charset="0"/>
                <a:cs typeface="Arial" pitchFamily="34" charset="0"/>
              </a:rPr>
              <a:t>Projectors.</a:t>
            </a:r>
            <a:endParaRPr lang="en-US" sz="1050" b="1" dirty="0">
              <a:solidFill>
                <a:srgbClr val="000000"/>
              </a:solidFill>
              <a:latin typeface="Arial" pitchFamily="34" charset="0"/>
              <a:cs typeface="Arial" pitchFamily="34" charset="0"/>
            </a:endParaRPr>
          </a:p>
        </p:txBody>
      </p:sp>
      <p:sp>
        <p:nvSpPr>
          <p:cNvPr id="105" name="TextBox 104"/>
          <p:cNvSpPr txBox="1"/>
          <p:nvPr/>
        </p:nvSpPr>
        <p:spPr>
          <a:xfrm>
            <a:off x="6124576" y="2866346"/>
            <a:ext cx="1171575" cy="900246"/>
          </a:xfrm>
          <a:prstGeom prst="rect">
            <a:avLst/>
          </a:prstGeom>
          <a:noFill/>
        </p:spPr>
        <p:txBody>
          <a:bodyPr wrap="square" rtlCol="0">
            <a:spAutoFit/>
          </a:bodyPr>
          <a:lstStyle/>
          <a:p>
            <a:pPr algn="ctr"/>
            <a:r>
              <a:rPr lang="en-US" sz="1050" b="1" dirty="0" smtClean="0">
                <a:latin typeface="Arial" pitchFamily="34" charset="0"/>
                <a:cs typeface="Arial" pitchFamily="34" charset="0"/>
              </a:rPr>
              <a:t>Un wrapping the base texture image to display geometry</a:t>
            </a:r>
            <a:endParaRPr lang="en-US" sz="1050" b="1" dirty="0">
              <a:latin typeface="Arial" pitchFamily="34" charset="0"/>
              <a:cs typeface="Arial" pitchFamily="34" charset="0"/>
            </a:endParaRPr>
          </a:p>
        </p:txBody>
      </p:sp>
      <p:sp>
        <p:nvSpPr>
          <p:cNvPr id="106" name="Content Placeholder 2"/>
          <p:cNvSpPr>
            <a:spLocks noGrp="1"/>
          </p:cNvSpPr>
          <p:nvPr>
            <p:ph idx="1"/>
          </p:nvPr>
        </p:nvSpPr>
        <p:spPr>
          <a:xfrm>
            <a:off x="457200" y="5029200"/>
            <a:ext cx="8534400" cy="1828800"/>
          </a:xfrm>
          <a:noFill/>
        </p:spPr>
        <p:txBody>
          <a:bodyPr>
            <a:noAutofit/>
          </a:bodyPr>
          <a:lstStyle/>
          <a:p>
            <a:r>
              <a:rPr lang="en-US" sz="2400" b="1" dirty="0" smtClean="0"/>
              <a:t>Physical Processes Involved:</a:t>
            </a:r>
            <a:r>
              <a:rPr lang="en-US" sz="2400" dirty="0" smtClean="0"/>
              <a:t> Viewer’s head position, Display W.R.T viewer, display surface equation and texture coordinates</a:t>
            </a:r>
          </a:p>
          <a:p>
            <a:r>
              <a:rPr lang="en-US" sz="2400" b="1" dirty="0" smtClean="0"/>
              <a:t>Algorithmic Modifications: </a:t>
            </a:r>
            <a:r>
              <a:rPr lang="en-US" sz="2400" dirty="0" smtClean="0"/>
              <a:t>Fully Parallel, Vertex and Triangle processing on S.M. 5.0.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SM 5.0 And DX 11</a:t>
            </a:r>
            <a:endParaRPr lang="en-US" dirty="0"/>
          </a:p>
        </p:txBody>
      </p:sp>
      <p:pic>
        <p:nvPicPr>
          <p:cNvPr id="37890" name="Picture 2" descr="I:\work\PhDThesisIIITHStyle\Chapter4\Chapter4Figs\TessLevels.jpg"/>
          <p:cNvPicPr>
            <a:picLocks noChangeAspect="1" noChangeArrowheads="1"/>
          </p:cNvPicPr>
          <p:nvPr/>
        </p:nvPicPr>
        <p:blipFill>
          <a:blip r:embed="rId2" cstate="print"/>
          <a:srcRect/>
          <a:stretch>
            <a:fillRect/>
          </a:stretch>
        </p:blipFill>
        <p:spPr bwMode="auto">
          <a:xfrm>
            <a:off x="0" y="2895600"/>
            <a:ext cx="1881187" cy="3810000"/>
          </a:xfrm>
          <a:prstGeom prst="rect">
            <a:avLst/>
          </a:prstGeom>
          <a:noFill/>
        </p:spPr>
      </p:pic>
      <p:pic>
        <p:nvPicPr>
          <p:cNvPr id="37891" name="Picture 3"/>
          <p:cNvPicPr>
            <a:picLocks noChangeAspect="1" noChangeArrowheads="1"/>
          </p:cNvPicPr>
          <p:nvPr/>
        </p:nvPicPr>
        <p:blipFill>
          <a:blip r:embed="rId3"/>
          <a:srcRect/>
          <a:stretch>
            <a:fillRect/>
          </a:stretch>
        </p:blipFill>
        <p:spPr bwMode="auto">
          <a:xfrm>
            <a:off x="0" y="1524000"/>
            <a:ext cx="9144000" cy="1066800"/>
          </a:xfrm>
          <a:prstGeom prst="rect">
            <a:avLst/>
          </a:prstGeom>
          <a:noFill/>
          <a:ln w="9525">
            <a:noFill/>
            <a:miter lim="800000"/>
            <a:headEnd/>
            <a:tailEnd/>
          </a:ln>
          <a:effectLst/>
        </p:spPr>
      </p:pic>
      <p:pic>
        <p:nvPicPr>
          <p:cNvPr id="6" name="Picture 13"/>
          <p:cNvPicPr>
            <a:picLocks noGrp="1" noChangeAspect="1" noChangeArrowheads="1"/>
          </p:cNvPicPr>
          <p:nvPr>
            <p:ph idx="1"/>
          </p:nvPr>
        </p:nvPicPr>
        <p:blipFill>
          <a:blip r:embed="rId4"/>
          <a:stretch>
            <a:fillRect/>
          </a:stretch>
        </p:blipFill>
        <p:spPr>
          <a:xfrm>
            <a:off x="2133600" y="4876800"/>
            <a:ext cx="3962400" cy="1956952"/>
          </a:xfrm>
          <a:noFill/>
        </p:spPr>
      </p:pic>
      <p:pic>
        <p:nvPicPr>
          <p:cNvPr id="7" name="Picture 9" descr="http://www.guru3d.com/imageview.php?image=23149"/>
          <p:cNvPicPr>
            <a:picLocks noChangeAspect="1" noChangeArrowheads="1"/>
          </p:cNvPicPr>
          <p:nvPr/>
        </p:nvPicPr>
        <p:blipFill>
          <a:blip r:embed="rId5"/>
          <a:srcRect/>
          <a:stretch>
            <a:fillRect/>
          </a:stretch>
        </p:blipFill>
        <p:spPr bwMode="auto">
          <a:xfrm>
            <a:off x="1828800" y="2636966"/>
            <a:ext cx="3581439" cy="2239834"/>
          </a:xfrm>
          <a:prstGeom prst="rect">
            <a:avLst/>
          </a:prstGeom>
          <a:noFill/>
          <a:ln w="9525">
            <a:noFill/>
            <a:miter lim="800000"/>
            <a:headEnd/>
            <a:tailEnd/>
          </a:ln>
        </p:spPr>
      </p:pic>
      <p:pic>
        <p:nvPicPr>
          <p:cNvPr id="8" name="Picture 12"/>
          <p:cNvPicPr>
            <a:picLocks noChangeAspect="1" noChangeArrowheads="1"/>
          </p:cNvPicPr>
          <p:nvPr/>
        </p:nvPicPr>
        <p:blipFill>
          <a:blip r:embed="rId6"/>
          <a:srcRect/>
          <a:stretch>
            <a:fillRect/>
          </a:stretch>
        </p:blipFill>
        <p:spPr bwMode="auto">
          <a:xfrm>
            <a:off x="5486445" y="2636967"/>
            <a:ext cx="3581394" cy="2239833"/>
          </a:xfrm>
          <a:prstGeom prst="rect">
            <a:avLst/>
          </a:prstGeom>
          <a:noFill/>
          <a:ln w="9525">
            <a:noFill/>
            <a:miter lim="800000"/>
            <a:headEnd/>
            <a:tailEnd/>
          </a:ln>
        </p:spPr>
      </p:pic>
      <p:sp>
        <p:nvSpPr>
          <p:cNvPr id="9" name="TextBox 8"/>
          <p:cNvSpPr txBox="1"/>
          <p:nvPr/>
        </p:nvSpPr>
        <p:spPr>
          <a:xfrm>
            <a:off x="6172200" y="5029200"/>
            <a:ext cx="2895600" cy="1754326"/>
          </a:xfrm>
          <a:prstGeom prst="rect">
            <a:avLst/>
          </a:prstGeom>
          <a:noFill/>
        </p:spPr>
        <p:txBody>
          <a:bodyPr wrap="square" rtlCol="0">
            <a:spAutoFit/>
          </a:bodyPr>
          <a:lstStyle/>
          <a:p>
            <a:pPr algn="ctr"/>
            <a:r>
              <a:rPr lang="en-US" dirty="0" smtClean="0"/>
              <a:t>DirectX 11 and Shader Model 5.0 Tessellation hardware can be used to generate triangles. </a:t>
            </a:r>
            <a:r>
              <a:rPr lang="en-US" dirty="0" smtClean="0">
                <a:solidFill>
                  <a:srgbClr val="FF0000"/>
                </a:solidFill>
              </a:rPr>
              <a:t>We use this to approximate Non Linear Rasterization.</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a:srcRect/>
          <a:stretch>
            <a:fillRect/>
          </a:stretch>
        </p:blipFill>
        <p:spPr bwMode="auto">
          <a:xfrm>
            <a:off x="4445198" y="3432277"/>
            <a:ext cx="4500589" cy="3076574"/>
          </a:xfrm>
          <a:prstGeom prst="rect">
            <a:avLst/>
          </a:prstGeom>
          <a:noFill/>
          <a:ln w="9525">
            <a:noFill/>
            <a:miter lim="800000"/>
            <a:headEnd/>
            <a:tailEnd/>
          </a:ln>
          <a:effectLst/>
        </p:spPr>
      </p:pic>
      <p:pic>
        <p:nvPicPr>
          <p:cNvPr id="5" name="Picture 9"/>
          <p:cNvPicPr>
            <a:picLocks noChangeAspect="1" noChangeArrowheads="1"/>
          </p:cNvPicPr>
          <p:nvPr/>
        </p:nvPicPr>
        <p:blipFill>
          <a:blip r:embed="rId3"/>
          <a:srcRect/>
          <a:stretch>
            <a:fillRect/>
          </a:stretch>
        </p:blipFill>
        <p:spPr bwMode="auto">
          <a:xfrm>
            <a:off x="4445308" y="3429000"/>
            <a:ext cx="4495800" cy="3073300"/>
          </a:xfrm>
          <a:prstGeom prst="rect">
            <a:avLst/>
          </a:prstGeom>
          <a:noFill/>
          <a:ln w="9525">
            <a:noFill/>
            <a:miter lim="800000"/>
            <a:headEnd/>
            <a:tailEnd/>
          </a:ln>
          <a:effectLst/>
        </p:spPr>
      </p:pic>
      <p:sp>
        <p:nvSpPr>
          <p:cNvPr id="6" name="Content Placeholder 1"/>
          <p:cNvSpPr>
            <a:spLocks noGrp="1"/>
          </p:cNvSpPr>
          <p:nvPr>
            <p:ph idx="1"/>
          </p:nvPr>
        </p:nvSpPr>
        <p:spPr>
          <a:xfrm>
            <a:off x="457200" y="1481328"/>
            <a:ext cx="8229600" cy="4525963"/>
          </a:xfrm>
        </p:spPr>
        <p:txBody>
          <a:bodyPr>
            <a:normAutofit/>
          </a:bodyPr>
          <a:lstStyle/>
          <a:p>
            <a:pPr>
              <a:buFont typeface="Wingdings" pitchFamily="2" charset="2"/>
              <a:buChar char="§"/>
            </a:pPr>
            <a:r>
              <a:rPr lang="en-US" sz="2400" dirty="0" smtClean="0"/>
              <a:t>Set tessellation parameters based in threshold and triangle projection on the surface</a:t>
            </a:r>
          </a:p>
          <a:p>
            <a:pPr lvl="1">
              <a:buFont typeface="Wingdings" pitchFamily="2" charset="2"/>
              <a:buChar char="§"/>
            </a:pPr>
            <a:r>
              <a:rPr lang="en-US" sz="2000" dirty="0" smtClean="0"/>
              <a:t>Triangle Projection using per-vertex ray-casting</a:t>
            </a:r>
          </a:p>
          <a:p>
            <a:pPr lvl="1">
              <a:buFont typeface="Wingdings" pitchFamily="2" charset="2"/>
              <a:buChar char="§"/>
            </a:pPr>
            <a:r>
              <a:rPr lang="en-US" sz="2000" dirty="0" smtClean="0"/>
              <a:t>Compute geodesic edge length and divide by threshold to get </a:t>
            </a:r>
            <a:r>
              <a:rPr lang="en-US" sz="2000" dirty="0" err="1" smtClean="0"/>
              <a:t>TesslevelOuter</a:t>
            </a:r>
            <a:r>
              <a:rPr lang="en-US" sz="2000" dirty="0" smtClean="0"/>
              <a:t> parameter</a:t>
            </a:r>
          </a:p>
          <a:p>
            <a:pPr lvl="1">
              <a:buFont typeface="Wingdings" pitchFamily="2" charset="2"/>
              <a:buChar char="§"/>
            </a:pPr>
            <a:r>
              <a:rPr lang="en-US" sz="2000" dirty="0" smtClean="0"/>
              <a:t>Set </a:t>
            </a:r>
            <a:r>
              <a:rPr lang="en-US" sz="2000" dirty="0" err="1" smtClean="0"/>
              <a:t>TesslevelInner</a:t>
            </a:r>
            <a:r>
              <a:rPr lang="en-US" sz="2000" dirty="0" smtClean="0"/>
              <a:t> as Max(</a:t>
            </a:r>
            <a:r>
              <a:rPr lang="en-US" sz="2000" dirty="0" err="1" smtClean="0"/>
              <a:t>TesslevelOuter</a:t>
            </a:r>
            <a:r>
              <a:rPr lang="en-US" sz="2000" dirty="0" smtClean="0"/>
              <a:t>[1:3])</a:t>
            </a:r>
            <a:endParaRPr lang="en-US" sz="2000" dirty="0"/>
          </a:p>
        </p:txBody>
      </p:sp>
      <p:sp>
        <p:nvSpPr>
          <p:cNvPr id="7" name="Rounded Rectangle 6"/>
          <p:cNvSpPr/>
          <p:nvPr/>
        </p:nvSpPr>
        <p:spPr>
          <a:xfrm>
            <a:off x="546100" y="4083150"/>
            <a:ext cx="2806529" cy="1146176"/>
          </a:xfrm>
          <a:prstGeom prst="round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2100" indent="-292100"/>
            <a:r>
              <a:rPr lang="en-US" dirty="0" smtClean="0">
                <a:solidFill>
                  <a:schemeClr val="tx1"/>
                </a:solidFill>
              </a:rPr>
              <a:t>1. Project Triangle Vertices using per vertex Ray Casting</a:t>
            </a:r>
            <a:endParaRPr lang="en-US" dirty="0">
              <a:solidFill>
                <a:schemeClr val="tx1"/>
              </a:solidFill>
            </a:endParaRPr>
          </a:p>
        </p:txBody>
      </p:sp>
      <p:sp>
        <p:nvSpPr>
          <p:cNvPr id="8" name="Rounded Rectangle 7"/>
          <p:cNvSpPr/>
          <p:nvPr/>
        </p:nvSpPr>
        <p:spPr>
          <a:xfrm>
            <a:off x="558800" y="4079975"/>
            <a:ext cx="2794000" cy="1146176"/>
          </a:xfrm>
          <a:prstGeom prst="round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2100" indent="-292100"/>
            <a:r>
              <a:rPr lang="en-US" dirty="0" smtClean="0">
                <a:solidFill>
                  <a:schemeClr val="tx1"/>
                </a:solidFill>
              </a:rPr>
              <a:t>2. Compute Geodesic Edge Length – We use Great Circle Distance for Sphere</a:t>
            </a:r>
            <a:endParaRPr lang="en-US" dirty="0">
              <a:solidFill>
                <a:schemeClr val="tx1"/>
              </a:solidFill>
            </a:endParaRPr>
          </a:p>
        </p:txBody>
      </p:sp>
      <p:sp>
        <p:nvSpPr>
          <p:cNvPr id="9" name="Rounded Rectangle 8"/>
          <p:cNvSpPr/>
          <p:nvPr/>
        </p:nvSpPr>
        <p:spPr>
          <a:xfrm>
            <a:off x="558800" y="4079975"/>
            <a:ext cx="2794000" cy="1146176"/>
          </a:xfrm>
          <a:prstGeom prst="roundRec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2100" indent="-292100"/>
            <a:r>
              <a:rPr lang="en-US" dirty="0" smtClean="0">
                <a:solidFill>
                  <a:schemeClr val="tx1"/>
                </a:solidFill>
              </a:rPr>
              <a:t>3. Divide Edge length by threshold and set </a:t>
            </a:r>
            <a:r>
              <a:rPr lang="en-US" dirty="0" err="1" smtClean="0">
                <a:solidFill>
                  <a:schemeClr val="tx1"/>
                </a:solidFill>
              </a:rPr>
              <a:t>TessleveOuter</a:t>
            </a:r>
            <a:endParaRPr lang="en-US" dirty="0">
              <a:solidFill>
                <a:schemeClr val="tx1"/>
              </a:solidFill>
            </a:endParaRPr>
          </a:p>
        </p:txBody>
      </p:sp>
      <p:pic>
        <p:nvPicPr>
          <p:cNvPr id="10" name="Picture 6"/>
          <p:cNvPicPr>
            <a:picLocks noChangeAspect="1" noChangeArrowheads="1"/>
          </p:cNvPicPr>
          <p:nvPr/>
        </p:nvPicPr>
        <p:blipFill>
          <a:blip r:embed="rId4"/>
          <a:srcRect/>
          <a:stretch>
            <a:fillRect/>
          </a:stretch>
        </p:blipFill>
        <p:spPr bwMode="auto">
          <a:xfrm>
            <a:off x="7364920" y="5307144"/>
            <a:ext cx="1545017" cy="1398926"/>
          </a:xfrm>
          <a:prstGeom prst="rect">
            <a:avLst/>
          </a:prstGeom>
          <a:noFill/>
          <a:ln w="9525">
            <a:noFill/>
            <a:miter lim="800000"/>
            <a:headEnd/>
            <a:tailEnd/>
          </a:ln>
          <a:effectLst/>
        </p:spPr>
      </p:pic>
      <p:pic>
        <p:nvPicPr>
          <p:cNvPr id="11" name="Picture 7"/>
          <p:cNvPicPr>
            <a:picLocks noChangeAspect="1" noChangeArrowheads="1"/>
          </p:cNvPicPr>
          <p:nvPr/>
        </p:nvPicPr>
        <p:blipFill>
          <a:blip r:embed="rId5"/>
          <a:srcRect/>
          <a:stretch>
            <a:fillRect/>
          </a:stretch>
        </p:blipFill>
        <p:spPr bwMode="auto">
          <a:xfrm>
            <a:off x="7372556" y="5322517"/>
            <a:ext cx="1528039" cy="1383553"/>
          </a:xfrm>
          <a:prstGeom prst="rect">
            <a:avLst/>
          </a:prstGeom>
          <a:noFill/>
          <a:ln w="9525">
            <a:noFill/>
            <a:miter lim="800000"/>
            <a:headEnd/>
            <a:tailEnd/>
          </a:ln>
          <a:effectLst/>
        </p:spPr>
      </p:pic>
      <p:pic>
        <p:nvPicPr>
          <p:cNvPr id="12" name="Picture 8"/>
          <p:cNvPicPr>
            <a:picLocks noChangeAspect="1" noChangeArrowheads="1"/>
          </p:cNvPicPr>
          <p:nvPr/>
        </p:nvPicPr>
        <p:blipFill>
          <a:blip r:embed="rId6"/>
          <a:srcRect/>
          <a:stretch>
            <a:fillRect/>
          </a:stretch>
        </p:blipFill>
        <p:spPr bwMode="auto">
          <a:xfrm>
            <a:off x="7393083" y="5322519"/>
            <a:ext cx="1533938" cy="1383552"/>
          </a:xfrm>
          <a:prstGeom prst="rect">
            <a:avLst/>
          </a:prstGeom>
          <a:noFill/>
          <a:ln w="9525">
            <a:noFill/>
            <a:miter lim="800000"/>
            <a:headEnd/>
            <a:tailEnd/>
          </a:ln>
          <a:effectLst/>
        </p:spPr>
      </p:pic>
      <p:sp>
        <p:nvSpPr>
          <p:cNvPr id="13" name="Rounded Rectangle 12"/>
          <p:cNvSpPr/>
          <p:nvPr/>
        </p:nvSpPr>
        <p:spPr>
          <a:xfrm>
            <a:off x="556858" y="4079975"/>
            <a:ext cx="2794000" cy="114617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2100" indent="-292100"/>
            <a:r>
              <a:rPr lang="en-US" dirty="0" smtClean="0">
                <a:solidFill>
                  <a:schemeClr val="tx1"/>
                </a:solidFill>
              </a:rPr>
              <a:t>4. Set </a:t>
            </a:r>
            <a:r>
              <a:rPr lang="en-US" dirty="0" err="1" smtClean="0">
                <a:solidFill>
                  <a:schemeClr val="tx1"/>
                </a:solidFill>
              </a:rPr>
              <a:t>TesslevelInner</a:t>
            </a:r>
            <a:r>
              <a:rPr lang="en-US" dirty="0" smtClean="0">
                <a:solidFill>
                  <a:schemeClr val="tx1"/>
                </a:solidFill>
              </a:rPr>
              <a:t> as Maximum of </a:t>
            </a:r>
            <a:r>
              <a:rPr lang="en-US" dirty="0" err="1" smtClean="0">
                <a:solidFill>
                  <a:schemeClr val="tx1"/>
                </a:solidFill>
              </a:rPr>
              <a:t>TesslevelOuter</a:t>
            </a:r>
            <a:endParaRPr lang="en-US" dirty="0">
              <a:solidFill>
                <a:schemeClr val="tx1"/>
              </a:solidFill>
            </a:endParaRPr>
          </a:p>
        </p:txBody>
      </p:sp>
      <p:grpSp>
        <p:nvGrpSpPr>
          <p:cNvPr id="2" name="Group 13"/>
          <p:cNvGrpSpPr/>
          <p:nvPr/>
        </p:nvGrpSpPr>
        <p:grpSpPr>
          <a:xfrm>
            <a:off x="5105708" y="3981550"/>
            <a:ext cx="3048000" cy="1841500"/>
            <a:chOff x="5105708" y="4178300"/>
            <a:chExt cx="3048000" cy="1841500"/>
          </a:xfrm>
        </p:grpSpPr>
        <p:cxnSp>
          <p:nvCxnSpPr>
            <p:cNvPr id="15" name="Straight Connector 14"/>
            <p:cNvCxnSpPr/>
            <p:nvPr/>
          </p:nvCxnSpPr>
          <p:spPr>
            <a:xfrm flipV="1">
              <a:off x="5601008" y="4178300"/>
              <a:ext cx="247650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105708" y="4279900"/>
              <a:ext cx="3009900" cy="1739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248708" y="4343400"/>
              <a:ext cx="1905000" cy="1587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17"/>
          <p:cNvGrpSpPr/>
          <p:nvPr/>
        </p:nvGrpSpPr>
        <p:grpSpPr>
          <a:xfrm>
            <a:off x="5827059" y="4324450"/>
            <a:ext cx="929341" cy="1127125"/>
            <a:chOff x="5827059" y="4521200"/>
            <a:chExt cx="929341" cy="1127125"/>
          </a:xfrm>
        </p:grpSpPr>
        <p:sp>
          <p:nvSpPr>
            <p:cNvPr id="19" name="Freeform 18"/>
            <p:cNvSpPr/>
            <p:nvPr/>
          </p:nvSpPr>
          <p:spPr>
            <a:xfrm>
              <a:off x="5827059" y="4528969"/>
              <a:ext cx="380104" cy="1065007"/>
            </a:xfrm>
            <a:custGeom>
              <a:avLst/>
              <a:gdLst>
                <a:gd name="connsiteX0" fmla="*/ 28687 w 394447"/>
                <a:gd name="connsiteY0" fmla="*/ 1065007 h 1065007"/>
                <a:gd name="connsiteX1" fmla="*/ 60960 w 394447"/>
                <a:gd name="connsiteY1" fmla="*/ 430306 h 1065007"/>
                <a:gd name="connsiteX2" fmla="*/ 394447 w 394447"/>
                <a:gd name="connsiteY2" fmla="*/ 0 h 1065007"/>
                <a:gd name="connsiteX0" fmla="*/ 14344 w 380104"/>
                <a:gd name="connsiteY0" fmla="*/ 1065007 h 1065007"/>
                <a:gd name="connsiteX1" fmla="*/ 113292 w 380104"/>
                <a:gd name="connsiteY1" fmla="*/ 430306 h 1065007"/>
                <a:gd name="connsiteX2" fmla="*/ 380104 w 380104"/>
                <a:gd name="connsiteY2" fmla="*/ 0 h 1065007"/>
              </a:gdLst>
              <a:ahLst/>
              <a:cxnLst>
                <a:cxn ang="0">
                  <a:pos x="connsiteX0" y="connsiteY0"/>
                </a:cxn>
                <a:cxn ang="0">
                  <a:pos x="connsiteX1" y="connsiteY1"/>
                </a:cxn>
                <a:cxn ang="0">
                  <a:pos x="connsiteX2" y="connsiteY2"/>
                </a:cxn>
              </a:cxnLst>
              <a:rect l="l" t="t" r="r" b="b"/>
              <a:pathLst>
                <a:path w="380104" h="1065007">
                  <a:moveTo>
                    <a:pt x="14344" y="1065007"/>
                  </a:moveTo>
                  <a:cubicBezTo>
                    <a:pt x="0" y="836407"/>
                    <a:pt x="52332" y="607807"/>
                    <a:pt x="113292" y="430306"/>
                  </a:cubicBezTo>
                  <a:cubicBezTo>
                    <a:pt x="174252" y="252805"/>
                    <a:pt x="243840" y="126402"/>
                    <a:pt x="380104" y="0"/>
                  </a:cubicBezTo>
                </a:path>
              </a:pathLst>
            </a:cu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5835650" y="5518150"/>
              <a:ext cx="914400" cy="130175"/>
            </a:xfrm>
            <a:custGeom>
              <a:avLst/>
              <a:gdLst>
                <a:gd name="connsiteX0" fmla="*/ 0 w 914400"/>
                <a:gd name="connsiteY0" fmla="*/ 95250 h 130175"/>
                <a:gd name="connsiteX1" fmla="*/ 482600 w 914400"/>
                <a:gd name="connsiteY1" fmla="*/ 114300 h 130175"/>
                <a:gd name="connsiteX2" fmla="*/ 914400 w 914400"/>
                <a:gd name="connsiteY2" fmla="*/ 0 h 130175"/>
              </a:gdLst>
              <a:ahLst/>
              <a:cxnLst>
                <a:cxn ang="0">
                  <a:pos x="connsiteX0" y="connsiteY0"/>
                </a:cxn>
                <a:cxn ang="0">
                  <a:pos x="connsiteX1" y="connsiteY1"/>
                </a:cxn>
                <a:cxn ang="0">
                  <a:pos x="connsiteX2" y="connsiteY2"/>
                </a:cxn>
              </a:cxnLst>
              <a:rect l="l" t="t" r="r" b="b"/>
              <a:pathLst>
                <a:path w="914400" h="130175">
                  <a:moveTo>
                    <a:pt x="0" y="95250"/>
                  </a:moveTo>
                  <a:cubicBezTo>
                    <a:pt x="165100" y="112712"/>
                    <a:pt x="330200" y="130175"/>
                    <a:pt x="482600" y="114300"/>
                  </a:cubicBezTo>
                  <a:cubicBezTo>
                    <a:pt x="635000" y="98425"/>
                    <a:pt x="774700" y="49212"/>
                    <a:pt x="914400" y="0"/>
                  </a:cubicBezTo>
                </a:path>
              </a:pathLst>
            </a:cu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6229350" y="4521200"/>
              <a:ext cx="527050" cy="1003300"/>
            </a:xfrm>
            <a:custGeom>
              <a:avLst/>
              <a:gdLst>
                <a:gd name="connsiteX0" fmla="*/ 0 w 527050"/>
                <a:gd name="connsiteY0" fmla="*/ 0 h 1003300"/>
                <a:gd name="connsiteX1" fmla="*/ 412750 w 527050"/>
                <a:gd name="connsiteY1" fmla="*/ 520700 h 1003300"/>
                <a:gd name="connsiteX2" fmla="*/ 527050 w 527050"/>
                <a:gd name="connsiteY2" fmla="*/ 1003300 h 1003300"/>
                <a:gd name="connsiteX0" fmla="*/ 0 w 527050"/>
                <a:gd name="connsiteY0" fmla="*/ 0 h 1003300"/>
                <a:gd name="connsiteX1" fmla="*/ 355600 w 527050"/>
                <a:gd name="connsiteY1" fmla="*/ 454025 h 1003300"/>
                <a:gd name="connsiteX2" fmla="*/ 527050 w 527050"/>
                <a:gd name="connsiteY2" fmla="*/ 1003300 h 1003300"/>
              </a:gdLst>
              <a:ahLst/>
              <a:cxnLst>
                <a:cxn ang="0">
                  <a:pos x="connsiteX0" y="connsiteY0"/>
                </a:cxn>
                <a:cxn ang="0">
                  <a:pos x="connsiteX1" y="connsiteY1"/>
                </a:cxn>
                <a:cxn ang="0">
                  <a:pos x="connsiteX2" y="connsiteY2"/>
                </a:cxn>
              </a:cxnLst>
              <a:rect l="l" t="t" r="r" b="b"/>
              <a:pathLst>
                <a:path w="527050" h="1003300">
                  <a:moveTo>
                    <a:pt x="0" y="0"/>
                  </a:moveTo>
                  <a:cubicBezTo>
                    <a:pt x="162454" y="176741"/>
                    <a:pt x="267758" y="286808"/>
                    <a:pt x="355600" y="454025"/>
                  </a:cubicBezTo>
                  <a:cubicBezTo>
                    <a:pt x="443442" y="621242"/>
                    <a:pt x="513821" y="845608"/>
                    <a:pt x="527050" y="1003300"/>
                  </a:cubicBezTo>
                </a:path>
              </a:pathLst>
            </a:cu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 name="Group 21"/>
          <p:cNvGrpSpPr/>
          <p:nvPr/>
        </p:nvGrpSpPr>
        <p:grpSpPr>
          <a:xfrm>
            <a:off x="5099685" y="4430020"/>
            <a:ext cx="1152525" cy="1404937"/>
            <a:chOff x="5105400" y="4624388"/>
            <a:chExt cx="1152525" cy="1404937"/>
          </a:xfrm>
        </p:grpSpPr>
        <p:cxnSp>
          <p:nvCxnSpPr>
            <p:cNvPr id="23" name="Straight Connector 22"/>
            <p:cNvCxnSpPr/>
            <p:nvPr/>
          </p:nvCxnSpPr>
          <p:spPr>
            <a:xfrm rot="16200000" flipV="1">
              <a:off x="5219701" y="5033962"/>
              <a:ext cx="862012" cy="42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V="1">
              <a:off x="5105400" y="5491163"/>
              <a:ext cx="566738" cy="5381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676900" y="5486400"/>
              <a:ext cx="581025" cy="438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5362576" y="5329238"/>
              <a:ext cx="309563" cy="1571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V="1">
              <a:off x="5338764" y="5148263"/>
              <a:ext cx="490537" cy="1857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flipV="1">
              <a:off x="5210176" y="5491163"/>
              <a:ext cx="461963" cy="233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5303044" y="5631657"/>
              <a:ext cx="509588" cy="238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5457825" y="5714999"/>
              <a:ext cx="485775" cy="476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5607844" y="5555456"/>
              <a:ext cx="466725" cy="338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667375" y="5357813"/>
              <a:ext cx="309563" cy="147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681663" y="5500688"/>
              <a:ext cx="404812" cy="103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flipH="1" flipV="1">
              <a:off x="5487989" y="5176836"/>
              <a:ext cx="508000" cy="123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34"/>
          <p:cNvGrpSpPr/>
          <p:nvPr/>
        </p:nvGrpSpPr>
        <p:grpSpPr>
          <a:xfrm>
            <a:off x="5097780" y="4441925"/>
            <a:ext cx="1141095" cy="1381125"/>
            <a:chOff x="5097780" y="4638675"/>
            <a:chExt cx="1141095" cy="1381125"/>
          </a:xfrm>
        </p:grpSpPr>
        <p:cxnSp>
          <p:nvCxnSpPr>
            <p:cNvPr id="36" name="Straight Connector 35"/>
            <p:cNvCxnSpPr/>
            <p:nvPr/>
          </p:nvCxnSpPr>
          <p:spPr>
            <a:xfrm rot="10800000" flipV="1">
              <a:off x="5097780" y="5501640"/>
              <a:ext cx="579120" cy="518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681663" y="5505450"/>
              <a:ext cx="557212" cy="423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V="1">
              <a:off x="5222081" y="5055394"/>
              <a:ext cx="871538"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5353050" y="5346700"/>
              <a:ext cx="342900" cy="171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flipH="1" flipV="1">
              <a:off x="5671344" y="5257007"/>
              <a:ext cx="258763" cy="2476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5447903" y="5727303"/>
              <a:ext cx="481012" cy="27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5135563" y="5267325"/>
              <a:ext cx="741362" cy="2936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5353050" y="5721350"/>
              <a:ext cx="609600" cy="69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H="1">
              <a:off x="5473700" y="5232400"/>
              <a:ext cx="666750" cy="298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660231" y="4931569"/>
              <a:ext cx="119063" cy="116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5505453" y="4965705"/>
              <a:ext cx="150017" cy="80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a:off x="5217320" y="5731670"/>
              <a:ext cx="142875" cy="547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5249466" y="5899547"/>
              <a:ext cx="226219"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5844780" y="5840019"/>
              <a:ext cx="240504" cy="142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960269" y="5638800"/>
              <a:ext cx="152400" cy="8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5578079" y="5144690"/>
              <a:ext cx="433387" cy="26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815013" y="5379244"/>
              <a:ext cx="302418" cy="257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5273279" y="5189935"/>
              <a:ext cx="459581"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205412" y="5429250"/>
              <a:ext cx="304800" cy="290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369719" y="5753100"/>
              <a:ext cx="319087" cy="2619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686425" y="5748338"/>
              <a:ext cx="280988" cy="2143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Title 1"/>
          <p:cNvSpPr>
            <a:spLocks noGrp="1"/>
          </p:cNvSpPr>
          <p:nvPr>
            <p:ph type="title"/>
          </p:nvPr>
        </p:nvSpPr>
        <p:spPr>
          <a:xfrm>
            <a:off x="457200" y="155448"/>
            <a:ext cx="8229600" cy="1252728"/>
          </a:xfrm>
        </p:spPr>
        <p:txBody>
          <a:bodyPr>
            <a:normAutofit fontScale="90000"/>
          </a:bodyPr>
          <a:lstStyle/>
          <a:p>
            <a:r>
              <a:rPr lang="en-US" sz="4800" dirty="0" smtClean="0"/>
              <a:t>Simulating Non-Linear </a:t>
            </a:r>
            <a:r>
              <a:rPr lang="en-US" sz="4800" dirty="0" err="1" smtClean="0"/>
              <a:t>Rasterization</a:t>
            </a:r>
            <a:r>
              <a:rPr lang="en-US" sz="4800" dirty="0" smtClean="0"/>
              <a:t> on DX11 Hardware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xit" presetSubtype="0" fill="hold"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xit" presetSubtype="0" fill="hold" nodeType="with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xit" presetSubtype="0" fill="hold" nodeType="with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xit" presetSubtype="0" fill="hold"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xit" presetSubtype="0" fill="hold"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4168140" y="3632646"/>
            <a:ext cx="4838700" cy="2962758"/>
          </a:xfrm>
          <a:prstGeom prst="rect">
            <a:avLst/>
          </a:prstGeom>
          <a:noFill/>
          <a:ln w="9525">
            <a:noFill/>
            <a:miter lim="800000"/>
            <a:headEnd/>
            <a:tailEnd/>
          </a:ln>
          <a:effectLst/>
        </p:spPr>
      </p:pic>
      <p:sp>
        <p:nvSpPr>
          <p:cNvPr id="6" name="Content Placeholder 1"/>
          <p:cNvSpPr>
            <a:spLocks noGrp="1"/>
          </p:cNvSpPr>
          <p:nvPr>
            <p:ph idx="1"/>
          </p:nvPr>
        </p:nvSpPr>
        <p:spPr>
          <a:xfrm>
            <a:off x="457200" y="1447801"/>
            <a:ext cx="8229600" cy="2590800"/>
          </a:xfrm>
        </p:spPr>
        <p:txBody>
          <a:bodyPr>
            <a:normAutofit/>
          </a:bodyPr>
          <a:lstStyle/>
          <a:p>
            <a:pPr>
              <a:buFont typeface="Wingdings" pitchFamily="2" charset="2"/>
              <a:buChar char="§"/>
            </a:pPr>
            <a:r>
              <a:rPr lang="en-US" sz="2400" dirty="0" smtClean="0"/>
              <a:t>Modify mesh based on inverse mapping from surface to the base texture image.</a:t>
            </a:r>
          </a:p>
          <a:p>
            <a:pPr lvl="1">
              <a:buFont typeface="Wingdings" pitchFamily="2" charset="2"/>
              <a:buChar char="§"/>
            </a:pPr>
            <a:r>
              <a:rPr lang="en-US" sz="2000" dirty="0" smtClean="0"/>
              <a:t>Project newly formed vertices using per-vertex ray casting</a:t>
            </a:r>
          </a:p>
          <a:p>
            <a:pPr lvl="1">
              <a:buFont typeface="Wingdings" pitchFamily="2" charset="2"/>
              <a:buChar char="§"/>
            </a:pPr>
            <a:r>
              <a:rPr lang="en-US" sz="2000" dirty="0" smtClean="0"/>
              <a:t>Unwrap the intersection point using inverse mapping</a:t>
            </a:r>
          </a:p>
          <a:p>
            <a:pPr lvl="1">
              <a:buFont typeface="Wingdings" pitchFamily="2" charset="2"/>
              <a:buChar char="§"/>
            </a:pPr>
            <a:r>
              <a:rPr lang="en-US" sz="2000" dirty="0" smtClean="0"/>
              <a:t>Move vertices in the base texture space to compensate for display curvature</a:t>
            </a:r>
          </a:p>
        </p:txBody>
      </p:sp>
      <p:cxnSp>
        <p:nvCxnSpPr>
          <p:cNvPr id="7" name="Straight Connector 6"/>
          <p:cNvCxnSpPr/>
          <p:nvPr/>
        </p:nvCxnSpPr>
        <p:spPr>
          <a:xfrm flipV="1">
            <a:off x="5876925" y="4633722"/>
            <a:ext cx="2185988" cy="8604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834063" y="4638485"/>
            <a:ext cx="2209800" cy="4508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719763" y="4633722"/>
            <a:ext cx="2328862" cy="7937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5373687" y="4749608"/>
            <a:ext cx="999770" cy="1260475"/>
            <a:chOff x="5378450" y="4556125"/>
            <a:chExt cx="977106" cy="1231901"/>
          </a:xfrm>
        </p:grpSpPr>
        <p:cxnSp>
          <p:nvCxnSpPr>
            <p:cNvPr id="11" name="Straight Connector 10"/>
            <p:cNvCxnSpPr/>
            <p:nvPr/>
          </p:nvCxnSpPr>
          <p:spPr>
            <a:xfrm rot="5400000">
              <a:off x="5373332" y="5292474"/>
              <a:ext cx="500670" cy="4904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73094" y="5290724"/>
              <a:ext cx="482462" cy="38379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V="1">
              <a:off x="5468575" y="4894625"/>
              <a:ext cx="738810" cy="6180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5593557" y="5157789"/>
              <a:ext cx="292171" cy="14416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5865450" y="5089783"/>
              <a:ext cx="208586" cy="2017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5657607" y="5495682"/>
              <a:ext cx="444366" cy="260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365355" y="5106592"/>
              <a:ext cx="691356" cy="24606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588794" y="5486400"/>
              <a:ext cx="528637" cy="76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5673328" y="5039916"/>
              <a:ext cx="604838" cy="27860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836448" y="4791075"/>
              <a:ext cx="95249" cy="9048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a:off x="5717301" y="4813517"/>
              <a:ext cx="116763" cy="6804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a:off x="5483226" y="5486403"/>
              <a:ext cx="111125" cy="7937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5489578" y="5661027"/>
              <a:ext cx="200025" cy="31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6011471" y="5592371"/>
              <a:ext cx="223718" cy="1202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119421" y="5426075"/>
              <a:ext cx="113104" cy="5834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5765865" y="4956116"/>
              <a:ext cx="380676" cy="569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79319" y="5176838"/>
              <a:ext cx="254794" cy="25479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5512027" y="5011765"/>
              <a:ext cx="406333" cy="421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flipH="1" flipV="1">
              <a:off x="5461354" y="5234942"/>
              <a:ext cx="271744" cy="2359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591175" y="5519738"/>
              <a:ext cx="283369" cy="2428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876925" y="5512594"/>
              <a:ext cx="257175" cy="1952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Oval 31"/>
          <p:cNvSpPr/>
          <p:nvPr/>
        </p:nvSpPr>
        <p:spPr>
          <a:xfrm>
            <a:off x="6330950" y="4949635"/>
            <a:ext cx="65087" cy="65087"/>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305550" y="5187760"/>
            <a:ext cx="65087" cy="65087"/>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438900" y="5238560"/>
            <a:ext cx="65087" cy="65087"/>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4"/>
          <p:cNvGrpSpPr/>
          <p:nvPr/>
        </p:nvGrpSpPr>
        <p:grpSpPr>
          <a:xfrm>
            <a:off x="5688012" y="5049647"/>
            <a:ext cx="212724" cy="469899"/>
            <a:chOff x="5688012" y="5083175"/>
            <a:chExt cx="212724" cy="469899"/>
          </a:xfrm>
        </p:grpSpPr>
        <p:sp>
          <p:nvSpPr>
            <p:cNvPr id="36" name="Oval 35"/>
            <p:cNvSpPr/>
            <p:nvPr/>
          </p:nvSpPr>
          <p:spPr>
            <a:xfrm>
              <a:off x="5802312" y="5083175"/>
              <a:ext cx="65087" cy="65087"/>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688012" y="5426075"/>
              <a:ext cx="65087" cy="65087"/>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835649" y="5487987"/>
              <a:ext cx="65087" cy="65087"/>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ounded Rectangle 38"/>
          <p:cNvSpPr/>
          <p:nvPr/>
        </p:nvSpPr>
        <p:spPr>
          <a:xfrm>
            <a:off x="546100" y="4120200"/>
            <a:ext cx="2794000" cy="1146176"/>
          </a:xfrm>
          <a:prstGeom prst="round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2100" indent="-292100"/>
            <a:r>
              <a:rPr lang="en-US" dirty="0" smtClean="0">
                <a:solidFill>
                  <a:schemeClr val="tx1"/>
                </a:solidFill>
              </a:rPr>
              <a:t>1. Project newly formed triangles</a:t>
            </a:r>
            <a:endParaRPr lang="en-US" dirty="0">
              <a:solidFill>
                <a:schemeClr val="tx1"/>
              </a:solidFill>
            </a:endParaRPr>
          </a:p>
        </p:txBody>
      </p:sp>
      <p:grpSp>
        <p:nvGrpSpPr>
          <p:cNvPr id="4" name="Group 39"/>
          <p:cNvGrpSpPr/>
          <p:nvPr/>
        </p:nvGrpSpPr>
        <p:grpSpPr>
          <a:xfrm>
            <a:off x="5916706" y="3762666"/>
            <a:ext cx="785309" cy="1442366"/>
            <a:chOff x="5916706" y="3796194"/>
            <a:chExt cx="785309" cy="1442366"/>
          </a:xfrm>
        </p:grpSpPr>
        <p:cxnSp>
          <p:nvCxnSpPr>
            <p:cNvPr id="41" name="Straight Arrow Connector 40"/>
            <p:cNvCxnSpPr>
              <a:stCxn id="32" idx="0"/>
            </p:cNvCxnSpPr>
            <p:nvPr/>
          </p:nvCxnSpPr>
          <p:spPr>
            <a:xfrm rot="16200000" flipV="1">
              <a:off x="5875352" y="4461493"/>
              <a:ext cx="949045" cy="27240"/>
            </a:xfrm>
            <a:prstGeom prst="straightConnector1">
              <a:avLst/>
            </a:prstGeom>
            <a:ln>
              <a:solidFill>
                <a:schemeClr val="tx1"/>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3" idx="1"/>
            </p:cNvCxnSpPr>
            <p:nvPr/>
          </p:nvCxnSpPr>
          <p:spPr>
            <a:xfrm rot="16200000" flipV="1">
              <a:off x="5415345" y="4297555"/>
              <a:ext cx="1401098" cy="398376"/>
            </a:xfrm>
            <a:prstGeom prst="straightConnector1">
              <a:avLst/>
            </a:prstGeom>
            <a:ln>
              <a:solidFill>
                <a:schemeClr val="tx1"/>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4" idx="0"/>
            </p:cNvCxnSpPr>
            <p:nvPr/>
          </p:nvCxnSpPr>
          <p:spPr>
            <a:xfrm rot="5400000" flipH="1" flipV="1">
              <a:off x="5887062" y="4423608"/>
              <a:ext cx="1399335" cy="230570"/>
            </a:xfrm>
            <a:prstGeom prst="straightConnector1">
              <a:avLst/>
            </a:prstGeom>
            <a:ln>
              <a:solidFill>
                <a:schemeClr val="tx1"/>
              </a:solidFill>
              <a:prstDash val="dashDot"/>
              <a:tailEnd type="arrow"/>
            </a:ln>
          </p:spPr>
          <p:style>
            <a:lnRef idx="1">
              <a:schemeClr val="accent1"/>
            </a:lnRef>
            <a:fillRef idx="0">
              <a:schemeClr val="accent1"/>
            </a:fillRef>
            <a:effectRef idx="0">
              <a:schemeClr val="accent1"/>
            </a:effectRef>
            <a:fontRef idx="minor">
              <a:schemeClr val="tx1"/>
            </a:fontRef>
          </p:style>
        </p:cxnSp>
      </p:grpSp>
      <p:sp>
        <p:nvSpPr>
          <p:cNvPr id="44" name="Rounded Rectangle 43"/>
          <p:cNvSpPr/>
          <p:nvPr/>
        </p:nvSpPr>
        <p:spPr>
          <a:xfrm>
            <a:off x="547888" y="4121988"/>
            <a:ext cx="2794000" cy="1146176"/>
          </a:xfrm>
          <a:prstGeom prst="roundRec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2100" indent="-292100"/>
            <a:r>
              <a:rPr lang="en-US" dirty="0" smtClean="0">
                <a:solidFill>
                  <a:schemeClr val="tx1"/>
                </a:solidFill>
              </a:rPr>
              <a:t>2. Unwrap the intersection points using mapping</a:t>
            </a:r>
            <a:endParaRPr lang="en-US" dirty="0">
              <a:solidFill>
                <a:schemeClr val="tx1"/>
              </a:solidFill>
            </a:endParaRPr>
          </a:p>
        </p:txBody>
      </p:sp>
      <p:grpSp>
        <p:nvGrpSpPr>
          <p:cNvPr id="10" name="Group 44"/>
          <p:cNvGrpSpPr/>
          <p:nvPr/>
        </p:nvGrpSpPr>
        <p:grpSpPr>
          <a:xfrm>
            <a:off x="5876925" y="3763773"/>
            <a:ext cx="855662" cy="274637"/>
            <a:chOff x="5876925" y="3797301"/>
            <a:chExt cx="855662" cy="274637"/>
          </a:xfrm>
        </p:grpSpPr>
        <p:sp>
          <p:nvSpPr>
            <p:cNvPr id="46" name="Oval 45"/>
            <p:cNvSpPr/>
            <p:nvPr/>
          </p:nvSpPr>
          <p:spPr>
            <a:xfrm>
              <a:off x="5876925" y="3797301"/>
              <a:ext cx="65087" cy="65087"/>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296025" y="4006851"/>
              <a:ext cx="65087" cy="65087"/>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667500" y="3849688"/>
              <a:ext cx="65087" cy="65087"/>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ounded Rectangle 48"/>
          <p:cNvSpPr/>
          <p:nvPr/>
        </p:nvSpPr>
        <p:spPr>
          <a:xfrm>
            <a:off x="549680" y="4123770"/>
            <a:ext cx="2794000" cy="1146176"/>
          </a:xfrm>
          <a:prstGeom prst="round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2100" indent="-292100"/>
            <a:r>
              <a:rPr lang="en-US" dirty="0" smtClean="0">
                <a:solidFill>
                  <a:schemeClr val="tx1"/>
                </a:solidFill>
              </a:rPr>
              <a:t>3. Move vertices in (</a:t>
            </a:r>
            <a:r>
              <a:rPr lang="en-US" dirty="0" err="1" smtClean="0">
                <a:solidFill>
                  <a:schemeClr val="tx1"/>
                </a:solidFill>
              </a:rPr>
              <a:t>s,t</a:t>
            </a:r>
            <a:r>
              <a:rPr lang="en-US" dirty="0" smtClean="0">
                <a:solidFill>
                  <a:schemeClr val="tx1"/>
                </a:solidFill>
              </a:rPr>
              <a:t>) to compensate for curvature</a:t>
            </a:r>
            <a:endParaRPr lang="en-US" dirty="0">
              <a:solidFill>
                <a:schemeClr val="tx1"/>
              </a:solidFill>
            </a:endParaRPr>
          </a:p>
        </p:txBody>
      </p:sp>
      <p:grpSp>
        <p:nvGrpSpPr>
          <p:cNvPr id="35" name="Group 49"/>
          <p:cNvGrpSpPr/>
          <p:nvPr/>
        </p:nvGrpSpPr>
        <p:grpSpPr>
          <a:xfrm>
            <a:off x="5932480" y="3706623"/>
            <a:ext cx="744552" cy="233172"/>
            <a:chOff x="5932480" y="3740151"/>
            <a:chExt cx="744552" cy="233172"/>
          </a:xfrm>
        </p:grpSpPr>
        <p:cxnSp>
          <p:nvCxnSpPr>
            <p:cNvPr id="51" name="Straight Arrow Connector 50"/>
            <p:cNvCxnSpPr>
              <a:stCxn id="48" idx="1"/>
            </p:cNvCxnSpPr>
            <p:nvPr/>
          </p:nvCxnSpPr>
          <p:spPr>
            <a:xfrm rot="16200000" flipV="1">
              <a:off x="6588919" y="3737578"/>
              <a:ext cx="49220" cy="1270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7" idx="0"/>
            </p:cNvCxnSpPr>
            <p:nvPr/>
          </p:nvCxnSpPr>
          <p:spPr>
            <a:xfrm rot="16200000" flipV="1">
              <a:off x="6267847" y="3912600"/>
              <a:ext cx="117476" cy="396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6" idx="7"/>
            </p:cNvCxnSpPr>
            <p:nvPr/>
          </p:nvCxnSpPr>
          <p:spPr>
            <a:xfrm rot="5400000" flipH="1" flipV="1">
              <a:off x="5988836" y="3685191"/>
              <a:ext cx="31758" cy="1444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6288088" y="3840163"/>
              <a:ext cx="65087" cy="6508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069013" y="3740151"/>
              <a:ext cx="65087" cy="6508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488113" y="3768725"/>
              <a:ext cx="65087" cy="6508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eeform 56"/>
          <p:cNvSpPr/>
          <p:nvPr/>
        </p:nvSpPr>
        <p:spPr>
          <a:xfrm>
            <a:off x="6394450" y="3920919"/>
            <a:ext cx="856204" cy="1813719"/>
          </a:xfrm>
          <a:custGeom>
            <a:avLst/>
            <a:gdLst>
              <a:gd name="connsiteX0" fmla="*/ 1276350 w 1276350"/>
              <a:gd name="connsiteY0" fmla="*/ 0 h 2005013"/>
              <a:gd name="connsiteX1" fmla="*/ 1057275 w 1276350"/>
              <a:gd name="connsiteY1" fmla="*/ 1704975 h 2005013"/>
              <a:gd name="connsiteX2" fmla="*/ 0 w 1276350"/>
              <a:gd name="connsiteY2" fmla="*/ 1800225 h 2005013"/>
              <a:gd name="connsiteX0" fmla="*/ 1276350 w 1276350"/>
              <a:gd name="connsiteY0" fmla="*/ 0 h 1902619"/>
              <a:gd name="connsiteX1" fmla="*/ 1057275 w 1276350"/>
              <a:gd name="connsiteY1" fmla="*/ 1533525 h 1902619"/>
              <a:gd name="connsiteX2" fmla="*/ 0 w 1276350"/>
              <a:gd name="connsiteY2" fmla="*/ 1800225 h 1902619"/>
              <a:gd name="connsiteX0" fmla="*/ 1276350 w 1276350"/>
              <a:gd name="connsiteY0" fmla="*/ 0 h 1902619"/>
              <a:gd name="connsiteX1" fmla="*/ 1057275 w 1276350"/>
              <a:gd name="connsiteY1" fmla="*/ 1343025 h 1902619"/>
              <a:gd name="connsiteX2" fmla="*/ 0 w 1276350"/>
              <a:gd name="connsiteY2" fmla="*/ 1800225 h 1902619"/>
              <a:gd name="connsiteX0" fmla="*/ 1276350 w 1276350"/>
              <a:gd name="connsiteY0" fmla="*/ 0 h 1813719"/>
              <a:gd name="connsiteX1" fmla="*/ 1057275 w 1276350"/>
              <a:gd name="connsiteY1" fmla="*/ 1343025 h 1813719"/>
              <a:gd name="connsiteX2" fmla="*/ 0 w 1276350"/>
              <a:gd name="connsiteY2" fmla="*/ 1800225 h 1813719"/>
            </a:gdLst>
            <a:ahLst/>
            <a:cxnLst>
              <a:cxn ang="0">
                <a:pos x="connsiteX0" y="connsiteY0"/>
              </a:cxn>
              <a:cxn ang="0">
                <a:pos x="connsiteX1" y="connsiteY1"/>
              </a:cxn>
              <a:cxn ang="0">
                <a:pos x="connsiteX2" y="connsiteY2"/>
              </a:cxn>
            </a:cxnLst>
            <a:rect l="l" t="t" r="r" b="b"/>
            <a:pathLst>
              <a:path w="1276350" h="1813719">
                <a:moveTo>
                  <a:pt x="1276350" y="0"/>
                </a:moveTo>
                <a:cubicBezTo>
                  <a:pt x="1273175" y="702468"/>
                  <a:pt x="1270000" y="1042987"/>
                  <a:pt x="1057275" y="1343025"/>
                </a:cubicBezTo>
                <a:cubicBezTo>
                  <a:pt x="844550" y="1643063"/>
                  <a:pt x="434975" y="1813719"/>
                  <a:pt x="0" y="1800225"/>
                </a:cubicBezTo>
              </a:path>
            </a:pathLst>
          </a:custGeom>
          <a:ln w="381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ounded Rectangle 57"/>
          <p:cNvSpPr/>
          <p:nvPr/>
        </p:nvSpPr>
        <p:spPr>
          <a:xfrm>
            <a:off x="551473" y="4114800"/>
            <a:ext cx="2794000" cy="1146176"/>
          </a:xfrm>
          <a:prstGeom prst="roundRect">
            <a:avLst/>
          </a:prstGeom>
          <a:solidFill>
            <a:schemeClr val="accent3">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2100" indent="-292100"/>
            <a:r>
              <a:rPr lang="en-US" dirty="0" smtClean="0">
                <a:solidFill>
                  <a:schemeClr val="tx1"/>
                </a:solidFill>
              </a:rPr>
              <a:t>4. Propagate the motion to the world space</a:t>
            </a:r>
            <a:endParaRPr lang="en-US" dirty="0">
              <a:solidFill>
                <a:schemeClr val="tx1"/>
              </a:solidFill>
            </a:endParaRPr>
          </a:p>
        </p:txBody>
      </p:sp>
      <p:grpSp>
        <p:nvGrpSpPr>
          <p:cNvPr id="40" name="Group 58"/>
          <p:cNvGrpSpPr/>
          <p:nvPr/>
        </p:nvGrpSpPr>
        <p:grpSpPr>
          <a:xfrm>
            <a:off x="5662612" y="5033772"/>
            <a:ext cx="253999" cy="504824"/>
            <a:chOff x="5662612" y="5067300"/>
            <a:chExt cx="253999" cy="504824"/>
          </a:xfrm>
        </p:grpSpPr>
        <p:sp>
          <p:nvSpPr>
            <p:cNvPr id="60" name="Oval 59"/>
            <p:cNvSpPr/>
            <p:nvPr/>
          </p:nvSpPr>
          <p:spPr>
            <a:xfrm>
              <a:off x="5818187" y="5067300"/>
              <a:ext cx="65087" cy="65087"/>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662612" y="5419725"/>
              <a:ext cx="65087" cy="65087"/>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851524" y="5507037"/>
              <a:ext cx="65087" cy="65087"/>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ounded Rectangle 62"/>
          <p:cNvSpPr/>
          <p:nvPr/>
        </p:nvSpPr>
        <p:spPr>
          <a:xfrm>
            <a:off x="553261" y="4116588"/>
            <a:ext cx="2794000" cy="1146176"/>
          </a:xfrm>
          <a:prstGeom prst="roundRect">
            <a:avLst/>
          </a:prstGeom>
          <a:solidFill>
            <a:schemeClr val="accent5">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2100" indent="-292100"/>
            <a:r>
              <a:rPr lang="en-US" dirty="0" smtClean="0">
                <a:solidFill>
                  <a:schemeClr val="tx1"/>
                </a:solidFill>
              </a:rPr>
              <a:t>5. </a:t>
            </a:r>
            <a:r>
              <a:rPr lang="en-US" dirty="0" err="1" smtClean="0">
                <a:solidFill>
                  <a:schemeClr val="tx1"/>
                </a:solidFill>
              </a:rPr>
              <a:t>Rasterize</a:t>
            </a:r>
            <a:r>
              <a:rPr lang="en-US" dirty="0" smtClean="0">
                <a:solidFill>
                  <a:schemeClr val="tx1"/>
                </a:solidFill>
              </a:rPr>
              <a:t> the modified mesh to generate base texture</a:t>
            </a:r>
            <a:endParaRPr lang="en-US" dirty="0">
              <a:solidFill>
                <a:schemeClr val="tx1"/>
              </a:solidFill>
            </a:endParaRPr>
          </a:p>
        </p:txBody>
      </p:sp>
      <p:sp>
        <p:nvSpPr>
          <p:cNvPr id="64" name="Freeform 63"/>
          <p:cNvSpPr/>
          <p:nvPr/>
        </p:nvSpPr>
        <p:spPr>
          <a:xfrm>
            <a:off x="6110288" y="3724085"/>
            <a:ext cx="419100" cy="119062"/>
          </a:xfrm>
          <a:custGeom>
            <a:avLst/>
            <a:gdLst>
              <a:gd name="connsiteX0" fmla="*/ 0 w 419100"/>
              <a:gd name="connsiteY0" fmla="*/ 0 h 119062"/>
              <a:gd name="connsiteX1" fmla="*/ 204787 w 419100"/>
              <a:gd name="connsiteY1" fmla="*/ 119062 h 119062"/>
              <a:gd name="connsiteX2" fmla="*/ 419100 w 419100"/>
              <a:gd name="connsiteY2" fmla="*/ 38100 h 119062"/>
              <a:gd name="connsiteX3" fmla="*/ 0 w 419100"/>
              <a:gd name="connsiteY3" fmla="*/ 0 h 119062"/>
            </a:gdLst>
            <a:ahLst/>
            <a:cxnLst>
              <a:cxn ang="0">
                <a:pos x="connsiteX0" y="connsiteY0"/>
              </a:cxn>
              <a:cxn ang="0">
                <a:pos x="connsiteX1" y="connsiteY1"/>
              </a:cxn>
              <a:cxn ang="0">
                <a:pos x="connsiteX2" y="connsiteY2"/>
              </a:cxn>
              <a:cxn ang="0">
                <a:pos x="connsiteX3" y="connsiteY3"/>
              </a:cxn>
            </a:cxnLst>
            <a:rect l="l" t="t" r="r" b="b"/>
            <a:pathLst>
              <a:path w="419100" h="119062">
                <a:moveTo>
                  <a:pt x="0" y="0"/>
                </a:moveTo>
                <a:lnTo>
                  <a:pt x="204787" y="119062"/>
                </a:lnTo>
                <a:lnTo>
                  <a:pt x="419100" y="38100"/>
                </a:lnTo>
                <a:lnTo>
                  <a:pt x="0" y="0"/>
                </a:lnTo>
                <a:close/>
              </a:path>
            </a:pathLst>
          </a:cu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7336717" y="3656340"/>
            <a:ext cx="1688949" cy="369332"/>
          </a:xfrm>
          <a:prstGeom prst="rect">
            <a:avLst/>
          </a:prstGeom>
          <a:noFill/>
        </p:spPr>
        <p:txBody>
          <a:bodyPr wrap="square" rtlCol="0">
            <a:spAutoFit/>
          </a:bodyPr>
          <a:lstStyle/>
          <a:p>
            <a:r>
              <a:rPr lang="en-US" dirty="0" smtClean="0"/>
              <a:t>Base Texture</a:t>
            </a:r>
            <a:endParaRPr lang="en-US" dirty="0"/>
          </a:p>
        </p:txBody>
      </p:sp>
      <p:sp>
        <p:nvSpPr>
          <p:cNvPr id="68" name="Title 1"/>
          <p:cNvSpPr>
            <a:spLocks noGrp="1"/>
          </p:cNvSpPr>
          <p:nvPr>
            <p:ph type="title"/>
          </p:nvPr>
        </p:nvSpPr>
        <p:spPr>
          <a:xfrm>
            <a:off x="457200" y="155448"/>
            <a:ext cx="8229600" cy="1252728"/>
          </a:xfrm>
        </p:spPr>
        <p:txBody>
          <a:bodyPr>
            <a:normAutofit fontScale="90000"/>
          </a:bodyPr>
          <a:lstStyle/>
          <a:p>
            <a:r>
              <a:rPr lang="en-US" sz="4800" dirty="0" smtClean="0"/>
              <a:t>Simulating Non-Linear </a:t>
            </a:r>
            <a:r>
              <a:rPr lang="en-US" sz="4800" dirty="0" err="1" smtClean="0"/>
              <a:t>Rasterization</a:t>
            </a:r>
            <a:r>
              <a:rPr lang="en-US" sz="4800" dirty="0" smtClean="0"/>
              <a:t> on DX11 Hardware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par>
                                <p:cTn id="22" presetID="10" presetClass="exit" presetSubtype="0" fill="hold" grpId="1" nodeType="withEffect">
                                  <p:stCondLst>
                                    <p:cond delay="0"/>
                                  </p:stCondLst>
                                  <p:childTnLst>
                                    <p:animEffect transition="out" filter="fade">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xit" presetSubtype="0" fill="hold" grpId="1" nodeType="withEffect">
                                  <p:stCondLst>
                                    <p:cond delay="0"/>
                                  </p:stCondLst>
                                  <p:childTnLst>
                                    <p:animEffect transition="out" filter="fade">
                                      <p:cBhvr>
                                        <p:cTn id="34" dur="500"/>
                                        <p:tgtEl>
                                          <p:spTgt spid="49"/>
                                        </p:tgtEl>
                                      </p:cBhvr>
                                    </p:animEffect>
                                    <p:set>
                                      <p:cBhvr>
                                        <p:cTn id="35" dur="1" fill="hold">
                                          <p:stCondLst>
                                            <p:cond delay="499"/>
                                          </p:stCondLst>
                                        </p:cTn>
                                        <p:tgtEl>
                                          <p:spTgt spid="49"/>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500"/>
                                        <p:tgtEl>
                                          <p:spTgt spid="57"/>
                                        </p:tgtEl>
                                      </p:cBhvr>
                                    </p:animEffect>
                                  </p:childTnLst>
                                </p:cTn>
                              </p:par>
                              <p:par>
                                <p:cTn id="39" presetID="10" presetClass="exit" presetSubtype="0" fill="hold" nodeType="with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500"/>
                                        <p:tgtEl>
                                          <p:spTgt spid="63"/>
                                        </p:tgtEl>
                                      </p:cBhvr>
                                    </p:animEffect>
                                  </p:childTnLst>
                                </p:cTn>
                              </p:par>
                              <p:par>
                                <p:cTn id="50" presetID="10" presetClass="exit" presetSubtype="0" fill="hold" grpId="1" nodeType="withEffect">
                                  <p:stCondLst>
                                    <p:cond delay="0"/>
                                  </p:stCondLst>
                                  <p:childTnLst>
                                    <p:animEffect transition="out" filter="fade">
                                      <p:cBhvr>
                                        <p:cTn id="51" dur="500"/>
                                        <p:tgtEl>
                                          <p:spTgt spid="58"/>
                                        </p:tgtEl>
                                      </p:cBhvr>
                                    </p:animEffect>
                                    <p:set>
                                      <p:cBhvr>
                                        <p:cTn id="52" dur="1" fill="hold">
                                          <p:stCondLst>
                                            <p:cond delay="499"/>
                                          </p:stCondLst>
                                        </p:cTn>
                                        <p:tgtEl>
                                          <p:spTgt spid="58"/>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4" grpId="0" animBg="1"/>
      <p:bldP spid="44" grpId="1" animBg="1"/>
      <p:bldP spid="49" grpId="0" animBg="1"/>
      <p:bldP spid="49" grpId="1" animBg="1"/>
      <p:bldP spid="57" grpId="0" animBg="1"/>
      <p:bldP spid="58" grpId="0" animBg="1"/>
      <p:bldP spid="58" grpId="1" animBg="1"/>
      <p:bldP spid="63" grpId="0" animBg="1"/>
      <p:bldP spid="6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Visual Effect : Simulated and Real</a:t>
            </a:r>
            <a:endParaRPr lang="en-US" sz="4400" dirty="0"/>
          </a:p>
        </p:txBody>
      </p:sp>
      <p:pic>
        <p:nvPicPr>
          <p:cNvPr id="4" name="Picture 3" descr="I:\work\Papers And Code\JVRC 2011\Media\Tess3.jpg"/>
          <p:cNvPicPr>
            <a:picLocks noChangeAspect="1" noChangeArrowheads="1"/>
          </p:cNvPicPr>
          <p:nvPr/>
        </p:nvPicPr>
        <p:blipFill>
          <a:blip r:embed="rId2">
            <a:lum bright="4000" contrast="5000"/>
          </a:blip>
          <a:srcRect/>
          <a:stretch>
            <a:fillRect/>
          </a:stretch>
        </p:blipFill>
        <p:spPr bwMode="auto">
          <a:xfrm>
            <a:off x="4707698" y="3584350"/>
            <a:ext cx="4059777" cy="2114247"/>
          </a:xfrm>
          <a:prstGeom prst="rect">
            <a:avLst/>
          </a:prstGeom>
          <a:noFill/>
        </p:spPr>
      </p:pic>
      <p:pic>
        <p:nvPicPr>
          <p:cNvPr id="5" name="Picture 4" descr="I:\work\Papers And Code\JVRC 2011\Media\Notess3.jpg"/>
          <p:cNvPicPr>
            <a:picLocks noChangeAspect="1" noChangeArrowheads="1"/>
          </p:cNvPicPr>
          <p:nvPr/>
        </p:nvPicPr>
        <p:blipFill>
          <a:blip r:embed="rId3">
            <a:lum bright="4000" contrast="5000"/>
          </a:blip>
          <a:srcRect/>
          <a:stretch>
            <a:fillRect/>
          </a:stretch>
        </p:blipFill>
        <p:spPr bwMode="auto">
          <a:xfrm>
            <a:off x="345378" y="3571875"/>
            <a:ext cx="4070560" cy="2126723"/>
          </a:xfrm>
          <a:prstGeom prst="rect">
            <a:avLst/>
          </a:prstGeom>
          <a:noFill/>
        </p:spPr>
      </p:pic>
      <p:pic>
        <p:nvPicPr>
          <p:cNvPr id="6" name="Picture 2"/>
          <p:cNvPicPr>
            <a:picLocks noChangeAspect="1" noChangeArrowheads="1"/>
          </p:cNvPicPr>
          <p:nvPr/>
        </p:nvPicPr>
        <p:blipFill>
          <a:blip r:embed="rId4"/>
          <a:srcRect/>
          <a:stretch>
            <a:fillRect/>
          </a:stretch>
        </p:blipFill>
        <p:spPr bwMode="auto">
          <a:xfrm>
            <a:off x="133351" y="1671365"/>
            <a:ext cx="1698194" cy="1281385"/>
          </a:xfrm>
          <a:prstGeom prst="rect">
            <a:avLst/>
          </a:prstGeom>
          <a:noFill/>
          <a:ln w="9525">
            <a:noFill/>
            <a:miter lim="800000"/>
            <a:headEnd/>
            <a:tailEnd/>
          </a:ln>
        </p:spPr>
      </p:pic>
      <p:pic>
        <p:nvPicPr>
          <p:cNvPr id="7" name="Picture 2"/>
          <p:cNvPicPr>
            <a:picLocks noChangeAspect="1" noChangeArrowheads="1"/>
          </p:cNvPicPr>
          <p:nvPr/>
        </p:nvPicPr>
        <p:blipFill>
          <a:blip r:embed="rId5"/>
          <a:srcRect/>
          <a:stretch>
            <a:fillRect/>
          </a:stretch>
        </p:blipFill>
        <p:spPr bwMode="auto">
          <a:xfrm>
            <a:off x="5562601" y="1669120"/>
            <a:ext cx="1672438" cy="1255055"/>
          </a:xfrm>
          <a:prstGeom prst="rect">
            <a:avLst/>
          </a:prstGeom>
          <a:noFill/>
          <a:ln w="12700">
            <a:solidFill>
              <a:schemeClr val="tx1"/>
            </a:solidFill>
            <a:miter lim="800000"/>
            <a:headEnd/>
            <a:tailEnd/>
          </a:ln>
        </p:spPr>
      </p:pic>
      <p:pic>
        <p:nvPicPr>
          <p:cNvPr id="8" name="Picture 2"/>
          <p:cNvPicPr>
            <a:picLocks noChangeAspect="1" noChangeArrowheads="1"/>
          </p:cNvPicPr>
          <p:nvPr/>
        </p:nvPicPr>
        <p:blipFill>
          <a:blip r:embed="rId6"/>
          <a:srcRect/>
          <a:stretch>
            <a:fillRect/>
          </a:stretch>
        </p:blipFill>
        <p:spPr bwMode="auto">
          <a:xfrm>
            <a:off x="7296150" y="1655144"/>
            <a:ext cx="1702662" cy="1288082"/>
          </a:xfrm>
          <a:prstGeom prst="rect">
            <a:avLst/>
          </a:prstGeom>
          <a:noFill/>
          <a:ln w="9525">
            <a:noFill/>
            <a:miter lim="800000"/>
            <a:headEnd/>
            <a:tailEnd/>
          </a:ln>
        </p:spPr>
      </p:pic>
      <p:pic>
        <p:nvPicPr>
          <p:cNvPr id="9" name="Picture 2"/>
          <p:cNvPicPr>
            <a:picLocks noChangeAspect="1" noChangeArrowheads="1"/>
          </p:cNvPicPr>
          <p:nvPr/>
        </p:nvPicPr>
        <p:blipFill>
          <a:blip r:embed="rId7"/>
          <a:srcRect/>
          <a:stretch>
            <a:fillRect/>
          </a:stretch>
        </p:blipFill>
        <p:spPr bwMode="auto">
          <a:xfrm>
            <a:off x="1939835" y="1676400"/>
            <a:ext cx="1691603" cy="1259525"/>
          </a:xfrm>
          <a:prstGeom prst="rect">
            <a:avLst/>
          </a:prstGeom>
          <a:noFill/>
          <a:ln w="12700">
            <a:solidFill>
              <a:schemeClr val="tx1"/>
            </a:solid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3676650" y="1656540"/>
            <a:ext cx="1724025" cy="1290400"/>
          </a:xfrm>
          <a:prstGeom prst="rect">
            <a:avLst/>
          </a:prstGeom>
          <a:noFill/>
          <a:ln w="9525">
            <a:noFill/>
            <a:miter lim="800000"/>
            <a:headEnd/>
            <a:tailEnd/>
          </a:ln>
        </p:spPr>
      </p:pic>
      <p:sp>
        <p:nvSpPr>
          <p:cNvPr id="11" name="TextBox 10"/>
          <p:cNvSpPr txBox="1"/>
          <p:nvPr/>
        </p:nvSpPr>
        <p:spPr>
          <a:xfrm>
            <a:off x="2000250" y="3017962"/>
            <a:ext cx="3486150" cy="369332"/>
          </a:xfrm>
          <a:prstGeom prst="rect">
            <a:avLst/>
          </a:prstGeom>
          <a:noFill/>
        </p:spPr>
        <p:txBody>
          <a:bodyPr wrap="square" rtlCol="0">
            <a:spAutoFit/>
          </a:bodyPr>
          <a:lstStyle/>
          <a:p>
            <a:pPr algn="ctr"/>
            <a:r>
              <a:rPr lang="en-US" dirty="0" smtClean="0"/>
              <a:t>Without Tessellation</a:t>
            </a:r>
            <a:endParaRPr lang="en-US" dirty="0"/>
          </a:p>
        </p:txBody>
      </p:sp>
      <p:sp>
        <p:nvSpPr>
          <p:cNvPr id="12" name="TextBox 11"/>
          <p:cNvSpPr txBox="1"/>
          <p:nvPr/>
        </p:nvSpPr>
        <p:spPr>
          <a:xfrm>
            <a:off x="5514975" y="3027487"/>
            <a:ext cx="3486150" cy="369332"/>
          </a:xfrm>
          <a:prstGeom prst="rect">
            <a:avLst/>
          </a:prstGeom>
          <a:noFill/>
        </p:spPr>
        <p:txBody>
          <a:bodyPr wrap="square" rtlCol="0">
            <a:spAutoFit/>
          </a:bodyPr>
          <a:lstStyle/>
          <a:p>
            <a:pPr algn="ctr"/>
            <a:r>
              <a:rPr lang="en-US" dirty="0" smtClean="0"/>
              <a:t>With Tessellation</a:t>
            </a:r>
            <a:endParaRPr lang="en-US" dirty="0"/>
          </a:p>
        </p:txBody>
      </p:sp>
      <p:sp>
        <p:nvSpPr>
          <p:cNvPr id="13" name="TextBox 12"/>
          <p:cNvSpPr txBox="1"/>
          <p:nvPr/>
        </p:nvSpPr>
        <p:spPr>
          <a:xfrm>
            <a:off x="733425" y="5725527"/>
            <a:ext cx="3486150" cy="369332"/>
          </a:xfrm>
          <a:prstGeom prst="rect">
            <a:avLst/>
          </a:prstGeom>
          <a:noFill/>
        </p:spPr>
        <p:txBody>
          <a:bodyPr wrap="square" rtlCol="0">
            <a:spAutoFit/>
          </a:bodyPr>
          <a:lstStyle/>
          <a:p>
            <a:pPr algn="ctr"/>
            <a:r>
              <a:rPr lang="en-US" dirty="0" smtClean="0"/>
              <a:t>Without Tessellation</a:t>
            </a:r>
            <a:endParaRPr lang="en-US" dirty="0"/>
          </a:p>
        </p:txBody>
      </p:sp>
      <p:sp>
        <p:nvSpPr>
          <p:cNvPr id="14" name="TextBox 13"/>
          <p:cNvSpPr txBox="1"/>
          <p:nvPr/>
        </p:nvSpPr>
        <p:spPr>
          <a:xfrm>
            <a:off x="5114925" y="5725527"/>
            <a:ext cx="3486150" cy="369332"/>
          </a:xfrm>
          <a:prstGeom prst="rect">
            <a:avLst/>
          </a:prstGeom>
          <a:noFill/>
        </p:spPr>
        <p:txBody>
          <a:bodyPr wrap="square" rtlCol="0">
            <a:spAutoFit/>
          </a:bodyPr>
          <a:lstStyle/>
          <a:p>
            <a:pPr algn="ctr"/>
            <a:r>
              <a:rPr lang="en-US" dirty="0" smtClean="0"/>
              <a:t>With Tessellation</a:t>
            </a:r>
            <a:endParaRPr lang="en-US" dirty="0"/>
          </a:p>
        </p:txBody>
      </p:sp>
      <p:sp>
        <p:nvSpPr>
          <p:cNvPr id="16" name="Rectangle 15"/>
          <p:cNvSpPr/>
          <p:nvPr/>
        </p:nvSpPr>
        <p:spPr>
          <a:xfrm>
            <a:off x="533400" y="6172200"/>
            <a:ext cx="8077200" cy="400110"/>
          </a:xfrm>
          <a:prstGeom prst="rect">
            <a:avLst/>
          </a:prstGeom>
          <a:solidFill>
            <a:srgbClr val="92D050"/>
          </a:solidFill>
        </p:spPr>
        <p:txBody>
          <a:bodyPr wrap="square">
            <a:spAutoFit/>
          </a:bodyPr>
          <a:lstStyle/>
          <a:p>
            <a:pPr marL="0" lvl="1"/>
            <a:r>
              <a:rPr lang="en-US" sz="2000" dirty="0" smtClean="0"/>
              <a:t>This method is nearly 20 times faster as compared to multi-planar approach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Display Prototypes</a:t>
            </a:r>
            <a:endParaRPr lang="en-US" dirty="0"/>
          </a:p>
        </p:txBody>
      </p:sp>
      <p:pic>
        <p:nvPicPr>
          <p:cNvPr id="4" name="DragonWave2.wmv">
            <a:hlinkClick r:id="" action="ppaction://media"/>
          </p:cNvPr>
          <p:cNvPicPr>
            <a:picLocks noRot="1" noChangeAspect="1"/>
          </p:cNvPicPr>
          <p:nvPr>
            <a:videoFile r:link="rId1"/>
          </p:nvPr>
        </p:nvPicPr>
        <p:blipFill>
          <a:blip r:embed="rId6"/>
          <a:stretch>
            <a:fillRect/>
          </a:stretch>
        </p:blipFill>
        <p:spPr>
          <a:xfrm>
            <a:off x="1203959" y="1600200"/>
            <a:ext cx="3397205" cy="2547904"/>
          </a:xfrm>
          <a:prstGeom prst="rect">
            <a:avLst/>
          </a:prstGeom>
        </p:spPr>
      </p:pic>
      <p:pic>
        <p:nvPicPr>
          <p:cNvPr id="5" name="Buddha3.wmv">
            <a:hlinkClick r:id="" action="ppaction://media"/>
          </p:cNvPr>
          <p:cNvPicPr>
            <a:picLocks noRot="1" noChangeAspect="1"/>
          </p:cNvPicPr>
          <p:nvPr>
            <a:videoFile r:link="rId2"/>
          </p:nvPr>
        </p:nvPicPr>
        <p:blipFill>
          <a:blip r:embed="rId7"/>
          <a:stretch>
            <a:fillRect/>
          </a:stretch>
        </p:blipFill>
        <p:spPr>
          <a:xfrm>
            <a:off x="4702255" y="1600014"/>
            <a:ext cx="3393874" cy="2545406"/>
          </a:xfrm>
          <a:prstGeom prst="rect">
            <a:avLst/>
          </a:prstGeom>
        </p:spPr>
      </p:pic>
      <p:pic>
        <p:nvPicPr>
          <p:cNvPr id="6" name="DavidSyntheticTexture2.wmv">
            <a:hlinkClick r:id="" action="ppaction://media"/>
          </p:cNvPr>
          <p:cNvPicPr>
            <a:picLocks noRot="1" noChangeAspect="1"/>
          </p:cNvPicPr>
          <p:nvPr>
            <a:videoFile r:link="rId3"/>
          </p:nvPr>
        </p:nvPicPr>
        <p:blipFill>
          <a:blip r:embed="rId8"/>
          <a:stretch>
            <a:fillRect/>
          </a:stretch>
        </p:blipFill>
        <p:spPr>
          <a:xfrm>
            <a:off x="1203959" y="4215384"/>
            <a:ext cx="3397205" cy="2547904"/>
          </a:xfrm>
          <a:prstGeom prst="rect">
            <a:avLst/>
          </a:prstGeom>
        </p:spPr>
      </p:pic>
      <p:pic>
        <p:nvPicPr>
          <p:cNvPr id="7" name="SphereSynthetic.wmv">
            <a:hlinkClick r:id="" action="ppaction://media"/>
          </p:cNvPr>
          <p:cNvPicPr>
            <a:picLocks noRot="1" noChangeAspect="1"/>
          </p:cNvPicPr>
          <p:nvPr>
            <a:videoFile r:link="rId4"/>
          </p:nvPr>
        </p:nvPicPr>
        <p:blipFill>
          <a:blip r:embed="rId9"/>
          <a:stretch>
            <a:fillRect/>
          </a:stretch>
        </p:blipFill>
        <p:spPr>
          <a:xfrm>
            <a:off x="4706112" y="4217670"/>
            <a:ext cx="3386328" cy="2539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10" fill="hold"/>
                                        <p:tgtEl>
                                          <p:spTgt spid="4"/>
                                        </p:tgtEl>
                                      </p:cBhvr>
                                    </p:cmd>
                                  </p:childTnLst>
                                </p:cTn>
                              </p:par>
                              <p:par>
                                <p:cTn id="7" presetID="1" presetClass="mediacall" presetSubtype="0" fill="hold" nodeType="withEffect">
                                  <p:stCondLst>
                                    <p:cond delay="0"/>
                                  </p:stCondLst>
                                  <p:childTnLst>
                                    <p:cmd type="call" cmd="playFrom(0.0)">
                                      <p:cBhvr>
                                        <p:cTn id="8" dur="17878" fill="hold"/>
                                        <p:tgtEl>
                                          <p:spTgt spid="5"/>
                                        </p:tgtEl>
                                      </p:cBhvr>
                                    </p:cmd>
                                  </p:childTnLst>
                                </p:cTn>
                              </p:par>
                              <p:par>
                                <p:cTn id="9" presetID="1" presetClass="mediacall" presetSubtype="0" fill="hold" nodeType="withEffect">
                                  <p:stCondLst>
                                    <p:cond delay="0"/>
                                  </p:stCondLst>
                                  <p:childTnLst>
                                    <p:cmd type="call" cmd="playFrom(0.0)">
                                      <p:cBhvr>
                                        <p:cTn id="10" dur="23915" fill="hold"/>
                                        <p:tgtEl>
                                          <p:spTgt spid="6"/>
                                        </p:tgtEl>
                                      </p:cBhvr>
                                    </p:cmd>
                                  </p:childTnLst>
                                </p:cTn>
                              </p:par>
                              <p:par>
                                <p:cTn id="11" presetID="1" presetClass="mediacall" presetSubtype="0" fill="hold" nodeType="withEffect">
                                  <p:stCondLst>
                                    <p:cond delay="0"/>
                                  </p:stCondLst>
                                  <p:childTnLst>
                                    <p:cmd type="call" cmd="playFrom(0.0)">
                                      <p:cBhvr>
                                        <p:cTn id="12" dur="267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4"/>
                </p:tgtEl>
              </p:cMediaNode>
            </p:video>
            <p:video>
              <p:cMediaNode>
                <p:cTn id="14" fill="hold" display="0">
                  <p:stCondLst>
                    <p:cond delay="indefinite"/>
                  </p:stCondLst>
                  <p:endCondLst>
                    <p:cond evt="onNext" delay="0">
                      <p:tgtEl>
                        <p:sldTgt/>
                      </p:tgtEl>
                    </p:cond>
                    <p:cond evt="onPrev" delay="0">
                      <p:tgtEl>
                        <p:sldTgt/>
                      </p:tgtEl>
                    </p:cond>
                  </p:endCondLst>
                </p:cTn>
                <p:tgtEl>
                  <p:spTgt spid="5"/>
                </p:tgtEl>
              </p:cMediaNode>
            </p:video>
            <p:video>
              <p:cMediaNode>
                <p:cTn id="15" fill="hold" display="0">
                  <p:stCondLst>
                    <p:cond delay="indefinite"/>
                  </p:stCondLst>
                  <p:endCondLst>
                    <p:cond evt="onNext" delay="0">
                      <p:tgtEl>
                        <p:sldTgt/>
                      </p:tgtEl>
                    </p:cond>
                    <p:cond evt="onPrev" delay="0">
                      <p:tgtEl>
                        <p:sldTgt/>
                      </p:tgtEl>
                    </p:cond>
                  </p:endCondLst>
                </p:cTn>
                <p:tgtEl>
                  <p:spTgt spid="6"/>
                </p:tgtEl>
              </p:cMediaNode>
            </p:video>
            <p:video>
              <p:cMediaNode>
                <p:cTn id="16"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013192" cy="1636776"/>
          </a:xfrm>
        </p:spPr>
        <p:txBody>
          <a:bodyPr/>
          <a:lstStyle/>
          <a:p>
            <a:r>
              <a:rPr lang="en-US" dirty="0" smtClean="0"/>
              <a:t>Spatio Temporal Mixing to Increase Intensity Resolution</a:t>
            </a:r>
            <a:endParaRPr lang="en-US" dirty="0"/>
          </a:p>
        </p:txBody>
      </p:sp>
      <p:sp>
        <p:nvSpPr>
          <p:cNvPr id="5" name="Text Placeholder 4"/>
          <p:cNvSpPr>
            <a:spLocks noGrp="1"/>
          </p:cNvSpPr>
          <p:nvPr>
            <p:ph type="body" idx="1"/>
          </p:nvPr>
        </p:nvSpPr>
        <p:spPr>
          <a:xfrm>
            <a:off x="457200" y="1447800"/>
            <a:ext cx="8458200" cy="1143000"/>
          </a:xfrm>
        </p:spPr>
        <p:txBody>
          <a:bodyPr>
            <a:noAutofit/>
          </a:bodyPr>
          <a:lstStyle/>
          <a:p>
            <a:r>
              <a:rPr lang="en-US" sz="1800" dirty="0" smtClean="0"/>
              <a:t>Pawan Harish, Parikshit Sakurikar, P. J. Narayanan.  </a:t>
            </a:r>
          </a:p>
          <a:p>
            <a:r>
              <a:rPr lang="en-US" sz="1800" dirty="0" smtClean="0"/>
              <a:t>1. Indian Conference on Computer Vision, Graphics and Image Processing, 2012</a:t>
            </a:r>
          </a:p>
          <a:p>
            <a:r>
              <a:rPr lang="en-US" sz="1800" dirty="0" smtClean="0"/>
              <a:t>2. CVPR Workshop on Computational Cameras and Displays, 2012</a:t>
            </a:r>
            <a:endParaRPr lang="en-US" sz="1800" dirty="0"/>
          </a:p>
          <a:p>
            <a:r>
              <a:rPr lang="en-US" sz="1800" dirty="0" smtClean="0"/>
              <a:t>3. Microsoft </a:t>
            </a:r>
            <a:r>
              <a:rPr lang="en-US" sz="1800" dirty="0" err="1" smtClean="0"/>
              <a:t>TechVista</a:t>
            </a:r>
            <a:r>
              <a:rPr lang="en-US" sz="1800" dirty="0" smtClean="0"/>
              <a:t> ,2013</a:t>
            </a:r>
          </a:p>
        </p:txBody>
      </p:sp>
      <p:grpSp>
        <p:nvGrpSpPr>
          <p:cNvPr id="28" name="Group 27"/>
          <p:cNvGrpSpPr/>
          <p:nvPr/>
        </p:nvGrpSpPr>
        <p:grpSpPr>
          <a:xfrm>
            <a:off x="1219200" y="2743200"/>
            <a:ext cx="6934200" cy="4021179"/>
            <a:chOff x="0" y="1543050"/>
            <a:chExt cx="9067800" cy="5258464"/>
          </a:xfrm>
        </p:grpSpPr>
        <p:pic>
          <p:nvPicPr>
            <p:cNvPr id="6" name="Picture 1" descr="C:\PawCpp\TwoBit\Pics\Good\Single5Level.JPG"/>
            <p:cNvPicPr>
              <a:picLocks noChangeAspect="1" noChangeArrowheads="1"/>
            </p:cNvPicPr>
            <p:nvPr/>
          </p:nvPicPr>
          <p:blipFill>
            <a:blip r:embed="rId3" cstate="print">
              <a:lum bright="24000" contrast="39000"/>
            </a:blip>
            <a:srcRect/>
            <a:stretch>
              <a:fillRect/>
            </a:stretch>
          </p:blipFill>
          <p:spPr bwMode="auto">
            <a:xfrm>
              <a:off x="4597400" y="1543050"/>
              <a:ext cx="4470400" cy="3352800"/>
            </a:xfrm>
            <a:prstGeom prst="rect">
              <a:avLst/>
            </a:prstGeom>
            <a:noFill/>
          </p:spPr>
        </p:pic>
        <p:pic>
          <p:nvPicPr>
            <p:cNvPr id="7" name="Picture 2" descr="C:\PawCpp\TwoBit\Pics\Good\Integrated5Level.JPG"/>
            <p:cNvPicPr>
              <a:picLocks noChangeAspect="1" noChangeArrowheads="1"/>
            </p:cNvPicPr>
            <p:nvPr/>
          </p:nvPicPr>
          <p:blipFill>
            <a:blip r:embed="rId4" cstate="print">
              <a:lum bright="24000" contrast="39000"/>
            </a:blip>
            <a:srcRect/>
            <a:stretch>
              <a:fillRect/>
            </a:stretch>
          </p:blipFill>
          <p:spPr bwMode="auto">
            <a:xfrm>
              <a:off x="0" y="1543050"/>
              <a:ext cx="4470400" cy="3352800"/>
            </a:xfrm>
            <a:prstGeom prst="rect">
              <a:avLst/>
            </a:prstGeom>
            <a:noFill/>
          </p:spPr>
        </p:pic>
        <p:sp>
          <p:nvSpPr>
            <p:cNvPr id="8" name="TextBox 7"/>
            <p:cNvSpPr txBox="1"/>
            <p:nvPr/>
          </p:nvSpPr>
          <p:spPr>
            <a:xfrm>
              <a:off x="609600" y="2041281"/>
              <a:ext cx="1600200" cy="442724"/>
            </a:xfrm>
            <a:prstGeom prst="rect">
              <a:avLst/>
            </a:prstGeom>
            <a:noFill/>
          </p:spPr>
          <p:txBody>
            <a:bodyPr wrap="square" rtlCol="0">
              <a:spAutoFit/>
            </a:bodyPr>
            <a:lstStyle/>
            <a:p>
              <a:pPr algn="ctr"/>
              <a:r>
                <a:rPr lang="en-US" sz="1600" dirty="0" smtClean="0">
                  <a:solidFill>
                    <a:schemeClr val="bg1"/>
                  </a:solidFill>
                </a:rPr>
                <a:t>Our Mehtod</a:t>
              </a:r>
              <a:endParaRPr lang="en-US" sz="1600" dirty="0">
                <a:solidFill>
                  <a:schemeClr val="bg1"/>
                </a:solidFill>
              </a:endParaRPr>
            </a:p>
          </p:txBody>
        </p:sp>
        <p:sp>
          <p:nvSpPr>
            <p:cNvPr id="9" name="TextBox 8"/>
            <p:cNvSpPr txBox="1"/>
            <p:nvPr/>
          </p:nvSpPr>
          <p:spPr>
            <a:xfrm>
              <a:off x="5105399" y="2041281"/>
              <a:ext cx="1600200" cy="442724"/>
            </a:xfrm>
            <a:prstGeom prst="rect">
              <a:avLst/>
            </a:prstGeom>
            <a:noFill/>
          </p:spPr>
          <p:txBody>
            <a:bodyPr wrap="square" rtlCol="0">
              <a:spAutoFit/>
            </a:bodyPr>
            <a:lstStyle/>
            <a:p>
              <a:pPr algn="ctr"/>
              <a:r>
                <a:rPr lang="en-US" sz="1600" dirty="0" smtClean="0">
                  <a:solidFill>
                    <a:schemeClr val="bg1"/>
                  </a:solidFill>
                </a:rPr>
                <a:t>Our Mehtod</a:t>
              </a:r>
              <a:endParaRPr lang="en-US" sz="1600" dirty="0">
                <a:solidFill>
                  <a:schemeClr val="bg1"/>
                </a:solidFill>
              </a:endParaRPr>
            </a:p>
          </p:txBody>
        </p:sp>
        <p:sp>
          <p:nvSpPr>
            <p:cNvPr id="10" name="TextBox 9"/>
            <p:cNvSpPr txBox="1"/>
            <p:nvPr/>
          </p:nvSpPr>
          <p:spPr>
            <a:xfrm>
              <a:off x="2590800" y="2041281"/>
              <a:ext cx="1600200" cy="442724"/>
            </a:xfrm>
            <a:prstGeom prst="rect">
              <a:avLst/>
            </a:prstGeom>
            <a:noFill/>
          </p:spPr>
          <p:txBody>
            <a:bodyPr wrap="square" rtlCol="0">
              <a:spAutoFit/>
            </a:bodyPr>
            <a:lstStyle/>
            <a:p>
              <a:pPr algn="ctr"/>
              <a:r>
                <a:rPr lang="en-US" sz="1600" dirty="0" smtClean="0">
                  <a:solidFill>
                    <a:schemeClr val="bg1"/>
                  </a:solidFill>
                </a:rPr>
                <a:t>Input Image</a:t>
              </a:r>
              <a:endParaRPr lang="en-US" sz="1600" dirty="0">
                <a:solidFill>
                  <a:schemeClr val="bg1"/>
                </a:solidFill>
              </a:endParaRPr>
            </a:p>
          </p:txBody>
        </p:sp>
        <p:sp>
          <p:nvSpPr>
            <p:cNvPr id="11" name="TextBox 10"/>
            <p:cNvSpPr txBox="1"/>
            <p:nvPr/>
          </p:nvSpPr>
          <p:spPr>
            <a:xfrm>
              <a:off x="7086600" y="2041281"/>
              <a:ext cx="1600200" cy="442724"/>
            </a:xfrm>
            <a:prstGeom prst="rect">
              <a:avLst/>
            </a:prstGeom>
            <a:noFill/>
          </p:spPr>
          <p:txBody>
            <a:bodyPr wrap="square" rtlCol="0">
              <a:spAutoFit/>
            </a:bodyPr>
            <a:lstStyle/>
            <a:p>
              <a:pPr algn="ctr"/>
              <a:r>
                <a:rPr lang="en-US" sz="1600" dirty="0" smtClean="0">
                  <a:solidFill>
                    <a:schemeClr val="bg1"/>
                  </a:solidFill>
                </a:rPr>
                <a:t>Input Image</a:t>
              </a:r>
              <a:endParaRPr lang="en-US" sz="1600" dirty="0">
                <a:solidFill>
                  <a:schemeClr val="bg1"/>
                </a:solidFill>
              </a:endParaRPr>
            </a:p>
          </p:txBody>
        </p:sp>
        <p:grpSp>
          <p:nvGrpSpPr>
            <p:cNvPr id="14" name="Group 13"/>
            <p:cNvGrpSpPr/>
            <p:nvPr/>
          </p:nvGrpSpPr>
          <p:grpSpPr>
            <a:xfrm>
              <a:off x="685799" y="3371850"/>
              <a:ext cx="7048501" cy="3429664"/>
              <a:chOff x="685799" y="3371850"/>
              <a:chExt cx="7048501" cy="3429664"/>
            </a:xfrm>
          </p:grpSpPr>
          <p:sp>
            <p:nvSpPr>
              <p:cNvPr id="15" name="Rectangle 14"/>
              <p:cNvSpPr/>
              <p:nvPr/>
            </p:nvSpPr>
            <p:spPr>
              <a:xfrm>
                <a:off x="685800" y="3381375"/>
                <a:ext cx="514350" cy="542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p:cNvSpPr/>
              <p:nvPr/>
            </p:nvSpPr>
            <p:spPr>
              <a:xfrm>
                <a:off x="5172075" y="3371850"/>
                <a:ext cx="514350" cy="542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7" name="Straight Connector 16"/>
              <p:cNvCxnSpPr/>
              <p:nvPr/>
            </p:nvCxnSpPr>
            <p:spPr>
              <a:xfrm>
                <a:off x="1200150" y="3371850"/>
                <a:ext cx="1952625" cy="1219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319087" y="3757612"/>
                <a:ext cx="1200150" cy="466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752475" y="4343399"/>
                <a:ext cx="2819399" cy="19431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3"/>
              <p:cNvPicPr>
                <a:picLocks noChangeAspect="1" noChangeArrowheads="1"/>
              </p:cNvPicPr>
              <p:nvPr/>
            </p:nvPicPr>
            <p:blipFill>
              <a:blip r:embed="rId5"/>
              <a:srcRect/>
              <a:stretch>
                <a:fillRect/>
              </a:stretch>
            </p:blipFill>
            <p:spPr bwMode="auto">
              <a:xfrm>
                <a:off x="1143000" y="4599590"/>
                <a:ext cx="2000250" cy="2172685"/>
              </a:xfrm>
              <a:prstGeom prst="rect">
                <a:avLst/>
              </a:prstGeom>
              <a:noFill/>
              <a:ln w="28575">
                <a:solidFill>
                  <a:srgbClr val="FF0000"/>
                </a:solidFill>
                <a:miter lim="800000"/>
                <a:headEnd/>
                <a:tailEnd/>
              </a:ln>
              <a:effectLst/>
            </p:spPr>
          </p:pic>
          <p:cxnSp>
            <p:nvCxnSpPr>
              <p:cNvPr id="21" name="Straight Connector 20"/>
              <p:cNvCxnSpPr/>
              <p:nvPr/>
            </p:nvCxnSpPr>
            <p:spPr>
              <a:xfrm rot="16200000" flipH="1">
                <a:off x="-495300" y="5095875"/>
                <a:ext cx="2800350" cy="438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676900" y="3371850"/>
                <a:ext cx="2057400" cy="1019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4902993" y="3640930"/>
                <a:ext cx="985841" cy="466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5255418" y="4317206"/>
                <a:ext cx="2890838" cy="2066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3948113" y="5119687"/>
                <a:ext cx="2881313" cy="452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6"/>
              <p:cNvPicPr>
                <a:picLocks noChangeAspect="1" noChangeArrowheads="1"/>
              </p:cNvPicPr>
              <p:nvPr/>
            </p:nvPicPr>
            <p:blipFill>
              <a:blip r:embed="rId6"/>
              <a:srcRect/>
              <a:stretch>
                <a:fillRect/>
              </a:stretch>
            </p:blipFill>
            <p:spPr bwMode="auto">
              <a:xfrm>
                <a:off x="5643563" y="4381500"/>
                <a:ext cx="2081212" cy="2420014"/>
              </a:xfrm>
              <a:prstGeom prst="rect">
                <a:avLst/>
              </a:prstGeom>
              <a:noFill/>
              <a:ln w="28575">
                <a:solidFill>
                  <a:srgbClr val="FF0000"/>
                </a:solidFill>
                <a:miter lim="800000"/>
                <a:headEnd/>
                <a:tailEnd/>
              </a:ln>
              <a:effectLst/>
            </p:spPr>
          </p:pic>
        </p:gr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Goal And Approach</a:t>
            </a:r>
            <a:endParaRPr lang="en-US" dirty="0"/>
          </a:p>
        </p:txBody>
      </p:sp>
      <p:sp>
        <p:nvSpPr>
          <p:cNvPr id="6" name="Content Placeholder 5"/>
          <p:cNvSpPr>
            <a:spLocks noGrp="1"/>
          </p:cNvSpPr>
          <p:nvPr>
            <p:ph idx="1"/>
          </p:nvPr>
        </p:nvSpPr>
        <p:spPr>
          <a:xfrm>
            <a:off x="304800" y="1600199"/>
            <a:ext cx="8610600" cy="4829175"/>
          </a:xfrm>
        </p:spPr>
        <p:txBody>
          <a:bodyPr>
            <a:noAutofit/>
          </a:bodyPr>
          <a:lstStyle/>
          <a:p>
            <a:pPr>
              <a:buFont typeface="Wingdings" pitchFamily="2" charset="2"/>
              <a:buChar char="§"/>
            </a:pPr>
            <a:r>
              <a:rPr lang="en-US" sz="2400" b="1" dirty="0" smtClean="0"/>
              <a:t>Goal:</a:t>
            </a:r>
            <a:r>
              <a:rPr lang="en-US" sz="2400" dirty="0" smtClean="0"/>
              <a:t> </a:t>
            </a:r>
          </a:p>
          <a:p>
            <a:pPr lvl="1">
              <a:buFont typeface="Wingdings" pitchFamily="2" charset="2"/>
              <a:buChar char="§"/>
            </a:pPr>
            <a:r>
              <a:rPr lang="en-US" sz="2000" dirty="0" smtClean="0"/>
              <a:t>Increasing color resolution, possibly adding more bits to the already present color on a display.</a:t>
            </a:r>
          </a:p>
          <a:p>
            <a:pPr lvl="1">
              <a:buFont typeface="Wingdings" pitchFamily="2" charset="2"/>
              <a:buChar char="§"/>
            </a:pPr>
            <a:r>
              <a:rPr lang="en-US" sz="2000" dirty="0" smtClean="0"/>
              <a:t>Simple example: showing grey value on a display by flipping black and white colors</a:t>
            </a:r>
          </a:p>
          <a:p>
            <a:pPr>
              <a:buFont typeface="Wingdings" pitchFamily="2" charset="2"/>
              <a:buChar char="§"/>
            </a:pPr>
            <a:endParaRPr lang="en-US" sz="2400" dirty="0" smtClean="0"/>
          </a:p>
          <a:p>
            <a:pPr>
              <a:buFont typeface="Wingdings" pitchFamily="2" charset="2"/>
              <a:buChar char="§"/>
            </a:pPr>
            <a:r>
              <a:rPr lang="en-US" sz="2400" b="1" dirty="0" smtClean="0"/>
              <a:t>Approach:</a:t>
            </a:r>
          </a:p>
          <a:p>
            <a:pPr lvl="1">
              <a:buFont typeface="Wingdings" pitchFamily="2" charset="2"/>
              <a:buChar char="§"/>
            </a:pPr>
            <a:r>
              <a:rPr lang="en-US" sz="2000" dirty="0" smtClean="0"/>
              <a:t>We can assume human eye cannot see beyond 30Hz</a:t>
            </a:r>
          </a:p>
          <a:p>
            <a:pPr lvl="1">
              <a:buFont typeface="Wingdings" pitchFamily="2" charset="2"/>
              <a:buChar char="§"/>
            </a:pPr>
            <a:r>
              <a:rPr lang="en-US" sz="2000" dirty="0" smtClean="0"/>
              <a:t>With high vertical refresh rate of 120Hz, we can show two 60Hz images and mix the colors in viewer eye.</a:t>
            </a:r>
          </a:p>
          <a:p>
            <a:pPr lvl="1">
              <a:buFont typeface="Wingdings" pitchFamily="2" charset="2"/>
              <a:buChar char="§"/>
            </a:pPr>
            <a:r>
              <a:rPr lang="en-US" sz="2000" dirty="0" smtClean="0"/>
              <a:t>This can show a gery pixel on a black and white display adding 1 addtional bit to the existing display.</a:t>
            </a:r>
          </a:p>
          <a:p>
            <a:pPr lvl="1">
              <a:buFont typeface="Wingdings" pitchFamily="2" charset="2"/>
              <a:buChar char="§"/>
            </a:pPr>
            <a:r>
              <a:rPr lang="en-US" sz="2000" dirty="0" smtClean="0"/>
              <a:t>Similarly can be done in spatial domain as well</a:t>
            </a:r>
          </a:p>
          <a:p>
            <a:pPr lvl="1">
              <a:buFont typeface="Wingdings" pitchFamily="2" charset="2"/>
              <a:buChar char="§"/>
            </a:pPr>
            <a:r>
              <a:rPr lang="en-US" sz="2000" dirty="0" smtClean="0"/>
              <a:t>Extending Dithering and Halftoning to dynamic medium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a Computational Display</a:t>
            </a:r>
            <a:endParaRPr lang="en-US" dirty="0"/>
          </a:p>
        </p:txBody>
      </p:sp>
      <p:sp>
        <p:nvSpPr>
          <p:cNvPr id="4" name="Content Placeholder 2"/>
          <p:cNvSpPr>
            <a:spLocks noGrp="1"/>
          </p:cNvSpPr>
          <p:nvPr>
            <p:ph idx="1"/>
          </p:nvPr>
        </p:nvSpPr>
        <p:spPr>
          <a:xfrm>
            <a:off x="457200" y="5029200"/>
            <a:ext cx="8534400" cy="1828800"/>
          </a:xfrm>
          <a:noFill/>
        </p:spPr>
        <p:txBody>
          <a:bodyPr>
            <a:noAutofit/>
          </a:bodyPr>
          <a:lstStyle/>
          <a:p>
            <a:r>
              <a:rPr lang="en-US" sz="2000" b="1" dirty="0" smtClean="0"/>
              <a:t>Physical Processes Involved:</a:t>
            </a:r>
            <a:r>
              <a:rPr lang="en-US" sz="2000" dirty="0" smtClean="0"/>
              <a:t> Response of the eye with spatially and temporally varying intensities (HVS).  Intensities generated by the display (Display Model)</a:t>
            </a:r>
          </a:p>
          <a:p>
            <a:r>
              <a:rPr lang="en-US" sz="2000" b="1" dirty="0" smtClean="0"/>
              <a:t>Algorithmic Modifications: </a:t>
            </a:r>
            <a:r>
              <a:rPr lang="en-US" sz="2000" dirty="0" smtClean="0"/>
              <a:t>Directly Parallel design with a small amount of pre-processing.</a:t>
            </a:r>
          </a:p>
        </p:txBody>
      </p:sp>
      <p:sp>
        <p:nvSpPr>
          <p:cNvPr id="37" name="Rectangle 36"/>
          <p:cNvSpPr/>
          <p:nvPr/>
        </p:nvSpPr>
        <p:spPr>
          <a:xfrm>
            <a:off x="2143124" y="1675185"/>
            <a:ext cx="5600699" cy="3035300"/>
          </a:xfrm>
          <a:prstGeom prst="rect">
            <a:avLst/>
          </a:prstGeom>
          <a:solidFill>
            <a:srgbClr val="FFC00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38" name="Rectangle 37"/>
          <p:cNvSpPr/>
          <p:nvPr/>
        </p:nvSpPr>
        <p:spPr bwMode="auto">
          <a:xfrm>
            <a:off x="2247899" y="2135561"/>
            <a:ext cx="3933825" cy="2476500"/>
          </a:xfrm>
          <a:prstGeom prst="rect">
            <a:avLst/>
          </a:prstGeom>
          <a:solidFill>
            <a:srgbClr val="808080">
              <a:lumMod val="60000"/>
              <a:lumOff val="40000"/>
            </a:srgb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l" defTabSz="627063"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smtClean="0">
              <a:ln>
                <a:noFill/>
              </a:ln>
              <a:solidFill>
                <a:srgbClr val="000000"/>
              </a:solidFill>
              <a:effectLst/>
              <a:uLnTx/>
              <a:uFillTx/>
              <a:latin typeface="Arial" pitchFamily="34" charset="0"/>
              <a:cs typeface="Arial" pitchFamily="34" charset="0"/>
            </a:endParaRPr>
          </a:p>
        </p:txBody>
      </p:sp>
      <p:sp>
        <p:nvSpPr>
          <p:cNvPr id="39" name="Rectangle 38"/>
          <p:cNvSpPr/>
          <p:nvPr/>
        </p:nvSpPr>
        <p:spPr>
          <a:xfrm>
            <a:off x="7982013" y="2973760"/>
            <a:ext cx="628587" cy="438150"/>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User</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40" name="Rectangle 39"/>
          <p:cNvSpPr/>
          <p:nvPr/>
        </p:nvSpPr>
        <p:spPr>
          <a:xfrm>
            <a:off x="2336801" y="2888037"/>
            <a:ext cx="1003300" cy="1063624"/>
          </a:xfrm>
          <a:prstGeom prst="rect">
            <a:avLst/>
          </a:prstGeom>
          <a:solidFill>
            <a:srgbClr val="FFFFFF"/>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41" name="TextBox 10"/>
          <p:cNvSpPr txBox="1">
            <a:spLocks noChangeArrowheads="1"/>
          </p:cNvSpPr>
          <p:nvPr/>
        </p:nvSpPr>
        <p:spPr bwMode="auto">
          <a:xfrm>
            <a:off x="2247900" y="1727945"/>
            <a:ext cx="5448300" cy="30777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dirty="0" smtClean="0">
                <a:solidFill>
                  <a:srgbClr val="000000"/>
                </a:solidFill>
                <a:latin typeface="Arial" pitchFamily="34" charset="0"/>
                <a:cs typeface="Arial" pitchFamily="34" charset="0"/>
              </a:rPr>
              <a:t>SPATIO TEMPORAL MIXING AS A COMPUTATIONAL DISPLAY</a:t>
            </a:r>
            <a:endParaRPr kumimoji="0" lang="en-US" sz="140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cxnSp>
        <p:nvCxnSpPr>
          <p:cNvPr id="42" name="Straight Arrow Connector 41"/>
          <p:cNvCxnSpPr>
            <a:stCxn id="51" idx="3"/>
            <a:endCxn id="37" idx="1"/>
          </p:cNvCxnSpPr>
          <p:nvPr/>
        </p:nvCxnSpPr>
        <p:spPr>
          <a:xfrm flipV="1">
            <a:off x="1862056" y="3192835"/>
            <a:ext cx="281068" cy="9527"/>
          </a:xfrm>
          <a:prstGeom prst="straightConnector1">
            <a:avLst/>
          </a:prstGeom>
          <a:noFill/>
          <a:ln w="38100" cap="flat" cmpd="sng" algn="ctr">
            <a:solidFill>
              <a:srgbClr val="000000"/>
            </a:solidFill>
            <a:prstDash val="solid"/>
            <a:tailEnd type="arrow"/>
          </a:ln>
          <a:effectLst/>
        </p:spPr>
      </p:cxnSp>
      <p:cxnSp>
        <p:nvCxnSpPr>
          <p:cNvPr id="43" name="Straight Arrow Connector 42"/>
          <p:cNvCxnSpPr>
            <a:stCxn id="37" idx="3"/>
            <a:endCxn id="39" idx="1"/>
          </p:cNvCxnSpPr>
          <p:nvPr/>
        </p:nvCxnSpPr>
        <p:spPr>
          <a:xfrm>
            <a:off x="7743823" y="3192835"/>
            <a:ext cx="238190" cy="1588"/>
          </a:xfrm>
          <a:prstGeom prst="straightConnector1">
            <a:avLst/>
          </a:prstGeom>
          <a:noFill/>
          <a:ln w="38100" cap="flat" cmpd="sng" algn="ctr">
            <a:solidFill>
              <a:srgbClr val="000000"/>
            </a:solidFill>
            <a:prstDash val="solid"/>
            <a:tailEnd type="arrow"/>
          </a:ln>
          <a:effectLst/>
        </p:spPr>
      </p:cxnSp>
      <p:sp>
        <p:nvSpPr>
          <p:cNvPr id="44" name="Rectangle 43"/>
          <p:cNvSpPr/>
          <p:nvPr/>
        </p:nvSpPr>
        <p:spPr>
          <a:xfrm>
            <a:off x="6352540" y="2484809"/>
            <a:ext cx="1188084" cy="1484755"/>
          </a:xfrm>
          <a:prstGeom prst="rect">
            <a:avLst/>
          </a:prstGeom>
          <a:solidFill>
            <a:srgbClr val="FFFFFF"/>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45" name="Rectangle 44"/>
          <p:cNvSpPr/>
          <p:nvPr/>
        </p:nvSpPr>
        <p:spPr>
          <a:xfrm>
            <a:off x="3623374" y="2519735"/>
            <a:ext cx="1148819" cy="1781175"/>
          </a:xfrm>
          <a:prstGeom prst="rect">
            <a:avLst/>
          </a:prstGeom>
          <a:solidFill>
            <a:srgbClr val="808080">
              <a:lumMod val="40000"/>
              <a:lumOff val="60000"/>
            </a:srgbClr>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endParaRPr lang="en-US" sz="1050" dirty="0">
              <a:solidFill>
                <a:srgbClr val="000000"/>
              </a:solidFill>
              <a:latin typeface="Arial" pitchFamily="34" charset="0"/>
              <a:cs typeface="Arial" pitchFamily="34" charset="0"/>
            </a:endParaRPr>
          </a:p>
        </p:txBody>
      </p:sp>
      <p:cxnSp>
        <p:nvCxnSpPr>
          <p:cNvPr id="46" name="Straight Connector 45"/>
          <p:cNvCxnSpPr/>
          <p:nvPr/>
        </p:nvCxnSpPr>
        <p:spPr>
          <a:xfrm rot="5400000">
            <a:off x="2755107" y="3401593"/>
            <a:ext cx="1490665" cy="1"/>
          </a:xfrm>
          <a:prstGeom prst="line">
            <a:avLst/>
          </a:prstGeom>
          <a:noFill/>
          <a:ln w="28575" cap="flat" cmpd="sng" algn="ctr">
            <a:solidFill>
              <a:srgbClr val="000000"/>
            </a:solidFill>
            <a:prstDash val="solid"/>
          </a:ln>
          <a:effectLst/>
        </p:spPr>
      </p:cxnSp>
      <p:cxnSp>
        <p:nvCxnSpPr>
          <p:cNvPr id="47" name="Straight Connector 46"/>
          <p:cNvCxnSpPr/>
          <p:nvPr/>
        </p:nvCxnSpPr>
        <p:spPr>
          <a:xfrm>
            <a:off x="3502447" y="3143869"/>
            <a:ext cx="120929" cy="1511"/>
          </a:xfrm>
          <a:prstGeom prst="line">
            <a:avLst/>
          </a:prstGeom>
          <a:noFill/>
          <a:ln w="28575" cap="flat" cmpd="sng" algn="ctr">
            <a:solidFill>
              <a:srgbClr val="000000"/>
            </a:solidFill>
            <a:prstDash val="solid"/>
          </a:ln>
          <a:effectLst/>
        </p:spPr>
      </p:cxnSp>
      <p:cxnSp>
        <p:nvCxnSpPr>
          <p:cNvPr id="48" name="Straight Connector 47"/>
          <p:cNvCxnSpPr/>
          <p:nvPr/>
        </p:nvCxnSpPr>
        <p:spPr>
          <a:xfrm>
            <a:off x="3493377" y="3721302"/>
            <a:ext cx="120929" cy="1511"/>
          </a:xfrm>
          <a:prstGeom prst="line">
            <a:avLst/>
          </a:prstGeom>
          <a:noFill/>
          <a:ln w="28575" cap="flat" cmpd="sng" algn="ctr">
            <a:solidFill>
              <a:srgbClr val="000000"/>
            </a:solidFill>
            <a:prstDash val="solid"/>
          </a:ln>
          <a:effectLst/>
        </p:spPr>
      </p:cxnSp>
      <p:cxnSp>
        <p:nvCxnSpPr>
          <p:cNvPr id="49" name="Straight Connector 48"/>
          <p:cNvCxnSpPr/>
          <p:nvPr/>
        </p:nvCxnSpPr>
        <p:spPr>
          <a:xfrm>
            <a:off x="3501617" y="4146251"/>
            <a:ext cx="120929" cy="1511"/>
          </a:xfrm>
          <a:prstGeom prst="line">
            <a:avLst/>
          </a:prstGeom>
          <a:noFill/>
          <a:ln w="28575" cap="flat" cmpd="sng" algn="ctr">
            <a:solidFill>
              <a:srgbClr val="000000"/>
            </a:solidFill>
            <a:prstDash val="solid"/>
          </a:ln>
          <a:effectLst/>
        </p:spPr>
      </p:cxnSp>
      <p:cxnSp>
        <p:nvCxnSpPr>
          <p:cNvPr id="50" name="Straight Arrow Connector 49"/>
          <p:cNvCxnSpPr/>
          <p:nvPr/>
        </p:nvCxnSpPr>
        <p:spPr>
          <a:xfrm flipV="1">
            <a:off x="3338513" y="3402388"/>
            <a:ext cx="166686" cy="1585"/>
          </a:xfrm>
          <a:prstGeom prst="straightConnector1">
            <a:avLst/>
          </a:prstGeom>
          <a:noFill/>
          <a:ln w="28575" cap="flat" cmpd="sng" algn="ctr">
            <a:solidFill>
              <a:srgbClr val="000000"/>
            </a:solidFill>
            <a:prstDash val="solid"/>
            <a:tailEnd type="arrow"/>
          </a:ln>
          <a:effectLst/>
        </p:spPr>
      </p:cxnSp>
      <p:sp>
        <p:nvSpPr>
          <p:cNvPr id="51" name="Rectangle 50"/>
          <p:cNvSpPr/>
          <p:nvPr/>
        </p:nvSpPr>
        <p:spPr>
          <a:xfrm>
            <a:off x="914400" y="2811837"/>
            <a:ext cx="947656" cy="781050"/>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rPr>
              <a:t>Standard Content</a:t>
            </a:r>
          </a:p>
        </p:txBody>
      </p:sp>
      <p:sp>
        <p:nvSpPr>
          <p:cNvPr id="52" name="Rectangle 51"/>
          <p:cNvSpPr/>
          <p:nvPr/>
        </p:nvSpPr>
        <p:spPr>
          <a:xfrm>
            <a:off x="914400" y="4083479"/>
            <a:ext cx="935563" cy="640921"/>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sz="1050" dirty="0" smtClean="0">
                <a:solidFill>
                  <a:srgbClr val="000000"/>
                </a:solidFill>
                <a:latin typeface="Arial" pitchFamily="34" charset="0"/>
                <a:cs typeface="Arial" pitchFamily="34" charset="0"/>
              </a:rPr>
              <a:t>Prior Knowledge</a:t>
            </a:r>
          </a:p>
          <a:p>
            <a:pPr lvl="0" algn="ctr" defTabSz="914400">
              <a:defRPr/>
            </a:pPr>
            <a:r>
              <a:rPr lang="en-US" sz="1050" dirty="0" smtClean="0">
                <a:solidFill>
                  <a:srgbClr val="000000"/>
                </a:solidFill>
                <a:latin typeface="Arial" pitchFamily="34" charset="0"/>
                <a:cs typeface="Arial" pitchFamily="34" charset="0"/>
              </a:rPr>
              <a:t>(Mapping)</a:t>
            </a:r>
            <a:endParaRPr lang="en-US" sz="1050" dirty="0">
              <a:solidFill>
                <a:srgbClr val="000000"/>
              </a:solidFill>
              <a:latin typeface="Arial" pitchFamily="34" charset="0"/>
              <a:cs typeface="Arial" pitchFamily="34" charset="0"/>
            </a:endParaRPr>
          </a:p>
        </p:txBody>
      </p:sp>
      <p:sp>
        <p:nvSpPr>
          <p:cNvPr id="53" name="Rectangle 52"/>
          <p:cNvSpPr/>
          <p:nvPr/>
        </p:nvSpPr>
        <p:spPr>
          <a:xfrm>
            <a:off x="895350" y="1678630"/>
            <a:ext cx="978798" cy="677198"/>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Use</a:t>
            </a:r>
            <a:r>
              <a:rPr lang="en-US" sz="1050" baseline="0" dirty="0" smtClean="0">
                <a:solidFill>
                  <a:srgbClr val="000000"/>
                </a:solidFill>
                <a:latin typeface="Arial" pitchFamily="34" charset="0"/>
                <a:cs typeface="Arial" pitchFamily="34" charset="0"/>
              </a:rPr>
              <a:t>r</a:t>
            </a:r>
            <a:r>
              <a:rPr lang="en-US" sz="1050" dirty="0" smtClean="0">
                <a:solidFill>
                  <a:srgbClr val="000000"/>
                </a:solidFill>
                <a:latin typeface="Arial" pitchFamily="34" charset="0"/>
                <a:cs typeface="Arial" pitchFamily="34" charset="0"/>
              </a:rPr>
              <a:t> Input</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cxnSp>
        <p:nvCxnSpPr>
          <p:cNvPr id="54" name="Straight Arrow Connector 53"/>
          <p:cNvCxnSpPr/>
          <p:nvPr/>
        </p:nvCxnSpPr>
        <p:spPr>
          <a:xfrm flipV="1">
            <a:off x="1849356" y="4386636"/>
            <a:ext cx="306468" cy="3392"/>
          </a:xfrm>
          <a:prstGeom prst="straightConnector1">
            <a:avLst/>
          </a:prstGeom>
          <a:noFill/>
          <a:ln w="38100" cap="flat" cmpd="sng" algn="ctr">
            <a:solidFill>
              <a:srgbClr val="000000"/>
            </a:solidFill>
            <a:prstDash val="solid"/>
            <a:tailEnd type="arrow"/>
          </a:ln>
          <a:effectLst/>
        </p:spPr>
      </p:cxnSp>
      <p:cxnSp>
        <p:nvCxnSpPr>
          <p:cNvPr id="55" name="Straight Arrow Connector 54"/>
          <p:cNvCxnSpPr/>
          <p:nvPr/>
        </p:nvCxnSpPr>
        <p:spPr>
          <a:xfrm flipV="1">
            <a:off x="1864624" y="1999036"/>
            <a:ext cx="291200" cy="1745"/>
          </a:xfrm>
          <a:prstGeom prst="straightConnector1">
            <a:avLst/>
          </a:prstGeom>
          <a:noFill/>
          <a:ln w="38100" cap="flat" cmpd="sng" algn="ctr">
            <a:solidFill>
              <a:srgbClr val="000000"/>
            </a:solidFill>
            <a:prstDash val="solid"/>
            <a:tailEnd type="arrow"/>
          </a:ln>
          <a:effectLst/>
        </p:spPr>
      </p:cxnSp>
      <p:sp>
        <p:nvSpPr>
          <p:cNvPr id="56" name="TextBox 37"/>
          <p:cNvSpPr txBox="1"/>
          <p:nvPr/>
        </p:nvSpPr>
        <p:spPr>
          <a:xfrm>
            <a:off x="2284094" y="2220649"/>
            <a:ext cx="1173480" cy="577081"/>
          </a:xfrm>
          <a:prstGeom prst="rect">
            <a:avLst/>
          </a:prstGeom>
          <a:noFill/>
        </p:spPr>
        <p:txBody>
          <a:bodyPr wrap="square" rtlCol="0">
            <a:spAutoFit/>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IMAGE GENERATION</a:t>
            </a:r>
            <a:r>
              <a:rPr kumimoji="0" lang="en-US" sz="1050" b="0" i="0" u="none" strike="noStrike" kern="1200" cap="none" spc="0" normalizeH="0" noProof="0" dirty="0" smtClean="0">
                <a:ln>
                  <a:noFill/>
                </a:ln>
                <a:solidFill>
                  <a:srgbClr val="000000"/>
                </a:solidFill>
                <a:effectLst/>
                <a:uLnTx/>
                <a:uFillTx/>
                <a:latin typeface="Arial" pitchFamily="34" charset="0"/>
                <a:cs typeface="Arial" pitchFamily="34" charset="0"/>
              </a:rPr>
              <a:t> ALGORITHMS</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cxnSp>
        <p:nvCxnSpPr>
          <p:cNvPr id="57" name="Straight Arrow Connector 56"/>
          <p:cNvCxnSpPr>
            <a:endCxn id="67" idx="1"/>
          </p:cNvCxnSpPr>
          <p:nvPr/>
        </p:nvCxnSpPr>
        <p:spPr>
          <a:xfrm>
            <a:off x="6038850" y="3222998"/>
            <a:ext cx="323850" cy="2190"/>
          </a:xfrm>
          <a:prstGeom prst="straightConnector1">
            <a:avLst/>
          </a:prstGeom>
          <a:noFill/>
          <a:ln w="28575" cap="flat" cmpd="sng" algn="ctr">
            <a:solidFill>
              <a:srgbClr val="000000"/>
            </a:solidFill>
            <a:prstDash val="solid"/>
            <a:tailEnd type="arrow"/>
          </a:ln>
          <a:effectLst/>
        </p:spPr>
      </p:cxnSp>
      <p:cxnSp>
        <p:nvCxnSpPr>
          <p:cNvPr id="58" name="Elbow Connector 57"/>
          <p:cNvCxnSpPr>
            <a:stCxn id="44" idx="2"/>
            <a:endCxn id="52" idx="2"/>
          </p:cNvCxnSpPr>
          <p:nvPr/>
        </p:nvCxnSpPr>
        <p:spPr>
          <a:xfrm rot="5400000">
            <a:off x="3786964" y="1564782"/>
            <a:ext cx="754836" cy="5564400"/>
          </a:xfrm>
          <a:prstGeom prst="bentConnector3">
            <a:avLst>
              <a:gd name="adj1" fmla="val 130285"/>
            </a:avLst>
          </a:prstGeom>
          <a:noFill/>
          <a:ln w="38100" cap="flat" cmpd="sng" algn="ctr">
            <a:solidFill>
              <a:sysClr val="windowText" lastClr="000000"/>
            </a:solidFill>
            <a:prstDash val="solid"/>
            <a:headEnd type="arrow" w="med" len="med"/>
            <a:tailEnd type="arrow" w="med" len="med"/>
          </a:ln>
          <a:effectLst/>
        </p:spPr>
      </p:cxnSp>
      <p:sp>
        <p:nvSpPr>
          <p:cNvPr id="59" name="Rectangle 58"/>
          <p:cNvSpPr/>
          <p:nvPr/>
        </p:nvSpPr>
        <p:spPr>
          <a:xfrm>
            <a:off x="5029200" y="2522910"/>
            <a:ext cx="1013461" cy="1787525"/>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cxnSp>
        <p:nvCxnSpPr>
          <p:cNvPr id="60" name="Straight Connector 59"/>
          <p:cNvCxnSpPr>
            <a:endCxn id="59" idx="1"/>
          </p:cNvCxnSpPr>
          <p:nvPr/>
        </p:nvCxnSpPr>
        <p:spPr>
          <a:xfrm rot="16200000" flipH="1">
            <a:off x="4760915" y="3148388"/>
            <a:ext cx="279398" cy="257172"/>
          </a:xfrm>
          <a:prstGeom prst="line">
            <a:avLst/>
          </a:prstGeom>
          <a:noFill/>
          <a:ln w="28575" cap="flat" cmpd="sng" algn="ctr">
            <a:solidFill>
              <a:srgbClr val="000000"/>
            </a:solidFill>
            <a:prstDash val="solid"/>
          </a:ln>
          <a:effectLst/>
        </p:spPr>
      </p:cxnSp>
      <p:cxnSp>
        <p:nvCxnSpPr>
          <p:cNvPr id="61" name="Straight Connector 60"/>
          <p:cNvCxnSpPr>
            <a:endCxn id="59" idx="1"/>
          </p:cNvCxnSpPr>
          <p:nvPr/>
        </p:nvCxnSpPr>
        <p:spPr>
          <a:xfrm rot="5400000" flipH="1" flipV="1">
            <a:off x="4749800" y="3438902"/>
            <a:ext cx="301629" cy="257172"/>
          </a:xfrm>
          <a:prstGeom prst="line">
            <a:avLst/>
          </a:prstGeom>
          <a:noFill/>
          <a:ln w="28575" cap="flat" cmpd="sng" algn="ctr">
            <a:solidFill>
              <a:srgbClr val="000000"/>
            </a:solidFill>
            <a:prstDash val="solid"/>
          </a:ln>
          <a:effectLst/>
        </p:spPr>
      </p:cxnSp>
      <p:cxnSp>
        <p:nvCxnSpPr>
          <p:cNvPr id="62" name="Straight Connector 61"/>
          <p:cNvCxnSpPr>
            <a:endCxn id="59" idx="1"/>
          </p:cNvCxnSpPr>
          <p:nvPr/>
        </p:nvCxnSpPr>
        <p:spPr>
          <a:xfrm rot="5400000" flipH="1" flipV="1">
            <a:off x="4502148" y="3700838"/>
            <a:ext cx="811216" cy="242887"/>
          </a:xfrm>
          <a:prstGeom prst="line">
            <a:avLst/>
          </a:prstGeom>
          <a:noFill/>
          <a:ln w="28575" cap="flat" cmpd="sng" algn="ctr">
            <a:solidFill>
              <a:srgbClr val="000000"/>
            </a:solidFill>
            <a:prstDash val="solid"/>
          </a:ln>
          <a:effectLst/>
        </p:spPr>
      </p:cxnSp>
      <p:sp>
        <p:nvSpPr>
          <p:cNvPr id="63" name="Rectangle 62"/>
          <p:cNvSpPr/>
          <p:nvPr/>
        </p:nvSpPr>
        <p:spPr>
          <a:xfrm>
            <a:off x="2279650" y="3049658"/>
            <a:ext cx="1104900" cy="738664"/>
          </a:xfrm>
          <a:prstGeom prst="rect">
            <a:avLst/>
          </a:prstGeom>
        </p:spPr>
        <p:txBody>
          <a:bodyPr wrap="square">
            <a:spAutoFit/>
          </a:bodyPr>
          <a:lstStyle/>
          <a:p>
            <a:pPr algn="ctr"/>
            <a:r>
              <a:rPr lang="en-US" sz="1050" b="1" dirty="0" smtClean="0">
                <a:latin typeface="Arial" pitchFamily="34" charset="0"/>
                <a:cs typeface="Arial" pitchFamily="34" charset="0"/>
              </a:rPr>
              <a:t>Pre-Compute  the Intensity map in parallel</a:t>
            </a:r>
            <a:endParaRPr lang="en-US" sz="1050" b="1" dirty="0">
              <a:latin typeface="Arial" pitchFamily="34" charset="0"/>
              <a:cs typeface="Arial" pitchFamily="34" charset="0"/>
            </a:endParaRPr>
          </a:p>
        </p:txBody>
      </p:sp>
      <p:cxnSp>
        <p:nvCxnSpPr>
          <p:cNvPr id="64" name="Straight Connector 63"/>
          <p:cNvCxnSpPr>
            <a:endCxn id="59" idx="1"/>
          </p:cNvCxnSpPr>
          <p:nvPr/>
        </p:nvCxnSpPr>
        <p:spPr>
          <a:xfrm rot="16200000" flipH="1">
            <a:off x="4477546" y="2865019"/>
            <a:ext cx="850898" cy="252410"/>
          </a:xfrm>
          <a:prstGeom prst="line">
            <a:avLst/>
          </a:prstGeom>
          <a:noFill/>
          <a:ln w="28575" cap="flat" cmpd="sng" algn="ctr">
            <a:solidFill>
              <a:srgbClr val="000000"/>
            </a:solidFill>
            <a:prstDash val="solid"/>
          </a:ln>
          <a:effectLst/>
        </p:spPr>
      </p:cxnSp>
      <p:cxnSp>
        <p:nvCxnSpPr>
          <p:cNvPr id="65" name="Straight Connector 64"/>
          <p:cNvCxnSpPr/>
          <p:nvPr/>
        </p:nvCxnSpPr>
        <p:spPr>
          <a:xfrm>
            <a:off x="3492922" y="2672381"/>
            <a:ext cx="120929" cy="1511"/>
          </a:xfrm>
          <a:prstGeom prst="line">
            <a:avLst/>
          </a:prstGeom>
          <a:noFill/>
          <a:ln w="28575" cap="flat" cmpd="sng" algn="ctr">
            <a:solidFill>
              <a:srgbClr val="000000"/>
            </a:solidFill>
            <a:prstDash val="solid"/>
          </a:ln>
          <a:effectLst/>
        </p:spPr>
      </p:cxnSp>
      <p:sp>
        <p:nvSpPr>
          <p:cNvPr id="66" name="Rectangle 65"/>
          <p:cNvSpPr/>
          <p:nvPr/>
        </p:nvSpPr>
        <p:spPr>
          <a:xfrm>
            <a:off x="4978646" y="2530245"/>
            <a:ext cx="1136404" cy="1708160"/>
          </a:xfrm>
          <a:prstGeom prst="rect">
            <a:avLst/>
          </a:prstGeom>
        </p:spPr>
        <p:txBody>
          <a:bodyPr wrap="square">
            <a:spAutoFit/>
          </a:bodyPr>
          <a:lstStyle/>
          <a:p>
            <a:pPr lvl="0" algn="ctr" fontAlgn="base">
              <a:spcBef>
                <a:spcPct val="0"/>
              </a:spcBef>
              <a:spcAft>
                <a:spcPct val="0"/>
              </a:spcAft>
              <a:defRPr/>
            </a:pPr>
            <a:r>
              <a:rPr lang="en-US" sz="1050" b="1" dirty="0" smtClean="0">
                <a:solidFill>
                  <a:srgbClr val="000000"/>
                </a:solidFill>
                <a:latin typeface="Arial" pitchFamily="34" charset="0"/>
                <a:cs typeface="Arial" pitchFamily="34" charset="0"/>
              </a:rPr>
              <a:t>Show sub images or sub-pixels by synchronizing with the display clock. Apply temporal and spatial components</a:t>
            </a:r>
            <a:endParaRPr lang="en-US" sz="1050" b="1" dirty="0">
              <a:solidFill>
                <a:srgbClr val="000000"/>
              </a:solidFill>
              <a:latin typeface="Arial" pitchFamily="34" charset="0"/>
              <a:cs typeface="Arial" pitchFamily="34" charset="0"/>
            </a:endParaRPr>
          </a:p>
        </p:txBody>
      </p:sp>
      <p:sp>
        <p:nvSpPr>
          <p:cNvPr id="67" name="TextBox 66"/>
          <p:cNvSpPr txBox="1"/>
          <p:nvPr/>
        </p:nvSpPr>
        <p:spPr>
          <a:xfrm>
            <a:off x="6362700" y="2532690"/>
            <a:ext cx="1171575" cy="1384995"/>
          </a:xfrm>
          <a:prstGeom prst="rect">
            <a:avLst/>
          </a:prstGeom>
          <a:noFill/>
        </p:spPr>
        <p:txBody>
          <a:bodyPr wrap="square" rtlCol="0">
            <a:spAutoFit/>
          </a:bodyPr>
          <a:lstStyle/>
          <a:p>
            <a:pPr algn="ctr"/>
            <a:r>
              <a:rPr lang="en-US" sz="1050" b="1" dirty="0" smtClean="0">
                <a:latin typeface="Arial" pitchFamily="34" charset="0"/>
                <a:cs typeface="Arial" pitchFamily="34" charset="0"/>
              </a:rPr>
              <a:t>Arrange sub pixles or sub images in temporal or spatial manner to produce in-between-intensities.</a:t>
            </a:r>
            <a:endParaRPr lang="en-US" sz="1050" b="1" dirty="0">
              <a:latin typeface="Arial" pitchFamily="34" charset="0"/>
              <a:cs typeface="Arial" pitchFamily="34" charset="0"/>
            </a:endParaRPr>
          </a:p>
        </p:txBody>
      </p:sp>
      <p:sp>
        <p:nvSpPr>
          <p:cNvPr id="68" name="Rectangle 67"/>
          <p:cNvSpPr/>
          <p:nvPr/>
        </p:nvSpPr>
        <p:spPr>
          <a:xfrm>
            <a:off x="3609975" y="2562728"/>
            <a:ext cx="1178416" cy="1708160"/>
          </a:xfrm>
          <a:prstGeom prst="rect">
            <a:avLst/>
          </a:prstGeom>
        </p:spPr>
        <p:txBody>
          <a:bodyPr wrap="square">
            <a:spAutoFit/>
          </a:bodyPr>
          <a:lstStyle/>
          <a:p>
            <a:pPr lvl="0" algn="ctr" fontAlgn="base">
              <a:spcBef>
                <a:spcPct val="0"/>
              </a:spcBef>
              <a:spcAft>
                <a:spcPct val="0"/>
              </a:spcAft>
              <a:defRPr/>
            </a:pPr>
            <a:r>
              <a:rPr lang="en-US" sz="1050" b="1" dirty="0" smtClean="0">
                <a:solidFill>
                  <a:srgbClr val="000000"/>
                </a:solidFill>
                <a:latin typeface="Arial" pitchFamily="34" charset="0"/>
                <a:cs typeface="Arial" pitchFamily="34" charset="0"/>
              </a:rPr>
              <a:t>Compute sub images or sub pixels for the input image per pixel in parallel based on local attributes. Compute in real time for videos.</a:t>
            </a:r>
            <a:endParaRPr lang="en-US" sz="1050" b="1" dirty="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Market Solutions and Future Trends</a:t>
            </a:r>
            <a:endParaRPr lang="en-US" dirty="0"/>
          </a:p>
        </p:txBody>
      </p:sp>
      <p:pic>
        <p:nvPicPr>
          <p:cNvPr id="1026" name="Picture 2" descr="I:\work\PhDThesisIIITHStyle\Introduction\IntroductionFigs\sony-3d-television-300x275.jpg"/>
          <p:cNvPicPr>
            <a:picLocks noChangeAspect="1" noChangeArrowheads="1"/>
          </p:cNvPicPr>
          <p:nvPr/>
        </p:nvPicPr>
        <p:blipFill>
          <a:blip r:embed="rId2"/>
          <a:srcRect/>
          <a:stretch>
            <a:fillRect/>
          </a:stretch>
        </p:blipFill>
        <p:spPr bwMode="auto">
          <a:xfrm>
            <a:off x="6982691" y="4343400"/>
            <a:ext cx="2161309" cy="1981200"/>
          </a:xfrm>
          <a:prstGeom prst="rect">
            <a:avLst/>
          </a:prstGeom>
          <a:noFill/>
        </p:spPr>
      </p:pic>
      <p:pic>
        <p:nvPicPr>
          <p:cNvPr id="1028" name="Picture 4" descr="I:\work\PhDThesisIIITHStyle\Introduction\IntroductionFigs\03b2.jpg"/>
          <p:cNvPicPr>
            <a:picLocks noChangeAspect="1" noChangeArrowheads="1"/>
          </p:cNvPicPr>
          <p:nvPr/>
        </p:nvPicPr>
        <p:blipFill>
          <a:blip r:embed="rId3"/>
          <a:srcRect/>
          <a:stretch>
            <a:fillRect/>
          </a:stretch>
        </p:blipFill>
        <p:spPr bwMode="auto">
          <a:xfrm>
            <a:off x="0" y="4343400"/>
            <a:ext cx="4724400" cy="1981200"/>
          </a:xfrm>
          <a:prstGeom prst="rect">
            <a:avLst/>
          </a:prstGeom>
          <a:noFill/>
        </p:spPr>
      </p:pic>
      <p:pic>
        <p:nvPicPr>
          <p:cNvPr id="1031" name="Picture 7"/>
          <p:cNvPicPr>
            <a:picLocks noChangeAspect="1" noChangeArrowheads="1"/>
          </p:cNvPicPr>
          <p:nvPr/>
        </p:nvPicPr>
        <p:blipFill>
          <a:blip r:embed="rId4" cstate="print"/>
          <a:srcRect/>
          <a:stretch>
            <a:fillRect/>
          </a:stretch>
        </p:blipFill>
        <p:spPr bwMode="auto">
          <a:xfrm>
            <a:off x="4800600" y="4343400"/>
            <a:ext cx="2164583" cy="1981200"/>
          </a:xfrm>
          <a:prstGeom prst="rect">
            <a:avLst/>
          </a:prstGeom>
          <a:noFill/>
          <a:ln w="9525">
            <a:noFill/>
            <a:miter lim="800000"/>
            <a:headEnd/>
            <a:tailEnd/>
          </a:ln>
          <a:effectLst/>
        </p:spPr>
      </p:pic>
      <p:sp>
        <p:nvSpPr>
          <p:cNvPr id="10" name="TextBox 9"/>
          <p:cNvSpPr txBox="1"/>
          <p:nvPr/>
        </p:nvSpPr>
        <p:spPr>
          <a:xfrm>
            <a:off x="0" y="6336268"/>
            <a:ext cx="4953000" cy="369332"/>
          </a:xfrm>
          <a:prstGeom prst="rect">
            <a:avLst/>
          </a:prstGeom>
          <a:noFill/>
        </p:spPr>
        <p:txBody>
          <a:bodyPr wrap="square" rtlCol="0">
            <a:spAutoFit/>
          </a:bodyPr>
          <a:lstStyle/>
          <a:p>
            <a:pPr algn="ctr"/>
            <a:r>
              <a:rPr lang="en-US" dirty="0" smtClean="0"/>
              <a:t>High Dynamic Range Display by BrightSide</a:t>
            </a:r>
            <a:endParaRPr lang="en-US" dirty="0"/>
          </a:p>
        </p:txBody>
      </p:sp>
      <p:sp>
        <p:nvSpPr>
          <p:cNvPr id="11" name="TextBox 10"/>
          <p:cNvSpPr txBox="1"/>
          <p:nvPr/>
        </p:nvSpPr>
        <p:spPr>
          <a:xfrm>
            <a:off x="4876800" y="6336268"/>
            <a:ext cx="2057400" cy="369332"/>
          </a:xfrm>
          <a:prstGeom prst="rect">
            <a:avLst/>
          </a:prstGeom>
          <a:noFill/>
        </p:spPr>
        <p:txBody>
          <a:bodyPr wrap="square" rtlCol="0">
            <a:spAutoFit/>
          </a:bodyPr>
          <a:lstStyle/>
          <a:p>
            <a:r>
              <a:rPr lang="en-US" dirty="0" smtClean="0"/>
              <a:t>4K Sony Projector</a:t>
            </a:r>
            <a:endParaRPr lang="en-US" dirty="0"/>
          </a:p>
        </p:txBody>
      </p:sp>
      <p:sp>
        <p:nvSpPr>
          <p:cNvPr id="12" name="TextBox 11"/>
          <p:cNvSpPr txBox="1"/>
          <p:nvPr/>
        </p:nvSpPr>
        <p:spPr>
          <a:xfrm>
            <a:off x="6934200" y="6336268"/>
            <a:ext cx="2209800" cy="369332"/>
          </a:xfrm>
          <a:prstGeom prst="rect">
            <a:avLst/>
          </a:prstGeom>
          <a:noFill/>
        </p:spPr>
        <p:txBody>
          <a:bodyPr wrap="square" rtlCol="0">
            <a:spAutoFit/>
          </a:bodyPr>
          <a:lstStyle/>
          <a:p>
            <a:r>
              <a:rPr lang="en-US" dirty="0" smtClean="0"/>
              <a:t>Sony’s 3D display</a:t>
            </a:r>
            <a:endParaRPr lang="en-US" dirty="0"/>
          </a:p>
        </p:txBody>
      </p:sp>
      <p:sp>
        <p:nvSpPr>
          <p:cNvPr id="16" name="Content Placeholder 2"/>
          <p:cNvSpPr>
            <a:spLocks noGrp="1"/>
          </p:cNvSpPr>
          <p:nvPr>
            <p:ph idx="1"/>
          </p:nvPr>
        </p:nvSpPr>
        <p:spPr>
          <a:xfrm>
            <a:off x="457200" y="1546591"/>
            <a:ext cx="8458200" cy="2644409"/>
          </a:xfrm>
        </p:spPr>
        <p:txBody>
          <a:bodyPr>
            <a:noAutofit/>
          </a:bodyPr>
          <a:lstStyle/>
          <a:p>
            <a:pPr>
              <a:spcBef>
                <a:spcPts val="600"/>
              </a:spcBef>
              <a:spcAft>
                <a:spcPts val="600"/>
              </a:spcAft>
            </a:pPr>
            <a:r>
              <a:rPr lang="en-US" sz="2200" dirty="0" smtClean="0"/>
              <a:t>Market uses a direct (brute force) approach which needs ever new technologies (which are hard to come by) to push the display design.</a:t>
            </a:r>
          </a:p>
          <a:p>
            <a:pPr>
              <a:spcBef>
                <a:spcPts val="600"/>
              </a:spcBef>
              <a:spcAft>
                <a:spcPts val="600"/>
              </a:spcAft>
            </a:pPr>
            <a:r>
              <a:rPr lang="en-US" sz="2200" dirty="0" smtClean="0"/>
              <a:t>Direct methods can only go as far as the technology and feasibility allows them.</a:t>
            </a:r>
          </a:p>
          <a:p>
            <a:pPr>
              <a:spcBef>
                <a:spcPts val="600"/>
              </a:spcBef>
              <a:spcAft>
                <a:spcPts val="600"/>
              </a:spcAft>
            </a:pPr>
            <a:r>
              <a:rPr lang="en-US" sz="2200" dirty="0" smtClean="0"/>
              <a:t>Intelligent use of display technology is needed without depending too much on physical, chemical and metallurgical means.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Background: HVS and CRT Models</a:t>
            </a:r>
            <a:endParaRPr lang="en-US" dirty="0"/>
          </a:p>
        </p:txBody>
      </p:sp>
      <p:sp>
        <p:nvSpPr>
          <p:cNvPr id="3" name="Content Placeholder 2"/>
          <p:cNvSpPr>
            <a:spLocks noGrp="1"/>
          </p:cNvSpPr>
          <p:nvPr>
            <p:ph idx="1"/>
          </p:nvPr>
        </p:nvSpPr>
        <p:spPr>
          <a:xfrm>
            <a:off x="381000" y="1775191"/>
            <a:ext cx="5715000" cy="4625609"/>
          </a:xfrm>
        </p:spPr>
        <p:txBody>
          <a:bodyPr>
            <a:noAutofit/>
          </a:bodyPr>
          <a:lstStyle/>
          <a:p>
            <a:r>
              <a:rPr lang="en-US" sz="2000" b="1" dirty="0" smtClean="0"/>
              <a:t>Human Visual System:</a:t>
            </a:r>
          </a:p>
          <a:p>
            <a:pPr lvl="1"/>
            <a:r>
              <a:rPr lang="en-US" sz="1800" dirty="0" smtClean="0"/>
              <a:t>From a distance, spatial arrangement of pixels produces an average intensity.</a:t>
            </a:r>
          </a:p>
          <a:p>
            <a:pPr lvl="1"/>
            <a:r>
              <a:rPr lang="en-US" sz="1800" dirty="0" smtClean="0"/>
              <a:t>Temporally, the visual system can resolve 10 to 12 images per second. </a:t>
            </a:r>
          </a:p>
          <a:p>
            <a:pPr lvl="1"/>
            <a:r>
              <a:rPr lang="en-US" sz="1800" dirty="0" smtClean="0"/>
              <a:t>Spatial and temporal perception is non-separable. </a:t>
            </a:r>
          </a:p>
          <a:p>
            <a:pPr lvl="1"/>
            <a:r>
              <a:rPr lang="en-US" sz="1800" dirty="0" smtClean="0"/>
              <a:t>Perceivable intensity values for a given luminance is represented by just noticeable difference (JND) steps.</a:t>
            </a:r>
          </a:p>
          <a:p>
            <a:pPr lvl="1">
              <a:buNone/>
            </a:pPr>
            <a:endParaRPr lang="en-US" sz="1800" dirty="0" smtClean="0"/>
          </a:p>
          <a:p>
            <a:r>
              <a:rPr lang="en-US" sz="2000" b="1" dirty="0" smtClean="0"/>
              <a:t>The CRT Model:</a:t>
            </a:r>
          </a:p>
          <a:p>
            <a:pPr lvl="1"/>
            <a:r>
              <a:rPr lang="en-US" sz="1800" dirty="0" smtClean="0"/>
              <a:t>Based on the observable values, F(d), and the predicted  values T(d) .</a:t>
            </a:r>
          </a:p>
          <a:p>
            <a:pPr lvl="1"/>
            <a:r>
              <a:rPr lang="en-US" sz="1800" dirty="0" smtClean="0"/>
              <a:t>A well accepted model for CRT behavior is the gamma correction model</a:t>
            </a:r>
          </a:p>
          <a:p>
            <a:pPr lvl="1"/>
            <a:endParaRPr lang="en-US" sz="1800" dirty="0"/>
          </a:p>
        </p:txBody>
      </p:sp>
      <p:pic>
        <p:nvPicPr>
          <p:cNvPr id="5" name="Picture 4"/>
          <p:cNvPicPr>
            <a:picLocks noChangeAspect="1" noChangeArrowheads="1"/>
          </p:cNvPicPr>
          <p:nvPr/>
        </p:nvPicPr>
        <p:blipFill>
          <a:blip r:embed="rId2"/>
          <a:srcRect/>
          <a:stretch>
            <a:fillRect/>
          </a:stretch>
        </p:blipFill>
        <p:spPr bwMode="auto">
          <a:xfrm>
            <a:off x="5791200" y="5410200"/>
            <a:ext cx="3238290" cy="838200"/>
          </a:xfrm>
          <a:prstGeom prst="rect">
            <a:avLst/>
          </a:prstGeom>
          <a:noFill/>
          <a:ln w="9525">
            <a:noFill/>
            <a:miter lim="800000"/>
            <a:headEnd/>
            <a:tailEnd/>
          </a:ln>
          <a:effectLst/>
        </p:spPr>
      </p:pic>
      <p:grpSp>
        <p:nvGrpSpPr>
          <p:cNvPr id="6" name="Group 5"/>
          <p:cNvGrpSpPr/>
          <p:nvPr/>
        </p:nvGrpSpPr>
        <p:grpSpPr>
          <a:xfrm>
            <a:off x="6172200" y="1143001"/>
            <a:ext cx="3642603" cy="3429000"/>
            <a:chOff x="1495868" y="-1447800"/>
            <a:chExt cx="6835332" cy="6434504"/>
          </a:xfrm>
        </p:grpSpPr>
        <p:sp>
          <p:nvSpPr>
            <p:cNvPr id="7" name="Arc 6"/>
            <p:cNvSpPr/>
            <p:nvPr/>
          </p:nvSpPr>
          <p:spPr>
            <a:xfrm rot="10800000">
              <a:off x="2133600" y="-1447800"/>
              <a:ext cx="6197600" cy="5715000"/>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b="0" baseline="0">
                <a:latin typeface="Arial" pitchFamily="34" charset="0"/>
                <a:cs typeface="Arial" pitchFamily="34" charset="0"/>
              </a:endParaRPr>
            </a:p>
          </p:txBody>
        </p:sp>
        <p:cxnSp>
          <p:nvCxnSpPr>
            <p:cNvPr id="8" name="Straight Connector 7"/>
            <p:cNvCxnSpPr/>
            <p:nvPr/>
          </p:nvCxnSpPr>
          <p:spPr>
            <a:xfrm rot="5400000">
              <a:off x="184150" y="2330450"/>
              <a:ext cx="3848100" cy="1588"/>
            </a:xfrm>
            <a:prstGeom prst="line">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08200" y="4267200"/>
              <a:ext cx="4787900" cy="1588"/>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2133600" y="1435100"/>
              <a:ext cx="2895600" cy="2819400"/>
            </a:xfrm>
            <a:custGeom>
              <a:avLst/>
              <a:gdLst>
                <a:gd name="connsiteX0" fmla="*/ 0 w 2692400"/>
                <a:gd name="connsiteY0" fmla="*/ 2819400 h 2819400"/>
                <a:gd name="connsiteX1" fmla="*/ 495300 w 2692400"/>
                <a:gd name="connsiteY1" fmla="*/ 2120900 h 2819400"/>
                <a:gd name="connsiteX2" fmla="*/ 1536700 w 2692400"/>
                <a:gd name="connsiteY2" fmla="*/ 800100 h 2819400"/>
                <a:gd name="connsiteX3" fmla="*/ 2692400 w 2692400"/>
                <a:gd name="connsiteY3" fmla="*/ 0 h 2819400"/>
              </a:gdLst>
              <a:ahLst/>
              <a:cxnLst>
                <a:cxn ang="0">
                  <a:pos x="connsiteX0" y="connsiteY0"/>
                </a:cxn>
                <a:cxn ang="0">
                  <a:pos x="connsiteX1" y="connsiteY1"/>
                </a:cxn>
                <a:cxn ang="0">
                  <a:pos x="connsiteX2" y="connsiteY2"/>
                </a:cxn>
                <a:cxn ang="0">
                  <a:pos x="connsiteX3" y="connsiteY3"/>
                </a:cxn>
              </a:cxnLst>
              <a:rect l="l" t="t" r="r" b="b"/>
              <a:pathLst>
                <a:path w="2692400" h="2819400">
                  <a:moveTo>
                    <a:pt x="0" y="2819400"/>
                  </a:moveTo>
                  <a:cubicBezTo>
                    <a:pt x="119591" y="2638425"/>
                    <a:pt x="239183" y="2457450"/>
                    <a:pt x="495300" y="2120900"/>
                  </a:cubicBezTo>
                  <a:cubicBezTo>
                    <a:pt x="751417" y="1784350"/>
                    <a:pt x="1170517" y="1153583"/>
                    <a:pt x="1536700" y="800100"/>
                  </a:cubicBezTo>
                  <a:cubicBezTo>
                    <a:pt x="1902883" y="446617"/>
                    <a:pt x="2297641" y="223308"/>
                    <a:pt x="2692400" y="0"/>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b="0" baseline="0">
                <a:latin typeface="Arial" pitchFamily="34" charset="0"/>
                <a:cs typeface="Arial" pitchFamily="34" charset="0"/>
              </a:endParaRPr>
            </a:p>
          </p:txBody>
        </p:sp>
        <p:sp>
          <p:nvSpPr>
            <p:cNvPr id="11" name="TextBox 10"/>
            <p:cNvSpPr txBox="1"/>
            <p:nvPr/>
          </p:nvSpPr>
          <p:spPr>
            <a:xfrm rot="16200000">
              <a:off x="-23724" y="2123356"/>
              <a:ext cx="3578050" cy="538866"/>
            </a:xfrm>
            <a:prstGeom prst="rect">
              <a:avLst/>
            </a:prstGeom>
            <a:noFill/>
          </p:spPr>
          <p:txBody>
            <a:bodyPr wrap="square" rtlCol="0">
              <a:spAutoFit/>
            </a:bodyPr>
            <a:lstStyle/>
            <a:p>
              <a:r>
                <a:rPr lang="en-US" sz="1200" b="0" baseline="0" dirty="0" smtClean="0">
                  <a:latin typeface="Arial" pitchFamily="34" charset="0"/>
                  <a:cs typeface="Arial" pitchFamily="34" charset="0"/>
                </a:rPr>
                <a:t>Luminescent Intensity</a:t>
              </a:r>
              <a:endParaRPr lang="en-US" sz="1200" b="0" baseline="0" dirty="0">
                <a:latin typeface="Arial" pitchFamily="34" charset="0"/>
                <a:cs typeface="Arial" pitchFamily="34" charset="0"/>
              </a:endParaRPr>
            </a:p>
          </p:txBody>
        </p:sp>
        <p:sp>
          <p:nvSpPr>
            <p:cNvPr id="12" name="TextBox 11"/>
            <p:cNvSpPr txBox="1"/>
            <p:nvPr/>
          </p:nvSpPr>
          <p:spPr>
            <a:xfrm>
              <a:off x="3354725" y="688654"/>
              <a:ext cx="2767862" cy="866312"/>
            </a:xfrm>
            <a:prstGeom prst="rect">
              <a:avLst/>
            </a:prstGeom>
            <a:noFill/>
          </p:spPr>
          <p:txBody>
            <a:bodyPr wrap="square" rtlCol="0">
              <a:spAutoFit/>
            </a:bodyPr>
            <a:lstStyle/>
            <a:p>
              <a:pPr algn="ctr"/>
              <a:r>
                <a:rPr lang="en-US" sz="1200" b="0" baseline="0" dirty="0" smtClean="0">
                  <a:latin typeface="Arial" pitchFamily="34" charset="0"/>
                  <a:cs typeface="Arial" pitchFamily="34" charset="0"/>
                </a:rPr>
                <a:t>Excitation Curve </a:t>
              </a:r>
            </a:p>
            <a:p>
              <a:pPr algn="ctr"/>
              <a:r>
                <a:rPr lang="en-US" sz="1200" b="0" baseline="0" dirty="0" smtClean="0">
                  <a:latin typeface="Arial" pitchFamily="34" charset="0"/>
                  <a:cs typeface="Arial" pitchFamily="34" charset="0"/>
                </a:rPr>
                <a:t>for k</a:t>
              </a:r>
              <a:r>
                <a:rPr lang="en-US" sz="1200" b="0" baseline="30000" dirty="0" smtClean="0">
                  <a:latin typeface="Arial" pitchFamily="34" charset="0"/>
                  <a:cs typeface="Arial" pitchFamily="34" charset="0"/>
                </a:rPr>
                <a:t>th</a:t>
              </a:r>
              <a:r>
                <a:rPr lang="en-US" sz="1200" b="0" baseline="0" dirty="0" smtClean="0">
                  <a:latin typeface="Arial" pitchFamily="34" charset="0"/>
                  <a:cs typeface="Arial" pitchFamily="34" charset="0"/>
                </a:rPr>
                <a:t> cycle</a:t>
              </a:r>
            </a:p>
          </p:txBody>
        </p:sp>
        <p:sp>
          <p:nvSpPr>
            <p:cNvPr id="13" name="TextBox 12"/>
            <p:cNvSpPr txBox="1"/>
            <p:nvPr/>
          </p:nvSpPr>
          <p:spPr>
            <a:xfrm>
              <a:off x="3927446" y="3253540"/>
              <a:ext cx="2275484" cy="887543"/>
            </a:xfrm>
            <a:prstGeom prst="rect">
              <a:avLst/>
            </a:prstGeom>
            <a:noFill/>
          </p:spPr>
          <p:txBody>
            <a:bodyPr wrap="square" rtlCol="0">
              <a:spAutoFit/>
            </a:bodyPr>
            <a:lstStyle/>
            <a:p>
              <a:pPr algn="ctr"/>
              <a:r>
                <a:rPr lang="en-US" sz="1200" b="0" baseline="0" dirty="0" smtClean="0">
                  <a:latin typeface="Arial" pitchFamily="34" charset="0"/>
                  <a:cs typeface="Arial" pitchFamily="34" charset="0"/>
                </a:rPr>
                <a:t>Decay Curve for (k-1)</a:t>
              </a:r>
              <a:r>
                <a:rPr lang="en-US" sz="1200" b="0" baseline="30000" dirty="0" err="1" smtClean="0">
                  <a:latin typeface="Arial" pitchFamily="34" charset="0"/>
                  <a:cs typeface="Arial" pitchFamily="34" charset="0"/>
                </a:rPr>
                <a:t>th</a:t>
              </a:r>
              <a:r>
                <a:rPr lang="en-US" sz="1200" b="0" baseline="30000" dirty="0" smtClean="0">
                  <a:latin typeface="Arial" pitchFamily="34" charset="0"/>
                  <a:cs typeface="Arial" pitchFamily="34" charset="0"/>
                </a:rPr>
                <a:t> </a:t>
              </a:r>
              <a:r>
                <a:rPr lang="en-US" sz="1200" b="0" baseline="0" dirty="0" smtClean="0">
                  <a:latin typeface="Arial" pitchFamily="34" charset="0"/>
                  <a:cs typeface="Arial" pitchFamily="34" charset="0"/>
                </a:rPr>
                <a:t>cycle</a:t>
              </a:r>
            </a:p>
          </p:txBody>
        </p:sp>
        <p:sp>
          <p:nvSpPr>
            <p:cNvPr id="14" name="TextBox 13"/>
            <p:cNvSpPr txBox="1"/>
            <p:nvPr/>
          </p:nvSpPr>
          <p:spPr>
            <a:xfrm>
              <a:off x="3798910" y="4447838"/>
              <a:ext cx="1255658" cy="538866"/>
            </a:xfrm>
            <a:prstGeom prst="rect">
              <a:avLst/>
            </a:prstGeom>
            <a:noFill/>
          </p:spPr>
          <p:txBody>
            <a:bodyPr wrap="square" rtlCol="0">
              <a:spAutoFit/>
            </a:bodyPr>
            <a:lstStyle/>
            <a:p>
              <a:r>
                <a:rPr lang="en-US" sz="1200" b="0" baseline="0" dirty="0" smtClean="0">
                  <a:latin typeface="Arial" pitchFamily="34" charset="0"/>
                  <a:cs typeface="Arial" pitchFamily="34" charset="0"/>
                </a:rPr>
                <a:t>Time</a:t>
              </a:r>
              <a:endParaRPr lang="en-US" sz="1200" b="0" baseline="0" dirty="0">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Decomposing High Bit Intensity Into Lower Bit Intensities</a:t>
            </a:r>
            <a:endParaRPr lang="en-US" dirty="0"/>
          </a:p>
        </p:txBody>
      </p:sp>
      <p:pic>
        <p:nvPicPr>
          <p:cNvPr id="4" name="Picture 6"/>
          <p:cNvPicPr>
            <a:picLocks noChangeAspect="1" noChangeArrowheads="1"/>
          </p:cNvPicPr>
          <p:nvPr/>
        </p:nvPicPr>
        <p:blipFill>
          <a:blip r:embed="rId2"/>
          <a:srcRect/>
          <a:stretch>
            <a:fillRect/>
          </a:stretch>
        </p:blipFill>
        <p:spPr bwMode="auto">
          <a:xfrm>
            <a:off x="1753870" y="1752600"/>
            <a:ext cx="5713730" cy="3124200"/>
          </a:xfrm>
          <a:prstGeom prst="rect">
            <a:avLst/>
          </a:prstGeom>
          <a:noFill/>
          <a:ln w="9525">
            <a:noFill/>
            <a:miter lim="800000"/>
            <a:headEnd/>
            <a:tailEnd/>
          </a:ln>
          <a:effectLst/>
        </p:spPr>
      </p:pic>
      <p:sp>
        <p:nvSpPr>
          <p:cNvPr id="6" name="Content Placeholder 2"/>
          <p:cNvSpPr>
            <a:spLocks noGrp="1"/>
          </p:cNvSpPr>
          <p:nvPr>
            <p:ph idx="1"/>
          </p:nvPr>
        </p:nvSpPr>
        <p:spPr>
          <a:xfrm>
            <a:off x="457200" y="5105400"/>
            <a:ext cx="8534400" cy="1447800"/>
          </a:xfrm>
          <a:noFill/>
        </p:spPr>
        <p:txBody>
          <a:bodyPr>
            <a:noAutofit/>
          </a:bodyPr>
          <a:lstStyle/>
          <a:p>
            <a:r>
              <a:rPr lang="en-US" sz="2000" dirty="0" smtClean="0"/>
              <a:t>The minimum and maximum values of the input image scale (10-bit) maps to the minimum and maximum of the display scale (8-bit) in the high-bit scale map to a sum of lower bit intensities by incrementally increasing one intensity per sub-image as shown in the table.</a:t>
            </a:r>
          </a:p>
          <a:p>
            <a:endParaRPr lang="en-US" sz="2000" dirty="0" smtClean="0"/>
          </a:p>
          <a:p>
            <a:endParaRPr lang="en-US" sz="20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Temoral Mixing</a:t>
            </a:r>
            <a:endParaRPr lang="en-US" dirty="0"/>
          </a:p>
        </p:txBody>
      </p:sp>
      <p:grpSp>
        <p:nvGrpSpPr>
          <p:cNvPr id="186" name="Group 185"/>
          <p:cNvGrpSpPr/>
          <p:nvPr/>
        </p:nvGrpSpPr>
        <p:grpSpPr>
          <a:xfrm>
            <a:off x="61115" y="1524001"/>
            <a:ext cx="5043904" cy="2819399"/>
            <a:chOff x="108556" y="0"/>
            <a:chExt cx="8959244" cy="5007963"/>
          </a:xfrm>
        </p:grpSpPr>
        <p:grpSp>
          <p:nvGrpSpPr>
            <p:cNvPr id="187" name="Group 323"/>
            <p:cNvGrpSpPr/>
            <p:nvPr/>
          </p:nvGrpSpPr>
          <p:grpSpPr>
            <a:xfrm>
              <a:off x="457200" y="76200"/>
              <a:ext cx="4800600" cy="2743200"/>
              <a:chOff x="2286000" y="1905000"/>
              <a:chExt cx="4800600" cy="2743200"/>
            </a:xfrm>
          </p:grpSpPr>
          <p:sp>
            <p:nvSpPr>
              <p:cNvPr id="264" name="Flowchart: Document 263"/>
              <p:cNvSpPr/>
              <p:nvPr/>
            </p:nvSpPr>
            <p:spPr>
              <a:xfrm>
                <a:off x="2286000" y="1905000"/>
                <a:ext cx="4800600" cy="2743200"/>
              </a:xfrm>
              <a:prstGeom prst="flowChartDocument">
                <a:avLst/>
              </a:prstGeom>
              <a:solidFill>
                <a:srgbClr val="FFFFFF"/>
              </a:solidFill>
              <a:ln w="25400" cap="flat" cmpd="sng" algn="ctr">
                <a:solidFill>
                  <a:srgbClr val="BBE0E3">
                    <a:shade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265" name="Rectangle 264"/>
              <p:cNvSpPr/>
              <p:nvPr/>
            </p:nvSpPr>
            <p:spPr>
              <a:xfrm>
                <a:off x="2286000" y="1905000"/>
                <a:ext cx="609600" cy="609600"/>
              </a:xfrm>
              <a:prstGeom prst="rect">
                <a:avLst/>
              </a:prstGeom>
              <a:solidFill>
                <a:srgbClr val="FFFF00"/>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cxnSp>
            <p:nvCxnSpPr>
              <p:cNvPr id="266" name="Straight Connector 265"/>
              <p:cNvCxnSpPr/>
              <p:nvPr/>
            </p:nvCxnSpPr>
            <p:spPr>
              <a:xfrm rot="5400000">
                <a:off x="2780851" y="3238052"/>
                <a:ext cx="2667000" cy="897"/>
              </a:xfrm>
              <a:prstGeom prst="line">
                <a:avLst/>
              </a:prstGeom>
              <a:noFill/>
              <a:ln w="9525" cap="flat" cmpd="sng" algn="ctr">
                <a:solidFill>
                  <a:srgbClr val="000000"/>
                </a:solidFill>
                <a:prstDash val="solid"/>
              </a:ln>
              <a:effectLst/>
            </p:spPr>
          </p:cxnSp>
          <p:cxnSp>
            <p:nvCxnSpPr>
              <p:cNvPr id="267" name="Straight Connector 266"/>
              <p:cNvCxnSpPr/>
              <p:nvPr/>
            </p:nvCxnSpPr>
            <p:spPr>
              <a:xfrm rot="5400000">
                <a:off x="2171700" y="3238501"/>
                <a:ext cx="2667001" cy="1588"/>
              </a:xfrm>
              <a:prstGeom prst="line">
                <a:avLst/>
              </a:prstGeom>
              <a:noFill/>
              <a:ln w="9525" cap="flat" cmpd="sng" algn="ctr">
                <a:solidFill>
                  <a:srgbClr val="000000"/>
                </a:solidFill>
                <a:prstDash val="solid"/>
              </a:ln>
              <a:effectLst/>
            </p:spPr>
          </p:cxnSp>
          <p:cxnSp>
            <p:nvCxnSpPr>
              <p:cNvPr id="268" name="Straight Connector 267"/>
              <p:cNvCxnSpPr/>
              <p:nvPr/>
            </p:nvCxnSpPr>
            <p:spPr>
              <a:xfrm rot="5400000">
                <a:off x="1561651" y="3238052"/>
                <a:ext cx="2667000" cy="897"/>
              </a:xfrm>
              <a:prstGeom prst="line">
                <a:avLst/>
              </a:prstGeom>
              <a:noFill/>
              <a:ln w="9525" cap="flat" cmpd="sng" algn="ctr">
                <a:solidFill>
                  <a:srgbClr val="000000"/>
                </a:solidFill>
                <a:prstDash val="solid"/>
              </a:ln>
              <a:effectLst/>
            </p:spPr>
          </p:cxnSp>
          <p:cxnSp>
            <p:nvCxnSpPr>
              <p:cNvPr id="269" name="Straight Connector 268"/>
              <p:cNvCxnSpPr/>
              <p:nvPr/>
            </p:nvCxnSpPr>
            <p:spPr>
              <a:xfrm rot="5400000">
                <a:off x="4152567" y="3085767"/>
                <a:ext cx="2362200" cy="666"/>
              </a:xfrm>
              <a:prstGeom prst="line">
                <a:avLst/>
              </a:prstGeom>
              <a:noFill/>
              <a:ln w="9525" cap="flat" cmpd="sng" algn="ctr">
                <a:solidFill>
                  <a:srgbClr val="000000"/>
                </a:solidFill>
                <a:prstDash val="solid"/>
              </a:ln>
              <a:effectLst/>
            </p:spPr>
          </p:cxnSp>
          <p:cxnSp>
            <p:nvCxnSpPr>
              <p:cNvPr id="270" name="Straight Connector 269"/>
              <p:cNvCxnSpPr/>
              <p:nvPr/>
            </p:nvCxnSpPr>
            <p:spPr>
              <a:xfrm rot="5400000">
                <a:off x="4800216" y="3047616"/>
                <a:ext cx="2286000" cy="768"/>
              </a:xfrm>
              <a:prstGeom prst="line">
                <a:avLst/>
              </a:prstGeom>
              <a:noFill/>
              <a:ln w="9525" cap="flat" cmpd="sng" algn="ctr">
                <a:solidFill>
                  <a:srgbClr val="000000"/>
                </a:solidFill>
                <a:prstDash val="solid"/>
              </a:ln>
              <a:effectLst/>
            </p:spPr>
          </p:cxnSp>
          <p:cxnSp>
            <p:nvCxnSpPr>
              <p:cNvPr id="271" name="Straight Connector 270"/>
              <p:cNvCxnSpPr/>
              <p:nvPr/>
            </p:nvCxnSpPr>
            <p:spPr>
              <a:xfrm rot="5400000">
                <a:off x="5447928" y="3009529"/>
                <a:ext cx="2209800" cy="743"/>
              </a:xfrm>
              <a:prstGeom prst="line">
                <a:avLst/>
              </a:prstGeom>
              <a:noFill/>
              <a:ln w="9525" cap="flat" cmpd="sng" algn="ctr">
                <a:solidFill>
                  <a:srgbClr val="000000"/>
                </a:solidFill>
                <a:prstDash val="solid"/>
              </a:ln>
              <a:effectLst/>
            </p:spPr>
          </p:cxnSp>
          <p:cxnSp>
            <p:nvCxnSpPr>
              <p:cNvPr id="272" name="Straight Connector 271"/>
              <p:cNvCxnSpPr/>
              <p:nvPr/>
            </p:nvCxnSpPr>
            <p:spPr>
              <a:xfrm rot="5400000">
                <a:off x="3442684" y="3185922"/>
                <a:ext cx="2561844" cy="1588"/>
              </a:xfrm>
              <a:prstGeom prst="line">
                <a:avLst/>
              </a:prstGeom>
              <a:noFill/>
              <a:ln w="9525" cap="flat" cmpd="sng" algn="ctr">
                <a:solidFill>
                  <a:srgbClr val="000000"/>
                </a:solidFill>
                <a:prstDash val="solid"/>
              </a:ln>
              <a:effectLst/>
            </p:spPr>
          </p:cxnSp>
          <p:cxnSp>
            <p:nvCxnSpPr>
              <p:cNvPr id="273" name="Straight Connector 272"/>
              <p:cNvCxnSpPr/>
              <p:nvPr/>
            </p:nvCxnSpPr>
            <p:spPr>
              <a:xfrm flipV="1">
                <a:off x="2286000" y="2514600"/>
                <a:ext cx="4800600" cy="1"/>
              </a:xfrm>
              <a:prstGeom prst="line">
                <a:avLst/>
              </a:prstGeom>
              <a:noFill/>
              <a:ln w="9525" cap="flat" cmpd="sng" algn="ctr">
                <a:solidFill>
                  <a:srgbClr val="000000"/>
                </a:solidFill>
                <a:prstDash val="solid"/>
              </a:ln>
              <a:effectLst/>
            </p:spPr>
          </p:cxnSp>
          <p:cxnSp>
            <p:nvCxnSpPr>
              <p:cNvPr id="274" name="Straight Connector 273"/>
              <p:cNvCxnSpPr/>
              <p:nvPr/>
            </p:nvCxnSpPr>
            <p:spPr>
              <a:xfrm flipV="1">
                <a:off x="2286000" y="3124200"/>
                <a:ext cx="4800600" cy="1"/>
              </a:xfrm>
              <a:prstGeom prst="line">
                <a:avLst/>
              </a:prstGeom>
              <a:noFill/>
              <a:ln w="9525" cap="flat" cmpd="sng" algn="ctr">
                <a:solidFill>
                  <a:srgbClr val="000000"/>
                </a:solidFill>
                <a:prstDash val="solid"/>
              </a:ln>
              <a:effectLst/>
            </p:spPr>
          </p:cxnSp>
          <p:cxnSp>
            <p:nvCxnSpPr>
              <p:cNvPr id="275" name="Straight Connector 274"/>
              <p:cNvCxnSpPr/>
              <p:nvPr/>
            </p:nvCxnSpPr>
            <p:spPr>
              <a:xfrm flipV="1">
                <a:off x="2286000" y="3809999"/>
                <a:ext cx="4800600" cy="1"/>
              </a:xfrm>
              <a:prstGeom prst="line">
                <a:avLst/>
              </a:prstGeom>
              <a:noFill/>
              <a:ln w="9525" cap="flat" cmpd="sng" algn="ctr">
                <a:solidFill>
                  <a:srgbClr val="000000"/>
                </a:solidFill>
                <a:prstDash val="solid"/>
              </a:ln>
              <a:effectLst/>
            </p:spPr>
          </p:cxnSp>
          <p:cxnSp>
            <p:nvCxnSpPr>
              <p:cNvPr id="276" name="Straight Connector 275"/>
              <p:cNvCxnSpPr/>
              <p:nvPr/>
            </p:nvCxnSpPr>
            <p:spPr>
              <a:xfrm flipV="1">
                <a:off x="2286000" y="4419600"/>
                <a:ext cx="2438400" cy="2"/>
              </a:xfrm>
              <a:prstGeom prst="line">
                <a:avLst/>
              </a:prstGeom>
              <a:noFill/>
              <a:ln w="9525" cap="flat" cmpd="sng" algn="ctr">
                <a:solidFill>
                  <a:srgbClr val="000000"/>
                </a:solidFill>
                <a:prstDash val="solid"/>
              </a:ln>
              <a:effectLst/>
            </p:spPr>
          </p:cxnSp>
        </p:grpSp>
        <p:cxnSp>
          <p:nvCxnSpPr>
            <p:cNvPr id="188" name="Straight Arrow Connector 187"/>
            <p:cNvCxnSpPr/>
            <p:nvPr/>
          </p:nvCxnSpPr>
          <p:spPr>
            <a:xfrm>
              <a:off x="5791200" y="152400"/>
              <a:ext cx="2133600" cy="1981200"/>
            </a:xfrm>
            <a:prstGeom prst="straightConnector1">
              <a:avLst/>
            </a:prstGeom>
            <a:noFill/>
            <a:ln w="38100" cap="flat" cmpd="sng" algn="ctr">
              <a:solidFill>
                <a:srgbClr val="000000"/>
              </a:solidFill>
              <a:prstDash val="solid"/>
              <a:tailEnd type="arrow"/>
            </a:ln>
            <a:effectLst/>
          </p:spPr>
        </p:cxnSp>
        <p:cxnSp>
          <p:nvCxnSpPr>
            <p:cNvPr id="189" name="Straight Connector 188"/>
            <p:cNvCxnSpPr/>
            <p:nvPr/>
          </p:nvCxnSpPr>
          <p:spPr>
            <a:xfrm flipV="1">
              <a:off x="6556376" y="914400"/>
              <a:ext cx="758824" cy="482026"/>
            </a:xfrm>
            <a:prstGeom prst="line">
              <a:avLst/>
            </a:prstGeom>
            <a:noFill/>
            <a:ln w="38100" cap="flat" cmpd="sng" algn="ctr">
              <a:solidFill>
                <a:srgbClr val="000000"/>
              </a:solidFill>
              <a:prstDash val="dash"/>
            </a:ln>
            <a:effectLst/>
          </p:spPr>
        </p:cxnSp>
        <p:sp>
          <p:nvSpPr>
            <p:cNvPr id="190" name="TextBox 189"/>
            <p:cNvSpPr txBox="1"/>
            <p:nvPr/>
          </p:nvSpPr>
          <p:spPr>
            <a:xfrm>
              <a:off x="7543800" y="2071810"/>
              <a:ext cx="1524000" cy="79171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Display Clock</a:t>
              </a:r>
              <a:endPar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91" name="Right Brace 190"/>
            <p:cNvSpPr/>
            <p:nvPr/>
          </p:nvSpPr>
          <p:spPr>
            <a:xfrm rot="19008324">
              <a:off x="7167648" y="196897"/>
              <a:ext cx="282721" cy="624755"/>
            </a:xfrm>
            <a:prstGeom prst="rightBrace">
              <a:avLst/>
            </a:prstGeom>
            <a:noFill/>
            <a:ln w="571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92" name="TextBox 191"/>
            <p:cNvSpPr txBox="1"/>
            <p:nvPr/>
          </p:nvSpPr>
          <p:spPr>
            <a:xfrm>
              <a:off x="7467599" y="0"/>
              <a:ext cx="1524000" cy="102922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Single Frame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Time</a:t>
              </a:r>
              <a:endParaRPr kumimoji="0" lang="en-US" sz="1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93" name="TextBox 192"/>
            <p:cNvSpPr txBox="1"/>
            <p:nvPr/>
          </p:nvSpPr>
          <p:spPr>
            <a:xfrm>
              <a:off x="108556" y="3839987"/>
              <a:ext cx="1651000" cy="8972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Sub Images</a:t>
              </a:r>
              <a:endParaRPr kumimoji="0" lang="en-US" sz="14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94" name="TextBox 193"/>
            <p:cNvSpPr txBox="1"/>
            <p:nvPr/>
          </p:nvSpPr>
          <p:spPr>
            <a:xfrm>
              <a:off x="2131508" y="4427374"/>
              <a:ext cx="304800" cy="5805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1</a:t>
              </a:r>
              <a:endParaRPr kumimoji="0" lang="en-US" sz="16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95" name="TextBox 194"/>
            <p:cNvSpPr txBox="1"/>
            <p:nvPr/>
          </p:nvSpPr>
          <p:spPr>
            <a:xfrm>
              <a:off x="1598106" y="3970175"/>
              <a:ext cx="304800" cy="5805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2</a:t>
              </a:r>
              <a:endParaRPr kumimoji="0" lang="en-US" sz="16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96" name="TextBox 195"/>
            <p:cNvSpPr txBox="1"/>
            <p:nvPr/>
          </p:nvSpPr>
          <p:spPr>
            <a:xfrm>
              <a:off x="1217107" y="3512973"/>
              <a:ext cx="304800" cy="5805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3</a:t>
              </a:r>
              <a:endParaRPr kumimoji="0" lang="en-US" sz="16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97" name="TextBox 196"/>
            <p:cNvSpPr txBox="1"/>
            <p:nvPr/>
          </p:nvSpPr>
          <p:spPr>
            <a:xfrm>
              <a:off x="683708" y="3055775"/>
              <a:ext cx="304800" cy="5805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4</a:t>
              </a:r>
              <a:endParaRPr kumimoji="0" lang="en-US" sz="16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grpSp>
          <p:nvGrpSpPr>
            <p:cNvPr id="198" name="Group 396"/>
            <p:cNvGrpSpPr/>
            <p:nvPr/>
          </p:nvGrpSpPr>
          <p:grpSpPr>
            <a:xfrm>
              <a:off x="838200" y="533400"/>
              <a:ext cx="4800600" cy="2743200"/>
              <a:chOff x="2286000" y="1905000"/>
              <a:chExt cx="4800600" cy="2743200"/>
            </a:xfrm>
          </p:grpSpPr>
          <p:sp>
            <p:nvSpPr>
              <p:cNvPr id="251" name="Flowchart: Document 250"/>
              <p:cNvSpPr/>
              <p:nvPr/>
            </p:nvSpPr>
            <p:spPr>
              <a:xfrm>
                <a:off x="2286000" y="1905000"/>
                <a:ext cx="4800600" cy="2743200"/>
              </a:xfrm>
              <a:prstGeom prst="flowChartDocument">
                <a:avLst/>
              </a:prstGeom>
              <a:solidFill>
                <a:srgbClr val="FFFFFF"/>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252" name="Rectangle 251"/>
              <p:cNvSpPr/>
              <p:nvPr/>
            </p:nvSpPr>
            <p:spPr>
              <a:xfrm>
                <a:off x="2286000" y="1905000"/>
                <a:ext cx="609600" cy="609600"/>
              </a:xfrm>
              <a:prstGeom prst="rect">
                <a:avLst/>
              </a:prstGeom>
              <a:solidFill>
                <a:srgbClr val="00B0F0"/>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cxnSp>
            <p:nvCxnSpPr>
              <p:cNvPr id="253" name="Straight Connector 252"/>
              <p:cNvCxnSpPr/>
              <p:nvPr/>
            </p:nvCxnSpPr>
            <p:spPr>
              <a:xfrm rot="5400000">
                <a:off x="2780851" y="3238052"/>
                <a:ext cx="2667000" cy="897"/>
              </a:xfrm>
              <a:prstGeom prst="line">
                <a:avLst/>
              </a:prstGeom>
              <a:noFill/>
              <a:ln w="9525" cap="flat" cmpd="sng" algn="ctr">
                <a:solidFill>
                  <a:srgbClr val="000000"/>
                </a:solidFill>
                <a:prstDash val="solid"/>
              </a:ln>
              <a:effectLst/>
            </p:spPr>
          </p:cxnSp>
          <p:cxnSp>
            <p:nvCxnSpPr>
              <p:cNvPr id="254" name="Straight Connector 253"/>
              <p:cNvCxnSpPr/>
              <p:nvPr/>
            </p:nvCxnSpPr>
            <p:spPr>
              <a:xfrm rot="5400000">
                <a:off x="2171700" y="3238501"/>
                <a:ext cx="2667001" cy="1588"/>
              </a:xfrm>
              <a:prstGeom prst="line">
                <a:avLst/>
              </a:prstGeom>
              <a:noFill/>
              <a:ln w="9525" cap="flat" cmpd="sng" algn="ctr">
                <a:solidFill>
                  <a:srgbClr val="000000"/>
                </a:solidFill>
                <a:prstDash val="solid"/>
              </a:ln>
              <a:effectLst/>
            </p:spPr>
          </p:cxnSp>
          <p:cxnSp>
            <p:nvCxnSpPr>
              <p:cNvPr id="255" name="Straight Connector 254"/>
              <p:cNvCxnSpPr/>
              <p:nvPr/>
            </p:nvCxnSpPr>
            <p:spPr>
              <a:xfrm rot="5400000">
                <a:off x="1561651" y="3238052"/>
                <a:ext cx="2667000" cy="897"/>
              </a:xfrm>
              <a:prstGeom prst="line">
                <a:avLst/>
              </a:prstGeom>
              <a:noFill/>
              <a:ln w="9525" cap="flat" cmpd="sng" algn="ctr">
                <a:solidFill>
                  <a:srgbClr val="000000"/>
                </a:solidFill>
                <a:prstDash val="solid"/>
              </a:ln>
              <a:effectLst/>
            </p:spPr>
          </p:cxnSp>
          <p:cxnSp>
            <p:nvCxnSpPr>
              <p:cNvPr id="256" name="Straight Connector 255"/>
              <p:cNvCxnSpPr/>
              <p:nvPr/>
            </p:nvCxnSpPr>
            <p:spPr>
              <a:xfrm rot="5400000">
                <a:off x="4152567" y="3085767"/>
                <a:ext cx="2362200" cy="666"/>
              </a:xfrm>
              <a:prstGeom prst="line">
                <a:avLst/>
              </a:prstGeom>
              <a:noFill/>
              <a:ln w="9525" cap="flat" cmpd="sng" algn="ctr">
                <a:solidFill>
                  <a:srgbClr val="000000"/>
                </a:solidFill>
                <a:prstDash val="solid"/>
              </a:ln>
              <a:effectLst/>
            </p:spPr>
          </p:cxnSp>
          <p:cxnSp>
            <p:nvCxnSpPr>
              <p:cNvPr id="257" name="Straight Connector 256"/>
              <p:cNvCxnSpPr/>
              <p:nvPr/>
            </p:nvCxnSpPr>
            <p:spPr>
              <a:xfrm rot="5400000">
                <a:off x="4800216" y="3047616"/>
                <a:ext cx="2286000" cy="768"/>
              </a:xfrm>
              <a:prstGeom prst="line">
                <a:avLst/>
              </a:prstGeom>
              <a:noFill/>
              <a:ln w="9525" cap="flat" cmpd="sng" algn="ctr">
                <a:solidFill>
                  <a:srgbClr val="000000"/>
                </a:solidFill>
                <a:prstDash val="solid"/>
              </a:ln>
              <a:effectLst/>
            </p:spPr>
          </p:cxnSp>
          <p:cxnSp>
            <p:nvCxnSpPr>
              <p:cNvPr id="258" name="Straight Connector 257"/>
              <p:cNvCxnSpPr/>
              <p:nvPr/>
            </p:nvCxnSpPr>
            <p:spPr>
              <a:xfrm rot="5400000">
                <a:off x="5447928" y="3009529"/>
                <a:ext cx="2209800" cy="743"/>
              </a:xfrm>
              <a:prstGeom prst="line">
                <a:avLst/>
              </a:prstGeom>
              <a:noFill/>
              <a:ln w="9525" cap="flat" cmpd="sng" algn="ctr">
                <a:solidFill>
                  <a:srgbClr val="000000"/>
                </a:solidFill>
                <a:prstDash val="solid"/>
              </a:ln>
              <a:effectLst/>
            </p:spPr>
          </p:cxnSp>
          <p:cxnSp>
            <p:nvCxnSpPr>
              <p:cNvPr id="259" name="Straight Connector 258"/>
              <p:cNvCxnSpPr/>
              <p:nvPr/>
            </p:nvCxnSpPr>
            <p:spPr>
              <a:xfrm rot="5400000">
                <a:off x="3442684" y="3185922"/>
                <a:ext cx="2561844" cy="1588"/>
              </a:xfrm>
              <a:prstGeom prst="line">
                <a:avLst/>
              </a:prstGeom>
              <a:noFill/>
              <a:ln w="9525" cap="flat" cmpd="sng" algn="ctr">
                <a:solidFill>
                  <a:srgbClr val="000000"/>
                </a:solidFill>
                <a:prstDash val="solid"/>
              </a:ln>
              <a:effectLst/>
            </p:spPr>
          </p:cxnSp>
          <p:cxnSp>
            <p:nvCxnSpPr>
              <p:cNvPr id="260" name="Straight Connector 259"/>
              <p:cNvCxnSpPr/>
              <p:nvPr/>
            </p:nvCxnSpPr>
            <p:spPr>
              <a:xfrm flipV="1">
                <a:off x="2286000" y="2514600"/>
                <a:ext cx="4800600" cy="1"/>
              </a:xfrm>
              <a:prstGeom prst="line">
                <a:avLst/>
              </a:prstGeom>
              <a:noFill/>
              <a:ln w="9525" cap="flat" cmpd="sng" algn="ctr">
                <a:solidFill>
                  <a:srgbClr val="000000"/>
                </a:solidFill>
                <a:prstDash val="solid"/>
              </a:ln>
              <a:effectLst/>
            </p:spPr>
          </p:cxnSp>
          <p:cxnSp>
            <p:nvCxnSpPr>
              <p:cNvPr id="261" name="Straight Connector 260"/>
              <p:cNvCxnSpPr/>
              <p:nvPr/>
            </p:nvCxnSpPr>
            <p:spPr>
              <a:xfrm flipV="1">
                <a:off x="2286000" y="3124200"/>
                <a:ext cx="4800600" cy="1"/>
              </a:xfrm>
              <a:prstGeom prst="line">
                <a:avLst/>
              </a:prstGeom>
              <a:noFill/>
              <a:ln w="9525" cap="flat" cmpd="sng" algn="ctr">
                <a:solidFill>
                  <a:srgbClr val="000000"/>
                </a:solidFill>
                <a:prstDash val="solid"/>
              </a:ln>
              <a:effectLst/>
            </p:spPr>
          </p:cxnSp>
          <p:cxnSp>
            <p:nvCxnSpPr>
              <p:cNvPr id="262" name="Straight Connector 261"/>
              <p:cNvCxnSpPr/>
              <p:nvPr/>
            </p:nvCxnSpPr>
            <p:spPr>
              <a:xfrm flipV="1">
                <a:off x="2286000" y="3809999"/>
                <a:ext cx="4800600" cy="1"/>
              </a:xfrm>
              <a:prstGeom prst="line">
                <a:avLst/>
              </a:prstGeom>
              <a:noFill/>
              <a:ln w="9525" cap="flat" cmpd="sng" algn="ctr">
                <a:solidFill>
                  <a:srgbClr val="000000"/>
                </a:solidFill>
                <a:prstDash val="solid"/>
              </a:ln>
              <a:effectLst/>
            </p:spPr>
          </p:cxnSp>
          <p:cxnSp>
            <p:nvCxnSpPr>
              <p:cNvPr id="263" name="Straight Connector 262"/>
              <p:cNvCxnSpPr/>
              <p:nvPr/>
            </p:nvCxnSpPr>
            <p:spPr>
              <a:xfrm flipV="1">
                <a:off x="2286000" y="4419600"/>
                <a:ext cx="2438400" cy="2"/>
              </a:xfrm>
              <a:prstGeom prst="line">
                <a:avLst/>
              </a:prstGeom>
              <a:noFill/>
              <a:ln w="9525" cap="flat" cmpd="sng" algn="ctr">
                <a:solidFill>
                  <a:srgbClr val="000000"/>
                </a:solidFill>
                <a:prstDash val="solid"/>
              </a:ln>
              <a:effectLst/>
            </p:spPr>
          </p:cxnSp>
        </p:grpSp>
        <p:grpSp>
          <p:nvGrpSpPr>
            <p:cNvPr id="199" name="Group 337"/>
            <p:cNvGrpSpPr/>
            <p:nvPr/>
          </p:nvGrpSpPr>
          <p:grpSpPr>
            <a:xfrm>
              <a:off x="1295400" y="939225"/>
              <a:ext cx="4800600" cy="2743200"/>
              <a:chOff x="2286000" y="1905000"/>
              <a:chExt cx="4800600" cy="2743200"/>
            </a:xfrm>
          </p:grpSpPr>
          <p:sp>
            <p:nvSpPr>
              <p:cNvPr id="238" name="Flowchart: Document 237"/>
              <p:cNvSpPr/>
              <p:nvPr/>
            </p:nvSpPr>
            <p:spPr>
              <a:xfrm>
                <a:off x="2286000" y="1905000"/>
                <a:ext cx="4800600" cy="2743200"/>
              </a:xfrm>
              <a:prstGeom prst="flowChartDocument">
                <a:avLst/>
              </a:prstGeom>
              <a:solidFill>
                <a:srgbClr val="FFFFFF"/>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239" name="Rectangle 238"/>
              <p:cNvSpPr/>
              <p:nvPr/>
            </p:nvSpPr>
            <p:spPr>
              <a:xfrm>
                <a:off x="2286000" y="1905000"/>
                <a:ext cx="609600" cy="609600"/>
              </a:xfrm>
              <a:prstGeom prst="rect">
                <a:avLst/>
              </a:prstGeom>
              <a:solidFill>
                <a:srgbClr val="FFC000"/>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cxnSp>
            <p:nvCxnSpPr>
              <p:cNvPr id="240" name="Straight Connector 239"/>
              <p:cNvCxnSpPr/>
              <p:nvPr/>
            </p:nvCxnSpPr>
            <p:spPr>
              <a:xfrm rot="5400000">
                <a:off x="2780851" y="3238052"/>
                <a:ext cx="2667000" cy="897"/>
              </a:xfrm>
              <a:prstGeom prst="line">
                <a:avLst/>
              </a:prstGeom>
              <a:noFill/>
              <a:ln w="9525" cap="flat" cmpd="sng" algn="ctr">
                <a:solidFill>
                  <a:srgbClr val="000000"/>
                </a:solidFill>
                <a:prstDash val="solid"/>
              </a:ln>
              <a:effectLst/>
            </p:spPr>
          </p:cxnSp>
          <p:cxnSp>
            <p:nvCxnSpPr>
              <p:cNvPr id="241" name="Straight Connector 240"/>
              <p:cNvCxnSpPr/>
              <p:nvPr/>
            </p:nvCxnSpPr>
            <p:spPr>
              <a:xfrm rot="5400000">
                <a:off x="2171700" y="3238501"/>
                <a:ext cx="2667001" cy="1588"/>
              </a:xfrm>
              <a:prstGeom prst="line">
                <a:avLst/>
              </a:prstGeom>
              <a:noFill/>
              <a:ln w="9525" cap="flat" cmpd="sng" algn="ctr">
                <a:solidFill>
                  <a:srgbClr val="000000"/>
                </a:solidFill>
                <a:prstDash val="solid"/>
              </a:ln>
              <a:effectLst/>
            </p:spPr>
          </p:cxnSp>
          <p:cxnSp>
            <p:nvCxnSpPr>
              <p:cNvPr id="242" name="Straight Connector 241"/>
              <p:cNvCxnSpPr/>
              <p:nvPr/>
            </p:nvCxnSpPr>
            <p:spPr>
              <a:xfrm rot="5400000">
                <a:off x="1561651" y="3238052"/>
                <a:ext cx="2667000" cy="897"/>
              </a:xfrm>
              <a:prstGeom prst="line">
                <a:avLst/>
              </a:prstGeom>
              <a:noFill/>
              <a:ln w="9525" cap="flat" cmpd="sng" algn="ctr">
                <a:solidFill>
                  <a:srgbClr val="000000"/>
                </a:solidFill>
                <a:prstDash val="solid"/>
              </a:ln>
              <a:effectLst/>
            </p:spPr>
          </p:cxnSp>
          <p:cxnSp>
            <p:nvCxnSpPr>
              <p:cNvPr id="243" name="Straight Connector 242"/>
              <p:cNvCxnSpPr/>
              <p:nvPr/>
            </p:nvCxnSpPr>
            <p:spPr>
              <a:xfrm rot="5400000">
                <a:off x="4152567" y="3085767"/>
                <a:ext cx="2362200" cy="666"/>
              </a:xfrm>
              <a:prstGeom prst="line">
                <a:avLst/>
              </a:prstGeom>
              <a:noFill/>
              <a:ln w="9525" cap="flat" cmpd="sng" algn="ctr">
                <a:solidFill>
                  <a:srgbClr val="000000"/>
                </a:solidFill>
                <a:prstDash val="solid"/>
              </a:ln>
              <a:effectLst/>
            </p:spPr>
          </p:cxnSp>
          <p:cxnSp>
            <p:nvCxnSpPr>
              <p:cNvPr id="244" name="Straight Connector 243"/>
              <p:cNvCxnSpPr/>
              <p:nvPr/>
            </p:nvCxnSpPr>
            <p:spPr>
              <a:xfrm rot="5400000">
                <a:off x="4800216" y="3047616"/>
                <a:ext cx="2286000" cy="768"/>
              </a:xfrm>
              <a:prstGeom prst="line">
                <a:avLst/>
              </a:prstGeom>
              <a:noFill/>
              <a:ln w="9525" cap="flat" cmpd="sng" algn="ctr">
                <a:solidFill>
                  <a:srgbClr val="000000"/>
                </a:solidFill>
                <a:prstDash val="solid"/>
              </a:ln>
              <a:effectLst/>
            </p:spPr>
          </p:cxnSp>
          <p:cxnSp>
            <p:nvCxnSpPr>
              <p:cNvPr id="245" name="Straight Connector 244"/>
              <p:cNvCxnSpPr/>
              <p:nvPr/>
            </p:nvCxnSpPr>
            <p:spPr>
              <a:xfrm rot="5400000">
                <a:off x="5447928" y="3009529"/>
                <a:ext cx="2209800" cy="743"/>
              </a:xfrm>
              <a:prstGeom prst="line">
                <a:avLst/>
              </a:prstGeom>
              <a:noFill/>
              <a:ln w="9525" cap="flat" cmpd="sng" algn="ctr">
                <a:solidFill>
                  <a:srgbClr val="000000"/>
                </a:solidFill>
                <a:prstDash val="solid"/>
              </a:ln>
              <a:effectLst/>
            </p:spPr>
          </p:cxnSp>
          <p:cxnSp>
            <p:nvCxnSpPr>
              <p:cNvPr id="246" name="Straight Connector 245"/>
              <p:cNvCxnSpPr/>
              <p:nvPr/>
            </p:nvCxnSpPr>
            <p:spPr>
              <a:xfrm rot="5400000">
                <a:off x="3442684" y="3185922"/>
                <a:ext cx="2561844" cy="1588"/>
              </a:xfrm>
              <a:prstGeom prst="line">
                <a:avLst/>
              </a:prstGeom>
              <a:noFill/>
              <a:ln w="9525" cap="flat" cmpd="sng" algn="ctr">
                <a:solidFill>
                  <a:srgbClr val="000000"/>
                </a:solidFill>
                <a:prstDash val="solid"/>
              </a:ln>
              <a:effectLst/>
            </p:spPr>
          </p:cxnSp>
          <p:cxnSp>
            <p:nvCxnSpPr>
              <p:cNvPr id="247" name="Straight Connector 246"/>
              <p:cNvCxnSpPr/>
              <p:nvPr/>
            </p:nvCxnSpPr>
            <p:spPr>
              <a:xfrm flipV="1">
                <a:off x="2286000" y="2514600"/>
                <a:ext cx="4800600" cy="1"/>
              </a:xfrm>
              <a:prstGeom prst="line">
                <a:avLst/>
              </a:prstGeom>
              <a:noFill/>
              <a:ln w="9525" cap="flat" cmpd="sng" algn="ctr">
                <a:solidFill>
                  <a:srgbClr val="000000"/>
                </a:solidFill>
                <a:prstDash val="solid"/>
              </a:ln>
              <a:effectLst/>
            </p:spPr>
          </p:cxnSp>
          <p:cxnSp>
            <p:nvCxnSpPr>
              <p:cNvPr id="248" name="Straight Connector 247"/>
              <p:cNvCxnSpPr/>
              <p:nvPr/>
            </p:nvCxnSpPr>
            <p:spPr>
              <a:xfrm flipV="1">
                <a:off x="2286000" y="3124200"/>
                <a:ext cx="4800600" cy="1"/>
              </a:xfrm>
              <a:prstGeom prst="line">
                <a:avLst/>
              </a:prstGeom>
              <a:noFill/>
              <a:ln w="9525" cap="flat" cmpd="sng" algn="ctr">
                <a:solidFill>
                  <a:srgbClr val="000000"/>
                </a:solidFill>
                <a:prstDash val="solid"/>
              </a:ln>
              <a:effectLst/>
            </p:spPr>
          </p:cxnSp>
          <p:cxnSp>
            <p:nvCxnSpPr>
              <p:cNvPr id="249" name="Straight Connector 248"/>
              <p:cNvCxnSpPr/>
              <p:nvPr/>
            </p:nvCxnSpPr>
            <p:spPr>
              <a:xfrm flipV="1">
                <a:off x="2286000" y="3809999"/>
                <a:ext cx="4800600" cy="1"/>
              </a:xfrm>
              <a:prstGeom prst="line">
                <a:avLst/>
              </a:prstGeom>
              <a:noFill/>
              <a:ln w="9525" cap="flat" cmpd="sng" algn="ctr">
                <a:solidFill>
                  <a:srgbClr val="000000"/>
                </a:solidFill>
                <a:prstDash val="solid"/>
              </a:ln>
              <a:effectLst/>
            </p:spPr>
          </p:cxnSp>
          <p:cxnSp>
            <p:nvCxnSpPr>
              <p:cNvPr id="250" name="Straight Connector 249"/>
              <p:cNvCxnSpPr/>
              <p:nvPr/>
            </p:nvCxnSpPr>
            <p:spPr>
              <a:xfrm flipV="1">
                <a:off x="2286000" y="4419600"/>
                <a:ext cx="2438400" cy="2"/>
              </a:xfrm>
              <a:prstGeom prst="line">
                <a:avLst/>
              </a:prstGeom>
              <a:noFill/>
              <a:ln w="9525" cap="flat" cmpd="sng" algn="ctr">
                <a:solidFill>
                  <a:srgbClr val="000000"/>
                </a:solidFill>
                <a:prstDash val="solid"/>
              </a:ln>
              <a:effectLst/>
            </p:spPr>
          </p:cxnSp>
        </p:grpSp>
        <p:grpSp>
          <p:nvGrpSpPr>
            <p:cNvPr id="200" name="Group 351"/>
            <p:cNvGrpSpPr/>
            <p:nvPr/>
          </p:nvGrpSpPr>
          <p:grpSpPr>
            <a:xfrm>
              <a:off x="1752600" y="1396425"/>
              <a:ext cx="4800600" cy="2743200"/>
              <a:chOff x="2286000" y="1905000"/>
              <a:chExt cx="4800600" cy="2743200"/>
            </a:xfrm>
          </p:grpSpPr>
          <p:sp>
            <p:nvSpPr>
              <p:cNvPr id="225" name="Flowchart: Document 224"/>
              <p:cNvSpPr/>
              <p:nvPr/>
            </p:nvSpPr>
            <p:spPr>
              <a:xfrm>
                <a:off x="2286000" y="1905000"/>
                <a:ext cx="4800600" cy="2743200"/>
              </a:xfrm>
              <a:prstGeom prst="flowChartDocument">
                <a:avLst/>
              </a:prstGeom>
              <a:solidFill>
                <a:srgbClr val="FFFFFF"/>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226" name="Rectangle 225"/>
              <p:cNvSpPr/>
              <p:nvPr/>
            </p:nvSpPr>
            <p:spPr>
              <a:xfrm>
                <a:off x="2286000" y="1905000"/>
                <a:ext cx="609600" cy="609600"/>
              </a:xfrm>
              <a:prstGeom prst="rect">
                <a:avLst/>
              </a:prstGeom>
              <a:solidFill>
                <a:srgbClr val="92D050"/>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cxnSp>
            <p:nvCxnSpPr>
              <p:cNvPr id="227" name="Straight Connector 226"/>
              <p:cNvCxnSpPr/>
              <p:nvPr/>
            </p:nvCxnSpPr>
            <p:spPr>
              <a:xfrm rot="5400000">
                <a:off x="2780851" y="3238052"/>
                <a:ext cx="2667000" cy="897"/>
              </a:xfrm>
              <a:prstGeom prst="line">
                <a:avLst/>
              </a:prstGeom>
              <a:noFill/>
              <a:ln w="9525" cap="flat" cmpd="sng" algn="ctr">
                <a:solidFill>
                  <a:srgbClr val="000000"/>
                </a:solidFill>
                <a:prstDash val="solid"/>
              </a:ln>
              <a:effectLst/>
            </p:spPr>
          </p:cxnSp>
          <p:cxnSp>
            <p:nvCxnSpPr>
              <p:cNvPr id="228" name="Straight Connector 227"/>
              <p:cNvCxnSpPr/>
              <p:nvPr/>
            </p:nvCxnSpPr>
            <p:spPr>
              <a:xfrm rot="5400000">
                <a:off x="2171700" y="3238501"/>
                <a:ext cx="2667001" cy="1588"/>
              </a:xfrm>
              <a:prstGeom prst="line">
                <a:avLst/>
              </a:prstGeom>
              <a:noFill/>
              <a:ln w="9525" cap="flat" cmpd="sng" algn="ctr">
                <a:solidFill>
                  <a:srgbClr val="000000"/>
                </a:solidFill>
                <a:prstDash val="solid"/>
              </a:ln>
              <a:effectLst/>
            </p:spPr>
          </p:cxnSp>
          <p:cxnSp>
            <p:nvCxnSpPr>
              <p:cNvPr id="229" name="Straight Connector 228"/>
              <p:cNvCxnSpPr/>
              <p:nvPr/>
            </p:nvCxnSpPr>
            <p:spPr>
              <a:xfrm rot="5400000">
                <a:off x="1561651" y="3238052"/>
                <a:ext cx="2667000" cy="897"/>
              </a:xfrm>
              <a:prstGeom prst="line">
                <a:avLst/>
              </a:prstGeom>
              <a:noFill/>
              <a:ln w="9525" cap="flat" cmpd="sng" algn="ctr">
                <a:solidFill>
                  <a:srgbClr val="000000"/>
                </a:solidFill>
                <a:prstDash val="solid"/>
              </a:ln>
              <a:effectLst/>
            </p:spPr>
          </p:cxnSp>
          <p:cxnSp>
            <p:nvCxnSpPr>
              <p:cNvPr id="230" name="Straight Connector 229"/>
              <p:cNvCxnSpPr/>
              <p:nvPr/>
            </p:nvCxnSpPr>
            <p:spPr>
              <a:xfrm rot="5400000">
                <a:off x="4152567" y="3085767"/>
                <a:ext cx="2362200" cy="666"/>
              </a:xfrm>
              <a:prstGeom prst="line">
                <a:avLst/>
              </a:prstGeom>
              <a:noFill/>
              <a:ln w="9525" cap="flat" cmpd="sng" algn="ctr">
                <a:solidFill>
                  <a:srgbClr val="000000"/>
                </a:solidFill>
                <a:prstDash val="solid"/>
              </a:ln>
              <a:effectLst/>
            </p:spPr>
          </p:cxnSp>
          <p:cxnSp>
            <p:nvCxnSpPr>
              <p:cNvPr id="231" name="Straight Connector 230"/>
              <p:cNvCxnSpPr/>
              <p:nvPr/>
            </p:nvCxnSpPr>
            <p:spPr>
              <a:xfrm rot="5400000">
                <a:off x="4800216" y="3047616"/>
                <a:ext cx="2286000" cy="768"/>
              </a:xfrm>
              <a:prstGeom prst="line">
                <a:avLst/>
              </a:prstGeom>
              <a:noFill/>
              <a:ln w="9525" cap="flat" cmpd="sng" algn="ctr">
                <a:solidFill>
                  <a:srgbClr val="000000"/>
                </a:solidFill>
                <a:prstDash val="solid"/>
              </a:ln>
              <a:effectLst/>
            </p:spPr>
          </p:cxnSp>
          <p:cxnSp>
            <p:nvCxnSpPr>
              <p:cNvPr id="232" name="Straight Connector 231"/>
              <p:cNvCxnSpPr/>
              <p:nvPr/>
            </p:nvCxnSpPr>
            <p:spPr>
              <a:xfrm rot="5400000">
                <a:off x="5447928" y="3009529"/>
                <a:ext cx="2209800" cy="743"/>
              </a:xfrm>
              <a:prstGeom prst="line">
                <a:avLst/>
              </a:prstGeom>
              <a:noFill/>
              <a:ln w="9525" cap="flat" cmpd="sng" algn="ctr">
                <a:solidFill>
                  <a:srgbClr val="000000"/>
                </a:solidFill>
                <a:prstDash val="solid"/>
              </a:ln>
              <a:effectLst/>
            </p:spPr>
          </p:cxnSp>
          <p:cxnSp>
            <p:nvCxnSpPr>
              <p:cNvPr id="233" name="Straight Connector 232"/>
              <p:cNvCxnSpPr/>
              <p:nvPr/>
            </p:nvCxnSpPr>
            <p:spPr>
              <a:xfrm rot="5400000">
                <a:off x="3442684" y="3185922"/>
                <a:ext cx="2561844" cy="1588"/>
              </a:xfrm>
              <a:prstGeom prst="line">
                <a:avLst/>
              </a:prstGeom>
              <a:noFill/>
              <a:ln w="9525" cap="flat" cmpd="sng" algn="ctr">
                <a:solidFill>
                  <a:srgbClr val="000000"/>
                </a:solidFill>
                <a:prstDash val="solid"/>
              </a:ln>
              <a:effectLst/>
            </p:spPr>
          </p:cxnSp>
          <p:cxnSp>
            <p:nvCxnSpPr>
              <p:cNvPr id="234" name="Straight Connector 233"/>
              <p:cNvCxnSpPr/>
              <p:nvPr/>
            </p:nvCxnSpPr>
            <p:spPr>
              <a:xfrm flipV="1">
                <a:off x="2286000" y="2514600"/>
                <a:ext cx="4800600" cy="1"/>
              </a:xfrm>
              <a:prstGeom prst="line">
                <a:avLst/>
              </a:prstGeom>
              <a:noFill/>
              <a:ln w="9525" cap="flat" cmpd="sng" algn="ctr">
                <a:solidFill>
                  <a:srgbClr val="000000"/>
                </a:solidFill>
                <a:prstDash val="solid"/>
              </a:ln>
              <a:effectLst/>
            </p:spPr>
          </p:cxnSp>
          <p:cxnSp>
            <p:nvCxnSpPr>
              <p:cNvPr id="235" name="Straight Connector 234"/>
              <p:cNvCxnSpPr/>
              <p:nvPr/>
            </p:nvCxnSpPr>
            <p:spPr>
              <a:xfrm flipV="1">
                <a:off x="2286000" y="3124200"/>
                <a:ext cx="4800600" cy="1"/>
              </a:xfrm>
              <a:prstGeom prst="line">
                <a:avLst/>
              </a:prstGeom>
              <a:noFill/>
              <a:ln w="9525" cap="flat" cmpd="sng" algn="ctr">
                <a:solidFill>
                  <a:srgbClr val="000000"/>
                </a:solidFill>
                <a:prstDash val="solid"/>
              </a:ln>
              <a:effectLst/>
            </p:spPr>
          </p:cxnSp>
          <p:cxnSp>
            <p:nvCxnSpPr>
              <p:cNvPr id="236" name="Straight Connector 235"/>
              <p:cNvCxnSpPr/>
              <p:nvPr/>
            </p:nvCxnSpPr>
            <p:spPr>
              <a:xfrm flipV="1">
                <a:off x="2286000" y="3809999"/>
                <a:ext cx="4800600" cy="1"/>
              </a:xfrm>
              <a:prstGeom prst="line">
                <a:avLst/>
              </a:prstGeom>
              <a:noFill/>
              <a:ln w="9525" cap="flat" cmpd="sng" algn="ctr">
                <a:solidFill>
                  <a:srgbClr val="000000"/>
                </a:solidFill>
                <a:prstDash val="solid"/>
              </a:ln>
              <a:effectLst/>
            </p:spPr>
          </p:cxnSp>
          <p:cxnSp>
            <p:nvCxnSpPr>
              <p:cNvPr id="237" name="Straight Connector 236"/>
              <p:cNvCxnSpPr/>
              <p:nvPr/>
            </p:nvCxnSpPr>
            <p:spPr>
              <a:xfrm flipV="1">
                <a:off x="2286000" y="4419600"/>
                <a:ext cx="2438400" cy="2"/>
              </a:xfrm>
              <a:prstGeom prst="line">
                <a:avLst/>
              </a:prstGeom>
              <a:noFill/>
              <a:ln w="9525" cap="flat" cmpd="sng" algn="ctr">
                <a:solidFill>
                  <a:srgbClr val="000000"/>
                </a:solidFill>
                <a:prstDash val="solid"/>
              </a:ln>
              <a:effectLst/>
            </p:spPr>
          </p:cxnSp>
        </p:grpSp>
        <p:grpSp>
          <p:nvGrpSpPr>
            <p:cNvPr id="201" name="Group 365"/>
            <p:cNvGrpSpPr/>
            <p:nvPr/>
          </p:nvGrpSpPr>
          <p:grpSpPr>
            <a:xfrm>
              <a:off x="2209800" y="1853625"/>
              <a:ext cx="4800600" cy="2743200"/>
              <a:chOff x="2286000" y="1905000"/>
              <a:chExt cx="4800600" cy="2743200"/>
            </a:xfrm>
          </p:grpSpPr>
          <p:sp>
            <p:nvSpPr>
              <p:cNvPr id="212" name="Flowchart: Document 211"/>
              <p:cNvSpPr/>
              <p:nvPr/>
            </p:nvSpPr>
            <p:spPr>
              <a:xfrm>
                <a:off x="2286000" y="1905000"/>
                <a:ext cx="4800600" cy="2743200"/>
              </a:xfrm>
              <a:prstGeom prst="flowChartDocument">
                <a:avLst/>
              </a:prstGeom>
              <a:solidFill>
                <a:srgbClr val="FFFFFF"/>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213" name="Rectangle 212"/>
              <p:cNvSpPr/>
              <p:nvPr/>
            </p:nvSpPr>
            <p:spPr>
              <a:xfrm>
                <a:off x="2286000" y="1905000"/>
                <a:ext cx="609600" cy="609600"/>
              </a:xfrm>
              <a:prstGeom prst="rect">
                <a:avLst/>
              </a:prstGeom>
              <a:solidFill>
                <a:srgbClr val="FFFF00"/>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cxnSp>
            <p:nvCxnSpPr>
              <p:cNvPr id="214" name="Straight Connector 213"/>
              <p:cNvCxnSpPr/>
              <p:nvPr/>
            </p:nvCxnSpPr>
            <p:spPr>
              <a:xfrm rot="5400000">
                <a:off x="2780851" y="3238052"/>
                <a:ext cx="2667000" cy="897"/>
              </a:xfrm>
              <a:prstGeom prst="line">
                <a:avLst/>
              </a:prstGeom>
              <a:noFill/>
              <a:ln w="9525" cap="flat" cmpd="sng" algn="ctr">
                <a:solidFill>
                  <a:srgbClr val="000000"/>
                </a:solidFill>
                <a:prstDash val="solid"/>
              </a:ln>
              <a:effectLst/>
            </p:spPr>
          </p:cxnSp>
          <p:cxnSp>
            <p:nvCxnSpPr>
              <p:cNvPr id="215" name="Straight Connector 214"/>
              <p:cNvCxnSpPr/>
              <p:nvPr/>
            </p:nvCxnSpPr>
            <p:spPr>
              <a:xfrm rot="5400000">
                <a:off x="2171700" y="3238501"/>
                <a:ext cx="2667001" cy="1588"/>
              </a:xfrm>
              <a:prstGeom prst="line">
                <a:avLst/>
              </a:prstGeom>
              <a:noFill/>
              <a:ln w="9525" cap="flat" cmpd="sng" algn="ctr">
                <a:solidFill>
                  <a:srgbClr val="000000"/>
                </a:solidFill>
                <a:prstDash val="solid"/>
              </a:ln>
              <a:effectLst/>
            </p:spPr>
          </p:cxnSp>
          <p:cxnSp>
            <p:nvCxnSpPr>
              <p:cNvPr id="216" name="Straight Connector 215"/>
              <p:cNvCxnSpPr/>
              <p:nvPr/>
            </p:nvCxnSpPr>
            <p:spPr>
              <a:xfrm rot="5400000">
                <a:off x="1561651" y="3238052"/>
                <a:ext cx="2667000" cy="897"/>
              </a:xfrm>
              <a:prstGeom prst="line">
                <a:avLst/>
              </a:prstGeom>
              <a:noFill/>
              <a:ln w="9525" cap="flat" cmpd="sng" algn="ctr">
                <a:solidFill>
                  <a:srgbClr val="000000"/>
                </a:solidFill>
                <a:prstDash val="solid"/>
              </a:ln>
              <a:effectLst/>
            </p:spPr>
          </p:cxnSp>
          <p:cxnSp>
            <p:nvCxnSpPr>
              <p:cNvPr id="217" name="Straight Connector 216"/>
              <p:cNvCxnSpPr/>
              <p:nvPr/>
            </p:nvCxnSpPr>
            <p:spPr>
              <a:xfrm rot="5400000">
                <a:off x="4152567" y="3085767"/>
                <a:ext cx="2362200" cy="666"/>
              </a:xfrm>
              <a:prstGeom prst="line">
                <a:avLst/>
              </a:prstGeom>
              <a:noFill/>
              <a:ln w="9525" cap="flat" cmpd="sng" algn="ctr">
                <a:solidFill>
                  <a:srgbClr val="000000"/>
                </a:solidFill>
                <a:prstDash val="solid"/>
              </a:ln>
              <a:effectLst/>
            </p:spPr>
          </p:cxnSp>
          <p:cxnSp>
            <p:nvCxnSpPr>
              <p:cNvPr id="218" name="Straight Connector 217"/>
              <p:cNvCxnSpPr/>
              <p:nvPr/>
            </p:nvCxnSpPr>
            <p:spPr>
              <a:xfrm rot="5400000">
                <a:off x="4800216" y="3047616"/>
                <a:ext cx="2286000" cy="768"/>
              </a:xfrm>
              <a:prstGeom prst="line">
                <a:avLst/>
              </a:prstGeom>
              <a:noFill/>
              <a:ln w="9525" cap="flat" cmpd="sng" algn="ctr">
                <a:solidFill>
                  <a:srgbClr val="000000"/>
                </a:solidFill>
                <a:prstDash val="solid"/>
              </a:ln>
              <a:effectLst/>
            </p:spPr>
          </p:cxnSp>
          <p:cxnSp>
            <p:nvCxnSpPr>
              <p:cNvPr id="219" name="Straight Connector 218"/>
              <p:cNvCxnSpPr/>
              <p:nvPr/>
            </p:nvCxnSpPr>
            <p:spPr>
              <a:xfrm rot="5400000">
                <a:off x="5447928" y="3009529"/>
                <a:ext cx="2209800" cy="743"/>
              </a:xfrm>
              <a:prstGeom prst="line">
                <a:avLst/>
              </a:prstGeom>
              <a:noFill/>
              <a:ln w="9525" cap="flat" cmpd="sng" algn="ctr">
                <a:solidFill>
                  <a:srgbClr val="000000"/>
                </a:solidFill>
                <a:prstDash val="solid"/>
              </a:ln>
              <a:effectLst/>
            </p:spPr>
          </p:cxnSp>
          <p:cxnSp>
            <p:nvCxnSpPr>
              <p:cNvPr id="220" name="Straight Connector 219"/>
              <p:cNvCxnSpPr/>
              <p:nvPr/>
            </p:nvCxnSpPr>
            <p:spPr>
              <a:xfrm rot="5400000">
                <a:off x="3442684" y="3185922"/>
                <a:ext cx="2561844" cy="1588"/>
              </a:xfrm>
              <a:prstGeom prst="line">
                <a:avLst/>
              </a:prstGeom>
              <a:noFill/>
              <a:ln w="9525" cap="flat" cmpd="sng" algn="ctr">
                <a:solidFill>
                  <a:srgbClr val="000000"/>
                </a:solidFill>
                <a:prstDash val="solid"/>
              </a:ln>
              <a:effectLst/>
            </p:spPr>
          </p:cxnSp>
          <p:cxnSp>
            <p:nvCxnSpPr>
              <p:cNvPr id="221" name="Straight Connector 220"/>
              <p:cNvCxnSpPr/>
              <p:nvPr/>
            </p:nvCxnSpPr>
            <p:spPr>
              <a:xfrm flipV="1">
                <a:off x="2286000" y="2514600"/>
                <a:ext cx="4800600" cy="1"/>
              </a:xfrm>
              <a:prstGeom prst="line">
                <a:avLst/>
              </a:prstGeom>
              <a:noFill/>
              <a:ln w="9525" cap="flat" cmpd="sng" algn="ctr">
                <a:solidFill>
                  <a:srgbClr val="000000"/>
                </a:solidFill>
                <a:prstDash val="solid"/>
              </a:ln>
              <a:effectLst/>
            </p:spPr>
          </p:cxnSp>
          <p:cxnSp>
            <p:nvCxnSpPr>
              <p:cNvPr id="222" name="Straight Connector 221"/>
              <p:cNvCxnSpPr/>
              <p:nvPr/>
            </p:nvCxnSpPr>
            <p:spPr>
              <a:xfrm flipV="1">
                <a:off x="2286000" y="3124200"/>
                <a:ext cx="4800600" cy="1"/>
              </a:xfrm>
              <a:prstGeom prst="line">
                <a:avLst/>
              </a:prstGeom>
              <a:noFill/>
              <a:ln w="9525" cap="flat" cmpd="sng" algn="ctr">
                <a:solidFill>
                  <a:srgbClr val="000000"/>
                </a:solidFill>
                <a:prstDash val="solid"/>
              </a:ln>
              <a:effectLst/>
            </p:spPr>
          </p:cxnSp>
          <p:cxnSp>
            <p:nvCxnSpPr>
              <p:cNvPr id="223" name="Straight Connector 222"/>
              <p:cNvCxnSpPr/>
              <p:nvPr/>
            </p:nvCxnSpPr>
            <p:spPr>
              <a:xfrm flipV="1">
                <a:off x="2286000" y="3809999"/>
                <a:ext cx="4800600" cy="1"/>
              </a:xfrm>
              <a:prstGeom prst="line">
                <a:avLst/>
              </a:prstGeom>
              <a:noFill/>
              <a:ln w="9525" cap="flat" cmpd="sng" algn="ctr">
                <a:solidFill>
                  <a:srgbClr val="000000"/>
                </a:solidFill>
                <a:prstDash val="solid"/>
              </a:ln>
              <a:effectLst/>
            </p:spPr>
          </p:cxnSp>
          <p:cxnSp>
            <p:nvCxnSpPr>
              <p:cNvPr id="224" name="Straight Connector 223"/>
              <p:cNvCxnSpPr/>
              <p:nvPr/>
            </p:nvCxnSpPr>
            <p:spPr>
              <a:xfrm flipV="1">
                <a:off x="2286000" y="4419600"/>
                <a:ext cx="2438400" cy="2"/>
              </a:xfrm>
              <a:prstGeom prst="line">
                <a:avLst/>
              </a:prstGeom>
              <a:noFill/>
              <a:ln w="9525" cap="flat" cmpd="sng" algn="ctr">
                <a:solidFill>
                  <a:srgbClr val="000000"/>
                </a:solidFill>
                <a:prstDash val="solid"/>
              </a:ln>
              <a:effectLst/>
            </p:spPr>
          </p:cxnSp>
        </p:grpSp>
        <p:sp>
          <p:nvSpPr>
            <p:cNvPr id="202" name="TextBox 201"/>
            <p:cNvSpPr txBox="1"/>
            <p:nvPr/>
          </p:nvSpPr>
          <p:spPr>
            <a:xfrm>
              <a:off x="302709" y="2573750"/>
              <a:ext cx="304800" cy="5805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1</a:t>
              </a:r>
              <a:endParaRPr kumimoji="0" lang="en-US" sz="16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cxnSp>
          <p:nvCxnSpPr>
            <p:cNvPr id="203" name="Straight Connector 202"/>
            <p:cNvCxnSpPr/>
            <p:nvPr/>
          </p:nvCxnSpPr>
          <p:spPr>
            <a:xfrm flipV="1">
              <a:off x="7010400" y="1371600"/>
              <a:ext cx="758824" cy="482026"/>
            </a:xfrm>
            <a:prstGeom prst="line">
              <a:avLst/>
            </a:prstGeom>
            <a:noFill/>
            <a:ln w="38100" cap="flat" cmpd="sng" algn="ctr">
              <a:solidFill>
                <a:srgbClr val="000000"/>
              </a:solidFill>
              <a:prstDash val="dash"/>
            </a:ln>
            <a:effectLst/>
          </p:spPr>
        </p:cxnSp>
        <p:cxnSp>
          <p:nvCxnSpPr>
            <p:cNvPr id="204" name="Straight Connector 203"/>
            <p:cNvCxnSpPr/>
            <p:nvPr/>
          </p:nvCxnSpPr>
          <p:spPr>
            <a:xfrm flipV="1">
              <a:off x="6096000" y="457200"/>
              <a:ext cx="758824" cy="482026"/>
            </a:xfrm>
            <a:prstGeom prst="line">
              <a:avLst/>
            </a:prstGeom>
            <a:noFill/>
            <a:ln w="38100" cap="flat" cmpd="sng" algn="ctr">
              <a:solidFill>
                <a:srgbClr val="000000"/>
              </a:solidFill>
              <a:prstDash val="dash"/>
            </a:ln>
            <a:effectLst/>
          </p:spPr>
        </p:cxnSp>
        <p:cxnSp>
          <p:nvCxnSpPr>
            <p:cNvPr id="205" name="Straight Connector 204"/>
            <p:cNvCxnSpPr/>
            <p:nvPr/>
          </p:nvCxnSpPr>
          <p:spPr>
            <a:xfrm flipV="1">
              <a:off x="5638800" y="51374"/>
              <a:ext cx="758824" cy="482026"/>
            </a:xfrm>
            <a:prstGeom prst="line">
              <a:avLst/>
            </a:prstGeom>
            <a:noFill/>
            <a:ln w="38100" cap="flat" cmpd="sng" algn="ctr">
              <a:solidFill>
                <a:srgbClr val="000000"/>
              </a:solidFill>
              <a:prstDash val="dash"/>
            </a:ln>
            <a:effectLst/>
          </p:spPr>
        </p:cxnSp>
        <p:cxnSp>
          <p:nvCxnSpPr>
            <p:cNvPr id="206" name="Straight Arrow Connector 205"/>
            <p:cNvCxnSpPr/>
            <p:nvPr/>
          </p:nvCxnSpPr>
          <p:spPr>
            <a:xfrm>
              <a:off x="1143000" y="838200"/>
              <a:ext cx="2057400" cy="1981200"/>
            </a:xfrm>
            <a:prstGeom prst="straightConnector1">
              <a:avLst/>
            </a:prstGeom>
            <a:noFill/>
            <a:ln w="38100" cap="flat" cmpd="sng" algn="ctr">
              <a:solidFill>
                <a:srgbClr val="000000"/>
              </a:solidFill>
              <a:prstDash val="solid"/>
              <a:tailEnd type="arrow"/>
            </a:ln>
            <a:effectLst/>
          </p:spPr>
        </p:cxnSp>
        <p:sp>
          <p:nvSpPr>
            <p:cNvPr id="207" name="TextBox 206"/>
            <p:cNvSpPr txBox="1"/>
            <p:nvPr/>
          </p:nvSpPr>
          <p:spPr>
            <a:xfrm>
              <a:off x="3248410" y="2275360"/>
              <a:ext cx="3635432" cy="1108399"/>
            </a:xfrm>
            <a:prstGeom prst="rect">
              <a:avLst/>
            </a:prstGeom>
            <a:solidFill>
              <a:srgbClr val="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The average of sub-image pixel values is perceived by the viewer</a:t>
              </a:r>
              <a:endPar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208" name="TextBox 207"/>
            <p:cNvSpPr txBox="1"/>
            <p:nvPr/>
          </p:nvSpPr>
          <p:spPr>
            <a:xfrm rot="2603444">
              <a:off x="236815" y="1946811"/>
              <a:ext cx="2581988" cy="48037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Temporal Average</a:t>
              </a:r>
              <a:endParaRPr kumimoji="0" lang="en-US" sz="11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209" name="Rectangle 208"/>
            <p:cNvSpPr/>
            <p:nvPr/>
          </p:nvSpPr>
          <p:spPr>
            <a:xfrm>
              <a:off x="1309689" y="952504"/>
              <a:ext cx="309561" cy="342896"/>
            </a:xfrm>
            <a:prstGeom prst="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210" name="Rectangle 209"/>
            <p:cNvSpPr/>
            <p:nvPr/>
          </p:nvSpPr>
          <p:spPr>
            <a:xfrm>
              <a:off x="1771649" y="1409703"/>
              <a:ext cx="309561" cy="342896"/>
            </a:xfrm>
            <a:prstGeom prst="rect">
              <a:avLst/>
            </a:prstGeom>
            <a:solidFill>
              <a:srgbClr val="92D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211" name="Rectangle 210"/>
            <p:cNvSpPr/>
            <p:nvPr/>
          </p:nvSpPr>
          <p:spPr>
            <a:xfrm>
              <a:off x="2224087" y="1862140"/>
              <a:ext cx="309561" cy="314323"/>
            </a:xfrm>
            <a:prstGeom prst="rect">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grpSp>
      <p:pic>
        <p:nvPicPr>
          <p:cNvPr id="38914" name="Picture 2"/>
          <p:cNvPicPr>
            <a:picLocks noChangeAspect="1" noChangeArrowheads="1"/>
          </p:cNvPicPr>
          <p:nvPr/>
        </p:nvPicPr>
        <p:blipFill>
          <a:blip r:embed="rId2"/>
          <a:srcRect/>
          <a:stretch>
            <a:fillRect/>
          </a:stretch>
        </p:blipFill>
        <p:spPr bwMode="auto">
          <a:xfrm>
            <a:off x="76200" y="4343400"/>
            <a:ext cx="4731841" cy="2398716"/>
          </a:xfrm>
          <a:prstGeom prst="rect">
            <a:avLst/>
          </a:prstGeom>
          <a:noFill/>
          <a:ln w="9525">
            <a:noFill/>
            <a:miter lim="800000"/>
            <a:headEnd/>
            <a:tailEnd/>
          </a:ln>
          <a:effectLst/>
        </p:spPr>
      </p:pic>
      <p:sp>
        <p:nvSpPr>
          <p:cNvPr id="279" name="Content Placeholder 2"/>
          <p:cNvSpPr>
            <a:spLocks noGrp="1"/>
          </p:cNvSpPr>
          <p:nvPr>
            <p:ph idx="1"/>
          </p:nvPr>
        </p:nvSpPr>
        <p:spPr>
          <a:xfrm>
            <a:off x="4876800" y="1447800"/>
            <a:ext cx="4191000" cy="5410200"/>
          </a:xfrm>
          <a:noFill/>
        </p:spPr>
        <p:txBody>
          <a:bodyPr>
            <a:noAutofit/>
          </a:bodyPr>
          <a:lstStyle/>
          <a:p>
            <a:pPr algn="just"/>
            <a:r>
              <a:rPr lang="en-US" sz="2000" dirty="0" smtClean="0"/>
              <a:t>We sacrifice vertical refresh rate to gain intensity resolution in this approach. We can divide refreesh into any number of sub-images such that the average of these sub-images produce an intensity not available in the actual display when flipped temporally.</a:t>
            </a:r>
          </a:p>
          <a:p>
            <a:pPr algn="just"/>
            <a:endParaRPr lang="en-US" sz="2000" dirty="0" smtClean="0"/>
          </a:p>
          <a:p>
            <a:r>
              <a:rPr lang="en-US" sz="2000" b="1" dirty="0" smtClean="0"/>
              <a:t>Spatial Component : </a:t>
            </a:r>
            <a:r>
              <a:rPr lang="en-US" sz="2000" dirty="0" smtClean="0"/>
              <a:t>Consider, the entire screen filled with a single intensity value. Then if all pixels are allotted the same sub-image sequence, the entire screen will change simultaneously resulting in a noticeable flipping artifact.</a:t>
            </a:r>
          </a:p>
          <a:p>
            <a:endParaRPr lang="en-US" sz="2000" dirty="0" smtClean="0"/>
          </a:p>
          <a:p>
            <a:endParaRPr lang="en-US" sz="20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Mixing</a:t>
            </a:r>
            <a:endParaRPr lang="en-US" dirty="0"/>
          </a:p>
        </p:txBody>
      </p:sp>
      <p:grpSp>
        <p:nvGrpSpPr>
          <p:cNvPr id="58" name="Group 57"/>
          <p:cNvGrpSpPr/>
          <p:nvPr/>
        </p:nvGrpSpPr>
        <p:grpSpPr>
          <a:xfrm>
            <a:off x="294143" y="1557129"/>
            <a:ext cx="3896857" cy="2252871"/>
            <a:chOff x="94838" y="685800"/>
            <a:chExt cx="5391564" cy="3116998"/>
          </a:xfrm>
        </p:grpSpPr>
        <p:grpSp>
          <p:nvGrpSpPr>
            <p:cNvPr id="59" name="Group 3"/>
            <p:cNvGrpSpPr/>
            <p:nvPr/>
          </p:nvGrpSpPr>
          <p:grpSpPr>
            <a:xfrm>
              <a:off x="94838" y="685800"/>
              <a:ext cx="5307319" cy="3032754"/>
              <a:chOff x="381000" y="914400"/>
              <a:chExt cx="4800600" cy="2743200"/>
            </a:xfrm>
          </p:grpSpPr>
          <p:grpSp>
            <p:nvGrpSpPr>
              <p:cNvPr id="72" name="Group 3"/>
              <p:cNvGrpSpPr/>
              <p:nvPr/>
            </p:nvGrpSpPr>
            <p:grpSpPr>
              <a:xfrm>
                <a:off x="381000" y="914400"/>
                <a:ext cx="4800600" cy="2743200"/>
                <a:chOff x="2286000" y="1905000"/>
                <a:chExt cx="4800600" cy="2743200"/>
              </a:xfrm>
            </p:grpSpPr>
            <p:sp>
              <p:nvSpPr>
                <p:cNvPr id="76" name="Flowchart: Document 75"/>
                <p:cNvSpPr/>
                <p:nvPr/>
              </p:nvSpPr>
              <p:spPr>
                <a:xfrm>
                  <a:off x="2286000" y="1905000"/>
                  <a:ext cx="4800600" cy="2743200"/>
                </a:xfrm>
                <a:prstGeom prst="flowChartDocumen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77" name="Rectangle 76"/>
                <p:cNvSpPr/>
                <p:nvPr/>
              </p:nvSpPr>
              <p:spPr>
                <a:xfrm>
                  <a:off x="2286000" y="1905000"/>
                  <a:ext cx="609600" cy="609600"/>
                </a:xfrm>
                <a:prstGeom prst="rect">
                  <a:avLst/>
                </a:prstGeom>
                <a:solidFill>
                  <a:srgbClr val="FFFF00"/>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cxnSp>
              <p:nvCxnSpPr>
                <p:cNvPr id="78" name="Straight Connector 77"/>
                <p:cNvCxnSpPr/>
                <p:nvPr/>
              </p:nvCxnSpPr>
              <p:spPr>
                <a:xfrm rot="5400000">
                  <a:off x="2780851" y="3238052"/>
                  <a:ext cx="2667000" cy="897"/>
                </a:xfrm>
                <a:prstGeom prst="line">
                  <a:avLst/>
                </a:prstGeom>
                <a:noFill/>
                <a:ln w="9525" cap="flat" cmpd="sng" algn="ctr">
                  <a:solidFill>
                    <a:srgbClr val="000000"/>
                  </a:solidFill>
                  <a:prstDash val="solid"/>
                </a:ln>
                <a:effectLst/>
              </p:spPr>
            </p:cxnSp>
            <p:cxnSp>
              <p:nvCxnSpPr>
                <p:cNvPr id="79" name="Straight Connector 78"/>
                <p:cNvCxnSpPr/>
                <p:nvPr/>
              </p:nvCxnSpPr>
              <p:spPr>
                <a:xfrm rot="5400000">
                  <a:off x="2150739" y="3256722"/>
                  <a:ext cx="2706184" cy="4329"/>
                </a:xfrm>
                <a:prstGeom prst="line">
                  <a:avLst/>
                </a:prstGeom>
                <a:noFill/>
                <a:ln w="9525" cap="flat" cmpd="sng" algn="ctr">
                  <a:solidFill>
                    <a:srgbClr val="000000"/>
                  </a:solidFill>
                  <a:prstDash val="solid"/>
                </a:ln>
                <a:effectLst/>
              </p:spPr>
            </p:cxnSp>
            <p:cxnSp>
              <p:nvCxnSpPr>
                <p:cNvPr id="80" name="Straight Connector 79"/>
                <p:cNvCxnSpPr/>
                <p:nvPr/>
              </p:nvCxnSpPr>
              <p:spPr>
                <a:xfrm rot="5400000">
                  <a:off x="1561651" y="3238052"/>
                  <a:ext cx="2667000" cy="897"/>
                </a:xfrm>
                <a:prstGeom prst="line">
                  <a:avLst/>
                </a:prstGeom>
                <a:noFill/>
                <a:ln w="9525" cap="flat" cmpd="sng" algn="ctr">
                  <a:solidFill>
                    <a:srgbClr val="000000"/>
                  </a:solidFill>
                  <a:prstDash val="solid"/>
                </a:ln>
                <a:effectLst/>
              </p:spPr>
            </p:cxnSp>
            <p:cxnSp>
              <p:nvCxnSpPr>
                <p:cNvPr id="81" name="Straight Connector 80"/>
                <p:cNvCxnSpPr/>
                <p:nvPr/>
              </p:nvCxnSpPr>
              <p:spPr>
                <a:xfrm rot="5400000">
                  <a:off x="4152567" y="3085767"/>
                  <a:ext cx="2362200" cy="666"/>
                </a:xfrm>
                <a:prstGeom prst="line">
                  <a:avLst/>
                </a:prstGeom>
                <a:noFill/>
                <a:ln w="9525" cap="flat" cmpd="sng" algn="ctr">
                  <a:solidFill>
                    <a:srgbClr val="000000"/>
                  </a:solidFill>
                  <a:prstDash val="solid"/>
                </a:ln>
                <a:effectLst/>
              </p:spPr>
            </p:cxnSp>
            <p:cxnSp>
              <p:nvCxnSpPr>
                <p:cNvPr id="82" name="Straight Connector 81"/>
                <p:cNvCxnSpPr/>
                <p:nvPr/>
              </p:nvCxnSpPr>
              <p:spPr>
                <a:xfrm rot="5400000">
                  <a:off x="4800216" y="3047616"/>
                  <a:ext cx="2286000" cy="768"/>
                </a:xfrm>
                <a:prstGeom prst="line">
                  <a:avLst/>
                </a:prstGeom>
                <a:noFill/>
                <a:ln w="9525" cap="flat" cmpd="sng" algn="ctr">
                  <a:solidFill>
                    <a:srgbClr val="000000"/>
                  </a:solidFill>
                  <a:prstDash val="solid"/>
                </a:ln>
                <a:effectLst/>
              </p:spPr>
            </p:cxnSp>
            <p:cxnSp>
              <p:nvCxnSpPr>
                <p:cNvPr id="83" name="Straight Connector 15"/>
                <p:cNvCxnSpPr/>
                <p:nvPr/>
              </p:nvCxnSpPr>
              <p:spPr>
                <a:xfrm rot="5400000">
                  <a:off x="5447928" y="3009529"/>
                  <a:ext cx="2209800" cy="743"/>
                </a:xfrm>
                <a:prstGeom prst="line">
                  <a:avLst/>
                </a:prstGeom>
                <a:noFill/>
                <a:ln w="9525" cap="flat" cmpd="sng" algn="ctr">
                  <a:solidFill>
                    <a:srgbClr val="000000"/>
                  </a:solidFill>
                  <a:prstDash val="solid"/>
                </a:ln>
                <a:effectLst/>
              </p:spPr>
            </p:cxnSp>
            <p:cxnSp>
              <p:nvCxnSpPr>
                <p:cNvPr id="84" name="Straight Connector 83"/>
                <p:cNvCxnSpPr/>
                <p:nvPr/>
              </p:nvCxnSpPr>
              <p:spPr>
                <a:xfrm rot="5400000">
                  <a:off x="3442684" y="3185922"/>
                  <a:ext cx="2561844" cy="1588"/>
                </a:xfrm>
                <a:prstGeom prst="line">
                  <a:avLst/>
                </a:prstGeom>
                <a:noFill/>
                <a:ln w="9525" cap="flat" cmpd="sng" algn="ctr">
                  <a:solidFill>
                    <a:srgbClr val="000000"/>
                  </a:solidFill>
                  <a:prstDash val="solid"/>
                </a:ln>
                <a:effectLst/>
              </p:spPr>
            </p:cxnSp>
            <p:cxnSp>
              <p:nvCxnSpPr>
                <p:cNvPr id="85" name="Straight Connector 84"/>
                <p:cNvCxnSpPr/>
                <p:nvPr/>
              </p:nvCxnSpPr>
              <p:spPr>
                <a:xfrm flipV="1">
                  <a:off x="2286000" y="2514600"/>
                  <a:ext cx="4800600" cy="1"/>
                </a:xfrm>
                <a:prstGeom prst="line">
                  <a:avLst/>
                </a:prstGeom>
                <a:noFill/>
                <a:ln w="9525" cap="flat" cmpd="sng" algn="ctr">
                  <a:solidFill>
                    <a:srgbClr val="000000"/>
                  </a:solidFill>
                  <a:prstDash val="solid"/>
                </a:ln>
                <a:effectLst/>
              </p:spPr>
            </p:cxnSp>
            <p:cxnSp>
              <p:nvCxnSpPr>
                <p:cNvPr id="86" name="Straight Connector 85"/>
                <p:cNvCxnSpPr/>
                <p:nvPr/>
              </p:nvCxnSpPr>
              <p:spPr>
                <a:xfrm flipV="1">
                  <a:off x="2286000" y="3124200"/>
                  <a:ext cx="4800600" cy="1"/>
                </a:xfrm>
                <a:prstGeom prst="line">
                  <a:avLst/>
                </a:prstGeom>
                <a:noFill/>
                <a:ln w="9525" cap="flat" cmpd="sng" algn="ctr">
                  <a:solidFill>
                    <a:srgbClr val="000000"/>
                  </a:solidFill>
                  <a:prstDash val="solid"/>
                </a:ln>
                <a:effectLst/>
              </p:spPr>
            </p:cxnSp>
            <p:cxnSp>
              <p:nvCxnSpPr>
                <p:cNvPr id="87" name="Straight Connector 86"/>
                <p:cNvCxnSpPr/>
                <p:nvPr/>
              </p:nvCxnSpPr>
              <p:spPr>
                <a:xfrm flipV="1">
                  <a:off x="2286000" y="3809999"/>
                  <a:ext cx="4800600" cy="1"/>
                </a:xfrm>
                <a:prstGeom prst="line">
                  <a:avLst/>
                </a:prstGeom>
                <a:noFill/>
                <a:ln w="9525" cap="flat" cmpd="sng" algn="ctr">
                  <a:solidFill>
                    <a:srgbClr val="000000"/>
                  </a:solidFill>
                  <a:prstDash val="solid"/>
                </a:ln>
                <a:effectLst/>
              </p:spPr>
            </p:cxnSp>
            <p:cxnSp>
              <p:nvCxnSpPr>
                <p:cNvPr id="88" name="Straight Connector 87"/>
                <p:cNvCxnSpPr/>
                <p:nvPr/>
              </p:nvCxnSpPr>
              <p:spPr>
                <a:xfrm flipV="1">
                  <a:off x="2286000" y="4458473"/>
                  <a:ext cx="2438400" cy="2"/>
                </a:xfrm>
                <a:prstGeom prst="line">
                  <a:avLst/>
                </a:prstGeom>
                <a:noFill/>
                <a:ln w="9525" cap="flat" cmpd="sng" algn="ctr">
                  <a:solidFill>
                    <a:srgbClr val="000000"/>
                  </a:solidFill>
                  <a:prstDash val="solid"/>
                </a:ln>
                <a:effectLst/>
              </p:spPr>
            </p:cxnSp>
          </p:grpSp>
          <p:sp>
            <p:nvSpPr>
              <p:cNvPr id="73" name="Rectangle 72"/>
              <p:cNvSpPr/>
              <p:nvPr/>
            </p:nvSpPr>
            <p:spPr>
              <a:xfrm>
                <a:off x="990600" y="914400"/>
                <a:ext cx="609600" cy="609600"/>
              </a:xfrm>
              <a:prstGeom prst="rect">
                <a:avLst/>
              </a:prstGeom>
              <a:solidFill>
                <a:srgbClr val="92D050"/>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74" name="Rectangle 73"/>
              <p:cNvSpPr/>
              <p:nvPr/>
            </p:nvSpPr>
            <p:spPr>
              <a:xfrm>
                <a:off x="381000" y="1524000"/>
                <a:ext cx="609600" cy="609600"/>
              </a:xfrm>
              <a:prstGeom prst="rect">
                <a:avLst/>
              </a:prstGeom>
              <a:solidFill>
                <a:srgbClr val="FFC000"/>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75" name="Rectangle 74"/>
              <p:cNvSpPr/>
              <p:nvPr/>
            </p:nvSpPr>
            <p:spPr>
              <a:xfrm>
                <a:off x="990600" y="1524000"/>
                <a:ext cx="609600" cy="609600"/>
              </a:xfrm>
              <a:prstGeom prst="rect">
                <a:avLst/>
              </a:prstGeom>
              <a:solidFill>
                <a:srgbClr val="00B0F0"/>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grpSp>
        <p:grpSp>
          <p:nvGrpSpPr>
            <p:cNvPr id="60" name="Group 21"/>
            <p:cNvGrpSpPr/>
            <p:nvPr/>
          </p:nvGrpSpPr>
          <p:grpSpPr>
            <a:xfrm>
              <a:off x="179081" y="770043"/>
              <a:ext cx="5307321" cy="3032755"/>
              <a:chOff x="381000" y="685800"/>
              <a:chExt cx="4800600" cy="2743200"/>
            </a:xfrm>
          </p:grpSpPr>
          <p:sp>
            <p:nvSpPr>
              <p:cNvPr id="65" name="Rectangle 64"/>
              <p:cNvSpPr/>
              <p:nvPr/>
            </p:nvSpPr>
            <p:spPr>
              <a:xfrm>
                <a:off x="381000" y="685800"/>
                <a:ext cx="1219200" cy="1219200"/>
              </a:xfrm>
              <a:prstGeom prst="rect">
                <a:avLst/>
              </a:prstGeom>
              <a:solidFill>
                <a:srgbClr val="7DA26A">
                  <a:alpha val="27843"/>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66" name="Flowchart: Document 65"/>
              <p:cNvSpPr/>
              <p:nvPr/>
            </p:nvSpPr>
            <p:spPr>
              <a:xfrm>
                <a:off x="381000" y="685800"/>
                <a:ext cx="4800600" cy="2743200"/>
              </a:xfrm>
              <a:prstGeom prst="flowChartDocument">
                <a:avLst/>
              </a:pr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cxnSp>
            <p:nvCxnSpPr>
              <p:cNvPr id="67" name="Straight Connector 66"/>
              <p:cNvCxnSpPr/>
              <p:nvPr/>
            </p:nvCxnSpPr>
            <p:spPr>
              <a:xfrm rot="16200000" flipH="1">
                <a:off x="288146" y="1999443"/>
                <a:ext cx="2626449" cy="751"/>
              </a:xfrm>
              <a:prstGeom prst="line">
                <a:avLst/>
              </a:prstGeom>
              <a:noFill/>
              <a:ln w="9525" cap="flat" cmpd="sng" algn="ctr">
                <a:solidFill>
                  <a:srgbClr val="000000"/>
                </a:solidFill>
                <a:prstDash val="solid"/>
              </a:ln>
              <a:effectLst/>
            </p:spPr>
          </p:cxnSp>
          <p:cxnSp>
            <p:nvCxnSpPr>
              <p:cNvPr id="68" name="Straight Connector 67"/>
              <p:cNvCxnSpPr/>
              <p:nvPr/>
            </p:nvCxnSpPr>
            <p:spPr>
              <a:xfrm>
                <a:off x="381000" y="1905000"/>
                <a:ext cx="4800600" cy="1588"/>
              </a:xfrm>
              <a:prstGeom prst="line">
                <a:avLst/>
              </a:prstGeom>
              <a:noFill/>
              <a:ln w="9525" cap="flat" cmpd="sng" algn="ctr">
                <a:solidFill>
                  <a:srgbClr val="000000"/>
                </a:solidFill>
                <a:prstDash val="solid"/>
              </a:ln>
              <a:effectLst/>
            </p:spPr>
          </p:cxnSp>
          <p:cxnSp>
            <p:nvCxnSpPr>
              <p:cNvPr id="69" name="Straight Connector 68"/>
              <p:cNvCxnSpPr/>
              <p:nvPr/>
            </p:nvCxnSpPr>
            <p:spPr>
              <a:xfrm rot="5400000">
                <a:off x="1527535" y="1966623"/>
                <a:ext cx="2544418" cy="1"/>
              </a:xfrm>
              <a:prstGeom prst="line">
                <a:avLst/>
              </a:prstGeom>
              <a:noFill/>
              <a:ln w="9525" cap="flat" cmpd="sng" algn="ctr">
                <a:solidFill>
                  <a:srgbClr val="000000"/>
                </a:solidFill>
                <a:prstDash val="solid"/>
              </a:ln>
              <a:effectLst/>
            </p:spPr>
          </p:cxnSp>
          <p:cxnSp>
            <p:nvCxnSpPr>
              <p:cNvPr id="70" name="Straight Connector 69"/>
              <p:cNvCxnSpPr/>
              <p:nvPr/>
            </p:nvCxnSpPr>
            <p:spPr>
              <a:xfrm rot="5400000">
                <a:off x="2895997" y="1828403"/>
                <a:ext cx="2285206" cy="1588"/>
              </a:xfrm>
              <a:prstGeom prst="line">
                <a:avLst/>
              </a:prstGeom>
              <a:noFill/>
              <a:ln w="9525" cap="flat" cmpd="sng" algn="ctr">
                <a:solidFill>
                  <a:srgbClr val="000000"/>
                </a:solidFill>
                <a:prstDash val="solid"/>
              </a:ln>
              <a:effectLst/>
            </p:spPr>
          </p:cxnSp>
          <p:cxnSp>
            <p:nvCxnSpPr>
              <p:cNvPr id="71" name="Straight Connector 70"/>
              <p:cNvCxnSpPr/>
              <p:nvPr/>
            </p:nvCxnSpPr>
            <p:spPr>
              <a:xfrm>
                <a:off x="385941" y="3200400"/>
                <a:ext cx="2510624" cy="6626"/>
              </a:xfrm>
              <a:prstGeom prst="line">
                <a:avLst/>
              </a:prstGeom>
              <a:noFill/>
              <a:ln w="9525" cap="flat" cmpd="sng" algn="ctr">
                <a:solidFill>
                  <a:srgbClr val="000000"/>
                </a:solidFill>
                <a:prstDash val="solid"/>
              </a:ln>
              <a:effectLst/>
            </p:spPr>
          </p:cxnSp>
        </p:grpSp>
        <p:sp>
          <p:nvSpPr>
            <p:cNvPr id="61" name="TextBox 60"/>
            <p:cNvSpPr txBox="1"/>
            <p:nvPr/>
          </p:nvSpPr>
          <p:spPr>
            <a:xfrm>
              <a:off x="263325" y="713244"/>
              <a:ext cx="336973" cy="7239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1</a:t>
              </a:r>
              <a:endParaRPr kumimoji="0" lang="en-US" sz="2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2" name="TextBox 61"/>
            <p:cNvSpPr txBox="1"/>
            <p:nvPr/>
          </p:nvSpPr>
          <p:spPr>
            <a:xfrm>
              <a:off x="937270" y="713244"/>
              <a:ext cx="336973" cy="7239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2</a:t>
              </a:r>
              <a:endParaRPr kumimoji="0" lang="en-US" sz="2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3" name="TextBox 62"/>
            <p:cNvSpPr txBox="1"/>
            <p:nvPr/>
          </p:nvSpPr>
          <p:spPr>
            <a:xfrm>
              <a:off x="263325" y="1359745"/>
              <a:ext cx="336973" cy="7239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3</a:t>
              </a:r>
              <a:endParaRPr kumimoji="0" lang="en-US" sz="2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4" name="TextBox 63"/>
            <p:cNvSpPr txBox="1"/>
            <p:nvPr/>
          </p:nvSpPr>
          <p:spPr>
            <a:xfrm>
              <a:off x="937270" y="1359745"/>
              <a:ext cx="336973" cy="7239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4</a:t>
              </a:r>
              <a:endParaRPr kumimoji="0" lang="en-US" sz="2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grpSp>
      <p:grpSp>
        <p:nvGrpSpPr>
          <p:cNvPr id="89" name="Group 88"/>
          <p:cNvGrpSpPr/>
          <p:nvPr/>
        </p:nvGrpSpPr>
        <p:grpSpPr>
          <a:xfrm>
            <a:off x="381000" y="4114800"/>
            <a:ext cx="3886200" cy="2220686"/>
            <a:chOff x="381000" y="464403"/>
            <a:chExt cx="4800600" cy="2743200"/>
          </a:xfrm>
        </p:grpSpPr>
        <p:grpSp>
          <p:nvGrpSpPr>
            <p:cNvPr id="90" name="Group 11"/>
            <p:cNvGrpSpPr/>
            <p:nvPr/>
          </p:nvGrpSpPr>
          <p:grpSpPr>
            <a:xfrm>
              <a:off x="381000" y="464403"/>
              <a:ext cx="4800600" cy="2743200"/>
              <a:chOff x="381000" y="914400"/>
              <a:chExt cx="4800600" cy="2743200"/>
            </a:xfrm>
          </p:grpSpPr>
          <p:grpSp>
            <p:nvGrpSpPr>
              <p:cNvPr id="95" name="Group 3"/>
              <p:cNvGrpSpPr/>
              <p:nvPr/>
            </p:nvGrpSpPr>
            <p:grpSpPr>
              <a:xfrm>
                <a:off x="381000" y="914400"/>
                <a:ext cx="4800600" cy="2743200"/>
                <a:chOff x="2286000" y="1905000"/>
                <a:chExt cx="4800600" cy="2743200"/>
              </a:xfrm>
            </p:grpSpPr>
            <p:sp>
              <p:nvSpPr>
                <p:cNvPr id="99" name="Flowchart: Document 98"/>
                <p:cNvSpPr/>
                <p:nvPr/>
              </p:nvSpPr>
              <p:spPr>
                <a:xfrm>
                  <a:off x="2286000" y="1905000"/>
                  <a:ext cx="4800600" cy="2743200"/>
                </a:xfrm>
                <a:prstGeom prst="flowChartDocumen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0" name="Rectangle 99"/>
                <p:cNvSpPr/>
                <p:nvPr/>
              </p:nvSpPr>
              <p:spPr>
                <a:xfrm>
                  <a:off x="2286000" y="1905000"/>
                  <a:ext cx="609600" cy="609600"/>
                </a:xfrm>
                <a:prstGeom prst="rect">
                  <a:avLst/>
                </a:prstGeom>
                <a:solidFill>
                  <a:srgbClr val="FFFF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101" name="Straight Connector 100"/>
                <p:cNvCxnSpPr/>
                <p:nvPr/>
              </p:nvCxnSpPr>
              <p:spPr>
                <a:xfrm rot="5400000">
                  <a:off x="2780851" y="3238052"/>
                  <a:ext cx="2667000" cy="897"/>
                </a:xfrm>
                <a:prstGeom prst="line">
                  <a:avLst/>
                </a:prstGeom>
                <a:noFill/>
                <a:ln w="9525" cap="flat" cmpd="sng" algn="ctr">
                  <a:solidFill>
                    <a:srgbClr val="000000"/>
                  </a:solidFill>
                  <a:prstDash val="solid"/>
                </a:ln>
                <a:effectLst/>
              </p:spPr>
            </p:cxnSp>
            <p:cxnSp>
              <p:nvCxnSpPr>
                <p:cNvPr id="102" name="Straight Connector 101"/>
                <p:cNvCxnSpPr/>
                <p:nvPr/>
              </p:nvCxnSpPr>
              <p:spPr>
                <a:xfrm rot="5400000">
                  <a:off x="2147202" y="3261576"/>
                  <a:ext cx="2714574" cy="3012"/>
                </a:xfrm>
                <a:prstGeom prst="line">
                  <a:avLst/>
                </a:prstGeom>
                <a:noFill/>
                <a:ln w="9525" cap="flat" cmpd="sng" algn="ctr">
                  <a:solidFill>
                    <a:srgbClr val="000000"/>
                  </a:solidFill>
                  <a:prstDash val="solid"/>
                </a:ln>
                <a:effectLst/>
              </p:spPr>
            </p:cxnSp>
            <p:cxnSp>
              <p:nvCxnSpPr>
                <p:cNvPr id="103" name="Straight Connector 102"/>
                <p:cNvCxnSpPr/>
                <p:nvPr/>
              </p:nvCxnSpPr>
              <p:spPr>
                <a:xfrm rot="5400000">
                  <a:off x="1561651" y="3238052"/>
                  <a:ext cx="2667000" cy="897"/>
                </a:xfrm>
                <a:prstGeom prst="line">
                  <a:avLst/>
                </a:prstGeom>
                <a:noFill/>
                <a:ln w="9525" cap="flat" cmpd="sng" algn="ctr">
                  <a:solidFill>
                    <a:srgbClr val="000000"/>
                  </a:solidFill>
                  <a:prstDash val="solid"/>
                </a:ln>
                <a:effectLst/>
              </p:spPr>
            </p:cxnSp>
            <p:cxnSp>
              <p:nvCxnSpPr>
                <p:cNvPr id="104" name="Straight Connector 103"/>
                <p:cNvCxnSpPr/>
                <p:nvPr/>
              </p:nvCxnSpPr>
              <p:spPr>
                <a:xfrm rot="5400000">
                  <a:off x="4139316" y="3098823"/>
                  <a:ext cx="2388508" cy="862"/>
                </a:xfrm>
                <a:prstGeom prst="line">
                  <a:avLst/>
                </a:prstGeom>
                <a:noFill/>
                <a:ln w="9525" cap="flat" cmpd="sng" algn="ctr">
                  <a:solidFill>
                    <a:srgbClr val="000000"/>
                  </a:solidFill>
                  <a:prstDash val="solid"/>
                </a:ln>
                <a:effectLst/>
              </p:spPr>
            </p:cxnSp>
            <p:cxnSp>
              <p:nvCxnSpPr>
                <p:cNvPr id="105" name="Straight Connector 104"/>
                <p:cNvCxnSpPr/>
                <p:nvPr/>
              </p:nvCxnSpPr>
              <p:spPr>
                <a:xfrm rot="5400000">
                  <a:off x="4800216" y="3047616"/>
                  <a:ext cx="2286000" cy="768"/>
                </a:xfrm>
                <a:prstGeom prst="line">
                  <a:avLst/>
                </a:prstGeom>
                <a:noFill/>
                <a:ln w="9525" cap="flat" cmpd="sng" algn="ctr">
                  <a:solidFill>
                    <a:srgbClr val="000000"/>
                  </a:solidFill>
                  <a:prstDash val="solid"/>
                </a:ln>
                <a:effectLst/>
              </p:spPr>
            </p:cxnSp>
            <p:cxnSp>
              <p:nvCxnSpPr>
                <p:cNvPr id="106" name="Straight Connector 105"/>
                <p:cNvCxnSpPr/>
                <p:nvPr/>
              </p:nvCxnSpPr>
              <p:spPr>
                <a:xfrm rot="5400000">
                  <a:off x="5447928" y="3009529"/>
                  <a:ext cx="2209800" cy="743"/>
                </a:xfrm>
                <a:prstGeom prst="line">
                  <a:avLst/>
                </a:prstGeom>
                <a:noFill/>
                <a:ln w="9525" cap="flat" cmpd="sng" algn="ctr">
                  <a:solidFill>
                    <a:srgbClr val="000000"/>
                  </a:solidFill>
                  <a:prstDash val="solid"/>
                </a:ln>
                <a:effectLst/>
              </p:spPr>
            </p:cxnSp>
            <p:cxnSp>
              <p:nvCxnSpPr>
                <p:cNvPr id="107" name="Straight Connector 106"/>
                <p:cNvCxnSpPr/>
                <p:nvPr/>
              </p:nvCxnSpPr>
              <p:spPr>
                <a:xfrm rot="5400000">
                  <a:off x="3442684" y="3185922"/>
                  <a:ext cx="2561844" cy="1588"/>
                </a:xfrm>
                <a:prstGeom prst="line">
                  <a:avLst/>
                </a:prstGeom>
                <a:noFill/>
                <a:ln w="9525" cap="flat" cmpd="sng" algn="ctr">
                  <a:solidFill>
                    <a:srgbClr val="000000"/>
                  </a:solidFill>
                  <a:prstDash val="solid"/>
                </a:ln>
                <a:effectLst/>
              </p:spPr>
            </p:cxnSp>
            <p:cxnSp>
              <p:nvCxnSpPr>
                <p:cNvPr id="108" name="Straight Connector 107"/>
                <p:cNvCxnSpPr/>
                <p:nvPr/>
              </p:nvCxnSpPr>
              <p:spPr>
                <a:xfrm flipV="1">
                  <a:off x="2286000" y="2514600"/>
                  <a:ext cx="4800600" cy="1"/>
                </a:xfrm>
                <a:prstGeom prst="line">
                  <a:avLst/>
                </a:prstGeom>
                <a:noFill/>
                <a:ln w="9525" cap="flat" cmpd="sng" algn="ctr">
                  <a:solidFill>
                    <a:srgbClr val="000000"/>
                  </a:solidFill>
                  <a:prstDash val="solid"/>
                </a:ln>
                <a:effectLst/>
              </p:spPr>
            </p:cxnSp>
            <p:cxnSp>
              <p:nvCxnSpPr>
                <p:cNvPr id="109" name="Straight Connector 108"/>
                <p:cNvCxnSpPr/>
                <p:nvPr/>
              </p:nvCxnSpPr>
              <p:spPr>
                <a:xfrm flipV="1">
                  <a:off x="2286000" y="3124200"/>
                  <a:ext cx="4800600" cy="1"/>
                </a:xfrm>
                <a:prstGeom prst="line">
                  <a:avLst/>
                </a:prstGeom>
                <a:noFill/>
                <a:ln w="9525" cap="flat" cmpd="sng" algn="ctr">
                  <a:solidFill>
                    <a:srgbClr val="000000"/>
                  </a:solidFill>
                  <a:prstDash val="solid"/>
                </a:ln>
                <a:effectLst/>
              </p:spPr>
            </p:cxnSp>
            <p:cxnSp>
              <p:nvCxnSpPr>
                <p:cNvPr id="110" name="Straight Connector 109"/>
                <p:cNvCxnSpPr/>
                <p:nvPr/>
              </p:nvCxnSpPr>
              <p:spPr>
                <a:xfrm flipV="1">
                  <a:off x="2286000" y="3809999"/>
                  <a:ext cx="4800600" cy="1"/>
                </a:xfrm>
                <a:prstGeom prst="line">
                  <a:avLst/>
                </a:prstGeom>
                <a:noFill/>
                <a:ln w="9525" cap="flat" cmpd="sng" algn="ctr">
                  <a:solidFill>
                    <a:srgbClr val="000000"/>
                  </a:solidFill>
                  <a:prstDash val="solid"/>
                </a:ln>
                <a:effectLst/>
              </p:spPr>
            </p:cxnSp>
            <p:cxnSp>
              <p:nvCxnSpPr>
                <p:cNvPr id="111" name="Straight Connector 110"/>
                <p:cNvCxnSpPr/>
                <p:nvPr/>
              </p:nvCxnSpPr>
              <p:spPr>
                <a:xfrm flipV="1">
                  <a:off x="2286000" y="4443652"/>
                  <a:ext cx="2438400" cy="2"/>
                </a:xfrm>
                <a:prstGeom prst="line">
                  <a:avLst/>
                </a:prstGeom>
                <a:noFill/>
                <a:ln w="9525" cap="flat" cmpd="sng" algn="ctr">
                  <a:solidFill>
                    <a:srgbClr val="000000"/>
                  </a:solidFill>
                  <a:prstDash val="solid"/>
                </a:ln>
                <a:effectLst/>
              </p:spPr>
            </p:cxnSp>
          </p:grpSp>
          <p:sp>
            <p:nvSpPr>
              <p:cNvPr id="96" name="Rectangle 95"/>
              <p:cNvSpPr/>
              <p:nvPr/>
            </p:nvSpPr>
            <p:spPr>
              <a:xfrm>
                <a:off x="990600" y="914400"/>
                <a:ext cx="609600" cy="609600"/>
              </a:xfrm>
              <a:prstGeom prst="rect">
                <a:avLst/>
              </a:prstGeom>
              <a:solidFill>
                <a:srgbClr val="92D05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7" name="Rectangle 96"/>
              <p:cNvSpPr/>
              <p:nvPr/>
            </p:nvSpPr>
            <p:spPr>
              <a:xfrm>
                <a:off x="381000" y="1524000"/>
                <a:ext cx="609600" cy="609600"/>
              </a:xfrm>
              <a:prstGeom prst="rect">
                <a:avLst/>
              </a:prstGeom>
              <a:solidFill>
                <a:srgbClr val="FFC0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8" name="Rectangle 97"/>
              <p:cNvSpPr/>
              <p:nvPr/>
            </p:nvSpPr>
            <p:spPr>
              <a:xfrm>
                <a:off x="990600" y="1524000"/>
                <a:ext cx="609600" cy="609600"/>
              </a:xfrm>
              <a:prstGeom prst="rect">
                <a:avLst/>
              </a:prstGeom>
              <a:solidFill>
                <a:srgbClr val="00B0F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cxnSp>
          <p:nvCxnSpPr>
            <p:cNvPr id="91" name="Straight Arrow Connector 90"/>
            <p:cNvCxnSpPr/>
            <p:nvPr/>
          </p:nvCxnSpPr>
          <p:spPr>
            <a:xfrm>
              <a:off x="685800" y="762000"/>
              <a:ext cx="609600" cy="1588"/>
            </a:xfrm>
            <a:prstGeom prst="straightConnector1">
              <a:avLst/>
            </a:prstGeom>
            <a:noFill/>
            <a:ln w="57150" cap="flat" cmpd="sng" algn="ctr">
              <a:solidFill>
                <a:srgbClr val="000000"/>
              </a:solidFill>
              <a:prstDash val="solid"/>
              <a:tailEnd type="arrow"/>
            </a:ln>
            <a:effectLst/>
          </p:spPr>
        </p:cxnSp>
        <p:cxnSp>
          <p:nvCxnSpPr>
            <p:cNvPr id="92" name="Straight Arrow Connector 91"/>
            <p:cNvCxnSpPr/>
            <p:nvPr/>
          </p:nvCxnSpPr>
          <p:spPr>
            <a:xfrm>
              <a:off x="685800" y="1371600"/>
              <a:ext cx="609600" cy="1588"/>
            </a:xfrm>
            <a:prstGeom prst="straightConnector1">
              <a:avLst/>
            </a:prstGeom>
            <a:noFill/>
            <a:ln w="57150" cap="flat" cmpd="sng" algn="ctr">
              <a:solidFill>
                <a:srgbClr val="000000"/>
              </a:solidFill>
              <a:prstDash val="solid"/>
              <a:headEnd type="arrow" w="med" len="med"/>
              <a:tailEnd type="none" w="med" len="med"/>
            </a:ln>
            <a:effectLst/>
          </p:spPr>
        </p:cxnSp>
        <p:cxnSp>
          <p:nvCxnSpPr>
            <p:cNvPr id="93" name="Straight Arrow Connector 92"/>
            <p:cNvCxnSpPr/>
            <p:nvPr/>
          </p:nvCxnSpPr>
          <p:spPr>
            <a:xfrm rot="5400000">
              <a:off x="1104900" y="1104900"/>
              <a:ext cx="533400" cy="1588"/>
            </a:xfrm>
            <a:prstGeom prst="straightConnector1">
              <a:avLst/>
            </a:prstGeom>
            <a:noFill/>
            <a:ln w="57150" cap="flat" cmpd="sng" algn="ctr">
              <a:solidFill>
                <a:srgbClr val="000000"/>
              </a:solidFill>
              <a:prstDash val="solid"/>
              <a:tailEnd type="arrow"/>
            </a:ln>
            <a:effectLst/>
          </p:spPr>
        </p:cxnSp>
        <p:cxnSp>
          <p:nvCxnSpPr>
            <p:cNvPr id="94" name="Straight Arrow Connector 93"/>
            <p:cNvCxnSpPr/>
            <p:nvPr/>
          </p:nvCxnSpPr>
          <p:spPr>
            <a:xfrm rot="5400000">
              <a:off x="343694" y="1104106"/>
              <a:ext cx="533400" cy="1588"/>
            </a:xfrm>
            <a:prstGeom prst="straightConnector1">
              <a:avLst/>
            </a:prstGeom>
            <a:noFill/>
            <a:ln w="57150" cap="flat" cmpd="sng" algn="ctr">
              <a:solidFill>
                <a:srgbClr val="000000"/>
              </a:solidFill>
              <a:prstDash val="solid"/>
              <a:headEnd type="arrow" w="med" len="med"/>
              <a:tailEnd type="none" w="med" len="med"/>
            </a:ln>
            <a:effectLst/>
          </p:spPr>
        </p:cxnSp>
      </p:grpSp>
      <p:sp>
        <p:nvSpPr>
          <p:cNvPr id="112" name="TextBox 111"/>
          <p:cNvSpPr txBox="1"/>
          <p:nvPr/>
        </p:nvSpPr>
        <p:spPr>
          <a:xfrm>
            <a:off x="228600" y="6324600"/>
            <a:ext cx="4343400" cy="400110"/>
          </a:xfrm>
          <a:prstGeom prst="rect">
            <a:avLst/>
          </a:prstGeom>
          <a:noFill/>
        </p:spPr>
        <p:txBody>
          <a:bodyPr wrap="square" rtlCol="0">
            <a:spAutoFit/>
          </a:bodyPr>
          <a:lstStyle/>
          <a:p>
            <a:r>
              <a:rPr lang="en-US" sz="2000" dirty="0" smtClean="0"/>
              <a:t>Temporal Component To Spatial Mixing</a:t>
            </a:r>
            <a:endParaRPr lang="en-US" sz="2000" dirty="0"/>
          </a:p>
        </p:txBody>
      </p:sp>
      <p:sp>
        <p:nvSpPr>
          <p:cNvPr id="113" name="Content Placeholder 2"/>
          <p:cNvSpPr>
            <a:spLocks noGrp="1"/>
          </p:cNvSpPr>
          <p:nvPr>
            <p:ph idx="1"/>
          </p:nvPr>
        </p:nvSpPr>
        <p:spPr>
          <a:xfrm>
            <a:off x="4724400" y="1447800"/>
            <a:ext cx="4343400" cy="5410200"/>
          </a:xfrm>
          <a:noFill/>
        </p:spPr>
        <p:txBody>
          <a:bodyPr>
            <a:noAutofit/>
          </a:bodyPr>
          <a:lstStyle/>
          <a:p>
            <a:pPr algn="just"/>
            <a:r>
              <a:rPr lang="en-US" sz="2000" dirty="0" smtClean="0"/>
              <a:t>Each pixel may map to a window of 2x2, 3x3 etc. such that the eye may not perceive individual sub-pixels, but treat the group as a single pixel with average of all sub-pixel intensities. When viewed from a distance these sub-pixels average into a single new intensity not available on the base display.</a:t>
            </a:r>
          </a:p>
          <a:p>
            <a:pPr algn="just"/>
            <a:endParaRPr lang="en-US" sz="2000" dirty="0" smtClean="0"/>
          </a:p>
          <a:p>
            <a:r>
              <a:rPr lang="en-US" sz="2000" b="1" dirty="0" smtClean="0"/>
              <a:t>Temopral Component : </a:t>
            </a:r>
            <a:r>
              <a:rPr lang="en-US" sz="2000" dirty="0" smtClean="0"/>
              <a:t>Temporal mixing help better perceive the average intensity per super-pixel and also differentiates its identity from its neighbors. This is done by rotating the sub-pixel intensities by one for each display clock cycle. </a:t>
            </a:r>
          </a:p>
          <a:p>
            <a:endParaRPr lang="en-US" sz="2000" dirty="0" smtClean="0"/>
          </a:p>
          <a:p>
            <a:endParaRPr lang="en-US" sz="2000" dirty="0" smtClean="0"/>
          </a:p>
          <a:p>
            <a:endParaRPr lang="en-US" sz="20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Spatio Temporal Mixing</a:t>
            </a:r>
            <a:endParaRPr lang="en-US" dirty="0"/>
          </a:p>
        </p:txBody>
      </p:sp>
      <p:grpSp>
        <p:nvGrpSpPr>
          <p:cNvPr id="90" name="Group 89"/>
          <p:cNvGrpSpPr/>
          <p:nvPr/>
        </p:nvGrpSpPr>
        <p:grpSpPr>
          <a:xfrm>
            <a:off x="1828800" y="1524000"/>
            <a:ext cx="5657881" cy="3143987"/>
            <a:chOff x="174505" y="-95143"/>
            <a:chExt cx="8969495" cy="4984190"/>
          </a:xfrm>
        </p:grpSpPr>
        <p:grpSp>
          <p:nvGrpSpPr>
            <p:cNvPr id="91" name="Group 11"/>
            <p:cNvGrpSpPr/>
            <p:nvPr/>
          </p:nvGrpSpPr>
          <p:grpSpPr>
            <a:xfrm>
              <a:off x="654845" y="257175"/>
              <a:ext cx="5955506" cy="3403147"/>
              <a:chOff x="381000" y="914400"/>
              <a:chExt cx="4800600" cy="2743200"/>
            </a:xfrm>
          </p:grpSpPr>
          <p:grpSp>
            <p:nvGrpSpPr>
              <p:cNvPr id="159" name="Group 3"/>
              <p:cNvGrpSpPr/>
              <p:nvPr/>
            </p:nvGrpSpPr>
            <p:grpSpPr>
              <a:xfrm>
                <a:off x="381000" y="914400"/>
                <a:ext cx="4800600" cy="2743200"/>
                <a:chOff x="2286000" y="1905000"/>
                <a:chExt cx="4800600" cy="2743200"/>
              </a:xfrm>
            </p:grpSpPr>
            <p:sp>
              <p:nvSpPr>
                <p:cNvPr id="163" name="Flowchart: Document 162"/>
                <p:cNvSpPr/>
                <p:nvPr/>
              </p:nvSpPr>
              <p:spPr>
                <a:xfrm>
                  <a:off x="2286000" y="1905000"/>
                  <a:ext cx="4800600" cy="2743200"/>
                </a:xfrm>
                <a:prstGeom prst="flowChartDocumen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64" name="Rectangle 163"/>
                <p:cNvSpPr/>
                <p:nvPr/>
              </p:nvSpPr>
              <p:spPr>
                <a:xfrm>
                  <a:off x="2286000" y="1905000"/>
                  <a:ext cx="609600" cy="609600"/>
                </a:xfrm>
                <a:prstGeom prst="rect">
                  <a:avLst/>
                </a:prstGeom>
                <a:solidFill>
                  <a:srgbClr val="0000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cxnSp>
              <p:nvCxnSpPr>
                <p:cNvPr id="165" name="Straight Connector 164"/>
                <p:cNvCxnSpPr/>
                <p:nvPr/>
              </p:nvCxnSpPr>
              <p:spPr>
                <a:xfrm rot="5400000">
                  <a:off x="2780851" y="3238052"/>
                  <a:ext cx="2667000" cy="897"/>
                </a:xfrm>
                <a:prstGeom prst="line">
                  <a:avLst/>
                </a:prstGeom>
                <a:noFill/>
                <a:ln w="9525" cap="flat" cmpd="sng" algn="ctr">
                  <a:solidFill>
                    <a:srgbClr val="000000"/>
                  </a:solidFill>
                  <a:prstDash val="solid"/>
                </a:ln>
                <a:effectLst/>
              </p:spPr>
            </p:cxnSp>
            <p:cxnSp>
              <p:nvCxnSpPr>
                <p:cNvPr id="166" name="Straight Connector 165"/>
                <p:cNvCxnSpPr/>
                <p:nvPr/>
              </p:nvCxnSpPr>
              <p:spPr>
                <a:xfrm rot="5400000">
                  <a:off x="2147202" y="3261576"/>
                  <a:ext cx="2714574" cy="3012"/>
                </a:xfrm>
                <a:prstGeom prst="line">
                  <a:avLst/>
                </a:prstGeom>
                <a:noFill/>
                <a:ln w="9525" cap="flat" cmpd="sng" algn="ctr">
                  <a:solidFill>
                    <a:srgbClr val="000000"/>
                  </a:solidFill>
                  <a:prstDash val="solid"/>
                </a:ln>
                <a:effectLst/>
              </p:spPr>
            </p:cxnSp>
            <p:cxnSp>
              <p:nvCxnSpPr>
                <p:cNvPr id="167" name="Straight Connector 166"/>
                <p:cNvCxnSpPr/>
                <p:nvPr/>
              </p:nvCxnSpPr>
              <p:spPr>
                <a:xfrm rot="5400000">
                  <a:off x="1561651" y="3238052"/>
                  <a:ext cx="2667000" cy="897"/>
                </a:xfrm>
                <a:prstGeom prst="line">
                  <a:avLst/>
                </a:prstGeom>
                <a:noFill/>
                <a:ln w="9525" cap="flat" cmpd="sng" algn="ctr">
                  <a:solidFill>
                    <a:srgbClr val="000000"/>
                  </a:solidFill>
                  <a:prstDash val="solid"/>
                </a:ln>
                <a:effectLst/>
              </p:spPr>
            </p:cxnSp>
            <p:cxnSp>
              <p:nvCxnSpPr>
                <p:cNvPr id="168" name="Straight Connector 167"/>
                <p:cNvCxnSpPr/>
                <p:nvPr/>
              </p:nvCxnSpPr>
              <p:spPr>
                <a:xfrm rot="5400000">
                  <a:off x="4139316" y="3098823"/>
                  <a:ext cx="2388508" cy="862"/>
                </a:xfrm>
                <a:prstGeom prst="line">
                  <a:avLst/>
                </a:prstGeom>
                <a:noFill/>
                <a:ln w="9525" cap="flat" cmpd="sng" algn="ctr">
                  <a:solidFill>
                    <a:srgbClr val="000000"/>
                  </a:solidFill>
                  <a:prstDash val="solid"/>
                </a:ln>
                <a:effectLst/>
              </p:spPr>
            </p:cxnSp>
            <p:cxnSp>
              <p:nvCxnSpPr>
                <p:cNvPr id="169" name="Straight Connector 19"/>
                <p:cNvCxnSpPr/>
                <p:nvPr/>
              </p:nvCxnSpPr>
              <p:spPr>
                <a:xfrm rot="5400000">
                  <a:off x="4800216" y="3047616"/>
                  <a:ext cx="2286000" cy="768"/>
                </a:xfrm>
                <a:prstGeom prst="line">
                  <a:avLst/>
                </a:prstGeom>
                <a:noFill/>
                <a:ln w="9525" cap="flat" cmpd="sng" algn="ctr">
                  <a:solidFill>
                    <a:srgbClr val="000000"/>
                  </a:solidFill>
                  <a:prstDash val="solid"/>
                </a:ln>
                <a:effectLst/>
              </p:spPr>
            </p:cxnSp>
            <p:cxnSp>
              <p:nvCxnSpPr>
                <p:cNvPr id="170" name="Straight Connector 169"/>
                <p:cNvCxnSpPr/>
                <p:nvPr/>
              </p:nvCxnSpPr>
              <p:spPr>
                <a:xfrm rot="5400000">
                  <a:off x="5447928" y="3009529"/>
                  <a:ext cx="2209800" cy="743"/>
                </a:xfrm>
                <a:prstGeom prst="line">
                  <a:avLst/>
                </a:prstGeom>
                <a:noFill/>
                <a:ln w="9525" cap="flat" cmpd="sng" algn="ctr">
                  <a:solidFill>
                    <a:srgbClr val="000000"/>
                  </a:solidFill>
                  <a:prstDash val="solid"/>
                </a:ln>
                <a:effectLst/>
              </p:spPr>
            </p:cxnSp>
            <p:cxnSp>
              <p:nvCxnSpPr>
                <p:cNvPr id="171" name="Straight Connector 170"/>
                <p:cNvCxnSpPr/>
                <p:nvPr/>
              </p:nvCxnSpPr>
              <p:spPr>
                <a:xfrm rot="5400000">
                  <a:off x="3442684" y="3185922"/>
                  <a:ext cx="2561844" cy="1588"/>
                </a:xfrm>
                <a:prstGeom prst="line">
                  <a:avLst/>
                </a:prstGeom>
                <a:noFill/>
                <a:ln w="9525" cap="flat" cmpd="sng" algn="ctr">
                  <a:solidFill>
                    <a:srgbClr val="000000"/>
                  </a:solidFill>
                  <a:prstDash val="solid"/>
                </a:ln>
                <a:effectLst/>
              </p:spPr>
            </p:cxnSp>
            <p:cxnSp>
              <p:nvCxnSpPr>
                <p:cNvPr id="172" name="Straight Connector 171"/>
                <p:cNvCxnSpPr/>
                <p:nvPr/>
              </p:nvCxnSpPr>
              <p:spPr>
                <a:xfrm flipV="1">
                  <a:off x="2286000" y="2514600"/>
                  <a:ext cx="4800600" cy="1"/>
                </a:xfrm>
                <a:prstGeom prst="line">
                  <a:avLst/>
                </a:prstGeom>
                <a:noFill/>
                <a:ln w="9525" cap="flat" cmpd="sng" algn="ctr">
                  <a:solidFill>
                    <a:srgbClr val="000000"/>
                  </a:solidFill>
                  <a:prstDash val="solid"/>
                </a:ln>
                <a:effectLst/>
              </p:spPr>
            </p:cxnSp>
            <p:cxnSp>
              <p:nvCxnSpPr>
                <p:cNvPr id="173" name="Straight Connector 172"/>
                <p:cNvCxnSpPr/>
                <p:nvPr/>
              </p:nvCxnSpPr>
              <p:spPr>
                <a:xfrm flipV="1">
                  <a:off x="2286000" y="3124200"/>
                  <a:ext cx="4800600" cy="1"/>
                </a:xfrm>
                <a:prstGeom prst="line">
                  <a:avLst/>
                </a:prstGeom>
                <a:noFill/>
                <a:ln w="9525" cap="flat" cmpd="sng" algn="ctr">
                  <a:solidFill>
                    <a:srgbClr val="000000"/>
                  </a:solidFill>
                  <a:prstDash val="solid"/>
                </a:ln>
                <a:effectLst/>
              </p:spPr>
            </p:cxnSp>
            <p:cxnSp>
              <p:nvCxnSpPr>
                <p:cNvPr id="174" name="Straight Connector 173"/>
                <p:cNvCxnSpPr/>
                <p:nvPr/>
              </p:nvCxnSpPr>
              <p:spPr>
                <a:xfrm flipV="1">
                  <a:off x="2286000" y="3809999"/>
                  <a:ext cx="4800600" cy="1"/>
                </a:xfrm>
                <a:prstGeom prst="line">
                  <a:avLst/>
                </a:prstGeom>
                <a:noFill/>
                <a:ln w="9525" cap="flat" cmpd="sng" algn="ctr">
                  <a:solidFill>
                    <a:srgbClr val="000000"/>
                  </a:solidFill>
                  <a:prstDash val="solid"/>
                </a:ln>
                <a:effectLst/>
              </p:spPr>
            </p:cxnSp>
            <p:cxnSp>
              <p:nvCxnSpPr>
                <p:cNvPr id="175" name="Straight Connector 174"/>
                <p:cNvCxnSpPr/>
                <p:nvPr/>
              </p:nvCxnSpPr>
              <p:spPr>
                <a:xfrm flipV="1">
                  <a:off x="2286000" y="4443652"/>
                  <a:ext cx="2438400" cy="2"/>
                </a:xfrm>
                <a:prstGeom prst="line">
                  <a:avLst/>
                </a:prstGeom>
                <a:noFill/>
                <a:ln w="9525" cap="flat" cmpd="sng" algn="ctr">
                  <a:solidFill>
                    <a:srgbClr val="000000"/>
                  </a:solidFill>
                  <a:prstDash val="solid"/>
                </a:ln>
                <a:effectLst/>
              </p:spPr>
            </p:cxnSp>
          </p:grpSp>
          <p:sp>
            <p:nvSpPr>
              <p:cNvPr id="160" name="Rectangle 159"/>
              <p:cNvSpPr/>
              <p:nvPr/>
            </p:nvSpPr>
            <p:spPr>
              <a:xfrm>
                <a:off x="990600" y="914400"/>
                <a:ext cx="609600" cy="609600"/>
              </a:xfrm>
              <a:prstGeom prst="rect">
                <a:avLst/>
              </a:prstGeom>
              <a:solidFill>
                <a:srgbClr val="000000">
                  <a:lumMod val="60000"/>
                  <a:lumOff val="4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61" name="Rectangle 160"/>
              <p:cNvSpPr/>
              <p:nvPr/>
            </p:nvSpPr>
            <p:spPr>
              <a:xfrm>
                <a:off x="381000" y="1524000"/>
                <a:ext cx="609600" cy="609600"/>
              </a:xfrm>
              <a:prstGeom prst="rect">
                <a:avLst/>
              </a:prstGeom>
              <a:solidFill>
                <a:srgbClr val="808080">
                  <a:lumMod val="75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62" name="Rectangle 161"/>
              <p:cNvSpPr/>
              <p:nvPr/>
            </p:nvSpPr>
            <p:spPr>
              <a:xfrm>
                <a:off x="990600" y="1524000"/>
                <a:ext cx="609600" cy="609600"/>
              </a:xfrm>
              <a:prstGeom prst="rect">
                <a:avLst/>
              </a:prstGeom>
              <a:solidFill>
                <a:srgbClr val="00B0F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grpSp>
        <p:grpSp>
          <p:nvGrpSpPr>
            <p:cNvPr id="92" name="Group 11"/>
            <p:cNvGrpSpPr/>
            <p:nvPr/>
          </p:nvGrpSpPr>
          <p:grpSpPr>
            <a:xfrm>
              <a:off x="978695" y="653486"/>
              <a:ext cx="5955506" cy="3403147"/>
              <a:chOff x="381000" y="914400"/>
              <a:chExt cx="4800600" cy="2743200"/>
            </a:xfrm>
          </p:grpSpPr>
          <p:grpSp>
            <p:nvGrpSpPr>
              <p:cNvPr id="142" name="Group 3"/>
              <p:cNvGrpSpPr/>
              <p:nvPr/>
            </p:nvGrpSpPr>
            <p:grpSpPr>
              <a:xfrm>
                <a:off x="381000" y="914400"/>
                <a:ext cx="4800600" cy="2743200"/>
                <a:chOff x="2286000" y="1905000"/>
                <a:chExt cx="4800600" cy="2743200"/>
              </a:xfrm>
            </p:grpSpPr>
            <p:sp>
              <p:nvSpPr>
                <p:cNvPr id="146" name="Flowchart: Document 145"/>
                <p:cNvSpPr/>
                <p:nvPr/>
              </p:nvSpPr>
              <p:spPr>
                <a:xfrm>
                  <a:off x="2286000" y="1905000"/>
                  <a:ext cx="4800600" cy="2743200"/>
                </a:xfrm>
                <a:prstGeom prst="flowChartDocumen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47" name="Rectangle 146"/>
                <p:cNvSpPr/>
                <p:nvPr/>
              </p:nvSpPr>
              <p:spPr>
                <a:xfrm>
                  <a:off x="2286000" y="1905000"/>
                  <a:ext cx="609600" cy="609600"/>
                </a:xfrm>
                <a:prstGeom prst="rect">
                  <a:avLst/>
                </a:prstGeom>
                <a:solidFill>
                  <a:srgbClr val="DAEDEF">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cxnSp>
              <p:nvCxnSpPr>
                <p:cNvPr id="148" name="Straight Connector 147"/>
                <p:cNvCxnSpPr/>
                <p:nvPr/>
              </p:nvCxnSpPr>
              <p:spPr>
                <a:xfrm rot="5400000">
                  <a:off x="2780851" y="3238052"/>
                  <a:ext cx="2667000" cy="897"/>
                </a:xfrm>
                <a:prstGeom prst="line">
                  <a:avLst/>
                </a:prstGeom>
                <a:noFill/>
                <a:ln w="9525" cap="flat" cmpd="sng" algn="ctr">
                  <a:solidFill>
                    <a:srgbClr val="000000"/>
                  </a:solidFill>
                  <a:prstDash val="solid"/>
                </a:ln>
                <a:effectLst/>
              </p:spPr>
            </p:cxnSp>
            <p:cxnSp>
              <p:nvCxnSpPr>
                <p:cNvPr id="149" name="Straight Connector 148"/>
                <p:cNvCxnSpPr/>
                <p:nvPr/>
              </p:nvCxnSpPr>
              <p:spPr>
                <a:xfrm rot="5400000">
                  <a:off x="2147202" y="3261576"/>
                  <a:ext cx="2714574" cy="3012"/>
                </a:xfrm>
                <a:prstGeom prst="line">
                  <a:avLst/>
                </a:prstGeom>
                <a:noFill/>
                <a:ln w="9525" cap="flat" cmpd="sng" algn="ctr">
                  <a:solidFill>
                    <a:srgbClr val="000000"/>
                  </a:solidFill>
                  <a:prstDash val="solid"/>
                </a:ln>
                <a:effectLst/>
              </p:spPr>
            </p:cxnSp>
            <p:cxnSp>
              <p:nvCxnSpPr>
                <p:cNvPr id="150" name="Straight Connector 149"/>
                <p:cNvCxnSpPr/>
                <p:nvPr/>
              </p:nvCxnSpPr>
              <p:spPr>
                <a:xfrm rot="5400000">
                  <a:off x="1561651" y="3238052"/>
                  <a:ext cx="2667000" cy="897"/>
                </a:xfrm>
                <a:prstGeom prst="line">
                  <a:avLst/>
                </a:prstGeom>
                <a:noFill/>
                <a:ln w="9525" cap="flat" cmpd="sng" algn="ctr">
                  <a:solidFill>
                    <a:srgbClr val="000000"/>
                  </a:solidFill>
                  <a:prstDash val="solid"/>
                </a:ln>
                <a:effectLst/>
              </p:spPr>
            </p:cxnSp>
            <p:cxnSp>
              <p:nvCxnSpPr>
                <p:cNvPr id="151" name="Straight Connector 36"/>
                <p:cNvCxnSpPr/>
                <p:nvPr/>
              </p:nvCxnSpPr>
              <p:spPr>
                <a:xfrm rot="5400000">
                  <a:off x="4139316" y="3098823"/>
                  <a:ext cx="2388508" cy="862"/>
                </a:xfrm>
                <a:prstGeom prst="line">
                  <a:avLst/>
                </a:prstGeom>
                <a:noFill/>
                <a:ln w="9525" cap="flat" cmpd="sng" algn="ctr">
                  <a:solidFill>
                    <a:srgbClr val="000000"/>
                  </a:solidFill>
                  <a:prstDash val="solid"/>
                </a:ln>
                <a:effectLst/>
              </p:spPr>
            </p:cxnSp>
            <p:cxnSp>
              <p:nvCxnSpPr>
                <p:cNvPr id="152" name="Straight Connector 151"/>
                <p:cNvCxnSpPr/>
                <p:nvPr/>
              </p:nvCxnSpPr>
              <p:spPr>
                <a:xfrm rot="5400000">
                  <a:off x="4800216" y="3047616"/>
                  <a:ext cx="2286000" cy="768"/>
                </a:xfrm>
                <a:prstGeom prst="line">
                  <a:avLst/>
                </a:prstGeom>
                <a:noFill/>
                <a:ln w="9525" cap="flat" cmpd="sng" algn="ctr">
                  <a:solidFill>
                    <a:srgbClr val="000000"/>
                  </a:solidFill>
                  <a:prstDash val="solid"/>
                </a:ln>
                <a:effectLst/>
              </p:spPr>
            </p:cxnSp>
            <p:cxnSp>
              <p:nvCxnSpPr>
                <p:cNvPr id="153" name="Straight Connector 152"/>
                <p:cNvCxnSpPr/>
                <p:nvPr/>
              </p:nvCxnSpPr>
              <p:spPr>
                <a:xfrm rot="5400000">
                  <a:off x="5447928" y="3009529"/>
                  <a:ext cx="2209800" cy="743"/>
                </a:xfrm>
                <a:prstGeom prst="line">
                  <a:avLst/>
                </a:prstGeom>
                <a:noFill/>
                <a:ln w="9525" cap="flat" cmpd="sng" algn="ctr">
                  <a:solidFill>
                    <a:srgbClr val="000000"/>
                  </a:solidFill>
                  <a:prstDash val="solid"/>
                </a:ln>
                <a:effectLst/>
              </p:spPr>
            </p:cxnSp>
            <p:cxnSp>
              <p:nvCxnSpPr>
                <p:cNvPr id="154" name="Straight Connector 153"/>
                <p:cNvCxnSpPr/>
                <p:nvPr/>
              </p:nvCxnSpPr>
              <p:spPr>
                <a:xfrm rot="5400000">
                  <a:off x="3442684" y="3185922"/>
                  <a:ext cx="2561844" cy="1588"/>
                </a:xfrm>
                <a:prstGeom prst="line">
                  <a:avLst/>
                </a:prstGeom>
                <a:noFill/>
                <a:ln w="9525" cap="flat" cmpd="sng" algn="ctr">
                  <a:solidFill>
                    <a:srgbClr val="000000"/>
                  </a:solidFill>
                  <a:prstDash val="solid"/>
                </a:ln>
                <a:effectLst/>
              </p:spPr>
            </p:cxnSp>
            <p:cxnSp>
              <p:nvCxnSpPr>
                <p:cNvPr id="155" name="Straight Connector 154"/>
                <p:cNvCxnSpPr/>
                <p:nvPr/>
              </p:nvCxnSpPr>
              <p:spPr>
                <a:xfrm flipV="1">
                  <a:off x="2286000" y="2514600"/>
                  <a:ext cx="4800600" cy="1"/>
                </a:xfrm>
                <a:prstGeom prst="line">
                  <a:avLst/>
                </a:prstGeom>
                <a:noFill/>
                <a:ln w="9525" cap="flat" cmpd="sng" algn="ctr">
                  <a:solidFill>
                    <a:srgbClr val="000000"/>
                  </a:solidFill>
                  <a:prstDash val="solid"/>
                </a:ln>
                <a:effectLst/>
              </p:spPr>
            </p:cxnSp>
            <p:cxnSp>
              <p:nvCxnSpPr>
                <p:cNvPr id="156" name="Straight Connector 155"/>
                <p:cNvCxnSpPr/>
                <p:nvPr/>
              </p:nvCxnSpPr>
              <p:spPr>
                <a:xfrm flipV="1">
                  <a:off x="2286000" y="3124200"/>
                  <a:ext cx="4800600" cy="1"/>
                </a:xfrm>
                <a:prstGeom prst="line">
                  <a:avLst/>
                </a:prstGeom>
                <a:noFill/>
                <a:ln w="9525" cap="flat" cmpd="sng" algn="ctr">
                  <a:solidFill>
                    <a:srgbClr val="000000"/>
                  </a:solidFill>
                  <a:prstDash val="solid"/>
                </a:ln>
                <a:effectLst/>
              </p:spPr>
            </p:cxnSp>
            <p:cxnSp>
              <p:nvCxnSpPr>
                <p:cNvPr id="157" name="Straight Connector 156"/>
                <p:cNvCxnSpPr/>
                <p:nvPr/>
              </p:nvCxnSpPr>
              <p:spPr>
                <a:xfrm flipV="1">
                  <a:off x="2286000" y="3809999"/>
                  <a:ext cx="4800600" cy="1"/>
                </a:xfrm>
                <a:prstGeom prst="line">
                  <a:avLst/>
                </a:prstGeom>
                <a:noFill/>
                <a:ln w="9525" cap="flat" cmpd="sng" algn="ctr">
                  <a:solidFill>
                    <a:srgbClr val="000000"/>
                  </a:solidFill>
                  <a:prstDash val="solid"/>
                </a:ln>
                <a:effectLst/>
              </p:spPr>
            </p:cxnSp>
            <p:cxnSp>
              <p:nvCxnSpPr>
                <p:cNvPr id="158" name="Straight Connector 157"/>
                <p:cNvCxnSpPr/>
                <p:nvPr/>
              </p:nvCxnSpPr>
              <p:spPr>
                <a:xfrm flipV="1">
                  <a:off x="2286000" y="4443652"/>
                  <a:ext cx="2438400" cy="2"/>
                </a:xfrm>
                <a:prstGeom prst="line">
                  <a:avLst/>
                </a:prstGeom>
                <a:noFill/>
                <a:ln w="9525" cap="flat" cmpd="sng" algn="ctr">
                  <a:solidFill>
                    <a:srgbClr val="000000"/>
                  </a:solidFill>
                  <a:prstDash val="solid"/>
                </a:ln>
                <a:effectLst/>
              </p:spPr>
            </p:cxnSp>
          </p:grpSp>
          <p:sp>
            <p:nvSpPr>
              <p:cNvPr id="143" name="Rectangle 142"/>
              <p:cNvSpPr/>
              <p:nvPr/>
            </p:nvSpPr>
            <p:spPr>
              <a:xfrm>
                <a:off x="990600" y="914400"/>
                <a:ext cx="609600" cy="609600"/>
              </a:xfrm>
              <a:prstGeom prst="rect">
                <a:avLst/>
              </a:prstGeom>
              <a:solidFill>
                <a:srgbClr val="C000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44" name="Rectangle 143"/>
              <p:cNvSpPr/>
              <p:nvPr/>
            </p:nvSpPr>
            <p:spPr>
              <a:xfrm>
                <a:off x="381000" y="1524000"/>
                <a:ext cx="609600" cy="609600"/>
              </a:xfrm>
              <a:prstGeom prst="rect">
                <a:avLst/>
              </a:prstGeom>
              <a:solidFill>
                <a:srgbClr val="00206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45" name="Rectangle 144"/>
              <p:cNvSpPr/>
              <p:nvPr/>
            </p:nvSpPr>
            <p:spPr>
              <a:xfrm>
                <a:off x="990600" y="1524000"/>
                <a:ext cx="609600" cy="609600"/>
              </a:xfrm>
              <a:prstGeom prst="rect">
                <a:avLst/>
              </a:prstGeom>
              <a:solidFill>
                <a:srgbClr val="00B0F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grpSp>
        <p:grpSp>
          <p:nvGrpSpPr>
            <p:cNvPr id="93" name="Group 11"/>
            <p:cNvGrpSpPr/>
            <p:nvPr/>
          </p:nvGrpSpPr>
          <p:grpSpPr>
            <a:xfrm>
              <a:off x="1388270" y="996386"/>
              <a:ext cx="5955506" cy="3403147"/>
              <a:chOff x="381000" y="914400"/>
              <a:chExt cx="4800600" cy="2743200"/>
            </a:xfrm>
          </p:grpSpPr>
          <p:grpSp>
            <p:nvGrpSpPr>
              <p:cNvPr id="125" name="Group 3"/>
              <p:cNvGrpSpPr/>
              <p:nvPr/>
            </p:nvGrpSpPr>
            <p:grpSpPr>
              <a:xfrm>
                <a:off x="381000" y="914400"/>
                <a:ext cx="4800600" cy="2743200"/>
                <a:chOff x="2286000" y="1905000"/>
                <a:chExt cx="4800600" cy="2743200"/>
              </a:xfrm>
            </p:grpSpPr>
            <p:sp>
              <p:nvSpPr>
                <p:cNvPr id="129" name="Flowchart: Document 128"/>
                <p:cNvSpPr/>
                <p:nvPr/>
              </p:nvSpPr>
              <p:spPr>
                <a:xfrm>
                  <a:off x="2286000" y="1905000"/>
                  <a:ext cx="4800600" cy="2743200"/>
                </a:xfrm>
                <a:prstGeom prst="flowChartDocumen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30" name="Rectangle 129"/>
                <p:cNvSpPr/>
                <p:nvPr/>
              </p:nvSpPr>
              <p:spPr>
                <a:xfrm>
                  <a:off x="2286000" y="1905000"/>
                  <a:ext cx="609600" cy="609600"/>
                </a:xfrm>
                <a:prstGeom prst="rect">
                  <a:avLst/>
                </a:prstGeom>
                <a:solidFill>
                  <a:srgbClr val="2D2D8A">
                    <a:lumMod val="40000"/>
                    <a:lumOff val="6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cxnSp>
              <p:nvCxnSpPr>
                <p:cNvPr id="131" name="Straight Connector 130"/>
                <p:cNvCxnSpPr/>
                <p:nvPr/>
              </p:nvCxnSpPr>
              <p:spPr>
                <a:xfrm rot="5400000">
                  <a:off x="2780851" y="3238052"/>
                  <a:ext cx="2667000" cy="897"/>
                </a:xfrm>
                <a:prstGeom prst="line">
                  <a:avLst/>
                </a:prstGeom>
                <a:noFill/>
                <a:ln w="9525" cap="flat" cmpd="sng" algn="ctr">
                  <a:solidFill>
                    <a:srgbClr val="000000"/>
                  </a:solidFill>
                  <a:prstDash val="solid"/>
                </a:ln>
                <a:effectLst/>
              </p:spPr>
            </p:cxnSp>
            <p:cxnSp>
              <p:nvCxnSpPr>
                <p:cNvPr id="132" name="Straight Connector 131"/>
                <p:cNvCxnSpPr/>
                <p:nvPr/>
              </p:nvCxnSpPr>
              <p:spPr>
                <a:xfrm rot="5400000">
                  <a:off x="2147202" y="3261576"/>
                  <a:ext cx="2714574" cy="3012"/>
                </a:xfrm>
                <a:prstGeom prst="line">
                  <a:avLst/>
                </a:prstGeom>
                <a:noFill/>
                <a:ln w="9525" cap="flat" cmpd="sng" algn="ctr">
                  <a:solidFill>
                    <a:srgbClr val="000000"/>
                  </a:solidFill>
                  <a:prstDash val="solid"/>
                </a:ln>
                <a:effectLst/>
              </p:spPr>
            </p:cxnSp>
            <p:cxnSp>
              <p:nvCxnSpPr>
                <p:cNvPr id="133" name="Straight Connector 132"/>
                <p:cNvCxnSpPr/>
                <p:nvPr/>
              </p:nvCxnSpPr>
              <p:spPr>
                <a:xfrm rot="5400000">
                  <a:off x="1561651" y="3238052"/>
                  <a:ext cx="2667000" cy="897"/>
                </a:xfrm>
                <a:prstGeom prst="line">
                  <a:avLst/>
                </a:prstGeom>
                <a:noFill/>
                <a:ln w="9525" cap="flat" cmpd="sng" algn="ctr">
                  <a:solidFill>
                    <a:srgbClr val="000000"/>
                  </a:solidFill>
                  <a:prstDash val="solid"/>
                </a:ln>
                <a:effectLst/>
              </p:spPr>
            </p:cxnSp>
            <p:cxnSp>
              <p:nvCxnSpPr>
                <p:cNvPr id="134" name="Straight Connector 133"/>
                <p:cNvCxnSpPr/>
                <p:nvPr/>
              </p:nvCxnSpPr>
              <p:spPr>
                <a:xfrm rot="5400000">
                  <a:off x="4139316" y="3098823"/>
                  <a:ext cx="2388508" cy="862"/>
                </a:xfrm>
                <a:prstGeom prst="line">
                  <a:avLst/>
                </a:prstGeom>
                <a:noFill/>
                <a:ln w="9525" cap="flat" cmpd="sng" algn="ctr">
                  <a:solidFill>
                    <a:srgbClr val="000000"/>
                  </a:solidFill>
                  <a:prstDash val="solid"/>
                </a:ln>
                <a:effectLst/>
              </p:spPr>
            </p:cxnSp>
            <p:cxnSp>
              <p:nvCxnSpPr>
                <p:cNvPr id="135" name="Straight Connector 134"/>
                <p:cNvCxnSpPr/>
                <p:nvPr/>
              </p:nvCxnSpPr>
              <p:spPr>
                <a:xfrm rot="5400000">
                  <a:off x="4800216" y="3047616"/>
                  <a:ext cx="2286000" cy="768"/>
                </a:xfrm>
                <a:prstGeom prst="line">
                  <a:avLst/>
                </a:prstGeom>
                <a:noFill/>
                <a:ln w="9525" cap="flat" cmpd="sng" algn="ctr">
                  <a:solidFill>
                    <a:srgbClr val="000000"/>
                  </a:solidFill>
                  <a:prstDash val="solid"/>
                </a:ln>
                <a:effectLst/>
              </p:spPr>
            </p:cxnSp>
            <p:cxnSp>
              <p:nvCxnSpPr>
                <p:cNvPr id="136" name="Straight Connector 135"/>
                <p:cNvCxnSpPr/>
                <p:nvPr/>
              </p:nvCxnSpPr>
              <p:spPr>
                <a:xfrm rot="5400000">
                  <a:off x="5447928" y="3009529"/>
                  <a:ext cx="2209800" cy="743"/>
                </a:xfrm>
                <a:prstGeom prst="line">
                  <a:avLst/>
                </a:prstGeom>
                <a:noFill/>
                <a:ln w="9525" cap="flat" cmpd="sng" algn="ctr">
                  <a:solidFill>
                    <a:srgbClr val="000000"/>
                  </a:solidFill>
                  <a:prstDash val="solid"/>
                </a:ln>
                <a:effectLst/>
              </p:spPr>
            </p:cxnSp>
            <p:cxnSp>
              <p:nvCxnSpPr>
                <p:cNvPr id="137" name="Straight Connector 136"/>
                <p:cNvCxnSpPr/>
                <p:nvPr/>
              </p:nvCxnSpPr>
              <p:spPr>
                <a:xfrm rot="5400000">
                  <a:off x="3442684" y="3185922"/>
                  <a:ext cx="2561844" cy="1588"/>
                </a:xfrm>
                <a:prstGeom prst="line">
                  <a:avLst/>
                </a:prstGeom>
                <a:noFill/>
                <a:ln w="9525" cap="flat" cmpd="sng" algn="ctr">
                  <a:solidFill>
                    <a:srgbClr val="000000"/>
                  </a:solidFill>
                  <a:prstDash val="solid"/>
                </a:ln>
                <a:effectLst/>
              </p:spPr>
            </p:cxnSp>
            <p:cxnSp>
              <p:nvCxnSpPr>
                <p:cNvPr id="138" name="Straight Connector 137"/>
                <p:cNvCxnSpPr/>
                <p:nvPr/>
              </p:nvCxnSpPr>
              <p:spPr>
                <a:xfrm flipV="1">
                  <a:off x="2286000" y="2514600"/>
                  <a:ext cx="4800600" cy="1"/>
                </a:xfrm>
                <a:prstGeom prst="line">
                  <a:avLst/>
                </a:prstGeom>
                <a:noFill/>
                <a:ln w="9525" cap="flat" cmpd="sng" algn="ctr">
                  <a:solidFill>
                    <a:srgbClr val="000000"/>
                  </a:solidFill>
                  <a:prstDash val="solid"/>
                </a:ln>
                <a:effectLst/>
              </p:spPr>
            </p:cxnSp>
            <p:cxnSp>
              <p:nvCxnSpPr>
                <p:cNvPr id="139" name="Straight Connector 138"/>
                <p:cNvCxnSpPr/>
                <p:nvPr/>
              </p:nvCxnSpPr>
              <p:spPr>
                <a:xfrm flipV="1">
                  <a:off x="2286000" y="3124200"/>
                  <a:ext cx="4800600" cy="1"/>
                </a:xfrm>
                <a:prstGeom prst="line">
                  <a:avLst/>
                </a:prstGeom>
                <a:noFill/>
                <a:ln w="9525" cap="flat" cmpd="sng" algn="ctr">
                  <a:solidFill>
                    <a:srgbClr val="000000"/>
                  </a:solidFill>
                  <a:prstDash val="solid"/>
                </a:ln>
                <a:effectLst/>
              </p:spPr>
            </p:cxnSp>
            <p:cxnSp>
              <p:nvCxnSpPr>
                <p:cNvPr id="140" name="Straight Connector 139"/>
                <p:cNvCxnSpPr/>
                <p:nvPr/>
              </p:nvCxnSpPr>
              <p:spPr>
                <a:xfrm flipV="1">
                  <a:off x="2286000" y="3809999"/>
                  <a:ext cx="4800600" cy="1"/>
                </a:xfrm>
                <a:prstGeom prst="line">
                  <a:avLst/>
                </a:prstGeom>
                <a:noFill/>
                <a:ln w="9525" cap="flat" cmpd="sng" algn="ctr">
                  <a:solidFill>
                    <a:srgbClr val="000000"/>
                  </a:solidFill>
                  <a:prstDash val="solid"/>
                </a:ln>
                <a:effectLst/>
              </p:spPr>
            </p:cxnSp>
            <p:cxnSp>
              <p:nvCxnSpPr>
                <p:cNvPr id="141" name="Straight Connector 140"/>
                <p:cNvCxnSpPr/>
                <p:nvPr/>
              </p:nvCxnSpPr>
              <p:spPr>
                <a:xfrm flipV="1">
                  <a:off x="2286000" y="4443652"/>
                  <a:ext cx="2438400" cy="2"/>
                </a:xfrm>
                <a:prstGeom prst="line">
                  <a:avLst/>
                </a:prstGeom>
                <a:noFill/>
                <a:ln w="9525" cap="flat" cmpd="sng" algn="ctr">
                  <a:solidFill>
                    <a:srgbClr val="000000"/>
                  </a:solidFill>
                  <a:prstDash val="solid"/>
                </a:ln>
                <a:effectLst/>
              </p:spPr>
            </p:cxnSp>
          </p:grpSp>
          <p:sp>
            <p:nvSpPr>
              <p:cNvPr id="126" name="Rectangle 125"/>
              <p:cNvSpPr/>
              <p:nvPr/>
            </p:nvSpPr>
            <p:spPr>
              <a:xfrm>
                <a:off x="990600" y="914400"/>
                <a:ext cx="609600" cy="609600"/>
              </a:xfrm>
              <a:prstGeom prst="rect">
                <a:avLst/>
              </a:prstGeom>
              <a:solidFill>
                <a:srgbClr val="000000">
                  <a:lumMod val="65000"/>
                  <a:lumOff val="35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27" name="Rectangle 126"/>
              <p:cNvSpPr/>
              <p:nvPr/>
            </p:nvSpPr>
            <p:spPr>
              <a:xfrm>
                <a:off x="381000" y="1524000"/>
                <a:ext cx="609600" cy="609600"/>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28" name="Rectangle 127"/>
              <p:cNvSpPr/>
              <p:nvPr/>
            </p:nvSpPr>
            <p:spPr>
              <a:xfrm>
                <a:off x="990600" y="1524000"/>
                <a:ext cx="609600" cy="609600"/>
              </a:xfrm>
              <a:prstGeom prst="rect">
                <a:avLst/>
              </a:prstGeom>
              <a:solidFill>
                <a:srgbClr val="00B0F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grpSp>
        <p:grpSp>
          <p:nvGrpSpPr>
            <p:cNvPr id="94" name="Group 11"/>
            <p:cNvGrpSpPr/>
            <p:nvPr/>
          </p:nvGrpSpPr>
          <p:grpSpPr>
            <a:xfrm>
              <a:off x="1778795" y="1485900"/>
              <a:ext cx="5955506" cy="3403147"/>
              <a:chOff x="381000" y="914400"/>
              <a:chExt cx="4800600" cy="2743200"/>
            </a:xfrm>
          </p:grpSpPr>
          <p:grpSp>
            <p:nvGrpSpPr>
              <p:cNvPr id="108" name="Group 3"/>
              <p:cNvGrpSpPr/>
              <p:nvPr/>
            </p:nvGrpSpPr>
            <p:grpSpPr>
              <a:xfrm>
                <a:off x="381000" y="914400"/>
                <a:ext cx="4800600" cy="2743200"/>
                <a:chOff x="2286000" y="1905000"/>
                <a:chExt cx="4800600" cy="2743200"/>
              </a:xfrm>
            </p:grpSpPr>
            <p:sp>
              <p:nvSpPr>
                <p:cNvPr id="112" name="Flowchart: Document 111"/>
                <p:cNvSpPr/>
                <p:nvPr/>
              </p:nvSpPr>
              <p:spPr>
                <a:xfrm>
                  <a:off x="2286000" y="1905000"/>
                  <a:ext cx="4800600" cy="2743200"/>
                </a:xfrm>
                <a:prstGeom prst="flowChartDocumen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13" name="Rectangle 112"/>
                <p:cNvSpPr/>
                <p:nvPr/>
              </p:nvSpPr>
              <p:spPr>
                <a:xfrm>
                  <a:off x="2286000" y="1905000"/>
                  <a:ext cx="609600" cy="609600"/>
                </a:xfrm>
                <a:prstGeom prst="rect">
                  <a:avLst/>
                </a:prstGeom>
                <a:solidFill>
                  <a:srgbClr val="FFFF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cxnSp>
              <p:nvCxnSpPr>
                <p:cNvPr id="114" name="Straight Connector 113"/>
                <p:cNvCxnSpPr/>
                <p:nvPr/>
              </p:nvCxnSpPr>
              <p:spPr>
                <a:xfrm rot="5400000">
                  <a:off x="2780851" y="3238052"/>
                  <a:ext cx="2667000" cy="897"/>
                </a:xfrm>
                <a:prstGeom prst="line">
                  <a:avLst/>
                </a:prstGeom>
                <a:noFill/>
                <a:ln w="9525" cap="flat" cmpd="sng" algn="ctr">
                  <a:solidFill>
                    <a:srgbClr val="000000"/>
                  </a:solidFill>
                  <a:prstDash val="solid"/>
                </a:ln>
                <a:effectLst/>
              </p:spPr>
            </p:cxnSp>
            <p:cxnSp>
              <p:nvCxnSpPr>
                <p:cNvPr id="115" name="Straight Connector 114"/>
                <p:cNvCxnSpPr/>
                <p:nvPr/>
              </p:nvCxnSpPr>
              <p:spPr>
                <a:xfrm rot="5400000">
                  <a:off x="2147202" y="3261576"/>
                  <a:ext cx="2714574" cy="3012"/>
                </a:xfrm>
                <a:prstGeom prst="line">
                  <a:avLst/>
                </a:prstGeom>
                <a:noFill/>
                <a:ln w="9525" cap="flat" cmpd="sng" algn="ctr">
                  <a:solidFill>
                    <a:srgbClr val="000000"/>
                  </a:solidFill>
                  <a:prstDash val="solid"/>
                </a:ln>
                <a:effectLst/>
              </p:spPr>
            </p:cxnSp>
            <p:cxnSp>
              <p:nvCxnSpPr>
                <p:cNvPr id="116" name="Straight Connector 115"/>
                <p:cNvCxnSpPr/>
                <p:nvPr/>
              </p:nvCxnSpPr>
              <p:spPr>
                <a:xfrm rot="5400000">
                  <a:off x="1561651" y="3238052"/>
                  <a:ext cx="2667000" cy="897"/>
                </a:xfrm>
                <a:prstGeom prst="line">
                  <a:avLst/>
                </a:prstGeom>
                <a:noFill/>
                <a:ln w="9525" cap="flat" cmpd="sng" algn="ctr">
                  <a:solidFill>
                    <a:srgbClr val="000000"/>
                  </a:solidFill>
                  <a:prstDash val="solid"/>
                </a:ln>
                <a:effectLst/>
              </p:spPr>
            </p:cxnSp>
            <p:cxnSp>
              <p:nvCxnSpPr>
                <p:cNvPr id="117" name="Straight Connector 116"/>
                <p:cNvCxnSpPr/>
                <p:nvPr/>
              </p:nvCxnSpPr>
              <p:spPr>
                <a:xfrm rot="5400000">
                  <a:off x="4139316" y="3098823"/>
                  <a:ext cx="2388508" cy="862"/>
                </a:xfrm>
                <a:prstGeom prst="line">
                  <a:avLst/>
                </a:prstGeom>
                <a:noFill/>
                <a:ln w="9525" cap="flat" cmpd="sng" algn="ctr">
                  <a:solidFill>
                    <a:srgbClr val="000000"/>
                  </a:solidFill>
                  <a:prstDash val="solid"/>
                </a:ln>
                <a:effectLst/>
              </p:spPr>
            </p:cxnSp>
            <p:cxnSp>
              <p:nvCxnSpPr>
                <p:cNvPr id="118" name="Straight Connector 117"/>
                <p:cNvCxnSpPr/>
                <p:nvPr/>
              </p:nvCxnSpPr>
              <p:spPr>
                <a:xfrm rot="5400000">
                  <a:off x="4800216" y="3047616"/>
                  <a:ext cx="2286000" cy="768"/>
                </a:xfrm>
                <a:prstGeom prst="line">
                  <a:avLst/>
                </a:prstGeom>
                <a:noFill/>
                <a:ln w="9525" cap="flat" cmpd="sng" algn="ctr">
                  <a:solidFill>
                    <a:srgbClr val="000000"/>
                  </a:solidFill>
                  <a:prstDash val="solid"/>
                </a:ln>
                <a:effectLst/>
              </p:spPr>
            </p:cxnSp>
            <p:cxnSp>
              <p:nvCxnSpPr>
                <p:cNvPr id="119" name="Straight Connector 118"/>
                <p:cNvCxnSpPr/>
                <p:nvPr/>
              </p:nvCxnSpPr>
              <p:spPr>
                <a:xfrm rot="5400000">
                  <a:off x="5447928" y="3009529"/>
                  <a:ext cx="2209800" cy="743"/>
                </a:xfrm>
                <a:prstGeom prst="line">
                  <a:avLst/>
                </a:prstGeom>
                <a:noFill/>
                <a:ln w="9525" cap="flat" cmpd="sng" algn="ctr">
                  <a:solidFill>
                    <a:srgbClr val="000000"/>
                  </a:solidFill>
                  <a:prstDash val="solid"/>
                </a:ln>
                <a:effectLst/>
              </p:spPr>
            </p:cxnSp>
            <p:cxnSp>
              <p:nvCxnSpPr>
                <p:cNvPr id="120" name="Straight Connector 119"/>
                <p:cNvCxnSpPr/>
                <p:nvPr/>
              </p:nvCxnSpPr>
              <p:spPr>
                <a:xfrm rot="5400000">
                  <a:off x="3442684" y="3185922"/>
                  <a:ext cx="2561844" cy="1588"/>
                </a:xfrm>
                <a:prstGeom prst="line">
                  <a:avLst/>
                </a:prstGeom>
                <a:noFill/>
                <a:ln w="9525" cap="flat" cmpd="sng" algn="ctr">
                  <a:solidFill>
                    <a:srgbClr val="000000"/>
                  </a:solidFill>
                  <a:prstDash val="solid"/>
                </a:ln>
                <a:effectLst/>
              </p:spPr>
            </p:cxnSp>
            <p:cxnSp>
              <p:nvCxnSpPr>
                <p:cNvPr id="121" name="Straight Connector 120"/>
                <p:cNvCxnSpPr/>
                <p:nvPr/>
              </p:nvCxnSpPr>
              <p:spPr>
                <a:xfrm flipV="1">
                  <a:off x="2286000" y="2514600"/>
                  <a:ext cx="4800600" cy="1"/>
                </a:xfrm>
                <a:prstGeom prst="line">
                  <a:avLst/>
                </a:prstGeom>
                <a:noFill/>
                <a:ln w="9525" cap="flat" cmpd="sng" algn="ctr">
                  <a:solidFill>
                    <a:srgbClr val="000000"/>
                  </a:solidFill>
                  <a:prstDash val="solid"/>
                </a:ln>
                <a:effectLst/>
              </p:spPr>
            </p:cxnSp>
            <p:cxnSp>
              <p:nvCxnSpPr>
                <p:cNvPr id="122" name="Straight Connector 121"/>
                <p:cNvCxnSpPr/>
                <p:nvPr/>
              </p:nvCxnSpPr>
              <p:spPr>
                <a:xfrm flipV="1">
                  <a:off x="2286000" y="3124200"/>
                  <a:ext cx="4800600" cy="1"/>
                </a:xfrm>
                <a:prstGeom prst="line">
                  <a:avLst/>
                </a:prstGeom>
                <a:noFill/>
                <a:ln w="9525" cap="flat" cmpd="sng" algn="ctr">
                  <a:solidFill>
                    <a:srgbClr val="000000"/>
                  </a:solidFill>
                  <a:prstDash val="solid"/>
                </a:ln>
                <a:effectLst/>
              </p:spPr>
            </p:cxnSp>
            <p:cxnSp>
              <p:nvCxnSpPr>
                <p:cNvPr id="123" name="Straight Connector 122"/>
                <p:cNvCxnSpPr/>
                <p:nvPr/>
              </p:nvCxnSpPr>
              <p:spPr>
                <a:xfrm flipV="1">
                  <a:off x="2286000" y="3809999"/>
                  <a:ext cx="4800600" cy="1"/>
                </a:xfrm>
                <a:prstGeom prst="line">
                  <a:avLst/>
                </a:prstGeom>
                <a:noFill/>
                <a:ln w="9525" cap="flat" cmpd="sng" algn="ctr">
                  <a:solidFill>
                    <a:srgbClr val="000000"/>
                  </a:solidFill>
                  <a:prstDash val="solid"/>
                </a:ln>
                <a:effectLst/>
              </p:spPr>
            </p:cxnSp>
            <p:cxnSp>
              <p:nvCxnSpPr>
                <p:cNvPr id="124" name="Straight Connector 123"/>
                <p:cNvCxnSpPr/>
                <p:nvPr/>
              </p:nvCxnSpPr>
              <p:spPr>
                <a:xfrm flipV="1">
                  <a:off x="2286000" y="4443652"/>
                  <a:ext cx="2438400" cy="2"/>
                </a:xfrm>
                <a:prstGeom prst="line">
                  <a:avLst/>
                </a:prstGeom>
                <a:noFill/>
                <a:ln w="9525" cap="flat" cmpd="sng" algn="ctr">
                  <a:solidFill>
                    <a:srgbClr val="000000"/>
                  </a:solidFill>
                  <a:prstDash val="solid"/>
                </a:ln>
                <a:effectLst/>
              </p:spPr>
            </p:cxnSp>
          </p:grpSp>
          <p:sp>
            <p:nvSpPr>
              <p:cNvPr id="109" name="Rectangle 108"/>
              <p:cNvSpPr/>
              <p:nvPr/>
            </p:nvSpPr>
            <p:spPr>
              <a:xfrm>
                <a:off x="990600" y="914400"/>
                <a:ext cx="609600" cy="609600"/>
              </a:xfrm>
              <a:prstGeom prst="rect">
                <a:avLst/>
              </a:prstGeom>
              <a:solidFill>
                <a:srgbClr val="92D05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10" name="Rectangle 109"/>
              <p:cNvSpPr/>
              <p:nvPr/>
            </p:nvSpPr>
            <p:spPr>
              <a:xfrm>
                <a:off x="381000" y="1524000"/>
                <a:ext cx="609600" cy="609600"/>
              </a:xfrm>
              <a:prstGeom prst="rect">
                <a:avLst/>
              </a:prstGeom>
              <a:solidFill>
                <a:srgbClr val="FFC0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11" name="Rectangle 110"/>
              <p:cNvSpPr/>
              <p:nvPr/>
            </p:nvSpPr>
            <p:spPr>
              <a:xfrm>
                <a:off x="990600" y="1524000"/>
                <a:ext cx="609600" cy="609600"/>
              </a:xfrm>
              <a:prstGeom prst="rect">
                <a:avLst/>
              </a:prstGeom>
              <a:solidFill>
                <a:srgbClr val="00B0F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pitchFamily="34" charset="0"/>
                  <a:ea typeface="+mn-ea"/>
                  <a:cs typeface="Arial" pitchFamily="34" charset="0"/>
                </a:endParaRPr>
              </a:p>
            </p:txBody>
          </p:sp>
        </p:grpSp>
        <p:cxnSp>
          <p:nvCxnSpPr>
            <p:cNvPr id="95" name="Straight Arrow Connector 94"/>
            <p:cNvCxnSpPr/>
            <p:nvPr/>
          </p:nvCxnSpPr>
          <p:spPr>
            <a:xfrm>
              <a:off x="6915150" y="0"/>
              <a:ext cx="2133600" cy="1981200"/>
            </a:xfrm>
            <a:prstGeom prst="straightConnector1">
              <a:avLst/>
            </a:prstGeom>
            <a:noFill/>
            <a:ln w="57150" cap="flat" cmpd="sng" algn="ctr">
              <a:solidFill>
                <a:srgbClr val="000000"/>
              </a:solidFill>
              <a:prstDash val="solid"/>
              <a:tailEnd type="arrow"/>
            </a:ln>
            <a:effectLst/>
          </p:spPr>
        </p:cxnSp>
        <p:cxnSp>
          <p:nvCxnSpPr>
            <p:cNvPr id="96" name="Straight Connector 95"/>
            <p:cNvCxnSpPr/>
            <p:nvPr/>
          </p:nvCxnSpPr>
          <p:spPr>
            <a:xfrm flipV="1">
              <a:off x="7318376" y="749300"/>
              <a:ext cx="390524" cy="262952"/>
            </a:xfrm>
            <a:prstGeom prst="line">
              <a:avLst/>
            </a:prstGeom>
            <a:noFill/>
            <a:ln w="38100" cap="flat" cmpd="sng" algn="ctr">
              <a:solidFill>
                <a:srgbClr val="000000"/>
              </a:solidFill>
              <a:prstDash val="dash"/>
            </a:ln>
            <a:effectLst/>
          </p:spPr>
        </p:cxnSp>
        <p:sp>
          <p:nvSpPr>
            <p:cNvPr id="97" name="TextBox 96"/>
            <p:cNvSpPr txBox="1"/>
            <p:nvPr/>
          </p:nvSpPr>
          <p:spPr>
            <a:xfrm>
              <a:off x="7619999" y="1"/>
              <a:ext cx="1524001" cy="8876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Display Clock</a:t>
              </a:r>
              <a:endParaRPr kumimoji="0" lang="en-US" sz="16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cxnSp>
          <p:nvCxnSpPr>
            <p:cNvPr id="98" name="Straight Connector 97"/>
            <p:cNvCxnSpPr/>
            <p:nvPr/>
          </p:nvCxnSpPr>
          <p:spPr>
            <a:xfrm flipV="1">
              <a:off x="7693025" y="1155700"/>
              <a:ext cx="473075" cy="326452"/>
            </a:xfrm>
            <a:prstGeom prst="line">
              <a:avLst/>
            </a:prstGeom>
            <a:noFill/>
            <a:ln w="38100" cap="flat" cmpd="sng" algn="ctr">
              <a:solidFill>
                <a:srgbClr val="000000"/>
              </a:solidFill>
              <a:prstDash val="dash"/>
            </a:ln>
            <a:effectLst/>
          </p:spPr>
        </p:cxnSp>
        <p:cxnSp>
          <p:nvCxnSpPr>
            <p:cNvPr id="99" name="Straight Connector 98"/>
            <p:cNvCxnSpPr/>
            <p:nvPr/>
          </p:nvCxnSpPr>
          <p:spPr>
            <a:xfrm flipV="1">
              <a:off x="6934200" y="390525"/>
              <a:ext cx="409575" cy="272476"/>
            </a:xfrm>
            <a:prstGeom prst="line">
              <a:avLst/>
            </a:prstGeom>
            <a:noFill/>
            <a:ln w="38100" cap="flat" cmpd="sng" algn="ctr">
              <a:solidFill>
                <a:srgbClr val="000000"/>
              </a:solidFill>
              <a:prstDash val="dash"/>
            </a:ln>
            <a:effectLst/>
          </p:spPr>
        </p:cxnSp>
        <p:cxnSp>
          <p:nvCxnSpPr>
            <p:cNvPr id="100" name="Straight Connector 99"/>
            <p:cNvCxnSpPr/>
            <p:nvPr/>
          </p:nvCxnSpPr>
          <p:spPr>
            <a:xfrm flipV="1">
              <a:off x="6619875" y="0"/>
              <a:ext cx="361950" cy="241013"/>
            </a:xfrm>
            <a:prstGeom prst="line">
              <a:avLst/>
            </a:prstGeom>
            <a:noFill/>
            <a:ln w="38100" cap="flat" cmpd="sng" algn="ctr">
              <a:solidFill>
                <a:srgbClr val="000000"/>
              </a:solidFill>
              <a:prstDash val="dash"/>
            </a:ln>
            <a:effectLst/>
          </p:spPr>
        </p:cxnSp>
        <p:sp>
          <p:nvSpPr>
            <p:cNvPr id="101" name="TextBox 100"/>
            <p:cNvSpPr txBox="1"/>
            <p:nvPr/>
          </p:nvSpPr>
          <p:spPr>
            <a:xfrm>
              <a:off x="3924300" y="1865850"/>
              <a:ext cx="3390900" cy="700779"/>
            </a:xfrm>
            <a:prstGeom prst="rect">
              <a:avLst/>
            </a:prstGeom>
            <a:solidFill>
              <a:srgbClr val="FFFFFF"/>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Each sub-image is 2-bit less than the input image.</a:t>
              </a:r>
              <a:endPar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02" name="TextBox 101"/>
            <p:cNvSpPr txBox="1"/>
            <p:nvPr/>
          </p:nvSpPr>
          <p:spPr>
            <a:xfrm rot="16200000">
              <a:off x="-1324410" y="1403772"/>
              <a:ext cx="3418298" cy="42046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High bit Sub Images</a:t>
              </a:r>
              <a:endPar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03" name="TextBox 102"/>
            <p:cNvSpPr txBox="1"/>
            <p:nvPr/>
          </p:nvSpPr>
          <p:spPr>
            <a:xfrm>
              <a:off x="1422401" y="4292025"/>
              <a:ext cx="304799" cy="56062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1</a:t>
              </a:r>
              <a:endParaRPr kumimoji="0" lang="en-US"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04" name="TextBox 103"/>
            <p:cNvSpPr txBox="1"/>
            <p:nvPr/>
          </p:nvSpPr>
          <p:spPr>
            <a:xfrm>
              <a:off x="952500" y="3834823"/>
              <a:ext cx="304799" cy="56062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2</a:t>
              </a:r>
              <a:endParaRPr kumimoji="0" lang="en-US"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05" name="TextBox 104"/>
            <p:cNvSpPr txBox="1"/>
            <p:nvPr/>
          </p:nvSpPr>
          <p:spPr>
            <a:xfrm>
              <a:off x="596900" y="3428424"/>
              <a:ext cx="304799" cy="56062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3</a:t>
              </a:r>
              <a:endParaRPr kumimoji="0" lang="en-US"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06" name="TextBox 105"/>
            <p:cNvSpPr txBox="1"/>
            <p:nvPr/>
          </p:nvSpPr>
          <p:spPr>
            <a:xfrm>
              <a:off x="257176" y="2901375"/>
              <a:ext cx="304799" cy="56062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4</a:t>
              </a:r>
              <a:endParaRPr kumimoji="0" lang="en-US"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07" name="TextBox 106"/>
            <p:cNvSpPr txBox="1"/>
            <p:nvPr/>
          </p:nvSpPr>
          <p:spPr>
            <a:xfrm>
              <a:off x="1982688" y="3254886"/>
              <a:ext cx="5435599" cy="700779"/>
            </a:xfrm>
            <a:prstGeom prst="rect">
              <a:avLst/>
            </a:prstGeom>
            <a:solidFill>
              <a:srgbClr val="FFFFFF"/>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Sub-images are decomposed spatially and flipped temporally  to average their intensities</a:t>
              </a:r>
              <a:endPar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grpSp>
      <p:sp>
        <p:nvSpPr>
          <p:cNvPr id="176" name="Content Placeholder 2"/>
          <p:cNvSpPr>
            <a:spLocks noGrp="1"/>
          </p:cNvSpPr>
          <p:nvPr>
            <p:ph idx="1"/>
          </p:nvPr>
        </p:nvSpPr>
        <p:spPr>
          <a:xfrm>
            <a:off x="0" y="4724400"/>
            <a:ext cx="9144000" cy="1981200"/>
          </a:xfrm>
          <a:noFill/>
        </p:spPr>
        <p:txBody>
          <a:bodyPr>
            <a:noAutofit/>
          </a:bodyPr>
          <a:lstStyle/>
          <a:p>
            <a:pPr algn="just"/>
            <a:r>
              <a:rPr lang="en-US" sz="2000" dirty="0" smtClean="0"/>
              <a:t>Combine both approaches into a single system with weightage given to spatial and temporal components. </a:t>
            </a:r>
          </a:p>
          <a:p>
            <a:pPr algn="just"/>
            <a:r>
              <a:rPr lang="en-US" sz="2000" dirty="0" smtClean="0"/>
              <a:t>Can add a maximum of 4 more bits</a:t>
            </a:r>
          </a:p>
          <a:p>
            <a:pPr algn="just"/>
            <a:r>
              <a:rPr lang="en-US" sz="2000" dirty="0" smtClean="0"/>
              <a:t>HVS cannot differentiate between so many levels as there are more levels than allowable number of JNDs</a:t>
            </a:r>
          </a:p>
          <a:p>
            <a:pPr algn="just"/>
            <a:r>
              <a:rPr lang="en-US" sz="2000" dirty="0" smtClean="0"/>
              <a:t>Camera can see these. Hence can be applied to Vision applications</a:t>
            </a:r>
          </a:p>
          <a:p>
            <a:endParaRPr lang="en-US" sz="2000" dirty="0" smtClean="0"/>
          </a:p>
          <a:p>
            <a:endParaRPr lang="en-US" sz="20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129530" y="2209800"/>
            <a:ext cx="8938270" cy="4191000"/>
            <a:chOff x="152400" y="1905000"/>
            <a:chExt cx="8938270" cy="4191000"/>
          </a:xfrm>
        </p:grpSpPr>
        <p:pic>
          <p:nvPicPr>
            <p:cNvPr id="40" name="Picture 5"/>
            <p:cNvPicPr>
              <a:picLocks noChangeAspect="1" noChangeArrowheads="1"/>
            </p:cNvPicPr>
            <p:nvPr/>
          </p:nvPicPr>
          <p:blipFill>
            <a:blip r:embed="rId2"/>
            <a:srcRect/>
            <a:stretch>
              <a:fillRect/>
            </a:stretch>
          </p:blipFill>
          <p:spPr bwMode="auto">
            <a:xfrm>
              <a:off x="152959" y="1905000"/>
              <a:ext cx="4301373" cy="3258978"/>
            </a:xfrm>
            <a:prstGeom prst="rect">
              <a:avLst/>
            </a:prstGeom>
            <a:noFill/>
            <a:ln w="9525">
              <a:noFill/>
              <a:miter lim="800000"/>
              <a:headEnd/>
              <a:tailEnd/>
            </a:ln>
            <a:effectLst/>
          </p:spPr>
        </p:pic>
        <p:sp>
          <p:nvSpPr>
            <p:cNvPr id="41" name="TextBox 40"/>
            <p:cNvSpPr txBox="1"/>
            <p:nvPr/>
          </p:nvSpPr>
          <p:spPr>
            <a:xfrm>
              <a:off x="152400" y="5388114"/>
              <a:ext cx="403860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Luminance Curves for Spatial and Temporal Methods</a:t>
              </a:r>
              <a:endParaRPr kumimoji="0" lang="en-US" sz="2000" b="0" i="0" u="none" strike="noStrike" kern="0" cap="none" spc="0" normalizeH="0" baseline="0" noProof="0" dirty="0">
                <a:ln>
                  <a:noFill/>
                </a:ln>
                <a:solidFill>
                  <a:sysClr val="windowText" lastClr="000000"/>
                </a:solidFill>
                <a:effectLst/>
                <a:uLnTx/>
                <a:uFillTx/>
              </a:endParaRPr>
            </a:p>
          </p:txBody>
        </p:sp>
        <p:pic>
          <p:nvPicPr>
            <p:cNvPr id="42" name="Picture 6"/>
            <p:cNvPicPr>
              <a:picLocks noChangeAspect="1" noChangeArrowheads="1"/>
            </p:cNvPicPr>
            <p:nvPr/>
          </p:nvPicPr>
          <p:blipFill>
            <a:blip r:embed="rId3"/>
            <a:srcRect/>
            <a:stretch>
              <a:fillRect/>
            </a:stretch>
          </p:blipFill>
          <p:spPr bwMode="auto">
            <a:xfrm>
              <a:off x="4525760" y="1905000"/>
              <a:ext cx="4564910" cy="3276600"/>
            </a:xfrm>
            <a:prstGeom prst="rect">
              <a:avLst/>
            </a:prstGeom>
            <a:noFill/>
            <a:ln w="9525">
              <a:noFill/>
              <a:miter lim="800000"/>
              <a:headEnd/>
              <a:tailEnd/>
            </a:ln>
            <a:effectLst/>
          </p:spPr>
        </p:pic>
        <p:sp>
          <p:nvSpPr>
            <p:cNvPr id="43" name="TextBox 42"/>
            <p:cNvSpPr txBox="1"/>
            <p:nvPr/>
          </p:nvSpPr>
          <p:spPr>
            <a:xfrm>
              <a:off x="4953000" y="5388114"/>
              <a:ext cx="396240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Luminance Curve for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ysClr val="windowText" lastClr="000000"/>
                  </a:solidFill>
                  <a:effectLst/>
                  <a:uLnTx/>
                  <a:uFillTx/>
                </a:rPr>
                <a:t>Spatio</a:t>
              </a:r>
              <a:r>
                <a:rPr kumimoji="0" lang="en-US" sz="2000" b="0" i="0" u="none" strike="noStrike" kern="0" cap="none" spc="0" normalizeH="0" baseline="0" noProof="0" dirty="0" smtClean="0">
                  <a:ln>
                    <a:noFill/>
                  </a:ln>
                  <a:solidFill>
                    <a:sysClr val="windowText" lastClr="000000"/>
                  </a:solidFill>
                  <a:effectLst/>
                  <a:uLnTx/>
                  <a:uFillTx/>
                </a:rPr>
                <a:t>-Temporal Method</a:t>
              </a:r>
              <a:endParaRPr kumimoji="0" lang="en-US" sz="2000" b="0" i="0" u="none" strike="noStrike" kern="0" cap="none" spc="0" normalizeH="0" baseline="0" noProof="0" dirty="0">
                <a:ln>
                  <a:noFill/>
                </a:ln>
                <a:solidFill>
                  <a:sysClr val="windowText" lastClr="000000"/>
                </a:solidFill>
                <a:effectLst/>
                <a:uLnTx/>
                <a:uFillTx/>
              </a:endParaRPr>
            </a:p>
          </p:txBody>
        </p:sp>
      </p:grpSp>
      <p:sp>
        <p:nvSpPr>
          <p:cNvPr id="2" name="Title 1"/>
          <p:cNvSpPr>
            <a:spLocks noGrp="1"/>
          </p:cNvSpPr>
          <p:nvPr>
            <p:ph type="title"/>
          </p:nvPr>
        </p:nvSpPr>
        <p:spPr/>
        <p:txBody>
          <a:bodyPr/>
          <a:lstStyle/>
          <a:p>
            <a:r>
              <a:rPr lang="en-US" dirty="0" smtClean="0"/>
              <a:t>Experimental Results: Camera</a:t>
            </a:r>
            <a:endParaRPr lang="en-US" dirty="0"/>
          </a:p>
        </p:txBody>
      </p:sp>
      <p:grpSp>
        <p:nvGrpSpPr>
          <p:cNvPr id="47" name="Group 46"/>
          <p:cNvGrpSpPr/>
          <p:nvPr/>
        </p:nvGrpSpPr>
        <p:grpSpPr>
          <a:xfrm>
            <a:off x="0" y="1613962"/>
            <a:ext cx="9144000" cy="5091638"/>
            <a:chOff x="0" y="1559848"/>
            <a:chExt cx="9144000" cy="5091638"/>
          </a:xfrm>
        </p:grpSpPr>
        <p:pic>
          <p:nvPicPr>
            <p:cNvPr id="14" name="Picture 4" descr="C:\Documents and Settings\Pawan Harish\Desktop\CVPR 2012 Workshop on Computational Displays\Figures\8BitIMG_3971.jpg"/>
            <p:cNvPicPr>
              <a:picLocks noChangeAspect="1" noChangeArrowheads="1"/>
            </p:cNvPicPr>
            <p:nvPr/>
          </p:nvPicPr>
          <p:blipFill>
            <a:blip r:embed="rId4" cstate="print">
              <a:lum bright="5000" contrast="5000"/>
            </a:blip>
            <a:srcRect/>
            <a:stretch>
              <a:fillRect/>
            </a:stretch>
          </p:blipFill>
          <p:spPr bwMode="auto">
            <a:xfrm>
              <a:off x="0" y="1559848"/>
              <a:ext cx="2984981" cy="1990227"/>
            </a:xfrm>
            <a:prstGeom prst="rect">
              <a:avLst/>
            </a:prstGeom>
            <a:noFill/>
          </p:spPr>
        </p:pic>
        <p:pic>
          <p:nvPicPr>
            <p:cNvPr id="15" name="Picture 2" descr="I:\work\Papers And Code\CVPR 2012 Workshop on Computational Displays\Figures\10BitIMG_3970.jpg"/>
            <p:cNvPicPr>
              <a:picLocks noChangeAspect="1" noChangeArrowheads="1"/>
            </p:cNvPicPr>
            <p:nvPr/>
          </p:nvPicPr>
          <p:blipFill>
            <a:blip r:embed="rId5" cstate="print">
              <a:lum bright="5000" contrast="5000"/>
            </a:blip>
            <a:srcRect/>
            <a:stretch>
              <a:fillRect/>
            </a:stretch>
          </p:blipFill>
          <p:spPr bwMode="auto">
            <a:xfrm>
              <a:off x="3071435" y="1559848"/>
              <a:ext cx="2984981" cy="1990227"/>
            </a:xfrm>
            <a:prstGeom prst="rect">
              <a:avLst/>
            </a:prstGeom>
            <a:noFill/>
          </p:spPr>
        </p:pic>
        <p:pic>
          <p:nvPicPr>
            <p:cNvPr id="16" name="Picture 2" descr="I:\work\Papers And Code\CVPR 2012 Workshop on Computational Displays\Figures\10BitIMG_3956.jpg"/>
            <p:cNvPicPr>
              <a:picLocks noChangeAspect="1" noChangeArrowheads="1"/>
            </p:cNvPicPr>
            <p:nvPr/>
          </p:nvPicPr>
          <p:blipFill>
            <a:blip r:embed="rId6" cstate="print">
              <a:lum bright="5000" contrast="5000"/>
            </a:blip>
            <a:srcRect/>
            <a:stretch>
              <a:fillRect/>
            </a:stretch>
          </p:blipFill>
          <p:spPr bwMode="auto">
            <a:xfrm>
              <a:off x="6131381" y="1560114"/>
              <a:ext cx="3012619" cy="2008655"/>
            </a:xfrm>
            <a:prstGeom prst="rect">
              <a:avLst/>
            </a:prstGeom>
            <a:noFill/>
          </p:spPr>
        </p:pic>
        <p:sp>
          <p:nvSpPr>
            <p:cNvPr id="17" name="TextBox 16"/>
            <p:cNvSpPr txBox="1"/>
            <p:nvPr/>
          </p:nvSpPr>
          <p:spPr>
            <a:xfrm>
              <a:off x="446506" y="3505200"/>
              <a:ext cx="214429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rPr>
                <a:t>10 bit On 8 bit Directly</a:t>
              </a:r>
              <a:endParaRPr kumimoji="0" lang="en-US" sz="1600" b="0" i="0" u="none" strike="noStrike" kern="0" cap="none" spc="0" normalizeH="0" baseline="0" noProof="0" dirty="0">
                <a:ln>
                  <a:noFill/>
                </a:ln>
                <a:solidFill>
                  <a:sysClr val="windowText" lastClr="000000"/>
                </a:solidFill>
                <a:effectLst/>
                <a:uLnTx/>
                <a:uFillTx/>
              </a:endParaRPr>
            </a:p>
          </p:txBody>
        </p:sp>
        <p:sp>
          <p:nvSpPr>
            <p:cNvPr id="18" name="TextBox 17"/>
            <p:cNvSpPr txBox="1"/>
            <p:nvPr/>
          </p:nvSpPr>
          <p:spPr>
            <a:xfrm>
              <a:off x="3460665" y="3505200"/>
              <a:ext cx="240673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rPr>
                <a:t>10 bit On 8 bit Temporally</a:t>
              </a:r>
              <a:endParaRPr kumimoji="0" lang="en-US" sz="1600" b="0" i="0" u="none" strike="noStrike" kern="0" cap="none" spc="0" normalizeH="0" baseline="0" noProof="0" dirty="0">
                <a:ln>
                  <a:noFill/>
                </a:ln>
                <a:solidFill>
                  <a:sysClr val="windowText" lastClr="000000"/>
                </a:solidFill>
                <a:effectLst/>
                <a:uLnTx/>
                <a:uFillTx/>
              </a:endParaRPr>
            </a:p>
          </p:txBody>
        </p:sp>
        <p:sp>
          <p:nvSpPr>
            <p:cNvPr id="19" name="TextBox 18"/>
            <p:cNvSpPr txBox="1"/>
            <p:nvPr/>
          </p:nvSpPr>
          <p:spPr>
            <a:xfrm>
              <a:off x="6594470" y="3501271"/>
              <a:ext cx="224473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rPr>
                <a:t>10 bit On 8 bit Spatially</a:t>
              </a:r>
              <a:endParaRPr kumimoji="0" lang="en-US" sz="1600" b="0" i="0" u="none" strike="noStrike" kern="0" cap="none" spc="0" normalizeH="0" baseline="0" noProof="0" dirty="0">
                <a:ln>
                  <a:noFill/>
                </a:ln>
                <a:solidFill>
                  <a:sysClr val="windowText" lastClr="000000"/>
                </a:solidFill>
                <a:effectLst/>
                <a:uLnTx/>
                <a:uFillTx/>
              </a:endParaRPr>
            </a:p>
          </p:txBody>
        </p:sp>
        <p:pic>
          <p:nvPicPr>
            <p:cNvPr id="32" name="Picture 2" descr="I:\work\Papers And Code\CVPR 2012 Workshop on Computational Displays\Figures\11_8bit.jpg"/>
            <p:cNvPicPr>
              <a:picLocks noChangeAspect="1" noChangeArrowheads="1"/>
            </p:cNvPicPr>
            <p:nvPr/>
          </p:nvPicPr>
          <p:blipFill>
            <a:blip r:embed="rId7" cstate="print">
              <a:lum bright="5000" contrast="5000"/>
            </a:blip>
            <a:srcRect/>
            <a:stretch>
              <a:fillRect/>
            </a:stretch>
          </p:blipFill>
          <p:spPr bwMode="auto">
            <a:xfrm>
              <a:off x="3048000" y="4038600"/>
              <a:ext cx="2999232" cy="1999728"/>
            </a:xfrm>
            <a:prstGeom prst="rect">
              <a:avLst/>
            </a:prstGeom>
            <a:noFill/>
          </p:spPr>
        </p:pic>
        <p:pic>
          <p:nvPicPr>
            <p:cNvPr id="33" name="Picture 2" descr="I:\work\Papers And Code\CVPR 2012 Workshop on Computational Displays\Figures\11_11bit.jpg"/>
            <p:cNvPicPr>
              <a:picLocks noChangeAspect="1" noChangeArrowheads="1"/>
            </p:cNvPicPr>
            <p:nvPr/>
          </p:nvPicPr>
          <p:blipFill>
            <a:blip r:embed="rId8" cstate="print">
              <a:lum bright="5000" contrast="5000"/>
            </a:blip>
            <a:srcRect/>
            <a:stretch>
              <a:fillRect/>
            </a:stretch>
          </p:blipFill>
          <p:spPr bwMode="auto">
            <a:xfrm>
              <a:off x="6157317" y="4063225"/>
              <a:ext cx="2962298" cy="1975103"/>
            </a:xfrm>
            <a:prstGeom prst="rect">
              <a:avLst/>
            </a:prstGeom>
            <a:noFill/>
          </p:spPr>
        </p:pic>
        <p:sp>
          <p:nvSpPr>
            <p:cNvPr id="34" name="TextBox 33"/>
            <p:cNvSpPr txBox="1"/>
            <p:nvPr/>
          </p:nvSpPr>
          <p:spPr>
            <a:xfrm>
              <a:off x="3337540" y="6019800"/>
              <a:ext cx="252986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11 bit On 8 bit Directly</a:t>
              </a:r>
              <a:endParaRPr kumimoji="0" lang="en-US" sz="2000" b="0" i="0" u="none" strike="noStrike" kern="0" cap="none" spc="0" normalizeH="0" baseline="0" noProof="0" dirty="0">
                <a:ln>
                  <a:noFill/>
                </a:ln>
                <a:solidFill>
                  <a:sysClr val="windowText" lastClr="000000"/>
                </a:solidFill>
                <a:effectLst/>
                <a:uLnTx/>
                <a:uFillTx/>
              </a:endParaRPr>
            </a:p>
          </p:txBody>
        </p:sp>
        <p:sp>
          <p:nvSpPr>
            <p:cNvPr id="35" name="TextBox 34"/>
            <p:cNvSpPr txBox="1"/>
            <p:nvPr/>
          </p:nvSpPr>
          <p:spPr>
            <a:xfrm>
              <a:off x="6595419" y="5943600"/>
              <a:ext cx="2167581" cy="70788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11 bit On 8 bit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Spatio-Temporally</a:t>
              </a:r>
              <a:endParaRPr kumimoji="0" lang="en-US" sz="2000" b="0" i="0" u="none" strike="noStrike" kern="0" cap="none" spc="0" normalizeH="0" baseline="0" noProof="0" dirty="0">
                <a:ln>
                  <a:noFill/>
                </a:ln>
                <a:solidFill>
                  <a:sysClr val="windowText" lastClr="000000"/>
                </a:solidFill>
                <a:effectLst/>
                <a:uLnTx/>
                <a:uFillTx/>
              </a:endParaRPr>
            </a:p>
          </p:txBody>
        </p:sp>
        <p:pic>
          <p:nvPicPr>
            <p:cNvPr id="39938" name="Picture 2"/>
            <p:cNvPicPr>
              <a:picLocks noChangeAspect="1" noChangeArrowheads="1"/>
            </p:cNvPicPr>
            <p:nvPr/>
          </p:nvPicPr>
          <p:blipFill>
            <a:blip r:embed="rId9">
              <a:lum bright="7000"/>
            </a:blip>
            <a:srcRect/>
            <a:stretch>
              <a:fillRect/>
            </a:stretch>
          </p:blipFill>
          <p:spPr bwMode="auto">
            <a:xfrm>
              <a:off x="76200" y="4038600"/>
              <a:ext cx="2971800" cy="2532696"/>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7"/>
                                        </p:tgtEl>
                                      </p:cBhvr>
                                    </p:animEffect>
                                    <p:set>
                                      <p:cBhvr>
                                        <p:cTn id="7" dur="1" fill="hold">
                                          <p:stCondLst>
                                            <p:cond delay="999"/>
                                          </p:stCondLst>
                                        </p:cTn>
                                        <p:tgtEl>
                                          <p:spTgt spid="4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Results: Humans</a:t>
            </a:r>
            <a:endParaRPr lang="en-US" dirty="0"/>
          </a:p>
        </p:txBody>
      </p:sp>
      <p:pic>
        <p:nvPicPr>
          <p:cNvPr id="4" name="Picture 7"/>
          <p:cNvPicPr>
            <a:picLocks noChangeAspect="1" noChangeArrowheads="1"/>
          </p:cNvPicPr>
          <p:nvPr/>
        </p:nvPicPr>
        <p:blipFill>
          <a:blip r:embed="rId2"/>
          <a:srcRect/>
          <a:stretch>
            <a:fillRect/>
          </a:stretch>
        </p:blipFill>
        <p:spPr bwMode="auto">
          <a:xfrm>
            <a:off x="76200" y="1650017"/>
            <a:ext cx="5943600" cy="4903183"/>
          </a:xfrm>
          <a:prstGeom prst="rect">
            <a:avLst/>
          </a:prstGeom>
          <a:noFill/>
          <a:ln w="9525">
            <a:noFill/>
            <a:miter lim="800000"/>
            <a:headEnd/>
            <a:tailEnd/>
          </a:ln>
          <a:effectLst/>
        </p:spPr>
      </p:pic>
      <p:sp>
        <p:nvSpPr>
          <p:cNvPr id="5" name="Content Placeholder 2"/>
          <p:cNvSpPr>
            <a:spLocks noGrp="1"/>
          </p:cNvSpPr>
          <p:nvPr>
            <p:ph idx="1"/>
          </p:nvPr>
        </p:nvSpPr>
        <p:spPr>
          <a:xfrm>
            <a:off x="6019800" y="1676400"/>
            <a:ext cx="3124200" cy="1981200"/>
          </a:xfrm>
          <a:noFill/>
        </p:spPr>
        <p:txBody>
          <a:bodyPr>
            <a:noAutofit/>
          </a:bodyPr>
          <a:lstStyle/>
          <a:p>
            <a:r>
              <a:rPr lang="en-US" sz="2000" dirty="0" smtClean="0"/>
              <a:t>The mean error is a good indicatorfor the human perception of 10-bit images. </a:t>
            </a:r>
          </a:p>
          <a:p>
            <a:r>
              <a:rPr lang="en-US" sz="2000" dirty="0" smtClean="0"/>
              <a:t>For the 10-bit images, we see a mean error of 0:8 bands with standard deviation of 0:76 over all subjects.</a:t>
            </a:r>
          </a:p>
          <a:p>
            <a:r>
              <a:rPr lang="en-US" sz="2000" dirty="0" smtClean="0"/>
              <a:t>Our methods produced a low error and were capable of displaying more intensities to a human observer</a:t>
            </a:r>
          </a:p>
          <a:p>
            <a:endParaRPr lang="en-US" sz="2000" dirty="0" smtClean="0"/>
          </a:p>
          <a:p>
            <a:endParaRPr lang="en-US" sz="20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013192" cy="1636776"/>
          </a:xfrm>
        </p:spPr>
        <p:txBody>
          <a:bodyPr>
            <a:normAutofit fontScale="90000"/>
          </a:bodyPr>
          <a:lstStyle/>
          <a:p>
            <a:r>
              <a:rPr lang="en-US" dirty="0" smtClean="0"/>
              <a:t>Garuda: A scalable tiled display wall using commodity PCs</a:t>
            </a:r>
            <a:endParaRPr lang="en-US" dirty="0"/>
          </a:p>
        </p:txBody>
      </p:sp>
      <p:sp>
        <p:nvSpPr>
          <p:cNvPr id="5" name="Text Placeholder 4"/>
          <p:cNvSpPr>
            <a:spLocks noGrp="1"/>
          </p:cNvSpPr>
          <p:nvPr>
            <p:ph type="body" idx="1"/>
          </p:nvPr>
        </p:nvSpPr>
        <p:spPr>
          <a:xfrm>
            <a:off x="381000" y="1524000"/>
            <a:ext cx="8763000" cy="914400"/>
          </a:xfrm>
        </p:spPr>
        <p:txBody>
          <a:bodyPr>
            <a:noAutofit/>
          </a:bodyPr>
          <a:lstStyle/>
          <a:p>
            <a:r>
              <a:rPr lang="en-US" dirty="0" smtClean="0"/>
              <a:t>Nirnimesh, Pawan Harish, P. J. Narayanan</a:t>
            </a:r>
          </a:p>
          <a:p>
            <a:r>
              <a:rPr lang="en-US" dirty="0" smtClean="0"/>
              <a:t>1. IEEE Transactions on Visualization and Computer Graphics, 2007</a:t>
            </a:r>
          </a:p>
          <a:p>
            <a:r>
              <a:rPr lang="en-US" dirty="0" smtClean="0"/>
              <a:t>2. Indian Conference on Computer Vision, Graphics and Image Processing, 2006</a:t>
            </a:r>
            <a:endParaRPr lang="en-US" dirty="0"/>
          </a:p>
        </p:txBody>
      </p:sp>
      <p:pic>
        <p:nvPicPr>
          <p:cNvPr id="6" name="Picture 3"/>
          <p:cNvPicPr>
            <a:picLocks noChangeAspect="1" noChangeArrowheads="1"/>
          </p:cNvPicPr>
          <p:nvPr/>
        </p:nvPicPr>
        <p:blipFill>
          <a:blip r:embed="rId2" cstate="print">
            <a:lum bright="23000" contrast="2000"/>
          </a:blip>
          <a:srcRect/>
          <a:stretch>
            <a:fillRect/>
          </a:stretch>
        </p:blipFill>
        <p:spPr bwMode="auto">
          <a:xfrm>
            <a:off x="229643" y="2819400"/>
            <a:ext cx="4342357" cy="3733800"/>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4648200" y="2895600"/>
            <a:ext cx="4287715"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The Garuda System</a:t>
            </a:r>
            <a:endParaRPr lang="en-US" dirty="0"/>
          </a:p>
        </p:txBody>
      </p:sp>
      <p:pic>
        <p:nvPicPr>
          <p:cNvPr id="4" name="Picture 2"/>
          <p:cNvPicPr>
            <a:picLocks noChangeAspect="1" noChangeArrowheads="1"/>
          </p:cNvPicPr>
          <p:nvPr/>
        </p:nvPicPr>
        <p:blipFill>
          <a:blip r:embed="rId2"/>
          <a:srcRect/>
          <a:stretch>
            <a:fillRect/>
          </a:stretch>
        </p:blipFill>
        <p:spPr bwMode="auto">
          <a:xfrm>
            <a:off x="4953000" y="1524000"/>
            <a:ext cx="4057298" cy="2895600"/>
          </a:xfrm>
          <a:prstGeom prst="rect">
            <a:avLst/>
          </a:prstGeom>
          <a:noFill/>
          <a:ln w="9525">
            <a:noFill/>
            <a:round/>
            <a:headEnd/>
            <a:tailEnd/>
          </a:ln>
          <a:effectLst/>
        </p:spPr>
      </p:pic>
      <p:sp>
        <p:nvSpPr>
          <p:cNvPr id="5" name="Rectangle 4"/>
          <p:cNvSpPr>
            <a:spLocks noChangeArrowheads="1"/>
          </p:cNvSpPr>
          <p:nvPr/>
        </p:nvSpPr>
        <p:spPr bwMode="auto">
          <a:xfrm>
            <a:off x="4800600" y="4572000"/>
            <a:ext cx="4343400" cy="2209800"/>
          </a:xfrm>
          <a:prstGeom prst="rect">
            <a:avLst/>
          </a:prstGeom>
          <a:noFill/>
          <a:ln w="9525">
            <a:noFill/>
            <a:miter lim="800000"/>
            <a:headEnd/>
            <a:tailEnd/>
          </a:ln>
          <a:effectLst/>
        </p:spPr>
        <p:txBody>
          <a:bodyPr/>
          <a:lstStyle/>
          <a:p>
            <a:pPr marL="342900" indent="-342900" eaLnBrk="1" hangingPunct="1">
              <a:spcBef>
                <a:spcPct val="20000"/>
              </a:spcBef>
              <a:buClr>
                <a:srgbClr val="FFC000"/>
              </a:buClr>
              <a:buFont typeface="Wingdings" pitchFamily="2" charset="2"/>
              <a:buChar char="§"/>
            </a:pPr>
            <a:r>
              <a:rPr lang="en-US" b="0" dirty="0" smtClean="0"/>
              <a:t>Deals </a:t>
            </a:r>
            <a:r>
              <a:rPr lang="en-US" b="0" dirty="0"/>
              <a:t>with “objects” and not primitives</a:t>
            </a:r>
          </a:p>
          <a:p>
            <a:pPr marL="342900" indent="-342900" eaLnBrk="1" hangingPunct="1">
              <a:spcBef>
                <a:spcPct val="20000"/>
              </a:spcBef>
              <a:buClr>
                <a:srgbClr val="FFC000"/>
              </a:buClr>
              <a:buFont typeface="Wingdings" pitchFamily="2" charset="2"/>
              <a:buChar char="§"/>
            </a:pPr>
            <a:r>
              <a:rPr lang="en-US" b="0" dirty="0" smtClean="0"/>
              <a:t>Server handles the whole scene and sends selected objects to the clients</a:t>
            </a:r>
          </a:p>
          <a:p>
            <a:pPr marL="342900" lvl="1" indent="-342900">
              <a:spcBef>
                <a:spcPct val="20000"/>
              </a:spcBef>
              <a:buClr>
                <a:srgbClr val="FFC000"/>
              </a:buClr>
              <a:buFont typeface="Wingdings" pitchFamily="2" charset="2"/>
              <a:buChar char="§"/>
            </a:pPr>
            <a:r>
              <a:rPr lang="en-US" dirty="0" smtClean="0"/>
              <a:t>Low-end clients, commodity network, high-end server, distributed rendering. Scales with size.</a:t>
            </a:r>
            <a:endParaRPr lang="en-US" b="0" dirty="0" smtClean="0"/>
          </a:p>
          <a:p>
            <a:pPr marL="342900" indent="-342900" eaLnBrk="1" hangingPunct="1">
              <a:spcBef>
                <a:spcPct val="20000"/>
              </a:spcBef>
              <a:buClr>
                <a:srgbClr val="FFC000"/>
              </a:buClr>
              <a:buFont typeface="Wingdings" pitchFamily="2" charset="2"/>
              <a:buChar char="§"/>
            </a:pPr>
            <a:r>
              <a:rPr lang="en-US" b="0" dirty="0" smtClean="0"/>
              <a:t>Caching exploits temporal coherence</a:t>
            </a:r>
            <a:endParaRPr lang="en-US" b="0" dirty="0"/>
          </a:p>
        </p:txBody>
      </p:sp>
      <p:grpSp>
        <p:nvGrpSpPr>
          <p:cNvPr id="44" name="Group 43"/>
          <p:cNvGrpSpPr/>
          <p:nvPr/>
        </p:nvGrpSpPr>
        <p:grpSpPr>
          <a:xfrm>
            <a:off x="76200" y="1981200"/>
            <a:ext cx="4648200" cy="1339627"/>
            <a:chOff x="533400" y="1600200"/>
            <a:chExt cx="7829550" cy="2256505"/>
          </a:xfrm>
        </p:grpSpPr>
        <p:grpSp>
          <p:nvGrpSpPr>
            <p:cNvPr id="6" name="Group 6"/>
            <p:cNvGrpSpPr>
              <a:grpSpLocks/>
            </p:cNvGrpSpPr>
            <p:nvPr/>
          </p:nvGrpSpPr>
          <p:grpSpPr bwMode="auto">
            <a:xfrm>
              <a:off x="6438900" y="1600200"/>
              <a:ext cx="1924050" cy="1781175"/>
              <a:chOff x="4308" y="2322"/>
              <a:chExt cx="1212" cy="1122"/>
            </a:xfrm>
            <a:solidFill>
              <a:srgbClr val="F7F9FF"/>
            </a:solidFill>
          </p:grpSpPr>
          <p:sp>
            <p:nvSpPr>
              <p:cNvPr id="7" name="Rectangle 7"/>
              <p:cNvSpPr>
                <a:spLocks noChangeArrowheads="1"/>
              </p:cNvSpPr>
              <p:nvPr/>
            </p:nvSpPr>
            <p:spPr bwMode="auto">
              <a:xfrm>
                <a:off x="4308" y="2328"/>
                <a:ext cx="1212" cy="1110"/>
              </a:xfrm>
              <a:prstGeom prst="rect">
                <a:avLst/>
              </a:prstGeom>
              <a:grpFill/>
              <a:ln w="9525">
                <a:solidFill>
                  <a:schemeClr val="tx1"/>
                </a:solidFill>
                <a:miter lim="800000"/>
                <a:headEnd/>
                <a:tailEnd/>
              </a:ln>
              <a:effectLst/>
            </p:spPr>
            <p:txBody>
              <a:bodyPr wrap="none" anchor="ctr"/>
              <a:lstStyle/>
              <a:p>
                <a:endParaRPr lang="en-US" sz="1050"/>
              </a:p>
            </p:txBody>
          </p:sp>
          <p:sp>
            <p:nvSpPr>
              <p:cNvPr id="8" name="Line 8"/>
              <p:cNvSpPr>
                <a:spLocks noChangeShapeType="1"/>
              </p:cNvSpPr>
              <p:nvPr/>
            </p:nvSpPr>
            <p:spPr bwMode="auto">
              <a:xfrm>
                <a:off x="4314" y="2604"/>
                <a:ext cx="1206" cy="0"/>
              </a:xfrm>
              <a:prstGeom prst="line">
                <a:avLst/>
              </a:prstGeom>
              <a:grpFill/>
              <a:ln w="28575">
                <a:solidFill>
                  <a:schemeClr val="tx1"/>
                </a:solidFill>
                <a:round/>
                <a:headEnd/>
                <a:tailEnd/>
              </a:ln>
              <a:effectLst/>
            </p:spPr>
            <p:txBody>
              <a:bodyPr/>
              <a:lstStyle/>
              <a:p>
                <a:endParaRPr lang="en-US" sz="1050"/>
              </a:p>
            </p:txBody>
          </p:sp>
          <p:sp>
            <p:nvSpPr>
              <p:cNvPr id="10" name="Line 9"/>
              <p:cNvSpPr>
                <a:spLocks noChangeShapeType="1"/>
              </p:cNvSpPr>
              <p:nvPr/>
            </p:nvSpPr>
            <p:spPr bwMode="auto">
              <a:xfrm>
                <a:off x="4314" y="2898"/>
                <a:ext cx="1206" cy="0"/>
              </a:xfrm>
              <a:prstGeom prst="line">
                <a:avLst/>
              </a:prstGeom>
              <a:grpFill/>
              <a:ln w="28575">
                <a:solidFill>
                  <a:schemeClr val="tx1"/>
                </a:solidFill>
                <a:round/>
                <a:headEnd/>
                <a:tailEnd/>
              </a:ln>
              <a:effectLst/>
            </p:spPr>
            <p:txBody>
              <a:bodyPr/>
              <a:lstStyle/>
              <a:p>
                <a:endParaRPr lang="en-US" sz="1050"/>
              </a:p>
            </p:txBody>
          </p:sp>
          <p:sp>
            <p:nvSpPr>
              <p:cNvPr id="11" name="Line 10"/>
              <p:cNvSpPr>
                <a:spLocks noChangeShapeType="1"/>
              </p:cNvSpPr>
              <p:nvPr/>
            </p:nvSpPr>
            <p:spPr bwMode="auto">
              <a:xfrm>
                <a:off x="4314" y="3222"/>
                <a:ext cx="1206" cy="0"/>
              </a:xfrm>
              <a:prstGeom prst="line">
                <a:avLst/>
              </a:prstGeom>
              <a:grpFill/>
              <a:ln w="28575">
                <a:solidFill>
                  <a:schemeClr val="tx1"/>
                </a:solidFill>
                <a:round/>
                <a:headEnd/>
                <a:tailEnd/>
              </a:ln>
              <a:effectLst/>
            </p:spPr>
            <p:txBody>
              <a:bodyPr/>
              <a:lstStyle/>
              <a:p>
                <a:endParaRPr lang="en-US" sz="1050"/>
              </a:p>
            </p:txBody>
          </p:sp>
          <p:sp>
            <p:nvSpPr>
              <p:cNvPr id="12" name="Line 11"/>
              <p:cNvSpPr>
                <a:spLocks noChangeShapeType="1"/>
              </p:cNvSpPr>
              <p:nvPr/>
            </p:nvSpPr>
            <p:spPr bwMode="auto">
              <a:xfrm>
                <a:off x="4884" y="2322"/>
                <a:ext cx="0" cy="1116"/>
              </a:xfrm>
              <a:prstGeom prst="line">
                <a:avLst/>
              </a:prstGeom>
              <a:grpFill/>
              <a:ln w="28575">
                <a:solidFill>
                  <a:schemeClr val="tx1"/>
                </a:solidFill>
                <a:round/>
                <a:headEnd/>
                <a:tailEnd/>
              </a:ln>
              <a:effectLst/>
            </p:spPr>
            <p:txBody>
              <a:bodyPr/>
              <a:lstStyle/>
              <a:p>
                <a:endParaRPr lang="en-US" sz="1050"/>
              </a:p>
            </p:txBody>
          </p:sp>
          <p:sp>
            <p:nvSpPr>
              <p:cNvPr id="13" name="Line 12"/>
              <p:cNvSpPr>
                <a:spLocks noChangeShapeType="1"/>
              </p:cNvSpPr>
              <p:nvPr/>
            </p:nvSpPr>
            <p:spPr bwMode="auto">
              <a:xfrm>
                <a:off x="5220" y="2328"/>
                <a:ext cx="0" cy="1116"/>
              </a:xfrm>
              <a:prstGeom prst="line">
                <a:avLst/>
              </a:prstGeom>
              <a:grpFill/>
              <a:ln w="28575">
                <a:solidFill>
                  <a:schemeClr val="tx1"/>
                </a:solidFill>
                <a:round/>
                <a:headEnd/>
                <a:tailEnd/>
              </a:ln>
              <a:effectLst/>
            </p:spPr>
            <p:txBody>
              <a:bodyPr/>
              <a:lstStyle/>
              <a:p>
                <a:endParaRPr lang="en-US" sz="1050"/>
              </a:p>
            </p:txBody>
          </p:sp>
          <p:sp>
            <p:nvSpPr>
              <p:cNvPr id="14" name="Line 13"/>
              <p:cNvSpPr>
                <a:spLocks noChangeShapeType="1"/>
              </p:cNvSpPr>
              <p:nvPr/>
            </p:nvSpPr>
            <p:spPr bwMode="auto">
              <a:xfrm>
                <a:off x="4560" y="2328"/>
                <a:ext cx="0" cy="1116"/>
              </a:xfrm>
              <a:prstGeom prst="line">
                <a:avLst/>
              </a:prstGeom>
              <a:grpFill/>
              <a:ln w="28575">
                <a:solidFill>
                  <a:schemeClr val="tx1"/>
                </a:solidFill>
                <a:round/>
                <a:headEnd/>
                <a:tailEnd/>
              </a:ln>
              <a:effectLst/>
            </p:spPr>
            <p:txBody>
              <a:bodyPr/>
              <a:lstStyle/>
              <a:p>
                <a:endParaRPr lang="en-US" sz="1050"/>
              </a:p>
            </p:txBody>
          </p:sp>
        </p:grpSp>
        <p:grpSp>
          <p:nvGrpSpPr>
            <p:cNvPr id="15" name="Group 14"/>
            <p:cNvGrpSpPr>
              <a:grpSpLocks/>
            </p:cNvGrpSpPr>
            <p:nvPr/>
          </p:nvGrpSpPr>
          <p:grpSpPr bwMode="auto">
            <a:xfrm>
              <a:off x="3257550" y="1733550"/>
              <a:ext cx="1695450" cy="1619250"/>
              <a:chOff x="366" y="2316"/>
              <a:chExt cx="1068" cy="1020"/>
            </a:xfrm>
          </p:grpSpPr>
          <p:sp>
            <p:nvSpPr>
              <p:cNvPr id="16" name="AutoShape 15"/>
              <p:cNvSpPr>
                <a:spLocks noChangeArrowheads="1"/>
              </p:cNvSpPr>
              <p:nvPr/>
            </p:nvSpPr>
            <p:spPr bwMode="auto">
              <a:xfrm>
                <a:off x="492" y="2412"/>
                <a:ext cx="366" cy="594"/>
              </a:xfrm>
              <a:prstGeom prst="rtTriangle">
                <a:avLst/>
              </a:prstGeom>
              <a:noFill/>
              <a:ln w="9525">
                <a:solidFill>
                  <a:schemeClr val="tx1"/>
                </a:solidFill>
                <a:miter lim="800000"/>
                <a:headEnd/>
                <a:tailEnd/>
              </a:ln>
              <a:effectLst/>
            </p:spPr>
            <p:txBody>
              <a:bodyPr wrap="none" anchor="ctr"/>
              <a:lstStyle/>
              <a:p>
                <a:endParaRPr lang="en-US" sz="1050"/>
              </a:p>
            </p:txBody>
          </p:sp>
          <p:sp>
            <p:nvSpPr>
              <p:cNvPr id="17" name="AutoShape 16"/>
              <p:cNvSpPr>
                <a:spLocks noChangeArrowheads="1"/>
              </p:cNvSpPr>
              <p:nvPr/>
            </p:nvSpPr>
            <p:spPr bwMode="auto">
              <a:xfrm rot="2133604">
                <a:off x="810" y="2316"/>
                <a:ext cx="366" cy="594"/>
              </a:xfrm>
              <a:prstGeom prst="rtTriangle">
                <a:avLst/>
              </a:prstGeom>
              <a:noFill/>
              <a:ln w="9525">
                <a:solidFill>
                  <a:schemeClr val="tx1"/>
                </a:solidFill>
                <a:miter lim="800000"/>
                <a:headEnd/>
                <a:tailEnd/>
              </a:ln>
              <a:effectLst/>
            </p:spPr>
            <p:txBody>
              <a:bodyPr wrap="none" anchor="ctr"/>
              <a:lstStyle/>
              <a:p>
                <a:endParaRPr lang="en-US" sz="1050"/>
              </a:p>
            </p:txBody>
          </p:sp>
          <p:sp>
            <p:nvSpPr>
              <p:cNvPr id="18" name="AutoShape 17"/>
              <p:cNvSpPr>
                <a:spLocks noChangeArrowheads="1"/>
              </p:cNvSpPr>
              <p:nvPr/>
            </p:nvSpPr>
            <p:spPr bwMode="auto">
              <a:xfrm rot="4268276">
                <a:off x="660" y="2706"/>
                <a:ext cx="366" cy="594"/>
              </a:xfrm>
              <a:prstGeom prst="rtTriangle">
                <a:avLst/>
              </a:prstGeom>
              <a:noFill/>
              <a:ln w="9525">
                <a:solidFill>
                  <a:schemeClr val="tx1"/>
                </a:solidFill>
                <a:miter lim="800000"/>
                <a:headEnd/>
                <a:tailEnd/>
              </a:ln>
              <a:effectLst/>
            </p:spPr>
            <p:txBody>
              <a:bodyPr wrap="none" anchor="ctr"/>
              <a:lstStyle/>
              <a:p>
                <a:endParaRPr lang="en-US" sz="1050"/>
              </a:p>
            </p:txBody>
          </p:sp>
          <p:sp>
            <p:nvSpPr>
              <p:cNvPr id="19" name="AutoShape 18"/>
              <p:cNvSpPr>
                <a:spLocks noChangeArrowheads="1"/>
              </p:cNvSpPr>
              <p:nvPr/>
            </p:nvSpPr>
            <p:spPr bwMode="auto">
              <a:xfrm rot="7341851">
                <a:off x="906" y="2850"/>
                <a:ext cx="366" cy="594"/>
              </a:xfrm>
              <a:prstGeom prst="rtTriangle">
                <a:avLst/>
              </a:prstGeom>
              <a:noFill/>
              <a:ln w="9525">
                <a:solidFill>
                  <a:schemeClr val="tx1"/>
                </a:solidFill>
                <a:miter lim="800000"/>
                <a:headEnd/>
                <a:tailEnd/>
              </a:ln>
              <a:effectLst/>
            </p:spPr>
            <p:txBody>
              <a:bodyPr wrap="none" anchor="ctr"/>
              <a:lstStyle/>
              <a:p>
                <a:endParaRPr lang="en-US" sz="1050"/>
              </a:p>
            </p:txBody>
          </p:sp>
          <p:sp>
            <p:nvSpPr>
              <p:cNvPr id="20" name="Line 19"/>
              <p:cNvSpPr>
                <a:spLocks noChangeShapeType="1"/>
              </p:cNvSpPr>
              <p:nvPr/>
            </p:nvSpPr>
            <p:spPr bwMode="auto">
              <a:xfrm>
                <a:off x="1122" y="2436"/>
                <a:ext cx="312" cy="492"/>
              </a:xfrm>
              <a:prstGeom prst="line">
                <a:avLst/>
              </a:prstGeom>
              <a:noFill/>
              <a:ln w="9525">
                <a:solidFill>
                  <a:schemeClr val="tx1"/>
                </a:solidFill>
                <a:round/>
                <a:headEnd/>
                <a:tailEnd/>
              </a:ln>
              <a:effectLst/>
            </p:spPr>
            <p:txBody>
              <a:bodyPr/>
              <a:lstStyle/>
              <a:p>
                <a:endParaRPr lang="en-US" sz="1050"/>
              </a:p>
            </p:txBody>
          </p:sp>
          <p:sp>
            <p:nvSpPr>
              <p:cNvPr id="21" name="Line 20"/>
              <p:cNvSpPr>
                <a:spLocks noChangeShapeType="1"/>
              </p:cNvSpPr>
              <p:nvPr/>
            </p:nvSpPr>
            <p:spPr bwMode="auto">
              <a:xfrm flipH="1">
                <a:off x="888" y="2940"/>
                <a:ext cx="402" cy="396"/>
              </a:xfrm>
              <a:prstGeom prst="line">
                <a:avLst/>
              </a:prstGeom>
              <a:noFill/>
              <a:ln w="9525">
                <a:solidFill>
                  <a:schemeClr val="tx1"/>
                </a:solidFill>
                <a:round/>
                <a:headEnd/>
                <a:tailEnd/>
              </a:ln>
              <a:effectLst/>
            </p:spPr>
            <p:txBody>
              <a:bodyPr/>
              <a:lstStyle/>
              <a:p>
                <a:endParaRPr lang="en-US" sz="1050"/>
              </a:p>
            </p:txBody>
          </p:sp>
          <p:sp>
            <p:nvSpPr>
              <p:cNvPr id="22" name="Line 21"/>
              <p:cNvSpPr>
                <a:spLocks noChangeShapeType="1"/>
              </p:cNvSpPr>
              <p:nvPr/>
            </p:nvSpPr>
            <p:spPr bwMode="auto">
              <a:xfrm flipH="1">
                <a:off x="366" y="2406"/>
                <a:ext cx="354" cy="318"/>
              </a:xfrm>
              <a:prstGeom prst="line">
                <a:avLst/>
              </a:prstGeom>
              <a:noFill/>
              <a:ln w="9525">
                <a:solidFill>
                  <a:schemeClr val="tx1"/>
                </a:solidFill>
                <a:round/>
                <a:headEnd/>
                <a:tailEnd/>
              </a:ln>
              <a:effectLst/>
            </p:spPr>
            <p:txBody>
              <a:bodyPr/>
              <a:lstStyle/>
              <a:p>
                <a:endParaRPr lang="en-US" sz="1050"/>
              </a:p>
            </p:txBody>
          </p:sp>
          <p:sp>
            <p:nvSpPr>
              <p:cNvPr id="23" name="Line 22"/>
              <p:cNvSpPr>
                <a:spLocks noChangeShapeType="1"/>
              </p:cNvSpPr>
              <p:nvPr/>
            </p:nvSpPr>
            <p:spPr bwMode="auto">
              <a:xfrm>
                <a:off x="552" y="2670"/>
                <a:ext cx="558" cy="0"/>
              </a:xfrm>
              <a:prstGeom prst="line">
                <a:avLst/>
              </a:prstGeom>
              <a:noFill/>
              <a:ln w="9525">
                <a:solidFill>
                  <a:schemeClr val="tx1"/>
                </a:solidFill>
                <a:round/>
                <a:headEnd/>
                <a:tailEnd/>
              </a:ln>
              <a:effectLst/>
            </p:spPr>
            <p:txBody>
              <a:bodyPr/>
              <a:lstStyle/>
              <a:p>
                <a:endParaRPr lang="en-US" sz="1050"/>
              </a:p>
            </p:txBody>
          </p:sp>
        </p:grpSp>
        <p:sp>
          <p:nvSpPr>
            <p:cNvPr id="24" name="Rectangle 23"/>
            <p:cNvSpPr>
              <a:spLocks noChangeArrowheads="1"/>
            </p:cNvSpPr>
            <p:nvPr/>
          </p:nvSpPr>
          <p:spPr bwMode="auto">
            <a:xfrm>
              <a:off x="533400" y="2095500"/>
              <a:ext cx="1323975" cy="809625"/>
            </a:xfrm>
            <a:prstGeom prst="rect">
              <a:avLst/>
            </a:prstGeom>
            <a:solidFill>
              <a:schemeClr val="bg1">
                <a:lumMod val="85000"/>
              </a:schemeClr>
            </a:solidFill>
            <a:ln w="9525">
              <a:solidFill>
                <a:schemeClr val="tx1"/>
              </a:solidFill>
              <a:miter lim="800000"/>
              <a:headEnd/>
              <a:tailEnd/>
            </a:ln>
            <a:effectLst/>
          </p:spPr>
          <p:txBody>
            <a:bodyPr wrap="none" anchor="ctr"/>
            <a:lstStyle/>
            <a:p>
              <a:pPr algn="ctr" eaLnBrk="1" hangingPunct="1"/>
              <a:r>
                <a:rPr lang="en-US" sz="1050" b="0" dirty="0">
                  <a:latin typeface="Arial" charset="0"/>
                </a:rPr>
                <a:t>Application</a:t>
              </a:r>
            </a:p>
          </p:txBody>
        </p:sp>
        <p:grpSp>
          <p:nvGrpSpPr>
            <p:cNvPr id="25" name="Group 24"/>
            <p:cNvGrpSpPr>
              <a:grpSpLocks/>
            </p:cNvGrpSpPr>
            <p:nvPr/>
          </p:nvGrpSpPr>
          <p:grpSpPr bwMode="auto">
            <a:xfrm>
              <a:off x="1933575" y="2447927"/>
              <a:ext cx="1476375" cy="1062038"/>
              <a:chOff x="1470" y="2856"/>
              <a:chExt cx="930" cy="669"/>
            </a:xfrm>
          </p:grpSpPr>
          <p:sp>
            <p:nvSpPr>
              <p:cNvPr id="26" name="AutoShape 25"/>
              <p:cNvSpPr>
                <a:spLocks noChangeArrowheads="1"/>
              </p:cNvSpPr>
              <p:nvPr/>
            </p:nvSpPr>
            <p:spPr bwMode="auto">
              <a:xfrm>
                <a:off x="1488" y="2856"/>
                <a:ext cx="912" cy="120"/>
              </a:xfrm>
              <a:prstGeom prst="rightArrow">
                <a:avLst>
                  <a:gd name="adj1" fmla="val 50000"/>
                  <a:gd name="adj2" fmla="val 190000"/>
                </a:avLst>
              </a:prstGeom>
              <a:solidFill>
                <a:schemeClr val="tx1"/>
              </a:solidFill>
              <a:ln w="9525">
                <a:solidFill>
                  <a:schemeClr val="tx1"/>
                </a:solidFill>
                <a:miter lim="800000"/>
                <a:headEnd/>
                <a:tailEnd/>
              </a:ln>
              <a:effectLst/>
            </p:spPr>
            <p:txBody>
              <a:bodyPr wrap="none" anchor="ctr"/>
              <a:lstStyle/>
              <a:p>
                <a:endParaRPr lang="en-US" sz="1050"/>
              </a:p>
            </p:txBody>
          </p:sp>
          <p:sp>
            <p:nvSpPr>
              <p:cNvPr id="27" name="Text Box 26"/>
              <p:cNvSpPr txBox="1">
                <a:spLocks noChangeArrowheads="1"/>
              </p:cNvSpPr>
              <p:nvPr/>
            </p:nvSpPr>
            <p:spPr bwMode="auto">
              <a:xfrm>
                <a:off x="1470" y="3084"/>
                <a:ext cx="768" cy="441"/>
              </a:xfrm>
              <a:prstGeom prst="rect">
                <a:avLst/>
              </a:prstGeom>
              <a:noFill/>
              <a:ln w="9525">
                <a:noFill/>
                <a:miter lim="800000"/>
                <a:headEnd/>
                <a:tailEnd/>
              </a:ln>
              <a:effectLst/>
            </p:spPr>
            <p:txBody>
              <a:bodyPr>
                <a:spAutoFit/>
              </a:bodyPr>
              <a:lstStyle/>
              <a:p>
                <a:pPr eaLnBrk="1" hangingPunct="1">
                  <a:spcBef>
                    <a:spcPct val="50000"/>
                  </a:spcBef>
                </a:pPr>
                <a:r>
                  <a:rPr lang="en-US" sz="1050" b="0">
                    <a:latin typeface="Arial" charset="0"/>
                  </a:rPr>
                  <a:t>Intercept OpenGL</a:t>
                </a:r>
              </a:p>
            </p:txBody>
          </p:sp>
        </p:grpSp>
        <p:grpSp>
          <p:nvGrpSpPr>
            <p:cNvPr id="28" name="Group 27"/>
            <p:cNvGrpSpPr>
              <a:grpSpLocks/>
            </p:cNvGrpSpPr>
            <p:nvPr/>
          </p:nvGrpSpPr>
          <p:grpSpPr bwMode="auto">
            <a:xfrm>
              <a:off x="5000625" y="2447922"/>
              <a:ext cx="1466850" cy="879475"/>
              <a:chOff x="3402" y="2856"/>
              <a:chExt cx="924" cy="554"/>
            </a:xfrm>
          </p:grpSpPr>
          <p:sp>
            <p:nvSpPr>
              <p:cNvPr id="29" name="AutoShape 28"/>
              <p:cNvSpPr>
                <a:spLocks noChangeArrowheads="1"/>
              </p:cNvSpPr>
              <p:nvPr/>
            </p:nvSpPr>
            <p:spPr bwMode="auto">
              <a:xfrm>
                <a:off x="3402" y="2856"/>
                <a:ext cx="912" cy="120"/>
              </a:xfrm>
              <a:prstGeom prst="rightArrow">
                <a:avLst>
                  <a:gd name="adj1" fmla="val 50000"/>
                  <a:gd name="adj2" fmla="val 190000"/>
                </a:avLst>
              </a:prstGeom>
              <a:solidFill>
                <a:schemeClr val="tx1">
                  <a:lumMod val="95000"/>
                  <a:lumOff val="5000"/>
                </a:schemeClr>
              </a:solidFill>
              <a:ln w="9525">
                <a:solidFill>
                  <a:schemeClr val="tx1"/>
                </a:solidFill>
                <a:miter lim="800000"/>
                <a:headEnd/>
                <a:tailEnd/>
              </a:ln>
              <a:effectLst/>
            </p:spPr>
            <p:txBody>
              <a:bodyPr wrap="none" anchor="ctr"/>
              <a:lstStyle/>
              <a:p>
                <a:endParaRPr lang="en-US" sz="1050"/>
              </a:p>
            </p:txBody>
          </p:sp>
          <p:sp>
            <p:nvSpPr>
              <p:cNvPr id="30" name="Text Box 29"/>
              <p:cNvSpPr txBox="1">
                <a:spLocks noChangeArrowheads="1"/>
              </p:cNvSpPr>
              <p:nvPr/>
            </p:nvSpPr>
            <p:spPr bwMode="auto">
              <a:xfrm>
                <a:off x="3462" y="3132"/>
                <a:ext cx="864" cy="278"/>
              </a:xfrm>
              <a:prstGeom prst="rect">
                <a:avLst/>
              </a:prstGeom>
              <a:noFill/>
              <a:ln w="9525">
                <a:noFill/>
                <a:miter lim="800000"/>
                <a:headEnd/>
                <a:tailEnd/>
              </a:ln>
              <a:effectLst/>
            </p:spPr>
            <p:txBody>
              <a:bodyPr>
                <a:spAutoFit/>
              </a:bodyPr>
              <a:lstStyle/>
              <a:p>
                <a:pPr eaLnBrk="1" hangingPunct="1">
                  <a:spcBef>
                    <a:spcPct val="50000"/>
                  </a:spcBef>
                </a:pPr>
                <a:r>
                  <a:rPr lang="en-US" sz="1050" b="0" dirty="0">
                    <a:latin typeface="Arial" charset="0"/>
                  </a:rPr>
                  <a:t>Distribute</a:t>
                </a:r>
              </a:p>
            </p:txBody>
          </p:sp>
        </p:grpSp>
        <p:grpSp>
          <p:nvGrpSpPr>
            <p:cNvPr id="31" name="Group 30"/>
            <p:cNvGrpSpPr>
              <a:grpSpLocks/>
            </p:cNvGrpSpPr>
            <p:nvPr/>
          </p:nvGrpSpPr>
          <p:grpSpPr bwMode="auto">
            <a:xfrm>
              <a:off x="6600825" y="1752600"/>
              <a:ext cx="1695450" cy="1619250"/>
              <a:chOff x="4290" y="2376"/>
              <a:chExt cx="1068" cy="1020"/>
            </a:xfrm>
          </p:grpSpPr>
          <p:sp>
            <p:nvSpPr>
              <p:cNvPr id="32" name="AutoShape 31"/>
              <p:cNvSpPr>
                <a:spLocks noChangeArrowheads="1"/>
              </p:cNvSpPr>
              <p:nvPr/>
            </p:nvSpPr>
            <p:spPr bwMode="auto">
              <a:xfrm>
                <a:off x="4416" y="2472"/>
                <a:ext cx="366" cy="594"/>
              </a:xfrm>
              <a:prstGeom prst="rtTriangle">
                <a:avLst/>
              </a:prstGeom>
              <a:noFill/>
              <a:ln w="28575">
                <a:solidFill>
                  <a:srgbClr val="0000FF"/>
                </a:solidFill>
                <a:prstDash val="sysDot"/>
                <a:miter lim="800000"/>
                <a:headEnd/>
                <a:tailEnd/>
              </a:ln>
              <a:effectLst/>
            </p:spPr>
            <p:txBody>
              <a:bodyPr wrap="none" anchor="ctr"/>
              <a:lstStyle/>
              <a:p>
                <a:endParaRPr lang="en-US" sz="1050"/>
              </a:p>
            </p:txBody>
          </p:sp>
          <p:sp>
            <p:nvSpPr>
              <p:cNvPr id="33" name="AutoShape 32"/>
              <p:cNvSpPr>
                <a:spLocks noChangeArrowheads="1"/>
              </p:cNvSpPr>
              <p:nvPr/>
            </p:nvSpPr>
            <p:spPr bwMode="auto">
              <a:xfrm rot="2133604">
                <a:off x="4734" y="2376"/>
                <a:ext cx="366" cy="594"/>
              </a:xfrm>
              <a:prstGeom prst="rtTriangle">
                <a:avLst/>
              </a:prstGeom>
              <a:noFill/>
              <a:ln w="28575">
                <a:solidFill>
                  <a:srgbClr val="0000FF"/>
                </a:solidFill>
                <a:prstDash val="sysDot"/>
                <a:miter lim="800000"/>
                <a:headEnd/>
                <a:tailEnd/>
              </a:ln>
              <a:effectLst/>
            </p:spPr>
            <p:txBody>
              <a:bodyPr wrap="none" anchor="ctr"/>
              <a:lstStyle/>
              <a:p>
                <a:endParaRPr lang="en-US" sz="1050"/>
              </a:p>
            </p:txBody>
          </p:sp>
          <p:sp>
            <p:nvSpPr>
              <p:cNvPr id="34" name="AutoShape 33"/>
              <p:cNvSpPr>
                <a:spLocks noChangeArrowheads="1"/>
              </p:cNvSpPr>
              <p:nvPr/>
            </p:nvSpPr>
            <p:spPr bwMode="auto">
              <a:xfrm rot="4268276">
                <a:off x="4584" y="2766"/>
                <a:ext cx="366" cy="594"/>
              </a:xfrm>
              <a:prstGeom prst="rtTriangle">
                <a:avLst/>
              </a:prstGeom>
              <a:noFill/>
              <a:ln w="28575">
                <a:solidFill>
                  <a:srgbClr val="0000FF"/>
                </a:solidFill>
                <a:prstDash val="sysDot"/>
                <a:miter lim="800000"/>
                <a:headEnd/>
                <a:tailEnd/>
              </a:ln>
              <a:effectLst/>
            </p:spPr>
            <p:txBody>
              <a:bodyPr wrap="none" anchor="ctr"/>
              <a:lstStyle/>
              <a:p>
                <a:endParaRPr lang="en-US" sz="1050"/>
              </a:p>
            </p:txBody>
          </p:sp>
          <p:sp>
            <p:nvSpPr>
              <p:cNvPr id="35" name="AutoShape 34"/>
              <p:cNvSpPr>
                <a:spLocks noChangeArrowheads="1"/>
              </p:cNvSpPr>
              <p:nvPr/>
            </p:nvSpPr>
            <p:spPr bwMode="auto">
              <a:xfrm rot="7341851">
                <a:off x="4830" y="2910"/>
                <a:ext cx="366" cy="594"/>
              </a:xfrm>
              <a:prstGeom prst="rtTriangle">
                <a:avLst/>
              </a:prstGeom>
              <a:noFill/>
              <a:ln w="28575">
                <a:solidFill>
                  <a:srgbClr val="0000FF"/>
                </a:solidFill>
                <a:prstDash val="sysDot"/>
                <a:miter lim="800000"/>
                <a:headEnd/>
                <a:tailEnd/>
              </a:ln>
              <a:effectLst/>
            </p:spPr>
            <p:txBody>
              <a:bodyPr wrap="none" anchor="ctr"/>
              <a:lstStyle/>
              <a:p>
                <a:endParaRPr lang="en-US" sz="1050"/>
              </a:p>
            </p:txBody>
          </p:sp>
          <p:sp>
            <p:nvSpPr>
              <p:cNvPr id="36" name="Line 35"/>
              <p:cNvSpPr>
                <a:spLocks noChangeShapeType="1"/>
              </p:cNvSpPr>
              <p:nvPr/>
            </p:nvSpPr>
            <p:spPr bwMode="auto">
              <a:xfrm>
                <a:off x="5046" y="2496"/>
                <a:ext cx="312" cy="492"/>
              </a:xfrm>
              <a:prstGeom prst="line">
                <a:avLst/>
              </a:prstGeom>
              <a:noFill/>
              <a:ln w="28575">
                <a:solidFill>
                  <a:srgbClr val="0000FF"/>
                </a:solidFill>
                <a:prstDash val="sysDot"/>
                <a:round/>
                <a:headEnd/>
                <a:tailEnd/>
              </a:ln>
              <a:effectLst/>
            </p:spPr>
            <p:txBody>
              <a:bodyPr/>
              <a:lstStyle/>
              <a:p>
                <a:endParaRPr lang="en-US" sz="1050"/>
              </a:p>
            </p:txBody>
          </p:sp>
          <p:sp>
            <p:nvSpPr>
              <p:cNvPr id="37" name="Line 36"/>
              <p:cNvSpPr>
                <a:spLocks noChangeShapeType="1"/>
              </p:cNvSpPr>
              <p:nvPr/>
            </p:nvSpPr>
            <p:spPr bwMode="auto">
              <a:xfrm flipH="1">
                <a:off x="4812" y="3000"/>
                <a:ext cx="402" cy="396"/>
              </a:xfrm>
              <a:prstGeom prst="line">
                <a:avLst/>
              </a:prstGeom>
              <a:noFill/>
              <a:ln w="28575">
                <a:solidFill>
                  <a:srgbClr val="0000FF"/>
                </a:solidFill>
                <a:prstDash val="sysDot"/>
                <a:round/>
                <a:headEnd/>
                <a:tailEnd/>
              </a:ln>
              <a:effectLst/>
            </p:spPr>
            <p:txBody>
              <a:bodyPr/>
              <a:lstStyle/>
              <a:p>
                <a:endParaRPr lang="en-US" sz="1050"/>
              </a:p>
            </p:txBody>
          </p:sp>
          <p:sp>
            <p:nvSpPr>
              <p:cNvPr id="38" name="Line 37"/>
              <p:cNvSpPr>
                <a:spLocks noChangeShapeType="1"/>
              </p:cNvSpPr>
              <p:nvPr/>
            </p:nvSpPr>
            <p:spPr bwMode="auto">
              <a:xfrm flipH="1">
                <a:off x="4290" y="2466"/>
                <a:ext cx="354" cy="318"/>
              </a:xfrm>
              <a:prstGeom prst="line">
                <a:avLst/>
              </a:prstGeom>
              <a:noFill/>
              <a:ln w="28575">
                <a:solidFill>
                  <a:srgbClr val="0000FF"/>
                </a:solidFill>
                <a:prstDash val="sysDot"/>
                <a:round/>
                <a:headEnd/>
                <a:tailEnd/>
              </a:ln>
              <a:effectLst/>
            </p:spPr>
            <p:txBody>
              <a:bodyPr/>
              <a:lstStyle/>
              <a:p>
                <a:endParaRPr lang="en-US" sz="1050"/>
              </a:p>
            </p:txBody>
          </p:sp>
          <p:sp>
            <p:nvSpPr>
              <p:cNvPr id="39" name="Line 38"/>
              <p:cNvSpPr>
                <a:spLocks noChangeShapeType="1"/>
              </p:cNvSpPr>
              <p:nvPr/>
            </p:nvSpPr>
            <p:spPr bwMode="auto">
              <a:xfrm>
                <a:off x="4476" y="2730"/>
                <a:ext cx="558" cy="0"/>
              </a:xfrm>
              <a:prstGeom prst="line">
                <a:avLst/>
              </a:prstGeom>
              <a:noFill/>
              <a:ln w="28575">
                <a:solidFill>
                  <a:srgbClr val="0000FF"/>
                </a:solidFill>
                <a:prstDash val="sysDot"/>
                <a:round/>
                <a:headEnd/>
                <a:tailEnd/>
              </a:ln>
              <a:effectLst/>
            </p:spPr>
            <p:txBody>
              <a:bodyPr/>
              <a:lstStyle/>
              <a:p>
                <a:endParaRPr lang="en-US" sz="1050"/>
              </a:p>
            </p:txBody>
          </p:sp>
        </p:grpSp>
        <p:grpSp>
          <p:nvGrpSpPr>
            <p:cNvPr id="40" name="Group 39"/>
            <p:cNvGrpSpPr>
              <a:grpSpLocks/>
            </p:cNvGrpSpPr>
            <p:nvPr/>
          </p:nvGrpSpPr>
          <p:grpSpPr bwMode="auto">
            <a:xfrm>
              <a:off x="2952750" y="3248025"/>
              <a:ext cx="2886075" cy="608013"/>
              <a:chOff x="1890" y="2238"/>
              <a:chExt cx="1818" cy="383"/>
            </a:xfrm>
          </p:grpSpPr>
          <p:sp>
            <p:nvSpPr>
              <p:cNvPr id="41" name="Text Box 40"/>
              <p:cNvSpPr txBox="1">
                <a:spLocks noChangeArrowheads="1"/>
              </p:cNvSpPr>
              <p:nvPr/>
            </p:nvSpPr>
            <p:spPr bwMode="auto">
              <a:xfrm>
                <a:off x="1890" y="2352"/>
                <a:ext cx="1818" cy="269"/>
              </a:xfrm>
              <a:prstGeom prst="rect">
                <a:avLst/>
              </a:prstGeom>
              <a:noFill/>
              <a:ln w="9525">
                <a:noFill/>
                <a:miter lim="800000"/>
                <a:headEnd/>
                <a:tailEnd/>
              </a:ln>
              <a:effectLst/>
            </p:spPr>
            <p:txBody>
              <a:bodyPr>
                <a:spAutoFit/>
              </a:bodyPr>
              <a:lstStyle/>
              <a:p>
                <a:pPr eaLnBrk="1" hangingPunct="1">
                  <a:spcBef>
                    <a:spcPct val="50000"/>
                  </a:spcBef>
                </a:pPr>
                <a:r>
                  <a:rPr lang="en-US" sz="1050" b="0" dirty="0">
                    <a:latin typeface="Arial" charset="0"/>
                  </a:rPr>
                  <a:t>Too </a:t>
                </a:r>
                <a:r>
                  <a:rPr lang="en-US" sz="1050" b="0" dirty="0" smtClean="0">
                    <a:latin typeface="Arial" charset="0"/>
                  </a:rPr>
                  <a:t>many; very low level</a:t>
                </a:r>
                <a:endParaRPr lang="en-US" sz="1050" b="0" dirty="0">
                  <a:latin typeface="Arial" charset="0"/>
                </a:endParaRPr>
              </a:p>
            </p:txBody>
          </p:sp>
          <p:sp>
            <p:nvSpPr>
              <p:cNvPr id="42" name="Line 41"/>
              <p:cNvSpPr>
                <a:spLocks noChangeShapeType="1"/>
              </p:cNvSpPr>
              <p:nvPr/>
            </p:nvSpPr>
            <p:spPr bwMode="auto">
              <a:xfrm flipH="1" flipV="1">
                <a:off x="2398" y="2238"/>
                <a:ext cx="2" cy="162"/>
              </a:xfrm>
              <a:prstGeom prst="line">
                <a:avLst/>
              </a:prstGeom>
              <a:noFill/>
              <a:ln w="9525">
                <a:solidFill>
                  <a:schemeClr val="tx1"/>
                </a:solidFill>
                <a:round/>
                <a:headEnd/>
                <a:tailEnd type="triangle" w="med" len="med"/>
              </a:ln>
              <a:effectLst/>
            </p:spPr>
            <p:txBody>
              <a:bodyPr/>
              <a:lstStyle/>
              <a:p>
                <a:endParaRPr lang="en-US" sz="1050"/>
              </a:p>
            </p:txBody>
          </p:sp>
        </p:grpSp>
        <p:sp>
          <p:nvSpPr>
            <p:cNvPr id="43" name="Text Box 29"/>
            <p:cNvSpPr txBox="1">
              <a:spLocks noChangeArrowheads="1"/>
            </p:cNvSpPr>
            <p:nvPr/>
          </p:nvSpPr>
          <p:spPr bwMode="auto">
            <a:xfrm>
              <a:off x="6781799" y="3429002"/>
              <a:ext cx="1371600" cy="427703"/>
            </a:xfrm>
            <a:prstGeom prst="rect">
              <a:avLst/>
            </a:prstGeom>
            <a:noFill/>
            <a:ln w="9525">
              <a:noFill/>
              <a:miter lim="800000"/>
              <a:headEnd/>
              <a:tailEnd/>
            </a:ln>
            <a:effectLst/>
          </p:spPr>
          <p:txBody>
            <a:bodyPr>
              <a:spAutoFit/>
            </a:bodyPr>
            <a:lstStyle/>
            <a:p>
              <a:pPr eaLnBrk="1" hangingPunct="1">
                <a:spcBef>
                  <a:spcPct val="50000"/>
                </a:spcBef>
              </a:pPr>
              <a:r>
                <a:rPr lang="en-US" sz="1050" b="0" dirty="0" smtClean="0">
                  <a:latin typeface="Arial" charset="0"/>
                </a:rPr>
                <a:t>Chromium</a:t>
              </a:r>
              <a:endParaRPr lang="en-US" sz="1050" b="0" dirty="0">
                <a:latin typeface="Arial" charset="0"/>
              </a:endParaRPr>
            </a:p>
          </p:txBody>
        </p:sp>
      </p:grpSp>
      <p:sp>
        <p:nvSpPr>
          <p:cNvPr id="45" name="Rectangle 3"/>
          <p:cNvSpPr>
            <a:spLocks noGrp="1" noChangeArrowheads="1"/>
          </p:cNvSpPr>
          <p:nvPr>
            <p:ph idx="1"/>
          </p:nvPr>
        </p:nvSpPr>
        <p:spPr>
          <a:xfrm>
            <a:off x="152400" y="4038600"/>
            <a:ext cx="4419600" cy="2819400"/>
          </a:xfrm>
        </p:spPr>
        <p:txBody>
          <a:bodyPr>
            <a:noAutofit/>
          </a:bodyPr>
          <a:lstStyle/>
          <a:p>
            <a:pPr>
              <a:lnSpc>
                <a:spcPct val="90000"/>
              </a:lnSpc>
              <a:buFont typeface="Wingdings" pitchFamily="2" charset="2"/>
              <a:buChar char="§"/>
            </a:pPr>
            <a:r>
              <a:rPr lang="en-US" sz="2000" dirty="0" smtClean="0"/>
              <a:t>Scalability Poblems</a:t>
            </a:r>
            <a:endParaRPr lang="en-US" sz="2000" dirty="0"/>
          </a:p>
          <a:p>
            <a:pPr lvl="1">
              <a:lnSpc>
                <a:spcPct val="90000"/>
              </a:lnSpc>
              <a:buFont typeface="Wingdings" pitchFamily="2" charset="2"/>
              <a:buChar char="§"/>
            </a:pPr>
            <a:r>
              <a:rPr lang="en-US" sz="1600" dirty="0"/>
              <a:t>To arbitrarily large displays</a:t>
            </a:r>
          </a:p>
          <a:p>
            <a:pPr lvl="1">
              <a:lnSpc>
                <a:spcPct val="90000"/>
              </a:lnSpc>
              <a:buFont typeface="Wingdings" pitchFamily="2" charset="2"/>
              <a:buChar char="§"/>
            </a:pPr>
            <a:r>
              <a:rPr lang="en-US" sz="1600" dirty="0"/>
              <a:t>To arbitrarily large environment models</a:t>
            </a:r>
          </a:p>
          <a:p>
            <a:pPr lvl="1">
              <a:lnSpc>
                <a:spcPct val="90000"/>
              </a:lnSpc>
              <a:buFont typeface="Wingdings" pitchFamily="2" charset="2"/>
              <a:buChar char="§"/>
            </a:pPr>
            <a:r>
              <a:rPr lang="en-US" sz="1600" dirty="0"/>
              <a:t>Issues: Network, CPU, Graphics, Software</a:t>
            </a:r>
          </a:p>
          <a:p>
            <a:pPr lvl="1">
              <a:lnSpc>
                <a:spcPct val="90000"/>
              </a:lnSpc>
              <a:buFont typeface="Wingdings" pitchFamily="2" charset="2"/>
              <a:buChar char="§"/>
            </a:pPr>
            <a:endParaRPr lang="en-US" sz="1600" dirty="0"/>
          </a:p>
          <a:p>
            <a:pPr>
              <a:lnSpc>
                <a:spcPct val="90000"/>
              </a:lnSpc>
              <a:buFont typeface="Wingdings" pitchFamily="2" charset="2"/>
              <a:buChar char="§"/>
            </a:pPr>
            <a:r>
              <a:rPr lang="en-US" sz="2000" dirty="0" smtClean="0"/>
              <a:t>Both are Easy to </a:t>
            </a:r>
            <a:r>
              <a:rPr lang="en-US" sz="2000" dirty="0"/>
              <a:t>use</a:t>
            </a:r>
          </a:p>
          <a:p>
            <a:pPr lvl="1">
              <a:lnSpc>
                <a:spcPct val="90000"/>
              </a:lnSpc>
              <a:buFont typeface="Wingdings" pitchFamily="2" charset="2"/>
              <a:buChar char="§"/>
            </a:pPr>
            <a:r>
              <a:rPr lang="en-US" sz="1600" dirty="0"/>
              <a:t>Application transparency</a:t>
            </a:r>
          </a:p>
          <a:p>
            <a:pPr lvl="1">
              <a:lnSpc>
                <a:spcPct val="90000"/>
              </a:lnSpc>
              <a:buFont typeface="Wingdings" pitchFamily="2" charset="2"/>
              <a:buChar char="§"/>
            </a:pPr>
            <a:r>
              <a:rPr lang="en-US" sz="1600" dirty="0"/>
              <a:t>Automatic rendering </a:t>
            </a:r>
            <a:r>
              <a:rPr lang="en-US" sz="1600" dirty="0" smtClean="0"/>
              <a:t>from </a:t>
            </a:r>
            <a:r>
              <a:rPr lang="en-US" sz="1600" dirty="0"/>
              <a:t>a standard API without modifying application.</a:t>
            </a:r>
          </a:p>
          <a:p>
            <a:pPr>
              <a:lnSpc>
                <a:spcPct val="90000"/>
              </a:lnSpc>
              <a:buFont typeface="Wingdings" pitchFamily="2" charset="2"/>
              <a:buChar char="§"/>
            </a:pPr>
            <a:endParaRPr lang="en-US" sz="2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55448"/>
            <a:ext cx="8229600" cy="1252728"/>
          </a:xfrm>
        </p:spPr>
        <p:txBody>
          <a:bodyPr/>
          <a:lstStyle/>
          <a:p>
            <a:r>
              <a:rPr lang="en-US" dirty="0" smtClean="0"/>
              <a:t>As a Computational Display</a:t>
            </a:r>
            <a:endParaRPr lang="en-US" dirty="0"/>
          </a:p>
        </p:txBody>
      </p:sp>
      <p:sp>
        <p:nvSpPr>
          <p:cNvPr id="6" name="Content Placeholder 2"/>
          <p:cNvSpPr txBox="1">
            <a:spLocks/>
          </p:cNvSpPr>
          <p:nvPr/>
        </p:nvSpPr>
        <p:spPr>
          <a:xfrm>
            <a:off x="457200" y="5029200"/>
            <a:ext cx="8534400" cy="1676400"/>
          </a:xfrm>
          <a:prstGeom prst="rect">
            <a:avLst/>
          </a:prstGeom>
          <a:noFill/>
        </p:spPr>
        <p:txBody>
          <a:bodyPr>
            <a:noAutofit/>
          </a:bodyPr>
          <a:lstStyle/>
          <a:p>
            <a:pPr marL="438912" indent="-320040">
              <a:buClr>
                <a:schemeClr val="accent1"/>
              </a:buClr>
              <a:buSzPct val="80000"/>
              <a:buFont typeface="Wingdings 2"/>
              <a:buChar char=""/>
              <a:defRPr/>
            </a:pPr>
            <a:r>
              <a:rPr lang="en-US" sz="2400" b="1" dirty="0" smtClean="0"/>
              <a:t>Physical Processes Involved:</a:t>
            </a:r>
            <a:r>
              <a:rPr lang="en-US" sz="2400" dirty="0" smtClean="0"/>
              <a:t> The location of each client within the larger display is known based on which culling takes place.</a:t>
            </a: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Algorithmic Modifications: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Serial Culling. Parallel</a:t>
            </a:r>
            <a:r>
              <a:rPr kumimoji="0" lang="en-US" sz="2400" b="0" i="0" u="none" strike="noStrike" kern="1200" cap="none" spc="0" normalizeH="0" noProof="0" dirty="0" smtClean="0">
                <a:ln>
                  <a:noFill/>
                </a:ln>
                <a:solidFill>
                  <a:schemeClr val="tx1"/>
                </a:solidFill>
                <a:effectLst/>
                <a:uLnTx/>
                <a:uFillTx/>
                <a:latin typeface="+mn-lt"/>
                <a:ea typeface="+mn-ea"/>
                <a:cs typeface="+mn-cs"/>
              </a:rPr>
              <a:t> Rendering and Serial Sync results in Distributed rendering.</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9" name="Rectangle 78"/>
          <p:cNvSpPr/>
          <p:nvPr/>
        </p:nvSpPr>
        <p:spPr>
          <a:xfrm>
            <a:off x="2314574" y="1600200"/>
            <a:ext cx="5600699" cy="3035300"/>
          </a:xfrm>
          <a:prstGeom prst="rect">
            <a:avLst/>
          </a:prstGeom>
          <a:solidFill>
            <a:srgbClr val="FFC00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80" name="Rectangle 79"/>
          <p:cNvSpPr/>
          <p:nvPr/>
        </p:nvSpPr>
        <p:spPr bwMode="auto">
          <a:xfrm>
            <a:off x="2419349" y="2060576"/>
            <a:ext cx="3933825" cy="2476500"/>
          </a:xfrm>
          <a:prstGeom prst="rect">
            <a:avLst/>
          </a:prstGeom>
          <a:solidFill>
            <a:srgbClr val="808080">
              <a:lumMod val="60000"/>
              <a:lumOff val="40000"/>
            </a:srgb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l" defTabSz="627063"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smtClean="0">
              <a:ln>
                <a:noFill/>
              </a:ln>
              <a:solidFill>
                <a:srgbClr val="000000"/>
              </a:solidFill>
              <a:effectLst/>
              <a:uLnTx/>
              <a:uFillTx/>
              <a:latin typeface="Arial" pitchFamily="34" charset="0"/>
              <a:cs typeface="Arial" pitchFamily="34" charset="0"/>
            </a:endParaRPr>
          </a:p>
        </p:txBody>
      </p:sp>
      <p:sp>
        <p:nvSpPr>
          <p:cNvPr id="81" name="Rectangle 80"/>
          <p:cNvSpPr/>
          <p:nvPr/>
        </p:nvSpPr>
        <p:spPr>
          <a:xfrm>
            <a:off x="8153463" y="2898775"/>
            <a:ext cx="628587" cy="438150"/>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User</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82" name="Rectangle 81"/>
          <p:cNvSpPr/>
          <p:nvPr/>
        </p:nvSpPr>
        <p:spPr>
          <a:xfrm>
            <a:off x="2520947" y="2813051"/>
            <a:ext cx="901701" cy="1121989"/>
          </a:xfrm>
          <a:prstGeom prst="rect">
            <a:avLst/>
          </a:prstGeom>
          <a:solidFill>
            <a:srgbClr val="FFFFFF"/>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83" name="TextBox 10"/>
          <p:cNvSpPr txBox="1">
            <a:spLocks noChangeArrowheads="1"/>
          </p:cNvSpPr>
          <p:nvPr/>
        </p:nvSpPr>
        <p:spPr bwMode="auto">
          <a:xfrm>
            <a:off x="2362200" y="1673423"/>
            <a:ext cx="5410200" cy="30777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dirty="0" smtClean="0">
                <a:solidFill>
                  <a:srgbClr val="000000"/>
                </a:solidFill>
                <a:latin typeface="Arial" pitchFamily="34" charset="0"/>
                <a:cs typeface="Arial" pitchFamily="34" charset="0"/>
              </a:rPr>
              <a:t>GARUDA AS A COMPUTATIONAL DISPLAY</a:t>
            </a:r>
            <a:endParaRPr kumimoji="0" lang="en-US" sz="140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cxnSp>
        <p:nvCxnSpPr>
          <p:cNvPr id="84" name="Straight Arrow Connector 83"/>
          <p:cNvCxnSpPr>
            <a:stCxn id="95" idx="3"/>
            <a:endCxn id="79" idx="1"/>
          </p:cNvCxnSpPr>
          <p:nvPr/>
        </p:nvCxnSpPr>
        <p:spPr>
          <a:xfrm flipV="1">
            <a:off x="2033506" y="3117850"/>
            <a:ext cx="281068" cy="9527"/>
          </a:xfrm>
          <a:prstGeom prst="straightConnector1">
            <a:avLst/>
          </a:prstGeom>
          <a:noFill/>
          <a:ln w="38100" cap="flat" cmpd="sng" algn="ctr">
            <a:solidFill>
              <a:srgbClr val="000000"/>
            </a:solidFill>
            <a:prstDash val="solid"/>
            <a:tailEnd type="arrow"/>
          </a:ln>
          <a:effectLst/>
        </p:spPr>
      </p:cxnSp>
      <p:cxnSp>
        <p:nvCxnSpPr>
          <p:cNvPr id="85" name="Straight Arrow Connector 84"/>
          <p:cNvCxnSpPr>
            <a:stCxn id="79" idx="3"/>
            <a:endCxn id="81" idx="1"/>
          </p:cNvCxnSpPr>
          <p:nvPr/>
        </p:nvCxnSpPr>
        <p:spPr>
          <a:xfrm>
            <a:off x="7915273" y="3117850"/>
            <a:ext cx="238190" cy="1588"/>
          </a:xfrm>
          <a:prstGeom prst="straightConnector1">
            <a:avLst/>
          </a:prstGeom>
          <a:noFill/>
          <a:ln w="38100" cap="flat" cmpd="sng" algn="ctr">
            <a:solidFill>
              <a:srgbClr val="000000"/>
            </a:solidFill>
            <a:prstDash val="solid"/>
            <a:tailEnd type="arrow"/>
          </a:ln>
          <a:effectLst/>
        </p:spPr>
      </p:cxnSp>
      <p:sp>
        <p:nvSpPr>
          <p:cNvPr id="86" name="Rectangle 85"/>
          <p:cNvSpPr/>
          <p:nvPr/>
        </p:nvSpPr>
        <p:spPr>
          <a:xfrm>
            <a:off x="6523990" y="2595880"/>
            <a:ext cx="1188084" cy="1298700"/>
          </a:xfrm>
          <a:prstGeom prst="rect">
            <a:avLst/>
          </a:prstGeom>
          <a:solidFill>
            <a:srgbClr val="FFFFFF"/>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87" name="Rectangle 86"/>
          <p:cNvSpPr/>
          <p:nvPr/>
        </p:nvSpPr>
        <p:spPr>
          <a:xfrm>
            <a:off x="3749768" y="2827028"/>
            <a:ext cx="1148819" cy="471620"/>
          </a:xfrm>
          <a:prstGeom prst="rect">
            <a:avLst/>
          </a:prstGeom>
          <a:solidFill>
            <a:srgbClr val="808080">
              <a:lumMod val="40000"/>
              <a:lumOff val="60000"/>
            </a:srgbClr>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sz="1050" dirty="0" smtClean="0">
                <a:solidFill>
                  <a:srgbClr val="000000"/>
                </a:solidFill>
                <a:latin typeface="Arial" pitchFamily="34" charset="0"/>
                <a:cs typeface="Arial" pitchFamily="34" charset="0"/>
              </a:rPr>
              <a:t>Sub-Image Generation</a:t>
            </a:r>
            <a:endParaRPr lang="en-US" sz="1050" dirty="0">
              <a:solidFill>
                <a:srgbClr val="000000"/>
              </a:solidFill>
              <a:latin typeface="Arial" pitchFamily="34" charset="0"/>
              <a:cs typeface="Arial" pitchFamily="34" charset="0"/>
            </a:endParaRPr>
          </a:p>
        </p:txBody>
      </p:sp>
      <p:sp>
        <p:nvSpPr>
          <p:cNvPr id="88" name="Rectangle 87"/>
          <p:cNvSpPr/>
          <p:nvPr/>
        </p:nvSpPr>
        <p:spPr>
          <a:xfrm>
            <a:off x="3737674" y="3407483"/>
            <a:ext cx="1148819" cy="471620"/>
          </a:xfrm>
          <a:prstGeom prst="rect">
            <a:avLst/>
          </a:prstGeom>
          <a:solidFill>
            <a:srgbClr val="808080">
              <a:lumMod val="40000"/>
              <a:lumOff val="60000"/>
            </a:srgbClr>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sz="1050" dirty="0" smtClean="0">
                <a:solidFill>
                  <a:srgbClr val="000000"/>
                </a:solidFill>
                <a:latin typeface="Arial" pitchFamily="34" charset="0"/>
                <a:cs typeface="Arial" pitchFamily="34" charset="0"/>
              </a:rPr>
              <a:t>Sub-Image Generation</a:t>
            </a:r>
            <a:endParaRPr lang="en-US" sz="1050" dirty="0">
              <a:solidFill>
                <a:srgbClr val="000000"/>
              </a:solidFill>
              <a:latin typeface="Arial" pitchFamily="34" charset="0"/>
              <a:cs typeface="Arial" pitchFamily="34" charset="0"/>
            </a:endParaRPr>
          </a:p>
        </p:txBody>
      </p:sp>
      <p:sp>
        <p:nvSpPr>
          <p:cNvPr id="89" name="Rectangle 88"/>
          <p:cNvSpPr/>
          <p:nvPr/>
        </p:nvSpPr>
        <p:spPr>
          <a:xfrm>
            <a:off x="3737674" y="3987939"/>
            <a:ext cx="1148819" cy="471620"/>
          </a:xfrm>
          <a:prstGeom prst="rect">
            <a:avLst/>
          </a:prstGeom>
          <a:solidFill>
            <a:srgbClr val="808080">
              <a:lumMod val="40000"/>
              <a:lumOff val="60000"/>
            </a:srgbClr>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sz="1050" dirty="0" smtClean="0">
                <a:solidFill>
                  <a:srgbClr val="000000"/>
                </a:solidFill>
                <a:latin typeface="Arial" pitchFamily="34" charset="0"/>
                <a:cs typeface="Arial" pitchFamily="34" charset="0"/>
              </a:rPr>
              <a:t>Sub-Image Generation</a:t>
            </a:r>
            <a:endParaRPr lang="en-US" sz="1050" dirty="0">
              <a:solidFill>
                <a:srgbClr val="000000"/>
              </a:solidFill>
              <a:latin typeface="Arial" pitchFamily="34" charset="0"/>
              <a:cs typeface="Arial" pitchFamily="34" charset="0"/>
            </a:endParaRPr>
          </a:p>
        </p:txBody>
      </p:sp>
      <p:cxnSp>
        <p:nvCxnSpPr>
          <p:cNvPr id="90" name="Straight Connector 89"/>
          <p:cNvCxnSpPr/>
          <p:nvPr/>
        </p:nvCxnSpPr>
        <p:spPr>
          <a:xfrm rot="16200000" flipH="1">
            <a:off x="2994030" y="3668345"/>
            <a:ext cx="1190622" cy="3168"/>
          </a:xfrm>
          <a:prstGeom prst="line">
            <a:avLst/>
          </a:prstGeom>
          <a:noFill/>
          <a:ln w="28575" cap="flat" cmpd="sng" algn="ctr">
            <a:solidFill>
              <a:srgbClr val="000000"/>
            </a:solidFill>
            <a:prstDash val="solid"/>
          </a:ln>
          <a:effectLst/>
        </p:spPr>
      </p:cxnSp>
      <p:cxnSp>
        <p:nvCxnSpPr>
          <p:cNvPr id="91" name="Straight Connector 90"/>
          <p:cNvCxnSpPr/>
          <p:nvPr/>
        </p:nvCxnSpPr>
        <p:spPr>
          <a:xfrm flipV="1">
            <a:off x="3578225" y="3070395"/>
            <a:ext cx="159451" cy="7395"/>
          </a:xfrm>
          <a:prstGeom prst="line">
            <a:avLst/>
          </a:prstGeom>
          <a:noFill/>
          <a:ln w="28575" cap="flat" cmpd="sng" algn="ctr">
            <a:solidFill>
              <a:srgbClr val="000000"/>
            </a:solidFill>
            <a:prstDash val="solid"/>
          </a:ln>
          <a:effectLst/>
        </p:spPr>
      </p:cxnSp>
      <p:cxnSp>
        <p:nvCxnSpPr>
          <p:cNvPr id="92" name="Straight Connector 91"/>
          <p:cNvCxnSpPr/>
          <p:nvPr/>
        </p:nvCxnSpPr>
        <p:spPr>
          <a:xfrm>
            <a:off x="3603625" y="3646115"/>
            <a:ext cx="124981" cy="1713"/>
          </a:xfrm>
          <a:prstGeom prst="line">
            <a:avLst/>
          </a:prstGeom>
          <a:noFill/>
          <a:ln w="28575" cap="flat" cmpd="sng" algn="ctr">
            <a:solidFill>
              <a:srgbClr val="000000"/>
            </a:solidFill>
            <a:prstDash val="solid"/>
          </a:ln>
          <a:effectLst/>
        </p:spPr>
      </p:cxnSp>
      <p:cxnSp>
        <p:nvCxnSpPr>
          <p:cNvPr id="93" name="Straight Connector 92"/>
          <p:cNvCxnSpPr/>
          <p:nvPr/>
        </p:nvCxnSpPr>
        <p:spPr>
          <a:xfrm>
            <a:off x="3601630" y="4257004"/>
            <a:ext cx="120929" cy="1511"/>
          </a:xfrm>
          <a:prstGeom prst="line">
            <a:avLst/>
          </a:prstGeom>
          <a:noFill/>
          <a:ln w="28575" cap="flat" cmpd="sng" algn="ctr">
            <a:solidFill>
              <a:srgbClr val="000000"/>
            </a:solidFill>
            <a:prstDash val="solid"/>
          </a:ln>
          <a:effectLst/>
        </p:spPr>
      </p:cxnSp>
      <p:cxnSp>
        <p:nvCxnSpPr>
          <p:cNvPr id="94" name="Straight Arrow Connector 93"/>
          <p:cNvCxnSpPr>
            <a:stCxn id="82" idx="3"/>
          </p:cNvCxnSpPr>
          <p:nvPr/>
        </p:nvCxnSpPr>
        <p:spPr>
          <a:xfrm flipV="1">
            <a:off x="3422648" y="3368303"/>
            <a:ext cx="168277" cy="5743"/>
          </a:xfrm>
          <a:prstGeom prst="straightConnector1">
            <a:avLst/>
          </a:prstGeom>
          <a:noFill/>
          <a:ln w="28575" cap="flat" cmpd="sng" algn="ctr">
            <a:solidFill>
              <a:srgbClr val="000000"/>
            </a:solidFill>
            <a:prstDash val="solid"/>
            <a:tailEnd type="arrow"/>
          </a:ln>
          <a:effectLst/>
        </p:spPr>
      </p:cxnSp>
      <p:sp>
        <p:nvSpPr>
          <p:cNvPr id="95" name="Rectangle 94"/>
          <p:cNvSpPr/>
          <p:nvPr/>
        </p:nvSpPr>
        <p:spPr>
          <a:xfrm>
            <a:off x="1085850" y="2736852"/>
            <a:ext cx="947656" cy="781050"/>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rPr>
              <a:t>Standard Content</a:t>
            </a:r>
          </a:p>
        </p:txBody>
      </p:sp>
      <p:sp>
        <p:nvSpPr>
          <p:cNvPr id="96" name="Rectangle 95"/>
          <p:cNvSpPr/>
          <p:nvPr/>
        </p:nvSpPr>
        <p:spPr>
          <a:xfrm>
            <a:off x="1085850" y="4008494"/>
            <a:ext cx="935563" cy="640921"/>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lvl="0" algn="ctr" defTabSz="914400">
              <a:defRPr/>
            </a:pPr>
            <a:r>
              <a:rPr lang="en-US" sz="1050" dirty="0" smtClean="0">
                <a:solidFill>
                  <a:srgbClr val="000000"/>
                </a:solidFill>
                <a:latin typeface="Arial" pitchFamily="34" charset="0"/>
                <a:cs typeface="Arial" pitchFamily="34" charset="0"/>
              </a:rPr>
              <a:t>Prior Knowledge</a:t>
            </a:r>
          </a:p>
          <a:p>
            <a:pPr lvl="0" algn="ctr" defTabSz="914400">
              <a:defRPr/>
            </a:pPr>
            <a:r>
              <a:rPr lang="en-US" sz="1050" dirty="0" smtClean="0">
                <a:solidFill>
                  <a:srgbClr val="000000"/>
                </a:solidFill>
                <a:latin typeface="Arial" pitchFamily="34" charset="0"/>
                <a:cs typeface="Arial" pitchFamily="34" charset="0"/>
              </a:rPr>
              <a:t>(Mapping)</a:t>
            </a:r>
            <a:endParaRPr lang="en-US" sz="1050" dirty="0">
              <a:solidFill>
                <a:srgbClr val="000000"/>
              </a:solidFill>
              <a:latin typeface="Arial" pitchFamily="34" charset="0"/>
              <a:cs typeface="Arial" pitchFamily="34" charset="0"/>
            </a:endParaRPr>
          </a:p>
        </p:txBody>
      </p:sp>
      <p:sp>
        <p:nvSpPr>
          <p:cNvPr id="97" name="Rectangle 96"/>
          <p:cNvSpPr/>
          <p:nvPr/>
        </p:nvSpPr>
        <p:spPr>
          <a:xfrm>
            <a:off x="1066800" y="1603645"/>
            <a:ext cx="978798" cy="677198"/>
          </a:xfrm>
          <a:prstGeom prst="rect">
            <a:avLst/>
          </a:prstGeom>
          <a:solidFill>
            <a:srgbClr val="92D050"/>
          </a:solidFill>
          <a:ln w="12700" cap="flat" cmpd="sng" algn="ctr">
            <a:solidFill>
              <a:srgbClr val="000000"/>
            </a:solidFill>
            <a:prstDash val="solid"/>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Use</a:t>
            </a:r>
            <a:r>
              <a:rPr lang="en-US" sz="1050" baseline="0" dirty="0" smtClean="0">
                <a:solidFill>
                  <a:srgbClr val="000000"/>
                </a:solidFill>
                <a:latin typeface="Arial" pitchFamily="34" charset="0"/>
                <a:cs typeface="Arial" pitchFamily="34" charset="0"/>
              </a:rPr>
              <a:t>r</a:t>
            </a:r>
            <a:r>
              <a:rPr lang="en-US" sz="1050" dirty="0" smtClean="0">
                <a:solidFill>
                  <a:srgbClr val="000000"/>
                </a:solidFill>
                <a:latin typeface="Arial" pitchFamily="34" charset="0"/>
                <a:cs typeface="Arial" pitchFamily="34" charset="0"/>
              </a:rPr>
              <a:t> Input</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cxnSp>
        <p:nvCxnSpPr>
          <p:cNvPr id="98" name="Straight Arrow Connector 97"/>
          <p:cNvCxnSpPr/>
          <p:nvPr/>
        </p:nvCxnSpPr>
        <p:spPr>
          <a:xfrm flipV="1">
            <a:off x="2020806" y="4311651"/>
            <a:ext cx="306468" cy="3392"/>
          </a:xfrm>
          <a:prstGeom prst="straightConnector1">
            <a:avLst/>
          </a:prstGeom>
          <a:noFill/>
          <a:ln w="38100" cap="flat" cmpd="sng" algn="ctr">
            <a:solidFill>
              <a:srgbClr val="000000"/>
            </a:solidFill>
            <a:prstDash val="solid"/>
            <a:tailEnd type="arrow"/>
          </a:ln>
          <a:effectLst/>
        </p:spPr>
      </p:cxnSp>
      <p:cxnSp>
        <p:nvCxnSpPr>
          <p:cNvPr id="99" name="Straight Arrow Connector 98"/>
          <p:cNvCxnSpPr/>
          <p:nvPr/>
        </p:nvCxnSpPr>
        <p:spPr>
          <a:xfrm flipV="1">
            <a:off x="2036074" y="1924051"/>
            <a:ext cx="291200" cy="1745"/>
          </a:xfrm>
          <a:prstGeom prst="straightConnector1">
            <a:avLst/>
          </a:prstGeom>
          <a:noFill/>
          <a:ln w="38100" cap="flat" cmpd="sng" algn="ctr">
            <a:solidFill>
              <a:srgbClr val="000000"/>
            </a:solidFill>
            <a:prstDash val="solid"/>
            <a:tailEnd type="arrow"/>
          </a:ln>
          <a:effectLst/>
        </p:spPr>
      </p:cxnSp>
      <p:sp>
        <p:nvSpPr>
          <p:cNvPr id="100" name="TextBox 37"/>
          <p:cNvSpPr txBox="1"/>
          <p:nvPr/>
        </p:nvSpPr>
        <p:spPr>
          <a:xfrm>
            <a:off x="2455544" y="2145664"/>
            <a:ext cx="1173480" cy="577081"/>
          </a:xfrm>
          <a:prstGeom prst="rect">
            <a:avLst/>
          </a:prstGeom>
          <a:noFill/>
        </p:spPr>
        <p:txBody>
          <a:bodyPr wrap="square" rtlCol="0">
            <a:spAutoFit/>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IMAGE GENERATION</a:t>
            </a:r>
            <a:r>
              <a:rPr kumimoji="0" lang="en-US" sz="1050" b="0" i="0" u="none" strike="noStrike" kern="1200" cap="none" spc="0" normalizeH="0" noProof="0" dirty="0" smtClean="0">
                <a:ln>
                  <a:noFill/>
                </a:ln>
                <a:solidFill>
                  <a:srgbClr val="000000"/>
                </a:solidFill>
                <a:effectLst/>
                <a:uLnTx/>
                <a:uFillTx/>
                <a:latin typeface="Arial" pitchFamily="34" charset="0"/>
                <a:cs typeface="Arial" pitchFamily="34" charset="0"/>
              </a:rPr>
              <a:t> ALGORITHMS</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101" name="Rectangle 100"/>
          <p:cNvSpPr/>
          <p:nvPr/>
        </p:nvSpPr>
        <p:spPr>
          <a:xfrm>
            <a:off x="5073649" y="2827708"/>
            <a:ext cx="1013461" cy="465719"/>
          </a:xfrm>
          <a:prstGeom prst="rect">
            <a:avLst/>
          </a:prstGeom>
          <a:solidFill>
            <a:srgbClr val="92D050"/>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rPr>
              <a:t>Conventional </a:t>
            </a: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Display</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102" name="Rectangle 101"/>
          <p:cNvSpPr/>
          <p:nvPr/>
        </p:nvSpPr>
        <p:spPr>
          <a:xfrm>
            <a:off x="5073649" y="3406828"/>
            <a:ext cx="1013461" cy="465719"/>
          </a:xfrm>
          <a:prstGeom prst="rect">
            <a:avLst/>
          </a:prstGeom>
          <a:solidFill>
            <a:srgbClr val="92D050"/>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rPr>
              <a:t>Conventional </a:t>
            </a: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Display</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103" name="Rectangle 102"/>
          <p:cNvSpPr/>
          <p:nvPr/>
        </p:nvSpPr>
        <p:spPr>
          <a:xfrm>
            <a:off x="5066029" y="3991662"/>
            <a:ext cx="1013461" cy="465719"/>
          </a:xfrm>
          <a:prstGeom prst="rect">
            <a:avLst/>
          </a:prstGeom>
          <a:solidFill>
            <a:srgbClr val="92D050"/>
          </a:solidFill>
          <a:ln w="12700" cap="flat" cmpd="sng" algn="ctr">
            <a:solidFill>
              <a:srgbClr val="000000"/>
            </a:solidFill>
            <a:prstDash val="dash"/>
          </a:ln>
          <a:effectLst/>
        </p:spPr>
        <p:txBody>
          <a:bodyPr anchor="ctr"/>
          <a:lstStyle>
            <a:defPPr>
              <a:defRPr lang="en-US"/>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rPr>
              <a:t>Conventional </a:t>
            </a:r>
            <a:r>
              <a:rPr kumimoji="0" lang="en-US" sz="1050" b="0" i="0" u="none" strike="noStrike" kern="1200" cap="none" spc="0" normalizeH="0" baseline="0" noProof="0" dirty="0" smtClean="0">
                <a:ln>
                  <a:noFill/>
                </a:ln>
                <a:solidFill>
                  <a:srgbClr val="000000"/>
                </a:solidFill>
                <a:effectLst/>
                <a:uLnTx/>
                <a:uFillTx/>
                <a:latin typeface="Arial" pitchFamily="34" charset="0"/>
                <a:cs typeface="Arial" pitchFamily="34" charset="0"/>
              </a:rPr>
              <a:t>Display</a:t>
            </a:r>
            <a:endParaRPr kumimoji="0" lang="en-US" sz="105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cxnSp>
        <p:nvCxnSpPr>
          <p:cNvPr id="104" name="Straight Connector 103"/>
          <p:cNvCxnSpPr/>
          <p:nvPr/>
        </p:nvCxnSpPr>
        <p:spPr>
          <a:xfrm rot="5400000">
            <a:off x="5679829" y="3616571"/>
            <a:ext cx="1143002" cy="5860"/>
          </a:xfrm>
          <a:prstGeom prst="line">
            <a:avLst/>
          </a:prstGeom>
          <a:noFill/>
          <a:ln w="28575" cap="flat" cmpd="sng" algn="ctr">
            <a:solidFill>
              <a:srgbClr val="000000"/>
            </a:solidFill>
            <a:prstDash val="solid"/>
          </a:ln>
          <a:effectLst/>
        </p:spPr>
      </p:cxnSp>
      <p:cxnSp>
        <p:nvCxnSpPr>
          <p:cNvPr id="105" name="Straight Connector 104"/>
          <p:cNvCxnSpPr>
            <a:stCxn id="101" idx="3"/>
          </p:cNvCxnSpPr>
          <p:nvPr/>
        </p:nvCxnSpPr>
        <p:spPr>
          <a:xfrm flipV="1">
            <a:off x="6087110" y="3056359"/>
            <a:ext cx="168434" cy="4209"/>
          </a:xfrm>
          <a:prstGeom prst="line">
            <a:avLst/>
          </a:prstGeom>
          <a:noFill/>
          <a:ln w="28575" cap="flat" cmpd="sng" algn="ctr">
            <a:solidFill>
              <a:srgbClr val="000000"/>
            </a:solidFill>
            <a:prstDash val="solid"/>
          </a:ln>
          <a:effectLst/>
        </p:spPr>
      </p:cxnSp>
      <p:cxnSp>
        <p:nvCxnSpPr>
          <p:cNvPr id="106" name="Straight Connector 105"/>
          <p:cNvCxnSpPr/>
          <p:nvPr/>
        </p:nvCxnSpPr>
        <p:spPr>
          <a:xfrm>
            <a:off x="6096000" y="4191000"/>
            <a:ext cx="152400" cy="1"/>
          </a:xfrm>
          <a:prstGeom prst="line">
            <a:avLst/>
          </a:prstGeom>
          <a:noFill/>
          <a:ln w="28575" cap="flat" cmpd="sng" algn="ctr">
            <a:solidFill>
              <a:srgbClr val="000000"/>
            </a:solidFill>
            <a:prstDash val="solid"/>
          </a:ln>
          <a:effectLst/>
        </p:spPr>
      </p:cxnSp>
      <p:cxnSp>
        <p:nvCxnSpPr>
          <p:cNvPr id="107" name="Straight Connector 106"/>
          <p:cNvCxnSpPr/>
          <p:nvPr/>
        </p:nvCxnSpPr>
        <p:spPr>
          <a:xfrm>
            <a:off x="6096000" y="3657600"/>
            <a:ext cx="152400" cy="1588"/>
          </a:xfrm>
          <a:prstGeom prst="line">
            <a:avLst/>
          </a:prstGeom>
          <a:noFill/>
          <a:ln w="28575" cap="flat" cmpd="sng" algn="ctr">
            <a:solidFill>
              <a:srgbClr val="000000"/>
            </a:solidFill>
            <a:prstDash val="solid"/>
          </a:ln>
          <a:effectLst/>
        </p:spPr>
      </p:cxnSp>
      <p:cxnSp>
        <p:nvCxnSpPr>
          <p:cNvPr id="108" name="Straight Connector 107"/>
          <p:cNvCxnSpPr>
            <a:stCxn id="87" idx="3"/>
            <a:endCxn id="101" idx="1"/>
          </p:cNvCxnSpPr>
          <p:nvPr/>
        </p:nvCxnSpPr>
        <p:spPr>
          <a:xfrm flipV="1">
            <a:off x="4898587" y="3060568"/>
            <a:ext cx="175062" cy="2270"/>
          </a:xfrm>
          <a:prstGeom prst="line">
            <a:avLst/>
          </a:prstGeom>
          <a:noFill/>
          <a:ln w="28575" cap="flat" cmpd="sng" algn="ctr">
            <a:solidFill>
              <a:srgbClr val="000000"/>
            </a:solidFill>
            <a:prstDash val="solid"/>
          </a:ln>
          <a:effectLst/>
        </p:spPr>
      </p:cxnSp>
      <p:cxnSp>
        <p:nvCxnSpPr>
          <p:cNvPr id="109" name="Straight Connector 108"/>
          <p:cNvCxnSpPr>
            <a:stCxn id="88" idx="3"/>
            <a:endCxn id="102" idx="1"/>
          </p:cNvCxnSpPr>
          <p:nvPr/>
        </p:nvCxnSpPr>
        <p:spPr>
          <a:xfrm flipV="1">
            <a:off x="4886493" y="3639688"/>
            <a:ext cx="187156" cy="3605"/>
          </a:xfrm>
          <a:prstGeom prst="line">
            <a:avLst/>
          </a:prstGeom>
          <a:noFill/>
          <a:ln w="28575" cap="flat" cmpd="sng" algn="ctr">
            <a:solidFill>
              <a:srgbClr val="000000"/>
            </a:solidFill>
            <a:prstDash val="solid"/>
          </a:ln>
          <a:effectLst/>
        </p:spPr>
      </p:cxnSp>
      <p:cxnSp>
        <p:nvCxnSpPr>
          <p:cNvPr id="110" name="Straight Connector 109"/>
          <p:cNvCxnSpPr>
            <a:stCxn id="89" idx="3"/>
            <a:endCxn id="103" idx="1"/>
          </p:cNvCxnSpPr>
          <p:nvPr/>
        </p:nvCxnSpPr>
        <p:spPr>
          <a:xfrm>
            <a:off x="4886493" y="4223749"/>
            <a:ext cx="179536" cy="773"/>
          </a:xfrm>
          <a:prstGeom prst="line">
            <a:avLst/>
          </a:prstGeom>
          <a:noFill/>
          <a:ln w="28575" cap="flat" cmpd="sng" algn="ctr">
            <a:solidFill>
              <a:srgbClr val="000000"/>
            </a:solidFill>
            <a:prstDash val="solid"/>
          </a:ln>
          <a:effectLst/>
        </p:spPr>
      </p:cxnSp>
      <p:cxnSp>
        <p:nvCxnSpPr>
          <p:cNvPr id="111" name="Straight Arrow Connector 110"/>
          <p:cNvCxnSpPr/>
          <p:nvPr/>
        </p:nvCxnSpPr>
        <p:spPr>
          <a:xfrm flipV="1">
            <a:off x="6257925" y="3373065"/>
            <a:ext cx="271463" cy="2381"/>
          </a:xfrm>
          <a:prstGeom prst="straightConnector1">
            <a:avLst/>
          </a:prstGeom>
          <a:noFill/>
          <a:ln w="28575" cap="flat" cmpd="sng" algn="ctr">
            <a:solidFill>
              <a:srgbClr val="000000"/>
            </a:solidFill>
            <a:prstDash val="solid"/>
            <a:tailEnd type="arrow"/>
          </a:ln>
          <a:effectLst/>
        </p:spPr>
      </p:cxnSp>
      <p:cxnSp>
        <p:nvCxnSpPr>
          <p:cNvPr id="112" name="Elbow Connector 111"/>
          <p:cNvCxnSpPr>
            <a:stCxn id="86" idx="2"/>
            <a:endCxn id="96" idx="2"/>
          </p:cNvCxnSpPr>
          <p:nvPr/>
        </p:nvCxnSpPr>
        <p:spPr>
          <a:xfrm rot="5400000">
            <a:off x="3958415" y="1489797"/>
            <a:ext cx="754835" cy="5564400"/>
          </a:xfrm>
          <a:prstGeom prst="bentConnector3">
            <a:avLst>
              <a:gd name="adj1" fmla="val 130285"/>
            </a:avLst>
          </a:prstGeom>
          <a:noFill/>
          <a:ln w="38100" cap="flat" cmpd="sng" algn="ctr">
            <a:solidFill>
              <a:sysClr val="windowText" lastClr="000000"/>
            </a:solidFill>
            <a:prstDash val="solid"/>
            <a:headEnd type="arrow" w="med" len="med"/>
            <a:tailEnd type="arrow" w="med" len="med"/>
          </a:ln>
          <a:effectLst/>
        </p:spPr>
      </p:cxnSp>
      <p:sp>
        <p:nvSpPr>
          <p:cNvPr id="113" name="Rectangle 112"/>
          <p:cNvSpPr/>
          <p:nvPr/>
        </p:nvSpPr>
        <p:spPr>
          <a:xfrm>
            <a:off x="5029200" y="2133600"/>
            <a:ext cx="1123951" cy="2371725"/>
          </a:xfrm>
          <a:prstGeom prst="rect">
            <a:avLst/>
          </a:prstGeom>
          <a:solidFill>
            <a:srgbClr val="FFFF00">
              <a:alpha val="38824"/>
            </a:srgbClr>
          </a:solidFill>
          <a:ln w="25400" cap="flat" cmpd="sng" algn="ctr">
            <a:solidFill>
              <a:srgbClr val="FFFF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endParaRPr>
          </a:p>
        </p:txBody>
      </p:sp>
      <p:sp>
        <p:nvSpPr>
          <p:cNvPr id="114" name="Rectangle 113"/>
          <p:cNvSpPr/>
          <p:nvPr/>
        </p:nvSpPr>
        <p:spPr>
          <a:xfrm>
            <a:off x="3705225" y="2133600"/>
            <a:ext cx="1247775" cy="2371725"/>
          </a:xfrm>
          <a:prstGeom prst="rect">
            <a:avLst/>
          </a:prstGeom>
          <a:solidFill>
            <a:srgbClr val="FFFF00">
              <a:alpha val="32157"/>
            </a:srgbClr>
          </a:solidFill>
          <a:ln w="25400" cap="flat" cmpd="sng" algn="ctr">
            <a:solidFill>
              <a:srgbClr val="FFFF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endParaRPr>
          </a:p>
        </p:txBody>
      </p:sp>
      <p:sp>
        <p:nvSpPr>
          <p:cNvPr id="115" name="TextBox 114"/>
          <p:cNvSpPr txBox="1"/>
          <p:nvPr/>
        </p:nvSpPr>
        <p:spPr>
          <a:xfrm>
            <a:off x="3686175" y="2129575"/>
            <a:ext cx="1304925" cy="738664"/>
          </a:xfrm>
          <a:prstGeom prst="rect">
            <a:avLst/>
          </a:prstGeom>
          <a:noFill/>
        </p:spPr>
        <p:txBody>
          <a:bodyPr wrap="square" rtlCol="0">
            <a:spAutoFit/>
          </a:bodyPr>
          <a:lstStyle/>
          <a:p>
            <a:pPr algn="ctr"/>
            <a:r>
              <a:rPr lang="en-US" sz="1050" b="1" dirty="0" smtClean="0">
                <a:latin typeface="Arial" pitchFamily="34" charset="0"/>
                <a:cs typeface="Arial" pitchFamily="34" charset="0"/>
              </a:rPr>
              <a:t>Client renders its own image based on data received from server</a:t>
            </a:r>
            <a:endParaRPr lang="en-US" sz="1050" b="1" dirty="0">
              <a:latin typeface="Arial" pitchFamily="34" charset="0"/>
              <a:cs typeface="Arial" pitchFamily="34" charset="0"/>
            </a:endParaRPr>
          </a:p>
        </p:txBody>
      </p:sp>
      <p:sp>
        <p:nvSpPr>
          <p:cNvPr id="116" name="TextBox 115"/>
          <p:cNvSpPr txBox="1"/>
          <p:nvPr/>
        </p:nvSpPr>
        <p:spPr>
          <a:xfrm>
            <a:off x="5029200" y="2166119"/>
            <a:ext cx="1143000" cy="577081"/>
          </a:xfrm>
          <a:prstGeom prst="rect">
            <a:avLst/>
          </a:prstGeom>
          <a:noFill/>
        </p:spPr>
        <p:txBody>
          <a:bodyPr wrap="square" rtlCol="0">
            <a:spAutoFit/>
          </a:bodyPr>
          <a:lstStyle/>
          <a:p>
            <a:pPr algn="ctr"/>
            <a:r>
              <a:rPr lang="en-US" sz="1050" b="1" dirty="0" smtClean="0">
                <a:latin typeface="Arial" pitchFamily="34" charset="0"/>
                <a:cs typeface="Arial" pitchFamily="34" charset="0"/>
              </a:rPr>
              <a:t>Client Display per Tile – LCD, CRT, projector</a:t>
            </a:r>
            <a:endParaRPr lang="en-US" sz="1050" b="1" dirty="0">
              <a:latin typeface="Arial" pitchFamily="34" charset="0"/>
              <a:cs typeface="Arial" pitchFamily="34" charset="0"/>
            </a:endParaRPr>
          </a:p>
        </p:txBody>
      </p:sp>
      <p:sp>
        <p:nvSpPr>
          <p:cNvPr id="117" name="TextBox 116"/>
          <p:cNvSpPr txBox="1"/>
          <p:nvPr/>
        </p:nvSpPr>
        <p:spPr>
          <a:xfrm>
            <a:off x="6515100" y="2766506"/>
            <a:ext cx="1219200" cy="900246"/>
          </a:xfrm>
          <a:prstGeom prst="rect">
            <a:avLst/>
          </a:prstGeom>
          <a:noFill/>
        </p:spPr>
        <p:txBody>
          <a:bodyPr wrap="square" rtlCol="0">
            <a:spAutoFit/>
          </a:bodyPr>
          <a:lstStyle/>
          <a:p>
            <a:pPr algn="ctr"/>
            <a:r>
              <a:rPr lang="en-US" sz="1050" b="1" dirty="0" smtClean="0">
                <a:latin typeface="Arial" pitchFamily="34" charset="0"/>
                <a:cs typeface="Arial" pitchFamily="34" charset="0"/>
              </a:rPr>
              <a:t>Physical arrangement of client tiles withing the display wall</a:t>
            </a:r>
            <a:endParaRPr lang="en-US" sz="1050" b="1" dirty="0">
              <a:latin typeface="Arial" pitchFamily="34" charset="0"/>
              <a:cs typeface="Arial" pitchFamily="34" charset="0"/>
            </a:endParaRPr>
          </a:p>
        </p:txBody>
      </p:sp>
      <p:sp>
        <p:nvSpPr>
          <p:cNvPr id="118" name="TextBox 117"/>
          <p:cNvSpPr txBox="1"/>
          <p:nvPr/>
        </p:nvSpPr>
        <p:spPr>
          <a:xfrm>
            <a:off x="2514600" y="2833554"/>
            <a:ext cx="838200" cy="1061829"/>
          </a:xfrm>
          <a:prstGeom prst="rect">
            <a:avLst/>
          </a:prstGeom>
          <a:noFill/>
        </p:spPr>
        <p:txBody>
          <a:bodyPr wrap="square" rtlCol="0">
            <a:spAutoFit/>
          </a:bodyPr>
          <a:lstStyle/>
          <a:p>
            <a:pPr algn="ctr"/>
            <a:r>
              <a:rPr lang="en-US" sz="1050" b="1" dirty="0" smtClean="0">
                <a:latin typeface="Arial" pitchFamily="34" charset="0"/>
                <a:cs typeface="Arial" pitchFamily="34" charset="0"/>
              </a:rPr>
              <a:t>Server Culls the scene and transmits the data to clients</a:t>
            </a:r>
            <a:endParaRPr lang="en-US" sz="105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Displays</a:t>
            </a:r>
            <a:endParaRPr lang="en-US" dirty="0"/>
          </a:p>
        </p:txBody>
      </p:sp>
      <p:sp>
        <p:nvSpPr>
          <p:cNvPr id="3" name="Content Placeholder 2"/>
          <p:cNvSpPr>
            <a:spLocks noGrp="1"/>
          </p:cNvSpPr>
          <p:nvPr>
            <p:ph idx="1"/>
          </p:nvPr>
        </p:nvSpPr>
        <p:spPr/>
        <p:txBody>
          <a:bodyPr>
            <a:noAutofit/>
          </a:bodyPr>
          <a:lstStyle/>
          <a:p>
            <a:pPr>
              <a:spcBef>
                <a:spcPts val="600"/>
              </a:spcBef>
              <a:spcAft>
                <a:spcPts val="600"/>
              </a:spcAft>
            </a:pPr>
            <a:r>
              <a:rPr lang="en-US" sz="2200" dirty="0" smtClean="0"/>
              <a:t>Computation today is cheap and abundantly available.</a:t>
            </a:r>
          </a:p>
          <a:p>
            <a:pPr>
              <a:spcBef>
                <a:spcPts val="600"/>
              </a:spcBef>
              <a:spcAft>
                <a:spcPts val="600"/>
              </a:spcAft>
            </a:pPr>
            <a:r>
              <a:rPr lang="en-US" sz="2200" dirty="0" smtClean="0"/>
              <a:t>Using computation to enhance systems has been tried with success in many domains such as computational photography, computational biology, etc.</a:t>
            </a:r>
          </a:p>
          <a:p>
            <a:pPr>
              <a:spcBef>
                <a:spcPts val="600"/>
              </a:spcBef>
              <a:spcAft>
                <a:spcPts val="600"/>
              </a:spcAft>
            </a:pPr>
            <a:r>
              <a:rPr lang="en-US" sz="2200" dirty="0" smtClean="0"/>
              <a:t>The concept is to get more out of a base system using algorithmic modifications along with prior knowledge about the system.</a:t>
            </a:r>
          </a:p>
          <a:p>
            <a:pPr>
              <a:spcBef>
                <a:spcPts val="600"/>
              </a:spcBef>
              <a:spcAft>
                <a:spcPts val="600"/>
              </a:spcAft>
            </a:pPr>
            <a:r>
              <a:rPr lang="en-US" sz="2200" dirty="0" smtClean="0"/>
              <a:t>We extend the notion of algorithmic modification to displays and propose to enhance displays using computation.</a:t>
            </a:r>
          </a:p>
          <a:p>
            <a:pPr>
              <a:spcBef>
                <a:spcPts val="600"/>
              </a:spcBef>
              <a:spcAft>
                <a:spcPts val="600"/>
              </a:spcAft>
            </a:pPr>
            <a:r>
              <a:rPr lang="en-US" sz="2200" dirty="0" smtClean="0"/>
              <a:t>We call such displays </a:t>
            </a:r>
            <a:r>
              <a:rPr lang="en-US" sz="2200" i="1" dirty="0" smtClean="0"/>
              <a:t>Computational Displays.</a:t>
            </a:r>
          </a:p>
          <a:p>
            <a:pPr>
              <a:spcBef>
                <a:spcPts val="600"/>
              </a:spcBef>
              <a:spcAft>
                <a:spcPts val="600"/>
              </a:spcAft>
            </a:pPr>
            <a:r>
              <a:rPr lang="en-US" sz="2200" dirty="0" smtClean="0"/>
              <a:t>These displays enhance capabilities of current displays by careful use of computation.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5448"/>
            <a:ext cx="8229600" cy="1252728"/>
          </a:xfrm>
          <a:prstGeom prst="rect">
            <a:avLst/>
          </a:prstGeom>
        </p:spPr>
        <p:txBody>
          <a:bodyPr vert="horz" lIns="91440" rIns="45720" rtlCol="0" anchor="ctr">
            <a:normAutofit fontScale="975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smtClean="0">
                <a:ln>
                  <a:noFill/>
                </a:ln>
                <a:solidFill>
                  <a:schemeClr val="accent1">
                    <a:satMod val="150000"/>
                  </a:schemeClr>
                </a:solidFill>
                <a:effectLst/>
                <a:uLnTx/>
                <a:uFillTx/>
                <a:latin typeface="+mj-lt"/>
                <a:ea typeface="+mj-ea"/>
                <a:cs typeface="+mj-cs"/>
              </a:rPr>
              <a:t>Data Transmission and Rendering</a:t>
            </a:r>
            <a:endPar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
        <p:nvSpPr>
          <p:cNvPr id="5" name="Rectangle 3"/>
          <p:cNvSpPr txBox="1">
            <a:spLocks noChangeArrowheads="1"/>
          </p:cNvSpPr>
          <p:nvPr/>
        </p:nvSpPr>
        <p:spPr>
          <a:xfrm>
            <a:off x="152400" y="1600200"/>
            <a:ext cx="4495800" cy="5029200"/>
          </a:xfrm>
          <a:prstGeom prst="rect">
            <a:avLst/>
          </a:prstGeom>
        </p:spPr>
        <p:txBody>
          <a:bodyPr vert="horz" lIns="54864" tIns="91440" rtlCol="0">
            <a:normAutofit fontScale="77500" lnSpcReduction="20000"/>
          </a:bodyPr>
          <a:lstStyle/>
          <a:p>
            <a:pPr marL="342900" marR="0" lvl="0" indent="-34290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Server:</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662940" marR="0" lvl="1" indent="-342900" algn="l" defTabSz="914400" rtl="0" eaLnBrk="1" fontAlgn="auto" latinLnBrk="0" hangingPunct="1">
              <a:lnSpc>
                <a:spcPct val="100000"/>
              </a:lnSpc>
              <a:spcBef>
                <a:spcPct val="20000"/>
              </a:spcBef>
              <a:spcAft>
                <a:spcPts val="0"/>
              </a:spcAft>
              <a:buClr>
                <a:schemeClr val="accent2"/>
              </a:buClr>
              <a:buSzPct val="90000"/>
              <a:buFont typeface="Wingdings" pitchFamily="2" charset="2"/>
              <a:buChar char="§"/>
              <a:tabLst/>
              <a:defRPr/>
            </a:pPr>
            <a:r>
              <a:rPr kumimoji="0" lang="en-US" sz="2500" b="0" i="0" u="none" strike="noStrike" kern="1200" cap="none" spc="0" normalizeH="0" baseline="0" noProof="0" dirty="0" smtClean="0">
                <a:ln>
                  <a:noFill/>
                </a:ln>
                <a:solidFill>
                  <a:schemeClr val="tx1"/>
                </a:solidFill>
                <a:effectLst/>
                <a:uLnTx/>
                <a:uFillTx/>
                <a:latin typeface="+mn-lt"/>
                <a:ea typeface="+mn-ea"/>
                <a:cs typeface="+mn-cs"/>
              </a:rPr>
              <a:t>Send visible object list to each client</a:t>
            </a:r>
          </a:p>
          <a:p>
            <a:pPr marL="662940" marR="0" lvl="1" indent="-342900" algn="l" defTabSz="914400" rtl="0" eaLnBrk="1" fontAlgn="auto" latinLnBrk="0" hangingPunct="1">
              <a:lnSpc>
                <a:spcPct val="100000"/>
              </a:lnSpc>
              <a:spcBef>
                <a:spcPct val="20000"/>
              </a:spcBef>
              <a:spcAft>
                <a:spcPts val="0"/>
              </a:spcAft>
              <a:buClr>
                <a:schemeClr val="accent2"/>
              </a:buClr>
              <a:buSzPct val="90000"/>
              <a:buFont typeface="Wingdings" pitchFamily="2" charset="2"/>
              <a:buChar char="§"/>
              <a:tabLst/>
              <a:defRPr/>
            </a:pPr>
            <a:r>
              <a:rPr kumimoji="0" lang="en-US" sz="2500" b="0" i="0" u="none" strike="noStrike" kern="1200" cap="none" spc="0" normalizeH="0" baseline="0" noProof="0" dirty="0" smtClean="0">
                <a:ln>
                  <a:noFill/>
                </a:ln>
                <a:solidFill>
                  <a:schemeClr val="tx1"/>
                </a:solidFill>
                <a:effectLst/>
                <a:uLnTx/>
                <a:uFillTx/>
                <a:latin typeface="+mn-lt"/>
                <a:ea typeface="+mn-ea"/>
                <a:cs typeface="+mn-cs"/>
              </a:rPr>
              <a:t>Serialize OSG nodes of new objects and send to each client</a:t>
            </a:r>
          </a:p>
          <a:p>
            <a:pPr marL="662940" marR="0" lvl="1" indent="-342900" algn="l" defTabSz="914400" rtl="0" eaLnBrk="1" fontAlgn="auto" latinLnBrk="0" hangingPunct="1">
              <a:lnSpc>
                <a:spcPct val="100000"/>
              </a:lnSpc>
              <a:spcBef>
                <a:spcPct val="20000"/>
              </a:spcBef>
              <a:spcAft>
                <a:spcPts val="0"/>
              </a:spcAft>
              <a:buClr>
                <a:schemeClr val="accent2"/>
              </a:buClr>
              <a:buSzPct val="90000"/>
              <a:buFont typeface="Wingdings" pitchFamily="2" charset="2"/>
              <a:buChar char="§"/>
              <a:tabLst/>
              <a:defRPr/>
            </a:pPr>
            <a:endParaRPr kumimoji="0" lang="en-US" sz="25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Client:</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662940" marR="0" lvl="1" indent="-342900" algn="l" defTabSz="914400" rtl="0" eaLnBrk="1" fontAlgn="auto" latinLnBrk="0" hangingPunct="1">
              <a:lnSpc>
                <a:spcPct val="100000"/>
              </a:lnSpc>
              <a:spcBef>
                <a:spcPct val="20000"/>
              </a:spcBef>
              <a:spcAft>
                <a:spcPts val="0"/>
              </a:spcAft>
              <a:buClr>
                <a:schemeClr val="accent2"/>
              </a:buClr>
              <a:buSzPct val="90000"/>
              <a:buFont typeface="Wingdings" pitchFamily="2" charset="2"/>
              <a:buChar char="§"/>
              <a:tabLst/>
              <a:defRPr/>
            </a:pPr>
            <a:r>
              <a:rPr kumimoji="0" lang="en-US" sz="2500" b="0" i="0" u="none" strike="noStrike" kern="1200" cap="none" spc="0" normalizeH="0" baseline="0" noProof="0" dirty="0" smtClean="0">
                <a:ln>
                  <a:noFill/>
                </a:ln>
                <a:solidFill>
                  <a:schemeClr val="tx1"/>
                </a:solidFill>
                <a:effectLst/>
                <a:uLnTx/>
                <a:uFillTx/>
                <a:latin typeface="+mn-lt"/>
                <a:ea typeface="+mn-ea"/>
                <a:cs typeface="+mn-cs"/>
              </a:rPr>
              <a:t>Assemble partial scene graph; cache objects</a:t>
            </a:r>
          </a:p>
          <a:p>
            <a:pPr marL="662940" marR="0" lvl="1" indent="-342900" algn="l" defTabSz="914400" rtl="0" eaLnBrk="1" fontAlgn="auto" latinLnBrk="0" hangingPunct="1">
              <a:lnSpc>
                <a:spcPct val="100000"/>
              </a:lnSpc>
              <a:spcBef>
                <a:spcPct val="20000"/>
              </a:spcBef>
              <a:spcAft>
                <a:spcPts val="0"/>
              </a:spcAft>
              <a:buClr>
                <a:schemeClr val="accent2"/>
              </a:buClr>
              <a:buSzPct val="90000"/>
              <a:buFont typeface="Wingdings" pitchFamily="2" charset="2"/>
              <a:buChar char="§"/>
              <a:tabLst/>
              <a:defRPr/>
            </a:pPr>
            <a:r>
              <a:rPr kumimoji="0" lang="en-US" sz="2500" b="0" i="0" u="none" strike="noStrike" kern="1200" cap="none" spc="0" normalizeH="0" baseline="0" noProof="0" dirty="0" smtClean="0">
                <a:ln>
                  <a:noFill/>
                </a:ln>
                <a:solidFill>
                  <a:schemeClr val="tx1"/>
                </a:solidFill>
                <a:effectLst/>
                <a:uLnTx/>
                <a:uFillTx/>
                <a:latin typeface="+mn-lt"/>
                <a:ea typeface="+mn-ea"/>
                <a:cs typeface="+mn-cs"/>
              </a:rPr>
              <a:t>Remove objects from cache if full using LRU</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Tile-clients start rendering as soon as all objects available</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Clients inform server Ready-to-Swap after rendering.</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Server asks all clients to swap after all clients inform readiness.</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Results in synchronized rendering and minimal display tearing.</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4"/>
          <p:cNvPicPr>
            <a:picLocks noChangeAspect="1" noChangeArrowheads="1"/>
          </p:cNvPicPr>
          <p:nvPr/>
        </p:nvPicPr>
        <p:blipFill>
          <a:blip r:embed="rId2"/>
          <a:srcRect/>
          <a:stretch>
            <a:fillRect/>
          </a:stretch>
        </p:blipFill>
        <p:spPr bwMode="auto">
          <a:xfrm>
            <a:off x="4760492" y="1600200"/>
            <a:ext cx="4363534" cy="5181600"/>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1450" y="155448"/>
            <a:ext cx="8515350" cy="1252728"/>
          </a:xfrm>
        </p:spPr>
        <p:txBody>
          <a:bodyPr>
            <a:noAutofit/>
          </a:bodyPr>
          <a:lstStyle/>
          <a:p>
            <a:r>
              <a:rPr lang="en-US" sz="4000" dirty="0" smtClean="0"/>
              <a:t>Transparent Rendering and Pipelining</a:t>
            </a:r>
            <a:endParaRPr lang="en-US" sz="4000" dirty="0"/>
          </a:p>
        </p:txBody>
      </p:sp>
      <p:sp>
        <p:nvSpPr>
          <p:cNvPr id="5" name="Rectangle 4"/>
          <p:cNvSpPr>
            <a:spLocks noChangeArrowheads="1"/>
          </p:cNvSpPr>
          <p:nvPr/>
        </p:nvSpPr>
        <p:spPr bwMode="auto">
          <a:xfrm>
            <a:off x="304800" y="1600200"/>
            <a:ext cx="8686800" cy="1066800"/>
          </a:xfrm>
          <a:prstGeom prst="rect">
            <a:avLst/>
          </a:prstGeom>
          <a:solidFill>
            <a:schemeClr val="bg1"/>
          </a:solidFill>
          <a:ln w="9525">
            <a:noFill/>
            <a:miter lim="800000"/>
            <a:headEnd/>
            <a:tailEnd/>
          </a:ln>
          <a:effectLst/>
        </p:spPr>
        <p:txBody>
          <a:bodyPr/>
          <a:lstStyle/>
          <a:p>
            <a:pPr marL="342900" indent="-342900" eaLnBrk="1" hangingPunct="1">
              <a:spcBef>
                <a:spcPct val="20000"/>
              </a:spcBef>
              <a:buClr>
                <a:srgbClr val="FFC000"/>
              </a:buClr>
              <a:buFont typeface="Wingdings" pitchFamily="2" charset="2"/>
              <a:buChar char="§"/>
            </a:pPr>
            <a:r>
              <a:rPr lang="en-US" b="0" dirty="0"/>
              <a:t>No modification to the user’s program. </a:t>
            </a:r>
            <a:r>
              <a:rPr lang="en-US" b="0" dirty="0" smtClean="0"/>
              <a:t>Application </a:t>
            </a:r>
            <a:r>
              <a:rPr lang="en-US" b="0" dirty="0"/>
              <a:t>isn’t aware it is rendering to a tile.</a:t>
            </a:r>
          </a:p>
          <a:p>
            <a:pPr marL="342900" indent="-342900" eaLnBrk="1" hangingPunct="1">
              <a:spcBef>
                <a:spcPct val="20000"/>
              </a:spcBef>
              <a:buClr>
                <a:srgbClr val="FFC000"/>
              </a:buClr>
              <a:buFont typeface="Wingdings" pitchFamily="2" charset="2"/>
              <a:buChar char="§"/>
            </a:pPr>
            <a:r>
              <a:rPr lang="en-US" b="0" dirty="0" smtClean="0"/>
              <a:t>Makes </a:t>
            </a:r>
            <a:r>
              <a:rPr lang="en-US" b="0" dirty="0"/>
              <a:t>tiled rendering available to many applications</a:t>
            </a:r>
            <a:r>
              <a:rPr lang="en-US" b="0" dirty="0" smtClean="0"/>
              <a:t>.</a:t>
            </a:r>
          </a:p>
          <a:p>
            <a:pPr marL="342900" indent="-342900">
              <a:spcBef>
                <a:spcPct val="20000"/>
              </a:spcBef>
              <a:buClr>
                <a:srgbClr val="FFC000"/>
              </a:buClr>
              <a:buFont typeface="Wingdings" pitchFamily="2" charset="2"/>
              <a:buChar char="§"/>
            </a:pPr>
            <a:r>
              <a:rPr lang="en-US" b="0" dirty="0" smtClean="0"/>
              <a:t> All stages of the OSG program are internally pipelined</a:t>
            </a:r>
          </a:p>
        </p:txBody>
      </p:sp>
      <p:pic>
        <p:nvPicPr>
          <p:cNvPr id="6" name="Picture 3"/>
          <p:cNvPicPr>
            <a:picLocks noChangeAspect="1" noChangeArrowheads="1"/>
          </p:cNvPicPr>
          <p:nvPr/>
        </p:nvPicPr>
        <p:blipFill>
          <a:blip r:embed="rId2"/>
          <a:srcRect/>
          <a:stretch>
            <a:fillRect/>
          </a:stretch>
        </p:blipFill>
        <p:spPr bwMode="auto">
          <a:xfrm>
            <a:off x="152400" y="2895600"/>
            <a:ext cx="3929100" cy="3886200"/>
          </a:xfrm>
          <a:prstGeom prst="rect">
            <a:avLst/>
          </a:prstGeom>
          <a:noFill/>
          <a:ln w="9525">
            <a:noFill/>
            <a:round/>
            <a:headEnd/>
            <a:tailEnd/>
          </a:ln>
          <a:effectLst/>
        </p:spPr>
      </p:pic>
      <p:pic>
        <p:nvPicPr>
          <p:cNvPr id="7" name="Picture 1"/>
          <p:cNvPicPr>
            <a:picLocks noChangeAspect="1" noChangeArrowheads="1"/>
          </p:cNvPicPr>
          <p:nvPr/>
        </p:nvPicPr>
        <p:blipFill>
          <a:blip r:embed="rId3"/>
          <a:srcRect/>
          <a:stretch>
            <a:fillRect/>
          </a:stretch>
        </p:blipFill>
        <p:spPr bwMode="auto">
          <a:xfrm>
            <a:off x="4093464" y="3028950"/>
            <a:ext cx="4860300" cy="3676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Experimental Evaluation: Scalability</a:t>
            </a:r>
            <a:endParaRPr lang="en-US" dirty="0"/>
          </a:p>
        </p:txBody>
      </p:sp>
      <p:pic>
        <p:nvPicPr>
          <p:cNvPr id="7" name="Picture 4"/>
          <p:cNvPicPr>
            <a:picLocks noChangeAspect="1" noChangeArrowheads="1"/>
          </p:cNvPicPr>
          <p:nvPr/>
        </p:nvPicPr>
        <p:blipFill>
          <a:blip r:embed="rId2" cstate="print"/>
          <a:srcRect/>
          <a:stretch>
            <a:fillRect/>
          </a:stretch>
        </p:blipFill>
        <p:spPr bwMode="auto">
          <a:xfrm>
            <a:off x="0" y="1676400"/>
            <a:ext cx="4452188" cy="3505200"/>
          </a:xfrm>
          <a:prstGeom prst="rect">
            <a:avLst/>
          </a:prstGeom>
          <a:noFill/>
          <a:ln w="9525">
            <a:noFill/>
            <a:miter lim="800000"/>
            <a:headEnd/>
            <a:tailEnd/>
          </a:ln>
          <a:effectLst/>
        </p:spPr>
      </p:pic>
      <p:sp>
        <p:nvSpPr>
          <p:cNvPr id="9" name="Rounded Rectangular Callout 8"/>
          <p:cNvSpPr/>
          <p:nvPr/>
        </p:nvSpPr>
        <p:spPr>
          <a:xfrm>
            <a:off x="304800" y="5400675"/>
            <a:ext cx="3886200" cy="1295400"/>
          </a:xfrm>
          <a:prstGeom prst="wedgeRoundRectCallout">
            <a:avLst>
              <a:gd name="adj1" fmla="val -27460"/>
              <a:gd name="adj2" fmla="val -84824"/>
              <a:gd name="adj3" fmla="val 16667"/>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Increasing the size increases rendering speed due to distributed rendering of the system</a:t>
            </a:r>
            <a:endParaRPr lang="en-US" dirty="0">
              <a:solidFill>
                <a:schemeClr val="tx1"/>
              </a:solidFill>
            </a:endParaRPr>
          </a:p>
        </p:txBody>
      </p:sp>
      <p:pic>
        <p:nvPicPr>
          <p:cNvPr id="8" name="Picture 3"/>
          <p:cNvPicPr>
            <a:picLocks noChangeAspect="1" noChangeArrowheads="1"/>
          </p:cNvPicPr>
          <p:nvPr/>
        </p:nvPicPr>
        <p:blipFill>
          <a:blip r:embed="rId3" cstate="print"/>
          <a:srcRect/>
          <a:stretch>
            <a:fillRect/>
          </a:stretch>
        </p:blipFill>
        <p:spPr bwMode="auto">
          <a:xfrm>
            <a:off x="4569759" y="1684283"/>
            <a:ext cx="4532195" cy="3443916"/>
          </a:xfrm>
          <a:prstGeom prst="rect">
            <a:avLst/>
          </a:prstGeom>
          <a:noFill/>
          <a:ln w="9525">
            <a:noFill/>
            <a:miter lim="800000"/>
            <a:headEnd/>
            <a:tailEnd/>
          </a:ln>
          <a:effectLst/>
        </p:spPr>
      </p:pic>
      <p:sp>
        <p:nvSpPr>
          <p:cNvPr id="10" name="Rounded Rectangular Callout 9"/>
          <p:cNvSpPr/>
          <p:nvPr/>
        </p:nvSpPr>
        <p:spPr>
          <a:xfrm>
            <a:off x="4677102" y="5378668"/>
            <a:ext cx="4298731" cy="1305911"/>
          </a:xfrm>
          <a:prstGeom prst="wedgeRoundRectCallout">
            <a:avLst>
              <a:gd name="adj1" fmla="val -20203"/>
              <a:gd name="adj2" fmla="val -94002"/>
              <a:gd name="adj3" fmla="val 16667"/>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Better client hardware, 6600GT, produce 10 times better results</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5448"/>
            <a:ext cx="8229600" cy="1252728"/>
          </a:xfrm>
        </p:spPr>
        <p:txBody>
          <a:bodyPr>
            <a:normAutofit/>
          </a:bodyPr>
          <a:lstStyle/>
          <a:p>
            <a:r>
              <a:rPr lang="en-US" dirty="0" smtClean="0"/>
              <a:t>The 4x5, 16M pixel display wall </a:t>
            </a:r>
            <a:endParaRPr lang="en-US" dirty="0"/>
          </a:p>
        </p:txBody>
      </p:sp>
      <p:pic>
        <p:nvPicPr>
          <p:cNvPr id="5" name="airplane123.wmv">
            <a:hlinkClick r:id="" action="ppaction://media"/>
          </p:cNvPr>
          <p:cNvPicPr>
            <a:picLocks noRot="1" noChangeAspect="1"/>
          </p:cNvPicPr>
          <p:nvPr>
            <a:videoFile r:link="rId1"/>
          </p:nvPr>
        </p:nvPicPr>
        <p:blipFill>
          <a:blip r:embed="rId6"/>
          <a:stretch>
            <a:fillRect/>
          </a:stretch>
        </p:blipFill>
        <p:spPr>
          <a:xfrm>
            <a:off x="1092200" y="1524000"/>
            <a:ext cx="3333750" cy="2667000"/>
          </a:xfrm>
          <a:prstGeom prst="rect">
            <a:avLst/>
          </a:prstGeom>
        </p:spPr>
      </p:pic>
      <p:pic>
        <p:nvPicPr>
          <p:cNvPr id="6" name="terrain.wmv">
            <a:hlinkClick r:id="" action="ppaction://media"/>
          </p:cNvPr>
          <p:cNvPicPr>
            <a:picLocks noRot="1" noChangeAspect="1"/>
          </p:cNvPicPr>
          <p:nvPr>
            <a:videoFile r:link="rId2"/>
          </p:nvPr>
        </p:nvPicPr>
        <p:blipFill>
          <a:blip r:embed="rId7"/>
          <a:stretch>
            <a:fillRect/>
          </a:stretch>
        </p:blipFill>
        <p:spPr>
          <a:xfrm>
            <a:off x="4521200" y="1524000"/>
            <a:ext cx="3556000" cy="2667000"/>
          </a:xfrm>
          <a:prstGeom prst="rect">
            <a:avLst/>
          </a:prstGeom>
        </p:spPr>
      </p:pic>
      <p:pic>
        <p:nvPicPr>
          <p:cNvPr id="7" name="SOLARSYSTEM.wmv">
            <a:hlinkClick r:id="" action="ppaction://media"/>
          </p:cNvPr>
          <p:cNvPicPr>
            <a:picLocks noRot="1" noChangeAspect="1"/>
          </p:cNvPicPr>
          <p:nvPr>
            <a:videoFile r:link="rId3"/>
          </p:nvPr>
        </p:nvPicPr>
        <p:blipFill>
          <a:blip r:embed="rId8"/>
          <a:stretch>
            <a:fillRect/>
          </a:stretch>
        </p:blipFill>
        <p:spPr>
          <a:xfrm>
            <a:off x="1066800" y="4267200"/>
            <a:ext cx="3352800" cy="2514600"/>
          </a:xfrm>
          <a:prstGeom prst="rect">
            <a:avLst/>
          </a:prstGeom>
        </p:spPr>
      </p:pic>
      <p:pic>
        <p:nvPicPr>
          <p:cNvPr id="8" name="system.wmv">
            <a:hlinkClick r:id="" action="ppaction://media"/>
          </p:cNvPr>
          <p:cNvPicPr>
            <a:picLocks noRot="1" noChangeAspect="1"/>
          </p:cNvPicPr>
          <p:nvPr>
            <a:videoFile r:link="rId4"/>
          </p:nvPr>
        </p:nvPicPr>
        <p:blipFill>
          <a:blip r:embed="rId9"/>
          <a:stretch>
            <a:fillRect/>
          </a:stretch>
        </p:blipFill>
        <p:spPr>
          <a:xfrm>
            <a:off x="4495800" y="4267200"/>
            <a:ext cx="3581400" cy="251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80" fill="hold"/>
                                        <p:tgtEl>
                                          <p:spTgt spid="5"/>
                                        </p:tgtEl>
                                      </p:cBhvr>
                                    </p:cmd>
                                  </p:childTnLst>
                                </p:cTn>
                              </p:par>
                              <p:par>
                                <p:cTn id="7" presetID="1" presetClass="mediacall" presetSubtype="0" fill="hold" nodeType="withEffect">
                                  <p:stCondLst>
                                    <p:cond delay="0"/>
                                  </p:stCondLst>
                                  <p:childTnLst>
                                    <p:cmd type="call" cmd="playFrom(0.0)">
                                      <p:cBhvr>
                                        <p:cTn id="8" dur="334368" fill="hold"/>
                                        <p:tgtEl>
                                          <p:spTgt spid="6"/>
                                        </p:tgtEl>
                                      </p:cBhvr>
                                    </p:cmd>
                                  </p:childTnLst>
                                </p:cTn>
                              </p:par>
                              <p:par>
                                <p:cTn id="9" presetID="1" presetClass="mediacall" presetSubtype="0" fill="hold" nodeType="withEffect">
                                  <p:stCondLst>
                                    <p:cond delay="0"/>
                                  </p:stCondLst>
                                  <p:childTnLst>
                                    <p:cmd type="call" cmd="playFrom(0.0)">
                                      <p:cBhvr>
                                        <p:cTn id="10" dur="99344" fill="hold"/>
                                        <p:tgtEl>
                                          <p:spTgt spid="7"/>
                                        </p:tgtEl>
                                      </p:cBhvr>
                                    </p:cmd>
                                  </p:childTnLst>
                                </p:cTn>
                              </p:par>
                              <p:par>
                                <p:cTn id="11" presetID="1" presetClass="mediacall" presetSubtype="0" fill="hold" nodeType="withEffect">
                                  <p:stCondLst>
                                    <p:cond delay="0"/>
                                  </p:stCondLst>
                                  <p:childTnLst>
                                    <p:cmd type="call" cmd="playFrom(0.0)">
                                      <p:cBhvr>
                                        <p:cTn id="12" dur="707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video>
              <p:cMediaNode>
                <p:cTn id="14" fill="hold" display="0">
                  <p:stCondLst>
                    <p:cond delay="indefinite"/>
                  </p:stCondLst>
                  <p:endCondLst>
                    <p:cond evt="onNext" delay="0">
                      <p:tgtEl>
                        <p:sldTgt/>
                      </p:tgtEl>
                    </p:cond>
                    <p:cond evt="onPrev" delay="0">
                      <p:tgtEl>
                        <p:sldTgt/>
                      </p:tgtEl>
                    </p:cond>
                  </p:endCondLst>
                </p:cTn>
                <p:tgtEl>
                  <p:spTgt spid="6"/>
                </p:tgtEl>
              </p:cMediaNode>
            </p:video>
            <p:video>
              <p:cMediaNode>
                <p:cTn id="15" fill="hold" display="0">
                  <p:stCondLst>
                    <p:cond delay="indefinite"/>
                  </p:stCondLst>
                  <p:endCondLst>
                    <p:cond evt="onNext" delay="0">
                      <p:tgtEl>
                        <p:sldTgt/>
                      </p:tgtEl>
                    </p:cond>
                    <p:cond evt="onPrev" delay="0">
                      <p:tgtEl>
                        <p:sldTgt/>
                      </p:tgtEl>
                    </p:cond>
                  </p:endCondLst>
                </p:cTn>
                <p:tgtEl>
                  <p:spTgt spid="7"/>
                </p:tgtEl>
              </p:cMediaNode>
            </p:video>
            <p:video>
              <p:cMediaNode>
                <p:cTn id="16"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Conclusions And Future Tangents</a:t>
            </a:r>
            <a:endParaRPr lang="en-US" dirty="0"/>
          </a:p>
        </p:txBody>
      </p:sp>
      <p:sp>
        <p:nvSpPr>
          <p:cNvPr id="5" name="Text Placeholder 4"/>
          <p:cNvSpPr>
            <a:spLocks noGrp="1"/>
          </p:cNvSpPr>
          <p:nvPr>
            <p:ph type="body" idx="1"/>
          </p:nvPr>
        </p:nvSpPr>
        <p:spPr/>
        <p:txBody>
          <a:bodyPr/>
          <a:lstStyle/>
          <a:p>
            <a:r>
              <a:rPr lang="en-US" dirty="0" smtClean="0"/>
              <a:t>Don’t get confused by the Maze</a:t>
            </a:r>
            <a:endParaRPr lang="en-US" dirty="0"/>
          </a:p>
        </p:txBody>
      </p:sp>
      <p:pic>
        <p:nvPicPr>
          <p:cNvPr id="41986" name="Picture 2" descr="http://www.enchgallery.com/fractals/fractal%20images/fractal%20flame%20enchasketch.jpg"/>
          <p:cNvPicPr>
            <a:picLocks noChangeAspect="1" noChangeArrowheads="1"/>
          </p:cNvPicPr>
          <p:nvPr/>
        </p:nvPicPr>
        <p:blipFill>
          <a:blip r:embed="rId2"/>
          <a:srcRect/>
          <a:stretch>
            <a:fillRect/>
          </a:stretch>
        </p:blipFill>
        <p:spPr bwMode="auto">
          <a:xfrm>
            <a:off x="2133600" y="2758440"/>
            <a:ext cx="5029200" cy="402336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Conclusions</a:t>
            </a:r>
            <a:endParaRPr lang="en-US" dirty="0"/>
          </a:p>
        </p:txBody>
      </p:sp>
      <p:grpSp>
        <p:nvGrpSpPr>
          <p:cNvPr id="24" name="Group 23"/>
          <p:cNvGrpSpPr/>
          <p:nvPr/>
        </p:nvGrpSpPr>
        <p:grpSpPr>
          <a:xfrm>
            <a:off x="150079" y="1443158"/>
            <a:ext cx="4557898" cy="3938824"/>
            <a:chOff x="688788" y="152400"/>
            <a:chExt cx="7636916" cy="6599634"/>
          </a:xfrm>
        </p:grpSpPr>
        <p:cxnSp>
          <p:nvCxnSpPr>
            <p:cNvPr id="5" name="Straight Arrow Connector 4"/>
            <p:cNvCxnSpPr/>
            <p:nvPr/>
          </p:nvCxnSpPr>
          <p:spPr>
            <a:xfrm rot="5400000">
              <a:off x="-1286096" y="3347788"/>
              <a:ext cx="5409314" cy="2050"/>
            </a:xfrm>
            <a:prstGeom prst="straightConnector1">
              <a:avLst/>
            </a:prstGeom>
            <a:ln w="76200">
              <a:solidFill>
                <a:schemeClr val="tx1"/>
              </a:solidFill>
              <a:headEnd type="triangle" w="med" len="lg"/>
              <a:tailEnd type="none" w="sm"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31056" y="5983068"/>
              <a:ext cx="5999423" cy="640357"/>
            </a:xfrm>
            <a:prstGeom prst="rect">
              <a:avLst/>
            </a:prstGeom>
            <a:noFill/>
          </p:spPr>
          <p:txBody>
            <a:bodyPr wrap="square" rtlCol="0">
              <a:spAutoFit/>
            </a:bodyPr>
            <a:lstStyle/>
            <a:p>
              <a:r>
                <a:rPr lang="en-US" sz="2000" dirty="0" smtClean="0"/>
                <a:t>Computational  Complexity</a:t>
              </a:r>
              <a:endParaRPr lang="en-US" sz="2000" dirty="0"/>
            </a:p>
          </p:txBody>
        </p:sp>
        <p:sp>
          <p:nvSpPr>
            <p:cNvPr id="7" name="TextBox 6"/>
            <p:cNvSpPr txBox="1"/>
            <p:nvPr/>
          </p:nvSpPr>
          <p:spPr>
            <a:xfrm rot="16200000">
              <a:off x="-1744866" y="3021989"/>
              <a:ext cx="5507665" cy="640358"/>
            </a:xfrm>
            <a:prstGeom prst="rect">
              <a:avLst/>
            </a:prstGeom>
            <a:noFill/>
          </p:spPr>
          <p:txBody>
            <a:bodyPr wrap="square" rtlCol="0">
              <a:spAutoFit/>
            </a:bodyPr>
            <a:lstStyle/>
            <a:p>
              <a:r>
                <a:rPr lang="en-US" sz="2000" dirty="0" smtClean="0"/>
                <a:t>Physical Pocess Complexity</a:t>
              </a:r>
              <a:endParaRPr lang="en-US" sz="2000" dirty="0"/>
            </a:p>
          </p:txBody>
        </p:sp>
        <p:sp>
          <p:nvSpPr>
            <p:cNvPr id="8" name="TextBox 7"/>
            <p:cNvSpPr txBox="1"/>
            <p:nvPr/>
          </p:nvSpPr>
          <p:spPr>
            <a:xfrm>
              <a:off x="1025156" y="152400"/>
              <a:ext cx="1376916" cy="591099"/>
            </a:xfrm>
            <a:prstGeom prst="rect">
              <a:avLst/>
            </a:prstGeom>
            <a:noFill/>
          </p:spPr>
          <p:txBody>
            <a:bodyPr wrap="square" rtlCol="0">
              <a:spAutoFit/>
            </a:bodyPr>
            <a:lstStyle/>
            <a:p>
              <a:r>
                <a:rPr lang="en-US" dirty="0" smtClean="0"/>
                <a:t>High</a:t>
              </a:r>
              <a:endParaRPr lang="en-US" dirty="0"/>
            </a:p>
          </p:txBody>
        </p:sp>
        <p:pic>
          <p:nvPicPr>
            <p:cNvPr id="9" name="Picture 2"/>
            <p:cNvPicPr>
              <a:picLocks noChangeAspect="1" noChangeArrowheads="1"/>
            </p:cNvPicPr>
            <p:nvPr/>
          </p:nvPicPr>
          <p:blipFill>
            <a:blip r:embed="rId2" cstate="print">
              <a:lum bright="6000" contrast="1000"/>
            </a:blip>
            <a:srcRect/>
            <a:stretch>
              <a:fillRect/>
            </a:stretch>
          </p:blipFill>
          <p:spPr bwMode="auto">
            <a:xfrm>
              <a:off x="5414898" y="808960"/>
              <a:ext cx="1904733" cy="1904733"/>
            </a:xfrm>
            <a:prstGeom prst="rect">
              <a:avLst/>
            </a:prstGeom>
            <a:noFill/>
            <a:ln w="9525">
              <a:noFill/>
              <a:miter lim="800000"/>
              <a:headEnd/>
              <a:tailEnd/>
            </a:ln>
          </p:spPr>
        </p:pic>
        <p:pic>
          <p:nvPicPr>
            <p:cNvPr id="10" name="Picture 1"/>
            <p:cNvPicPr>
              <a:picLocks noChangeAspect="1" noChangeArrowheads="1"/>
            </p:cNvPicPr>
            <p:nvPr/>
          </p:nvPicPr>
          <p:blipFill>
            <a:blip r:embed="rId3" cstate="print">
              <a:lum bright="12000" contrast="10000"/>
            </a:blip>
            <a:srcRect/>
            <a:stretch>
              <a:fillRect/>
            </a:stretch>
          </p:blipFill>
          <p:spPr bwMode="auto">
            <a:xfrm>
              <a:off x="5033652" y="3593066"/>
              <a:ext cx="1259055" cy="2057165"/>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a:stretch>
              <a:fillRect/>
            </a:stretch>
          </p:blipFill>
          <p:spPr bwMode="auto">
            <a:xfrm>
              <a:off x="2352462" y="3603514"/>
              <a:ext cx="2333837" cy="2032338"/>
            </a:xfrm>
            <a:prstGeom prst="rect">
              <a:avLst/>
            </a:prstGeom>
            <a:noFill/>
            <a:ln w="9525">
              <a:noFill/>
              <a:miter lim="800000"/>
              <a:headEnd/>
              <a:tailEnd/>
            </a:ln>
            <a:effectLst/>
          </p:spPr>
        </p:pic>
        <p:pic>
          <p:nvPicPr>
            <p:cNvPr id="12" name="Picture 2" descr="C:\PawCpp\TwoBit\Pics\Good\Integrated5Level.JPG"/>
            <p:cNvPicPr>
              <a:picLocks noChangeAspect="1" noChangeArrowheads="1"/>
            </p:cNvPicPr>
            <p:nvPr/>
          </p:nvPicPr>
          <p:blipFill>
            <a:blip r:embed="rId5" cstate="print">
              <a:lum bright="24000" contrast="39000"/>
            </a:blip>
            <a:srcRect/>
            <a:stretch>
              <a:fillRect/>
            </a:stretch>
          </p:blipFill>
          <p:spPr bwMode="auto">
            <a:xfrm>
              <a:off x="2352462" y="871870"/>
              <a:ext cx="2424398" cy="1818297"/>
            </a:xfrm>
            <a:prstGeom prst="rect">
              <a:avLst/>
            </a:prstGeom>
            <a:noFill/>
          </p:spPr>
        </p:pic>
        <p:sp>
          <p:nvSpPr>
            <p:cNvPr id="13" name="TextBox 12"/>
            <p:cNvSpPr txBox="1"/>
            <p:nvPr/>
          </p:nvSpPr>
          <p:spPr>
            <a:xfrm>
              <a:off x="2545548" y="305973"/>
              <a:ext cx="2360428" cy="492584"/>
            </a:xfrm>
            <a:prstGeom prst="rect">
              <a:avLst/>
            </a:prstGeom>
            <a:noFill/>
          </p:spPr>
          <p:txBody>
            <a:bodyPr wrap="square" rtlCol="0">
              <a:spAutoFit/>
            </a:bodyPr>
            <a:lstStyle/>
            <a:p>
              <a:r>
                <a:rPr lang="en-US" sz="1400" dirty="0" smtClean="0"/>
                <a:t>(Medium, High)</a:t>
              </a:r>
              <a:endParaRPr lang="en-US" sz="1400" dirty="0"/>
            </a:p>
          </p:txBody>
        </p:sp>
        <p:sp>
          <p:nvSpPr>
            <p:cNvPr id="14" name="TextBox 13"/>
            <p:cNvSpPr txBox="1"/>
            <p:nvPr/>
          </p:nvSpPr>
          <p:spPr>
            <a:xfrm>
              <a:off x="5544355" y="305973"/>
              <a:ext cx="1868672" cy="492584"/>
            </a:xfrm>
            <a:prstGeom prst="rect">
              <a:avLst/>
            </a:prstGeom>
            <a:noFill/>
          </p:spPr>
          <p:txBody>
            <a:bodyPr wrap="square" rtlCol="0">
              <a:spAutoFit/>
            </a:bodyPr>
            <a:lstStyle/>
            <a:p>
              <a:r>
                <a:rPr lang="en-US" sz="1400" dirty="0" smtClean="0"/>
                <a:t>(High, High)</a:t>
              </a:r>
              <a:endParaRPr lang="en-US" sz="1400" dirty="0"/>
            </a:p>
          </p:txBody>
        </p:sp>
        <p:sp>
          <p:nvSpPr>
            <p:cNvPr id="15" name="TextBox 14"/>
            <p:cNvSpPr txBox="1"/>
            <p:nvPr/>
          </p:nvSpPr>
          <p:spPr>
            <a:xfrm>
              <a:off x="5282526" y="3119735"/>
              <a:ext cx="2432317" cy="515691"/>
            </a:xfrm>
            <a:prstGeom prst="rect">
              <a:avLst/>
            </a:prstGeom>
            <a:noFill/>
          </p:spPr>
          <p:txBody>
            <a:bodyPr wrap="square" rtlCol="0">
              <a:spAutoFit/>
            </a:bodyPr>
            <a:lstStyle/>
            <a:p>
              <a:r>
                <a:rPr lang="en-US" sz="1400" dirty="0" smtClean="0"/>
                <a:t>(High, Medium)</a:t>
              </a:r>
              <a:endParaRPr lang="en-US" sz="1400" dirty="0"/>
            </a:p>
          </p:txBody>
        </p:sp>
        <p:sp>
          <p:nvSpPr>
            <p:cNvPr id="16" name="TextBox 15"/>
            <p:cNvSpPr txBox="1"/>
            <p:nvPr/>
          </p:nvSpPr>
          <p:spPr>
            <a:xfrm>
              <a:off x="2224786" y="3124200"/>
              <a:ext cx="2978280" cy="515691"/>
            </a:xfrm>
            <a:prstGeom prst="rect">
              <a:avLst/>
            </a:prstGeom>
            <a:noFill/>
          </p:spPr>
          <p:txBody>
            <a:bodyPr wrap="square" rtlCol="0">
              <a:spAutoFit/>
            </a:bodyPr>
            <a:lstStyle/>
            <a:p>
              <a:r>
                <a:rPr lang="en-US" sz="1400" dirty="0" smtClean="0"/>
                <a:t>(Medium, Medium)</a:t>
              </a:r>
              <a:endParaRPr lang="en-US" sz="1400" dirty="0"/>
            </a:p>
          </p:txBody>
        </p:sp>
        <p:sp>
          <p:nvSpPr>
            <p:cNvPr id="17" name="TextBox 16"/>
            <p:cNvSpPr txBox="1"/>
            <p:nvPr/>
          </p:nvSpPr>
          <p:spPr>
            <a:xfrm>
              <a:off x="6948788" y="6160936"/>
              <a:ext cx="1376916" cy="591098"/>
            </a:xfrm>
            <a:prstGeom prst="rect">
              <a:avLst/>
            </a:prstGeom>
            <a:noFill/>
          </p:spPr>
          <p:txBody>
            <a:bodyPr wrap="square" rtlCol="0">
              <a:spAutoFit/>
            </a:bodyPr>
            <a:lstStyle/>
            <a:p>
              <a:r>
                <a:rPr lang="en-US" dirty="0" smtClean="0"/>
                <a:t>High</a:t>
              </a:r>
              <a:endParaRPr lang="en-US" dirty="0"/>
            </a:p>
          </p:txBody>
        </p:sp>
        <p:cxnSp>
          <p:nvCxnSpPr>
            <p:cNvPr id="18" name="Straight Arrow Connector 17"/>
            <p:cNvCxnSpPr/>
            <p:nvPr/>
          </p:nvCxnSpPr>
          <p:spPr>
            <a:xfrm rot="10800000" flipV="1">
              <a:off x="1418582" y="6033261"/>
              <a:ext cx="6551612" cy="20214"/>
            </a:xfrm>
            <a:prstGeom prst="straightConnector1">
              <a:avLst/>
            </a:prstGeom>
            <a:ln w="76200">
              <a:solidFill>
                <a:schemeClr val="tx1"/>
              </a:solidFill>
              <a:headEnd type="triangle" w="med" len="lg"/>
              <a:tailEnd type="none" w="sm"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24786" y="2658383"/>
              <a:ext cx="2804414" cy="438337"/>
            </a:xfrm>
            <a:prstGeom prst="rect">
              <a:avLst/>
            </a:prstGeom>
            <a:noFill/>
          </p:spPr>
          <p:txBody>
            <a:bodyPr wrap="square" rtlCol="0">
              <a:spAutoFit/>
            </a:bodyPr>
            <a:lstStyle/>
            <a:p>
              <a:r>
                <a:rPr lang="en-US" sz="1100" dirty="0" smtClean="0"/>
                <a:t>Spatio Temporal Mixing</a:t>
              </a:r>
              <a:endParaRPr lang="en-US" sz="1100" dirty="0"/>
            </a:p>
          </p:txBody>
        </p:sp>
        <p:sp>
          <p:nvSpPr>
            <p:cNvPr id="20" name="TextBox 19"/>
            <p:cNvSpPr txBox="1"/>
            <p:nvPr/>
          </p:nvSpPr>
          <p:spPr>
            <a:xfrm>
              <a:off x="5161328" y="2678026"/>
              <a:ext cx="2362201" cy="418694"/>
            </a:xfrm>
            <a:prstGeom prst="rect">
              <a:avLst/>
            </a:prstGeom>
            <a:noFill/>
          </p:spPr>
          <p:txBody>
            <a:bodyPr wrap="square" rtlCol="0">
              <a:spAutoFit/>
            </a:bodyPr>
            <a:lstStyle/>
            <a:p>
              <a:r>
                <a:rPr lang="en-US" sz="1100" dirty="0" smtClean="0"/>
                <a:t>MultiPlanar Displays</a:t>
              </a:r>
              <a:endParaRPr lang="en-US" sz="1100" dirty="0"/>
            </a:p>
          </p:txBody>
        </p:sp>
        <p:sp>
          <p:nvSpPr>
            <p:cNvPr id="21" name="TextBox 20"/>
            <p:cNvSpPr txBox="1"/>
            <p:nvPr/>
          </p:nvSpPr>
          <p:spPr>
            <a:xfrm>
              <a:off x="5161328" y="5594924"/>
              <a:ext cx="2254797" cy="438336"/>
            </a:xfrm>
            <a:prstGeom prst="rect">
              <a:avLst/>
            </a:prstGeom>
            <a:noFill/>
          </p:spPr>
          <p:txBody>
            <a:bodyPr wrap="square" rtlCol="0">
              <a:spAutoFit/>
            </a:bodyPr>
            <a:lstStyle/>
            <a:p>
              <a:r>
                <a:rPr lang="en-US" sz="1100" dirty="0" smtClean="0"/>
                <a:t>Parametric Displays</a:t>
              </a:r>
              <a:endParaRPr lang="en-US" sz="1100" dirty="0"/>
            </a:p>
          </p:txBody>
        </p:sp>
        <p:sp>
          <p:nvSpPr>
            <p:cNvPr id="22" name="TextBox 21"/>
            <p:cNvSpPr txBox="1"/>
            <p:nvPr/>
          </p:nvSpPr>
          <p:spPr>
            <a:xfrm>
              <a:off x="2352462" y="5522559"/>
              <a:ext cx="2362201" cy="418694"/>
            </a:xfrm>
            <a:prstGeom prst="rect">
              <a:avLst/>
            </a:prstGeom>
            <a:noFill/>
          </p:spPr>
          <p:txBody>
            <a:bodyPr wrap="square" rtlCol="0">
              <a:spAutoFit/>
            </a:bodyPr>
            <a:lstStyle/>
            <a:p>
              <a:r>
                <a:rPr lang="en-US" sz="1100" dirty="0" smtClean="0"/>
                <a:t>Garuda Display Wall</a:t>
              </a:r>
              <a:endParaRPr lang="en-US" sz="1100" dirty="0"/>
            </a:p>
          </p:txBody>
        </p:sp>
        <p:pic>
          <p:nvPicPr>
            <p:cNvPr id="23" name="Picture 4" descr="DavidSimCenter"/>
            <p:cNvPicPr>
              <a:picLocks noChangeAspect="1" noChangeArrowheads="1"/>
            </p:cNvPicPr>
            <p:nvPr/>
          </p:nvPicPr>
          <p:blipFill>
            <a:blip r:embed="rId6" cstate="print">
              <a:lum bright="7000" contrast="4000"/>
            </a:blip>
            <a:srcRect/>
            <a:stretch>
              <a:fillRect/>
            </a:stretch>
          </p:blipFill>
          <p:spPr>
            <a:xfrm>
              <a:off x="6310409" y="3581397"/>
              <a:ext cx="1129719" cy="2068836"/>
            </a:xfrm>
            <a:prstGeom prst="rect">
              <a:avLst/>
            </a:prstGeom>
            <a:noFill/>
            <a:ln/>
          </p:spPr>
        </p:pic>
      </p:grpSp>
      <p:sp>
        <p:nvSpPr>
          <p:cNvPr id="26" name="Content Placeholder 2"/>
          <p:cNvSpPr txBox="1">
            <a:spLocks/>
          </p:cNvSpPr>
          <p:nvPr/>
        </p:nvSpPr>
        <p:spPr>
          <a:xfrm>
            <a:off x="4419600" y="1600200"/>
            <a:ext cx="4419600" cy="3276600"/>
          </a:xfrm>
          <a:prstGeom prst="rect">
            <a:avLst/>
          </a:prstGeom>
          <a:noFill/>
        </p:spPr>
        <p:txBody>
          <a:bodyPr>
            <a:noAutofit/>
          </a:bodyPr>
          <a:lstStyle/>
          <a:p>
            <a:pPr marL="438912" lvl="0" indent="-320040">
              <a:buClr>
                <a:schemeClr val="accent1"/>
              </a:buClr>
              <a:buSzPct val="80000"/>
              <a:buFont typeface="Wingdings 2"/>
              <a:buChar char=""/>
            </a:pPr>
            <a:r>
              <a:rPr lang="en-US" sz="2000" dirty="0" smtClean="0"/>
              <a:t>The hypothesis we considered in this thesis was applied to various unrelated problems in display design. </a:t>
            </a:r>
          </a:p>
          <a:p>
            <a:pPr marL="438912" lvl="0" indent="-320040">
              <a:buClr>
                <a:schemeClr val="accent1"/>
              </a:buClr>
              <a:buSzPct val="80000"/>
              <a:buFont typeface="Wingdings 2"/>
              <a:buChar char=""/>
            </a:pPr>
            <a:r>
              <a:rPr lang="en-US" sz="2000" dirty="0" smtClean="0"/>
              <a:t>In each, we applied the same framework to come to a problem-specific design.</a:t>
            </a:r>
          </a:p>
          <a:p>
            <a:pPr marL="438912" lvl="0" indent="-320040">
              <a:buClr>
                <a:schemeClr val="accent1"/>
              </a:buClr>
              <a:buSzPct val="80000"/>
              <a:buFont typeface="Wingdings 2"/>
              <a:buChar char=""/>
            </a:pPr>
            <a:r>
              <a:rPr lang="en-US" sz="2000" dirty="0" smtClean="0"/>
              <a:t>We explored one niche of the computational displays landscape, one where computation is heavily used in conjunction with simple physical processes.</a:t>
            </a:r>
          </a:p>
          <a:p>
            <a:pPr marL="438912" lvl="0" indent="-320040">
              <a:buClr>
                <a:schemeClr val="accent1"/>
              </a:buClr>
              <a:buSzPct val="80000"/>
              <a:buFont typeface="Wingdings 2"/>
              <a:buChar char=""/>
            </a:pPr>
            <a:endParaRPr lang="en-US" sz="2000" dirty="0" smtClean="0"/>
          </a:p>
        </p:txBody>
      </p:sp>
      <p:sp>
        <p:nvSpPr>
          <p:cNvPr id="27" name="Rectangle 26"/>
          <p:cNvSpPr/>
          <p:nvPr/>
        </p:nvSpPr>
        <p:spPr>
          <a:xfrm>
            <a:off x="304800" y="5410200"/>
            <a:ext cx="8534400" cy="1323439"/>
          </a:xfrm>
          <a:prstGeom prst="rect">
            <a:avLst/>
          </a:prstGeom>
          <a:solidFill>
            <a:srgbClr val="FFC000"/>
          </a:solidFill>
          <a:ln>
            <a:solidFill>
              <a:schemeClr val="tx1"/>
            </a:solidFill>
          </a:ln>
        </p:spPr>
        <p:txBody>
          <a:bodyPr wrap="square">
            <a:spAutoFit/>
          </a:bodyPr>
          <a:lstStyle/>
          <a:p>
            <a:pPr algn="ctr"/>
            <a:r>
              <a:rPr lang="en-US" sz="2000" dirty="0" smtClean="0"/>
              <a:t>The ideas we explore in this thesis can be extended on to hardware modifications involving optics, mechanical and metallurgical elements. The underlying design, however, should always respect the role of computation and what can be achieved with it when used intelligently.</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Areas to Explore</a:t>
            </a:r>
            <a:endParaRPr lang="en-US" dirty="0"/>
          </a:p>
        </p:txBody>
      </p:sp>
      <p:sp>
        <p:nvSpPr>
          <p:cNvPr id="3" name="Rectangle 2"/>
          <p:cNvSpPr/>
          <p:nvPr/>
        </p:nvSpPr>
        <p:spPr>
          <a:xfrm>
            <a:off x="3048000" y="3657600"/>
            <a:ext cx="4572000" cy="369332"/>
          </a:xfrm>
          <a:prstGeom prst="rect">
            <a:avLst/>
          </a:prstGeom>
        </p:spPr>
        <p:txBody>
          <a:bodyPr>
            <a:spAutoFit/>
          </a:bodyPr>
          <a:lstStyle/>
          <a:p>
            <a:endParaRPr lang="en-US" dirty="0" smtClean="0"/>
          </a:p>
        </p:txBody>
      </p:sp>
      <p:sp>
        <p:nvSpPr>
          <p:cNvPr id="4" name="Rectangle 3"/>
          <p:cNvSpPr txBox="1">
            <a:spLocks noChangeArrowheads="1"/>
          </p:cNvSpPr>
          <p:nvPr/>
        </p:nvSpPr>
        <p:spPr>
          <a:xfrm>
            <a:off x="152400" y="1600200"/>
            <a:ext cx="8686800" cy="5029200"/>
          </a:xfrm>
          <a:prstGeom prst="rect">
            <a:avLst/>
          </a:prstGeom>
        </p:spPr>
        <p:txBody>
          <a:bodyPr vert="horz" lIns="54864" tIns="91440" rtlCol="0">
            <a:normAutofit/>
          </a:bodyPr>
          <a:lstStyle/>
          <a:p>
            <a:pPr marL="342900" lvl="0" indent="-342900">
              <a:buClr>
                <a:schemeClr val="accent1"/>
              </a:buClr>
              <a:buSzPct val="80000"/>
              <a:buFont typeface="Wingdings" pitchFamily="2" charset="2"/>
              <a:buChar char="§"/>
              <a:defRPr/>
            </a:pPr>
            <a:r>
              <a:rPr lang="en-US" sz="2400" dirty="0" smtClean="0"/>
              <a:t>The set of problems explored in this thesis are by no means an exhaustive study of the framework we propose.</a:t>
            </a:r>
          </a:p>
          <a:p>
            <a:pPr marL="342900" lvl="0" indent="-342900">
              <a:buClr>
                <a:schemeClr val="accent1"/>
              </a:buClr>
              <a:buSzPct val="80000"/>
              <a:buFont typeface="Wingdings" pitchFamily="2" charset="2"/>
              <a:buChar char="§"/>
              <a:defRPr/>
            </a:pPr>
            <a:r>
              <a:rPr lang="en-US" sz="2400" dirty="0" smtClean="0"/>
              <a:t>They do, however, underline a common theme amongst radically different requirements.</a:t>
            </a:r>
          </a:p>
          <a:p>
            <a:pPr marL="342900" lvl="0" indent="-342900">
              <a:buClr>
                <a:schemeClr val="accent1"/>
              </a:buClr>
              <a:buSzPct val="80000"/>
              <a:buFont typeface="Wingdings" pitchFamily="2" charset="2"/>
              <a:buChar char="§"/>
              <a:defRPr/>
            </a:pPr>
            <a:r>
              <a:rPr lang="en-US" sz="2400" dirty="0" smtClean="0"/>
              <a:t>Future work can directly use the computational display framework to explore various other problems in this landscape including:</a:t>
            </a:r>
          </a:p>
          <a:p>
            <a:pPr marL="800100" lvl="1" indent="-342900">
              <a:buClr>
                <a:schemeClr val="accent1"/>
              </a:buClr>
              <a:buSzPct val="80000"/>
              <a:buFont typeface="Wingdings" pitchFamily="2" charset="2"/>
              <a:buChar char="§"/>
              <a:defRPr/>
            </a:pPr>
            <a:r>
              <a:rPr lang="en-US" sz="2400" dirty="0" smtClean="0"/>
              <a:t>Increasing the vertical refresh rate of a display.</a:t>
            </a:r>
          </a:p>
          <a:p>
            <a:pPr marL="800100" lvl="1" indent="-342900">
              <a:buClr>
                <a:schemeClr val="accent1"/>
              </a:buClr>
              <a:buSzPct val="80000"/>
              <a:buFont typeface="Wingdings" pitchFamily="2" charset="2"/>
              <a:buChar char="§"/>
              <a:defRPr/>
            </a:pPr>
            <a:r>
              <a:rPr lang="en-US" sz="2400" dirty="0" smtClean="0"/>
              <a:t>Increasing spatial resolution using multiple display elements.</a:t>
            </a:r>
          </a:p>
          <a:p>
            <a:pPr marL="800100" lvl="1" indent="-342900">
              <a:buClr>
                <a:schemeClr val="accent1"/>
              </a:buClr>
              <a:buSzPct val="80000"/>
              <a:buFont typeface="Wingdings" pitchFamily="2" charset="2"/>
              <a:buChar char="§"/>
              <a:defRPr/>
            </a:pPr>
            <a:r>
              <a:rPr lang="en-US" sz="2400" dirty="0" smtClean="0"/>
              <a:t>Interactive experiences on single or multiple displays.</a:t>
            </a:r>
          </a:p>
          <a:p>
            <a:pPr marL="800100" lvl="1" indent="-342900">
              <a:buClr>
                <a:schemeClr val="accent1"/>
              </a:buClr>
              <a:buSzPct val="80000"/>
              <a:buFont typeface="Wingdings" pitchFamily="2" charset="2"/>
              <a:buChar char="§"/>
              <a:defRPr/>
            </a:pPr>
            <a:r>
              <a:rPr lang="en-US" sz="2400" dirty="0" smtClean="0"/>
              <a:t>Touch and interactive gestures on non-planar displays, etc.</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Thank You for staying this far </a:t>
            </a:r>
            <a:r>
              <a:rPr lang="en-US" dirty="0" smtClean="0">
                <a:sym typeface="Wingdings" pitchFamily="2" charset="2"/>
              </a:rPr>
              <a:t></a:t>
            </a:r>
            <a:br>
              <a:rPr lang="en-US" dirty="0" smtClean="0">
                <a:sym typeface="Wingdings" pitchFamily="2" charset="2"/>
              </a:rPr>
            </a:br>
            <a:r>
              <a:rPr lang="en-US" dirty="0" smtClean="0">
                <a:sym typeface="Wingdings" pitchFamily="2" charset="2"/>
              </a:rPr>
              <a:t>Questions?</a:t>
            </a:r>
            <a:endParaRPr lang="en-US" dirty="0"/>
          </a:p>
        </p:txBody>
      </p:sp>
      <p:sp>
        <p:nvSpPr>
          <p:cNvPr id="5" name="Text Placeholder 4"/>
          <p:cNvSpPr>
            <a:spLocks noGrp="1"/>
          </p:cNvSpPr>
          <p:nvPr>
            <p:ph type="body" idx="1"/>
          </p:nvPr>
        </p:nvSpPr>
        <p:spPr/>
        <p:txBody>
          <a:bodyPr/>
          <a:lstStyle/>
          <a:p>
            <a:endParaRPr lang="en-US" dirty="0"/>
          </a:p>
        </p:txBody>
      </p:sp>
      <p:sp>
        <p:nvSpPr>
          <p:cNvPr id="6" name="Rectangle 5"/>
          <p:cNvSpPr/>
          <p:nvPr/>
        </p:nvSpPr>
        <p:spPr>
          <a:xfrm>
            <a:off x="0" y="2667000"/>
            <a:ext cx="9144000" cy="4401205"/>
          </a:xfrm>
          <a:prstGeom prst="rect">
            <a:avLst/>
          </a:prstGeom>
        </p:spPr>
        <p:txBody>
          <a:bodyPr wrap="square">
            <a:spAutoFit/>
          </a:bodyPr>
          <a:lstStyle/>
          <a:p>
            <a:r>
              <a:rPr lang="en-US" sz="1600" b="1" dirty="0" smtClean="0"/>
              <a:t>Related Publications:</a:t>
            </a:r>
            <a:r>
              <a:rPr lang="en-US" sz="1200" b="1" dirty="0" smtClean="0"/>
              <a:t> </a:t>
            </a:r>
          </a:p>
          <a:p>
            <a:endParaRPr lang="en-US" sz="1200" b="1" dirty="0" smtClean="0"/>
          </a:p>
          <a:p>
            <a:r>
              <a:rPr lang="en-US" sz="1200" b="1" dirty="0" smtClean="0"/>
              <a:t>Journal Papers </a:t>
            </a:r>
          </a:p>
          <a:p>
            <a:r>
              <a:rPr lang="en-US" sz="1200" dirty="0" smtClean="0"/>
              <a:t>1. "Designing Prespectively-Correct MultiPlanar Displays", by Pawan Harish and P. J. Narayanan, in IEEE Transactions on Visualization and Computer Graphics, Volume 99, (TVCG) 2012. </a:t>
            </a:r>
          </a:p>
          <a:p>
            <a:r>
              <a:rPr lang="en-US" sz="1200" dirty="0" smtClean="0"/>
              <a:t>2. "Garuda: A Scalable Tiled Display Wall using Commodity PCs", by Nirnimesh, Pawan Harish and P. J. Narayanan, in IEEE Transactions on Visualization and Computer Graphics, (TVCG) 2007. Vol 13, No.5, Pages 864-877, Sep/Oct 2007. </a:t>
            </a:r>
          </a:p>
          <a:p>
            <a:endParaRPr lang="en-US" sz="1200" dirty="0" smtClean="0"/>
          </a:p>
          <a:p>
            <a:r>
              <a:rPr lang="en-US" sz="1200" b="1" dirty="0" smtClean="0"/>
              <a:t>Conference Papers </a:t>
            </a:r>
          </a:p>
          <a:p>
            <a:r>
              <a:rPr lang="en-US" sz="1200" dirty="0" smtClean="0"/>
              <a:t>1. "Increasing Intensity Resolution on a Single Display using Spatio-Temporal Mixing", by Pawan Harish, Parikshit Sakurikar and P. J. Narayanan, in Indian Conference on Computer Vision, Graphics and Image Processing, (ICVGIP) 2012. </a:t>
            </a:r>
          </a:p>
          <a:p>
            <a:r>
              <a:rPr lang="en-US" sz="1200" dirty="0" smtClean="0"/>
              <a:t>2. "View Dependent Rendering to Simple Parametric Display Surfaces" (Short Paper), by Pawan Harish and P. J. Narayanan, in EUROGRAPHICS Joint Virtual Reality Conference of EuroVR-EGVE, (JVRC) 2011. Pages 27-30. </a:t>
            </a:r>
          </a:p>
          <a:p>
            <a:r>
              <a:rPr lang="en-US" sz="1200" dirty="0" smtClean="0"/>
              <a:t>3. "A View Dependent, Polyhedral 3D Display", by Pawan Harish and P. J. Narayanan, in ACM SIGGRAPH Virtual Reality Continuum and its Applications in Industry, (VRCAI) 2009. Pages 71-75. </a:t>
            </a:r>
          </a:p>
          <a:p>
            <a:r>
              <a:rPr lang="en-US" sz="1200" dirty="0" smtClean="0"/>
              <a:t>4. "Culling an Object Hierarchy to a Frustum Hierarchy", by Nirnimesh, Pawan Harish and P. J. Narayanan, in Indian Conference on Vision, Graphics and Image Processing, (ICVGIP) 2006. LNCS 4338, Pages 252-263. </a:t>
            </a:r>
          </a:p>
          <a:p>
            <a:endParaRPr lang="en-US" sz="1200" dirty="0" smtClean="0"/>
          </a:p>
          <a:p>
            <a:r>
              <a:rPr lang="en-US" sz="1200" b="1" dirty="0" smtClean="0"/>
              <a:t>WorkShop Posters </a:t>
            </a:r>
          </a:p>
          <a:p>
            <a:r>
              <a:rPr lang="en-US" sz="1200" dirty="0" smtClean="0"/>
              <a:t>1. "Spatio-Temporal Mixing to Increase Intensity Resolution on a Single Display", by Pawan Harish, Parikshit Sakurikar and P. J. Narayanan, in CVPR Workshop on Computational Cameras and Displays, (CVPRW CCD) 2012. </a:t>
            </a:r>
          </a:p>
          <a:p>
            <a:endParaRPr lang="en-US" sz="1200" dirty="0" smtClean="0"/>
          </a:p>
          <a:p>
            <a:pPr>
              <a:buClr>
                <a:schemeClr val="accent1"/>
              </a:buClr>
            </a:pPr>
            <a:endParaRPr lang="en-US" sz="1200" b="1"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Changes Made in the Thesis based on Reviewer’s Comments</a:t>
            </a:r>
            <a:endParaRPr lang="en-US" dirty="0"/>
          </a:p>
        </p:txBody>
      </p:sp>
      <p:sp>
        <p:nvSpPr>
          <p:cNvPr id="3" name="Text Placeholder 2"/>
          <p:cNvSpPr>
            <a:spLocks noGrp="1"/>
          </p:cNvSpPr>
          <p:nvPr>
            <p:ph type="body" idx="1"/>
          </p:nvPr>
        </p:nvSpPr>
        <p:spPr/>
        <p:txBody>
          <a:bodyPr/>
          <a:lstStyle/>
          <a:p>
            <a:endParaRPr lang="en-US"/>
          </a:p>
        </p:txBody>
      </p:sp>
      <p:sp>
        <p:nvSpPr>
          <p:cNvPr id="4" name="Rectangle 3"/>
          <p:cNvSpPr/>
          <p:nvPr/>
        </p:nvSpPr>
        <p:spPr>
          <a:xfrm>
            <a:off x="0" y="2667000"/>
            <a:ext cx="9144000" cy="3816429"/>
          </a:xfrm>
          <a:prstGeom prst="rect">
            <a:avLst/>
          </a:prstGeom>
        </p:spPr>
        <p:txBody>
          <a:bodyPr wrap="square">
            <a:spAutoFit/>
          </a:bodyPr>
          <a:lstStyle/>
          <a:p>
            <a:pPr marL="514350" indent="-514350">
              <a:buAutoNum type="arabicPeriod"/>
            </a:pPr>
            <a:r>
              <a:rPr lang="en-US" sz="2200" dirty="0" smtClean="0"/>
              <a:t>Merged chapters 1 and 2 into a single chapter to improve readability of the thesis</a:t>
            </a:r>
          </a:p>
          <a:p>
            <a:pPr marL="514350" indent="-514350">
              <a:buAutoNum type="arabicPeriod"/>
            </a:pPr>
            <a:r>
              <a:rPr lang="en-US" sz="2200" dirty="0" smtClean="0"/>
              <a:t>The conclusions chapter is revised by reiterating the thesis contributions along with more detailed description of the future work.</a:t>
            </a:r>
          </a:p>
          <a:p>
            <a:pPr marL="514350" indent="-514350">
              <a:buAutoNum type="arabicPeriod"/>
            </a:pPr>
            <a:r>
              <a:rPr lang="en-US" sz="2200" dirty="0" smtClean="0"/>
              <a:t>A visual representation of effect of tessellation is presented in terms of images to better explain its impact.</a:t>
            </a:r>
          </a:p>
          <a:p>
            <a:pPr marL="514350" indent="-514350">
              <a:buAutoNum type="arabicPeriod"/>
            </a:pPr>
            <a:r>
              <a:rPr lang="en-US" sz="2200" dirty="0" smtClean="0"/>
              <a:t>Chapter 3, Algorithm 6 is now better explained in order for it to be easily implementable</a:t>
            </a:r>
          </a:p>
          <a:p>
            <a:pPr marL="514350" indent="-514350">
              <a:buAutoNum type="arabicPeriod"/>
            </a:pPr>
            <a:r>
              <a:rPr lang="en-US" sz="2200" dirty="0" smtClean="0"/>
              <a:t>Simulated displays are better explained with processes explaining on how the images are generated, mapped and observed by the user</a:t>
            </a:r>
          </a:p>
          <a:p>
            <a:pPr>
              <a:buClr>
                <a:schemeClr val="accent1"/>
              </a:buClr>
            </a:pPr>
            <a:r>
              <a:rPr lang="en-US" sz="2200" b="1" dirty="0" smtClean="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Hypothesis and Scope</a:t>
            </a:r>
            <a:endParaRPr lang="en-US" dirty="0"/>
          </a:p>
        </p:txBody>
      </p:sp>
      <p:sp>
        <p:nvSpPr>
          <p:cNvPr id="3" name="Content Placeholder 2"/>
          <p:cNvSpPr>
            <a:spLocks noGrp="1"/>
          </p:cNvSpPr>
          <p:nvPr>
            <p:ph idx="1"/>
          </p:nvPr>
        </p:nvSpPr>
        <p:spPr/>
        <p:txBody>
          <a:bodyPr>
            <a:noAutofit/>
          </a:bodyPr>
          <a:lstStyle/>
          <a:p>
            <a:r>
              <a:rPr lang="en-US" sz="2400" b="1" dirty="0" smtClean="0"/>
              <a:t>Hypothesis: </a:t>
            </a:r>
          </a:p>
          <a:p>
            <a:pPr lvl="1"/>
            <a:r>
              <a:rPr lang="en-US" sz="2400" dirty="0" smtClean="0"/>
              <a:t>Computation, if used intelligently along with other methods, can compensate for many of the display shortcomings.</a:t>
            </a:r>
          </a:p>
          <a:p>
            <a:r>
              <a:rPr lang="en-US" sz="2400" b="1" dirty="0" smtClean="0"/>
              <a:t>Scope:</a:t>
            </a:r>
          </a:p>
          <a:p>
            <a:pPr lvl="1"/>
            <a:r>
              <a:rPr lang="en-US" sz="2400" dirty="0" smtClean="0"/>
              <a:t>The systems proposed in this thesis use standard hardware along with computation to enhance displays.</a:t>
            </a:r>
          </a:p>
          <a:p>
            <a:pPr lvl="1"/>
            <a:r>
              <a:rPr lang="en-US" sz="2400" dirty="0" smtClean="0"/>
              <a:t>We focus is on intra display processes - where multiple conventional displays are used in order to gain more out of a system.</a:t>
            </a:r>
          </a:p>
          <a:p>
            <a:pPr lvl="1"/>
            <a:r>
              <a:rPr lang="en-US" sz="2400" dirty="0" smtClean="0"/>
              <a:t>Limited inter-display processes without hardware modification is also explored.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5448"/>
            <a:ext cx="8305800" cy="1252728"/>
          </a:xfrm>
        </p:spPr>
        <p:txBody>
          <a:bodyPr>
            <a:normAutofit fontScale="90000"/>
          </a:bodyPr>
          <a:lstStyle/>
          <a:p>
            <a:r>
              <a:rPr lang="en-US" dirty="0" smtClean="0"/>
              <a:t>Computational Displays as a Subject</a:t>
            </a:r>
            <a:endParaRPr lang="en-US" dirty="0"/>
          </a:p>
        </p:txBody>
      </p:sp>
      <p:sp>
        <p:nvSpPr>
          <p:cNvPr id="3" name="Content Placeholder 2"/>
          <p:cNvSpPr>
            <a:spLocks noGrp="1"/>
          </p:cNvSpPr>
          <p:nvPr>
            <p:ph idx="1"/>
          </p:nvPr>
        </p:nvSpPr>
        <p:spPr>
          <a:xfrm>
            <a:off x="304800" y="1524000"/>
            <a:ext cx="8610600" cy="4922838"/>
          </a:xfrm>
        </p:spPr>
        <p:txBody>
          <a:bodyPr>
            <a:normAutofit fontScale="92500"/>
          </a:bodyPr>
          <a:lstStyle/>
          <a:p>
            <a:r>
              <a:rPr lang="en-US" dirty="0" smtClean="0"/>
              <a:t>There are two ways in which computation can enhace display capabilities</a:t>
            </a:r>
          </a:p>
          <a:p>
            <a:pPr lvl="1"/>
            <a:r>
              <a:rPr lang="en-US" dirty="0" smtClean="0"/>
              <a:t>Hardware Modifications:</a:t>
            </a:r>
          </a:p>
          <a:p>
            <a:pPr lvl="2"/>
            <a:r>
              <a:rPr lang="en-US" dirty="0" smtClean="0"/>
              <a:t>Creates specialized hardware that is used in conjunction with computation to solve the specific display problem</a:t>
            </a:r>
          </a:p>
          <a:p>
            <a:pPr lvl="2"/>
            <a:r>
              <a:rPr lang="en-US" dirty="0" smtClean="0"/>
              <a:t>Examples: Tensor Displays, Wobulation, Content Adaptive resolution enhacement etc. </a:t>
            </a:r>
          </a:p>
          <a:p>
            <a:pPr lvl="1"/>
            <a:r>
              <a:rPr lang="en-US" dirty="0" smtClean="0"/>
              <a:t>Algorithmic Modifications </a:t>
            </a:r>
          </a:p>
          <a:p>
            <a:pPr lvl="2"/>
            <a:r>
              <a:rPr lang="en-US" dirty="0" smtClean="0"/>
              <a:t>Treats displays as black boxes</a:t>
            </a:r>
          </a:p>
          <a:p>
            <a:pPr lvl="2"/>
            <a:r>
              <a:rPr lang="en-US" dirty="0" smtClean="0"/>
              <a:t>We use this line of thought in this thesis.</a:t>
            </a:r>
          </a:p>
          <a:p>
            <a:pPr lvl="2"/>
            <a:r>
              <a:rPr lang="en-US" dirty="0" smtClean="0"/>
              <a:t>Examples: FTVR, Object appearance editing, Display Walls etc.</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Related Work: Hardware Modifications</a:t>
            </a:r>
            <a:endParaRPr lang="en-US" dirty="0"/>
          </a:p>
        </p:txBody>
      </p:sp>
      <p:sp>
        <p:nvSpPr>
          <p:cNvPr id="3" name="Content Placeholder 2"/>
          <p:cNvSpPr>
            <a:spLocks noGrp="1"/>
          </p:cNvSpPr>
          <p:nvPr>
            <p:ph idx="1"/>
          </p:nvPr>
        </p:nvSpPr>
        <p:spPr>
          <a:xfrm>
            <a:off x="304800" y="1554163"/>
            <a:ext cx="8686800" cy="1341437"/>
          </a:xfrm>
        </p:spPr>
        <p:txBody>
          <a:bodyPr>
            <a:normAutofit fontScale="70000" lnSpcReduction="20000"/>
          </a:bodyPr>
          <a:lstStyle/>
          <a:p>
            <a:r>
              <a:rPr lang="en-US" dirty="0" smtClean="0"/>
              <a:t>Intra Display Interactions</a:t>
            </a:r>
          </a:p>
          <a:p>
            <a:pPr lvl="1"/>
            <a:r>
              <a:rPr lang="en-US" dirty="0" smtClean="0"/>
              <a:t>Positive: Fast and Efficient</a:t>
            </a:r>
          </a:p>
          <a:p>
            <a:pPr lvl="1"/>
            <a:r>
              <a:rPr lang="en-US" dirty="0" smtClean="0"/>
              <a:t>Negative: Costly, Non-Sclable,Technology dependent, Limited applicability, Requires specialized content.</a:t>
            </a:r>
            <a:endParaRPr lang="en-US" dirty="0"/>
          </a:p>
        </p:txBody>
      </p:sp>
      <p:pic>
        <p:nvPicPr>
          <p:cNvPr id="4" name="Picture 2"/>
          <p:cNvPicPr>
            <a:picLocks noChangeAspect="1" noChangeArrowheads="1"/>
          </p:cNvPicPr>
          <p:nvPr/>
        </p:nvPicPr>
        <p:blipFill>
          <a:blip r:embed="rId2"/>
          <a:srcRect/>
          <a:stretch>
            <a:fillRect/>
          </a:stretch>
        </p:blipFill>
        <p:spPr bwMode="auto">
          <a:xfrm>
            <a:off x="762000" y="4724401"/>
            <a:ext cx="4187700" cy="2133600"/>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a:stretch>
            <a:fillRect/>
          </a:stretch>
        </p:blipFill>
        <p:spPr bwMode="auto">
          <a:xfrm>
            <a:off x="5001029" y="4724400"/>
            <a:ext cx="3457171" cy="2134906"/>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a:stretch>
            <a:fillRect/>
          </a:stretch>
        </p:blipFill>
        <p:spPr bwMode="auto">
          <a:xfrm>
            <a:off x="2895600" y="2960222"/>
            <a:ext cx="2209800" cy="1764178"/>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cstate="print"/>
          <a:srcRect/>
          <a:stretch>
            <a:fillRect/>
          </a:stretch>
        </p:blipFill>
        <p:spPr bwMode="auto">
          <a:xfrm>
            <a:off x="762000" y="2971800"/>
            <a:ext cx="2145532" cy="1773504"/>
          </a:xfrm>
          <a:prstGeom prst="rect">
            <a:avLst/>
          </a:prstGeom>
          <a:noFill/>
          <a:ln w="9525">
            <a:noFill/>
            <a:miter lim="800000"/>
            <a:headEnd/>
            <a:tailEnd/>
          </a:ln>
          <a:effectLst/>
        </p:spPr>
      </p:pic>
      <p:pic>
        <p:nvPicPr>
          <p:cNvPr id="6" name="Picture 5"/>
          <p:cNvPicPr>
            <a:picLocks noChangeAspect="1" noChangeArrowheads="1"/>
          </p:cNvPicPr>
          <p:nvPr/>
        </p:nvPicPr>
        <p:blipFill>
          <a:blip r:embed="rId6" cstate="print"/>
          <a:srcRect/>
          <a:stretch>
            <a:fillRect/>
          </a:stretch>
        </p:blipFill>
        <p:spPr bwMode="auto">
          <a:xfrm>
            <a:off x="5029200" y="2971800"/>
            <a:ext cx="3429000" cy="17535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Related Work: Algorithmic Modifications</a:t>
            </a:r>
            <a:endParaRPr lang="en-US" dirty="0"/>
          </a:p>
        </p:txBody>
      </p:sp>
      <p:sp>
        <p:nvSpPr>
          <p:cNvPr id="6" name="Content Placeholder 2"/>
          <p:cNvSpPr>
            <a:spLocks noGrp="1"/>
          </p:cNvSpPr>
          <p:nvPr>
            <p:ph idx="1"/>
          </p:nvPr>
        </p:nvSpPr>
        <p:spPr>
          <a:xfrm>
            <a:off x="304800" y="1447800"/>
            <a:ext cx="8686800" cy="1570037"/>
          </a:xfrm>
        </p:spPr>
        <p:txBody>
          <a:bodyPr>
            <a:normAutofit fontScale="70000" lnSpcReduction="20000"/>
          </a:bodyPr>
          <a:lstStyle/>
          <a:p>
            <a:r>
              <a:rPr lang="en-US" dirty="0" smtClean="0"/>
              <a:t>Inter Display Interactions</a:t>
            </a:r>
          </a:p>
          <a:p>
            <a:pPr lvl="1"/>
            <a:r>
              <a:rPr lang="en-US" dirty="0" smtClean="0"/>
              <a:t>Positive: Cheap, Sclable,Technology independent, Larger applicability, Uses conventional content.</a:t>
            </a:r>
          </a:p>
          <a:p>
            <a:pPr lvl="1"/>
            <a:r>
              <a:rPr lang="en-US" dirty="0" smtClean="0"/>
              <a:t>Negative: Slower, but  acceptable with enough computation. Usually  requires </a:t>
            </a:r>
            <a:r>
              <a:rPr lang="en-US" dirty="0" smtClean="0"/>
              <a:t>more input parameters.</a:t>
            </a:r>
            <a:endParaRPr lang="en-US" dirty="0" smtClean="0"/>
          </a:p>
        </p:txBody>
      </p:sp>
      <p:pic>
        <p:nvPicPr>
          <p:cNvPr id="1029" name="Picture 5" descr="C:\Documents and Settings\Pawan\Desktop\2008080129.jpg"/>
          <p:cNvPicPr>
            <a:picLocks noChangeAspect="1" noChangeArrowheads="1"/>
          </p:cNvPicPr>
          <p:nvPr/>
        </p:nvPicPr>
        <p:blipFill>
          <a:blip r:embed="rId2"/>
          <a:srcRect/>
          <a:stretch>
            <a:fillRect/>
          </a:stretch>
        </p:blipFill>
        <p:spPr bwMode="auto">
          <a:xfrm>
            <a:off x="76200" y="2971800"/>
            <a:ext cx="2362926" cy="1676400"/>
          </a:xfrm>
          <a:prstGeom prst="rect">
            <a:avLst/>
          </a:prstGeom>
          <a:noFill/>
        </p:spPr>
      </p:pic>
      <p:pic>
        <p:nvPicPr>
          <p:cNvPr id="1030" name="Picture 6" descr="C:\Documents and Settings\Pawan\Desktop\cave-3d-visual-genomics.jpg"/>
          <p:cNvPicPr>
            <a:picLocks noChangeAspect="1" noChangeArrowheads="1"/>
          </p:cNvPicPr>
          <p:nvPr/>
        </p:nvPicPr>
        <p:blipFill>
          <a:blip r:embed="rId3"/>
          <a:srcRect/>
          <a:stretch>
            <a:fillRect/>
          </a:stretch>
        </p:blipFill>
        <p:spPr bwMode="auto">
          <a:xfrm>
            <a:off x="4059082" y="4648200"/>
            <a:ext cx="3314240" cy="2200655"/>
          </a:xfrm>
          <a:prstGeom prst="rect">
            <a:avLst/>
          </a:prstGeom>
          <a:noFill/>
        </p:spPr>
      </p:pic>
      <p:pic>
        <p:nvPicPr>
          <p:cNvPr id="1031" name="Picture 7"/>
          <p:cNvPicPr>
            <a:picLocks noChangeAspect="1" noChangeArrowheads="1"/>
          </p:cNvPicPr>
          <p:nvPr/>
        </p:nvPicPr>
        <p:blipFill>
          <a:blip r:embed="rId4"/>
          <a:srcRect/>
          <a:stretch>
            <a:fillRect/>
          </a:stretch>
        </p:blipFill>
        <p:spPr bwMode="auto">
          <a:xfrm>
            <a:off x="2514600" y="2971801"/>
            <a:ext cx="1772355" cy="1676400"/>
          </a:xfrm>
          <a:prstGeom prst="rect">
            <a:avLst/>
          </a:prstGeom>
          <a:noFill/>
          <a:ln w="9525">
            <a:noFill/>
            <a:miter lim="800000"/>
            <a:headEnd/>
            <a:tailEnd/>
          </a:ln>
          <a:effectLst/>
        </p:spPr>
      </p:pic>
      <p:pic>
        <p:nvPicPr>
          <p:cNvPr id="1034" name="Picture 10" descr="http://readtechnews.com/wp-content/uploads/2012/05/MirageTable-550x309.jpg"/>
          <p:cNvPicPr>
            <a:picLocks noChangeAspect="1" noChangeArrowheads="1"/>
          </p:cNvPicPr>
          <p:nvPr/>
        </p:nvPicPr>
        <p:blipFill>
          <a:blip r:embed="rId5"/>
          <a:srcRect/>
          <a:stretch>
            <a:fillRect/>
          </a:stretch>
        </p:blipFill>
        <p:spPr bwMode="auto">
          <a:xfrm>
            <a:off x="76200" y="4631852"/>
            <a:ext cx="3962400" cy="2226148"/>
          </a:xfrm>
          <a:prstGeom prst="rect">
            <a:avLst/>
          </a:prstGeom>
          <a:noFill/>
        </p:spPr>
      </p:pic>
      <p:pic>
        <p:nvPicPr>
          <p:cNvPr id="1028" name="Picture 4" descr="C:\Documents and Settings\Pawan\Desktop\WallGlobe.jpg"/>
          <p:cNvPicPr>
            <a:picLocks noChangeAspect="1" noChangeArrowheads="1"/>
          </p:cNvPicPr>
          <p:nvPr/>
        </p:nvPicPr>
        <p:blipFill>
          <a:blip r:embed="rId6" cstate="print"/>
          <a:srcRect/>
          <a:stretch>
            <a:fillRect/>
          </a:stretch>
        </p:blipFill>
        <p:spPr bwMode="auto">
          <a:xfrm>
            <a:off x="6019800" y="2971800"/>
            <a:ext cx="3048000" cy="1713162"/>
          </a:xfrm>
          <a:prstGeom prst="rect">
            <a:avLst/>
          </a:prstGeom>
          <a:noFill/>
        </p:spPr>
      </p:pic>
      <p:pic>
        <p:nvPicPr>
          <p:cNvPr id="1032" name="Picture 8" descr="C:\Documents and Settings\Pawan\Desktop\fig03.gif"/>
          <p:cNvPicPr>
            <a:picLocks noChangeAspect="1" noChangeArrowheads="1"/>
          </p:cNvPicPr>
          <p:nvPr/>
        </p:nvPicPr>
        <p:blipFill>
          <a:blip r:embed="rId7"/>
          <a:srcRect/>
          <a:stretch>
            <a:fillRect/>
          </a:stretch>
        </p:blipFill>
        <p:spPr bwMode="auto">
          <a:xfrm>
            <a:off x="4333875" y="2971800"/>
            <a:ext cx="1685925" cy="1685925"/>
          </a:xfrm>
          <a:prstGeom prst="rect">
            <a:avLst/>
          </a:prstGeom>
          <a:noFill/>
        </p:spPr>
      </p:pic>
      <p:pic>
        <p:nvPicPr>
          <p:cNvPr id="1036" name="Picture 12" descr="https://encrypted-tbn1.gstatic.com/images?q=tbn:ANd9GcQ_3VUMYWZ0YKYn2Vr9_RjwgCqsGIZfXVBSG4kmIE9zXe2Ca7oI"/>
          <p:cNvPicPr>
            <a:picLocks noChangeAspect="1" noChangeArrowheads="1"/>
          </p:cNvPicPr>
          <p:nvPr/>
        </p:nvPicPr>
        <p:blipFill>
          <a:blip r:embed="rId8"/>
          <a:srcRect/>
          <a:stretch>
            <a:fillRect/>
          </a:stretch>
        </p:blipFill>
        <p:spPr bwMode="auto">
          <a:xfrm>
            <a:off x="7404051" y="4648200"/>
            <a:ext cx="1663749" cy="22098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Explore and Why</a:t>
            </a:r>
            <a:endParaRPr lang="en-US" dirty="0"/>
          </a:p>
        </p:txBody>
      </p:sp>
      <p:sp>
        <p:nvSpPr>
          <p:cNvPr id="9" name="Content Placeholder 2"/>
          <p:cNvSpPr>
            <a:spLocks noGrp="1"/>
          </p:cNvSpPr>
          <p:nvPr>
            <p:ph idx="1"/>
          </p:nvPr>
        </p:nvSpPr>
        <p:spPr>
          <a:xfrm>
            <a:off x="457200" y="1676401"/>
            <a:ext cx="8229600" cy="4191000"/>
          </a:xfrm>
        </p:spPr>
        <p:txBody>
          <a:bodyPr>
            <a:normAutofit fontScale="92500" lnSpcReduction="10000"/>
          </a:bodyPr>
          <a:lstStyle/>
          <a:p>
            <a:r>
              <a:rPr lang="en-US" dirty="0" smtClean="0"/>
              <a:t>Focus+Context, spatial resolution </a:t>
            </a:r>
          </a:p>
          <a:p>
            <a:pPr lvl="1"/>
            <a:r>
              <a:rPr lang="en-US" sz="2000" dirty="0" smtClean="0"/>
              <a:t>Many visualization application require both focus and context in a scene (medical, astronomical data etc.)</a:t>
            </a:r>
          </a:p>
          <a:p>
            <a:pPr lvl="1"/>
            <a:r>
              <a:rPr lang="en-US" sz="2000" dirty="0" smtClean="0"/>
              <a:t>Creating a large single display is very expensive</a:t>
            </a:r>
          </a:p>
          <a:p>
            <a:pPr lvl="1"/>
            <a:r>
              <a:rPr lang="en-US" sz="2000" dirty="0" smtClean="0"/>
              <a:t>Many people have asked us for the code of our project: Bio, Topology, Physics. There is a need for such a display.</a:t>
            </a:r>
          </a:p>
          <a:p>
            <a:r>
              <a:rPr lang="en-US" dirty="0" smtClean="0"/>
              <a:t>Non-Planar displays</a:t>
            </a:r>
          </a:p>
          <a:p>
            <a:pPr lvl="1"/>
            <a:r>
              <a:rPr lang="en-US" sz="2000" dirty="0" smtClean="0"/>
              <a:t>Interactive views in physical space is more immersive and fun.</a:t>
            </a:r>
          </a:p>
          <a:p>
            <a:pPr lvl="1"/>
            <a:r>
              <a:rPr lang="en-US" sz="2000" dirty="0" smtClean="0"/>
              <a:t>New motion capture methods are wasted with flat displays.</a:t>
            </a:r>
          </a:p>
          <a:p>
            <a:r>
              <a:rPr lang="en-US" dirty="0" smtClean="0"/>
              <a:t>High Dynamic Range display</a:t>
            </a:r>
          </a:p>
          <a:p>
            <a:pPr lvl="1"/>
            <a:r>
              <a:rPr lang="en-US" sz="2000" dirty="0" smtClean="0"/>
              <a:t>There are ways to capture HDR (12 bit cameras), but hard to display.</a:t>
            </a:r>
          </a:p>
          <a:p>
            <a:pPr lvl="1"/>
            <a:r>
              <a:rPr lang="en-US" sz="2000" dirty="0" smtClean="0"/>
              <a:t>Very few examples of HDR displays exist</a:t>
            </a:r>
          </a:p>
          <a:p>
            <a:endParaRPr lang="en-US" sz="2400" dirty="0" smtClean="0"/>
          </a:p>
          <a:p>
            <a:pPr>
              <a:buNone/>
            </a:pPr>
            <a:endParaRPr lang="en-US" sz="2400" dirty="0" smtClean="0"/>
          </a:p>
          <a:p>
            <a:pPr>
              <a:buNone/>
            </a:pPr>
            <a:endParaRPr lang="en-US" sz="2400" dirty="0" smtClean="0"/>
          </a:p>
          <a:p>
            <a:pPr>
              <a:buNone/>
            </a:pPr>
            <a:endParaRPr lang="en-US" sz="2400" dirty="0"/>
          </a:p>
        </p:txBody>
      </p:sp>
      <p:cxnSp>
        <p:nvCxnSpPr>
          <p:cNvPr id="10" name="Straight Arrow Connector 9"/>
          <p:cNvCxnSpPr/>
          <p:nvPr/>
        </p:nvCxnSpPr>
        <p:spPr>
          <a:xfrm rot="5400000" flipH="1" flipV="1">
            <a:off x="6744494" y="3771106"/>
            <a:ext cx="4038600" cy="1588"/>
          </a:xfrm>
          <a:prstGeom prst="straightConnector1">
            <a:avLst/>
          </a:prstGeom>
          <a:ln w="76200">
            <a:headEnd type="triangle" w="lg" len="lg"/>
            <a:tailEnd type="oval"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7411135" y="3356400"/>
            <a:ext cx="2667002" cy="830997"/>
          </a:xfrm>
          <a:prstGeom prst="rect">
            <a:avLst/>
          </a:prstGeom>
          <a:noFill/>
        </p:spPr>
        <p:txBody>
          <a:bodyPr wrap="square" rtlCol="0">
            <a:spAutoFit/>
          </a:bodyPr>
          <a:lstStyle/>
          <a:p>
            <a:pPr algn="ctr"/>
            <a:r>
              <a:rPr lang="en-US" sz="2400" dirty="0" smtClean="0"/>
              <a:t>Physical Processes Complexity </a:t>
            </a:r>
            <a:endParaRPr lang="en-US" sz="2400" dirty="0"/>
          </a:p>
        </p:txBody>
      </p:sp>
      <p:sp>
        <p:nvSpPr>
          <p:cNvPr id="6" name="Rectangle 5"/>
          <p:cNvSpPr/>
          <p:nvPr/>
        </p:nvSpPr>
        <p:spPr>
          <a:xfrm>
            <a:off x="304800" y="5983069"/>
            <a:ext cx="8610600" cy="646331"/>
          </a:xfrm>
          <a:prstGeom prst="rect">
            <a:avLst/>
          </a:prstGeom>
          <a:solidFill>
            <a:srgbClr val="92D050"/>
          </a:solidFill>
        </p:spPr>
        <p:txBody>
          <a:bodyPr wrap="square">
            <a:spAutoFit/>
          </a:bodyPr>
          <a:lstStyle/>
          <a:p>
            <a:pPr algn="ctr">
              <a:buNone/>
            </a:pPr>
            <a:r>
              <a:rPr lang="en-US" dirty="0" smtClean="0"/>
              <a:t>These are a set orthogonal fundamental display problems with varying physical processes. Showing solutions in these dimensions validates our hypothesis by example.</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489</TotalTime>
  <Words>3397</Words>
  <Application>Microsoft Office PowerPoint</Application>
  <PresentationFormat>On-screen Show (4:3)</PresentationFormat>
  <Paragraphs>475</Paragraphs>
  <Slides>48</Slides>
  <Notes>5</Notes>
  <HiddenSlides>0</HiddenSlides>
  <MMClips>12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Module</vt:lpstr>
      <vt:lpstr>Bitmap Image</vt:lpstr>
      <vt:lpstr>Computational Displays On Enhancing Displays using Computation</vt:lpstr>
      <vt:lpstr>What’s the need?</vt:lpstr>
      <vt:lpstr>Market Solutions and Future Trends</vt:lpstr>
      <vt:lpstr>Computational Displays</vt:lpstr>
      <vt:lpstr>Hypothesis and Scope</vt:lpstr>
      <vt:lpstr>Computational Displays as a Subject</vt:lpstr>
      <vt:lpstr>Related Work: Hardware Modifications</vt:lpstr>
      <vt:lpstr>Related Work: Algorithmic Modifications</vt:lpstr>
      <vt:lpstr>What We Explore and Why</vt:lpstr>
      <vt:lpstr>The Approach</vt:lpstr>
      <vt:lpstr>View Dependent Multi-Planar Displays</vt:lpstr>
      <vt:lpstr>Architectural Design</vt:lpstr>
      <vt:lpstr>As a Computational Display</vt:lpstr>
      <vt:lpstr>Rendering approach</vt:lpstr>
      <vt:lpstr>Quality Evaluation</vt:lpstr>
      <vt:lpstr>Scalability: Parallel GPU ∆ Sorting and Single Pass Quilt Rendering </vt:lpstr>
      <vt:lpstr>Experimental Evaluation</vt:lpstr>
      <vt:lpstr>Display Prototypes</vt:lpstr>
      <vt:lpstr>View Dependent Parametric Displays</vt:lpstr>
      <vt:lpstr>Approach and Problems</vt:lpstr>
      <vt:lpstr>As a Computational Display</vt:lpstr>
      <vt:lpstr>Background: SM 5.0 And DX 11</vt:lpstr>
      <vt:lpstr>Simulating Non-Linear Rasterization on DX11 Hardware</vt:lpstr>
      <vt:lpstr>Simulating Non-Linear Rasterization on DX11 Hardware</vt:lpstr>
      <vt:lpstr>Visual Effect : Simulated and Real</vt:lpstr>
      <vt:lpstr>Display Prototypes</vt:lpstr>
      <vt:lpstr>Spatio Temporal Mixing to Increase Intensity Resolution</vt:lpstr>
      <vt:lpstr>Goal And Approach</vt:lpstr>
      <vt:lpstr>As a Computational Display</vt:lpstr>
      <vt:lpstr>Background: HVS and CRT Models</vt:lpstr>
      <vt:lpstr>Decomposing High Bit Intensity Into Lower Bit Intensities</vt:lpstr>
      <vt:lpstr>Temoral Mixing</vt:lpstr>
      <vt:lpstr>Spatial Mixing</vt:lpstr>
      <vt:lpstr>Spatio Temporal Mixing</vt:lpstr>
      <vt:lpstr>Experimental Results: Camera</vt:lpstr>
      <vt:lpstr>Experimental Results: Humans</vt:lpstr>
      <vt:lpstr>Garuda: A scalable tiled display wall using commodity PCs</vt:lpstr>
      <vt:lpstr>The Garuda System</vt:lpstr>
      <vt:lpstr>As a Computational Display</vt:lpstr>
      <vt:lpstr>Slide 40</vt:lpstr>
      <vt:lpstr>Transparent Rendering and Pipelining</vt:lpstr>
      <vt:lpstr>Experimental Evaluation: Scalability</vt:lpstr>
      <vt:lpstr>The 4x5, 16M pixel display wall </vt:lpstr>
      <vt:lpstr>Conclusions And Future Tangents</vt:lpstr>
      <vt:lpstr>Conclusions</vt:lpstr>
      <vt:lpstr>Future Areas to Explore</vt:lpstr>
      <vt:lpstr>Thank You for staying this far  Questions?</vt:lpstr>
      <vt:lpstr>Changes Made in the Thesis based on Reviewer’s Comments</vt:lpstr>
    </vt:vector>
  </TitlesOfParts>
  <Company>Nil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Displays On Enhancing Displays using Computation</dc:title>
  <dc:creator>Pawan</dc:creator>
  <cp:lastModifiedBy>IIIT</cp:lastModifiedBy>
  <cp:revision>253</cp:revision>
  <dcterms:created xsi:type="dcterms:W3CDTF">2012-10-12T11:48:20Z</dcterms:created>
  <dcterms:modified xsi:type="dcterms:W3CDTF">2013-05-04T07:48:34Z</dcterms:modified>
</cp:coreProperties>
</file>