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handoutMasterIdLst>
    <p:handoutMasterId r:id="rId63"/>
  </p:handoutMasterIdLst>
  <p:sldIdLst>
    <p:sldId id="256" r:id="rId2"/>
    <p:sldId id="306" r:id="rId3"/>
    <p:sldId id="308" r:id="rId4"/>
    <p:sldId id="444" r:id="rId5"/>
    <p:sldId id="341" r:id="rId6"/>
    <p:sldId id="442" r:id="rId7"/>
    <p:sldId id="311" r:id="rId8"/>
    <p:sldId id="423" r:id="rId9"/>
    <p:sldId id="479" r:id="rId10"/>
    <p:sldId id="386" r:id="rId11"/>
    <p:sldId id="322" r:id="rId12"/>
    <p:sldId id="324" r:id="rId13"/>
    <p:sldId id="337" r:id="rId14"/>
    <p:sldId id="326" r:id="rId15"/>
    <p:sldId id="327" r:id="rId16"/>
    <p:sldId id="329" r:id="rId17"/>
    <p:sldId id="328" r:id="rId18"/>
    <p:sldId id="330" r:id="rId19"/>
    <p:sldId id="331" r:id="rId20"/>
    <p:sldId id="333" r:id="rId21"/>
    <p:sldId id="335" r:id="rId22"/>
    <p:sldId id="281" r:id="rId23"/>
    <p:sldId id="445" r:id="rId24"/>
    <p:sldId id="480" r:id="rId25"/>
    <p:sldId id="297" r:id="rId26"/>
    <p:sldId id="383" r:id="rId27"/>
    <p:sldId id="389" r:id="rId28"/>
    <p:sldId id="298" r:id="rId29"/>
    <p:sldId id="360" r:id="rId30"/>
    <p:sldId id="361" r:id="rId31"/>
    <p:sldId id="426" r:id="rId32"/>
    <p:sldId id="301" r:id="rId33"/>
    <p:sldId id="387" r:id="rId34"/>
    <p:sldId id="363" r:id="rId35"/>
    <p:sldId id="390" r:id="rId36"/>
    <p:sldId id="284" r:id="rId37"/>
    <p:sldId id="446" r:id="rId38"/>
    <p:sldId id="340" r:id="rId39"/>
    <p:sldId id="447" r:id="rId40"/>
    <p:sldId id="349" r:id="rId41"/>
    <p:sldId id="350" r:id="rId42"/>
    <p:sldId id="427" r:id="rId43"/>
    <p:sldId id="365" r:id="rId44"/>
    <p:sldId id="366" r:id="rId45"/>
    <p:sldId id="367" r:id="rId46"/>
    <p:sldId id="368" r:id="rId47"/>
    <p:sldId id="449" r:id="rId48"/>
    <p:sldId id="391" r:id="rId49"/>
    <p:sldId id="467" r:id="rId50"/>
    <p:sldId id="392" r:id="rId51"/>
    <p:sldId id="471" r:id="rId52"/>
    <p:sldId id="477" r:id="rId53"/>
    <p:sldId id="474" r:id="rId54"/>
    <p:sldId id="472" r:id="rId55"/>
    <p:sldId id="473" r:id="rId56"/>
    <p:sldId id="478" r:id="rId57"/>
    <p:sldId id="475" r:id="rId58"/>
    <p:sldId id="403" r:id="rId59"/>
    <p:sldId id="304" r:id="rId60"/>
    <p:sldId id="505"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33FF"/>
    <a:srgbClr val="CDFAA0"/>
    <a:srgbClr val="0099FF"/>
    <a:srgbClr val="008000"/>
    <a:srgbClr val="0070C0"/>
    <a:srgbClr val="361BD7"/>
    <a:srgbClr val="00FF00"/>
    <a:srgbClr val="FF00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69" autoAdjust="0"/>
    <p:restoredTop sz="86571" autoAdjust="0"/>
  </p:normalViewPr>
  <p:slideViewPr>
    <p:cSldViewPr>
      <p:cViewPr>
        <p:scale>
          <a:sx n="80" d="100"/>
          <a:sy n="80" d="100"/>
        </p:scale>
        <p:origin x="-2514" y="-5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638"/>
    </p:cViewPr>
  </p:sorterViewPr>
  <p:notesViewPr>
    <p:cSldViewPr>
      <p:cViewPr varScale="1">
        <p:scale>
          <a:sx n="69" d="100"/>
          <a:sy n="69" d="100"/>
        </p:scale>
        <p:origin x="-181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39A4BA7-F235-4772-A3BA-6AE3F674E5CB}" type="datetimeFigureOut">
              <a:rPr lang="en-US"/>
              <a:pPr>
                <a:defRPr/>
              </a:pPr>
              <a:t>8/4/2014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61C7E14-4B04-40AB-9950-60078C506E42}" type="slidenum">
              <a:rPr lang="en-US"/>
              <a:pPr>
                <a:defRPr/>
              </a:pPr>
              <a:t>‹#›</a:t>
            </a:fld>
            <a:endParaRPr lang="en-US"/>
          </a:p>
        </p:txBody>
      </p:sp>
    </p:spTree>
    <p:extLst>
      <p:ext uri="{BB962C8B-B14F-4D97-AF65-F5344CB8AC3E}">
        <p14:creationId xmlns:p14="http://schemas.microsoft.com/office/powerpoint/2010/main" val="245249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F335D98-289F-4D7D-A0B0-B96303E26F12}" type="datetimeFigureOut">
              <a:rPr lang="en-US"/>
              <a:pPr>
                <a:defRPr/>
              </a:pPr>
              <a:t>8/4/2014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D8599CA-FF6F-4389-BC52-07239CAC8BBD}" type="slidenum">
              <a:rPr lang="en-US"/>
              <a:pPr>
                <a:defRPr/>
              </a:pPr>
              <a:t>‹#›</a:t>
            </a:fld>
            <a:endParaRPr lang="en-US"/>
          </a:p>
        </p:txBody>
      </p:sp>
    </p:spTree>
    <p:extLst>
      <p:ext uri="{BB962C8B-B14F-4D97-AF65-F5344CB8AC3E}">
        <p14:creationId xmlns:p14="http://schemas.microsoft.com/office/powerpoint/2010/main" val="10788502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solidFill>
                  <a:srgbClr val="047FBC"/>
                </a:solidFill>
              </a:rPr>
              <a:t>This integration yields a better discriminating representation of image regions and make the proposed model robust to the distractions found near the OD boundaries</a:t>
            </a:r>
          </a:p>
          <a:p>
            <a:endParaRPr lang="en-US" smtClean="0"/>
          </a:p>
        </p:txBody>
      </p:sp>
      <p:sp>
        <p:nvSpPr>
          <p:cNvPr id="4" name="Slide Number Placeholder 3"/>
          <p:cNvSpPr>
            <a:spLocks noGrp="1"/>
          </p:cNvSpPr>
          <p:nvPr>
            <p:ph type="sldNum" sz="quarter" idx="5"/>
          </p:nvPr>
        </p:nvSpPr>
        <p:spPr/>
        <p:txBody>
          <a:bodyPr/>
          <a:lstStyle/>
          <a:p>
            <a:pPr>
              <a:defRPr/>
            </a:pPr>
            <a:fld id="{0263082E-4592-4BB0-A74E-64758771B8B0}" type="slidenum">
              <a:rPr lang="en-US" smtClean="0"/>
              <a:pPr>
                <a:defRPr/>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Get ready</a:t>
            </a:r>
            <a:r>
              <a:rPr lang="en-US" baseline="0" dirty="0" smtClean="0">
                <a:solidFill>
                  <a:srgbClr val="FF0000"/>
                </a:solidFill>
              </a:rPr>
              <a:t> a list of texture features attempted .. And get the equation of used filters handy and also a good justification why they are giving good results at boundary.</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17</a:t>
            </a:fld>
            <a:endParaRPr lang="en-US"/>
          </a:p>
        </p:txBody>
      </p:sp>
    </p:spTree>
    <p:extLst>
      <p:ext uri="{BB962C8B-B14F-4D97-AF65-F5344CB8AC3E}">
        <p14:creationId xmlns:p14="http://schemas.microsoft.com/office/powerpoint/2010/main" val="4033122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Contour</a:t>
            </a:r>
            <a:r>
              <a:rPr lang="en-US" baseline="0" dirty="0" smtClean="0"/>
              <a:t> Initialization and pre-processing are kept same for all methods. Took structural level marking on 138 images. </a:t>
            </a:r>
            <a:endParaRPr lang="en-US" dirty="0" smtClean="0"/>
          </a:p>
          <a:p>
            <a:r>
              <a:rPr lang="en-US" dirty="0" smtClean="0"/>
              <a:t>Second Row: Slowly varying gradient boundary (due to local nature, able to avoid over-segmentation)</a:t>
            </a:r>
          </a:p>
          <a:p>
            <a:r>
              <a:rPr lang="en-US" dirty="0" smtClean="0"/>
              <a:t>Third Row: High Atrophy case (due to multiple feature channels able to avoid expansion to the atrophy regions )</a:t>
            </a:r>
          </a:p>
        </p:txBody>
      </p:sp>
      <p:sp>
        <p:nvSpPr>
          <p:cNvPr id="4" name="Slide Number Placeholder 3"/>
          <p:cNvSpPr>
            <a:spLocks noGrp="1"/>
          </p:cNvSpPr>
          <p:nvPr>
            <p:ph type="sldNum" sz="quarter" idx="5"/>
          </p:nvPr>
        </p:nvSpPr>
        <p:spPr/>
        <p:txBody>
          <a:bodyPr/>
          <a:lstStyle/>
          <a:p>
            <a:pPr>
              <a:defRPr/>
            </a:pPr>
            <a:fld id="{461AB622-66AB-4D1F-B119-9DB303F555DF}" type="slidenum">
              <a:rPr lang="en-US" smtClean="0"/>
              <a:pPr>
                <a:defRPr/>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F is harmonic mean of precision</a:t>
            </a:r>
            <a:r>
              <a:rPr lang="en-US" baseline="0" dirty="0" smtClean="0"/>
              <a:t> and recall. Why not AM and GM. What F-score is going to capture. </a:t>
            </a:r>
          </a:p>
          <a:p>
            <a:r>
              <a:rPr lang="en-US" baseline="0" dirty="0" smtClean="0"/>
              <a:t>Precision= </a:t>
            </a:r>
            <a:r>
              <a:rPr lang="en-US" baseline="0" dirty="0" err="1" smtClean="0"/>
              <a:t>tp</a:t>
            </a:r>
            <a:r>
              <a:rPr lang="en-US" baseline="0" dirty="0" smtClean="0"/>
              <a:t>/</a:t>
            </a:r>
            <a:r>
              <a:rPr lang="en-US" baseline="0" dirty="0" err="1" smtClean="0"/>
              <a:t>tp+fp</a:t>
            </a:r>
            <a:r>
              <a:rPr lang="en-US" baseline="0" dirty="0" smtClean="0"/>
              <a:t> and Recall= </a:t>
            </a:r>
            <a:r>
              <a:rPr lang="en-US" baseline="0" dirty="0" err="1" smtClean="0"/>
              <a:t>tp</a:t>
            </a:r>
            <a:r>
              <a:rPr lang="en-US" baseline="0" dirty="0" smtClean="0"/>
              <a:t>/</a:t>
            </a:r>
            <a:r>
              <a:rPr lang="en-US" baseline="0" dirty="0" err="1" smtClean="0"/>
              <a:t>tp+fn</a:t>
            </a:r>
            <a:r>
              <a:rPr lang="en-US" baseline="0" dirty="0" smtClean="0"/>
              <a:t> </a:t>
            </a:r>
            <a:br>
              <a:rPr lang="en-US" baseline="0" dirty="0" smtClean="0"/>
            </a:br>
            <a:endParaRPr lang="en-US" baseline="0" dirty="0" smtClean="0"/>
          </a:p>
          <a:p>
            <a:r>
              <a:rPr lang="en-US" dirty="0" smtClean="0"/>
              <a:t>Here's an intuitive example showing us why the arithmetic mean is not appropriate. Suppose we are </a:t>
            </a:r>
            <a:r>
              <a:rPr lang="en-US" dirty="0" err="1" smtClean="0"/>
              <a:t>datamining</a:t>
            </a:r>
            <a:r>
              <a:rPr lang="en-US" dirty="0" smtClean="0"/>
              <a:t> a setting where there are 1% positive examples (and we care about the positive examples). Consider the following two models:</a:t>
            </a:r>
          </a:p>
          <a:p>
            <a:r>
              <a:rPr lang="en-US" dirty="0" smtClean="0"/>
              <a:t>Baseline (blindly predicts all positive): precision of 1%, and recall of 100%</a:t>
            </a:r>
            <a:br>
              <a:rPr lang="en-US" dirty="0" smtClean="0"/>
            </a:br>
            <a:r>
              <a:rPr lang="en-US" dirty="0" smtClean="0"/>
              <a:t>Trained (learns to predicts a few positive): precision of 50%, and recall of 20%.</a:t>
            </a:r>
            <a:br>
              <a:rPr lang="en-US" dirty="0" smtClean="0"/>
            </a:br>
            <a:endParaRPr lang="en-US" dirty="0" smtClean="0"/>
          </a:p>
          <a:p>
            <a:r>
              <a:rPr lang="en-US" dirty="0" smtClean="0"/>
              <a:t>Then the arithmetic mean of precision and recall for the two models are 50.5% and 35%, respectively. But I would argue that the trained model is doing something more meaningful than the baseline, so the arithmetic mean does not agree with </a:t>
            </a:r>
            <a:r>
              <a:rPr lang="en-US" dirty="0" err="1" smtClean="0"/>
              <a:t>with</a:t>
            </a:r>
            <a:r>
              <a:rPr lang="en-US" dirty="0" smtClean="0"/>
              <a:t> my intuition of which model is better. </a:t>
            </a:r>
          </a:p>
          <a:p>
            <a:r>
              <a:rPr lang="en-US" dirty="0" smtClean="0"/>
              <a:t>On the other hand, the F-score of the baseline is close to 0, whereas the F-score of the trained model is about 30%, which does agree.</a:t>
            </a:r>
          </a:p>
          <a:p>
            <a:endParaRPr lang="en-US" dirty="0" smtClean="0"/>
          </a:p>
          <a:p>
            <a:r>
              <a:rPr lang="en-US" dirty="0" smtClean="0"/>
              <a:t>AM= (x1+x2)/2 and GM= </a:t>
            </a:r>
            <a:r>
              <a:rPr lang="en-US" dirty="0" err="1" smtClean="0"/>
              <a:t>sqrt</a:t>
            </a:r>
            <a:r>
              <a:rPr lang="en-US" dirty="0" smtClean="0"/>
              <a:t>(x1x2) HM= 2 *x1 *x2/(x1+x2)</a:t>
            </a:r>
          </a:p>
          <a:p>
            <a:endParaRPr lang="en-US" dirty="0" smtClean="0"/>
          </a:p>
          <a:p>
            <a:r>
              <a:rPr lang="en-US" dirty="0" smtClean="0"/>
              <a:t>I know the geometric mean is useful to average two quantities that have different ranges, but both precision and recall are probabilities, so should make no substantial difference if it was used as opposed to the harmonic mean</a:t>
            </a:r>
          </a:p>
          <a:p>
            <a:endParaRPr lang="en-US" dirty="0" smtClean="0"/>
          </a:p>
          <a:p>
            <a:r>
              <a:rPr lang="en-US" dirty="0" smtClean="0"/>
              <a:t>The harmonic mean of two numbers is never higher than the geometrical mean. It also tends towards the least number, minimizing the impact of large outliers and maximizing the impact of small ones. The F-measure therefore tends to privilege balanced systems.</a:t>
            </a:r>
          </a:p>
          <a:p>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20</a:t>
            </a:fld>
            <a:endParaRPr lang="en-US"/>
          </a:p>
        </p:txBody>
      </p:sp>
    </p:spTree>
    <p:extLst>
      <p:ext uri="{BB962C8B-B14F-4D97-AF65-F5344CB8AC3E}">
        <p14:creationId xmlns:p14="http://schemas.microsoft.com/office/powerpoint/2010/main" val="3002028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State inferences from the tables…</a:t>
            </a:r>
          </a:p>
        </p:txBody>
      </p:sp>
      <p:sp>
        <p:nvSpPr>
          <p:cNvPr id="4" name="Slide Number Placeholder 3"/>
          <p:cNvSpPr>
            <a:spLocks noGrp="1"/>
          </p:cNvSpPr>
          <p:nvPr>
            <p:ph type="sldNum" sz="quarter" idx="5"/>
          </p:nvPr>
        </p:nvSpPr>
        <p:spPr/>
        <p:txBody>
          <a:bodyPr/>
          <a:lstStyle/>
          <a:p>
            <a:pPr>
              <a:defRPr/>
            </a:pPr>
            <a:fld id="{D80A7E54-250F-448A-8917-D22A3DACE171}" type="slidenum">
              <a:rPr lang="en-US" smtClean="0"/>
              <a:pPr>
                <a:defRPr/>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bends of small vessels as they traverse from the disc to the cup, provide a physiological validation for the cup boundary </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choose a local , cubic cardinal </a:t>
            </a:r>
            <a:r>
              <a:rPr lang="en-US" dirty="0" err="1" smtClean="0"/>
              <a:t>spline</a:t>
            </a:r>
            <a:r>
              <a:rPr lang="en-US" dirty="0" smtClean="0"/>
              <a:t>, which is a </a:t>
            </a:r>
            <a:r>
              <a:rPr lang="en-US" dirty="0" err="1" smtClean="0"/>
              <a:t>generalisation</a:t>
            </a:r>
            <a:r>
              <a:rPr lang="en-US" dirty="0" smtClean="0"/>
              <a:t> of </a:t>
            </a:r>
            <a:r>
              <a:rPr lang="en-US" dirty="0" err="1" smtClean="0"/>
              <a:t>Catmull</a:t>
            </a:r>
            <a:r>
              <a:rPr lang="en-US" dirty="0" smtClean="0"/>
              <a:t>-Rom </a:t>
            </a:r>
            <a:r>
              <a:rPr lang="en-US" dirty="0" err="1" smtClean="0"/>
              <a:t>spline</a:t>
            </a:r>
            <a:r>
              <a:rPr lang="en-US" dirty="0" smtClean="0"/>
              <a:t>, with a shape parameter t. The parameter t helps control the bending </a:t>
            </a:r>
            <a:r>
              <a:rPr lang="en-US" dirty="0" err="1" smtClean="0"/>
              <a:t>behaviour</a:t>
            </a:r>
            <a:r>
              <a:rPr lang="en-US" dirty="0" smtClean="0"/>
              <a:t> and thus the shape according to the sector. The value of t is kept high in sectors 2&amp;4 as they usually have low vessel density ( r-bends) compared to sector 1&amp;3.</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Motivate:</a:t>
            </a:r>
            <a:r>
              <a:rPr lang="en-US" baseline="0" dirty="0" smtClean="0"/>
              <a:t> Ad-hoc procedure saying that we could push to get one stereo retinal </a:t>
            </a:r>
            <a:r>
              <a:rPr lang="en-US" baseline="0" dirty="0" err="1" smtClean="0"/>
              <a:t>cemera</a:t>
            </a:r>
            <a:r>
              <a:rPr lang="en-US" baseline="0" dirty="0" smtClean="0"/>
              <a:t> but </a:t>
            </a:r>
            <a:r>
              <a:rPr lang="en-US" baseline="0" dirty="0" err="1" smtClean="0"/>
              <a:t>deleoped</a:t>
            </a:r>
            <a:r>
              <a:rPr lang="en-US" baseline="0" dirty="0" smtClean="0"/>
              <a:t> solution will not have any scope in India. Therefore </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Bring motivation from the Indian context of</a:t>
            </a:r>
            <a:r>
              <a:rPr lang="en-US" baseline="0" dirty="0" smtClean="0"/>
              <a:t> availability of monocular </a:t>
            </a:r>
            <a:r>
              <a:rPr lang="en-US" baseline="0" dirty="0" err="1" smtClean="0"/>
              <a:t>fundus</a:t>
            </a:r>
            <a:r>
              <a:rPr lang="en-US" baseline="0" dirty="0" smtClean="0"/>
              <a:t> cameras.</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Chronic: 1. Of long duration; continuing;</a:t>
            </a:r>
            <a:r>
              <a:rPr lang="en-US" baseline="0" dirty="0" smtClean="0"/>
              <a:t> </a:t>
            </a:r>
            <a:r>
              <a:rPr lang="en-US" dirty="0" smtClean="0"/>
              <a:t>2. Lasting for a long period of time or marked by frequent recurrence</a:t>
            </a:r>
          </a:p>
          <a:p>
            <a:r>
              <a:rPr lang="en-US" dirty="0" smtClean="0"/>
              <a:t>Neuropathy: a disease of the eye, characterized by dysfunction or destruction of the optic nerve tissues. The disorder, which can lead to blindness, usually affects only one eye.</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force was inspired from the optical ﬂow equations, but was renormalized to prevent instabilities for small image gradient values:</a:t>
            </a:r>
          </a:p>
          <a:p>
            <a:endParaRPr lang="en-US" dirty="0" smtClean="0"/>
          </a:p>
          <a:p>
            <a:r>
              <a:rPr lang="en-US" dirty="0" smtClean="0"/>
              <a:t>Read</a:t>
            </a:r>
            <a:r>
              <a:rPr lang="en-US" baseline="0" dirty="0" smtClean="0"/>
              <a:t> equation so that you should able to explain each components of it. </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36 angular sectors Work on this section</a:t>
            </a:r>
            <a:r>
              <a:rPr lang="en-US" baseline="0" dirty="0" smtClean="0"/>
              <a:t> to talk about weight </a:t>
            </a:r>
            <a:r>
              <a:rPr lang="en-US" baseline="0" dirty="0" err="1" smtClean="0"/>
              <a:t>selection..Mention</a:t>
            </a:r>
            <a:r>
              <a:rPr lang="en-US" baseline="0" dirty="0" smtClean="0"/>
              <a:t> weight values if required</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CDR:</a:t>
            </a:r>
            <a:r>
              <a:rPr lang="en-US" baseline="0" dirty="0" smtClean="0"/>
              <a:t> Glaucoma cases its doing better than normal </a:t>
            </a:r>
          </a:p>
          <a:p>
            <a:pPr marL="228600" indent="-228600">
              <a:buAutoNum type="arabicPeriod"/>
            </a:pPr>
            <a:r>
              <a:rPr lang="en-US" baseline="0" dirty="0" smtClean="0"/>
              <a:t> Multiple images give improvement in normal cases compared to monocular version </a:t>
            </a:r>
          </a:p>
          <a:p>
            <a:pPr marL="228600" indent="-228600">
              <a:buAutoNum type="arabicPeriod"/>
            </a:pPr>
            <a:r>
              <a:rPr lang="en-US" baseline="0" dirty="0" smtClean="0"/>
              <a:t> CDR only reflect segmentation accuracy in vertical and CAR is overall.. In all situation depth based method is giving better </a:t>
            </a:r>
            <a:r>
              <a:rPr lang="en-US" baseline="0" dirty="0" err="1" smtClean="0"/>
              <a:t>consesnus</a:t>
            </a:r>
            <a:r>
              <a:rPr lang="en-US" baseline="0" dirty="0" smtClean="0"/>
              <a:t>/ segmentation of cup region. </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38</a:t>
            </a:fld>
            <a:endParaRPr lang="en-US"/>
          </a:p>
        </p:txBody>
      </p:sp>
    </p:spTree>
    <p:extLst>
      <p:ext uri="{BB962C8B-B14F-4D97-AF65-F5344CB8AC3E}">
        <p14:creationId xmlns:p14="http://schemas.microsoft.com/office/powerpoint/2010/main" val="1574665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occur</a:t>
            </a:r>
            <a:r>
              <a:rPr lang="en-US" baseline="0" dirty="0" smtClean="0"/>
              <a:t> in early stages and data we are collecting from the clinic where you get maximum moderate cases. That why I was difficult to get early glaucoma cases and hence the test images for both are relatively less in numbers. Working on this front. </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45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difference in high-level and low-level features</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48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SC space,</a:t>
            </a:r>
            <a:r>
              <a:rPr lang="en-US" baseline="0" dirty="0" smtClean="0"/>
              <a:t> features become independent of the image intensity. </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50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details to it. Understand</a:t>
            </a:r>
            <a:r>
              <a:rPr lang="en-US" baseline="0" dirty="0" smtClean="0"/>
              <a:t> hyperbolic tangent sigmoid function details and role in classifier. </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52</a:t>
            </a:fld>
            <a:endParaRPr lang="en-US"/>
          </a:p>
        </p:txBody>
      </p:sp>
    </p:spTree>
    <p:extLst>
      <p:ext uri="{BB962C8B-B14F-4D97-AF65-F5344CB8AC3E}">
        <p14:creationId xmlns:p14="http://schemas.microsoft.com/office/powerpoint/2010/main" val="782445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Tested using same classification scheme for all features to understand relative contribution of individual component in the final performance (except 1)</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Make observations</a:t>
            </a:r>
            <a:r>
              <a:rPr lang="en-US" baseline="0" dirty="0" smtClean="0"/>
              <a:t> and conclusion from this table.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54</a:t>
            </a:fld>
            <a:endParaRPr lang="en-US"/>
          </a:p>
        </p:txBody>
      </p:sp>
    </p:spTree>
    <p:extLst>
      <p:ext uri="{BB962C8B-B14F-4D97-AF65-F5344CB8AC3E}">
        <p14:creationId xmlns:p14="http://schemas.microsoft.com/office/powerpoint/2010/main" val="912648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few</a:t>
            </a:r>
            <a:r>
              <a:rPr lang="en-US" baseline="0" dirty="0" smtClean="0"/>
              <a:t> observations and strong conclusion from this table. </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55</a:t>
            </a:fld>
            <a:endParaRPr lang="en-US"/>
          </a:p>
        </p:txBody>
      </p:sp>
    </p:spTree>
    <p:extLst>
      <p:ext uri="{BB962C8B-B14F-4D97-AF65-F5344CB8AC3E}">
        <p14:creationId xmlns:p14="http://schemas.microsoft.com/office/powerpoint/2010/main" val="2772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about the</a:t>
            </a:r>
            <a:r>
              <a:rPr lang="en-US" baseline="0" dirty="0" smtClean="0"/>
              <a:t> rim region as well. In term of computational task: we need to identify the optic disk and cup boundary in order to quantify the rim size or amount of retinal nerve fibers loss accordingly to detect glaucomatous </a:t>
            </a:r>
            <a:r>
              <a:rPr lang="en-US" baseline="0" dirty="0" err="1" smtClean="0"/>
              <a:t>demage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Objective:</a:t>
            </a:r>
            <a:r>
              <a:rPr lang="en-US" baseline="0" dirty="0" smtClean="0"/>
              <a:t> Detection of individual indicators and integrating findings (evidences)</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Handling inter-image</a:t>
            </a:r>
            <a:r>
              <a:rPr lang="en-US" baseline="0" dirty="0" smtClean="0"/>
              <a:t> variation is one of the challenge</a:t>
            </a:r>
          </a:p>
          <a:p>
            <a:pPr>
              <a:buFontTx/>
              <a:buChar char="-"/>
            </a:pPr>
            <a:r>
              <a:rPr lang="en-US" baseline="0" dirty="0" smtClean="0"/>
              <a:t> Encoding local deformations in glaucomatous changes is difficult to encode by the  global features </a:t>
            </a:r>
          </a:p>
          <a:p>
            <a:pPr>
              <a:buFontTx/>
              <a:buChar char="-"/>
            </a:pPr>
            <a:r>
              <a:rPr lang="en-US" baseline="0" dirty="0" smtClean="0"/>
              <a:t> Limited to the intra-OD region (does not explore the role of </a:t>
            </a:r>
            <a:r>
              <a:rPr lang="en-US" baseline="0" dirty="0" err="1" smtClean="0"/>
              <a:t>peri</a:t>
            </a:r>
            <a:r>
              <a:rPr lang="en-US" baseline="0" dirty="0" smtClean="0"/>
              <a:t>-papillary indicators)</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Use visual used in the paper to explain depict challenges with the problem. Left side do animations and on the right side keep on adding corresponding name.</a:t>
            </a:r>
          </a:p>
        </p:txBody>
      </p:sp>
      <p:sp>
        <p:nvSpPr>
          <p:cNvPr id="4" name="Slide Number Placeholder 3"/>
          <p:cNvSpPr>
            <a:spLocks noGrp="1"/>
          </p:cNvSpPr>
          <p:nvPr>
            <p:ph type="sldNum" sz="quarter" idx="5"/>
          </p:nvPr>
        </p:nvSpPr>
        <p:spPr/>
        <p:txBody>
          <a:bodyPr/>
          <a:lstStyle/>
          <a:p>
            <a:pPr>
              <a:defRPr/>
            </a:pPr>
            <a:fld id="{61946555-B2A8-4567-9305-69843B0EEDA1}" type="slidenum">
              <a:rPr lang="en-US" smtClean="0"/>
              <a:pPr>
                <a:defRPr/>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can be deleted and directly move </a:t>
            </a:r>
            <a:r>
              <a:rPr lang="en-US" baseline="0" dirty="0" err="1" smtClean="0"/>
              <a:t>explainig</a:t>
            </a:r>
            <a:r>
              <a:rPr lang="en-US" baseline="0" dirty="0" smtClean="0"/>
              <a:t> CV model. </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12</a:t>
            </a:fld>
            <a:endParaRPr lang="en-US"/>
          </a:p>
        </p:txBody>
      </p:sp>
    </p:spTree>
    <p:extLst>
      <p:ext uri="{BB962C8B-B14F-4D97-AF65-F5344CB8AC3E}">
        <p14:creationId xmlns:p14="http://schemas.microsoft.com/office/powerpoint/2010/main" val="2671207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Mumford-Shah functional: find</a:t>
            </a:r>
            <a:r>
              <a:rPr lang="en-US" sz="1200" b="0" i="0" kern="1200" baseline="0" dirty="0" smtClean="0">
                <a:solidFill>
                  <a:schemeClr val="tx1"/>
                </a:solidFill>
                <a:latin typeface="+mn-lt"/>
                <a:ea typeface="+mn-ea"/>
                <a:cs typeface="+mn-cs"/>
              </a:rPr>
              <a:t> a abstract format to explain the math.. </a:t>
            </a:r>
            <a:endParaRPr lang="en-US" dirty="0"/>
          </a:p>
        </p:txBody>
      </p:sp>
      <p:sp>
        <p:nvSpPr>
          <p:cNvPr id="4" name="Slide Number Placeholder 3"/>
          <p:cNvSpPr>
            <a:spLocks noGrp="1"/>
          </p:cNvSpPr>
          <p:nvPr>
            <p:ph type="sldNum" sz="quarter" idx="10"/>
          </p:nvPr>
        </p:nvSpPr>
        <p:spPr/>
        <p:txBody>
          <a:bodyPr/>
          <a:lstStyle/>
          <a:p>
            <a:pPr>
              <a:defRPr/>
            </a:pPr>
            <a:fld id="{FD8599CA-FF6F-4389-BC52-07239CAC8BBD}" type="slidenum">
              <a:rPr lang="en-US" smtClean="0"/>
              <a:pPr>
                <a:defRPr/>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local function ensure that values of h is only influence by the image information within the local domain</a:t>
            </a:r>
          </a:p>
          <a:p>
            <a:endParaRPr lang="en-US" dirty="0" smtClean="0"/>
          </a:p>
          <a:p>
            <a:r>
              <a:rPr lang="en-US" dirty="0" smtClean="0">
                <a:solidFill>
                  <a:srgbClr val="047FBC"/>
                </a:solidFill>
              </a:rPr>
              <a:t>This helps in capturing local boundaries which get missed by a C-V model due to small difference in the global statistics of interior and exterior region of the contour </a:t>
            </a:r>
          </a:p>
          <a:p>
            <a:endParaRPr lang="en-US" dirty="0" smtClean="0"/>
          </a:p>
        </p:txBody>
      </p:sp>
      <p:sp>
        <p:nvSpPr>
          <p:cNvPr id="4" name="Slide Number Placeholder 3"/>
          <p:cNvSpPr>
            <a:spLocks noGrp="1"/>
          </p:cNvSpPr>
          <p:nvPr>
            <p:ph type="sldNum" sz="quarter" idx="5"/>
          </p:nvPr>
        </p:nvSpPr>
        <p:spPr/>
        <p:txBody>
          <a:bodyPr/>
          <a:lstStyle/>
          <a:p>
            <a:pPr>
              <a:defRPr/>
            </a:pPr>
            <a:fld id="{05D328FB-0A35-48B4-870E-19558C467F41}" type="slidenum">
              <a:rPr lang="en-US" smtClean="0"/>
              <a:pPr>
                <a:defRPr/>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p:cNvPicPr>
            <a:picLocks noChangeAspect="1" noChangeArrowheads="1"/>
          </p:cNvPicPr>
          <p:nvPr/>
        </p:nvPicPr>
        <p:blipFill>
          <a:blip r:embed="rId2"/>
          <a:srcRect/>
          <a:stretch>
            <a:fillRect/>
          </a:stretch>
        </p:blipFill>
        <p:spPr bwMode="auto">
          <a:xfrm>
            <a:off x="7924800" y="152400"/>
            <a:ext cx="1076325" cy="762000"/>
          </a:xfrm>
          <a:prstGeom prst="rect">
            <a:avLst/>
          </a:prstGeom>
          <a:noFill/>
          <a:ln w="9525">
            <a:noFill/>
            <a:miter lim="800000"/>
            <a:headEnd/>
            <a:tailEnd/>
          </a:ln>
        </p:spPr>
      </p:pic>
      <p:pic>
        <p:nvPicPr>
          <p:cNvPr id="5" name="Picture 12" descr="9"/>
          <p:cNvPicPr>
            <a:picLocks noChangeAspect="1" noChangeArrowheads="1"/>
          </p:cNvPicPr>
          <p:nvPr/>
        </p:nvPicPr>
        <p:blipFill>
          <a:blip r:embed="rId3"/>
          <a:srcRect/>
          <a:stretch>
            <a:fillRect/>
          </a:stretch>
        </p:blipFill>
        <p:spPr bwMode="auto">
          <a:xfrm>
            <a:off x="152400" y="152400"/>
            <a:ext cx="685800" cy="685800"/>
          </a:xfrm>
          <a:prstGeom prst="rect">
            <a:avLst/>
          </a:prstGeom>
          <a:noFill/>
          <a:ln w="9525">
            <a:noFill/>
            <a:miter lim="800000"/>
            <a:headEnd/>
            <a:tailEnd/>
          </a:ln>
        </p:spPr>
      </p:pic>
      <p:sp>
        <p:nvSpPr>
          <p:cNvPr id="6" name="Line 16"/>
          <p:cNvSpPr>
            <a:spLocks noChangeShapeType="1"/>
          </p:cNvSpPr>
          <p:nvPr/>
        </p:nvSpPr>
        <p:spPr bwMode="auto">
          <a:xfrm>
            <a:off x="914400" y="228600"/>
            <a:ext cx="685800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7" name="Line 17"/>
          <p:cNvSpPr>
            <a:spLocks noChangeShapeType="1"/>
          </p:cNvSpPr>
          <p:nvPr/>
        </p:nvSpPr>
        <p:spPr bwMode="auto">
          <a:xfrm>
            <a:off x="914400" y="304800"/>
            <a:ext cx="533400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8" name="Line 18"/>
          <p:cNvSpPr>
            <a:spLocks noChangeShapeType="1"/>
          </p:cNvSpPr>
          <p:nvPr/>
        </p:nvSpPr>
        <p:spPr bwMode="auto">
          <a:xfrm>
            <a:off x="914400" y="381000"/>
            <a:ext cx="358140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9" name="Line 22"/>
          <p:cNvSpPr>
            <a:spLocks noChangeShapeType="1"/>
          </p:cNvSpPr>
          <p:nvPr/>
        </p:nvSpPr>
        <p:spPr bwMode="auto">
          <a:xfrm>
            <a:off x="228600" y="914400"/>
            <a:ext cx="0" cy="571500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10" name="Line 23"/>
          <p:cNvSpPr>
            <a:spLocks noChangeShapeType="1"/>
          </p:cNvSpPr>
          <p:nvPr/>
        </p:nvSpPr>
        <p:spPr bwMode="auto">
          <a:xfrm>
            <a:off x="304800" y="914400"/>
            <a:ext cx="0" cy="434340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11" name="Line 24"/>
          <p:cNvSpPr>
            <a:spLocks noChangeShapeType="1"/>
          </p:cNvSpPr>
          <p:nvPr/>
        </p:nvSpPr>
        <p:spPr bwMode="auto">
          <a:xfrm>
            <a:off x="381000" y="914400"/>
            <a:ext cx="0" cy="289560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12" name="Line 25"/>
          <p:cNvSpPr>
            <a:spLocks noChangeShapeType="1"/>
          </p:cNvSpPr>
          <p:nvPr/>
        </p:nvSpPr>
        <p:spPr bwMode="auto">
          <a:xfrm>
            <a:off x="7391400" y="6705600"/>
            <a:ext cx="160020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13" name="Line 26"/>
          <p:cNvSpPr>
            <a:spLocks noChangeShapeType="1"/>
          </p:cNvSpPr>
          <p:nvPr/>
        </p:nvSpPr>
        <p:spPr bwMode="auto">
          <a:xfrm>
            <a:off x="8991600" y="5334000"/>
            <a:ext cx="0" cy="137160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14" name="Line 29"/>
          <p:cNvSpPr>
            <a:spLocks noChangeShapeType="1"/>
          </p:cNvSpPr>
          <p:nvPr/>
        </p:nvSpPr>
        <p:spPr bwMode="auto">
          <a:xfrm>
            <a:off x="7696200" y="6629400"/>
            <a:ext cx="121920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15" name="Line 30"/>
          <p:cNvSpPr>
            <a:spLocks noChangeShapeType="1"/>
          </p:cNvSpPr>
          <p:nvPr/>
        </p:nvSpPr>
        <p:spPr bwMode="auto">
          <a:xfrm>
            <a:off x="8915400" y="5562600"/>
            <a:ext cx="0" cy="106680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16" name="Line 31"/>
          <p:cNvSpPr>
            <a:spLocks noChangeShapeType="1"/>
          </p:cNvSpPr>
          <p:nvPr/>
        </p:nvSpPr>
        <p:spPr bwMode="auto">
          <a:xfrm>
            <a:off x="8001000" y="6553200"/>
            <a:ext cx="83820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17" name="Line 32"/>
          <p:cNvSpPr>
            <a:spLocks noChangeShapeType="1"/>
          </p:cNvSpPr>
          <p:nvPr/>
        </p:nvSpPr>
        <p:spPr bwMode="auto">
          <a:xfrm>
            <a:off x="8839200" y="5791200"/>
            <a:ext cx="0" cy="76200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18" name="Text Box 33"/>
          <p:cNvSpPr txBox="1">
            <a:spLocks noChangeArrowheads="1"/>
          </p:cNvSpPr>
          <p:nvPr/>
        </p:nvSpPr>
        <p:spPr bwMode="auto">
          <a:xfrm rot="16200000">
            <a:off x="-533400" y="6140450"/>
            <a:ext cx="1219200" cy="215900"/>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800" b="1" dirty="0">
                <a:solidFill>
                  <a:schemeClr val="bg2"/>
                </a:solidFill>
                <a:latin typeface="+mn-lt"/>
              </a:rPr>
              <a:t>IIIT Hyderabad</a:t>
            </a:r>
          </a:p>
        </p:txBody>
      </p:sp>
      <p:sp>
        <p:nvSpPr>
          <p:cNvPr id="3075" name="Rectangle 3"/>
          <p:cNvSpPr>
            <a:spLocks noGrp="1" noChangeArrowheads="1"/>
          </p:cNvSpPr>
          <p:nvPr>
            <p:ph type="ctrTitle"/>
          </p:nvPr>
        </p:nvSpPr>
        <p:spPr>
          <a:xfrm>
            <a:off x="685800" y="1981200"/>
            <a:ext cx="7772400" cy="1143000"/>
          </a:xfrm>
        </p:spPr>
        <p:txBody>
          <a:bodyPr/>
          <a:lstStyle>
            <a:lvl1pPr>
              <a:defRPr>
                <a:solidFill>
                  <a:srgbClr val="008000"/>
                </a:solidFill>
              </a:defRPr>
            </a:lvl1pPr>
          </a:lstStyle>
          <a:p>
            <a:r>
              <a:rPr lang="en-US" dirty="0" smtClean="0"/>
              <a:t>Click to edit Master title style</a:t>
            </a:r>
            <a:endParaRPr lang="en-US" dirty="0"/>
          </a:p>
        </p:txBody>
      </p:sp>
      <p:sp>
        <p:nvSpPr>
          <p:cNvPr id="3076" name="Rectangle 4"/>
          <p:cNvSpPr>
            <a:spLocks noGrp="1" noChangeArrowheads="1"/>
          </p:cNvSpPr>
          <p:nvPr>
            <p:ph type="subTitle" idx="1"/>
          </p:nvPr>
        </p:nvSpPr>
        <p:spPr>
          <a:xfrm>
            <a:off x="1371600" y="3581400"/>
            <a:ext cx="6400800" cy="1752600"/>
          </a:xfrm>
        </p:spPr>
        <p:txBody>
          <a:bodyPr/>
          <a:lstStyle>
            <a:lvl1pPr marL="0" indent="0" algn="ctr">
              <a:buFontTx/>
              <a:buNone/>
              <a:defRPr/>
            </a:lvl1pPr>
          </a:lstStyle>
          <a:p>
            <a:r>
              <a:rPr lang="en-US" smtClean="0"/>
              <a:t>Click to edit Master subtitle style</a:t>
            </a:r>
            <a:endParaRPr lang="en-US"/>
          </a:p>
        </p:txBody>
      </p:sp>
      <p:sp>
        <p:nvSpPr>
          <p:cNvPr id="19" name="Rectangle 5"/>
          <p:cNvSpPr>
            <a:spLocks noGrp="1" noChangeArrowheads="1"/>
          </p:cNvSpPr>
          <p:nvPr>
            <p:ph type="dt" sz="half" idx="10"/>
          </p:nvPr>
        </p:nvSpPr>
        <p:spPr>
          <a:xfrm>
            <a:off x="685800" y="5867400"/>
            <a:ext cx="1905000" cy="457200"/>
          </a:xfrm>
        </p:spPr>
        <p:txBody>
          <a:bodyPr/>
          <a:lstStyle>
            <a:lvl1pPr>
              <a:defRPr/>
            </a:lvl1pPr>
          </a:lstStyle>
          <a:p>
            <a:pPr>
              <a:defRPr/>
            </a:pPr>
            <a:fld id="{3E222C21-CC5F-499E-AFFA-7892274BFD14}" type="datetimeFigureOut">
              <a:rPr lang="en-US"/>
              <a:pPr>
                <a:defRPr/>
              </a:pPr>
              <a:t>8/4/2014</a:t>
            </a:fld>
            <a:endParaRPr lang="en-US"/>
          </a:p>
        </p:txBody>
      </p:sp>
      <p:sp>
        <p:nvSpPr>
          <p:cNvPr id="20" name="Rectangle 6"/>
          <p:cNvSpPr>
            <a:spLocks noGrp="1" noChangeArrowheads="1"/>
          </p:cNvSpPr>
          <p:nvPr>
            <p:ph type="ftr" sz="quarter" idx="11"/>
          </p:nvPr>
        </p:nvSpPr>
        <p:spPr>
          <a:xfrm>
            <a:off x="3124200" y="5867400"/>
            <a:ext cx="2895600" cy="457200"/>
          </a:xfrm>
        </p:spPr>
        <p:txBody>
          <a:bodyPr/>
          <a:lstStyle>
            <a:lvl1pPr>
              <a:defRPr/>
            </a:lvl1pPr>
          </a:lstStyle>
          <a:p>
            <a:pPr>
              <a:defRPr/>
            </a:pPr>
            <a:endParaRPr lang="en-US"/>
          </a:p>
        </p:txBody>
      </p:sp>
      <p:sp>
        <p:nvSpPr>
          <p:cNvPr id="21" name="Rectangle 7"/>
          <p:cNvSpPr>
            <a:spLocks noGrp="1" noChangeArrowheads="1"/>
          </p:cNvSpPr>
          <p:nvPr>
            <p:ph type="sldNum" sz="quarter" idx="12"/>
          </p:nvPr>
        </p:nvSpPr>
        <p:spPr>
          <a:xfrm>
            <a:off x="6553200" y="5867400"/>
            <a:ext cx="1905000" cy="457200"/>
          </a:xfrm>
        </p:spPr>
        <p:txBody>
          <a:bodyPr/>
          <a:lstStyle>
            <a:lvl1pPr>
              <a:defRPr/>
            </a:lvl1pPr>
          </a:lstStyle>
          <a:p>
            <a:pPr>
              <a:defRPr/>
            </a:pPr>
            <a:fld id="{A77C576D-1F33-46D0-9CB3-727FE93BC275}"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fld id="{870CA8C6-3745-46F9-96C7-E8387D9774C5}" type="datetimeFigureOut">
              <a:rPr lang="en-US"/>
              <a:pPr>
                <a:defRPr/>
              </a:pPr>
              <a:t>8/4/2014</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25191AA-5649-470A-B74D-A8EEDC29EF8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fld id="{DB7546C1-2C51-4DA6-9E8A-D5275AEE0553}" type="datetimeFigureOut">
              <a:rPr lang="en-US"/>
              <a:pPr>
                <a:defRPr/>
              </a:pPr>
              <a:t>8/4/2014</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E33CE20-1165-4E5D-BFAF-627B9919994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fld id="{370C34F9-7BB0-4CDB-9989-87B5B8A48F44}" type="datetimeFigureOut">
              <a:rPr lang="en-US"/>
              <a:pPr>
                <a:defRPr/>
              </a:pPr>
              <a:t>8/4/2014</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9AFE229-FB3A-4806-90C9-4635E5154F1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59422"/>
            <a:ext cx="7772400" cy="838200"/>
          </a:xfrm>
        </p:spPr>
        <p:txBody>
          <a:bodyPr/>
          <a:lstStyle>
            <a:lvl1pPr>
              <a:defRPr sz="3200" b="1">
                <a:solidFill>
                  <a:srgbClr val="008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1143000"/>
            <a:ext cx="7772400" cy="5410200"/>
          </a:xfrm>
        </p:spPr>
        <p:txBody>
          <a:bodyPr/>
          <a:lstStyle>
            <a:lvl1pP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
          <p:cNvSpPr>
            <a:spLocks noGrp="1" noChangeArrowheads="1"/>
          </p:cNvSpPr>
          <p:nvPr>
            <p:ph type="dt" sz="half" idx="10"/>
          </p:nvPr>
        </p:nvSpPr>
        <p:spPr>
          <a:ln/>
        </p:spPr>
        <p:txBody>
          <a:bodyPr/>
          <a:lstStyle>
            <a:lvl1pPr>
              <a:defRPr/>
            </a:lvl1pPr>
          </a:lstStyle>
          <a:p>
            <a:pPr>
              <a:defRPr/>
            </a:pPr>
            <a:fld id="{ED8509AE-069F-479E-8B08-7CBE7ED8A1E6}" type="datetimeFigureOut">
              <a:rPr lang="en-US"/>
              <a:pPr>
                <a:defRPr/>
              </a:pPr>
              <a:t>8/4/2014</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9A99F26-A6F3-4841-9A31-19006397895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C2FA4BB1-ED42-4E72-B066-4004ED93922A}" type="datetimeFigureOut">
              <a:rPr lang="en-US"/>
              <a:pPr>
                <a:defRPr/>
              </a:pPr>
              <a:t>8/4/2014</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8B2192-2DC1-4C47-96F9-13CE47FB0AC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fld id="{D319ABD5-7C35-456F-AD43-96CCE60DDCDA}" type="datetimeFigureOut">
              <a:rPr lang="en-US"/>
              <a:pPr>
                <a:defRPr/>
              </a:pPr>
              <a:t>8/4/2014</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BD09806-4309-4F38-983D-56592A0155D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fld id="{41AA76F2-02CB-4AA0-A9BC-29C09F652C45}" type="datetimeFigureOut">
              <a:rPr lang="en-US"/>
              <a:pPr>
                <a:defRPr/>
              </a:pPr>
              <a:t>8/4/2014</a:t>
            </a:fld>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220CD09-F771-4B58-A9AA-40547539D93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fld id="{474124D3-6B6C-493F-B21B-FE46AD70D162}" type="datetimeFigureOut">
              <a:rPr lang="en-US"/>
              <a:pPr>
                <a:defRPr/>
              </a:pPr>
              <a:t>8/4/2014</a:t>
            </a:fld>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395C130-AE1D-4CD6-9254-F4C2F931747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206396CC-809D-4A1E-8E9E-4B076C71CB87}" type="datetimeFigureOut">
              <a:rPr lang="en-US"/>
              <a:pPr>
                <a:defRPr/>
              </a:pPr>
              <a:t>8/4/2014</a:t>
            </a:fld>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3E6A2210-AEC8-494F-B91E-964D388AEE2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45621F0E-0974-4590-BAB4-CFB271D9FCAD}" type="datetimeFigureOut">
              <a:rPr lang="en-US"/>
              <a:pPr>
                <a:defRPr/>
              </a:pPr>
              <a:t>8/4/2014</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FE8BD06-EFE5-4BA3-B9A2-3DAA70AC5DA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D1C434B2-3352-42AD-BB4C-5BDEC8854B77}" type="datetimeFigureOut">
              <a:rPr lang="en-US"/>
              <a:pPr>
                <a:defRPr/>
              </a:pPr>
              <a:t>8/4/2014</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E5F1D5C-9A28-4511-A58C-D8CE0ABDD13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685800" y="228600"/>
            <a:ext cx="7772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6"/>
          <p:cNvSpPr>
            <a:spLocks noGrp="1" noChangeArrowheads="1"/>
          </p:cNvSpPr>
          <p:nvPr>
            <p:ph type="body" idx="1"/>
          </p:nvPr>
        </p:nvSpPr>
        <p:spPr bwMode="auto">
          <a:xfrm>
            <a:off x="685800" y="1219200"/>
            <a:ext cx="77724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fld id="{3B1EA988-CB07-4F81-88D8-76F7819160B8}" type="datetimeFigureOut">
              <a:rPr lang="en-US"/>
              <a:pPr>
                <a:defRPr/>
              </a:pPr>
              <a:t>8/4/2014</a:t>
            </a:fld>
            <a:endParaRPr lang="en-US"/>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en-US"/>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3A6E3B17-5E18-4743-9C05-A12F8592C4B2}" type="slidenum">
              <a:rPr lang="en-US"/>
              <a:pPr>
                <a:defRPr/>
              </a:pPr>
              <a:t>‹#›</a:t>
            </a:fld>
            <a:endParaRPr lang="en-US"/>
          </a:p>
        </p:txBody>
      </p:sp>
      <p:pic>
        <p:nvPicPr>
          <p:cNvPr id="1031" name="Picture 12"/>
          <p:cNvPicPr>
            <a:picLocks noChangeAspect="1" noChangeArrowheads="1"/>
          </p:cNvPicPr>
          <p:nvPr/>
        </p:nvPicPr>
        <p:blipFill>
          <a:blip r:embed="rId14"/>
          <a:srcRect/>
          <a:stretch>
            <a:fillRect/>
          </a:stretch>
        </p:blipFill>
        <p:spPr bwMode="auto">
          <a:xfrm>
            <a:off x="7924800" y="152400"/>
            <a:ext cx="1076325" cy="762000"/>
          </a:xfrm>
          <a:prstGeom prst="rect">
            <a:avLst/>
          </a:prstGeom>
          <a:noFill/>
          <a:ln w="9525">
            <a:noFill/>
            <a:miter lim="800000"/>
            <a:headEnd/>
            <a:tailEnd/>
          </a:ln>
        </p:spPr>
      </p:pic>
      <p:pic>
        <p:nvPicPr>
          <p:cNvPr id="1032" name="Picture 13" descr="9"/>
          <p:cNvPicPr>
            <a:picLocks noChangeAspect="1" noChangeArrowheads="1"/>
          </p:cNvPicPr>
          <p:nvPr/>
        </p:nvPicPr>
        <p:blipFill>
          <a:blip r:embed="rId15"/>
          <a:srcRect/>
          <a:stretch>
            <a:fillRect/>
          </a:stretch>
        </p:blipFill>
        <p:spPr bwMode="auto">
          <a:xfrm>
            <a:off x="152400" y="152400"/>
            <a:ext cx="685800" cy="685800"/>
          </a:xfrm>
          <a:prstGeom prst="rect">
            <a:avLst/>
          </a:prstGeom>
          <a:noFill/>
          <a:ln w="9525">
            <a:noFill/>
            <a:miter lim="800000"/>
            <a:headEnd/>
            <a:tailEnd/>
          </a:ln>
        </p:spPr>
      </p:pic>
      <p:sp>
        <p:nvSpPr>
          <p:cNvPr id="2062" name="Line 14"/>
          <p:cNvSpPr>
            <a:spLocks noChangeShapeType="1"/>
          </p:cNvSpPr>
          <p:nvPr/>
        </p:nvSpPr>
        <p:spPr bwMode="auto">
          <a:xfrm>
            <a:off x="914400" y="228600"/>
            <a:ext cx="685800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2063" name="Line 15"/>
          <p:cNvSpPr>
            <a:spLocks noChangeShapeType="1"/>
          </p:cNvSpPr>
          <p:nvPr/>
        </p:nvSpPr>
        <p:spPr bwMode="auto">
          <a:xfrm>
            <a:off x="914400" y="304800"/>
            <a:ext cx="533400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2064" name="Line 16"/>
          <p:cNvSpPr>
            <a:spLocks noChangeShapeType="1"/>
          </p:cNvSpPr>
          <p:nvPr/>
        </p:nvSpPr>
        <p:spPr bwMode="auto">
          <a:xfrm>
            <a:off x="914400" y="381000"/>
            <a:ext cx="358140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2066" name="Line 18"/>
          <p:cNvSpPr>
            <a:spLocks noChangeShapeType="1"/>
          </p:cNvSpPr>
          <p:nvPr/>
        </p:nvSpPr>
        <p:spPr bwMode="auto">
          <a:xfrm>
            <a:off x="228600" y="914400"/>
            <a:ext cx="0" cy="571500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2072" name="Text Box 24"/>
          <p:cNvSpPr txBox="1">
            <a:spLocks noChangeArrowheads="1"/>
          </p:cNvSpPr>
          <p:nvPr/>
        </p:nvSpPr>
        <p:spPr bwMode="auto">
          <a:xfrm rot="16200000">
            <a:off x="-571500" y="6064250"/>
            <a:ext cx="1371600" cy="215900"/>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800" b="1" dirty="0">
                <a:solidFill>
                  <a:schemeClr val="bg2"/>
                </a:solidFill>
                <a:latin typeface="+mn-lt"/>
              </a:rPr>
              <a:t>IIIT Hyderabad</a:t>
            </a:r>
          </a:p>
        </p:txBody>
      </p:sp>
    </p:spTree>
  </p:cSld>
  <p:clrMap bg1="lt1" tx1="dk1" bg2="lt2" tx2="dk2" accent1="accent1" accent2="accent2" accent3="accent3" accent4="accent4" accent5="accent5" accent6="accent6" hlink="hlink" folHlink="folHlink"/>
  <p:sldLayoutIdLst>
    <p:sldLayoutId id="2147483801"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iming>
    <p:tnLst>
      <p:par>
        <p:cTn id="1" dur="indefinite" restart="never" nodeType="tmRoot"/>
      </p:par>
    </p:tnLst>
  </p:timing>
  <p:txStyles>
    <p:titleStyle>
      <a:lvl1pPr algn="ctr" rtl="0" eaLnBrk="0" fontAlgn="base" hangingPunct="0">
        <a:spcBef>
          <a:spcPct val="0"/>
        </a:spcBef>
        <a:spcAft>
          <a:spcPct val="0"/>
        </a:spcAft>
        <a:defRPr sz="3200" b="1">
          <a:solidFill>
            <a:srgbClr val="008000"/>
          </a:solidFill>
          <a:latin typeface="Gill Sans MT" pitchFamily="34" charset="0"/>
          <a:ea typeface="+mj-ea"/>
          <a:cs typeface="+mj-cs"/>
        </a:defRPr>
      </a:lvl1pPr>
      <a:lvl2pPr algn="ctr" rtl="0" eaLnBrk="0" fontAlgn="base" hangingPunct="0">
        <a:spcBef>
          <a:spcPct val="0"/>
        </a:spcBef>
        <a:spcAft>
          <a:spcPct val="0"/>
        </a:spcAft>
        <a:defRPr sz="3200" b="1">
          <a:solidFill>
            <a:srgbClr val="0070C0"/>
          </a:solidFill>
          <a:latin typeface="Times"/>
        </a:defRPr>
      </a:lvl2pPr>
      <a:lvl3pPr algn="ctr" rtl="0" eaLnBrk="0" fontAlgn="base" hangingPunct="0">
        <a:spcBef>
          <a:spcPct val="0"/>
        </a:spcBef>
        <a:spcAft>
          <a:spcPct val="0"/>
        </a:spcAft>
        <a:defRPr sz="3200" b="1">
          <a:solidFill>
            <a:srgbClr val="0070C0"/>
          </a:solidFill>
          <a:latin typeface="Times"/>
        </a:defRPr>
      </a:lvl3pPr>
      <a:lvl4pPr algn="ctr" rtl="0" eaLnBrk="0" fontAlgn="base" hangingPunct="0">
        <a:spcBef>
          <a:spcPct val="0"/>
        </a:spcBef>
        <a:spcAft>
          <a:spcPct val="0"/>
        </a:spcAft>
        <a:defRPr sz="3200" b="1">
          <a:solidFill>
            <a:srgbClr val="0070C0"/>
          </a:solidFill>
          <a:latin typeface="Times"/>
        </a:defRPr>
      </a:lvl4pPr>
      <a:lvl5pPr algn="ctr" rtl="0" eaLnBrk="0" fontAlgn="base" hangingPunct="0">
        <a:spcBef>
          <a:spcPct val="0"/>
        </a:spcBef>
        <a:spcAft>
          <a:spcPct val="0"/>
        </a:spcAft>
        <a:defRPr sz="3200" b="1">
          <a:solidFill>
            <a:srgbClr val="0070C0"/>
          </a:solidFill>
          <a:latin typeface="Times"/>
        </a:defRPr>
      </a:lvl5pPr>
      <a:lvl6pPr marL="457200" algn="ctr" rtl="0" eaLnBrk="1" fontAlgn="base" hangingPunct="1">
        <a:spcBef>
          <a:spcPct val="0"/>
        </a:spcBef>
        <a:spcAft>
          <a:spcPct val="0"/>
        </a:spcAft>
        <a:defRPr sz="4400">
          <a:solidFill>
            <a:schemeClr val="tx2"/>
          </a:solidFill>
          <a:latin typeface="Times"/>
        </a:defRPr>
      </a:lvl6pPr>
      <a:lvl7pPr marL="914400" algn="ctr" rtl="0" eaLnBrk="1" fontAlgn="base" hangingPunct="1">
        <a:spcBef>
          <a:spcPct val="0"/>
        </a:spcBef>
        <a:spcAft>
          <a:spcPct val="0"/>
        </a:spcAft>
        <a:defRPr sz="4400">
          <a:solidFill>
            <a:schemeClr val="tx2"/>
          </a:solidFill>
          <a:latin typeface="Times"/>
        </a:defRPr>
      </a:lvl7pPr>
      <a:lvl8pPr marL="1371600" algn="ctr" rtl="0" eaLnBrk="1" fontAlgn="base" hangingPunct="1">
        <a:spcBef>
          <a:spcPct val="0"/>
        </a:spcBef>
        <a:spcAft>
          <a:spcPct val="0"/>
        </a:spcAft>
        <a:defRPr sz="4400">
          <a:solidFill>
            <a:schemeClr val="tx2"/>
          </a:solidFill>
          <a:latin typeface="Times"/>
        </a:defRPr>
      </a:lvl8pPr>
      <a:lvl9pPr marL="1828800" algn="ctr" rtl="0" eaLnBrk="1" fontAlgn="base" hangingPunct="1">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2200">
          <a:solidFill>
            <a:schemeClr val="tx1"/>
          </a:solidFill>
          <a:latin typeface="Gill Sans MT"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Gill Sans MT" pitchFamily="34" charset="0"/>
        </a:defRPr>
      </a:lvl2pPr>
      <a:lvl3pPr marL="1143000" indent="-228600" algn="l" rtl="0" eaLnBrk="0" fontAlgn="base" hangingPunct="0">
        <a:spcBef>
          <a:spcPct val="20000"/>
        </a:spcBef>
        <a:spcAft>
          <a:spcPct val="0"/>
        </a:spcAft>
        <a:buChar char="•"/>
        <a:defRPr sz="2400">
          <a:solidFill>
            <a:schemeClr val="tx1"/>
          </a:solidFill>
          <a:latin typeface="Gill Sans MT" pitchFamily="34" charset="0"/>
        </a:defRPr>
      </a:lvl3pPr>
      <a:lvl4pPr marL="1600200" indent="-228600" algn="l" rtl="0" eaLnBrk="0" fontAlgn="base" hangingPunct="0">
        <a:spcBef>
          <a:spcPct val="20000"/>
        </a:spcBef>
        <a:spcAft>
          <a:spcPct val="0"/>
        </a:spcAft>
        <a:buChar char="–"/>
        <a:defRPr sz="1400">
          <a:solidFill>
            <a:schemeClr val="tx1"/>
          </a:solidFill>
          <a:latin typeface="Gill Sans MT" pitchFamily="34" charset="0"/>
        </a:defRPr>
      </a:lvl4pPr>
      <a:lvl5pPr marL="2057400" indent="-228600" algn="l" rtl="0" eaLnBrk="0" fontAlgn="base" hangingPunct="0">
        <a:spcBef>
          <a:spcPct val="20000"/>
        </a:spcBef>
        <a:spcAft>
          <a:spcPct val="0"/>
        </a:spcAft>
        <a:buChar char="»"/>
        <a:defRPr sz="1200">
          <a:solidFill>
            <a:schemeClr val="tx1"/>
          </a:solidFill>
          <a:latin typeface="Gill Sans MT"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tiff"/><Relationship Id="rId5" Type="http://schemas.openxmlformats.org/officeDocument/2006/relationships/image" Target="../media/image34.jpeg"/><Relationship Id="rId10" Type="http://schemas.openxmlformats.org/officeDocument/2006/relationships/image" Target="../media/image39.tiff"/><Relationship Id="rId4" Type="http://schemas.openxmlformats.org/officeDocument/2006/relationships/image" Target="../media/image33.jpe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pPr eaLnBrk="1" hangingPunct="1"/>
            <a:r>
              <a:rPr lang="en-US" dirty="0" smtClean="0"/>
              <a:t>Automated Retinal Image Analysis for the detection of Glaucoma</a:t>
            </a:r>
          </a:p>
        </p:txBody>
      </p:sp>
      <p:sp>
        <p:nvSpPr>
          <p:cNvPr id="3075" name="Subtitle 2"/>
          <p:cNvSpPr>
            <a:spLocks noGrp="1"/>
          </p:cNvSpPr>
          <p:nvPr>
            <p:ph type="subTitle" idx="1"/>
          </p:nvPr>
        </p:nvSpPr>
        <p:spPr>
          <a:xfrm>
            <a:off x="685800" y="4191000"/>
            <a:ext cx="8001000" cy="2667000"/>
          </a:xfrm>
        </p:spPr>
        <p:txBody>
          <a:bodyPr/>
          <a:lstStyle/>
          <a:p>
            <a:pPr eaLnBrk="1" hangingPunct="1"/>
            <a:r>
              <a:rPr lang="en-US" sz="1800" dirty="0" smtClean="0"/>
              <a:t>Gopal </a:t>
            </a:r>
            <a:r>
              <a:rPr lang="en-US" sz="1800" dirty="0" err="1" smtClean="0"/>
              <a:t>Datt</a:t>
            </a:r>
            <a:r>
              <a:rPr lang="en-US" sz="1800" dirty="0" smtClean="0"/>
              <a:t> Joshi</a:t>
            </a:r>
          </a:p>
          <a:p>
            <a:pPr eaLnBrk="1" hangingPunct="1"/>
            <a:endParaRPr lang="en-US" sz="1800" dirty="0" smtClean="0"/>
          </a:p>
          <a:p>
            <a:pPr eaLnBrk="1" hangingPunct="1"/>
            <a:r>
              <a:rPr lang="en-US" sz="1800" smtClean="0"/>
              <a:t>Supervisor: </a:t>
            </a:r>
            <a:r>
              <a:rPr lang="en-US" sz="1800" dirty="0" smtClean="0"/>
              <a:t>Prof. </a:t>
            </a:r>
            <a:r>
              <a:rPr lang="en-US" sz="1800" dirty="0" err="1" smtClean="0"/>
              <a:t>Jayanthi</a:t>
            </a:r>
            <a:r>
              <a:rPr lang="en-US" sz="1800" dirty="0" smtClean="0"/>
              <a:t> </a:t>
            </a:r>
            <a:r>
              <a:rPr lang="en-US" sz="1800" dirty="0" err="1" smtClean="0"/>
              <a:t>Sivaswamy</a:t>
            </a:r>
            <a:endParaRPr lang="en-US" sz="1800" dirty="0" smtClean="0"/>
          </a:p>
          <a:p>
            <a:pPr eaLnBrk="1" hangingPunct="1"/>
            <a:endParaRPr lang="en-US" sz="1800" dirty="0"/>
          </a:p>
          <a:p>
            <a:pPr eaLnBrk="1" hangingPunct="1"/>
            <a:r>
              <a:rPr lang="en-US" sz="1800" i="1" dirty="0" smtClean="0"/>
              <a:t>Centre for Visual Information Technology (CVIT) </a:t>
            </a:r>
          </a:p>
          <a:p>
            <a:pPr eaLnBrk="1" hangingPunct="1"/>
            <a:r>
              <a:rPr lang="en-US" sz="1800" i="1" dirty="0" smtClean="0"/>
              <a:t>IIIT- Hyderabad</a:t>
            </a:r>
          </a:p>
          <a:p>
            <a:pPr eaLnBrk="1" hangingPunct="1"/>
            <a:endParaRPr lang="en-US" sz="1800" dirty="0" smtClean="0"/>
          </a:p>
          <a:p>
            <a:pPr eaLnBrk="1" hangingPunct="1"/>
            <a:endParaRPr lang="en-US" dirty="0" smtClean="0"/>
          </a:p>
        </p:txBody>
      </p:sp>
      <p:sp>
        <p:nvSpPr>
          <p:cNvPr id="6" name="TextBox 5"/>
          <p:cNvSpPr txBox="1"/>
          <p:nvPr/>
        </p:nvSpPr>
        <p:spPr>
          <a:xfrm>
            <a:off x="8673935" y="0"/>
            <a:ext cx="457200" cy="307777"/>
          </a:xfrm>
          <a:prstGeom prst="rect">
            <a:avLst/>
          </a:prstGeom>
          <a:noFill/>
        </p:spPr>
        <p:txBody>
          <a:bodyPr wrap="square" rtlCol="0">
            <a:spAutoFit/>
          </a:bodyPr>
          <a:lstStyle/>
          <a:p>
            <a:pPr algn="r"/>
            <a:r>
              <a:rPr lang="en-US" sz="1400" b="1" dirty="0" smtClean="0"/>
              <a:t>1</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95068"/>
            <a:ext cx="7772400" cy="838200"/>
          </a:xfrm>
        </p:spPr>
        <p:txBody>
          <a:bodyPr/>
          <a:lstStyle/>
          <a:p>
            <a:r>
              <a:rPr lang="en-US" dirty="0" smtClean="0"/>
              <a:t>OD Segmentation</a:t>
            </a:r>
            <a:br>
              <a:rPr lang="en-US" dirty="0" smtClean="0"/>
            </a:br>
            <a:r>
              <a:rPr lang="en-US" sz="2400" dirty="0" smtClean="0"/>
              <a:t>State of the Art</a:t>
            </a:r>
            <a:endParaRPr lang="en-US" dirty="0"/>
          </a:p>
        </p:txBody>
      </p:sp>
      <p:sp>
        <p:nvSpPr>
          <p:cNvPr id="4" name="Content Placeholder 3"/>
          <p:cNvSpPr>
            <a:spLocks noGrp="1"/>
          </p:cNvSpPr>
          <p:nvPr>
            <p:ph idx="1"/>
          </p:nvPr>
        </p:nvSpPr>
        <p:spPr>
          <a:xfrm>
            <a:off x="685800" y="1325884"/>
            <a:ext cx="7772400" cy="5410200"/>
          </a:xfrm>
        </p:spPr>
        <p:txBody>
          <a:bodyPr/>
          <a:lstStyle/>
          <a:p>
            <a:r>
              <a:rPr lang="en-US" dirty="0" smtClean="0">
                <a:solidFill>
                  <a:srgbClr val="0000FF"/>
                </a:solidFill>
              </a:rPr>
              <a:t>Template Matching </a:t>
            </a:r>
          </a:p>
          <a:p>
            <a:pPr lvl="1"/>
            <a:r>
              <a:rPr lang="en-US" dirty="0" smtClean="0"/>
              <a:t>early attempts</a:t>
            </a:r>
          </a:p>
          <a:p>
            <a:pPr lvl="1"/>
            <a:r>
              <a:rPr lang="en-US" i="1" dirty="0" smtClean="0"/>
              <a:t>fails in handling various OD shapes</a:t>
            </a:r>
          </a:p>
          <a:p>
            <a:pPr lvl="2"/>
            <a:r>
              <a:rPr lang="en-US" dirty="0" smtClean="0"/>
              <a:t>fixed shape assumption</a:t>
            </a:r>
            <a:r>
              <a:rPr lang="en-US" i="1" dirty="0" smtClean="0"/>
              <a:t> </a:t>
            </a:r>
          </a:p>
          <a:p>
            <a:r>
              <a:rPr lang="en-US" dirty="0" smtClean="0">
                <a:solidFill>
                  <a:srgbClr val="0000FF"/>
                </a:solidFill>
              </a:rPr>
              <a:t>Gradient-based Active Contour</a:t>
            </a:r>
          </a:p>
          <a:p>
            <a:pPr lvl="1"/>
            <a:r>
              <a:rPr lang="en-US" dirty="0" smtClean="0"/>
              <a:t>extensively explored</a:t>
            </a:r>
          </a:p>
          <a:p>
            <a:pPr lvl="1"/>
            <a:r>
              <a:rPr lang="en-US" i="1" dirty="0" smtClean="0"/>
              <a:t>sensitive to local gradients </a:t>
            </a:r>
          </a:p>
          <a:p>
            <a:pPr lvl="2"/>
            <a:r>
              <a:rPr lang="en-US" dirty="0" smtClean="0"/>
              <a:t>arise due to blood vessels &amp; inter-image intensity changes</a:t>
            </a:r>
          </a:p>
          <a:p>
            <a:pPr lvl="1"/>
            <a:r>
              <a:rPr lang="en-US" i="1" dirty="0" smtClean="0"/>
              <a:t>sensitive to contour initialization    </a:t>
            </a:r>
          </a:p>
          <a:p>
            <a:r>
              <a:rPr lang="en-US" dirty="0" smtClean="0">
                <a:solidFill>
                  <a:srgbClr val="0000FF"/>
                </a:solidFill>
              </a:rPr>
              <a:t>Region-based Active Contour: Chan-</a:t>
            </a:r>
            <a:r>
              <a:rPr lang="en-US" dirty="0" err="1" smtClean="0">
                <a:solidFill>
                  <a:srgbClr val="0000FF"/>
                </a:solidFill>
              </a:rPr>
              <a:t>Vese</a:t>
            </a:r>
            <a:r>
              <a:rPr lang="en-US" dirty="0" smtClean="0">
                <a:solidFill>
                  <a:srgbClr val="0000FF"/>
                </a:solidFill>
              </a:rPr>
              <a:t> (C-V) Model</a:t>
            </a:r>
            <a:endParaRPr lang="en-US" sz="1100" dirty="0" smtClean="0"/>
          </a:p>
          <a:p>
            <a:pPr lvl="1"/>
            <a:r>
              <a:rPr lang="en-US" dirty="0" smtClean="0"/>
              <a:t>Advantages: </a:t>
            </a:r>
          </a:p>
          <a:p>
            <a:pPr lvl="2"/>
            <a:r>
              <a:rPr lang="en-US" dirty="0" smtClean="0"/>
              <a:t>lower sensitivity to contour initialization and noise</a:t>
            </a:r>
          </a:p>
          <a:p>
            <a:pPr lvl="2"/>
            <a:r>
              <a:rPr lang="en-US" dirty="0" smtClean="0"/>
              <a:t>feasibility of segmentation even in the absence of gradient-defined boundaries</a:t>
            </a:r>
          </a:p>
          <a:p>
            <a:pPr lvl="1"/>
            <a:endParaRPr lang="en-US" dirty="0"/>
          </a:p>
        </p:txBody>
      </p:sp>
      <p:sp>
        <p:nvSpPr>
          <p:cNvPr id="5" name="TextBox 4"/>
          <p:cNvSpPr txBox="1"/>
          <p:nvPr/>
        </p:nvSpPr>
        <p:spPr>
          <a:xfrm>
            <a:off x="8673935" y="0"/>
            <a:ext cx="457200" cy="307777"/>
          </a:xfrm>
          <a:prstGeom prst="rect">
            <a:avLst/>
          </a:prstGeom>
          <a:noFill/>
        </p:spPr>
        <p:txBody>
          <a:bodyPr wrap="square" rtlCol="0">
            <a:spAutoFit/>
          </a:bodyPr>
          <a:lstStyle/>
          <a:p>
            <a:pPr algn="r"/>
            <a:r>
              <a:rPr lang="en-US" sz="1400" b="1" dirty="0" smtClean="0"/>
              <a:t>10</a:t>
            </a:r>
            <a:endParaRPr lang="en-US"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6275" y="404813"/>
            <a:ext cx="7772400" cy="814387"/>
          </a:xfrm>
        </p:spPr>
        <p:txBody>
          <a:bodyPr/>
          <a:lstStyle/>
          <a:p>
            <a:r>
              <a:rPr lang="en-US" dirty="0" smtClean="0"/>
              <a:t>C-V model: Limitations </a:t>
            </a:r>
          </a:p>
        </p:txBody>
      </p:sp>
      <p:grpSp>
        <p:nvGrpSpPr>
          <p:cNvPr id="2" name="Group 25"/>
          <p:cNvGrpSpPr>
            <a:grpSpLocks/>
          </p:cNvGrpSpPr>
          <p:nvPr/>
        </p:nvGrpSpPr>
        <p:grpSpPr bwMode="auto">
          <a:xfrm>
            <a:off x="6664325" y="1474788"/>
            <a:ext cx="2611438" cy="2411412"/>
            <a:chOff x="6664477" y="1474708"/>
            <a:chExt cx="2610587" cy="2411492"/>
          </a:xfrm>
        </p:grpSpPr>
        <p:pic>
          <p:nvPicPr>
            <p:cNvPr id="11278" name="Picture 5" descr="D:\ODsegmenation_icvgip\segOD_global\samResults\2_out.tif"/>
            <p:cNvPicPr>
              <a:picLocks noChangeAspect="1" noChangeArrowheads="1"/>
            </p:cNvPicPr>
            <p:nvPr/>
          </p:nvPicPr>
          <p:blipFill>
            <a:blip r:embed="rId2"/>
            <a:srcRect/>
            <a:stretch>
              <a:fillRect/>
            </a:stretch>
          </p:blipFill>
          <p:spPr bwMode="auto">
            <a:xfrm>
              <a:off x="6664477" y="1474708"/>
              <a:ext cx="2369795" cy="2377440"/>
            </a:xfrm>
            <a:prstGeom prst="rect">
              <a:avLst/>
            </a:prstGeom>
            <a:noFill/>
            <a:ln w="9525">
              <a:noFill/>
              <a:miter lim="800000"/>
              <a:headEnd/>
              <a:tailEnd/>
            </a:ln>
          </p:spPr>
        </p:pic>
        <p:grpSp>
          <p:nvGrpSpPr>
            <p:cNvPr id="3" name="Group 17"/>
            <p:cNvGrpSpPr>
              <a:grpSpLocks/>
            </p:cNvGrpSpPr>
            <p:nvPr/>
          </p:nvGrpSpPr>
          <p:grpSpPr bwMode="auto">
            <a:xfrm>
              <a:off x="6684264" y="3516868"/>
              <a:ext cx="2590800" cy="369332"/>
              <a:chOff x="6781800" y="3322320"/>
              <a:chExt cx="2590800" cy="369332"/>
            </a:xfrm>
          </p:grpSpPr>
          <p:cxnSp>
            <p:nvCxnSpPr>
              <p:cNvPr id="11280" name="Straight Connector 6"/>
              <p:cNvCxnSpPr>
                <a:cxnSpLocks noChangeShapeType="1"/>
              </p:cNvCxnSpPr>
              <p:nvPr/>
            </p:nvCxnSpPr>
            <p:spPr bwMode="auto">
              <a:xfrm>
                <a:off x="8205216" y="3517392"/>
                <a:ext cx="228600" cy="1588"/>
              </a:xfrm>
              <a:prstGeom prst="line">
                <a:avLst/>
              </a:prstGeom>
              <a:noFill/>
              <a:ln w="47625" algn="ctr">
                <a:solidFill>
                  <a:srgbClr val="00CC00"/>
                </a:solidFill>
                <a:round/>
                <a:headEnd/>
                <a:tailEnd/>
              </a:ln>
            </p:spPr>
          </p:cxnSp>
          <p:cxnSp>
            <p:nvCxnSpPr>
              <p:cNvPr id="11281" name="Straight Connector 8"/>
              <p:cNvCxnSpPr>
                <a:cxnSpLocks noChangeShapeType="1"/>
              </p:cNvCxnSpPr>
              <p:nvPr/>
            </p:nvCxnSpPr>
            <p:spPr bwMode="auto">
              <a:xfrm>
                <a:off x="6781800" y="3527996"/>
                <a:ext cx="228600" cy="1588"/>
              </a:xfrm>
              <a:prstGeom prst="line">
                <a:avLst/>
              </a:prstGeom>
              <a:noFill/>
              <a:ln w="47625" algn="ctr">
                <a:solidFill>
                  <a:schemeClr val="bg1"/>
                </a:solidFill>
                <a:round/>
                <a:headEnd/>
                <a:tailEnd/>
              </a:ln>
            </p:spPr>
          </p:cxnSp>
          <p:sp>
            <p:nvSpPr>
              <p:cNvPr id="11282" name="TextBox 9"/>
              <p:cNvSpPr txBox="1">
                <a:spLocks noChangeArrowheads="1"/>
              </p:cNvSpPr>
              <p:nvPr/>
            </p:nvSpPr>
            <p:spPr bwMode="auto">
              <a:xfrm>
                <a:off x="8382000" y="3322320"/>
                <a:ext cx="990600" cy="369332"/>
              </a:xfrm>
              <a:prstGeom prst="rect">
                <a:avLst/>
              </a:prstGeom>
              <a:noFill/>
              <a:ln w="9525">
                <a:noFill/>
                <a:miter lim="800000"/>
                <a:headEnd/>
                <a:tailEnd/>
              </a:ln>
            </p:spPr>
            <p:txBody>
              <a:bodyPr>
                <a:spAutoFit/>
              </a:bodyPr>
              <a:lstStyle/>
              <a:p>
                <a:r>
                  <a:rPr lang="en-US">
                    <a:solidFill>
                      <a:srgbClr val="00CC00"/>
                    </a:solidFill>
                  </a:rPr>
                  <a:t>expert</a:t>
                </a:r>
              </a:p>
            </p:txBody>
          </p:sp>
          <p:sp>
            <p:nvSpPr>
              <p:cNvPr id="11283" name="TextBox 10"/>
              <p:cNvSpPr txBox="1">
                <a:spLocks noChangeArrowheads="1"/>
              </p:cNvSpPr>
              <p:nvPr/>
            </p:nvSpPr>
            <p:spPr bwMode="auto">
              <a:xfrm>
                <a:off x="6973824" y="3352800"/>
                <a:ext cx="1627632" cy="338554"/>
              </a:xfrm>
              <a:prstGeom prst="rect">
                <a:avLst/>
              </a:prstGeom>
              <a:noFill/>
              <a:ln w="9525">
                <a:noFill/>
                <a:miter lim="800000"/>
                <a:headEnd/>
                <a:tailEnd/>
              </a:ln>
            </p:spPr>
            <p:txBody>
              <a:bodyPr>
                <a:spAutoFit/>
              </a:bodyPr>
              <a:lstStyle/>
              <a:p>
                <a:r>
                  <a:rPr lang="en-US" sz="1600" b="1">
                    <a:solidFill>
                      <a:schemeClr val="bg1"/>
                    </a:solidFill>
                  </a:rPr>
                  <a:t>C-V model</a:t>
                </a:r>
              </a:p>
            </p:txBody>
          </p:sp>
        </p:grpSp>
      </p:grpSp>
      <p:pic>
        <p:nvPicPr>
          <p:cNvPr id="16" name="Picture 2" descr="D:\ODsegmenation_icvgip\segOD_gvf\sampleRes\3.tif"/>
          <p:cNvPicPr>
            <a:picLocks noChangeAspect="1" noChangeArrowheads="1"/>
          </p:cNvPicPr>
          <p:nvPr/>
        </p:nvPicPr>
        <p:blipFill>
          <a:blip r:embed="rId3"/>
          <a:srcRect/>
          <a:stretch>
            <a:fillRect/>
          </a:stretch>
        </p:blipFill>
        <p:spPr bwMode="auto">
          <a:xfrm>
            <a:off x="4273550" y="4191000"/>
            <a:ext cx="2376488" cy="2378075"/>
          </a:xfrm>
          <a:prstGeom prst="rect">
            <a:avLst/>
          </a:prstGeom>
          <a:noFill/>
          <a:ln w="9525">
            <a:noFill/>
            <a:miter lim="800000"/>
            <a:headEnd/>
            <a:tailEnd/>
          </a:ln>
        </p:spPr>
      </p:pic>
      <p:pic>
        <p:nvPicPr>
          <p:cNvPr id="17" name="Picture 4" descr="D:\ODsegmenation_icvgip\segOD_global\samResults\3_out.tif"/>
          <p:cNvPicPr>
            <a:picLocks noChangeAspect="1" noChangeArrowheads="1"/>
          </p:cNvPicPr>
          <p:nvPr/>
        </p:nvPicPr>
        <p:blipFill>
          <a:blip r:embed="rId4"/>
          <a:srcRect/>
          <a:stretch>
            <a:fillRect/>
          </a:stretch>
        </p:blipFill>
        <p:spPr bwMode="auto">
          <a:xfrm>
            <a:off x="6677025" y="4191000"/>
            <a:ext cx="2370138" cy="2378075"/>
          </a:xfrm>
          <a:prstGeom prst="rect">
            <a:avLst/>
          </a:prstGeom>
          <a:noFill/>
          <a:ln w="9525">
            <a:noFill/>
            <a:miter lim="800000"/>
            <a:headEnd/>
            <a:tailEnd/>
          </a:ln>
        </p:spPr>
      </p:pic>
      <p:pic>
        <p:nvPicPr>
          <p:cNvPr id="19" name="Picture 4" descr="D:\ODsegmenation_icvgip\segOD_gvf\sampleRes\2.tif"/>
          <p:cNvPicPr>
            <a:picLocks noChangeAspect="1" noChangeArrowheads="1"/>
          </p:cNvPicPr>
          <p:nvPr/>
        </p:nvPicPr>
        <p:blipFill>
          <a:blip r:embed="rId5"/>
          <a:srcRect/>
          <a:stretch>
            <a:fillRect/>
          </a:stretch>
        </p:blipFill>
        <p:spPr bwMode="auto">
          <a:xfrm>
            <a:off x="4267200" y="1474788"/>
            <a:ext cx="2389188" cy="2378075"/>
          </a:xfrm>
          <a:prstGeom prst="rect">
            <a:avLst/>
          </a:prstGeom>
          <a:noFill/>
          <a:ln w="9525">
            <a:noFill/>
            <a:miter lim="800000"/>
            <a:headEnd/>
            <a:tailEnd/>
          </a:ln>
        </p:spPr>
      </p:pic>
      <p:sp>
        <p:nvSpPr>
          <p:cNvPr id="21" name="TextBox 20"/>
          <p:cNvSpPr txBox="1">
            <a:spLocks noChangeArrowheads="1"/>
          </p:cNvSpPr>
          <p:nvPr/>
        </p:nvSpPr>
        <p:spPr bwMode="auto">
          <a:xfrm>
            <a:off x="304800" y="2938463"/>
            <a:ext cx="3962400" cy="2369880"/>
          </a:xfrm>
          <a:prstGeom prst="rect">
            <a:avLst/>
          </a:prstGeom>
          <a:noFill/>
          <a:ln w="9525">
            <a:noFill/>
            <a:miter lim="800000"/>
            <a:headEnd/>
            <a:tailEnd/>
          </a:ln>
        </p:spPr>
        <p:txBody>
          <a:bodyPr wrap="square">
            <a:spAutoFit/>
          </a:bodyPr>
          <a:lstStyle/>
          <a:p>
            <a:r>
              <a:rPr lang="en-US" sz="2000" b="1" i="1" u="sng" dirty="0" smtClean="0">
                <a:solidFill>
                  <a:srgbClr val="008000"/>
                </a:solidFill>
                <a:latin typeface="Gill Sans MT" pitchFamily="34" charset="0"/>
              </a:rPr>
              <a:t>Assumption </a:t>
            </a:r>
          </a:p>
          <a:p>
            <a:r>
              <a:rPr lang="en-US" sz="2000" dirty="0" smtClean="0">
                <a:solidFill>
                  <a:srgbClr val="008000"/>
                </a:solidFill>
                <a:latin typeface="Gill Sans MT" pitchFamily="34" charset="0"/>
              </a:rPr>
              <a:t> </a:t>
            </a:r>
          </a:p>
          <a:p>
            <a:r>
              <a:rPr lang="en-US" sz="2000" dirty="0" smtClean="0">
                <a:solidFill>
                  <a:srgbClr val="008000"/>
                </a:solidFill>
                <a:latin typeface="Gill Sans MT" pitchFamily="34" charset="0"/>
              </a:rPr>
              <a:t>Image consists of statistically homogeneous regions </a:t>
            </a:r>
          </a:p>
          <a:p>
            <a:pPr>
              <a:buFont typeface="Wingdings" pitchFamily="2" charset="2"/>
              <a:buChar char="§"/>
            </a:pPr>
            <a:endParaRPr lang="en-US" sz="1600" dirty="0" smtClean="0">
              <a:solidFill>
                <a:srgbClr val="008000"/>
              </a:solidFill>
              <a:latin typeface="Gill Sans MT" pitchFamily="34" charset="0"/>
            </a:endParaRPr>
          </a:p>
          <a:p>
            <a:pPr>
              <a:buFont typeface="Wingdings" pitchFamily="2" charset="2"/>
              <a:buChar char="Ø"/>
            </a:pPr>
            <a:r>
              <a:rPr lang="en-US" sz="1600" dirty="0" smtClean="0">
                <a:solidFill>
                  <a:srgbClr val="008000"/>
                </a:solidFill>
                <a:latin typeface="Gill Sans MT" pitchFamily="34" charset="0"/>
              </a:rPr>
              <a:t> Leads to poor performance on inhomogeneous objects</a:t>
            </a:r>
          </a:p>
          <a:p>
            <a:endParaRPr lang="en-US" sz="2000" b="1" i="1" u="sng" dirty="0" smtClean="0">
              <a:solidFill>
                <a:srgbClr val="008000"/>
              </a:solidFill>
              <a:latin typeface="Gill Sans MT" pitchFamily="34" charset="0"/>
            </a:endParaRPr>
          </a:p>
        </p:txBody>
      </p:sp>
      <p:grpSp>
        <p:nvGrpSpPr>
          <p:cNvPr id="4" name="Group 26"/>
          <p:cNvGrpSpPr>
            <a:grpSpLocks/>
          </p:cNvGrpSpPr>
          <p:nvPr/>
        </p:nvGrpSpPr>
        <p:grpSpPr bwMode="auto">
          <a:xfrm>
            <a:off x="1143000" y="1905000"/>
            <a:ext cx="2819400" cy="646113"/>
            <a:chOff x="1143000" y="1905000"/>
            <a:chExt cx="2819400" cy="646331"/>
          </a:xfrm>
        </p:grpSpPr>
        <p:sp>
          <p:nvSpPr>
            <p:cNvPr id="22" name="TextBox 21"/>
            <p:cNvSpPr txBox="1"/>
            <p:nvPr/>
          </p:nvSpPr>
          <p:spPr>
            <a:xfrm>
              <a:off x="1143000" y="1905000"/>
              <a:ext cx="2667000" cy="646331"/>
            </a:xfrm>
            <a:prstGeom prst="rect">
              <a:avLst/>
            </a:prstGeom>
            <a:noFill/>
          </p:spPr>
          <p:txBody>
            <a:bodyPr>
              <a:spAutoFit/>
            </a:bodyPr>
            <a:lstStyle/>
            <a:p>
              <a:pPr algn="ctr">
                <a:defRPr/>
              </a:pPr>
              <a:r>
                <a:rPr lang="en-US" dirty="0">
                  <a:solidFill>
                    <a:schemeClr val="accent1">
                      <a:lumMod val="25000"/>
                    </a:schemeClr>
                  </a:solidFill>
                </a:rPr>
                <a:t>Example of smooth region transition  </a:t>
              </a:r>
            </a:p>
          </p:txBody>
        </p:sp>
        <p:sp>
          <p:nvSpPr>
            <p:cNvPr id="23" name="Right Arrow 22"/>
            <p:cNvSpPr/>
            <p:nvPr/>
          </p:nvSpPr>
          <p:spPr bwMode="auto">
            <a:xfrm>
              <a:off x="3581400" y="2057451"/>
              <a:ext cx="381000" cy="381129"/>
            </a:xfrm>
            <a:prstGeom prst="rightArrow">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latin typeface="Times"/>
              </a:endParaRPr>
            </a:p>
          </p:txBody>
        </p:sp>
      </p:grpSp>
      <p:grpSp>
        <p:nvGrpSpPr>
          <p:cNvPr id="5" name="Group 27"/>
          <p:cNvGrpSpPr>
            <a:grpSpLocks/>
          </p:cNvGrpSpPr>
          <p:nvPr/>
        </p:nvGrpSpPr>
        <p:grpSpPr bwMode="auto">
          <a:xfrm>
            <a:off x="1447800" y="5105400"/>
            <a:ext cx="2514600" cy="646113"/>
            <a:chOff x="1447800" y="5105400"/>
            <a:chExt cx="2514600" cy="646331"/>
          </a:xfrm>
        </p:grpSpPr>
        <p:sp>
          <p:nvSpPr>
            <p:cNvPr id="24" name="TextBox 23"/>
            <p:cNvSpPr txBox="1"/>
            <p:nvPr/>
          </p:nvSpPr>
          <p:spPr>
            <a:xfrm>
              <a:off x="1447800" y="5105400"/>
              <a:ext cx="2362200" cy="646331"/>
            </a:xfrm>
            <a:prstGeom prst="rect">
              <a:avLst/>
            </a:prstGeom>
            <a:noFill/>
          </p:spPr>
          <p:txBody>
            <a:bodyPr>
              <a:spAutoFit/>
            </a:bodyPr>
            <a:lstStyle/>
            <a:p>
              <a:pPr algn="ctr">
                <a:defRPr/>
              </a:pPr>
              <a:r>
                <a:rPr lang="en-US" dirty="0">
                  <a:solidFill>
                    <a:schemeClr val="accent1">
                      <a:lumMod val="25000"/>
                    </a:schemeClr>
                  </a:solidFill>
                </a:rPr>
                <a:t>Example of high atrophy </a:t>
              </a:r>
            </a:p>
          </p:txBody>
        </p:sp>
        <p:sp>
          <p:nvSpPr>
            <p:cNvPr id="25" name="Right Arrow 24"/>
            <p:cNvSpPr/>
            <p:nvPr/>
          </p:nvSpPr>
          <p:spPr bwMode="auto">
            <a:xfrm>
              <a:off x="3581400" y="5297553"/>
              <a:ext cx="381000" cy="381129"/>
            </a:xfrm>
            <a:prstGeom prst="rightArrow">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latin typeface="Times"/>
              </a:endParaRPr>
            </a:p>
          </p:txBody>
        </p:sp>
      </p:grpSp>
      <p:sp>
        <p:nvSpPr>
          <p:cNvPr id="20" name="TextBox 19"/>
          <p:cNvSpPr txBox="1"/>
          <p:nvPr/>
        </p:nvSpPr>
        <p:spPr>
          <a:xfrm>
            <a:off x="8673935" y="0"/>
            <a:ext cx="457200" cy="307777"/>
          </a:xfrm>
          <a:prstGeom prst="rect">
            <a:avLst/>
          </a:prstGeom>
          <a:noFill/>
        </p:spPr>
        <p:txBody>
          <a:bodyPr wrap="square" rtlCol="0">
            <a:spAutoFit/>
          </a:bodyPr>
          <a:lstStyle/>
          <a:p>
            <a:pPr algn="r"/>
            <a:r>
              <a:rPr lang="en-US" sz="1400" b="1" dirty="0" smtClean="0"/>
              <a:t>11</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par>
                                <p:cTn id="8" presetID="3" presetClass="exit" presetSubtype="10" fill="hold" nodeType="withEffect">
                                  <p:stCondLst>
                                    <p:cond delay="0"/>
                                  </p:stCondLst>
                                  <p:childTnLst>
                                    <p:animEffect transition="out" filter="blinds(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76275" y="404813"/>
            <a:ext cx="7772400" cy="1143000"/>
          </a:xfrm>
        </p:spPr>
        <p:txBody>
          <a:bodyPr/>
          <a:lstStyle/>
          <a:p>
            <a:r>
              <a:rPr lang="en-US" dirty="0" smtClean="0"/>
              <a:t>Our Proposal</a:t>
            </a:r>
          </a:p>
        </p:txBody>
      </p:sp>
      <p:sp>
        <p:nvSpPr>
          <p:cNvPr id="12291" name="Content Placeholder 2"/>
          <p:cNvSpPr>
            <a:spLocks noGrp="1"/>
          </p:cNvSpPr>
          <p:nvPr>
            <p:ph idx="1"/>
          </p:nvPr>
        </p:nvSpPr>
        <p:spPr>
          <a:xfrm>
            <a:off x="676275" y="1600200"/>
            <a:ext cx="7772400" cy="4648200"/>
          </a:xfrm>
        </p:spPr>
        <p:txBody>
          <a:bodyPr/>
          <a:lstStyle/>
          <a:p>
            <a:pPr>
              <a:buFontTx/>
              <a:buNone/>
            </a:pPr>
            <a:r>
              <a:rPr lang="en-US" dirty="0" smtClean="0">
                <a:solidFill>
                  <a:srgbClr val="008000"/>
                </a:solidFill>
              </a:rPr>
              <a:t>Improve </a:t>
            </a:r>
            <a:r>
              <a:rPr lang="en-US" dirty="0" smtClean="0"/>
              <a:t>the C-V model by using </a:t>
            </a:r>
          </a:p>
          <a:p>
            <a:endParaRPr lang="en-US" i="1" dirty="0" smtClean="0">
              <a:solidFill>
                <a:srgbClr val="008000"/>
              </a:solidFill>
            </a:endParaRPr>
          </a:p>
          <a:p>
            <a:pPr>
              <a:buFont typeface="Wingdings" pitchFamily="2" charset="2"/>
              <a:buChar char="Ø"/>
            </a:pPr>
            <a:r>
              <a:rPr lang="en-US" i="1" dirty="0" smtClean="0">
                <a:solidFill>
                  <a:srgbClr val="008000"/>
                </a:solidFill>
              </a:rPr>
              <a:t>Local</a:t>
            </a:r>
            <a:r>
              <a:rPr lang="en-US" i="1" dirty="0" smtClean="0"/>
              <a:t> </a:t>
            </a:r>
            <a:r>
              <a:rPr lang="en-US" dirty="0" smtClean="0"/>
              <a:t>instead of global statistics </a:t>
            </a:r>
          </a:p>
          <a:p>
            <a:pPr lvl="2"/>
            <a:r>
              <a:rPr lang="en-US" dirty="0" smtClean="0"/>
              <a:t>to extend the scope of the model</a:t>
            </a:r>
          </a:p>
          <a:p>
            <a:pPr lvl="1"/>
            <a:endParaRPr lang="en-US" dirty="0" smtClean="0"/>
          </a:p>
          <a:p>
            <a:pPr>
              <a:buFont typeface="Wingdings" pitchFamily="2" charset="2"/>
              <a:buChar char="Ø"/>
            </a:pPr>
            <a:r>
              <a:rPr lang="en-US" dirty="0" smtClean="0"/>
              <a:t>Information from </a:t>
            </a:r>
            <a:r>
              <a:rPr lang="en-US" i="1" dirty="0" smtClean="0">
                <a:solidFill>
                  <a:srgbClr val="008000"/>
                </a:solidFill>
              </a:rPr>
              <a:t>multiple</a:t>
            </a:r>
            <a:r>
              <a:rPr lang="en-US" dirty="0" smtClean="0">
                <a:solidFill>
                  <a:srgbClr val="008000"/>
                </a:solidFill>
              </a:rPr>
              <a:t> </a:t>
            </a:r>
            <a:r>
              <a:rPr lang="en-US" i="1" dirty="0" smtClean="0">
                <a:solidFill>
                  <a:srgbClr val="008000"/>
                </a:solidFill>
              </a:rPr>
              <a:t>feature</a:t>
            </a:r>
            <a:r>
              <a:rPr lang="en-US" dirty="0" smtClean="0">
                <a:solidFill>
                  <a:srgbClr val="008000"/>
                </a:solidFill>
              </a:rPr>
              <a:t> </a:t>
            </a:r>
            <a:r>
              <a:rPr lang="en-US" dirty="0" smtClean="0"/>
              <a:t>channels </a:t>
            </a:r>
          </a:p>
          <a:p>
            <a:pPr lvl="2"/>
            <a:r>
              <a:rPr lang="en-US" dirty="0" smtClean="0"/>
              <a:t>to bring robustness against distraction near OD region</a:t>
            </a:r>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12</a:t>
            </a:r>
            <a:endParaRPr lang="en-US"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icvgip10\images\representativeImages\1514781_R.png"/>
          <p:cNvPicPr>
            <a:picLocks noChangeAspect="1" noChangeArrowheads="1"/>
          </p:cNvPicPr>
          <p:nvPr/>
        </p:nvPicPr>
        <p:blipFill>
          <a:blip r:embed="rId3"/>
          <a:srcRect/>
          <a:stretch>
            <a:fillRect/>
          </a:stretch>
        </p:blipFill>
        <p:spPr bwMode="auto">
          <a:xfrm>
            <a:off x="5791200" y="3581400"/>
            <a:ext cx="2709863" cy="2743200"/>
          </a:xfrm>
          <a:prstGeom prst="rect">
            <a:avLst/>
          </a:prstGeom>
          <a:noFill/>
          <a:ln w="9525">
            <a:noFill/>
            <a:miter lim="800000"/>
            <a:headEnd/>
            <a:tailEnd/>
          </a:ln>
        </p:spPr>
      </p:pic>
      <p:sp>
        <p:nvSpPr>
          <p:cNvPr id="9219" name="Title 1"/>
          <p:cNvSpPr>
            <a:spLocks noGrp="1"/>
          </p:cNvSpPr>
          <p:nvPr>
            <p:ph type="title"/>
          </p:nvPr>
        </p:nvSpPr>
        <p:spPr>
          <a:xfrm>
            <a:off x="676275" y="404813"/>
            <a:ext cx="7772400" cy="1143000"/>
          </a:xfrm>
        </p:spPr>
        <p:txBody>
          <a:bodyPr/>
          <a:lstStyle/>
          <a:p>
            <a:r>
              <a:rPr lang="en-US" dirty="0" smtClean="0"/>
              <a:t> Original Chan </a:t>
            </a:r>
            <a:r>
              <a:rPr lang="en-US" dirty="0" err="1" smtClean="0"/>
              <a:t>Vese</a:t>
            </a:r>
            <a:r>
              <a:rPr lang="en-US" dirty="0" smtClean="0"/>
              <a:t> (C-V) Model</a:t>
            </a:r>
          </a:p>
        </p:txBody>
      </p:sp>
      <p:sp>
        <p:nvSpPr>
          <p:cNvPr id="3" name="Content Placeholder 2"/>
          <p:cNvSpPr>
            <a:spLocks noGrp="1"/>
          </p:cNvSpPr>
          <p:nvPr>
            <p:ph idx="1"/>
          </p:nvPr>
        </p:nvSpPr>
        <p:spPr>
          <a:xfrm>
            <a:off x="676275" y="1600200"/>
            <a:ext cx="7772400" cy="4648200"/>
          </a:xfrm>
        </p:spPr>
        <p:txBody>
          <a:bodyPr/>
          <a:lstStyle/>
          <a:p>
            <a:r>
              <a:rPr lang="en-US" dirty="0" smtClean="0"/>
              <a:t>Consider a vector valued image                    where</a:t>
            </a:r>
          </a:p>
          <a:p>
            <a:pPr>
              <a:buFontTx/>
              <a:buNone/>
            </a:pPr>
            <a:r>
              <a:rPr lang="en-US" dirty="0" smtClean="0"/>
              <a:t>                  in the image domain</a:t>
            </a:r>
          </a:p>
          <a:p>
            <a:pPr>
              <a:buFontTx/>
              <a:buNone/>
            </a:pPr>
            <a:endParaRPr lang="en-US" i="1" dirty="0" smtClean="0">
              <a:latin typeface="Baskerville Old Face" pitchFamily="18" charset="0"/>
            </a:endParaRPr>
          </a:p>
          <a:p>
            <a:r>
              <a:rPr lang="en-US" dirty="0" smtClean="0"/>
              <a:t>The C-V model  defines the energy functional as: </a:t>
            </a:r>
          </a:p>
        </p:txBody>
      </p:sp>
      <p:pic>
        <p:nvPicPr>
          <p:cNvPr id="9221" name="Picture 5"/>
          <p:cNvPicPr>
            <a:picLocks noChangeAspect="1" noChangeArrowheads="1"/>
          </p:cNvPicPr>
          <p:nvPr/>
        </p:nvPicPr>
        <p:blipFill>
          <a:blip r:embed="rId4"/>
          <a:srcRect/>
          <a:stretch>
            <a:fillRect/>
          </a:stretch>
        </p:blipFill>
        <p:spPr bwMode="auto">
          <a:xfrm>
            <a:off x="4724400" y="1664525"/>
            <a:ext cx="1449388" cy="304800"/>
          </a:xfrm>
          <a:prstGeom prst="rect">
            <a:avLst/>
          </a:prstGeom>
          <a:noFill/>
          <a:ln w="9525">
            <a:noFill/>
            <a:miter lim="800000"/>
            <a:headEnd/>
            <a:tailEnd/>
          </a:ln>
        </p:spPr>
      </p:pic>
      <p:pic>
        <p:nvPicPr>
          <p:cNvPr id="9222" name="Picture 7"/>
          <p:cNvPicPr>
            <a:picLocks noChangeAspect="1" noChangeArrowheads="1"/>
          </p:cNvPicPr>
          <p:nvPr/>
        </p:nvPicPr>
        <p:blipFill>
          <a:blip r:embed="rId5"/>
          <a:srcRect/>
          <a:stretch>
            <a:fillRect/>
          </a:stretch>
        </p:blipFill>
        <p:spPr bwMode="auto">
          <a:xfrm>
            <a:off x="1068387" y="2119312"/>
            <a:ext cx="533400" cy="242888"/>
          </a:xfrm>
          <a:prstGeom prst="rect">
            <a:avLst/>
          </a:prstGeom>
          <a:noFill/>
          <a:ln w="9525">
            <a:noFill/>
            <a:miter lim="800000"/>
            <a:headEnd/>
            <a:tailEnd/>
          </a:ln>
        </p:spPr>
      </p:pic>
      <p:pic>
        <p:nvPicPr>
          <p:cNvPr id="9223" name="Picture 9"/>
          <p:cNvPicPr>
            <a:picLocks noChangeAspect="1" noChangeArrowheads="1"/>
          </p:cNvPicPr>
          <p:nvPr/>
        </p:nvPicPr>
        <p:blipFill>
          <a:blip r:embed="rId6"/>
          <a:srcRect/>
          <a:stretch>
            <a:fillRect/>
          </a:stretch>
        </p:blipFill>
        <p:spPr bwMode="auto">
          <a:xfrm>
            <a:off x="1677987" y="2119312"/>
            <a:ext cx="379413" cy="242888"/>
          </a:xfrm>
          <a:prstGeom prst="rect">
            <a:avLst/>
          </a:prstGeom>
          <a:noFill/>
          <a:ln w="9525">
            <a:noFill/>
            <a:miter lim="800000"/>
            <a:headEnd/>
            <a:tailEnd/>
          </a:ln>
        </p:spPr>
      </p:pic>
      <p:pic>
        <p:nvPicPr>
          <p:cNvPr id="11274" name="Picture 10"/>
          <p:cNvPicPr>
            <a:picLocks noChangeAspect="1" noChangeArrowheads="1"/>
          </p:cNvPicPr>
          <p:nvPr/>
        </p:nvPicPr>
        <p:blipFill>
          <a:blip r:embed="rId7"/>
          <a:srcRect/>
          <a:stretch>
            <a:fillRect/>
          </a:stretch>
        </p:blipFill>
        <p:spPr bwMode="auto">
          <a:xfrm>
            <a:off x="685800" y="3581400"/>
            <a:ext cx="4652963" cy="1851025"/>
          </a:xfrm>
          <a:prstGeom prst="rect">
            <a:avLst/>
          </a:prstGeom>
          <a:noFill/>
          <a:ln w="9525">
            <a:noFill/>
            <a:miter lim="800000"/>
            <a:headEnd/>
            <a:tailEnd/>
          </a:ln>
        </p:spPr>
      </p:pic>
      <p:sp>
        <p:nvSpPr>
          <p:cNvPr id="16" name="TextBox 15"/>
          <p:cNvSpPr txBox="1">
            <a:spLocks noChangeArrowheads="1"/>
          </p:cNvSpPr>
          <p:nvPr/>
        </p:nvSpPr>
        <p:spPr bwMode="auto">
          <a:xfrm>
            <a:off x="381000" y="5562600"/>
            <a:ext cx="5181600" cy="1077913"/>
          </a:xfrm>
          <a:prstGeom prst="rect">
            <a:avLst/>
          </a:prstGeom>
          <a:noFill/>
          <a:ln w="9525">
            <a:noFill/>
            <a:miter lim="800000"/>
            <a:headEnd/>
            <a:tailEnd/>
          </a:ln>
        </p:spPr>
        <p:txBody>
          <a:bodyPr>
            <a:spAutoFit/>
          </a:bodyPr>
          <a:lstStyle/>
          <a:p>
            <a:r>
              <a:rPr lang="en-US" sz="1200"/>
              <a:t>c+ and c- are two constants to approximate the image intensity inside and outside of the contour C.</a:t>
            </a:r>
          </a:p>
          <a:p>
            <a:endParaRPr lang="en-US" sz="1200"/>
          </a:p>
          <a:p>
            <a:r>
              <a:rPr lang="en-US" sz="1200"/>
              <a:t>λ and µ are weights for the fitting and the regularizing terms, respectively</a:t>
            </a:r>
          </a:p>
          <a:p>
            <a:endParaRPr lang="en-US" sz="1600"/>
          </a:p>
        </p:txBody>
      </p:sp>
      <p:grpSp>
        <p:nvGrpSpPr>
          <p:cNvPr id="2" name="Group 19"/>
          <p:cNvGrpSpPr>
            <a:grpSpLocks/>
          </p:cNvGrpSpPr>
          <p:nvPr/>
        </p:nvGrpSpPr>
        <p:grpSpPr bwMode="auto">
          <a:xfrm>
            <a:off x="5775325" y="3581400"/>
            <a:ext cx="2895600" cy="2743200"/>
            <a:chOff x="5791200" y="3581400"/>
            <a:chExt cx="2895600" cy="2743200"/>
          </a:xfrm>
        </p:grpSpPr>
        <p:sp>
          <p:nvSpPr>
            <p:cNvPr id="13" name="Rectangle 12"/>
            <p:cNvSpPr/>
            <p:nvPr/>
          </p:nvSpPr>
          <p:spPr bwMode="auto">
            <a:xfrm>
              <a:off x="5791200" y="3581400"/>
              <a:ext cx="2743200" cy="2743200"/>
            </a:xfrm>
            <a:prstGeom prst="rect">
              <a:avLst/>
            </a:prstGeom>
            <a:solidFill>
              <a:schemeClr val="bg1">
                <a:lumMod val="85000"/>
                <a:alpha val="43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12" name="Freeform 11"/>
            <p:cNvSpPr/>
            <p:nvPr/>
          </p:nvSpPr>
          <p:spPr bwMode="auto">
            <a:xfrm>
              <a:off x="6553200" y="4495800"/>
              <a:ext cx="1347788" cy="1401763"/>
            </a:xfrm>
            <a:custGeom>
              <a:avLst/>
              <a:gdLst>
                <a:gd name="connsiteX0" fmla="*/ 140469 w 1347477"/>
                <a:gd name="connsiteY0" fmla="*/ 48954 h 1402266"/>
                <a:gd name="connsiteX1" fmla="*/ 225813 w 1347477"/>
                <a:gd name="connsiteY1" fmla="*/ 36762 h 1402266"/>
                <a:gd name="connsiteX2" fmla="*/ 481845 w 1347477"/>
                <a:gd name="connsiteY2" fmla="*/ 12378 h 1402266"/>
                <a:gd name="connsiteX3" fmla="*/ 725685 w 1347477"/>
                <a:gd name="connsiteY3" fmla="*/ 48954 h 1402266"/>
                <a:gd name="connsiteX4" fmla="*/ 786645 w 1347477"/>
                <a:gd name="connsiteY4" fmla="*/ 61146 h 1402266"/>
                <a:gd name="connsiteX5" fmla="*/ 1030485 w 1347477"/>
                <a:gd name="connsiteY5" fmla="*/ 219642 h 1402266"/>
                <a:gd name="connsiteX6" fmla="*/ 1225557 w 1347477"/>
                <a:gd name="connsiteY6" fmla="*/ 390330 h 1402266"/>
                <a:gd name="connsiteX7" fmla="*/ 1323093 w 1347477"/>
                <a:gd name="connsiteY7" fmla="*/ 634170 h 1402266"/>
                <a:gd name="connsiteX8" fmla="*/ 1347477 w 1347477"/>
                <a:gd name="connsiteY8" fmla="*/ 853626 h 1402266"/>
                <a:gd name="connsiteX9" fmla="*/ 1323093 w 1347477"/>
                <a:gd name="connsiteY9" fmla="*/ 914586 h 1402266"/>
                <a:gd name="connsiteX10" fmla="*/ 1274325 w 1347477"/>
                <a:gd name="connsiteY10" fmla="*/ 975546 h 1402266"/>
                <a:gd name="connsiteX11" fmla="*/ 1249941 w 1347477"/>
                <a:gd name="connsiteY11" fmla="*/ 1085274 h 1402266"/>
                <a:gd name="connsiteX12" fmla="*/ 1201173 w 1347477"/>
                <a:gd name="connsiteY12" fmla="*/ 1146234 h 1402266"/>
                <a:gd name="connsiteX13" fmla="*/ 1140213 w 1347477"/>
                <a:gd name="connsiteY13" fmla="*/ 1231578 h 1402266"/>
                <a:gd name="connsiteX14" fmla="*/ 1006101 w 1347477"/>
                <a:gd name="connsiteY14" fmla="*/ 1353498 h 1402266"/>
                <a:gd name="connsiteX15" fmla="*/ 835413 w 1347477"/>
                <a:gd name="connsiteY15" fmla="*/ 1390074 h 1402266"/>
                <a:gd name="connsiteX16" fmla="*/ 737877 w 1347477"/>
                <a:gd name="connsiteY16" fmla="*/ 1402266 h 1402266"/>
                <a:gd name="connsiteX17" fmla="*/ 445269 w 1347477"/>
                <a:gd name="connsiteY17" fmla="*/ 1341306 h 1402266"/>
                <a:gd name="connsiteX18" fmla="*/ 262389 w 1347477"/>
                <a:gd name="connsiteY18" fmla="*/ 1207194 h 1402266"/>
                <a:gd name="connsiteX19" fmla="*/ 201429 w 1347477"/>
                <a:gd name="connsiteY19" fmla="*/ 1158426 h 1402266"/>
                <a:gd name="connsiteX20" fmla="*/ 103893 w 1347477"/>
                <a:gd name="connsiteY20" fmla="*/ 987738 h 1402266"/>
                <a:gd name="connsiteX21" fmla="*/ 55125 w 1347477"/>
                <a:gd name="connsiteY21" fmla="*/ 878010 h 1402266"/>
                <a:gd name="connsiteX22" fmla="*/ 42933 w 1347477"/>
                <a:gd name="connsiteY22" fmla="*/ 780474 h 1402266"/>
                <a:gd name="connsiteX23" fmla="*/ 18549 w 1347477"/>
                <a:gd name="connsiteY23" fmla="*/ 719514 h 1402266"/>
                <a:gd name="connsiteX24" fmla="*/ 30741 w 1347477"/>
                <a:gd name="connsiteY24" fmla="*/ 158682 h 1402266"/>
                <a:gd name="connsiteX25" fmla="*/ 140469 w 1347477"/>
                <a:gd name="connsiteY25" fmla="*/ 48954 h 140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7477" h="1402266">
                  <a:moveTo>
                    <a:pt x="140469" y="48954"/>
                  </a:moveTo>
                  <a:cubicBezTo>
                    <a:pt x="168917" y="44890"/>
                    <a:pt x="197219" y="39621"/>
                    <a:pt x="225813" y="36762"/>
                  </a:cubicBezTo>
                  <a:cubicBezTo>
                    <a:pt x="593437" y="0"/>
                    <a:pt x="222617" y="44782"/>
                    <a:pt x="481845" y="12378"/>
                  </a:cubicBezTo>
                  <a:lnTo>
                    <a:pt x="725685" y="48954"/>
                  </a:lnTo>
                  <a:cubicBezTo>
                    <a:pt x="746147" y="52228"/>
                    <a:pt x="768565" y="51021"/>
                    <a:pt x="786645" y="61146"/>
                  </a:cubicBezTo>
                  <a:cubicBezTo>
                    <a:pt x="871227" y="108512"/>
                    <a:pt x="957529" y="155806"/>
                    <a:pt x="1030485" y="219642"/>
                  </a:cubicBezTo>
                  <a:lnTo>
                    <a:pt x="1225557" y="390330"/>
                  </a:lnTo>
                  <a:cubicBezTo>
                    <a:pt x="1258069" y="471610"/>
                    <a:pt x="1315823" y="546931"/>
                    <a:pt x="1323093" y="634170"/>
                  </a:cubicBezTo>
                  <a:cubicBezTo>
                    <a:pt x="1337338" y="805109"/>
                    <a:pt x="1327240" y="732203"/>
                    <a:pt x="1347477" y="853626"/>
                  </a:cubicBezTo>
                  <a:cubicBezTo>
                    <a:pt x="1339349" y="873946"/>
                    <a:pt x="1334353" y="895820"/>
                    <a:pt x="1323093" y="914586"/>
                  </a:cubicBezTo>
                  <a:cubicBezTo>
                    <a:pt x="1309705" y="936900"/>
                    <a:pt x="1285963" y="952271"/>
                    <a:pt x="1274325" y="975546"/>
                  </a:cubicBezTo>
                  <a:cubicBezTo>
                    <a:pt x="1260900" y="1002395"/>
                    <a:pt x="1265498" y="1057271"/>
                    <a:pt x="1249941" y="1085274"/>
                  </a:cubicBezTo>
                  <a:cubicBezTo>
                    <a:pt x="1237303" y="1108022"/>
                    <a:pt x="1216786" y="1125416"/>
                    <a:pt x="1201173" y="1146234"/>
                  </a:cubicBezTo>
                  <a:cubicBezTo>
                    <a:pt x="1180197" y="1174202"/>
                    <a:pt x="1162594" y="1204721"/>
                    <a:pt x="1140213" y="1231578"/>
                  </a:cubicBezTo>
                  <a:cubicBezTo>
                    <a:pt x="1116533" y="1259994"/>
                    <a:pt x="1035362" y="1334878"/>
                    <a:pt x="1006101" y="1353498"/>
                  </a:cubicBezTo>
                  <a:cubicBezTo>
                    <a:pt x="953334" y="1387077"/>
                    <a:pt x="895659" y="1382986"/>
                    <a:pt x="835413" y="1390074"/>
                  </a:cubicBezTo>
                  <a:lnTo>
                    <a:pt x="737877" y="1402266"/>
                  </a:lnTo>
                  <a:cubicBezTo>
                    <a:pt x="640341" y="1381946"/>
                    <a:pt x="540062" y="1371974"/>
                    <a:pt x="445269" y="1341306"/>
                  </a:cubicBezTo>
                  <a:cubicBezTo>
                    <a:pt x="341969" y="1307885"/>
                    <a:pt x="330630" y="1268611"/>
                    <a:pt x="262389" y="1207194"/>
                  </a:cubicBezTo>
                  <a:cubicBezTo>
                    <a:pt x="243047" y="1189786"/>
                    <a:pt x="221749" y="1174682"/>
                    <a:pt x="201429" y="1158426"/>
                  </a:cubicBezTo>
                  <a:cubicBezTo>
                    <a:pt x="103553" y="930048"/>
                    <a:pt x="236528" y="1223534"/>
                    <a:pt x="103893" y="987738"/>
                  </a:cubicBezTo>
                  <a:cubicBezTo>
                    <a:pt x="84270" y="952853"/>
                    <a:pt x="71381" y="914586"/>
                    <a:pt x="55125" y="878010"/>
                  </a:cubicBezTo>
                  <a:cubicBezTo>
                    <a:pt x="51061" y="845498"/>
                    <a:pt x="50301" y="812400"/>
                    <a:pt x="42933" y="780474"/>
                  </a:cubicBezTo>
                  <a:cubicBezTo>
                    <a:pt x="38012" y="759149"/>
                    <a:pt x="18978" y="741395"/>
                    <a:pt x="18549" y="719514"/>
                  </a:cubicBezTo>
                  <a:cubicBezTo>
                    <a:pt x="14883" y="532562"/>
                    <a:pt x="0" y="343126"/>
                    <a:pt x="30741" y="158682"/>
                  </a:cubicBezTo>
                  <a:lnTo>
                    <a:pt x="140469" y="48954"/>
                  </a:lnTo>
                  <a:close/>
                </a:path>
              </a:pathLst>
            </a:custGeom>
            <a:solidFill>
              <a:schemeClr val="accent5">
                <a:alpha val="39000"/>
              </a:schemeClr>
            </a:solidFill>
            <a:ln w="25400" cap="flat" cmpd="sng" algn="ctr">
              <a:solidFill>
                <a:srgbClr val="00CC00"/>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9229" name="TextBox 13"/>
            <p:cNvSpPr txBox="1">
              <a:spLocks noChangeArrowheads="1"/>
            </p:cNvSpPr>
            <p:nvPr/>
          </p:nvSpPr>
          <p:spPr bwMode="auto">
            <a:xfrm>
              <a:off x="6705600" y="5105400"/>
              <a:ext cx="1143000" cy="369332"/>
            </a:xfrm>
            <a:prstGeom prst="rect">
              <a:avLst/>
            </a:prstGeom>
            <a:noFill/>
            <a:ln w="9525">
              <a:noFill/>
              <a:miter lim="800000"/>
              <a:headEnd/>
              <a:tailEnd/>
            </a:ln>
          </p:spPr>
          <p:txBody>
            <a:bodyPr>
              <a:spAutoFit/>
            </a:bodyPr>
            <a:lstStyle/>
            <a:p>
              <a:r>
                <a:rPr lang="en-US"/>
                <a:t>inside</a:t>
              </a:r>
            </a:p>
          </p:txBody>
        </p:sp>
        <p:sp>
          <p:nvSpPr>
            <p:cNvPr id="9230" name="TextBox 14"/>
            <p:cNvSpPr txBox="1">
              <a:spLocks noChangeArrowheads="1"/>
            </p:cNvSpPr>
            <p:nvPr/>
          </p:nvSpPr>
          <p:spPr bwMode="auto">
            <a:xfrm>
              <a:off x="5791200" y="4114800"/>
              <a:ext cx="1143000" cy="369332"/>
            </a:xfrm>
            <a:prstGeom prst="rect">
              <a:avLst/>
            </a:prstGeom>
            <a:noFill/>
            <a:ln w="9525">
              <a:noFill/>
              <a:miter lim="800000"/>
              <a:headEnd/>
              <a:tailEnd/>
            </a:ln>
          </p:spPr>
          <p:txBody>
            <a:bodyPr>
              <a:spAutoFit/>
            </a:bodyPr>
            <a:lstStyle/>
            <a:p>
              <a:r>
                <a:rPr lang="en-US"/>
                <a:t>outside</a:t>
              </a:r>
            </a:p>
          </p:txBody>
        </p:sp>
        <p:cxnSp>
          <p:nvCxnSpPr>
            <p:cNvPr id="18" name="Straight Arrow Connector 17"/>
            <p:cNvCxnSpPr/>
            <p:nvPr/>
          </p:nvCxnSpPr>
          <p:spPr bwMode="auto">
            <a:xfrm rot="5400000" flipH="1" flipV="1">
              <a:off x="7505700" y="4305300"/>
              <a:ext cx="381000" cy="3048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9232" name="TextBox 18"/>
            <p:cNvSpPr txBox="1">
              <a:spLocks noChangeArrowheads="1"/>
            </p:cNvSpPr>
            <p:nvPr/>
          </p:nvSpPr>
          <p:spPr bwMode="auto">
            <a:xfrm>
              <a:off x="7239000" y="3810000"/>
              <a:ext cx="1447800" cy="369332"/>
            </a:xfrm>
            <a:prstGeom prst="rect">
              <a:avLst/>
            </a:prstGeom>
            <a:noFill/>
            <a:ln w="9525">
              <a:noFill/>
              <a:miter lim="800000"/>
              <a:headEnd/>
              <a:tailEnd/>
            </a:ln>
          </p:spPr>
          <p:txBody>
            <a:bodyPr>
              <a:spAutoFit/>
            </a:bodyPr>
            <a:lstStyle/>
            <a:p>
              <a:r>
                <a:rPr lang="en-US"/>
                <a:t>contour ‘C’</a:t>
              </a:r>
            </a:p>
          </p:txBody>
        </p:sp>
      </p:grpSp>
      <p:sp>
        <p:nvSpPr>
          <p:cNvPr id="17" name="TextBox 16"/>
          <p:cNvSpPr txBox="1"/>
          <p:nvPr/>
        </p:nvSpPr>
        <p:spPr>
          <a:xfrm>
            <a:off x="8686800" y="0"/>
            <a:ext cx="457200" cy="307777"/>
          </a:xfrm>
          <a:prstGeom prst="rect">
            <a:avLst/>
          </a:prstGeom>
          <a:noFill/>
        </p:spPr>
        <p:txBody>
          <a:bodyPr wrap="square" rtlCol="0">
            <a:spAutoFit/>
          </a:bodyPr>
          <a:lstStyle/>
          <a:p>
            <a:pPr algn="r"/>
            <a:r>
              <a:rPr lang="en-US" sz="1400" b="1" dirty="0" smtClean="0"/>
              <a:t>13</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ox(in)">
                                      <p:cBhvr>
                                        <p:cTn id="12" dur="500"/>
                                        <p:tgtEl>
                                          <p:spTgt spid="3">
                                            <p:txEl>
                                              <p:pRg st="3" end="3"/>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11274"/>
                                        </p:tgtEl>
                                        <p:attrNameLst>
                                          <p:attrName>style.visibility</p:attrName>
                                        </p:attrNameLst>
                                      </p:cBhvr>
                                      <p:to>
                                        <p:strVal val="visible"/>
                                      </p:to>
                                    </p:set>
                                    <p:animEffect transition="in" filter="box(in)">
                                      <p:cBhvr>
                                        <p:cTn id="15" dur="500"/>
                                        <p:tgtEl>
                                          <p:spTgt spid="11274"/>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a:spLocks noChangeArrowheads="1"/>
          </p:cNvSpPr>
          <p:nvPr/>
        </p:nvSpPr>
        <p:spPr bwMode="auto">
          <a:xfrm>
            <a:off x="533400" y="4038600"/>
            <a:ext cx="5334000" cy="584775"/>
          </a:xfrm>
          <a:prstGeom prst="rect">
            <a:avLst/>
          </a:prstGeom>
          <a:noFill/>
          <a:ln w="9525">
            <a:noFill/>
            <a:miter lim="800000"/>
            <a:headEnd/>
            <a:tailEnd/>
          </a:ln>
        </p:spPr>
        <p:txBody>
          <a:bodyPr>
            <a:spAutoFit/>
          </a:bodyPr>
          <a:lstStyle/>
          <a:p>
            <a:r>
              <a:rPr lang="en-US" sz="1600" dirty="0"/>
              <a:t>    defines a local image domain around a point </a:t>
            </a:r>
            <a:r>
              <a:rPr lang="en-US" sz="1600" b="1" i="1" dirty="0"/>
              <a:t>x</a:t>
            </a:r>
            <a:r>
              <a:rPr lang="en-US" sz="1600" dirty="0"/>
              <a:t> with in the radius of </a:t>
            </a:r>
            <a:r>
              <a:rPr lang="en-US" sz="1600" b="1" i="1" dirty="0"/>
              <a:t>r</a:t>
            </a:r>
            <a:endParaRPr lang="en-US" sz="1600" dirty="0"/>
          </a:p>
        </p:txBody>
      </p:sp>
      <p:sp>
        <p:nvSpPr>
          <p:cNvPr id="15363" name="Title 1"/>
          <p:cNvSpPr>
            <a:spLocks noGrp="1"/>
          </p:cNvSpPr>
          <p:nvPr>
            <p:ph type="title"/>
          </p:nvPr>
        </p:nvSpPr>
        <p:spPr>
          <a:xfrm>
            <a:off x="676275" y="404813"/>
            <a:ext cx="7772400" cy="1143000"/>
          </a:xfrm>
        </p:spPr>
        <p:txBody>
          <a:bodyPr/>
          <a:lstStyle/>
          <a:p>
            <a:r>
              <a:rPr lang="en-US" smtClean="0"/>
              <a:t>Localising the Energy Functional</a:t>
            </a:r>
          </a:p>
        </p:txBody>
      </p:sp>
      <p:sp>
        <p:nvSpPr>
          <p:cNvPr id="2" name="Content Placeholder 2"/>
          <p:cNvSpPr>
            <a:spLocks noGrp="1"/>
          </p:cNvSpPr>
          <p:nvPr>
            <p:ph idx="1"/>
          </p:nvPr>
        </p:nvSpPr>
        <p:spPr>
          <a:xfrm>
            <a:off x="457200" y="1600200"/>
            <a:ext cx="5410200" cy="762000"/>
          </a:xfrm>
        </p:spPr>
        <p:txBody>
          <a:bodyPr/>
          <a:lstStyle/>
          <a:p>
            <a:pPr>
              <a:buFontTx/>
              <a:buNone/>
            </a:pPr>
            <a:r>
              <a:rPr lang="en-US" smtClean="0"/>
              <a:t>The redefined energy for a point ‘x’ </a:t>
            </a:r>
          </a:p>
        </p:txBody>
      </p:sp>
      <p:grpSp>
        <p:nvGrpSpPr>
          <p:cNvPr id="4" name="Group 25"/>
          <p:cNvGrpSpPr>
            <a:grpSpLocks/>
          </p:cNvGrpSpPr>
          <p:nvPr/>
        </p:nvGrpSpPr>
        <p:grpSpPr bwMode="auto">
          <a:xfrm>
            <a:off x="6205538" y="1295400"/>
            <a:ext cx="2722562" cy="5499100"/>
            <a:chOff x="6205538" y="1295400"/>
            <a:chExt cx="2722562" cy="5499100"/>
          </a:xfrm>
        </p:grpSpPr>
        <p:grpSp>
          <p:nvGrpSpPr>
            <p:cNvPr id="5" name="Group 17"/>
            <p:cNvGrpSpPr>
              <a:grpSpLocks/>
            </p:cNvGrpSpPr>
            <p:nvPr/>
          </p:nvGrpSpPr>
          <p:grpSpPr bwMode="auto">
            <a:xfrm>
              <a:off x="6205538" y="1295400"/>
              <a:ext cx="2709862" cy="2743200"/>
              <a:chOff x="5943600" y="1155700"/>
              <a:chExt cx="2709863" cy="2743200"/>
            </a:xfrm>
          </p:grpSpPr>
          <p:pic>
            <p:nvPicPr>
              <p:cNvPr id="15386" name="Picture 2" descr="D:\icvgip10\images\representativeImages\1514781_R.png"/>
              <p:cNvPicPr>
                <a:picLocks noChangeAspect="1" noChangeArrowheads="1"/>
              </p:cNvPicPr>
              <p:nvPr/>
            </p:nvPicPr>
            <p:blipFill>
              <a:blip r:embed="rId3"/>
              <a:srcRect/>
              <a:stretch>
                <a:fillRect/>
              </a:stretch>
            </p:blipFill>
            <p:spPr bwMode="auto">
              <a:xfrm>
                <a:off x="5943600" y="1155700"/>
                <a:ext cx="2709863" cy="2743200"/>
              </a:xfrm>
              <a:prstGeom prst="rect">
                <a:avLst/>
              </a:prstGeom>
              <a:noFill/>
              <a:ln w="9525">
                <a:noFill/>
                <a:miter lim="800000"/>
                <a:headEnd/>
                <a:tailEnd/>
              </a:ln>
            </p:spPr>
          </p:pic>
          <p:sp>
            <p:nvSpPr>
              <p:cNvPr id="15387" name="Freeform 12"/>
              <p:cNvSpPr>
                <a:spLocks noChangeArrowheads="1"/>
              </p:cNvSpPr>
              <p:nvPr/>
            </p:nvSpPr>
            <p:spPr bwMode="auto">
              <a:xfrm>
                <a:off x="6638925" y="1981200"/>
                <a:ext cx="1347788" cy="1401763"/>
              </a:xfrm>
              <a:custGeom>
                <a:avLst/>
                <a:gdLst>
                  <a:gd name="T0" fmla="*/ 140822 w 1347477"/>
                  <a:gd name="T1" fmla="*/ 48757 h 1402266"/>
                  <a:gd name="T2" fmla="*/ 226385 w 1347477"/>
                  <a:gd name="T3" fmla="*/ 36619 h 1402266"/>
                  <a:gd name="T4" fmla="*/ 483066 w 1347477"/>
                  <a:gd name="T5" fmla="*/ 12334 h 1402266"/>
                  <a:gd name="T6" fmla="*/ 727532 w 1347477"/>
                  <a:gd name="T7" fmla="*/ 48757 h 1402266"/>
                  <a:gd name="T8" fmla="*/ 788647 w 1347477"/>
                  <a:gd name="T9" fmla="*/ 60904 h 1402266"/>
                  <a:gd name="T10" fmla="*/ 1033103 w 1347477"/>
                  <a:gd name="T11" fmla="*/ 218773 h 1402266"/>
                  <a:gd name="T12" fmla="*/ 1228671 w 1347477"/>
                  <a:gd name="T13" fmla="*/ 388790 h 1402266"/>
                  <a:gd name="T14" fmla="*/ 1326457 w 1347477"/>
                  <a:gd name="T15" fmla="*/ 631673 h 1402266"/>
                  <a:gd name="T16" fmla="*/ 1350902 w 1347477"/>
                  <a:gd name="T17" fmla="*/ 850264 h 1402266"/>
                  <a:gd name="T18" fmla="*/ 1326457 w 1347477"/>
                  <a:gd name="T19" fmla="*/ 910983 h 1402266"/>
                  <a:gd name="T20" fmla="*/ 1277564 w 1347477"/>
                  <a:gd name="T21" fmla="*/ 971702 h 1402266"/>
                  <a:gd name="T22" fmla="*/ 1253120 w 1347477"/>
                  <a:gd name="T23" fmla="*/ 1081001 h 1402266"/>
                  <a:gd name="T24" fmla="*/ 1204227 w 1347477"/>
                  <a:gd name="T25" fmla="*/ 1141720 h 1402266"/>
                  <a:gd name="T26" fmla="*/ 1143112 w 1347477"/>
                  <a:gd name="T27" fmla="*/ 1226728 h 1402266"/>
                  <a:gd name="T28" fmla="*/ 1008656 w 1347477"/>
                  <a:gd name="T29" fmla="*/ 1348168 h 1402266"/>
                  <a:gd name="T30" fmla="*/ 837536 w 1347477"/>
                  <a:gd name="T31" fmla="*/ 1384599 h 1402266"/>
                  <a:gd name="T32" fmla="*/ 739752 w 1347477"/>
                  <a:gd name="T33" fmla="*/ 1396743 h 1402266"/>
                  <a:gd name="T34" fmla="*/ 446402 w 1347477"/>
                  <a:gd name="T35" fmla="*/ 1336023 h 1402266"/>
                  <a:gd name="T36" fmla="*/ 263060 w 1347477"/>
                  <a:gd name="T37" fmla="*/ 1202440 h 1402266"/>
                  <a:gd name="T38" fmla="*/ 201943 w 1347477"/>
                  <a:gd name="T39" fmla="*/ 1153865 h 1402266"/>
                  <a:gd name="T40" fmla="*/ 104157 w 1347477"/>
                  <a:gd name="T41" fmla="*/ 983847 h 1402266"/>
                  <a:gd name="T42" fmla="*/ 55268 w 1347477"/>
                  <a:gd name="T43" fmla="*/ 874551 h 1402266"/>
                  <a:gd name="T44" fmla="*/ 43043 w 1347477"/>
                  <a:gd name="T45" fmla="*/ 777400 h 1402266"/>
                  <a:gd name="T46" fmla="*/ 18593 w 1347477"/>
                  <a:gd name="T47" fmla="*/ 716680 h 1402266"/>
                  <a:gd name="T48" fmla="*/ 30818 w 1347477"/>
                  <a:gd name="T49" fmla="*/ 158055 h 1402266"/>
                  <a:gd name="T50" fmla="*/ 140822 w 1347477"/>
                  <a:gd name="T51" fmla="*/ 48757 h 1402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47477"/>
                  <a:gd name="T79" fmla="*/ 0 h 1402266"/>
                  <a:gd name="T80" fmla="*/ 1347477 w 1347477"/>
                  <a:gd name="T81" fmla="*/ 1402266 h 14022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47477" h="1402266">
                    <a:moveTo>
                      <a:pt x="140469" y="48954"/>
                    </a:moveTo>
                    <a:cubicBezTo>
                      <a:pt x="168917" y="44890"/>
                      <a:pt x="197219" y="39621"/>
                      <a:pt x="225813" y="36762"/>
                    </a:cubicBezTo>
                    <a:cubicBezTo>
                      <a:pt x="593437" y="0"/>
                      <a:pt x="222617" y="44782"/>
                      <a:pt x="481845" y="12378"/>
                    </a:cubicBezTo>
                    <a:lnTo>
                      <a:pt x="725685" y="48954"/>
                    </a:lnTo>
                    <a:cubicBezTo>
                      <a:pt x="746147" y="52228"/>
                      <a:pt x="768565" y="51021"/>
                      <a:pt x="786645" y="61146"/>
                    </a:cubicBezTo>
                    <a:cubicBezTo>
                      <a:pt x="871227" y="108512"/>
                      <a:pt x="957529" y="155806"/>
                      <a:pt x="1030485" y="219642"/>
                    </a:cubicBezTo>
                    <a:lnTo>
                      <a:pt x="1225557" y="390330"/>
                    </a:lnTo>
                    <a:cubicBezTo>
                      <a:pt x="1258069" y="471610"/>
                      <a:pt x="1315823" y="546931"/>
                      <a:pt x="1323093" y="634170"/>
                    </a:cubicBezTo>
                    <a:cubicBezTo>
                      <a:pt x="1337338" y="805109"/>
                      <a:pt x="1327240" y="732203"/>
                      <a:pt x="1347477" y="853626"/>
                    </a:cubicBezTo>
                    <a:cubicBezTo>
                      <a:pt x="1339349" y="873946"/>
                      <a:pt x="1334353" y="895820"/>
                      <a:pt x="1323093" y="914586"/>
                    </a:cubicBezTo>
                    <a:cubicBezTo>
                      <a:pt x="1309705" y="936900"/>
                      <a:pt x="1285963" y="952271"/>
                      <a:pt x="1274325" y="975546"/>
                    </a:cubicBezTo>
                    <a:cubicBezTo>
                      <a:pt x="1260900" y="1002395"/>
                      <a:pt x="1265498" y="1057271"/>
                      <a:pt x="1249941" y="1085274"/>
                    </a:cubicBezTo>
                    <a:cubicBezTo>
                      <a:pt x="1237303" y="1108022"/>
                      <a:pt x="1216786" y="1125416"/>
                      <a:pt x="1201173" y="1146234"/>
                    </a:cubicBezTo>
                    <a:cubicBezTo>
                      <a:pt x="1180197" y="1174202"/>
                      <a:pt x="1162594" y="1204721"/>
                      <a:pt x="1140213" y="1231578"/>
                    </a:cubicBezTo>
                    <a:cubicBezTo>
                      <a:pt x="1116533" y="1259994"/>
                      <a:pt x="1035362" y="1334878"/>
                      <a:pt x="1006101" y="1353498"/>
                    </a:cubicBezTo>
                    <a:cubicBezTo>
                      <a:pt x="953334" y="1387077"/>
                      <a:pt x="895659" y="1382986"/>
                      <a:pt x="835413" y="1390074"/>
                    </a:cubicBezTo>
                    <a:lnTo>
                      <a:pt x="737877" y="1402266"/>
                    </a:lnTo>
                    <a:cubicBezTo>
                      <a:pt x="640341" y="1381946"/>
                      <a:pt x="540062" y="1371974"/>
                      <a:pt x="445269" y="1341306"/>
                    </a:cubicBezTo>
                    <a:cubicBezTo>
                      <a:pt x="341969" y="1307885"/>
                      <a:pt x="330630" y="1268611"/>
                      <a:pt x="262389" y="1207194"/>
                    </a:cubicBezTo>
                    <a:cubicBezTo>
                      <a:pt x="243047" y="1189786"/>
                      <a:pt x="221749" y="1174682"/>
                      <a:pt x="201429" y="1158426"/>
                    </a:cubicBezTo>
                    <a:cubicBezTo>
                      <a:pt x="103553" y="930048"/>
                      <a:pt x="236528" y="1223534"/>
                      <a:pt x="103893" y="987738"/>
                    </a:cubicBezTo>
                    <a:cubicBezTo>
                      <a:pt x="84270" y="952853"/>
                      <a:pt x="71381" y="914586"/>
                      <a:pt x="55125" y="878010"/>
                    </a:cubicBezTo>
                    <a:cubicBezTo>
                      <a:pt x="51061" y="845498"/>
                      <a:pt x="50301" y="812400"/>
                      <a:pt x="42933" y="780474"/>
                    </a:cubicBezTo>
                    <a:cubicBezTo>
                      <a:pt x="38012" y="759149"/>
                      <a:pt x="18978" y="741395"/>
                      <a:pt x="18549" y="719514"/>
                    </a:cubicBezTo>
                    <a:cubicBezTo>
                      <a:pt x="14883" y="532562"/>
                      <a:pt x="0" y="343126"/>
                      <a:pt x="30741" y="158682"/>
                    </a:cubicBezTo>
                    <a:lnTo>
                      <a:pt x="140469" y="48954"/>
                    </a:lnTo>
                    <a:close/>
                  </a:path>
                </a:pathLst>
              </a:custGeom>
              <a:noFill/>
              <a:ln w="44450" algn="ctr">
                <a:solidFill>
                  <a:srgbClr val="00CC00"/>
                </a:solidFill>
                <a:round/>
                <a:headEnd/>
                <a:tailEnd/>
              </a:ln>
            </p:spPr>
            <p:txBody>
              <a:bodyPr/>
              <a:lstStyle/>
              <a:p>
                <a:pPr eaLnBrk="0" hangingPunct="0"/>
                <a:endParaRPr lang="en-US" sz="2400">
                  <a:latin typeface="Times"/>
                </a:endParaRPr>
              </a:p>
            </p:txBody>
          </p:sp>
        </p:grpSp>
        <p:grpSp>
          <p:nvGrpSpPr>
            <p:cNvPr id="6" name="Group 23"/>
            <p:cNvGrpSpPr>
              <a:grpSpLocks/>
            </p:cNvGrpSpPr>
            <p:nvPr/>
          </p:nvGrpSpPr>
          <p:grpSpPr bwMode="auto">
            <a:xfrm>
              <a:off x="6218238" y="4051300"/>
              <a:ext cx="2709862" cy="2743200"/>
              <a:chOff x="6218237" y="4051300"/>
              <a:chExt cx="2709863" cy="2743200"/>
            </a:xfrm>
          </p:grpSpPr>
          <p:pic>
            <p:nvPicPr>
              <p:cNvPr id="15384" name="Picture 2" descr="D:\icvgip10\images\representativeImages\1514781_R.png"/>
              <p:cNvPicPr>
                <a:picLocks noChangeAspect="1" noChangeArrowheads="1"/>
              </p:cNvPicPr>
              <p:nvPr/>
            </p:nvPicPr>
            <p:blipFill>
              <a:blip r:embed="rId3"/>
              <a:srcRect/>
              <a:stretch>
                <a:fillRect/>
              </a:stretch>
            </p:blipFill>
            <p:spPr bwMode="auto">
              <a:xfrm>
                <a:off x="6218237" y="4051300"/>
                <a:ext cx="2709863" cy="2743200"/>
              </a:xfrm>
              <a:prstGeom prst="rect">
                <a:avLst/>
              </a:prstGeom>
              <a:noFill/>
              <a:ln w="9525">
                <a:noFill/>
                <a:miter lim="800000"/>
                <a:headEnd/>
                <a:tailEnd/>
              </a:ln>
            </p:spPr>
          </p:pic>
          <p:sp>
            <p:nvSpPr>
              <p:cNvPr id="15385" name="Freeform 6"/>
              <p:cNvSpPr>
                <a:spLocks noChangeArrowheads="1"/>
              </p:cNvSpPr>
              <p:nvPr/>
            </p:nvSpPr>
            <p:spPr bwMode="auto">
              <a:xfrm>
                <a:off x="6892925" y="4876800"/>
                <a:ext cx="1347788" cy="1401763"/>
              </a:xfrm>
              <a:custGeom>
                <a:avLst/>
                <a:gdLst>
                  <a:gd name="T0" fmla="*/ 140822 w 1347477"/>
                  <a:gd name="T1" fmla="*/ 48757 h 1402266"/>
                  <a:gd name="T2" fmla="*/ 226385 w 1347477"/>
                  <a:gd name="T3" fmla="*/ 36619 h 1402266"/>
                  <a:gd name="T4" fmla="*/ 483066 w 1347477"/>
                  <a:gd name="T5" fmla="*/ 12334 h 1402266"/>
                  <a:gd name="T6" fmla="*/ 727532 w 1347477"/>
                  <a:gd name="T7" fmla="*/ 48757 h 1402266"/>
                  <a:gd name="T8" fmla="*/ 788647 w 1347477"/>
                  <a:gd name="T9" fmla="*/ 60904 h 1402266"/>
                  <a:gd name="T10" fmla="*/ 1033103 w 1347477"/>
                  <a:gd name="T11" fmla="*/ 218773 h 1402266"/>
                  <a:gd name="T12" fmla="*/ 1228671 w 1347477"/>
                  <a:gd name="T13" fmla="*/ 388790 h 1402266"/>
                  <a:gd name="T14" fmla="*/ 1326457 w 1347477"/>
                  <a:gd name="T15" fmla="*/ 631673 h 1402266"/>
                  <a:gd name="T16" fmla="*/ 1350902 w 1347477"/>
                  <a:gd name="T17" fmla="*/ 850264 h 1402266"/>
                  <a:gd name="T18" fmla="*/ 1326457 w 1347477"/>
                  <a:gd name="T19" fmla="*/ 910983 h 1402266"/>
                  <a:gd name="T20" fmla="*/ 1277564 w 1347477"/>
                  <a:gd name="T21" fmla="*/ 971702 h 1402266"/>
                  <a:gd name="T22" fmla="*/ 1253120 w 1347477"/>
                  <a:gd name="T23" fmla="*/ 1081001 h 1402266"/>
                  <a:gd name="T24" fmla="*/ 1204227 w 1347477"/>
                  <a:gd name="T25" fmla="*/ 1141720 h 1402266"/>
                  <a:gd name="T26" fmla="*/ 1143112 w 1347477"/>
                  <a:gd name="T27" fmla="*/ 1226728 h 1402266"/>
                  <a:gd name="T28" fmla="*/ 1008656 w 1347477"/>
                  <a:gd name="T29" fmla="*/ 1348168 h 1402266"/>
                  <a:gd name="T30" fmla="*/ 837536 w 1347477"/>
                  <a:gd name="T31" fmla="*/ 1384599 h 1402266"/>
                  <a:gd name="T32" fmla="*/ 739752 w 1347477"/>
                  <a:gd name="T33" fmla="*/ 1396743 h 1402266"/>
                  <a:gd name="T34" fmla="*/ 446402 w 1347477"/>
                  <a:gd name="T35" fmla="*/ 1336023 h 1402266"/>
                  <a:gd name="T36" fmla="*/ 263060 w 1347477"/>
                  <a:gd name="T37" fmla="*/ 1202440 h 1402266"/>
                  <a:gd name="T38" fmla="*/ 201943 w 1347477"/>
                  <a:gd name="T39" fmla="*/ 1153865 h 1402266"/>
                  <a:gd name="T40" fmla="*/ 104157 w 1347477"/>
                  <a:gd name="T41" fmla="*/ 983847 h 1402266"/>
                  <a:gd name="T42" fmla="*/ 55268 w 1347477"/>
                  <a:gd name="T43" fmla="*/ 874551 h 1402266"/>
                  <a:gd name="T44" fmla="*/ 43043 w 1347477"/>
                  <a:gd name="T45" fmla="*/ 777400 h 1402266"/>
                  <a:gd name="T46" fmla="*/ 18593 w 1347477"/>
                  <a:gd name="T47" fmla="*/ 716680 h 1402266"/>
                  <a:gd name="T48" fmla="*/ 30818 w 1347477"/>
                  <a:gd name="T49" fmla="*/ 158055 h 1402266"/>
                  <a:gd name="T50" fmla="*/ 140822 w 1347477"/>
                  <a:gd name="T51" fmla="*/ 48757 h 1402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47477"/>
                  <a:gd name="T79" fmla="*/ 0 h 1402266"/>
                  <a:gd name="T80" fmla="*/ 1347477 w 1347477"/>
                  <a:gd name="T81" fmla="*/ 1402266 h 14022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47477" h="1402266">
                    <a:moveTo>
                      <a:pt x="140469" y="48954"/>
                    </a:moveTo>
                    <a:cubicBezTo>
                      <a:pt x="168917" y="44890"/>
                      <a:pt x="197219" y="39621"/>
                      <a:pt x="225813" y="36762"/>
                    </a:cubicBezTo>
                    <a:cubicBezTo>
                      <a:pt x="593437" y="0"/>
                      <a:pt x="222617" y="44782"/>
                      <a:pt x="481845" y="12378"/>
                    </a:cubicBezTo>
                    <a:lnTo>
                      <a:pt x="725685" y="48954"/>
                    </a:lnTo>
                    <a:cubicBezTo>
                      <a:pt x="746147" y="52228"/>
                      <a:pt x="768565" y="51021"/>
                      <a:pt x="786645" y="61146"/>
                    </a:cubicBezTo>
                    <a:cubicBezTo>
                      <a:pt x="871227" y="108512"/>
                      <a:pt x="957529" y="155806"/>
                      <a:pt x="1030485" y="219642"/>
                    </a:cubicBezTo>
                    <a:lnTo>
                      <a:pt x="1225557" y="390330"/>
                    </a:lnTo>
                    <a:cubicBezTo>
                      <a:pt x="1258069" y="471610"/>
                      <a:pt x="1315823" y="546931"/>
                      <a:pt x="1323093" y="634170"/>
                    </a:cubicBezTo>
                    <a:cubicBezTo>
                      <a:pt x="1337338" y="805109"/>
                      <a:pt x="1327240" y="732203"/>
                      <a:pt x="1347477" y="853626"/>
                    </a:cubicBezTo>
                    <a:cubicBezTo>
                      <a:pt x="1339349" y="873946"/>
                      <a:pt x="1334353" y="895820"/>
                      <a:pt x="1323093" y="914586"/>
                    </a:cubicBezTo>
                    <a:cubicBezTo>
                      <a:pt x="1309705" y="936900"/>
                      <a:pt x="1285963" y="952271"/>
                      <a:pt x="1274325" y="975546"/>
                    </a:cubicBezTo>
                    <a:cubicBezTo>
                      <a:pt x="1260900" y="1002395"/>
                      <a:pt x="1265498" y="1057271"/>
                      <a:pt x="1249941" y="1085274"/>
                    </a:cubicBezTo>
                    <a:cubicBezTo>
                      <a:pt x="1237303" y="1108022"/>
                      <a:pt x="1216786" y="1125416"/>
                      <a:pt x="1201173" y="1146234"/>
                    </a:cubicBezTo>
                    <a:cubicBezTo>
                      <a:pt x="1180197" y="1174202"/>
                      <a:pt x="1162594" y="1204721"/>
                      <a:pt x="1140213" y="1231578"/>
                    </a:cubicBezTo>
                    <a:cubicBezTo>
                      <a:pt x="1116533" y="1259994"/>
                      <a:pt x="1035362" y="1334878"/>
                      <a:pt x="1006101" y="1353498"/>
                    </a:cubicBezTo>
                    <a:cubicBezTo>
                      <a:pt x="953334" y="1387077"/>
                      <a:pt x="895659" y="1382986"/>
                      <a:pt x="835413" y="1390074"/>
                    </a:cubicBezTo>
                    <a:lnTo>
                      <a:pt x="737877" y="1402266"/>
                    </a:lnTo>
                    <a:cubicBezTo>
                      <a:pt x="640341" y="1381946"/>
                      <a:pt x="540062" y="1371974"/>
                      <a:pt x="445269" y="1341306"/>
                    </a:cubicBezTo>
                    <a:cubicBezTo>
                      <a:pt x="341969" y="1307885"/>
                      <a:pt x="330630" y="1268611"/>
                      <a:pt x="262389" y="1207194"/>
                    </a:cubicBezTo>
                    <a:cubicBezTo>
                      <a:pt x="243047" y="1189786"/>
                      <a:pt x="221749" y="1174682"/>
                      <a:pt x="201429" y="1158426"/>
                    </a:cubicBezTo>
                    <a:cubicBezTo>
                      <a:pt x="103553" y="930048"/>
                      <a:pt x="236528" y="1223534"/>
                      <a:pt x="103893" y="987738"/>
                    </a:cubicBezTo>
                    <a:cubicBezTo>
                      <a:pt x="84270" y="952853"/>
                      <a:pt x="71381" y="914586"/>
                      <a:pt x="55125" y="878010"/>
                    </a:cubicBezTo>
                    <a:cubicBezTo>
                      <a:pt x="51061" y="845498"/>
                      <a:pt x="50301" y="812400"/>
                      <a:pt x="42933" y="780474"/>
                    </a:cubicBezTo>
                    <a:cubicBezTo>
                      <a:pt x="38012" y="759149"/>
                      <a:pt x="18978" y="741395"/>
                      <a:pt x="18549" y="719514"/>
                    </a:cubicBezTo>
                    <a:cubicBezTo>
                      <a:pt x="14883" y="532562"/>
                      <a:pt x="0" y="343126"/>
                      <a:pt x="30741" y="158682"/>
                    </a:cubicBezTo>
                    <a:lnTo>
                      <a:pt x="140469" y="48954"/>
                    </a:lnTo>
                    <a:close/>
                  </a:path>
                </a:pathLst>
              </a:custGeom>
              <a:noFill/>
              <a:ln w="47625" algn="ctr">
                <a:solidFill>
                  <a:srgbClr val="00CC00"/>
                </a:solidFill>
                <a:round/>
                <a:headEnd/>
                <a:tailEnd/>
              </a:ln>
            </p:spPr>
            <p:txBody>
              <a:bodyPr/>
              <a:lstStyle/>
              <a:p>
                <a:pPr eaLnBrk="0" hangingPunct="0"/>
                <a:endParaRPr lang="en-US" sz="2400">
                  <a:latin typeface="Times"/>
                </a:endParaRPr>
              </a:p>
            </p:txBody>
          </p:sp>
        </p:grpSp>
        <p:grpSp>
          <p:nvGrpSpPr>
            <p:cNvPr id="7" name="Group 18"/>
            <p:cNvGrpSpPr>
              <a:grpSpLocks/>
            </p:cNvGrpSpPr>
            <p:nvPr/>
          </p:nvGrpSpPr>
          <p:grpSpPr bwMode="auto">
            <a:xfrm>
              <a:off x="6611938" y="1816100"/>
              <a:ext cx="717550" cy="717550"/>
              <a:chOff x="6350024" y="1676731"/>
              <a:chExt cx="717496" cy="717524"/>
            </a:xfrm>
          </p:grpSpPr>
          <p:sp>
            <p:nvSpPr>
              <p:cNvPr id="14" name="Pie 13"/>
              <p:cNvSpPr/>
              <p:nvPr/>
            </p:nvSpPr>
            <p:spPr bwMode="auto">
              <a:xfrm rot="5933149">
                <a:off x="6351597" y="1675158"/>
                <a:ext cx="714349" cy="717496"/>
              </a:xfrm>
              <a:prstGeom prst="pie">
                <a:avLst>
                  <a:gd name="adj1" fmla="val 0"/>
                  <a:gd name="adj2" fmla="val 15227784"/>
                </a:avLst>
              </a:prstGeom>
              <a:solidFill>
                <a:srgbClr val="00B0F0"/>
              </a:solidFill>
              <a:ln w="9525" cap="flat" cmpd="sng" algn="ctr">
                <a:solidFill>
                  <a:srgbClr val="0275F4"/>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15" name="Pie 14"/>
              <p:cNvSpPr/>
              <p:nvPr/>
            </p:nvSpPr>
            <p:spPr bwMode="auto">
              <a:xfrm rot="20571464">
                <a:off x="6351611" y="1676731"/>
                <a:ext cx="712734" cy="717524"/>
              </a:xfrm>
              <a:prstGeom prst="pie">
                <a:avLst>
                  <a:gd name="adj1" fmla="val 384154"/>
                  <a:gd name="adj2" fmla="val 7136385"/>
                </a:avLst>
              </a:prstGeom>
              <a:solidFill>
                <a:schemeClr val="accent1">
                  <a:alpha val="24000"/>
                </a:schemeClr>
              </a:solidFill>
              <a:ln w="9525" cap="flat" cmpd="sng" algn="ctr">
                <a:solidFill>
                  <a:schemeClr val="bg1">
                    <a:lumMod val="95000"/>
                  </a:schemeClr>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15383" name="Oval 15"/>
              <p:cNvSpPr>
                <a:spLocks noChangeArrowheads="1"/>
              </p:cNvSpPr>
              <p:nvPr/>
            </p:nvSpPr>
            <p:spPr bwMode="auto">
              <a:xfrm>
                <a:off x="6680200" y="2006600"/>
                <a:ext cx="76200" cy="76200"/>
              </a:xfrm>
              <a:prstGeom prst="ellipse">
                <a:avLst/>
              </a:prstGeom>
              <a:solidFill>
                <a:srgbClr val="FF0000"/>
              </a:solidFill>
              <a:ln w="9525" algn="ctr">
                <a:solidFill>
                  <a:schemeClr val="tx1"/>
                </a:solidFill>
                <a:round/>
                <a:headEnd/>
                <a:tailEnd/>
              </a:ln>
            </p:spPr>
            <p:txBody>
              <a:bodyPr/>
              <a:lstStyle/>
              <a:p>
                <a:pPr eaLnBrk="0" hangingPunct="0"/>
                <a:endParaRPr lang="en-US" sz="2400">
                  <a:latin typeface="Times"/>
                </a:endParaRPr>
              </a:p>
            </p:txBody>
          </p:sp>
        </p:grpSp>
        <p:grpSp>
          <p:nvGrpSpPr>
            <p:cNvPr id="8" name="Group 19"/>
            <p:cNvGrpSpPr>
              <a:grpSpLocks/>
            </p:cNvGrpSpPr>
            <p:nvPr/>
          </p:nvGrpSpPr>
          <p:grpSpPr bwMode="auto">
            <a:xfrm>
              <a:off x="6586538" y="4578350"/>
              <a:ext cx="717550" cy="717550"/>
              <a:chOff x="6350024" y="1676731"/>
              <a:chExt cx="717496" cy="717524"/>
            </a:xfrm>
          </p:grpSpPr>
          <p:sp>
            <p:nvSpPr>
              <p:cNvPr id="21" name="Pie 20"/>
              <p:cNvSpPr/>
              <p:nvPr/>
            </p:nvSpPr>
            <p:spPr bwMode="auto">
              <a:xfrm rot="5933149">
                <a:off x="6351597" y="1675158"/>
                <a:ext cx="714349" cy="717496"/>
              </a:xfrm>
              <a:prstGeom prst="pie">
                <a:avLst>
                  <a:gd name="adj1" fmla="val 0"/>
                  <a:gd name="adj2" fmla="val 15227784"/>
                </a:avLst>
              </a:prstGeom>
              <a:solidFill>
                <a:srgbClr val="00B0F0">
                  <a:alpha val="12000"/>
                </a:srgbClr>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22" name="Pie 21"/>
              <p:cNvSpPr/>
              <p:nvPr/>
            </p:nvSpPr>
            <p:spPr bwMode="auto">
              <a:xfrm rot="20571464">
                <a:off x="6351611" y="1676731"/>
                <a:ext cx="712734" cy="717524"/>
              </a:xfrm>
              <a:prstGeom prst="pie">
                <a:avLst>
                  <a:gd name="adj1" fmla="val 384154"/>
                  <a:gd name="adj2" fmla="val 7136385"/>
                </a:avLst>
              </a:prstGeom>
              <a:solidFill>
                <a:srgbClr val="00B0F0"/>
              </a:solidFill>
              <a:ln w="9525" cap="flat" cmpd="sng" algn="ctr">
                <a:solidFill>
                  <a:srgbClr val="047FBC"/>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15380" name="Oval 22"/>
              <p:cNvSpPr>
                <a:spLocks noChangeArrowheads="1"/>
              </p:cNvSpPr>
              <p:nvPr/>
            </p:nvSpPr>
            <p:spPr bwMode="auto">
              <a:xfrm>
                <a:off x="6680200" y="2006600"/>
                <a:ext cx="76200" cy="76200"/>
              </a:xfrm>
              <a:prstGeom prst="ellipse">
                <a:avLst/>
              </a:prstGeom>
              <a:solidFill>
                <a:srgbClr val="FF0000"/>
              </a:solidFill>
              <a:ln w="9525" algn="ctr">
                <a:solidFill>
                  <a:schemeClr val="tx1"/>
                </a:solidFill>
                <a:round/>
                <a:headEnd/>
                <a:tailEnd/>
              </a:ln>
            </p:spPr>
            <p:txBody>
              <a:bodyPr/>
              <a:lstStyle/>
              <a:p>
                <a:pPr eaLnBrk="0" hangingPunct="0"/>
                <a:endParaRPr lang="en-US" sz="2400">
                  <a:latin typeface="Times"/>
                </a:endParaRPr>
              </a:p>
            </p:txBody>
          </p:sp>
        </p:grpSp>
        <p:sp>
          <p:nvSpPr>
            <p:cNvPr id="15376" name="TextBox 24"/>
            <p:cNvSpPr txBox="1">
              <a:spLocks noChangeArrowheads="1"/>
            </p:cNvSpPr>
            <p:nvPr/>
          </p:nvSpPr>
          <p:spPr bwMode="auto">
            <a:xfrm>
              <a:off x="7924800" y="1295400"/>
              <a:ext cx="990600" cy="646113"/>
            </a:xfrm>
            <a:prstGeom prst="rect">
              <a:avLst/>
            </a:prstGeom>
            <a:noFill/>
            <a:ln w="9525">
              <a:noFill/>
              <a:miter lim="800000"/>
              <a:headEnd/>
              <a:tailEnd/>
            </a:ln>
          </p:spPr>
          <p:txBody>
            <a:bodyPr>
              <a:spAutoFit/>
            </a:bodyPr>
            <a:lstStyle/>
            <a:p>
              <a:r>
                <a:rPr lang="en-US">
                  <a:solidFill>
                    <a:schemeClr val="bg1"/>
                  </a:solidFill>
                </a:rPr>
                <a:t>outside</a:t>
              </a:r>
            </a:p>
            <a:p>
              <a:r>
                <a:rPr lang="en-US">
                  <a:solidFill>
                    <a:schemeClr val="bg1"/>
                  </a:solidFill>
                </a:rPr>
                <a:t>region</a:t>
              </a:r>
            </a:p>
          </p:txBody>
        </p:sp>
        <p:sp>
          <p:nvSpPr>
            <p:cNvPr id="15377" name="TextBox 25"/>
            <p:cNvSpPr txBox="1">
              <a:spLocks noChangeArrowheads="1"/>
            </p:cNvSpPr>
            <p:nvPr/>
          </p:nvSpPr>
          <p:spPr bwMode="auto">
            <a:xfrm>
              <a:off x="7924800" y="4002088"/>
              <a:ext cx="990600" cy="646112"/>
            </a:xfrm>
            <a:prstGeom prst="rect">
              <a:avLst/>
            </a:prstGeom>
            <a:noFill/>
            <a:ln w="9525">
              <a:noFill/>
              <a:miter lim="800000"/>
              <a:headEnd/>
              <a:tailEnd/>
            </a:ln>
          </p:spPr>
          <p:txBody>
            <a:bodyPr>
              <a:spAutoFit/>
            </a:bodyPr>
            <a:lstStyle/>
            <a:p>
              <a:r>
                <a:rPr lang="en-US">
                  <a:solidFill>
                    <a:schemeClr val="bg1"/>
                  </a:solidFill>
                </a:rPr>
                <a:t>inside</a:t>
              </a:r>
            </a:p>
            <a:p>
              <a:r>
                <a:rPr lang="en-US">
                  <a:solidFill>
                    <a:schemeClr val="bg1"/>
                  </a:solidFill>
                </a:rPr>
                <a:t>region</a:t>
              </a:r>
            </a:p>
          </p:txBody>
        </p:sp>
      </p:grpSp>
      <p:pic>
        <p:nvPicPr>
          <p:cNvPr id="3" name="Picture 20"/>
          <p:cNvPicPr>
            <a:picLocks noChangeAspect="1" noChangeArrowheads="1"/>
          </p:cNvPicPr>
          <p:nvPr/>
        </p:nvPicPr>
        <p:blipFill>
          <a:blip r:embed="rId4"/>
          <a:srcRect/>
          <a:stretch>
            <a:fillRect/>
          </a:stretch>
        </p:blipFill>
        <p:spPr bwMode="auto">
          <a:xfrm>
            <a:off x="533400" y="2057400"/>
            <a:ext cx="5029200" cy="1414463"/>
          </a:xfrm>
          <a:prstGeom prst="rect">
            <a:avLst/>
          </a:prstGeom>
          <a:noFill/>
          <a:ln w="9525">
            <a:noFill/>
            <a:miter lim="800000"/>
            <a:headEnd/>
            <a:tailEnd/>
          </a:ln>
        </p:spPr>
      </p:pic>
      <p:sp>
        <p:nvSpPr>
          <p:cNvPr id="24" name="Rectangle 23"/>
          <p:cNvSpPr>
            <a:spLocks noChangeArrowheads="1"/>
          </p:cNvSpPr>
          <p:nvPr/>
        </p:nvSpPr>
        <p:spPr bwMode="auto">
          <a:xfrm>
            <a:off x="533400" y="3429000"/>
            <a:ext cx="5486400" cy="461963"/>
          </a:xfrm>
          <a:prstGeom prst="rect">
            <a:avLst/>
          </a:prstGeom>
          <a:noFill/>
          <a:ln w="9525">
            <a:noFill/>
            <a:miter lim="800000"/>
            <a:headEnd/>
            <a:tailEnd/>
          </a:ln>
        </p:spPr>
        <p:txBody>
          <a:bodyPr>
            <a:spAutoFit/>
          </a:bodyPr>
          <a:lstStyle/>
          <a:p>
            <a:r>
              <a:rPr lang="en-US" sz="1200"/>
              <a:t>where, h</a:t>
            </a:r>
            <a:r>
              <a:rPr lang="en-US" sz="1200" baseline="30000"/>
              <a:t>+</a:t>
            </a:r>
            <a:r>
              <a:rPr lang="en-US" sz="1200"/>
              <a:t> and h</a:t>
            </a:r>
            <a:r>
              <a:rPr lang="en-US" sz="1200" baseline="30000"/>
              <a:t>-</a:t>
            </a:r>
            <a:r>
              <a:rPr lang="en-US" sz="1200"/>
              <a:t> are two constants that approximate region intensities inside and outside a contour, near the point x</a:t>
            </a:r>
          </a:p>
        </p:txBody>
      </p:sp>
      <p:pic>
        <p:nvPicPr>
          <p:cNvPr id="25" name="Picture 7"/>
          <p:cNvPicPr>
            <a:picLocks noChangeAspect="1" noChangeArrowheads="1"/>
          </p:cNvPicPr>
          <p:nvPr/>
        </p:nvPicPr>
        <p:blipFill>
          <a:blip r:embed="rId5"/>
          <a:srcRect/>
          <a:stretch>
            <a:fillRect/>
          </a:stretch>
        </p:blipFill>
        <p:spPr bwMode="auto">
          <a:xfrm>
            <a:off x="1219200" y="4648200"/>
            <a:ext cx="3581400" cy="758825"/>
          </a:xfrm>
          <a:prstGeom prst="rect">
            <a:avLst/>
          </a:prstGeom>
          <a:noFill/>
          <a:ln w="9525">
            <a:noFill/>
            <a:miter lim="800000"/>
            <a:headEnd/>
            <a:tailEnd/>
          </a:ln>
        </p:spPr>
      </p:pic>
      <p:pic>
        <p:nvPicPr>
          <p:cNvPr id="26" name="Picture 6"/>
          <p:cNvPicPr>
            <a:picLocks noChangeAspect="1" noChangeArrowheads="1"/>
          </p:cNvPicPr>
          <p:nvPr/>
        </p:nvPicPr>
        <p:blipFill>
          <a:blip r:embed="rId6"/>
          <a:srcRect/>
          <a:stretch>
            <a:fillRect/>
          </a:stretch>
        </p:blipFill>
        <p:spPr bwMode="auto">
          <a:xfrm>
            <a:off x="581464" y="4100732"/>
            <a:ext cx="228600" cy="192088"/>
          </a:xfrm>
          <a:prstGeom prst="rect">
            <a:avLst/>
          </a:prstGeom>
          <a:noFill/>
          <a:ln w="9525">
            <a:noFill/>
            <a:miter lim="800000"/>
            <a:headEnd/>
            <a:tailEnd/>
          </a:ln>
        </p:spPr>
      </p:pic>
      <p:sp>
        <p:nvSpPr>
          <p:cNvPr id="28" name="Rectangle 27"/>
          <p:cNvSpPr>
            <a:spLocks noChangeArrowheads="1"/>
          </p:cNvSpPr>
          <p:nvPr/>
        </p:nvSpPr>
        <p:spPr bwMode="auto">
          <a:xfrm>
            <a:off x="609600" y="5410200"/>
            <a:ext cx="5486400" cy="276225"/>
          </a:xfrm>
          <a:prstGeom prst="rect">
            <a:avLst/>
          </a:prstGeom>
          <a:noFill/>
          <a:ln w="9525">
            <a:noFill/>
            <a:miter lim="800000"/>
            <a:headEnd/>
            <a:tailEnd/>
          </a:ln>
        </p:spPr>
        <p:txBody>
          <a:bodyPr>
            <a:spAutoFit/>
          </a:bodyPr>
          <a:lstStyle/>
          <a:p>
            <a:r>
              <a:rPr lang="en-US" sz="1200" i="1"/>
              <a:t>x</a:t>
            </a:r>
            <a:r>
              <a:rPr lang="en-US" sz="1200"/>
              <a:t> and </a:t>
            </a:r>
            <a:r>
              <a:rPr lang="en-US" sz="1200" i="1"/>
              <a:t>y </a:t>
            </a:r>
            <a:r>
              <a:rPr lang="en-US" sz="1200"/>
              <a:t>denotes two points in the image </a:t>
            </a:r>
            <a:r>
              <a:rPr lang="en-US" sz="1200" i="1">
                <a:latin typeface="Baskerville Old Face" pitchFamily="18" charset="0"/>
              </a:rPr>
              <a:t>I.</a:t>
            </a:r>
            <a:endParaRPr lang="en-US" sz="1200"/>
          </a:p>
        </p:txBody>
      </p:sp>
      <p:sp>
        <p:nvSpPr>
          <p:cNvPr id="30" name="Rectangle 29"/>
          <p:cNvSpPr>
            <a:spLocks noChangeArrowheads="1"/>
          </p:cNvSpPr>
          <p:nvPr/>
        </p:nvSpPr>
        <p:spPr bwMode="auto">
          <a:xfrm>
            <a:off x="228600" y="6096000"/>
            <a:ext cx="5943600" cy="646331"/>
          </a:xfrm>
          <a:prstGeom prst="rect">
            <a:avLst/>
          </a:prstGeom>
          <a:noFill/>
          <a:ln w="9525">
            <a:noFill/>
            <a:miter lim="800000"/>
            <a:headEnd/>
            <a:tailEnd/>
          </a:ln>
        </p:spPr>
        <p:txBody>
          <a:bodyPr wrap="square">
            <a:spAutoFit/>
          </a:bodyPr>
          <a:lstStyle/>
          <a:p>
            <a:r>
              <a:rPr lang="en-US" i="1" dirty="0">
                <a:solidFill>
                  <a:srgbClr val="0000FF"/>
                </a:solidFill>
                <a:latin typeface="Gill Sans MT" pitchFamily="34" charset="0"/>
              </a:rPr>
              <a:t>This energy is minimum when a point is exactly on the boundary  </a:t>
            </a:r>
          </a:p>
        </p:txBody>
      </p:sp>
      <p:sp>
        <p:nvSpPr>
          <p:cNvPr id="29" name="TextBox 28"/>
          <p:cNvSpPr txBox="1"/>
          <p:nvPr/>
        </p:nvSpPr>
        <p:spPr>
          <a:xfrm>
            <a:off x="8673935" y="0"/>
            <a:ext cx="457200" cy="307777"/>
          </a:xfrm>
          <a:prstGeom prst="rect">
            <a:avLst/>
          </a:prstGeom>
          <a:noFill/>
        </p:spPr>
        <p:txBody>
          <a:bodyPr wrap="square" rtlCol="0">
            <a:spAutoFit/>
          </a:bodyPr>
          <a:lstStyle/>
          <a:p>
            <a:pPr algn="r"/>
            <a:r>
              <a:rPr lang="en-US" sz="1400" b="1" dirty="0" smtClean="0"/>
              <a:t>14</a:t>
            </a:r>
            <a:endParaRPr lang="en-U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6"/>
          <p:cNvPicPr>
            <a:picLocks noChangeAspect="1" noChangeArrowheads="1"/>
          </p:cNvPicPr>
          <p:nvPr/>
        </p:nvPicPr>
        <p:blipFill>
          <a:blip r:embed="rId3"/>
          <a:srcRect/>
          <a:stretch>
            <a:fillRect/>
          </a:stretch>
        </p:blipFill>
        <p:spPr bwMode="auto">
          <a:xfrm>
            <a:off x="533400" y="2819400"/>
            <a:ext cx="5553075" cy="1752600"/>
          </a:xfrm>
          <a:prstGeom prst="rect">
            <a:avLst/>
          </a:prstGeom>
          <a:noFill/>
          <a:ln w="9525">
            <a:noFill/>
            <a:miter lim="800000"/>
            <a:headEnd/>
            <a:tailEnd/>
          </a:ln>
        </p:spPr>
      </p:pic>
      <p:sp>
        <p:nvSpPr>
          <p:cNvPr id="16387" name="Title 1"/>
          <p:cNvSpPr>
            <a:spLocks noGrp="1"/>
          </p:cNvSpPr>
          <p:nvPr>
            <p:ph type="title"/>
          </p:nvPr>
        </p:nvSpPr>
        <p:spPr>
          <a:xfrm>
            <a:off x="676275" y="404813"/>
            <a:ext cx="7772400" cy="1143000"/>
          </a:xfrm>
        </p:spPr>
        <p:txBody>
          <a:bodyPr/>
          <a:lstStyle/>
          <a:p>
            <a:r>
              <a:rPr lang="en-US" smtClean="0"/>
              <a:t>Integration over Multi-feature Channels</a:t>
            </a:r>
          </a:p>
        </p:txBody>
      </p:sp>
      <p:sp>
        <p:nvSpPr>
          <p:cNvPr id="15364" name="Content Placeholder 2"/>
          <p:cNvSpPr>
            <a:spLocks noGrp="1"/>
          </p:cNvSpPr>
          <p:nvPr>
            <p:ph idx="1"/>
          </p:nvPr>
        </p:nvSpPr>
        <p:spPr>
          <a:xfrm>
            <a:off x="76200" y="1600200"/>
            <a:ext cx="5943600" cy="838200"/>
          </a:xfrm>
        </p:spPr>
        <p:txBody>
          <a:bodyPr/>
          <a:lstStyle/>
          <a:p>
            <a:pPr>
              <a:buFontTx/>
              <a:buNone/>
            </a:pPr>
            <a:r>
              <a:rPr lang="en-US" smtClean="0"/>
              <a:t>	Integration of information from multiple feature channels is done as: </a:t>
            </a:r>
          </a:p>
        </p:txBody>
      </p:sp>
      <p:grpSp>
        <p:nvGrpSpPr>
          <p:cNvPr id="2" name="Group 43"/>
          <p:cNvGrpSpPr>
            <a:grpSpLocks/>
          </p:cNvGrpSpPr>
          <p:nvPr/>
        </p:nvGrpSpPr>
        <p:grpSpPr bwMode="auto">
          <a:xfrm>
            <a:off x="6205538" y="1295400"/>
            <a:ext cx="2722562" cy="5499100"/>
            <a:chOff x="6205538" y="1295400"/>
            <a:chExt cx="2722562" cy="5499100"/>
          </a:xfrm>
        </p:grpSpPr>
        <p:grpSp>
          <p:nvGrpSpPr>
            <p:cNvPr id="3" name="Group 3"/>
            <p:cNvGrpSpPr>
              <a:grpSpLocks/>
            </p:cNvGrpSpPr>
            <p:nvPr/>
          </p:nvGrpSpPr>
          <p:grpSpPr bwMode="auto">
            <a:xfrm>
              <a:off x="6205538" y="1295400"/>
              <a:ext cx="2709862" cy="2743200"/>
              <a:chOff x="5943600" y="1155700"/>
              <a:chExt cx="2709863" cy="2743200"/>
            </a:xfrm>
          </p:grpSpPr>
          <p:pic>
            <p:nvPicPr>
              <p:cNvPr id="16422" name="Picture 2" descr="D:\icvgip10\images\representativeImages\1514781_R.png"/>
              <p:cNvPicPr>
                <a:picLocks noChangeAspect="1" noChangeArrowheads="1"/>
              </p:cNvPicPr>
              <p:nvPr/>
            </p:nvPicPr>
            <p:blipFill>
              <a:blip r:embed="rId4"/>
              <a:srcRect/>
              <a:stretch>
                <a:fillRect/>
              </a:stretch>
            </p:blipFill>
            <p:spPr bwMode="auto">
              <a:xfrm>
                <a:off x="5943600" y="1155700"/>
                <a:ext cx="2709863" cy="2743200"/>
              </a:xfrm>
              <a:prstGeom prst="rect">
                <a:avLst/>
              </a:prstGeom>
              <a:noFill/>
              <a:ln w="9525">
                <a:noFill/>
                <a:miter lim="800000"/>
                <a:headEnd/>
                <a:tailEnd/>
              </a:ln>
            </p:spPr>
          </p:pic>
          <p:sp>
            <p:nvSpPr>
              <p:cNvPr id="16423" name="Freeform 5"/>
              <p:cNvSpPr>
                <a:spLocks noChangeArrowheads="1"/>
              </p:cNvSpPr>
              <p:nvPr/>
            </p:nvSpPr>
            <p:spPr bwMode="auto">
              <a:xfrm>
                <a:off x="6638925" y="1981200"/>
                <a:ext cx="1347788" cy="1401763"/>
              </a:xfrm>
              <a:custGeom>
                <a:avLst/>
                <a:gdLst>
                  <a:gd name="T0" fmla="*/ 140822 w 1347477"/>
                  <a:gd name="T1" fmla="*/ 48757 h 1402266"/>
                  <a:gd name="T2" fmla="*/ 226385 w 1347477"/>
                  <a:gd name="T3" fmla="*/ 36619 h 1402266"/>
                  <a:gd name="T4" fmla="*/ 483066 w 1347477"/>
                  <a:gd name="T5" fmla="*/ 12334 h 1402266"/>
                  <a:gd name="T6" fmla="*/ 727532 w 1347477"/>
                  <a:gd name="T7" fmla="*/ 48757 h 1402266"/>
                  <a:gd name="T8" fmla="*/ 788647 w 1347477"/>
                  <a:gd name="T9" fmla="*/ 60904 h 1402266"/>
                  <a:gd name="T10" fmla="*/ 1033103 w 1347477"/>
                  <a:gd name="T11" fmla="*/ 218773 h 1402266"/>
                  <a:gd name="T12" fmla="*/ 1228671 w 1347477"/>
                  <a:gd name="T13" fmla="*/ 388790 h 1402266"/>
                  <a:gd name="T14" fmla="*/ 1326457 w 1347477"/>
                  <a:gd name="T15" fmla="*/ 631673 h 1402266"/>
                  <a:gd name="T16" fmla="*/ 1350902 w 1347477"/>
                  <a:gd name="T17" fmla="*/ 850264 h 1402266"/>
                  <a:gd name="T18" fmla="*/ 1326457 w 1347477"/>
                  <a:gd name="T19" fmla="*/ 910983 h 1402266"/>
                  <a:gd name="T20" fmla="*/ 1277564 w 1347477"/>
                  <a:gd name="T21" fmla="*/ 971702 h 1402266"/>
                  <a:gd name="T22" fmla="*/ 1253120 w 1347477"/>
                  <a:gd name="T23" fmla="*/ 1081001 h 1402266"/>
                  <a:gd name="T24" fmla="*/ 1204227 w 1347477"/>
                  <a:gd name="T25" fmla="*/ 1141720 h 1402266"/>
                  <a:gd name="T26" fmla="*/ 1143112 w 1347477"/>
                  <a:gd name="T27" fmla="*/ 1226728 h 1402266"/>
                  <a:gd name="T28" fmla="*/ 1008656 w 1347477"/>
                  <a:gd name="T29" fmla="*/ 1348168 h 1402266"/>
                  <a:gd name="T30" fmla="*/ 837536 w 1347477"/>
                  <a:gd name="T31" fmla="*/ 1384599 h 1402266"/>
                  <a:gd name="T32" fmla="*/ 739752 w 1347477"/>
                  <a:gd name="T33" fmla="*/ 1396743 h 1402266"/>
                  <a:gd name="T34" fmla="*/ 446402 w 1347477"/>
                  <a:gd name="T35" fmla="*/ 1336023 h 1402266"/>
                  <a:gd name="T36" fmla="*/ 263060 w 1347477"/>
                  <a:gd name="T37" fmla="*/ 1202440 h 1402266"/>
                  <a:gd name="T38" fmla="*/ 201943 w 1347477"/>
                  <a:gd name="T39" fmla="*/ 1153865 h 1402266"/>
                  <a:gd name="T40" fmla="*/ 104157 w 1347477"/>
                  <a:gd name="T41" fmla="*/ 983847 h 1402266"/>
                  <a:gd name="T42" fmla="*/ 55268 w 1347477"/>
                  <a:gd name="T43" fmla="*/ 874551 h 1402266"/>
                  <a:gd name="T44" fmla="*/ 43043 w 1347477"/>
                  <a:gd name="T45" fmla="*/ 777400 h 1402266"/>
                  <a:gd name="T46" fmla="*/ 18593 w 1347477"/>
                  <a:gd name="T47" fmla="*/ 716680 h 1402266"/>
                  <a:gd name="T48" fmla="*/ 30818 w 1347477"/>
                  <a:gd name="T49" fmla="*/ 158055 h 1402266"/>
                  <a:gd name="T50" fmla="*/ 140822 w 1347477"/>
                  <a:gd name="T51" fmla="*/ 48757 h 1402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47477"/>
                  <a:gd name="T79" fmla="*/ 0 h 1402266"/>
                  <a:gd name="T80" fmla="*/ 1347477 w 1347477"/>
                  <a:gd name="T81" fmla="*/ 1402266 h 14022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47477" h="1402266">
                    <a:moveTo>
                      <a:pt x="140469" y="48954"/>
                    </a:moveTo>
                    <a:cubicBezTo>
                      <a:pt x="168917" y="44890"/>
                      <a:pt x="197219" y="39621"/>
                      <a:pt x="225813" y="36762"/>
                    </a:cubicBezTo>
                    <a:cubicBezTo>
                      <a:pt x="593437" y="0"/>
                      <a:pt x="222617" y="44782"/>
                      <a:pt x="481845" y="12378"/>
                    </a:cubicBezTo>
                    <a:lnTo>
                      <a:pt x="725685" y="48954"/>
                    </a:lnTo>
                    <a:cubicBezTo>
                      <a:pt x="746147" y="52228"/>
                      <a:pt x="768565" y="51021"/>
                      <a:pt x="786645" y="61146"/>
                    </a:cubicBezTo>
                    <a:cubicBezTo>
                      <a:pt x="871227" y="108512"/>
                      <a:pt x="957529" y="155806"/>
                      <a:pt x="1030485" y="219642"/>
                    </a:cubicBezTo>
                    <a:lnTo>
                      <a:pt x="1225557" y="390330"/>
                    </a:lnTo>
                    <a:cubicBezTo>
                      <a:pt x="1258069" y="471610"/>
                      <a:pt x="1315823" y="546931"/>
                      <a:pt x="1323093" y="634170"/>
                    </a:cubicBezTo>
                    <a:cubicBezTo>
                      <a:pt x="1337338" y="805109"/>
                      <a:pt x="1327240" y="732203"/>
                      <a:pt x="1347477" y="853626"/>
                    </a:cubicBezTo>
                    <a:cubicBezTo>
                      <a:pt x="1339349" y="873946"/>
                      <a:pt x="1334353" y="895820"/>
                      <a:pt x="1323093" y="914586"/>
                    </a:cubicBezTo>
                    <a:cubicBezTo>
                      <a:pt x="1309705" y="936900"/>
                      <a:pt x="1285963" y="952271"/>
                      <a:pt x="1274325" y="975546"/>
                    </a:cubicBezTo>
                    <a:cubicBezTo>
                      <a:pt x="1260900" y="1002395"/>
                      <a:pt x="1265498" y="1057271"/>
                      <a:pt x="1249941" y="1085274"/>
                    </a:cubicBezTo>
                    <a:cubicBezTo>
                      <a:pt x="1237303" y="1108022"/>
                      <a:pt x="1216786" y="1125416"/>
                      <a:pt x="1201173" y="1146234"/>
                    </a:cubicBezTo>
                    <a:cubicBezTo>
                      <a:pt x="1180197" y="1174202"/>
                      <a:pt x="1162594" y="1204721"/>
                      <a:pt x="1140213" y="1231578"/>
                    </a:cubicBezTo>
                    <a:cubicBezTo>
                      <a:pt x="1116533" y="1259994"/>
                      <a:pt x="1035362" y="1334878"/>
                      <a:pt x="1006101" y="1353498"/>
                    </a:cubicBezTo>
                    <a:cubicBezTo>
                      <a:pt x="953334" y="1387077"/>
                      <a:pt x="895659" y="1382986"/>
                      <a:pt x="835413" y="1390074"/>
                    </a:cubicBezTo>
                    <a:lnTo>
                      <a:pt x="737877" y="1402266"/>
                    </a:lnTo>
                    <a:cubicBezTo>
                      <a:pt x="640341" y="1381946"/>
                      <a:pt x="540062" y="1371974"/>
                      <a:pt x="445269" y="1341306"/>
                    </a:cubicBezTo>
                    <a:cubicBezTo>
                      <a:pt x="341969" y="1307885"/>
                      <a:pt x="330630" y="1268611"/>
                      <a:pt x="262389" y="1207194"/>
                    </a:cubicBezTo>
                    <a:cubicBezTo>
                      <a:pt x="243047" y="1189786"/>
                      <a:pt x="221749" y="1174682"/>
                      <a:pt x="201429" y="1158426"/>
                    </a:cubicBezTo>
                    <a:cubicBezTo>
                      <a:pt x="103553" y="930048"/>
                      <a:pt x="236528" y="1223534"/>
                      <a:pt x="103893" y="987738"/>
                    </a:cubicBezTo>
                    <a:cubicBezTo>
                      <a:pt x="84270" y="952853"/>
                      <a:pt x="71381" y="914586"/>
                      <a:pt x="55125" y="878010"/>
                    </a:cubicBezTo>
                    <a:cubicBezTo>
                      <a:pt x="51061" y="845498"/>
                      <a:pt x="50301" y="812400"/>
                      <a:pt x="42933" y="780474"/>
                    </a:cubicBezTo>
                    <a:cubicBezTo>
                      <a:pt x="38012" y="759149"/>
                      <a:pt x="18978" y="741395"/>
                      <a:pt x="18549" y="719514"/>
                    </a:cubicBezTo>
                    <a:cubicBezTo>
                      <a:pt x="14883" y="532562"/>
                      <a:pt x="0" y="343126"/>
                      <a:pt x="30741" y="158682"/>
                    </a:cubicBezTo>
                    <a:lnTo>
                      <a:pt x="140469" y="48954"/>
                    </a:lnTo>
                    <a:close/>
                  </a:path>
                </a:pathLst>
              </a:custGeom>
              <a:noFill/>
              <a:ln w="44450" algn="ctr">
                <a:solidFill>
                  <a:srgbClr val="00CC00"/>
                </a:solidFill>
                <a:round/>
                <a:headEnd/>
                <a:tailEnd/>
              </a:ln>
            </p:spPr>
            <p:txBody>
              <a:bodyPr/>
              <a:lstStyle/>
              <a:p>
                <a:pPr eaLnBrk="0" hangingPunct="0"/>
                <a:endParaRPr lang="en-US" sz="2400">
                  <a:latin typeface="Times"/>
                </a:endParaRPr>
              </a:p>
            </p:txBody>
          </p:sp>
        </p:grpSp>
        <p:grpSp>
          <p:nvGrpSpPr>
            <p:cNvPr id="4" name="Group 6"/>
            <p:cNvGrpSpPr>
              <a:grpSpLocks/>
            </p:cNvGrpSpPr>
            <p:nvPr/>
          </p:nvGrpSpPr>
          <p:grpSpPr bwMode="auto">
            <a:xfrm>
              <a:off x="6218238" y="4051300"/>
              <a:ext cx="2709862" cy="2743200"/>
              <a:chOff x="6218237" y="4051300"/>
              <a:chExt cx="2709863" cy="2743200"/>
            </a:xfrm>
          </p:grpSpPr>
          <p:pic>
            <p:nvPicPr>
              <p:cNvPr id="16420" name="Picture 2" descr="D:\icvgip10\images\representativeImages\1514781_R.png"/>
              <p:cNvPicPr>
                <a:picLocks noChangeAspect="1" noChangeArrowheads="1"/>
              </p:cNvPicPr>
              <p:nvPr/>
            </p:nvPicPr>
            <p:blipFill>
              <a:blip r:embed="rId4"/>
              <a:srcRect/>
              <a:stretch>
                <a:fillRect/>
              </a:stretch>
            </p:blipFill>
            <p:spPr bwMode="auto">
              <a:xfrm>
                <a:off x="6218237" y="4051300"/>
                <a:ext cx="2709863" cy="2743200"/>
              </a:xfrm>
              <a:prstGeom prst="rect">
                <a:avLst/>
              </a:prstGeom>
              <a:noFill/>
              <a:ln w="9525">
                <a:noFill/>
                <a:miter lim="800000"/>
                <a:headEnd/>
                <a:tailEnd/>
              </a:ln>
            </p:spPr>
          </p:pic>
          <p:sp>
            <p:nvSpPr>
              <p:cNvPr id="16421" name="Freeform 8"/>
              <p:cNvSpPr>
                <a:spLocks noChangeArrowheads="1"/>
              </p:cNvSpPr>
              <p:nvPr/>
            </p:nvSpPr>
            <p:spPr bwMode="auto">
              <a:xfrm>
                <a:off x="6892925" y="4876800"/>
                <a:ext cx="1347788" cy="1401763"/>
              </a:xfrm>
              <a:custGeom>
                <a:avLst/>
                <a:gdLst>
                  <a:gd name="T0" fmla="*/ 140822 w 1347477"/>
                  <a:gd name="T1" fmla="*/ 48757 h 1402266"/>
                  <a:gd name="T2" fmla="*/ 226385 w 1347477"/>
                  <a:gd name="T3" fmla="*/ 36619 h 1402266"/>
                  <a:gd name="T4" fmla="*/ 483066 w 1347477"/>
                  <a:gd name="T5" fmla="*/ 12334 h 1402266"/>
                  <a:gd name="T6" fmla="*/ 727532 w 1347477"/>
                  <a:gd name="T7" fmla="*/ 48757 h 1402266"/>
                  <a:gd name="T8" fmla="*/ 788647 w 1347477"/>
                  <a:gd name="T9" fmla="*/ 60904 h 1402266"/>
                  <a:gd name="T10" fmla="*/ 1033103 w 1347477"/>
                  <a:gd name="T11" fmla="*/ 218773 h 1402266"/>
                  <a:gd name="T12" fmla="*/ 1228671 w 1347477"/>
                  <a:gd name="T13" fmla="*/ 388790 h 1402266"/>
                  <a:gd name="T14" fmla="*/ 1326457 w 1347477"/>
                  <a:gd name="T15" fmla="*/ 631673 h 1402266"/>
                  <a:gd name="T16" fmla="*/ 1350902 w 1347477"/>
                  <a:gd name="T17" fmla="*/ 850264 h 1402266"/>
                  <a:gd name="T18" fmla="*/ 1326457 w 1347477"/>
                  <a:gd name="T19" fmla="*/ 910983 h 1402266"/>
                  <a:gd name="T20" fmla="*/ 1277564 w 1347477"/>
                  <a:gd name="T21" fmla="*/ 971702 h 1402266"/>
                  <a:gd name="T22" fmla="*/ 1253120 w 1347477"/>
                  <a:gd name="T23" fmla="*/ 1081001 h 1402266"/>
                  <a:gd name="T24" fmla="*/ 1204227 w 1347477"/>
                  <a:gd name="T25" fmla="*/ 1141720 h 1402266"/>
                  <a:gd name="T26" fmla="*/ 1143112 w 1347477"/>
                  <a:gd name="T27" fmla="*/ 1226728 h 1402266"/>
                  <a:gd name="T28" fmla="*/ 1008656 w 1347477"/>
                  <a:gd name="T29" fmla="*/ 1348168 h 1402266"/>
                  <a:gd name="T30" fmla="*/ 837536 w 1347477"/>
                  <a:gd name="T31" fmla="*/ 1384599 h 1402266"/>
                  <a:gd name="T32" fmla="*/ 739752 w 1347477"/>
                  <a:gd name="T33" fmla="*/ 1396743 h 1402266"/>
                  <a:gd name="T34" fmla="*/ 446402 w 1347477"/>
                  <a:gd name="T35" fmla="*/ 1336023 h 1402266"/>
                  <a:gd name="T36" fmla="*/ 263060 w 1347477"/>
                  <a:gd name="T37" fmla="*/ 1202440 h 1402266"/>
                  <a:gd name="T38" fmla="*/ 201943 w 1347477"/>
                  <a:gd name="T39" fmla="*/ 1153865 h 1402266"/>
                  <a:gd name="T40" fmla="*/ 104157 w 1347477"/>
                  <a:gd name="T41" fmla="*/ 983847 h 1402266"/>
                  <a:gd name="T42" fmla="*/ 55268 w 1347477"/>
                  <a:gd name="T43" fmla="*/ 874551 h 1402266"/>
                  <a:gd name="T44" fmla="*/ 43043 w 1347477"/>
                  <a:gd name="T45" fmla="*/ 777400 h 1402266"/>
                  <a:gd name="T46" fmla="*/ 18593 w 1347477"/>
                  <a:gd name="T47" fmla="*/ 716680 h 1402266"/>
                  <a:gd name="T48" fmla="*/ 30818 w 1347477"/>
                  <a:gd name="T49" fmla="*/ 158055 h 1402266"/>
                  <a:gd name="T50" fmla="*/ 140822 w 1347477"/>
                  <a:gd name="T51" fmla="*/ 48757 h 1402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47477"/>
                  <a:gd name="T79" fmla="*/ 0 h 1402266"/>
                  <a:gd name="T80" fmla="*/ 1347477 w 1347477"/>
                  <a:gd name="T81" fmla="*/ 1402266 h 14022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47477" h="1402266">
                    <a:moveTo>
                      <a:pt x="140469" y="48954"/>
                    </a:moveTo>
                    <a:cubicBezTo>
                      <a:pt x="168917" y="44890"/>
                      <a:pt x="197219" y="39621"/>
                      <a:pt x="225813" y="36762"/>
                    </a:cubicBezTo>
                    <a:cubicBezTo>
                      <a:pt x="593437" y="0"/>
                      <a:pt x="222617" y="44782"/>
                      <a:pt x="481845" y="12378"/>
                    </a:cubicBezTo>
                    <a:lnTo>
                      <a:pt x="725685" y="48954"/>
                    </a:lnTo>
                    <a:cubicBezTo>
                      <a:pt x="746147" y="52228"/>
                      <a:pt x="768565" y="51021"/>
                      <a:pt x="786645" y="61146"/>
                    </a:cubicBezTo>
                    <a:cubicBezTo>
                      <a:pt x="871227" y="108512"/>
                      <a:pt x="957529" y="155806"/>
                      <a:pt x="1030485" y="219642"/>
                    </a:cubicBezTo>
                    <a:lnTo>
                      <a:pt x="1225557" y="390330"/>
                    </a:lnTo>
                    <a:cubicBezTo>
                      <a:pt x="1258069" y="471610"/>
                      <a:pt x="1315823" y="546931"/>
                      <a:pt x="1323093" y="634170"/>
                    </a:cubicBezTo>
                    <a:cubicBezTo>
                      <a:pt x="1337338" y="805109"/>
                      <a:pt x="1327240" y="732203"/>
                      <a:pt x="1347477" y="853626"/>
                    </a:cubicBezTo>
                    <a:cubicBezTo>
                      <a:pt x="1339349" y="873946"/>
                      <a:pt x="1334353" y="895820"/>
                      <a:pt x="1323093" y="914586"/>
                    </a:cubicBezTo>
                    <a:cubicBezTo>
                      <a:pt x="1309705" y="936900"/>
                      <a:pt x="1285963" y="952271"/>
                      <a:pt x="1274325" y="975546"/>
                    </a:cubicBezTo>
                    <a:cubicBezTo>
                      <a:pt x="1260900" y="1002395"/>
                      <a:pt x="1265498" y="1057271"/>
                      <a:pt x="1249941" y="1085274"/>
                    </a:cubicBezTo>
                    <a:cubicBezTo>
                      <a:pt x="1237303" y="1108022"/>
                      <a:pt x="1216786" y="1125416"/>
                      <a:pt x="1201173" y="1146234"/>
                    </a:cubicBezTo>
                    <a:cubicBezTo>
                      <a:pt x="1180197" y="1174202"/>
                      <a:pt x="1162594" y="1204721"/>
                      <a:pt x="1140213" y="1231578"/>
                    </a:cubicBezTo>
                    <a:cubicBezTo>
                      <a:pt x="1116533" y="1259994"/>
                      <a:pt x="1035362" y="1334878"/>
                      <a:pt x="1006101" y="1353498"/>
                    </a:cubicBezTo>
                    <a:cubicBezTo>
                      <a:pt x="953334" y="1387077"/>
                      <a:pt x="895659" y="1382986"/>
                      <a:pt x="835413" y="1390074"/>
                    </a:cubicBezTo>
                    <a:lnTo>
                      <a:pt x="737877" y="1402266"/>
                    </a:lnTo>
                    <a:cubicBezTo>
                      <a:pt x="640341" y="1381946"/>
                      <a:pt x="540062" y="1371974"/>
                      <a:pt x="445269" y="1341306"/>
                    </a:cubicBezTo>
                    <a:cubicBezTo>
                      <a:pt x="341969" y="1307885"/>
                      <a:pt x="330630" y="1268611"/>
                      <a:pt x="262389" y="1207194"/>
                    </a:cubicBezTo>
                    <a:cubicBezTo>
                      <a:pt x="243047" y="1189786"/>
                      <a:pt x="221749" y="1174682"/>
                      <a:pt x="201429" y="1158426"/>
                    </a:cubicBezTo>
                    <a:cubicBezTo>
                      <a:pt x="103553" y="930048"/>
                      <a:pt x="236528" y="1223534"/>
                      <a:pt x="103893" y="987738"/>
                    </a:cubicBezTo>
                    <a:cubicBezTo>
                      <a:pt x="84270" y="952853"/>
                      <a:pt x="71381" y="914586"/>
                      <a:pt x="55125" y="878010"/>
                    </a:cubicBezTo>
                    <a:cubicBezTo>
                      <a:pt x="51061" y="845498"/>
                      <a:pt x="50301" y="812400"/>
                      <a:pt x="42933" y="780474"/>
                    </a:cubicBezTo>
                    <a:cubicBezTo>
                      <a:pt x="38012" y="759149"/>
                      <a:pt x="18978" y="741395"/>
                      <a:pt x="18549" y="719514"/>
                    </a:cubicBezTo>
                    <a:cubicBezTo>
                      <a:pt x="14883" y="532562"/>
                      <a:pt x="0" y="343126"/>
                      <a:pt x="30741" y="158682"/>
                    </a:cubicBezTo>
                    <a:lnTo>
                      <a:pt x="140469" y="48954"/>
                    </a:lnTo>
                    <a:close/>
                  </a:path>
                </a:pathLst>
              </a:custGeom>
              <a:noFill/>
              <a:ln w="47625" algn="ctr">
                <a:solidFill>
                  <a:srgbClr val="00CC00"/>
                </a:solidFill>
                <a:round/>
                <a:headEnd/>
                <a:tailEnd/>
              </a:ln>
            </p:spPr>
            <p:txBody>
              <a:bodyPr/>
              <a:lstStyle/>
              <a:p>
                <a:pPr eaLnBrk="0" hangingPunct="0"/>
                <a:endParaRPr lang="en-US" sz="2400">
                  <a:latin typeface="Times"/>
                </a:endParaRPr>
              </a:p>
            </p:txBody>
          </p:sp>
        </p:grpSp>
        <p:grpSp>
          <p:nvGrpSpPr>
            <p:cNvPr id="5" name="Group 9"/>
            <p:cNvGrpSpPr>
              <a:grpSpLocks/>
            </p:cNvGrpSpPr>
            <p:nvPr/>
          </p:nvGrpSpPr>
          <p:grpSpPr bwMode="auto">
            <a:xfrm>
              <a:off x="6611938" y="1816100"/>
              <a:ext cx="717550" cy="717550"/>
              <a:chOff x="6350024" y="1676731"/>
              <a:chExt cx="717496" cy="717524"/>
            </a:xfrm>
          </p:grpSpPr>
          <p:sp>
            <p:nvSpPr>
              <p:cNvPr id="11" name="Pie 10"/>
              <p:cNvSpPr/>
              <p:nvPr/>
            </p:nvSpPr>
            <p:spPr bwMode="auto">
              <a:xfrm rot="5933149">
                <a:off x="6351597" y="1675158"/>
                <a:ext cx="714349" cy="717496"/>
              </a:xfrm>
              <a:prstGeom prst="pie">
                <a:avLst>
                  <a:gd name="adj1" fmla="val 0"/>
                  <a:gd name="adj2" fmla="val 15227784"/>
                </a:avLst>
              </a:prstGeom>
              <a:blipFill>
                <a:blip r:embed="rId5"/>
                <a:tile tx="0" ty="0" sx="100000" sy="100000" flip="none" algn="tl"/>
              </a:blipFill>
              <a:ln w="9525" cap="flat" cmpd="sng" algn="ctr">
                <a:solidFill>
                  <a:schemeClr val="bg1"/>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12" name="Pie 11"/>
              <p:cNvSpPr/>
              <p:nvPr/>
            </p:nvSpPr>
            <p:spPr bwMode="auto">
              <a:xfrm rot="20571464">
                <a:off x="6351611" y="1676731"/>
                <a:ext cx="712734" cy="717524"/>
              </a:xfrm>
              <a:prstGeom prst="pie">
                <a:avLst>
                  <a:gd name="adj1" fmla="val 384154"/>
                  <a:gd name="adj2" fmla="val 7136385"/>
                </a:avLst>
              </a:prstGeom>
              <a:solidFill>
                <a:schemeClr val="accent1">
                  <a:alpha val="24000"/>
                </a:schemeClr>
              </a:solidFill>
              <a:ln w="9525" cap="flat" cmpd="sng" algn="ctr">
                <a:solidFill>
                  <a:schemeClr val="bg1">
                    <a:lumMod val="95000"/>
                  </a:schemeClr>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16419" name="Oval 12"/>
              <p:cNvSpPr>
                <a:spLocks noChangeArrowheads="1"/>
              </p:cNvSpPr>
              <p:nvPr/>
            </p:nvSpPr>
            <p:spPr bwMode="auto">
              <a:xfrm>
                <a:off x="6680200" y="2006600"/>
                <a:ext cx="76200" cy="76200"/>
              </a:xfrm>
              <a:prstGeom prst="ellipse">
                <a:avLst/>
              </a:prstGeom>
              <a:solidFill>
                <a:srgbClr val="FF0000"/>
              </a:solidFill>
              <a:ln w="9525" algn="ctr">
                <a:solidFill>
                  <a:schemeClr val="tx1"/>
                </a:solidFill>
                <a:round/>
                <a:headEnd/>
                <a:tailEnd/>
              </a:ln>
            </p:spPr>
            <p:txBody>
              <a:bodyPr/>
              <a:lstStyle/>
              <a:p>
                <a:pPr eaLnBrk="0" hangingPunct="0"/>
                <a:endParaRPr lang="en-US" sz="2400">
                  <a:latin typeface="Times"/>
                </a:endParaRPr>
              </a:p>
            </p:txBody>
          </p:sp>
        </p:grpSp>
        <p:grpSp>
          <p:nvGrpSpPr>
            <p:cNvPr id="6" name="Group 13"/>
            <p:cNvGrpSpPr>
              <a:grpSpLocks/>
            </p:cNvGrpSpPr>
            <p:nvPr/>
          </p:nvGrpSpPr>
          <p:grpSpPr bwMode="auto">
            <a:xfrm>
              <a:off x="6611938" y="4540250"/>
              <a:ext cx="717550" cy="717550"/>
              <a:chOff x="6350024" y="1676731"/>
              <a:chExt cx="717496" cy="717524"/>
            </a:xfrm>
          </p:grpSpPr>
          <p:sp>
            <p:nvSpPr>
              <p:cNvPr id="15" name="Pie 14"/>
              <p:cNvSpPr/>
              <p:nvPr/>
            </p:nvSpPr>
            <p:spPr bwMode="auto">
              <a:xfrm rot="5933149">
                <a:off x="6351597" y="1675158"/>
                <a:ext cx="714349" cy="717496"/>
              </a:xfrm>
              <a:prstGeom prst="pie">
                <a:avLst>
                  <a:gd name="adj1" fmla="val 0"/>
                  <a:gd name="adj2" fmla="val 15227784"/>
                </a:avLst>
              </a:prstGeom>
              <a:solidFill>
                <a:srgbClr val="00B0F0">
                  <a:alpha val="12000"/>
                </a:srgbClr>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16" name="Pie 15"/>
              <p:cNvSpPr/>
              <p:nvPr/>
            </p:nvSpPr>
            <p:spPr bwMode="auto">
              <a:xfrm rot="20571464">
                <a:off x="6351611" y="1676731"/>
                <a:ext cx="712734" cy="717524"/>
              </a:xfrm>
              <a:prstGeom prst="pie">
                <a:avLst>
                  <a:gd name="adj1" fmla="val 384154"/>
                  <a:gd name="adj2" fmla="val 7136385"/>
                </a:avLst>
              </a:prstGeom>
              <a:blipFill>
                <a:blip r:embed="rId5"/>
                <a:tile tx="0" ty="0" sx="100000" sy="100000" flip="none" algn="tl"/>
              </a:blipFill>
              <a:ln w="9525" cap="flat" cmpd="sng" algn="ctr">
                <a:solidFill>
                  <a:srgbClr val="1E10DA"/>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16416" name="Oval 16"/>
              <p:cNvSpPr>
                <a:spLocks noChangeArrowheads="1"/>
              </p:cNvSpPr>
              <p:nvPr/>
            </p:nvSpPr>
            <p:spPr bwMode="auto">
              <a:xfrm>
                <a:off x="6680200" y="2006600"/>
                <a:ext cx="76200" cy="76200"/>
              </a:xfrm>
              <a:prstGeom prst="ellipse">
                <a:avLst/>
              </a:prstGeom>
              <a:solidFill>
                <a:srgbClr val="FF0000"/>
              </a:solidFill>
              <a:ln w="9525" algn="ctr">
                <a:solidFill>
                  <a:schemeClr val="tx1"/>
                </a:solidFill>
                <a:round/>
                <a:headEnd/>
                <a:tailEnd/>
              </a:ln>
            </p:spPr>
            <p:txBody>
              <a:bodyPr/>
              <a:lstStyle/>
              <a:p>
                <a:pPr eaLnBrk="0" hangingPunct="0"/>
                <a:endParaRPr lang="en-US" sz="2400">
                  <a:latin typeface="Times"/>
                </a:endParaRPr>
              </a:p>
            </p:txBody>
          </p:sp>
        </p:grpSp>
        <p:sp>
          <p:nvSpPr>
            <p:cNvPr id="16396" name="TextBox 17"/>
            <p:cNvSpPr txBox="1">
              <a:spLocks noChangeArrowheads="1"/>
            </p:cNvSpPr>
            <p:nvPr/>
          </p:nvSpPr>
          <p:spPr bwMode="auto">
            <a:xfrm>
              <a:off x="7924800" y="1295400"/>
              <a:ext cx="990600" cy="369888"/>
            </a:xfrm>
            <a:prstGeom prst="rect">
              <a:avLst/>
            </a:prstGeom>
            <a:noFill/>
            <a:ln w="9525">
              <a:noFill/>
              <a:miter lim="800000"/>
              <a:headEnd/>
              <a:tailEnd/>
            </a:ln>
          </p:spPr>
          <p:txBody>
            <a:bodyPr>
              <a:spAutoFit/>
            </a:bodyPr>
            <a:lstStyle/>
            <a:p>
              <a:r>
                <a:rPr lang="en-US">
                  <a:solidFill>
                    <a:schemeClr val="bg1"/>
                  </a:solidFill>
                </a:rPr>
                <a:t>outside</a:t>
              </a:r>
            </a:p>
          </p:txBody>
        </p:sp>
        <p:sp>
          <p:nvSpPr>
            <p:cNvPr id="16397" name="TextBox 18"/>
            <p:cNvSpPr txBox="1">
              <a:spLocks noChangeArrowheads="1"/>
            </p:cNvSpPr>
            <p:nvPr/>
          </p:nvSpPr>
          <p:spPr bwMode="auto">
            <a:xfrm>
              <a:off x="7924800" y="4002088"/>
              <a:ext cx="990600" cy="369887"/>
            </a:xfrm>
            <a:prstGeom prst="rect">
              <a:avLst/>
            </a:prstGeom>
            <a:noFill/>
            <a:ln w="9525">
              <a:noFill/>
              <a:miter lim="800000"/>
              <a:headEnd/>
              <a:tailEnd/>
            </a:ln>
          </p:spPr>
          <p:txBody>
            <a:bodyPr>
              <a:spAutoFit/>
            </a:bodyPr>
            <a:lstStyle/>
            <a:p>
              <a:r>
                <a:rPr lang="en-US">
                  <a:solidFill>
                    <a:schemeClr val="bg1"/>
                  </a:solidFill>
                </a:rPr>
                <a:t>inside</a:t>
              </a:r>
            </a:p>
          </p:txBody>
        </p:sp>
        <p:grpSp>
          <p:nvGrpSpPr>
            <p:cNvPr id="7" name="Group 19"/>
            <p:cNvGrpSpPr>
              <a:grpSpLocks/>
            </p:cNvGrpSpPr>
            <p:nvPr/>
          </p:nvGrpSpPr>
          <p:grpSpPr bwMode="auto">
            <a:xfrm>
              <a:off x="6553200" y="1892300"/>
              <a:ext cx="717550" cy="717550"/>
              <a:chOff x="6350024" y="1676731"/>
              <a:chExt cx="717496" cy="717524"/>
            </a:xfrm>
          </p:grpSpPr>
          <p:sp>
            <p:nvSpPr>
              <p:cNvPr id="21" name="Pie 20"/>
              <p:cNvSpPr/>
              <p:nvPr/>
            </p:nvSpPr>
            <p:spPr bwMode="auto">
              <a:xfrm rot="5933149">
                <a:off x="6351597" y="1675158"/>
                <a:ext cx="714349" cy="717496"/>
              </a:xfrm>
              <a:prstGeom prst="pie">
                <a:avLst>
                  <a:gd name="adj1" fmla="val 0"/>
                  <a:gd name="adj2" fmla="val 15227784"/>
                </a:avLst>
              </a:prstGeom>
              <a:blipFill>
                <a:blip r:embed="rId6"/>
                <a:tile tx="0" ty="0" sx="100000" sy="100000" flip="none" algn="tl"/>
              </a:blipFill>
              <a:ln w="9525" cap="flat" cmpd="sng" algn="ctr">
                <a:solidFill>
                  <a:schemeClr val="bg1"/>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22" name="Pie 21"/>
              <p:cNvSpPr/>
              <p:nvPr/>
            </p:nvSpPr>
            <p:spPr bwMode="auto">
              <a:xfrm rot="20571464">
                <a:off x="6351612" y="1676731"/>
                <a:ext cx="712733" cy="717524"/>
              </a:xfrm>
              <a:prstGeom prst="pie">
                <a:avLst>
                  <a:gd name="adj1" fmla="val 384154"/>
                  <a:gd name="adj2" fmla="val 7136385"/>
                </a:avLst>
              </a:prstGeom>
              <a:solidFill>
                <a:schemeClr val="accent1">
                  <a:alpha val="24000"/>
                </a:schemeClr>
              </a:solidFill>
              <a:ln w="9525" cap="flat" cmpd="sng" algn="ctr">
                <a:solidFill>
                  <a:schemeClr val="bg1">
                    <a:lumMod val="95000"/>
                  </a:schemeClr>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16413" name="Oval 22"/>
              <p:cNvSpPr>
                <a:spLocks noChangeArrowheads="1"/>
              </p:cNvSpPr>
              <p:nvPr/>
            </p:nvSpPr>
            <p:spPr bwMode="auto">
              <a:xfrm>
                <a:off x="6680200" y="2006600"/>
                <a:ext cx="76200" cy="76200"/>
              </a:xfrm>
              <a:prstGeom prst="ellipse">
                <a:avLst/>
              </a:prstGeom>
              <a:solidFill>
                <a:srgbClr val="FF0000"/>
              </a:solidFill>
              <a:ln w="9525" algn="ctr">
                <a:solidFill>
                  <a:schemeClr val="tx1"/>
                </a:solidFill>
                <a:round/>
                <a:headEnd/>
                <a:tailEnd/>
              </a:ln>
            </p:spPr>
            <p:txBody>
              <a:bodyPr/>
              <a:lstStyle/>
              <a:p>
                <a:pPr eaLnBrk="0" hangingPunct="0"/>
                <a:endParaRPr lang="en-US" sz="2400">
                  <a:latin typeface="Times"/>
                </a:endParaRPr>
              </a:p>
            </p:txBody>
          </p:sp>
        </p:grpSp>
        <p:grpSp>
          <p:nvGrpSpPr>
            <p:cNvPr id="8" name="Group 23"/>
            <p:cNvGrpSpPr>
              <a:grpSpLocks/>
            </p:cNvGrpSpPr>
            <p:nvPr/>
          </p:nvGrpSpPr>
          <p:grpSpPr bwMode="auto">
            <a:xfrm>
              <a:off x="6489700" y="1981200"/>
              <a:ext cx="717550" cy="717550"/>
              <a:chOff x="6350024" y="1676731"/>
              <a:chExt cx="717496" cy="717524"/>
            </a:xfrm>
          </p:grpSpPr>
          <p:sp>
            <p:nvSpPr>
              <p:cNvPr id="25" name="Pie 24"/>
              <p:cNvSpPr/>
              <p:nvPr/>
            </p:nvSpPr>
            <p:spPr bwMode="auto">
              <a:xfrm rot="5933149">
                <a:off x="6351597" y="1675158"/>
                <a:ext cx="714349" cy="717496"/>
              </a:xfrm>
              <a:prstGeom prst="pie">
                <a:avLst>
                  <a:gd name="adj1" fmla="val 0"/>
                  <a:gd name="adj2" fmla="val 15227784"/>
                </a:avLst>
              </a:prstGeom>
              <a:solidFill>
                <a:srgbClr val="00B0F0"/>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26" name="Pie 25"/>
              <p:cNvSpPr/>
              <p:nvPr/>
            </p:nvSpPr>
            <p:spPr bwMode="auto">
              <a:xfrm rot="20571464">
                <a:off x="6351612" y="1676731"/>
                <a:ext cx="712733" cy="717524"/>
              </a:xfrm>
              <a:prstGeom prst="pie">
                <a:avLst>
                  <a:gd name="adj1" fmla="val 384154"/>
                  <a:gd name="adj2" fmla="val 7136385"/>
                </a:avLst>
              </a:prstGeom>
              <a:solidFill>
                <a:schemeClr val="accent1">
                  <a:alpha val="29000"/>
                </a:schemeClr>
              </a:solidFill>
              <a:ln w="9525" cap="flat" cmpd="sng" algn="ctr">
                <a:solidFill>
                  <a:schemeClr val="bg1">
                    <a:lumMod val="95000"/>
                  </a:schemeClr>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16410" name="Oval 26"/>
              <p:cNvSpPr>
                <a:spLocks noChangeArrowheads="1"/>
              </p:cNvSpPr>
              <p:nvPr/>
            </p:nvSpPr>
            <p:spPr bwMode="auto">
              <a:xfrm>
                <a:off x="6680200" y="2006600"/>
                <a:ext cx="76200" cy="76200"/>
              </a:xfrm>
              <a:prstGeom prst="ellipse">
                <a:avLst/>
              </a:prstGeom>
              <a:solidFill>
                <a:srgbClr val="FF0000"/>
              </a:solidFill>
              <a:ln w="9525" algn="ctr">
                <a:solidFill>
                  <a:schemeClr val="tx1"/>
                </a:solidFill>
                <a:round/>
                <a:headEnd/>
                <a:tailEnd/>
              </a:ln>
            </p:spPr>
            <p:txBody>
              <a:bodyPr/>
              <a:lstStyle/>
              <a:p>
                <a:pPr eaLnBrk="0" hangingPunct="0"/>
                <a:endParaRPr lang="en-US" sz="2400">
                  <a:latin typeface="Times"/>
                </a:endParaRPr>
              </a:p>
            </p:txBody>
          </p:sp>
        </p:grpSp>
        <p:grpSp>
          <p:nvGrpSpPr>
            <p:cNvPr id="9" name="Group 27"/>
            <p:cNvGrpSpPr>
              <a:grpSpLocks/>
            </p:cNvGrpSpPr>
            <p:nvPr/>
          </p:nvGrpSpPr>
          <p:grpSpPr bwMode="auto">
            <a:xfrm>
              <a:off x="6527800" y="4622800"/>
              <a:ext cx="727075" cy="742950"/>
              <a:chOff x="6350024" y="1587831"/>
              <a:chExt cx="727468" cy="742924"/>
            </a:xfrm>
          </p:grpSpPr>
          <p:sp>
            <p:nvSpPr>
              <p:cNvPr id="29" name="Pie 28"/>
              <p:cNvSpPr/>
              <p:nvPr/>
            </p:nvSpPr>
            <p:spPr bwMode="auto">
              <a:xfrm rot="5933149">
                <a:off x="6351817" y="1586038"/>
                <a:ext cx="714350" cy="717938"/>
              </a:xfrm>
              <a:prstGeom prst="pie">
                <a:avLst>
                  <a:gd name="adj1" fmla="val 0"/>
                  <a:gd name="adj2" fmla="val 15227784"/>
                </a:avLst>
              </a:prstGeom>
              <a:solidFill>
                <a:srgbClr val="00B0F0">
                  <a:alpha val="12000"/>
                </a:srgbClr>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30" name="Pie 29"/>
              <p:cNvSpPr/>
              <p:nvPr/>
            </p:nvSpPr>
            <p:spPr bwMode="auto">
              <a:xfrm rot="20571464">
                <a:off x="6364320" y="1613230"/>
                <a:ext cx="713172" cy="717525"/>
              </a:xfrm>
              <a:prstGeom prst="pie">
                <a:avLst>
                  <a:gd name="adj1" fmla="val 384154"/>
                  <a:gd name="adj2" fmla="val 7136385"/>
                </a:avLst>
              </a:prstGeom>
              <a:blipFill>
                <a:blip r:embed="rId6"/>
                <a:tile tx="0" ty="0" sx="100000" sy="100000" flip="none" algn="tl"/>
              </a:blipFill>
              <a:ln w="9525" cap="flat" cmpd="sng" algn="ctr">
                <a:solidFill>
                  <a:srgbClr val="1E10DA"/>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16407" name="Oval 30"/>
              <p:cNvSpPr>
                <a:spLocks noChangeArrowheads="1"/>
              </p:cNvSpPr>
              <p:nvPr/>
            </p:nvSpPr>
            <p:spPr bwMode="auto">
              <a:xfrm>
                <a:off x="6692900" y="1930731"/>
                <a:ext cx="76200" cy="76200"/>
              </a:xfrm>
              <a:prstGeom prst="ellipse">
                <a:avLst/>
              </a:prstGeom>
              <a:solidFill>
                <a:srgbClr val="FF0000"/>
              </a:solidFill>
              <a:ln w="9525" algn="ctr">
                <a:solidFill>
                  <a:schemeClr val="tx1"/>
                </a:solidFill>
                <a:round/>
                <a:headEnd/>
                <a:tailEnd/>
              </a:ln>
            </p:spPr>
            <p:txBody>
              <a:bodyPr/>
              <a:lstStyle/>
              <a:p>
                <a:pPr eaLnBrk="0" hangingPunct="0"/>
                <a:endParaRPr lang="en-US" sz="2400">
                  <a:latin typeface="Times"/>
                </a:endParaRPr>
              </a:p>
            </p:txBody>
          </p:sp>
        </p:grpSp>
        <p:grpSp>
          <p:nvGrpSpPr>
            <p:cNvPr id="10" name="Group 31"/>
            <p:cNvGrpSpPr>
              <a:grpSpLocks/>
            </p:cNvGrpSpPr>
            <p:nvPr/>
          </p:nvGrpSpPr>
          <p:grpSpPr bwMode="auto">
            <a:xfrm>
              <a:off x="6445250" y="4768850"/>
              <a:ext cx="717550" cy="717550"/>
              <a:chOff x="6350024" y="1676731"/>
              <a:chExt cx="717496" cy="717524"/>
            </a:xfrm>
          </p:grpSpPr>
          <p:sp>
            <p:nvSpPr>
              <p:cNvPr id="33" name="Pie 32"/>
              <p:cNvSpPr/>
              <p:nvPr/>
            </p:nvSpPr>
            <p:spPr bwMode="auto">
              <a:xfrm rot="5933149">
                <a:off x="6351597" y="1675158"/>
                <a:ext cx="714349" cy="717496"/>
              </a:xfrm>
              <a:prstGeom prst="pie">
                <a:avLst>
                  <a:gd name="adj1" fmla="val 0"/>
                  <a:gd name="adj2" fmla="val 15227784"/>
                </a:avLst>
              </a:prstGeom>
              <a:solidFill>
                <a:srgbClr val="00B0F0">
                  <a:alpha val="12000"/>
                </a:srgbClr>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34" name="Pie 33"/>
              <p:cNvSpPr/>
              <p:nvPr/>
            </p:nvSpPr>
            <p:spPr bwMode="auto">
              <a:xfrm rot="20571464">
                <a:off x="6351612" y="1676731"/>
                <a:ext cx="712733" cy="717524"/>
              </a:xfrm>
              <a:prstGeom prst="pie">
                <a:avLst>
                  <a:gd name="adj1" fmla="val 384154"/>
                  <a:gd name="adj2" fmla="val 7136385"/>
                </a:avLst>
              </a:prstGeom>
              <a:solidFill>
                <a:srgbClr val="00B0F0"/>
              </a:solidFill>
              <a:ln w="9525" cap="flat" cmpd="sng" algn="ctr">
                <a:solidFill>
                  <a:srgbClr val="1E10DA"/>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16404" name="Oval 34"/>
              <p:cNvSpPr>
                <a:spLocks noChangeArrowheads="1"/>
              </p:cNvSpPr>
              <p:nvPr/>
            </p:nvSpPr>
            <p:spPr bwMode="auto">
              <a:xfrm>
                <a:off x="6680200" y="2006600"/>
                <a:ext cx="76200" cy="76200"/>
              </a:xfrm>
              <a:prstGeom prst="ellipse">
                <a:avLst/>
              </a:prstGeom>
              <a:solidFill>
                <a:srgbClr val="FF0000"/>
              </a:solidFill>
              <a:ln w="9525" algn="ctr">
                <a:solidFill>
                  <a:schemeClr val="tx1"/>
                </a:solidFill>
                <a:round/>
                <a:headEnd/>
                <a:tailEnd/>
              </a:ln>
            </p:spPr>
            <p:txBody>
              <a:bodyPr/>
              <a:lstStyle/>
              <a:p>
                <a:pPr eaLnBrk="0" hangingPunct="0"/>
                <a:endParaRPr lang="en-US" sz="2400">
                  <a:latin typeface="Times"/>
                </a:endParaRPr>
              </a:p>
            </p:txBody>
          </p:sp>
        </p:grpSp>
      </p:grpSp>
      <p:pic>
        <p:nvPicPr>
          <p:cNvPr id="15366" name="Picture 40"/>
          <p:cNvPicPr>
            <a:picLocks noChangeAspect="1" noChangeArrowheads="1"/>
          </p:cNvPicPr>
          <p:nvPr/>
        </p:nvPicPr>
        <p:blipFill>
          <a:blip r:embed="rId7"/>
          <a:srcRect/>
          <a:stretch>
            <a:fillRect/>
          </a:stretch>
        </p:blipFill>
        <p:spPr bwMode="auto">
          <a:xfrm>
            <a:off x="533400" y="5791200"/>
            <a:ext cx="5286375" cy="447675"/>
          </a:xfrm>
          <a:prstGeom prst="rect">
            <a:avLst/>
          </a:prstGeom>
          <a:noFill/>
          <a:ln w="9525">
            <a:noFill/>
            <a:miter lim="800000"/>
            <a:headEnd/>
            <a:tailEnd/>
          </a:ln>
        </p:spPr>
      </p:pic>
      <p:pic>
        <p:nvPicPr>
          <p:cNvPr id="15367" name="Picture 41"/>
          <p:cNvPicPr>
            <a:picLocks noChangeAspect="1" noChangeArrowheads="1"/>
          </p:cNvPicPr>
          <p:nvPr/>
        </p:nvPicPr>
        <p:blipFill>
          <a:blip r:embed="rId8"/>
          <a:srcRect/>
          <a:stretch>
            <a:fillRect/>
          </a:stretch>
        </p:blipFill>
        <p:spPr bwMode="auto">
          <a:xfrm>
            <a:off x="457200" y="4876800"/>
            <a:ext cx="5276850" cy="714375"/>
          </a:xfrm>
          <a:prstGeom prst="rect">
            <a:avLst/>
          </a:prstGeom>
          <a:noFill/>
          <a:ln w="9525">
            <a:noFill/>
            <a:miter lim="800000"/>
            <a:headEnd/>
            <a:tailEnd/>
          </a:ln>
        </p:spPr>
      </p:pic>
      <p:sp>
        <p:nvSpPr>
          <p:cNvPr id="40" name="TextBox 39"/>
          <p:cNvSpPr txBox="1"/>
          <p:nvPr/>
        </p:nvSpPr>
        <p:spPr>
          <a:xfrm>
            <a:off x="8673935" y="0"/>
            <a:ext cx="457200" cy="307777"/>
          </a:xfrm>
          <a:prstGeom prst="rect">
            <a:avLst/>
          </a:prstGeom>
          <a:noFill/>
        </p:spPr>
        <p:txBody>
          <a:bodyPr wrap="square" rtlCol="0">
            <a:spAutoFit/>
          </a:bodyPr>
          <a:lstStyle/>
          <a:p>
            <a:pPr algn="r"/>
            <a:r>
              <a:rPr lang="en-US" sz="1400" b="1" dirty="0" smtClean="0"/>
              <a:t>15</a:t>
            </a:r>
            <a:endParaRPr lang="en-US"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76275" y="404813"/>
            <a:ext cx="8086725" cy="1143000"/>
          </a:xfrm>
        </p:spPr>
        <p:txBody>
          <a:bodyPr/>
          <a:lstStyle/>
          <a:p>
            <a:r>
              <a:rPr lang="en-US" smtClean="0"/>
              <a:t>Energy minimisation over all Points</a:t>
            </a:r>
          </a:p>
        </p:txBody>
      </p:sp>
      <p:sp>
        <p:nvSpPr>
          <p:cNvPr id="18435" name="Content Placeholder 2"/>
          <p:cNvSpPr>
            <a:spLocks noGrp="1"/>
          </p:cNvSpPr>
          <p:nvPr>
            <p:ph idx="1"/>
          </p:nvPr>
        </p:nvSpPr>
        <p:spPr>
          <a:xfrm>
            <a:off x="676275" y="1600200"/>
            <a:ext cx="7772400" cy="4343400"/>
          </a:xfrm>
        </p:spPr>
        <p:txBody>
          <a:bodyPr/>
          <a:lstStyle/>
          <a:p>
            <a:endParaRPr lang="en-US" dirty="0" smtClean="0"/>
          </a:p>
          <a:p>
            <a:r>
              <a:rPr lang="en-US" dirty="0" smtClean="0"/>
              <a:t>The integral of      over all points </a:t>
            </a:r>
            <a:r>
              <a:rPr lang="en-US" i="1" dirty="0" smtClean="0"/>
              <a:t>‘x’ </a:t>
            </a:r>
            <a:r>
              <a:rPr lang="en-US" dirty="0" smtClean="0"/>
              <a:t>is </a:t>
            </a:r>
            <a:r>
              <a:rPr lang="en-US" dirty="0" err="1" smtClean="0"/>
              <a:t>minimised</a:t>
            </a:r>
            <a:r>
              <a:rPr lang="en-US" dirty="0" smtClean="0"/>
              <a:t> to obtain entire object boundary, defined as: </a:t>
            </a:r>
          </a:p>
          <a:p>
            <a:endParaRPr lang="en-US" dirty="0" smtClean="0"/>
          </a:p>
          <a:p>
            <a:endParaRPr lang="en-US" dirty="0" smtClean="0"/>
          </a:p>
          <a:p>
            <a:endParaRPr lang="en-US" dirty="0" smtClean="0"/>
          </a:p>
          <a:p>
            <a:r>
              <a:rPr lang="en-US" dirty="0" smtClean="0"/>
              <a:t>An equivalent level-set formulation is defined for curve evolution*</a:t>
            </a:r>
          </a:p>
          <a:p>
            <a:endParaRPr lang="en-US" dirty="0" smtClean="0"/>
          </a:p>
        </p:txBody>
      </p:sp>
      <p:pic>
        <p:nvPicPr>
          <p:cNvPr id="18436" name="Picture 3"/>
          <p:cNvPicPr>
            <a:picLocks noChangeAspect="1" noChangeArrowheads="1"/>
          </p:cNvPicPr>
          <p:nvPr/>
        </p:nvPicPr>
        <p:blipFill>
          <a:blip r:embed="rId3"/>
          <a:srcRect/>
          <a:stretch>
            <a:fillRect/>
          </a:stretch>
        </p:blipFill>
        <p:spPr bwMode="auto">
          <a:xfrm>
            <a:off x="2819400" y="2057400"/>
            <a:ext cx="381000" cy="328613"/>
          </a:xfrm>
          <a:prstGeom prst="rect">
            <a:avLst/>
          </a:prstGeom>
          <a:noFill/>
          <a:ln w="9525">
            <a:noFill/>
            <a:miter lim="800000"/>
            <a:headEnd/>
            <a:tailEnd/>
          </a:ln>
        </p:spPr>
      </p:pic>
      <p:pic>
        <p:nvPicPr>
          <p:cNvPr id="18437" name="Picture 5"/>
          <p:cNvPicPr>
            <a:picLocks noChangeAspect="1" noChangeArrowheads="1"/>
          </p:cNvPicPr>
          <p:nvPr/>
        </p:nvPicPr>
        <p:blipFill>
          <a:blip r:embed="rId4"/>
          <a:srcRect/>
          <a:stretch>
            <a:fillRect/>
          </a:stretch>
        </p:blipFill>
        <p:spPr bwMode="auto">
          <a:xfrm>
            <a:off x="2057400" y="2971800"/>
            <a:ext cx="4448175" cy="698500"/>
          </a:xfrm>
          <a:prstGeom prst="rect">
            <a:avLst/>
          </a:prstGeom>
          <a:noFill/>
          <a:ln w="9525">
            <a:noFill/>
            <a:miter lim="800000"/>
            <a:headEnd/>
            <a:tailEnd/>
          </a:ln>
        </p:spPr>
      </p:pic>
      <p:sp>
        <p:nvSpPr>
          <p:cNvPr id="18438" name="TextBox 7"/>
          <p:cNvSpPr txBox="1">
            <a:spLocks noChangeArrowheads="1"/>
          </p:cNvSpPr>
          <p:nvPr/>
        </p:nvSpPr>
        <p:spPr bwMode="auto">
          <a:xfrm>
            <a:off x="355600" y="6527800"/>
            <a:ext cx="7086600" cy="276999"/>
          </a:xfrm>
          <a:prstGeom prst="rect">
            <a:avLst/>
          </a:prstGeom>
          <a:noFill/>
          <a:ln w="9525">
            <a:noFill/>
            <a:miter lim="800000"/>
            <a:headEnd/>
            <a:tailEnd/>
          </a:ln>
        </p:spPr>
        <p:txBody>
          <a:bodyPr>
            <a:spAutoFit/>
          </a:bodyPr>
          <a:lstStyle/>
          <a:p>
            <a:r>
              <a:rPr lang="en-US" sz="1200" i="1" dirty="0"/>
              <a:t>* Refer to the article for the details of level-set formulation. </a:t>
            </a:r>
          </a:p>
        </p:txBody>
      </p:sp>
      <p:sp>
        <p:nvSpPr>
          <p:cNvPr id="7" name="TextBox 6"/>
          <p:cNvSpPr txBox="1"/>
          <p:nvPr/>
        </p:nvSpPr>
        <p:spPr>
          <a:xfrm>
            <a:off x="8673935" y="0"/>
            <a:ext cx="457200" cy="307777"/>
          </a:xfrm>
          <a:prstGeom prst="rect">
            <a:avLst/>
          </a:prstGeom>
          <a:noFill/>
        </p:spPr>
        <p:txBody>
          <a:bodyPr wrap="square" rtlCol="0">
            <a:spAutoFit/>
          </a:bodyPr>
          <a:lstStyle/>
          <a:p>
            <a:pPr algn="r"/>
            <a:r>
              <a:rPr lang="en-US" sz="1400" b="1" dirty="0" smtClean="0"/>
              <a:t>16</a:t>
            </a:r>
            <a:endParaRPr lang="en-US"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icvgip10\images\multipleFeatureSapce\org.tif"/>
          <p:cNvPicPr>
            <a:picLocks noChangeAspect="1" noChangeArrowheads="1"/>
          </p:cNvPicPr>
          <p:nvPr/>
        </p:nvPicPr>
        <p:blipFill>
          <a:blip r:embed="rId3"/>
          <a:srcRect/>
          <a:stretch>
            <a:fillRect/>
          </a:stretch>
        </p:blipFill>
        <p:spPr bwMode="auto">
          <a:xfrm>
            <a:off x="1089025" y="174625"/>
            <a:ext cx="3200400" cy="3195638"/>
          </a:xfrm>
          <a:prstGeom prst="rect">
            <a:avLst/>
          </a:prstGeom>
          <a:noFill/>
          <a:ln w="9525">
            <a:noFill/>
            <a:miter lim="800000"/>
            <a:headEnd/>
            <a:tailEnd/>
          </a:ln>
        </p:spPr>
      </p:pic>
      <p:pic>
        <p:nvPicPr>
          <p:cNvPr id="17411" name="Picture 3" descr="D:\icvgip10\images\multipleFeatureSapce\redPlane.tif"/>
          <p:cNvPicPr>
            <a:picLocks noChangeAspect="1" noChangeArrowheads="1"/>
          </p:cNvPicPr>
          <p:nvPr/>
        </p:nvPicPr>
        <p:blipFill>
          <a:blip r:embed="rId4"/>
          <a:srcRect/>
          <a:stretch>
            <a:fillRect/>
          </a:stretch>
        </p:blipFill>
        <p:spPr bwMode="auto">
          <a:xfrm>
            <a:off x="4408488" y="174625"/>
            <a:ext cx="3186112" cy="3190875"/>
          </a:xfrm>
          <a:prstGeom prst="rect">
            <a:avLst/>
          </a:prstGeom>
          <a:noFill/>
          <a:ln w="9525">
            <a:noFill/>
            <a:miter lim="800000"/>
            <a:headEnd/>
            <a:tailEnd/>
          </a:ln>
        </p:spPr>
      </p:pic>
      <p:pic>
        <p:nvPicPr>
          <p:cNvPr id="17412" name="Picture 4" descr="D:\icvgip10\images\multipleFeatureSapce\fineTexture.tif"/>
          <p:cNvPicPr>
            <a:picLocks noChangeAspect="1" noChangeArrowheads="1"/>
          </p:cNvPicPr>
          <p:nvPr/>
        </p:nvPicPr>
        <p:blipFill>
          <a:blip r:embed="rId5"/>
          <a:srcRect/>
          <a:stretch>
            <a:fillRect/>
          </a:stretch>
        </p:blipFill>
        <p:spPr bwMode="auto">
          <a:xfrm>
            <a:off x="1089025" y="3603625"/>
            <a:ext cx="3190875" cy="3190875"/>
          </a:xfrm>
          <a:prstGeom prst="rect">
            <a:avLst/>
          </a:prstGeom>
          <a:noFill/>
          <a:ln w="9525">
            <a:noFill/>
            <a:miter lim="800000"/>
            <a:headEnd/>
            <a:tailEnd/>
          </a:ln>
        </p:spPr>
      </p:pic>
      <p:pic>
        <p:nvPicPr>
          <p:cNvPr id="17413" name="Picture 5" descr="D:\icvgip10\images\multipleFeatureSapce\finegauss.tif"/>
          <p:cNvPicPr>
            <a:picLocks noChangeAspect="1" noChangeArrowheads="1"/>
          </p:cNvPicPr>
          <p:nvPr/>
        </p:nvPicPr>
        <p:blipFill>
          <a:blip r:embed="rId6"/>
          <a:srcRect/>
          <a:stretch>
            <a:fillRect/>
          </a:stretch>
        </p:blipFill>
        <p:spPr bwMode="auto">
          <a:xfrm>
            <a:off x="4397375" y="3600450"/>
            <a:ext cx="3222625" cy="3190875"/>
          </a:xfrm>
          <a:prstGeom prst="rect">
            <a:avLst/>
          </a:prstGeom>
          <a:noFill/>
          <a:ln w="9525">
            <a:noFill/>
            <a:miter lim="800000"/>
            <a:headEnd/>
            <a:tailEnd/>
          </a:ln>
        </p:spPr>
      </p:pic>
      <p:grpSp>
        <p:nvGrpSpPr>
          <p:cNvPr id="2" name="Group 7"/>
          <p:cNvGrpSpPr>
            <a:grpSpLocks/>
          </p:cNvGrpSpPr>
          <p:nvPr/>
        </p:nvGrpSpPr>
        <p:grpSpPr bwMode="auto">
          <a:xfrm>
            <a:off x="1111250" y="6386513"/>
            <a:ext cx="1169988" cy="387350"/>
            <a:chOff x="783772" y="6212696"/>
            <a:chExt cx="1170504" cy="387096"/>
          </a:xfrm>
        </p:grpSpPr>
        <p:pic>
          <p:nvPicPr>
            <p:cNvPr id="17421" name="Picture 2" descr="D:\icvgip10\images\texture\g1.tif"/>
            <p:cNvPicPr>
              <a:picLocks noChangeAspect="1" noChangeArrowheads="1"/>
            </p:cNvPicPr>
            <p:nvPr/>
          </p:nvPicPr>
          <p:blipFill>
            <a:blip r:embed="rId7"/>
            <a:srcRect/>
            <a:stretch>
              <a:fillRect/>
            </a:stretch>
          </p:blipFill>
          <p:spPr bwMode="auto">
            <a:xfrm>
              <a:off x="783772" y="6215744"/>
              <a:ext cx="381000" cy="381000"/>
            </a:xfrm>
            <a:prstGeom prst="rect">
              <a:avLst/>
            </a:prstGeom>
            <a:noFill/>
            <a:ln w="25400">
              <a:solidFill>
                <a:schemeClr val="bg1"/>
              </a:solidFill>
              <a:miter lim="800000"/>
              <a:headEnd/>
              <a:tailEnd/>
            </a:ln>
          </p:spPr>
        </p:pic>
        <p:pic>
          <p:nvPicPr>
            <p:cNvPr id="17422" name="Picture 3" descr="D:\icvgip10\images\texture\g2.tif"/>
            <p:cNvPicPr>
              <a:picLocks noChangeAspect="1" noChangeArrowheads="1"/>
            </p:cNvPicPr>
            <p:nvPr/>
          </p:nvPicPr>
          <p:blipFill>
            <a:blip r:embed="rId8"/>
            <a:srcRect/>
            <a:stretch>
              <a:fillRect/>
            </a:stretch>
          </p:blipFill>
          <p:spPr bwMode="auto">
            <a:xfrm>
              <a:off x="1171256" y="6212696"/>
              <a:ext cx="385400" cy="384048"/>
            </a:xfrm>
            <a:prstGeom prst="rect">
              <a:avLst/>
            </a:prstGeom>
            <a:noFill/>
            <a:ln w="25400">
              <a:solidFill>
                <a:schemeClr val="bg1"/>
              </a:solidFill>
              <a:miter lim="800000"/>
              <a:headEnd/>
              <a:tailEnd/>
            </a:ln>
          </p:spPr>
        </p:pic>
        <p:pic>
          <p:nvPicPr>
            <p:cNvPr id="17423" name="Picture 4" descr="D:\icvgip10\images\texture\g3.tif"/>
            <p:cNvPicPr>
              <a:picLocks noChangeAspect="1" noChangeArrowheads="1"/>
            </p:cNvPicPr>
            <p:nvPr/>
          </p:nvPicPr>
          <p:blipFill>
            <a:blip r:embed="rId9"/>
            <a:srcRect/>
            <a:stretch>
              <a:fillRect/>
            </a:stretch>
          </p:blipFill>
          <p:spPr bwMode="auto">
            <a:xfrm>
              <a:off x="1567542" y="6215744"/>
              <a:ext cx="386734" cy="384048"/>
            </a:xfrm>
            <a:prstGeom prst="rect">
              <a:avLst/>
            </a:prstGeom>
            <a:noFill/>
            <a:ln w="25400">
              <a:solidFill>
                <a:schemeClr val="bg1"/>
              </a:solidFill>
              <a:miter lim="800000"/>
              <a:headEnd/>
              <a:tailEnd/>
            </a:ln>
          </p:spPr>
        </p:pic>
      </p:grpSp>
      <p:grpSp>
        <p:nvGrpSpPr>
          <p:cNvPr id="3" name="Group 11"/>
          <p:cNvGrpSpPr/>
          <p:nvPr/>
        </p:nvGrpSpPr>
        <p:grpSpPr>
          <a:xfrm>
            <a:off x="4441121" y="6386938"/>
            <a:ext cx="1176037" cy="387096"/>
            <a:chOff x="4114419" y="6212696"/>
            <a:chExt cx="1176037" cy="387096"/>
          </a:xfrm>
          <a:solidFill>
            <a:schemeClr val="bg1"/>
          </a:solidFill>
        </p:grpSpPr>
        <p:pic>
          <p:nvPicPr>
            <p:cNvPr id="13" name="Picture 5" descr="D:\icvgip10\images\texture\s1.tif"/>
            <p:cNvPicPr>
              <a:picLocks noChangeAspect="1" noChangeArrowheads="1"/>
            </p:cNvPicPr>
            <p:nvPr/>
          </p:nvPicPr>
          <p:blipFill>
            <a:blip r:embed="rId10" cstate="print"/>
            <a:srcRect/>
            <a:stretch>
              <a:fillRect/>
            </a:stretch>
          </p:blipFill>
          <p:spPr bwMode="auto">
            <a:xfrm>
              <a:off x="4114419" y="6215744"/>
              <a:ext cx="381381" cy="384048"/>
            </a:xfrm>
            <a:prstGeom prst="rect">
              <a:avLst/>
            </a:prstGeom>
            <a:grpFill/>
            <a:ln w="25400">
              <a:solidFill>
                <a:schemeClr val="bg1"/>
              </a:solidFill>
            </a:ln>
          </p:spPr>
        </p:pic>
        <p:pic>
          <p:nvPicPr>
            <p:cNvPr id="14" name="Picture 6" descr="D:\icvgip10\images\texture\s2.tif"/>
            <p:cNvPicPr>
              <a:picLocks noChangeAspect="1" noChangeArrowheads="1"/>
            </p:cNvPicPr>
            <p:nvPr/>
          </p:nvPicPr>
          <p:blipFill>
            <a:blip r:embed="rId11" cstate="print"/>
            <a:srcRect/>
            <a:stretch>
              <a:fillRect/>
            </a:stretch>
          </p:blipFill>
          <p:spPr bwMode="auto">
            <a:xfrm>
              <a:off x="4517572" y="6212696"/>
              <a:ext cx="382705" cy="384048"/>
            </a:xfrm>
            <a:prstGeom prst="rect">
              <a:avLst/>
            </a:prstGeom>
            <a:grpFill/>
            <a:ln w="25400">
              <a:solidFill>
                <a:schemeClr val="bg1"/>
              </a:solidFill>
            </a:ln>
          </p:spPr>
        </p:pic>
        <p:pic>
          <p:nvPicPr>
            <p:cNvPr id="15" name="Picture 7" descr="D:\icvgip10\images\texture\s3.tif"/>
            <p:cNvPicPr>
              <a:picLocks noChangeAspect="1" noChangeArrowheads="1"/>
            </p:cNvPicPr>
            <p:nvPr/>
          </p:nvPicPr>
          <p:blipFill>
            <a:blip r:embed="rId12" cstate="print"/>
            <a:srcRect/>
            <a:stretch>
              <a:fillRect/>
            </a:stretch>
          </p:blipFill>
          <p:spPr bwMode="auto">
            <a:xfrm>
              <a:off x="4914327" y="6212700"/>
              <a:ext cx="376129" cy="384048"/>
            </a:xfrm>
            <a:prstGeom prst="rect">
              <a:avLst/>
            </a:prstGeom>
            <a:grpFill/>
            <a:ln w="25400">
              <a:solidFill>
                <a:schemeClr val="bg1"/>
              </a:solidFill>
            </a:ln>
          </p:spPr>
        </p:pic>
      </p:grpSp>
      <p:sp>
        <p:nvSpPr>
          <p:cNvPr id="17416" name="TextBox 15"/>
          <p:cNvSpPr txBox="1">
            <a:spLocks noChangeArrowheads="1"/>
          </p:cNvSpPr>
          <p:nvPr/>
        </p:nvSpPr>
        <p:spPr bwMode="auto">
          <a:xfrm rot="-5400000">
            <a:off x="6471444" y="1837323"/>
            <a:ext cx="2590800" cy="338554"/>
          </a:xfrm>
          <a:prstGeom prst="rect">
            <a:avLst/>
          </a:prstGeom>
          <a:noFill/>
          <a:ln w="9525">
            <a:noFill/>
            <a:miter lim="800000"/>
            <a:headEnd/>
            <a:tailEnd/>
          </a:ln>
        </p:spPr>
        <p:txBody>
          <a:bodyPr>
            <a:spAutoFit/>
          </a:bodyPr>
          <a:lstStyle/>
          <a:p>
            <a:pPr algn="ctr"/>
            <a:r>
              <a:rPr lang="en-US" sz="1600" i="1" dirty="0"/>
              <a:t>Red </a:t>
            </a:r>
            <a:r>
              <a:rPr lang="en-US" sz="1600" i="1" dirty="0" err="1"/>
              <a:t>colour</a:t>
            </a:r>
            <a:r>
              <a:rPr lang="en-US" sz="1600" i="1" dirty="0"/>
              <a:t> space</a:t>
            </a:r>
          </a:p>
        </p:txBody>
      </p:sp>
      <p:sp>
        <p:nvSpPr>
          <p:cNvPr id="17417" name="TextBox 16"/>
          <p:cNvSpPr txBox="1">
            <a:spLocks noChangeArrowheads="1"/>
          </p:cNvSpPr>
          <p:nvPr/>
        </p:nvSpPr>
        <p:spPr bwMode="auto">
          <a:xfrm rot="-5400000">
            <a:off x="6444457" y="5012322"/>
            <a:ext cx="2590800" cy="338554"/>
          </a:xfrm>
          <a:prstGeom prst="rect">
            <a:avLst/>
          </a:prstGeom>
          <a:noFill/>
          <a:ln w="9525">
            <a:noFill/>
            <a:miter lim="800000"/>
            <a:headEnd/>
            <a:tailEnd/>
          </a:ln>
        </p:spPr>
        <p:txBody>
          <a:bodyPr>
            <a:spAutoFit/>
          </a:bodyPr>
          <a:lstStyle/>
          <a:p>
            <a:pPr algn="ctr"/>
            <a:r>
              <a:rPr lang="en-US" sz="1600" i="1" dirty="0"/>
              <a:t>Texture Space- 2</a:t>
            </a:r>
          </a:p>
        </p:txBody>
      </p:sp>
      <p:sp>
        <p:nvSpPr>
          <p:cNvPr id="17418" name="TextBox 17"/>
          <p:cNvSpPr txBox="1">
            <a:spLocks noChangeArrowheads="1"/>
          </p:cNvSpPr>
          <p:nvPr/>
        </p:nvSpPr>
        <p:spPr bwMode="auto">
          <a:xfrm rot="-5400000">
            <a:off x="-413543" y="5164722"/>
            <a:ext cx="2590800" cy="338554"/>
          </a:xfrm>
          <a:prstGeom prst="rect">
            <a:avLst/>
          </a:prstGeom>
          <a:noFill/>
          <a:ln w="9525">
            <a:noFill/>
            <a:miter lim="800000"/>
            <a:headEnd/>
            <a:tailEnd/>
          </a:ln>
        </p:spPr>
        <p:txBody>
          <a:bodyPr>
            <a:spAutoFit/>
          </a:bodyPr>
          <a:lstStyle/>
          <a:p>
            <a:pPr algn="ctr"/>
            <a:r>
              <a:rPr lang="en-US" sz="1600" i="1" dirty="0"/>
              <a:t>Texture Space- 1</a:t>
            </a:r>
          </a:p>
        </p:txBody>
      </p:sp>
      <p:sp>
        <p:nvSpPr>
          <p:cNvPr id="17419" name="TextBox 18"/>
          <p:cNvSpPr txBox="1">
            <a:spLocks noChangeArrowheads="1"/>
          </p:cNvSpPr>
          <p:nvPr/>
        </p:nvSpPr>
        <p:spPr bwMode="auto">
          <a:xfrm rot="-5400000">
            <a:off x="-413543" y="1811922"/>
            <a:ext cx="2590800" cy="338554"/>
          </a:xfrm>
          <a:prstGeom prst="rect">
            <a:avLst/>
          </a:prstGeom>
          <a:noFill/>
          <a:ln w="9525">
            <a:noFill/>
            <a:miter lim="800000"/>
            <a:headEnd/>
            <a:tailEnd/>
          </a:ln>
        </p:spPr>
        <p:txBody>
          <a:bodyPr>
            <a:spAutoFit/>
          </a:bodyPr>
          <a:lstStyle/>
          <a:p>
            <a:pPr algn="ctr"/>
            <a:r>
              <a:rPr lang="en-US" sz="1600" i="1" dirty="0"/>
              <a:t>Original </a:t>
            </a:r>
            <a:r>
              <a:rPr lang="en-US" sz="1600" i="1" dirty="0" err="1"/>
              <a:t>Colour</a:t>
            </a:r>
            <a:r>
              <a:rPr lang="en-US" sz="1600" i="1" dirty="0"/>
              <a:t> Image</a:t>
            </a:r>
          </a:p>
        </p:txBody>
      </p:sp>
      <p:sp>
        <p:nvSpPr>
          <p:cNvPr id="18" name="Rectangle 17"/>
          <p:cNvSpPr>
            <a:spLocks noChangeArrowheads="1"/>
          </p:cNvSpPr>
          <p:nvPr/>
        </p:nvSpPr>
        <p:spPr bwMode="auto">
          <a:xfrm>
            <a:off x="838200" y="3142550"/>
            <a:ext cx="7467600" cy="1089025"/>
          </a:xfrm>
          <a:prstGeom prst="rect">
            <a:avLst/>
          </a:prstGeom>
          <a:solidFill>
            <a:srgbClr val="008000"/>
          </a:solidFill>
          <a:ln w="9525">
            <a:noFill/>
            <a:miter lim="800000"/>
            <a:headEnd/>
            <a:tailEnd/>
          </a:ln>
        </p:spPr>
        <p:txBody>
          <a:bodyPr>
            <a:spAutoFit/>
          </a:bodyPr>
          <a:lstStyle/>
          <a:p>
            <a:pPr eaLnBrk="0" hangingPunct="0">
              <a:spcBef>
                <a:spcPct val="30000"/>
              </a:spcBef>
              <a:buFont typeface="Wingdings" pitchFamily="2" charset="2"/>
              <a:buChar char="Ø"/>
            </a:pPr>
            <a:r>
              <a:rPr lang="en-US">
                <a:solidFill>
                  <a:schemeClr val="bg1"/>
                </a:solidFill>
              </a:rPr>
              <a:t>  gives a better discriminative representation of image regions</a:t>
            </a:r>
          </a:p>
          <a:p>
            <a:pPr eaLnBrk="0" hangingPunct="0">
              <a:spcBef>
                <a:spcPct val="30000"/>
              </a:spcBef>
              <a:buFont typeface="Wingdings" pitchFamily="2" charset="2"/>
              <a:buChar char="Ø"/>
            </a:pPr>
            <a:endParaRPr lang="en-US">
              <a:solidFill>
                <a:schemeClr val="bg1"/>
              </a:solidFill>
            </a:endParaRPr>
          </a:p>
          <a:p>
            <a:pPr eaLnBrk="0" hangingPunct="0">
              <a:spcBef>
                <a:spcPct val="30000"/>
              </a:spcBef>
              <a:buFont typeface="Wingdings" pitchFamily="2" charset="2"/>
              <a:buChar char="Ø"/>
            </a:pPr>
            <a:r>
              <a:rPr lang="en-US">
                <a:solidFill>
                  <a:schemeClr val="bg1"/>
                </a:solidFill>
              </a:rPr>
              <a:t>  makes the model robust to distractions near the OD boundaries</a:t>
            </a:r>
          </a:p>
        </p:txBody>
      </p:sp>
      <p:sp>
        <p:nvSpPr>
          <p:cNvPr id="19" name="TextBox 18"/>
          <p:cNvSpPr txBox="1"/>
          <p:nvPr/>
        </p:nvSpPr>
        <p:spPr>
          <a:xfrm>
            <a:off x="8673935" y="0"/>
            <a:ext cx="457200" cy="307777"/>
          </a:xfrm>
          <a:prstGeom prst="rect">
            <a:avLst/>
          </a:prstGeom>
          <a:noFill/>
        </p:spPr>
        <p:txBody>
          <a:bodyPr wrap="square" rtlCol="0">
            <a:spAutoFit/>
          </a:bodyPr>
          <a:lstStyle/>
          <a:p>
            <a:pPr algn="r"/>
            <a:r>
              <a:rPr lang="en-US" sz="1400" b="1" dirty="0" smtClean="0"/>
              <a:t>17</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76275" y="404813"/>
            <a:ext cx="7772400" cy="1143000"/>
          </a:xfrm>
        </p:spPr>
        <p:txBody>
          <a:bodyPr/>
          <a:lstStyle/>
          <a:p>
            <a:r>
              <a:rPr lang="en-US" smtClean="0"/>
              <a:t>Experiments</a:t>
            </a:r>
          </a:p>
        </p:txBody>
      </p:sp>
      <p:sp>
        <p:nvSpPr>
          <p:cNvPr id="19459" name="Content Placeholder 2"/>
          <p:cNvSpPr>
            <a:spLocks noGrp="1"/>
          </p:cNvSpPr>
          <p:nvPr>
            <p:ph idx="1"/>
          </p:nvPr>
        </p:nvSpPr>
        <p:spPr>
          <a:xfrm>
            <a:off x="676275" y="1447800"/>
            <a:ext cx="7772400" cy="5257800"/>
          </a:xfrm>
        </p:spPr>
        <p:txBody>
          <a:bodyPr/>
          <a:lstStyle/>
          <a:p>
            <a:r>
              <a:rPr lang="en-US" i="1" dirty="0" smtClean="0">
                <a:solidFill>
                  <a:srgbClr val="008000"/>
                </a:solidFill>
              </a:rPr>
              <a:t>Dataset:</a:t>
            </a:r>
            <a:r>
              <a:rPr lang="en-US" i="1" dirty="0" smtClean="0">
                <a:solidFill>
                  <a:srgbClr val="047FBC"/>
                </a:solidFill>
              </a:rPr>
              <a:t> </a:t>
            </a:r>
            <a:r>
              <a:rPr lang="en-US" dirty="0" smtClean="0"/>
              <a:t>138 images of size (2896 x 1944 pixels)</a:t>
            </a:r>
          </a:p>
          <a:p>
            <a:pPr lvl="1"/>
            <a:r>
              <a:rPr lang="en-US" dirty="0" smtClean="0"/>
              <a:t>collected from </a:t>
            </a:r>
            <a:r>
              <a:rPr lang="en-US" dirty="0" err="1" smtClean="0"/>
              <a:t>Aravind</a:t>
            </a:r>
            <a:r>
              <a:rPr lang="en-US" dirty="0" smtClean="0"/>
              <a:t> Eye Hospital, Madurai</a:t>
            </a:r>
          </a:p>
          <a:p>
            <a:endParaRPr lang="en-US" sz="1800" dirty="0" smtClean="0"/>
          </a:p>
          <a:p>
            <a:r>
              <a:rPr lang="en-US" i="1" dirty="0" smtClean="0">
                <a:solidFill>
                  <a:srgbClr val="008000"/>
                </a:solidFill>
              </a:rPr>
              <a:t>Ground Truth:</a:t>
            </a:r>
            <a:r>
              <a:rPr lang="en-US" i="1" dirty="0" smtClean="0">
                <a:solidFill>
                  <a:srgbClr val="047FBC"/>
                </a:solidFill>
              </a:rPr>
              <a:t> </a:t>
            </a:r>
            <a:r>
              <a:rPr lang="en-US" dirty="0" smtClean="0"/>
              <a:t>from 3 eye experts </a:t>
            </a:r>
          </a:p>
          <a:p>
            <a:pPr lvl="1"/>
            <a:r>
              <a:rPr lang="en-US" dirty="0" smtClean="0"/>
              <a:t>an average OD boundary is derived to compensate for inter-observer variability </a:t>
            </a:r>
          </a:p>
          <a:p>
            <a:endParaRPr lang="en-US" sz="1800" dirty="0" smtClean="0"/>
          </a:p>
          <a:p>
            <a:r>
              <a:rPr lang="en-US" i="1" dirty="0" smtClean="0">
                <a:solidFill>
                  <a:srgbClr val="008000"/>
                </a:solidFill>
              </a:rPr>
              <a:t>Comparison:</a:t>
            </a:r>
            <a:r>
              <a:rPr lang="en-US" i="1" dirty="0" smtClean="0">
                <a:solidFill>
                  <a:srgbClr val="047FBC"/>
                </a:solidFill>
              </a:rPr>
              <a:t> </a:t>
            </a:r>
          </a:p>
          <a:p>
            <a:pPr lvl="1">
              <a:buFont typeface="Wingdings" pitchFamily="2" charset="2"/>
              <a:buChar char="v"/>
            </a:pPr>
            <a:r>
              <a:rPr lang="en-US" dirty="0" smtClean="0"/>
              <a:t> With two known active contour models </a:t>
            </a:r>
          </a:p>
          <a:p>
            <a:pPr lvl="2"/>
            <a:r>
              <a:rPr lang="en-US" dirty="0" smtClean="0"/>
              <a:t>Basic C-V model</a:t>
            </a:r>
          </a:p>
          <a:p>
            <a:pPr lvl="2"/>
            <a:r>
              <a:rPr lang="en-US" dirty="0" smtClean="0"/>
              <a:t>Gradient vector flow (GVF)</a:t>
            </a:r>
          </a:p>
          <a:p>
            <a:pPr lvl="1"/>
            <a:endParaRPr lang="en-US" sz="1400" dirty="0" smtClean="0"/>
          </a:p>
          <a:p>
            <a:pPr lvl="1">
              <a:buFont typeface="Wingdings" pitchFamily="2" charset="2"/>
              <a:buChar char="v"/>
            </a:pPr>
            <a:r>
              <a:rPr lang="en-US" dirty="0" smtClean="0"/>
              <a:t>Contour </a:t>
            </a:r>
            <a:r>
              <a:rPr lang="en-US" dirty="0" err="1" smtClean="0"/>
              <a:t>initialisation</a:t>
            </a:r>
            <a:r>
              <a:rPr lang="en-US" dirty="0" smtClean="0"/>
              <a:t> and pre-processing are kept same</a:t>
            </a:r>
          </a:p>
          <a:p>
            <a:endParaRPr lang="en-US" sz="1800" dirty="0" smtClean="0"/>
          </a:p>
          <a:p>
            <a:endParaRPr lang="en-US" sz="1800" i="1" dirty="0" smtClean="0"/>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18</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srcRect/>
          <a:stretch>
            <a:fillRect/>
          </a:stretch>
        </p:blipFill>
        <p:spPr bwMode="auto">
          <a:xfrm>
            <a:off x="12700" y="1066800"/>
            <a:ext cx="9144000" cy="1824038"/>
          </a:xfrm>
          <a:prstGeom prst="rect">
            <a:avLst/>
          </a:prstGeom>
          <a:noFill/>
          <a:ln w="9525">
            <a:noFill/>
            <a:miter lim="800000"/>
            <a:headEnd/>
            <a:tailEnd/>
          </a:ln>
        </p:spPr>
      </p:pic>
      <p:sp>
        <p:nvSpPr>
          <p:cNvPr id="20483" name="Title 1"/>
          <p:cNvSpPr>
            <a:spLocks noGrp="1"/>
          </p:cNvSpPr>
          <p:nvPr>
            <p:ph type="title"/>
          </p:nvPr>
        </p:nvSpPr>
        <p:spPr>
          <a:xfrm>
            <a:off x="676275" y="152400"/>
            <a:ext cx="7772400" cy="1143000"/>
          </a:xfrm>
        </p:spPr>
        <p:txBody>
          <a:bodyPr/>
          <a:lstStyle/>
          <a:p>
            <a:r>
              <a:rPr lang="en-US" smtClean="0"/>
              <a:t>Results</a:t>
            </a:r>
          </a:p>
        </p:txBody>
      </p:sp>
      <p:pic>
        <p:nvPicPr>
          <p:cNvPr id="19461" name="Picture 5"/>
          <p:cNvPicPr>
            <a:picLocks noChangeAspect="1" noChangeArrowheads="1"/>
          </p:cNvPicPr>
          <p:nvPr/>
        </p:nvPicPr>
        <p:blipFill>
          <a:blip r:embed="rId4"/>
          <a:srcRect/>
          <a:stretch>
            <a:fillRect/>
          </a:stretch>
        </p:blipFill>
        <p:spPr bwMode="auto">
          <a:xfrm>
            <a:off x="12700" y="2908300"/>
            <a:ext cx="9144000" cy="1806575"/>
          </a:xfrm>
          <a:prstGeom prst="rect">
            <a:avLst/>
          </a:prstGeom>
          <a:noFill/>
          <a:ln w="9525">
            <a:noFill/>
            <a:miter lim="800000"/>
            <a:headEnd/>
            <a:tailEnd/>
          </a:ln>
        </p:spPr>
      </p:pic>
      <p:pic>
        <p:nvPicPr>
          <p:cNvPr id="19462" name="Picture 6"/>
          <p:cNvPicPr>
            <a:picLocks noChangeAspect="1" noChangeArrowheads="1"/>
          </p:cNvPicPr>
          <p:nvPr/>
        </p:nvPicPr>
        <p:blipFill>
          <a:blip r:embed="rId5"/>
          <a:srcRect/>
          <a:stretch>
            <a:fillRect/>
          </a:stretch>
        </p:blipFill>
        <p:spPr bwMode="auto">
          <a:xfrm>
            <a:off x="25400" y="4711700"/>
            <a:ext cx="9144000" cy="1849438"/>
          </a:xfrm>
          <a:prstGeom prst="rect">
            <a:avLst/>
          </a:prstGeom>
          <a:noFill/>
          <a:ln w="9525">
            <a:noFill/>
            <a:miter lim="800000"/>
            <a:headEnd/>
            <a:tailEnd/>
          </a:ln>
        </p:spPr>
      </p:pic>
      <p:sp>
        <p:nvSpPr>
          <p:cNvPr id="20486" name="TextBox 6"/>
          <p:cNvSpPr txBox="1">
            <a:spLocks noChangeArrowheads="1"/>
          </p:cNvSpPr>
          <p:nvPr/>
        </p:nvSpPr>
        <p:spPr bwMode="auto">
          <a:xfrm>
            <a:off x="546100" y="1143000"/>
            <a:ext cx="685800" cy="276225"/>
          </a:xfrm>
          <a:prstGeom prst="rect">
            <a:avLst/>
          </a:prstGeom>
          <a:noFill/>
          <a:ln w="9525">
            <a:noFill/>
            <a:miter lim="800000"/>
            <a:headEnd/>
            <a:tailEnd/>
          </a:ln>
        </p:spPr>
        <p:txBody>
          <a:bodyPr>
            <a:spAutoFit/>
          </a:bodyPr>
          <a:lstStyle/>
          <a:p>
            <a:pPr algn="ctr"/>
            <a:r>
              <a:rPr lang="en-US" sz="1200" b="1">
                <a:solidFill>
                  <a:schemeClr val="bg1"/>
                </a:solidFill>
              </a:rPr>
              <a:t>Input</a:t>
            </a:r>
          </a:p>
        </p:txBody>
      </p:sp>
      <p:sp>
        <p:nvSpPr>
          <p:cNvPr id="20487" name="TextBox 7"/>
          <p:cNvSpPr txBox="1">
            <a:spLocks noChangeArrowheads="1"/>
          </p:cNvSpPr>
          <p:nvPr/>
        </p:nvSpPr>
        <p:spPr bwMode="auto">
          <a:xfrm>
            <a:off x="2133600" y="1143000"/>
            <a:ext cx="1295400" cy="276225"/>
          </a:xfrm>
          <a:prstGeom prst="rect">
            <a:avLst/>
          </a:prstGeom>
          <a:noFill/>
          <a:ln w="9525">
            <a:noFill/>
            <a:miter lim="800000"/>
            <a:headEnd/>
            <a:tailEnd/>
          </a:ln>
        </p:spPr>
        <p:txBody>
          <a:bodyPr>
            <a:spAutoFit/>
          </a:bodyPr>
          <a:lstStyle/>
          <a:p>
            <a:pPr algn="ctr"/>
            <a:r>
              <a:rPr lang="en-US" sz="1200" b="1">
                <a:solidFill>
                  <a:schemeClr val="bg1"/>
                </a:solidFill>
              </a:rPr>
              <a:t>Initialisation</a:t>
            </a:r>
          </a:p>
        </p:txBody>
      </p:sp>
      <p:sp>
        <p:nvSpPr>
          <p:cNvPr id="20488" name="TextBox 8"/>
          <p:cNvSpPr txBox="1">
            <a:spLocks noChangeArrowheads="1"/>
          </p:cNvSpPr>
          <p:nvPr/>
        </p:nvSpPr>
        <p:spPr bwMode="auto">
          <a:xfrm>
            <a:off x="3962400" y="1143000"/>
            <a:ext cx="1295400" cy="276225"/>
          </a:xfrm>
          <a:prstGeom prst="rect">
            <a:avLst/>
          </a:prstGeom>
          <a:noFill/>
          <a:ln w="9525">
            <a:noFill/>
            <a:miter lim="800000"/>
            <a:headEnd/>
            <a:tailEnd/>
          </a:ln>
        </p:spPr>
        <p:txBody>
          <a:bodyPr>
            <a:spAutoFit/>
          </a:bodyPr>
          <a:lstStyle/>
          <a:p>
            <a:pPr algn="ctr"/>
            <a:r>
              <a:rPr lang="en-US" sz="1200" b="1">
                <a:solidFill>
                  <a:schemeClr val="bg1"/>
                </a:solidFill>
              </a:rPr>
              <a:t>GVF</a:t>
            </a:r>
          </a:p>
        </p:txBody>
      </p:sp>
      <p:sp>
        <p:nvSpPr>
          <p:cNvPr id="20489" name="TextBox 9"/>
          <p:cNvSpPr txBox="1">
            <a:spLocks noChangeArrowheads="1"/>
          </p:cNvSpPr>
          <p:nvPr/>
        </p:nvSpPr>
        <p:spPr bwMode="auto">
          <a:xfrm>
            <a:off x="5791200" y="1143000"/>
            <a:ext cx="1295400" cy="276225"/>
          </a:xfrm>
          <a:prstGeom prst="rect">
            <a:avLst/>
          </a:prstGeom>
          <a:noFill/>
          <a:ln w="9525">
            <a:noFill/>
            <a:miter lim="800000"/>
            <a:headEnd/>
            <a:tailEnd/>
          </a:ln>
        </p:spPr>
        <p:txBody>
          <a:bodyPr>
            <a:spAutoFit/>
          </a:bodyPr>
          <a:lstStyle/>
          <a:p>
            <a:pPr algn="ctr"/>
            <a:r>
              <a:rPr lang="en-US" sz="1200" b="1">
                <a:solidFill>
                  <a:schemeClr val="bg1"/>
                </a:solidFill>
              </a:rPr>
              <a:t>C-V model</a:t>
            </a:r>
          </a:p>
        </p:txBody>
      </p:sp>
      <p:sp>
        <p:nvSpPr>
          <p:cNvPr id="20490" name="TextBox 10"/>
          <p:cNvSpPr txBox="1">
            <a:spLocks noChangeArrowheads="1"/>
          </p:cNvSpPr>
          <p:nvPr/>
        </p:nvSpPr>
        <p:spPr bwMode="auto">
          <a:xfrm>
            <a:off x="7391400" y="1147763"/>
            <a:ext cx="1752600" cy="276225"/>
          </a:xfrm>
          <a:prstGeom prst="rect">
            <a:avLst/>
          </a:prstGeom>
          <a:noFill/>
          <a:ln w="9525">
            <a:noFill/>
            <a:miter lim="800000"/>
            <a:headEnd/>
            <a:tailEnd/>
          </a:ln>
        </p:spPr>
        <p:txBody>
          <a:bodyPr>
            <a:spAutoFit/>
          </a:bodyPr>
          <a:lstStyle/>
          <a:p>
            <a:pPr algn="ctr"/>
            <a:r>
              <a:rPr lang="en-US" sz="1200" b="1">
                <a:solidFill>
                  <a:schemeClr val="bg1"/>
                </a:solidFill>
              </a:rPr>
              <a:t>Proposed model</a:t>
            </a:r>
          </a:p>
        </p:txBody>
      </p:sp>
      <p:sp>
        <p:nvSpPr>
          <p:cNvPr id="20491" name="Rounded Rectangle 11"/>
          <p:cNvSpPr>
            <a:spLocks noChangeArrowheads="1"/>
          </p:cNvSpPr>
          <p:nvPr/>
        </p:nvSpPr>
        <p:spPr bwMode="auto">
          <a:xfrm>
            <a:off x="6096000" y="6553200"/>
            <a:ext cx="1371600" cy="304800"/>
          </a:xfrm>
          <a:prstGeom prst="roundRect">
            <a:avLst>
              <a:gd name="adj" fmla="val 16667"/>
            </a:avLst>
          </a:prstGeom>
          <a:solidFill>
            <a:srgbClr val="227505"/>
          </a:solidFill>
          <a:ln w="9525" algn="ctr">
            <a:solidFill>
              <a:srgbClr val="227505"/>
            </a:solidFill>
            <a:round/>
            <a:headEnd/>
            <a:tailEnd/>
          </a:ln>
        </p:spPr>
        <p:txBody>
          <a:bodyPr/>
          <a:lstStyle/>
          <a:p>
            <a:pPr algn="ctr" eaLnBrk="0" hangingPunct="0"/>
            <a:r>
              <a:rPr lang="en-US" sz="1200" b="1" dirty="0">
                <a:solidFill>
                  <a:schemeClr val="bg1"/>
                </a:solidFill>
                <a:latin typeface="Gill Sans MT" pitchFamily="34" charset="0"/>
              </a:rPr>
              <a:t>Expert Marking </a:t>
            </a:r>
          </a:p>
        </p:txBody>
      </p:sp>
      <p:sp>
        <p:nvSpPr>
          <p:cNvPr id="20492" name="Rounded Rectangle 12"/>
          <p:cNvSpPr>
            <a:spLocks noChangeArrowheads="1"/>
          </p:cNvSpPr>
          <p:nvPr/>
        </p:nvSpPr>
        <p:spPr bwMode="auto">
          <a:xfrm>
            <a:off x="7467600" y="6553200"/>
            <a:ext cx="1676400" cy="304800"/>
          </a:xfrm>
          <a:prstGeom prst="roundRect">
            <a:avLst>
              <a:gd name="adj" fmla="val 16667"/>
            </a:avLst>
          </a:prstGeom>
          <a:solidFill>
            <a:schemeClr val="bg1"/>
          </a:solidFill>
          <a:ln w="9525" algn="ctr">
            <a:solidFill>
              <a:srgbClr val="227505"/>
            </a:solidFill>
            <a:round/>
            <a:headEnd/>
            <a:tailEnd/>
          </a:ln>
        </p:spPr>
        <p:txBody>
          <a:bodyPr/>
          <a:lstStyle/>
          <a:p>
            <a:pPr algn="ctr" eaLnBrk="0" hangingPunct="0"/>
            <a:r>
              <a:rPr lang="en-US" sz="1200" b="1" dirty="0">
                <a:latin typeface="Gill Sans MT" pitchFamily="34" charset="0"/>
              </a:rPr>
              <a:t>Method’s Result</a:t>
            </a:r>
          </a:p>
        </p:txBody>
      </p:sp>
      <p:sp>
        <p:nvSpPr>
          <p:cNvPr id="13" name="TextBox 12"/>
          <p:cNvSpPr txBox="1"/>
          <p:nvPr/>
        </p:nvSpPr>
        <p:spPr>
          <a:xfrm>
            <a:off x="8673935" y="0"/>
            <a:ext cx="457200" cy="307777"/>
          </a:xfrm>
          <a:prstGeom prst="rect">
            <a:avLst/>
          </a:prstGeom>
          <a:noFill/>
        </p:spPr>
        <p:txBody>
          <a:bodyPr wrap="square" rtlCol="0">
            <a:spAutoFit/>
          </a:bodyPr>
          <a:lstStyle/>
          <a:p>
            <a:pPr algn="r"/>
            <a:r>
              <a:rPr lang="en-US" sz="1400" b="1" dirty="0" smtClean="0"/>
              <a:t>19</a:t>
            </a:r>
            <a:endParaRPr lang="en-US"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Screening for Glaucoma</a:t>
            </a:r>
            <a:endParaRPr lang="en-US" dirty="0"/>
          </a:p>
        </p:txBody>
      </p:sp>
      <p:sp>
        <p:nvSpPr>
          <p:cNvPr id="3" name="Content Placeholder 2"/>
          <p:cNvSpPr>
            <a:spLocks noGrp="1"/>
          </p:cNvSpPr>
          <p:nvPr>
            <p:ph idx="1"/>
          </p:nvPr>
        </p:nvSpPr>
        <p:spPr>
          <a:xfrm>
            <a:off x="685800" y="1143000"/>
            <a:ext cx="8229600" cy="5410200"/>
          </a:xfrm>
        </p:spPr>
        <p:txBody>
          <a:bodyPr/>
          <a:lstStyle/>
          <a:p>
            <a:r>
              <a:rPr lang="en-US" dirty="0" smtClean="0"/>
              <a:t>Glaucoma is a sight-threatening, chronic, optic neuropathy </a:t>
            </a:r>
          </a:p>
          <a:p>
            <a:pPr lvl="1"/>
            <a:r>
              <a:rPr lang="en-US" dirty="0" smtClean="0">
                <a:solidFill>
                  <a:srgbClr val="0000FF"/>
                </a:solidFill>
              </a:rPr>
              <a:t>asymptomatic</a:t>
            </a:r>
            <a:r>
              <a:rPr lang="en-US" dirty="0" smtClean="0"/>
              <a:t> nature and </a:t>
            </a:r>
            <a:r>
              <a:rPr lang="en-US" dirty="0" smtClean="0">
                <a:solidFill>
                  <a:srgbClr val="0000FF"/>
                </a:solidFill>
              </a:rPr>
              <a:t>irreversible</a:t>
            </a:r>
            <a:r>
              <a:rPr lang="en-US" dirty="0" smtClean="0"/>
              <a:t> blindness</a:t>
            </a:r>
          </a:p>
          <a:p>
            <a:pPr lvl="1"/>
            <a:r>
              <a:rPr lang="en-US" dirty="0" smtClean="0"/>
              <a:t>common cause of blindness in India and the world</a:t>
            </a:r>
          </a:p>
          <a:p>
            <a:endParaRPr lang="en-US" dirty="0" smtClean="0"/>
          </a:p>
          <a:p>
            <a:pPr>
              <a:defRPr/>
            </a:pPr>
            <a:r>
              <a:rPr lang="en-US" dirty="0" smtClean="0"/>
              <a:t>Screening of people at the risk of glaucoma is crucial to prevent irreversible vision loss</a:t>
            </a:r>
          </a:p>
          <a:p>
            <a:pPr>
              <a:defRPr/>
            </a:pPr>
            <a:endParaRPr lang="en-US" dirty="0" smtClean="0"/>
          </a:p>
          <a:p>
            <a:pPr>
              <a:defRPr/>
            </a:pPr>
            <a:r>
              <a:rPr lang="en-US" dirty="0" smtClean="0"/>
              <a:t>Digital retinal imaging offers effective screening alternatives to </a:t>
            </a:r>
            <a:r>
              <a:rPr lang="en-US" i="1" dirty="0" smtClean="0"/>
              <a:t>manual</a:t>
            </a:r>
            <a:r>
              <a:rPr lang="en-US" dirty="0" smtClean="0"/>
              <a:t> screening</a:t>
            </a:r>
          </a:p>
          <a:p>
            <a:pPr>
              <a:buNone/>
              <a:defRPr/>
            </a:pPr>
            <a:endParaRPr lang="en-US" dirty="0" smtClean="0"/>
          </a:p>
          <a:p>
            <a:pPr>
              <a:buFont typeface="Wingdings" pitchFamily="2" charset="2"/>
              <a:buChar char="Ø"/>
              <a:defRPr/>
            </a:pPr>
            <a:r>
              <a:rPr lang="en-US" dirty="0" smtClean="0"/>
              <a:t>Our goal is to investigate the potential of </a:t>
            </a:r>
            <a:r>
              <a:rPr lang="en-US" dirty="0" smtClean="0">
                <a:solidFill>
                  <a:srgbClr val="0000FF"/>
                </a:solidFill>
              </a:rPr>
              <a:t>an automated pre-screening solution</a:t>
            </a:r>
            <a:r>
              <a:rPr lang="en-US" dirty="0" smtClean="0"/>
              <a:t> for glaucoma using </a:t>
            </a:r>
            <a:r>
              <a:rPr lang="en-US" dirty="0" err="1" smtClean="0"/>
              <a:t>colour</a:t>
            </a:r>
            <a:r>
              <a:rPr lang="en-US" dirty="0" smtClean="0"/>
              <a:t> retinal images</a:t>
            </a:r>
          </a:p>
          <a:p>
            <a:pPr lvl="1">
              <a:defRPr/>
            </a:pPr>
            <a:r>
              <a:rPr lang="en-US" dirty="0" smtClean="0"/>
              <a:t>can be a most effective screening methodology </a:t>
            </a:r>
          </a:p>
          <a:p>
            <a:pPr>
              <a:defRPr/>
            </a:pPr>
            <a:endParaRPr lang="en-US" b="1" i="1" dirty="0" smtClean="0"/>
          </a:p>
          <a:p>
            <a:pPr>
              <a:defRPr/>
            </a:pPr>
            <a:endParaRPr lang="en-US" b="1" i="1" dirty="0" smtClean="0"/>
          </a:p>
        </p:txBody>
      </p:sp>
      <p:sp>
        <p:nvSpPr>
          <p:cNvPr id="4" name="TextBox 3"/>
          <p:cNvSpPr txBox="1"/>
          <p:nvPr/>
        </p:nvSpPr>
        <p:spPr>
          <a:xfrm>
            <a:off x="8686800" y="0"/>
            <a:ext cx="457200" cy="307777"/>
          </a:xfrm>
          <a:prstGeom prst="rect">
            <a:avLst/>
          </a:prstGeom>
          <a:noFill/>
        </p:spPr>
        <p:txBody>
          <a:bodyPr wrap="square" rtlCol="0">
            <a:spAutoFit/>
          </a:bodyPr>
          <a:lstStyle/>
          <a:p>
            <a:pPr algn="r"/>
            <a:r>
              <a:rPr lang="en-US" sz="1400" b="1" dirty="0" smtClean="0"/>
              <a:t>2</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ox(in)">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box(in)">
                                      <p:cBhvr>
                                        <p:cTn id="12" dur="500"/>
                                        <p:tgtEl>
                                          <p:spTgt spid="3">
                                            <p:txEl>
                                              <p:pRg st="8" end="8"/>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box(in)">
                                      <p:cBhvr>
                                        <p:cTn id="1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76275" y="404813"/>
            <a:ext cx="7772400" cy="1143000"/>
          </a:xfrm>
        </p:spPr>
        <p:txBody>
          <a:bodyPr/>
          <a:lstStyle/>
          <a:p>
            <a:r>
              <a:rPr lang="en-US" smtClean="0"/>
              <a:t>Evaluation Metrics </a:t>
            </a:r>
          </a:p>
        </p:txBody>
      </p:sp>
      <p:sp>
        <p:nvSpPr>
          <p:cNvPr id="20483" name="Content Placeholder 2"/>
          <p:cNvSpPr>
            <a:spLocks noGrp="1"/>
          </p:cNvSpPr>
          <p:nvPr>
            <p:ph idx="1"/>
          </p:nvPr>
        </p:nvSpPr>
        <p:spPr>
          <a:xfrm>
            <a:off x="676275" y="1600200"/>
            <a:ext cx="7772400" cy="4648200"/>
          </a:xfrm>
        </p:spPr>
        <p:txBody>
          <a:bodyPr/>
          <a:lstStyle/>
          <a:p>
            <a:r>
              <a:rPr lang="en-US" i="1" u="sng" dirty="0" smtClean="0">
                <a:solidFill>
                  <a:srgbClr val="047FBC"/>
                </a:solidFill>
              </a:rPr>
              <a:t>Region-based:</a:t>
            </a:r>
            <a:r>
              <a:rPr lang="en-US" dirty="0" smtClean="0"/>
              <a:t> pixel wise segmentation accuracy</a:t>
            </a:r>
          </a:p>
          <a:p>
            <a:pPr lvl="1"/>
            <a:endParaRPr lang="en-US" dirty="0" smtClean="0"/>
          </a:p>
          <a:p>
            <a:pPr lvl="1"/>
            <a:endParaRPr lang="en-US" dirty="0" smtClean="0"/>
          </a:p>
          <a:p>
            <a:endParaRPr lang="en-US" i="1" u="sng" dirty="0" smtClean="0">
              <a:solidFill>
                <a:srgbClr val="047FBC"/>
              </a:solidFill>
            </a:endParaRPr>
          </a:p>
          <a:p>
            <a:r>
              <a:rPr lang="en-US" i="1" u="sng" dirty="0" smtClean="0">
                <a:solidFill>
                  <a:srgbClr val="047FBC"/>
                </a:solidFill>
              </a:rPr>
              <a:t>Boundary-based:</a:t>
            </a:r>
            <a:r>
              <a:rPr lang="en-US" dirty="0" smtClean="0"/>
              <a:t> boundary </a:t>
            </a:r>
            <a:r>
              <a:rPr lang="en-US" dirty="0" err="1" smtClean="0"/>
              <a:t>localisation</a:t>
            </a:r>
            <a:r>
              <a:rPr lang="en-US" dirty="0" smtClean="0"/>
              <a:t> accuracy</a:t>
            </a:r>
          </a:p>
          <a:p>
            <a:pPr lvl="2"/>
            <a:endParaRPr lang="en-US" dirty="0" smtClean="0"/>
          </a:p>
          <a:p>
            <a:pPr lvl="2"/>
            <a:r>
              <a:rPr lang="en-US" dirty="0" smtClean="0"/>
              <a:t>Let C</a:t>
            </a:r>
            <a:r>
              <a:rPr lang="en-US" sz="1200" dirty="0" smtClean="0"/>
              <a:t>g</a:t>
            </a:r>
            <a:r>
              <a:rPr lang="en-US" dirty="0" smtClean="0"/>
              <a:t> be the boundary marked by the expert and C</a:t>
            </a:r>
            <a:r>
              <a:rPr lang="en-US" sz="1200" dirty="0" smtClean="0"/>
              <a:t>o</a:t>
            </a:r>
            <a:r>
              <a:rPr lang="en-US" dirty="0" smtClean="0"/>
              <a:t> be the boundary obtained by the method </a:t>
            </a:r>
          </a:p>
          <a:p>
            <a:pPr lvl="1"/>
            <a:endParaRPr lang="en-US" dirty="0" smtClean="0"/>
          </a:p>
          <a:p>
            <a:pPr lvl="1">
              <a:buFontTx/>
              <a:buNone/>
            </a:pPr>
            <a:endParaRPr lang="en-US" dirty="0" smtClean="0"/>
          </a:p>
          <a:p>
            <a:endParaRPr lang="en-US" dirty="0" smtClean="0"/>
          </a:p>
        </p:txBody>
      </p:sp>
      <p:pic>
        <p:nvPicPr>
          <p:cNvPr id="22532" name="Picture 4"/>
          <p:cNvPicPr>
            <a:picLocks noChangeAspect="1" noChangeArrowheads="1"/>
          </p:cNvPicPr>
          <p:nvPr/>
        </p:nvPicPr>
        <p:blipFill>
          <a:blip r:embed="rId3"/>
          <a:srcRect/>
          <a:stretch>
            <a:fillRect/>
          </a:stretch>
        </p:blipFill>
        <p:spPr bwMode="auto">
          <a:xfrm>
            <a:off x="2819400" y="2209800"/>
            <a:ext cx="2590801" cy="547847"/>
          </a:xfrm>
          <a:prstGeom prst="rect">
            <a:avLst/>
          </a:prstGeom>
          <a:noFill/>
          <a:ln w="9525">
            <a:noFill/>
            <a:miter lim="800000"/>
            <a:headEnd/>
            <a:tailEnd/>
          </a:ln>
        </p:spPr>
      </p:pic>
      <p:pic>
        <p:nvPicPr>
          <p:cNvPr id="20487" name="Picture 7"/>
          <p:cNvPicPr>
            <a:picLocks noChangeAspect="1" noChangeArrowheads="1"/>
          </p:cNvPicPr>
          <p:nvPr/>
        </p:nvPicPr>
        <p:blipFill>
          <a:blip r:embed="rId4"/>
          <a:srcRect/>
          <a:stretch>
            <a:fillRect/>
          </a:stretch>
        </p:blipFill>
        <p:spPr bwMode="auto">
          <a:xfrm>
            <a:off x="3048000" y="4724400"/>
            <a:ext cx="2824163" cy="728663"/>
          </a:xfrm>
          <a:prstGeom prst="rect">
            <a:avLst/>
          </a:prstGeom>
          <a:noFill/>
          <a:ln w="9525">
            <a:noFill/>
            <a:miter lim="800000"/>
            <a:headEnd/>
            <a:tailEnd/>
          </a:ln>
        </p:spPr>
      </p:pic>
      <p:grpSp>
        <p:nvGrpSpPr>
          <p:cNvPr id="2" name="Group 10"/>
          <p:cNvGrpSpPr>
            <a:grpSpLocks/>
          </p:cNvGrpSpPr>
          <p:nvPr/>
        </p:nvGrpSpPr>
        <p:grpSpPr bwMode="auto">
          <a:xfrm>
            <a:off x="2133600" y="5575300"/>
            <a:ext cx="5943600" cy="571500"/>
            <a:chOff x="2057400" y="5638800"/>
            <a:chExt cx="5943600" cy="570895"/>
          </a:xfrm>
        </p:grpSpPr>
        <p:pic>
          <p:nvPicPr>
            <p:cNvPr id="22538" name="Picture 8"/>
            <p:cNvPicPr>
              <a:picLocks noChangeAspect="1" noChangeArrowheads="1"/>
            </p:cNvPicPr>
            <p:nvPr/>
          </p:nvPicPr>
          <p:blipFill>
            <a:blip r:embed="rId5"/>
            <a:srcRect/>
            <a:stretch>
              <a:fillRect/>
            </a:stretch>
          </p:blipFill>
          <p:spPr bwMode="auto">
            <a:xfrm>
              <a:off x="2057400" y="5638800"/>
              <a:ext cx="5943600" cy="303007"/>
            </a:xfrm>
            <a:prstGeom prst="rect">
              <a:avLst/>
            </a:prstGeom>
            <a:noFill/>
            <a:ln w="9525">
              <a:noFill/>
              <a:miter lim="800000"/>
              <a:headEnd/>
              <a:tailEnd/>
            </a:ln>
          </p:spPr>
        </p:pic>
        <p:pic>
          <p:nvPicPr>
            <p:cNvPr id="22539" name="Picture 10"/>
            <p:cNvPicPr>
              <a:picLocks noChangeAspect="1" noChangeArrowheads="1"/>
            </p:cNvPicPr>
            <p:nvPr/>
          </p:nvPicPr>
          <p:blipFill>
            <a:blip r:embed="rId6"/>
            <a:srcRect/>
            <a:stretch>
              <a:fillRect/>
            </a:stretch>
          </p:blipFill>
          <p:spPr bwMode="auto">
            <a:xfrm>
              <a:off x="2057401" y="5943600"/>
              <a:ext cx="5334000" cy="266095"/>
            </a:xfrm>
            <a:prstGeom prst="rect">
              <a:avLst/>
            </a:prstGeom>
            <a:noFill/>
            <a:ln w="9525">
              <a:noFill/>
              <a:miter lim="800000"/>
              <a:headEnd/>
              <a:tailEnd/>
            </a:ln>
          </p:spPr>
        </p:pic>
      </p:grpSp>
      <p:grpSp>
        <p:nvGrpSpPr>
          <p:cNvPr id="3" name="Group 13"/>
          <p:cNvGrpSpPr>
            <a:grpSpLocks/>
          </p:cNvGrpSpPr>
          <p:nvPr/>
        </p:nvGrpSpPr>
        <p:grpSpPr bwMode="auto">
          <a:xfrm>
            <a:off x="2209800" y="6234652"/>
            <a:ext cx="3797300" cy="247650"/>
            <a:chOff x="2209800" y="6172201"/>
            <a:chExt cx="3797300" cy="247965"/>
          </a:xfrm>
        </p:grpSpPr>
        <p:pic>
          <p:nvPicPr>
            <p:cNvPr id="22536" name="Picture 11"/>
            <p:cNvPicPr>
              <a:picLocks noChangeAspect="1" noChangeArrowheads="1"/>
            </p:cNvPicPr>
            <p:nvPr/>
          </p:nvPicPr>
          <p:blipFill>
            <a:blip r:embed="rId7"/>
            <a:srcRect/>
            <a:stretch>
              <a:fillRect/>
            </a:stretch>
          </p:blipFill>
          <p:spPr bwMode="auto">
            <a:xfrm>
              <a:off x="2209800" y="6172201"/>
              <a:ext cx="381000" cy="243052"/>
            </a:xfrm>
            <a:prstGeom prst="rect">
              <a:avLst/>
            </a:prstGeom>
            <a:noFill/>
            <a:ln w="9525">
              <a:noFill/>
              <a:miter lim="800000"/>
              <a:headEnd/>
              <a:tailEnd/>
            </a:ln>
          </p:spPr>
        </p:pic>
        <p:pic>
          <p:nvPicPr>
            <p:cNvPr id="22537" name="Picture 12"/>
            <p:cNvPicPr>
              <a:picLocks noChangeAspect="1" noChangeArrowheads="1"/>
            </p:cNvPicPr>
            <p:nvPr/>
          </p:nvPicPr>
          <p:blipFill>
            <a:blip r:embed="rId8"/>
            <a:srcRect/>
            <a:stretch>
              <a:fillRect/>
            </a:stretch>
          </p:blipFill>
          <p:spPr bwMode="auto">
            <a:xfrm>
              <a:off x="2578100" y="6184900"/>
              <a:ext cx="3429000" cy="235266"/>
            </a:xfrm>
            <a:prstGeom prst="rect">
              <a:avLst/>
            </a:prstGeom>
            <a:noFill/>
            <a:ln w="9525">
              <a:noFill/>
              <a:miter lim="800000"/>
              <a:headEnd/>
              <a:tailEnd/>
            </a:ln>
          </p:spPr>
        </p:pic>
      </p:grpSp>
      <p:sp>
        <p:nvSpPr>
          <p:cNvPr id="12" name="TextBox 11"/>
          <p:cNvSpPr txBox="1"/>
          <p:nvPr/>
        </p:nvSpPr>
        <p:spPr>
          <a:xfrm>
            <a:off x="8673935" y="0"/>
            <a:ext cx="457200" cy="307777"/>
          </a:xfrm>
          <a:prstGeom prst="rect">
            <a:avLst/>
          </a:prstGeom>
          <a:noFill/>
        </p:spPr>
        <p:txBody>
          <a:bodyPr wrap="square" rtlCol="0">
            <a:spAutoFit/>
          </a:bodyPr>
          <a:lstStyle/>
          <a:p>
            <a:pPr algn="r"/>
            <a:r>
              <a:rPr lang="en-US" sz="1400" b="1" dirty="0" smtClean="0"/>
              <a:t>20</a:t>
            </a:r>
            <a:endParaRPr lang="en-US"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76275" y="404813"/>
            <a:ext cx="7772400" cy="1143000"/>
          </a:xfrm>
        </p:spPr>
        <p:txBody>
          <a:bodyPr/>
          <a:lstStyle/>
          <a:p>
            <a:r>
              <a:rPr lang="en-US" dirty="0" smtClean="0"/>
              <a:t>Results on 138 images</a:t>
            </a:r>
          </a:p>
        </p:txBody>
      </p:sp>
      <p:pic>
        <p:nvPicPr>
          <p:cNvPr id="24579" name="Picture 4"/>
          <p:cNvPicPr>
            <a:picLocks noChangeAspect="1" noChangeArrowheads="1"/>
          </p:cNvPicPr>
          <p:nvPr/>
        </p:nvPicPr>
        <p:blipFill>
          <a:blip r:embed="rId3"/>
          <a:srcRect/>
          <a:stretch>
            <a:fillRect/>
          </a:stretch>
        </p:blipFill>
        <p:spPr bwMode="auto">
          <a:xfrm>
            <a:off x="1219200" y="2057400"/>
            <a:ext cx="6400800" cy="1477963"/>
          </a:xfrm>
          <a:prstGeom prst="rect">
            <a:avLst/>
          </a:prstGeom>
          <a:noFill/>
          <a:ln w="9525">
            <a:noFill/>
            <a:miter lim="800000"/>
            <a:headEnd/>
            <a:tailEnd/>
          </a:ln>
        </p:spPr>
      </p:pic>
      <p:pic>
        <p:nvPicPr>
          <p:cNvPr id="21510" name="Picture 6"/>
          <p:cNvPicPr>
            <a:picLocks noChangeAspect="1" noChangeArrowheads="1"/>
          </p:cNvPicPr>
          <p:nvPr/>
        </p:nvPicPr>
        <p:blipFill>
          <a:blip r:embed="rId4"/>
          <a:srcRect/>
          <a:stretch>
            <a:fillRect/>
          </a:stretch>
        </p:blipFill>
        <p:spPr bwMode="auto">
          <a:xfrm>
            <a:off x="1219200" y="4795838"/>
            <a:ext cx="6400800" cy="1452562"/>
          </a:xfrm>
          <a:prstGeom prst="rect">
            <a:avLst/>
          </a:prstGeom>
          <a:noFill/>
          <a:ln w="9525">
            <a:noFill/>
            <a:miter lim="800000"/>
            <a:headEnd/>
            <a:tailEnd/>
          </a:ln>
        </p:spPr>
      </p:pic>
      <p:sp>
        <p:nvSpPr>
          <p:cNvPr id="24581" name="TextBox 7"/>
          <p:cNvSpPr txBox="1">
            <a:spLocks noChangeArrowheads="1"/>
          </p:cNvSpPr>
          <p:nvPr/>
        </p:nvSpPr>
        <p:spPr bwMode="auto">
          <a:xfrm>
            <a:off x="3276600" y="1714500"/>
            <a:ext cx="2514600" cy="381000"/>
          </a:xfrm>
          <a:prstGeom prst="rect">
            <a:avLst/>
          </a:prstGeom>
          <a:solidFill>
            <a:srgbClr val="0F5EFD"/>
          </a:solidFill>
          <a:ln w="9525">
            <a:noFill/>
            <a:miter lim="800000"/>
            <a:headEnd/>
            <a:tailEnd/>
          </a:ln>
        </p:spPr>
        <p:txBody>
          <a:bodyPr>
            <a:spAutoFit/>
          </a:bodyPr>
          <a:lstStyle/>
          <a:p>
            <a:pPr algn="ctr"/>
            <a:r>
              <a:rPr lang="en-US" b="1" dirty="0">
                <a:solidFill>
                  <a:schemeClr val="bg1"/>
                </a:solidFill>
                <a:latin typeface="Gill Sans MT" pitchFamily="34" charset="0"/>
              </a:rPr>
              <a:t>F-score</a:t>
            </a:r>
          </a:p>
        </p:txBody>
      </p:sp>
      <p:sp>
        <p:nvSpPr>
          <p:cNvPr id="9" name="TextBox 8"/>
          <p:cNvSpPr txBox="1">
            <a:spLocks noChangeArrowheads="1"/>
          </p:cNvSpPr>
          <p:nvPr/>
        </p:nvSpPr>
        <p:spPr bwMode="auto">
          <a:xfrm>
            <a:off x="2971800" y="4430713"/>
            <a:ext cx="3352800" cy="369887"/>
          </a:xfrm>
          <a:prstGeom prst="rect">
            <a:avLst/>
          </a:prstGeom>
          <a:solidFill>
            <a:srgbClr val="0F5EFD"/>
          </a:solidFill>
          <a:ln w="9525">
            <a:noFill/>
            <a:miter lim="800000"/>
            <a:headEnd/>
            <a:tailEnd/>
          </a:ln>
        </p:spPr>
        <p:txBody>
          <a:bodyPr>
            <a:spAutoFit/>
          </a:bodyPr>
          <a:lstStyle/>
          <a:p>
            <a:pPr algn="ctr"/>
            <a:r>
              <a:rPr lang="en-US" b="1" dirty="0">
                <a:solidFill>
                  <a:schemeClr val="bg1"/>
                </a:solidFill>
                <a:latin typeface="Gill Sans MT" pitchFamily="34" charset="0"/>
              </a:rPr>
              <a:t>Average Boundary Distance</a:t>
            </a:r>
          </a:p>
        </p:txBody>
      </p:sp>
      <p:sp>
        <p:nvSpPr>
          <p:cNvPr id="10" name="Rectangle 9"/>
          <p:cNvSpPr>
            <a:spLocks noChangeArrowheads="1"/>
          </p:cNvSpPr>
          <p:nvPr/>
        </p:nvSpPr>
        <p:spPr bwMode="auto">
          <a:xfrm>
            <a:off x="6629400" y="5334000"/>
            <a:ext cx="685800" cy="914400"/>
          </a:xfrm>
          <a:prstGeom prst="rect">
            <a:avLst/>
          </a:prstGeom>
          <a:noFill/>
          <a:ln w="38100" algn="ctr">
            <a:solidFill>
              <a:srgbClr val="227505"/>
            </a:solidFill>
            <a:round/>
            <a:headEnd/>
            <a:tailEnd/>
          </a:ln>
        </p:spPr>
        <p:txBody>
          <a:bodyPr/>
          <a:lstStyle/>
          <a:p>
            <a:pPr eaLnBrk="0" hangingPunct="0"/>
            <a:endParaRPr lang="en-US" sz="2400">
              <a:latin typeface="Times"/>
            </a:endParaRPr>
          </a:p>
        </p:txBody>
      </p:sp>
      <p:sp>
        <p:nvSpPr>
          <p:cNvPr id="11" name="Rectangle 10"/>
          <p:cNvSpPr>
            <a:spLocks noChangeArrowheads="1"/>
          </p:cNvSpPr>
          <p:nvPr/>
        </p:nvSpPr>
        <p:spPr bwMode="auto">
          <a:xfrm>
            <a:off x="6629400" y="2616200"/>
            <a:ext cx="685800" cy="914400"/>
          </a:xfrm>
          <a:prstGeom prst="rect">
            <a:avLst/>
          </a:prstGeom>
          <a:noFill/>
          <a:ln w="38100" algn="ctr">
            <a:solidFill>
              <a:srgbClr val="227505"/>
            </a:solidFill>
            <a:round/>
            <a:headEnd/>
            <a:tailEnd/>
          </a:ln>
        </p:spPr>
        <p:txBody>
          <a:bodyPr/>
          <a:lstStyle/>
          <a:p>
            <a:pPr eaLnBrk="0" hangingPunct="0"/>
            <a:endParaRPr lang="en-US" sz="2400">
              <a:latin typeface="Times"/>
            </a:endParaRPr>
          </a:p>
        </p:txBody>
      </p:sp>
      <p:sp>
        <p:nvSpPr>
          <p:cNvPr id="12" name="TextBox 11"/>
          <p:cNvSpPr txBox="1"/>
          <p:nvPr/>
        </p:nvSpPr>
        <p:spPr>
          <a:xfrm>
            <a:off x="8673935" y="0"/>
            <a:ext cx="457200" cy="307777"/>
          </a:xfrm>
          <a:prstGeom prst="rect">
            <a:avLst/>
          </a:prstGeom>
          <a:noFill/>
        </p:spPr>
        <p:txBody>
          <a:bodyPr wrap="square" rtlCol="0">
            <a:spAutoFit/>
          </a:bodyPr>
          <a:lstStyle/>
          <a:p>
            <a:pPr algn="r"/>
            <a:r>
              <a:rPr lang="en-US" sz="1400" b="1" dirty="0" smtClean="0"/>
              <a:t>21</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21510"/>
                                        </p:tgtEl>
                                        <p:attrNameLst>
                                          <p:attrName>style.visibility</p:attrName>
                                        </p:attrNameLst>
                                      </p:cBhvr>
                                      <p:to>
                                        <p:strVal val="visible"/>
                                      </p:to>
                                    </p:set>
                                    <p:animEffect transition="in" filter="box(in)">
                                      <p:cBhvr>
                                        <p:cTn id="10" dur="500"/>
                                        <p:tgtEl>
                                          <p:spTgt spid="2151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a:xfrm>
            <a:off x="762000" y="375140"/>
            <a:ext cx="7772400" cy="838200"/>
          </a:xfrm>
        </p:spPr>
        <p:txBody>
          <a:bodyPr/>
          <a:lstStyle/>
          <a:p>
            <a:r>
              <a:rPr lang="en-US" smtClean="0"/>
              <a:t>Summary: OD Segmentation</a:t>
            </a:r>
          </a:p>
        </p:txBody>
      </p:sp>
      <p:sp>
        <p:nvSpPr>
          <p:cNvPr id="14339" name="Content Placeholder 3"/>
          <p:cNvSpPr>
            <a:spLocks noGrp="1"/>
          </p:cNvSpPr>
          <p:nvPr>
            <p:ph idx="1"/>
          </p:nvPr>
        </p:nvSpPr>
        <p:spPr>
          <a:xfrm>
            <a:off x="228600" y="1311816"/>
            <a:ext cx="8229600" cy="3657600"/>
          </a:xfrm>
        </p:spPr>
        <p:txBody>
          <a:bodyPr/>
          <a:lstStyle/>
          <a:p>
            <a:pPr lvl="1">
              <a:buFont typeface="Wingdings" pitchFamily="2" charset="2"/>
              <a:buChar char="Ø"/>
            </a:pPr>
            <a:r>
              <a:rPr lang="en-US" dirty="0" smtClean="0"/>
              <a:t>The scope of C-V model is extended by </a:t>
            </a:r>
            <a:r>
              <a:rPr lang="en-US" dirty="0" err="1" smtClean="0"/>
              <a:t>localising</a:t>
            </a:r>
            <a:r>
              <a:rPr lang="en-US" dirty="0" smtClean="0"/>
              <a:t> the energy functional  </a:t>
            </a:r>
          </a:p>
          <a:p>
            <a:pPr lvl="2">
              <a:buFont typeface="Wingdings" pitchFamily="2" charset="2"/>
              <a:buChar char="§"/>
            </a:pPr>
            <a:r>
              <a:rPr lang="en-US" dirty="0" smtClean="0"/>
              <a:t>computational load depends on choice of r</a:t>
            </a:r>
          </a:p>
          <a:p>
            <a:pPr lvl="2">
              <a:buFont typeface="Wingdings" pitchFamily="2" charset="2"/>
              <a:buChar char="§"/>
            </a:pPr>
            <a:r>
              <a:rPr lang="en-US" dirty="0" smtClean="0"/>
              <a:t>small r </a:t>
            </a:r>
            <a:r>
              <a:rPr lang="en-US" dirty="0" smtClean="0">
                <a:sym typeface="Wingdings" pitchFamily="2" charset="2"/>
              </a:rPr>
              <a:t> GVF type </a:t>
            </a:r>
            <a:r>
              <a:rPr lang="en-US" dirty="0" err="1" smtClean="0">
                <a:sym typeface="Wingdings" pitchFamily="2" charset="2"/>
              </a:rPr>
              <a:t>behaviour</a:t>
            </a:r>
            <a:r>
              <a:rPr lang="en-US" dirty="0" smtClean="0">
                <a:sym typeface="Wingdings" pitchFamily="2" charset="2"/>
              </a:rPr>
              <a:t>; large r C-V type </a:t>
            </a:r>
            <a:r>
              <a:rPr lang="en-US" dirty="0" err="1" smtClean="0">
                <a:sym typeface="Wingdings" pitchFamily="2" charset="2"/>
              </a:rPr>
              <a:t>behaviour</a:t>
            </a:r>
            <a:endParaRPr lang="en-US" dirty="0" smtClean="0"/>
          </a:p>
          <a:p>
            <a:pPr lvl="2">
              <a:buNone/>
            </a:pPr>
            <a:endParaRPr lang="en-US" dirty="0" smtClean="0"/>
          </a:p>
          <a:p>
            <a:pPr lvl="1">
              <a:buFont typeface="Wingdings" pitchFamily="2" charset="2"/>
              <a:buChar char="Ø"/>
            </a:pPr>
            <a:r>
              <a:rPr lang="en-US" dirty="0" smtClean="0"/>
              <a:t>Robust active contour model</a:t>
            </a:r>
          </a:p>
          <a:p>
            <a:pPr lvl="2">
              <a:buFont typeface="Wingdings" pitchFamily="2" charset="2"/>
              <a:buChar char="§"/>
            </a:pPr>
            <a:r>
              <a:rPr lang="en-US" dirty="0" smtClean="0"/>
              <a:t>by integrating multiple image feature channels</a:t>
            </a:r>
          </a:p>
          <a:p>
            <a:pPr>
              <a:buFont typeface="Wingdings" pitchFamily="2" charset="2"/>
              <a:buChar char="Ø"/>
            </a:pPr>
            <a:endParaRPr lang="en-US" dirty="0" smtClean="0"/>
          </a:p>
          <a:p>
            <a:pPr lvl="1">
              <a:buFont typeface="Wingdings" pitchFamily="2" charset="2"/>
              <a:buChar char="Ø"/>
            </a:pPr>
            <a:r>
              <a:rPr lang="en-US" dirty="0" smtClean="0"/>
              <a:t>Suitable for various OD shapes</a:t>
            </a:r>
          </a:p>
          <a:p>
            <a:pPr lvl="2">
              <a:buFont typeface="Wingdings" pitchFamily="2" charset="2"/>
              <a:buChar char="§"/>
            </a:pPr>
            <a:r>
              <a:rPr lang="en-US" dirty="0" smtClean="0"/>
              <a:t>no shape prior used</a:t>
            </a:r>
          </a:p>
          <a:p>
            <a:endParaRPr lang="en-US" dirty="0" smtClean="0"/>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22</a:t>
            </a:r>
            <a:endParaRPr lang="en-US"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685800" y="1143000"/>
            <a:ext cx="8153400" cy="5410200"/>
          </a:xfrm>
        </p:spPr>
        <p:txBody>
          <a:bodyPr/>
          <a:lstStyle/>
          <a:p>
            <a:pPr marL="914400" lvl="1" indent="-457200">
              <a:buFont typeface="Wingdings" pitchFamily="2" charset="2"/>
              <a:buChar char="v"/>
            </a:pPr>
            <a:r>
              <a:rPr lang="en-US" sz="2400" dirty="0" smtClean="0">
                <a:latin typeface="Gill Sans MT" pitchFamily="34" charset="0"/>
              </a:rPr>
              <a:t>Optic disk segmentation </a:t>
            </a:r>
          </a:p>
          <a:p>
            <a:pPr marL="1371600" lvl="2" indent="-457200">
              <a:buFont typeface="Wingdings" pitchFamily="2" charset="2"/>
              <a:buChar char="§"/>
            </a:pPr>
            <a:r>
              <a:rPr lang="en-US" sz="2200" dirty="0" smtClean="0">
                <a:latin typeface="Gill Sans MT" pitchFamily="34" charset="0"/>
              </a:rPr>
              <a:t> Challenges</a:t>
            </a:r>
          </a:p>
          <a:p>
            <a:pPr marL="1371600" lvl="2" indent="-457200">
              <a:buFont typeface="Wingdings" pitchFamily="2" charset="2"/>
              <a:buChar char="§"/>
            </a:pPr>
            <a:r>
              <a:rPr lang="en-US" sz="2200" dirty="0" smtClean="0"/>
              <a:t> State of art </a:t>
            </a:r>
          </a:p>
          <a:p>
            <a:pPr marL="1371600" lvl="2" indent="-457200">
              <a:buFont typeface="Wingdings" pitchFamily="2" charset="2"/>
              <a:buChar char="§"/>
            </a:pPr>
            <a:r>
              <a:rPr lang="en-US" sz="2200" dirty="0" smtClean="0">
                <a:latin typeface="Gill Sans MT" pitchFamily="34" charset="0"/>
              </a:rPr>
              <a:t> Proposed approach  </a:t>
            </a:r>
          </a:p>
          <a:p>
            <a:pPr marL="914400" lvl="1" indent="-457200">
              <a:buFont typeface="Wingdings" pitchFamily="2" charset="2"/>
              <a:buChar char="v"/>
            </a:pPr>
            <a:endParaRPr lang="en-US" sz="2400" dirty="0" smtClean="0">
              <a:latin typeface="Gill Sans MT" pitchFamily="34" charset="0"/>
            </a:endParaRPr>
          </a:p>
          <a:p>
            <a:pPr marL="914400" lvl="1" indent="-457200">
              <a:buFont typeface="Wingdings" pitchFamily="2" charset="2"/>
              <a:buChar char="Ø"/>
            </a:pPr>
            <a:r>
              <a:rPr lang="en-US" sz="2400" dirty="0" smtClean="0">
                <a:solidFill>
                  <a:srgbClr val="008000"/>
                </a:solidFill>
                <a:latin typeface="Gill Sans MT" pitchFamily="34" charset="0"/>
              </a:rPr>
              <a:t>Cup segmentation </a:t>
            </a:r>
          </a:p>
          <a:p>
            <a:pPr marL="1371600" lvl="2" indent="-457200">
              <a:buFont typeface="Wingdings" pitchFamily="2" charset="2"/>
              <a:buChar char="§"/>
            </a:pPr>
            <a:r>
              <a:rPr lang="en-US" sz="2000" dirty="0" smtClean="0">
                <a:solidFill>
                  <a:srgbClr val="008000"/>
                </a:solidFill>
                <a:latin typeface="Gill Sans MT" pitchFamily="34" charset="0"/>
              </a:rPr>
              <a:t>Monocular images</a:t>
            </a:r>
          </a:p>
          <a:p>
            <a:pPr marL="1371600" lvl="2" indent="-457200">
              <a:buFont typeface="Wingdings" pitchFamily="2" charset="2"/>
              <a:buChar char="§"/>
            </a:pPr>
            <a:r>
              <a:rPr lang="en-US" sz="2000" dirty="0" smtClean="0">
                <a:solidFill>
                  <a:srgbClr val="008000"/>
                </a:solidFill>
                <a:latin typeface="Gill Sans MT" pitchFamily="34" charset="0"/>
              </a:rPr>
              <a:t>Multi-view images</a:t>
            </a:r>
          </a:p>
          <a:p>
            <a:pPr marL="914400" lvl="1" indent="-457200">
              <a:buFont typeface="Wingdings" pitchFamily="2" charset="2"/>
              <a:buChar char="v"/>
            </a:pPr>
            <a:endParaRPr lang="en-US" sz="2400" dirty="0" smtClean="0">
              <a:latin typeface="Gill Sans MT" pitchFamily="34" charset="0"/>
            </a:endParaRPr>
          </a:p>
          <a:p>
            <a:pPr marL="914400" lvl="1" indent="-457200">
              <a:buFont typeface="Wingdings" pitchFamily="2" charset="2"/>
              <a:buChar char="v"/>
            </a:pPr>
            <a:r>
              <a:rPr lang="en-US" sz="2400" dirty="0" smtClean="0">
                <a:latin typeface="Gill Sans MT" pitchFamily="34" charset="0"/>
              </a:rPr>
              <a:t>PPA and RNFL detection </a:t>
            </a:r>
          </a:p>
          <a:p>
            <a:pPr marL="914400" lvl="1" indent="-457200">
              <a:buFont typeface="Wingdings" pitchFamily="2" charset="2"/>
              <a:buChar char="v"/>
            </a:pPr>
            <a:endParaRPr lang="en-US" sz="2400" dirty="0" smtClean="0">
              <a:latin typeface="Gill Sans MT" pitchFamily="34" charset="0"/>
            </a:endParaRPr>
          </a:p>
          <a:p>
            <a:pPr marL="914400" lvl="1" indent="-457200">
              <a:buFont typeface="Wingdings" pitchFamily="2" charset="2"/>
              <a:buChar char="v"/>
            </a:pPr>
            <a:r>
              <a:rPr lang="en-US" sz="2400" dirty="0"/>
              <a:t>I</a:t>
            </a:r>
            <a:r>
              <a:rPr lang="en-US" sz="2400" dirty="0" smtClean="0"/>
              <a:t>mage-level glaucoma classification</a:t>
            </a:r>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23</a:t>
            </a:r>
            <a:endParaRPr lang="en-US"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258763"/>
            <a:ext cx="7772400" cy="838200"/>
          </a:xfrm>
        </p:spPr>
        <p:txBody>
          <a:bodyPr/>
          <a:lstStyle/>
          <a:p>
            <a:r>
              <a:rPr lang="en-US" smtClean="0"/>
              <a:t>Cup Segmentation: Monocular </a:t>
            </a:r>
          </a:p>
        </p:txBody>
      </p:sp>
      <p:sp>
        <p:nvSpPr>
          <p:cNvPr id="3" name="Content Placeholder 2"/>
          <p:cNvSpPr>
            <a:spLocks noGrp="1"/>
          </p:cNvSpPr>
          <p:nvPr>
            <p:ph idx="1"/>
          </p:nvPr>
        </p:nvSpPr>
        <p:spPr>
          <a:xfrm>
            <a:off x="4419600" y="1600200"/>
            <a:ext cx="4572000" cy="2133600"/>
          </a:xfrm>
        </p:spPr>
        <p:txBody>
          <a:bodyPr/>
          <a:lstStyle/>
          <a:p>
            <a:pPr>
              <a:buFontTx/>
              <a:buNone/>
            </a:pPr>
            <a:r>
              <a:rPr lang="en-US" b="1" dirty="0" smtClean="0"/>
              <a:t>Challenges</a:t>
            </a:r>
          </a:p>
          <a:p>
            <a:endParaRPr lang="en-US" sz="2000" dirty="0" smtClean="0"/>
          </a:p>
          <a:p>
            <a:pPr lvl="0">
              <a:buFont typeface="Wingdings" pitchFamily="2" charset="2"/>
              <a:buChar char="Ø"/>
            </a:pPr>
            <a:r>
              <a:rPr lang="en-US" sz="2000" dirty="0" smtClean="0"/>
              <a:t>Cup is primarily defined by depth</a:t>
            </a:r>
          </a:p>
          <a:p>
            <a:endParaRPr lang="en-US" sz="2000" dirty="0" smtClean="0"/>
          </a:p>
          <a:p>
            <a:pPr>
              <a:buFont typeface="Wingdings" pitchFamily="2" charset="2"/>
              <a:buChar char="Ø"/>
            </a:pPr>
            <a:r>
              <a:rPr lang="en-US" sz="2000" dirty="0" smtClean="0"/>
              <a:t>Cup boundary is not well defined in monocular retinal image</a:t>
            </a:r>
          </a:p>
          <a:p>
            <a:pPr>
              <a:buFontTx/>
              <a:buNone/>
            </a:pPr>
            <a:endParaRPr lang="en-US" dirty="0" smtClean="0">
              <a:solidFill>
                <a:srgbClr val="008000"/>
              </a:solidFill>
            </a:endParaRPr>
          </a:p>
          <a:p>
            <a:endParaRPr lang="en-US" dirty="0" smtClean="0"/>
          </a:p>
        </p:txBody>
      </p:sp>
      <p:pic>
        <p:nvPicPr>
          <p:cNvPr id="12" name="Picture 2"/>
          <p:cNvPicPr>
            <a:picLocks noChangeAspect="1" noChangeArrowheads="1"/>
          </p:cNvPicPr>
          <p:nvPr/>
        </p:nvPicPr>
        <p:blipFill>
          <a:blip r:embed="rId3"/>
          <a:srcRect/>
          <a:stretch>
            <a:fillRect/>
          </a:stretch>
        </p:blipFill>
        <p:spPr bwMode="auto">
          <a:xfrm>
            <a:off x="152400" y="1447800"/>
            <a:ext cx="3810000" cy="2979304"/>
          </a:xfrm>
          <a:prstGeom prst="rect">
            <a:avLst/>
          </a:prstGeom>
          <a:noFill/>
          <a:ln w="9525">
            <a:noFill/>
            <a:miter lim="800000"/>
            <a:headEnd/>
            <a:tailEnd/>
          </a:ln>
        </p:spPr>
      </p:pic>
      <p:sp>
        <p:nvSpPr>
          <p:cNvPr id="8" name="Content Placeholder 2"/>
          <p:cNvSpPr txBox="1">
            <a:spLocks/>
          </p:cNvSpPr>
          <p:nvPr/>
        </p:nvSpPr>
        <p:spPr bwMode="auto">
          <a:xfrm>
            <a:off x="609600" y="4495800"/>
            <a:ext cx="8305800"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chemeClr val="tx1"/>
                </a:solidFill>
                <a:latin typeface="Gill Sans MT"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Gill Sans MT" pitchFamily="34" charset="0"/>
              </a:defRPr>
            </a:lvl2pPr>
            <a:lvl3pPr marL="1143000" indent="-228600" algn="l" rtl="0" eaLnBrk="0" fontAlgn="base" hangingPunct="0">
              <a:spcBef>
                <a:spcPct val="20000"/>
              </a:spcBef>
              <a:spcAft>
                <a:spcPct val="0"/>
              </a:spcAft>
              <a:buChar char="•"/>
              <a:defRPr sz="1800">
                <a:solidFill>
                  <a:schemeClr val="tx1"/>
                </a:solidFill>
                <a:latin typeface="Gill Sans MT" pitchFamily="34" charset="0"/>
              </a:defRPr>
            </a:lvl3pPr>
            <a:lvl4pPr marL="1600200" indent="-228600" algn="l" rtl="0" eaLnBrk="0" fontAlgn="base" hangingPunct="0">
              <a:spcBef>
                <a:spcPct val="20000"/>
              </a:spcBef>
              <a:spcAft>
                <a:spcPct val="0"/>
              </a:spcAft>
              <a:buChar char="–"/>
              <a:defRPr sz="1600">
                <a:solidFill>
                  <a:schemeClr val="tx1"/>
                </a:solidFill>
                <a:latin typeface="Gill Sans MT" pitchFamily="34" charset="0"/>
              </a:defRPr>
            </a:lvl4pPr>
            <a:lvl5pPr marL="2057400" indent="-228600" algn="l" rtl="0" eaLnBrk="0" fontAlgn="base" hangingPunct="0">
              <a:spcBef>
                <a:spcPct val="20000"/>
              </a:spcBef>
              <a:spcAft>
                <a:spcPct val="0"/>
              </a:spcAft>
              <a:buChar char="»"/>
              <a:defRPr sz="1400">
                <a:solidFill>
                  <a:schemeClr val="tx1"/>
                </a:solidFill>
                <a:latin typeface="Gill Sans MT"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b="1" dirty="0" smtClean="0"/>
              <a:t>Proposed cup segmentation uses </a:t>
            </a:r>
            <a:r>
              <a:rPr lang="en-US" dirty="0" smtClean="0"/>
              <a:t> </a:t>
            </a:r>
            <a:r>
              <a:rPr lang="en-US" b="1" dirty="0" smtClean="0"/>
              <a:t> </a:t>
            </a:r>
            <a:endParaRPr lang="en-US" b="1" dirty="0"/>
          </a:p>
          <a:p>
            <a:pPr lvl="1">
              <a:buFont typeface="Arial" pitchFamily="34" charset="0"/>
              <a:buChar char="•"/>
            </a:pPr>
            <a:endParaRPr lang="en-US" dirty="0" smtClean="0">
              <a:solidFill>
                <a:srgbClr val="008000"/>
              </a:solidFill>
            </a:endParaRPr>
          </a:p>
          <a:p>
            <a:pPr lvl="1">
              <a:buFont typeface="Arial" pitchFamily="34" charset="0"/>
              <a:buChar char="•"/>
            </a:pPr>
            <a:r>
              <a:rPr lang="en-US" dirty="0" smtClean="0">
                <a:solidFill>
                  <a:srgbClr val="008000"/>
                </a:solidFill>
              </a:rPr>
              <a:t>Appearance</a:t>
            </a:r>
            <a:r>
              <a:rPr lang="en-US" dirty="0">
                <a:solidFill>
                  <a:srgbClr val="008000"/>
                </a:solidFill>
              </a:rPr>
              <a:t>: </a:t>
            </a:r>
            <a:r>
              <a:rPr lang="en-US" dirty="0"/>
              <a:t>pallor (bright </a:t>
            </a:r>
            <a:r>
              <a:rPr lang="en-US" dirty="0" smtClean="0"/>
              <a:t>colored) </a:t>
            </a:r>
            <a:r>
              <a:rPr lang="en-US" dirty="0"/>
              <a:t>region</a:t>
            </a:r>
          </a:p>
          <a:p>
            <a:pPr lvl="1">
              <a:buFont typeface="Arial" pitchFamily="34" charset="0"/>
              <a:buChar char="•"/>
            </a:pPr>
            <a:endParaRPr lang="en-US" dirty="0" smtClean="0">
              <a:solidFill>
                <a:srgbClr val="008000"/>
              </a:solidFill>
            </a:endParaRPr>
          </a:p>
          <a:p>
            <a:pPr lvl="1">
              <a:buFont typeface="Arial" pitchFamily="34" charset="0"/>
              <a:buChar char="•"/>
            </a:pPr>
            <a:r>
              <a:rPr lang="en-US" dirty="0" smtClean="0">
                <a:solidFill>
                  <a:srgbClr val="008000"/>
                </a:solidFill>
              </a:rPr>
              <a:t>Anatomy</a:t>
            </a:r>
            <a:r>
              <a:rPr lang="en-US" dirty="0">
                <a:solidFill>
                  <a:srgbClr val="008000"/>
                </a:solidFill>
              </a:rPr>
              <a:t>: </a:t>
            </a:r>
            <a:r>
              <a:rPr lang="en-US" dirty="0"/>
              <a:t>vessel bends as depth cues</a:t>
            </a:r>
          </a:p>
          <a:p>
            <a:pPr lvl="2">
              <a:buFont typeface="Arial" pitchFamily="34" charset="0"/>
              <a:buChar char="•"/>
            </a:pPr>
            <a:r>
              <a:rPr lang="en-US" dirty="0"/>
              <a:t>called as ‘relevant bends’ (r-bends)</a:t>
            </a:r>
          </a:p>
          <a:p>
            <a:pPr>
              <a:buFontTx/>
              <a:buNone/>
            </a:pPr>
            <a:endParaRPr lang="en-US" kern="0" dirty="0" smtClean="0">
              <a:solidFill>
                <a:srgbClr val="008000"/>
              </a:solidFill>
            </a:endParaRPr>
          </a:p>
          <a:p>
            <a:endParaRPr lang="en-US" kern="0" dirty="0" smtClean="0"/>
          </a:p>
        </p:txBody>
      </p:sp>
      <p:grpSp>
        <p:nvGrpSpPr>
          <p:cNvPr id="6" name="Group 11"/>
          <p:cNvGrpSpPr>
            <a:grpSpLocks/>
          </p:cNvGrpSpPr>
          <p:nvPr/>
        </p:nvGrpSpPr>
        <p:grpSpPr bwMode="auto">
          <a:xfrm>
            <a:off x="6033398" y="5029200"/>
            <a:ext cx="3110602" cy="1676401"/>
            <a:chOff x="5818168" y="4572000"/>
            <a:chExt cx="3084391" cy="1734621"/>
          </a:xfrm>
        </p:grpSpPr>
        <p:grpSp>
          <p:nvGrpSpPr>
            <p:cNvPr id="7" name="Group 9"/>
            <p:cNvGrpSpPr>
              <a:grpSpLocks/>
            </p:cNvGrpSpPr>
            <p:nvPr/>
          </p:nvGrpSpPr>
          <p:grpSpPr bwMode="auto">
            <a:xfrm>
              <a:off x="5818168" y="4572000"/>
              <a:ext cx="3084391" cy="1527048"/>
              <a:chOff x="5741968" y="5026152"/>
              <a:chExt cx="3084391" cy="1527048"/>
            </a:xfrm>
          </p:grpSpPr>
          <p:pic>
            <p:nvPicPr>
              <p:cNvPr id="10" name="Picture 4"/>
              <p:cNvPicPr>
                <a:picLocks noChangeAspect="1" noChangeArrowheads="1"/>
              </p:cNvPicPr>
              <p:nvPr/>
            </p:nvPicPr>
            <p:blipFill>
              <a:blip r:embed="rId4"/>
              <a:srcRect/>
              <a:stretch>
                <a:fillRect/>
              </a:stretch>
            </p:blipFill>
            <p:spPr bwMode="auto">
              <a:xfrm>
                <a:off x="5741968" y="5026152"/>
                <a:ext cx="1546702" cy="1524000"/>
              </a:xfrm>
              <a:prstGeom prst="rect">
                <a:avLst/>
              </a:prstGeom>
              <a:noFill/>
              <a:ln w="9525">
                <a:noFill/>
                <a:miter lim="800000"/>
                <a:headEnd/>
                <a:tailEnd/>
              </a:ln>
            </p:spPr>
          </p:pic>
          <p:pic>
            <p:nvPicPr>
              <p:cNvPr id="11" name="Picture 5"/>
              <p:cNvPicPr>
                <a:picLocks noChangeAspect="1" noChangeArrowheads="1"/>
              </p:cNvPicPr>
              <p:nvPr/>
            </p:nvPicPr>
            <p:blipFill>
              <a:blip r:embed="rId5"/>
              <a:srcRect/>
              <a:stretch>
                <a:fillRect/>
              </a:stretch>
            </p:blipFill>
            <p:spPr bwMode="auto">
              <a:xfrm>
                <a:off x="7253127" y="5026152"/>
                <a:ext cx="1573232" cy="1527048"/>
              </a:xfrm>
              <a:prstGeom prst="rect">
                <a:avLst/>
              </a:prstGeom>
              <a:noFill/>
              <a:ln w="9525">
                <a:noFill/>
                <a:miter lim="800000"/>
                <a:headEnd/>
                <a:tailEnd/>
              </a:ln>
            </p:spPr>
          </p:pic>
        </p:grpSp>
        <p:sp>
          <p:nvSpPr>
            <p:cNvPr id="9" name="TextBox 10"/>
            <p:cNvSpPr txBox="1">
              <a:spLocks noChangeArrowheads="1"/>
            </p:cNvSpPr>
            <p:nvPr/>
          </p:nvSpPr>
          <p:spPr bwMode="auto">
            <a:xfrm>
              <a:off x="5867400" y="6093023"/>
              <a:ext cx="2971800" cy="213598"/>
            </a:xfrm>
            <a:prstGeom prst="rect">
              <a:avLst/>
            </a:prstGeom>
            <a:noFill/>
            <a:ln w="9525">
              <a:noFill/>
              <a:miter lim="800000"/>
              <a:headEnd/>
              <a:tailEnd/>
            </a:ln>
          </p:spPr>
          <p:txBody>
            <a:bodyPr>
              <a:spAutoFit/>
            </a:bodyPr>
            <a:lstStyle/>
            <a:p>
              <a:pPr algn="ctr"/>
              <a:r>
                <a:rPr lang="en-US" sz="1400" i="1" dirty="0">
                  <a:latin typeface="Gill Sans MT" pitchFamily="34" charset="0"/>
                </a:rPr>
                <a:t>Cup boundary through vessel bends</a:t>
              </a:r>
            </a:p>
          </p:txBody>
        </p:sp>
      </p:grpSp>
      <p:sp>
        <p:nvSpPr>
          <p:cNvPr id="13" name="TextBox 12"/>
          <p:cNvSpPr txBox="1"/>
          <p:nvPr/>
        </p:nvSpPr>
        <p:spPr>
          <a:xfrm>
            <a:off x="8673935" y="0"/>
            <a:ext cx="457200" cy="307777"/>
          </a:xfrm>
          <a:prstGeom prst="rect">
            <a:avLst/>
          </a:prstGeom>
          <a:noFill/>
        </p:spPr>
        <p:txBody>
          <a:bodyPr wrap="square" rtlCol="0">
            <a:spAutoFit/>
          </a:bodyPr>
          <a:lstStyle/>
          <a:p>
            <a:pPr algn="r"/>
            <a:r>
              <a:rPr lang="en-US" sz="1400" b="1" dirty="0" smtClean="0"/>
              <a:t>24</a:t>
            </a:r>
            <a:endParaRPr lang="en-US" b="1" dirty="0"/>
          </a:p>
        </p:txBody>
      </p:sp>
    </p:spTree>
    <p:extLst>
      <p:ext uri="{BB962C8B-B14F-4D97-AF65-F5344CB8AC3E}">
        <p14:creationId xmlns:p14="http://schemas.microsoft.com/office/powerpoint/2010/main" val="261909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ox(in)">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4"/>
          <p:cNvSpPr>
            <a:spLocks noGrp="1"/>
          </p:cNvSpPr>
          <p:nvPr>
            <p:ph type="title"/>
          </p:nvPr>
        </p:nvSpPr>
        <p:spPr>
          <a:xfrm>
            <a:off x="685800" y="258763"/>
            <a:ext cx="7772400" cy="838200"/>
          </a:xfrm>
        </p:spPr>
        <p:txBody>
          <a:bodyPr/>
          <a:lstStyle/>
          <a:p>
            <a:r>
              <a:rPr lang="en-US" dirty="0" smtClean="0"/>
              <a:t>Cup segmentation: Monocular</a:t>
            </a:r>
          </a:p>
        </p:txBody>
      </p:sp>
      <p:pic>
        <p:nvPicPr>
          <p:cNvPr id="16388" name="Picture 2"/>
          <p:cNvPicPr>
            <a:picLocks noChangeAspect="1" noChangeArrowheads="1"/>
          </p:cNvPicPr>
          <p:nvPr/>
        </p:nvPicPr>
        <p:blipFill>
          <a:blip r:embed="rId3"/>
          <a:srcRect/>
          <a:stretch>
            <a:fillRect/>
          </a:stretch>
        </p:blipFill>
        <p:spPr bwMode="auto">
          <a:xfrm>
            <a:off x="1295400" y="1371600"/>
            <a:ext cx="5867400" cy="1558098"/>
          </a:xfrm>
          <a:prstGeom prst="rect">
            <a:avLst/>
          </a:prstGeom>
          <a:noFill/>
          <a:ln w="9525">
            <a:noFill/>
            <a:miter lim="800000"/>
            <a:headEnd/>
            <a:tailEnd/>
          </a:ln>
        </p:spPr>
      </p:pic>
      <p:sp>
        <p:nvSpPr>
          <p:cNvPr id="16396" name="TextBox 46"/>
          <p:cNvSpPr txBox="1">
            <a:spLocks noChangeArrowheads="1"/>
          </p:cNvSpPr>
          <p:nvPr/>
        </p:nvSpPr>
        <p:spPr bwMode="auto">
          <a:xfrm>
            <a:off x="106363" y="4921504"/>
            <a:ext cx="1752503" cy="276999"/>
          </a:xfrm>
          <a:prstGeom prst="rect">
            <a:avLst/>
          </a:prstGeom>
          <a:noFill/>
          <a:ln w="9525">
            <a:noFill/>
            <a:miter lim="800000"/>
            <a:headEnd/>
            <a:tailEnd/>
          </a:ln>
        </p:spPr>
        <p:txBody>
          <a:bodyPr>
            <a:spAutoFit/>
          </a:bodyPr>
          <a:lstStyle/>
          <a:p>
            <a:pPr algn="ctr"/>
            <a:r>
              <a:rPr lang="en-US" sz="1200" b="1" i="1" dirty="0"/>
              <a:t>Cropped image</a:t>
            </a:r>
          </a:p>
        </p:txBody>
      </p:sp>
      <p:grpSp>
        <p:nvGrpSpPr>
          <p:cNvPr id="18" name="Group 17"/>
          <p:cNvGrpSpPr/>
          <p:nvPr/>
        </p:nvGrpSpPr>
        <p:grpSpPr>
          <a:xfrm>
            <a:off x="334950" y="3386645"/>
            <a:ext cx="8732850" cy="3471355"/>
            <a:chOff x="334950" y="3386645"/>
            <a:chExt cx="8732850" cy="3471355"/>
          </a:xfrm>
        </p:grpSpPr>
        <p:pic>
          <p:nvPicPr>
            <p:cNvPr id="16395" name="Picture 3"/>
            <p:cNvPicPr>
              <a:picLocks noChangeAspect="1" noChangeArrowheads="1"/>
            </p:cNvPicPr>
            <p:nvPr/>
          </p:nvPicPr>
          <p:blipFill>
            <a:blip r:embed="rId4"/>
            <a:srcRect/>
            <a:stretch>
              <a:fillRect/>
            </a:stretch>
          </p:blipFill>
          <p:spPr bwMode="auto">
            <a:xfrm>
              <a:off x="334950" y="3397251"/>
              <a:ext cx="4190767" cy="1550441"/>
            </a:xfrm>
            <a:prstGeom prst="rect">
              <a:avLst/>
            </a:prstGeom>
            <a:noFill/>
            <a:ln w="9525">
              <a:noFill/>
              <a:miter lim="800000"/>
              <a:headEnd/>
              <a:tailEnd/>
            </a:ln>
          </p:spPr>
        </p:pic>
        <p:sp>
          <p:nvSpPr>
            <p:cNvPr id="16397" name="TextBox 47"/>
            <p:cNvSpPr txBox="1">
              <a:spLocks noChangeArrowheads="1"/>
            </p:cNvSpPr>
            <p:nvPr/>
          </p:nvSpPr>
          <p:spPr bwMode="auto">
            <a:xfrm>
              <a:off x="1554083" y="4943916"/>
              <a:ext cx="1752503" cy="261654"/>
            </a:xfrm>
            <a:prstGeom prst="rect">
              <a:avLst/>
            </a:prstGeom>
            <a:noFill/>
            <a:ln w="9525">
              <a:noFill/>
              <a:miter lim="800000"/>
              <a:headEnd/>
              <a:tailEnd/>
            </a:ln>
          </p:spPr>
          <p:txBody>
            <a:bodyPr>
              <a:spAutoFit/>
            </a:bodyPr>
            <a:lstStyle/>
            <a:p>
              <a:pPr algn="ctr"/>
              <a:r>
                <a:rPr lang="en-US" sz="1100" b="1" i="1"/>
                <a:t>Detected Vessels</a:t>
              </a:r>
            </a:p>
          </p:txBody>
        </p:sp>
        <p:sp>
          <p:nvSpPr>
            <p:cNvPr id="16398" name="TextBox 48"/>
            <p:cNvSpPr txBox="1">
              <a:spLocks noChangeArrowheads="1"/>
            </p:cNvSpPr>
            <p:nvPr/>
          </p:nvSpPr>
          <p:spPr bwMode="auto">
            <a:xfrm>
              <a:off x="3015656" y="4964701"/>
              <a:ext cx="1752503" cy="261654"/>
            </a:xfrm>
            <a:prstGeom prst="rect">
              <a:avLst/>
            </a:prstGeom>
            <a:noFill/>
            <a:ln w="9525">
              <a:noFill/>
              <a:miter lim="800000"/>
              <a:headEnd/>
              <a:tailEnd/>
            </a:ln>
          </p:spPr>
          <p:txBody>
            <a:bodyPr>
              <a:spAutoFit/>
            </a:bodyPr>
            <a:lstStyle/>
            <a:p>
              <a:pPr algn="ctr"/>
              <a:r>
                <a:rPr lang="en-US" sz="1100" b="1" i="1"/>
                <a:t>Candidate Bends</a:t>
              </a:r>
            </a:p>
          </p:txBody>
        </p:sp>
        <p:sp>
          <p:nvSpPr>
            <p:cNvPr id="16399" name="TextBox 49"/>
            <p:cNvSpPr txBox="1">
              <a:spLocks noChangeArrowheads="1"/>
            </p:cNvSpPr>
            <p:nvPr/>
          </p:nvSpPr>
          <p:spPr bwMode="auto">
            <a:xfrm>
              <a:off x="5000208" y="4945753"/>
              <a:ext cx="2362069" cy="261654"/>
            </a:xfrm>
            <a:prstGeom prst="rect">
              <a:avLst/>
            </a:prstGeom>
            <a:noFill/>
            <a:ln w="9525">
              <a:noFill/>
              <a:miter lim="800000"/>
              <a:headEnd/>
              <a:tailEnd/>
            </a:ln>
          </p:spPr>
          <p:txBody>
            <a:bodyPr>
              <a:spAutoFit/>
            </a:bodyPr>
            <a:lstStyle/>
            <a:p>
              <a:pPr algn="ctr"/>
              <a:r>
                <a:rPr lang="en-US" sz="1100" b="1" i="1"/>
                <a:t>Multi-stage Selection of r-bends</a:t>
              </a:r>
            </a:p>
          </p:txBody>
        </p:sp>
        <p:pic>
          <p:nvPicPr>
            <p:cNvPr id="16391" name="Picture 5"/>
            <p:cNvPicPr>
              <a:picLocks noChangeAspect="1" noChangeArrowheads="1"/>
            </p:cNvPicPr>
            <p:nvPr/>
          </p:nvPicPr>
          <p:blipFill>
            <a:blip r:embed="rId5"/>
            <a:srcRect/>
            <a:stretch>
              <a:fillRect/>
            </a:stretch>
          </p:blipFill>
          <p:spPr bwMode="auto">
            <a:xfrm>
              <a:off x="7391493" y="5105108"/>
              <a:ext cx="1560424" cy="1537105"/>
            </a:xfrm>
            <a:prstGeom prst="rect">
              <a:avLst/>
            </a:prstGeom>
            <a:noFill/>
            <a:ln w="9525">
              <a:noFill/>
              <a:miter lim="800000"/>
              <a:headEnd/>
              <a:tailEnd/>
            </a:ln>
          </p:spPr>
        </p:pic>
        <p:cxnSp>
          <p:nvCxnSpPr>
            <p:cNvPr id="16392" name="Straight Connector 54"/>
            <p:cNvCxnSpPr>
              <a:cxnSpLocks noChangeShapeType="1"/>
            </p:cNvCxnSpPr>
            <p:nvPr/>
          </p:nvCxnSpPr>
          <p:spPr bwMode="auto">
            <a:xfrm>
              <a:off x="7924864" y="4190555"/>
              <a:ext cx="533370" cy="1588"/>
            </a:xfrm>
            <a:prstGeom prst="line">
              <a:avLst/>
            </a:prstGeom>
            <a:noFill/>
            <a:ln w="50800" algn="ctr">
              <a:solidFill>
                <a:schemeClr val="tx1"/>
              </a:solidFill>
              <a:round/>
              <a:headEnd/>
              <a:tailEnd/>
            </a:ln>
          </p:spPr>
        </p:cxnSp>
        <p:cxnSp>
          <p:nvCxnSpPr>
            <p:cNvPr id="16393" name="Straight Arrow Connector 56"/>
            <p:cNvCxnSpPr>
              <a:cxnSpLocks noChangeShapeType="1"/>
            </p:cNvCxnSpPr>
            <p:nvPr/>
          </p:nvCxnSpPr>
          <p:spPr bwMode="auto">
            <a:xfrm rot="5400000">
              <a:off x="8094496" y="4526583"/>
              <a:ext cx="685914" cy="1588"/>
            </a:xfrm>
            <a:prstGeom prst="straightConnector1">
              <a:avLst/>
            </a:prstGeom>
            <a:noFill/>
            <a:ln w="50800" algn="ctr">
              <a:solidFill>
                <a:schemeClr val="tx1"/>
              </a:solidFill>
              <a:round/>
              <a:headEnd/>
              <a:tailEnd type="stealth" w="med" len="med"/>
            </a:ln>
          </p:spPr>
        </p:cxnSp>
        <p:sp>
          <p:nvSpPr>
            <p:cNvPr id="16394" name="TextBox 57"/>
            <p:cNvSpPr txBox="1">
              <a:spLocks noChangeArrowheads="1"/>
            </p:cNvSpPr>
            <p:nvPr/>
          </p:nvSpPr>
          <p:spPr bwMode="auto">
            <a:xfrm>
              <a:off x="7315297" y="6596346"/>
              <a:ext cx="1752503" cy="261654"/>
            </a:xfrm>
            <a:prstGeom prst="rect">
              <a:avLst/>
            </a:prstGeom>
            <a:noFill/>
            <a:ln w="9525">
              <a:noFill/>
              <a:miter lim="800000"/>
              <a:headEnd/>
              <a:tailEnd/>
            </a:ln>
          </p:spPr>
          <p:txBody>
            <a:bodyPr>
              <a:spAutoFit/>
            </a:bodyPr>
            <a:lstStyle/>
            <a:p>
              <a:pPr algn="ctr"/>
              <a:r>
                <a:rPr lang="en-US" sz="1100" b="1" i="1"/>
                <a:t>Final Cup Boundary</a:t>
              </a:r>
            </a:p>
          </p:txBody>
        </p:sp>
        <p:pic>
          <p:nvPicPr>
            <p:cNvPr id="1026" name="Picture 2"/>
            <p:cNvPicPr>
              <a:picLocks noChangeAspect="1" noChangeArrowheads="1"/>
            </p:cNvPicPr>
            <p:nvPr/>
          </p:nvPicPr>
          <p:blipFill>
            <a:blip r:embed="rId6"/>
            <a:srcRect/>
            <a:stretch>
              <a:fillRect/>
            </a:stretch>
          </p:blipFill>
          <p:spPr bwMode="auto">
            <a:xfrm>
              <a:off x="4576950" y="3386645"/>
              <a:ext cx="3033683" cy="1554480"/>
            </a:xfrm>
            <a:prstGeom prst="rect">
              <a:avLst/>
            </a:prstGeom>
            <a:noFill/>
            <a:ln w="9525">
              <a:noFill/>
              <a:miter lim="800000"/>
              <a:headEnd/>
              <a:tailEnd/>
            </a:ln>
            <a:effectLst/>
          </p:spPr>
        </p:pic>
      </p:grpSp>
      <p:sp>
        <p:nvSpPr>
          <p:cNvPr id="15" name="TextBox 14"/>
          <p:cNvSpPr txBox="1"/>
          <p:nvPr/>
        </p:nvSpPr>
        <p:spPr>
          <a:xfrm>
            <a:off x="8673935" y="0"/>
            <a:ext cx="457200" cy="307777"/>
          </a:xfrm>
          <a:prstGeom prst="rect">
            <a:avLst/>
          </a:prstGeom>
          <a:noFill/>
        </p:spPr>
        <p:txBody>
          <a:bodyPr wrap="square" rtlCol="0">
            <a:spAutoFit/>
          </a:bodyPr>
          <a:lstStyle/>
          <a:p>
            <a:pPr algn="r"/>
            <a:r>
              <a:rPr lang="en-US" sz="1400" b="1" dirty="0" smtClean="0"/>
              <a:t>25</a:t>
            </a:r>
            <a:endParaRPr lang="en-US"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609600" y="2089110"/>
            <a:ext cx="7834204" cy="4416026"/>
            <a:chOff x="229058" y="990600"/>
            <a:chExt cx="6628942" cy="3864428"/>
          </a:xfrm>
        </p:grpSpPr>
        <p:pic>
          <p:nvPicPr>
            <p:cNvPr id="16388" name="Picture 4" descr="D:\ICPR_10\img_1\sub_2.TIF"/>
            <p:cNvPicPr>
              <a:picLocks noChangeAspect="1" noChangeArrowheads="1"/>
            </p:cNvPicPr>
            <p:nvPr/>
          </p:nvPicPr>
          <p:blipFill>
            <a:blip r:embed="rId2"/>
            <a:srcRect/>
            <a:stretch>
              <a:fillRect/>
            </a:stretch>
          </p:blipFill>
          <p:spPr bwMode="auto">
            <a:xfrm>
              <a:off x="4114800" y="3547734"/>
              <a:ext cx="2743200" cy="1252865"/>
            </a:xfrm>
            <a:prstGeom prst="rect">
              <a:avLst/>
            </a:prstGeom>
            <a:noFill/>
            <a:ln w="9525">
              <a:noFill/>
              <a:miter lim="800000"/>
              <a:headEnd/>
              <a:tailEnd/>
            </a:ln>
          </p:spPr>
        </p:pic>
        <p:pic>
          <p:nvPicPr>
            <p:cNvPr id="16389" name="Picture 3" descr="D:\ICPR_10\img_1\sub_1.TIF"/>
            <p:cNvPicPr>
              <a:picLocks noChangeAspect="1" noChangeArrowheads="1"/>
            </p:cNvPicPr>
            <p:nvPr/>
          </p:nvPicPr>
          <p:blipFill>
            <a:blip r:embed="rId3"/>
            <a:srcRect/>
            <a:stretch>
              <a:fillRect/>
            </a:stretch>
          </p:blipFill>
          <p:spPr bwMode="auto">
            <a:xfrm>
              <a:off x="4174331" y="990600"/>
              <a:ext cx="1388269" cy="2514600"/>
            </a:xfrm>
            <a:prstGeom prst="rect">
              <a:avLst/>
            </a:prstGeom>
            <a:noFill/>
            <a:ln w="9525">
              <a:noFill/>
              <a:miter lim="800000"/>
              <a:headEnd/>
              <a:tailEnd/>
            </a:ln>
          </p:spPr>
        </p:pic>
        <p:pic>
          <p:nvPicPr>
            <p:cNvPr id="16390" name="Picture 2" descr="D:\ICPR_10\img_1\qualitative.tif"/>
            <p:cNvPicPr>
              <a:picLocks noChangeAspect="1" noChangeArrowheads="1"/>
            </p:cNvPicPr>
            <p:nvPr/>
          </p:nvPicPr>
          <p:blipFill>
            <a:blip r:embed="rId4"/>
            <a:srcRect/>
            <a:stretch>
              <a:fillRect/>
            </a:stretch>
          </p:blipFill>
          <p:spPr bwMode="auto">
            <a:xfrm>
              <a:off x="229058" y="990600"/>
              <a:ext cx="3847069" cy="3852862"/>
            </a:xfrm>
            <a:prstGeom prst="rect">
              <a:avLst/>
            </a:prstGeom>
            <a:noFill/>
            <a:ln w="9525">
              <a:noFill/>
              <a:miter lim="800000"/>
              <a:headEnd/>
              <a:tailEnd/>
            </a:ln>
          </p:spPr>
        </p:pic>
        <p:sp>
          <p:nvSpPr>
            <p:cNvPr id="25" name="Rounded Rectangle 24"/>
            <p:cNvSpPr/>
            <p:nvPr/>
          </p:nvSpPr>
          <p:spPr>
            <a:xfrm>
              <a:off x="5675028" y="990600"/>
              <a:ext cx="1066555" cy="1158963"/>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731477" y="2057248"/>
              <a:ext cx="1295807" cy="1752155"/>
            </a:xfrm>
            <a:prstGeom prst="rect">
              <a:avLst/>
            </a:prstGeom>
            <a:solidFill>
              <a:schemeClr val="bg1">
                <a:alpha val="0"/>
              </a:schemeClr>
            </a:solidFill>
            <a:ln w="4445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501938" y="3941019"/>
              <a:ext cx="1980874" cy="914009"/>
            </a:xfrm>
            <a:prstGeom prst="rect">
              <a:avLst/>
            </a:prstGeom>
            <a:solidFill>
              <a:schemeClr val="bg1">
                <a:alpha val="0"/>
              </a:schemeClr>
            </a:solidFill>
            <a:ln w="4445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5751146" y="1082915"/>
              <a:ext cx="304474" cy="75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5751146" y="1387280"/>
              <a:ext cx="304474" cy="76777"/>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5775325" y="1679762"/>
              <a:ext cx="304474" cy="7677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5786967" y="1956707"/>
              <a:ext cx="304474" cy="75863"/>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01" name="TextBox 28"/>
            <p:cNvSpPr txBox="1">
              <a:spLocks noChangeArrowheads="1"/>
            </p:cNvSpPr>
            <p:nvPr/>
          </p:nvSpPr>
          <p:spPr bwMode="auto">
            <a:xfrm>
              <a:off x="6055896" y="1006640"/>
              <a:ext cx="685800" cy="232871"/>
            </a:xfrm>
            <a:prstGeom prst="rect">
              <a:avLst/>
            </a:prstGeom>
            <a:noFill/>
            <a:ln w="9525">
              <a:noFill/>
              <a:miter lim="800000"/>
              <a:headEnd/>
              <a:tailEnd/>
            </a:ln>
          </p:spPr>
          <p:txBody>
            <a:bodyPr>
              <a:spAutoFit/>
            </a:bodyPr>
            <a:lstStyle/>
            <a:p>
              <a:r>
                <a:rPr lang="en-US" sz="1100" b="1" dirty="0">
                  <a:solidFill>
                    <a:schemeClr val="bg1"/>
                  </a:solidFill>
                </a:rPr>
                <a:t>Faculty</a:t>
              </a:r>
            </a:p>
          </p:txBody>
        </p:sp>
        <p:sp>
          <p:nvSpPr>
            <p:cNvPr id="16402" name="TextBox 29"/>
            <p:cNvSpPr txBox="1">
              <a:spLocks noChangeArrowheads="1"/>
            </p:cNvSpPr>
            <p:nvPr/>
          </p:nvSpPr>
          <p:spPr bwMode="auto">
            <a:xfrm>
              <a:off x="6055896" y="1311440"/>
              <a:ext cx="685800" cy="228933"/>
            </a:xfrm>
            <a:prstGeom prst="rect">
              <a:avLst/>
            </a:prstGeom>
            <a:noFill/>
            <a:ln w="9525">
              <a:noFill/>
              <a:miter lim="800000"/>
              <a:headEnd/>
              <a:tailEnd/>
            </a:ln>
          </p:spPr>
          <p:txBody>
            <a:bodyPr>
              <a:spAutoFit/>
            </a:bodyPr>
            <a:lstStyle/>
            <a:p>
              <a:r>
                <a:rPr lang="en-US" sz="1100" b="1" dirty="0">
                  <a:solidFill>
                    <a:schemeClr val="bg1"/>
                  </a:solidFill>
                </a:rPr>
                <a:t>Fellow-1</a:t>
              </a:r>
            </a:p>
          </p:txBody>
        </p:sp>
        <p:sp>
          <p:nvSpPr>
            <p:cNvPr id="16403" name="TextBox 30"/>
            <p:cNvSpPr txBox="1">
              <a:spLocks noChangeArrowheads="1"/>
            </p:cNvSpPr>
            <p:nvPr/>
          </p:nvSpPr>
          <p:spPr bwMode="auto">
            <a:xfrm>
              <a:off x="6067928" y="1604208"/>
              <a:ext cx="685800" cy="228933"/>
            </a:xfrm>
            <a:prstGeom prst="rect">
              <a:avLst/>
            </a:prstGeom>
            <a:noFill/>
            <a:ln w="9525">
              <a:noFill/>
              <a:miter lim="800000"/>
              <a:headEnd/>
              <a:tailEnd/>
            </a:ln>
          </p:spPr>
          <p:txBody>
            <a:bodyPr>
              <a:spAutoFit/>
            </a:bodyPr>
            <a:lstStyle/>
            <a:p>
              <a:r>
                <a:rPr lang="en-US" sz="1100" b="1" dirty="0">
                  <a:solidFill>
                    <a:schemeClr val="bg1"/>
                  </a:solidFill>
                </a:rPr>
                <a:t>Fellow-2</a:t>
              </a:r>
            </a:p>
          </p:txBody>
        </p:sp>
        <p:sp>
          <p:nvSpPr>
            <p:cNvPr id="16404" name="TextBox 31"/>
            <p:cNvSpPr txBox="1">
              <a:spLocks noChangeArrowheads="1"/>
            </p:cNvSpPr>
            <p:nvPr/>
          </p:nvSpPr>
          <p:spPr bwMode="auto">
            <a:xfrm>
              <a:off x="6096000" y="1888030"/>
              <a:ext cx="685800" cy="232871"/>
            </a:xfrm>
            <a:prstGeom prst="rect">
              <a:avLst/>
            </a:prstGeom>
            <a:noFill/>
            <a:ln w="9525">
              <a:noFill/>
              <a:miter lim="800000"/>
              <a:headEnd/>
              <a:tailEnd/>
            </a:ln>
          </p:spPr>
          <p:txBody>
            <a:bodyPr>
              <a:spAutoFit/>
            </a:bodyPr>
            <a:lstStyle/>
            <a:p>
              <a:r>
                <a:rPr lang="en-US" sz="1100" b="1" dirty="0">
                  <a:solidFill>
                    <a:schemeClr val="bg1"/>
                  </a:solidFill>
                </a:rPr>
                <a:t>Method</a:t>
              </a:r>
            </a:p>
          </p:txBody>
        </p:sp>
      </p:grpSp>
      <p:sp>
        <p:nvSpPr>
          <p:cNvPr id="20" name="Title 1"/>
          <p:cNvSpPr txBox="1">
            <a:spLocks/>
          </p:cNvSpPr>
          <p:nvPr/>
        </p:nvSpPr>
        <p:spPr>
          <a:xfrm>
            <a:off x="2819400" y="6553200"/>
            <a:ext cx="3352800" cy="381000"/>
          </a:xfrm>
          <a:prstGeom prst="rect">
            <a:avLst/>
          </a:prstGeom>
        </p:spPr>
        <p:txBody>
          <a:bodyPr lIns="60606" tIns="30303" rIns="60606" bIns="30303"/>
          <a:lstStyle/>
          <a:p>
            <a:pPr algn="ctr">
              <a:defRPr/>
            </a:pPr>
            <a:r>
              <a:rPr lang="en-US" sz="1600" i="1" dirty="0">
                <a:latin typeface="Gill Sans MT" pitchFamily="34" charset="0"/>
                <a:ea typeface="+mj-ea"/>
                <a:cs typeface="+mj-cs"/>
              </a:rPr>
              <a:t>Inter-observer variability </a:t>
            </a:r>
          </a:p>
        </p:txBody>
      </p:sp>
      <p:sp>
        <p:nvSpPr>
          <p:cNvPr id="22" name="Title 21"/>
          <p:cNvSpPr>
            <a:spLocks noGrp="1"/>
          </p:cNvSpPr>
          <p:nvPr>
            <p:ph type="title"/>
          </p:nvPr>
        </p:nvSpPr>
        <p:spPr/>
        <p:txBody>
          <a:bodyPr/>
          <a:lstStyle/>
          <a:p>
            <a:r>
              <a:rPr lang="en-US" dirty="0" smtClean="0"/>
              <a:t>Limitations with Monocular images</a:t>
            </a:r>
            <a:endParaRPr lang="en-US" dirty="0"/>
          </a:p>
        </p:txBody>
      </p:sp>
      <p:sp>
        <p:nvSpPr>
          <p:cNvPr id="23" name="TextBox 22"/>
          <p:cNvSpPr txBox="1"/>
          <p:nvPr/>
        </p:nvSpPr>
        <p:spPr>
          <a:xfrm>
            <a:off x="609600" y="1295401"/>
            <a:ext cx="6248400" cy="369332"/>
          </a:xfrm>
          <a:prstGeom prst="rect">
            <a:avLst/>
          </a:prstGeom>
          <a:noFill/>
        </p:spPr>
        <p:txBody>
          <a:bodyPr wrap="square" rtlCol="0">
            <a:spAutoFit/>
          </a:bodyPr>
          <a:lstStyle/>
          <a:p>
            <a:pPr>
              <a:buFont typeface="Wingdings" pitchFamily="2" charset="2"/>
              <a:buChar char="Ø"/>
            </a:pPr>
            <a:r>
              <a:rPr lang="en-US" dirty="0" smtClean="0">
                <a:latin typeface="Gill Sans MT" pitchFamily="34" charset="0"/>
              </a:rPr>
              <a:t>  Consensus on the cup boundary is only at the r-bends</a:t>
            </a:r>
            <a:endParaRPr lang="en-US" dirty="0">
              <a:latin typeface="Gill Sans MT" pitchFamily="34" charset="0"/>
            </a:endParaRPr>
          </a:p>
        </p:txBody>
      </p:sp>
      <p:sp>
        <p:nvSpPr>
          <p:cNvPr id="21" name="TextBox 20"/>
          <p:cNvSpPr txBox="1"/>
          <p:nvPr/>
        </p:nvSpPr>
        <p:spPr>
          <a:xfrm>
            <a:off x="8673935" y="0"/>
            <a:ext cx="457200" cy="307777"/>
          </a:xfrm>
          <a:prstGeom prst="rect">
            <a:avLst/>
          </a:prstGeom>
          <a:noFill/>
        </p:spPr>
        <p:txBody>
          <a:bodyPr wrap="square" rtlCol="0">
            <a:spAutoFit/>
          </a:bodyPr>
          <a:lstStyle/>
          <a:p>
            <a:pPr algn="r"/>
            <a:r>
              <a:rPr lang="en-US" sz="1400" b="1" dirty="0" smtClean="0"/>
              <a:t>26</a:t>
            </a:r>
            <a:endParaRPr lang="en-US"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Alternatives</a:t>
            </a:r>
            <a:endParaRPr lang="en-US" dirty="0"/>
          </a:p>
        </p:txBody>
      </p:sp>
      <p:sp>
        <p:nvSpPr>
          <p:cNvPr id="3" name="Content Placeholder 2"/>
          <p:cNvSpPr>
            <a:spLocks noGrp="1"/>
          </p:cNvSpPr>
          <p:nvPr>
            <p:ph idx="1"/>
          </p:nvPr>
        </p:nvSpPr>
        <p:spPr>
          <a:xfrm>
            <a:off x="685800" y="1143000"/>
            <a:ext cx="7772400" cy="5562600"/>
          </a:xfrm>
        </p:spPr>
        <p:txBody>
          <a:bodyPr/>
          <a:lstStyle/>
          <a:p>
            <a:r>
              <a:rPr lang="en-US" dirty="0" smtClean="0"/>
              <a:t>The use of </a:t>
            </a:r>
            <a:r>
              <a:rPr lang="en-US" b="1" dirty="0" smtClean="0"/>
              <a:t>stereo</a:t>
            </a:r>
            <a:r>
              <a:rPr lang="en-US" dirty="0" smtClean="0"/>
              <a:t> retinal imaging to derive depth information  </a:t>
            </a:r>
          </a:p>
          <a:p>
            <a:pPr lvl="1"/>
            <a:r>
              <a:rPr lang="en-US" dirty="0" smtClean="0"/>
              <a:t>demands specialized stereo retinal camera</a:t>
            </a:r>
          </a:p>
          <a:p>
            <a:endParaRPr lang="en-US" dirty="0" smtClean="0"/>
          </a:p>
          <a:p>
            <a:endParaRPr lang="en-US" dirty="0" smtClean="0"/>
          </a:p>
          <a:p>
            <a:pPr>
              <a:buFont typeface="Wingdings" pitchFamily="2" charset="2"/>
              <a:buChar char="Ø"/>
            </a:pPr>
            <a:r>
              <a:rPr lang="en-US" dirty="0" smtClean="0">
                <a:solidFill>
                  <a:srgbClr val="0000FF"/>
                </a:solidFill>
              </a:rPr>
              <a:t>No stereo retinal camera is available in India</a:t>
            </a:r>
          </a:p>
          <a:p>
            <a:pPr lvl="1"/>
            <a:r>
              <a:rPr lang="en-US" dirty="0" smtClean="0"/>
              <a:t>high cost of equipment with few clinical usages </a:t>
            </a:r>
          </a:p>
          <a:p>
            <a:pPr lvl="1"/>
            <a:endParaRPr lang="en-US" dirty="0" smtClean="0"/>
          </a:p>
          <a:p>
            <a:pPr lvl="1"/>
            <a:endParaRPr lang="en-US" dirty="0" smtClean="0"/>
          </a:p>
          <a:p>
            <a:r>
              <a:rPr lang="en-US" dirty="0" smtClean="0"/>
              <a:t>For a wider scope of our solution </a:t>
            </a:r>
          </a:p>
          <a:p>
            <a:pPr lvl="1"/>
            <a:r>
              <a:rPr lang="en-US" dirty="0" smtClean="0"/>
              <a:t>adopted an ad-hoc procedure to acquire stereo images </a:t>
            </a:r>
          </a:p>
          <a:p>
            <a:pPr lvl="2"/>
            <a:r>
              <a:rPr lang="en-US" b="1" dirty="0" smtClean="0"/>
              <a:t>multi-view retinal images:</a:t>
            </a:r>
            <a:r>
              <a:rPr lang="en-US" dirty="0" smtClean="0"/>
              <a:t> sequential acquisition of images by manually varying the position of the monocular camera</a:t>
            </a:r>
          </a:p>
          <a:p>
            <a:pPr>
              <a:buNone/>
            </a:pPr>
            <a:endParaRPr lang="en-US" dirty="0" smtClean="0"/>
          </a:p>
          <a:p>
            <a:pPr lvl="1"/>
            <a:endParaRPr lang="en-US" dirty="0" smtClean="0"/>
          </a:p>
          <a:p>
            <a:endParaRPr lang="en-US" dirty="0"/>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27</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ox(in)">
                                      <p:cBhvr>
                                        <p:cTn id="7" dur="500"/>
                                        <p:tgtEl>
                                          <p:spTgt spid="3">
                                            <p:txEl>
                                              <p:pRg st="4" end="4"/>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ox(in)">
                                      <p:cBhvr>
                                        <p:cTn id="10" dur="500"/>
                                        <p:tgtEl>
                                          <p:spTgt spid="3">
                                            <p:txEl>
                                              <p:pRg st="5" end="5"/>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box(in)">
                                      <p:cBhvr>
                                        <p:cTn id="13" dur="500"/>
                                        <p:tgtEl>
                                          <p:spTgt spid="3">
                                            <p:txEl>
                                              <p:pRg st="9" end="9"/>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box(in)">
                                      <p:cBhvr>
                                        <p:cTn id="16" dur="500"/>
                                        <p:tgtEl>
                                          <p:spTgt spid="3">
                                            <p:txEl>
                                              <p:pRg st="8" end="8"/>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Effect transition="in" filter="box(in)">
                                      <p:cBhvr>
                                        <p:cTn id="1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399443"/>
            <a:ext cx="7772400" cy="838200"/>
          </a:xfrm>
        </p:spPr>
        <p:txBody>
          <a:bodyPr/>
          <a:lstStyle/>
          <a:p>
            <a:r>
              <a:rPr lang="en-US" dirty="0" smtClean="0"/>
              <a:t>Cup Segmentation: Multi-view Images </a:t>
            </a:r>
          </a:p>
        </p:txBody>
      </p:sp>
      <p:sp>
        <p:nvSpPr>
          <p:cNvPr id="3" name="Content Placeholder 2"/>
          <p:cNvSpPr>
            <a:spLocks noGrp="1"/>
          </p:cNvSpPr>
          <p:nvPr>
            <p:ph idx="1"/>
          </p:nvPr>
        </p:nvSpPr>
        <p:spPr>
          <a:xfrm>
            <a:off x="304800" y="1371600"/>
            <a:ext cx="5410200" cy="5486400"/>
          </a:xfrm>
        </p:spPr>
        <p:txBody>
          <a:bodyPr/>
          <a:lstStyle/>
          <a:p>
            <a:pPr>
              <a:buFontTx/>
              <a:buNone/>
            </a:pPr>
            <a:r>
              <a:rPr lang="en-US" dirty="0" smtClean="0">
                <a:solidFill>
                  <a:srgbClr val="008000"/>
                </a:solidFill>
              </a:rPr>
              <a:t>Challenges</a:t>
            </a:r>
          </a:p>
          <a:p>
            <a:endParaRPr lang="en-US" sz="2000" dirty="0" smtClean="0"/>
          </a:p>
          <a:p>
            <a:r>
              <a:rPr lang="en-US" sz="2000" dirty="0" smtClean="0"/>
              <a:t>Manual shifting of camera results in </a:t>
            </a:r>
            <a:r>
              <a:rPr lang="en-US" sz="2000" dirty="0" smtClean="0">
                <a:solidFill>
                  <a:srgbClr val="0000FF"/>
                </a:solidFill>
              </a:rPr>
              <a:t>inconsistencies </a:t>
            </a:r>
            <a:r>
              <a:rPr lang="en-US" sz="2000" dirty="0" smtClean="0"/>
              <a:t>in</a:t>
            </a:r>
          </a:p>
          <a:p>
            <a:pPr lvl="1"/>
            <a:r>
              <a:rPr lang="en-US" sz="1800" dirty="0" smtClean="0"/>
              <a:t>the degree and direction of stereo separation</a:t>
            </a:r>
          </a:p>
          <a:p>
            <a:pPr lvl="1"/>
            <a:r>
              <a:rPr lang="en-US" sz="1800" dirty="0" smtClean="0"/>
              <a:t>the plane of focus and illumination  </a:t>
            </a:r>
          </a:p>
          <a:p>
            <a:endParaRPr lang="en-US" sz="2000" dirty="0" smtClean="0"/>
          </a:p>
          <a:p>
            <a:r>
              <a:rPr lang="en-US" sz="2000" dirty="0" smtClean="0"/>
              <a:t>Anatomical</a:t>
            </a:r>
          </a:p>
          <a:p>
            <a:pPr lvl="1"/>
            <a:r>
              <a:rPr lang="en-US" sz="1800" dirty="0" smtClean="0"/>
              <a:t>short baseline imaging through pupil</a:t>
            </a:r>
          </a:p>
          <a:p>
            <a:pPr lvl="1"/>
            <a:r>
              <a:rPr lang="en-US" sz="1800" dirty="0" smtClean="0"/>
              <a:t>shallowness of the cup (in mm)</a:t>
            </a:r>
          </a:p>
          <a:p>
            <a:pPr lvl="1"/>
            <a:endParaRPr lang="en-US" sz="1800" dirty="0" smtClean="0">
              <a:solidFill>
                <a:srgbClr val="0070C0"/>
              </a:solidFill>
            </a:endParaRPr>
          </a:p>
          <a:p>
            <a:endParaRPr lang="en-US" dirty="0" smtClean="0"/>
          </a:p>
          <a:p>
            <a:r>
              <a:rPr lang="en-US" dirty="0" smtClean="0"/>
              <a:t>Traditional stereo matching techniques are not applicable to such image pairs</a:t>
            </a:r>
          </a:p>
        </p:txBody>
      </p:sp>
      <p:grpSp>
        <p:nvGrpSpPr>
          <p:cNvPr id="2" name="Group 13"/>
          <p:cNvGrpSpPr>
            <a:grpSpLocks/>
          </p:cNvGrpSpPr>
          <p:nvPr/>
        </p:nvGrpSpPr>
        <p:grpSpPr bwMode="auto">
          <a:xfrm>
            <a:off x="5472184" y="1825824"/>
            <a:ext cx="3519416" cy="4346376"/>
            <a:chOff x="5715000" y="3230676"/>
            <a:chExt cx="3062035" cy="3914661"/>
          </a:xfrm>
        </p:grpSpPr>
        <p:pic>
          <p:nvPicPr>
            <p:cNvPr id="17414" name="Picture 3"/>
            <p:cNvPicPr>
              <a:picLocks noChangeAspect="1" noChangeArrowheads="1"/>
            </p:cNvPicPr>
            <p:nvPr/>
          </p:nvPicPr>
          <p:blipFill>
            <a:blip r:embed="rId3" cstate="print"/>
            <a:srcRect/>
            <a:stretch>
              <a:fillRect/>
            </a:stretch>
          </p:blipFill>
          <p:spPr bwMode="auto">
            <a:xfrm>
              <a:off x="5715000" y="3529445"/>
              <a:ext cx="3048000" cy="1496291"/>
            </a:xfrm>
            <a:prstGeom prst="rect">
              <a:avLst/>
            </a:prstGeom>
            <a:noFill/>
            <a:ln w="9525">
              <a:noFill/>
              <a:miter lim="800000"/>
              <a:headEnd/>
              <a:tailEnd/>
            </a:ln>
          </p:spPr>
        </p:pic>
        <p:pic>
          <p:nvPicPr>
            <p:cNvPr id="17415" name="Picture 4"/>
            <p:cNvPicPr>
              <a:picLocks noChangeAspect="1" noChangeArrowheads="1"/>
            </p:cNvPicPr>
            <p:nvPr/>
          </p:nvPicPr>
          <p:blipFill>
            <a:blip r:embed="rId4"/>
            <a:srcRect/>
            <a:stretch>
              <a:fillRect/>
            </a:stretch>
          </p:blipFill>
          <p:spPr bwMode="auto">
            <a:xfrm>
              <a:off x="5715000" y="5056908"/>
              <a:ext cx="1530930" cy="1499616"/>
            </a:xfrm>
            <a:prstGeom prst="rect">
              <a:avLst/>
            </a:prstGeom>
            <a:noFill/>
            <a:ln w="9525">
              <a:noFill/>
              <a:miter lim="800000"/>
              <a:headEnd/>
              <a:tailEnd/>
            </a:ln>
          </p:spPr>
        </p:pic>
        <p:pic>
          <p:nvPicPr>
            <p:cNvPr id="17416" name="Picture 5"/>
            <p:cNvPicPr>
              <a:picLocks noChangeAspect="1" noChangeArrowheads="1"/>
            </p:cNvPicPr>
            <p:nvPr/>
          </p:nvPicPr>
          <p:blipFill>
            <a:blip r:embed="rId5"/>
            <a:srcRect/>
            <a:stretch>
              <a:fillRect/>
            </a:stretch>
          </p:blipFill>
          <p:spPr bwMode="auto">
            <a:xfrm>
              <a:off x="7242463" y="5046517"/>
              <a:ext cx="1534572" cy="1499616"/>
            </a:xfrm>
            <a:prstGeom prst="rect">
              <a:avLst/>
            </a:prstGeom>
            <a:noFill/>
            <a:ln w="9525">
              <a:noFill/>
              <a:miter lim="800000"/>
              <a:headEnd/>
              <a:tailEnd/>
            </a:ln>
          </p:spPr>
        </p:pic>
        <p:sp>
          <p:nvSpPr>
            <p:cNvPr id="17417" name="TextBox 9"/>
            <p:cNvSpPr txBox="1">
              <a:spLocks noChangeArrowheads="1"/>
            </p:cNvSpPr>
            <p:nvPr/>
          </p:nvSpPr>
          <p:spPr bwMode="auto">
            <a:xfrm>
              <a:off x="6377971" y="3230676"/>
              <a:ext cx="1828800" cy="277206"/>
            </a:xfrm>
            <a:prstGeom prst="rect">
              <a:avLst/>
            </a:prstGeom>
            <a:solidFill>
              <a:srgbClr val="FFFF00"/>
            </a:solidFill>
            <a:ln w="9525">
              <a:noFill/>
              <a:miter lim="800000"/>
              <a:headEnd/>
              <a:tailEnd/>
            </a:ln>
          </p:spPr>
          <p:txBody>
            <a:bodyPr wrap="square">
              <a:spAutoFit/>
            </a:bodyPr>
            <a:lstStyle/>
            <a:p>
              <a:pPr algn="ctr"/>
              <a:r>
                <a:rPr lang="en-US" sz="1400" i="1" dirty="0" smtClean="0">
                  <a:latin typeface="Gill Sans MT" pitchFamily="34" charset="0"/>
                </a:rPr>
                <a:t>Multi-view image pair</a:t>
              </a:r>
              <a:endParaRPr lang="en-US" sz="1400" i="1" dirty="0">
                <a:latin typeface="Gill Sans MT" pitchFamily="34" charset="0"/>
              </a:endParaRPr>
            </a:p>
          </p:txBody>
        </p:sp>
        <p:sp>
          <p:nvSpPr>
            <p:cNvPr id="11" name="TextBox 10"/>
            <p:cNvSpPr txBox="1"/>
            <p:nvPr/>
          </p:nvSpPr>
          <p:spPr>
            <a:xfrm>
              <a:off x="6556849" y="6868131"/>
              <a:ext cx="1523910" cy="277206"/>
            </a:xfrm>
            <a:prstGeom prst="rect">
              <a:avLst/>
            </a:prstGeom>
            <a:solidFill>
              <a:schemeClr val="accent2">
                <a:lumMod val="40000"/>
                <a:lumOff val="60000"/>
              </a:schemeClr>
            </a:solidFill>
          </p:spPr>
          <p:txBody>
            <a:bodyPr>
              <a:spAutoFit/>
            </a:bodyPr>
            <a:lstStyle/>
            <a:p>
              <a:pPr algn="ctr">
                <a:defRPr/>
              </a:pPr>
              <a:r>
                <a:rPr lang="en-US" sz="1400" i="1" dirty="0">
                  <a:latin typeface="Gill Sans MT" pitchFamily="34" charset="0"/>
                </a:rPr>
                <a:t>Disparity maps</a:t>
              </a:r>
            </a:p>
          </p:txBody>
        </p:sp>
        <p:sp>
          <p:nvSpPr>
            <p:cNvPr id="17419" name="TextBox 11"/>
            <p:cNvSpPr txBox="1">
              <a:spLocks noChangeArrowheads="1"/>
            </p:cNvSpPr>
            <p:nvPr/>
          </p:nvSpPr>
          <p:spPr bwMode="auto">
            <a:xfrm>
              <a:off x="5867400" y="6553200"/>
              <a:ext cx="1371600" cy="261610"/>
            </a:xfrm>
            <a:prstGeom prst="rect">
              <a:avLst/>
            </a:prstGeom>
            <a:noFill/>
            <a:ln w="9525">
              <a:noFill/>
              <a:miter lim="800000"/>
              <a:headEnd/>
              <a:tailEnd/>
            </a:ln>
          </p:spPr>
          <p:txBody>
            <a:bodyPr>
              <a:spAutoFit/>
            </a:bodyPr>
            <a:lstStyle/>
            <a:p>
              <a:pPr algn="ctr"/>
              <a:r>
                <a:rPr lang="en-US" sz="1100" b="1" i="1"/>
                <a:t>Feature-based</a:t>
              </a:r>
            </a:p>
          </p:txBody>
        </p:sp>
        <p:sp>
          <p:nvSpPr>
            <p:cNvPr id="17420" name="TextBox 12"/>
            <p:cNvSpPr txBox="1">
              <a:spLocks noChangeArrowheads="1"/>
            </p:cNvSpPr>
            <p:nvPr/>
          </p:nvSpPr>
          <p:spPr bwMode="auto">
            <a:xfrm>
              <a:off x="7315200" y="6553200"/>
              <a:ext cx="1371600" cy="261610"/>
            </a:xfrm>
            <a:prstGeom prst="rect">
              <a:avLst/>
            </a:prstGeom>
            <a:noFill/>
            <a:ln w="9525">
              <a:noFill/>
              <a:miter lim="800000"/>
              <a:headEnd/>
              <a:tailEnd/>
            </a:ln>
          </p:spPr>
          <p:txBody>
            <a:bodyPr>
              <a:spAutoFit/>
            </a:bodyPr>
            <a:lstStyle/>
            <a:p>
              <a:pPr algn="ctr"/>
              <a:r>
                <a:rPr lang="en-US" sz="1100" b="1" i="1"/>
                <a:t>Region-based</a:t>
              </a:r>
            </a:p>
          </p:txBody>
        </p:sp>
      </p:grpSp>
      <p:cxnSp>
        <p:nvCxnSpPr>
          <p:cNvPr id="13" name="Straight Connector 12"/>
          <p:cNvCxnSpPr/>
          <p:nvPr/>
        </p:nvCxnSpPr>
        <p:spPr bwMode="auto">
          <a:xfrm>
            <a:off x="1295400" y="5484812"/>
            <a:ext cx="2743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extBox 13"/>
          <p:cNvSpPr txBox="1"/>
          <p:nvPr/>
        </p:nvSpPr>
        <p:spPr>
          <a:xfrm>
            <a:off x="8673935" y="0"/>
            <a:ext cx="457200" cy="307777"/>
          </a:xfrm>
          <a:prstGeom prst="rect">
            <a:avLst/>
          </a:prstGeom>
          <a:noFill/>
        </p:spPr>
        <p:txBody>
          <a:bodyPr wrap="square" rtlCol="0">
            <a:spAutoFit/>
          </a:bodyPr>
          <a:lstStyle/>
          <a:p>
            <a:pPr algn="r"/>
            <a:r>
              <a:rPr lang="en-US" sz="1400" b="1" dirty="0" smtClean="0"/>
              <a:t>28</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1" end="11"/>
                                            </p:txEl>
                                          </p:spTgt>
                                        </p:tgtEl>
                                        <p:attrNameLst>
                                          <p:attrName>style.visibility</p:attrName>
                                        </p:attrNameLst>
                                      </p:cBhvr>
                                      <p:to>
                                        <p:strVal val="visible"/>
                                      </p:to>
                                    </p:set>
                                    <p:animEffect transition="in" filter="box(in)">
                                      <p:cBhvr>
                                        <p:cTn id="1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65480" y="270795"/>
            <a:ext cx="7772400" cy="838200"/>
          </a:xfrm>
        </p:spPr>
        <p:txBody>
          <a:bodyPr/>
          <a:lstStyle/>
          <a:p>
            <a:r>
              <a:rPr lang="en-US" dirty="0" smtClean="0"/>
              <a:t>Depth discontinuity at cup boundary</a:t>
            </a:r>
          </a:p>
        </p:txBody>
      </p:sp>
      <p:grpSp>
        <p:nvGrpSpPr>
          <p:cNvPr id="10" name="Group 9"/>
          <p:cNvGrpSpPr/>
          <p:nvPr/>
        </p:nvGrpSpPr>
        <p:grpSpPr>
          <a:xfrm>
            <a:off x="228600" y="3563937"/>
            <a:ext cx="4038600" cy="3344867"/>
            <a:chOff x="228600" y="3563937"/>
            <a:chExt cx="4038600" cy="3344867"/>
          </a:xfrm>
        </p:grpSpPr>
        <p:pic>
          <p:nvPicPr>
            <p:cNvPr id="17412" name="Picture 2"/>
            <p:cNvPicPr>
              <a:picLocks noChangeAspect="1" noChangeArrowheads="1"/>
            </p:cNvPicPr>
            <p:nvPr/>
          </p:nvPicPr>
          <p:blipFill>
            <a:blip r:embed="rId2"/>
            <a:srcRect/>
            <a:stretch>
              <a:fillRect/>
            </a:stretch>
          </p:blipFill>
          <p:spPr bwMode="auto">
            <a:xfrm>
              <a:off x="381000" y="3767796"/>
              <a:ext cx="3886200" cy="2536825"/>
            </a:xfrm>
            <a:prstGeom prst="rect">
              <a:avLst/>
            </a:prstGeom>
            <a:noFill/>
            <a:ln w="9525">
              <a:noFill/>
              <a:miter lim="800000"/>
              <a:headEnd/>
              <a:tailEnd/>
            </a:ln>
          </p:spPr>
        </p:pic>
        <p:sp>
          <p:nvSpPr>
            <p:cNvPr id="17413" name="Rectangle 4"/>
            <p:cNvSpPr>
              <a:spLocks noChangeArrowheads="1"/>
            </p:cNvSpPr>
            <p:nvPr/>
          </p:nvSpPr>
          <p:spPr bwMode="auto">
            <a:xfrm>
              <a:off x="228600" y="6385584"/>
              <a:ext cx="4038600" cy="523220"/>
            </a:xfrm>
            <a:prstGeom prst="rect">
              <a:avLst/>
            </a:prstGeom>
            <a:noFill/>
            <a:ln w="9525">
              <a:noFill/>
              <a:miter lim="800000"/>
              <a:headEnd/>
              <a:tailEnd/>
            </a:ln>
          </p:spPr>
          <p:txBody>
            <a:bodyPr wrap="square">
              <a:spAutoFit/>
            </a:bodyPr>
            <a:lstStyle/>
            <a:p>
              <a:pPr algn="ctr"/>
              <a:r>
                <a:rPr lang="en-US" sz="1400" i="1" dirty="0">
                  <a:latin typeface="Gill Sans MT" pitchFamily="34" charset="0"/>
                </a:rPr>
                <a:t>Displacement of an image point due to relative motion between camera and an object</a:t>
              </a:r>
            </a:p>
          </p:txBody>
        </p:sp>
        <p:sp>
          <p:nvSpPr>
            <p:cNvPr id="17414" name="TextBox 5"/>
            <p:cNvSpPr txBox="1">
              <a:spLocks noChangeArrowheads="1"/>
            </p:cNvSpPr>
            <p:nvPr/>
          </p:nvSpPr>
          <p:spPr bwMode="auto">
            <a:xfrm>
              <a:off x="1066800" y="3563937"/>
              <a:ext cx="914400" cy="246063"/>
            </a:xfrm>
            <a:prstGeom prst="rect">
              <a:avLst/>
            </a:prstGeom>
            <a:noFill/>
            <a:ln w="9525">
              <a:noFill/>
              <a:miter lim="800000"/>
              <a:headEnd/>
              <a:tailEnd/>
            </a:ln>
          </p:spPr>
          <p:txBody>
            <a:bodyPr>
              <a:spAutoFit/>
            </a:bodyPr>
            <a:lstStyle/>
            <a:p>
              <a:pPr algn="ctr"/>
              <a:r>
                <a:rPr lang="en-US" sz="1000" b="1" dirty="0"/>
                <a:t>Image plane</a:t>
              </a:r>
            </a:p>
          </p:txBody>
        </p:sp>
      </p:grpSp>
      <p:sp>
        <p:nvSpPr>
          <p:cNvPr id="7" name="TextBox 6"/>
          <p:cNvSpPr txBox="1">
            <a:spLocks noChangeArrowheads="1"/>
          </p:cNvSpPr>
          <p:nvPr/>
        </p:nvSpPr>
        <p:spPr bwMode="auto">
          <a:xfrm>
            <a:off x="5135884" y="3352800"/>
            <a:ext cx="3886200" cy="3447098"/>
          </a:xfrm>
          <a:prstGeom prst="rect">
            <a:avLst/>
          </a:prstGeom>
          <a:noFill/>
          <a:ln w="9525">
            <a:solidFill>
              <a:schemeClr val="tx1">
                <a:lumMod val="50000"/>
                <a:lumOff val="50000"/>
              </a:schemeClr>
            </a:solidFill>
            <a:miter lim="800000"/>
            <a:headEnd/>
            <a:tailEnd/>
          </a:ln>
        </p:spPr>
        <p:txBody>
          <a:bodyPr>
            <a:spAutoFit/>
          </a:bodyPr>
          <a:lstStyle/>
          <a:p>
            <a:r>
              <a:rPr lang="en-US" sz="1600" b="1" dirty="0" err="1">
                <a:latin typeface="Gill Sans MT" pitchFamily="34" charset="0"/>
              </a:rPr>
              <a:t>Localisation</a:t>
            </a:r>
            <a:r>
              <a:rPr lang="en-US" sz="1600" b="1" dirty="0">
                <a:latin typeface="Gill Sans MT" pitchFamily="34" charset="0"/>
              </a:rPr>
              <a:t> of depth discontinuities using multiple cues</a:t>
            </a:r>
          </a:p>
          <a:p>
            <a:endParaRPr lang="en-US" sz="1600" dirty="0">
              <a:latin typeface="Gill Sans MT" pitchFamily="34" charset="0"/>
            </a:endParaRPr>
          </a:p>
          <a:p>
            <a:pPr>
              <a:buFont typeface="Wingdings" pitchFamily="2" charset="2"/>
              <a:buChar char="Ø"/>
            </a:pPr>
            <a:r>
              <a:rPr lang="en-US" sz="1600" dirty="0">
                <a:solidFill>
                  <a:srgbClr val="0000FF"/>
                </a:solidFill>
                <a:latin typeface="Gill Sans MT" pitchFamily="34" charset="0"/>
              </a:rPr>
              <a:t> Discontinuity in motion field</a:t>
            </a:r>
          </a:p>
          <a:p>
            <a:pPr lvl="1">
              <a:buFont typeface="Arial" pitchFamily="34" charset="0"/>
              <a:buChar char="•"/>
            </a:pPr>
            <a:r>
              <a:rPr lang="en-US" sz="1600" dirty="0">
                <a:latin typeface="Gill Sans MT" pitchFamily="34" charset="0"/>
              </a:rPr>
              <a:t> </a:t>
            </a:r>
            <a:r>
              <a:rPr lang="en-US" sz="1400" dirty="0">
                <a:latin typeface="Gill Sans MT" pitchFamily="34" charset="0"/>
              </a:rPr>
              <a:t>primarily associated with object and depth boundaries</a:t>
            </a:r>
          </a:p>
          <a:p>
            <a:pPr>
              <a:buFont typeface="Arial" pitchFamily="34" charset="0"/>
              <a:buChar char="•"/>
            </a:pPr>
            <a:endParaRPr lang="en-US" sz="1600" i="1" dirty="0">
              <a:latin typeface="Gill Sans MT" pitchFamily="34" charset="0"/>
            </a:endParaRPr>
          </a:p>
          <a:p>
            <a:pPr>
              <a:buFont typeface="Wingdings" pitchFamily="2" charset="2"/>
              <a:buChar char="Ø"/>
            </a:pPr>
            <a:r>
              <a:rPr lang="en-US" sz="1600" i="1" dirty="0">
                <a:solidFill>
                  <a:srgbClr val="0000FF"/>
                </a:solidFill>
                <a:latin typeface="Gill Sans MT" pitchFamily="34" charset="0"/>
              </a:rPr>
              <a:t> Partial occlusion points</a:t>
            </a:r>
          </a:p>
          <a:p>
            <a:pPr lvl="1">
              <a:buFont typeface="Arial" pitchFamily="34" charset="0"/>
              <a:buChar char="•"/>
            </a:pPr>
            <a:r>
              <a:rPr lang="en-US" sz="1600" dirty="0">
                <a:latin typeface="Gill Sans MT" pitchFamily="34" charset="0"/>
              </a:rPr>
              <a:t> </a:t>
            </a:r>
            <a:r>
              <a:rPr lang="en-US" sz="1400" dirty="0">
                <a:latin typeface="Gill Sans MT" pitchFamily="34" charset="0"/>
              </a:rPr>
              <a:t>are directly associated with depth discontinuities</a:t>
            </a:r>
          </a:p>
          <a:p>
            <a:pPr>
              <a:buFont typeface="Arial" pitchFamily="34" charset="0"/>
              <a:buChar char="•"/>
            </a:pPr>
            <a:endParaRPr lang="en-US" sz="1600" i="1" dirty="0">
              <a:latin typeface="Gill Sans MT" pitchFamily="34" charset="0"/>
            </a:endParaRPr>
          </a:p>
          <a:p>
            <a:pPr>
              <a:buFont typeface="Wingdings" pitchFamily="2" charset="2"/>
              <a:buChar char="Ø"/>
            </a:pPr>
            <a:r>
              <a:rPr lang="en-US" sz="1600" i="1" dirty="0">
                <a:solidFill>
                  <a:srgbClr val="0000FF"/>
                </a:solidFill>
                <a:latin typeface="Gill Sans MT" pitchFamily="34" charset="0"/>
              </a:rPr>
              <a:t> Contiguity of discontinuities</a:t>
            </a:r>
          </a:p>
          <a:p>
            <a:pPr lvl="1">
              <a:buFont typeface="Arial" pitchFamily="34" charset="0"/>
              <a:buChar char="•"/>
            </a:pPr>
            <a:r>
              <a:rPr lang="en-US" sz="1600" dirty="0">
                <a:latin typeface="Gill Sans MT" pitchFamily="34" charset="0"/>
              </a:rPr>
              <a:t> </a:t>
            </a:r>
            <a:r>
              <a:rPr lang="en-US" sz="1400" dirty="0">
                <a:latin typeface="Gill Sans MT" pitchFamily="34" charset="0"/>
              </a:rPr>
              <a:t>spatially contiguous as they arise from objects and their boundaries </a:t>
            </a:r>
            <a:endParaRPr lang="en-US" sz="1600" dirty="0">
              <a:latin typeface="Gill Sans MT" pitchFamily="34" charset="0"/>
            </a:endParaRPr>
          </a:p>
        </p:txBody>
      </p:sp>
      <p:sp>
        <p:nvSpPr>
          <p:cNvPr id="8" name="Rectangle 7"/>
          <p:cNvSpPr/>
          <p:nvPr/>
        </p:nvSpPr>
        <p:spPr>
          <a:xfrm>
            <a:off x="685800" y="1066800"/>
            <a:ext cx="8077200" cy="1723549"/>
          </a:xfrm>
          <a:prstGeom prst="rect">
            <a:avLst/>
          </a:prstGeom>
        </p:spPr>
        <p:txBody>
          <a:bodyPr wrap="square">
            <a:spAutoFit/>
          </a:bodyPr>
          <a:lstStyle/>
          <a:p>
            <a:pPr>
              <a:buFont typeface="Wingdings" pitchFamily="2" charset="2"/>
              <a:buChar char="Ø"/>
            </a:pPr>
            <a:r>
              <a:rPr lang="en-US" sz="2200" dirty="0" smtClean="0">
                <a:latin typeface="Gill Sans MT" pitchFamily="34" charset="0"/>
              </a:rPr>
              <a:t> Cup </a:t>
            </a:r>
            <a:r>
              <a:rPr lang="en-US" sz="2200" i="1" dirty="0" smtClean="0">
                <a:latin typeface="Gill Sans MT" pitchFamily="34" charset="0"/>
              </a:rPr>
              <a:t>region</a:t>
            </a:r>
            <a:r>
              <a:rPr lang="en-US" sz="2200" dirty="0" smtClean="0">
                <a:latin typeface="Gill Sans MT" pitchFamily="34" charset="0"/>
              </a:rPr>
              <a:t> detection is reformulated as cup </a:t>
            </a:r>
            <a:r>
              <a:rPr lang="en-US" sz="2200" i="1" dirty="0" smtClean="0">
                <a:latin typeface="Gill Sans MT" pitchFamily="34" charset="0"/>
              </a:rPr>
              <a:t>boundary</a:t>
            </a:r>
            <a:r>
              <a:rPr lang="en-US" sz="2200" dirty="0" smtClean="0">
                <a:latin typeface="Gill Sans MT" pitchFamily="34" charset="0"/>
              </a:rPr>
              <a:t> detection</a:t>
            </a:r>
          </a:p>
          <a:p>
            <a:pPr lvl="1">
              <a:buFont typeface="Wingdings" pitchFamily="2" charset="2"/>
              <a:buChar char="§"/>
            </a:pPr>
            <a:r>
              <a:rPr lang="en-US" sz="2000" dirty="0" smtClean="0">
                <a:latin typeface="Gill Sans MT" pitchFamily="34" charset="0"/>
              </a:rPr>
              <a:t>   as boundary is signaled by </a:t>
            </a:r>
            <a:r>
              <a:rPr lang="en-US" sz="2000" dirty="0" smtClean="0">
                <a:solidFill>
                  <a:srgbClr val="0000FF"/>
                </a:solidFill>
                <a:latin typeface="Gill Sans MT" pitchFamily="34" charset="0"/>
              </a:rPr>
              <a:t>depth discontinuity</a:t>
            </a:r>
          </a:p>
          <a:p>
            <a:pPr lvl="1"/>
            <a:endParaRPr lang="en-US" sz="2000" dirty="0" smtClean="0">
              <a:solidFill>
                <a:srgbClr val="0000FF"/>
              </a:solidFill>
              <a:latin typeface="Gill Sans MT" pitchFamily="34" charset="0"/>
            </a:endParaRPr>
          </a:p>
          <a:p>
            <a:pPr>
              <a:buFont typeface="Wingdings" pitchFamily="2" charset="2"/>
              <a:buChar char="Ø"/>
            </a:pPr>
            <a:r>
              <a:rPr lang="en-US" sz="2200" dirty="0" smtClean="0">
                <a:latin typeface="Gill Sans MT" pitchFamily="34" charset="0"/>
              </a:rPr>
              <a:t> Uses a </a:t>
            </a:r>
            <a:r>
              <a:rPr lang="en-US" sz="2200" dirty="0" smtClean="0">
                <a:solidFill>
                  <a:srgbClr val="0000FF"/>
                </a:solidFill>
                <a:latin typeface="Gill Sans MT" pitchFamily="34" charset="0"/>
              </a:rPr>
              <a:t>‘relative motion</a:t>
            </a:r>
            <a:r>
              <a:rPr lang="en-US" sz="2200" dirty="0" smtClean="0">
                <a:latin typeface="Gill Sans MT" pitchFamily="34" charset="0"/>
              </a:rPr>
              <a:t>’ framework</a:t>
            </a:r>
          </a:p>
          <a:p>
            <a:pPr lvl="1">
              <a:buFont typeface="Wingdings" pitchFamily="2" charset="2"/>
              <a:buChar char="§"/>
            </a:pPr>
            <a:r>
              <a:rPr lang="en-US" sz="2200" dirty="0" smtClean="0">
                <a:latin typeface="Gill Sans MT" pitchFamily="34" charset="0"/>
              </a:rPr>
              <a:t>  </a:t>
            </a:r>
            <a:r>
              <a:rPr lang="en-US" sz="2000" dirty="0" smtClean="0">
                <a:latin typeface="Gill Sans MT" pitchFamily="34" charset="0"/>
              </a:rPr>
              <a:t>to derive depth discontinuities </a:t>
            </a:r>
          </a:p>
        </p:txBody>
      </p:sp>
      <p:sp>
        <p:nvSpPr>
          <p:cNvPr id="9" name="TextBox 8"/>
          <p:cNvSpPr txBox="1"/>
          <p:nvPr/>
        </p:nvSpPr>
        <p:spPr>
          <a:xfrm>
            <a:off x="8673935" y="0"/>
            <a:ext cx="457200" cy="307777"/>
          </a:xfrm>
          <a:prstGeom prst="rect">
            <a:avLst/>
          </a:prstGeom>
          <a:noFill/>
        </p:spPr>
        <p:txBody>
          <a:bodyPr wrap="square" rtlCol="0">
            <a:spAutoFit/>
          </a:bodyPr>
          <a:lstStyle/>
          <a:p>
            <a:pPr algn="r"/>
            <a:r>
              <a:rPr lang="en-US" sz="1400" b="1" dirty="0" smtClean="0"/>
              <a:t>29</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ox(in)">
                                      <p:cBhvr>
                                        <p:cTn id="7" dur="500"/>
                                        <p:tgtEl>
                                          <p:spTgt spid="8">
                                            <p:txEl>
                                              <p:pRg st="3" end="3"/>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ox(in)">
                                      <p:cBhvr>
                                        <p:cTn id="10" dur="500"/>
                                        <p:tgtEl>
                                          <p:spTgt spid="8">
                                            <p:txEl>
                                              <p:pRg st="4" end="4"/>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1"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Background</a:t>
            </a:r>
            <a:endParaRPr lang="en-US" dirty="0"/>
          </a:p>
        </p:txBody>
      </p:sp>
      <p:sp>
        <p:nvSpPr>
          <p:cNvPr id="3" name="Content Placeholder 2"/>
          <p:cNvSpPr>
            <a:spLocks noGrp="1"/>
          </p:cNvSpPr>
          <p:nvPr>
            <p:ph idx="1"/>
          </p:nvPr>
        </p:nvSpPr>
        <p:spPr>
          <a:xfrm>
            <a:off x="685800" y="1143000"/>
            <a:ext cx="8001000" cy="1524000"/>
          </a:xfrm>
        </p:spPr>
        <p:txBody>
          <a:bodyPr/>
          <a:lstStyle/>
          <a:p>
            <a:r>
              <a:rPr lang="en-US" dirty="0" smtClean="0"/>
              <a:t>In glaucoma, the nerve cells and nerve fibers die progressively</a:t>
            </a:r>
          </a:p>
          <a:p>
            <a:pPr lvl="1"/>
            <a:r>
              <a:rPr lang="en-US" sz="1800" dirty="0" smtClean="0"/>
              <a:t>thus the connection between eye and brain is gradually severed</a:t>
            </a:r>
          </a:p>
        </p:txBody>
      </p:sp>
      <p:pic>
        <p:nvPicPr>
          <p:cNvPr id="40962" name="Picture 2"/>
          <p:cNvPicPr>
            <a:picLocks noChangeAspect="1" noChangeArrowheads="1"/>
          </p:cNvPicPr>
          <p:nvPr/>
        </p:nvPicPr>
        <p:blipFill>
          <a:blip r:embed="rId2"/>
          <a:srcRect/>
          <a:stretch>
            <a:fillRect/>
          </a:stretch>
        </p:blipFill>
        <p:spPr bwMode="auto">
          <a:xfrm>
            <a:off x="1632094" y="2828925"/>
            <a:ext cx="6140306" cy="2581275"/>
          </a:xfrm>
          <a:prstGeom prst="rect">
            <a:avLst/>
          </a:prstGeom>
          <a:noFill/>
          <a:ln w="9525">
            <a:noFill/>
            <a:miter lim="800000"/>
            <a:headEnd/>
            <a:tailEnd/>
          </a:ln>
          <a:effectLst/>
        </p:spPr>
      </p:pic>
      <p:sp>
        <p:nvSpPr>
          <p:cNvPr id="6" name="Rectangle 5"/>
          <p:cNvSpPr/>
          <p:nvPr/>
        </p:nvSpPr>
        <p:spPr>
          <a:xfrm>
            <a:off x="3147935" y="5410200"/>
            <a:ext cx="3183051" cy="307777"/>
          </a:xfrm>
          <a:prstGeom prst="rect">
            <a:avLst/>
          </a:prstGeom>
        </p:spPr>
        <p:txBody>
          <a:bodyPr wrap="none">
            <a:spAutoFit/>
          </a:bodyPr>
          <a:lstStyle/>
          <a:p>
            <a:r>
              <a:rPr lang="en-US" sz="1400" i="1" dirty="0" smtClean="0">
                <a:latin typeface="Gill Sans MT" pitchFamily="34" charset="0"/>
              </a:rPr>
              <a:t>Spatial distribution of nerve fibers in retina* </a:t>
            </a:r>
            <a:endParaRPr lang="en-US" sz="1400" i="1" dirty="0">
              <a:latin typeface="Gill Sans MT" pitchFamily="34" charset="0"/>
            </a:endParaRPr>
          </a:p>
        </p:txBody>
      </p:sp>
      <p:sp>
        <p:nvSpPr>
          <p:cNvPr id="7" name="Rectangle 6"/>
          <p:cNvSpPr/>
          <p:nvPr/>
        </p:nvSpPr>
        <p:spPr>
          <a:xfrm>
            <a:off x="241452" y="6407728"/>
            <a:ext cx="8881766" cy="430887"/>
          </a:xfrm>
          <a:prstGeom prst="rect">
            <a:avLst/>
          </a:prstGeom>
        </p:spPr>
        <p:txBody>
          <a:bodyPr wrap="square">
            <a:spAutoFit/>
          </a:bodyPr>
          <a:lstStyle/>
          <a:p>
            <a:r>
              <a:rPr lang="en-US" sz="1100" i="1" dirty="0" smtClean="0"/>
              <a:t>* Source: </a:t>
            </a:r>
            <a:r>
              <a:rPr lang="en-US" sz="1100" i="1" dirty="0" err="1" smtClean="0"/>
              <a:t>Flammer</a:t>
            </a:r>
            <a:r>
              <a:rPr lang="en-US" sz="1100" i="1" dirty="0" smtClean="0"/>
              <a:t>, J.. Glaucoma: A guide for patients: An introduction for care-providers; a quick reference. </a:t>
            </a:r>
            <a:r>
              <a:rPr lang="en-US" sz="1100" i="1" dirty="0" err="1" smtClean="0"/>
              <a:t>Hogrefe</a:t>
            </a:r>
            <a:r>
              <a:rPr lang="en-US" sz="1100" i="1" dirty="0" smtClean="0"/>
              <a:t> and Huber </a:t>
            </a:r>
            <a:r>
              <a:rPr lang="en-US" sz="1100" i="1" dirty="0" err="1" smtClean="0"/>
              <a:t>Publ</a:t>
            </a:r>
            <a:r>
              <a:rPr lang="en-US" sz="1100" i="1" dirty="0" smtClean="0"/>
              <a:t>, Bern, Gottingen, Toronto, Seattle 2006;.</a:t>
            </a:r>
            <a:endParaRPr lang="en-US" sz="1100" i="1" dirty="0"/>
          </a:p>
        </p:txBody>
      </p:sp>
      <p:grpSp>
        <p:nvGrpSpPr>
          <p:cNvPr id="17" name="Group 16"/>
          <p:cNvGrpSpPr/>
          <p:nvPr/>
        </p:nvGrpSpPr>
        <p:grpSpPr>
          <a:xfrm>
            <a:off x="5029200" y="4800600"/>
            <a:ext cx="3124200" cy="657999"/>
            <a:chOff x="5029200" y="4800600"/>
            <a:chExt cx="3124200" cy="657999"/>
          </a:xfrm>
        </p:grpSpPr>
        <p:sp>
          <p:nvSpPr>
            <p:cNvPr id="8" name="TextBox 7"/>
            <p:cNvSpPr txBox="1"/>
            <p:nvPr/>
          </p:nvSpPr>
          <p:spPr>
            <a:xfrm>
              <a:off x="5562600" y="5181600"/>
              <a:ext cx="2590800" cy="276999"/>
            </a:xfrm>
            <a:prstGeom prst="rect">
              <a:avLst/>
            </a:prstGeom>
            <a:noFill/>
          </p:spPr>
          <p:txBody>
            <a:bodyPr wrap="square" rtlCol="0">
              <a:spAutoFit/>
            </a:bodyPr>
            <a:lstStyle/>
            <a:p>
              <a:r>
                <a:rPr lang="en-US" sz="1200" b="1" dirty="0" smtClean="0">
                  <a:solidFill>
                    <a:srgbClr val="0000FF"/>
                  </a:solidFill>
                </a:rPr>
                <a:t>Optic nerve head (optic disk)</a:t>
              </a:r>
              <a:endParaRPr lang="en-US" sz="1200" b="1" dirty="0">
                <a:solidFill>
                  <a:srgbClr val="0000FF"/>
                </a:solidFill>
              </a:endParaRPr>
            </a:p>
          </p:txBody>
        </p:sp>
        <p:cxnSp>
          <p:nvCxnSpPr>
            <p:cNvPr id="10" name="Straight Arrow Connector 9"/>
            <p:cNvCxnSpPr>
              <a:stCxn id="8" idx="1"/>
            </p:cNvCxnSpPr>
            <p:nvPr/>
          </p:nvCxnSpPr>
          <p:spPr bwMode="auto">
            <a:xfrm rot="10800000">
              <a:off x="5029200" y="5181600"/>
              <a:ext cx="533400" cy="138500"/>
            </a:xfrm>
            <a:prstGeom prst="straightConnector1">
              <a:avLst/>
            </a:prstGeom>
            <a:solidFill>
              <a:schemeClr val="accent1"/>
            </a:solidFill>
            <a:ln w="38100" cap="flat" cmpd="sng" algn="ctr">
              <a:solidFill>
                <a:srgbClr val="0000FF"/>
              </a:solidFill>
              <a:prstDash val="solid"/>
              <a:round/>
              <a:headEnd type="none" w="med" len="med"/>
              <a:tailEnd type="stealth"/>
            </a:ln>
            <a:effectLst/>
          </p:spPr>
        </p:cxnSp>
        <p:cxnSp>
          <p:nvCxnSpPr>
            <p:cNvPr id="12" name="Straight Arrow Connector 11"/>
            <p:cNvCxnSpPr/>
            <p:nvPr/>
          </p:nvCxnSpPr>
          <p:spPr bwMode="auto">
            <a:xfrm rot="5400000" flipH="1" flipV="1">
              <a:off x="7200900" y="4914900"/>
              <a:ext cx="304800" cy="76200"/>
            </a:xfrm>
            <a:prstGeom prst="straightConnector1">
              <a:avLst/>
            </a:prstGeom>
            <a:solidFill>
              <a:schemeClr val="accent1"/>
            </a:solidFill>
            <a:ln w="38100" cap="flat" cmpd="sng" algn="ctr">
              <a:solidFill>
                <a:srgbClr val="0000FF"/>
              </a:solidFill>
              <a:prstDash val="solid"/>
              <a:round/>
              <a:headEnd type="none" w="med" len="med"/>
              <a:tailEnd type="stealth"/>
            </a:ln>
            <a:effectLst/>
          </p:spPr>
        </p:cxnSp>
      </p:grpSp>
      <p:sp>
        <p:nvSpPr>
          <p:cNvPr id="13" name="TextBox 12"/>
          <p:cNvSpPr txBox="1"/>
          <p:nvPr/>
        </p:nvSpPr>
        <p:spPr>
          <a:xfrm>
            <a:off x="8673935" y="0"/>
            <a:ext cx="457200" cy="307777"/>
          </a:xfrm>
          <a:prstGeom prst="rect">
            <a:avLst/>
          </a:prstGeom>
          <a:noFill/>
        </p:spPr>
        <p:txBody>
          <a:bodyPr wrap="square" rtlCol="0">
            <a:spAutoFit/>
          </a:bodyPr>
          <a:lstStyle/>
          <a:p>
            <a:pPr algn="r"/>
            <a:r>
              <a:rPr lang="en-US" sz="1400" b="1" dirty="0" smtClean="0"/>
              <a:t>3</a:t>
            </a:r>
            <a:endParaRPr lang="en-US"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85800" y="411163"/>
            <a:ext cx="7772400" cy="960437"/>
          </a:xfrm>
        </p:spPr>
        <p:txBody>
          <a:bodyPr/>
          <a:lstStyle/>
          <a:p>
            <a:r>
              <a:rPr lang="en-US" dirty="0" smtClean="0"/>
              <a:t>Displacement field: Image Matching between pair images</a:t>
            </a:r>
          </a:p>
        </p:txBody>
      </p:sp>
      <p:sp>
        <p:nvSpPr>
          <p:cNvPr id="18435" name="Content Placeholder 2"/>
          <p:cNvSpPr>
            <a:spLocks noGrp="1"/>
          </p:cNvSpPr>
          <p:nvPr>
            <p:ph idx="1"/>
          </p:nvPr>
        </p:nvSpPr>
        <p:spPr>
          <a:xfrm>
            <a:off x="381000" y="1447800"/>
            <a:ext cx="4876800" cy="5105400"/>
          </a:xfrm>
        </p:spPr>
        <p:txBody>
          <a:bodyPr/>
          <a:lstStyle/>
          <a:p>
            <a:pPr>
              <a:buFont typeface="Wingdings" pitchFamily="2" charset="2"/>
              <a:buChar char="Ø"/>
            </a:pPr>
            <a:endParaRPr lang="en-US" sz="1800" dirty="0" smtClean="0"/>
          </a:p>
          <a:p>
            <a:pPr>
              <a:buFont typeface="Wingdings" pitchFamily="2" charset="2"/>
              <a:buChar char="Ø"/>
            </a:pPr>
            <a:r>
              <a:rPr lang="en-US" sz="1800" dirty="0" smtClean="0"/>
              <a:t>Candidate boundary points are derived from displacement field </a:t>
            </a:r>
          </a:p>
          <a:p>
            <a:pPr>
              <a:buFont typeface="Wingdings" pitchFamily="2" charset="2"/>
              <a:buChar char="Ø"/>
            </a:pPr>
            <a:endParaRPr lang="en-US" sz="1800" dirty="0" smtClean="0"/>
          </a:p>
          <a:p>
            <a:pPr>
              <a:buFont typeface="Wingdings" pitchFamily="2" charset="2"/>
              <a:buChar char="Ø"/>
            </a:pPr>
            <a:endParaRPr lang="en-US" sz="1800" dirty="0" smtClean="0"/>
          </a:p>
          <a:p>
            <a:pPr>
              <a:buFont typeface="Wingdings" pitchFamily="2" charset="2"/>
              <a:buChar char="Ø"/>
            </a:pPr>
            <a:r>
              <a:rPr lang="en-US" sz="1800" dirty="0" smtClean="0"/>
              <a:t>Displacement field based on diffuse models</a:t>
            </a:r>
          </a:p>
          <a:p>
            <a:pPr lvl="1"/>
            <a:r>
              <a:rPr lang="en-US" sz="1800" dirty="0" smtClean="0"/>
              <a:t>computed between pair images</a:t>
            </a:r>
          </a:p>
          <a:p>
            <a:pPr lvl="1"/>
            <a:r>
              <a:rPr lang="en-US" sz="1800" dirty="0" smtClean="0"/>
              <a:t>derived using non-rigid demon registration method   </a:t>
            </a:r>
          </a:p>
          <a:p>
            <a:endParaRPr lang="en-US" dirty="0" smtClean="0"/>
          </a:p>
        </p:txBody>
      </p:sp>
      <p:pic>
        <p:nvPicPr>
          <p:cNvPr id="18441" name="Picture 5"/>
          <p:cNvPicPr>
            <a:picLocks noChangeAspect="1" noChangeArrowheads="1"/>
          </p:cNvPicPr>
          <p:nvPr/>
        </p:nvPicPr>
        <p:blipFill>
          <a:blip r:embed="rId3"/>
          <a:srcRect/>
          <a:stretch>
            <a:fillRect/>
          </a:stretch>
        </p:blipFill>
        <p:spPr bwMode="auto">
          <a:xfrm>
            <a:off x="609600" y="4648200"/>
            <a:ext cx="4191000" cy="592138"/>
          </a:xfrm>
          <a:prstGeom prst="rect">
            <a:avLst/>
          </a:prstGeom>
          <a:noFill/>
          <a:ln w="9525">
            <a:noFill/>
            <a:miter lim="800000"/>
            <a:headEnd/>
            <a:tailEnd/>
          </a:ln>
        </p:spPr>
      </p:pic>
      <p:sp>
        <p:nvSpPr>
          <p:cNvPr id="18442" name="TextBox 11"/>
          <p:cNvSpPr txBox="1">
            <a:spLocks noChangeArrowheads="1"/>
          </p:cNvSpPr>
          <p:nvPr/>
        </p:nvSpPr>
        <p:spPr bwMode="auto">
          <a:xfrm>
            <a:off x="457200" y="5410200"/>
            <a:ext cx="4495800" cy="461962"/>
          </a:xfrm>
          <a:prstGeom prst="rect">
            <a:avLst/>
          </a:prstGeom>
          <a:noFill/>
          <a:ln w="9525">
            <a:noFill/>
            <a:miter lim="800000"/>
            <a:headEnd/>
            <a:tailEnd/>
          </a:ln>
        </p:spPr>
        <p:txBody>
          <a:bodyPr>
            <a:spAutoFit/>
          </a:bodyPr>
          <a:lstStyle/>
          <a:p>
            <a:r>
              <a:rPr lang="en-US" sz="1200" dirty="0"/>
              <a:t>Where r and f denotes intensities in reference ‘R’ and floating image ‘F’ and u denotes the displacement field vector.</a:t>
            </a:r>
          </a:p>
        </p:txBody>
      </p:sp>
      <p:grpSp>
        <p:nvGrpSpPr>
          <p:cNvPr id="12" name="Group 11"/>
          <p:cNvGrpSpPr/>
          <p:nvPr/>
        </p:nvGrpSpPr>
        <p:grpSpPr>
          <a:xfrm>
            <a:off x="5261808" y="1600200"/>
            <a:ext cx="3810000" cy="5234834"/>
            <a:chOff x="5261808" y="1600200"/>
            <a:chExt cx="3810000" cy="5234834"/>
          </a:xfrm>
        </p:grpSpPr>
        <p:pic>
          <p:nvPicPr>
            <p:cNvPr id="18436" name="Picture 2"/>
            <p:cNvPicPr>
              <a:picLocks noChangeAspect="1" noChangeArrowheads="1"/>
            </p:cNvPicPr>
            <p:nvPr/>
          </p:nvPicPr>
          <p:blipFill>
            <a:blip r:embed="rId4"/>
            <a:srcRect/>
            <a:stretch>
              <a:fillRect/>
            </a:stretch>
          </p:blipFill>
          <p:spPr bwMode="auto">
            <a:xfrm>
              <a:off x="5334000" y="1905000"/>
              <a:ext cx="3575050" cy="4179184"/>
            </a:xfrm>
            <a:prstGeom prst="rect">
              <a:avLst/>
            </a:prstGeom>
            <a:noFill/>
            <a:ln w="9525">
              <a:noFill/>
              <a:miter lim="800000"/>
              <a:headEnd/>
              <a:tailEnd/>
            </a:ln>
          </p:spPr>
        </p:pic>
        <p:sp>
          <p:nvSpPr>
            <p:cNvPr id="18437" name="TextBox 4"/>
            <p:cNvSpPr txBox="1">
              <a:spLocks noChangeArrowheads="1"/>
            </p:cNvSpPr>
            <p:nvPr/>
          </p:nvSpPr>
          <p:spPr bwMode="auto">
            <a:xfrm>
              <a:off x="6172200" y="1611313"/>
              <a:ext cx="762000" cy="306387"/>
            </a:xfrm>
            <a:prstGeom prst="rect">
              <a:avLst/>
            </a:prstGeom>
            <a:noFill/>
            <a:ln w="9525">
              <a:noFill/>
              <a:miter lim="800000"/>
              <a:headEnd/>
              <a:tailEnd/>
            </a:ln>
          </p:spPr>
          <p:txBody>
            <a:bodyPr>
              <a:spAutoFit/>
            </a:bodyPr>
            <a:lstStyle/>
            <a:p>
              <a:pPr algn="ctr"/>
              <a:r>
                <a:rPr lang="en-US" sz="1400" b="1"/>
                <a:t>Ux</a:t>
              </a:r>
            </a:p>
          </p:txBody>
        </p:sp>
        <p:sp>
          <p:nvSpPr>
            <p:cNvPr id="18438" name="TextBox 5"/>
            <p:cNvSpPr txBox="1">
              <a:spLocks noChangeArrowheads="1"/>
            </p:cNvSpPr>
            <p:nvPr/>
          </p:nvSpPr>
          <p:spPr bwMode="auto">
            <a:xfrm>
              <a:off x="7620000" y="1600200"/>
              <a:ext cx="762000" cy="307975"/>
            </a:xfrm>
            <a:prstGeom prst="rect">
              <a:avLst/>
            </a:prstGeom>
            <a:noFill/>
            <a:ln w="9525">
              <a:noFill/>
              <a:miter lim="800000"/>
              <a:headEnd/>
              <a:tailEnd/>
            </a:ln>
          </p:spPr>
          <p:txBody>
            <a:bodyPr>
              <a:spAutoFit/>
            </a:bodyPr>
            <a:lstStyle/>
            <a:p>
              <a:pPr algn="ctr"/>
              <a:r>
                <a:rPr lang="en-US" sz="1400" b="1"/>
                <a:t>Uy</a:t>
              </a:r>
            </a:p>
          </p:txBody>
        </p:sp>
        <p:sp>
          <p:nvSpPr>
            <p:cNvPr id="18439" name="TextBox 6"/>
            <p:cNvSpPr txBox="1">
              <a:spLocks noChangeArrowheads="1"/>
            </p:cNvSpPr>
            <p:nvPr/>
          </p:nvSpPr>
          <p:spPr bwMode="auto">
            <a:xfrm>
              <a:off x="5867400" y="6019800"/>
              <a:ext cx="762000" cy="307975"/>
            </a:xfrm>
            <a:prstGeom prst="rect">
              <a:avLst/>
            </a:prstGeom>
            <a:noFill/>
            <a:ln w="9525">
              <a:noFill/>
              <a:miter lim="800000"/>
              <a:headEnd/>
              <a:tailEnd/>
            </a:ln>
          </p:spPr>
          <p:txBody>
            <a:bodyPr>
              <a:spAutoFit/>
            </a:bodyPr>
            <a:lstStyle/>
            <a:p>
              <a:pPr algn="ctr"/>
              <a:r>
                <a:rPr lang="en-US" sz="1400" b="1" dirty="0" err="1"/>
                <a:t>Uo</a:t>
              </a:r>
              <a:endParaRPr lang="en-US" sz="1400" b="1" dirty="0"/>
            </a:p>
          </p:txBody>
        </p:sp>
        <p:sp>
          <p:nvSpPr>
            <p:cNvPr id="18440" name="TextBox 7"/>
            <p:cNvSpPr txBox="1">
              <a:spLocks noChangeArrowheads="1"/>
            </p:cNvSpPr>
            <p:nvPr/>
          </p:nvSpPr>
          <p:spPr bwMode="auto">
            <a:xfrm>
              <a:off x="7620000" y="6019800"/>
              <a:ext cx="1066800" cy="307975"/>
            </a:xfrm>
            <a:prstGeom prst="rect">
              <a:avLst/>
            </a:prstGeom>
            <a:noFill/>
            <a:ln w="9525">
              <a:noFill/>
              <a:miter lim="800000"/>
              <a:headEnd/>
              <a:tailEnd/>
            </a:ln>
          </p:spPr>
          <p:txBody>
            <a:bodyPr>
              <a:spAutoFit/>
            </a:bodyPr>
            <a:lstStyle/>
            <a:p>
              <a:pPr algn="ctr"/>
              <a:r>
                <a:rPr lang="en-US" sz="1400" b="1" dirty="0" err="1"/>
                <a:t>Ue</a:t>
              </a:r>
              <a:r>
                <a:rPr lang="en-US" sz="1400" b="1" dirty="0"/>
                <a:t> (error)</a:t>
              </a:r>
            </a:p>
          </p:txBody>
        </p:sp>
        <p:sp>
          <p:nvSpPr>
            <p:cNvPr id="18443" name="TextBox 12"/>
            <p:cNvSpPr txBox="1">
              <a:spLocks noChangeArrowheads="1"/>
            </p:cNvSpPr>
            <p:nvPr/>
          </p:nvSpPr>
          <p:spPr bwMode="auto">
            <a:xfrm>
              <a:off x="5261808" y="6311814"/>
              <a:ext cx="3810000" cy="523220"/>
            </a:xfrm>
            <a:prstGeom prst="rect">
              <a:avLst/>
            </a:prstGeom>
            <a:noFill/>
            <a:ln w="9525">
              <a:noFill/>
              <a:miter lim="800000"/>
              <a:headEnd/>
              <a:tailEnd/>
            </a:ln>
          </p:spPr>
          <p:txBody>
            <a:bodyPr>
              <a:spAutoFit/>
            </a:bodyPr>
            <a:lstStyle/>
            <a:p>
              <a:pPr algn="ctr"/>
              <a:r>
                <a:rPr lang="en-US" sz="1400" i="1" dirty="0">
                  <a:latin typeface="Gill Sans MT" pitchFamily="34" charset="0"/>
                </a:rPr>
                <a:t>Evidence maps obtained from the computed displacement field between </a:t>
              </a:r>
              <a:r>
                <a:rPr lang="en-US" sz="1400" i="1" dirty="0" smtClean="0">
                  <a:latin typeface="Gill Sans MT" pitchFamily="34" charset="0"/>
                </a:rPr>
                <a:t>image pair</a:t>
              </a:r>
              <a:endParaRPr lang="en-US" sz="1400" i="1" dirty="0">
                <a:latin typeface="Gill Sans MT" pitchFamily="34" charset="0"/>
              </a:endParaRPr>
            </a:p>
          </p:txBody>
        </p:sp>
      </p:grpSp>
      <p:sp>
        <p:nvSpPr>
          <p:cNvPr id="13" name="TextBox 12"/>
          <p:cNvSpPr txBox="1"/>
          <p:nvPr/>
        </p:nvSpPr>
        <p:spPr>
          <a:xfrm>
            <a:off x="8673935" y="0"/>
            <a:ext cx="457200" cy="307777"/>
          </a:xfrm>
          <a:prstGeom prst="rect">
            <a:avLst/>
          </a:prstGeom>
          <a:noFill/>
        </p:spPr>
        <p:txBody>
          <a:bodyPr wrap="square" rtlCol="0">
            <a:spAutoFit/>
          </a:bodyPr>
          <a:lstStyle/>
          <a:p>
            <a:pPr algn="r"/>
            <a:r>
              <a:rPr lang="en-US" sz="1400" b="1" dirty="0" smtClean="0"/>
              <a:t>30</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545433" y="2514600"/>
            <a:ext cx="6160167" cy="1302728"/>
            <a:chOff x="545433" y="2514600"/>
            <a:chExt cx="6160167" cy="1302728"/>
          </a:xfrm>
        </p:grpSpPr>
        <p:pic>
          <p:nvPicPr>
            <p:cNvPr id="6" name="Picture 3"/>
            <p:cNvPicPr>
              <a:picLocks noChangeAspect="1" noChangeArrowheads="1"/>
            </p:cNvPicPr>
            <p:nvPr/>
          </p:nvPicPr>
          <p:blipFill>
            <a:blip r:embed="rId2"/>
            <a:srcRect/>
            <a:stretch>
              <a:fillRect/>
            </a:stretch>
          </p:blipFill>
          <p:spPr bwMode="auto">
            <a:xfrm>
              <a:off x="545433" y="2514600"/>
              <a:ext cx="4724399" cy="1302728"/>
            </a:xfrm>
            <a:prstGeom prst="rect">
              <a:avLst/>
            </a:prstGeom>
            <a:noFill/>
            <a:ln w="9525">
              <a:noFill/>
              <a:miter lim="800000"/>
              <a:headEnd/>
              <a:tailEnd/>
            </a:ln>
            <a:effectLst/>
          </p:spPr>
        </p:pic>
        <p:sp>
          <p:nvSpPr>
            <p:cNvPr id="12" name="TextBox 11"/>
            <p:cNvSpPr txBox="1"/>
            <p:nvPr/>
          </p:nvSpPr>
          <p:spPr>
            <a:xfrm>
              <a:off x="5334000" y="2999601"/>
              <a:ext cx="1371600" cy="461665"/>
            </a:xfrm>
            <a:prstGeom prst="rect">
              <a:avLst/>
            </a:prstGeom>
            <a:noFill/>
          </p:spPr>
          <p:txBody>
            <a:bodyPr wrap="square" rtlCol="0">
              <a:spAutoFit/>
            </a:bodyPr>
            <a:lstStyle/>
            <a:p>
              <a:r>
                <a:rPr lang="en-US" sz="1200" b="1" i="1" dirty="0" smtClean="0"/>
                <a:t>Pruned Binary Evidence Maps </a:t>
              </a:r>
              <a:endParaRPr lang="en-US" sz="1200" b="1" i="1" dirty="0"/>
            </a:p>
          </p:txBody>
        </p:sp>
      </p:grpSp>
      <p:grpSp>
        <p:nvGrpSpPr>
          <p:cNvPr id="31" name="Group 30"/>
          <p:cNvGrpSpPr/>
          <p:nvPr/>
        </p:nvGrpSpPr>
        <p:grpSpPr>
          <a:xfrm>
            <a:off x="533400" y="721617"/>
            <a:ext cx="6172200" cy="1701863"/>
            <a:chOff x="533400" y="721617"/>
            <a:chExt cx="6172200" cy="1701863"/>
          </a:xfrm>
        </p:grpSpPr>
        <p:pic>
          <p:nvPicPr>
            <p:cNvPr id="1028" name="Picture 4"/>
            <p:cNvPicPr>
              <a:picLocks noChangeAspect="1" noChangeArrowheads="1"/>
            </p:cNvPicPr>
            <p:nvPr/>
          </p:nvPicPr>
          <p:blipFill>
            <a:blip r:embed="rId3"/>
            <a:srcRect/>
            <a:stretch>
              <a:fillRect/>
            </a:stretch>
          </p:blipFill>
          <p:spPr bwMode="auto">
            <a:xfrm>
              <a:off x="533400" y="1066800"/>
              <a:ext cx="2362200" cy="1347584"/>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2895600" y="1042736"/>
              <a:ext cx="2368337" cy="1380744"/>
            </a:xfrm>
            <a:prstGeom prst="rect">
              <a:avLst/>
            </a:prstGeom>
            <a:noFill/>
            <a:ln w="9525">
              <a:noFill/>
              <a:miter lim="800000"/>
              <a:headEnd/>
              <a:tailEnd/>
            </a:ln>
            <a:effectLst/>
          </p:spPr>
        </p:pic>
        <p:sp>
          <p:nvSpPr>
            <p:cNvPr id="10" name="TextBox 9"/>
            <p:cNvSpPr txBox="1"/>
            <p:nvPr/>
          </p:nvSpPr>
          <p:spPr>
            <a:xfrm>
              <a:off x="5334000" y="1628001"/>
              <a:ext cx="1371600" cy="276999"/>
            </a:xfrm>
            <a:prstGeom prst="rect">
              <a:avLst/>
            </a:prstGeom>
            <a:noFill/>
          </p:spPr>
          <p:txBody>
            <a:bodyPr wrap="square" rtlCol="0">
              <a:spAutoFit/>
            </a:bodyPr>
            <a:lstStyle/>
            <a:p>
              <a:r>
                <a:rPr lang="en-US" sz="1200" b="1" i="1" dirty="0" smtClean="0"/>
                <a:t>Evidence Maps </a:t>
              </a:r>
              <a:endParaRPr lang="en-US" sz="1200" b="1" i="1" dirty="0"/>
            </a:p>
          </p:txBody>
        </p:sp>
        <p:sp>
          <p:nvSpPr>
            <p:cNvPr id="13" name="TextBox 12"/>
            <p:cNvSpPr txBox="1"/>
            <p:nvPr/>
          </p:nvSpPr>
          <p:spPr>
            <a:xfrm>
              <a:off x="806112" y="770024"/>
              <a:ext cx="609600" cy="276999"/>
            </a:xfrm>
            <a:prstGeom prst="rect">
              <a:avLst/>
            </a:prstGeom>
            <a:noFill/>
          </p:spPr>
          <p:txBody>
            <a:bodyPr wrap="square" rtlCol="0">
              <a:spAutoFit/>
            </a:bodyPr>
            <a:lstStyle/>
            <a:p>
              <a:pPr algn="ctr"/>
              <a:r>
                <a:rPr lang="en-US" sz="1200" b="1" dirty="0" err="1" smtClean="0"/>
                <a:t>Ux</a:t>
              </a:r>
              <a:endParaRPr lang="en-US" sz="1200" b="1" dirty="0"/>
            </a:p>
          </p:txBody>
        </p:sp>
        <p:sp>
          <p:nvSpPr>
            <p:cNvPr id="14" name="TextBox 13"/>
            <p:cNvSpPr txBox="1"/>
            <p:nvPr/>
          </p:nvSpPr>
          <p:spPr>
            <a:xfrm>
              <a:off x="2009272" y="774032"/>
              <a:ext cx="609600" cy="276999"/>
            </a:xfrm>
            <a:prstGeom prst="rect">
              <a:avLst/>
            </a:prstGeom>
            <a:noFill/>
          </p:spPr>
          <p:txBody>
            <a:bodyPr wrap="square" rtlCol="0">
              <a:spAutoFit/>
            </a:bodyPr>
            <a:lstStyle/>
            <a:p>
              <a:pPr algn="ctr"/>
              <a:r>
                <a:rPr lang="en-US" sz="1200" b="1" dirty="0" err="1" smtClean="0"/>
                <a:t>Uy</a:t>
              </a:r>
              <a:endParaRPr lang="en-US" sz="1200" b="1" dirty="0"/>
            </a:p>
          </p:txBody>
        </p:sp>
        <p:sp>
          <p:nvSpPr>
            <p:cNvPr id="15" name="TextBox 14"/>
            <p:cNvSpPr txBox="1"/>
            <p:nvPr/>
          </p:nvSpPr>
          <p:spPr>
            <a:xfrm>
              <a:off x="3200400" y="790072"/>
              <a:ext cx="609600" cy="276999"/>
            </a:xfrm>
            <a:prstGeom prst="rect">
              <a:avLst/>
            </a:prstGeom>
            <a:noFill/>
          </p:spPr>
          <p:txBody>
            <a:bodyPr wrap="square" rtlCol="0">
              <a:spAutoFit/>
            </a:bodyPr>
            <a:lstStyle/>
            <a:p>
              <a:pPr algn="ctr"/>
              <a:r>
                <a:rPr lang="en-US" sz="1200" b="1" dirty="0" err="1" smtClean="0"/>
                <a:t>Uo</a:t>
              </a:r>
              <a:endParaRPr lang="en-US" sz="1200" b="1" dirty="0"/>
            </a:p>
          </p:txBody>
        </p:sp>
        <p:sp>
          <p:nvSpPr>
            <p:cNvPr id="16" name="TextBox 15"/>
            <p:cNvSpPr txBox="1"/>
            <p:nvPr/>
          </p:nvSpPr>
          <p:spPr>
            <a:xfrm>
              <a:off x="4391528" y="721617"/>
              <a:ext cx="609600" cy="338554"/>
            </a:xfrm>
            <a:prstGeom prst="rect">
              <a:avLst/>
            </a:prstGeom>
            <a:noFill/>
          </p:spPr>
          <p:txBody>
            <a:bodyPr wrap="square" rtlCol="0">
              <a:spAutoFit/>
            </a:bodyPr>
            <a:lstStyle/>
            <a:p>
              <a:pPr algn="ctr"/>
              <a:r>
                <a:rPr lang="en-US" sz="1600" b="1" dirty="0" err="1" smtClean="0"/>
                <a:t>e</a:t>
              </a:r>
              <a:r>
                <a:rPr lang="en-US" sz="1050" b="1" dirty="0" err="1" smtClean="0"/>
                <a:t>m</a:t>
              </a:r>
              <a:endParaRPr lang="en-US" sz="1200" b="1" dirty="0"/>
            </a:p>
          </p:txBody>
        </p:sp>
      </p:grpSp>
      <p:grpSp>
        <p:nvGrpSpPr>
          <p:cNvPr id="34" name="Group 33"/>
          <p:cNvGrpSpPr/>
          <p:nvPr/>
        </p:nvGrpSpPr>
        <p:grpSpPr>
          <a:xfrm>
            <a:off x="3056024" y="3938344"/>
            <a:ext cx="6829984" cy="2898205"/>
            <a:chOff x="3056024" y="3938344"/>
            <a:chExt cx="6829984" cy="2898205"/>
          </a:xfrm>
        </p:grpSpPr>
        <p:sp>
          <p:nvSpPr>
            <p:cNvPr id="19" name="TextBox 4"/>
            <p:cNvSpPr txBox="1">
              <a:spLocks noChangeArrowheads="1"/>
            </p:cNvSpPr>
            <p:nvPr/>
          </p:nvSpPr>
          <p:spPr bwMode="auto">
            <a:xfrm>
              <a:off x="3890288" y="6374884"/>
              <a:ext cx="3657600" cy="461665"/>
            </a:xfrm>
            <a:prstGeom prst="rect">
              <a:avLst/>
            </a:prstGeom>
            <a:noFill/>
            <a:ln w="9525">
              <a:noFill/>
              <a:miter lim="800000"/>
              <a:headEnd/>
              <a:tailEnd/>
            </a:ln>
          </p:spPr>
          <p:txBody>
            <a:bodyPr>
              <a:spAutoFit/>
            </a:bodyPr>
            <a:lstStyle/>
            <a:p>
              <a:pPr algn="ctr"/>
              <a:r>
                <a:rPr lang="en-US" sz="1200" b="1" i="1" dirty="0">
                  <a:latin typeface="Gill Sans MT" pitchFamily="34" charset="0"/>
                </a:rPr>
                <a:t>Radial distribution of intensity </a:t>
              </a:r>
              <a:endParaRPr lang="en-US" sz="1200" b="1" i="1" dirty="0" smtClean="0">
                <a:latin typeface="Gill Sans MT" pitchFamily="34" charset="0"/>
              </a:endParaRPr>
            </a:p>
            <a:p>
              <a:pPr algn="ctr"/>
              <a:r>
                <a:rPr lang="en-US" sz="1200" b="1" i="1" dirty="0" smtClean="0">
                  <a:latin typeface="Gill Sans MT" pitchFamily="34" charset="0"/>
                </a:rPr>
                <a:t>in fused evidence map</a:t>
              </a:r>
              <a:endParaRPr lang="en-US" sz="1200" b="1" i="1" dirty="0">
                <a:latin typeface="Gill Sans MT" pitchFamily="34" charset="0"/>
              </a:endParaRPr>
            </a:p>
          </p:txBody>
        </p:sp>
        <p:sp>
          <p:nvSpPr>
            <p:cNvPr id="20" name="TextBox 5"/>
            <p:cNvSpPr txBox="1">
              <a:spLocks noChangeArrowheads="1"/>
            </p:cNvSpPr>
            <p:nvPr/>
          </p:nvSpPr>
          <p:spPr bwMode="auto">
            <a:xfrm>
              <a:off x="6228408" y="6374884"/>
              <a:ext cx="3657600" cy="461665"/>
            </a:xfrm>
            <a:prstGeom prst="rect">
              <a:avLst/>
            </a:prstGeom>
            <a:noFill/>
            <a:ln w="9525">
              <a:noFill/>
              <a:miter lim="800000"/>
              <a:headEnd/>
              <a:tailEnd/>
            </a:ln>
          </p:spPr>
          <p:txBody>
            <a:bodyPr>
              <a:spAutoFit/>
            </a:bodyPr>
            <a:lstStyle/>
            <a:p>
              <a:pPr algn="ctr"/>
              <a:r>
                <a:rPr lang="en-US" sz="1200" b="1" i="1" dirty="0">
                  <a:latin typeface="Gill Sans MT" pitchFamily="34" charset="0"/>
                </a:rPr>
                <a:t>Cup boundary representation </a:t>
              </a:r>
            </a:p>
            <a:p>
              <a:pPr algn="ctr"/>
              <a:r>
                <a:rPr lang="en-US" sz="1200" b="1" i="1" dirty="0">
                  <a:latin typeface="Gill Sans MT" pitchFamily="34" charset="0"/>
                </a:rPr>
                <a:t>using multiple circles</a:t>
              </a:r>
            </a:p>
          </p:txBody>
        </p:sp>
        <p:grpSp>
          <p:nvGrpSpPr>
            <p:cNvPr id="25" name="Group 24"/>
            <p:cNvGrpSpPr/>
            <p:nvPr/>
          </p:nvGrpSpPr>
          <p:grpSpPr>
            <a:xfrm>
              <a:off x="6894152" y="3938344"/>
              <a:ext cx="2049384" cy="457200"/>
              <a:chOff x="7323216" y="4800600"/>
              <a:chExt cx="2049384" cy="457200"/>
            </a:xfrm>
          </p:grpSpPr>
          <p:sp>
            <p:nvSpPr>
              <p:cNvPr id="21" name="Rectangle 6"/>
              <p:cNvSpPr>
                <a:spLocks noChangeArrowheads="1"/>
              </p:cNvSpPr>
              <p:nvPr/>
            </p:nvSpPr>
            <p:spPr bwMode="auto">
              <a:xfrm>
                <a:off x="7467600" y="4800600"/>
                <a:ext cx="1905000" cy="457200"/>
              </a:xfrm>
              <a:prstGeom prst="rect">
                <a:avLst/>
              </a:prstGeom>
              <a:solidFill>
                <a:schemeClr val="bg1">
                  <a:lumMod val="50000"/>
                </a:schemeClr>
              </a:solidFill>
              <a:ln w="9525" algn="ctr">
                <a:solidFill>
                  <a:schemeClr val="tx1"/>
                </a:solidFill>
                <a:round/>
                <a:headEnd/>
                <a:tailEnd/>
              </a:ln>
            </p:spPr>
            <p:txBody>
              <a:bodyPr/>
              <a:lstStyle/>
              <a:p>
                <a:pPr algn="r" eaLnBrk="0" hangingPunct="0">
                  <a:defRPr/>
                </a:pPr>
                <a:r>
                  <a:rPr lang="en-US" sz="1100" b="1" dirty="0">
                    <a:solidFill>
                      <a:srgbClr val="FFFF00"/>
                    </a:solidFill>
                    <a:latin typeface="Times"/>
                  </a:rPr>
                  <a:t>Expert</a:t>
                </a:r>
              </a:p>
              <a:p>
                <a:pPr algn="r" eaLnBrk="0" hangingPunct="0">
                  <a:defRPr/>
                </a:pPr>
                <a:r>
                  <a:rPr lang="en-US" sz="1100" b="1" dirty="0">
                    <a:solidFill>
                      <a:srgbClr val="FFFF00"/>
                    </a:solidFill>
                    <a:latin typeface="Times"/>
                  </a:rPr>
                  <a:t>Estimated Circles </a:t>
                </a:r>
              </a:p>
            </p:txBody>
          </p:sp>
          <p:sp>
            <p:nvSpPr>
              <p:cNvPr id="22" name="Minus 21"/>
              <p:cNvSpPr/>
              <p:nvPr/>
            </p:nvSpPr>
            <p:spPr bwMode="auto">
              <a:xfrm>
                <a:off x="7491600" y="4866094"/>
                <a:ext cx="609600" cy="152400"/>
              </a:xfrm>
              <a:prstGeom prst="mathMinus">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23" name="TextBox 8"/>
              <p:cNvSpPr txBox="1">
                <a:spLocks noChangeArrowheads="1"/>
              </p:cNvSpPr>
              <p:nvPr/>
            </p:nvSpPr>
            <p:spPr bwMode="auto">
              <a:xfrm>
                <a:off x="7323216" y="5011553"/>
                <a:ext cx="838200" cy="246247"/>
              </a:xfrm>
              <a:prstGeom prst="rect">
                <a:avLst/>
              </a:prstGeom>
              <a:noFill/>
              <a:ln w="9525">
                <a:noFill/>
                <a:miter lim="800000"/>
                <a:headEnd/>
                <a:tailEnd/>
              </a:ln>
            </p:spPr>
            <p:txBody>
              <a:bodyPr>
                <a:spAutoFit/>
              </a:bodyPr>
              <a:lstStyle/>
              <a:p>
                <a:pPr algn="ctr"/>
                <a:r>
                  <a:rPr lang="en-US" sz="1000" b="1" dirty="0">
                    <a:solidFill>
                      <a:schemeClr val="bg1"/>
                    </a:solidFill>
                  </a:rPr>
                  <a:t>other</a:t>
                </a:r>
              </a:p>
            </p:txBody>
          </p:sp>
        </p:grpSp>
        <p:pic>
          <p:nvPicPr>
            <p:cNvPr id="1030" name="Picture 6"/>
            <p:cNvPicPr>
              <a:picLocks noChangeAspect="1" noChangeArrowheads="1"/>
            </p:cNvPicPr>
            <p:nvPr/>
          </p:nvPicPr>
          <p:blipFill>
            <a:blip r:embed="rId5"/>
            <a:srcRect/>
            <a:stretch>
              <a:fillRect/>
            </a:stretch>
          </p:blipFill>
          <p:spPr bwMode="auto">
            <a:xfrm>
              <a:off x="4511904" y="4415600"/>
              <a:ext cx="4468276" cy="1971675"/>
            </a:xfrm>
            <a:prstGeom prst="rect">
              <a:avLst/>
            </a:prstGeom>
            <a:noFill/>
            <a:ln w="9525">
              <a:noFill/>
              <a:miter lim="800000"/>
              <a:headEnd/>
              <a:tailEnd/>
            </a:ln>
            <a:effectLst/>
          </p:spPr>
        </p:pic>
        <p:sp>
          <p:nvSpPr>
            <p:cNvPr id="29" name="Right Arrow 28"/>
            <p:cNvSpPr/>
            <p:nvPr/>
          </p:nvSpPr>
          <p:spPr bwMode="auto">
            <a:xfrm>
              <a:off x="3056024" y="6043864"/>
              <a:ext cx="1066800" cy="152400"/>
            </a:xfrm>
            <a:prstGeom prst="rightArrow">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grpSp>
        <p:nvGrpSpPr>
          <p:cNvPr id="33" name="Group 32"/>
          <p:cNvGrpSpPr/>
          <p:nvPr/>
        </p:nvGrpSpPr>
        <p:grpSpPr>
          <a:xfrm>
            <a:off x="1612232" y="3962400"/>
            <a:ext cx="1600200" cy="2470666"/>
            <a:chOff x="1612232" y="3962400"/>
            <a:chExt cx="1600200" cy="2470666"/>
          </a:xfrm>
        </p:grpSpPr>
        <p:sp>
          <p:nvSpPr>
            <p:cNvPr id="26" name="Down Arrow 25"/>
            <p:cNvSpPr/>
            <p:nvPr/>
          </p:nvSpPr>
          <p:spPr bwMode="auto">
            <a:xfrm>
              <a:off x="2286000" y="3962400"/>
              <a:ext cx="228600" cy="381000"/>
            </a:xfrm>
            <a:prstGeom prst="downArrow">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7" name="Rounded Rectangle 26"/>
            <p:cNvSpPr/>
            <p:nvPr/>
          </p:nvSpPr>
          <p:spPr bwMode="auto">
            <a:xfrm>
              <a:off x="1612232" y="4403560"/>
              <a:ext cx="1600200" cy="609600"/>
            </a:xfrm>
            <a:prstGeom prst="round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Times"/>
                </a:rPr>
                <a:t>Fusion</a:t>
              </a:r>
              <a:r>
                <a:rPr kumimoji="0" lang="en-US" sz="1400" b="0" i="0" u="none" strike="noStrike" cap="none" normalizeH="0" dirty="0" smtClean="0">
                  <a:ln>
                    <a:noFill/>
                  </a:ln>
                  <a:solidFill>
                    <a:schemeClr val="bg1"/>
                  </a:solidFill>
                  <a:effectLst/>
                  <a:latin typeface="Times"/>
                </a:rPr>
                <a:t> of evidence maps </a:t>
              </a:r>
              <a:endParaRPr kumimoji="0" lang="en-US" sz="1400" b="0" i="0" u="none" strike="noStrike" cap="none" normalizeH="0" baseline="0" dirty="0" smtClean="0">
                <a:ln>
                  <a:noFill/>
                </a:ln>
                <a:solidFill>
                  <a:schemeClr val="bg1"/>
                </a:solidFill>
                <a:effectLst/>
                <a:latin typeface="Times"/>
              </a:endParaRPr>
            </a:p>
          </p:txBody>
        </p:sp>
        <p:sp>
          <p:nvSpPr>
            <p:cNvPr id="28" name="Rectangle 27"/>
            <p:cNvSpPr/>
            <p:nvPr/>
          </p:nvSpPr>
          <p:spPr bwMode="auto">
            <a:xfrm>
              <a:off x="2334128" y="5057272"/>
              <a:ext cx="76200" cy="838200"/>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0" name="TextBox 29"/>
            <p:cNvSpPr txBox="1"/>
            <p:nvPr/>
          </p:nvSpPr>
          <p:spPr>
            <a:xfrm>
              <a:off x="1676400" y="5971401"/>
              <a:ext cx="1371600" cy="461665"/>
            </a:xfrm>
            <a:prstGeom prst="rect">
              <a:avLst/>
            </a:prstGeom>
            <a:noFill/>
          </p:spPr>
          <p:txBody>
            <a:bodyPr wrap="square" rtlCol="0">
              <a:spAutoFit/>
            </a:bodyPr>
            <a:lstStyle/>
            <a:p>
              <a:pPr algn="ctr"/>
              <a:r>
                <a:rPr lang="en-US" sz="1200" b="1" dirty="0" smtClean="0"/>
                <a:t>Fused Evidence map</a:t>
              </a:r>
              <a:endParaRPr lang="en-US" sz="1200" b="1" dirty="0"/>
            </a:p>
          </p:txBody>
        </p:sp>
      </p:grpSp>
      <p:sp>
        <p:nvSpPr>
          <p:cNvPr id="35" name="TextBox 34"/>
          <p:cNvSpPr txBox="1"/>
          <p:nvPr/>
        </p:nvSpPr>
        <p:spPr>
          <a:xfrm>
            <a:off x="8673935" y="0"/>
            <a:ext cx="457200" cy="307777"/>
          </a:xfrm>
          <a:prstGeom prst="rect">
            <a:avLst/>
          </a:prstGeom>
          <a:noFill/>
        </p:spPr>
        <p:txBody>
          <a:bodyPr wrap="square" rtlCol="0">
            <a:spAutoFit/>
          </a:bodyPr>
          <a:lstStyle/>
          <a:p>
            <a:pPr algn="r"/>
            <a:r>
              <a:rPr lang="en-US" sz="1400" b="1" dirty="0" smtClean="0"/>
              <a:t>31</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i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ox(in)">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
          <p:cNvGrpSpPr>
            <a:grpSpLocks/>
          </p:cNvGrpSpPr>
          <p:nvPr/>
        </p:nvGrpSpPr>
        <p:grpSpPr bwMode="auto">
          <a:xfrm>
            <a:off x="914400" y="3733800"/>
            <a:ext cx="7315200" cy="3048000"/>
            <a:chOff x="914400" y="3581400"/>
            <a:chExt cx="7315200" cy="3048000"/>
          </a:xfrm>
        </p:grpSpPr>
        <p:pic>
          <p:nvPicPr>
            <p:cNvPr id="19460" name="Picture 3"/>
            <p:cNvPicPr>
              <a:picLocks noChangeAspect="1" noChangeArrowheads="1"/>
            </p:cNvPicPr>
            <p:nvPr/>
          </p:nvPicPr>
          <p:blipFill>
            <a:blip r:embed="rId3"/>
            <a:srcRect/>
            <a:stretch>
              <a:fillRect/>
            </a:stretch>
          </p:blipFill>
          <p:spPr bwMode="auto">
            <a:xfrm>
              <a:off x="1219200" y="3581400"/>
              <a:ext cx="6905625" cy="2554206"/>
            </a:xfrm>
            <a:prstGeom prst="rect">
              <a:avLst/>
            </a:prstGeom>
            <a:noFill/>
            <a:ln w="9525">
              <a:noFill/>
              <a:miter lim="800000"/>
              <a:headEnd/>
              <a:tailEnd/>
            </a:ln>
          </p:spPr>
        </p:pic>
        <p:sp>
          <p:nvSpPr>
            <p:cNvPr id="19461" name="TextBox 12"/>
            <p:cNvSpPr txBox="1">
              <a:spLocks noChangeArrowheads="1"/>
            </p:cNvSpPr>
            <p:nvPr/>
          </p:nvSpPr>
          <p:spPr bwMode="auto">
            <a:xfrm>
              <a:off x="914400" y="6167735"/>
              <a:ext cx="2590800" cy="461665"/>
            </a:xfrm>
            <a:prstGeom prst="rect">
              <a:avLst/>
            </a:prstGeom>
            <a:noFill/>
            <a:ln w="9525">
              <a:noFill/>
              <a:miter lim="800000"/>
              <a:headEnd/>
              <a:tailEnd/>
            </a:ln>
          </p:spPr>
          <p:txBody>
            <a:bodyPr>
              <a:spAutoFit/>
            </a:bodyPr>
            <a:lstStyle/>
            <a:p>
              <a:pPr algn="ctr"/>
              <a:r>
                <a:rPr lang="en-US" sz="1200" b="1" i="1" dirty="0">
                  <a:latin typeface="Gill Sans MT" pitchFamily="34" charset="0"/>
                </a:rPr>
                <a:t>D</a:t>
              </a:r>
              <a:r>
                <a:rPr lang="en-US" sz="1200" b="1" i="1" dirty="0" smtClean="0">
                  <a:latin typeface="Gill Sans MT" pitchFamily="34" charset="0"/>
                </a:rPr>
                <a:t>epth </a:t>
              </a:r>
              <a:r>
                <a:rPr lang="en-US" sz="1200" b="1" i="1" dirty="0">
                  <a:latin typeface="Gill Sans MT" pitchFamily="34" charset="0"/>
                </a:rPr>
                <a:t>discontinuity points </a:t>
              </a:r>
            </a:p>
            <a:p>
              <a:pPr algn="ctr"/>
              <a:r>
                <a:rPr lang="en-US" sz="1200" b="1" i="1" dirty="0">
                  <a:latin typeface="Gill Sans MT" pitchFamily="34" charset="0"/>
                </a:rPr>
                <a:t>at cup boundary</a:t>
              </a:r>
            </a:p>
          </p:txBody>
        </p:sp>
        <p:sp>
          <p:nvSpPr>
            <p:cNvPr id="19462" name="TextBox 13"/>
            <p:cNvSpPr txBox="1">
              <a:spLocks noChangeArrowheads="1"/>
            </p:cNvSpPr>
            <p:nvPr/>
          </p:nvSpPr>
          <p:spPr bwMode="auto">
            <a:xfrm>
              <a:off x="3352800" y="6172200"/>
              <a:ext cx="2590800" cy="276999"/>
            </a:xfrm>
            <a:prstGeom prst="rect">
              <a:avLst/>
            </a:prstGeom>
            <a:noFill/>
            <a:ln w="9525">
              <a:noFill/>
              <a:miter lim="800000"/>
              <a:headEnd/>
              <a:tailEnd/>
            </a:ln>
          </p:spPr>
          <p:txBody>
            <a:bodyPr>
              <a:spAutoFit/>
            </a:bodyPr>
            <a:lstStyle/>
            <a:p>
              <a:pPr algn="ctr"/>
              <a:r>
                <a:rPr lang="en-US" sz="1200" b="1" i="1" dirty="0">
                  <a:latin typeface="Gill Sans MT" pitchFamily="34" charset="0"/>
                </a:rPr>
                <a:t>After contiguity constraint </a:t>
              </a:r>
            </a:p>
          </p:txBody>
        </p:sp>
        <p:sp>
          <p:nvSpPr>
            <p:cNvPr id="19463" name="TextBox 14"/>
            <p:cNvSpPr txBox="1">
              <a:spLocks noChangeArrowheads="1"/>
            </p:cNvSpPr>
            <p:nvPr/>
          </p:nvSpPr>
          <p:spPr bwMode="auto">
            <a:xfrm>
              <a:off x="5638800" y="6172200"/>
              <a:ext cx="2590800" cy="276999"/>
            </a:xfrm>
            <a:prstGeom prst="rect">
              <a:avLst/>
            </a:prstGeom>
            <a:noFill/>
            <a:ln w="9525">
              <a:noFill/>
              <a:miter lim="800000"/>
              <a:headEnd/>
              <a:tailEnd/>
            </a:ln>
          </p:spPr>
          <p:txBody>
            <a:bodyPr>
              <a:spAutoFit/>
            </a:bodyPr>
            <a:lstStyle/>
            <a:p>
              <a:pPr algn="ctr"/>
              <a:r>
                <a:rPr lang="en-US" sz="1200" b="1" i="1" dirty="0">
                  <a:latin typeface="Gill Sans MT" pitchFamily="34" charset="0"/>
                </a:rPr>
                <a:t>Final Cup </a:t>
              </a:r>
              <a:r>
                <a:rPr lang="en-US" sz="1200" b="1" i="1" dirty="0" smtClean="0">
                  <a:latin typeface="Gill Sans MT" pitchFamily="34" charset="0"/>
                </a:rPr>
                <a:t>Region</a:t>
              </a:r>
              <a:endParaRPr lang="en-US" sz="1200" b="1" i="1" dirty="0">
                <a:latin typeface="Gill Sans MT" pitchFamily="34" charset="0"/>
              </a:endParaRPr>
            </a:p>
          </p:txBody>
        </p:sp>
      </p:grpSp>
      <p:sp>
        <p:nvSpPr>
          <p:cNvPr id="14" name="Title 13"/>
          <p:cNvSpPr>
            <a:spLocks noGrp="1"/>
          </p:cNvSpPr>
          <p:nvPr>
            <p:ph type="title"/>
          </p:nvPr>
        </p:nvSpPr>
        <p:spPr/>
        <p:txBody>
          <a:bodyPr/>
          <a:lstStyle/>
          <a:p>
            <a:r>
              <a:rPr lang="en-US" dirty="0" smtClean="0"/>
              <a:t>Estimation of Cup Boundary Points</a:t>
            </a:r>
            <a:endParaRPr lang="en-US" dirty="0"/>
          </a:p>
        </p:txBody>
      </p:sp>
      <p:sp>
        <p:nvSpPr>
          <p:cNvPr id="15" name="Content Placeholder 14"/>
          <p:cNvSpPr>
            <a:spLocks noGrp="1"/>
          </p:cNvSpPr>
          <p:nvPr>
            <p:ph idx="1"/>
          </p:nvPr>
        </p:nvSpPr>
        <p:spPr>
          <a:xfrm>
            <a:off x="685800" y="1447800"/>
            <a:ext cx="7772400" cy="2362200"/>
          </a:xfrm>
        </p:spPr>
        <p:txBody>
          <a:bodyPr/>
          <a:lstStyle/>
          <a:p>
            <a:r>
              <a:rPr lang="en-US" sz="2000" dirty="0" smtClean="0"/>
              <a:t>Consider all points on multiple circular contours</a:t>
            </a:r>
          </a:p>
          <a:p>
            <a:r>
              <a:rPr lang="en-US" sz="2000" dirty="0" smtClean="0"/>
              <a:t>For a point p (x, y): compute the confidence value as:</a:t>
            </a:r>
          </a:p>
          <a:p>
            <a:pPr lvl="1">
              <a:buNone/>
            </a:pPr>
            <a:endParaRPr lang="en-US" dirty="0" smtClean="0"/>
          </a:p>
          <a:p>
            <a:endParaRPr lang="en-US" sz="2000" dirty="0" smtClean="0"/>
          </a:p>
          <a:p>
            <a:r>
              <a:rPr lang="en-US" sz="2000" dirty="0" smtClean="0"/>
              <a:t>Points with high confidence value and correlating with </a:t>
            </a:r>
            <a:r>
              <a:rPr lang="en-US" sz="2000" dirty="0" err="1" smtClean="0"/>
              <a:t>e</a:t>
            </a:r>
            <a:r>
              <a:rPr lang="en-US" sz="1600" dirty="0" err="1" smtClean="0"/>
              <a:t>m</a:t>
            </a:r>
            <a:r>
              <a:rPr lang="en-US" sz="2000" dirty="0" smtClean="0"/>
              <a:t> evidence map are selected for each angular sector.   </a:t>
            </a:r>
            <a:endParaRPr lang="en-US" sz="2000" dirty="0"/>
          </a:p>
        </p:txBody>
      </p:sp>
      <p:pic>
        <p:nvPicPr>
          <p:cNvPr id="2050" name="Picture 2"/>
          <p:cNvPicPr>
            <a:picLocks noChangeAspect="1" noChangeArrowheads="1"/>
          </p:cNvPicPr>
          <p:nvPr/>
        </p:nvPicPr>
        <p:blipFill>
          <a:blip r:embed="rId4"/>
          <a:srcRect/>
          <a:stretch>
            <a:fillRect/>
          </a:stretch>
        </p:blipFill>
        <p:spPr bwMode="auto">
          <a:xfrm>
            <a:off x="1295400" y="2362200"/>
            <a:ext cx="6600825" cy="352425"/>
          </a:xfrm>
          <a:prstGeom prst="rect">
            <a:avLst/>
          </a:prstGeom>
          <a:noFill/>
          <a:ln w="9525">
            <a:noFill/>
            <a:miter lim="800000"/>
            <a:headEnd/>
            <a:tailEnd/>
          </a:ln>
          <a:effectLst/>
        </p:spPr>
      </p:pic>
      <p:sp>
        <p:nvSpPr>
          <p:cNvPr id="10" name="TextBox 9"/>
          <p:cNvSpPr txBox="1"/>
          <p:nvPr/>
        </p:nvSpPr>
        <p:spPr>
          <a:xfrm>
            <a:off x="8673935" y="0"/>
            <a:ext cx="457200" cy="307777"/>
          </a:xfrm>
          <a:prstGeom prst="rect">
            <a:avLst/>
          </a:prstGeom>
          <a:noFill/>
        </p:spPr>
        <p:txBody>
          <a:bodyPr wrap="square" rtlCol="0">
            <a:spAutoFit/>
          </a:bodyPr>
          <a:lstStyle/>
          <a:p>
            <a:pPr algn="r"/>
            <a:r>
              <a:rPr lang="en-US" sz="1400" b="1" dirty="0" smtClean="0"/>
              <a:t>32</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a:t>
            </a:r>
            <a:endParaRPr lang="en-US" dirty="0"/>
          </a:p>
        </p:txBody>
      </p:sp>
      <p:sp>
        <p:nvSpPr>
          <p:cNvPr id="3" name="Content Placeholder 2"/>
          <p:cNvSpPr>
            <a:spLocks noGrp="1"/>
          </p:cNvSpPr>
          <p:nvPr>
            <p:ph idx="1"/>
          </p:nvPr>
        </p:nvSpPr>
        <p:spPr/>
        <p:txBody>
          <a:bodyPr/>
          <a:lstStyle/>
          <a:p>
            <a:endParaRPr lang="en-US" dirty="0" smtClean="0"/>
          </a:p>
          <a:p>
            <a:r>
              <a:rPr lang="en-US" dirty="0" smtClean="0"/>
              <a:t>Amount of cupping is quantified using two parameters </a:t>
            </a:r>
          </a:p>
          <a:p>
            <a:pPr lvl="1"/>
            <a:r>
              <a:rPr lang="en-US" dirty="0" smtClean="0">
                <a:solidFill>
                  <a:srgbClr val="0000FF"/>
                </a:solidFill>
              </a:rPr>
              <a:t>Vertical C/D	: </a:t>
            </a:r>
            <a:r>
              <a:rPr lang="en-US" dirty="0" smtClean="0"/>
              <a:t>cup-to-disk vertical diameter ratio</a:t>
            </a:r>
          </a:p>
          <a:p>
            <a:pPr lvl="1"/>
            <a:r>
              <a:rPr lang="en-US" dirty="0" smtClean="0">
                <a:solidFill>
                  <a:srgbClr val="0000FF"/>
                </a:solidFill>
              </a:rPr>
              <a:t>Area C/D		:</a:t>
            </a:r>
            <a:r>
              <a:rPr lang="en-US" dirty="0">
                <a:solidFill>
                  <a:srgbClr val="0000FF"/>
                </a:solidFill>
              </a:rPr>
              <a:t> </a:t>
            </a:r>
            <a:r>
              <a:rPr lang="en-US" dirty="0" smtClean="0"/>
              <a:t>cup-to-disk area ratio</a:t>
            </a:r>
          </a:p>
          <a:p>
            <a:pPr lvl="1"/>
            <a:endParaRPr lang="en-US" dirty="0" smtClean="0"/>
          </a:p>
          <a:p>
            <a:r>
              <a:rPr lang="en-US" i="1" dirty="0" smtClean="0">
                <a:solidFill>
                  <a:srgbClr val="008000"/>
                </a:solidFill>
              </a:rPr>
              <a:t>Dataset:</a:t>
            </a:r>
            <a:r>
              <a:rPr lang="en-US" i="1" dirty="0" smtClean="0">
                <a:solidFill>
                  <a:srgbClr val="047FBC"/>
                </a:solidFill>
              </a:rPr>
              <a:t> </a:t>
            </a:r>
            <a:r>
              <a:rPr lang="en-US" dirty="0" smtClean="0"/>
              <a:t>138 images of size (2896 x 1944 pixels)</a:t>
            </a:r>
          </a:p>
          <a:p>
            <a:pPr lvl="1"/>
            <a:r>
              <a:rPr lang="en-US" dirty="0" smtClean="0"/>
              <a:t>collected from </a:t>
            </a:r>
            <a:r>
              <a:rPr lang="en-US" dirty="0" err="1" smtClean="0"/>
              <a:t>Aravind</a:t>
            </a:r>
            <a:r>
              <a:rPr lang="en-US" dirty="0" smtClean="0"/>
              <a:t> Eye Hospital, Madurai</a:t>
            </a:r>
          </a:p>
          <a:p>
            <a:endParaRPr lang="en-US" sz="1800" dirty="0" smtClean="0"/>
          </a:p>
          <a:p>
            <a:endParaRPr lang="en-US" i="1" dirty="0" smtClean="0">
              <a:solidFill>
                <a:srgbClr val="008000"/>
              </a:solidFill>
            </a:endParaRPr>
          </a:p>
          <a:p>
            <a:r>
              <a:rPr lang="en-US" i="1" dirty="0" smtClean="0">
                <a:solidFill>
                  <a:srgbClr val="008000"/>
                </a:solidFill>
              </a:rPr>
              <a:t>Ground Truth:</a:t>
            </a:r>
            <a:r>
              <a:rPr lang="en-US" i="1" dirty="0" smtClean="0">
                <a:solidFill>
                  <a:srgbClr val="047FBC"/>
                </a:solidFill>
              </a:rPr>
              <a:t> </a:t>
            </a:r>
            <a:r>
              <a:rPr lang="en-US" dirty="0" smtClean="0"/>
              <a:t>from 3 eye experts </a:t>
            </a:r>
          </a:p>
          <a:p>
            <a:pPr lvl="1"/>
            <a:r>
              <a:rPr lang="en-US" dirty="0" smtClean="0"/>
              <a:t>an average boundary is derived to compensate for inter-observer variability </a:t>
            </a:r>
          </a:p>
          <a:p>
            <a:endParaRPr lang="en-US" i="1" dirty="0" smtClean="0">
              <a:solidFill>
                <a:srgbClr val="008000"/>
              </a:solidFill>
            </a:endParaRPr>
          </a:p>
          <a:p>
            <a:pPr lvl="1">
              <a:buNone/>
            </a:pPr>
            <a:endParaRPr lang="en-US" dirty="0"/>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33</a:t>
            </a:r>
            <a:endParaRPr lang="en-US"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5" name="TextBox 4"/>
          <p:cNvSpPr txBox="1"/>
          <p:nvPr/>
        </p:nvSpPr>
        <p:spPr>
          <a:xfrm>
            <a:off x="2574384" y="3200400"/>
            <a:ext cx="3733800" cy="338554"/>
          </a:xfrm>
          <a:prstGeom prst="rect">
            <a:avLst/>
          </a:prstGeom>
          <a:noFill/>
        </p:spPr>
        <p:txBody>
          <a:bodyPr wrap="square" rtlCol="0">
            <a:spAutoFit/>
          </a:bodyPr>
          <a:lstStyle/>
          <a:p>
            <a:pPr algn="ctr"/>
            <a:r>
              <a:rPr lang="en-US" sz="1600" b="1" dirty="0" smtClean="0">
                <a:solidFill>
                  <a:srgbClr val="008000"/>
                </a:solidFill>
                <a:latin typeface="Gill Sans MT" pitchFamily="34" charset="0"/>
              </a:rPr>
              <a:t>Estimation error in Vertical C/D</a:t>
            </a:r>
          </a:p>
        </p:txBody>
      </p:sp>
      <p:graphicFrame>
        <p:nvGraphicFramePr>
          <p:cNvPr id="12" name="Table 11"/>
          <p:cNvGraphicFramePr>
            <a:graphicFrameLocks noGrp="1"/>
          </p:cNvGraphicFramePr>
          <p:nvPr/>
        </p:nvGraphicFramePr>
        <p:xfrm>
          <a:off x="288384" y="1219200"/>
          <a:ext cx="7924798" cy="1996440"/>
        </p:xfrm>
        <a:graphic>
          <a:graphicData uri="http://schemas.openxmlformats.org/drawingml/2006/table">
            <a:tbl>
              <a:tblPr firstRow="1" bandRow="1">
                <a:tableStyleId>{5C22544A-7EE6-4342-B048-85BDC9FD1C3A}</a:tableStyleId>
              </a:tblPr>
              <a:tblGrid>
                <a:gridCol w="822928"/>
                <a:gridCol w="938139"/>
                <a:gridCol w="880533"/>
                <a:gridCol w="880533"/>
                <a:gridCol w="880533"/>
                <a:gridCol w="880533"/>
                <a:gridCol w="880533"/>
                <a:gridCol w="880533"/>
                <a:gridCol w="880533"/>
              </a:tblGrid>
              <a:tr h="304800">
                <a:tc>
                  <a:txBody>
                    <a:bodyPr/>
                    <a:lstStyle/>
                    <a:p>
                      <a:pPr algn="ctr"/>
                      <a:endParaRPr lang="en-US" sz="1200" dirty="0">
                        <a:solidFill>
                          <a:schemeClr val="bg1"/>
                        </a:solidFill>
                      </a:endParaRPr>
                    </a:p>
                  </a:txBody>
                  <a:tcPr>
                    <a:solidFill>
                      <a:schemeClr val="bg1"/>
                    </a:solidFill>
                  </a:tcPr>
                </a:tc>
                <a:tc gridSpan="4">
                  <a:txBody>
                    <a:bodyPr/>
                    <a:lstStyle/>
                    <a:p>
                      <a:pPr algn="ctr"/>
                      <a:r>
                        <a:rPr lang="en-US" sz="1200" dirty="0" smtClean="0">
                          <a:solidFill>
                            <a:schemeClr val="bg1"/>
                          </a:solidFill>
                        </a:rPr>
                        <a:t>Normal (33 eyes)</a:t>
                      </a:r>
                      <a:endParaRPr lang="en-US" sz="1200" dirty="0">
                        <a:solidFill>
                          <a:schemeClr val="bg1"/>
                        </a:solidFill>
                      </a:endParaRPr>
                    </a:p>
                  </a:txBody>
                  <a:tcPr>
                    <a:solidFill>
                      <a:schemeClr val="tx1">
                        <a:lumMod val="75000"/>
                        <a:lumOff val="25000"/>
                      </a:schemeClr>
                    </a:solidFill>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gridSpan="4">
                  <a:txBody>
                    <a:bodyPr/>
                    <a:lstStyle/>
                    <a:p>
                      <a:pPr algn="ctr"/>
                      <a:r>
                        <a:rPr lang="en-US" sz="1200" dirty="0" smtClean="0">
                          <a:solidFill>
                            <a:schemeClr val="bg1"/>
                          </a:solidFill>
                        </a:rPr>
                        <a:t>Glaucoma (105 eyes)</a:t>
                      </a:r>
                      <a:endParaRPr lang="en-US" sz="1200" dirty="0">
                        <a:solidFill>
                          <a:schemeClr val="bg1"/>
                        </a:solidFill>
                      </a:endParaRPr>
                    </a:p>
                  </a:txBody>
                  <a:tcPr>
                    <a:solidFill>
                      <a:schemeClr val="tx1">
                        <a:lumMod val="75000"/>
                        <a:lumOff val="25000"/>
                      </a:schemeClr>
                    </a:solidFill>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r>
              <a:tr h="228600">
                <a:tc>
                  <a:txBody>
                    <a:bodyPr/>
                    <a:lstStyle/>
                    <a:p>
                      <a:pPr algn="ctr"/>
                      <a:endParaRPr lang="en-US" sz="1200" dirty="0"/>
                    </a:p>
                  </a:txBody>
                  <a:tcPr>
                    <a:solidFill>
                      <a:schemeClr val="bg1"/>
                    </a:solidFill>
                  </a:tcPr>
                </a:tc>
                <a:tc gridSpan="2">
                  <a:txBody>
                    <a:bodyPr/>
                    <a:lstStyle/>
                    <a:p>
                      <a:pPr algn="ctr"/>
                      <a:r>
                        <a:rPr lang="en-US" sz="1200" b="1" dirty="0" smtClean="0"/>
                        <a:t>Monocular (r-bends)</a:t>
                      </a:r>
                      <a:endParaRPr lang="en-US" sz="1200" b="1" dirty="0"/>
                    </a:p>
                  </a:txBody>
                  <a:tcPr>
                    <a:solidFill>
                      <a:schemeClr val="bg2">
                        <a:lumMod val="20000"/>
                        <a:lumOff val="80000"/>
                      </a:schemeClr>
                    </a:solidFill>
                  </a:tcPr>
                </a:tc>
                <a:tc hMerge="1">
                  <a:txBody>
                    <a:bodyPr/>
                    <a:lstStyle/>
                    <a:p>
                      <a:pPr algn="ctr"/>
                      <a:endParaRPr lang="en-US" sz="1100" dirty="0"/>
                    </a:p>
                  </a:txBody>
                  <a:tcPr/>
                </a:tc>
                <a:tc gridSpan="2">
                  <a:txBody>
                    <a:bodyPr/>
                    <a:lstStyle/>
                    <a:p>
                      <a:pPr algn="ctr"/>
                      <a:r>
                        <a:rPr lang="en-US" sz="1200" b="1" dirty="0" smtClean="0"/>
                        <a:t>Depth Edge-based</a:t>
                      </a:r>
                      <a:endParaRPr lang="en-US" sz="1200" b="1" dirty="0"/>
                    </a:p>
                  </a:txBody>
                  <a:tcPr>
                    <a:solidFill>
                      <a:schemeClr val="bg2">
                        <a:lumMod val="20000"/>
                        <a:lumOff val="80000"/>
                      </a:schemeClr>
                    </a:solidFill>
                  </a:tcPr>
                </a:tc>
                <a:tc hMerge="1">
                  <a:txBody>
                    <a:bodyPr/>
                    <a:lstStyle/>
                    <a:p>
                      <a:pPr algn="ctr"/>
                      <a:endParaRPr lang="en-US" sz="1200" dirty="0"/>
                    </a:p>
                  </a:txBody>
                  <a:tcPr/>
                </a:tc>
                <a:tc gridSpan="2">
                  <a:txBody>
                    <a:bodyPr/>
                    <a:lstStyle/>
                    <a:p>
                      <a:pPr algn="ctr"/>
                      <a:r>
                        <a:rPr lang="en-US" sz="1200" b="1" dirty="0" smtClean="0"/>
                        <a:t>Monocular (r-bends)</a:t>
                      </a:r>
                      <a:endParaRPr lang="en-US" sz="1200" b="1" dirty="0"/>
                    </a:p>
                  </a:txBody>
                  <a:tcPr>
                    <a:solidFill>
                      <a:schemeClr val="bg2">
                        <a:lumMod val="20000"/>
                        <a:lumOff val="80000"/>
                      </a:schemeClr>
                    </a:solidFill>
                  </a:tcPr>
                </a:tc>
                <a:tc hMerge="1">
                  <a:txBody>
                    <a:bodyPr/>
                    <a:lstStyle/>
                    <a:p>
                      <a:pPr algn="ctr"/>
                      <a:endParaRPr lang="en-US" sz="1200" dirty="0"/>
                    </a:p>
                  </a:txBody>
                  <a:tcPr/>
                </a:tc>
                <a:tc gridSpan="2">
                  <a:txBody>
                    <a:bodyPr/>
                    <a:lstStyle/>
                    <a:p>
                      <a:pPr algn="ctr"/>
                      <a:r>
                        <a:rPr lang="en-US" sz="1200" b="1" dirty="0" smtClean="0"/>
                        <a:t>Depth Edge-based</a:t>
                      </a:r>
                      <a:endParaRPr lang="en-US" sz="1200" b="1" dirty="0"/>
                    </a:p>
                  </a:txBody>
                  <a:tcPr>
                    <a:solidFill>
                      <a:schemeClr val="bg2">
                        <a:lumMod val="20000"/>
                        <a:lumOff val="80000"/>
                      </a:schemeClr>
                    </a:solidFill>
                  </a:tcPr>
                </a:tc>
                <a:tc hMerge="1">
                  <a:txBody>
                    <a:bodyPr/>
                    <a:lstStyle/>
                    <a:p>
                      <a:pPr algn="ctr"/>
                      <a:endParaRPr lang="en-US" sz="1200" dirty="0"/>
                    </a:p>
                  </a:txBody>
                  <a:tcPr/>
                </a:tc>
              </a:tr>
              <a:tr h="259080">
                <a:tc>
                  <a:txBody>
                    <a:bodyPr/>
                    <a:lstStyle/>
                    <a:p>
                      <a:pPr algn="ctr"/>
                      <a:endParaRPr lang="en-US" sz="1200" dirty="0"/>
                    </a:p>
                  </a:txBody>
                  <a:tcPr>
                    <a:solidFill>
                      <a:schemeClr val="bg1"/>
                    </a:solidFill>
                  </a:tcPr>
                </a:tc>
                <a:tc>
                  <a:txBody>
                    <a:bodyPr/>
                    <a:lstStyle/>
                    <a:p>
                      <a:pPr algn="ctr"/>
                      <a:r>
                        <a:rPr lang="en-US" sz="1200" dirty="0" smtClean="0"/>
                        <a:t>µ</a:t>
                      </a:r>
                      <a:endParaRPr lang="en-US" sz="1200" dirty="0"/>
                    </a:p>
                  </a:txBody>
                  <a:tcPr>
                    <a:solidFill>
                      <a:schemeClr val="bg2">
                        <a:lumMod val="20000"/>
                        <a:lumOff val="80000"/>
                      </a:schemeClr>
                    </a:solidFill>
                  </a:tcPr>
                </a:tc>
                <a:tc>
                  <a:txBody>
                    <a:bodyPr/>
                    <a:lstStyle/>
                    <a:p>
                      <a:pPr algn="ctr"/>
                      <a:r>
                        <a:rPr lang="el-GR" sz="1400" dirty="0" smtClean="0">
                          <a:latin typeface="Times New Roman"/>
                          <a:cs typeface="Times New Roman"/>
                        </a:rPr>
                        <a:t>σ</a:t>
                      </a:r>
                      <a:endParaRPr lang="en-US" sz="1100" dirty="0"/>
                    </a:p>
                  </a:txBody>
                  <a:tcP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µ</a:t>
                      </a:r>
                    </a:p>
                  </a:txBody>
                  <a:tcP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dirty="0" smtClean="0">
                          <a:latin typeface="Times New Roman"/>
                          <a:cs typeface="Times New Roman"/>
                        </a:rPr>
                        <a:t>σ</a:t>
                      </a:r>
                      <a:endParaRPr lang="en-US" sz="1050" dirty="0" smtClean="0"/>
                    </a:p>
                  </a:txBody>
                  <a:tcP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µ</a:t>
                      </a:r>
                    </a:p>
                  </a:txBody>
                  <a:tcP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dirty="0" smtClean="0">
                          <a:latin typeface="Times New Roman"/>
                          <a:cs typeface="Times New Roman"/>
                        </a:rPr>
                        <a:t>σ</a:t>
                      </a:r>
                      <a:endParaRPr lang="en-US" sz="1200" dirty="0" smtClean="0"/>
                    </a:p>
                  </a:txBody>
                  <a:tcP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µ</a:t>
                      </a:r>
                      <a:endParaRPr lang="en-US" sz="1200" dirty="0"/>
                    </a:p>
                  </a:txBody>
                  <a:tcP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dirty="0" smtClean="0">
                          <a:latin typeface="Times New Roman"/>
                          <a:cs typeface="Times New Roman"/>
                        </a:rPr>
                        <a:t>σ</a:t>
                      </a:r>
                      <a:endParaRPr lang="en-US" sz="1200" dirty="0"/>
                    </a:p>
                  </a:txBody>
                  <a:tcPr>
                    <a:solidFill>
                      <a:schemeClr val="bg2">
                        <a:lumMod val="20000"/>
                        <a:lumOff val="80000"/>
                      </a:schemeClr>
                    </a:solidFill>
                  </a:tcPr>
                </a:tc>
              </a:tr>
              <a:tr h="259080">
                <a:tc>
                  <a:txBody>
                    <a:bodyPr/>
                    <a:lstStyle/>
                    <a:p>
                      <a:pPr algn="ctr"/>
                      <a:r>
                        <a:rPr lang="en-US" sz="1200" b="1" dirty="0" smtClean="0"/>
                        <a:t>Expert-1</a:t>
                      </a:r>
                      <a:endParaRPr lang="en-US" sz="1200" b="1" dirty="0"/>
                    </a:p>
                  </a:txBody>
                  <a:tcPr>
                    <a:solidFill>
                      <a:srgbClr val="92D050"/>
                    </a:solidFill>
                  </a:tcPr>
                </a:tc>
                <a:tc>
                  <a:txBody>
                    <a:bodyPr/>
                    <a:lstStyle/>
                    <a:p>
                      <a:pPr algn="ctr"/>
                      <a:r>
                        <a:rPr lang="en-US" sz="1200" dirty="0" smtClean="0"/>
                        <a:t>0.26</a:t>
                      </a:r>
                      <a:endParaRPr lang="en-US" sz="1200" dirty="0"/>
                    </a:p>
                  </a:txBody>
                  <a:tcPr>
                    <a:solidFill>
                      <a:schemeClr val="bg2">
                        <a:lumMod val="20000"/>
                        <a:lumOff val="80000"/>
                      </a:schemeClr>
                    </a:solidFill>
                  </a:tcPr>
                </a:tc>
                <a:tc>
                  <a:txBody>
                    <a:bodyPr/>
                    <a:lstStyle/>
                    <a:p>
                      <a:pPr algn="ctr"/>
                      <a:r>
                        <a:rPr lang="en-US" sz="1200" dirty="0" smtClean="0"/>
                        <a:t>0.15</a:t>
                      </a:r>
                      <a:endParaRPr lang="en-US" sz="1200" dirty="0"/>
                    </a:p>
                  </a:txBody>
                  <a:tcPr>
                    <a:solidFill>
                      <a:schemeClr val="bg2">
                        <a:lumMod val="20000"/>
                        <a:lumOff val="80000"/>
                      </a:schemeClr>
                    </a:solidFill>
                  </a:tcPr>
                </a:tc>
                <a:tc>
                  <a:txBody>
                    <a:bodyPr/>
                    <a:lstStyle/>
                    <a:p>
                      <a:pPr algn="ctr"/>
                      <a:r>
                        <a:rPr lang="en-US" sz="1200" dirty="0" smtClean="0"/>
                        <a:t>0.21</a:t>
                      </a:r>
                      <a:endParaRPr lang="en-US" sz="1200" dirty="0"/>
                    </a:p>
                  </a:txBody>
                  <a:tcPr>
                    <a:solidFill>
                      <a:schemeClr val="bg2">
                        <a:lumMod val="20000"/>
                        <a:lumOff val="80000"/>
                      </a:schemeClr>
                    </a:solidFill>
                  </a:tcPr>
                </a:tc>
                <a:tc>
                  <a:txBody>
                    <a:bodyPr/>
                    <a:lstStyle/>
                    <a:p>
                      <a:pPr algn="ctr"/>
                      <a:r>
                        <a:rPr lang="en-US" sz="1200" dirty="0" smtClean="0"/>
                        <a:t>0.16</a:t>
                      </a:r>
                      <a:endParaRPr lang="en-US" sz="1200" dirty="0"/>
                    </a:p>
                  </a:txBody>
                  <a:tcPr>
                    <a:solidFill>
                      <a:schemeClr val="bg2">
                        <a:lumMod val="20000"/>
                        <a:lumOff val="80000"/>
                      </a:schemeClr>
                    </a:solidFill>
                  </a:tcPr>
                </a:tc>
                <a:tc>
                  <a:txBody>
                    <a:bodyPr/>
                    <a:lstStyle/>
                    <a:p>
                      <a:pPr algn="ctr"/>
                      <a:r>
                        <a:rPr lang="en-US" sz="1200" dirty="0" smtClean="0"/>
                        <a:t>0.09</a:t>
                      </a:r>
                      <a:endParaRPr lang="en-US" sz="1200" dirty="0"/>
                    </a:p>
                  </a:txBody>
                  <a:tcPr>
                    <a:solidFill>
                      <a:schemeClr val="bg2">
                        <a:lumMod val="20000"/>
                        <a:lumOff val="80000"/>
                      </a:schemeClr>
                    </a:solidFill>
                  </a:tcPr>
                </a:tc>
                <a:tc>
                  <a:txBody>
                    <a:bodyPr/>
                    <a:lstStyle/>
                    <a:p>
                      <a:pPr algn="ctr"/>
                      <a:r>
                        <a:rPr lang="en-US" sz="1200" dirty="0" smtClean="0"/>
                        <a:t>0.08</a:t>
                      </a:r>
                      <a:endParaRPr lang="en-US" sz="1200" dirty="0"/>
                    </a:p>
                  </a:txBody>
                  <a:tcPr>
                    <a:solidFill>
                      <a:schemeClr val="bg2">
                        <a:lumMod val="20000"/>
                        <a:lumOff val="80000"/>
                      </a:schemeClr>
                    </a:solidFill>
                  </a:tcPr>
                </a:tc>
                <a:tc>
                  <a:txBody>
                    <a:bodyPr/>
                    <a:lstStyle/>
                    <a:p>
                      <a:pPr algn="ctr"/>
                      <a:r>
                        <a:rPr lang="en-US" sz="1200" dirty="0" smtClean="0"/>
                        <a:t>0.10</a:t>
                      </a:r>
                      <a:endParaRPr lang="en-US" sz="1200" dirty="0"/>
                    </a:p>
                  </a:txBody>
                  <a:tcPr>
                    <a:solidFill>
                      <a:schemeClr val="bg2">
                        <a:lumMod val="20000"/>
                        <a:lumOff val="80000"/>
                      </a:schemeClr>
                    </a:solidFill>
                  </a:tcPr>
                </a:tc>
                <a:tc>
                  <a:txBody>
                    <a:bodyPr/>
                    <a:lstStyle/>
                    <a:p>
                      <a:pPr algn="ctr"/>
                      <a:r>
                        <a:rPr lang="en-US" sz="1200" dirty="0" smtClean="0"/>
                        <a:t>0.07</a:t>
                      </a:r>
                      <a:endParaRPr lang="en-US" sz="1200" dirty="0"/>
                    </a:p>
                  </a:txBody>
                  <a:tcPr>
                    <a:solidFill>
                      <a:schemeClr val="bg2">
                        <a:lumMod val="20000"/>
                        <a:lumOff val="80000"/>
                      </a:schemeClr>
                    </a:solidFill>
                  </a:tcPr>
                </a:tc>
              </a:tr>
              <a:tr h="228600">
                <a:tc>
                  <a:txBody>
                    <a:bodyPr/>
                    <a:lstStyle/>
                    <a:p>
                      <a:pPr algn="ctr"/>
                      <a:r>
                        <a:rPr lang="en-US" sz="1200" b="1" dirty="0" smtClean="0"/>
                        <a:t>Expert-2</a:t>
                      </a:r>
                    </a:p>
                  </a:txBody>
                  <a:tcPr>
                    <a:solidFill>
                      <a:srgbClr val="92D050"/>
                    </a:solidFill>
                  </a:tcPr>
                </a:tc>
                <a:tc>
                  <a:txBody>
                    <a:bodyPr/>
                    <a:lstStyle/>
                    <a:p>
                      <a:pPr algn="ctr"/>
                      <a:r>
                        <a:rPr lang="en-US" sz="1200" dirty="0" smtClean="0"/>
                        <a:t>0.18</a:t>
                      </a:r>
                      <a:endParaRPr lang="en-US" sz="1200" dirty="0"/>
                    </a:p>
                  </a:txBody>
                  <a:tcPr>
                    <a:solidFill>
                      <a:schemeClr val="bg2">
                        <a:lumMod val="20000"/>
                        <a:lumOff val="80000"/>
                      </a:schemeClr>
                    </a:solidFill>
                  </a:tcPr>
                </a:tc>
                <a:tc>
                  <a:txBody>
                    <a:bodyPr/>
                    <a:lstStyle/>
                    <a:p>
                      <a:pPr algn="ctr"/>
                      <a:r>
                        <a:rPr lang="en-US" sz="1200" dirty="0" smtClean="0"/>
                        <a:t>0.11</a:t>
                      </a:r>
                      <a:endParaRPr lang="en-US" sz="1200" dirty="0"/>
                    </a:p>
                  </a:txBody>
                  <a:tcPr>
                    <a:solidFill>
                      <a:schemeClr val="bg2">
                        <a:lumMod val="20000"/>
                        <a:lumOff val="80000"/>
                      </a:schemeClr>
                    </a:solidFill>
                  </a:tcPr>
                </a:tc>
                <a:tc>
                  <a:txBody>
                    <a:bodyPr/>
                    <a:lstStyle/>
                    <a:p>
                      <a:pPr algn="ctr"/>
                      <a:r>
                        <a:rPr lang="en-US" sz="1200" dirty="0" smtClean="0"/>
                        <a:t>0.13</a:t>
                      </a:r>
                      <a:endParaRPr lang="en-US" sz="1200" dirty="0"/>
                    </a:p>
                  </a:txBody>
                  <a:tcPr>
                    <a:solidFill>
                      <a:schemeClr val="bg2">
                        <a:lumMod val="20000"/>
                        <a:lumOff val="80000"/>
                      </a:schemeClr>
                    </a:solidFill>
                  </a:tcPr>
                </a:tc>
                <a:tc>
                  <a:txBody>
                    <a:bodyPr/>
                    <a:lstStyle/>
                    <a:p>
                      <a:pPr algn="ctr"/>
                      <a:r>
                        <a:rPr lang="en-US" sz="1200" dirty="0" smtClean="0"/>
                        <a:t>0.11</a:t>
                      </a:r>
                      <a:endParaRPr lang="en-US" sz="1200" dirty="0"/>
                    </a:p>
                  </a:txBody>
                  <a:tcPr>
                    <a:solidFill>
                      <a:schemeClr val="bg2">
                        <a:lumMod val="20000"/>
                        <a:lumOff val="80000"/>
                      </a:schemeClr>
                    </a:solidFill>
                  </a:tcPr>
                </a:tc>
                <a:tc>
                  <a:txBody>
                    <a:bodyPr/>
                    <a:lstStyle/>
                    <a:p>
                      <a:pPr algn="ctr"/>
                      <a:r>
                        <a:rPr lang="en-US" sz="1200" dirty="0" smtClean="0"/>
                        <a:t>0.10</a:t>
                      </a:r>
                      <a:endParaRPr lang="en-US" sz="1200" dirty="0"/>
                    </a:p>
                  </a:txBody>
                  <a:tcPr>
                    <a:solidFill>
                      <a:schemeClr val="bg2">
                        <a:lumMod val="20000"/>
                        <a:lumOff val="80000"/>
                      </a:schemeClr>
                    </a:solidFill>
                  </a:tcPr>
                </a:tc>
                <a:tc>
                  <a:txBody>
                    <a:bodyPr/>
                    <a:lstStyle/>
                    <a:p>
                      <a:pPr algn="ctr"/>
                      <a:r>
                        <a:rPr lang="en-US" sz="1200" dirty="0" smtClean="0"/>
                        <a:t>0.08</a:t>
                      </a:r>
                      <a:endParaRPr lang="en-US" sz="1200" dirty="0"/>
                    </a:p>
                  </a:txBody>
                  <a:tcPr>
                    <a:solidFill>
                      <a:schemeClr val="bg2">
                        <a:lumMod val="20000"/>
                        <a:lumOff val="80000"/>
                      </a:schemeClr>
                    </a:solidFill>
                  </a:tcPr>
                </a:tc>
                <a:tc>
                  <a:txBody>
                    <a:bodyPr/>
                    <a:lstStyle/>
                    <a:p>
                      <a:pPr algn="ctr"/>
                      <a:r>
                        <a:rPr lang="en-US" sz="1200" dirty="0" smtClean="0"/>
                        <a:t>0.11</a:t>
                      </a:r>
                      <a:endParaRPr lang="en-US" sz="1200" dirty="0"/>
                    </a:p>
                  </a:txBody>
                  <a:tcPr>
                    <a:solidFill>
                      <a:schemeClr val="bg2">
                        <a:lumMod val="20000"/>
                        <a:lumOff val="80000"/>
                      </a:schemeClr>
                    </a:solidFill>
                  </a:tcPr>
                </a:tc>
                <a:tc>
                  <a:txBody>
                    <a:bodyPr/>
                    <a:lstStyle/>
                    <a:p>
                      <a:pPr algn="ctr"/>
                      <a:r>
                        <a:rPr lang="en-US" sz="1200" dirty="0" smtClean="0"/>
                        <a:t>0.08</a:t>
                      </a:r>
                      <a:endParaRPr lang="en-US" sz="1200" dirty="0"/>
                    </a:p>
                  </a:txBody>
                  <a:tcPr>
                    <a:solidFill>
                      <a:schemeClr val="bg2">
                        <a:lumMod val="20000"/>
                        <a:lumOff val="80000"/>
                      </a:schemeClr>
                    </a:solidFill>
                  </a:tcPr>
                </a:tc>
              </a:tr>
              <a:tr h="259080">
                <a:tc>
                  <a:txBody>
                    <a:bodyPr/>
                    <a:lstStyle/>
                    <a:p>
                      <a:pPr algn="ctr"/>
                      <a:r>
                        <a:rPr lang="en-US" sz="1200" b="1" dirty="0" smtClean="0"/>
                        <a:t>Expert-3</a:t>
                      </a:r>
                      <a:endParaRPr lang="en-US" sz="1200" b="1" dirty="0"/>
                    </a:p>
                  </a:txBody>
                  <a:tcPr>
                    <a:solidFill>
                      <a:srgbClr val="92D050"/>
                    </a:solidFill>
                  </a:tcPr>
                </a:tc>
                <a:tc>
                  <a:txBody>
                    <a:bodyPr/>
                    <a:lstStyle/>
                    <a:p>
                      <a:pPr algn="ctr"/>
                      <a:r>
                        <a:rPr lang="en-US" sz="1200" dirty="0" smtClean="0"/>
                        <a:t>0.21</a:t>
                      </a:r>
                      <a:endParaRPr lang="en-US" sz="1200" dirty="0"/>
                    </a:p>
                  </a:txBody>
                  <a:tcPr>
                    <a:solidFill>
                      <a:schemeClr val="bg2">
                        <a:lumMod val="20000"/>
                        <a:lumOff val="80000"/>
                      </a:schemeClr>
                    </a:solidFill>
                  </a:tcPr>
                </a:tc>
                <a:tc>
                  <a:txBody>
                    <a:bodyPr/>
                    <a:lstStyle/>
                    <a:p>
                      <a:pPr algn="ctr"/>
                      <a:r>
                        <a:rPr lang="en-US" sz="1200" dirty="0" smtClean="0"/>
                        <a:t>0.11</a:t>
                      </a:r>
                      <a:endParaRPr lang="en-US" sz="1200" dirty="0"/>
                    </a:p>
                  </a:txBody>
                  <a:tcPr>
                    <a:solidFill>
                      <a:schemeClr val="bg2">
                        <a:lumMod val="20000"/>
                        <a:lumOff val="80000"/>
                      </a:schemeClr>
                    </a:solidFill>
                  </a:tcPr>
                </a:tc>
                <a:tc>
                  <a:txBody>
                    <a:bodyPr/>
                    <a:lstStyle/>
                    <a:p>
                      <a:pPr algn="ctr"/>
                      <a:r>
                        <a:rPr lang="en-US" sz="1200" dirty="0" smtClean="0"/>
                        <a:t>0.16</a:t>
                      </a:r>
                      <a:endParaRPr lang="en-US" sz="1200" dirty="0"/>
                    </a:p>
                  </a:txBody>
                  <a:tcPr>
                    <a:solidFill>
                      <a:schemeClr val="bg2">
                        <a:lumMod val="20000"/>
                        <a:lumOff val="80000"/>
                      </a:schemeClr>
                    </a:solidFill>
                  </a:tcPr>
                </a:tc>
                <a:tc>
                  <a:txBody>
                    <a:bodyPr/>
                    <a:lstStyle/>
                    <a:p>
                      <a:pPr algn="ctr"/>
                      <a:r>
                        <a:rPr lang="en-US" sz="1200" dirty="0" smtClean="0"/>
                        <a:t>0.13</a:t>
                      </a:r>
                      <a:endParaRPr lang="en-US" sz="1200" dirty="0"/>
                    </a:p>
                  </a:txBody>
                  <a:tcPr>
                    <a:solidFill>
                      <a:schemeClr val="bg2">
                        <a:lumMod val="20000"/>
                        <a:lumOff val="80000"/>
                      </a:schemeClr>
                    </a:solidFill>
                  </a:tcPr>
                </a:tc>
                <a:tc>
                  <a:txBody>
                    <a:bodyPr/>
                    <a:lstStyle/>
                    <a:p>
                      <a:pPr algn="ctr"/>
                      <a:r>
                        <a:rPr lang="en-US" sz="1200" dirty="0" smtClean="0"/>
                        <a:t>0.10</a:t>
                      </a:r>
                      <a:endParaRPr lang="en-US" sz="1200" dirty="0"/>
                    </a:p>
                  </a:txBody>
                  <a:tcPr>
                    <a:solidFill>
                      <a:schemeClr val="bg2">
                        <a:lumMod val="20000"/>
                        <a:lumOff val="80000"/>
                      </a:schemeClr>
                    </a:solidFill>
                  </a:tcPr>
                </a:tc>
                <a:tc>
                  <a:txBody>
                    <a:bodyPr/>
                    <a:lstStyle/>
                    <a:p>
                      <a:pPr algn="ctr"/>
                      <a:r>
                        <a:rPr lang="en-US" sz="1200" dirty="0" smtClean="0"/>
                        <a:t>0.08</a:t>
                      </a:r>
                      <a:endParaRPr lang="en-US" sz="1200" dirty="0"/>
                    </a:p>
                  </a:txBody>
                  <a:tcPr>
                    <a:solidFill>
                      <a:schemeClr val="bg2">
                        <a:lumMod val="20000"/>
                        <a:lumOff val="80000"/>
                      </a:schemeClr>
                    </a:solidFill>
                  </a:tcPr>
                </a:tc>
                <a:tc>
                  <a:txBody>
                    <a:bodyPr/>
                    <a:lstStyle/>
                    <a:p>
                      <a:pPr algn="ctr"/>
                      <a:r>
                        <a:rPr lang="en-US" sz="1200" dirty="0" smtClean="0"/>
                        <a:t>0.07</a:t>
                      </a:r>
                      <a:endParaRPr lang="en-US" sz="1200" dirty="0"/>
                    </a:p>
                  </a:txBody>
                  <a:tcPr>
                    <a:solidFill>
                      <a:schemeClr val="bg2">
                        <a:lumMod val="20000"/>
                        <a:lumOff val="80000"/>
                      </a:schemeClr>
                    </a:solidFill>
                  </a:tcPr>
                </a:tc>
                <a:tc>
                  <a:txBody>
                    <a:bodyPr/>
                    <a:lstStyle/>
                    <a:p>
                      <a:pPr algn="ctr"/>
                      <a:r>
                        <a:rPr lang="en-US" sz="1200" dirty="0" smtClean="0"/>
                        <a:t>0.05</a:t>
                      </a:r>
                      <a:endParaRPr lang="en-US" sz="1200" dirty="0"/>
                    </a:p>
                  </a:txBody>
                  <a:tcPr>
                    <a:solidFill>
                      <a:schemeClr val="bg2">
                        <a:lumMod val="20000"/>
                        <a:lumOff val="80000"/>
                      </a:schemeClr>
                    </a:solidFill>
                  </a:tcPr>
                </a:tc>
              </a:tr>
              <a:tr h="289560">
                <a:tc>
                  <a:txBody>
                    <a:bodyPr/>
                    <a:lstStyle/>
                    <a:p>
                      <a:pPr algn="ctr"/>
                      <a:r>
                        <a:rPr lang="en-US" sz="1200" b="1" dirty="0" smtClean="0"/>
                        <a:t>Expert-4</a:t>
                      </a:r>
                      <a:endParaRPr lang="en-US" sz="1200" b="1" dirty="0"/>
                    </a:p>
                  </a:txBody>
                  <a:tcPr>
                    <a:solidFill>
                      <a:srgbClr val="92D050"/>
                    </a:solidFill>
                  </a:tcPr>
                </a:tc>
                <a:tc>
                  <a:txBody>
                    <a:bodyPr/>
                    <a:lstStyle/>
                    <a:p>
                      <a:pPr algn="ctr"/>
                      <a:r>
                        <a:rPr lang="en-US" sz="1200" dirty="0" smtClean="0"/>
                        <a:t>0.21</a:t>
                      </a:r>
                      <a:endParaRPr lang="en-US" sz="1200" dirty="0"/>
                    </a:p>
                  </a:txBody>
                  <a:tcPr>
                    <a:solidFill>
                      <a:schemeClr val="accent5">
                        <a:lumMod val="90000"/>
                      </a:schemeClr>
                    </a:solidFill>
                  </a:tcPr>
                </a:tc>
                <a:tc>
                  <a:txBody>
                    <a:bodyPr/>
                    <a:lstStyle/>
                    <a:p>
                      <a:pPr algn="ctr"/>
                      <a:r>
                        <a:rPr lang="en-US" sz="1200" dirty="0" smtClean="0"/>
                        <a:t>0.13</a:t>
                      </a:r>
                      <a:endParaRPr lang="en-US" sz="1200" dirty="0"/>
                    </a:p>
                  </a:txBody>
                  <a:tcPr>
                    <a:solidFill>
                      <a:schemeClr val="bg2">
                        <a:lumMod val="20000"/>
                        <a:lumOff val="80000"/>
                      </a:schemeClr>
                    </a:solidFill>
                  </a:tcPr>
                </a:tc>
                <a:tc>
                  <a:txBody>
                    <a:bodyPr/>
                    <a:lstStyle/>
                    <a:p>
                      <a:pPr algn="ctr"/>
                      <a:r>
                        <a:rPr lang="en-US" sz="1200" dirty="0" smtClean="0"/>
                        <a:t>0.17</a:t>
                      </a:r>
                      <a:endParaRPr lang="en-US" sz="1200" dirty="0"/>
                    </a:p>
                  </a:txBody>
                  <a:tcPr>
                    <a:solidFill>
                      <a:schemeClr val="accent5">
                        <a:lumMod val="90000"/>
                      </a:schemeClr>
                    </a:solidFill>
                  </a:tcPr>
                </a:tc>
                <a:tc>
                  <a:txBody>
                    <a:bodyPr/>
                    <a:lstStyle/>
                    <a:p>
                      <a:pPr algn="ctr"/>
                      <a:r>
                        <a:rPr lang="en-US" sz="1200" dirty="0" smtClean="0"/>
                        <a:t>0.13</a:t>
                      </a:r>
                      <a:endParaRPr lang="en-US" sz="1200" dirty="0"/>
                    </a:p>
                  </a:txBody>
                  <a:tcPr>
                    <a:solidFill>
                      <a:schemeClr val="bg2">
                        <a:lumMod val="20000"/>
                        <a:lumOff val="80000"/>
                      </a:schemeClr>
                    </a:solidFill>
                  </a:tcPr>
                </a:tc>
                <a:tc>
                  <a:txBody>
                    <a:bodyPr/>
                    <a:lstStyle/>
                    <a:p>
                      <a:pPr algn="ctr"/>
                      <a:r>
                        <a:rPr lang="en-US" sz="1200" dirty="0" smtClean="0"/>
                        <a:t>0.09</a:t>
                      </a:r>
                      <a:endParaRPr lang="en-US" sz="1200" dirty="0"/>
                    </a:p>
                  </a:txBody>
                  <a:tcPr>
                    <a:solidFill>
                      <a:schemeClr val="accent5">
                        <a:lumMod val="90000"/>
                      </a:schemeClr>
                    </a:solidFill>
                  </a:tcPr>
                </a:tc>
                <a:tc>
                  <a:txBody>
                    <a:bodyPr/>
                    <a:lstStyle/>
                    <a:p>
                      <a:pPr algn="ctr"/>
                      <a:r>
                        <a:rPr lang="en-US" sz="1200" dirty="0" smtClean="0"/>
                        <a:t>0.08</a:t>
                      </a:r>
                      <a:endParaRPr lang="en-US" sz="1200" dirty="0"/>
                    </a:p>
                  </a:txBody>
                  <a:tcPr>
                    <a:solidFill>
                      <a:schemeClr val="bg2">
                        <a:lumMod val="20000"/>
                        <a:lumOff val="80000"/>
                      </a:schemeClr>
                    </a:solidFill>
                  </a:tcPr>
                </a:tc>
                <a:tc>
                  <a:txBody>
                    <a:bodyPr/>
                    <a:lstStyle/>
                    <a:p>
                      <a:pPr algn="ctr"/>
                      <a:r>
                        <a:rPr lang="en-US" sz="1200" dirty="0" smtClean="0"/>
                        <a:t>0.09</a:t>
                      </a:r>
                      <a:endParaRPr lang="en-US" sz="1200" dirty="0"/>
                    </a:p>
                  </a:txBody>
                  <a:tcPr>
                    <a:solidFill>
                      <a:schemeClr val="accent5">
                        <a:lumMod val="90000"/>
                      </a:schemeClr>
                    </a:solidFill>
                  </a:tcPr>
                </a:tc>
                <a:tc>
                  <a:txBody>
                    <a:bodyPr/>
                    <a:lstStyle/>
                    <a:p>
                      <a:pPr algn="ctr"/>
                      <a:r>
                        <a:rPr lang="en-US" sz="1200" dirty="0" smtClean="0"/>
                        <a:t>0.06</a:t>
                      </a:r>
                      <a:endParaRPr lang="en-US" sz="1200" dirty="0"/>
                    </a:p>
                  </a:txBody>
                  <a:tcPr>
                    <a:solidFill>
                      <a:schemeClr val="bg2">
                        <a:lumMod val="20000"/>
                        <a:lumOff val="80000"/>
                      </a:schemeClr>
                    </a:solidFill>
                  </a:tcPr>
                </a:tc>
              </a:tr>
            </a:tbl>
          </a:graphicData>
        </a:graphic>
      </p:graphicFrame>
      <p:sp>
        <p:nvSpPr>
          <p:cNvPr id="16" name="TextBox 15"/>
          <p:cNvSpPr txBox="1"/>
          <p:nvPr/>
        </p:nvSpPr>
        <p:spPr>
          <a:xfrm>
            <a:off x="2588452" y="6290846"/>
            <a:ext cx="3733800" cy="338554"/>
          </a:xfrm>
          <a:prstGeom prst="rect">
            <a:avLst/>
          </a:prstGeom>
          <a:noFill/>
        </p:spPr>
        <p:txBody>
          <a:bodyPr wrap="square" rtlCol="0">
            <a:spAutoFit/>
          </a:bodyPr>
          <a:lstStyle/>
          <a:p>
            <a:pPr algn="ctr"/>
            <a:r>
              <a:rPr lang="en-US" sz="1600" b="1" dirty="0" smtClean="0">
                <a:solidFill>
                  <a:srgbClr val="008000"/>
                </a:solidFill>
                <a:latin typeface="Gill Sans MT" pitchFamily="34" charset="0"/>
              </a:rPr>
              <a:t>Estimation error in Area C/D</a:t>
            </a:r>
            <a:endParaRPr lang="en-US" sz="1600" b="1" dirty="0">
              <a:solidFill>
                <a:srgbClr val="008000"/>
              </a:solidFill>
              <a:latin typeface="Gill Sans MT" pitchFamily="34" charset="0"/>
            </a:endParaRPr>
          </a:p>
        </p:txBody>
      </p:sp>
      <p:graphicFrame>
        <p:nvGraphicFramePr>
          <p:cNvPr id="17" name="Table 16"/>
          <p:cNvGraphicFramePr>
            <a:graphicFrameLocks noGrp="1"/>
          </p:cNvGraphicFramePr>
          <p:nvPr/>
        </p:nvGraphicFramePr>
        <p:xfrm>
          <a:off x="302452" y="4267200"/>
          <a:ext cx="7924798" cy="1996440"/>
        </p:xfrm>
        <a:graphic>
          <a:graphicData uri="http://schemas.openxmlformats.org/drawingml/2006/table">
            <a:tbl>
              <a:tblPr firstRow="1" bandRow="1">
                <a:tableStyleId>{5C22544A-7EE6-4342-B048-85BDC9FD1C3A}</a:tableStyleId>
              </a:tblPr>
              <a:tblGrid>
                <a:gridCol w="822928"/>
                <a:gridCol w="938139"/>
                <a:gridCol w="880533"/>
                <a:gridCol w="880533"/>
                <a:gridCol w="880533"/>
                <a:gridCol w="880533"/>
                <a:gridCol w="880533"/>
                <a:gridCol w="880533"/>
                <a:gridCol w="880533"/>
              </a:tblGrid>
              <a:tr h="304800">
                <a:tc>
                  <a:txBody>
                    <a:bodyPr/>
                    <a:lstStyle/>
                    <a:p>
                      <a:pPr algn="ctr"/>
                      <a:endParaRPr lang="en-US" sz="1200" dirty="0">
                        <a:solidFill>
                          <a:schemeClr val="bg1"/>
                        </a:solidFill>
                      </a:endParaRPr>
                    </a:p>
                  </a:txBody>
                  <a:tcPr>
                    <a:solidFill>
                      <a:schemeClr val="bg1"/>
                    </a:solidFill>
                  </a:tcPr>
                </a:tc>
                <a:tc gridSpan="4">
                  <a:txBody>
                    <a:bodyPr/>
                    <a:lstStyle/>
                    <a:p>
                      <a:pPr algn="ctr"/>
                      <a:r>
                        <a:rPr lang="en-US" sz="1200" dirty="0" smtClean="0">
                          <a:solidFill>
                            <a:schemeClr val="bg1"/>
                          </a:solidFill>
                        </a:rPr>
                        <a:t>Normal (33 eyes)</a:t>
                      </a:r>
                      <a:endParaRPr lang="en-US" sz="1200" dirty="0">
                        <a:solidFill>
                          <a:schemeClr val="bg1"/>
                        </a:solidFill>
                      </a:endParaRPr>
                    </a:p>
                  </a:txBody>
                  <a:tcPr>
                    <a:solidFill>
                      <a:schemeClr val="tx1">
                        <a:lumMod val="75000"/>
                        <a:lumOff val="25000"/>
                      </a:schemeClr>
                    </a:solidFill>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gridSpan="4">
                  <a:txBody>
                    <a:bodyPr/>
                    <a:lstStyle/>
                    <a:p>
                      <a:pPr algn="ctr"/>
                      <a:r>
                        <a:rPr lang="en-US" sz="1200" dirty="0" smtClean="0">
                          <a:solidFill>
                            <a:schemeClr val="bg1"/>
                          </a:solidFill>
                        </a:rPr>
                        <a:t>Glaucoma (105 eyes)</a:t>
                      </a:r>
                      <a:endParaRPr lang="en-US" sz="1200" dirty="0">
                        <a:solidFill>
                          <a:schemeClr val="bg1"/>
                        </a:solidFill>
                      </a:endParaRPr>
                    </a:p>
                  </a:txBody>
                  <a:tcPr>
                    <a:solidFill>
                      <a:schemeClr val="tx1">
                        <a:lumMod val="75000"/>
                        <a:lumOff val="25000"/>
                      </a:schemeClr>
                    </a:solidFill>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r>
              <a:tr h="228600">
                <a:tc>
                  <a:txBody>
                    <a:bodyPr/>
                    <a:lstStyle/>
                    <a:p>
                      <a:pPr algn="ctr"/>
                      <a:endParaRPr lang="en-US" sz="1200" dirty="0"/>
                    </a:p>
                  </a:txBody>
                  <a:tcPr>
                    <a:solidFill>
                      <a:schemeClr val="bg1"/>
                    </a:solidFill>
                  </a:tcPr>
                </a:tc>
                <a:tc gridSpan="2">
                  <a:txBody>
                    <a:bodyPr/>
                    <a:lstStyle/>
                    <a:p>
                      <a:pPr algn="ctr"/>
                      <a:r>
                        <a:rPr lang="en-US" sz="1200" b="1" dirty="0" smtClean="0"/>
                        <a:t>Monocular (r-bends)</a:t>
                      </a:r>
                      <a:endParaRPr lang="en-US" sz="1200" b="1" dirty="0"/>
                    </a:p>
                  </a:txBody>
                  <a:tcPr>
                    <a:solidFill>
                      <a:schemeClr val="bg2">
                        <a:lumMod val="20000"/>
                        <a:lumOff val="80000"/>
                      </a:schemeClr>
                    </a:solidFill>
                  </a:tcPr>
                </a:tc>
                <a:tc hMerge="1">
                  <a:txBody>
                    <a:bodyPr/>
                    <a:lstStyle/>
                    <a:p>
                      <a:pPr algn="ctr"/>
                      <a:endParaRPr lang="en-US" sz="1100" dirty="0"/>
                    </a:p>
                  </a:txBody>
                  <a:tcPr/>
                </a:tc>
                <a:tc gridSpan="2">
                  <a:txBody>
                    <a:bodyPr/>
                    <a:lstStyle/>
                    <a:p>
                      <a:pPr algn="ctr"/>
                      <a:r>
                        <a:rPr lang="en-US" sz="1200" b="1" dirty="0" smtClean="0"/>
                        <a:t>Depth Edge-based</a:t>
                      </a:r>
                      <a:endParaRPr lang="en-US" sz="1200" b="1" dirty="0"/>
                    </a:p>
                  </a:txBody>
                  <a:tcPr>
                    <a:solidFill>
                      <a:schemeClr val="bg2">
                        <a:lumMod val="20000"/>
                        <a:lumOff val="80000"/>
                      </a:schemeClr>
                    </a:solidFill>
                  </a:tcPr>
                </a:tc>
                <a:tc hMerge="1">
                  <a:txBody>
                    <a:bodyPr/>
                    <a:lstStyle/>
                    <a:p>
                      <a:pPr algn="ctr"/>
                      <a:endParaRPr lang="en-US" sz="1200" dirty="0"/>
                    </a:p>
                  </a:txBody>
                  <a:tcPr/>
                </a:tc>
                <a:tc gridSpan="2">
                  <a:txBody>
                    <a:bodyPr/>
                    <a:lstStyle/>
                    <a:p>
                      <a:pPr algn="ctr"/>
                      <a:r>
                        <a:rPr lang="en-US" sz="1200" b="1" dirty="0" smtClean="0"/>
                        <a:t>Monocular (r-bends)</a:t>
                      </a:r>
                      <a:endParaRPr lang="en-US" sz="1200" b="1" dirty="0"/>
                    </a:p>
                  </a:txBody>
                  <a:tcPr>
                    <a:solidFill>
                      <a:schemeClr val="bg2">
                        <a:lumMod val="20000"/>
                        <a:lumOff val="80000"/>
                      </a:schemeClr>
                    </a:solidFill>
                  </a:tcPr>
                </a:tc>
                <a:tc hMerge="1">
                  <a:txBody>
                    <a:bodyPr/>
                    <a:lstStyle/>
                    <a:p>
                      <a:pPr algn="ctr"/>
                      <a:endParaRPr lang="en-US" sz="1200" dirty="0"/>
                    </a:p>
                  </a:txBody>
                  <a:tcPr/>
                </a:tc>
                <a:tc gridSpan="2">
                  <a:txBody>
                    <a:bodyPr/>
                    <a:lstStyle/>
                    <a:p>
                      <a:pPr algn="ctr"/>
                      <a:r>
                        <a:rPr lang="en-US" sz="1200" b="1" dirty="0" smtClean="0"/>
                        <a:t>Depth Edge-based</a:t>
                      </a:r>
                      <a:endParaRPr lang="en-US" sz="1200" b="1" dirty="0"/>
                    </a:p>
                  </a:txBody>
                  <a:tcPr>
                    <a:solidFill>
                      <a:schemeClr val="bg2">
                        <a:lumMod val="20000"/>
                        <a:lumOff val="80000"/>
                      </a:schemeClr>
                    </a:solidFill>
                  </a:tcPr>
                </a:tc>
                <a:tc hMerge="1">
                  <a:txBody>
                    <a:bodyPr/>
                    <a:lstStyle/>
                    <a:p>
                      <a:pPr algn="ctr"/>
                      <a:endParaRPr lang="en-US" sz="1200" dirty="0"/>
                    </a:p>
                  </a:txBody>
                  <a:tcPr/>
                </a:tc>
              </a:tr>
              <a:tr h="259080">
                <a:tc>
                  <a:txBody>
                    <a:bodyPr/>
                    <a:lstStyle/>
                    <a:p>
                      <a:pPr algn="ctr"/>
                      <a:endParaRPr lang="en-US" sz="1200" dirty="0"/>
                    </a:p>
                  </a:txBody>
                  <a:tcPr>
                    <a:solidFill>
                      <a:schemeClr val="bg1"/>
                    </a:solidFill>
                  </a:tcPr>
                </a:tc>
                <a:tc>
                  <a:txBody>
                    <a:bodyPr/>
                    <a:lstStyle/>
                    <a:p>
                      <a:pPr algn="ctr"/>
                      <a:r>
                        <a:rPr lang="en-US" sz="1200" dirty="0" smtClean="0"/>
                        <a:t>µ</a:t>
                      </a:r>
                      <a:endParaRPr lang="en-US" sz="1200" dirty="0"/>
                    </a:p>
                  </a:txBody>
                  <a:tcPr>
                    <a:solidFill>
                      <a:schemeClr val="bg2">
                        <a:lumMod val="20000"/>
                        <a:lumOff val="80000"/>
                      </a:schemeClr>
                    </a:solidFill>
                  </a:tcPr>
                </a:tc>
                <a:tc>
                  <a:txBody>
                    <a:bodyPr/>
                    <a:lstStyle/>
                    <a:p>
                      <a:pPr algn="ctr"/>
                      <a:r>
                        <a:rPr lang="el-GR" sz="1400" dirty="0" smtClean="0">
                          <a:latin typeface="Times New Roman"/>
                          <a:cs typeface="Times New Roman"/>
                        </a:rPr>
                        <a:t>σ</a:t>
                      </a:r>
                      <a:endParaRPr lang="en-US" sz="1100" dirty="0"/>
                    </a:p>
                  </a:txBody>
                  <a:tcP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µ</a:t>
                      </a:r>
                    </a:p>
                  </a:txBody>
                  <a:tcP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dirty="0" smtClean="0"/>
                        <a:t>σ</a:t>
                      </a:r>
                      <a:endParaRPr lang="en-US" sz="1200" dirty="0" smtClean="0"/>
                    </a:p>
                  </a:txBody>
                  <a:tcP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µ</a:t>
                      </a:r>
                    </a:p>
                  </a:txBody>
                  <a:tcP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latin typeface="Times New Roman"/>
                          <a:cs typeface="Times New Roman"/>
                        </a:rPr>
                        <a:t>σ</a:t>
                      </a:r>
                      <a:endParaRPr lang="en-US" sz="1400" dirty="0" smtClean="0"/>
                    </a:p>
                  </a:txBody>
                  <a:tcP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µ</a:t>
                      </a:r>
                      <a:endParaRPr lang="en-US" sz="1200" dirty="0"/>
                    </a:p>
                  </a:txBody>
                  <a:tcP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latin typeface="Times New Roman"/>
                          <a:cs typeface="Times New Roman"/>
                        </a:rPr>
                        <a:t>σ</a:t>
                      </a:r>
                      <a:endParaRPr lang="en-US" sz="1400" dirty="0"/>
                    </a:p>
                  </a:txBody>
                  <a:tcPr>
                    <a:solidFill>
                      <a:schemeClr val="bg2">
                        <a:lumMod val="20000"/>
                        <a:lumOff val="80000"/>
                      </a:schemeClr>
                    </a:solidFill>
                  </a:tcPr>
                </a:tc>
              </a:tr>
              <a:tr h="259080">
                <a:tc>
                  <a:txBody>
                    <a:bodyPr/>
                    <a:lstStyle/>
                    <a:p>
                      <a:pPr algn="ctr"/>
                      <a:r>
                        <a:rPr lang="en-US" sz="1200" b="1" dirty="0" smtClean="0"/>
                        <a:t>Expert-1</a:t>
                      </a:r>
                      <a:endParaRPr lang="en-US" sz="1200" b="1" dirty="0"/>
                    </a:p>
                  </a:txBody>
                  <a:tcPr>
                    <a:solidFill>
                      <a:srgbClr val="92D050"/>
                    </a:solidFill>
                  </a:tcPr>
                </a:tc>
                <a:tc>
                  <a:txBody>
                    <a:bodyPr/>
                    <a:lstStyle/>
                    <a:p>
                      <a:pPr algn="ctr"/>
                      <a:r>
                        <a:rPr lang="en-US" sz="1200" dirty="0" smtClean="0"/>
                        <a:t>0.33</a:t>
                      </a:r>
                      <a:endParaRPr lang="en-US" sz="1200" dirty="0"/>
                    </a:p>
                  </a:txBody>
                  <a:tcPr>
                    <a:solidFill>
                      <a:schemeClr val="bg2">
                        <a:lumMod val="20000"/>
                        <a:lumOff val="80000"/>
                      </a:schemeClr>
                    </a:solidFill>
                  </a:tcPr>
                </a:tc>
                <a:tc>
                  <a:txBody>
                    <a:bodyPr/>
                    <a:lstStyle/>
                    <a:p>
                      <a:pPr algn="ctr"/>
                      <a:r>
                        <a:rPr lang="en-US" sz="1200" dirty="0" smtClean="0"/>
                        <a:t>0.20</a:t>
                      </a:r>
                      <a:endParaRPr lang="en-US" sz="1200" dirty="0"/>
                    </a:p>
                  </a:txBody>
                  <a:tcPr>
                    <a:solidFill>
                      <a:schemeClr val="bg2">
                        <a:lumMod val="20000"/>
                        <a:lumOff val="80000"/>
                      </a:schemeClr>
                    </a:solidFill>
                  </a:tcPr>
                </a:tc>
                <a:tc>
                  <a:txBody>
                    <a:bodyPr/>
                    <a:lstStyle/>
                    <a:p>
                      <a:pPr algn="ctr"/>
                      <a:r>
                        <a:rPr lang="en-US" sz="1200" dirty="0" smtClean="0"/>
                        <a:t>0.30</a:t>
                      </a:r>
                      <a:endParaRPr lang="en-US" sz="1200" dirty="0"/>
                    </a:p>
                  </a:txBody>
                  <a:tcPr>
                    <a:solidFill>
                      <a:schemeClr val="bg2">
                        <a:lumMod val="20000"/>
                        <a:lumOff val="80000"/>
                      </a:schemeClr>
                    </a:solidFill>
                  </a:tcPr>
                </a:tc>
                <a:tc>
                  <a:txBody>
                    <a:bodyPr/>
                    <a:lstStyle/>
                    <a:p>
                      <a:pPr algn="ctr"/>
                      <a:r>
                        <a:rPr lang="en-US" sz="1200" dirty="0" smtClean="0"/>
                        <a:t>0.21</a:t>
                      </a:r>
                      <a:endParaRPr lang="en-US" sz="1200" dirty="0"/>
                    </a:p>
                  </a:txBody>
                  <a:tcPr>
                    <a:solidFill>
                      <a:schemeClr val="bg2">
                        <a:lumMod val="20000"/>
                        <a:lumOff val="80000"/>
                      </a:schemeClr>
                    </a:solidFill>
                  </a:tcPr>
                </a:tc>
                <a:tc>
                  <a:txBody>
                    <a:bodyPr/>
                    <a:lstStyle/>
                    <a:p>
                      <a:pPr algn="ctr"/>
                      <a:r>
                        <a:rPr lang="en-US" sz="1200" dirty="0" smtClean="0"/>
                        <a:t>0.12</a:t>
                      </a:r>
                      <a:endParaRPr lang="en-US" sz="1200" dirty="0"/>
                    </a:p>
                  </a:txBody>
                  <a:tcPr>
                    <a:solidFill>
                      <a:schemeClr val="bg2">
                        <a:lumMod val="20000"/>
                        <a:lumOff val="80000"/>
                      </a:schemeClr>
                    </a:solidFill>
                  </a:tcPr>
                </a:tc>
                <a:tc>
                  <a:txBody>
                    <a:bodyPr/>
                    <a:lstStyle/>
                    <a:p>
                      <a:pPr algn="ctr"/>
                      <a:r>
                        <a:rPr lang="en-US" sz="1200" dirty="0" smtClean="0"/>
                        <a:t>0.11</a:t>
                      </a:r>
                      <a:endParaRPr lang="en-US" sz="1200" dirty="0"/>
                    </a:p>
                  </a:txBody>
                  <a:tcPr>
                    <a:solidFill>
                      <a:schemeClr val="bg2">
                        <a:lumMod val="20000"/>
                        <a:lumOff val="80000"/>
                      </a:schemeClr>
                    </a:solidFill>
                  </a:tcPr>
                </a:tc>
                <a:tc>
                  <a:txBody>
                    <a:bodyPr/>
                    <a:lstStyle/>
                    <a:p>
                      <a:pPr algn="ctr"/>
                      <a:r>
                        <a:rPr lang="en-US" sz="1200" dirty="0" smtClean="0"/>
                        <a:t>0.10</a:t>
                      </a:r>
                      <a:endParaRPr lang="en-US" sz="1200" dirty="0"/>
                    </a:p>
                  </a:txBody>
                  <a:tcPr>
                    <a:solidFill>
                      <a:schemeClr val="bg2">
                        <a:lumMod val="20000"/>
                        <a:lumOff val="80000"/>
                      </a:schemeClr>
                    </a:solidFill>
                  </a:tcPr>
                </a:tc>
                <a:tc>
                  <a:txBody>
                    <a:bodyPr/>
                    <a:lstStyle/>
                    <a:p>
                      <a:pPr algn="ctr"/>
                      <a:r>
                        <a:rPr lang="en-US" sz="1200" dirty="0" smtClean="0"/>
                        <a:t>0.08</a:t>
                      </a:r>
                      <a:endParaRPr lang="en-US" sz="1200" dirty="0"/>
                    </a:p>
                  </a:txBody>
                  <a:tcPr>
                    <a:solidFill>
                      <a:schemeClr val="bg2">
                        <a:lumMod val="20000"/>
                        <a:lumOff val="80000"/>
                      </a:schemeClr>
                    </a:solidFill>
                  </a:tcPr>
                </a:tc>
              </a:tr>
              <a:tr h="228600">
                <a:tc>
                  <a:txBody>
                    <a:bodyPr/>
                    <a:lstStyle/>
                    <a:p>
                      <a:pPr algn="ctr"/>
                      <a:r>
                        <a:rPr lang="en-US" sz="1200" b="1" dirty="0" smtClean="0"/>
                        <a:t>Expert-2</a:t>
                      </a:r>
                    </a:p>
                  </a:txBody>
                  <a:tcPr>
                    <a:solidFill>
                      <a:srgbClr val="92D050"/>
                    </a:solidFill>
                  </a:tcPr>
                </a:tc>
                <a:tc>
                  <a:txBody>
                    <a:bodyPr/>
                    <a:lstStyle/>
                    <a:p>
                      <a:pPr algn="ctr"/>
                      <a:r>
                        <a:rPr lang="en-US" sz="1200" dirty="0" smtClean="0"/>
                        <a:t>0.25</a:t>
                      </a:r>
                      <a:endParaRPr lang="en-US" sz="1200" dirty="0"/>
                    </a:p>
                  </a:txBody>
                  <a:tcPr>
                    <a:solidFill>
                      <a:schemeClr val="bg2">
                        <a:lumMod val="20000"/>
                        <a:lumOff val="80000"/>
                      </a:schemeClr>
                    </a:solidFill>
                  </a:tcPr>
                </a:tc>
                <a:tc>
                  <a:txBody>
                    <a:bodyPr/>
                    <a:lstStyle/>
                    <a:p>
                      <a:pPr algn="ctr"/>
                      <a:r>
                        <a:rPr lang="en-US" sz="1200" dirty="0" smtClean="0"/>
                        <a:t>0.15</a:t>
                      </a:r>
                      <a:endParaRPr lang="en-US" sz="1200" dirty="0"/>
                    </a:p>
                  </a:txBody>
                  <a:tcPr>
                    <a:solidFill>
                      <a:schemeClr val="bg2">
                        <a:lumMod val="20000"/>
                        <a:lumOff val="80000"/>
                      </a:schemeClr>
                    </a:solidFill>
                  </a:tcPr>
                </a:tc>
                <a:tc>
                  <a:txBody>
                    <a:bodyPr/>
                    <a:lstStyle/>
                    <a:p>
                      <a:pPr algn="ctr"/>
                      <a:r>
                        <a:rPr lang="en-US" sz="1200" dirty="0" smtClean="0"/>
                        <a:t>0.22</a:t>
                      </a:r>
                      <a:endParaRPr lang="en-US" sz="1200" dirty="0"/>
                    </a:p>
                  </a:txBody>
                  <a:tcPr>
                    <a:solidFill>
                      <a:schemeClr val="bg2">
                        <a:lumMod val="20000"/>
                        <a:lumOff val="80000"/>
                      </a:schemeClr>
                    </a:solidFill>
                  </a:tcPr>
                </a:tc>
                <a:tc>
                  <a:txBody>
                    <a:bodyPr/>
                    <a:lstStyle/>
                    <a:p>
                      <a:pPr algn="ctr"/>
                      <a:r>
                        <a:rPr lang="en-US" sz="1200" dirty="0" smtClean="0"/>
                        <a:t>0.17</a:t>
                      </a:r>
                      <a:endParaRPr lang="en-US" sz="1200" dirty="0"/>
                    </a:p>
                  </a:txBody>
                  <a:tcPr>
                    <a:solidFill>
                      <a:schemeClr val="bg2">
                        <a:lumMod val="20000"/>
                        <a:lumOff val="80000"/>
                      </a:schemeClr>
                    </a:solidFill>
                  </a:tcPr>
                </a:tc>
                <a:tc>
                  <a:txBody>
                    <a:bodyPr/>
                    <a:lstStyle/>
                    <a:p>
                      <a:pPr algn="ctr"/>
                      <a:r>
                        <a:rPr lang="en-US" sz="1200" dirty="0" smtClean="0"/>
                        <a:t>0.12</a:t>
                      </a:r>
                      <a:endParaRPr lang="en-US" sz="1200" dirty="0"/>
                    </a:p>
                  </a:txBody>
                  <a:tcPr>
                    <a:solidFill>
                      <a:schemeClr val="bg2">
                        <a:lumMod val="20000"/>
                        <a:lumOff val="80000"/>
                      </a:schemeClr>
                    </a:solidFill>
                  </a:tcPr>
                </a:tc>
                <a:tc>
                  <a:txBody>
                    <a:bodyPr/>
                    <a:lstStyle/>
                    <a:p>
                      <a:pPr algn="ctr"/>
                      <a:r>
                        <a:rPr lang="en-US" sz="1200" dirty="0" smtClean="0"/>
                        <a:t>0.10</a:t>
                      </a:r>
                      <a:endParaRPr lang="en-US" sz="1200" dirty="0"/>
                    </a:p>
                  </a:txBody>
                  <a:tcPr>
                    <a:solidFill>
                      <a:schemeClr val="bg2">
                        <a:lumMod val="20000"/>
                        <a:lumOff val="80000"/>
                      </a:schemeClr>
                    </a:solidFill>
                  </a:tcPr>
                </a:tc>
                <a:tc>
                  <a:txBody>
                    <a:bodyPr/>
                    <a:lstStyle/>
                    <a:p>
                      <a:pPr algn="ctr"/>
                      <a:r>
                        <a:rPr lang="en-US" sz="1200" dirty="0" smtClean="0"/>
                        <a:t>0.12</a:t>
                      </a:r>
                      <a:endParaRPr lang="en-US" sz="1200" dirty="0"/>
                    </a:p>
                  </a:txBody>
                  <a:tcPr>
                    <a:solidFill>
                      <a:schemeClr val="bg2">
                        <a:lumMod val="20000"/>
                        <a:lumOff val="80000"/>
                      </a:schemeClr>
                    </a:solidFill>
                  </a:tcPr>
                </a:tc>
                <a:tc>
                  <a:txBody>
                    <a:bodyPr/>
                    <a:lstStyle/>
                    <a:p>
                      <a:pPr algn="ctr"/>
                      <a:r>
                        <a:rPr lang="en-US" sz="1200" dirty="0" smtClean="0"/>
                        <a:t>0.08</a:t>
                      </a:r>
                      <a:endParaRPr lang="en-US" sz="1200" dirty="0"/>
                    </a:p>
                  </a:txBody>
                  <a:tcPr>
                    <a:solidFill>
                      <a:schemeClr val="bg2">
                        <a:lumMod val="20000"/>
                        <a:lumOff val="80000"/>
                      </a:schemeClr>
                    </a:solidFill>
                  </a:tcPr>
                </a:tc>
              </a:tr>
              <a:tr h="259080">
                <a:tc>
                  <a:txBody>
                    <a:bodyPr/>
                    <a:lstStyle/>
                    <a:p>
                      <a:pPr algn="ctr"/>
                      <a:r>
                        <a:rPr lang="en-US" sz="1200" b="1" dirty="0" smtClean="0"/>
                        <a:t>Expert-3</a:t>
                      </a:r>
                      <a:endParaRPr lang="en-US" sz="1200" b="1" dirty="0"/>
                    </a:p>
                  </a:txBody>
                  <a:tcPr>
                    <a:solidFill>
                      <a:srgbClr val="92D050"/>
                    </a:solidFill>
                  </a:tcPr>
                </a:tc>
                <a:tc>
                  <a:txBody>
                    <a:bodyPr/>
                    <a:lstStyle/>
                    <a:p>
                      <a:pPr algn="ctr"/>
                      <a:r>
                        <a:rPr lang="en-US" sz="1200" dirty="0" smtClean="0"/>
                        <a:t>0.29</a:t>
                      </a:r>
                      <a:endParaRPr lang="en-US" sz="1200" dirty="0"/>
                    </a:p>
                  </a:txBody>
                  <a:tcPr>
                    <a:solidFill>
                      <a:schemeClr val="bg2">
                        <a:lumMod val="20000"/>
                        <a:lumOff val="80000"/>
                      </a:schemeClr>
                    </a:solidFill>
                  </a:tcPr>
                </a:tc>
                <a:tc>
                  <a:txBody>
                    <a:bodyPr/>
                    <a:lstStyle/>
                    <a:p>
                      <a:pPr algn="ctr"/>
                      <a:r>
                        <a:rPr lang="en-US" sz="1200" dirty="0" smtClean="0"/>
                        <a:t>0.17</a:t>
                      </a:r>
                      <a:endParaRPr lang="en-US" sz="1200" dirty="0"/>
                    </a:p>
                  </a:txBody>
                  <a:tcPr>
                    <a:solidFill>
                      <a:schemeClr val="bg2">
                        <a:lumMod val="20000"/>
                        <a:lumOff val="80000"/>
                      </a:schemeClr>
                    </a:solidFill>
                  </a:tcPr>
                </a:tc>
                <a:tc>
                  <a:txBody>
                    <a:bodyPr/>
                    <a:lstStyle/>
                    <a:p>
                      <a:pPr algn="ctr"/>
                      <a:r>
                        <a:rPr lang="en-US" sz="1200" dirty="0" smtClean="0"/>
                        <a:t>0.26</a:t>
                      </a:r>
                      <a:endParaRPr lang="en-US" sz="1200" dirty="0"/>
                    </a:p>
                  </a:txBody>
                  <a:tcPr>
                    <a:solidFill>
                      <a:schemeClr val="bg2">
                        <a:lumMod val="20000"/>
                        <a:lumOff val="80000"/>
                      </a:schemeClr>
                    </a:solidFill>
                  </a:tcPr>
                </a:tc>
                <a:tc>
                  <a:txBody>
                    <a:bodyPr/>
                    <a:lstStyle/>
                    <a:p>
                      <a:pPr algn="ctr"/>
                      <a:r>
                        <a:rPr lang="en-US" sz="1200" dirty="0" smtClean="0"/>
                        <a:t>0.18</a:t>
                      </a:r>
                      <a:endParaRPr lang="en-US" sz="1200" dirty="0"/>
                    </a:p>
                  </a:txBody>
                  <a:tcPr>
                    <a:solidFill>
                      <a:schemeClr val="bg2">
                        <a:lumMod val="20000"/>
                        <a:lumOff val="80000"/>
                      </a:schemeClr>
                    </a:solidFill>
                  </a:tcPr>
                </a:tc>
                <a:tc>
                  <a:txBody>
                    <a:bodyPr/>
                    <a:lstStyle/>
                    <a:p>
                      <a:pPr algn="ctr"/>
                      <a:r>
                        <a:rPr lang="en-US" sz="1200" dirty="0" smtClean="0"/>
                        <a:t>0.12</a:t>
                      </a:r>
                      <a:endParaRPr lang="en-US" sz="1200" dirty="0"/>
                    </a:p>
                  </a:txBody>
                  <a:tcPr>
                    <a:solidFill>
                      <a:schemeClr val="bg2">
                        <a:lumMod val="20000"/>
                        <a:lumOff val="80000"/>
                      </a:schemeClr>
                    </a:solidFill>
                  </a:tcPr>
                </a:tc>
                <a:tc>
                  <a:txBody>
                    <a:bodyPr/>
                    <a:lstStyle/>
                    <a:p>
                      <a:pPr algn="ctr"/>
                      <a:r>
                        <a:rPr lang="en-US" sz="1200" dirty="0" smtClean="0"/>
                        <a:t>0.11</a:t>
                      </a:r>
                      <a:endParaRPr lang="en-US" sz="1200" dirty="0"/>
                    </a:p>
                  </a:txBody>
                  <a:tcPr>
                    <a:solidFill>
                      <a:schemeClr val="bg2">
                        <a:lumMod val="20000"/>
                        <a:lumOff val="80000"/>
                      </a:schemeClr>
                    </a:solidFill>
                  </a:tcPr>
                </a:tc>
                <a:tc>
                  <a:txBody>
                    <a:bodyPr/>
                    <a:lstStyle/>
                    <a:p>
                      <a:pPr algn="ctr"/>
                      <a:r>
                        <a:rPr lang="en-US" sz="1200" dirty="0" smtClean="0"/>
                        <a:t>0.10</a:t>
                      </a:r>
                      <a:endParaRPr lang="en-US" sz="1200" dirty="0"/>
                    </a:p>
                  </a:txBody>
                  <a:tcPr>
                    <a:solidFill>
                      <a:schemeClr val="bg2">
                        <a:lumMod val="20000"/>
                        <a:lumOff val="80000"/>
                      </a:schemeClr>
                    </a:solidFill>
                  </a:tcPr>
                </a:tc>
                <a:tc>
                  <a:txBody>
                    <a:bodyPr/>
                    <a:lstStyle/>
                    <a:p>
                      <a:pPr algn="ctr"/>
                      <a:r>
                        <a:rPr lang="en-US" sz="1200" dirty="0" smtClean="0"/>
                        <a:t>0.08</a:t>
                      </a:r>
                      <a:endParaRPr lang="en-US" sz="1200" dirty="0"/>
                    </a:p>
                  </a:txBody>
                  <a:tcPr>
                    <a:solidFill>
                      <a:schemeClr val="bg2">
                        <a:lumMod val="20000"/>
                        <a:lumOff val="80000"/>
                      </a:schemeClr>
                    </a:solidFill>
                  </a:tcPr>
                </a:tc>
              </a:tr>
              <a:tr h="289560">
                <a:tc>
                  <a:txBody>
                    <a:bodyPr/>
                    <a:lstStyle/>
                    <a:p>
                      <a:pPr algn="ctr"/>
                      <a:r>
                        <a:rPr lang="en-US" sz="1200" b="1" dirty="0" smtClean="0"/>
                        <a:t>Expert-4</a:t>
                      </a:r>
                      <a:endParaRPr lang="en-US" sz="1200" b="1" dirty="0"/>
                    </a:p>
                  </a:txBody>
                  <a:tcPr>
                    <a:solidFill>
                      <a:srgbClr val="92D050"/>
                    </a:solidFill>
                  </a:tcPr>
                </a:tc>
                <a:tc>
                  <a:txBody>
                    <a:bodyPr/>
                    <a:lstStyle/>
                    <a:p>
                      <a:pPr algn="ctr"/>
                      <a:r>
                        <a:rPr lang="en-US" sz="1200" dirty="0" smtClean="0"/>
                        <a:t>0.28</a:t>
                      </a:r>
                      <a:endParaRPr lang="en-US" sz="1200" dirty="0"/>
                    </a:p>
                  </a:txBody>
                  <a:tcPr>
                    <a:solidFill>
                      <a:schemeClr val="accent5">
                        <a:lumMod val="90000"/>
                      </a:schemeClr>
                    </a:solidFill>
                  </a:tcPr>
                </a:tc>
                <a:tc>
                  <a:txBody>
                    <a:bodyPr/>
                    <a:lstStyle/>
                    <a:p>
                      <a:pPr algn="ctr"/>
                      <a:r>
                        <a:rPr lang="en-US" sz="1200" dirty="0" smtClean="0"/>
                        <a:t>0.17</a:t>
                      </a:r>
                      <a:endParaRPr lang="en-US" sz="1200" dirty="0"/>
                    </a:p>
                  </a:txBody>
                  <a:tcPr>
                    <a:solidFill>
                      <a:schemeClr val="bg2">
                        <a:lumMod val="20000"/>
                        <a:lumOff val="80000"/>
                      </a:schemeClr>
                    </a:solidFill>
                  </a:tcPr>
                </a:tc>
                <a:tc>
                  <a:txBody>
                    <a:bodyPr/>
                    <a:lstStyle/>
                    <a:p>
                      <a:pPr algn="ctr"/>
                      <a:r>
                        <a:rPr lang="en-US" sz="1200" dirty="0" smtClean="0"/>
                        <a:t>0.26</a:t>
                      </a:r>
                      <a:endParaRPr lang="en-US" sz="1200" dirty="0"/>
                    </a:p>
                  </a:txBody>
                  <a:tcPr>
                    <a:solidFill>
                      <a:schemeClr val="accent5">
                        <a:lumMod val="90000"/>
                      </a:schemeClr>
                    </a:solidFill>
                  </a:tcPr>
                </a:tc>
                <a:tc>
                  <a:txBody>
                    <a:bodyPr/>
                    <a:lstStyle/>
                    <a:p>
                      <a:pPr algn="ctr"/>
                      <a:r>
                        <a:rPr lang="en-US" sz="1200" dirty="0" smtClean="0"/>
                        <a:t>0.18</a:t>
                      </a:r>
                      <a:endParaRPr lang="en-US" sz="1200" dirty="0"/>
                    </a:p>
                  </a:txBody>
                  <a:tcPr>
                    <a:solidFill>
                      <a:schemeClr val="bg2">
                        <a:lumMod val="20000"/>
                        <a:lumOff val="80000"/>
                      </a:schemeClr>
                    </a:solidFill>
                  </a:tcPr>
                </a:tc>
                <a:tc>
                  <a:txBody>
                    <a:bodyPr/>
                    <a:lstStyle/>
                    <a:p>
                      <a:pPr algn="ctr"/>
                      <a:r>
                        <a:rPr lang="en-US" sz="1200" dirty="0" smtClean="0"/>
                        <a:t>0.10</a:t>
                      </a:r>
                      <a:endParaRPr lang="en-US" sz="1200" dirty="0"/>
                    </a:p>
                  </a:txBody>
                  <a:tcPr>
                    <a:solidFill>
                      <a:schemeClr val="accent5">
                        <a:lumMod val="90000"/>
                      </a:schemeClr>
                    </a:solidFill>
                  </a:tcPr>
                </a:tc>
                <a:tc>
                  <a:txBody>
                    <a:bodyPr/>
                    <a:lstStyle/>
                    <a:p>
                      <a:pPr algn="ctr"/>
                      <a:r>
                        <a:rPr lang="en-US" sz="1200" dirty="0" smtClean="0"/>
                        <a:t>0.09</a:t>
                      </a:r>
                      <a:endParaRPr lang="en-US" sz="1200" dirty="0"/>
                    </a:p>
                  </a:txBody>
                  <a:tcPr>
                    <a:solidFill>
                      <a:schemeClr val="bg2">
                        <a:lumMod val="20000"/>
                        <a:lumOff val="80000"/>
                      </a:schemeClr>
                    </a:solidFill>
                  </a:tcPr>
                </a:tc>
                <a:tc>
                  <a:txBody>
                    <a:bodyPr/>
                    <a:lstStyle/>
                    <a:p>
                      <a:pPr algn="ctr"/>
                      <a:r>
                        <a:rPr lang="en-US" sz="1200" dirty="0" smtClean="0"/>
                        <a:t>0.08</a:t>
                      </a:r>
                      <a:endParaRPr lang="en-US" sz="1200" dirty="0"/>
                    </a:p>
                  </a:txBody>
                  <a:tcPr>
                    <a:solidFill>
                      <a:schemeClr val="accent5">
                        <a:lumMod val="90000"/>
                      </a:schemeClr>
                    </a:solidFill>
                  </a:tcPr>
                </a:tc>
                <a:tc>
                  <a:txBody>
                    <a:bodyPr/>
                    <a:lstStyle/>
                    <a:p>
                      <a:pPr algn="ctr"/>
                      <a:r>
                        <a:rPr lang="en-US" sz="1200" dirty="0" smtClean="0"/>
                        <a:t>0.06</a:t>
                      </a:r>
                      <a:endParaRPr lang="en-US" sz="1200" dirty="0"/>
                    </a:p>
                  </a:txBody>
                  <a:tcPr>
                    <a:solidFill>
                      <a:schemeClr val="bg2">
                        <a:lumMod val="20000"/>
                        <a:lumOff val="80000"/>
                      </a:schemeClr>
                    </a:solidFill>
                  </a:tcPr>
                </a:tc>
              </a:tr>
            </a:tbl>
          </a:graphicData>
        </a:graphic>
      </p:graphicFrame>
      <p:sp>
        <p:nvSpPr>
          <p:cNvPr id="8" name="Rectangle 7"/>
          <p:cNvSpPr/>
          <p:nvPr/>
        </p:nvSpPr>
        <p:spPr>
          <a:xfrm>
            <a:off x="3276600" y="3505200"/>
            <a:ext cx="2419253" cy="338554"/>
          </a:xfrm>
          <a:prstGeom prst="rect">
            <a:avLst/>
          </a:prstGeom>
        </p:spPr>
        <p:txBody>
          <a:bodyPr wrap="none">
            <a:spAutoFit/>
          </a:bodyPr>
          <a:lstStyle/>
          <a:p>
            <a:pPr algn="ctr"/>
            <a:r>
              <a:rPr lang="en-US" sz="1600" b="1" dirty="0" smtClean="0">
                <a:solidFill>
                  <a:srgbClr val="FF0000"/>
                </a:solidFill>
                <a:latin typeface="Gill Sans MT" pitchFamily="34" charset="0"/>
              </a:rPr>
              <a:t>Error reduction of 16 %</a:t>
            </a:r>
            <a:endParaRPr lang="en-US" sz="1600" b="1" dirty="0">
              <a:solidFill>
                <a:srgbClr val="FF0000"/>
              </a:solidFill>
              <a:latin typeface="Gill Sans MT" pitchFamily="34" charset="0"/>
            </a:endParaRPr>
          </a:p>
        </p:txBody>
      </p:sp>
      <p:sp>
        <p:nvSpPr>
          <p:cNvPr id="9" name="Rectangle 8"/>
          <p:cNvSpPr/>
          <p:nvPr/>
        </p:nvSpPr>
        <p:spPr>
          <a:xfrm>
            <a:off x="3352800" y="6519446"/>
            <a:ext cx="2419253" cy="338554"/>
          </a:xfrm>
          <a:prstGeom prst="rect">
            <a:avLst/>
          </a:prstGeom>
        </p:spPr>
        <p:txBody>
          <a:bodyPr wrap="none">
            <a:spAutoFit/>
          </a:bodyPr>
          <a:lstStyle/>
          <a:p>
            <a:pPr algn="ctr"/>
            <a:r>
              <a:rPr lang="en-US" sz="1600" b="1" dirty="0" smtClean="0">
                <a:solidFill>
                  <a:srgbClr val="FF0000"/>
                </a:solidFill>
                <a:latin typeface="Gill Sans MT" pitchFamily="34" charset="0"/>
              </a:rPr>
              <a:t>Error reduction of 13 %</a:t>
            </a:r>
            <a:endParaRPr lang="en-US" sz="1600" b="1" dirty="0">
              <a:solidFill>
                <a:srgbClr val="FF0000"/>
              </a:solidFill>
              <a:latin typeface="Gill Sans MT" pitchFamily="34" charset="0"/>
            </a:endParaRPr>
          </a:p>
        </p:txBody>
      </p:sp>
      <p:sp>
        <p:nvSpPr>
          <p:cNvPr id="10" name="TextBox 9"/>
          <p:cNvSpPr txBox="1"/>
          <p:nvPr/>
        </p:nvSpPr>
        <p:spPr>
          <a:xfrm>
            <a:off x="8673935" y="0"/>
            <a:ext cx="457200" cy="307777"/>
          </a:xfrm>
          <a:prstGeom prst="rect">
            <a:avLst/>
          </a:prstGeom>
          <a:noFill/>
        </p:spPr>
        <p:txBody>
          <a:bodyPr wrap="square" rtlCol="0">
            <a:spAutoFit/>
          </a:bodyPr>
          <a:lstStyle/>
          <a:p>
            <a:pPr algn="r"/>
            <a:r>
              <a:rPr lang="en-US" sz="1400" b="1" dirty="0" smtClean="0"/>
              <a:t>34</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an addition retinal view</a:t>
            </a:r>
            <a:endParaRPr lang="en-US" dirty="0"/>
          </a:p>
        </p:txBody>
      </p:sp>
      <p:sp>
        <p:nvSpPr>
          <p:cNvPr id="3" name="Content Placeholder 2"/>
          <p:cNvSpPr>
            <a:spLocks noGrp="1"/>
          </p:cNvSpPr>
          <p:nvPr>
            <p:ph idx="1"/>
          </p:nvPr>
        </p:nvSpPr>
        <p:spPr/>
        <p:txBody>
          <a:bodyPr/>
          <a:lstStyle/>
          <a:p>
            <a:r>
              <a:rPr lang="en-US" dirty="0" smtClean="0">
                <a:solidFill>
                  <a:srgbClr val="008000"/>
                </a:solidFill>
              </a:rPr>
              <a:t>Dataset</a:t>
            </a:r>
            <a:r>
              <a:rPr lang="en-US" dirty="0" smtClean="0"/>
              <a:t> </a:t>
            </a:r>
          </a:p>
          <a:p>
            <a:pPr lvl="1"/>
            <a:r>
              <a:rPr lang="en-US" dirty="0"/>
              <a:t>T</a:t>
            </a:r>
            <a:r>
              <a:rPr lang="en-US" dirty="0" smtClean="0"/>
              <a:t>hree retinal views </a:t>
            </a:r>
          </a:p>
          <a:p>
            <a:pPr lvl="1"/>
            <a:r>
              <a:rPr lang="en-US" dirty="0" smtClean="0"/>
              <a:t>8 glaucomatous and 7 normal eyes</a:t>
            </a:r>
          </a:p>
          <a:p>
            <a:endParaRPr lang="en-US" dirty="0" smtClean="0"/>
          </a:p>
          <a:p>
            <a:endParaRPr lang="en-US" dirty="0" smtClean="0"/>
          </a:p>
          <a:p>
            <a:r>
              <a:rPr lang="en-US" dirty="0" smtClean="0">
                <a:solidFill>
                  <a:srgbClr val="008000"/>
                </a:solidFill>
              </a:rPr>
              <a:t>Performance gain over two views</a:t>
            </a:r>
          </a:p>
          <a:p>
            <a:pPr lvl="1">
              <a:buNone/>
            </a:pPr>
            <a:r>
              <a:rPr lang="en-US" dirty="0" smtClean="0"/>
              <a:t>Vertical C/D	=  error reduction of 33 %</a:t>
            </a:r>
          </a:p>
          <a:p>
            <a:pPr lvl="1">
              <a:buNone/>
            </a:pPr>
            <a:r>
              <a:rPr lang="en-US" dirty="0" smtClean="0"/>
              <a:t>Area C/D	=  error reduction of 18 % </a:t>
            </a:r>
          </a:p>
          <a:p>
            <a:pPr lvl="1">
              <a:buNone/>
            </a:pPr>
            <a:endParaRPr lang="en-US" dirty="0" smtClean="0"/>
          </a:p>
          <a:p>
            <a:endParaRPr lang="en-US" dirty="0" smtClean="0"/>
          </a:p>
          <a:p>
            <a:pPr>
              <a:buFont typeface="Wingdings" pitchFamily="2" charset="2"/>
              <a:buChar char="Ø"/>
            </a:pPr>
            <a:r>
              <a:rPr lang="en-US" dirty="0" smtClean="0"/>
              <a:t>Our solution gives flexibility to integrate information from multiple views to improve performance</a:t>
            </a:r>
          </a:p>
          <a:p>
            <a:pPr lvl="1"/>
            <a:endParaRPr lang="en-US" dirty="0" smtClean="0"/>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35</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box(in)">
                                      <p:cBhvr>
                                        <p:cTn id="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258763"/>
            <a:ext cx="7772400" cy="838200"/>
          </a:xfrm>
        </p:spPr>
        <p:txBody>
          <a:bodyPr/>
          <a:lstStyle/>
          <a:p>
            <a:r>
              <a:rPr lang="en-US" smtClean="0"/>
              <a:t>Summary - Cup Segmentation</a:t>
            </a:r>
          </a:p>
        </p:txBody>
      </p:sp>
      <p:sp>
        <p:nvSpPr>
          <p:cNvPr id="20483" name="Content Placeholder 2"/>
          <p:cNvSpPr>
            <a:spLocks noGrp="1"/>
          </p:cNvSpPr>
          <p:nvPr>
            <p:ph idx="1"/>
          </p:nvPr>
        </p:nvSpPr>
        <p:spPr>
          <a:xfrm>
            <a:off x="685800" y="1524000"/>
            <a:ext cx="8001000" cy="4038600"/>
          </a:xfrm>
        </p:spPr>
        <p:txBody>
          <a:bodyPr/>
          <a:lstStyle/>
          <a:p>
            <a:pPr>
              <a:buFontTx/>
              <a:buNone/>
            </a:pPr>
            <a:r>
              <a:rPr lang="en-US" dirty="0" smtClean="0">
                <a:solidFill>
                  <a:srgbClr val="008000"/>
                </a:solidFill>
              </a:rPr>
              <a:t>Monocular retinal images</a:t>
            </a:r>
          </a:p>
          <a:p>
            <a:r>
              <a:rPr lang="en-US" sz="2000" dirty="0" smtClean="0"/>
              <a:t>developed a novel, method using vessel bends at the cup boundary</a:t>
            </a:r>
          </a:p>
          <a:p>
            <a:pPr lvl="2">
              <a:buNone/>
            </a:pPr>
            <a:endParaRPr lang="en-US" dirty="0" smtClean="0"/>
          </a:p>
          <a:p>
            <a:pPr>
              <a:buFontTx/>
              <a:buNone/>
            </a:pPr>
            <a:r>
              <a:rPr lang="en-US" dirty="0" smtClean="0">
                <a:solidFill>
                  <a:srgbClr val="008000"/>
                </a:solidFill>
              </a:rPr>
              <a:t>Stereo retinal images</a:t>
            </a:r>
          </a:p>
          <a:p>
            <a:r>
              <a:rPr lang="en-US" sz="2000" dirty="0" smtClean="0"/>
              <a:t>developed a novel, depth discontinuity based method</a:t>
            </a:r>
          </a:p>
          <a:p>
            <a:r>
              <a:rPr lang="en-US" sz="2000" dirty="0" smtClean="0"/>
              <a:t>employs multiple cues (motion boundary and partial occlusion)</a:t>
            </a:r>
          </a:p>
          <a:p>
            <a:r>
              <a:rPr lang="en-US" sz="2000" dirty="0" smtClean="0"/>
              <a:t>shows improvement over monocular-based method</a:t>
            </a:r>
          </a:p>
          <a:p>
            <a:r>
              <a:rPr lang="en-US" sz="2000" dirty="0" smtClean="0"/>
              <a:t>allows integration of multiple retinal views   </a:t>
            </a:r>
            <a:endParaRPr lang="en-US" dirty="0" smtClean="0"/>
          </a:p>
          <a:p>
            <a:pPr lvl="2"/>
            <a:endParaRPr lang="en-US" dirty="0" smtClean="0"/>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36</a:t>
            </a:r>
            <a:endParaRPr lang="en-US"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685800" y="1143000"/>
            <a:ext cx="8229600" cy="5410200"/>
          </a:xfrm>
        </p:spPr>
        <p:txBody>
          <a:bodyPr/>
          <a:lstStyle/>
          <a:p>
            <a:pPr marL="914400" lvl="1" indent="-457200">
              <a:buFont typeface="Wingdings" pitchFamily="2" charset="2"/>
              <a:buChar char="v"/>
            </a:pPr>
            <a:r>
              <a:rPr lang="en-US" sz="2400" dirty="0" smtClean="0">
                <a:latin typeface="Gill Sans MT" pitchFamily="34" charset="0"/>
              </a:rPr>
              <a:t>Optic disk segmentation </a:t>
            </a:r>
          </a:p>
          <a:p>
            <a:pPr marL="1371600" lvl="2" indent="-457200">
              <a:buFont typeface="Wingdings" pitchFamily="2" charset="2"/>
              <a:buChar char="§"/>
            </a:pPr>
            <a:r>
              <a:rPr lang="en-US" sz="2200" dirty="0" smtClean="0">
                <a:latin typeface="Gill Sans MT" pitchFamily="34" charset="0"/>
              </a:rPr>
              <a:t> Challenges</a:t>
            </a:r>
          </a:p>
          <a:p>
            <a:pPr marL="1371600" lvl="2" indent="-457200">
              <a:buFont typeface="Wingdings" pitchFamily="2" charset="2"/>
              <a:buChar char="§"/>
            </a:pPr>
            <a:r>
              <a:rPr lang="en-US" sz="2200" dirty="0" smtClean="0"/>
              <a:t> State of art </a:t>
            </a:r>
          </a:p>
          <a:p>
            <a:pPr marL="1371600" lvl="2" indent="-457200">
              <a:buFont typeface="Wingdings" pitchFamily="2" charset="2"/>
              <a:buChar char="§"/>
            </a:pPr>
            <a:r>
              <a:rPr lang="en-US" sz="2200" dirty="0" smtClean="0">
                <a:latin typeface="Gill Sans MT" pitchFamily="34" charset="0"/>
              </a:rPr>
              <a:t> Proposed approach  </a:t>
            </a:r>
          </a:p>
          <a:p>
            <a:pPr marL="914400" lvl="1" indent="-457200">
              <a:buFont typeface="Wingdings" pitchFamily="2" charset="2"/>
              <a:buChar char="v"/>
            </a:pPr>
            <a:endParaRPr lang="en-US" sz="2400" dirty="0" smtClean="0">
              <a:latin typeface="Gill Sans MT" pitchFamily="34" charset="0"/>
            </a:endParaRPr>
          </a:p>
          <a:p>
            <a:pPr marL="914400" lvl="1" indent="-457200">
              <a:buFont typeface="Wingdings" pitchFamily="2" charset="2"/>
              <a:buChar char="v"/>
            </a:pPr>
            <a:r>
              <a:rPr lang="en-US" sz="2400" dirty="0" smtClean="0">
                <a:latin typeface="Gill Sans MT" pitchFamily="34" charset="0"/>
              </a:rPr>
              <a:t>Cup segmentation </a:t>
            </a:r>
          </a:p>
          <a:p>
            <a:pPr marL="1371600" lvl="2" indent="-457200">
              <a:buFont typeface="Wingdings" pitchFamily="2" charset="2"/>
              <a:buChar char="§"/>
            </a:pPr>
            <a:r>
              <a:rPr lang="en-US" sz="2000" dirty="0" smtClean="0">
                <a:latin typeface="Gill Sans MT" pitchFamily="34" charset="0"/>
              </a:rPr>
              <a:t>Monocular images</a:t>
            </a:r>
          </a:p>
          <a:p>
            <a:pPr marL="1371600" lvl="2" indent="-457200">
              <a:buFont typeface="Wingdings" pitchFamily="2" charset="2"/>
              <a:buChar char="§"/>
            </a:pPr>
            <a:r>
              <a:rPr lang="en-US" sz="2000" dirty="0" smtClean="0">
                <a:latin typeface="Gill Sans MT" pitchFamily="34" charset="0"/>
              </a:rPr>
              <a:t>Multi-view images</a:t>
            </a:r>
          </a:p>
          <a:p>
            <a:pPr marL="914400" lvl="1" indent="-457200">
              <a:buFont typeface="Wingdings" pitchFamily="2" charset="2"/>
              <a:buChar char="v"/>
            </a:pPr>
            <a:endParaRPr lang="en-US" sz="2400" dirty="0" smtClean="0">
              <a:latin typeface="Gill Sans MT" pitchFamily="34" charset="0"/>
            </a:endParaRPr>
          </a:p>
          <a:p>
            <a:pPr marL="914400" lvl="1" indent="-457200">
              <a:buFont typeface="Wingdings" pitchFamily="2" charset="2"/>
              <a:buChar char="Ø"/>
            </a:pPr>
            <a:r>
              <a:rPr lang="en-US" sz="2400" dirty="0" smtClean="0">
                <a:solidFill>
                  <a:srgbClr val="008000"/>
                </a:solidFill>
                <a:latin typeface="Gill Sans MT" pitchFamily="34" charset="0"/>
              </a:rPr>
              <a:t>PPA and RNFL detection </a:t>
            </a:r>
          </a:p>
          <a:p>
            <a:pPr marL="914400" lvl="1" indent="-457200">
              <a:buFont typeface="Wingdings" pitchFamily="2" charset="2"/>
              <a:buChar char="v"/>
            </a:pPr>
            <a:endParaRPr lang="en-US" sz="2400" dirty="0" smtClean="0">
              <a:latin typeface="Gill Sans MT" pitchFamily="34" charset="0"/>
            </a:endParaRPr>
          </a:p>
          <a:p>
            <a:pPr marL="914400" lvl="1" indent="-457200">
              <a:buFont typeface="Wingdings" pitchFamily="2" charset="2"/>
              <a:buChar char="v"/>
            </a:pPr>
            <a:r>
              <a:rPr lang="en-US" sz="2400" dirty="0"/>
              <a:t>I</a:t>
            </a:r>
            <a:r>
              <a:rPr lang="en-US" sz="2400" dirty="0" smtClean="0"/>
              <a:t>mage-level glaucoma classification</a:t>
            </a:r>
            <a:endParaRPr lang="en-US" sz="2400" dirty="0" smtClean="0">
              <a:latin typeface="Gill Sans MT" pitchFamily="34" charset="0"/>
            </a:endParaRPr>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37</a:t>
            </a:r>
            <a:endParaRPr lang="en-US"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of PPA and RNFL defect</a:t>
            </a:r>
            <a:endParaRPr lang="en-US" dirty="0"/>
          </a:p>
        </p:txBody>
      </p:sp>
      <p:sp>
        <p:nvSpPr>
          <p:cNvPr id="3" name="Content Placeholder 2"/>
          <p:cNvSpPr>
            <a:spLocks noGrp="1"/>
          </p:cNvSpPr>
          <p:nvPr>
            <p:ph idx="1"/>
          </p:nvPr>
        </p:nvSpPr>
        <p:spPr>
          <a:xfrm>
            <a:off x="685800" y="1143000"/>
            <a:ext cx="7772400" cy="1219200"/>
          </a:xfrm>
        </p:spPr>
        <p:txBody>
          <a:bodyPr/>
          <a:lstStyle/>
          <a:p>
            <a:pPr>
              <a:buNone/>
            </a:pPr>
            <a:r>
              <a:rPr lang="en-US" dirty="0" smtClean="0">
                <a:solidFill>
                  <a:srgbClr val="008000"/>
                </a:solidFill>
              </a:rPr>
              <a:t>Challenges:</a:t>
            </a:r>
            <a:r>
              <a:rPr lang="en-US" dirty="0" smtClean="0"/>
              <a:t> </a:t>
            </a:r>
          </a:p>
          <a:p>
            <a:r>
              <a:rPr lang="en-US" sz="1800" dirty="0" smtClean="0"/>
              <a:t>high amount of inter-image variations</a:t>
            </a:r>
          </a:p>
          <a:p>
            <a:r>
              <a:rPr lang="en-US" sz="1800" dirty="0" smtClean="0"/>
              <a:t>subtle visual </a:t>
            </a:r>
            <a:r>
              <a:rPr lang="en-US" sz="1800" dirty="0" err="1" smtClean="0"/>
              <a:t>separability</a:t>
            </a:r>
            <a:r>
              <a:rPr lang="en-US" sz="1800" dirty="0" smtClean="0"/>
              <a:t> from the normal image regions</a:t>
            </a:r>
          </a:p>
        </p:txBody>
      </p:sp>
      <p:grpSp>
        <p:nvGrpSpPr>
          <p:cNvPr id="17" name="Group 16"/>
          <p:cNvGrpSpPr/>
          <p:nvPr/>
        </p:nvGrpSpPr>
        <p:grpSpPr>
          <a:xfrm>
            <a:off x="457200" y="2895600"/>
            <a:ext cx="4152973" cy="3505200"/>
            <a:chOff x="457200" y="2895600"/>
            <a:chExt cx="4152973" cy="3505200"/>
          </a:xfrm>
        </p:grpSpPr>
        <p:pic>
          <p:nvPicPr>
            <p:cNvPr id="2050" name="Picture 2" descr="D:\2020775_R.png"/>
            <p:cNvPicPr>
              <a:picLocks noChangeAspect="1" noChangeArrowheads="1"/>
            </p:cNvPicPr>
            <p:nvPr/>
          </p:nvPicPr>
          <p:blipFill>
            <a:blip r:embed="rId3" cstate="print"/>
            <a:srcRect/>
            <a:stretch>
              <a:fillRect/>
            </a:stretch>
          </p:blipFill>
          <p:spPr bwMode="auto">
            <a:xfrm>
              <a:off x="457200" y="2895600"/>
              <a:ext cx="4152973" cy="3505200"/>
            </a:xfrm>
            <a:prstGeom prst="rect">
              <a:avLst/>
            </a:prstGeom>
            <a:noFill/>
          </p:spPr>
        </p:pic>
        <p:cxnSp>
          <p:nvCxnSpPr>
            <p:cNvPr id="10" name="Straight Arrow Connector 9"/>
            <p:cNvCxnSpPr/>
            <p:nvPr/>
          </p:nvCxnSpPr>
          <p:spPr bwMode="auto">
            <a:xfrm rot="16200000" flipH="1">
              <a:off x="1409700" y="4305300"/>
              <a:ext cx="457200" cy="228600"/>
            </a:xfrm>
            <a:prstGeom prst="straightConnector1">
              <a:avLst/>
            </a:prstGeom>
            <a:solidFill>
              <a:schemeClr val="accent1"/>
            </a:solidFill>
            <a:ln w="15875" cap="flat" cmpd="sng" algn="ctr">
              <a:solidFill>
                <a:srgbClr val="00FF00"/>
              </a:solidFill>
              <a:prstDash val="solid"/>
              <a:round/>
              <a:headEnd type="none" w="med" len="med"/>
              <a:tailEnd type="arrow"/>
            </a:ln>
            <a:effectLst/>
          </p:spPr>
        </p:cxnSp>
        <p:cxnSp>
          <p:nvCxnSpPr>
            <p:cNvPr id="11" name="Straight Arrow Connector 10"/>
            <p:cNvCxnSpPr/>
            <p:nvPr/>
          </p:nvCxnSpPr>
          <p:spPr bwMode="auto">
            <a:xfrm rot="16200000" flipH="1">
              <a:off x="876300" y="4533900"/>
              <a:ext cx="457200" cy="228600"/>
            </a:xfrm>
            <a:prstGeom prst="straightConnector1">
              <a:avLst/>
            </a:prstGeom>
            <a:solidFill>
              <a:schemeClr val="accent1"/>
            </a:solidFill>
            <a:ln w="15875" cap="flat" cmpd="sng" algn="ctr">
              <a:solidFill>
                <a:srgbClr val="00FF00"/>
              </a:solidFill>
              <a:prstDash val="solid"/>
              <a:round/>
              <a:headEnd type="none" w="med" len="med"/>
              <a:tailEnd type="arrow"/>
            </a:ln>
            <a:effectLst/>
          </p:spPr>
        </p:cxnSp>
        <p:sp>
          <p:nvSpPr>
            <p:cNvPr id="14" name="TextBox 13"/>
            <p:cNvSpPr txBox="1"/>
            <p:nvPr/>
          </p:nvSpPr>
          <p:spPr>
            <a:xfrm>
              <a:off x="3733800" y="2895600"/>
              <a:ext cx="838200" cy="584775"/>
            </a:xfrm>
            <a:prstGeom prst="rect">
              <a:avLst/>
            </a:prstGeom>
            <a:noFill/>
          </p:spPr>
          <p:txBody>
            <a:bodyPr wrap="square" rtlCol="0">
              <a:spAutoFit/>
            </a:bodyPr>
            <a:lstStyle/>
            <a:p>
              <a:r>
                <a:rPr lang="en-US" sz="1600" dirty="0" smtClean="0">
                  <a:solidFill>
                    <a:schemeClr val="bg1"/>
                  </a:solidFill>
                  <a:latin typeface="Gill Sans MT" pitchFamily="34" charset="0"/>
                </a:rPr>
                <a:t>RNFL defect</a:t>
              </a:r>
              <a:endParaRPr lang="en-US" sz="1600" dirty="0">
                <a:solidFill>
                  <a:schemeClr val="bg1"/>
                </a:solidFill>
                <a:latin typeface="Gill Sans MT" pitchFamily="34" charset="0"/>
              </a:endParaRPr>
            </a:p>
          </p:txBody>
        </p:sp>
      </p:grpSp>
      <p:grpSp>
        <p:nvGrpSpPr>
          <p:cNvPr id="16" name="Group 15"/>
          <p:cNvGrpSpPr/>
          <p:nvPr/>
        </p:nvGrpSpPr>
        <p:grpSpPr>
          <a:xfrm>
            <a:off x="5181600" y="2895600"/>
            <a:ext cx="3429000" cy="3526194"/>
            <a:chOff x="5181600" y="2895600"/>
            <a:chExt cx="3429000" cy="3526194"/>
          </a:xfrm>
        </p:grpSpPr>
        <p:pic>
          <p:nvPicPr>
            <p:cNvPr id="2051" name="Picture 3" descr="D:\2398547_1.png"/>
            <p:cNvPicPr>
              <a:picLocks noChangeAspect="1" noChangeArrowheads="1"/>
            </p:cNvPicPr>
            <p:nvPr/>
          </p:nvPicPr>
          <p:blipFill>
            <a:blip r:embed="rId4"/>
            <a:srcRect/>
            <a:stretch>
              <a:fillRect/>
            </a:stretch>
          </p:blipFill>
          <p:spPr bwMode="auto">
            <a:xfrm>
              <a:off x="5181600" y="2895600"/>
              <a:ext cx="3429000" cy="3526194"/>
            </a:xfrm>
            <a:prstGeom prst="rect">
              <a:avLst/>
            </a:prstGeom>
            <a:noFill/>
          </p:spPr>
        </p:pic>
        <p:cxnSp>
          <p:nvCxnSpPr>
            <p:cNvPr id="13" name="Straight Arrow Connector 12"/>
            <p:cNvCxnSpPr/>
            <p:nvPr/>
          </p:nvCxnSpPr>
          <p:spPr bwMode="auto">
            <a:xfrm rot="10800000" flipV="1">
              <a:off x="7543800" y="4343400"/>
              <a:ext cx="381000" cy="76200"/>
            </a:xfrm>
            <a:prstGeom prst="straightConnector1">
              <a:avLst/>
            </a:prstGeom>
            <a:solidFill>
              <a:schemeClr val="accent1"/>
            </a:solidFill>
            <a:ln w="15875" cap="flat" cmpd="sng" algn="ctr">
              <a:solidFill>
                <a:srgbClr val="00FF00"/>
              </a:solidFill>
              <a:prstDash val="solid"/>
              <a:round/>
              <a:headEnd type="none" w="med" len="med"/>
              <a:tailEnd type="arrow"/>
            </a:ln>
            <a:effectLst/>
          </p:spPr>
        </p:cxnSp>
        <p:sp>
          <p:nvSpPr>
            <p:cNvPr id="15" name="TextBox 14"/>
            <p:cNvSpPr txBox="1"/>
            <p:nvPr/>
          </p:nvSpPr>
          <p:spPr>
            <a:xfrm>
              <a:off x="7772400" y="2895600"/>
              <a:ext cx="838200" cy="338554"/>
            </a:xfrm>
            <a:prstGeom prst="rect">
              <a:avLst/>
            </a:prstGeom>
            <a:noFill/>
          </p:spPr>
          <p:txBody>
            <a:bodyPr wrap="square" rtlCol="0">
              <a:spAutoFit/>
            </a:bodyPr>
            <a:lstStyle/>
            <a:p>
              <a:r>
                <a:rPr lang="en-US" sz="1600" dirty="0" smtClean="0">
                  <a:solidFill>
                    <a:schemeClr val="bg1"/>
                  </a:solidFill>
                  <a:latin typeface="Gill Sans MT" pitchFamily="34" charset="0"/>
                </a:rPr>
                <a:t>PPA</a:t>
              </a:r>
              <a:endParaRPr lang="en-US" sz="1600" dirty="0">
                <a:solidFill>
                  <a:schemeClr val="bg1"/>
                </a:solidFill>
                <a:latin typeface="Gill Sans MT" pitchFamily="34" charset="0"/>
              </a:endParaRPr>
            </a:p>
          </p:txBody>
        </p:sp>
      </p:grpSp>
      <p:sp>
        <p:nvSpPr>
          <p:cNvPr id="18" name="TextBox 17"/>
          <p:cNvSpPr txBox="1"/>
          <p:nvPr/>
        </p:nvSpPr>
        <p:spPr>
          <a:xfrm>
            <a:off x="8673935" y="0"/>
            <a:ext cx="457200" cy="307777"/>
          </a:xfrm>
          <a:prstGeom prst="rect">
            <a:avLst/>
          </a:prstGeom>
          <a:noFill/>
        </p:spPr>
        <p:txBody>
          <a:bodyPr wrap="square" rtlCol="0">
            <a:spAutoFit/>
          </a:bodyPr>
          <a:lstStyle/>
          <a:p>
            <a:pPr algn="r"/>
            <a:r>
              <a:rPr lang="en-US" sz="1400" b="1" dirty="0" smtClean="0"/>
              <a:t>38</a:t>
            </a:r>
            <a:endParaRPr lang="en-US"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71268" y="3595468"/>
            <a:ext cx="8305800" cy="3048000"/>
          </a:xfrm>
          <a:prstGeom prst="roundRect">
            <a:avLst/>
          </a:prstGeom>
          <a:solidFill>
            <a:schemeClr val="accent1">
              <a:alpha val="2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1" name="Right Arrow 10"/>
          <p:cNvSpPr/>
          <p:nvPr/>
        </p:nvSpPr>
        <p:spPr bwMode="auto">
          <a:xfrm>
            <a:off x="6319904" y="2591964"/>
            <a:ext cx="304800" cy="15240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 name="Title 1"/>
          <p:cNvSpPr>
            <a:spLocks noGrp="1"/>
          </p:cNvSpPr>
          <p:nvPr>
            <p:ph type="title"/>
          </p:nvPr>
        </p:nvSpPr>
        <p:spPr/>
        <p:txBody>
          <a:bodyPr/>
          <a:lstStyle/>
          <a:p>
            <a:r>
              <a:rPr lang="en-US" dirty="0" smtClean="0"/>
              <a:t>Proposed Approach</a:t>
            </a:r>
            <a:endParaRPr lang="en-US" dirty="0"/>
          </a:p>
        </p:txBody>
      </p:sp>
      <p:sp>
        <p:nvSpPr>
          <p:cNvPr id="3" name="Content Placeholder 2"/>
          <p:cNvSpPr>
            <a:spLocks noGrp="1"/>
          </p:cNvSpPr>
          <p:nvPr>
            <p:ph idx="1"/>
          </p:nvPr>
        </p:nvSpPr>
        <p:spPr/>
        <p:txBody>
          <a:bodyPr/>
          <a:lstStyle/>
          <a:p>
            <a:r>
              <a:rPr lang="en-US" dirty="0" smtClean="0"/>
              <a:t>Existing approaches use direct target modeling strategy</a:t>
            </a:r>
          </a:p>
          <a:p>
            <a:pPr lvl="1"/>
            <a:r>
              <a:rPr lang="en-US" dirty="0" smtClean="0"/>
              <a:t>sensitive to inter-image variations</a:t>
            </a:r>
          </a:p>
          <a:p>
            <a:pPr lvl="1">
              <a:buNone/>
            </a:pPr>
            <a:endParaRPr lang="en-US" dirty="0" smtClean="0"/>
          </a:p>
          <a:p>
            <a:pPr lvl="1">
              <a:buNone/>
            </a:pPr>
            <a:r>
              <a:rPr lang="en-US" dirty="0" smtClean="0"/>
              <a:t>		</a:t>
            </a:r>
          </a:p>
          <a:p>
            <a:pPr lvl="1">
              <a:buNone/>
            </a:pPr>
            <a:endParaRPr lang="en-US" dirty="0" smtClean="0"/>
          </a:p>
          <a:p>
            <a:pPr lvl="1">
              <a:buNone/>
            </a:pPr>
            <a:endParaRPr lang="en-US" dirty="0" smtClean="0"/>
          </a:p>
          <a:p>
            <a:endParaRPr lang="en-US" dirty="0" smtClean="0">
              <a:solidFill>
                <a:srgbClr val="3333FF"/>
              </a:solidFill>
            </a:endParaRPr>
          </a:p>
          <a:p>
            <a:r>
              <a:rPr lang="en-US" dirty="0" smtClean="0">
                <a:solidFill>
                  <a:srgbClr val="3333FF"/>
                </a:solidFill>
              </a:rPr>
              <a:t>Our Solution: </a:t>
            </a:r>
            <a:r>
              <a:rPr lang="en-US" dirty="0" smtClean="0"/>
              <a:t>Motivated from the effect of local-context on the saliency of individual indicators</a:t>
            </a:r>
          </a:p>
          <a:p>
            <a:endParaRPr lang="en-US" dirty="0" smtClean="0"/>
          </a:p>
          <a:p>
            <a:r>
              <a:rPr lang="en-US" dirty="0" smtClean="0"/>
              <a:t>Characterize respective indicator relative to the adjacent regions </a:t>
            </a:r>
          </a:p>
          <a:p>
            <a:pPr lvl="1"/>
            <a:r>
              <a:rPr lang="en-US" dirty="0" smtClean="0">
                <a:solidFill>
                  <a:srgbClr val="0000FF"/>
                </a:solidFill>
              </a:rPr>
              <a:t>models the dissimilarity </a:t>
            </a:r>
            <a:r>
              <a:rPr lang="en-US" dirty="0" smtClean="0"/>
              <a:t>which is exhibited with the adjacent regions</a:t>
            </a:r>
          </a:p>
          <a:p>
            <a:endParaRPr lang="en-US" dirty="0" smtClean="0"/>
          </a:p>
          <a:p>
            <a:endParaRPr lang="en-US" dirty="0" smtClean="0"/>
          </a:p>
        </p:txBody>
      </p:sp>
      <p:sp>
        <p:nvSpPr>
          <p:cNvPr id="4" name="Rounded Rectangle 3"/>
          <p:cNvSpPr/>
          <p:nvPr/>
        </p:nvSpPr>
        <p:spPr bwMode="auto">
          <a:xfrm>
            <a:off x="681104" y="2373920"/>
            <a:ext cx="1676400" cy="609600"/>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Gill Sans MT" pitchFamily="34" charset="0"/>
              </a:rPr>
              <a:t>Pre-processing</a:t>
            </a:r>
            <a:endParaRPr kumimoji="0" lang="en-US" b="0" i="0" u="none" strike="noStrike" cap="none" normalizeH="0" baseline="0" dirty="0" smtClean="0">
              <a:ln>
                <a:noFill/>
              </a:ln>
              <a:solidFill>
                <a:schemeClr val="bg1"/>
              </a:solidFill>
              <a:effectLst/>
              <a:latin typeface="Gill Sans MT" pitchFamily="34" charset="0"/>
            </a:endParaRPr>
          </a:p>
        </p:txBody>
      </p:sp>
      <p:sp>
        <p:nvSpPr>
          <p:cNvPr id="5" name="Right Arrow 4"/>
          <p:cNvSpPr/>
          <p:nvPr/>
        </p:nvSpPr>
        <p:spPr bwMode="auto">
          <a:xfrm>
            <a:off x="2357504" y="2596660"/>
            <a:ext cx="304800" cy="15240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6" name="Right Arrow 5"/>
          <p:cNvSpPr/>
          <p:nvPr/>
        </p:nvSpPr>
        <p:spPr bwMode="auto">
          <a:xfrm>
            <a:off x="342308" y="2582592"/>
            <a:ext cx="304800" cy="15240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7" name="TextBox 6"/>
          <p:cNvSpPr txBox="1"/>
          <p:nvPr/>
        </p:nvSpPr>
        <p:spPr>
          <a:xfrm>
            <a:off x="-80896" y="2145320"/>
            <a:ext cx="838200" cy="369332"/>
          </a:xfrm>
          <a:prstGeom prst="rect">
            <a:avLst/>
          </a:prstGeom>
          <a:noFill/>
        </p:spPr>
        <p:txBody>
          <a:bodyPr wrap="square" rtlCol="0">
            <a:spAutoFit/>
          </a:bodyPr>
          <a:lstStyle/>
          <a:p>
            <a:r>
              <a:rPr lang="en-US" dirty="0" smtClean="0">
                <a:latin typeface="Gill Sans MT" pitchFamily="34" charset="0"/>
              </a:rPr>
              <a:t>image</a:t>
            </a:r>
            <a:endParaRPr lang="en-US" dirty="0">
              <a:latin typeface="Gill Sans MT" pitchFamily="34" charset="0"/>
            </a:endParaRPr>
          </a:p>
        </p:txBody>
      </p:sp>
      <p:sp>
        <p:nvSpPr>
          <p:cNvPr id="8" name="Rounded Rectangle 7"/>
          <p:cNvSpPr/>
          <p:nvPr/>
        </p:nvSpPr>
        <p:spPr bwMode="auto">
          <a:xfrm>
            <a:off x="2682232" y="2373920"/>
            <a:ext cx="1676400" cy="609600"/>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Gill Sans MT" pitchFamily="34" charset="0"/>
              </a:rPr>
              <a:t>Extract</a:t>
            </a:r>
            <a:r>
              <a:rPr kumimoji="0" lang="en-US" b="0" i="0" u="none" strike="noStrike" cap="none" normalizeH="0" dirty="0" smtClean="0">
                <a:ln>
                  <a:noFill/>
                </a:ln>
                <a:solidFill>
                  <a:schemeClr val="bg1"/>
                </a:solidFill>
                <a:effectLst/>
                <a:latin typeface="Gill Sans MT" pitchFamily="34" charset="0"/>
              </a:rPr>
              <a:t> ROI </a:t>
            </a:r>
            <a:endParaRPr kumimoji="0" lang="en-US" b="0" i="0" u="none" strike="noStrike" cap="none" normalizeH="0" baseline="0" dirty="0" smtClean="0">
              <a:ln>
                <a:noFill/>
              </a:ln>
              <a:solidFill>
                <a:schemeClr val="bg1"/>
              </a:solidFill>
              <a:effectLst/>
              <a:latin typeface="Gill Sans MT" pitchFamily="34" charset="0"/>
            </a:endParaRPr>
          </a:p>
        </p:txBody>
      </p:sp>
      <p:sp>
        <p:nvSpPr>
          <p:cNvPr id="9" name="Right Arrow 8"/>
          <p:cNvSpPr/>
          <p:nvPr/>
        </p:nvSpPr>
        <p:spPr bwMode="auto">
          <a:xfrm>
            <a:off x="4352772" y="2594312"/>
            <a:ext cx="304800" cy="15240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0" name="Rounded Rectangle 9"/>
          <p:cNvSpPr/>
          <p:nvPr/>
        </p:nvSpPr>
        <p:spPr bwMode="auto">
          <a:xfrm>
            <a:off x="4677500" y="2373920"/>
            <a:ext cx="1676400" cy="609600"/>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Gill Sans MT" pitchFamily="34" charset="0"/>
              </a:rPr>
              <a:t>Feature</a:t>
            </a:r>
            <a:r>
              <a:rPr kumimoji="0" lang="en-US" sz="1600" b="0" i="0" u="none" strike="noStrike" cap="none" normalizeH="0" dirty="0" smtClean="0">
                <a:ln>
                  <a:noFill/>
                </a:ln>
                <a:solidFill>
                  <a:schemeClr val="bg1"/>
                </a:solidFill>
                <a:effectLst/>
                <a:latin typeface="Gill Sans MT" pitchFamily="34" charset="0"/>
              </a:rPr>
              <a:t> Extraction</a:t>
            </a:r>
            <a:endParaRPr kumimoji="0" lang="en-US" sz="1600" b="0" i="0" u="none" strike="noStrike" cap="none" normalizeH="0" baseline="0" dirty="0" smtClean="0">
              <a:ln>
                <a:noFill/>
              </a:ln>
              <a:solidFill>
                <a:schemeClr val="bg1"/>
              </a:solidFill>
              <a:effectLst/>
              <a:latin typeface="Gill Sans MT" pitchFamily="34" charset="0"/>
            </a:endParaRPr>
          </a:p>
        </p:txBody>
      </p:sp>
      <p:sp>
        <p:nvSpPr>
          <p:cNvPr id="12" name="Rounded Rectangle 11"/>
          <p:cNvSpPr/>
          <p:nvPr/>
        </p:nvSpPr>
        <p:spPr bwMode="auto">
          <a:xfrm>
            <a:off x="6644632" y="2371572"/>
            <a:ext cx="1676400" cy="609600"/>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Gill Sans MT" pitchFamily="34" charset="0"/>
              </a:rPr>
              <a:t>Classification</a:t>
            </a:r>
            <a:endParaRPr kumimoji="0" lang="en-US" b="0" i="0" u="none" strike="noStrike" cap="none" normalizeH="0" baseline="0" dirty="0" smtClean="0">
              <a:ln>
                <a:noFill/>
              </a:ln>
              <a:solidFill>
                <a:schemeClr val="bg1"/>
              </a:solidFill>
              <a:effectLst/>
              <a:latin typeface="Gill Sans MT" pitchFamily="34" charset="0"/>
            </a:endParaRPr>
          </a:p>
        </p:txBody>
      </p:sp>
      <p:sp>
        <p:nvSpPr>
          <p:cNvPr id="13" name="Right Arrow 12"/>
          <p:cNvSpPr/>
          <p:nvPr/>
        </p:nvSpPr>
        <p:spPr bwMode="auto">
          <a:xfrm>
            <a:off x="8315172" y="2574384"/>
            <a:ext cx="304800" cy="15240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4" name="TextBox 13"/>
          <p:cNvSpPr txBox="1"/>
          <p:nvPr/>
        </p:nvSpPr>
        <p:spPr>
          <a:xfrm>
            <a:off x="8382000" y="2678668"/>
            <a:ext cx="838200" cy="369332"/>
          </a:xfrm>
          <a:prstGeom prst="rect">
            <a:avLst/>
          </a:prstGeom>
          <a:noFill/>
        </p:spPr>
        <p:txBody>
          <a:bodyPr wrap="square" rtlCol="0">
            <a:spAutoFit/>
          </a:bodyPr>
          <a:lstStyle/>
          <a:p>
            <a:r>
              <a:rPr lang="en-US" dirty="0" smtClean="0">
                <a:latin typeface="Gill Sans MT" pitchFamily="34" charset="0"/>
              </a:rPr>
              <a:t>Yes/no</a:t>
            </a:r>
            <a:endParaRPr lang="en-US" dirty="0">
              <a:latin typeface="Gill Sans MT" pitchFamily="34" charset="0"/>
            </a:endParaRPr>
          </a:p>
        </p:txBody>
      </p:sp>
      <p:pic>
        <p:nvPicPr>
          <p:cNvPr id="16" name="Picture 1"/>
          <p:cNvPicPr>
            <a:picLocks noChangeAspect="1" noChangeArrowheads="1"/>
          </p:cNvPicPr>
          <p:nvPr/>
        </p:nvPicPr>
        <p:blipFill>
          <a:blip r:embed="rId2"/>
          <a:srcRect/>
          <a:stretch>
            <a:fillRect/>
          </a:stretch>
        </p:blipFill>
        <p:spPr bwMode="auto">
          <a:xfrm>
            <a:off x="352425" y="3028950"/>
            <a:ext cx="8639175" cy="1771650"/>
          </a:xfrm>
          <a:prstGeom prst="rect">
            <a:avLst/>
          </a:prstGeom>
          <a:noFill/>
          <a:ln w="9525">
            <a:noFill/>
            <a:miter lim="800000"/>
            <a:headEnd/>
            <a:tailEnd/>
          </a:ln>
          <a:effectLst/>
        </p:spPr>
      </p:pic>
      <p:pic>
        <p:nvPicPr>
          <p:cNvPr id="17" name="Picture 2"/>
          <p:cNvPicPr>
            <a:picLocks noChangeAspect="1" noChangeArrowheads="1"/>
          </p:cNvPicPr>
          <p:nvPr/>
        </p:nvPicPr>
        <p:blipFill>
          <a:blip r:embed="rId3"/>
          <a:srcRect/>
          <a:stretch>
            <a:fillRect/>
          </a:stretch>
        </p:blipFill>
        <p:spPr bwMode="auto">
          <a:xfrm>
            <a:off x="523875" y="4767200"/>
            <a:ext cx="8162925" cy="2066925"/>
          </a:xfrm>
          <a:prstGeom prst="rect">
            <a:avLst/>
          </a:prstGeom>
          <a:noFill/>
          <a:ln w="9525">
            <a:noFill/>
            <a:miter lim="800000"/>
            <a:headEnd/>
            <a:tailEnd/>
          </a:ln>
          <a:effectLst/>
        </p:spPr>
      </p:pic>
      <p:sp>
        <p:nvSpPr>
          <p:cNvPr id="18" name="TextBox 17"/>
          <p:cNvSpPr txBox="1"/>
          <p:nvPr/>
        </p:nvSpPr>
        <p:spPr>
          <a:xfrm>
            <a:off x="8673935" y="0"/>
            <a:ext cx="457200" cy="307777"/>
          </a:xfrm>
          <a:prstGeom prst="rect">
            <a:avLst/>
          </a:prstGeom>
          <a:noFill/>
        </p:spPr>
        <p:txBody>
          <a:bodyPr wrap="square" rtlCol="0">
            <a:spAutoFit/>
          </a:bodyPr>
          <a:lstStyle/>
          <a:p>
            <a:pPr algn="r"/>
            <a:r>
              <a:rPr lang="en-US" sz="1400" b="1" dirty="0" smtClean="0"/>
              <a:t>39</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par>
                                <p:cTn id="8" presetID="4"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box(in)">
                                      <p:cBhvr>
                                        <p:cTn id="15" dur="500"/>
                                        <p:tgtEl>
                                          <p:spTgt spid="3">
                                            <p:txEl>
                                              <p:pRg st="7" end="7"/>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box(in)">
                                      <p:cBhvr>
                                        <p:cTn id="18" dur="500"/>
                                        <p:tgtEl>
                                          <p:spTgt spid="3">
                                            <p:txEl>
                                              <p:pRg st="9" end="9"/>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box(in)">
                                      <p:cBhvr>
                                        <p:cTn id="21" dur="500"/>
                                        <p:tgtEl>
                                          <p:spTgt spid="3">
                                            <p:txEl>
                                              <p:pRg st="10" end="10"/>
                                            </p:txEl>
                                          </p:spTgt>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ox(in)">
                                      <p:cBhvr>
                                        <p:cTn id="24" dur="500"/>
                                        <p:tgtEl>
                                          <p:spTgt spid="15"/>
                                        </p:tgtEl>
                                      </p:cBhvr>
                                    </p:animEffect>
                                  </p:childTnLst>
                                </p:cTn>
                              </p:par>
                              <p:par>
                                <p:cTn id="25" presetID="4" presetClass="exit" presetSubtype="16" fill="hold" nodeType="withEffect">
                                  <p:stCondLst>
                                    <p:cond delay="0"/>
                                  </p:stCondLst>
                                  <p:childTnLst>
                                    <p:animEffect transition="out" filter="box(in)">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4" presetClass="exit" presetSubtype="16" fill="hold" nodeType="withEffect">
                                  <p:stCondLst>
                                    <p:cond delay="0"/>
                                  </p:stCondLst>
                                  <p:childTnLst>
                                    <p:animEffect transition="out" filter="box(in)">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19900" y="1179344"/>
            <a:ext cx="7772400" cy="533400"/>
          </a:xfrm>
        </p:spPr>
        <p:txBody>
          <a:bodyPr/>
          <a:lstStyle/>
          <a:p>
            <a:pPr>
              <a:buNone/>
            </a:pPr>
            <a:r>
              <a:rPr lang="en-US" sz="1800" dirty="0" smtClean="0"/>
              <a:t>The loss in the nerve fibers is particularly apparent at the optic disk (OD)</a:t>
            </a:r>
          </a:p>
        </p:txBody>
      </p:sp>
      <p:pic>
        <p:nvPicPr>
          <p:cNvPr id="41986" name="Picture 2"/>
          <p:cNvPicPr>
            <a:picLocks noChangeAspect="1" noChangeArrowheads="1"/>
          </p:cNvPicPr>
          <p:nvPr/>
        </p:nvPicPr>
        <p:blipFill>
          <a:blip r:embed="rId3"/>
          <a:srcRect/>
          <a:stretch>
            <a:fillRect/>
          </a:stretch>
        </p:blipFill>
        <p:spPr bwMode="auto">
          <a:xfrm>
            <a:off x="1371600" y="1890787"/>
            <a:ext cx="6477000" cy="4738613"/>
          </a:xfrm>
          <a:prstGeom prst="rect">
            <a:avLst/>
          </a:prstGeom>
          <a:noFill/>
          <a:ln w="9525">
            <a:noFill/>
            <a:miter lim="800000"/>
            <a:headEnd/>
            <a:tailEnd/>
          </a:ln>
          <a:effectLst/>
        </p:spPr>
      </p:pic>
      <p:sp>
        <p:nvSpPr>
          <p:cNvPr id="5" name="Rectangle 4"/>
          <p:cNvSpPr/>
          <p:nvPr/>
        </p:nvSpPr>
        <p:spPr bwMode="auto">
          <a:xfrm>
            <a:off x="2057400" y="6324600"/>
            <a:ext cx="57150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6" name="TextBox 5"/>
          <p:cNvSpPr txBox="1"/>
          <p:nvPr/>
        </p:nvSpPr>
        <p:spPr>
          <a:xfrm>
            <a:off x="1199272" y="6522087"/>
            <a:ext cx="7315200" cy="307777"/>
          </a:xfrm>
          <a:prstGeom prst="rect">
            <a:avLst/>
          </a:prstGeom>
          <a:noFill/>
        </p:spPr>
        <p:txBody>
          <a:bodyPr wrap="square" rtlCol="0">
            <a:spAutoFit/>
          </a:bodyPr>
          <a:lstStyle/>
          <a:p>
            <a:pPr algn="ctr"/>
            <a:r>
              <a:rPr lang="en-US" sz="1400" i="1" dirty="0" smtClean="0">
                <a:latin typeface="Gill Sans MT" pitchFamily="34" charset="0"/>
              </a:rPr>
              <a:t>Cupping: enlargement of cup region in glaucomatous damage</a:t>
            </a:r>
            <a:endParaRPr lang="en-US" sz="1400" i="1" dirty="0">
              <a:latin typeface="Gill Sans MT" pitchFamily="34" charset="0"/>
            </a:endParaRPr>
          </a:p>
        </p:txBody>
      </p:sp>
      <p:sp>
        <p:nvSpPr>
          <p:cNvPr id="7" name="TextBox 6"/>
          <p:cNvSpPr txBox="1"/>
          <p:nvPr/>
        </p:nvSpPr>
        <p:spPr>
          <a:xfrm>
            <a:off x="8673935" y="0"/>
            <a:ext cx="457200" cy="307777"/>
          </a:xfrm>
          <a:prstGeom prst="rect">
            <a:avLst/>
          </a:prstGeom>
          <a:noFill/>
        </p:spPr>
        <p:txBody>
          <a:bodyPr wrap="square" rtlCol="0">
            <a:spAutoFit/>
          </a:bodyPr>
          <a:lstStyle/>
          <a:p>
            <a:pPr algn="r"/>
            <a:r>
              <a:rPr lang="en-US" sz="1400" b="1" dirty="0" smtClean="0"/>
              <a:t>4</a:t>
            </a:r>
            <a:endParaRPr lang="en-US"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315200" cy="990600"/>
          </a:xfrm>
          <a:effectLst>
            <a:outerShdw dist="50800" dir="5400000" sx="1000" sy="1000" algn="ctr" rotWithShape="0">
              <a:srgbClr val="000000"/>
            </a:outerShdw>
          </a:effectLst>
        </p:spPr>
        <p:txBody>
          <a:bodyPr/>
          <a:lstStyle/>
          <a:p>
            <a:r>
              <a:rPr lang="en-US" dirty="0" smtClean="0"/>
              <a:t>Local Context-based detection</a:t>
            </a:r>
            <a:endParaRPr lang="en-US" dirty="0"/>
          </a:p>
        </p:txBody>
      </p:sp>
      <p:grpSp>
        <p:nvGrpSpPr>
          <p:cNvPr id="3" name="Group 20"/>
          <p:cNvGrpSpPr/>
          <p:nvPr/>
        </p:nvGrpSpPr>
        <p:grpSpPr>
          <a:xfrm>
            <a:off x="469075" y="1447800"/>
            <a:ext cx="8522525" cy="990600"/>
            <a:chOff x="469075" y="1905000"/>
            <a:chExt cx="8522525" cy="990600"/>
          </a:xfrm>
        </p:grpSpPr>
        <p:grpSp>
          <p:nvGrpSpPr>
            <p:cNvPr id="5" name="Group 19"/>
            <p:cNvGrpSpPr/>
            <p:nvPr/>
          </p:nvGrpSpPr>
          <p:grpSpPr>
            <a:xfrm>
              <a:off x="609600" y="2133600"/>
              <a:ext cx="8382000" cy="523220"/>
              <a:chOff x="609600" y="2133600"/>
              <a:chExt cx="8382000" cy="523220"/>
            </a:xfrm>
          </p:grpSpPr>
          <p:sp>
            <p:nvSpPr>
              <p:cNvPr id="4" name="TextBox 3"/>
              <p:cNvSpPr txBox="1"/>
              <p:nvPr/>
            </p:nvSpPr>
            <p:spPr>
              <a:xfrm>
                <a:off x="1066800" y="2133600"/>
                <a:ext cx="1676400" cy="523220"/>
              </a:xfrm>
              <a:prstGeom prst="rect">
                <a:avLst/>
              </a:prstGeom>
              <a:noFill/>
            </p:spPr>
            <p:txBody>
              <a:bodyPr wrap="square" rtlCol="0">
                <a:spAutoFit/>
              </a:bodyPr>
              <a:lstStyle/>
              <a:p>
                <a:pPr algn="ctr"/>
                <a:r>
                  <a:rPr lang="en-US" sz="1400" b="1" dirty="0" smtClean="0">
                    <a:solidFill>
                      <a:srgbClr val="0070C0"/>
                    </a:solidFill>
                  </a:rPr>
                  <a:t>Candidate Region Extraction</a:t>
                </a:r>
                <a:endParaRPr lang="en-US" sz="1400" b="1" dirty="0">
                  <a:solidFill>
                    <a:srgbClr val="0070C0"/>
                  </a:solidFill>
                </a:endParaRPr>
              </a:p>
            </p:txBody>
          </p:sp>
          <p:cxnSp>
            <p:nvCxnSpPr>
              <p:cNvPr id="8" name="Straight Arrow Connector 7"/>
              <p:cNvCxnSpPr/>
              <p:nvPr/>
            </p:nvCxnSpPr>
            <p:spPr bwMode="auto">
              <a:xfrm>
                <a:off x="609600" y="2421575"/>
                <a:ext cx="533400" cy="1588"/>
              </a:xfrm>
              <a:prstGeom prst="straightConnector1">
                <a:avLst/>
              </a:prstGeom>
              <a:solidFill>
                <a:schemeClr val="accent1"/>
              </a:solidFill>
              <a:ln w="53975" cap="flat" cmpd="sng" algn="ctr">
                <a:solidFill>
                  <a:srgbClr val="0000FF"/>
                </a:solidFill>
                <a:prstDash val="solid"/>
                <a:round/>
                <a:headEnd type="none" w="med" len="med"/>
                <a:tailEnd type="stealth"/>
              </a:ln>
              <a:effectLst/>
            </p:spPr>
          </p:cxnSp>
          <p:sp>
            <p:nvSpPr>
              <p:cNvPr id="9" name="TextBox 8"/>
              <p:cNvSpPr txBox="1"/>
              <p:nvPr/>
            </p:nvSpPr>
            <p:spPr>
              <a:xfrm>
                <a:off x="3352800" y="2133600"/>
                <a:ext cx="1905000" cy="523220"/>
              </a:xfrm>
              <a:prstGeom prst="rect">
                <a:avLst/>
              </a:prstGeom>
              <a:noFill/>
            </p:spPr>
            <p:txBody>
              <a:bodyPr wrap="square" rtlCol="0">
                <a:spAutoFit/>
              </a:bodyPr>
              <a:lstStyle/>
              <a:p>
                <a:pPr algn="ctr"/>
                <a:r>
                  <a:rPr lang="en-US" sz="1400" b="1" dirty="0" smtClean="0">
                    <a:solidFill>
                      <a:srgbClr val="0070C0"/>
                    </a:solidFill>
                  </a:rPr>
                  <a:t>Extraction of Contextual Features</a:t>
                </a:r>
                <a:endParaRPr lang="en-US" sz="1400" b="1" dirty="0">
                  <a:solidFill>
                    <a:srgbClr val="0070C0"/>
                  </a:solidFill>
                </a:endParaRPr>
              </a:p>
            </p:txBody>
          </p:sp>
          <p:cxnSp>
            <p:nvCxnSpPr>
              <p:cNvPr id="10" name="Straight Arrow Connector 9"/>
              <p:cNvCxnSpPr/>
              <p:nvPr/>
            </p:nvCxnSpPr>
            <p:spPr bwMode="auto">
              <a:xfrm>
                <a:off x="2819400" y="2421575"/>
                <a:ext cx="533400" cy="1588"/>
              </a:xfrm>
              <a:prstGeom prst="straightConnector1">
                <a:avLst/>
              </a:prstGeom>
              <a:solidFill>
                <a:schemeClr val="accent1"/>
              </a:solidFill>
              <a:ln w="53975" cap="flat" cmpd="sng" algn="ctr">
                <a:solidFill>
                  <a:srgbClr val="0000FF"/>
                </a:solidFill>
                <a:prstDash val="solid"/>
                <a:round/>
                <a:headEnd type="none" w="med" len="med"/>
                <a:tailEnd type="stealth"/>
              </a:ln>
              <a:effectLst/>
            </p:spPr>
          </p:cxnSp>
          <p:cxnSp>
            <p:nvCxnSpPr>
              <p:cNvPr id="11" name="Straight Arrow Connector 10"/>
              <p:cNvCxnSpPr/>
              <p:nvPr/>
            </p:nvCxnSpPr>
            <p:spPr bwMode="auto">
              <a:xfrm>
                <a:off x="5334000" y="2421575"/>
                <a:ext cx="533400" cy="1588"/>
              </a:xfrm>
              <a:prstGeom prst="straightConnector1">
                <a:avLst/>
              </a:prstGeom>
              <a:solidFill>
                <a:schemeClr val="accent1"/>
              </a:solidFill>
              <a:ln w="53975" cap="flat" cmpd="sng" algn="ctr">
                <a:solidFill>
                  <a:srgbClr val="0000FF"/>
                </a:solidFill>
                <a:prstDash val="solid"/>
                <a:round/>
                <a:headEnd type="none" w="med" len="med"/>
                <a:tailEnd type="stealth"/>
              </a:ln>
              <a:effectLst/>
            </p:spPr>
          </p:cxnSp>
          <p:sp>
            <p:nvSpPr>
              <p:cNvPr id="12" name="TextBox 11"/>
              <p:cNvSpPr txBox="1"/>
              <p:nvPr/>
            </p:nvSpPr>
            <p:spPr>
              <a:xfrm>
                <a:off x="5791200" y="2133600"/>
                <a:ext cx="1905000" cy="523220"/>
              </a:xfrm>
              <a:prstGeom prst="rect">
                <a:avLst/>
              </a:prstGeom>
              <a:noFill/>
            </p:spPr>
            <p:txBody>
              <a:bodyPr wrap="square" rtlCol="0">
                <a:spAutoFit/>
              </a:bodyPr>
              <a:lstStyle/>
              <a:p>
                <a:pPr algn="ctr"/>
                <a:r>
                  <a:rPr lang="en-US" sz="1400" b="1" dirty="0" smtClean="0">
                    <a:solidFill>
                      <a:srgbClr val="0070C0"/>
                    </a:solidFill>
                  </a:rPr>
                  <a:t>Region </a:t>
                </a:r>
              </a:p>
              <a:p>
                <a:pPr algn="ctr"/>
                <a:r>
                  <a:rPr lang="en-US" sz="1400" b="1" dirty="0" smtClean="0">
                    <a:solidFill>
                      <a:srgbClr val="0070C0"/>
                    </a:solidFill>
                  </a:rPr>
                  <a:t>Classification</a:t>
                </a:r>
                <a:endParaRPr lang="en-US" sz="1400" b="1" dirty="0">
                  <a:solidFill>
                    <a:srgbClr val="0070C0"/>
                  </a:solidFill>
                </a:endParaRPr>
              </a:p>
            </p:txBody>
          </p:sp>
          <p:cxnSp>
            <p:nvCxnSpPr>
              <p:cNvPr id="13" name="Straight Arrow Connector 12"/>
              <p:cNvCxnSpPr/>
              <p:nvPr/>
            </p:nvCxnSpPr>
            <p:spPr bwMode="auto">
              <a:xfrm>
                <a:off x="7467600" y="2419987"/>
                <a:ext cx="533400" cy="1588"/>
              </a:xfrm>
              <a:prstGeom prst="straightConnector1">
                <a:avLst/>
              </a:prstGeom>
              <a:solidFill>
                <a:schemeClr val="accent1"/>
              </a:solidFill>
              <a:ln w="53975" cap="flat" cmpd="sng" algn="ctr">
                <a:solidFill>
                  <a:srgbClr val="0000FF"/>
                </a:solidFill>
                <a:prstDash val="solid"/>
                <a:round/>
                <a:headEnd type="none" w="med" len="med"/>
                <a:tailEnd type="stealth"/>
              </a:ln>
              <a:effectLst/>
            </p:spPr>
          </p:cxnSp>
          <p:sp>
            <p:nvSpPr>
              <p:cNvPr id="14" name="TextBox 13"/>
              <p:cNvSpPr txBox="1"/>
              <p:nvPr/>
            </p:nvSpPr>
            <p:spPr>
              <a:xfrm>
                <a:off x="7772400" y="2209800"/>
                <a:ext cx="1219200" cy="304800"/>
              </a:xfrm>
              <a:prstGeom prst="rect">
                <a:avLst/>
              </a:prstGeom>
              <a:noFill/>
            </p:spPr>
            <p:txBody>
              <a:bodyPr wrap="square" rtlCol="0">
                <a:spAutoFit/>
              </a:bodyPr>
              <a:lstStyle/>
              <a:p>
                <a:pPr algn="ctr"/>
                <a:r>
                  <a:rPr lang="en-US" sz="1400" b="1" dirty="0" smtClean="0">
                    <a:solidFill>
                      <a:srgbClr val="0070C0"/>
                    </a:solidFill>
                  </a:rPr>
                  <a:t>Yes/no</a:t>
                </a:r>
                <a:endParaRPr lang="en-US" sz="1400" b="1" dirty="0">
                  <a:solidFill>
                    <a:srgbClr val="0070C0"/>
                  </a:solidFill>
                </a:endParaRPr>
              </a:p>
            </p:txBody>
          </p:sp>
        </p:grpSp>
        <p:sp>
          <p:nvSpPr>
            <p:cNvPr id="15" name="Rectangle 14"/>
            <p:cNvSpPr/>
            <p:nvPr/>
          </p:nvSpPr>
          <p:spPr bwMode="auto">
            <a:xfrm>
              <a:off x="469075" y="1905000"/>
              <a:ext cx="8382000" cy="990600"/>
            </a:xfrm>
            <a:prstGeom prst="rect">
              <a:avLst/>
            </a:prstGeom>
            <a:solidFill>
              <a:srgbClr val="FF6600">
                <a:alpha val="1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grpSp>
      <p:pic>
        <p:nvPicPr>
          <p:cNvPr id="28674" name="Picture 2" descr="J:\Written Material-past n current submission\ISBI 2011_atrophyDetection\ISBI 2011_PaperDraft\background\approach.png"/>
          <p:cNvPicPr>
            <a:picLocks noChangeAspect="1" noChangeArrowheads="1"/>
          </p:cNvPicPr>
          <p:nvPr/>
        </p:nvPicPr>
        <p:blipFill>
          <a:blip r:embed="rId2" cstate="print"/>
          <a:srcRect/>
          <a:stretch>
            <a:fillRect/>
          </a:stretch>
        </p:blipFill>
        <p:spPr bwMode="auto">
          <a:xfrm>
            <a:off x="381000" y="2590799"/>
            <a:ext cx="3962400" cy="4333905"/>
          </a:xfrm>
          <a:prstGeom prst="rect">
            <a:avLst/>
          </a:prstGeom>
          <a:noFill/>
        </p:spPr>
      </p:pic>
      <p:pic>
        <p:nvPicPr>
          <p:cNvPr id="28675" name="Picture 3" descr="J:\TBME_PPA_RNFL_2011\visuals\rnfl_cand.PNG"/>
          <p:cNvPicPr>
            <a:picLocks noChangeAspect="1" noChangeArrowheads="1"/>
          </p:cNvPicPr>
          <p:nvPr/>
        </p:nvPicPr>
        <p:blipFill>
          <a:blip r:embed="rId3"/>
          <a:srcRect/>
          <a:stretch>
            <a:fillRect/>
          </a:stretch>
        </p:blipFill>
        <p:spPr bwMode="auto">
          <a:xfrm>
            <a:off x="4800600" y="2667000"/>
            <a:ext cx="4046853" cy="3657600"/>
          </a:xfrm>
          <a:prstGeom prst="rect">
            <a:avLst/>
          </a:prstGeom>
          <a:noFill/>
        </p:spPr>
      </p:pic>
      <p:sp>
        <p:nvSpPr>
          <p:cNvPr id="19" name="Rectangle 18"/>
          <p:cNvSpPr/>
          <p:nvPr/>
        </p:nvSpPr>
        <p:spPr bwMode="auto">
          <a:xfrm>
            <a:off x="1129937" y="1654124"/>
            <a:ext cx="1600200" cy="722811"/>
          </a:xfrm>
          <a:prstGeom prst="rect">
            <a:avLst/>
          </a:prstGeom>
          <a:solidFill>
            <a:srgbClr val="FF6600">
              <a:alpha val="29000"/>
            </a:srgbClr>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7" name="TextBox 16"/>
          <p:cNvSpPr txBox="1"/>
          <p:nvPr/>
        </p:nvSpPr>
        <p:spPr>
          <a:xfrm>
            <a:off x="8673935" y="0"/>
            <a:ext cx="457200" cy="307777"/>
          </a:xfrm>
          <a:prstGeom prst="rect">
            <a:avLst/>
          </a:prstGeom>
          <a:noFill/>
        </p:spPr>
        <p:txBody>
          <a:bodyPr wrap="square" rtlCol="0">
            <a:spAutoFit/>
          </a:bodyPr>
          <a:lstStyle/>
          <a:p>
            <a:pPr algn="r"/>
            <a:r>
              <a:rPr lang="en-US" sz="1400" b="1" dirty="0" smtClean="0"/>
              <a:t>40</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par>
                                <p:cTn id="8" presetID="4" presetClass="entr" presetSubtype="16" fill="hold" nodeType="withEffect">
                                  <p:stCondLst>
                                    <p:cond delay="0"/>
                                  </p:stCondLst>
                                  <p:childTnLst>
                                    <p:set>
                                      <p:cBhvr>
                                        <p:cTn id="9" dur="1" fill="hold">
                                          <p:stCondLst>
                                            <p:cond delay="0"/>
                                          </p:stCondLst>
                                        </p:cTn>
                                        <p:tgtEl>
                                          <p:spTgt spid="28674"/>
                                        </p:tgtEl>
                                        <p:attrNameLst>
                                          <p:attrName>style.visibility</p:attrName>
                                        </p:attrNameLst>
                                      </p:cBhvr>
                                      <p:to>
                                        <p:strVal val="visible"/>
                                      </p:to>
                                    </p:set>
                                    <p:animEffect transition="in" filter="box(in)">
                                      <p:cBhvr>
                                        <p:cTn id="10" dur="500"/>
                                        <p:tgtEl>
                                          <p:spTgt spid="28674"/>
                                        </p:tgtEl>
                                      </p:cBhvr>
                                    </p:animEffect>
                                  </p:childTnLst>
                                </p:cTn>
                              </p:par>
                              <p:par>
                                <p:cTn id="11" presetID="4" presetClass="entr" presetSubtype="16" fill="hold" nodeType="withEffect">
                                  <p:stCondLst>
                                    <p:cond delay="0"/>
                                  </p:stCondLst>
                                  <p:childTnLst>
                                    <p:set>
                                      <p:cBhvr>
                                        <p:cTn id="12" dur="1" fill="hold">
                                          <p:stCondLst>
                                            <p:cond delay="0"/>
                                          </p:stCondLst>
                                        </p:cTn>
                                        <p:tgtEl>
                                          <p:spTgt spid="28675"/>
                                        </p:tgtEl>
                                        <p:attrNameLst>
                                          <p:attrName>style.visibility</p:attrName>
                                        </p:attrNameLst>
                                      </p:cBhvr>
                                      <p:to>
                                        <p:strVal val="visible"/>
                                      </p:to>
                                    </p:set>
                                    <p:animEffect transition="in" filter="box(in)">
                                      <p:cBhvr>
                                        <p:cTn id="13"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914400"/>
          </a:xfrm>
        </p:spPr>
        <p:txBody>
          <a:bodyPr/>
          <a:lstStyle/>
          <a:p>
            <a:r>
              <a:rPr lang="en-US" dirty="0" smtClean="0"/>
              <a:t>Feature Extraction</a:t>
            </a:r>
            <a:endParaRPr lang="en-US" dirty="0"/>
          </a:p>
        </p:txBody>
      </p:sp>
      <p:sp>
        <p:nvSpPr>
          <p:cNvPr id="36" name="TextBox 35"/>
          <p:cNvSpPr txBox="1"/>
          <p:nvPr/>
        </p:nvSpPr>
        <p:spPr>
          <a:xfrm>
            <a:off x="304800" y="6565075"/>
            <a:ext cx="3657600" cy="276999"/>
          </a:xfrm>
          <a:prstGeom prst="rect">
            <a:avLst/>
          </a:prstGeom>
          <a:solidFill>
            <a:srgbClr val="008000"/>
          </a:solidFill>
        </p:spPr>
        <p:txBody>
          <a:bodyPr wrap="square" rtlCol="0">
            <a:spAutoFit/>
          </a:bodyPr>
          <a:lstStyle/>
          <a:p>
            <a:pPr algn="ctr"/>
            <a:r>
              <a:rPr lang="en-US" sz="1200" b="1" dirty="0" smtClean="0">
                <a:solidFill>
                  <a:schemeClr val="bg1"/>
                </a:solidFill>
                <a:latin typeface="Gill Sans MT" pitchFamily="34" charset="0"/>
              </a:rPr>
              <a:t>PPA: Features for a candidate patch</a:t>
            </a:r>
            <a:endParaRPr lang="en-US" sz="1200" b="1" dirty="0">
              <a:solidFill>
                <a:schemeClr val="bg1"/>
              </a:solidFill>
              <a:latin typeface="Gill Sans MT" pitchFamily="34" charset="0"/>
            </a:endParaRPr>
          </a:p>
        </p:txBody>
      </p:sp>
      <p:grpSp>
        <p:nvGrpSpPr>
          <p:cNvPr id="51" name="Group 50"/>
          <p:cNvGrpSpPr/>
          <p:nvPr/>
        </p:nvGrpSpPr>
        <p:grpSpPr>
          <a:xfrm>
            <a:off x="748937" y="1447800"/>
            <a:ext cx="2756263" cy="2667000"/>
            <a:chOff x="748937" y="1447800"/>
            <a:chExt cx="2756263" cy="2667000"/>
          </a:xfrm>
        </p:grpSpPr>
        <p:grpSp>
          <p:nvGrpSpPr>
            <p:cNvPr id="3" name="Group 34"/>
            <p:cNvGrpSpPr/>
            <p:nvPr/>
          </p:nvGrpSpPr>
          <p:grpSpPr>
            <a:xfrm>
              <a:off x="748937" y="1447800"/>
              <a:ext cx="2680063" cy="2232886"/>
              <a:chOff x="748937" y="1066800"/>
              <a:chExt cx="2680063" cy="2232886"/>
            </a:xfrm>
          </p:grpSpPr>
          <p:sp>
            <p:nvSpPr>
              <p:cNvPr id="25" name="TextBox 24"/>
              <p:cNvSpPr txBox="1"/>
              <p:nvPr/>
            </p:nvSpPr>
            <p:spPr>
              <a:xfrm>
                <a:off x="1905000" y="1524000"/>
                <a:ext cx="1524000" cy="646331"/>
              </a:xfrm>
              <a:prstGeom prst="rect">
                <a:avLst/>
              </a:prstGeom>
              <a:noFill/>
            </p:spPr>
            <p:txBody>
              <a:bodyPr wrap="square" rtlCol="0">
                <a:spAutoFit/>
              </a:bodyPr>
              <a:lstStyle/>
              <a:p>
                <a:r>
                  <a:rPr lang="en-US" dirty="0" smtClean="0">
                    <a:solidFill>
                      <a:schemeClr val="tx2">
                        <a:lumMod val="95000"/>
                        <a:lumOff val="5000"/>
                      </a:schemeClr>
                    </a:solidFill>
                  </a:rPr>
                  <a:t>Candidate patch</a:t>
                </a:r>
                <a:endParaRPr lang="en-US" dirty="0">
                  <a:solidFill>
                    <a:schemeClr val="tx2">
                      <a:lumMod val="95000"/>
                      <a:lumOff val="5000"/>
                    </a:schemeClr>
                  </a:solidFill>
                </a:endParaRPr>
              </a:p>
            </p:txBody>
          </p:sp>
          <p:grpSp>
            <p:nvGrpSpPr>
              <p:cNvPr id="6" name="Group 33"/>
              <p:cNvGrpSpPr/>
              <p:nvPr/>
            </p:nvGrpSpPr>
            <p:grpSpPr>
              <a:xfrm>
                <a:off x="748937" y="1066800"/>
                <a:ext cx="1765663" cy="2232886"/>
                <a:chOff x="748937" y="1143000"/>
                <a:chExt cx="1765663" cy="2232886"/>
              </a:xfrm>
            </p:grpSpPr>
            <p:sp>
              <p:nvSpPr>
                <p:cNvPr id="4" name="Rectangle 3"/>
                <p:cNvSpPr/>
                <p:nvPr/>
              </p:nvSpPr>
              <p:spPr bwMode="auto">
                <a:xfrm rot="17214152">
                  <a:off x="1341629" y="2679527"/>
                  <a:ext cx="964838" cy="427879"/>
                </a:xfrm>
                <a:prstGeom prst="rect">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5" name="Rectangle 4"/>
                <p:cNvSpPr/>
                <p:nvPr/>
              </p:nvSpPr>
              <p:spPr bwMode="auto">
                <a:xfrm rot="17214152">
                  <a:off x="646616" y="2433033"/>
                  <a:ext cx="943084" cy="427879"/>
                </a:xfrm>
                <a:prstGeom prst="rect">
                  <a:avLst/>
                </a:prstGeom>
                <a:solidFill>
                  <a:schemeClr val="tx1"/>
                </a:solidFill>
                <a:ln w="952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nvGrpSpPr>
                <p:cNvPr id="11" name="Group 14"/>
                <p:cNvGrpSpPr/>
                <p:nvPr/>
              </p:nvGrpSpPr>
              <p:grpSpPr>
                <a:xfrm>
                  <a:off x="1460863" y="2514600"/>
                  <a:ext cx="748937" cy="735874"/>
                  <a:chOff x="1460863" y="2514600"/>
                  <a:chExt cx="748937" cy="735874"/>
                </a:xfrm>
              </p:grpSpPr>
              <p:cxnSp>
                <p:nvCxnSpPr>
                  <p:cNvPr id="7" name="Straight Arrow Connector 6"/>
                  <p:cNvCxnSpPr/>
                  <p:nvPr/>
                </p:nvCxnSpPr>
                <p:spPr bwMode="auto">
                  <a:xfrm>
                    <a:off x="1676400" y="2514600"/>
                    <a:ext cx="533400" cy="152400"/>
                  </a:xfrm>
                  <a:prstGeom prst="straightConnector1">
                    <a:avLst/>
                  </a:prstGeom>
                  <a:solidFill>
                    <a:schemeClr val="accent1"/>
                  </a:solidFill>
                  <a:ln w="25400" cap="flat" cmpd="sng" algn="ctr">
                    <a:solidFill>
                      <a:srgbClr val="C00000"/>
                    </a:solidFill>
                    <a:prstDash val="solid"/>
                    <a:round/>
                    <a:headEnd type="none" w="med" len="med"/>
                    <a:tailEnd type="stealth"/>
                  </a:ln>
                  <a:effectLst/>
                </p:spPr>
              </p:cxnSp>
              <p:cxnSp>
                <p:nvCxnSpPr>
                  <p:cNvPr id="8" name="Straight Arrow Connector 7"/>
                  <p:cNvCxnSpPr/>
                  <p:nvPr/>
                </p:nvCxnSpPr>
                <p:spPr bwMode="auto">
                  <a:xfrm>
                    <a:off x="1600200" y="2719252"/>
                    <a:ext cx="533400" cy="152400"/>
                  </a:xfrm>
                  <a:prstGeom prst="straightConnector1">
                    <a:avLst/>
                  </a:prstGeom>
                  <a:solidFill>
                    <a:schemeClr val="accent1"/>
                  </a:solidFill>
                  <a:ln w="25400" cap="flat" cmpd="sng" algn="ctr">
                    <a:solidFill>
                      <a:srgbClr val="C00000"/>
                    </a:solidFill>
                    <a:prstDash val="solid"/>
                    <a:round/>
                    <a:headEnd type="none" w="med" len="med"/>
                    <a:tailEnd type="stealth"/>
                  </a:ln>
                  <a:effectLst/>
                </p:spPr>
              </p:cxnSp>
              <p:cxnSp>
                <p:nvCxnSpPr>
                  <p:cNvPr id="9" name="Straight Arrow Connector 8"/>
                  <p:cNvCxnSpPr/>
                  <p:nvPr/>
                </p:nvCxnSpPr>
                <p:spPr bwMode="auto">
                  <a:xfrm>
                    <a:off x="1537063" y="2897778"/>
                    <a:ext cx="533400" cy="152400"/>
                  </a:xfrm>
                  <a:prstGeom prst="straightConnector1">
                    <a:avLst/>
                  </a:prstGeom>
                  <a:solidFill>
                    <a:schemeClr val="accent1"/>
                  </a:solidFill>
                  <a:ln w="25400" cap="flat" cmpd="sng" algn="ctr">
                    <a:solidFill>
                      <a:srgbClr val="C00000"/>
                    </a:solidFill>
                    <a:prstDash val="solid"/>
                    <a:round/>
                    <a:headEnd type="none" w="med" len="med"/>
                    <a:tailEnd type="stealth"/>
                  </a:ln>
                  <a:effectLst/>
                </p:spPr>
              </p:cxnSp>
              <p:cxnSp>
                <p:nvCxnSpPr>
                  <p:cNvPr id="10" name="Straight Arrow Connector 9"/>
                  <p:cNvCxnSpPr/>
                  <p:nvPr/>
                </p:nvCxnSpPr>
                <p:spPr bwMode="auto">
                  <a:xfrm>
                    <a:off x="1460863" y="3098074"/>
                    <a:ext cx="533400" cy="152400"/>
                  </a:xfrm>
                  <a:prstGeom prst="straightConnector1">
                    <a:avLst/>
                  </a:prstGeom>
                  <a:solidFill>
                    <a:schemeClr val="accent1"/>
                  </a:solidFill>
                  <a:ln w="25400" cap="flat" cmpd="sng" algn="ctr">
                    <a:solidFill>
                      <a:srgbClr val="C00000"/>
                    </a:solidFill>
                    <a:prstDash val="solid"/>
                    <a:round/>
                    <a:headEnd type="none" w="med" len="med"/>
                    <a:tailEnd type="stealth"/>
                  </a:ln>
                  <a:effectLst/>
                </p:spPr>
              </p:cxnSp>
            </p:grpSp>
            <p:grpSp>
              <p:nvGrpSpPr>
                <p:cNvPr id="12" name="Group 15"/>
                <p:cNvGrpSpPr/>
                <p:nvPr/>
              </p:nvGrpSpPr>
              <p:grpSpPr>
                <a:xfrm>
                  <a:off x="748937" y="2299063"/>
                  <a:ext cx="748937" cy="735874"/>
                  <a:chOff x="1460863" y="2514600"/>
                  <a:chExt cx="748937" cy="735874"/>
                </a:xfrm>
              </p:grpSpPr>
              <p:cxnSp>
                <p:nvCxnSpPr>
                  <p:cNvPr id="17" name="Straight Arrow Connector 16"/>
                  <p:cNvCxnSpPr/>
                  <p:nvPr/>
                </p:nvCxnSpPr>
                <p:spPr bwMode="auto">
                  <a:xfrm>
                    <a:off x="1676400" y="2514600"/>
                    <a:ext cx="533400" cy="152400"/>
                  </a:xfrm>
                  <a:prstGeom prst="straightConnector1">
                    <a:avLst/>
                  </a:prstGeom>
                  <a:solidFill>
                    <a:schemeClr val="accent1"/>
                  </a:solidFill>
                  <a:ln w="25400" cap="flat" cmpd="sng" algn="ctr">
                    <a:solidFill>
                      <a:srgbClr val="009900"/>
                    </a:solidFill>
                    <a:prstDash val="solid"/>
                    <a:round/>
                    <a:headEnd type="none" w="med" len="med"/>
                    <a:tailEnd type="stealth"/>
                  </a:ln>
                  <a:effectLst/>
                </p:spPr>
              </p:cxnSp>
              <p:cxnSp>
                <p:nvCxnSpPr>
                  <p:cNvPr id="18" name="Straight Arrow Connector 17"/>
                  <p:cNvCxnSpPr/>
                  <p:nvPr/>
                </p:nvCxnSpPr>
                <p:spPr bwMode="auto">
                  <a:xfrm>
                    <a:off x="1600200" y="2719252"/>
                    <a:ext cx="533400" cy="152400"/>
                  </a:xfrm>
                  <a:prstGeom prst="straightConnector1">
                    <a:avLst/>
                  </a:prstGeom>
                  <a:solidFill>
                    <a:schemeClr val="accent1"/>
                  </a:solidFill>
                  <a:ln w="25400" cap="flat" cmpd="sng" algn="ctr">
                    <a:solidFill>
                      <a:srgbClr val="009900"/>
                    </a:solidFill>
                    <a:prstDash val="solid"/>
                    <a:round/>
                    <a:headEnd type="none" w="med" len="med"/>
                    <a:tailEnd type="stealth"/>
                  </a:ln>
                  <a:effectLst/>
                </p:spPr>
              </p:cxnSp>
              <p:cxnSp>
                <p:nvCxnSpPr>
                  <p:cNvPr id="19" name="Straight Arrow Connector 18"/>
                  <p:cNvCxnSpPr/>
                  <p:nvPr/>
                </p:nvCxnSpPr>
                <p:spPr bwMode="auto">
                  <a:xfrm>
                    <a:off x="1537063" y="2897778"/>
                    <a:ext cx="533400" cy="152400"/>
                  </a:xfrm>
                  <a:prstGeom prst="straightConnector1">
                    <a:avLst/>
                  </a:prstGeom>
                  <a:solidFill>
                    <a:schemeClr val="accent1"/>
                  </a:solidFill>
                  <a:ln w="25400" cap="flat" cmpd="sng" algn="ctr">
                    <a:solidFill>
                      <a:srgbClr val="009900"/>
                    </a:solidFill>
                    <a:prstDash val="solid"/>
                    <a:round/>
                    <a:headEnd type="none" w="med" len="med"/>
                    <a:tailEnd type="stealth"/>
                  </a:ln>
                  <a:effectLst/>
                </p:spPr>
              </p:cxnSp>
              <p:cxnSp>
                <p:nvCxnSpPr>
                  <p:cNvPr id="20" name="Straight Arrow Connector 19"/>
                  <p:cNvCxnSpPr/>
                  <p:nvPr/>
                </p:nvCxnSpPr>
                <p:spPr bwMode="auto">
                  <a:xfrm>
                    <a:off x="1460863" y="3098074"/>
                    <a:ext cx="533400" cy="152400"/>
                  </a:xfrm>
                  <a:prstGeom prst="straightConnector1">
                    <a:avLst/>
                  </a:prstGeom>
                  <a:solidFill>
                    <a:schemeClr val="accent1"/>
                  </a:solidFill>
                  <a:ln w="25400" cap="flat" cmpd="sng" algn="ctr">
                    <a:solidFill>
                      <a:srgbClr val="009900"/>
                    </a:solidFill>
                    <a:prstDash val="solid"/>
                    <a:round/>
                    <a:headEnd type="none" w="med" len="med"/>
                    <a:tailEnd type="stealth"/>
                  </a:ln>
                  <a:effectLst/>
                </p:spPr>
              </p:cxnSp>
            </p:grpSp>
            <p:cxnSp>
              <p:nvCxnSpPr>
                <p:cNvPr id="27" name="Straight Arrow Connector 26"/>
                <p:cNvCxnSpPr/>
                <p:nvPr/>
              </p:nvCxnSpPr>
              <p:spPr bwMode="auto">
                <a:xfrm rot="5400000">
                  <a:off x="2095500" y="2247900"/>
                  <a:ext cx="228600" cy="152400"/>
                </a:xfrm>
                <a:prstGeom prst="straightConnector1">
                  <a:avLst/>
                </a:prstGeom>
                <a:solidFill>
                  <a:schemeClr val="accent1"/>
                </a:solidFill>
                <a:ln w="44450" cap="flat" cmpd="sng" algn="ctr">
                  <a:solidFill>
                    <a:schemeClr val="tx1"/>
                  </a:solidFill>
                  <a:prstDash val="solid"/>
                  <a:round/>
                  <a:headEnd type="none" w="med" len="med"/>
                  <a:tailEnd type="stealth"/>
                </a:ln>
                <a:effectLst/>
              </p:spPr>
            </p:cxnSp>
            <p:sp>
              <p:nvSpPr>
                <p:cNvPr id="28" name="TextBox 27"/>
                <p:cNvSpPr txBox="1"/>
                <p:nvPr/>
              </p:nvSpPr>
              <p:spPr>
                <a:xfrm>
                  <a:off x="990600" y="1143000"/>
                  <a:ext cx="1524000" cy="646331"/>
                </a:xfrm>
                <a:prstGeom prst="rect">
                  <a:avLst/>
                </a:prstGeom>
                <a:noFill/>
              </p:spPr>
              <p:txBody>
                <a:bodyPr wrap="square" rtlCol="0">
                  <a:spAutoFit/>
                </a:bodyPr>
                <a:lstStyle/>
                <a:p>
                  <a:r>
                    <a:rPr lang="en-US" dirty="0" smtClean="0">
                      <a:solidFill>
                        <a:schemeClr val="tx2">
                          <a:lumMod val="95000"/>
                          <a:lumOff val="5000"/>
                        </a:schemeClr>
                      </a:solidFill>
                    </a:rPr>
                    <a:t>Background patch</a:t>
                  </a:r>
                  <a:endParaRPr lang="en-US" dirty="0">
                    <a:solidFill>
                      <a:schemeClr val="tx2">
                        <a:lumMod val="95000"/>
                        <a:lumOff val="5000"/>
                      </a:schemeClr>
                    </a:solidFill>
                  </a:endParaRPr>
                </a:p>
              </p:txBody>
            </p:sp>
            <p:cxnSp>
              <p:nvCxnSpPr>
                <p:cNvPr id="29" name="Straight Arrow Connector 28"/>
                <p:cNvCxnSpPr/>
                <p:nvPr/>
              </p:nvCxnSpPr>
              <p:spPr bwMode="auto">
                <a:xfrm rot="5400000">
                  <a:off x="1181100" y="1866900"/>
                  <a:ext cx="228600" cy="152400"/>
                </a:xfrm>
                <a:prstGeom prst="straightConnector1">
                  <a:avLst/>
                </a:prstGeom>
                <a:solidFill>
                  <a:schemeClr val="accent1"/>
                </a:solidFill>
                <a:ln w="44450" cap="flat" cmpd="sng" algn="ctr">
                  <a:solidFill>
                    <a:schemeClr val="tx1"/>
                  </a:solidFill>
                  <a:prstDash val="solid"/>
                  <a:round/>
                  <a:headEnd type="none" w="med" len="med"/>
                  <a:tailEnd type="stealth"/>
                </a:ln>
                <a:effectLst/>
              </p:spPr>
            </p:cxnSp>
          </p:grpSp>
        </p:grpSp>
        <p:sp>
          <p:nvSpPr>
            <p:cNvPr id="40" name="Oval 39"/>
            <p:cNvSpPr/>
            <p:nvPr/>
          </p:nvSpPr>
          <p:spPr bwMode="auto">
            <a:xfrm>
              <a:off x="2057400" y="2743200"/>
              <a:ext cx="1447800" cy="1371600"/>
            </a:xfrm>
            <a:prstGeom prst="ellipse">
              <a:avLst/>
            </a:prstGeom>
            <a:solidFill>
              <a:schemeClr val="bg1">
                <a:lumMod val="7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200" dirty="0" smtClean="0">
                <a:solidFill>
                  <a:schemeClr val="tx1"/>
                </a:solidFill>
                <a:latin typeface="Times"/>
              </a:endParaRPr>
            </a:p>
            <a:p>
              <a:pPr marL="0" marR="0" indent="0" algn="l" defTabSz="914400" rtl="0" eaLnBrk="0" fontAlgn="base" latinLnBrk="0" hangingPunct="0">
                <a:lnSpc>
                  <a:spcPct val="100000"/>
                </a:lnSpc>
                <a:spcBef>
                  <a:spcPct val="0"/>
                </a:spcBef>
                <a:spcAft>
                  <a:spcPct val="0"/>
                </a:spcAft>
                <a:buClrTx/>
                <a:buSzTx/>
                <a:buFontTx/>
                <a:buNone/>
                <a:tabLst/>
              </a:pPr>
              <a:r>
                <a:rPr lang="en-US" sz="1200" dirty="0" smtClean="0">
                  <a:solidFill>
                    <a:schemeClr val="tx1"/>
                  </a:solidFill>
                  <a:latin typeface="Times"/>
                </a:rPr>
                <a:t>Optic Disk: reference</a:t>
              </a:r>
              <a:endParaRPr kumimoji="0" lang="en-US" sz="1200" b="0" i="0" u="none" strike="noStrike" cap="none" normalizeH="0" baseline="0" dirty="0" smtClean="0">
                <a:ln>
                  <a:noFill/>
                </a:ln>
                <a:solidFill>
                  <a:schemeClr val="tx1"/>
                </a:solidFill>
                <a:effectLst/>
                <a:latin typeface="Times"/>
              </a:endParaRPr>
            </a:p>
          </p:txBody>
        </p:sp>
      </p:grpSp>
      <p:pic>
        <p:nvPicPr>
          <p:cNvPr id="1033" name="Picture 9"/>
          <p:cNvPicPr>
            <a:picLocks noChangeAspect="1" noChangeArrowheads="1"/>
          </p:cNvPicPr>
          <p:nvPr/>
        </p:nvPicPr>
        <p:blipFill>
          <a:blip r:embed="rId2"/>
          <a:srcRect/>
          <a:stretch>
            <a:fillRect/>
          </a:stretch>
        </p:blipFill>
        <p:spPr bwMode="auto">
          <a:xfrm>
            <a:off x="381000" y="4415135"/>
            <a:ext cx="3733800" cy="376551"/>
          </a:xfrm>
          <a:prstGeom prst="rect">
            <a:avLst/>
          </a:prstGeom>
          <a:noFill/>
          <a:ln w="9525">
            <a:noFill/>
            <a:miter lim="800000"/>
            <a:headEnd/>
            <a:tailEnd/>
          </a:ln>
          <a:effectLst/>
        </p:spPr>
      </p:pic>
      <p:sp>
        <p:nvSpPr>
          <p:cNvPr id="47" name="TextBox 46"/>
          <p:cNvSpPr txBox="1"/>
          <p:nvPr/>
        </p:nvSpPr>
        <p:spPr>
          <a:xfrm>
            <a:off x="914400" y="4823936"/>
            <a:ext cx="3200400" cy="276999"/>
          </a:xfrm>
          <a:prstGeom prst="rect">
            <a:avLst/>
          </a:prstGeom>
          <a:noFill/>
        </p:spPr>
        <p:txBody>
          <a:bodyPr wrap="square" rtlCol="0">
            <a:spAutoFit/>
          </a:bodyPr>
          <a:lstStyle/>
          <a:p>
            <a:pPr algn="r"/>
            <a:r>
              <a:rPr lang="en-US" sz="1200" i="1" dirty="0" smtClean="0"/>
              <a:t>where ‘</a:t>
            </a:r>
            <a:r>
              <a:rPr lang="en-US" sz="1200" i="1" dirty="0" err="1" smtClean="0"/>
              <a:t>i</a:t>
            </a:r>
            <a:r>
              <a:rPr lang="en-US" sz="1200" i="1" dirty="0" smtClean="0"/>
              <a:t>’ denotes scan line</a:t>
            </a:r>
            <a:endParaRPr lang="en-US" sz="1200" i="1" dirty="0"/>
          </a:p>
        </p:txBody>
      </p:sp>
      <p:pic>
        <p:nvPicPr>
          <p:cNvPr id="1034" name="Picture 10"/>
          <p:cNvPicPr>
            <a:picLocks noChangeAspect="1" noChangeArrowheads="1"/>
          </p:cNvPicPr>
          <p:nvPr/>
        </p:nvPicPr>
        <p:blipFill>
          <a:blip r:embed="rId3"/>
          <a:srcRect/>
          <a:stretch>
            <a:fillRect/>
          </a:stretch>
        </p:blipFill>
        <p:spPr bwMode="auto">
          <a:xfrm>
            <a:off x="457200" y="5405735"/>
            <a:ext cx="1524000" cy="311727"/>
          </a:xfrm>
          <a:prstGeom prst="rect">
            <a:avLst/>
          </a:prstGeom>
          <a:noFill/>
          <a:ln w="9525">
            <a:noFill/>
            <a:miter lim="800000"/>
            <a:headEnd/>
            <a:tailEnd/>
          </a:ln>
          <a:effectLst/>
        </p:spPr>
      </p:pic>
      <p:sp>
        <p:nvSpPr>
          <p:cNvPr id="48" name="TextBox 47"/>
          <p:cNvSpPr txBox="1"/>
          <p:nvPr/>
        </p:nvSpPr>
        <p:spPr>
          <a:xfrm>
            <a:off x="376050" y="5862935"/>
            <a:ext cx="3200400" cy="461665"/>
          </a:xfrm>
          <a:prstGeom prst="rect">
            <a:avLst/>
          </a:prstGeom>
          <a:noFill/>
        </p:spPr>
        <p:txBody>
          <a:bodyPr wrap="square" rtlCol="0">
            <a:spAutoFit/>
          </a:bodyPr>
          <a:lstStyle/>
          <a:p>
            <a:r>
              <a:rPr lang="en-US" sz="1200" i="1" dirty="0" smtClean="0"/>
              <a:t>where ‘C’  and ‘B’ denote candidate and background image patch</a:t>
            </a:r>
            <a:endParaRPr lang="en-US" sz="1200" i="1" dirty="0"/>
          </a:p>
        </p:txBody>
      </p:sp>
      <p:grpSp>
        <p:nvGrpSpPr>
          <p:cNvPr id="52" name="Group 51"/>
          <p:cNvGrpSpPr/>
          <p:nvPr/>
        </p:nvGrpSpPr>
        <p:grpSpPr>
          <a:xfrm>
            <a:off x="4572000" y="1219200"/>
            <a:ext cx="4343400" cy="5615050"/>
            <a:chOff x="4572000" y="1219200"/>
            <a:chExt cx="4343400" cy="5615050"/>
          </a:xfrm>
        </p:grpSpPr>
        <p:grpSp>
          <p:nvGrpSpPr>
            <p:cNvPr id="13" name="Group 49"/>
            <p:cNvGrpSpPr/>
            <p:nvPr/>
          </p:nvGrpSpPr>
          <p:grpSpPr>
            <a:xfrm>
              <a:off x="4572000" y="1219200"/>
              <a:ext cx="4343400" cy="5615050"/>
              <a:chOff x="4572000" y="1219200"/>
              <a:chExt cx="4343400" cy="5615050"/>
            </a:xfrm>
          </p:grpSpPr>
          <p:sp>
            <p:nvSpPr>
              <p:cNvPr id="37" name="TextBox 36"/>
              <p:cNvSpPr txBox="1"/>
              <p:nvPr/>
            </p:nvSpPr>
            <p:spPr>
              <a:xfrm>
                <a:off x="4953000" y="6557251"/>
                <a:ext cx="3962400" cy="276999"/>
              </a:xfrm>
              <a:prstGeom prst="rect">
                <a:avLst/>
              </a:prstGeom>
              <a:solidFill>
                <a:srgbClr val="008000"/>
              </a:solidFill>
            </p:spPr>
            <p:txBody>
              <a:bodyPr wrap="square" rtlCol="0">
                <a:spAutoFit/>
              </a:bodyPr>
              <a:lstStyle/>
              <a:p>
                <a:pPr algn="ctr"/>
                <a:r>
                  <a:rPr lang="en-US" sz="1200" b="1" dirty="0" smtClean="0">
                    <a:solidFill>
                      <a:schemeClr val="bg1"/>
                    </a:solidFill>
                    <a:latin typeface="Gill Sans MT" pitchFamily="34" charset="0"/>
                  </a:rPr>
                  <a:t>RNFL defect: Features for a candidate patch </a:t>
                </a:r>
                <a:endParaRPr lang="en-US" sz="1200" b="1" dirty="0">
                  <a:solidFill>
                    <a:schemeClr val="bg1"/>
                  </a:solidFill>
                  <a:latin typeface="Gill Sans MT" pitchFamily="34" charset="0"/>
                </a:endParaRPr>
              </a:p>
            </p:txBody>
          </p:sp>
          <p:sp>
            <p:nvSpPr>
              <p:cNvPr id="38" name="Rectangle 37"/>
              <p:cNvSpPr/>
              <p:nvPr/>
            </p:nvSpPr>
            <p:spPr bwMode="auto">
              <a:xfrm rot="2464830">
                <a:off x="5331810" y="2360546"/>
                <a:ext cx="1778741" cy="427879"/>
              </a:xfrm>
              <a:prstGeom prst="rect">
                <a:avLst/>
              </a:prstGeom>
              <a:solidFill>
                <a:schemeClr val="tx1"/>
              </a:solidFill>
              <a:ln w="952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9" name="Rectangle 38"/>
              <p:cNvSpPr/>
              <p:nvPr/>
            </p:nvSpPr>
            <p:spPr bwMode="auto">
              <a:xfrm rot="2464830">
                <a:off x="5686683" y="1942536"/>
                <a:ext cx="1778741" cy="427879"/>
              </a:xfrm>
              <a:prstGeom prst="rect">
                <a:avLst/>
              </a:prstGeom>
              <a:solidFill>
                <a:schemeClr val="tx1">
                  <a:lumMod val="50000"/>
                  <a:lumOff val="5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1" name="Oval 40"/>
              <p:cNvSpPr/>
              <p:nvPr/>
            </p:nvSpPr>
            <p:spPr bwMode="auto">
              <a:xfrm>
                <a:off x="6934200" y="2743200"/>
                <a:ext cx="1447800" cy="1371600"/>
              </a:xfrm>
              <a:prstGeom prst="ellipse">
                <a:avLst/>
              </a:prstGeom>
              <a:solidFill>
                <a:schemeClr val="bg1">
                  <a:lumMod val="7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200" dirty="0" smtClean="0">
                  <a:solidFill>
                    <a:schemeClr val="tx1"/>
                  </a:solidFill>
                  <a:latin typeface="Times"/>
                </a:endParaRPr>
              </a:p>
              <a:p>
                <a:pPr marL="0" marR="0" indent="0" algn="l" defTabSz="914400" rtl="0" eaLnBrk="0" fontAlgn="base" latinLnBrk="0" hangingPunct="0">
                  <a:lnSpc>
                    <a:spcPct val="100000"/>
                  </a:lnSpc>
                  <a:spcBef>
                    <a:spcPct val="0"/>
                  </a:spcBef>
                  <a:spcAft>
                    <a:spcPct val="0"/>
                  </a:spcAft>
                  <a:buClrTx/>
                  <a:buSzTx/>
                  <a:buFontTx/>
                  <a:buNone/>
                  <a:tabLst/>
                </a:pPr>
                <a:r>
                  <a:rPr lang="en-US" sz="1200" dirty="0" smtClean="0">
                    <a:solidFill>
                      <a:schemeClr val="tx1"/>
                    </a:solidFill>
                    <a:latin typeface="Times"/>
                  </a:rPr>
                  <a:t>Optic Disk: reference</a:t>
                </a:r>
                <a:endParaRPr kumimoji="0" lang="en-US" sz="1200" b="0" i="0" u="none" strike="noStrike" cap="none" normalizeH="0" baseline="0" dirty="0" smtClean="0">
                  <a:ln>
                    <a:noFill/>
                  </a:ln>
                  <a:solidFill>
                    <a:schemeClr val="tx1"/>
                  </a:solidFill>
                  <a:effectLst/>
                  <a:latin typeface="Times"/>
                </a:endParaRPr>
              </a:p>
            </p:txBody>
          </p:sp>
          <p:sp>
            <p:nvSpPr>
              <p:cNvPr id="42" name="TextBox 41"/>
              <p:cNvSpPr txBox="1"/>
              <p:nvPr/>
            </p:nvSpPr>
            <p:spPr>
              <a:xfrm>
                <a:off x="6553200" y="1219200"/>
                <a:ext cx="1524000" cy="646331"/>
              </a:xfrm>
              <a:prstGeom prst="rect">
                <a:avLst/>
              </a:prstGeom>
              <a:noFill/>
            </p:spPr>
            <p:txBody>
              <a:bodyPr wrap="square" rtlCol="0">
                <a:spAutoFit/>
              </a:bodyPr>
              <a:lstStyle/>
              <a:p>
                <a:r>
                  <a:rPr lang="en-US" dirty="0" smtClean="0">
                    <a:solidFill>
                      <a:schemeClr val="tx2">
                        <a:lumMod val="95000"/>
                        <a:lumOff val="5000"/>
                      </a:schemeClr>
                    </a:solidFill>
                  </a:rPr>
                  <a:t>Candidate patch</a:t>
                </a:r>
                <a:endParaRPr lang="en-US" dirty="0">
                  <a:solidFill>
                    <a:schemeClr val="tx2">
                      <a:lumMod val="95000"/>
                      <a:lumOff val="5000"/>
                    </a:schemeClr>
                  </a:solidFill>
                </a:endParaRPr>
              </a:p>
            </p:txBody>
          </p:sp>
          <p:cxnSp>
            <p:nvCxnSpPr>
              <p:cNvPr id="43" name="Straight Arrow Connector 42"/>
              <p:cNvCxnSpPr/>
              <p:nvPr/>
            </p:nvCxnSpPr>
            <p:spPr bwMode="auto">
              <a:xfrm rot="5400000">
                <a:off x="6896100" y="1943100"/>
                <a:ext cx="228600" cy="152400"/>
              </a:xfrm>
              <a:prstGeom prst="straightConnector1">
                <a:avLst/>
              </a:prstGeom>
              <a:solidFill>
                <a:schemeClr val="accent1"/>
              </a:solidFill>
              <a:ln w="44450" cap="flat" cmpd="sng" algn="ctr">
                <a:solidFill>
                  <a:schemeClr val="tx1"/>
                </a:solidFill>
                <a:prstDash val="solid"/>
                <a:round/>
                <a:headEnd type="none" w="med" len="med"/>
                <a:tailEnd type="stealth"/>
              </a:ln>
              <a:effectLst/>
            </p:spPr>
          </p:cxnSp>
          <p:sp>
            <p:nvSpPr>
              <p:cNvPr id="44" name="TextBox 43"/>
              <p:cNvSpPr txBox="1"/>
              <p:nvPr/>
            </p:nvSpPr>
            <p:spPr>
              <a:xfrm>
                <a:off x="4572000" y="1295400"/>
                <a:ext cx="1524000" cy="646331"/>
              </a:xfrm>
              <a:prstGeom prst="rect">
                <a:avLst/>
              </a:prstGeom>
              <a:noFill/>
            </p:spPr>
            <p:txBody>
              <a:bodyPr wrap="square" rtlCol="0">
                <a:spAutoFit/>
              </a:bodyPr>
              <a:lstStyle/>
              <a:p>
                <a:r>
                  <a:rPr lang="en-US" dirty="0" smtClean="0">
                    <a:solidFill>
                      <a:schemeClr val="tx2">
                        <a:lumMod val="95000"/>
                        <a:lumOff val="5000"/>
                      </a:schemeClr>
                    </a:solidFill>
                  </a:rPr>
                  <a:t>Background patch</a:t>
                </a:r>
                <a:endParaRPr lang="en-US" dirty="0">
                  <a:solidFill>
                    <a:schemeClr val="tx2">
                      <a:lumMod val="95000"/>
                      <a:lumOff val="5000"/>
                    </a:schemeClr>
                  </a:solidFill>
                </a:endParaRPr>
              </a:p>
            </p:txBody>
          </p:sp>
          <p:cxnSp>
            <p:nvCxnSpPr>
              <p:cNvPr id="45" name="Straight Arrow Connector 44"/>
              <p:cNvCxnSpPr/>
              <p:nvPr/>
            </p:nvCxnSpPr>
            <p:spPr bwMode="auto">
              <a:xfrm rot="16200000" flipH="1">
                <a:off x="5334000" y="1676400"/>
                <a:ext cx="228600" cy="228600"/>
              </a:xfrm>
              <a:prstGeom prst="straightConnector1">
                <a:avLst/>
              </a:prstGeom>
              <a:solidFill>
                <a:schemeClr val="accent1"/>
              </a:solidFill>
              <a:ln w="44450" cap="flat" cmpd="sng" algn="ctr">
                <a:solidFill>
                  <a:schemeClr val="tx1"/>
                </a:solidFill>
                <a:prstDash val="solid"/>
                <a:round/>
                <a:headEnd type="none" w="med" len="med"/>
                <a:tailEnd type="stealth"/>
              </a:ln>
              <a:effectLst/>
            </p:spPr>
          </p:cxnSp>
        </p:grpSp>
        <p:pic>
          <p:nvPicPr>
            <p:cNvPr id="1035" name="Picture 11"/>
            <p:cNvPicPr>
              <a:picLocks noChangeAspect="1" noChangeArrowheads="1"/>
            </p:cNvPicPr>
            <p:nvPr/>
          </p:nvPicPr>
          <p:blipFill>
            <a:blip r:embed="rId4"/>
            <a:srcRect/>
            <a:stretch>
              <a:fillRect/>
            </a:stretch>
          </p:blipFill>
          <p:spPr bwMode="auto">
            <a:xfrm>
              <a:off x="5410201" y="4343400"/>
              <a:ext cx="3048000" cy="334084"/>
            </a:xfrm>
            <a:prstGeom prst="rect">
              <a:avLst/>
            </a:prstGeom>
            <a:noFill/>
            <a:ln w="9525">
              <a:noFill/>
              <a:miter lim="800000"/>
              <a:headEnd/>
              <a:tailEnd/>
            </a:ln>
            <a:effectLst/>
          </p:spPr>
        </p:pic>
        <p:pic>
          <p:nvPicPr>
            <p:cNvPr id="49" name="Picture 10"/>
            <p:cNvPicPr>
              <a:picLocks noChangeAspect="1" noChangeArrowheads="1"/>
            </p:cNvPicPr>
            <p:nvPr/>
          </p:nvPicPr>
          <p:blipFill>
            <a:blip r:embed="rId3"/>
            <a:srcRect/>
            <a:stretch>
              <a:fillRect/>
            </a:stretch>
          </p:blipFill>
          <p:spPr bwMode="auto">
            <a:xfrm>
              <a:off x="5410200" y="4876800"/>
              <a:ext cx="1524000" cy="311727"/>
            </a:xfrm>
            <a:prstGeom prst="rect">
              <a:avLst/>
            </a:prstGeom>
            <a:noFill/>
            <a:ln w="9525">
              <a:noFill/>
              <a:miter lim="800000"/>
              <a:headEnd/>
              <a:tailEnd/>
            </a:ln>
            <a:effectLst/>
          </p:spPr>
        </p:pic>
        <p:sp>
          <p:nvSpPr>
            <p:cNvPr id="50" name="TextBox 49"/>
            <p:cNvSpPr txBox="1"/>
            <p:nvPr/>
          </p:nvSpPr>
          <p:spPr>
            <a:xfrm>
              <a:off x="5345875" y="5334000"/>
              <a:ext cx="3200400" cy="461665"/>
            </a:xfrm>
            <a:prstGeom prst="rect">
              <a:avLst/>
            </a:prstGeom>
            <a:noFill/>
          </p:spPr>
          <p:txBody>
            <a:bodyPr wrap="square" rtlCol="0">
              <a:spAutoFit/>
            </a:bodyPr>
            <a:lstStyle/>
            <a:p>
              <a:r>
                <a:rPr lang="en-US" sz="1200" i="1" dirty="0" smtClean="0"/>
                <a:t>where ‘C’  and ‘B’ denote candidate and background image patch</a:t>
              </a:r>
              <a:endParaRPr lang="en-US" sz="1200" i="1" dirty="0"/>
            </a:p>
          </p:txBody>
        </p:sp>
      </p:grpSp>
      <p:sp>
        <p:nvSpPr>
          <p:cNvPr id="46" name="TextBox 45"/>
          <p:cNvSpPr txBox="1"/>
          <p:nvPr/>
        </p:nvSpPr>
        <p:spPr>
          <a:xfrm>
            <a:off x="8673935" y="0"/>
            <a:ext cx="457200" cy="307777"/>
          </a:xfrm>
          <a:prstGeom prst="rect">
            <a:avLst/>
          </a:prstGeom>
          <a:noFill/>
        </p:spPr>
        <p:txBody>
          <a:bodyPr wrap="square" rtlCol="0">
            <a:spAutoFit/>
          </a:bodyPr>
          <a:lstStyle/>
          <a:p>
            <a:pPr algn="r"/>
            <a:r>
              <a:rPr lang="en-US" sz="1400" b="1" dirty="0" smtClean="0"/>
              <a:t>41</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685800" y="762000"/>
            <a:ext cx="7620000" cy="2872931"/>
          </a:xfrm>
          <a:prstGeom prst="rect">
            <a:avLst/>
          </a:prstGeom>
          <a:noFill/>
          <a:ln w="9525">
            <a:noFill/>
            <a:miter lim="800000"/>
            <a:headEnd/>
            <a:tailEnd/>
          </a:ln>
          <a:effectLst/>
        </p:spPr>
      </p:pic>
      <p:sp>
        <p:nvSpPr>
          <p:cNvPr id="5" name="TextBox 4"/>
          <p:cNvSpPr txBox="1"/>
          <p:nvPr/>
        </p:nvSpPr>
        <p:spPr>
          <a:xfrm rot="5400000">
            <a:off x="8033266" y="1960966"/>
            <a:ext cx="762000" cy="369332"/>
          </a:xfrm>
          <a:prstGeom prst="rect">
            <a:avLst/>
          </a:prstGeom>
          <a:noFill/>
        </p:spPr>
        <p:txBody>
          <a:bodyPr wrap="square" rtlCol="0">
            <a:spAutoFit/>
          </a:bodyPr>
          <a:lstStyle/>
          <a:p>
            <a:r>
              <a:rPr lang="en-US" dirty="0" smtClean="0">
                <a:solidFill>
                  <a:srgbClr val="0000FF"/>
                </a:solidFill>
              </a:rPr>
              <a:t>PPA</a:t>
            </a:r>
            <a:endParaRPr lang="en-US" dirty="0">
              <a:solidFill>
                <a:srgbClr val="0000FF"/>
              </a:solidFill>
            </a:endParaRPr>
          </a:p>
        </p:txBody>
      </p:sp>
      <p:grpSp>
        <p:nvGrpSpPr>
          <p:cNvPr id="9" name="Group 8"/>
          <p:cNvGrpSpPr/>
          <p:nvPr/>
        </p:nvGrpSpPr>
        <p:grpSpPr>
          <a:xfrm>
            <a:off x="821727" y="3768813"/>
            <a:ext cx="7793244" cy="2985940"/>
            <a:chOff x="821727" y="3768813"/>
            <a:chExt cx="7793244" cy="2985940"/>
          </a:xfrm>
        </p:grpSpPr>
        <p:pic>
          <p:nvPicPr>
            <p:cNvPr id="3075" name="Picture 3"/>
            <p:cNvPicPr>
              <a:picLocks noChangeAspect="1" noChangeArrowheads="1"/>
            </p:cNvPicPr>
            <p:nvPr/>
          </p:nvPicPr>
          <p:blipFill>
            <a:blip r:embed="rId3"/>
            <a:srcRect/>
            <a:stretch>
              <a:fillRect/>
            </a:stretch>
          </p:blipFill>
          <p:spPr bwMode="auto">
            <a:xfrm>
              <a:off x="821727" y="3768813"/>
              <a:ext cx="7467600" cy="2985940"/>
            </a:xfrm>
            <a:prstGeom prst="rect">
              <a:avLst/>
            </a:prstGeom>
            <a:noFill/>
            <a:ln w="9525">
              <a:noFill/>
              <a:miter lim="800000"/>
              <a:headEnd/>
              <a:tailEnd/>
            </a:ln>
            <a:effectLst/>
          </p:spPr>
        </p:pic>
        <p:sp>
          <p:nvSpPr>
            <p:cNvPr id="6" name="TextBox 5"/>
            <p:cNvSpPr txBox="1"/>
            <p:nvPr/>
          </p:nvSpPr>
          <p:spPr>
            <a:xfrm rot="5400000">
              <a:off x="7592105" y="5004957"/>
              <a:ext cx="1676399" cy="369332"/>
            </a:xfrm>
            <a:prstGeom prst="rect">
              <a:avLst/>
            </a:prstGeom>
            <a:noFill/>
          </p:spPr>
          <p:txBody>
            <a:bodyPr wrap="square" rtlCol="0">
              <a:spAutoFit/>
            </a:bodyPr>
            <a:lstStyle/>
            <a:p>
              <a:r>
                <a:rPr lang="en-US" dirty="0" smtClean="0">
                  <a:solidFill>
                    <a:srgbClr val="0000FF"/>
                  </a:solidFill>
                </a:rPr>
                <a:t>RNFL Defect</a:t>
              </a:r>
              <a:endParaRPr lang="en-US" dirty="0">
                <a:solidFill>
                  <a:srgbClr val="0000FF"/>
                </a:solidFill>
              </a:endParaRPr>
            </a:p>
          </p:txBody>
        </p:sp>
      </p:grpSp>
      <p:sp>
        <p:nvSpPr>
          <p:cNvPr id="7" name="TextBox 6"/>
          <p:cNvSpPr txBox="1"/>
          <p:nvPr/>
        </p:nvSpPr>
        <p:spPr>
          <a:xfrm>
            <a:off x="1090864" y="405064"/>
            <a:ext cx="2971800" cy="307777"/>
          </a:xfrm>
          <a:prstGeom prst="rect">
            <a:avLst/>
          </a:prstGeom>
          <a:noFill/>
        </p:spPr>
        <p:txBody>
          <a:bodyPr wrap="square" rtlCol="0">
            <a:spAutoFit/>
          </a:bodyPr>
          <a:lstStyle/>
          <a:p>
            <a:pPr algn="ctr"/>
            <a:r>
              <a:rPr lang="en-US" sz="1400" b="1" dirty="0" smtClean="0">
                <a:solidFill>
                  <a:srgbClr val="0000FF"/>
                </a:solidFill>
              </a:rPr>
              <a:t>Direct Target Modeling </a:t>
            </a:r>
            <a:endParaRPr lang="en-US" sz="1400" b="1" dirty="0">
              <a:solidFill>
                <a:srgbClr val="0000FF"/>
              </a:solidFill>
            </a:endParaRPr>
          </a:p>
        </p:txBody>
      </p:sp>
      <p:sp>
        <p:nvSpPr>
          <p:cNvPr id="8" name="TextBox 7"/>
          <p:cNvSpPr txBox="1"/>
          <p:nvPr/>
        </p:nvSpPr>
        <p:spPr>
          <a:xfrm>
            <a:off x="4876800" y="413080"/>
            <a:ext cx="2971800" cy="307777"/>
          </a:xfrm>
          <a:prstGeom prst="rect">
            <a:avLst/>
          </a:prstGeom>
          <a:noFill/>
        </p:spPr>
        <p:txBody>
          <a:bodyPr wrap="square" rtlCol="0">
            <a:spAutoFit/>
          </a:bodyPr>
          <a:lstStyle/>
          <a:p>
            <a:pPr algn="ctr"/>
            <a:r>
              <a:rPr lang="en-US" sz="1400" b="1" dirty="0" smtClean="0">
                <a:solidFill>
                  <a:srgbClr val="0000FF"/>
                </a:solidFill>
              </a:rPr>
              <a:t>Local-Context Modeling </a:t>
            </a:r>
            <a:endParaRPr lang="en-US" sz="1400" b="1" dirty="0">
              <a:solidFill>
                <a:srgbClr val="0000FF"/>
              </a:solidFill>
            </a:endParaRPr>
          </a:p>
        </p:txBody>
      </p:sp>
      <p:sp>
        <p:nvSpPr>
          <p:cNvPr id="10" name="TextBox 9"/>
          <p:cNvSpPr txBox="1"/>
          <p:nvPr/>
        </p:nvSpPr>
        <p:spPr>
          <a:xfrm>
            <a:off x="8673935" y="0"/>
            <a:ext cx="457200" cy="307777"/>
          </a:xfrm>
          <a:prstGeom prst="rect">
            <a:avLst/>
          </a:prstGeom>
          <a:noFill/>
        </p:spPr>
        <p:txBody>
          <a:bodyPr wrap="square" rtlCol="0">
            <a:spAutoFit/>
          </a:bodyPr>
          <a:lstStyle/>
          <a:p>
            <a:pPr algn="r"/>
            <a:r>
              <a:rPr lang="en-US" sz="1400" b="1" dirty="0" smtClean="0"/>
              <a:t>42</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PPA Detection</a:t>
            </a:r>
            <a:endParaRPr lang="en-US" dirty="0"/>
          </a:p>
        </p:txBody>
      </p:sp>
      <p:pic>
        <p:nvPicPr>
          <p:cNvPr id="68610" name="Picture 2"/>
          <p:cNvPicPr>
            <a:picLocks noGrp="1" noChangeAspect="1" noChangeArrowheads="1"/>
          </p:cNvPicPr>
          <p:nvPr>
            <p:ph idx="1"/>
          </p:nvPr>
        </p:nvPicPr>
        <p:blipFill>
          <a:blip r:embed="rId2"/>
          <a:srcRect/>
          <a:stretch>
            <a:fillRect/>
          </a:stretch>
        </p:blipFill>
        <p:spPr bwMode="auto">
          <a:xfrm>
            <a:off x="685800" y="1514475"/>
            <a:ext cx="6105525" cy="5191125"/>
          </a:xfrm>
          <a:prstGeom prst="rect">
            <a:avLst/>
          </a:prstGeom>
          <a:noFill/>
          <a:ln w="9525">
            <a:noFill/>
            <a:miter lim="800000"/>
            <a:headEnd/>
            <a:tailEnd/>
          </a:ln>
          <a:effectLst/>
        </p:spPr>
      </p:pic>
      <p:sp>
        <p:nvSpPr>
          <p:cNvPr id="5" name="TextBox 4"/>
          <p:cNvSpPr txBox="1"/>
          <p:nvPr/>
        </p:nvSpPr>
        <p:spPr>
          <a:xfrm>
            <a:off x="1219200" y="1212652"/>
            <a:ext cx="1066800" cy="307777"/>
          </a:xfrm>
          <a:prstGeom prst="rect">
            <a:avLst/>
          </a:prstGeom>
          <a:noFill/>
        </p:spPr>
        <p:txBody>
          <a:bodyPr wrap="square" rtlCol="0">
            <a:spAutoFit/>
          </a:bodyPr>
          <a:lstStyle/>
          <a:p>
            <a:pPr algn="ctr"/>
            <a:r>
              <a:rPr lang="en-US" sz="1400" i="1" dirty="0" smtClean="0">
                <a:latin typeface="Gill Sans MT" pitchFamily="34" charset="0"/>
              </a:rPr>
              <a:t>Input </a:t>
            </a:r>
            <a:endParaRPr lang="en-US" sz="1400" i="1" dirty="0">
              <a:latin typeface="Gill Sans MT" pitchFamily="34" charset="0"/>
            </a:endParaRPr>
          </a:p>
        </p:txBody>
      </p:sp>
      <p:sp>
        <p:nvSpPr>
          <p:cNvPr id="6" name="TextBox 5"/>
          <p:cNvSpPr txBox="1"/>
          <p:nvPr/>
        </p:nvSpPr>
        <p:spPr>
          <a:xfrm>
            <a:off x="3005450" y="1212652"/>
            <a:ext cx="1447800" cy="307777"/>
          </a:xfrm>
          <a:prstGeom prst="rect">
            <a:avLst/>
          </a:prstGeom>
          <a:noFill/>
        </p:spPr>
        <p:txBody>
          <a:bodyPr wrap="square" rtlCol="0">
            <a:spAutoFit/>
          </a:bodyPr>
          <a:lstStyle/>
          <a:p>
            <a:pPr algn="ctr"/>
            <a:r>
              <a:rPr lang="en-US" sz="1400" i="1" dirty="0" smtClean="0">
                <a:latin typeface="Gill Sans MT" pitchFamily="34" charset="0"/>
              </a:rPr>
              <a:t>Ground Truth</a:t>
            </a:r>
            <a:endParaRPr lang="en-US" sz="1400" i="1" dirty="0">
              <a:latin typeface="Gill Sans MT" pitchFamily="34" charset="0"/>
            </a:endParaRPr>
          </a:p>
        </p:txBody>
      </p:sp>
      <p:sp>
        <p:nvSpPr>
          <p:cNvPr id="7" name="TextBox 6"/>
          <p:cNvSpPr txBox="1"/>
          <p:nvPr/>
        </p:nvSpPr>
        <p:spPr>
          <a:xfrm>
            <a:off x="4953000" y="1212652"/>
            <a:ext cx="1447800" cy="307777"/>
          </a:xfrm>
          <a:prstGeom prst="rect">
            <a:avLst/>
          </a:prstGeom>
          <a:noFill/>
        </p:spPr>
        <p:txBody>
          <a:bodyPr wrap="square" rtlCol="0">
            <a:spAutoFit/>
          </a:bodyPr>
          <a:lstStyle/>
          <a:p>
            <a:pPr algn="ctr"/>
            <a:r>
              <a:rPr lang="en-US" sz="1400" i="1" dirty="0" smtClean="0">
                <a:latin typeface="Gill Sans MT" pitchFamily="34" charset="0"/>
              </a:rPr>
              <a:t>Output</a:t>
            </a:r>
            <a:endParaRPr lang="en-US" sz="1400" i="1" dirty="0">
              <a:latin typeface="Gill Sans MT" pitchFamily="34" charset="0"/>
            </a:endParaRPr>
          </a:p>
        </p:txBody>
      </p:sp>
      <p:grpSp>
        <p:nvGrpSpPr>
          <p:cNvPr id="13" name="Group 12"/>
          <p:cNvGrpSpPr/>
          <p:nvPr/>
        </p:nvGrpSpPr>
        <p:grpSpPr>
          <a:xfrm>
            <a:off x="6886700" y="2127052"/>
            <a:ext cx="2233549" cy="990600"/>
            <a:chOff x="6886700" y="1828800"/>
            <a:chExt cx="2233549" cy="990600"/>
          </a:xfrm>
        </p:grpSpPr>
        <p:sp>
          <p:nvSpPr>
            <p:cNvPr id="12" name="Rectangle 11"/>
            <p:cNvSpPr/>
            <p:nvPr/>
          </p:nvSpPr>
          <p:spPr bwMode="auto">
            <a:xfrm>
              <a:off x="6886700" y="1828800"/>
              <a:ext cx="2209800" cy="990600"/>
            </a:xfrm>
            <a:prstGeom prst="rect">
              <a:avLst/>
            </a:prstGeom>
            <a:solidFill>
              <a:schemeClr val="accent1">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8" name="Rectangle 7"/>
            <p:cNvSpPr/>
            <p:nvPr/>
          </p:nvSpPr>
          <p:spPr bwMode="auto">
            <a:xfrm>
              <a:off x="7010400" y="1981200"/>
              <a:ext cx="381000" cy="228600"/>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9" name="Rectangle 8"/>
            <p:cNvSpPr/>
            <p:nvPr/>
          </p:nvSpPr>
          <p:spPr bwMode="auto">
            <a:xfrm>
              <a:off x="7010400" y="2438400"/>
              <a:ext cx="381000" cy="228600"/>
            </a:xfrm>
            <a:prstGeom prst="rect">
              <a:avLst/>
            </a:prstGeom>
            <a:solidFill>
              <a:srgbClr val="00FF00"/>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0" name="TextBox 9"/>
            <p:cNvSpPr txBox="1"/>
            <p:nvPr/>
          </p:nvSpPr>
          <p:spPr>
            <a:xfrm>
              <a:off x="7543800" y="1981200"/>
              <a:ext cx="1447800" cy="276999"/>
            </a:xfrm>
            <a:prstGeom prst="rect">
              <a:avLst/>
            </a:prstGeom>
            <a:noFill/>
          </p:spPr>
          <p:txBody>
            <a:bodyPr wrap="square" rtlCol="0">
              <a:spAutoFit/>
            </a:bodyPr>
            <a:lstStyle/>
            <a:p>
              <a:r>
                <a:rPr lang="en-US" sz="1200" dirty="0" smtClean="0"/>
                <a:t>PPA image patch</a:t>
              </a:r>
              <a:endParaRPr lang="en-US" sz="1200" dirty="0"/>
            </a:p>
          </p:txBody>
        </p:sp>
        <p:sp>
          <p:nvSpPr>
            <p:cNvPr id="11" name="TextBox 10"/>
            <p:cNvSpPr txBox="1"/>
            <p:nvPr/>
          </p:nvSpPr>
          <p:spPr>
            <a:xfrm>
              <a:off x="7531924" y="2425626"/>
              <a:ext cx="1588325" cy="276999"/>
            </a:xfrm>
            <a:prstGeom prst="rect">
              <a:avLst/>
            </a:prstGeom>
            <a:noFill/>
          </p:spPr>
          <p:txBody>
            <a:bodyPr wrap="square" rtlCol="0">
              <a:spAutoFit/>
            </a:bodyPr>
            <a:lstStyle/>
            <a:p>
              <a:r>
                <a:rPr lang="en-US" sz="1200" dirty="0" smtClean="0"/>
                <a:t>Healthy image patch</a:t>
              </a:r>
              <a:endParaRPr lang="en-US" sz="1200" dirty="0"/>
            </a:p>
          </p:txBody>
        </p:sp>
      </p:grpSp>
      <p:sp>
        <p:nvSpPr>
          <p:cNvPr id="14" name="TextBox 13"/>
          <p:cNvSpPr txBox="1"/>
          <p:nvPr/>
        </p:nvSpPr>
        <p:spPr>
          <a:xfrm>
            <a:off x="8673935" y="0"/>
            <a:ext cx="457200" cy="307777"/>
          </a:xfrm>
          <a:prstGeom prst="rect">
            <a:avLst/>
          </a:prstGeom>
          <a:noFill/>
        </p:spPr>
        <p:txBody>
          <a:bodyPr wrap="square" rtlCol="0">
            <a:spAutoFit/>
          </a:bodyPr>
          <a:lstStyle/>
          <a:p>
            <a:pPr algn="r"/>
            <a:r>
              <a:rPr lang="en-US" sz="1400" b="1" dirty="0" smtClean="0"/>
              <a:t>43</a:t>
            </a:r>
            <a:endParaRPr lang="en-US"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838200"/>
          </a:xfrm>
        </p:spPr>
        <p:txBody>
          <a:bodyPr/>
          <a:lstStyle/>
          <a:p>
            <a:r>
              <a:rPr lang="en-US" dirty="0" smtClean="0"/>
              <a:t>Results: RNFL defect</a:t>
            </a:r>
            <a:endParaRPr lang="en-US" dirty="0"/>
          </a:p>
        </p:txBody>
      </p:sp>
      <p:pic>
        <p:nvPicPr>
          <p:cNvPr id="69634" name="Picture 2"/>
          <p:cNvPicPr>
            <a:picLocks noGrp="1" noChangeAspect="1" noChangeArrowheads="1"/>
          </p:cNvPicPr>
          <p:nvPr>
            <p:ph idx="1"/>
          </p:nvPr>
        </p:nvPicPr>
        <p:blipFill>
          <a:blip r:embed="rId2"/>
          <a:srcRect/>
          <a:stretch>
            <a:fillRect/>
          </a:stretch>
        </p:blipFill>
        <p:spPr bwMode="auto">
          <a:xfrm>
            <a:off x="457200" y="1619250"/>
            <a:ext cx="6134100" cy="5086350"/>
          </a:xfrm>
          <a:prstGeom prst="rect">
            <a:avLst/>
          </a:prstGeom>
          <a:noFill/>
          <a:ln w="9525">
            <a:noFill/>
            <a:miter lim="800000"/>
            <a:headEnd/>
            <a:tailEnd/>
          </a:ln>
          <a:effectLst/>
        </p:spPr>
      </p:pic>
      <p:sp>
        <p:nvSpPr>
          <p:cNvPr id="5" name="TextBox 4"/>
          <p:cNvSpPr txBox="1"/>
          <p:nvPr/>
        </p:nvSpPr>
        <p:spPr>
          <a:xfrm>
            <a:off x="914400" y="1311473"/>
            <a:ext cx="1066800" cy="307777"/>
          </a:xfrm>
          <a:prstGeom prst="rect">
            <a:avLst/>
          </a:prstGeom>
          <a:noFill/>
        </p:spPr>
        <p:txBody>
          <a:bodyPr wrap="square" rtlCol="0">
            <a:spAutoFit/>
          </a:bodyPr>
          <a:lstStyle/>
          <a:p>
            <a:pPr algn="ctr"/>
            <a:r>
              <a:rPr lang="en-US" sz="1400" i="1" dirty="0" smtClean="0"/>
              <a:t>Input </a:t>
            </a:r>
            <a:endParaRPr lang="en-US" sz="1400" i="1" dirty="0"/>
          </a:p>
        </p:txBody>
      </p:sp>
      <p:sp>
        <p:nvSpPr>
          <p:cNvPr id="6" name="TextBox 5"/>
          <p:cNvSpPr txBox="1"/>
          <p:nvPr/>
        </p:nvSpPr>
        <p:spPr>
          <a:xfrm>
            <a:off x="2743200" y="1311473"/>
            <a:ext cx="1447800" cy="307777"/>
          </a:xfrm>
          <a:prstGeom prst="rect">
            <a:avLst/>
          </a:prstGeom>
          <a:noFill/>
        </p:spPr>
        <p:txBody>
          <a:bodyPr wrap="square" rtlCol="0">
            <a:spAutoFit/>
          </a:bodyPr>
          <a:lstStyle/>
          <a:p>
            <a:pPr algn="ctr"/>
            <a:r>
              <a:rPr lang="en-US" sz="1400" i="1" dirty="0" smtClean="0"/>
              <a:t>Ground Truth</a:t>
            </a:r>
            <a:endParaRPr lang="en-US" sz="1400" i="1" dirty="0"/>
          </a:p>
        </p:txBody>
      </p:sp>
      <p:sp>
        <p:nvSpPr>
          <p:cNvPr id="7" name="TextBox 6"/>
          <p:cNvSpPr txBox="1"/>
          <p:nvPr/>
        </p:nvSpPr>
        <p:spPr>
          <a:xfrm>
            <a:off x="4800600" y="1311473"/>
            <a:ext cx="1447800" cy="307777"/>
          </a:xfrm>
          <a:prstGeom prst="rect">
            <a:avLst/>
          </a:prstGeom>
          <a:noFill/>
        </p:spPr>
        <p:txBody>
          <a:bodyPr wrap="square" rtlCol="0">
            <a:spAutoFit/>
          </a:bodyPr>
          <a:lstStyle/>
          <a:p>
            <a:pPr algn="ctr"/>
            <a:r>
              <a:rPr lang="en-US" sz="1400" i="1" dirty="0" smtClean="0"/>
              <a:t>Output</a:t>
            </a:r>
            <a:endParaRPr lang="en-US" sz="1400" i="1" dirty="0"/>
          </a:p>
        </p:txBody>
      </p:sp>
      <p:grpSp>
        <p:nvGrpSpPr>
          <p:cNvPr id="8" name="Group 7"/>
          <p:cNvGrpSpPr/>
          <p:nvPr/>
        </p:nvGrpSpPr>
        <p:grpSpPr>
          <a:xfrm>
            <a:off x="6886700" y="2152650"/>
            <a:ext cx="2257300" cy="990600"/>
            <a:chOff x="6886700" y="1828800"/>
            <a:chExt cx="2257300" cy="990600"/>
          </a:xfrm>
        </p:grpSpPr>
        <p:sp>
          <p:nvSpPr>
            <p:cNvPr id="9" name="Rectangle 8"/>
            <p:cNvSpPr/>
            <p:nvPr/>
          </p:nvSpPr>
          <p:spPr bwMode="auto">
            <a:xfrm>
              <a:off x="6886700" y="1828800"/>
              <a:ext cx="2209800" cy="990600"/>
            </a:xfrm>
            <a:prstGeom prst="rect">
              <a:avLst/>
            </a:prstGeom>
            <a:solidFill>
              <a:schemeClr val="accent1">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0" name="Rectangle 9"/>
            <p:cNvSpPr/>
            <p:nvPr/>
          </p:nvSpPr>
          <p:spPr bwMode="auto">
            <a:xfrm>
              <a:off x="7010400" y="1981200"/>
              <a:ext cx="381000" cy="228600"/>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1" name="Rectangle 10"/>
            <p:cNvSpPr/>
            <p:nvPr/>
          </p:nvSpPr>
          <p:spPr bwMode="auto">
            <a:xfrm>
              <a:off x="7010400" y="2438400"/>
              <a:ext cx="381000" cy="228600"/>
            </a:xfrm>
            <a:prstGeom prst="rect">
              <a:avLst/>
            </a:prstGeom>
            <a:solidFill>
              <a:srgbClr val="00FF00"/>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2" name="TextBox 11"/>
            <p:cNvSpPr txBox="1"/>
            <p:nvPr/>
          </p:nvSpPr>
          <p:spPr>
            <a:xfrm>
              <a:off x="7543800" y="1981200"/>
              <a:ext cx="1600200" cy="276999"/>
            </a:xfrm>
            <a:prstGeom prst="rect">
              <a:avLst/>
            </a:prstGeom>
            <a:noFill/>
          </p:spPr>
          <p:txBody>
            <a:bodyPr wrap="square" rtlCol="0">
              <a:spAutoFit/>
            </a:bodyPr>
            <a:lstStyle/>
            <a:p>
              <a:r>
                <a:rPr lang="en-US" sz="1200" dirty="0" smtClean="0"/>
                <a:t>RNFL defect sector</a:t>
              </a:r>
              <a:endParaRPr lang="en-US" sz="1200" dirty="0"/>
            </a:p>
          </p:txBody>
        </p:sp>
        <p:sp>
          <p:nvSpPr>
            <p:cNvPr id="13" name="TextBox 12"/>
            <p:cNvSpPr txBox="1"/>
            <p:nvPr/>
          </p:nvSpPr>
          <p:spPr>
            <a:xfrm>
              <a:off x="7531924" y="2425626"/>
              <a:ext cx="1588325" cy="276999"/>
            </a:xfrm>
            <a:prstGeom prst="rect">
              <a:avLst/>
            </a:prstGeom>
            <a:noFill/>
          </p:spPr>
          <p:txBody>
            <a:bodyPr wrap="square" rtlCol="0">
              <a:spAutoFit/>
            </a:bodyPr>
            <a:lstStyle/>
            <a:p>
              <a:r>
                <a:rPr lang="en-US" sz="1200" dirty="0" smtClean="0"/>
                <a:t>Healthy sector</a:t>
              </a:r>
              <a:endParaRPr lang="en-US" sz="1200" dirty="0"/>
            </a:p>
          </p:txBody>
        </p:sp>
      </p:grpSp>
      <p:sp>
        <p:nvSpPr>
          <p:cNvPr id="14" name="TextBox 13"/>
          <p:cNvSpPr txBox="1"/>
          <p:nvPr/>
        </p:nvSpPr>
        <p:spPr>
          <a:xfrm>
            <a:off x="8673935" y="0"/>
            <a:ext cx="457200" cy="307777"/>
          </a:xfrm>
          <a:prstGeom prst="rect">
            <a:avLst/>
          </a:prstGeom>
          <a:noFill/>
        </p:spPr>
        <p:txBody>
          <a:bodyPr wrap="square" rtlCol="0">
            <a:spAutoFit/>
          </a:bodyPr>
          <a:lstStyle/>
          <a:p>
            <a:pPr algn="r"/>
            <a:r>
              <a:rPr lang="en-US" sz="1400" b="1" dirty="0" smtClean="0"/>
              <a:t>44</a:t>
            </a:r>
            <a:endParaRPr lang="en-US"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Quantitative Results</a:t>
            </a:r>
            <a:endParaRPr lang="en-US" dirty="0"/>
          </a:p>
        </p:txBody>
      </p:sp>
      <p:grpSp>
        <p:nvGrpSpPr>
          <p:cNvPr id="17" name="Group 16"/>
          <p:cNvGrpSpPr/>
          <p:nvPr/>
        </p:nvGrpSpPr>
        <p:grpSpPr>
          <a:xfrm>
            <a:off x="304800" y="2362200"/>
            <a:ext cx="4038600" cy="3886200"/>
            <a:chOff x="304800" y="2895600"/>
            <a:chExt cx="4038600" cy="3886200"/>
          </a:xfrm>
        </p:grpSpPr>
        <p:pic>
          <p:nvPicPr>
            <p:cNvPr id="70658" name="Picture 2"/>
            <p:cNvPicPr>
              <a:picLocks noChangeAspect="1" noChangeArrowheads="1"/>
            </p:cNvPicPr>
            <p:nvPr/>
          </p:nvPicPr>
          <p:blipFill>
            <a:blip r:embed="rId3"/>
            <a:srcRect/>
            <a:stretch>
              <a:fillRect/>
            </a:stretch>
          </p:blipFill>
          <p:spPr bwMode="auto">
            <a:xfrm>
              <a:off x="304800" y="4419600"/>
              <a:ext cx="3675585" cy="838200"/>
            </a:xfrm>
            <a:prstGeom prst="rect">
              <a:avLst/>
            </a:prstGeom>
            <a:noFill/>
            <a:ln w="9525">
              <a:noFill/>
              <a:miter lim="800000"/>
              <a:headEnd/>
              <a:tailEnd/>
            </a:ln>
            <a:effectLst/>
          </p:spPr>
        </p:pic>
        <p:sp>
          <p:nvSpPr>
            <p:cNvPr id="6" name="TextBox 5"/>
            <p:cNvSpPr txBox="1"/>
            <p:nvPr/>
          </p:nvSpPr>
          <p:spPr>
            <a:xfrm>
              <a:off x="304800" y="3657600"/>
              <a:ext cx="3962400" cy="954107"/>
            </a:xfrm>
            <a:prstGeom prst="rect">
              <a:avLst/>
            </a:prstGeom>
            <a:noFill/>
          </p:spPr>
          <p:txBody>
            <a:bodyPr wrap="square" rtlCol="0">
              <a:spAutoFit/>
            </a:bodyPr>
            <a:lstStyle/>
            <a:p>
              <a:r>
                <a:rPr lang="en-US" sz="1400" b="1" dirty="0" smtClean="0"/>
                <a:t>No. of Images	</a:t>
              </a:r>
              <a:r>
                <a:rPr lang="en-US" sz="1400" dirty="0" smtClean="0"/>
                <a:t>: 114 images</a:t>
              </a:r>
            </a:p>
            <a:p>
              <a:r>
                <a:rPr lang="en-US" sz="1400" b="1" dirty="0" smtClean="0"/>
                <a:t>Training</a:t>
              </a:r>
              <a:r>
                <a:rPr lang="en-US" sz="1400" dirty="0" smtClean="0"/>
                <a:t> 		: 1062 image patches</a:t>
              </a:r>
            </a:p>
            <a:p>
              <a:r>
                <a:rPr lang="en-US" sz="1400" b="1" dirty="0" smtClean="0"/>
                <a:t>Testing</a:t>
              </a:r>
              <a:r>
                <a:rPr lang="en-US" sz="1400" dirty="0" smtClean="0"/>
                <a:t>		: 990 image patches </a:t>
              </a:r>
            </a:p>
            <a:p>
              <a:endParaRPr lang="en-US" sz="1400" dirty="0"/>
            </a:p>
          </p:txBody>
        </p:sp>
        <p:sp>
          <p:nvSpPr>
            <p:cNvPr id="8" name="TextBox 7"/>
            <p:cNvSpPr txBox="1"/>
            <p:nvPr/>
          </p:nvSpPr>
          <p:spPr>
            <a:xfrm>
              <a:off x="304800" y="5751493"/>
              <a:ext cx="3962400" cy="954107"/>
            </a:xfrm>
            <a:prstGeom prst="rect">
              <a:avLst/>
            </a:prstGeom>
            <a:noFill/>
          </p:spPr>
          <p:txBody>
            <a:bodyPr wrap="square" rtlCol="0">
              <a:spAutoFit/>
            </a:bodyPr>
            <a:lstStyle/>
            <a:p>
              <a:r>
                <a:rPr lang="en-US" sz="1400" b="1" dirty="0" smtClean="0">
                  <a:solidFill>
                    <a:srgbClr val="008000"/>
                  </a:solidFill>
                </a:rPr>
                <a:t>Image-level performance (55 test images)</a:t>
              </a:r>
            </a:p>
            <a:p>
              <a:endParaRPr lang="en-US" sz="1400" dirty="0" smtClean="0"/>
            </a:p>
            <a:p>
              <a:r>
                <a:rPr lang="en-US" sz="1400" dirty="0" smtClean="0"/>
                <a:t>Sensitivity= 0.98 </a:t>
              </a:r>
            </a:p>
            <a:p>
              <a:r>
                <a:rPr lang="en-US" sz="1400" dirty="0" smtClean="0"/>
                <a:t>Specificity: 1</a:t>
              </a:r>
              <a:endParaRPr lang="en-US" sz="1400" dirty="0"/>
            </a:p>
          </p:txBody>
        </p:sp>
        <p:sp>
          <p:nvSpPr>
            <p:cNvPr id="10" name="TextBox 9"/>
            <p:cNvSpPr txBox="1"/>
            <p:nvPr/>
          </p:nvSpPr>
          <p:spPr>
            <a:xfrm>
              <a:off x="304800" y="3349823"/>
              <a:ext cx="3962400" cy="307777"/>
            </a:xfrm>
            <a:prstGeom prst="rect">
              <a:avLst/>
            </a:prstGeom>
            <a:noFill/>
          </p:spPr>
          <p:txBody>
            <a:bodyPr wrap="square" rtlCol="0">
              <a:spAutoFit/>
            </a:bodyPr>
            <a:lstStyle/>
            <a:p>
              <a:r>
                <a:rPr lang="en-US" sz="1400" b="1" dirty="0" smtClean="0">
                  <a:solidFill>
                    <a:srgbClr val="008000"/>
                  </a:solidFill>
                </a:rPr>
                <a:t>Patch-level performance </a:t>
              </a:r>
              <a:endParaRPr lang="en-US" sz="1400" dirty="0"/>
            </a:p>
          </p:txBody>
        </p:sp>
        <p:sp>
          <p:nvSpPr>
            <p:cNvPr id="12" name="Rectangle 11"/>
            <p:cNvSpPr/>
            <p:nvPr/>
          </p:nvSpPr>
          <p:spPr bwMode="auto">
            <a:xfrm>
              <a:off x="304800" y="2895600"/>
              <a:ext cx="4038600" cy="3886200"/>
            </a:xfrm>
            <a:prstGeom prst="rect">
              <a:avLst/>
            </a:prstGeom>
            <a:solidFill>
              <a:schemeClr val="accent1">
                <a:alpha val="1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3" name="TextBox 12"/>
            <p:cNvSpPr txBox="1"/>
            <p:nvPr/>
          </p:nvSpPr>
          <p:spPr>
            <a:xfrm>
              <a:off x="1219200" y="2907268"/>
              <a:ext cx="2133600" cy="338554"/>
            </a:xfrm>
            <a:prstGeom prst="rect">
              <a:avLst/>
            </a:prstGeom>
            <a:noFill/>
          </p:spPr>
          <p:txBody>
            <a:bodyPr wrap="square" rtlCol="0">
              <a:spAutoFit/>
            </a:bodyPr>
            <a:lstStyle/>
            <a:p>
              <a:pPr algn="ctr"/>
              <a:r>
                <a:rPr lang="en-US" sz="1600" b="1" i="1" u="sng" dirty="0" smtClean="0">
                  <a:solidFill>
                    <a:srgbClr val="CC0000"/>
                  </a:solidFill>
                </a:rPr>
                <a:t>PPA Detection</a:t>
              </a:r>
              <a:endParaRPr lang="en-US" sz="1600" b="1" i="1" u="sng" dirty="0">
                <a:solidFill>
                  <a:srgbClr val="CC0000"/>
                </a:solidFill>
              </a:endParaRPr>
            </a:p>
          </p:txBody>
        </p:sp>
      </p:grpSp>
      <p:grpSp>
        <p:nvGrpSpPr>
          <p:cNvPr id="18" name="Group 17"/>
          <p:cNvGrpSpPr/>
          <p:nvPr/>
        </p:nvGrpSpPr>
        <p:grpSpPr>
          <a:xfrm>
            <a:off x="4876800" y="2362200"/>
            <a:ext cx="4191000" cy="3886200"/>
            <a:chOff x="4876800" y="2895600"/>
            <a:chExt cx="4191000" cy="3886200"/>
          </a:xfrm>
        </p:grpSpPr>
        <p:pic>
          <p:nvPicPr>
            <p:cNvPr id="70659" name="Picture 3"/>
            <p:cNvPicPr>
              <a:picLocks noChangeAspect="1" noChangeArrowheads="1"/>
            </p:cNvPicPr>
            <p:nvPr/>
          </p:nvPicPr>
          <p:blipFill>
            <a:blip r:embed="rId4"/>
            <a:srcRect/>
            <a:stretch>
              <a:fillRect/>
            </a:stretch>
          </p:blipFill>
          <p:spPr bwMode="auto">
            <a:xfrm>
              <a:off x="5105400" y="4430144"/>
              <a:ext cx="3581400" cy="827656"/>
            </a:xfrm>
            <a:prstGeom prst="rect">
              <a:avLst/>
            </a:prstGeom>
            <a:noFill/>
            <a:ln w="9525">
              <a:noFill/>
              <a:miter lim="800000"/>
              <a:headEnd/>
              <a:tailEnd/>
            </a:ln>
            <a:effectLst/>
          </p:spPr>
        </p:pic>
        <p:sp>
          <p:nvSpPr>
            <p:cNvPr id="7" name="TextBox 6"/>
            <p:cNvSpPr txBox="1"/>
            <p:nvPr/>
          </p:nvSpPr>
          <p:spPr>
            <a:xfrm>
              <a:off x="5105400" y="3657600"/>
              <a:ext cx="3962400" cy="954107"/>
            </a:xfrm>
            <a:prstGeom prst="rect">
              <a:avLst/>
            </a:prstGeom>
            <a:noFill/>
          </p:spPr>
          <p:txBody>
            <a:bodyPr wrap="square" rtlCol="0">
              <a:spAutoFit/>
            </a:bodyPr>
            <a:lstStyle/>
            <a:p>
              <a:r>
                <a:rPr lang="en-US" sz="1400" b="1" dirty="0" smtClean="0"/>
                <a:t>No. of Images	</a:t>
              </a:r>
              <a:r>
                <a:rPr lang="en-US" sz="1400" dirty="0" smtClean="0"/>
                <a:t>: 25 images</a:t>
              </a:r>
            </a:p>
            <a:p>
              <a:r>
                <a:rPr lang="en-US" sz="1400" b="1" dirty="0" smtClean="0"/>
                <a:t>Training</a:t>
              </a:r>
              <a:r>
                <a:rPr lang="en-US" sz="1400" dirty="0" smtClean="0"/>
                <a:t> 		: 225 image patches</a:t>
              </a:r>
            </a:p>
            <a:p>
              <a:r>
                <a:rPr lang="en-US" sz="1400" b="1" dirty="0" smtClean="0"/>
                <a:t>Testing</a:t>
              </a:r>
              <a:r>
                <a:rPr lang="en-US" sz="1400" dirty="0" smtClean="0"/>
                <a:t>		: 150 image patches </a:t>
              </a:r>
            </a:p>
            <a:p>
              <a:endParaRPr lang="en-US" sz="1400" dirty="0"/>
            </a:p>
          </p:txBody>
        </p:sp>
        <p:sp>
          <p:nvSpPr>
            <p:cNvPr id="9" name="TextBox 8"/>
            <p:cNvSpPr txBox="1"/>
            <p:nvPr/>
          </p:nvSpPr>
          <p:spPr>
            <a:xfrm>
              <a:off x="5105400" y="5715000"/>
              <a:ext cx="3962400" cy="954107"/>
            </a:xfrm>
            <a:prstGeom prst="rect">
              <a:avLst/>
            </a:prstGeom>
            <a:noFill/>
          </p:spPr>
          <p:txBody>
            <a:bodyPr wrap="square" rtlCol="0">
              <a:spAutoFit/>
            </a:bodyPr>
            <a:lstStyle/>
            <a:p>
              <a:r>
                <a:rPr lang="en-US" sz="1400" b="1" dirty="0" smtClean="0">
                  <a:solidFill>
                    <a:srgbClr val="008000"/>
                  </a:solidFill>
                </a:rPr>
                <a:t>Image-level performance (10 test images)</a:t>
              </a:r>
            </a:p>
            <a:p>
              <a:endParaRPr lang="en-US" sz="1400" dirty="0" smtClean="0"/>
            </a:p>
            <a:p>
              <a:r>
                <a:rPr lang="en-US" sz="1400" dirty="0" smtClean="0"/>
                <a:t>Sensitivity= 0.89 </a:t>
              </a:r>
            </a:p>
            <a:p>
              <a:r>
                <a:rPr lang="en-US" sz="1400" dirty="0" smtClean="0"/>
                <a:t>Specificity: 0.89</a:t>
              </a:r>
              <a:endParaRPr lang="en-US" sz="1400" dirty="0"/>
            </a:p>
          </p:txBody>
        </p:sp>
        <p:sp>
          <p:nvSpPr>
            <p:cNvPr id="11" name="TextBox 10"/>
            <p:cNvSpPr txBox="1"/>
            <p:nvPr/>
          </p:nvSpPr>
          <p:spPr>
            <a:xfrm>
              <a:off x="5105400" y="3352800"/>
              <a:ext cx="3962400" cy="307777"/>
            </a:xfrm>
            <a:prstGeom prst="rect">
              <a:avLst/>
            </a:prstGeom>
            <a:noFill/>
          </p:spPr>
          <p:txBody>
            <a:bodyPr wrap="square" rtlCol="0">
              <a:spAutoFit/>
            </a:bodyPr>
            <a:lstStyle/>
            <a:p>
              <a:r>
                <a:rPr lang="en-US" sz="1400" b="1" dirty="0" smtClean="0">
                  <a:solidFill>
                    <a:srgbClr val="008000"/>
                  </a:solidFill>
                </a:rPr>
                <a:t>Patch-level performance </a:t>
              </a:r>
              <a:endParaRPr lang="en-US" sz="1400" dirty="0"/>
            </a:p>
          </p:txBody>
        </p:sp>
        <p:sp>
          <p:nvSpPr>
            <p:cNvPr id="14" name="Rectangle 13"/>
            <p:cNvSpPr/>
            <p:nvPr/>
          </p:nvSpPr>
          <p:spPr bwMode="auto">
            <a:xfrm>
              <a:off x="4876800" y="2895600"/>
              <a:ext cx="4038600" cy="3886200"/>
            </a:xfrm>
            <a:prstGeom prst="rect">
              <a:avLst/>
            </a:prstGeom>
            <a:solidFill>
              <a:schemeClr val="accent1">
                <a:alpha val="1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5" name="TextBox 14"/>
            <p:cNvSpPr txBox="1"/>
            <p:nvPr/>
          </p:nvSpPr>
          <p:spPr>
            <a:xfrm>
              <a:off x="5791200" y="2907268"/>
              <a:ext cx="2667000" cy="338554"/>
            </a:xfrm>
            <a:prstGeom prst="rect">
              <a:avLst/>
            </a:prstGeom>
            <a:noFill/>
          </p:spPr>
          <p:txBody>
            <a:bodyPr wrap="square" rtlCol="0">
              <a:spAutoFit/>
            </a:bodyPr>
            <a:lstStyle/>
            <a:p>
              <a:pPr algn="ctr"/>
              <a:r>
                <a:rPr lang="en-US" sz="1600" b="1" i="1" u="sng" dirty="0" smtClean="0">
                  <a:solidFill>
                    <a:srgbClr val="CC0000"/>
                  </a:solidFill>
                </a:rPr>
                <a:t>RNFL defect Detection</a:t>
              </a:r>
              <a:endParaRPr lang="en-US" sz="1600" b="1" i="1" u="sng" dirty="0">
                <a:solidFill>
                  <a:srgbClr val="CC0000"/>
                </a:solidFill>
              </a:endParaRPr>
            </a:p>
          </p:txBody>
        </p:sp>
      </p:grpSp>
      <p:sp>
        <p:nvSpPr>
          <p:cNvPr id="16" name="TextBox 15"/>
          <p:cNvSpPr txBox="1"/>
          <p:nvPr/>
        </p:nvSpPr>
        <p:spPr>
          <a:xfrm>
            <a:off x="914400" y="1143000"/>
            <a:ext cx="7086600" cy="738664"/>
          </a:xfrm>
          <a:prstGeom prst="rect">
            <a:avLst/>
          </a:prstGeom>
          <a:noFill/>
        </p:spPr>
        <p:txBody>
          <a:bodyPr wrap="square" rtlCol="0">
            <a:spAutoFit/>
          </a:bodyPr>
          <a:lstStyle/>
          <a:p>
            <a:r>
              <a:rPr lang="en-US" sz="1400" b="1" dirty="0" smtClean="0"/>
              <a:t>DM-M</a:t>
            </a:r>
            <a:r>
              <a:rPr lang="en-US" sz="1400" dirty="0" smtClean="0"/>
              <a:t> 	= Direct modeling approach with MRF texture features</a:t>
            </a:r>
          </a:p>
          <a:p>
            <a:r>
              <a:rPr lang="en-US" sz="1400" b="1" dirty="0" smtClean="0"/>
              <a:t>DM-P </a:t>
            </a:r>
            <a:r>
              <a:rPr lang="en-US" sz="1400" dirty="0" smtClean="0"/>
              <a:t>	= Direct modeling approach with proposed features</a:t>
            </a:r>
          </a:p>
          <a:p>
            <a:r>
              <a:rPr lang="en-US" sz="1400" b="1" dirty="0" smtClean="0"/>
              <a:t>LC-P</a:t>
            </a:r>
            <a:r>
              <a:rPr lang="en-US" sz="1400" dirty="0" smtClean="0"/>
              <a:t> 	= Local-context (proposed) approach with proposed features</a:t>
            </a:r>
            <a:endParaRPr lang="en-US" sz="1400" dirty="0"/>
          </a:p>
        </p:txBody>
      </p:sp>
      <p:sp>
        <p:nvSpPr>
          <p:cNvPr id="19" name="TextBox 18"/>
          <p:cNvSpPr txBox="1"/>
          <p:nvPr/>
        </p:nvSpPr>
        <p:spPr>
          <a:xfrm>
            <a:off x="8673935" y="0"/>
            <a:ext cx="457200" cy="307777"/>
          </a:xfrm>
          <a:prstGeom prst="rect">
            <a:avLst/>
          </a:prstGeom>
          <a:noFill/>
        </p:spPr>
        <p:txBody>
          <a:bodyPr wrap="square" rtlCol="0">
            <a:spAutoFit/>
          </a:bodyPr>
          <a:lstStyle/>
          <a:p>
            <a:pPr algn="r"/>
            <a:r>
              <a:rPr lang="en-US" sz="1400" b="1" dirty="0" smtClean="0"/>
              <a:t>45</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ox(i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38200"/>
          </a:xfrm>
        </p:spPr>
        <p:txBody>
          <a:bodyPr/>
          <a:lstStyle/>
          <a:p>
            <a:r>
              <a:rPr lang="en-US" dirty="0" smtClean="0"/>
              <a:t>Summary</a:t>
            </a:r>
            <a:br>
              <a:rPr lang="en-US" dirty="0" smtClean="0"/>
            </a:br>
            <a:r>
              <a:rPr lang="en-US" sz="2000" dirty="0" smtClean="0"/>
              <a:t>PPA and RNFL defect Detection</a:t>
            </a:r>
            <a:endParaRPr lang="en-US" sz="2000" dirty="0"/>
          </a:p>
        </p:txBody>
      </p:sp>
      <p:sp>
        <p:nvSpPr>
          <p:cNvPr id="3" name="Content Placeholder 2"/>
          <p:cNvSpPr>
            <a:spLocks noGrp="1"/>
          </p:cNvSpPr>
          <p:nvPr>
            <p:ph idx="1"/>
          </p:nvPr>
        </p:nvSpPr>
        <p:spPr>
          <a:xfrm>
            <a:off x="685800" y="1447800"/>
            <a:ext cx="7772400" cy="4572000"/>
          </a:xfrm>
        </p:spPr>
        <p:txBody>
          <a:bodyPr/>
          <a:lstStyle/>
          <a:p>
            <a:pPr>
              <a:buFont typeface="Wingdings" pitchFamily="2" charset="2"/>
              <a:buChar char="Ø"/>
            </a:pPr>
            <a:r>
              <a:rPr lang="en-US" sz="2000" dirty="0" smtClean="0"/>
              <a:t>Developed local-context based detection for both supportive glaucoma indicators </a:t>
            </a:r>
          </a:p>
          <a:p>
            <a:pPr>
              <a:buFont typeface="Wingdings" pitchFamily="2" charset="2"/>
              <a:buChar char="Ø"/>
            </a:pPr>
            <a:endParaRPr lang="en-US" sz="2000" dirty="0" smtClean="0"/>
          </a:p>
          <a:p>
            <a:pPr>
              <a:buFont typeface="Wingdings" pitchFamily="2" charset="2"/>
              <a:buChar char="Ø"/>
            </a:pPr>
            <a:r>
              <a:rPr lang="en-US" sz="2000" dirty="0" smtClean="0"/>
              <a:t>The dissimilarity with the adjacent regions is derived using low-level image primitives</a:t>
            </a:r>
          </a:p>
          <a:p>
            <a:pPr>
              <a:buFont typeface="Wingdings" pitchFamily="2" charset="2"/>
              <a:buChar char="Ø"/>
            </a:pPr>
            <a:endParaRPr lang="en-US" sz="2000" dirty="0" smtClean="0"/>
          </a:p>
          <a:p>
            <a:pPr>
              <a:buFont typeface="Wingdings" pitchFamily="2" charset="2"/>
              <a:buChar char="Ø"/>
            </a:pPr>
            <a:r>
              <a:rPr lang="en-US" sz="2000" dirty="0" smtClean="0"/>
              <a:t>The preliminary results show improvement over existing direct target modeling approach</a:t>
            </a:r>
          </a:p>
          <a:p>
            <a:pPr>
              <a:buFont typeface="Wingdings" pitchFamily="2" charset="2"/>
              <a:buChar char="Ø"/>
            </a:pPr>
            <a:endParaRPr lang="en-US" sz="2000" dirty="0" smtClean="0"/>
          </a:p>
          <a:p>
            <a:pPr>
              <a:buFont typeface="Wingdings" pitchFamily="2" charset="2"/>
              <a:buChar char="Ø"/>
            </a:pPr>
            <a:r>
              <a:rPr lang="en-US" sz="2000" dirty="0" smtClean="0">
                <a:solidFill>
                  <a:srgbClr val="3333FF"/>
                </a:solidFill>
              </a:rPr>
              <a:t>Need for further investigation  </a:t>
            </a:r>
          </a:p>
          <a:p>
            <a:pPr lvl="1">
              <a:buFont typeface="Wingdings" pitchFamily="2" charset="2"/>
              <a:buChar char="Ø"/>
            </a:pPr>
            <a:r>
              <a:rPr lang="en-US" sz="1800" dirty="0" smtClean="0"/>
              <a:t>to get appropriate pre-processing steps to further reduce the effect of inter-image variations</a:t>
            </a:r>
          </a:p>
          <a:p>
            <a:pPr lvl="1">
              <a:buFont typeface="Wingdings" pitchFamily="2" charset="2"/>
              <a:buChar char="Ø"/>
            </a:pPr>
            <a:r>
              <a:rPr lang="en-US" sz="1800" dirty="0" smtClean="0"/>
              <a:t> to select optimal region size to derive contextual feature</a:t>
            </a:r>
            <a:endParaRPr lang="en-US" dirty="0"/>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46</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ox(in)">
                                      <p:cBhvr>
                                        <p:cTn id="7" dur="500"/>
                                        <p:tgtEl>
                                          <p:spTgt spid="3">
                                            <p:txEl>
                                              <p:pRg st="6" end="6"/>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box(in)">
                                      <p:cBhvr>
                                        <p:cTn id="10" dur="500"/>
                                        <p:tgtEl>
                                          <p:spTgt spid="3">
                                            <p:txEl>
                                              <p:pRg st="7" end="7"/>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box(in)">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685800" y="1143000"/>
            <a:ext cx="8153400" cy="5410200"/>
          </a:xfrm>
        </p:spPr>
        <p:txBody>
          <a:bodyPr/>
          <a:lstStyle/>
          <a:p>
            <a:pPr marL="914400" lvl="1" indent="-457200">
              <a:buFont typeface="Wingdings" pitchFamily="2" charset="2"/>
              <a:buChar char="v"/>
            </a:pPr>
            <a:r>
              <a:rPr lang="en-US" sz="2400" dirty="0" smtClean="0">
                <a:latin typeface="Gill Sans MT" pitchFamily="34" charset="0"/>
              </a:rPr>
              <a:t>Optic disk segmentation </a:t>
            </a:r>
          </a:p>
          <a:p>
            <a:pPr marL="1371600" lvl="2" indent="-457200">
              <a:buFont typeface="Wingdings" pitchFamily="2" charset="2"/>
              <a:buChar char="§"/>
            </a:pPr>
            <a:r>
              <a:rPr lang="en-US" sz="2200" dirty="0" smtClean="0">
                <a:latin typeface="Gill Sans MT" pitchFamily="34" charset="0"/>
              </a:rPr>
              <a:t> Challenges</a:t>
            </a:r>
          </a:p>
          <a:p>
            <a:pPr marL="1371600" lvl="2" indent="-457200">
              <a:buFont typeface="Wingdings" pitchFamily="2" charset="2"/>
              <a:buChar char="§"/>
            </a:pPr>
            <a:r>
              <a:rPr lang="en-US" sz="2200" dirty="0" smtClean="0"/>
              <a:t> State of art </a:t>
            </a:r>
          </a:p>
          <a:p>
            <a:pPr marL="1371600" lvl="2" indent="-457200">
              <a:buFont typeface="Wingdings" pitchFamily="2" charset="2"/>
              <a:buChar char="§"/>
            </a:pPr>
            <a:r>
              <a:rPr lang="en-US" sz="2200" dirty="0" smtClean="0">
                <a:latin typeface="Gill Sans MT" pitchFamily="34" charset="0"/>
              </a:rPr>
              <a:t> Proposed approach  </a:t>
            </a:r>
          </a:p>
          <a:p>
            <a:pPr marL="914400" lvl="1" indent="-457200">
              <a:buFont typeface="Wingdings" pitchFamily="2" charset="2"/>
              <a:buChar char="v"/>
            </a:pPr>
            <a:endParaRPr lang="en-US" sz="2400" dirty="0" smtClean="0">
              <a:latin typeface="Gill Sans MT" pitchFamily="34" charset="0"/>
            </a:endParaRPr>
          </a:p>
          <a:p>
            <a:pPr marL="914400" lvl="1" indent="-457200">
              <a:buFont typeface="Wingdings" pitchFamily="2" charset="2"/>
              <a:buChar char="v"/>
            </a:pPr>
            <a:r>
              <a:rPr lang="en-US" sz="2400" dirty="0" smtClean="0">
                <a:latin typeface="Gill Sans MT" pitchFamily="34" charset="0"/>
              </a:rPr>
              <a:t>Cup segmentation </a:t>
            </a:r>
          </a:p>
          <a:p>
            <a:pPr marL="1371600" lvl="2" indent="-457200">
              <a:buFont typeface="Wingdings" pitchFamily="2" charset="2"/>
              <a:buChar char="§"/>
            </a:pPr>
            <a:r>
              <a:rPr lang="en-US" sz="2000" dirty="0" smtClean="0">
                <a:latin typeface="Gill Sans MT" pitchFamily="34" charset="0"/>
              </a:rPr>
              <a:t>Monocular images</a:t>
            </a:r>
          </a:p>
          <a:p>
            <a:pPr marL="1371600" lvl="2" indent="-457200">
              <a:buFont typeface="Wingdings" pitchFamily="2" charset="2"/>
              <a:buChar char="§"/>
            </a:pPr>
            <a:r>
              <a:rPr lang="en-US" sz="2000" dirty="0" smtClean="0">
                <a:latin typeface="Gill Sans MT" pitchFamily="34" charset="0"/>
              </a:rPr>
              <a:t>Multi-view images</a:t>
            </a:r>
          </a:p>
          <a:p>
            <a:pPr marL="914400" lvl="1" indent="-457200">
              <a:buFont typeface="Wingdings" pitchFamily="2" charset="2"/>
              <a:buChar char="v"/>
            </a:pPr>
            <a:endParaRPr lang="en-US" sz="2400" dirty="0" smtClean="0">
              <a:latin typeface="Gill Sans MT" pitchFamily="34" charset="0"/>
            </a:endParaRPr>
          </a:p>
          <a:p>
            <a:pPr marL="914400" lvl="1" indent="-457200">
              <a:buFont typeface="Wingdings" pitchFamily="2" charset="2"/>
              <a:buChar char="v"/>
            </a:pPr>
            <a:r>
              <a:rPr lang="en-US" sz="2400" dirty="0" smtClean="0">
                <a:latin typeface="Gill Sans MT" pitchFamily="34" charset="0"/>
              </a:rPr>
              <a:t>PPA and RNFL detection </a:t>
            </a:r>
          </a:p>
          <a:p>
            <a:pPr marL="914400" lvl="1" indent="-457200">
              <a:buFont typeface="Wingdings" pitchFamily="2" charset="2"/>
              <a:buChar char="v"/>
            </a:pPr>
            <a:endParaRPr lang="en-US" sz="2400" dirty="0" smtClean="0">
              <a:latin typeface="Gill Sans MT" pitchFamily="34" charset="0"/>
            </a:endParaRPr>
          </a:p>
          <a:p>
            <a:pPr marL="914400" lvl="1" indent="-457200">
              <a:buFont typeface="Wingdings" pitchFamily="2" charset="2"/>
              <a:buChar char="Ø"/>
            </a:pPr>
            <a:r>
              <a:rPr lang="en-US" sz="2400" dirty="0">
                <a:solidFill>
                  <a:srgbClr val="008000"/>
                </a:solidFill>
              </a:rPr>
              <a:t>I</a:t>
            </a:r>
            <a:r>
              <a:rPr lang="en-US" sz="2400" dirty="0" smtClean="0">
                <a:solidFill>
                  <a:srgbClr val="008000"/>
                </a:solidFill>
              </a:rPr>
              <a:t>mage-level glaucoma classification</a:t>
            </a:r>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47</a:t>
            </a:r>
            <a:endParaRPr lang="en-US"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ctangle 223"/>
          <p:cNvSpPr/>
          <p:nvPr/>
        </p:nvSpPr>
        <p:spPr bwMode="auto">
          <a:xfrm>
            <a:off x="3048000" y="2133600"/>
            <a:ext cx="2133600" cy="2819400"/>
          </a:xfrm>
          <a:prstGeom prst="rect">
            <a:avLst/>
          </a:prstGeom>
          <a:solidFill>
            <a:schemeClr val="accent1">
              <a:alpha val="1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 name="Title 1"/>
          <p:cNvSpPr>
            <a:spLocks noGrp="1"/>
          </p:cNvSpPr>
          <p:nvPr>
            <p:ph type="title"/>
          </p:nvPr>
        </p:nvSpPr>
        <p:spPr>
          <a:xfrm>
            <a:off x="685800" y="457200"/>
            <a:ext cx="7772400" cy="838200"/>
          </a:xfrm>
        </p:spPr>
        <p:txBody>
          <a:bodyPr/>
          <a:lstStyle/>
          <a:p>
            <a:r>
              <a:rPr lang="en-US" dirty="0" smtClean="0"/>
              <a:t>Final Classification Syste</a:t>
            </a:r>
            <a:r>
              <a:rPr lang="en-US" dirty="0"/>
              <a:t>m</a:t>
            </a:r>
            <a:endParaRPr lang="en-US" u="sng" dirty="0"/>
          </a:p>
        </p:txBody>
      </p:sp>
      <p:grpSp>
        <p:nvGrpSpPr>
          <p:cNvPr id="185" name="Group 184"/>
          <p:cNvGrpSpPr/>
          <p:nvPr/>
        </p:nvGrpSpPr>
        <p:grpSpPr>
          <a:xfrm>
            <a:off x="457200" y="2057401"/>
            <a:ext cx="8762993" cy="4495801"/>
            <a:chOff x="65088" y="1608764"/>
            <a:chExt cx="9155105" cy="4596780"/>
          </a:xfrm>
        </p:grpSpPr>
        <p:grpSp>
          <p:nvGrpSpPr>
            <p:cNvPr id="186" name="Group 81"/>
            <p:cNvGrpSpPr>
              <a:grpSpLocks/>
            </p:cNvGrpSpPr>
            <p:nvPr/>
          </p:nvGrpSpPr>
          <p:grpSpPr bwMode="auto">
            <a:xfrm>
              <a:off x="65088" y="1608764"/>
              <a:ext cx="9155105" cy="4596780"/>
              <a:chOff x="65318" y="2033314"/>
              <a:chExt cx="9154882" cy="4596086"/>
            </a:xfrm>
          </p:grpSpPr>
          <p:sp>
            <p:nvSpPr>
              <p:cNvPr id="188" name="Rounded Rectangle 187"/>
              <p:cNvSpPr/>
              <p:nvPr/>
            </p:nvSpPr>
            <p:spPr>
              <a:xfrm>
                <a:off x="2960845" y="3559895"/>
                <a:ext cx="1839866" cy="609508"/>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 lastClr="FFFFFF"/>
                    </a:solidFill>
                    <a:effectLst/>
                    <a:uLnTx/>
                    <a:uFillTx/>
                    <a:latin typeface="Calibri" pitchFamily="34" charset="0"/>
                  </a:rPr>
                  <a:t>Detection of </a:t>
                </a:r>
                <a:r>
                  <a:rPr kumimoji="0" lang="en-US" sz="1600" b="0" i="0" u="none" strike="noStrike" kern="0" cap="none" spc="0" normalizeH="0" baseline="0" noProof="0" dirty="0" err="1">
                    <a:ln>
                      <a:noFill/>
                    </a:ln>
                    <a:solidFill>
                      <a:sysClr val="window" lastClr="FFFFFF"/>
                    </a:solidFill>
                    <a:effectLst/>
                    <a:uLnTx/>
                    <a:uFillTx/>
                    <a:latin typeface="Calibri" pitchFamily="34" charset="0"/>
                  </a:rPr>
                  <a:t>Peri</a:t>
                </a:r>
                <a:r>
                  <a:rPr kumimoji="0" lang="en-US" sz="1600" b="0" i="0" u="none" strike="noStrike" kern="0" cap="none" spc="0" normalizeH="0" baseline="0" noProof="0" dirty="0">
                    <a:ln>
                      <a:noFill/>
                    </a:ln>
                    <a:solidFill>
                      <a:sysClr val="window" lastClr="FFFFFF"/>
                    </a:solidFill>
                    <a:effectLst/>
                    <a:uLnTx/>
                    <a:uFillTx/>
                    <a:latin typeface="Calibri" pitchFamily="34" charset="0"/>
                  </a:rPr>
                  <a:t>-Papillary Atrophy</a:t>
                </a:r>
              </a:p>
            </p:txBody>
          </p:sp>
          <p:sp>
            <p:nvSpPr>
              <p:cNvPr id="189" name="Rounded Rectangle 188"/>
              <p:cNvSpPr/>
              <p:nvPr/>
            </p:nvSpPr>
            <p:spPr>
              <a:xfrm>
                <a:off x="2960845" y="4258091"/>
                <a:ext cx="1839866" cy="609508"/>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 lastClr="FFFFFF"/>
                    </a:solidFill>
                    <a:effectLst/>
                    <a:uLnTx/>
                    <a:uFillTx/>
                    <a:latin typeface="Calibri" pitchFamily="34" charset="0"/>
                  </a:rPr>
                  <a:t>Detection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 lastClr="FFFFFF"/>
                    </a:solidFill>
                    <a:effectLst/>
                    <a:uLnTx/>
                    <a:uFillTx/>
                    <a:latin typeface="Calibri" pitchFamily="34" charset="0"/>
                  </a:rPr>
                  <a:t>RNFL Defect</a:t>
                </a:r>
              </a:p>
            </p:txBody>
          </p:sp>
          <p:grpSp>
            <p:nvGrpSpPr>
              <p:cNvPr id="190" name="Group 17"/>
              <p:cNvGrpSpPr>
                <a:grpSpLocks/>
              </p:cNvGrpSpPr>
              <p:nvPr/>
            </p:nvGrpSpPr>
            <p:grpSpPr bwMode="auto">
              <a:xfrm>
                <a:off x="2830673" y="2033314"/>
                <a:ext cx="2090715" cy="1402195"/>
                <a:chOff x="2667379" y="1075372"/>
                <a:chExt cx="2090715" cy="1402195"/>
              </a:xfrm>
            </p:grpSpPr>
            <p:sp>
              <p:nvSpPr>
                <p:cNvPr id="218" name="Rectangle 217"/>
                <p:cNvSpPr/>
                <p:nvPr/>
              </p:nvSpPr>
              <p:spPr>
                <a:xfrm>
                  <a:off x="2667379" y="1075372"/>
                  <a:ext cx="2090715" cy="1402195"/>
                </a:xfrm>
                <a:prstGeom prst="rect">
                  <a:avLst/>
                </a:prstGeom>
                <a:solidFill>
                  <a:srgbClr val="4BACC6">
                    <a:lumMod val="60000"/>
                    <a:lumOff val="40000"/>
                    <a:alpha val="16000"/>
                  </a:srgbClr>
                </a:solidFill>
                <a:ln w="25400" cap="flat" cmpd="sng" algn="ctr">
                  <a:solidFill>
                    <a:srgbClr val="4BACC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9" name="Rounded Rectangle 218"/>
                <p:cNvSpPr/>
                <p:nvPr/>
              </p:nvSpPr>
              <p:spPr>
                <a:xfrm>
                  <a:off x="2789484" y="1587371"/>
                  <a:ext cx="1828754" cy="381800"/>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 lastClr="FFFFFF"/>
                      </a:solidFill>
                      <a:effectLst/>
                      <a:uLnTx/>
                      <a:uFillTx/>
                      <a:latin typeface="Calibri"/>
                      <a:ea typeface="+mn-ea"/>
                      <a:cs typeface="+mn-cs"/>
                    </a:rPr>
                    <a:t>OD segmentation</a:t>
                  </a:r>
                </a:p>
              </p:txBody>
            </p:sp>
            <p:sp>
              <p:nvSpPr>
                <p:cNvPr id="220" name="Rounded Rectangle 4"/>
                <p:cNvSpPr/>
                <p:nvPr/>
              </p:nvSpPr>
              <p:spPr>
                <a:xfrm>
                  <a:off x="2776914" y="2018373"/>
                  <a:ext cx="1838279" cy="364442"/>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 lastClr="FFFFFF"/>
                      </a:solidFill>
                      <a:effectLst/>
                      <a:uLnTx/>
                      <a:uFillTx/>
                      <a:latin typeface="Calibri"/>
                      <a:ea typeface="+mn-ea"/>
                      <a:cs typeface="+mn-cs"/>
                    </a:rPr>
                    <a:t>Cup segmentation</a:t>
                  </a:r>
                </a:p>
              </p:txBody>
            </p:sp>
            <p:sp>
              <p:nvSpPr>
                <p:cNvPr id="221" name="TextBox 220"/>
                <p:cNvSpPr txBox="1"/>
                <p:nvPr/>
              </p:nvSpPr>
              <p:spPr>
                <a:xfrm>
                  <a:off x="2739235" y="1206956"/>
                  <a:ext cx="1981150" cy="348115"/>
                </a:xfrm>
                <a:prstGeom prst="roundRect">
                  <a:avLst/>
                </a:prstGeom>
                <a:noFill/>
                <a:ln>
                  <a:solidFill>
                    <a:srgbClr val="1F497D">
                      <a:lumMod val="40000"/>
                      <a:lumOff val="60000"/>
                    </a:srgbClr>
                  </a:solidFill>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rPr>
                    <a:t>Optic Disk Analysis</a:t>
                  </a:r>
                </a:p>
              </p:txBody>
            </p:sp>
          </p:grpSp>
          <p:grpSp>
            <p:nvGrpSpPr>
              <p:cNvPr id="191" name="Group 21"/>
              <p:cNvGrpSpPr>
                <a:grpSpLocks/>
              </p:cNvGrpSpPr>
              <p:nvPr/>
            </p:nvGrpSpPr>
            <p:grpSpPr bwMode="auto">
              <a:xfrm>
                <a:off x="849523" y="2634262"/>
                <a:ext cx="2088838" cy="2742788"/>
                <a:chOff x="762429" y="1371520"/>
                <a:chExt cx="2088838" cy="2742788"/>
              </a:xfrm>
            </p:grpSpPr>
            <p:grpSp>
              <p:nvGrpSpPr>
                <p:cNvPr id="212" name="Group 16"/>
                <p:cNvGrpSpPr>
                  <a:grpSpLocks/>
                </p:cNvGrpSpPr>
                <p:nvPr/>
              </p:nvGrpSpPr>
              <p:grpSpPr bwMode="auto">
                <a:xfrm>
                  <a:off x="762429" y="1371520"/>
                  <a:ext cx="1295368" cy="2742788"/>
                  <a:chOff x="762429" y="1568258"/>
                  <a:chExt cx="1295368" cy="2742788"/>
                </a:xfrm>
              </p:grpSpPr>
              <p:cxnSp>
                <p:nvCxnSpPr>
                  <p:cNvPr id="216" name="Straight Arrow Connector 215"/>
                  <p:cNvCxnSpPr/>
                  <p:nvPr/>
                </p:nvCxnSpPr>
                <p:spPr>
                  <a:xfrm>
                    <a:off x="762429" y="1588893"/>
                    <a:ext cx="1295368" cy="1587"/>
                  </a:xfrm>
                  <a:prstGeom prst="straightConnector1">
                    <a:avLst/>
                  </a:prstGeom>
                  <a:noFill/>
                  <a:ln w="44450" cap="flat" cmpd="sng" algn="ctr">
                    <a:solidFill>
                      <a:sysClr val="windowText" lastClr="000000">
                        <a:lumMod val="65000"/>
                        <a:lumOff val="35000"/>
                      </a:sysClr>
                    </a:solidFill>
                    <a:prstDash val="solid"/>
                    <a:tailEnd type="none"/>
                  </a:ln>
                  <a:effectLst/>
                </p:spPr>
              </p:cxnSp>
              <p:cxnSp>
                <p:nvCxnSpPr>
                  <p:cNvPr id="217" name="Straight Connector 216"/>
                  <p:cNvCxnSpPr/>
                  <p:nvPr/>
                </p:nvCxnSpPr>
                <p:spPr>
                  <a:xfrm rot="5400000">
                    <a:off x="664972" y="2938858"/>
                    <a:ext cx="2742788" cy="1587"/>
                  </a:xfrm>
                  <a:prstGeom prst="line">
                    <a:avLst/>
                  </a:prstGeom>
                  <a:noFill/>
                  <a:ln w="44450" cap="flat" cmpd="sng" algn="ctr">
                    <a:solidFill>
                      <a:sysClr val="windowText" lastClr="000000">
                        <a:lumMod val="65000"/>
                        <a:lumOff val="35000"/>
                      </a:sysClr>
                    </a:solidFill>
                    <a:prstDash val="solid"/>
                  </a:ln>
                  <a:effectLst/>
                </p:spPr>
              </p:cxnSp>
            </p:grpSp>
            <p:cxnSp>
              <p:nvCxnSpPr>
                <p:cNvPr id="213" name="Straight Arrow Connector 13"/>
                <p:cNvCxnSpPr/>
                <p:nvPr/>
              </p:nvCxnSpPr>
              <p:spPr>
                <a:xfrm>
                  <a:off x="2080021" y="1719131"/>
                  <a:ext cx="593710" cy="1587"/>
                </a:xfrm>
                <a:prstGeom prst="straightConnector1">
                  <a:avLst/>
                </a:prstGeom>
                <a:noFill/>
                <a:ln w="44450" cap="flat" cmpd="sng" algn="ctr">
                  <a:solidFill>
                    <a:sysClr val="windowText" lastClr="000000">
                      <a:lumMod val="65000"/>
                      <a:lumOff val="35000"/>
                    </a:sysClr>
                  </a:solidFill>
                  <a:prstDash val="solid"/>
                  <a:tailEnd type="stealth"/>
                </a:ln>
                <a:effectLst/>
              </p:spPr>
            </p:cxnSp>
            <p:cxnSp>
              <p:nvCxnSpPr>
                <p:cNvPr id="214" name="Straight Arrow Connector 213"/>
                <p:cNvCxnSpPr/>
                <p:nvPr/>
              </p:nvCxnSpPr>
              <p:spPr>
                <a:xfrm>
                  <a:off x="2028963" y="3265183"/>
                  <a:ext cx="822304" cy="1588"/>
                </a:xfrm>
                <a:prstGeom prst="straightConnector1">
                  <a:avLst/>
                </a:prstGeom>
                <a:noFill/>
                <a:ln w="44450" cap="flat" cmpd="sng" algn="ctr">
                  <a:solidFill>
                    <a:sysClr val="windowText" lastClr="000000">
                      <a:lumMod val="65000"/>
                      <a:lumOff val="35000"/>
                    </a:sysClr>
                  </a:solidFill>
                  <a:prstDash val="solid"/>
                  <a:tailEnd type="stealth"/>
                </a:ln>
                <a:effectLst/>
              </p:spPr>
            </p:cxnSp>
            <p:cxnSp>
              <p:nvCxnSpPr>
                <p:cNvPr id="215" name="Straight Arrow Connector 214"/>
                <p:cNvCxnSpPr/>
                <p:nvPr/>
              </p:nvCxnSpPr>
              <p:spPr>
                <a:xfrm>
                  <a:off x="2014935" y="2601909"/>
                  <a:ext cx="822304" cy="1588"/>
                </a:xfrm>
                <a:prstGeom prst="straightConnector1">
                  <a:avLst/>
                </a:prstGeom>
                <a:noFill/>
                <a:ln w="44450" cap="flat" cmpd="sng" algn="ctr">
                  <a:solidFill>
                    <a:sysClr val="windowText" lastClr="000000">
                      <a:lumMod val="65000"/>
                      <a:lumOff val="35000"/>
                    </a:sysClr>
                  </a:solidFill>
                  <a:prstDash val="solid"/>
                  <a:tailEnd type="stealth"/>
                </a:ln>
                <a:effectLst/>
              </p:spPr>
            </p:cxnSp>
          </p:grpSp>
          <p:sp>
            <p:nvSpPr>
              <p:cNvPr id="193" name="Rectangle 25"/>
              <p:cNvSpPr>
                <a:spLocks noChangeArrowheads="1"/>
              </p:cNvSpPr>
              <p:nvPr/>
            </p:nvSpPr>
            <p:spPr bwMode="auto">
              <a:xfrm>
                <a:off x="4977244" y="3566709"/>
                <a:ext cx="192991" cy="314642"/>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ysClr val="windowText" lastClr="000000"/>
                  </a:solidFill>
                  <a:effectLst/>
                  <a:uLnTx/>
                  <a:uFillTx/>
                </a:endParaRPr>
              </a:p>
            </p:txBody>
          </p:sp>
          <p:cxnSp>
            <p:nvCxnSpPr>
              <p:cNvPr id="194" name="Straight Arrow Connector 193"/>
              <p:cNvCxnSpPr/>
              <p:nvPr/>
            </p:nvCxnSpPr>
            <p:spPr>
              <a:xfrm>
                <a:off x="4895959" y="3852877"/>
                <a:ext cx="1096935" cy="0"/>
              </a:xfrm>
              <a:prstGeom prst="straightConnector1">
                <a:avLst/>
              </a:prstGeom>
              <a:noFill/>
              <a:ln w="38100" cap="flat" cmpd="sng" algn="ctr">
                <a:solidFill>
                  <a:sysClr val="windowText" lastClr="000000">
                    <a:lumMod val="65000"/>
                    <a:lumOff val="35000"/>
                  </a:sysClr>
                </a:solidFill>
                <a:prstDash val="solid"/>
                <a:tailEnd type="stealth"/>
              </a:ln>
              <a:effectLst/>
            </p:spPr>
          </p:cxnSp>
          <p:cxnSp>
            <p:nvCxnSpPr>
              <p:cNvPr id="196" name="Straight Arrow Connector 195"/>
              <p:cNvCxnSpPr/>
              <p:nvPr/>
            </p:nvCxnSpPr>
            <p:spPr>
              <a:xfrm>
                <a:off x="4888022" y="4576402"/>
                <a:ext cx="1096934" cy="0"/>
              </a:xfrm>
              <a:prstGeom prst="straightConnector1">
                <a:avLst/>
              </a:prstGeom>
              <a:noFill/>
              <a:ln w="38100" cap="flat" cmpd="sng" algn="ctr">
                <a:solidFill>
                  <a:sysClr val="windowText" lastClr="000000">
                    <a:lumMod val="65000"/>
                    <a:lumOff val="35000"/>
                  </a:sysClr>
                </a:solidFill>
                <a:prstDash val="solid"/>
                <a:tailEnd type="stealth"/>
              </a:ln>
              <a:effectLst/>
            </p:spPr>
          </p:cxnSp>
          <p:cxnSp>
            <p:nvCxnSpPr>
              <p:cNvPr id="197" name="Straight Arrow Connector 196"/>
              <p:cNvCxnSpPr/>
              <p:nvPr/>
            </p:nvCxnSpPr>
            <p:spPr>
              <a:xfrm>
                <a:off x="4921390" y="2734413"/>
                <a:ext cx="1096934" cy="0"/>
              </a:xfrm>
              <a:prstGeom prst="straightConnector1">
                <a:avLst/>
              </a:prstGeom>
              <a:noFill/>
              <a:ln w="38100" cap="flat" cmpd="sng" algn="ctr">
                <a:solidFill>
                  <a:sysClr val="windowText" lastClr="000000">
                    <a:lumMod val="65000"/>
                    <a:lumOff val="35000"/>
                  </a:sysClr>
                </a:solidFill>
                <a:prstDash val="solid"/>
                <a:tailEnd type="stealth"/>
              </a:ln>
              <a:effectLst/>
            </p:spPr>
          </p:cxnSp>
          <p:pic>
            <p:nvPicPr>
              <p:cNvPr id="198" name="Picture 2" descr="D:\GlaucomaProjectWork\fundus images\image_aravind_6may\in Raw Form\set-1\IM001392.JPG"/>
              <p:cNvPicPr>
                <a:picLocks noChangeAspect="1" noChangeArrowheads="1"/>
              </p:cNvPicPr>
              <p:nvPr/>
            </p:nvPicPr>
            <p:blipFill>
              <a:blip r:embed="rId3" cstate="print"/>
              <a:srcRect/>
              <a:stretch>
                <a:fillRect/>
              </a:stretch>
            </p:blipFill>
            <p:spPr bwMode="auto">
              <a:xfrm>
                <a:off x="696694" y="2710542"/>
                <a:ext cx="1371600" cy="1155032"/>
              </a:xfrm>
              <a:prstGeom prst="rect">
                <a:avLst/>
              </a:prstGeom>
              <a:noFill/>
              <a:ln w="9525">
                <a:noFill/>
                <a:miter lim="800000"/>
                <a:headEnd/>
                <a:tailEnd/>
              </a:ln>
            </p:spPr>
          </p:pic>
          <p:grpSp>
            <p:nvGrpSpPr>
              <p:cNvPr id="199" name="Group 49"/>
              <p:cNvGrpSpPr>
                <a:grpSpLocks/>
              </p:cNvGrpSpPr>
              <p:nvPr/>
            </p:nvGrpSpPr>
            <p:grpSpPr bwMode="auto">
              <a:xfrm>
                <a:off x="363761" y="6084969"/>
                <a:ext cx="8162720" cy="358721"/>
                <a:chOff x="435916" y="1142855"/>
                <a:chExt cx="8162720" cy="358721"/>
              </a:xfrm>
            </p:grpSpPr>
            <p:sp>
              <p:nvSpPr>
                <p:cNvPr id="206" name="TextBox 205"/>
                <p:cNvSpPr txBox="1"/>
                <p:nvPr/>
              </p:nvSpPr>
              <p:spPr>
                <a:xfrm>
                  <a:off x="915329" y="1142855"/>
                  <a:ext cx="1296954" cy="338087"/>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ysClr val="window" lastClr="FFFFFF"/>
                      </a:solidFill>
                      <a:effectLst/>
                      <a:uLnTx/>
                      <a:uFillTx/>
                      <a:latin typeface="Calibri"/>
                      <a:ea typeface="+mn-ea"/>
                      <a:cs typeface="+mn-cs"/>
                    </a:rPr>
                    <a:t>Input images</a:t>
                  </a:r>
                </a:p>
              </p:txBody>
            </p:sp>
            <p:cxnSp>
              <p:nvCxnSpPr>
                <p:cNvPr id="207" name="Straight Connector 206"/>
                <p:cNvCxnSpPr/>
                <p:nvPr/>
              </p:nvCxnSpPr>
              <p:spPr>
                <a:xfrm>
                  <a:off x="435916" y="1306343"/>
                  <a:ext cx="380990" cy="1587"/>
                </a:xfrm>
                <a:prstGeom prst="line">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cxnSp>
            <p:cxnSp>
              <p:nvCxnSpPr>
                <p:cNvPr id="208" name="Straight Connector 207"/>
                <p:cNvCxnSpPr/>
                <p:nvPr/>
              </p:nvCxnSpPr>
              <p:spPr>
                <a:xfrm>
                  <a:off x="2298006" y="1325391"/>
                  <a:ext cx="547674" cy="1587"/>
                </a:xfrm>
                <a:prstGeom prst="line">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cxnSp>
            <p:sp>
              <p:nvSpPr>
                <p:cNvPr id="209" name="TextBox 208"/>
                <p:cNvSpPr txBox="1"/>
                <p:nvPr/>
              </p:nvSpPr>
              <p:spPr>
                <a:xfrm>
                  <a:off x="2937753" y="1163490"/>
                  <a:ext cx="2043061" cy="338086"/>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ysClr val="window" lastClr="FFFFFF"/>
                      </a:solidFill>
                      <a:effectLst/>
                      <a:uLnTx/>
                      <a:uFillTx/>
                      <a:latin typeface="Calibri"/>
                      <a:ea typeface="+mn-ea"/>
                      <a:cs typeface="+mn-cs"/>
                    </a:rPr>
                    <a:t>Analysis Components </a:t>
                  </a:r>
                </a:p>
              </p:txBody>
            </p:sp>
            <p:cxnSp>
              <p:nvCxnSpPr>
                <p:cNvPr id="210" name="Straight Connector 209"/>
                <p:cNvCxnSpPr/>
                <p:nvPr/>
              </p:nvCxnSpPr>
              <p:spPr>
                <a:xfrm>
                  <a:off x="5101461" y="1326977"/>
                  <a:ext cx="1096935" cy="1588"/>
                </a:xfrm>
                <a:prstGeom prst="line">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cxnSp>
            <p:sp>
              <p:nvSpPr>
                <p:cNvPr id="211" name="TextBox 210"/>
                <p:cNvSpPr txBox="1"/>
                <p:nvPr/>
              </p:nvSpPr>
              <p:spPr>
                <a:xfrm>
                  <a:off x="6320630" y="1153966"/>
                  <a:ext cx="2278006" cy="338086"/>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ysClr val="window" lastClr="FFFFFF"/>
                      </a:solidFill>
                      <a:effectLst/>
                      <a:uLnTx/>
                      <a:uFillTx/>
                      <a:latin typeface="Calibri"/>
                      <a:ea typeface="+mn-ea"/>
                      <a:cs typeface="+mn-cs"/>
                    </a:rPr>
                    <a:t>Integration and Decision</a:t>
                  </a:r>
                </a:p>
              </p:txBody>
            </p:sp>
          </p:grpSp>
          <p:cxnSp>
            <p:nvCxnSpPr>
              <p:cNvPr id="200" name="Straight Connector 199"/>
              <p:cNvCxnSpPr/>
              <p:nvPr/>
            </p:nvCxnSpPr>
            <p:spPr>
              <a:xfrm>
                <a:off x="65318" y="5910370"/>
                <a:ext cx="9143770" cy="1588"/>
              </a:xfrm>
              <a:prstGeom prst="line">
                <a:avLst/>
              </a:prstGeom>
              <a:noFill/>
              <a:ln w="22225" cap="flat" cmpd="sng" algn="ctr">
                <a:solidFill>
                  <a:sysClr val="window" lastClr="FFFFFF">
                    <a:lumMod val="65000"/>
                  </a:sysClr>
                </a:solidFill>
                <a:prstDash val="sysDot"/>
              </a:ln>
              <a:effectLst/>
            </p:spPr>
          </p:cxnSp>
          <p:cxnSp>
            <p:nvCxnSpPr>
              <p:cNvPr id="201" name="Straight Connector 200"/>
              <p:cNvCxnSpPr/>
              <p:nvPr/>
            </p:nvCxnSpPr>
            <p:spPr>
              <a:xfrm>
                <a:off x="76430" y="6627812"/>
                <a:ext cx="9143770" cy="1588"/>
              </a:xfrm>
              <a:prstGeom prst="line">
                <a:avLst/>
              </a:prstGeom>
              <a:noFill/>
              <a:ln w="22225" cap="flat" cmpd="sng" algn="ctr">
                <a:solidFill>
                  <a:sysClr val="window" lastClr="FFFFFF">
                    <a:lumMod val="65000"/>
                  </a:sysClr>
                </a:solidFill>
                <a:prstDash val="sysDot"/>
              </a:ln>
              <a:effectLst/>
            </p:spPr>
          </p:cxnSp>
          <p:sp>
            <p:nvSpPr>
              <p:cNvPr id="202" name="Rectangle 201"/>
              <p:cNvSpPr/>
              <p:nvPr/>
            </p:nvSpPr>
            <p:spPr>
              <a:xfrm rot="5400000">
                <a:off x="4813899" y="3639610"/>
                <a:ext cx="3271790" cy="838200"/>
              </a:xfrm>
              <a:prstGeom prst="rect">
                <a:avLst/>
              </a:prstGeom>
              <a:gradFill rotWithShape="1">
                <a:gsLst>
                  <a:gs pos="0">
                    <a:srgbClr val="1F497D">
                      <a:tint val="80000"/>
                      <a:satMod val="300000"/>
                    </a:srgbClr>
                  </a:gs>
                  <a:gs pos="100000">
                    <a:srgbClr val="1F497D">
                      <a:shade val="30000"/>
                      <a:satMod val="200000"/>
                    </a:srgbClr>
                  </a:gs>
                </a:gsLst>
                <a:path path="circle">
                  <a:fillToRect l="50000" t="50000" r="50000" b="50000"/>
                </a:path>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Integration of evidences</a:t>
                </a:r>
              </a:p>
            </p:txBody>
          </p:sp>
          <p:sp>
            <p:nvSpPr>
              <p:cNvPr id="203" name="Right Arrow 202"/>
              <p:cNvSpPr/>
              <p:nvPr/>
            </p:nvSpPr>
            <p:spPr>
              <a:xfrm>
                <a:off x="7021568" y="4005656"/>
                <a:ext cx="457189" cy="304754"/>
              </a:xfrm>
              <a:prstGeom prst="rightArrow">
                <a:avLst/>
              </a:prstGeom>
              <a:solidFill>
                <a:sysClr val="windowText" lastClr="000000">
                  <a:lumMod val="65000"/>
                  <a:lumOff val="35000"/>
                </a:sysClr>
              </a:solidFill>
              <a:ln w="25400" cap="flat" cmpd="sng" algn="ctr">
                <a:solidFill>
                  <a:sysClr val="windowText" lastClr="000000">
                    <a:lumMod val="65000"/>
                    <a:lumOff val="3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4" name="Rectangle 54"/>
              <p:cNvSpPr>
                <a:spLocks noChangeArrowheads="1"/>
              </p:cNvSpPr>
              <p:nvPr/>
            </p:nvSpPr>
            <p:spPr bwMode="auto">
              <a:xfrm>
                <a:off x="7402294" y="3777340"/>
                <a:ext cx="1295400" cy="849534"/>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Text" lastClr="000000"/>
                    </a:solidFill>
                    <a:effectLst/>
                    <a:uLnTx/>
                    <a:uFillTx/>
                  </a:rPr>
                  <a:t>Decision on the presence of Glaucoma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Text" lastClr="000000"/>
                    </a:solidFill>
                    <a:effectLst/>
                    <a:uLnTx/>
                    <a:uFillTx/>
                  </a:rPr>
                  <a:t>(Yes/no)</a:t>
                </a:r>
              </a:p>
            </p:txBody>
          </p:sp>
          <p:sp>
            <p:nvSpPr>
              <p:cNvPr id="205" name="Rectangle 34"/>
              <p:cNvSpPr>
                <a:spLocks noChangeArrowheads="1"/>
              </p:cNvSpPr>
              <p:nvPr/>
            </p:nvSpPr>
            <p:spPr bwMode="auto">
              <a:xfrm>
                <a:off x="696694" y="3813835"/>
                <a:ext cx="1295400" cy="307777"/>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sng" strike="noStrike" kern="0" cap="none" spc="0" normalizeH="0" baseline="0" noProof="0" smtClean="0">
                    <a:ln>
                      <a:noFill/>
                    </a:ln>
                    <a:solidFill>
                      <a:sysClr val="windowText" lastClr="000000"/>
                    </a:solidFill>
                    <a:effectLst/>
                    <a:uLnTx/>
                    <a:uFillTx/>
                  </a:rPr>
                  <a:t>Retinal Image</a:t>
                </a:r>
              </a:p>
            </p:txBody>
          </p:sp>
        </p:grpSp>
        <p:sp>
          <p:nvSpPr>
            <p:cNvPr id="187" name="Rounded Rectangle 4"/>
            <p:cNvSpPr/>
            <p:nvPr/>
          </p:nvSpPr>
          <p:spPr bwMode="auto">
            <a:xfrm>
              <a:off x="2972935" y="4700619"/>
              <a:ext cx="1910632" cy="446971"/>
            </a:xfrm>
            <a:prstGeom prst="roundRect">
              <a:avLst/>
            </a:prstGeom>
            <a:solidFill>
              <a:srgbClr val="0099FF"/>
            </a:solidFill>
            <a:ln w="9525" cap="flat" cmpd="sng" algn="ctr">
              <a:solidFill>
                <a:srgbClr val="3333FF"/>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 lastClr="FFFFFF"/>
                  </a:solidFill>
                  <a:effectLst/>
                  <a:uLnTx/>
                  <a:uFillTx/>
                  <a:latin typeface="Calibri"/>
                  <a:ea typeface="+mn-ea"/>
                  <a:cs typeface="+mn-cs"/>
                </a:rPr>
                <a:t>Low-level</a:t>
              </a:r>
              <a:r>
                <a:rPr kumimoji="0" lang="en-US" sz="1600" b="1" i="0" u="none" strike="noStrike" kern="0" cap="none" spc="0" normalizeH="0" noProof="0" dirty="0" smtClean="0">
                  <a:ln>
                    <a:noFill/>
                  </a:ln>
                  <a:solidFill>
                    <a:sysClr val="window" lastClr="FFFFFF"/>
                  </a:solidFill>
                  <a:effectLst/>
                  <a:uLnTx/>
                  <a:uFillTx/>
                  <a:latin typeface="Calibri"/>
                  <a:ea typeface="+mn-ea"/>
                  <a:cs typeface="+mn-cs"/>
                </a:rPr>
                <a:t> Features</a:t>
              </a:r>
              <a:endParaRPr kumimoji="0" lang="en-US" sz="1600" b="1" i="0" u="none" strike="noStrike" kern="0" cap="none" spc="0" normalizeH="0" baseline="0" noProof="0" dirty="0">
                <a:ln>
                  <a:noFill/>
                </a:ln>
                <a:solidFill>
                  <a:sysClr val="window" lastClr="FFFFFF"/>
                </a:solidFill>
                <a:effectLst/>
                <a:uLnTx/>
                <a:uFillTx/>
                <a:latin typeface="Calibri"/>
                <a:ea typeface="+mn-ea"/>
                <a:cs typeface="+mn-cs"/>
              </a:endParaRPr>
            </a:p>
          </p:txBody>
        </p:sp>
      </p:grpSp>
      <p:cxnSp>
        <p:nvCxnSpPr>
          <p:cNvPr id="222" name="Straight Arrow Connector 221"/>
          <p:cNvCxnSpPr/>
          <p:nvPr/>
        </p:nvCxnSpPr>
        <p:spPr bwMode="auto">
          <a:xfrm>
            <a:off x="2438400" y="5304375"/>
            <a:ext cx="787104" cy="1553"/>
          </a:xfrm>
          <a:prstGeom prst="straightConnector1">
            <a:avLst/>
          </a:prstGeom>
          <a:noFill/>
          <a:ln w="44450" cap="flat" cmpd="sng" algn="ctr">
            <a:solidFill>
              <a:sysClr val="windowText" lastClr="000000">
                <a:lumMod val="65000"/>
                <a:lumOff val="35000"/>
              </a:sysClr>
            </a:solidFill>
            <a:prstDash val="solid"/>
            <a:tailEnd type="stealth"/>
          </a:ln>
          <a:effectLst/>
        </p:spPr>
      </p:cxnSp>
      <p:cxnSp>
        <p:nvCxnSpPr>
          <p:cNvPr id="223" name="Straight Arrow Connector 222"/>
          <p:cNvCxnSpPr/>
          <p:nvPr/>
        </p:nvCxnSpPr>
        <p:spPr bwMode="auto">
          <a:xfrm>
            <a:off x="5093368" y="5285872"/>
            <a:ext cx="1049978" cy="0"/>
          </a:xfrm>
          <a:prstGeom prst="straightConnector1">
            <a:avLst/>
          </a:prstGeom>
          <a:noFill/>
          <a:ln w="38100" cap="flat" cmpd="sng" algn="ctr">
            <a:solidFill>
              <a:sysClr val="windowText" lastClr="000000">
                <a:lumMod val="65000"/>
                <a:lumOff val="35000"/>
              </a:sysClr>
            </a:solidFill>
            <a:prstDash val="solid"/>
            <a:tailEnd type="stealth"/>
          </a:ln>
          <a:effectLst/>
        </p:spPr>
      </p:cxnSp>
      <p:sp>
        <p:nvSpPr>
          <p:cNvPr id="225" name="TextBox 224"/>
          <p:cNvSpPr txBox="1"/>
          <p:nvPr/>
        </p:nvSpPr>
        <p:spPr>
          <a:xfrm>
            <a:off x="3048000" y="1800728"/>
            <a:ext cx="2133600" cy="338554"/>
          </a:xfrm>
          <a:prstGeom prst="rect">
            <a:avLst/>
          </a:prstGeom>
          <a:solidFill>
            <a:srgbClr val="CDFAA0"/>
          </a:solidFill>
          <a:ln>
            <a:solidFill>
              <a:schemeClr val="bg2">
                <a:lumMod val="20000"/>
                <a:lumOff val="80000"/>
              </a:schemeClr>
            </a:solidFill>
          </a:ln>
        </p:spPr>
        <p:txBody>
          <a:bodyPr wrap="square" rtlCol="0">
            <a:spAutoFit/>
          </a:bodyPr>
          <a:lstStyle/>
          <a:p>
            <a:pPr algn="ctr"/>
            <a:r>
              <a:rPr lang="en-US" sz="1600" b="1" dirty="0" smtClean="0">
                <a:latin typeface="Calibri" pitchFamily="34" charset="0"/>
              </a:rPr>
              <a:t>High-level features</a:t>
            </a:r>
            <a:endParaRPr lang="en-US" sz="1600" b="1" dirty="0">
              <a:latin typeface="Calibri" pitchFamily="34" charset="0"/>
            </a:endParaRPr>
          </a:p>
        </p:txBody>
      </p:sp>
      <p:sp>
        <p:nvSpPr>
          <p:cNvPr id="42" name="TextBox 41"/>
          <p:cNvSpPr txBox="1"/>
          <p:nvPr/>
        </p:nvSpPr>
        <p:spPr>
          <a:xfrm>
            <a:off x="8673935" y="0"/>
            <a:ext cx="457200" cy="307777"/>
          </a:xfrm>
          <a:prstGeom prst="rect">
            <a:avLst/>
          </a:prstGeom>
          <a:noFill/>
        </p:spPr>
        <p:txBody>
          <a:bodyPr wrap="square" rtlCol="0">
            <a:spAutoFit/>
          </a:bodyPr>
          <a:lstStyle/>
          <a:p>
            <a:pPr algn="r"/>
            <a:r>
              <a:rPr lang="en-US" sz="1400" b="1" dirty="0" smtClean="0"/>
              <a:t>48</a:t>
            </a:r>
            <a:endParaRPr lang="en-US"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599" y="373092"/>
            <a:ext cx="8256234" cy="779756"/>
          </a:xfrm>
        </p:spPr>
        <p:txBody>
          <a:bodyPr/>
          <a:lstStyle/>
          <a:p>
            <a:r>
              <a:rPr lang="en-US" dirty="0" smtClean="0"/>
              <a:t>High-level image features</a:t>
            </a:r>
            <a:endParaRPr lang="en-US" dirty="0"/>
          </a:p>
        </p:txBody>
      </p:sp>
      <p:pic>
        <p:nvPicPr>
          <p:cNvPr id="87042" name="Picture 2"/>
          <p:cNvPicPr>
            <a:picLocks noGrp="1" noChangeAspect="1" noChangeArrowheads="1"/>
          </p:cNvPicPr>
          <p:nvPr>
            <p:ph idx="1"/>
          </p:nvPr>
        </p:nvPicPr>
        <p:blipFill>
          <a:blip r:embed="rId2"/>
          <a:srcRect/>
          <a:stretch>
            <a:fillRect/>
          </a:stretch>
        </p:blipFill>
        <p:spPr bwMode="auto">
          <a:xfrm>
            <a:off x="228600" y="1099455"/>
            <a:ext cx="4267200" cy="2827208"/>
          </a:xfrm>
          <a:prstGeom prst="rect">
            <a:avLst/>
          </a:prstGeom>
          <a:noFill/>
          <a:ln w="9525">
            <a:noFill/>
            <a:miter lim="800000"/>
            <a:headEnd/>
            <a:tailEnd/>
          </a:ln>
          <a:effectLst/>
        </p:spPr>
      </p:pic>
      <p:cxnSp>
        <p:nvCxnSpPr>
          <p:cNvPr id="6" name="Straight Connector 5"/>
          <p:cNvCxnSpPr/>
          <p:nvPr/>
        </p:nvCxnSpPr>
        <p:spPr bwMode="auto">
          <a:xfrm>
            <a:off x="3402874" y="1530529"/>
            <a:ext cx="2057400" cy="1588"/>
          </a:xfrm>
          <a:prstGeom prst="line">
            <a:avLst/>
          </a:prstGeom>
          <a:solidFill>
            <a:schemeClr val="accent1"/>
          </a:solidFill>
          <a:ln w="25400" cap="flat" cmpd="sng" algn="ctr">
            <a:solidFill>
              <a:srgbClr val="00FF00"/>
            </a:solidFill>
            <a:prstDash val="solid"/>
            <a:round/>
            <a:headEnd type="none" w="med" len="med"/>
            <a:tailEnd type="none" w="med" len="med"/>
          </a:ln>
          <a:effectLst/>
        </p:spPr>
      </p:cxnSp>
      <p:cxnSp>
        <p:nvCxnSpPr>
          <p:cNvPr id="7" name="Straight Connector 6"/>
          <p:cNvCxnSpPr/>
          <p:nvPr/>
        </p:nvCxnSpPr>
        <p:spPr bwMode="auto">
          <a:xfrm>
            <a:off x="3429000" y="2801981"/>
            <a:ext cx="2057400" cy="1588"/>
          </a:xfrm>
          <a:prstGeom prst="line">
            <a:avLst/>
          </a:prstGeom>
          <a:solidFill>
            <a:schemeClr val="accent1"/>
          </a:solidFill>
          <a:ln w="25400" cap="flat" cmpd="sng" algn="ctr">
            <a:solidFill>
              <a:srgbClr val="00FF00"/>
            </a:solidFill>
            <a:prstDash val="solid"/>
            <a:round/>
            <a:headEnd type="none" w="med" len="med"/>
            <a:tailEnd type="none" w="med" len="med"/>
          </a:ln>
          <a:effectLst/>
        </p:spPr>
      </p:cxnSp>
      <p:cxnSp>
        <p:nvCxnSpPr>
          <p:cNvPr id="8" name="Straight Connector 7"/>
          <p:cNvCxnSpPr/>
          <p:nvPr/>
        </p:nvCxnSpPr>
        <p:spPr bwMode="auto">
          <a:xfrm>
            <a:off x="3352800" y="1404255"/>
            <a:ext cx="2819400" cy="1588"/>
          </a:xfrm>
          <a:prstGeom prst="line">
            <a:avLst/>
          </a:prstGeom>
          <a:solidFill>
            <a:schemeClr val="accent1"/>
          </a:solidFill>
          <a:ln w="25400" cap="flat" cmpd="sng" algn="ctr">
            <a:solidFill>
              <a:srgbClr val="00FF00"/>
            </a:solidFill>
            <a:prstDash val="solid"/>
            <a:round/>
            <a:headEnd type="none" w="med" len="med"/>
            <a:tailEnd type="none" w="med" len="med"/>
          </a:ln>
          <a:effectLst/>
        </p:spPr>
      </p:cxnSp>
      <p:cxnSp>
        <p:nvCxnSpPr>
          <p:cNvPr id="10" name="Straight Connector 9"/>
          <p:cNvCxnSpPr/>
          <p:nvPr/>
        </p:nvCxnSpPr>
        <p:spPr bwMode="auto">
          <a:xfrm>
            <a:off x="3389811" y="2950615"/>
            <a:ext cx="2819400" cy="1588"/>
          </a:xfrm>
          <a:prstGeom prst="line">
            <a:avLst/>
          </a:prstGeom>
          <a:solidFill>
            <a:schemeClr val="accent1"/>
          </a:solidFill>
          <a:ln w="25400" cap="flat" cmpd="sng" algn="ctr">
            <a:solidFill>
              <a:srgbClr val="00FF00"/>
            </a:solidFill>
            <a:prstDash val="solid"/>
            <a:round/>
            <a:headEnd type="none" w="med" len="med"/>
            <a:tailEnd type="none" w="med" len="med"/>
          </a:ln>
          <a:effectLst/>
        </p:spPr>
      </p:cxnSp>
      <p:cxnSp>
        <p:nvCxnSpPr>
          <p:cNvPr id="12" name="Straight Arrow Connector 11"/>
          <p:cNvCxnSpPr/>
          <p:nvPr/>
        </p:nvCxnSpPr>
        <p:spPr bwMode="auto">
          <a:xfrm rot="5400000">
            <a:off x="4114800" y="2166255"/>
            <a:ext cx="1219200" cy="1588"/>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3" name="Straight Arrow Connector 12"/>
          <p:cNvCxnSpPr/>
          <p:nvPr/>
        </p:nvCxnSpPr>
        <p:spPr bwMode="auto">
          <a:xfrm rot="5400000">
            <a:off x="4877594" y="2165461"/>
            <a:ext cx="15240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5" name="TextBox 14"/>
          <p:cNvSpPr txBox="1"/>
          <p:nvPr/>
        </p:nvSpPr>
        <p:spPr>
          <a:xfrm>
            <a:off x="4724400" y="1989907"/>
            <a:ext cx="685800" cy="369332"/>
          </a:xfrm>
          <a:prstGeom prst="rect">
            <a:avLst/>
          </a:prstGeom>
          <a:noFill/>
        </p:spPr>
        <p:txBody>
          <a:bodyPr wrap="square" rtlCol="0">
            <a:spAutoFit/>
          </a:bodyPr>
          <a:lstStyle/>
          <a:p>
            <a:r>
              <a:rPr lang="en-US" dirty="0" smtClean="0">
                <a:solidFill>
                  <a:schemeClr val="tx1"/>
                </a:solidFill>
                <a:latin typeface="Gill Sans MT"/>
              </a:rPr>
              <a:t>cup</a:t>
            </a:r>
            <a:endParaRPr lang="en-US" dirty="0">
              <a:solidFill>
                <a:schemeClr val="tx1"/>
              </a:solidFill>
              <a:latin typeface="Gill Sans MT"/>
            </a:endParaRPr>
          </a:p>
        </p:txBody>
      </p:sp>
      <p:sp>
        <p:nvSpPr>
          <p:cNvPr id="16" name="TextBox 15"/>
          <p:cNvSpPr txBox="1"/>
          <p:nvPr/>
        </p:nvSpPr>
        <p:spPr>
          <a:xfrm>
            <a:off x="5715000" y="1937655"/>
            <a:ext cx="990600" cy="584775"/>
          </a:xfrm>
          <a:prstGeom prst="rect">
            <a:avLst/>
          </a:prstGeom>
          <a:noFill/>
        </p:spPr>
        <p:txBody>
          <a:bodyPr wrap="square" rtlCol="0">
            <a:spAutoFit/>
          </a:bodyPr>
          <a:lstStyle/>
          <a:p>
            <a:r>
              <a:rPr lang="en-US" sz="1600" dirty="0" smtClean="0">
                <a:solidFill>
                  <a:schemeClr val="tx1"/>
                </a:solidFill>
                <a:latin typeface="Gill Sans MT"/>
              </a:rPr>
              <a:t>Optic Disk</a:t>
            </a:r>
            <a:endParaRPr lang="en-US" sz="1600" dirty="0">
              <a:solidFill>
                <a:schemeClr val="tx1"/>
              </a:solidFill>
              <a:latin typeface="Gill Sans MT"/>
            </a:endParaRPr>
          </a:p>
        </p:txBody>
      </p:sp>
      <p:sp>
        <p:nvSpPr>
          <p:cNvPr id="25" name="TextBox 24"/>
          <p:cNvSpPr txBox="1"/>
          <p:nvPr/>
        </p:nvSpPr>
        <p:spPr>
          <a:xfrm>
            <a:off x="8329748" y="4114800"/>
            <a:ext cx="838200" cy="338554"/>
          </a:xfrm>
          <a:prstGeom prst="rect">
            <a:avLst/>
          </a:prstGeom>
          <a:noFill/>
        </p:spPr>
        <p:txBody>
          <a:bodyPr wrap="square" rtlCol="0">
            <a:spAutoFit/>
          </a:bodyPr>
          <a:lstStyle/>
          <a:p>
            <a:r>
              <a:rPr lang="en-US" sz="1600" dirty="0" smtClean="0">
                <a:solidFill>
                  <a:schemeClr val="bg1"/>
                </a:solidFill>
                <a:latin typeface="Gill Sans MT" pitchFamily="34" charset="0"/>
              </a:rPr>
              <a:t>PPA</a:t>
            </a:r>
            <a:endParaRPr lang="en-US" sz="1600" dirty="0">
              <a:solidFill>
                <a:schemeClr val="bg1"/>
              </a:solidFill>
              <a:latin typeface="Gill Sans MT" pitchFamily="34" charset="0"/>
            </a:endParaRPr>
          </a:p>
        </p:txBody>
      </p:sp>
      <p:grpSp>
        <p:nvGrpSpPr>
          <p:cNvPr id="3" name="Group 32"/>
          <p:cNvGrpSpPr/>
          <p:nvPr/>
        </p:nvGrpSpPr>
        <p:grpSpPr>
          <a:xfrm>
            <a:off x="304800" y="4265023"/>
            <a:ext cx="2971800" cy="2540727"/>
            <a:chOff x="304800" y="4265023"/>
            <a:chExt cx="2971800" cy="2540727"/>
          </a:xfrm>
        </p:grpSpPr>
        <p:grpSp>
          <p:nvGrpSpPr>
            <p:cNvPr id="4" name="Group 16"/>
            <p:cNvGrpSpPr/>
            <p:nvPr/>
          </p:nvGrpSpPr>
          <p:grpSpPr>
            <a:xfrm>
              <a:off x="304800" y="4265023"/>
              <a:ext cx="2971800" cy="2540727"/>
              <a:chOff x="409558" y="3509353"/>
              <a:chExt cx="3723272" cy="2996755"/>
            </a:xfrm>
          </p:grpSpPr>
          <p:pic>
            <p:nvPicPr>
              <p:cNvPr id="18" name="Picture 2" descr="D:\2020775_R.png"/>
              <p:cNvPicPr>
                <a:picLocks noChangeAspect="1" noChangeArrowheads="1"/>
              </p:cNvPicPr>
              <p:nvPr/>
            </p:nvPicPr>
            <p:blipFill>
              <a:blip r:embed="rId3" cstate="print"/>
              <a:srcRect/>
              <a:stretch>
                <a:fillRect/>
              </a:stretch>
            </p:blipFill>
            <p:spPr bwMode="auto">
              <a:xfrm>
                <a:off x="409558" y="3524739"/>
                <a:ext cx="3532336" cy="2981369"/>
              </a:xfrm>
              <a:prstGeom prst="rect">
                <a:avLst/>
              </a:prstGeom>
              <a:noFill/>
            </p:spPr>
          </p:pic>
          <p:cxnSp>
            <p:nvCxnSpPr>
              <p:cNvPr id="19" name="Straight Arrow Connector 18"/>
              <p:cNvCxnSpPr/>
              <p:nvPr/>
            </p:nvCxnSpPr>
            <p:spPr bwMode="auto">
              <a:xfrm rot="16200000" flipH="1">
                <a:off x="1019595" y="4737959"/>
                <a:ext cx="457200" cy="228599"/>
              </a:xfrm>
              <a:prstGeom prst="straightConnector1">
                <a:avLst/>
              </a:prstGeom>
              <a:solidFill>
                <a:schemeClr val="accent1"/>
              </a:solidFill>
              <a:ln w="15875" cap="flat" cmpd="sng" algn="ctr">
                <a:solidFill>
                  <a:srgbClr val="00FF00"/>
                </a:solidFill>
                <a:prstDash val="solid"/>
                <a:round/>
                <a:headEnd type="none" w="med" len="med"/>
                <a:tailEnd type="arrow"/>
              </a:ln>
              <a:effectLst/>
            </p:spPr>
          </p:cxnSp>
          <p:cxnSp>
            <p:nvCxnSpPr>
              <p:cNvPr id="20" name="Straight Arrow Connector 19"/>
              <p:cNvCxnSpPr/>
              <p:nvPr/>
            </p:nvCxnSpPr>
            <p:spPr bwMode="auto">
              <a:xfrm rot="16200000" flipH="1">
                <a:off x="486195" y="4966559"/>
                <a:ext cx="457200" cy="228599"/>
              </a:xfrm>
              <a:prstGeom prst="straightConnector1">
                <a:avLst/>
              </a:prstGeom>
              <a:solidFill>
                <a:schemeClr val="accent1"/>
              </a:solidFill>
              <a:ln w="15875" cap="flat" cmpd="sng" algn="ctr">
                <a:solidFill>
                  <a:srgbClr val="00FF00"/>
                </a:solidFill>
                <a:prstDash val="solid"/>
                <a:round/>
                <a:headEnd type="none" w="med" len="med"/>
                <a:tailEnd type="arrow"/>
              </a:ln>
              <a:effectLst/>
            </p:spPr>
          </p:cxnSp>
          <p:sp>
            <p:nvSpPr>
              <p:cNvPr id="21" name="TextBox 20"/>
              <p:cNvSpPr txBox="1"/>
              <p:nvPr/>
            </p:nvSpPr>
            <p:spPr>
              <a:xfrm>
                <a:off x="2987208" y="3509353"/>
                <a:ext cx="1145622" cy="689735"/>
              </a:xfrm>
              <a:prstGeom prst="rect">
                <a:avLst/>
              </a:prstGeom>
              <a:noFill/>
            </p:spPr>
            <p:txBody>
              <a:bodyPr wrap="square" rtlCol="0">
                <a:spAutoFit/>
              </a:bodyPr>
              <a:lstStyle/>
              <a:p>
                <a:r>
                  <a:rPr lang="en-US" sz="1600" dirty="0" smtClean="0">
                    <a:solidFill>
                      <a:schemeClr val="bg1"/>
                    </a:solidFill>
                    <a:latin typeface="Gill Sans MT" pitchFamily="34" charset="0"/>
                  </a:rPr>
                  <a:t>RNFL defect</a:t>
                </a:r>
                <a:endParaRPr lang="en-US" sz="1600" dirty="0">
                  <a:solidFill>
                    <a:schemeClr val="bg1"/>
                  </a:solidFill>
                  <a:latin typeface="Gill Sans MT" pitchFamily="34" charset="0"/>
                </a:endParaRPr>
              </a:p>
            </p:txBody>
          </p:sp>
        </p:grpSp>
        <p:sp>
          <p:nvSpPr>
            <p:cNvPr id="26" name="TextBox 25"/>
            <p:cNvSpPr txBox="1"/>
            <p:nvPr/>
          </p:nvSpPr>
          <p:spPr>
            <a:xfrm>
              <a:off x="1136466" y="4367348"/>
              <a:ext cx="1225734" cy="338554"/>
            </a:xfrm>
            <a:prstGeom prst="rect">
              <a:avLst/>
            </a:prstGeom>
            <a:noFill/>
          </p:spPr>
          <p:txBody>
            <a:bodyPr wrap="square" rtlCol="0">
              <a:spAutoFit/>
            </a:bodyPr>
            <a:lstStyle/>
            <a:p>
              <a:r>
                <a:rPr lang="en-US" sz="1600" b="1" dirty="0" smtClean="0">
                  <a:solidFill>
                    <a:srgbClr val="00FF00"/>
                  </a:solidFill>
                </a:rPr>
                <a:t>Superior</a:t>
              </a:r>
              <a:endParaRPr lang="en-US" sz="1600" b="1" dirty="0">
                <a:solidFill>
                  <a:srgbClr val="00FF00"/>
                </a:solidFill>
              </a:endParaRPr>
            </a:p>
          </p:txBody>
        </p:sp>
        <p:sp>
          <p:nvSpPr>
            <p:cNvPr id="27" name="TextBox 26"/>
            <p:cNvSpPr txBox="1"/>
            <p:nvPr/>
          </p:nvSpPr>
          <p:spPr>
            <a:xfrm>
              <a:off x="1243148" y="6070657"/>
              <a:ext cx="1119052" cy="338554"/>
            </a:xfrm>
            <a:prstGeom prst="rect">
              <a:avLst/>
            </a:prstGeom>
            <a:noFill/>
          </p:spPr>
          <p:txBody>
            <a:bodyPr wrap="square" rtlCol="0">
              <a:spAutoFit/>
            </a:bodyPr>
            <a:lstStyle/>
            <a:p>
              <a:r>
                <a:rPr lang="en-US" sz="1600" b="1" dirty="0" smtClean="0">
                  <a:solidFill>
                    <a:srgbClr val="00FF00"/>
                  </a:solidFill>
                </a:rPr>
                <a:t>Inferior</a:t>
              </a:r>
              <a:endParaRPr lang="en-US" sz="1600" b="1" dirty="0">
                <a:solidFill>
                  <a:srgbClr val="00FF00"/>
                </a:solidFill>
              </a:endParaRPr>
            </a:p>
          </p:txBody>
        </p:sp>
      </p:grpSp>
      <p:grpSp>
        <p:nvGrpSpPr>
          <p:cNvPr id="5" name="Group 33"/>
          <p:cNvGrpSpPr/>
          <p:nvPr/>
        </p:nvGrpSpPr>
        <p:grpSpPr>
          <a:xfrm>
            <a:off x="6500948" y="4143880"/>
            <a:ext cx="2613904" cy="2687994"/>
            <a:chOff x="6500948" y="4143880"/>
            <a:chExt cx="2613904" cy="2687994"/>
          </a:xfrm>
        </p:grpSpPr>
        <p:pic>
          <p:nvPicPr>
            <p:cNvPr id="23" name="Picture 3" descr="D:\2398547_1.png"/>
            <p:cNvPicPr>
              <a:picLocks noChangeAspect="1" noChangeArrowheads="1"/>
            </p:cNvPicPr>
            <p:nvPr/>
          </p:nvPicPr>
          <p:blipFill>
            <a:blip r:embed="rId4" cstate="print"/>
            <a:srcRect/>
            <a:stretch>
              <a:fillRect/>
            </a:stretch>
          </p:blipFill>
          <p:spPr bwMode="auto">
            <a:xfrm>
              <a:off x="6500948" y="4143880"/>
              <a:ext cx="2613904" cy="2687994"/>
            </a:xfrm>
            <a:prstGeom prst="rect">
              <a:avLst/>
            </a:prstGeom>
            <a:noFill/>
          </p:spPr>
        </p:pic>
        <p:cxnSp>
          <p:nvCxnSpPr>
            <p:cNvPr id="24" name="Straight Arrow Connector 23"/>
            <p:cNvCxnSpPr/>
            <p:nvPr/>
          </p:nvCxnSpPr>
          <p:spPr bwMode="auto">
            <a:xfrm rot="10800000" flipV="1">
              <a:off x="8305800" y="5638800"/>
              <a:ext cx="381000" cy="76200"/>
            </a:xfrm>
            <a:prstGeom prst="straightConnector1">
              <a:avLst/>
            </a:prstGeom>
            <a:solidFill>
              <a:schemeClr val="accent1"/>
            </a:solidFill>
            <a:ln w="15875" cap="flat" cmpd="sng" algn="ctr">
              <a:solidFill>
                <a:srgbClr val="00FF00"/>
              </a:solidFill>
              <a:prstDash val="solid"/>
              <a:round/>
              <a:headEnd type="none" w="med" len="med"/>
              <a:tailEnd type="arrow"/>
            </a:ln>
            <a:effectLst/>
          </p:spPr>
        </p:cxnSp>
        <p:sp>
          <p:nvSpPr>
            <p:cNvPr id="28" name="TextBox 27"/>
            <p:cNvSpPr txBox="1"/>
            <p:nvPr/>
          </p:nvSpPr>
          <p:spPr>
            <a:xfrm>
              <a:off x="7239000" y="4404359"/>
              <a:ext cx="1219200" cy="338554"/>
            </a:xfrm>
            <a:prstGeom prst="rect">
              <a:avLst/>
            </a:prstGeom>
            <a:noFill/>
          </p:spPr>
          <p:txBody>
            <a:bodyPr wrap="square" rtlCol="0">
              <a:spAutoFit/>
            </a:bodyPr>
            <a:lstStyle/>
            <a:p>
              <a:r>
                <a:rPr lang="en-US" sz="1600" b="1" dirty="0" smtClean="0">
                  <a:solidFill>
                    <a:srgbClr val="00FF00"/>
                  </a:solidFill>
                </a:rPr>
                <a:t>Superior</a:t>
              </a:r>
              <a:endParaRPr lang="en-US" sz="1600" b="1" dirty="0">
                <a:solidFill>
                  <a:srgbClr val="00FF00"/>
                </a:solidFill>
              </a:endParaRPr>
            </a:p>
          </p:txBody>
        </p:sp>
        <p:sp>
          <p:nvSpPr>
            <p:cNvPr id="29" name="TextBox 28"/>
            <p:cNvSpPr txBox="1"/>
            <p:nvPr/>
          </p:nvSpPr>
          <p:spPr>
            <a:xfrm>
              <a:off x="7345682" y="6225235"/>
              <a:ext cx="1112518" cy="338554"/>
            </a:xfrm>
            <a:prstGeom prst="rect">
              <a:avLst/>
            </a:prstGeom>
            <a:noFill/>
          </p:spPr>
          <p:txBody>
            <a:bodyPr wrap="square" rtlCol="0">
              <a:spAutoFit/>
            </a:bodyPr>
            <a:lstStyle/>
            <a:p>
              <a:r>
                <a:rPr lang="en-US" sz="1600" b="1" dirty="0" smtClean="0">
                  <a:solidFill>
                    <a:srgbClr val="00FF00"/>
                  </a:solidFill>
                </a:rPr>
                <a:t>Inferior</a:t>
              </a:r>
              <a:endParaRPr lang="en-US" sz="1600" b="1" dirty="0">
                <a:solidFill>
                  <a:srgbClr val="00FF00"/>
                </a:solidFill>
              </a:endParaRPr>
            </a:p>
          </p:txBody>
        </p:sp>
      </p:grpSp>
      <p:sp>
        <p:nvSpPr>
          <p:cNvPr id="31" name="TextBox 30"/>
          <p:cNvSpPr txBox="1"/>
          <p:nvPr/>
        </p:nvSpPr>
        <p:spPr>
          <a:xfrm>
            <a:off x="3200400" y="4572000"/>
            <a:ext cx="3352800" cy="2092881"/>
          </a:xfrm>
          <a:prstGeom prst="rect">
            <a:avLst/>
          </a:prstGeom>
          <a:noFill/>
        </p:spPr>
        <p:txBody>
          <a:bodyPr wrap="square" rtlCol="0">
            <a:spAutoFit/>
          </a:bodyPr>
          <a:lstStyle/>
          <a:p>
            <a:pPr marL="342900" indent="-342900">
              <a:buFont typeface="+mj-lt"/>
              <a:buAutoNum type="arabicPeriod"/>
            </a:pPr>
            <a:r>
              <a:rPr lang="en-US" sz="1600" b="1" dirty="0" smtClean="0">
                <a:solidFill>
                  <a:srgbClr val="0000FF"/>
                </a:solidFill>
                <a:latin typeface="Gill Sans MT"/>
              </a:rPr>
              <a:t>Vertical C/D</a:t>
            </a:r>
          </a:p>
          <a:p>
            <a:pPr marL="342900" indent="-342900">
              <a:buFont typeface="+mj-lt"/>
              <a:buAutoNum type="arabicPeriod"/>
            </a:pPr>
            <a:r>
              <a:rPr lang="en-US" sz="1600" b="1" dirty="0" smtClean="0">
                <a:solidFill>
                  <a:srgbClr val="0000FF"/>
                </a:solidFill>
                <a:latin typeface="Gill Sans MT"/>
              </a:rPr>
              <a:t>Area C/D</a:t>
            </a:r>
          </a:p>
          <a:p>
            <a:pPr marL="342900" indent="-342900">
              <a:buFont typeface="+mj-lt"/>
              <a:buAutoNum type="arabicPeriod"/>
            </a:pPr>
            <a:r>
              <a:rPr lang="en-US" sz="1600" b="1" dirty="0" smtClean="0">
                <a:solidFill>
                  <a:srgbClr val="0000FF"/>
                </a:solidFill>
                <a:latin typeface="Gill Sans MT"/>
              </a:rPr>
              <a:t>Prob. of RNFL D in inferior</a:t>
            </a:r>
          </a:p>
          <a:p>
            <a:pPr marL="342900" indent="-342900">
              <a:buFont typeface="+mj-lt"/>
              <a:buAutoNum type="arabicPeriod"/>
            </a:pPr>
            <a:r>
              <a:rPr lang="en-US" sz="1600" b="1" dirty="0" smtClean="0">
                <a:solidFill>
                  <a:srgbClr val="0000FF"/>
                </a:solidFill>
                <a:latin typeface="Gill Sans MT"/>
              </a:rPr>
              <a:t>Prob. of RNFL D in superior</a:t>
            </a:r>
          </a:p>
          <a:p>
            <a:pPr marL="342900" indent="-342900">
              <a:buFont typeface="+mj-lt"/>
              <a:buAutoNum type="arabicPeriod"/>
            </a:pPr>
            <a:r>
              <a:rPr lang="en-US" sz="1600" b="1" dirty="0" smtClean="0">
                <a:solidFill>
                  <a:srgbClr val="0000FF"/>
                </a:solidFill>
                <a:latin typeface="Gill Sans MT"/>
              </a:rPr>
              <a:t>Prob. of PPA in inferior</a:t>
            </a:r>
          </a:p>
          <a:p>
            <a:pPr marL="342900" indent="-342900">
              <a:buFont typeface="+mj-lt"/>
              <a:buAutoNum type="arabicPeriod"/>
            </a:pPr>
            <a:r>
              <a:rPr lang="en-US" sz="1600" b="1" dirty="0" smtClean="0">
                <a:solidFill>
                  <a:srgbClr val="0000FF"/>
                </a:solidFill>
                <a:latin typeface="Gill Sans MT"/>
              </a:rPr>
              <a:t>Prob. of PPA in superior</a:t>
            </a:r>
          </a:p>
          <a:p>
            <a:pPr marL="342900" indent="-342900">
              <a:buFont typeface="+mj-lt"/>
              <a:buAutoNum type="arabicPeriod"/>
            </a:pPr>
            <a:endParaRPr lang="en-US" sz="1600" b="1" dirty="0" smtClean="0">
              <a:solidFill>
                <a:schemeClr val="tx1"/>
              </a:solidFill>
              <a:latin typeface="Gill Sans MT"/>
            </a:endParaRPr>
          </a:p>
          <a:p>
            <a:pPr marL="342900" indent="-342900">
              <a:buFont typeface="+mj-lt"/>
              <a:buAutoNum type="arabicPeriod"/>
            </a:pPr>
            <a:endParaRPr lang="en-US" sz="1600" b="1" dirty="0">
              <a:solidFill>
                <a:schemeClr val="tx1"/>
              </a:solidFill>
              <a:latin typeface="Gill Sans MT"/>
            </a:endParaRPr>
          </a:p>
        </p:txBody>
      </p:sp>
      <p:sp>
        <p:nvSpPr>
          <p:cNvPr id="32" name="TextBox 31"/>
          <p:cNvSpPr txBox="1"/>
          <p:nvPr/>
        </p:nvSpPr>
        <p:spPr>
          <a:xfrm>
            <a:off x="6629400" y="1524000"/>
            <a:ext cx="2514600" cy="1569660"/>
          </a:xfrm>
          <a:prstGeom prst="rect">
            <a:avLst/>
          </a:prstGeom>
          <a:noFill/>
        </p:spPr>
        <p:txBody>
          <a:bodyPr wrap="square" rtlCol="0">
            <a:spAutoFit/>
          </a:bodyPr>
          <a:lstStyle/>
          <a:p>
            <a:r>
              <a:rPr lang="en-US" sz="1600" b="1" dirty="0" smtClean="0">
                <a:solidFill>
                  <a:schemeClr val="tx1"/>
                </a:solidFill>
                <a:latin typeface="Gill Sans MT"/>
              </a:rPr>
              <a:t>Vertical C/D</a:t>
            </a:r>
          </a:p>
          <a:p>
            <a:r>
              <a:rPr lang="en-US" sz="1600" dirty="0" smtClean="0">
                <a:solidFill>
                  <a:schemeClr val="tx1"/>
                </a:solidFill>
                <a:latin typeface="Gill Sans MT"/>
              </a:rPr>
              <a:t>Cup-to-Disk Vertical Diameter Ratio </a:t>
            </a:r>
          </a:p>
          <a:p>
            <a:endParaRPr lang="en-US" sz="1600" dirty="0" smtClean="0">
              <a:solidFill>
                <a:schemeClr val="tx1"/>
              </a:solidFill>
              <a:latin typeface="Gill Sans MT"/>
            </a:endParaRPr>
          </a:p>
          <a:p>
            <a:r>
              <a:rPr lang="en-US" sz="1600" b="1" dirty="0" smtClean="0">
                <a:solidFill>
                  <a:schemeClr val="tx1"/>
                </a:solidFill>
                <a:latin typeface="Gill Sans MT"/>
              </a:rPr>
              <a:t>Area C/D</a:t>
            </a:r>
          </a:p>
          <a:p>
            <a:r>
              <a:rPr lang="en-US" sz="1600" dirty="0" smtClean="0">
                <a:solidFill>
                  <a:schemeClr val="tx1"/>
                </a:solidFill>
                <a:latin typeface="Gill Sans MT"/>
              </a:rPr>
              <a:t>Cup-to-Disk Area Ratio </a:t>
            </a:r>
          </a:p>
        </p:txBody>
      </p:sp>
      <p:sp>
        <p:nvSpPr>
          <p:cNvPr id="30" name="TextBox 29"/>
          <p:cNvSpPr txBox="1"/>
          <p:nvPr/>
        </p:nvSpPr>
        <p:spPr>
          <a:xfrm>
            <a:off x="8673935" y="0"/>
            <a:ext cx="457200" cy="307777"/>
          </a:xfrm>
          <a:prstGeom prst="rect">
            <a:avLst/>
          </a:prstGeom>
          <a:noFill/>
        </p:spPr>
        <p:txBody>
          <a:bodyPr wrap="square" rtlCol="0">
            <a:spAutoFit/>
          </a:bodyPr>
          <a:lstStyle/>
          <a:p>
            <a:pPr algn="r"/>
            <a:r>
              <a:rPr lang="en-US" sz="1400" b="1" dirty="0" smtClean="0"/>
              <a:t>49</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ox(in)">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a:srcRect/>
          <a:stretch>
            <a:fillRect/>
          </a:stretch>
        </p:blipFill>
        <p:spPr bwMode="auto">
          <a:xfrm>
            <a:off x="685800" y="1053718"/>
            <a:ext cx="3810000" cy="3844114"/>
          </a:xfrm>
          <a:prstGeom prst="rect">
            <a:avLst/>
          </a:prstGeom>
          <a:noFill/>
          <a:ln w="9525">
            <a:noFill/>
            <a:miter lim="800000"/>
            <a:headEnd/>
            <a:tailEnd/>
          </a:ln>
        </p:spPr>
      </p:pic>
      <p:pic>
        <p:nvPicPr>
          <p:cNvPr id="4" name="Picture 5"/>
          <p:cNvPicPr>
            <a:picLocks noChangeAspect="1" noChangeArrowheads="1"/>
          </p:cNvPicPr>
          <p:nvPr/>
        </p:nvPicPr>
        <p:blipFill>
          <a:blip r:embed="rId4"/>
          <a:srcRect/>
          <a:stretch>
            <a:fillRect/>
          </a:stretch>
        </p:blipFill>
        <p:spPr bwMode="auto">
          <a:xfrm>
            <a:off x="4521525" y="1065593"/>
            <a:ext cx="3808477" cy="3840480"/>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t>Glaucoma Indicators</a:t>
            </a:r>
            <a:endParaRPr lang="en-US" dirty="0"/>
          </a:p>
        </p:txBody>
      </p:sp>
      <p:sp>
        <p:nvSpPr>
          <p:cNvPr id="6" name="TextBox 5"/>
          <p:cNvSpPr txBox="1"/>
          <p:nvPr/>
        </p:nvSpPr>
        <p:spPr>
          <a:xfrm>
            <a:off x="1735775" y="4888468"/>
            <a:ext cx="1905000" cy="307777"/>
          </a:xfrm>
          <a:prstGeom prst="rect">
            <a:avLst/>
          </a:prstGeom>
          <a:noFill/>
        </p:spPr>
        <p:txBody>
          <a:bodyPr wrap="square" rtlCol="0">
            <a:spAutoFit/>
          </a:bodyPr>
          <a:lstStyle/>
          <a:p>
            <a:pPr algn="ctr"/>
            <a:r>
              <a:rPr lang="en-US" sz="1400" i="1" dirty="0" smtClean="0">
                <a:latin typeface="Gill Sans MT" pitchFamily="34" charset="0"/>
              </a:rPr>
              <a:t>Example Image</a:t>
            </a:r>
            <a:endParaRPr lang="en-US" sz="1400" i="1" dirty="0">
              <a:latin typeface="Gill Sans MT" pitchFamily="34" charset="0"/>
            </a:endParaRPr>
          </a:p>
        </p:txBody>
      </p:sp>
      <p:sp>
        <p:nvSpPr>
          <p:cNvPr id="7" name="TextBox 6"/>
          <p:cNvSpPr txBox="1"/>
          <p:nvPr/>
        </p:nvSpPr>
        <p:spPr>
          <a:xfrm>
            <a:off x="4610270" y="4888468"/>
            <a:ext cx="3657600" cy="307777"/>
          </a:xfrm>
          <a:prstGeom prst="rect">
            <a:avLst/>
          </a:prstGeom>
          <a:noFill/>
        </p:spPr>
        <p:txBody>
          <a:bodyPr wrap="square" rtlCol="0">
            <a:spAutoFit/>
          </a:bodyPr>
          <a:lstStyle/>
          <a:p>
            <a:pPr algn="ctr"/>
            <a:r>
              <a:rPr lang="en-US" sz="1400" i="1" dirty="0" smtClean="0">
                <a:latin typeface="Gill Sans MT" pitchFamily="34" charset="0"/>
              </a:rPr>
              <a:t>Annotated structures &amp; Indicators </a:t>
            </a:r>
            <a:endParaRPr lang="en-US" sz="1400" i="1" dirty="0">
              <a:latin typeface="Gill Sans MT" pitchFamily="34" charset="0"/>
            </a:endParaRPr>
          </a:p>
        </p:txBody>
      </p:sp>
      <p:sp>
        <p:nvSpPr>
          <p:cNvPr id="8" name="TextBox 7"/>
          <p:cNvSpPr txBox="1"/>
          <p:nvPr/>
        </p:nvSpPr>
        <p:spPr>
          <a:xfrm>
            <a:off x="573256" y="5366270"/>
            <a:ext cx="7848600" cy="1477328"/>
          </a:xfrm>
          <a:prstGeom prst="rect">
            <a:avLst/>
          </a:prstGeom>
          <a:noFill/>
        </p:spPr>
        <p:txBody>
          <a:bodyPr wrap="square" rtlCol="0">
            <a:spAutoFit/>
          </a:bodyPr>
          <a:lstStyle/>
          <a:p>
            <a:pPr marL="0" lvl="2">
              <a:buFont typeface="Wingdings" pitchFamily="2" charset="2"/>
              <a:buChar char="q"/>
            </a:pPr>
            <a:r>
              <a:rPr lang="en-US" dirty="0" smtClean="0">
                <a:solidFill>
                  <a:srgbClr val="0000FF"/>
                </a:solidFill>
                <a:latin typeface="Gill Sans MT" pitchFamily="34" charset="0"/>
              </a:rPr>
              <a:t> Intra-OD:  </a:t>
            </a:r>
            <a:r>
              <a:rPr lang="en-US" dirty="0" smtClean="0">
                <a:latin typeface="Gill Sans MT" pitchFamily="34" charset="0"/>
              </a:rPr>
              <a:t>certain types of deformation in the optic disk (OD) shape and its composition referred as “</a:t>
            </a:r>
            <a:r>
              <a:rPr lang="en-US" i="1" dirty="0" smtClean="0">
                <a:latin typeface="Gill Sans MT" pitchFamily="34" charset="0"/>
              </a:rPr>
              <a:t>cupping</a:t>
            </a:r>
            <a:r>
              <a:rPr lang="en-US" dirty="0" smtClean="0">
                <a:latin typeface="Gill Sans MT" pitchFamily="34" charset="0"/>
              </a:rPr>
              <a:t>”.  </a:t>
            </a:r>
          </a:p>
          <a:p>
            <a:pPr marL="0" lvl="2"/>
            <a:endParaRPr lang="en-US" dirty="0" smtClean="0">
              <a:latin typeface="Gill Sans MT" pitchFamily="34" charset="0"/>
            </a:endParaRPr>
          </a:p>
          <a:p>
            <a:pPr marL="0" lvl="2">
              <a:buFont typeface="Wingdings" pitchFamily="2" charset="2"/>
              <a:buChar char="q"/>
            </a:pPr>
            <a:r>
              <a:rPr lang="en-US" dirty="0" smtClean="0">
                <a:solidFill>
                  <a:srgbClr val="0000FF"/>
                </a:solidFill>
                <a:latin typeface="Gill Sans MT" pitchFamily="34" charset="0"/>
              </a:rPr>
              <a:t> Peripheral-OD: </a:t>
            </a:r>
            <a:r>
              <a:rPr lang="en-US" dirty="0" smtClean="0">
                <a:latin typeface="Gill Sans MT" pitchFamily="34" charset="0"/>
              </a:rPr>
              <a:t> presence of </a:t>
            </a:r>
            <a:r>
              <a:rPr lang="en-US" dirty="0" err="1" smtClean="0">
                <a:latin typeface="Gill Sans MT" pitchFamily="34" charset="0"/>
              </a:rPr>
              <a:t>Peri</a:t>
            </a:r>
            <a:r>
              <a:rPr lang="en-US" dirty="0" smtClean="0">
                <a:latin typeface="Gill Sans MT" pitchFamily="34" charset="0"/>
              </a:rPr>
              <a:t>-papillary Atrophy (PPA) and Retinal Nerve Fiber Layer (RNFL) defect </a:t>
            </a:r>
            <a:endParaRPr lang="en-US" dirty="0">
              <a:latin typeface="Gill Sans MT" pitchFamily="34" charset="0"/>
            </a:endParaRPr>
          </a:p>
        </p:txBody>
      </p:sp>
      <p:sp>
        <p:nvSpPr>
          <p:cNvPr id="9" name="TextBox 8"/>
          <p:cNvSpPr txBox="1"/>
          <p:nvPr/>
        </p:nvSpPr>
        <p:spPr>
          <a:xfrm>
            <a:off x="8673935" y="0"/>
            <a:ext cx="457200" cy="307777"/>
          </a:xfrm>
          <a:prstGeom prst="rect">
            <a:avLst/>
          </a:prstGeom>
          <a:noFill/>
        </p:spPr>
        <p:txBody>
          <a:bodyPr wrap="square" rtlCol="0">
            <a:spAutoFit/>
          </a:bodyPr>
          <a:lstStyle/>
          <a:p>
            <a:pPr algn="r"/>
            <a:r>
              <a:rPr lang="en-US" sz="1400" b="1" dirty="0" smtClean="0"/>
              <a:t>5</a:t>
            </a:r>
            <a:endParaRPr lang="en-US"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838200"/>
          </a:xfrm>
        </p:spPr>
        <p:txBody>
          <a:bodyPr/>
          <a:lstStyle/>
          <a:p>
            <a:r>
              <a:rPr lang="en-US" dirty="0" smtClean="0"/>
              <a:t>Low-level image features</a:t>
            </a:r>
            <a:endParaRPr lang="en-US" dirty="0"/>
          </a:p>
        </p:txBody>
      </p:sp>
      <p:sp>
        <p:nvSpPr>
          <p:cNvPr id="3" name="Content Placeholder 2"/>
          <p:cNvSpPr>
            <a:spLocks noGrp="1"/>
          </p:cNvSpPr>
          <p:nvPr>
            <p:ph idx="1"/>
          </p:nvPr>
        </p:nvSpPr>
        <p:spPr>
          <a:xfrm>
            <a:off x="228600" y="1219200"/>
            <a:ext cx="3527062" cy="5181600"/>
          </a:xfrm>
        </p:spPr>
        <p:txBody>
          <a:bodyPr/>
          <a:lstStyle/>
          <a:p>
            <a:endParaRPr lang="en-US" sz="2000" dirty="0" smtClean="0"/>
          </a:p>
          <a:p>
            <a:r>
              <a:rPr lang="en-US" sz="2000" dirty="0" smtClean="0"/>
              <a:t>To gain robustness against inter-image variations </a:t>
            </a:r>
          </a:p>
          <a:p>
            <a:endParaRPr lang="en-US" sz="2000" dirty="0" smtClean="0">
              <a:solidFill>
                <a:srgbClr val="3333FF"/>
              </a:solidFill>
            </a:endParaRPr>
          </a:p>
          <a:p>
            <a:r>
              <a:rPr lang="en-US" sz="2000" i="1" dirty="0" smtClean="0"/>
              <a:t>Structural Clustering:</a:t>
            </a:r>
            <a:r>
              <a:rPr lang="en-US" sz="2000" dirty="0" smtClean="0"/>
              <a:t> to obtain low-level structures such as vessel, edges, pallor, etc. </a:t>
            </a:r>
          </a:p>
          <a:p>
            <a:endParaRPr lang="en-US" sz="2000" dirty="0" smtClean="0"/>
          </a:p>
          <a:p>
            <a:r>
              <a:rPr lang="en-US" sz="2000" b="1" dirty="0" smtClean="0"/>
              <a:t>Features: </a:t>
            </a:r>
          </a:p>
          <a:p>
            <a:pPr lvl="1"/>
            <a:r>
              <a:rPr lang="en-US" sz="1800" dirty="0" smtClean="0"/>
              <a:t>Distribution of low-level structures with-in disk, rim and cup region </a:t>
            </a:r>
          </a:p>
          <a:p>
            <a:pPr lvl="1"/>
            <a:r>
              <a:rPr lang="en-US" sz="1800" dirty="0" smtClean="0"/>
              <a:t>Structural symmetry along horizontal axis </a:t>
            </a:r>
            <a:endParaRPr lang="en-US" sz="1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524000"/>
            <a:ext cx="5367556" cy="385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673935" y="0"/>
            <a:ext cx="457200" cy="307777"/>
          </a:xfrm>
          <a:prstGeom prst="rect">
            <a:avLst/>
          </a:prstGeom>
          <a:noFill/>
        </p:spPr>
        <p:txBody>
          <a:bodyPr wrap="square" rtlCol="0">
            <a:spAutoFit/>
          </a:bodyPr>
          <a:lstStyle/>
          <a:p>
            <a:pPr algn="r"/>
            <a:r>
              <a:rPr lang="en-US" sz="1400" b="1" dirty="0" smtClean="0"/>
              <a:t>50</a:t>
            </a:r>
            <a:endParaRPr lang="en-US"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a:t>
            </a:r>
            <a:endParaRPr lang="en-US" dirty="0"/>
          </a:p>
        </p:txBody>
      </p:sp>
      <p:sp>
        <p:nvSpPr>
          <p:cNvPr id="3" name="Content Placeholder 2"/>
          <p:cNvSpPr>
            <a:spLocks noGrp="1"/>
          </p:cNvSpPr>
          <p:nvPr>
            <p:ph idx="1"/>
          </p:nvPr>
        </p:nvSpPr>
        <p:spPr/>
        <p:txBody>
          <a:bodyPr/>
          <a:lstStyle/>
          <a:p>
            <a:r>
              <a:rPr lang="en-US" sz="2000" dirty="0"/>
              <a:t>A total of 1962 retinal images of 981 </a:t>
            </a:r>
            <a:r>
              <a:rPr lang="en-US" sz="2000" dirty="0" smtClean="0"/>
              <a:t>subjects was </a:t>
            </a:r>
            <a:r>
              <a:rPr lang="en-US" sz="2000" dirty="0"/>
              <a:t>collected from a glaucoma </a:t>
            </a:r>
            <a:r>
              <a:rPr lang="en-US" sz="2000" dirty="0" smtClean="0"/>
              <a:t>service  center	</a:t>
            </a:r>
          </a:p>
          <a:p>
            <a:pPr lvl="1"/>
            <a:r>
              <a:rPr lang="en-US" dirty="0"/>
              <a:t>n</a:t>
            </a:r>
            <a:r>
              <a:rPr lang="en-US" dirty="0" smtClean="0"/>
              <a:t>ormal eyes &amp; different stages of glaucomatous eyes</a:t>
            </a:r>
          </a:p>
          <a:p>
            <a:endParaRPr lang="en-US" sz="2000" dirty="0" smtClean="0"/>
          </a:p>
          <a:p>
            <a:r>
              <a:rPr lang="en-US" sz="2000" dirty="0" smtClean="0"/>
              <a:t>Image specification</a:t>
            </a:r>
          </a:p>
          <a:p>
            <a:pPr lvl="1"/>
            <a:r>
              <a:rPr lang="en-US" dirty="0" smtClean="0"/>
              <a:t>30-degree </a:t>
            </a:r>
            <a:r>
              <a:rPr lang="en-US" dirty="0"/>
              <a:t>field of </a:t>
            </a:r>
            <a:r>
              <a:rPr lang="en-US" dirty="0" smtClean="0"/>
              <a:t>view centered </a:t>
            </a:r>
            <a:r>
              <a:rPr lang="en-US" dirty="0"/>
              <a:t>on the </a:t>
            </a:r>
            <a:r>
              <a:rPr lang="en-US" dirty="0" smtClean="0"/>
              <a:t>OD</a:t>
            </a:r>
          </a:p>
          <a:p>
            <a:pPr lvl="1"/>
            <a:r>
              <a:rPr lang="en-US" dirty="0" smtClean="0"/>
              <a:t>RGB </a:t>
            </a:r>
            <a:r>
              <a:rPr lang="en-US" dirty="0" err="1" smtClean="0"/>
              <a:t>colour</a:t>
            </a:r>
            <a:r>
              <a:rPr lang="en-US" dirty="0" smtClean="0"/>
              <a:t> image with JPEG compressed </a:t>
            </a:r>
          </a:p>
          <a:p>
            <a:pPr lvl="1"/>
            <a:r>
              <a:rPr lang="en-US" dirty="0" smtClean="0"/>
              <a:t>image size </a:t>
            </a:r>
            <a:r>
              <a:rPr lang="en-US" dirty="0"/>
              <a:t>1900×1600 </a:t>
            </a:r>
            <a:r>
              <a:rPr lang="en-US" dirty="0" smtClean="0"/>
              <a:t>pixels 	</a:t>
            </a:r>
          </a:p>
          <a:p>
            <a:endParaRPr lang="en-US" sz="2000" dirty="0" smtClean="0"/>
          </a:p>
          <a:p>
            <a:r>
              <a:rPr lang="en-US" sz="2000" dirty="0" smtClean="0"/>
              <a:t>Ground truth has two categories: Normal and Glaucomatous</a:t>
            </a:r>
          </a:p>
          <a:p>
            <a:pPr lvl="1"/>
            <a:r>
              <a:rPr lang="en-US" dirty="0" smtClean="0"/>
              <a:t>are derived using </a:t>
            </a:r>
            <a:r>
              <a:rPr lang="en-US" i="1" dirty="0" smtClean="0"/>
              <a:t>majority </a:t>
            </a:r>
            <a:r>
              <a:rPr lang="en-US" i="1" dirty="0"/>
              <a:t>voting</a:t>
            </a:r>
            <a:r>
              <a:rPr lang="en-US" dirty="0"/>
              <a:t> from the </a:t>
            </a:r>
            <a:r>
              <a:rPr lang="en-US" dirty="0" smtClean="0"/>
              <a:t>three senior glaucoma experts’ decision for each eye</a:t>
            </a:r>
          </a:p>
          <a:p>
            <a:endParaRPr lang="en-US" sz="2000" dirty="0"/>
          </a:p>
          <a:p>
            <a:r>
              <a:rPr lang="en-US" sz="2000" dirty="0"/>
              <a:t> </a:t>
            </a:r>
            <a:r>
              <a:rPr lang="en-US" sz="2000" dirty="0" smtClean="0"/>
              <a:t>Training set of 808 images and testing set of 1154 images are formed.  </a:t>
            </a:r>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51</a:t>
            </a:r>
            <a:endParaRPr lang="en-US" b="1" dirty="0"/>
          </a:p>
        </p:txBody>
      </p:sp>
    </p:spTree>
    <p:extLst>
      <p:ext uri="{BB962C8B-B14F-4D97-AF65-F5344CB8AC3E}">
        <p14:creationId xmlns:p14="http://schemas.microsoft.com/office/powerpoint/2010/main" val="15374224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Scheme</a:t>
            </a:r>
            <a:endParaRPr lang="en-US" dirty="0"/>
          </a:p>
        </p:txBody>
      </p:sp>
      <p:sp>
        <p:nvSpPr>
          <p:cNvPr id="3" name="Content Placeholder 2"/>
          <p:cNvSpPr>
            <a:spLocks noGrp="1"/>
          </p:cNvSpPr>
          <p:nvPr>
            <p:ph idx="1"/>
          </p:nvPr>
        </p:nvSpPr>
        <p:spPr/>
        <p:txBody>
          <a:bodyPr/>
          <a:lstStyle/>
          <a:p>
            <a:r>
              <a:rPr lang="en-US" dirty="0" smtClean="0"/>
              <a:t>A </a:t>
            </a:r>
            <a:r>
              <a:rPr lang="en-US" dirty="0"/>
              <a:t>cascade-forward neural network (CFNN) </a:t>
            </a:r>
            <a:r>
              <a:rPr lang="en-US" dirty="0" smtClean="0"/>
              <a:t>classifier is used for classification </a:t>
            </a:r>
          </a:p>
          <a:p>
            <a:pPr lvl="1"/>
            <a:r>
              <a:rPr lang="en-US" dirty="0" smtClean="0"/>
              <a:t>similar </a:t>
            </a:r>
            <a:r>
              <a:rPr lang="en-US" dirty="0"/>
              <a:t>to feed-forward </a:t>
            </a:r>
            <a:r>
              <a:rPr lang="en-US" dirty="0" smtClean="0"/>
              <a:t>neural networks</a:t>
            </a:r>
            <a:endParaRPr lang="en-US" dirty="0"/>
          </a:p>
          <a:p>
            <a:pPr lvl="1"/>
            <a:r>
              <a:rPr lang="en-US" dirty="0"/>
              <a:t>h</a:t>
            </a:r>
            <a:r>
              <a:rPr lang="en-US" dirty="0" smtClean="0"/>
              <a:t>as weighted </a:t>
            </a:r>
            <a:r>
              <a:rPr lang="en-US" dirty="0"/>
              <a:t>connectivity from the input and every </a:t>
            </a:r>
            <a:r>
              <a:rPr lang="en-US" dirty="0" smtClean="0"/>
              <a:t>previous layer</a:t>
            </a:r>
          </a:p>
          <a:p>
            <a:endParaRPr lang="en-US" dirty="0" smtClean="0"/>
          </a:p>
          <a:p>
            <a:r>
              <a:rPr lang="en-US" dirty="0" smtClean="0"/>
              <a:t>The number of hidden layers and nodes in each layer are determined using 5-fold cross-validation scheme on training set</a:t>
            </a:r>
          </a:p>
          <a:p>
            <a:pPr lvl="1"/>
            <a:endParaRPr lang="en-US" dirty="0"/>
          </a:p>
          <a:p>
            <a:r>
              <a:rPr lang="en-US" dirty="0" smtClean="0"/>
              <a:t>Different classification performances are reported using different types of presented features </a:t>
            </a:r>
          </a:p>
          <a:p>
            <a:pPr lvl="1"/>
            <a:r>
              <a:rPr lang="en-US" dirty="0" smtClean="0"/>
              <a:t>to demonstrate the role of individual feature type</a:t>
            </a:r>
          </a:p>
          <a:p>
            <a:endParaRPr lang="en-US" dirty="0"/>
          </a:p>
          <a:p>
            <a:r>
              <a:rPr lang="en-US" dirty="0" smtClean="0"/>
              <a:t>Final classification performance is reported using a complete set of extracted features </a:t>
            </a:r>
          </a:p>
          <a:p>
            <a:endParaRPr lang="en-US" dirty="0"/>
          </a:p>
          <a:p>
            <a:endParaRPr lang="en-US" dirty="0" smtClean="0"/>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52</a:t>
            </a:r>
            <a:endParaRPr lang="en-US" b="1" dirty="0"/>
          </a:p>
        </p:txBody>
      </p:sp>
    </p:spTree>
    <p:extLst>
      <p:ext uri="{BB962C8B-B14F-4D97-AF65-F5344CB8AC3E}">
        <p14:creationId xmlns:p14="http://schemas.microsoft.com/office/powerpoint/2010/main" val="5446533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66" y="152400"/>
            <a:ext cx="9274166"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1752600" y="6438900"/>
            <a:ext cx="5867400" cy="419100"/>
          </a:xfrm>
          <a:prstGeom prst="rect">
            <a:avLst/>
          </a:prstGeom>
        </p:spPr>
        <p:txBody>
          <a:bodyPr/>
          <a:lstStyle>
            <a:lvl1pPr algn="ctr" rtl="0" eaLnBrk="0" fontAlgn="base" hangingPunct="0">
              <a:spcBef>
                <a:spcPct val="0"/>
              </a:spcBef>
              <a:spcAft>
                <a:spcPct val="0"/>
              </a:spcAft>
              <a:defRPr sz="3200" b="1">
                <a:solidFill>
                  <a:srgbClr val="008000"/>
                </a:solidFill>
                <a:latin typeface="Gill Sans MT" pitchFamily="34" charset="0"/>
                <a:ea typeface="+mj-ea"/>
                <a:cs typeface="+mj-cs"/>
              </a:defRPr>
            </a:lvl1pPr>
            <a:lvl2pPr algn="ctr" rtl="0" eaLnBrk="0" fontAlgn="base" hangingPunct="0">
              <a:spcBef>
                <a:spcPct val="0"/>
              </a:spcBef>
              <a:spcAft>
                <a:spcPct val="0"/>
              </a:spcAft>
              <a:defRPr sz="3200" b="1">
                <a:solidFill>
                  <a:srgbClr val="0070C0"/>
                </a:solidFill>
                <a:latin typeface="Times"/>
              </a:defRPr>
            </a:lvl2pPr>
            <a:lvl3pPr algn="ctr" rtl="0" eaLnBrk="0" fontAlgn="base" hangingPunct="0">
              <a:spcBef>
                <a:spcPct val="0"/>
              </a:spcBef>
              <a:spcAft>
                <a:spcPct val="0"/>
              </a:spcAft>
              <a:defRPr sz="3200" b="1">
                <a:solidFill>
                  <a:srgbClr val="0070C0"/>
                </a:solidFill>
                <a:latin typeface="Times"/>
              </a:defRPr>
            </a:lvl3pPr>
            <a:lvl4pPr algn="ctr" rtl="0" eaLnBrk="0" fontAlgn="base" hangingPunct="0">
              <a:spcBef>
                <a:spcPct val="0"/>
              </a:spcBef>
              <a:spcAft>
                <a:spcPct val="0"/>
              </a:spcAft>
              <a:defRPr sz="3200" b="1">
                <a:solidFill>
                  <a:srgbClr val="0070C0"/>
                </a:solidFill>
                <a:latin typeface="Times"/>
              </a:defRPr>
            </a:lvl4pPr>
            <a:lvl5pPr algn="ctr" rtl="0" eaLnBrk="0" fontAlgn="base" hangingPunct="0">
              <a:spcBef>
                <a:spcPct val="0"/>
              </a:spcBef>
              <a:spcAft>
                <a:spcPct val="0"/>
              </a:spcAft>
              <a:defRPr sz="3200" b="1">
                <a:solidFill>
                  <a:srgbClr val="0070C0"/>
                </a:solidFill>
                <a:latin typeface="Times"/>
              </a:defRPr>
            </a:lvl5pPr>
            <a:lvl6pPr marL="457200" algn="ctr" rtl="0" eaLnBrk="1" fontAlgn="base" hangingPunct="1">
              <a:spcBef>
                <a:spcPct val="0"/>
              </a:spcBef>
              <a:spcAft>
                <a:spcPct val="0"/>
              </a:spcAft>
              <a:defRPr sz="4400">
                <a:solidFill>
                  <a:schemeClr val="tx2"/>
                </a:solidFill>
                <a:latin typeface="Times"/>
              </a:defRPr>
            </a:lvl6pPr>
            <a:lvl7pPr marL="914400" algn="ctr" rtl="0" eaLnBrk="1" fontAlgn="base" hangingPunct="1">
              <a:spcBef>
                <a:spcPct val="0"/>
              </a:spcBef>
              <a:spcAft>
                <a:spcPct val="0"/>
              </a:spcAft>
              <a:defRPr sz="4400">
                <a:solidFill>
                  <a:schemeClr val="tx2"/>
                </a:solidFill>
                <a:latin typeface="Times"/>
              </a:defRPr>
            </a:lvl7pPr>
            <a:lvl8pPr marL="1371600" algn="ctr" rtl="0" eaLnBrk="1" fontAlgn="base" hangingPunct="1">
              <a:spcBef>
                <a:spcPct val="0"/>
              </a:spcBef>
              <a:spcAft>
                <a:spcPct val="0"/>
              </a:spcAft>
              <a:defRPr sz="4400">
                <a:solidFill>
                  <a:schemeClr val="tx2"/>
                </a:solidFill>
                <a:latin typeface="Times"/>
              </a:defRPr>
            </a:lvl8pPr>
            <a:lvl9pPr marL="1828800" algn="ctr" rtl="0" eaLnBrk="1" fontAlgn="base" hangingPunct="1">
              <a:spcBef>
                <a:spcPct val="0"/>
              </a:spcBef>
              <a:spcAft>
                <a:spcPct val="0"/>
              </a:spcAft>
              <a:defRPr sz="4400">
                <a:solidFill>
                  <a:schemeClr val="tx2"/>
                </a:solidFill>
                <a:latin typeface="Times"/>
              </a:defRPr>
            </a:lvl9pPr>
          </a:lstStyle>
          <a:p>
            <a:r>
              <a:rPr lang="en-US" sz="2000" kern="0" dirty="0" smtClean="0">
                <a:solidFill>
                  <a:schemeClr val="tx1"/>
                </a:solidFill>
              </a:rPr>
              <a:t>Sample Classification Results</a:t>
            </a:r>
            <a:endParaRPr lang="en-US" sz="2000" kern="0" dirty="0">
              <a:solidFill>
                <a:schemeClr val="tx1"/>
              </a:solidFill>
            </a:endParaRPr>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53</a:t>
            </a:r>
            <a:endParaRPr lang="en-US" b="1" dirty="0"/>
          </a:p>
        </p:txBody>
      </p:sp>
    </p:spTree>
    <p:extLst>
      <p:ext uri="{BB962C8B-B14F-4D97-AF65-F5344CB8AC3E}">
        <p14:creationId xmlns:p14="http://schemas.microsoft.com/office/powerpoint/2010/main" val="22954960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426530" cy="838200"/>
          </a:xfrm>
        </p:spPr>
        <p:txBody>
          <a:bodyPr/>
          <a:lstStyle/>
          <a:p>
            <a:r>
              <a:rPr lang="en-US" dirty="0" smtClean="0"/>
              <a:t>Performance of Glaucoma Classification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706144368"/>
              </p:ext>
            </p:extLst>
          </p:nvPr>
        </p:nvGraphicFramePr>
        <p:xfrm>
          <a:off x="304798" y="1808480"/>
          <a:ext cx="8807532" cy="3139440"/>
        </p:xfrm>
        <a:graphic>
          <a:graphicData uri="http://schemas.openxmlformats.org/drawingml/2006/table">
            <a:tbl>
              <a:tblPr firstRow="1" bandRow="1">
                <a:tableStyleId>{93296810-A885-4BE3-A3E7-6D5BEEA58F35}</a:tableStyleId>
              </a:tblPr>
              <a:tblGrid>
                <a:gridCol w="486946"/>
                <a:gridCol w="3932656"/>
                <a:gridCol w="1905000"/>
                <a:gridCol w="1219200"/>
                <a:gridCol w="1263730"/>
              </a:tblGrid>
              <a:tr h="838200">
                <a:tc>
                  <a:txBody>
                    <a:bodyPr/>
                    <a:lstStyle/>
                    <a:p>
                      <a:endParaRPr lang="en-US" dirty="0"/>
                    </a:p>
                  </a:txBody>
                  <a:tcPr/>
                </a:tc>
                <a:tc>
                  <a:txBody>
                    <a:bodyPr/>
                    <a:lstStyle/>
                    <a:p>
                      <a:r>
                        <a:rPr lang="en-US" dirty="0" smtClean="0"/>
                        <a:t>Description</a:t>
                      </a:r>
                      <a:endParaRPr lang="en-US" dirty="0"/>
                    </a:p>
                  </a:txBody>
                  <a:tcPr/>
                </a:tc>
                <a:tc>
                  <a:txBody>
                    <a:bodyPr/>
                    <a:lstStyle/>
                    <a:p>
                      <a:r>
                        <a:rPr lang="en-US" dirty="0" smtClean="0"/>
                        <a:t>Area under the ROC Curve (AUC)</a:t>
                      </a:r>
                      <a:endParaRPr lang="en-US" dirty="0"/>
                    </a:p>
                  </a:txBody>
                  <a:tcPr/>
                </a:tc>
                <a:tc>
                  <a:txBody>
                    <a:bodyPr/>
                    <a:lstStyle/>
                    <a:p>
                      <a:r>
                        <a:rPr lang="en-US" dirty="0" smtClean="0"/>
                        <a:t>Sensitivity </a:t>
                      </a:r>
                      <a:endParaRPr lang="en-US" dirty="0"/>
                    </a:p>
                  </a:txBody>
                  <a:tcPr/>
                </a:tc>
                <a:tc>
                  <a:txBody>
                    <a:bodyPr/>
                    <a:lstStyle/>
                    <a:p>
                      <a:r>
                        <a:rPr lang="en-US" dirty="0" smtClean="0"/>
                        <a:t>Specificity </a:t>
                      </a:r>
                      <a:endParaRPr lang="en-US" dirty="0"/>
                    </a:p>
                  </a:txBody>
                  <a:tcPr/>
                </a:tc>
              </a:tr>
              <a:tr h="370840">
                <a:tc>
                  <a:txBody>
                    <a:bodyPr/>
                    <a:lstStyle/>
                    <a:p>
                      <a:r>
                        <a:rPr lang="en-US" dirty="0" smtClean="0"/>
                        <a:t>1</a:t>
                      </a:r>
                      <a:endParaRPr lang="en-US" dirty="0"/>
                    </a:p>
                  </a:txBody>
                  <a:tcPr/>
                </a:tc>
                <a:tc>
                  <a:txBody>
                    <a:bodyPr/>
                    <a:lstStyle/>
                    <a:p>
                      <a:r>
                        <a:rPr lang="en-US" dirty="0" smtClean="0"/>
                        <a:t>Appearance-based</a:t>
                      </a:r>
                      <a:r>
                        <a:rPr lang="en-US" baseline="0" dirty="0" smtClean="0"/>
                        <a:t> global features</a:t>
                      </a:r>
                      <a:r>
                        <a:rPr lang="en-US" sz="1600" baseline="0" dirty="0" smtClean="0"/>
                        <a:t>*</a:t>
                      </a:r>
                      <a:endParaRPr lang="en-US" dirty="0"/>
                    </a:p>
                  </a:txBody>
                  <a:tcPr/>
                </a:tc>
                <a:tc>
                  <a:txBody>
                    <a:bodyPr/>
                    <a:lstStyle/>
                    <a:p>
                      <a:r>
                        <a:rPr lang="en-US" dirty="0" smtClean="0"/>
                        <a:t>0.615</a:t>
                      </a:r>
                      <a:endParaRPr lang="en-US" dirty="0"/>
                    </a:p>
                  </a:txBody>
                  <a:tcPr/>
                </a:tc>
                <a:tc>
                  <a:txBody>
                    <a:bodyPr/>
                    <a:lstStyle/>
                    <a:p>
                      <a:r>
                        <a:rPr lang="en-US" dirty="0" smtClean="0"/>
                        <a:t>0.70</a:t>
                      </a:r>
                      <a:endParaRPr lang="en-US" dirty="0"/>
                    </a:p>
                  </a:txBody>
                  <a:tcPr/>
                </a:tc>
                <a:tc>
                  <a:txBody>
                    <a:bodyPr/>
                    <a:lstStyle/>
                    <a:p>
                      <a:r>
                        <a:rPr lang="en-US" dirty="0" smtClean="0"/>
                        <a:t>0.46</a:t>
                      </a:r>
                      <a:endParaRPr lang="en-US" dirty="0"/>
                    </a:p>
                  </a:txBody>
                  <a:tcPr/>
                </a:tc>
              </a:tr>
              <a:tr h="370840">
                <a:tc>
                  <a:txBody>
                    <a:bodyPr/>
                    <a:lstStyle/>
                    <a:p>
                      <a:r>
                        <a:rPr lang="en-US" dirty="0" smtClean="0"/>
                        <a:t>2</a:t>
                      </a:r>
                      <a:endParaRPr lang="en-US" dirty="0"/>
                    </a:p>
                  </a:txBody>
                  <a:tcPr/>
                </a:tc>
                <a:tc>
                  <a:txBody>
                    <a:bodyPr/>
                    <a:lstStyle/>
                    <a:p>
                      <a:r>
                        <a:rPr lang="en-US" dirty="0" smtClean="0"/>
                        <a:t>Vertical</a:t>
                      </a:r>
                      <a:r>
                        <a:rPr lang="en-US" baseline="0" dirty="0" smtClean="0"/>
                        <a:t> C/D </a:t>
                      </a:r>
                      <a:endParaRPr lang="en-US" dirty="0"/>
                    </a:p>
                  </a:txBody>
                  <a:tcPr/>
                </a:tc>
                <a:tc>
                  <a:txBody>
                    <a:bodyPr/>
                    <a:lstStyle/>
                    <a:p>
                      <a:r>
                        <a:rPr lang="en-US" dirty="0" smtClean="0"/>
                        <a:t>0.636</a:t>
                      </a:r>
                      <a:endParaRPr lang="en-US" dirty="0"/>
                    </a:p>
                  </a:txBody>
                  <a:tcPr/>
                </a:tc>
                <a:tc>
                  <a:txBody>
                    <a:bodyPr/>
                    <a:lstStyle/>
                    <a:p>
                      <a:r>
                        <a:rPr lang="en-US" dirty="0" smtClean="0"/>
                        <a:t>0.70</a:t>
                      </a:r>
                      <a:endParaRPr lang="en-US" dirty="0"/>
                    </a:p>
                  </a:txBody>
                  <a:tcPr/>
                </a:tc>
                <a:tc>
                  <a:txBody>
                    <a:bodyPr/>
                    <a:lstStyle/>
                    <a:p>
                      <a:r>
                        <a:rPr lang="en-US" dirty="0" smtClean="0"/>
                        <a:t>0.48</a:t>
                      </a:r>
                      <a:endParaRPr lang="en-US" dirty="0"/>
                    </a:p>
                  </a:txBody>
                  <a:tcPr/>
                </a:tc>
              </a:tr>
              <a:tr h="370840">
                <a:tc>
                  <a:txBody>
                    <a:bodyPr/>
                    <a:lstStyle/>
                    <a:p>
                      <a:r>
                        <a:rPr lang="en-US" dirty="0" smtClean="0"/>
                        <a:t>3</a:t>
                      </a:r>
                      <a:endParaRPr lang="en-US" dirty="0"/>
                    </a:p>
                  </a:txBody>
                  <a:tcPr/>
                </a:tc>
                <a:tc>
                  <a:txBody>
                    <a:bodyPr/>
                    <a:lstStyle/>
                    <a:p>
                      <a:r>
                        <a:rPr lang="en-US" dirty="0" smtClean="0"/>
                        <a:t>Area C/D</a:t>
                      </a:r>
                      <a:endParaRPr lang="en-US" dirty="0"/>
                    </a:p>
                  </a:txBody>
                  <a:tcPr/>
                </a:tc>
                <a:tc>
                  <a:txBody>
                    <a:bodyPr/>
                    <a:lstStyle/>
                    <a:p>
                      <a:r>
                        <a:rPr lang="en-US" dirty="0" smtClean="0"/>
                        <a:t>0.607</a:t>
                      </a:r>
                      <a:endParaRPr lang="en-US" dirty="0"/>
                    </a:p>
                  </a:txBody>
                  <a:tcPr/>
                </a:tc>
                <a:tc>
                  <a:txBody>
                    <a:bodyPr/>
                    <a:lstStyle/>
                    <a:p>
                      <a:r>
                        <a:rPr lang="en-US" dirty="0" smtClean="0"/>
                        <a:t>0.68</a:t>
                      </a:r>
                      <a:endParaRPr lang="en-US" dirty="0"/>
                    </a:p>
                  </a:txBody>
                  <a:tcPr/>
                </a:tc>
                <a:tc>
                  <a:txBody>
                    <a:bodyPr/>
                    <a:lstStyle/>
                    <a:p>
                      <a:r>
                        <a:rPr lang="en-US" dirty="0" smtClean="0"/>
                        <a:t>0.48</a:t>
                      </a:r>
                      <a:endParaRPr lang="en-US" dirty="0"/>
                    </a:p>
                  </a:txBody>
                  <a:tcPr/>
                </a:tc>
              </a:tr>
              <a:tr h="370840">
                <a:tc>
                  <a:txBody>
                    <a:bodyPr/>
                    <a:lstStyle/>
                    <a:p>
                      <a:r>
                        <a:rPr lang="en-US" dirty="0" smtClean="0"/>
                        <a:t>4</a:t>
                      </a:r>
                      <a:endParaRPr lang="en-US" dirty="0"/>
                    </a:p>
                  </a:txBody>
                  <a:tcPr/>
                </a:tc>
                <a:tc>
                  <a:txBody>
                    <a:bodyPr/>
                    <a:lstStyle/>
                    <a:p>
                      <a:r>
                        <a:rPr lang="en-US" dirty="0" smtClean="0"/>
                        <a:t>Vertical C/D</a:t>
                      </a:r>
                      <a:r>
                        <a:rPr lang="en-US" baseline="0" dirty="0" smtClean="0"/>
                        <a:t> </a:t>
                      </a:r>
                      <a:r>
                        <a:rPr lang="en-US" dirty="0" smtClean="0"/>
                        <a:t>+ Area</a:t>
                      </a:r>
                      <a:r>
                        <a:rPr lang="en-US" baseline="0" dirty="0" smtClean="0"/>
                        <a:t> C/D </a:t>
                      </a:r>
                      <a:r>
                        <a:rPr lang="en-US" dirty="0" smtClean="0"/>
                        <a:t>+ PPA+ RNFL</a:t>
                      </a:r>
                      <a:endParaRPr lang="en-US" dirty="0"/>
                    </a:p>
                  </a:txBody>
                  <a:tcPr/>
                </a:tc>
                <a:tc>
                  <a:txBody>
                    <a:bodyPr/>
                    <a:lstStyle/>
                    <a:p>
                      <a:r>
                        <a:rPr lang="en-US" dirty="0" smtClean="0"/>
                        <a:t>0.728</a:t>
                      </a:r>
                      <a:endParaRPr lang="en-US" dirty="0"/>
                    </a:p>
                  </a:txBody>
                  <a:tcPr/>
                </a:tc>
                <a:tc>
                  <a:txBody>
                    <a:bodyPr/>
                    <a:lstStyle/>
                    <a:p>
                      <a:r>
                        <a:rPr lang="en-US" dirty="0" smtClean="0"/>
                        <a:t>0.80</a:t>
                      </a:r>
                      <a:endParaRPr lang="en-US" dirty="0"/>
                    </a:p>
                  </a:txBody>
                  <a:tcPr/>
                </a:tc>
                <a:tc>
                  <a:txBody>
                    <a:bodyPr/>
                    <a:lstStyle/>
                    <a:p>
                      <a:r>
                        <a:rPr lang="en-US" dirty="0" smtClean="0"/>
                        <a:t>0.48</a:t>
                      </a:r>
                      <a:endParaRPr lang="en-US" dirty="0"/>
                    </a:p>
                  </a:txBody>
                  <a:tcPr/>
                </a:tc>
              </a:tr>
              <a:tr h="370840">
                <a:tc>
                  <a:txBody>
                    <a:bodyPr/>
                    <a:lstStyle/>
                    <a:p>
                      <a:r>
                        <a:rPr lang="en-US" dirty="0" smtClean="0"/>
                        <a:t>5</a:t>
                      </a:r>
                      <a:endParaRPr lang="en-US" dirty="0"/>
                    </a:p>
                  </a:txBody>
                  <a:tcPr/>
                </a:tc>
                <a:tc>
                  <a:txBody>
                    <a:bodyPr/>
                    <a:lstStyle/>
                    <a:p>
                      <a:r>
                        <a:rPr lang="en-US" dirty="0" smtClean="0"/>
                        <a:t>Low-level</a:t>
                      </a:r>
                      <a:r>
                        <a:rPr lang="en-US" baseline="0" dirty="0" smtClean="0"/>
                        <a:t> image features</a:t>
                      </a:r>
                      <a:endParaRPr lang="en-US" dirty="0"/>
                    </a:p>
                  </a:txBody>
                  <a:tcPr/>
                </a:tc>
                <a:tc>
                  <a:txBody>
                    <a:bodyPr/>
                    <a:lstStyle/>
                    <a:p>
                      <a:r>
                        <a:rPr lang="en-US" dirty="0" smtClean="0"/>
                        <a:t>0.676</a:t>
                      </a:r>
                      <a:endParaRPr lang="en-US" dirty="0"/>
                    </a:p>
                  </a:txBody>
                  <a:tcPr/>
                </a:tc>
                <a:tc>
                  <a:txBody>
                    <a:bodyPr/>
                    <a:lstStyle/>
                    <a:p>
                      <a:r>
                        <a:rPr lang="en-US" dirty="0" smtClean="0"/>
                        <a:t>0.76</a:t>
                      </a:r>
                      <a:endParaRPr lang="en-US" dirty="0"/>
                    </a:p>
                  </a:txBody>
                  <a:tcPr/>
                </a:tc>
                <a:tc>
                  <a:txBody>
                    <a:bodyPr/>
                    <a:lstStyle/>
                    <a:p>
                      <a:r>
                        <a:rPr lang="en-US" dirty="0" smtClean="0"/>
                        <a:t>0.48</a:t>
                      </a:r>
                      <a:endParaRPr lang="en-US" dirty="0"/>
                    </a:p>
                  </a:txBody>
                  <a:tcPr/>
                </a:tc>
              </a:tr>
              <a:tr h="370840">
                <a:tc>
                  <a:txBody>
                    <a:bodyPr/>
                    <a:lstStyle/>
                    <a:p>
                      <a:r>
                        <a:rPr lang="en-US" dirty="0" smtClean="0"/>
                        <a:t>6.</a:t>
                      </a:r>
                      <a:endParaRPr lang="en-US" dirty="0"/>
                    </a:p>
                  </a:txBody>
                  <a:tcPr/>
                </a:tc>
                <a:tc>
                  <a:txBody>
                    <a:bodyPr/>
                    <a:lstStyle/>
                    <a:p>
                      <a:r>
                        <a:rPr lang="en-US" dirty="0" smtClean="0"/>
                        <a:t>Proposed</a:t>
                      </a:r>
                      <a:r>
                        <a:rPr lang="en-US" baseline="0" dirty="0" smtClean="0"/>
                        <a:t> System (4+5)</a:t>
                      </a:r>
                      <a:endParaRPr lang="en-US" dirty="0"/>
                    </a:p>
                  </a:txBody>
                  <a:tcPr/>
                </a:tc>
                <a:tc>
                  <a:txBody>
                    <a:bodyPr/>
                    <a:lstStyle/>
                    <a:p>
                      <a:r>
                        <a:rPr lang="en-US" b="1" dirty="0" smtClean="0"/>
                        <a:t>0.781</a:t>
                      </a:r>
                      <a:endParaRPr lang="en-US" b="1" dirty="0"/>
                    </a:p>
                  </a:txBody>
                  <a:tcPr/>
                </a:tc>
                <a:tc>
                  <a:txBody>
                    <a:bodyPr/>
                    <a:lstStyle/>
                    <a:p>
                      <a:r>
                        <a:rPr lang="en-US" dirty="0" smtClean="0"/>
                        <a:t>0.79</a:t>
                      </a:r>
                      <a:endParaRPr lang="en-US" dirty="0"/>
                    </a:p>
                  </a:txBody>
                  <a:tcPr/>
                </a:tc>
                <a:tc>
                  <a:txBody>
                    <a:bodyPr/>
                    <a:lstStyle/>
                    <a:p>
                      <a:r>
                        <a:rPr lang="en-US" dirty="0" smtClean="0"/>
                        <a:t>0.60</a:t>
                      </a:r>
                      <a:endParaRPr lang="en-US" dirty="0"/>
                    </a:p>
                  </a:txBody>
                  <a:tcPr/>
                </a:tc>
              </a:tr>
            </a:tbl>
          </a:graphicData>
        </a:graphic>
      </p:graphicFrame>
      <p:sp>
        <p:nvSpPr>
          <p:cNvPr id="7" name="Rectangle 6"/>
          <p:cNvSpPr/>
          <p:nvPr/>
        </p:nvSpPr>
        <p:spPr>
          <a:xfrm>
            <a:off x="191487" y="6324600"/>
            <a:ext cx="8920843" cy="461665"/>
          </a:xfrm>
          <a:prstGeom prst="rect">
            <a:avLst/>
          </a:prstGeom>
        </p:spPr>
        <p:txBody>
          <a:bodyPr wrap="square">
            <a:spAutoFit/>
          </a:bodyPr>
          <a:lstStyle/>
          <a:p>
            <a:r>
              <a:rPr lang="en-US" sz="1200" dirty="0" err="1"/>
              <a:t>Rdiger</a:t>
            </a:r>
            <a:r>
              <a:rPr lang="en-US" sz="1200" dirty="0"/>
              <a:t> Bock, </a:t>
            </a:r>
            <a:r>
              <a:rPr lang="en-US" sz="1200" dirty="0" err="1"/>
              <a:t>Jrg</a:t>
            </a:r>
            <a:r>
              <a:rPr lang="en-US" sz="1200" dirty="0"/>
              <a:t> Meier, </a:t>
            </a:r>
            <a:r>
              <a:rPr lang="en-US" sz="1200" dirty="0" err="1"/>
              <a:t>Lszl</a:t>
            </a:r>
            <a:r>
              <a:rPr lang="en-US" sz="1200" dirty="0"/>
              <a:t> G. </a:t>
            </a:r>
            <a:r>
              <a:rPr lang="en-US" sz="1200" dirty="0" err="1"/>
              <a:t>Nyl</a:t>
            </a:r>
            <a:r>
              <a:rPr lang="en-US" sz="1200" dirty="0"/>
              <a:t>, and Georg Michelson. </a:t>
            </a:r>
            <a:r>
              <a:rPr lang="en-US" sz="1200" dirty="0" smtClean="0"/>
              <a:t>Glaucoma risk </a:t>
            </a:r>
            <a:r>
              <a:rPr lang="en-US" sz="1200" dirty="0"/>
              <a:t>index: automated glaucoma detection from color fundus images. Medical </a:t>
            </a:r>
            <a:r>
              <a:rPr lang="en-US" sz="1200" dirty="0" smtClean="0"/>
              <a:t>Image Analysis</a:t>
            </a:r>
            <a:r>
              <a:rPr lang="en-US" sz="1200" dirty="0"/>
              <a:t>, </a:t>
            </a:r>
            <a:r>
              <a:rPr lang="en-US" sz="1200" b="1" dirty="0"/>
              <a:t>14(3)</a:t>
            </a:r>
            <a:r>
              <a:rPr lang="en-US" sz="1200" dirty="0"/>
              <a:t>:471–481, 2010.</a:t>
            </a:r>
          </a:p>
        </p:txBody>
      </p:sp>
      <p:sp>
        <p:nvSpPr>
          <p:cNvPr id="6" name="TextBox 5"/>
          <p:cNvSpPr txBox="1"/>
          <p:nvPr/>
        </p:nvSpPr>
        <p:spPr>
          <a:xfrm>
            <a:off x="8673935" y="0"/>
            <a:ext cx="457200" cy="307777"/>
          </a:xfrm>
          <a:prstGeom prst="rect">
            <a:avLst/>
          </a:prstGeom>
          <a:noFill/>
        </p:spPr>
        <p:txBody>
          <a:bodyPr wrap="square" rtlCol="0">
            <a:spAutoFit/>
          </a:bodyPr>
          <a:lstStyle/>
          <a:p>
            <a:pPr algn="r"/>
            <a:r>
              <a:rPr lang="en-US" sz="1400" b="1" dirty="0" smtClean="0"/>
              <a:t>54</a:t>
            </a:r>
            <a:endParaRPr lang="en-US" b="1" dirty="0"/>
          </a:p>
        </p:txBody>
      </p:sp>
    </p:spTree>
    <p:extLst>
      <p:ext uri="{BB962C8B-B14F-4D97-AF65-F5344CB8AC3E}">
        <p14:creationId xmlns:p14="http://schemas.microsoft.com/office/powerpoint/2010/main" val="35075354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838200"/>
          </a:xfrm>
        </p:spPr>
        <p:txBody>
          <a:bodyPr/>
          <a:lstStyle/>
          <a:p>
            <a:r>
              <a:rPr lang="en-US" dirty="0" smtClean="0"/>
              <a:t>Comparison with Human Experts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78274452"/>
              </p:ext>
            </p:extLst>
          </p:nvPr>
        </p:nvGraphicFramePr>
        <p:xfrm>
          <a:off x="380998" y="2174240"/>
          <a:ext cx="8610602" cy="3159760"/>
        </p:xfrm>
        <a:graphic>
          <a:graphicData uri="http://schemas.openxmlformats.org/drawingml/2006/table">
            <a:tbl>
              <a:tblPr firstRow="1" bandRow="1">
                <a:tableStyleId>{93296810-A885-4BE3-A3E7-6D5BEEA58F35}</a:tableStyleId>
              </a:tblPr>
              <a:tblGrid>
                <a:gridCol w="2921456"/>
                <a:gridCol w="2302954"/>
                <a:gridCol w="1257728"/>
                <a:gridCol w="2128464"/>
              </a:tblGrid>
              <a:tr h="568960">
                <a:tc rowSpan="2">
                  <a:txBody>
                    <a:bodyPr/>
                    <a:lstStyle/>
                    <a:p>
                      <a:endParaRPr lang="en-US" dirty="0"/>
                    </a:p>
                  </a:txBody>
                  <a:tcPr>
                    <a:solidFill>
                      <a:schemeClr val="bg1"/>
                    </a:solidFill>
                  </a:tcPr>
                </a:tc>
                <a:tc rowSpan="2">
                  <a:txBody>
                    <a:bodyPr/>
                    <a:lstStyle/>
                    <a:p>
                      <a:r>
                        <a:rPr lang="en-US" dirty="0" smtClean="0"/>
                        <a:t>Area under</a:t>
                      </a:r>
                      <a:r>
                        <a:rPr lang="en-US" baseline="0" dirty="0" smtClean="0"/>
                        <a:t> the ROC Curve (AUC)</a:t>
                      </a:r>
                      <a:endParaRPr lang="en-US" dirty="0"/>
                    </a:p>
                  </a:txBody>
                  <a:tcPr/>
                </a:tc>
                <a:tc gridSpan="2">
                  <a:txBody>
                    <a:bodyPr/>
                    <a:lstStyle/>
                    <a:p>
                      <a:pPr algn="ctr"/>
                      <a:r>
                        <a:rPr lang="en-US" dirty="0" smtClean="0"/>
                        <a:t>Agreement</a:t>
                      </a:r>
                      <a:endParaRPr lang="en-US" dirty="0"/>
                    </a:p>
                  </a:txBody>
                  <a:tcPr/>
                </a:tc>
                <a:tc hMerge="1">
                  <a:txBody>
                    <a:bodyPr/>
                    <a:lstStyle/>
                    <a:p>
                      <a:endParaRPr lang="en-US" dirty="0"/>
                    </a:p>
                  </a:txBody>
                  <a:tcPr/>
                </a:tc>
              </a:tr>
              <a:tr h="340360">
                <a:tc vMerge="1">
                  <a:txBody>
                    <a:bodyPr/>
                    <a:lstStyle/>
                    <a:p>
                      <a:endParaRPr lang="en-US" dirty="0"/>
                    </a:p>
                  </a:txBody>
                  <a:tcPr/>
                </a:tc>
                <a:tc vMerge="1">
                  <a:txBody>
                    <a:bodyPr/>
                    <a:lstStyle/>
                    <a:p>
                      <a:endParaRPr lang="en-US" dirty="0"/>
                    </a:p>
                  </a:txBody>
                  <a:tcPr/>
                </a:tc>
                <a:tc>
                  <a:txBody>
                    <a:bodyPr/>
                    <a:lstStyle/>
                    <a:p>
                      <a:r>
                        <a:rPr lang="en-US" dirty="0" smtClean="0"/>
                        <a:t>kappa </a:t>
                      </a:r>
                      <a:endParaRPr lang="en-US" dirty="0"/>
                    </a:p>
                  </a:txBody>
                  <a:tcPr/>
                </a:tc>
                <a:tc>
                  <a:txBody>
                    <a:bodyPr/>
                    <a:lstStyle/>
                    <a:p>
                      <a:r>
                        <a:rPr lang="en-US" dirty="0" smtClean="0"/>
                        <a:t>95% CI </a:t>
                      </a:r>
                      <a:endParaRPr lang="en-US" dirty="0"/>
                    </a:p>
                  </a:txBody>
                  <a:tcPr/>
                </a:tc>
              </a:tr>
              <a:tr h="370840">
                <a:tc>
                  <a:txBody>
                    <a:bodyPr/>
                    <a:lstStyle/>
                    <a:p>
                      <a:r>
                        <a:rPr lang="en-US" dirty="0" smtClean="0"/>
                        <a:t>Glaucoma</a:t>
                      </a:r>
                      <a:r>
                        <a:rPr lang="en-US" baseline="0" dirty="0" smtClean="0"/>
                        <a:t> fellow I</a:t>
                      </a:r>
                      <a:endParaRPr lang="en-US" dirty="0"/>
                    </a:p>
                  </a:txBody>
                  <a:tcPr/>
                </a:tc>
                <a:tc>
                  <a:txBody>
                    <a:bodyPr/>
                    <a:lstStyle/>
                    <a:p>
                      <a:pPr algn="ctr"/>
                      <a:r>
                        <a:rPr lang="en-US" dirty="0" smtClean="0"/>
                        <a:t>0.844</a:t>
                      </a:r>
                      <a:endParaRPr lang="en-US" dirty="0"/>
                    </a:p>
                  </a:txBody>
                  <a:tcPr/>
                </a:tc>
                <a:tc>
                  <a:txBody>
                    <a:bodyPr/>
                    <a:lstStyle/>
                    <a:p>
                      <a:r>
                        <a:rPr lang="en-US" dirty="0" smtClean="0"/>
                        <a:t>0.487</a:t>
                      </a:r>
                      <a:endParaRPr lang="en-US" dirty="0"/>
                    </a:p>
                  </a:txBody>
                  <a:tcPr/>
                </a:tc>
                <a:tc>
                  <a:txBody>
                    <a:bodyPr/>
                    <a:lstStyle/>
                    <a:p>
                      <a:r>
                        <a:rPr lang="en-US" dirty="0" smtClean="0"/>
                        <a:t>0.436-0.538</a:t>
                      </a:r>
                      <a:endParaRPr lang="en-US" dirty="0"/>
                    </a:p>
                  </a:txBody>
                  <a:tcPr/>
                </a:tc>
              </a:tr>
              <a:tr h="370840">
                <a:tc>
                  <a:txBody>
                    <a:bodyPr/>
                    <a:lstStyle/>
                    <a:p>
                      <a:r>
                        <a:rPr lang="en-US" dirty="0" smtClean="0"/>
                        <a:t>Glaucoma</a:t>
                      </a:r>
                      <a:r>
                        <a:rPr lang="en-US" baseline="0" dirty="0" smtClean="0"/>
                        <a:t> fellow II</a:t>
                      </a:r>
                      <a:endParaRPr lang="en-US" dirty="0"/>
                    </a:p>
                  </a:txBody>
                  <a:tcPr/>
                </a:tc>
                <a:tc>
                  <a:txBody>
                    <a:bodyPr/>
                    <a:lstStyle/>
                    <a:p>
                      <a:pPr algn="ctr"/>
                      <a:r>
                        <a:rPr lang="en-US" dirty="0" smtClean="0"/>
                        <a:t>0.655</a:t>
                      </a:r>
                      <a:endParaRPr lang="en-US" dirty="0"/>
                    </a:p>
                  </a:txBody>
                  <a:tcPr/>
                </a:tc>
                <a:tc>
                  <a:txBody>
                    <a:bodyPr/>
                    <a:lstStyle/>
                    <a:p>
                      <a:r>
                        <a:rPr lang="en-US" dirty="0" smtClean="0"/>
                        <a:t>0.257</a:t>
                      </a:r>
                      <a:endParaRPr lang="en-US" dirty="0"/>
                    </a:p>
                  </a:txBody>
                  <a:tcPr/>
                </a:tc>
                <a:tc>
                  <a:txBody>
                    <a:bodyPr/>
                    <a:lstStyle/>
                    <a:p>
                      <a:r>
                        <a:rPr lang="en-US" dirty="0" smtClean="0"/>
                        <a:t>0.194-0.320</a:t>
                      </a:r>
                      <a:endParaRPr lang="en-US" dirty="0"/>
                    </a:p>
                  </a:txBody>
                  <a:tcPr/>
                </a:tc>
              </a:tr>
              <a:tr h="370840">
                <a:tc>
                  <a:txBody>
                    <a:bodyPr/>
                    <a:lstStyle/>
                    <a:p>
                      <a:r>
                        <a:rPr lang="en-US" dirty="0" smtClean="0"/>
                        <a:t>Glaucoma</a:t>
                      </a:r>
                      <a:r>
                        <a:rPr lang="en-US" baseline="0" dirty="0" smtClean="0"/>
                        <a:t> fellow III</a:t>
                      </a:r>
                      <a:endParaRPr lang="en-US" dirty="0"/>
                    </a:p>
                  </a:txBody>
                  <a:tcPr/>
                </a:tc>
                <a:tc>
                  <a:txBody>
                    <a:bodyPr/>
                    <a:lstStyle/>
                    <a:p>
                      <a:pPr algn="ctr"/>
                      <a:r>
                        <a:rPr lang="en-US" dirty="0" smtClean="0"/>
                        <a:t>0.766</a:t>
                      </a:r>
                      <a:endParaRPr lang="en-US" dirty="0"/>
                    </a:p>
                  </a:txBody>
                  <a:tcPr/>
                </a:tc>
                <a:tc>
                  <a:txBody>
                    <a:bodyPr/>
                    <a:lstStyle/>
                    <a:p>
                      <a:r>
                        <a:rPr lang="en-US" dirty="0" smtClean="0"/>
                        <a:t>0.368</a:t>
                      </a:r>
                      <a:endParaRPr lang="en-US" dirty="0"/>
                    </a:p>
                  </a:txBody>
                  <a:tcPr/>
                </a:tc>
                <a:tc>
                  <a:txBody>
                    <a:bodyPr/>
                    <a:lstStyle/>
                    <a:p>
                      <a:r>
                        <a:rPr lang="en-US" dirty="0" smtClean="0"/>
                        <a:t>0.311-0.426</a:t>
                      </a:r>
                      <a:endParaRPr lang="en-US" dirty="0"/>
                    </a:p>
                  </a:txBody>
                  <a:tcPr/>
                </a:tc>
              </a:tr>
              <a:tr h="370840">
                <a:tc>
                  <a:txBody>
                    <a:bodyPr/>
                    <a:lstStyle/>
                    <a:p>
                      <a:r>
                        <a:rPr lang="en-US" dirty="0" smtClean="0"/>
                        <a:t>General Ophthalmologist</a:t>
                      </a:r>
                      <a:r>
                        <a:rPr lang="en-US" baseline="0" dirty="0" smtClean="0"/>
                        <a:t> I</a:t>
                      </a:r>
                      <a:endParaRPr lang="en-US" dirty="0"/>
                    </a:p>
                  </a:txBody>
                  <a:tcPr/>
                </a:tc>
                <a:tc>
                  <a:txBody>
                    <a:bodyPr/>
                    <a:lstStyle/>
                    <a:p>
                      <a:pPr algn="ctr"/>
                      <a:r>
                        <a:rPr lang="en-US" dirty="0" smtClean="0"/>
                        <a:t>0.774</a:t>
                      </a:r>
                      <a:endParaRPr lang="en-US" dirty="0"/>
                    </a:p>
                  </a:txBody>
                  <a:tcPr/>
                </a:tc>
                <a:tc>
                  <a:txBody>
                    <a:bodyPr/>
                    <a:lstStyle/>
                    <a:p>
                      <a:r>
                        <a:rPr lang="en-US" dirty="0" smtClean="0"/>
                        <a:t>0.335</a:t>
                      </a:r>
                      <a:endParaRPr lang="en-US" dirty="0"/>
                    </a:p>
                  </a:txBody>
                  <a:tcPr/>
                </a:tc>
                <a:tc>
                  <a:txBody>
                    <a:bodyPr/>
                    <a:lstStyle/>
                    <a:p>
                      <a:r>
                        <a:rPr lang="en-US" dirty="0" smtClean="0"/>
                        <a:t>0.276-0.394</a:t>
                      </a:r>
                      <a:endParaRPr lang="en-US" dirty="0"/>
                    </a:p>
                  </a:txBody>
                  <a:tcPr/>
                </a:tc>
              </a:tr>
              <a:tr h="370840">
                <a:tc>
                  <a:txBody>
                    <a:bodyPr/>
                    <a:lstStyle/>
                    <a:p>
                      <a:r>
                        <a:rPr lang="en-US" dirty="0" smtClean="0"/>
                        <a:t>General Ophthalmologist</a:t>
                      </a:r>
                      <a:r>
                        <a:rPr lang="en-US" baseline="0" dirty="0" smtClean="0"/>
                        <a:t> II</a:t>
                      </a:r>
                      <a:endParaRPr lang="en-US" dirty="0"/>
                    </a:p>
                  </a:txBody>
                  <a:tcPr/>
                </a:tc>
                <a:tc>
                  <a:txBody>
                    <a:bodyPr/>
                    <a:lstStyle/>
                    <a:p>
                      <a:pPr algn="ctr"/>
                      <a:r>
                        <a:rPr lang="en-US" dirty="0" smtClean="0"/>
                        <a:t>0.787</a:t>
                      </a:r>
                      <a:endParaRPr lang="en-US" dirty="0"/>
                    </a:p>
                  </a:txBody>
                  <a:tcPr/>
                </a:tc>
                <a:tc>
                  <a:txBody>
                    <a:bodyPr/>
                    <a:lstStyle/>
                    <a:p>
                      <a:r>
                        <a:rPr lang="en-US" dirty="0" smtClean="0"/>
                        <a:t>0.425</a:t>
                      </a:r>
                      <a:endParaRPr lang="en-US" dirty="0"/>
                    </a:p>
                  </a:txBody>
                  <a:tcPr/>
                </a:tc>
                <a:tc>
                  <a:txBody>
                    <a:bodyPr/>
                    <a:lstStyle/>
                    <a:p>
                      <a:r>
                        <a:rPr lang="en-US" dirty="0" smtClean="0"/>
                        <a:t>0.372-0.478</a:t>
                      </a:r>
                      <a:endParaRPr lang="en-US" dirty="0"/>
                    </a:p>
                  </a:txBody>
                  <a:tcPr/>
                </a:tc>
              </a:tr>
              <a:tr h="370840">
                <a:tc>
                  <a:txBody>
                    <a:bodyPr/>
                    <a:lstStyle/>
                    <a:p>
                      <a:r>
                        <a:rPr lang="en-US" dirty="0" smtClean="0"/>
                        <a:t>Proposed</a:t>
                      </a:r>
                      <a:r>
                        <a:rPr lang="en-US" baseline="0" dirty="0" smtClean="0"/>
                        <a:t> System </a:t>
                      </a:r>
                      <a:endParaRPr lang="en-US" dirty="0"/>
                    </a:p>
                  </a:txBody>
                  <a:tcPr/>
                </a:tc>
                <a:tc>
                  <a:txBody>
                    <a:bodyPr/>
                    <a:lstStyle/>
                    <a:p>
                      <a:pPr algn="ctr"/>
                      <a:r>
                        <a:rPr lang="en-US" b="1" dirty="0" smtClean="0"/>
                        <a:t>0.781</a:t>
                      </a:r>
                      <a:endParaRPr lang="en-US" b="1" dirty="0"/>
                    </a:p>
                  </a:txBody>
                  <a:tcPr/>
                </a:tc>
                <a:tc>
                  <a:txBody>
                    <a:bodyPr/>
                    <a:lstStyle/>
                    <a:p>
                      <a:r>
                        <a:rPr lang="en-US" b="1" dirty="0" smtClean="0"/>
                        <a:t>0.401</a:t>
                      </a:r>
                      <a:endParaRPr lang="en-US" b="1" dirty="0"/>
                    </a:p>
                  </a:txBody>
                  <a:tcPr/>
                </a:tc>
                <a:tc>
                  <a:txBody>
                    <a:bodyPr/>
                    <a:lstStyle/>
                    <a:p>
                      <a:r>
                        <a:rPr lang="en-US" dirty="0" smtClean="0"/>
                        <a:t>0.345-0.458</a:t>
                      </a:r>
                      <a:endParaRPr lang="en-US" dirty="0"/>
                    </a:p>
                  </a:txBody>
                  <a:tcPr/>
                </a:tc>
              </a:tr>
            </a:tbl>
          </a:graphicData>
        </a:graphic>
      </p:graphicFrame>
      <p:sp>
        <p:nvSpPr>
          <p:cNvPr id="5" name="TextBox 4"/>
          <p:cNvSpPr txBox="1"/>
          <p:nvPr/>
        </p:nvSpPr>
        <p:spPr>
          <a:xfrm>
            <a:off x="8673935" y="0"/>
            <a:ext cx="457200" cy="307777"/>
          </a:xfrm>
          <a:prstGeom prst="rect">
            <a:avLst/>
          </a:prstGeom>
          <a:noFill/>
        </p:spPr>
        <p:txBody>
          <a:bodyPr wrap="square" rtlCol="0">
            <a:spAutoFit/>
          </a:bodyPr>
          <a:lstStyle/>
          <a:p>
            <a:pPr algn="r"/>
            <a:r>
              <a:rPr lang="en-US" sz="1400" b="1" dirty="0" smtClean="0"/>
              <a:t>55</a:t>
            </a:r>
            <a:endParaRPr lang="en-US" b="1" dirty="0"/>
          </a:p>
        </p:txBody>
      </p:sp>
    </p:spTree>
    <p:extLst>
      <p:ext uri="{BB962C8B-B14F-4D97-AF65-F5344CB8AC3E}">
        <p14:creationId xmlns:p14="http://schemas.microsoft.com/office/powerpoint/2010/main" val="41910503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US" dirty="0"/>
          </a:p>
        </p:txBody>
      </p:sp>
      <p:sp>
        <p:nvSpPr>
          <p:cNvPr id="3" name="Content Placeholder 2"/>
          <p:cNvSpPr>
            <a:spLocks noGrp="1"/>
          </p:cNvSpPr>
          <p:nvPr>
            <p:ph idx="1"/>
          </p:nvPr>
        </p:nvSpPr>
        <p:spPr/>
        <p:txBody>
          <a:bodyPr/>
          <a:lstStyle/>
          <a:p>
            <a:r>
              <a:rPr lang="en-US" dirty="0" smtClean="0"/>
              <a:t>The </a:t>
            </a:r>
            <a:r>
              <a:rPr lang="en-US" dirty="0"/>
              <a:t>inclusion of </a:t>
            </a:r>
            <a:r>
              <a:rPr lang="en-US" dirty="0" err="1"/>
              <a:t>peri</a:t>
            </a:r>
            <a:r>
              <a:rPr lang="en-US" dirty="0"/>
              <a:t>-papillary </a:t>
            </a:r>
            <a:r>
              <a:rPr lang="en-US" dirty="0" smtClean="0"/>
              <a:t>features improves classification performance</a:t>
            </a:r>
          </a:p>
          <a:p>
            <a:endParaRPr lang="en-US" dirty="0" smtClean="0"/>
          </a:p>
          <a:p>
            <a:r>
              <a:rPr lang="en-US" dirty="0" smtClean="0"/>
              <a:t>Intra-OD features are more effective in </a:t>
            </a:r>
            <a:r>
              <a:rPr lang="en-US" dirty="0"/>
              <a:t>detecting glaucoma as compared to </a:t>
            </a:r>
            <a:r>
              <a:rPr lang="en-US" dirty="0" err="1"/>
              <a:t>peri</a:t>
            </a:r>
            <a:r>
              <a:rPr lang="en-US" dirty="0"/>
              <a:t>-papillary </a:t>
            </a:r>
            <a:r>
              <a:rPr lang="en-US" dirty="0" smtClean="0"/>
              <a:t>features</a:t>
            </a:r>
          </a:p>
          <a:p>
            <a:endParaRPr lang="en-US" dirty="0"/>
          </a:p>
          <a:p>
            <a:r>
              <a:rPr lang="en-US" dirty="0"/>
              <a:t>The integration of statistical features extracted from </a:t>
            </a:r>
            <a:r>
              <a:rPr lang="en-US" dirty="0" smtClean="0"/>
              <a:t>the disk </a:t>
            </a:r>
            <a:r>
              <a:rPr lang="en-US" dirty="0"/>
              <a:t>region shows a significant improvement in the system performance </a:t>
            </a:r>
            <a:endParaRPr lang="en-US" dirty="0" smtClean="0"/>
          </a:p>
          <a:p>
            <a:pPr lvl="1"/>
            <a:r>
              <a:rPr lang="en-US" dirty="0" smtClean="0"/>
              <a:t>indicating scope </a:t>
            </a:r>
            <a:r>
              <a:rPr lang="en-US" dirty="0"/>
              <a:t>for new disk </a:t>
            </a:r>
            <a:r>
              <a:rPr lang="en-US" dirty="0" smtClean="0"/>
              <a:t>features for higher performance </a:t>
            </a:r>
          </a:p>
          <a:p>
            <a:endParaRPr lang="en-US" dirty="0" smtClean="0"/>
          </a:p>
          <a:p>
            <a:r>
              <a:rPr lang="en-US" dirty="0"/>
              <a:t>T</a:t>
            </a:r>
            <a:r>
              <a:rPr lang="en-US" dirty="0" smtClean="0"/>
              <a:t>he presented system classification performance closely </a:t>
            </a:r>
            <a:r>
              <a:rPr lang="en-US" dirty="0"/>
              <a:t>matches the general </a:t>
            </a:r>
            <a:r>
              <a:rPr lang="en-US" dirty="0" smtClean="0"/>
              <a:t>ophthalmologists screening performance</a:t>
            </a:r>
          </a:p>
          <a:p>
            <a:endParaRPr lang="en-US" dirty="0"/>
          </a:p>
          <a:p>
            <a:endParaRPr lang="en-US" dirty="0"/>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56</a:t>
            </a:r>
            <a:endParaRPr lang="en-US" b="1" dirty="0"/>
          </a:p>
        </p:txBody>
      </p:sp>
    </p:spTree>
    <p:extLst>
      <p:ext uri="{BB962C8B-B14F-4D97-AF65-F5344CB8AC3E}">
        <p14:creationId xmlns:p14="http://schemas.microsoft.com/office/powerpoint/2010/main" val="40665671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pPr>
              <a:buFont typeface="Wingdings" pitchFamily="2" charset="2"/>
              <a:buChar char="Ø"/>
            </a:pPr>
            <a:endParaRPr lang="en-US" dirty="0" smtClean="0"/>
          </a:p>
          <a:p>
            <a:pPr>
              <a:buFont typeface="Wingdings" pitchFamily="2" charset="2"/>
              <a:buChar char="Ø"/>
            </a:pPr>
            <a:r>
              <a:rPr lang="en-US" dirty="0" smtClean="0"/>
              <a:t>Proposed a novel glaucoma classification system towards the development of automated glaucoma screening </a:t>
            </a:r>
          </a:p>
          <a:p>
            <a:pPr lvl="1">
              <a:buFont typeface="Arial" pitchFamily="34" charset="0"/>
              <a:buChar char="•"/>
            </a:pPr>
            <a:r>
              <a:rPr lang="en-US" dirty="0" smtClean="0"/>
              <a:t>considered all relevant visual glaucoma indicators</a:t>
            </a:r>
          </a:p>
          <a:p>
            <a:pPr lvl="1">
              <a:buFont typeface="Wingdings" pitchFamily="2" charset="2"/>
              <a:buChar char="Ø"/>
            </a:pPr>
            <a:endParaRPr lang="en-US" dirty="0"/>
          </a:p>
          <a:p>
            <a:pPr>
              <a:buFont typeface="Wingdings" pitchFamily="2" charset="2"/>
              <a:buChar char="Ø"/>
            </a:pPr>
            <a:r>
              <a:rPr lang="en-US" dirty="0" smtClean="0"/>
              <a:t>Established feasibility of the proposed solution through a comprehensive evaluation on a large image dataset    </a:t>
            </a:r>
          </a:p>
          <a:p>
            <a:pPr>
              <a:buFont typeface="Wingdings" pitchFamily="2" charset="2"/>
              <a:buChar char="Ø"/>
            </a:pPr>
            <a:endParaRPr lang="en-US" dirty="0"/>
          </a:p>
          <a:p>
            <a:pPr>
              <a:buFont typeface="Wingdings" pitchFamily="2" charset="2"/>
              <a:buChar char="Ø"/>
            </a:pPr>
            <a:r>
              <a:rPr lang="en-US" dirty="0" smtClean="0"/>
              <a:t>Proposed novel segmentation and </a:t>
            </a:r>
            <a:r>
              <a:rPr lang="en-US" dirty="0"/>
              <a:t>detection </a:t>
            </a:r>
            <a:r>
              <a:rPr lang="en-US" dirty="0" smtClean="0"/>
              <a:t>methods for </a:t>
            </a:r>
            <a:r>
              <a:rPr lang="en-US" dirty="0"/>
              <a:t>the analysis </a:t>
            </a:r>
            <a:r>
              <a:rPr lang="en-US" dirty="0" smtClean="0"/>
              <a:t>of </a:t>
            </a:r>
            <a:r>
              <a:rPr lang="en-US" dirty="0"/>
              <a:t>different </a:t>
            </a:r>
            <a:r>
              <a:rPr lang="en-US" dirty="0" smtClean="0"/>
              <a:t>retinal structures and visual changes</a:t>
            </a:r>
          </a:p>
          <a:p>
            <a:pPr>
              <a:buFont typeface="Wingdings" pitchFamily="2" charset="2"/>
              <a:buChar char="Ø"/>
            </a:pPr>
            <a:endParaRPr lang="en-US" dirty="0" smtClean="0"/>
          </a:p>
          <a:p>
            <a:pPr>
              <a:buFont typeface="Wingdings" pitchFamily="2" charset="2"/>
              <a:buChar char="Ø"/>
            </a:pPr>
            <a:r>
              <a:rPr lang="en-US" dirty="0" smtClean="0"/>
              <a:t>Created a large image dataset to enable further development in the area of retinal image analysis for glaucoma screening </a:t>
            </a:r>
          </a:p>
          <a:p>
            <a:pPr>
              <a:buFont typeface="Wingdings" pitchFamily="2" charset="2"/>
              <a:buChar char="Ø"/>
            </a:pPr>
            <a:endParaRPr lang="en-US" dirty="0"/>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57</a:t>
            </a:r>
            <a:endParaRPr lang="en-US" b="1" dirty="0"/>
          </a:p>
        </p:txBody>
      </p:sp>
    </p:spTree>
    <p:extLst>
      <p:ext uri="{BB962C8B-B14F-4D97-AF65-F5344CB8AC3E}">
        <p14:creationId xmlns:p14="http://schemas.microsoft.com/office/powerpoint/2010/main" val="21556203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 Directions</a:t>
            </a:r>
            <a:endParaRPr lang="en-US" dirty="0"/>
          </a:p>
        </p:txBody>
      </p:sp>
      <p:sp>
        <p:nvSpPr>
          <p:cNvPr id="3" name="Content Placeholder 2"/>
          <p:cNvSpPr>
            <a:spLocks noGrp="1"/>
          </p:cNvSpPr>
          <p:nvPr>
            <p:ph idx="1"/>
          </p:nvPr>
        </p:nvSpPr>
        <p:spPr/>
        <p:txBody>
          <a:bodyPr/>
          <a:lstStyle/>
          <a:p>
            <a:pPr marL="0" indent="0">
              <a:buNone/>
            </a:pPr>
            <a:r>
              <a:rPr lang="en-US" dirty="0" smtClean="0"/>
              <a:t>Few work directions are identified towards realizing automated glaucoma screening solution: </a:t>
            </a:r>
          </a:p>
          <a:p>
            <a:pPr>
              <a:buFont typeface="Wingdings" pitchFamily="2" charset="2"/>
              <a:buChar char="Ø"/>
            </a:pPr>
            <a:endParaRPr lang="en-US" dirty="0" smtClean="0"/>
          </a:p>
          <a:p>
            <a:pPr>
              <a:buFont typeface="Wingdings" pitchFamily="2" charset="2"/>
              <a:buChar char="Ø"/>
            </a:pPr>
            <a:r>
              <a:rPr lang="en-US" sz="2000" dirty="0" smtClean="0"/>
              <a:t>Define Image quality based inclusion and exclusion criteria for images </a:t>
            </a:r>
          </a:p>
          <a:p>
            <a:pPr>
              <a:buFont typeface="Wingdings" pitchFamily="2" charset="2"/>
              <a:buChar char="Ø"/>
            </a:pPr>
            <a:endParaRPr lang="en-US" sz="2000" dirty="0" smtClean="0"/>
          </a:p>
          <a:p>
            <a:pPr>
              <a:buFont typeface="Wingdings" pitchFamily="2" charset="2"/>
              <a:buChar char="Ø"/>
            </a:pPr>
            <a:r>
              <a:rPr lang="en-US" sz="2000" dirty="0" smtClean="0"/>
              <a:t>Optimization of system by using</a:t>
            </a:r>
          </a:p>
          <a:p>
            <a:pPr lvl="1">
              <a:buFont typeface="Arial" pitchFamily="34" charset="0"/>
              <a:buChar char="•"/>
            </a:pPr>
            <a:r>
              <a:rPr lang="en-US" sz="1800" dirty="0"/>
              <a:t>a</a:t>
            </a:r>
            <a:r>
              <a:rPr lang="en-US" sz="1800" dirty="0" smtClean="0"/>
              <a:t>dvanced machine learning techniques to capture dependency between intra and </a:t>
            </a:r>
            <a:r>
              <a:rPr lang="en-US" sz="1800" dirty="0" err="1" smtClean="0"/>
              <a:t>peri</a:t>
            </a:r>
            <a:r>
              <a:rPr lang="en-US" sz="1800" dirty="0" smtClean="0"/>
              <a:t>-papillary indicators  </a:t>
            </a:r>
          </a:p>
          <a:p>
            <a:pPr lvl="1">
              <a:buFont typeface="Arial" pitchFamily="34" charset="0"/>
              <a:buChar char="•"/>
            </a:pPr>
            <a:r>
              <a:rPr lang="en-US" sz="1800" dirty="0" smtClean="0"/>
              <a:t>a larger set of training images</a:t>
            </a:r>
          </a:p>
          <a:p>
            <a:pPr lvl="1">
              <a:buFont typeface="Arial" pitchFamily="34" charset="0"/>
              <a:buChar char="•"/>
            </a:pPr>
            <a:r>
              <a:rPr lang="en-US" sz="1800" dirty="0"/>
              <a:t>p</a:t>
            </a:r>
            <a:r>
              <a:rPr lang="en-US" sz="1800" dirty="0" smtClean="0"/>
              <a:t>ossibly a new set of statistical image features</a:t>
            </a:r>
          </a:p>
          <a:p>
            <a:pPr>
              <a:buFont typeface="Wingdings" pitchFamily="2" charset="2"/>
              <a:buChar char="Ø"/>
            </a:pPr>
            <a:r>
              <a:rPr lang="en-US" sz="2000" dirty="0" smtClean="0"/>
              <a:t>Inclusion of basic patient examination details </a:t>
            </a:r>
            <a:r>
              <a:rPr lang="en-US" sz="2000" dirty="0"/>
              <a:t>such as intra-ocular pressure</a:t>
            </a:r>
            <a:r>
              <a:rPr lang="en-US" sz="2000" dirty="0" smtClean="0"/>
              <a:t>, </a:t>
            </a:r>
            <a:r>
              <a:rPr lang="en-US" sz="2000" dirty="0"/>
              <a:t>age, </a:t>
            </a:r>
            <a:r>
              <a:rPr lang="en-US" sz="2000" dirty="0" smtClean="0"/>
              <a:t>&amp; family history</a:t>
            </a:r>
          </a:p>
          <a:p>
            <a:pPr>
              <a:buFont typeface="Wingdings" pitchFamily="2" charset="2"/>
              <a:buChar char="Ø"/>
            </a:pPr>
            <a:endParaRPr lang="en-US" sz="2000" dirty="0" smtClean="0"/>
          </a:p>
          <a:p>
            <a:pPr>
              <a:buFont typeface="Wingdings" pitchFamily="2" charset="2"/>
              <a:buChar char="Ø"/>
            </a:pPr>
            <a:r>
              <a:rPr lang="en-US" sz="2000" dirty="0" smtClean="0"/>
              <a:t>In last, conduct a population-based study to establish clinical relevance of such screening solution </a:t>
            </a:r>
            <a:endParaRPr lang="en-US" sz="2000" dirty="0"/>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58</a:t>
            </a:r>
            <a:endParaRPr lang="en-US" b="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09600" y="2819400"/>
            <a:ext cx="7772400" cy="838200"/>
          </a:xfrm>
        </p:spPr>
        <p:txBody>
          <a:bodyPr/>
          <a:lstStyle/>
          <a:p>
            <a:r>
              <a:rPr lang="en-US" dirty="0" smtClean="0"/>
              <a:t>Thanks for your attention !</a:t>
            </a:r>
          </a:p>
        </p:txBody>
      </p:sp>
      <p:sp>
        <p:nvSpPr>
          <p:cNvPr id="3" name="TextBox 2"/>
          <p:cNvSpPr txBox="1"/>
          <p:nvPr/>
        </p:nvSpPr>
        <p:spPr>
          <a:xfrm>
            <a:off x="8673935" y="0"/>
            <a:ext cx="457200" cy="307777"/>
          </a:xfrm>
          <a:prstGeom prst="rect">
            <a:avLst/>
          </a:prstGeom>
          <a:noFill/>
        </p:spPr>
        <p:txBody>
          <a:bodyPr wrap="square" rtlCol="0">
            <a:spAutoFit/>
          </a:bodyPr>
          <a:lstStyle/>
          <a:p>
            <a:pPr algn="r"/>
            <a:r>
              <a:rPr lang="en-US" sz="1400" b="1" dirty="0" smtClean="0"/>
              <a:t>59</a:t>
            </a:r>
            <a:endParaRPr lang="en-US"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568" y="478274"/>
            <a:ext cx="7772400" cy="909366"/>
          </a:xfrm>
        </p:spPr>
        <p:txBody>
          <a:bodyPr/>
          <a:lstStyle/>
          <a:p>
            <a:r>
              <a:rPr lang="en-US" dirty="0" smtClean="0"/>
              <a:t>Related Work</a:t>
            </a:r>
            <a:endParaRPr lang="en-US" dirty="0"/>
          </a:p>
        </p:txBody>
      </p:sp>
      <p:sp>
        <p:nvSpPr>
          <p:cNvPr id="3" name="Content Placeholder 2"/>
          <p:cNvSpPr>
            <a:spLocks noGrp="1"/>
          </p:cNvSpPr>
          <p:nvPr>
            <p:ph idx="1"/>
          </p:nvPr>
        </p:nvSpPr>
        <p:spPr>
          <a:xfrm>
            <a:off x="614548" y="2667000"/>
            <a:ext cx="8153400" cy="3505200"/>
          </a:xfrm>
        </p:spPr>
        <p:txBody>
          <a:bodyPr/>
          <a:lstStyle/>
          <a:p>
            <a:pPr marL="514350" indent="-457200">
              <a:buNone/>
            </a:pPr>
            <a:r>
              <a:rPr lang="en-US" b="1" dirty="0" smtClean="0"/>
              <a:t>System for image-level classification as normal vs. glaucoma</a:t>
            </a:r>
          </a:p>
          <a:p>
            <a:pPr marL="514350" indent="-457200">
              <a:buNone/>
            </a:pPr>
            <a:r>
              <a:rPr lang="en-US" b="1" dirty="0" smtClean="0">
                <a:solidFill>
                  <a:srgbClr val="3333FF"/>
                </a:solidFill>
              </a:rPr>
              <a:t> 	</a:t>
            </a:r>
            <a:r>
              <a:rPr lang="en-US" sz="1600" dirty="0" smtClean="0">
                <a:solidFill>
                  <a:schemeClr val="accent4">
                    <a:lumMod val="65000"/>
                    <a:lumOff val="35000"/>
                  </a:schemeClr>
                </a:solidFill>
              </a:rPr>
              <a:t>* Using statistical image features-based classification</a:t>
            </a:r>
          </a:p>
          <a:p>
            <a:pPr marL="514350" indent="-457200">
              <a:buNone/>
            </a:pPr>
            <a:endParaRPr lang="en-US" dirty="0" smtClean="0">
              <a:solidFill>
                <a:srgbClr val="0000FF"/>
              </a:solidFill>
            </a:endParaRPr>
          </a:p>
          <a:p>
            <a:pPr marL="514350" indent="-457200">
              <a:buNone/>
            </a:pPr>
            <a:r>
              <a:rPr lang="en-US" b="1" dirty="0" smtClean="0"/>
              <a:t>Use of global features </a:t>
            </a:r>
          </a:p>
          <a:p>
            <a:pPr marL="514350" indent="-457200"/>
            <a:r>
              <a:rPr lang="en-US" sz="2000" dirty="0" smtClean="0">
                <a:solidFill>
                  <a:schemeClr val="accent4">
                    <a:lumMod val="65000"/>
                    <a:lumOff val="35000"/>
                  </a:schemeClr>
                </a:solidFill>
              </a:rPr>
              <a:t>Geometric Features </a:t>
            </a:r>
          </a:p>
          <a:p>
            <a:pPr marL="914400" lvl="1" indent="-457200"/>
            <a:r>
              <a:rPr lang="en-US" sz="1600" i="1" dirty="0" smtClean="0">
                <a:solidFill>
                  <a:schemeClr val="accent4">
                    <a:lumMod val="65000"/>
                    <a:lumOff val="35000"/>
                  </a:schemeClr>
                </a:solidFill>
              </a:rPr>
              <a:t>Jin et al., 2005; </a:t>
            </a:r>
            <a:r>
              <a:rPr lang="en-US" sz="1600" i="1" dirty="0" err="1" smtClean="0">
                <a:solidFill>
                  <a:schemeClr val="accent4">
                    <a:lumMod val="65000"/>
                    <a:lumOff val="35000"/>
                  </a:schemeClr>
                </a:solidFill>
              </a:rPr>
              <a:t>Stapor</a:t>
            </a:r>
            <a:r>
              <a:rPr lang="en-US" sz="1600" i="1" dirty="0" smtClean="0">
                <a:solidFill>
                  <a:schemeClr val="accent4">
                    <a:lumMod val="65000"/>
                    <a:lumOff val="35000"/>
                  </a:schemeClr>
                </a:solidFill>
              </a:rPr>
              <a:t> et al., 2006; </a:t>
            </a:r>
            <a:r>
              <a:rPr lang="en-US" sz="1600" i="1" dirty="0" err="1" smtClean="0">
                <a:solidFill>
                  <a:schemeClr val="accent4">
                    <a:lumMod val="65000"/>
                    <a:lumOff val="35000"/>
                  </a:schemeClr>
                </a:solidFill>
              </a:rPr>
              <a:t>Mclntyre</a:t>
            </a:r>
            <a:r>
              <a:rPr lang="en-US" sz="1600" i="1" dirty="0" smtClean="0">
                <a:solidFill>
                  <a:schemeClr val="accent4">
                    <a:lumMod val="65000"/>
                    <a:lumOff val="35000"/>
                  </a:schemeClr>
                </a:solidFill>
              </a:rPr>
              <a:t> et al., 2004</a:t>
            </a:r>
          </a:p>
          <a:p>
            <a:pPr marL="514350" indent="-457200"/>
            <a:r>
              <a:rPr lang="en-US" sz="2000" dirty="0" smtClean="0">
                <a:solidFill>
                  <a:schemeClr val="accent4">
                    <a:lumMod val="65000"/>
                    <a:lumOff val="35000"/>
                  </a:schemeClr>
                </a:solidFill>
              </a:rPr>
              <a:t>Intensity-based Features</a:t>
            </a:r>
            <a:r>
              <a:rPr lang="en-US" sz="2000" b="1" dirty="0" smtClean="0">
                <a:solidFill>
                  <a:schemeClr val="accent4">
                    <a:lumMod val="65000"/>
                    <a:lumOff val="35000"/>
                  </a:schemeClr>
                </a:solidFill>
              </a:rPr>
              <a:t> </a:t>
            </a:r>
          </a:p>
          <a:p>
            <a:pPr marL="914400" lvl="1" indent="-457200"/>
            <a:r>
              <a:rPr lang="da-DK" sz="1600" i="1" dirty="0" smtClean="0">
                <a:solidFill>
                  <a:schemeClr val="accent4">
                    <a:lumMod val="65000"/>
                    <a:lumOff val="35000"/>
                  </a:schemeClr>
                </a:solidFill>
              </a:rPr>
              <a:t>Meier et al., 2007; Bock et al., 2007</a:t>
            </a:r>
            <a:endParaRPr lang="en-US" sz="1800" i="1" dirty="0" smtClean="0">
              <a:solidFill>
                <a:schemeClr val="accent4">
                  <a:lumMod val="65000"/>
                  <a:lumOff val="35000"/>
                </a:schemeClr>
              </a:solidFill>
            </a:endParaRPr>
          </a:p>
        </p:txBody>
      </p:sp>
      <p:sp>
        <p:nvSpPr>
          <p:cNvPr id="5" name="TextBox 4"/>
          <p:cNvSpPr txBox="1"/>
          <p:nvPr/>
        </p:nvSpPr>
        <p:spPr>
          <a:xfrm>
            <a:off x="533400" y="6120825"/>
            <a:ext cx="8382000" cy="584775"/>
          </a:xfrm>
          <a:prstGeom prst="rect">
            <a:avLst/>
          </a:prstGeom>
          <a:noFill/>
        </p:spPr>
        <p:txBody>
          <a:bodyPr wrap="square" rtlCol="0">
            <a:spAutoFit/>
          </a:bodyPr>
          <a:lstStyle/>
          <a:p>
            <a:pPr>
              <a:buFont typeface="Wingdings" pitchFamily="2" charset="2"/>
              <a:buChar char="Ø"/>
            </a:pPr>
            <a:r>
              <a:rPr lang="en-US" sz="1600" b="1" dirty="0" smtClean="0">
                <a:solidFill>
                  <a:schemeClr val="accent1">
                    <a:lumMod val="50000"/>
                  </a:schemeClr>
                </a:solidFill>
              </a:rPr>
              <a:t> Global features are not sufficient to encode local OD deformations</a:t>
            </a:r>
          </a:p>
          <a:p>
            <a:pPr>
              <a:buFont typeface="Wingdings" pitchFamily="2" charset="2"/>
              <a:buChar char="Ø"/>
            </a:pPr>
            <a:r>
              <a:rPr lang="en-US" sz="1600" b="1" dirty="0" smtClean="0">
                <a:solidFill>
                  <a:schemeClr val="accent1">
                    <a:lumMod val="50000"/>
                  </a:schemeClr>
                </a:solidFill>
              </a:rPr>
              <a:t> Feature extraction is restricted to the disk region </a:t>
            </a:r>
            <a:endParaRPr lang="en-US" sz="1600" b="1" dirty="0">
              <a:solidFill>
                <a:schemeClr val="accent1">
                  <a:lumMod val="50000"/>
                </a:schemeClr>
              </a:solidFill>
            </a:endParaRPr>
          </a:p>
        </p:txBody>
      </p:sp>
      <p:sp>
        <p:nvSpPr>
          <p:cNvPr id="7" name="Rectangle 6"/>
          <p:cNvSpPr/>
          <p:nvPr/>
        </p:nvSpPr>
        <p:spPr>
          <a:xfrm>
            <a:off x="838200" y="1715869"/>
            <a:ext cx="7543800" cy="646331"/>
          </a:xfrm>
          <a:prstGeom prst="rect">
            <a:avLst/>
          </a:prstGeom>
          <a:solidFill>
            <a:srgbClr val="CDFAA0"/>
          </a:solidFill>
        </p:spPr>
        <p:txBody>
          <a:bodyPr wrap="square">
            <a:spAutoFit/>
          </a:bodyPr>
          <a:lstStyle/>
          <a:p>
            <a:pPr marL="514350" indent="-457200" algn="ctr"/>
            <a:r>
              <a:rPr lang="en-US" dirty="0" smtClean="0">
                <a:solidFill>
                  <a:schemeClr val="tx1">
                    <a:lumMod val="95000"/>
                    <a:lumOff val="5000"/>
                  </a:schemeClr>
                </a:solidFill>
                <a:latin typeface="Gill Sans MT"/>
              </a:rPr>
              <a:t>Considerable body of existing work focuses on the problem of segmenting OD and cup regions from color retinal images.</a:t>
            </a:r>
          </a:p>
        </p:txBody>
      </p:sp>
      <p:sp>
        <p:nvSpPr>
          <p:cNvPr id="6" name="TextBox 5"/>
          <p:cNvSpPr txBox="1"/>
          <p:nvPr/>
        </p:nvSpPr>
        <p:spPr>
          <a:xfrm>
            <a:off x="8673935" y="0"/>
            <a:ext cx="457200" cy="307777"/>
          </a:xfrm>
          <a:prstGeom prst="rect">
            <a:avLst/>
          </a:prstGeom>
          <a:noFill/>
        </p:spPr>
        <p:txBody>
          <a:bodyPr wrap="square" rtlCol="0">
            <a:spAutoFit/>
          </a:bodyPr>
          <a:lstStyle/>
          <a:p>
            <a:pPr algn="r"/>
            <a:r>
              <a:rPr lang="en-US" sz="1400" b="1" dirty="0" smtClean="0"/>
              <a:t>6</a:t>
            </a:r>
            <a:endParaRPr lang="en-US"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213" y="990600"/>
            <a:ext cx="5097426"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60</a:t>
            </a:r>
            <a:endParaRPr lang="en-US" b="1" dirty="0"/>
          </a:p>
        </p:txBody>
      </p:sp>
    </p:spTree>
    <p:extLst>
      <p:ext uri="{BB962C8B-B14F-4D97-AF65-F5344CB8AC3E}">
        <p14:creationId xmlns:p14="http://schemas.microsoft.com/office/powerpoint/2010/main" val="3028010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Thesis Objectives</a:t>
            </a:r>
            <a:endParaRPr lang="en-US" dirty="0"/>
          </a:p>
        </p:txBody>
      </p:sp>
      <p:sp>
        <p:nvSpPr>
          <p:cNvPr id="5" name="Content Placeholder 4"/>
          <p:cNvSpPr>
            <a:spLocks noGrp="1"/>
          </p:cNvSpPr>
          <p:nvPr>
            <p:ph idx="1"/>
          </p:nvPr>
        </p:nvSpPr>
        <p:spPr>
          <a:xfrm>
            <a:off x="685800" y="1143000"/>
            <a:ext cx="8001000" cy="5486400"/>
          </a:xfrm>
        </p:spPr>
        <p:txBody>
          <a:bodyPr/>
          <a:lstStyle/>
          <a:p>
            <a:pPr>
              <a:buFont typeface="Wingdings" pitchFamily="2" charset="2"/>
              <a:buChar char="Ø"/>
            </a:pPr>
            <a:r>
              <a:rPr lang="en-US" dirty="0" smtClean="0"/>
              <a:t>Carry out robust </a:t>
            </a:r>
            <a:r>
              <a:rPr lang="en-US" i="1" dirty="0" smtClean="0">
                <a:solidFill>
                  <a:srgbClr val="0000FF"/>
                </a:solidFill>
              </a:rPr>
              <a:t>analysis</a:t>
            </a:r>
            <a:r>
              <a:rPr lang="en-US" dirty="0" smtClean="0"/>
              <a:t> of both intra and peripheral OD indicators</a:t>
            </a:r>
          </a:p>
          <a:p>
            <a:pPr lvl="1"/>
            <a:endParaRPr lang="en-US" i="1" dirty="0" smtClean="0">
              <a:solidFill>
                <a:srgbClr val="0000FF"/>
              </a:solidFill>
            </a:endParaRPr>
          </a:p>
          <a:p>
            <a:pPr lvl="1"/>
            <a:r>
              <a:rPr lang="en-US" b="1" dirty="0" smtClean="0"/>
              <a:t>Intra- OD</a:t>
            </a:r>
          </a:p>
          <a:p>
            <a:pPr lvl="2"/>
            <a:r>
              <a:rPr lang="en-US" dirty="0" smtClean="0"/>
              <a:t>certain types of deformation in the OD shape and its composition </a:t>
            </a:r>
          </a:p>
          <a:p>
            <a:pPr lvl="1"/>
            <a:endParaRPr lang="en-US" i="1" dirty="0" smtClean="0">
              <a:solidFill>
                <a:srgbClr val="0000FF"/>
              </a:solidFill>
            </a:endParaRPr>
          </a:p>
          <a:p>
            <a:pPr lvl="1"/>
            <a:r>
              <a:rPr lang="en-US" b="1" dirty="0" smtClean="0"/>
              <a:t>Peripheral-OD </a:t>
            </a:r>
          </a:p>
          <a:p>
            <a:pPr lvl="2"/>
            <a:r>
              <a:rPr lang="en-US" dirty="0" smtClean="0"/>
              <a:t>presence of PPA and RNFL defect</a:t>
            </a:r>
          </a:p>
          <a:p>
            <a:endParaRPr lang="en-US" dirty="0" smtClean="0"/>
          </a:p>
          <a:p>
            <a:pPr>
              <a:buFont typeface="Wingdings" pitchFamily="2" charset="2"/>
              <a:buChar char="Ø"/>
            </a:pPr>
            <a:r>
              <a:rPr lang="en-US" dirty="0" smtClean="0"/>
              <a:t>Classify glaucoma by </a:t>
            </a:r>
            <a:r>
              <a:rPr lang="en-US" i="1" dirty="0" smtClean="0">
                <a:solidFill>
                  <a:srgbClr val="0000FF"/>
                </a:solidFill>
              </a:rPr>
              <a:t>integrating </a:t>
            </a:r>
            <a:r>
              <a:rPr lang="en-US" dirty="0" smtClean="0"/>
              <a:t>analysis</a:t>
            </a:r>
            <a:r>
              <a:rPr lang="en-US" i="1" dirty="0" smtClean="0">
                <a:solidFill>
                  <a:srgbClr val="0000FF"/>
                </a:solidFill>
              </a:rPr>
              <a:t> </a:t>
            </a:r>
            <a:r>
              <a:rPr lang="en-US" dirty="0" smtClean="0"/>
              <a:t>results</a:t>
            </a:r>
          </a:p>
          <a:p>
            <a:pPr>
              <a:buFont typeface="Wingdings" pitchFamily="2" charset="2"/>
              <a:buChar char="Ø"/>
            </a:pPr>
            <a:endParaRPr lang="en-US" dirty="0" smtClean="0"/>
          </a:p>
          <a:p>
            <a:pPr>
              <a:buFont typeface="Wingdings" pitchFamily="2" charset="2"/>
              <a:buChar char="Ø"/>
            </a:pPr>
            <a:r>
              <a:rPr lang="en-US" dirty="0" smtClean="0"/>
              <a:t>Collect data and ground truth to evaluate developed solutions</a:t>
            </a:r>
          </a:p>
          <a:p>
            <a:pPr>
              <a:buNone/>
            </a:pPr>
            <a:endParaRPr lang="en-US" dirty="0" smtClean="0"/>
          </a:p>
          <a:p>
            <a:endParaRPr lang="en-US" dirty="0" smtClean="0"/>
          </a:p>
          <a:p>
            <a:endParaRPr lang="en-US" dirty="0" smtClean="0"/>
          </a:p>
          <a:p>
            <a:endParaRPr lang="en-US" dirty="0"/>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7</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box(in)">
                                      <p:cBhvr>
                                        <p:cTn id="7" dur="500"/>
                                        <p:tgtEl>
                                          <p:spTgt spid="5">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0" end="10"/>
                                            </p:txEl>
                                          </p:spTgt>
                                        </p:tgtEl>
                                        <p:attrNameLst>
                                          <p:attrName>style.visibility</p:attrName>
                                        </p:attrNameLst>
                                      </p:cBhvr>
                                      <p:to>
                                        <p:strVal val="visible"/>
                                      </p:to>
                                    </p:set>
                                    <p:animEffect transition="in" filter="box(in)">
                                      <p:cBhvr>
                                        <p:cTn id="1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685800" y="1143000"/>
            <a:ext cx="8153400" cy="5410200"/>
          </a:xfrm>
        </p:spPr>
        <p:txBody>
          <a:bodyPr/>
          <a:lstStyle/>
          <a:p>
            <a:pPr marL="914400" lvl="1" indent="-457200">
              <a:buFont typeface="Wingdings" pitchFamily="2" charset="2"/>
              <a:buChar char="Ø"/>
            </a:pPr>
            <a:r>
              <a:rPr lang="en-US" sz="2400" dirty="0" smtClean="0">
                <a:solidFill>
                  <a:srgbClr val="008000"/>
                </a:solidFill>
                <a:latin typeface="Gill Sans MT" pitchFamily="34" charset="0"/>
              </a:rPr>
              <a:t>Optic disk segmentation </a:t>
            </a:r>
          </a:p>
          <a:p>
            <a:pPr marL="1371600" lvl="2" indent="-457200">
              <a:buFont typeface="Wingdings" pitchFamily="2" charset="2"/>
              <a:buChar char="§"/>
            </a:pPr>
            <a:r>
              <a:rPr lang="en-US" sz="2200" dirty="0" smtClean="0">
                <a:solidFill>
                  <a:srgbClr val="008000"/>
                </a:solidFill>
                <a:latin typeface="Gill Sans MT" pitchFamily="34" charset="0"/>
              </a:rPr>
              <a:t> Challenges</a:t>
            </a:r>
          </a:p>
          <a:p>
            <a:pPr marL="1371600" lvl="2" indent="-457200">
              <a:buFont typeface="Wingdings" pitchFamily="2" charset="2"/>
              <a:buChar char="§"/>
            </a:pPr>
            <a:r>
              <a:rPr lang="en-US" sz="2200" dirty="0" smtClean="0">
                <a:solidFill>
                  <a:srgbClr val="008000"/>
                </a:solidFill>
              </a:rPr>
              <a:t> State of art </a:t>
            </a:r>
          </a:p>
          <a:p>
            <a:pPr marL="1371600" lvl="2" indent="-457200">
              <a:buFont typeface="Wingdings" pitchFamily="2" charset="2"/>
              <a:buChar char="§"/>
            </a:pPr>
            <a:r>
              <a:rPr lang="en-US" sz="2200" dirty="0" smtClean="0">
                <a:solidFill>
                  <a:srgbClr val="008000"/>
                </a:solidFill>
                <a:latin typeface="Gill Sans MT" pitchFamily="34" charset="0"/>
              </a:rPr>
              <a:t> Proposed approach  </a:t>
            </a:r>
          </a:p>
          <a:p>
            <a:pPr marL="914400" lvl="1" indent="-457200">
              <a:buFont typeface="Wingdings" pitchFamily="2" charset="2"/>
              <a:buChar char="v"/>
            </a:pPr>
            <a:endParaRPr lang="en-US" sz="2400" dirty="0" smtClean="0">
              <a:latin typeface="Gill Sans MT" pitchFamily="34" charset="0"/>
            </a:endParaRPr>
          </a:p>
          <a:p>
            <a:pPr marL="914400" lvl="1" indent="-457200">
              <a:buFont typeface="Wingdings" pitchFamily="2" charset="2"/>
              <a:buChar char="v"/>
            </a:pPr>
            <a:r>
              <a:rPr lang="en-US" sz="2400" dirty="0" smtClean="0">
                <a:latin typeface="Gill Sans MT" pitchFamily="34" charset="0"/>
              </a:rPr>
              <a:t>Cup segmentation </a:t>
            </a:r>
          </a:p>
          <a:p>
            <a:pPr marL="1371600" lvl="2" indent="-457200">
              <a:buFont typeface="Wingdings" pitchFamily="2" charset="2"/>
              <a:buChar char="§"/>
            </a:pPr>
            <a:r>
              <a:rPr lang="en-US" sz="2000" dirty="0" smtClean="0">
                <a:latin typeface="Gill Sans MT" pitchFamily="34" charset="0"/>
              </a:rPr>
              <a:t>Monocular images</a:t>
            </a:r>
          </a:p>
          <a:p>
            <a:pPr marL="1371600" lvl="2" indent="-457200">
              <a:buFont typeface="Wingdings" pitchFamily="2" charset="2"/>
              <a:buChar char="§"/>
            </a:pPr>
            <a:r>
              <a:rPr lang="en-US" sz="2000" dirty="0" smtClean="0">
                <a:latin typeface="Gill Sans MT" pitchFamily="34" charset="0"/>
              </a:rPr>
              <a:t>Multi-view images</a:t>
            </a:r>
          </a:p>
          <a:p>
            <a:pPr marL="914400" lvl="1" indent="-457200">
              <a:buFont typeface="Wingdings" pitchFamily="2" charset="2"/>
              <a:buChar char="v"/>
            </a:pPr>
            <a:endParaRPr lang="en-US" sz="2400" dirty="0" smtClean="0">
              <a:latin typeface="Gill Sans MT" pitchFamily="34" charset="0"/>
            </a:endParaRPr>
          </a:p>
          <a:p>
            <a:pPr marL="914400" lvl="1" indent="-457200">
              <a:buFont typeface="Wingdings" pitchFamily="2" charset="2"/>
              <a:buChar char="v"/>
            </a:pPr>
            <a:r>
              <a:rPr lang="en-US" sz="2400" dirty="0" smtClean="0">
                <a:latin typeface="Gill Sans MT" pitchFamily="34" charset="0"/>
              </a:rPr>
              <a:t>PPA and RNFL detection </a:t>
            </a:r>
          </a:p>
          <a:p>
            <a:pPr marL="914400" lvl="1" indent="-457200">
              <a:buFont typeface="Wingdings" pitchFamily="2" charset="2"/>
              <a:buChar char="v"/>
            </a:pPr>
            <a:endParaRPr lang="en-US" sz="2400" dirty="0" smtClean="0">
              <a:latin typeface="Gill Sans MT" pitchFamily="34" charset="0"/>
            </a:endParaRPr>
          </a:p>
          <a:p>
            <a:pPr marL="914400" lvl="1" indent="-457200">
              <a:buFont typeface="Wingdings" pitchFamily="2" charset="2"/>
              <a:buChar char="v"/>
            </a:pPr>
            <a:r>
              <a:rPr lang="en-US" sz="2400" dirty="0"/>
              <a:t>I</a:t>
            </a:r>
            <a:r>
              <a:rPr lang="en-US" sz="2400" dirty="0" smtClean="0"/>
              <a:t>mage-level glaucoma classification</a:t>
            </a:r>
          </a:p>
        </p:txBody>
      </p:sp>
      <p:sp>
        <p:nvSpPr>
          <p:cNvPr id="4" name="TextBox 3"/>
          <p:cNvSpPr txBox="1"/>
          <p:nvPr/>
        </p:nvSpPr>
        <p:spPr>
          <a:xfrm>
            <a:off x="8673935" y="0"/>
            <a:ext cx="457200" cy="307777"/>
          </a:xfrm>
          <a:prstGeom prst="rect">
            <a:avLst/>
          </a:prstGeom>
          <a:noFill/>
        </p:spPr>
        <p:txBody>
          <a:bodyPr wrap="square" rtlCol="0">
            <a:spAutoFit/>
          </a:bodyPr>
          <a:lstStyle/>
          <a:p>
            <a:pPr algn="r"/>
            <a:r>
              <a:rPr lang="en-US" sz="1400" b="1" dirty="0" smtClean="0"/>
              <a:t>8</a:t>
            </a:r>
            <a:endParaRPr lang="en-US"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4876800" y="1828800"/>
            <a:ext cx="3886200" cy="4495800"/>
          </a:xfrm>
          <a:prstGeom prst="rect">
            <a:avLst/>
          </a:prstGeom>
          <a:solidFill>
            <a:schemeClr val="accent2">
              <a:lumMod val="20000"/>
              <a:lumOff val="80000"/>
              <a:alpha val="21000"/>
            </a:schemeClr>
          </a:solidFill>
          <a:ln w="9525" cap="flat" cmpd="sng" algn="ctr">
            <a:solidFill>
              <a:srgbClr val="FF6600"/>
            </a:solidFill>
            <a:prstDash val="solid"/>
            <a:round/>
            <a:headEnd type="none" w="med" len="med"/>
            <a:tailEnd type="none" w="med" len="med"/>
          </a:ln>
          <a:effectLst/>
        </p:spPr>
        <p:txBody>
          <a:bodyPr/>
          <a:lstStyle/>
          <a:p>
            <a:pPr eaLnBrk="0" hangingPunct="0">
              <a:defRPr/>
            </a:pPr>
            <a:endParaRPr lang="en-US" sz="2400">
              <a:latin typeface="Times"/>
            </a:endParaRPr>
          </a:p>
        </p:txBody>
      </p:sp>
      <p:sp>
        <p:nvSpPr>
          <p:cNvPr id="7171" name="Title 1"/>
          <p:cNvSpPr>
            <a:spLocks noGrp="1"/>
          </p:cNvSpPr>
          <p:nvPr>
            <p:ph type="title"/>
          </p:nvPr>
        </p:nvSpPr>
        <p:spPr/>
        <p:txBody>
          <a:bodyPr/>
          <a:lstStyle/>
          <a:p>
            <a:r>
              <a:rPr lang="en-US" smtClean="0"/>
              <a:t>Challenges </a:t>
            </a:r>
          </a:p>
        </p:txBody>
      </p:sp>
      <p:pic>
        <p:nvPicPr>
          <p:cNvPr id="7172" name="Picture 2" descr="D:\icvgip10\images\representativeImages\IM000166.JPG"/>
          <p:cNvPicPr>
            <a:picLocks noChangeAspect="1" noChangeArrowheads="1"/>
          </p:cNvPicPr>
          <p:nvPr/>
        </p:nvPicPr>
        <p:blipFill>
          <a:blip r:embed="rId3"/>
          <a:srcRect/>
          <a:stretch>
            <a:fillRect/>
          </a:stretch>
        </p:blipFill>
        <p:spPr bwMode="auto">
          <a:xfrm>
            <a:off x="333375" y="1828800"/>
            <a:ext cx="4357688" cy="4572000"/>
          </a:xfrm>
          <a:prstGeom prst="rect">
            <a:avLst/>
          </a:prstGeom>
          <a:noFill/>
          <a:ln w="9525">
            <a:noFill/>
            <a:miter lim="800000"/>
            <a:headEnd/>
            <a:tailEnd/>
          </a:ln>
        </p:spPr>
      </p:pic>
      <p:grpSp>
        <p:nvGrpSpPr>
          <p:cNvPr id="2" name="Group 18"/>
          <p:cNvGrpSpPr>
            <a:grpSpLocks/>
          </p:cNvGrpSpPr>
          <p:nvPr/>
        </p:nvGrpSpPr>
        <p:grpSpPr bwMode="auto">
          <a:xfrm>
            <a:off x="331788" y="1828800"/>
            <a:ext cx="4359275" cy="4572000"/>
            <a:chOff x="332232" y="1828808"/>
            <a:chExt cx="4358446" cy="4572000"/>
          </a:xfrm>
        </p:grpSpPr>
        <p:pic>
          <p:nvPicPr>
            <p:cNvPr id="7189" name="Picture 3" descr="D:\icvgip10\images\representativeImages\GT.JPG"/>
            <p:cNvPicPr>
              <a:picLocks noChangeAspect="1" noChangeArrowheads="1"/>
            </p:cNvPicPr>
            <p:nvPr/>
          </p:nvPicPr>
          <p:blipFill>
            <a:blip r:embed="rId4"/>
            <a:srcRect/>
            <a:stretch>
              <a:fillRect/>
            </a:stretch>
          </p:blipFill>
          <p:spPr bwMode="auto">
            <a:xfrm>
              <a:off x="332232" y="1828808"/>
              <a:ext cx="4358446" cy="4572000"/>
            </a:xfrm>
            <a:prstGeom prst="rect">
              <a:avLst/>
            </a:prstGeom>
            <a:noFill/>
            <a:ln w="9525">
              <a:noFill/>
              <a:miter lim="800000"/>
              <a:headEnd/>
              <a:tailEnd/>
            </a:ln>
          </p:spPr>
        </p:pic>
        <p:sp>
          <p:nvSpPr>
            <p:cNvPr id="11" name="Down Arrow 10"/>
            <p:cNvSpPr/>
            <p:nvPr/>
          </p:nvSpPr>
          <p:spPr>
            <a:xfrm rot="13293133">
              <a:off x="1457555" y="4757746"/>
              <a:ext cx="66662" cy="514350"/>
            </a:xfrm>
            <a:prstGeom prst="downArrow">
              <a:avLst>
                <a:gd name="adj1" fmla="val 50000"/>
                <a:gd name="adj2" fmla="val 6775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91" name="TextBox 11"/>
            <p:cNvSpPr txBox="1">
              <a:spLocks noChangeArrowheads="1"/>
            </p:cNvSpPr>
            <p:nvPr/>
          </p:nvSpPr>
          <p:spPr bwMode="auto">
            <a:xfrm>
              <a:off x="609600" y="5257800"/>
              <a:ext cx="1371600" cy="646331"/>
            </a:xfrm>
            <a:prstGeom prst="rect">
              <a:avLst/>
            </a:prstGeom>
            <a:noFill/>
            <a:ln w="9525">
              <a:noFill/>
              <a:miter lim="800000"/>
              <a:headEnd/>
              <a:tailEnd/>
            </a:ln>
          </p:spPr>
          <p:txBody>
            <a:bodyPr>
              <a:spAutoFit/>
            </a:bodyPr>
            <a:lstStyle/>
            <a:p>
              <a:r>
                <a:rPr lang="en-US" b="1">
                  <a:solidFill>
                    <a:schemeClr val="bg1"/>
                  </a:solidFill>
                </a:rPr>
                <a:t>Optic disk boundary</a:t>
              </a:r>
            </a:p>
          </p:txBody>
        </p:sp>
      </p:grpSp>
      <p:grpSp>
        <p:nvGrpSpPr>
          <p:cNvPr id="3" name="Group 19"/>
          <p:cNvGrpSpPr>
            <a:grpSpLocks/>
          </p:cNvGrpSpPr>
          <p:nvPr/>
        </p:nvGrpSpPr>
        <p:grpSpPr bwMode="auto">
          <a:xfrm>
            <a:off x="2133600" y="2209800"/>
            <a:ext cx="2419350" cy="1120775"/>
            <a:chOff x="6538808" y="2286000"/>
            <a:chExt cx="2420134" cy="1120082"/>
          </a:xfrm>
        </p:grpSpPr>
        <p:sp>
          <p:nvSpPr>
            <p:cNvPr id="7187" name="TextBox 12"/>
            <p:cNvSpPr txBox="1">
              <a:spLocks noChangeArrowheads="1"/>
            </p:cNvSpPr>
            <p:nvPr/>
          </p:nvSpPr>
          <p:spPr bwMode="auto">
            <a:xfrm>
              <a:off x="7130142" y="2286000"/>
              <a:ext cx="1828800" cy="646331"/>
            </a:xfrm>
            <a:prstGeom prst="rect">
              <a:avLst/>
            </a:prstGeom>
            <a:noFill/>
            <a:ln w="9525">
              <a:noFill/>
              <a:miter lim="800000"/>
              <a:headEnd/>
              <a:tailEnd/>
            </a:ln>
          </p:spPr>
          <p:txBody>
            <a:bodyPr>
              <a:spAutoFit/>
            </a:bodyPr>
            <a:lstStyle/>
            <a:p>
              <a:r>
                <a:rPr lang="en-US" b="1"/>
                <a:t>Smooth region transition</a:t>
              </a:r>
            </a:p>
          </p:txBody>
        </p:sp>
        <p:sp>
          <p:nvSpPr>
            <p:cNvPr id="14" name="Left Brace 13"/>
            <p:cNvSpPr/>
            <p:nvPr/>
          </p:nvSpPr>
          <p:spPr>
            <a:xfrm rot="6919904">
              <a:off x="6822519" y="2592474"/>
              <a:ext cx="529897" cy="1097318"/>
            </a:xfrm>
            <a:prstGeom prst="leftBrace">
              <a:avLst>
                <a:gd name="adj1" fmla="val 0"/>
                <a:gd name="adj2" fmla="val 50000"/>
              </a:avLst>
            </a:prstGeom>
            <a:ln/>
          </p:spPr>
          <p:style>
            <a:lnRef idx="3">
              <a:schemeClr val="dk1"/>
            </a:lnRef>
            <a:fillRef idx="0">
              <a:schemeClr val="dk1"/>
            </a:fillRef>
            <a:effectRef idx="2">
              <a:schemeClr val="dk1"/>
            </a:effectRef>
            <a:fontRef idx="minor">
              <a:schemeClr val="tx1"/>
            </a:fontRef>
          </p:style>
          <p:txBody>
            <a:bodyPr anchor="ctr"/>
            <a:lstStyle/>
            <a:p>
              <a:pPr algn="ctr">
                <a:defRPr/>
              </a:pPr>
              <a:endParaRPr lang="en-US"/>
            </a:p>
          </p:txBody>
        </p:sp>
      </p:grpSp>
      <p:grpSp>
        <p:nvGrpSpPr>
          <p:cNvPr id="4" name="Group 20"/>
          <p:cNvGrpSpPr>
            <a:grpSpLocks/>
          </p:cNvGrpSpPr>
          <p:nvPr/>
        </p:nvGrpSpPr>
        <p:grpSpPr bwMode="auto">
          <a:xfrm>
            <a:off x="3276600" y="3810000"/>
            <a:ext cx="1485900" cy="1776413"/>
            <a:chOff x="7658413" y="3823661"/>
            <a:chExt cx="1485587" cy="1775668"/>
          </a:xfrm>
        </p:grpSpPr>
        <p:sp>
          <p:nvSpPr>
            <p:cNvPr id="15" name="Left Brace 14"/>
            <p:cNvSpPr/>
            <p:nvPr/>
          </p:nvSpPr>
          <p:spPr>
            <a:xfrm rot="12683926">
              <a:off x="7658413" y="3823661"/>
              <a:ext cx="687243" cy="1724889"/>
            </a:xfrm>
            <a:prstGeom prst="leftBrace">
              <a:avLst>
                <a:gd name="adj1" fmla="val 17187"/>
                <a:gd name="adj2" fmla="val 49876"/>
              </a:avLst>
            </a:prstGeom>
            <a:ln/>
          </p:spPr>
          <p:style>
            <a:lnRef idx="3">
              <a:schemeClr val="dk1"/>
            </a:lnRef>
            <a:fillRef idx="0">
              <a:schemeClr val="dk1"/>
            </a:fillRef>
            <a:effectRef idx="2">
              <a:schemeClr val="dk1"/>
            </a:effectRef>
            <a:fontRef idx="minor">
              <a:schemeClr val="tx1"/>
            </a:fontRef>
          </p:style>
          <p:txBody>
            <a:bodyPr anchor="ctr"/>
            <a:lstStyle/>
            <a:p>
              <a:pPr algn="ctr">
                <a:defRPr/>
              </a:pPr>
              <a:endParaRPr lang="en-US"/>
            </a:p>
          </p:txBody>
        </p:sp>
        <p:sp>
          <p:nvSpPr>
            <p:cNvPr id="7186" name="TextBox 15"/>
            <p:cNvSpPr txBox="1">
              <a:spLocks noChangeArrowheads="1"/>
            </p:cNvSpPr>
            <p:nvPr/>
          </p:nvSpPr>
          <p:spPr bwMode="auto">
            <a:xfrm>
              <a:off x="7924800" y="4952998"/>
              <a:ext cx="1219200" cy="646331"/>
            </a:xfrm>
            <a:prstGeom prst="rect">
              <a:avLst/>
            </a:prstGeom>
            <a:noFill/>
            <a:ln w="9525">
              <a:noFill/>
              <a:miter lim="800000"/>
              <a:headEnd/>
              <a:tailEnd/>
            </a:ln>
          </p:spPr>
          <p:txBody>
            <a:bodyPr>
              <a:spAutoFit/>
            </a:bodyPr>
            <a:lstStyle/>
            <a:p>
              <a:r>
                <a:rPr lang="en-US" b="1"/>
                <a:t>Atrophy </a:t>
              </a:r>
            </a:p>
            <a:p>
              <a:r>
                <a:rPr lang="en-US" b="1"/>
                <a:t>region</a:t>
              </a:r>
            </a:p>
          </p:txBody>
        </p:sp>
      </p:grpSp>
      <p:grpSp>
        <p:nvGrpSpPr>
          <p:cNvPr id="5" name="Group 27"/>
          <p:cNvGrpSpPr>
            <a:grpSpLocks/>
          </p:cNvGrpSpPr>
          <p:nvPr/>
        </p:nvGrpSpPr>
        <p:grpSpPr bwMode="auto">
          <a:xfrm>
            <a:off x="381000" y="3505200"/>
            <a:ext cx="1828800" cy="609600"/>
            <a:chOff x="381000" y="3505200"/>
            <a:chExt cx="1828800" cy="609600"/>
          </a:xfrm>
        </p:grpSpPr>
        <p:cxnSp>
          <p:nvCxnSpPr>
            <p:cNvPr id="25" name="Straight Arrow Connector 24"/>
            <p:cNvCxnSpPr/>
            <p:nvPr/>
          </p:nvCxnSpPr>
          <p:spPr bwMode="auto">
            <a:xfrm>
              <a:off x="1219200" y="3810000"/>
              <a:ext cx="685800" cy="3048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7184" name="TextBox 26"/>
            <p:cNvSpPr txBox="1">
              <a:spLocks noChangeArrowheads="1"/>
            </p:cNvSpPr>
            <p:nvPr/>
          </p:nvSpPr>
          <p:spPr bwMode="auto">
            <a:xfrm>
              <a:off x="381000" y="3505200"/>
              <a:ext cx="1828800" cy="369332"/>
            </a:xfrm>
            <a:prstGeom prst="rect">
              <a:avLst/>
            </a:prstGeom>
            <a:noFill/>
            <a:ln w="9525">
              <a:noFill/>
              <a:miter lim="800000"/>
              <a:headEnd/>
              <a:tailEnd/>
            </a:ln>
          </p:spPr>
          <p:txBody>
            <a:bodyPr>
              <a:spAutoFit/>
            </a:bodyPr>
            <a:lstStyle/>
            <a:p>
              <a:r>
                <a:rPr lang="en-US" b="1"/>
                <a:t>Vessels</a:t>
              </a:r>
            </a:p>
          </p:txBody>
        </p:sp>
      </p:grpSp>
      <p:sp>
        <p:nvSpPr>
          <p:cNvPr id="29" name="TextBox 28"/>
          <p:cNvSpPr txBox="1">
            <a:spLocks noChangeArrowheads="1"/>
          </p:cNvSpPr>
          <p:nvPr/>
        </p:nvSpPr>
        <p:spPr bwMode="auto">
          <a:xfrm>
            <a:off x="4876800" y="1905000"/>
            <a:ext cx="4038600" cy="4278313"/>
          </a:xfrm>
          <a:prstGeom prst="rect">
            <a:avLst/>
          </a:prstGeom>
          <a:noFill/>
          <a:ln w="9525">
            <a:noFill/>
            <a:miter lim="800000"/>
            <a:headEnd/>
            <a:tailEnd/>
          </a:ln>
        </p:spPr>
        <p:txBody>
          <a:bodyPr>
            <a:spAutoFit/>
          </a:bodyPr>
          <a:lstStyle/>
          <a:p>
            <a:pPr>
              <a:buFont typeface="Wingdings" pitchFamily="2" charset="2"/>
              <a:buChar char="Ø"/>
            </a:pPr>
            <a:r>
              <a:rPr lang="en-US" sz="2400" i="1" dirty="0"/>
              <a:t> </a:t>
            </a:r>
            <a:r>
              <a:rPr lang="en-US" sz="2400" i="1" dirty="0" smtClean="0"/>
              <a:t>Irregular </a:t>
            </a:r>
            <a:r>
              <a:rPr lang="en-US" sz="2400" i="1" dirty="0"/>
              <a:t>disk shape</a:t>
            </a:r>
          </a:p>
          <a:p>
            <a:pPr>
              <a:buFont typeface="Wingdings" pitchFamily="2" charset="2"/>
              <a:buChar char="Ø"/>
            </a:pPr>
            <a:endParaRPr lang="en-US" sz="2400" i="1" dirty="0"/>
          </a:p>
          <a:p>
            <a:pPr>
              <a:buFont typeface="Wingdings" pitchFamily="2" charset="2"/>
              <a:buChar char="Ø"/>
            </a:pPr>
            <a:r>
              <a:rPr lang="en-US" sz="2400" i="1" dirty="0"/>
              <a:t> </a:t>
            </a:r>
            <a:r>
              <a:rPr lang="en-US" sz="2400" i="1" dirty="0" smtClean="0"/>
              <a:t>Blood </a:t>
            </a:r>
            <a:r>
              <a:rPr lang="en-US" sz="2400" i="1" dirty="0"/>
              <a:t>vessel occlusions</a:t>
            </a:r>
          </a:p>
          <a:p>
            <a:pPr>
              <a:buFont typeface="Wingdings" pitchFamily="2" charset="2"/>
              <a:buChar char="Ø"/>
            </a:pPr>
            <a:endParaRPr lang="en-US" sz="2400" i="1" dirty="0"/>
          </a:p>
          <a:p>
            <a:pPr>
              <a:buFont typeface="Wingdings" pitchFamily="2" charset="2"/>
              <a:buChar char="Ø"/>
            </a:pPr>
            <a:r>
              <a:rPr lang="en-US" sz="2400" i="1" dirty="0"/>
              <a:t> </a:t>
            </a:r>
            <a:r>
              <a:rPr lang="en-US" sz="2400" i="1" dirty="0" smtClean="0"/>
              <a:t>Ill </a:t>
            </a:r>
            <a:r>
              <a:rPr lang="en-US" sz="2400" i="1" dirty="0"/>
              <a:t>defined boundaries</a:t>
            </a:r>
          </a:p>
          <a:p>
            <a:pPr>
              <a:buFont typeface="Wingdings" pitchFamily="2" charset="2"/>
              <a:buChar char="Ø"/>
            </a:pPr>
            <a:endParaRPr lang="en-US" sz="2400" i="1" dirty="0"/>
          </a:p>
          <a:p>
            <a:pPr>
              <a:buFont typeface="Wingdings" pitchFamily="2" charset="2"/>
              <a:buChar char="Ø"/>
            </a:pPr>
            <a:r>
              <a:rPr lang="en-US" sz="2400" i="1" dirty="0"/>
              <a:t> </a:t>
            </a:r>
            <a:r>
              <a:rPr lang="en-US" sz="2400" i="1" dirty="0" smtClean="0"/>
              <a:t>Atrophy </a:t>
            </a:r>
            <a:r>
              <a:rPr lang="en-US" sz="2400" i="1" dirty="0"/>
              <a:t>presence</a:t>
            </a:r>
          </a:p>
          <a:p>
            <a:pPr lvl="1">
              <a:buFont typeface="Wingdings" pitchFamily="2" charset="2"/>
              <a:buChar char="Ø"/>
            </a:pPr>
            <a:r>
              <a:rPr lang="en-US" sz="1600" i="1" dirty="0"/>
              <a:t> regions around OD with similar image characteristics</a:t>
            </a:r>
          </a:p>
          <a:p>
            <a:pPr>
              <a:buFont typeface="Wingdings" pitchFamily="2" charset="2"/>
              <a:buChar char="Ø"/>
            </a:pPr>
            <a:endParaRPr lang="en-US" sz="2400" i="1" dirty="0"/>
          </a:p>
          <a:p>
            <a:pPr>
              <a:buFont typeface="Wingdings" pitchFamily="2" charset="2"/>
              <a:buChar char="Ø"/>
            </a:pPr>
            <a:r>
              <a:rPr lang="en-US" sz="2400" i="1" dirty="0"/>
              <a:t> </a:t>
            </a:r>
            <a:r>
              <a:rPr lang="en-US" sz="2400" i="1" dirty="0" smtClean="0"/>
              <a:t>Inter </a:t>
            </a:r>
            <a:r>
              <a:rPr lang="en-US" sz="2400" i="1" dirty="0"/>
              <a:t>and intra image variations </a:t>
            </a:r>
          </a:p>
        </p:txBody>
      </p:sp>
      <p:grpSp>
        <p:nvGrpSpPr>
          <p:cNvPr id="6" name="Group 18"/>
          <p:cNvGrpSpPr>
            <a:grpSpLocks/>
          </p:cNvGrpSpPr>
          <p:nvPr/>
        </p:nvGrpSpPr>
        <p:grpSpPr bwMode="auto">
          <a:xfrm>
            <a:off x="469900" y="2209800"/>
            <a:ext cx="4114800" cy="3962400"/>
            <a:chOff x="685800" y="152400"/>
            <a:chExt cx="4740487" cy="4599432"/>
          </a:xfrm>
        </p:grpSpPr>
        <p:pic>
          <p:nvPicPr>
            <p:cNvPr id="7179" name="Picture 2" descr="F:\Written Material-past n current submission\TMI_glaucoma\images\dataset_atrophy\2864804_R.png"/>
            <p:cNvPicPr>
              <a:picLocks noChangeAspect="1" noChangeArrowheads="1"/>
            </p:cNvPicPr>
            <p:nvPr/>
          </p:nvPicPr>
          <p:blipFill>
            <a:blip r:embed="rId5"/>
            <a:srcRect/>
            <a:stretch>
              <a:fillRect/>
            </a:stretch>
          </p:blipFill>
          <p:spPr bwMode="auto">
            <a:xfrm>
              <a:off x="3037118" y="152400"/>
              <a:ext cx="2389169" cy="2313432"/>
            </a:xfrm>
            <a:prstGeom prst="rect">
              <a:avLst/>
            </a:prstGeom>
            <a:noFill/>
            <a:ln w="9525">
              <a:noFill/>
              <a:miter lim="800000"/>
              <a:headEnd/>
              <a:tailEnd/>
            </a:ln>
          </p:spPr>
        </p:pic>
        <p:pic>
          <p:nvPicPr>
            <p:cNvPr id="7180" name="Picture 5" descr="F:\Written Material-past n current submission\TMI_glaucoma\images\dataset_atrophy\1167573_R.png"/>
            <p:cNvPicPr>
              <a:picLocks noChangeAspect="1" noChangeArrowheads="1"/>
            </p:cNvPicPr>
            <p:nvPr/>
          </p:nvPicPr>
          <p:blipFill>
            <a:blip r:embed="rId6"/>
            <a:srcRect/>
            <a:stretch>
              <a:fillRect/>
            </a:stretch>
          </p:blipFill>
          <p:spPr bwMode="auto">
            <a:xfrm>
              <a:off x="2982688" y="2438400"/>
              <a:ext cx="2436114" cy="2313432"/>
            </a:xfrm>
            <a:prstGeom prst="rect">
              <a:avLst/>
            </a:prstGeom>
            <a:noFill/>
            <a:ln w="9525">
              <a:noFill/>
              <a:miter lim="800000"/>
              <a:headEnd/>
              <a:tailEnd/>
            </a:ln>
          </p:spPr>
        </p:pic>
        <p:pic>
          <p:nvPicPr>
            <p:cNvPr id="7181" name="Picture 7" descr="F:\Written Material-past n current submission\TMI_glaucoma\images\dataset_atrophy\2396691_R.png"/>
            <p:cNvPicPr>
              <a:picLocks noChangeAspect="1" noChangeArrowheads="1"/>
            </p:cNvPicPr>
            <p:nvPr/>
          </p:nvPicPr>
          <p:blipFill>
            <a:blip r:embed="rId7"/>
            <a:srcRect/>
            <a:stretch>
              <a:fillRect/>
            </a:stretch>
          </p:blipFill>
          <p:spPr bwMode="auto">
            <a:xfrm>
              <a:off x="685800" y="152400"/>
              <a:ext cx="2358244" cy="2313432"/>
            </a:xfrm>
            <a:prstGeom prst="rect">
              <a:avLst/>
            </a:prstGeom>
            <a:noFill/>
            <a:ln w="9525">
              <a:noFill/>
              <a:miter lim="800000"/>
              <a:headEnd/>
              <a:tailEnd/>
            </a:ln>
          </p:spPr>
        </p:pic>
        <p:pic>
          <p:nvPicPr>
            <p:cNvPr id="7182" name="Picture 4" descr="F:\Written Material-past n current submission\TMI_glaucoma\images\dataset_atrophy\2864841_L.png"/>
            <p:cNvPicPr>
              <a:picLocks noChangeAspect="1" noChangeArrowheads="1"/>
            </p:cNvPicPr>
            <p:nvPr/>
          </p:nvPicPr>
          <p:blipFill>
            <a:blip r:embed="rId8"/>
            <a:srcRect/>
            <a:stretch>
              <a:fillRect/>
            </a:stretch>
          </p:blipFill>
          <p:spPr bwMode="auto">
            <a:xfrm>
              <a:off x="685800" y="2438400"/>
              <a:ext cx="2412534" cy="2313432"/>
            </a:xfrm>
            <a:prstGeom prst="rect">
              <a:avLst/>
            </a:prstGeom>
            <a:noFill/>
            <a:ln w="9525">
              <a:noFill/>
              <a:miter lim="800000"/>
              <a:headEnd/>
              <a:tailEnd/>
            </a:ln>
          </p:spPr>
        </p:pic>
      </p:grpSp>
      <p:sp>
        <p:nvSpPr>
          <p:cNvPr id="24" name="TextBox 23"/>
          <p:cNvSpPr txBox="1"/>
          <p:nvPr/>
        </p:nvSpPr>
        <p:spPr>
          <a:xfrm>
            <a:off x="8673935" y="0"/>
            <a:ext cx="457200" cy="307777"/>
          </a:xfrm>
          <a:prstGeom prst="rect">
            <a:avLst/>
          </a:prstGeom>
          <a:noFill/>
        </p:spPr>
        <p:txBody>
          <a:bodyPr wrap="square" rtlCol="0">
            <a:spAutoFit/>
          </a:bodyPr>
          <a:lstStyle/>
          <a:p>
            <a:pPr algn="r"/>
            <a:r>
              <a:rPr lang="en-US" sz="1400" b="1" dirty="0" smtClean="0"/>
              <a:t>9</a:t>
            </a:r>
            <a:endParaRPr lang="en-US" b="1" dirty="0"/>
          </a:p>
        </p:txBody>
      </p:sp>
    </p:spTree>
    <p:extLst>
      <p:ext uri="{BB962C8B-B14F-4D97-AF65-F5344CB8AC3E}">
        <p14:creationId xmlns:p14="http://schemas.microsoft.com/office/powerpoint/2010/main" val="3877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Template">
  <a:themeElements>
    <a:clrScheme name="new_cv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_cvit">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new_cv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_cvi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_cvi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_cvi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_cvi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_cvi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_cvi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_cvi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_cvi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_cvi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_cvi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_cvi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ppttemp</Template>
  <TotalTime>0</TotalTime>
  <Words>3478</Words>
  <Application>Microsoft Office PowerPoint</Application>
  <PresentationFormat>On-screen Show (4:3)</PresentationFormat>
  <Paragraphs>891</Paragraphs>
  <Slides>60</Slides>
  <Notes>29</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pptTemplate</vt:lpstr>
      <vt:lpstr>Automated Retinal Image Analysis for the detection of Glaucoma</vt:lpstr>
      <vt:lpstr>Screening for Glaucoma</vt:lpstr>
      <vt:lpstr>Medical Background</vt:lpstr>
      <vt:lpstr>PowerPoint Presentation</vt:lpstr>
      <vt:lpstr>Glaucoma Indicators</vt:lpstr>
      <vt:lpstr>Related Work</vt:lpstr>
      <vt:lpstr>Thesis Objectives</vt:lpstr>
      <vt:lpstr>Outline </vt:lpstr>
      <vt:lpstr>Challenges </vt:lpstr>
      <vt:lpstr>OD Segmentation State of the Art</vt:lpstr>
      <vt:lpstr>C-V model: Limitations </vt:lpstr>
      <vt:lpstr>Our Proposal</vt:lpstr>
      <vt:lpstr> Original Chan Vese (C-V) Model</vt:lpstr>
      <vt:lpstr>Localising the Energy Functional</vt:lpstr>
      <vt:lpstr>Integration over Multi-feature Channels</vt:lpstr>
      <vt:lpstr>Energy minimisation over all Points</vt:lpstr>
      <vt:lpstr>PowerPoint Presentation</vt:lpstr>
      <vt:lpstr>Experiments</vt:lpstr>
      <vt:lpstr>Results</vt:lpstr>
      <vt:lpstr>Evaluation Metrics </vt:lpstr>
      <vt:lpstr>Results on 138 images</vt:lpstr>
      <vt:lpstr>Summary: OD Segmentation</vt:lpstr>
      <vt:lpstr>Outline </vt:lpstr>
      <vt:lpstr>Cup Segmentation: Monocular </vt:lpstr>
      <vt:lpstr>Cup segmentation: Monocular</vt:lpstr>
      <vt:lpstr>Limitations with Monocular images</vt:lpstr>
      <vt:lpstr>Alternatives</vt:lpstr>
      <vt:lpstr>Cup Segmentation: Multi-view Images </vt:lpstr>
      <vt:lpstr>Depth discontinuity at cup boundary</vt:lpstr>
      <vt:lpstr>Displacement field: Image Matching between pair images</vt:lpstr>
      <vt:lpstr>PowerPoint Presentation</vt:lpstr>
      <vt:lpstr>Estimation of Cup Boundary Points</vt:lpstr>
      <vt:lpstr>Experiments </vt:lpstr>
      <vt:lpstr>Results</vt:lpstr>
      <vt:lpstr>With an addition retinal view</vt:lpstr>
      <vt:lpstr>Summary - Cup Segmentation</vt:lpstr>
      <vt:lpstr>Outline </vt:lpstr>
      <vt:lpstr>Detection of PPA and RNFL defect</vt:lpstr>
      <vt:lpstr>Proposed Approach</vt:lpstr>
      <vt:lpstr>Local Context-based detection</vt:lpstr>
      <vt:lpstr>Feature Extraction</vt:lpstr>
      <vt:lpstr>PowerPoint Presentation</vt:lpstr>
      <vt:lpstr>Results: PPA Detection</vt:lpstr>
      <vt:lpstr>Results: RNFL defect</vt:lpstr>
      <vt:lpstr>Quantitative Results</vt:lpstr>
      <vt:lpstr>Summary PPA and RNFL defect Detection</vt:lpstr>
      <vt:lpstr>Outline </vt:lpstr>
      <vt:lpstr>Final Classification System</vt:lpstr>
      <vt:lpstr>High-level image features</vt:lpstr>
      <vt:lpstr>Low-level image features</vt:lpstr>
      <vt:lpstr>Dataset</vt:lpstr>
      <vt:lpstr>Classification Scheme</vt:lpstr>
      <vt:lpstr>PowerPoint Presentation</vt:lpstr>
      <vt:lpstr>Performance of Glaucoma Classification</vt:lpstr>
      <vt:lpstr>Comparison with Human Experts</vt:lpstr>
      <vt:lpstr>Observations</vt:lpstr>
      <vt:lpstr>Conclusions</vt:lpstr>
      <vt:lpstr>Future Work Directions</vt:lpstr>
      <vt:lpstr>Thanks for your attention !</vt:lpstr>
      <vt:lpstr>Publications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Gopal</dc:creator>
  <cp:lastModifiedBy>Joshi, Gopal</cp:lastModifiedBy>
  <cp:revision>929</cp:revision>
  <dcterms:created xsi:type="dcterms:W3CDTF">2006-08-16T00:00:00Z</dcterms:created>
  <dcterms:modified xsi:type="dcterms:W3CDTF">2014-08-04T08:29:32Z</dcterms:modified>
</cp:coreProperties>
</file>