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07"/>
  </p:notesMasterIdLst>
  <p:handoutMasterIdLst>
    <p:handoutMasterId r:id="rId108"/>
  </p:handoutMasterIdLst>
  <p:sldIdLst>
    <p:sldId id="333" r:id="rId3"/>
    <p:sldId id="435" r:id="rId4"/>
    <p:sldId id="582" r:id="rId5"/>
    <p:sldId id="553" r:id="rId6"/>
    <p:sldId id="623" r:id="rId7"/>
    <p:sldId id="624" r:id="rId8"/>
    <p:sldId id="554" r:id="rId9"/>
    <p:sldId id="641" r:id="rId10"/>
    <p:sldId id="575" r:id="rId11"/>
    <p:sldId id="510" r:id="rId12"/>
    <p:sldId id="509" r:id="rId13"/>
    <p:sldId id="627" r:id="rId14"/>
    <p:sldId id="628" r:id="rId15"/>
    <p:sldId id="630" r:id="rId16"/>
    <p:sldId id="634" r:id="rId17"/>
    <p:sldId id="636" r:id="rId18"/>
    <p:sldId id="637" r:id="rId19"/>
    <p:sldId id="658" r:id="rId20"/>
    <p:sldId id="639" r:id="rId21"/>
    <p:sldId id="640" r:id="rId22"/>
    <p:sldId id="638" r:id="rId23"/>
    <p:sldId id="421" r:id="rId24"/>
    <p:sldId id="583" r:id="rId25"/>
    <p:sldId id="632" r:id="rId26"/>
    <p:sldId id="556" r:id="rId27"/>
    <p:sldId id="631" r:id="rId28"/>
    <p:sldId id="617" r:id="rId29"/>
    <p:sldId id="633" r:id="rId30"/>
    <p:sldId id="618" r:id="rId31"/>
    <p:sldId id="507" r:id="rId32"/>
    <p:sldId id="558" r:id="rId33"/>
    <p:sldId id="612" r:id="rId34"/>
    <p:sldId id="372" r:id="rId35"/>
    <p:sldId id="649" r:id="rId36"/>
    <p:sldId id="653" r:id="rId37"/>
    <p:sldId id="654" r:id="rId38"/>
    <p:sldId id="655" r:id="rId39"/>
    <p:sldId id="651" r:id="rId40"/>
    <p:sldId id="494" r:id="rId41"/>
    <p:sldId id="497" r:id="rId42"/>
    <p:sldId id="498" r:id="rId43"/>
    <p:sldId id="527" r:id="rId44"/>
    <p:sldId id="499" r:id="rId45"/>
    <p:sldId id="532" r:id="rId46"/>
    <p:sldId id="501" r:id="rId47"/>
    <p:sldId id="647" r:id="rId48"/>
    <p:sldId id="677" r:id="rId49"/>
    <p:sldId id="667" r:id="rId50"/>
    <p:sldId id="668" r:id="rId51"/>
    <p:sldId id="505" r:id="rId52"/>
    <p:sldId id="538" r:id="rId53"/>
    <p:sldId id="621" r:id="rId54"/>
    <p:sldId id="592" r:id="rId55"/>
    <p:sldId id="684" r:id="rId56"/>
    <p:sldId id="685" r:id="rId57"/>
    <p:sldId id="506" r:id="rId58"/>
    <p:sldId id="585" r:id="rId59"/>
    <p:sldId id="626" r:id="rId60"/>
    <p:sldId id="586" r:id="rId61"/>
    <p:sldId id="587" r:id="rId62"/>
    <p:sldId id="588" r:id="rId63"/>
    <p:sldId id="593" r:id="rId64"/>
    <p:sldId id="616" r:id="rId65"/>
    <p:sldId id="545" r:id="rId66"/>
    <p:sldId id="513" r:id="rId67"/>
    <p:sldId id="522" r:id="rId68"/>
    <p:sldId id="679" r:id="rId69"/>
    <p:sldId id="606" r:id="rId70"/>
    <p:sldId id="670" r:id="rId71"/>
    <p:sldId id="671" r:id="rId72"/>
    <p:sldId id="672" r:id="rId73"/>
    <p:sldId id="673" r:id="rId74"/>
    <p:sldId id="674" r:id="rId75"/>
    <p:sldId id="675" r:id="rId76"/>
    <p:sldId id="678" r:id="rId77"/>
    <p:sldId id="676" r:id="rId78"/>
    <p:sldId id="656" r:id="rId79"/>
    <p:sldId id="660" r:id="rId80"/>
    <p:sldId id="608" r:id="rId81"/>
    <p:sldId id="609" r:id="rId82"/>
    <p:sldId id="610" r:id="rId83"/>
    <p:sldId id="680" r:id="rId84"/>
    <p:sldId id="681" r:id="rId85"/>
    <p:sldId id="682" r:id="rId86"/>
    <p:sldId id="683" r:id="rId87"/>
    <p:sldId id="686" r:id="rId88"/>
    <p:sldId id="613" r:id="rId89"/>
    <p:sldId id="504" r:id="rId90"/>
    <p:sldId id="615" r:id="rId91"/>
    <p:sldId id="614" r:id="rId92"/>
    <p:sldId id="622" r:id="rId93"/>
    <p:sldId id="432" r:id="rId94"/>
    <p:sldId id="687" r:id="rId95"/>
    <p:sldId id="688" r:id="rId96"/>
    <p:sldId id="689" r:id="rId97"/>
    <p:sldId id="690" r:id="rId98"/>
    <p:sldId id="691" r:id="rId99"/>
    <p:sldId id="698" r:id="rId100"/>
    <p:sldId id="692" r:id="rId101"/>
    <p:sldId id="693" r:id="rId102"/>
    <p:sldId id="694" r:id="rId103"/>
    <p:sldId id="695" r:id="rId104"/>
    <p:sldId id="696" r:id="rId105"/>
    <p:sldId id="697" r:id="rId10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CC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47" autoAdjust="0"/>
    <p:restoredTop sz="90681" autoAdjust="0"/>
  </p:normalViewPr>
  <p:slideViewPr>
    <p:cSldViewPr>
      <p:cViewPr varScale="1">
        <p:scale>
          <a:sx n="74" d="100"/>
          <a:sy n="74" d="100"/>
        </p:scale>
        <p:origin x="720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234" y="17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198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baseline="0" dirty="0">
                <a:solidFill>
                  <a:schemeClr val="tx1"/>
                </a:solidFill>
              </a:rPr>
              <a:t>Word </a:t>
            </a:r>
            <a:r>
              <a:rPr lang="en-US" cap="none" baseline="0" dirty="0" smtClean="0">
                <a:solidFill>
                  <a:schemeClr val="tx1"/>
                </a:solidFill>
              </a:rPr>
              <a:t>recognition </a:t>
            </a:r>
            <a:r>
              <a:rPr lang="en-US" cap="none" baseline="0" dirty="0">
                <a:solidFill>
                  <a:schemeClr val="tx1"/>
                </a:solidFill>
              </a:rPr>
              <a:t>a</a:t>
            </a:r>
            <a:r>
              <a:rPr lang="en-US" cap="none" baseline="0" dirty="0" smtClean="0">
                <a:solidFill>
                  <a:schemeClr val="tx1"/>
                </a:solidFill>
              </a:rPr>
              <a:t>ccuracy </a:t>
            </a:r>
            <a:r>
              <a:rPr lang="en-US" cap="none" baseline="0" dirty="0">
                <a:solidFill>
                  <a:schemeClr val="tx1"/>
                </a:solidFill>
              </a:rPr>
              <a:t>on IIIT-5K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415557149932463E-3"/>
          <c:y val="0"/>
          <c:w val="0.96373715485402967"/>
          <c:h val="0.80593716082828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Accuracy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Pairwise</c:v>
                </c:pt>
                <c:pt idx="1">
                  <c:v>Higher Order (HOG)</c:v>
                </c:pt>
                <c:pt idx="2">
                  <c:v>Higher Order (CNN)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66</c:v>
                </c:pt>
                <c:pt idx="1">
                  <c:v>71</c:v>
                </c:pt>
                <c:pt idx="2">
                  <c:v>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207580448"/>
        <c:axId val="299710072"/>
      </c:barChart>
      <c:catAx>
        <c:axId val="20758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710072"/>
        <c:crosses val="autoZero"/>
        <c:auto val="1"/>
        <c:lblAlgn val="ctr"/>
        <c:lblOffset val="100"/>
        <c:noMultiLvlLbl val="0"/>
      </c:catAx>
      <c:valAx>
        <c:axId val="299710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8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baseline="0" dirty="0">
                <a:solidFill>
                  <a:schemeClr val="tx1"/>
                </a:solidFill>
              </a:rPr>
              <a:t>Word recognition </a:t>
            </a:r>
            <a:r>
              <a:rPr lang="en-US" cap="none" baseline="0" dirty="0" smtClean="0">
                <a:solidFill>
                  <a:schemeClr val="tx1"/>
                </a:solidFill>
              </a:rPr>
              <a:t>accuracy (%)</a:t>
            </a:r>
          </a:p>
          <a:p>
            <a:pPr>
              <a:defRPr cap="none"/>
            </a:pPr>
            <a:r>
              <a:rPr lang="en-US" cap="none" baseline="0" dirty="0" smtClean="0">
                <a:solidFill>
                  <a:schemeClr val="tx1"/>
                </a:solidFill>
              </a:rPr>
              <a:t>on SVT</a:t>
            </a:r>
            <a:endParaRPr lang="en-US" cap="none" baseline="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Accuracy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3"/>
            <c:invertIfNegative val="0"/>
            <c:bubble3D val="0"/>
            <c:spPr>
              <a:pattFill prst="narHorz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88900">
                <a:solidFill>
                  <a:schemeClr val="accent1"/>
                </a:solidFill>
              </a:ln>
              <a:effectLst>
                <a:innerShdw blurRad="114300">
                  <a:schemeClr val="accent1"/>
                </a:inn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ans serif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ABBYY9.0</c:v>
                </c:pt>
                <c:pt idx="1">
                  <c:v>ECCV'10</c:v>
                </c:pt>
                <c:pt idx="2">
                  <c:v>ICCV'11</c:v>
                </c:pt>
                <c:pt idx="3">
                  <c:v>Ours</c:v>
                </c:pt>
                <c:pt idx="4">
                  <c:v>ICCV'13</c:v>
                </c:pt>
                <c:pt idx="5">
                  <c:v>ECCV'14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35</c:v>
                </c:pt>
                <c:pt idx="1">
                  <c:v>59</c:v>
                </c:pt>
                <c:pt idx="2">
                  <c:v>56</c:v>
                </c:pt>
                <c:pt idx="3">
                  <c:v>78</c:v>
                </c:pt>
                <c:pt idx="4">
                  <c:v>90</c:v>
                </c:pt>
                <c:pt idx="5">
                  <c:v>86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61978464"/>
        <c:axId val="261978856"/>
      </c:barChart>
      <c:catAx>
        <c:axId val="26197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Sans serif"/>
                <a:ea typeface="+mn-ea"/>
                <a:cs typeface="+mn-cs"/>
              </a:defRPr>
            </a:pPr>
            <a:endParaRPr lang="en-US"/>
          </a:p>
        </c:txPr>
        <c:crossAx val="261978856"/>
        <c:crosses val="autoZero"/>
        <c:auto val="1"/>
        <c:lblAlgn val="ctr"/>
        <c:lblOffset val="100"/>
        <c:noMultiLvlLbl val="0"/>
      </c:catAx>
      <c:valAx>
        <c:axId val="261978856"/>
        <c:scaling>
          <c:orientation val="minMax"/>
        </c:scaling>
        <c:delete val="1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197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baseline="0" dirty="0">
                <a:solidFill>
                  <a:schemeClr val="tx1"/>
                </a:solidFill>
              </a:rPr>
              <a:t>Word recognition </a:t>
            </a:r>
            <a:r>
              <a:rPr lang="en-US" cap="none" baseline="0" dirty="0" smtClean="0">
                <a:solidFill>
                  <a:schemeClr val="tx1"/>
                </a:solidFill>
              </a:rPr>
              <a:t>accuracy (%)</a:t>
            </a:r>
          </a:p>
          <a:p>
            <a:pPr>
              <a:defRPr cap="none"/>
            </a:pPr>
            <a:r>
              <a:rPr lang="en-US" cap="none" baseline="0" dirty="0" smtClean="0">
                <a:solidFill>
                  <a:schemeClr val="tx1"/>
                </a:solidFill>
              </a:rPr>
              <a:t>on ICDAR 2003</a:t>
            </a:r>
            <a:endParaRPr lang="en-US" cap="none" baseline="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Accuracy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2"/>
            <c:invertIfNegative val="0"/>
            <c:bubble3D val="0"/>
            <c:spPr>
              <a:pattFill prst="narHorz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88900">
                <a:solidFill>
                  <a:schemeClr val="accent1"/>
                </a:solidFill>
              </a:ln>
              <a:effectLst>
                <a:innerShdw blurRad="114300">
                  <a:schemeClr val="accent1"/>
                </a:inn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ans serif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ABBYY9.0</c:v>
                </c:pt>
                <c:pt idx="1">
                  <c:v>ICCV'11</c:v>
                </c:pt>
                <c:pt idx="2">
                  <c:v>Ours</c:v>
                </c:pt>
                <c:pt idx="3">
                  <c:v>CVPR'13</c:v>
                </c:pt>
                <c:pt idx="4">
                  <c:v>BMVC'13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56</c:v>
                </c:pt>
                <c:pt idx="1">
                  <c:v>72</c:v>
                </c:pt>
                <c:pt idx="2">
                  <c:v>88</c:v>
                </c:pt>
                <c:pt idx="3">
                  <c:v>87</c:v>
                </c:pt>
                <c:pt idx="4">
                  <c:v>86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13514720"/>
        <c:axId val="313515112"/>
      </c:barChart>
      <c:catAx>
        <c:axId val="31351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Sans serif"/>
                <a:ea typeface="+mn-ea"/>
                <a:cs typeface="+mn-cs"/>
              </a:defRPr>
            </a:pPr>
            <a:endParaRPr lang="en-US"/>
          </a:p>
        </c:txPr>
        <c:crossAx val="313515112"/>
        <c:crosses val="autoZero"/>
        <c:auto val="1"/>
        <c:lblAlgn val="ctr"/>
        <c:lblOffset val="100"/>
        <c:noMultiLvlLbl val="0"/>
      </c:catAx>
      <c:valAx>
        <c:axId val="313515112"/>
        <c:scaling>
          <c:orientation val="minMax"/>
        </c:scaling>
        <c:delete val="1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351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baseline="0" dirty="0">
                <a:solidFill>
                  <a:schemeClr val="tx1"/>
                </a:solidFill>
              </a:rPr>
              <a:t>Word recognition </a:t>
            </a:r>
            <a:r>
              <a:rPr lang="en-US" cap="none" baseline="0" dirty="0" smtClean="0">
                <a:solidFill>
                  <a:schemeClr val="tx1"/>
                </a:solidFill>
              </a:rPr>
              <a:t>accuracy (%)</a:t>
            </a:r>
          </a:p>
          <a:p>
            <a:pPr>
              <a:defRPr cap="none"/>
            </a:pPr>
            <a:r>
              <a:rPr lang="en-US" cap="none" baseline="0" dirty="0" smtClean="0">
                <a:solidFill>
                  <a:schemeClr val="tx1"/>
                </a:solidFill>
              </a:rPr>
              <a:t>on IIIT-5K word</a:t>
            </a:r>
            <a:endParaRPr lang="en-US" cap="none" baseline="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4611296632789"/>
          <c:y val="0.20054438407546388"/>
          <c:w val="0.82660776442654205"/>
          <c:h val="0.61505310500506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Accuracy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1"/>
            <c:invertIfNegative val="0"/>
            <c:bubble3D val="0"/>
            <c:spPr>
              <a:pattFill prst="narHorz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88900">
                <a:solidFill>
                  <a:schemeClr val="accent1"/>
                </a:solidFill>
              </a:ln>
              <a:effectLst>
                <a:innerShdw blurRad="114300">
                  <a:schemeClr val="accent1"/>
                </a:inn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ans serif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ABBYY9.0</c:v>
                </c:pt>
                <c:pt idx="1">
                  <c:v>Ours</c:v>
                </c:pt>
                <c:pt idx="2">
                  <c:v>BMVC'13</c:v>
                </c:pt>
                <c:pt idx="3">
                  <c:v>Holistic recog.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24</c:v>
                </c:pt>
                <c:pt idx="1">
                  <c:v>78</c:v>
                </c:pt>
                <c:pt idx="2">
                  <c:v>76</c:v>
                </c:pt>
                <c:pt idx="3">
                  <c:v>77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13513936"/>
        <c:axId val="299710856"/>
      </c:barChart>
      <c:catAx>
        <c:axId val="31351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Sans serif"/>
                <a:ea typeface="+mn-ea"/>
                <a:cs typeface="+mn-cs"/>
              </a:defRPr>
            </a:pPr>
            <a:endParaRPr lang="en-US"/>
          </a:p>
        </c:txPr>
        <c:crossAx val="299710856"/>
        <c:crosses val="autoZero"/>
        <c:auto val="1"/>
        <c:lblAlgn val="ctr"/>
        <c:lblOffset val="100"/>
        <c:noMultiLvlLbl val="0"/>
      </c:catAx>
      <c:valAx>
        <c:axId val="299710856"/>
        <c:scaling>
          <c:orientation val="minMax"/>
        </c:scaling>
        <c:delete val="1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351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  <a:latin typeface="Sans serif"/>
              </a:rPr>
              <a:t>P@10  (%)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361872751450063E-2"/>
          <c:y val="7.6908532585843306E-2"/>
          <c:w val="0.92663812724854988"/>
          <c:h val="0.759284396279912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Sport-10K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ans serif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Char.Spot.</c:v>
                </c:pt>
                <c:pt idx="1">
                  <c:v>RSO</c:v>
                </c:pt>
                <c:pt idx="2">
                  <c:v>RSP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26.21</c:v>
                </c:pt>
                <c:pt idx="1">
                  <c:v>39.11</c:v>
                </c:pt>
                <c:pt idx="2">
                  <c:v>44.82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TV series-1M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ans serif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Char.Spot.</c:v>
                </c:pt>
                <c:pt idx="1">
                  <c:v>RSO</c:v>
                </c:pt>
                <c:pt idx="2">
                  <c:v>RSP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40.22</c:v>
                </c:pt>
                <c:pt idx="1">
                  <c:v>58.15</c:v>
                </c:pt>
                <c:pt idx="2">
                  <c:v>59.28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261975720"/>
        <c:axId val="344501608"/>
      </c:barChart>
      <c:catAx>
        <c:axId val="261975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Sans serif"/>
                <a:ea typeface="+mn-ea"/>
                <a:cs typeface="+mn-cs"/>
              </a:defRPr>
            </a:pPr>
            <a:endParaRPr lang="en-US"/>
          </a:p>
        </c:txPr>
        <c:crossAx val="344501608"/>
        <c:crosses val="autoZero"/>
        <c:auto val="1"/>
        <c:lblAlgn val="ctr"/>
        <c:lblOffset val="100"/>
        <c:noMultiLvlLbl val="0"/>
      </c:catAx>
      <c:valAx>
        <c:axId val="344501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1975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Sans serif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baseline="0" dirty="0" err="1" smtClean="0">
                <a:solidFill>
                  <a:schemeClr val="tx1"/>
                </a:solidFill>
                <a:latin typeface="Sans serif"/>
              </a:rPr>
              <a:t>mAP</a:t>
            </a:r>
            <a:r>
              <a:rPr lang="en-US" cap="none" baseline="0" dirty="0" smtClean="0">
                <a:solidFill>
                  <a:schemeClr val="tx1"/>
                </a:solidFill>
                <a:latin typeface="Sans serif"/>
              </a:rPr>
              <a:t> on </a:t>
            </a:r>
            <a:r>
              <a:rPr lang="en-US" cap="none" baseline="0" dirty="0">
                <a:solidFill>
                  <a:schemeClr val="tx1"/>
                </a:solidFill>
                <a:latin typeface="Sans serif"/>
              </a:rPr>
              <a:t>SVT (%)</a:t>
            </a:r>
          </a:p>
        </c:rich>
      </c:tx>
      <c:layout>
        <c:manualLayout>
          <c:xMode val="edge"/>
          <c:yMode val="edge"/>
          <c:x val="0.3476759409029882"/>
          <c:y val="1.46974410250712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1.7922422266398882E-2"/>
          <c:w val="1"/>
          <c:h val="0.745718753673107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mAP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Sans serif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CVPR12</c:v>
                </c:pt>
                <c:pt idx="1">
                  <c:v>ICCV11</c:v>
                </c:pt>
                <c:pt idx="2">
                  <c:v>Ours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23.32</c:v>
                </c:pt>
                <c:pt idx="1">
                  <c:v>21.25</c:v>
                </c:pt>
                <c:pt idx="2">
                  <c:v>56.24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343833544"/>
        <c:axId val="343834328"/>
      </c:barChart>
      <c:catAx>
        <c:axId val="343833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Sans serif"/>
                <a:ea typeface="+mn-ea"/>
                <a:cs typeface="+mn-cs"/>
              </a:defRPr>
            </a:pPr>
            <a:endParaRPr lang="en-US"/>
          </a:p>
        </c:txPr>
        <c:crossAx val="343834328"/>
        <c:crosses val="autoZero"/>
        <c:auto val="1"/>
        <c:lblAlgn val="ctr"/>
        <c:lblOffset val="100"/>
        <c:noMultiLvlLbl val="0"/>
      </c:catAx>
      <c:valAx>
        <c:axId val="343834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3833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0.45631</cdr:x>
      <cdr:y>0.63889</cdr:y>
    </cdr:from>
    <cdr:to>
      <cdr:x>0.52427</cdr:x>
      <cdr:y>0.70833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84376" y="3312368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0.46729</cdr:x>
      <cdr:y>0.61538</cdr:y>
    </cdr:from>
    <cdr:to>
      <cdr:x>0.54369</cdr:x>
      <cdr:y>0.70833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00399" y="3456383"/>
          <a:ext cx="588653" cy="522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71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0.79439</cdr:x>
      <cdr:y>0.47222</cdr:y>
    </cdr:from>
    <cdr:to>
      <cdr:x>0.86916</cdr:x>
      <cdr:y>0.55128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120680" y="2652294"/>
          <a:ext cx="576064" cy="444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78</a:t>
          </a:r>
          <a:endParaRPr lang="en-US" sz="18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2CA73-DE50-43B8-8C47-831D6EC33D75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F65BC-FDCC-4945-AADE-AFDFDE21A9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047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latin typeface="ms trebuchet"/>
            </a:endParaRPr>
          </a:p>
        </p:txBody>
      </p:sp>
      <p:sp>
        <p:nvSpPr>
          <p:cNvPr id="4813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latin typeface="ms trebuchet"/>
            </a:endParaRPr>
          </a:p>
        </p:txBody>
      </p:sp>
      <p:sp>
        <p:nvSpPr>
          <p:cNvPr id="4813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latin typeface="ms trebuchet"/>
            </a:endParaRPr>
          </a:p>
        </p:txBody>
      </p:sp>
      <p:sp>
        <p:nvSpPr>
          <p:cNvPr id="4813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latin typeface="ms trebuchet"/>
            </a:endParaRPr>
          </a:p>
        </p:txBody>
      </p:sp>
      <p:sp>
        <p:nvSpPr>
          <p:cNvPr id="4813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latin typeface="ms trebuchet"/>
            </a:endParaRPr>
          </a:p>
        </p:txBody>
      </p:sp>
      <p:sp>
        <p:nvSpPr>
          <p:cNvPr id="4813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1949450"/>
            <a:ext cx="0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eaVert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4020377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ms trebuchet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26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1819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5438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3959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4745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6879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70781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97319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0286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9512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493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 in images often speaks about the content of the image. For example by seeing these images one can easily answer </a:t>
            </a:r>
            <a:br>
              <a:rPr lang="en-US" dirty="0" smtClean="0"/>
            </a:br>
            <a:r>
              <a:rPr lang="en-US" dirty="0" smtClean="0"/>
              <a:t>this is an image of a Xerox building, this is taken at NUS, Singapore or this is an image of ICICI Bank. Such understanding of text in images has many applications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57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283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45687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0088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19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5089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877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20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0A7A447-F626-455F-A05C-E8A604C956D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75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39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3508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6680" cy="4105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IN"/>
              <a:t>For example building mobile applications to read and translate text, multimedia indexing, building apps for visually impaired people or driver less cars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7708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6680" cy="4105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IN"/>
              <a:t>For example building mobile applications to read and translate text, multimedia indexing, building apps for visually impaired people or driver less cars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03449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6680" cy="4105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IN"/>
              <a:t>For example building mobile applications to read and translate text, multimedia indexing, building apps for visually impaired people or driver less cars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0902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6680" cy="4105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IN"/>
              <a:t>For example building mobile applications to read and translate text, multimedia indexing, building apps for visually impaired people or driver less cars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03160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49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691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8524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9203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93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32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25552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632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806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8514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54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202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892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114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557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780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49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68004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368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424961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21075" y="-1949450"/>
            <a:ext cx="7042150" cy="528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16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5587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3868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7260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939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68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idx="10"/>
          </p:nvPr>
        </p:nvSpPr>
        <p:spPr>
          <a:xfrm>
            <a:off x="685800" y="6248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idx="11"/>
          </p:nvPr>
        </p:nvSpPr>
        <p:spPr>
          <a:xfrm>
            <a:off x="3124200" y="6248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idx="12"/>
          </p:nvPr>
        </p:nvSpPr>
        <p:spPr>
          <a:xfrm>
            <a:off x="142844" y="6410325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DC2C691-C39D-4F71-9715-5C6AC5745C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7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8750" y="609600"/>
            <a:ext cx="1939925" cy="5888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0550" cy="5888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idx="10"/>
          </p:nvPr>
        </p:nvSpPr>
        <p:spPr>
          <a:xfrm>
            <a:off x="685800" y="6248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idx="11"/>
          </p:nvPr>
        </p:nvSpPr>
        <p:spPr>
          <a:xfrm>
            <a:off x="3124200" y="6248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idx="12"/>
          </p:nvPr>
        </p:nvSpPr>
        <p:spPr>
          <a:xfrm>
            <a:off x="142844" y="6410325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5D54FEF-56F0-4AB8-8CA6-76B911ABF6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2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latin typeface="Sans serif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latin typeface="Sans serif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911" descr="C:\Users\cvit\Desktop\logo-inria-scientifique-couleu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359" y="3228"/>
            <a:ext cx="1061641" cy="5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1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Sans serif"/>
              </a:defRPr>
            </a:lvl1pPr>
            <a:lvl2pPr>
              <a:defRPr baseline="0">
                <a:latin typeface="Sans serif"/>
              </a:defRPr>
            </a:lvl2pPr>
            <a:lvl3pPr>
              <a:defRPr baseline="0">
                <a:latin typeface="Sans serif"/>
              </a:defRPr>
            </a:lvl3pPr>
            <a:lvl4pPr>
              <a:defRPr baseline="0">
                <a:latin typeface="Sans serif"/>
              </a:defRPr>
            </a:lvl4pPr>
            <a:lvl5pPr>
              <a:defRPr baseline="0">
                <a:latin typeface="Sans seri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</a:t>
            </a:r>
            <a:r>
              <a:rPr lang="en-US" dirty="0" err="1" smtClean="0"/>
              <a:t>levela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xfrm>
            <a:off x="142844" y="6357958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828C9-CC4E-4FF9-86E9-1A5E185CD9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" y="13580"/>
            <a:ext cx="737568" cy="52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911" descr="C:\Users\cvit\Desktop\logo-inria-scientifique-couleur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359" y="3228"/>
            <a:ext cx="1061641" cy="5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36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6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3837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685800" y="5867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xfrm>
            <a:off x="3124200" y="5867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9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685800" y="5867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idx="11"/>
          </p:nvPr>
        </p:nvSpPr>
        <p:spPr>
          <a:xfrm>
            <a:off x="3124200" y="5867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12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26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idx="10"/>
          </p:nvPr>
        </p:nvSpPr>
        <p:spPr>
          <a:xfrm>
            <a:off x="685800" y="5867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idx="11"/>
          </p:nvPr>
        </p:nvSpPr>
        <p:spPr>
          <a:xfrm>
            <a:off x="3124200" y="5867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idx="12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298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685800" y="5867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1"/>
          </p:nvPr>
        </p:nvSpPr>
        <p:spPr>
          <a:xfrm>
            <a:off x="3124200" y="5867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50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685800" y="5867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xfrm>
            <a:off x="3124200" y="5867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13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0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14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685800" y="5867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xfrm>
            <a:off x="3124200" y="5867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0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685800" y="5867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xfrm>
            <a:off x="3124200" y="5867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35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604963"/>
            <a:ext cx="2054225" cy="45164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3450" cy="4516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685800" y="5867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xfrm>
            <a:off x="3124200" y="5867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CDC2CBB-EC27-415E-8588-DEDCAAFC1A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s trebuchet"/>
                <a:ea typeface="+mn-ea"/>
                <a:cs typeface="+mn-cs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s trebuche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1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81200"/>
            <a:ext cx="7762875" cy="1133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idx="10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02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idx="12"/>
          </p:nvPr>
        </p:nvSpPr>
        <p:spPr>
          <a:xfrm>
            <a:off x="142844" y="6410325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CDC2CBB-EC27-415E-8588-DEDCAAFC1A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21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5237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85800" y="6248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0" y="6248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142844" y="6410325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72EAEDA-5ACC-432D-8694-CC6E472CCD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33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85800" y="6248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0" y="6248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142844" y="6410325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5B0045-A536-4B62-813E-883F9E6469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11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85800" y="6248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0" y="6248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142844" y="6410325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B07CDA7-2535-4E22-84B1-DDDC542134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2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85800" y="6248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0" y="6248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142844" y="6410325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B77708C-9BAB-45FD-9CEC-51F06340ACB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4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85800" y="6248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0" y="6248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142844" y="6410325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374661D-A295-417C-85B1-141E72326D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9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85800" y="6248400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0" y="6248400"/>
            <a:ext cx="2886075" cy="447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142844" y="6410325"/>
            <a:ext cx="1895475" cy="447675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4DDB345-F983-41C1-AD82-784469154A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33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2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287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" y="13580"/>
            <a:ext cx="737568" cy="52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911" descr="C:\Users\cvit\Desktop\logo-inria-scientifique-couleur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359" y="3228"/>
            <a:ext cx="1061641" cy="5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ms trebuche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ms trebuchet"/>
          <a:ea typeface="DejaVu Sans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ms trebuchet"/>
          <a:ea typeface="DejaVu Sans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ms trebuchet"/>
          <a:ea typeface="DejaVu Sans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ms trebuchet"/>
          <a:ea typeface="DejaVu Sans" charset="0"/>
          <a:cs typeface="DejaVu Sans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Sans" charset="0"/>
          <a:cs typeface="DejaVu Sans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Sans" charset="0"/>
          <a:cs typeface="DejaVu Sans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Sans" charset="0"/>
          <a:cs typeface="DejaVu Sans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ms trebuche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ms trebuche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ms trebuche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ms trebuche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ms trebuche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81200"/>
            <a:ext cx="7762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69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0075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22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42844" y="6410325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</a:lstStyle>
          <a:p>
            <a:pPr>
              <a:defRPr/>
            </a:pPr>
            <a:fld id="{3CDC2CBB-EC27-415E-8588-DEDCAAFC1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4" name="Picture 6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" y="13580"/>
            <a:ext cx="737568" cy="52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Picture 911" descr="C:\Users\cvit\Desktop\logo-inria-scientifique-couleur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359" y="3228"/>
            <a:ext cx="1061641" cy="5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ms trebuche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ms trebuchet"/>
          <a:ea typeface="DejaVu Sans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ms trebuchet"/>
          <a:ea typeface="DejaVu Sans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ms trebuchet"/>
          <a:ea typeface="DejaVu Sans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ms trebuchet"/>
          <a:ea typeface="DejaVu Sans" charset="0"/>
          <a:cs typeface="DejaVu Sans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Sans" charset="0"/>
          <a:cs typeface="DejaVu Sans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Sans" charset="0"/>
          <a:cs typeface="DejaVu Sans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Sans" charset="0"/>
          <a:cs typeface="DejaVu Sans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ms trebuche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ms trebuche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ms trebuche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ms trebuche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ms trebuche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2.jpeg"/><Relationship Id="rId18" Type="http://schemas.openxmlformats.org/officeDocument/2006/relationships/image" Target="../media/image227.png"/><Relationship Id="rId3" Type="http://schemas.openxmlformats.org/officeDocument/2006/relationships/image" Target="../media/image209.png"/><Relationship Id="rId21" Type="http://schemas.openxmlformats.org/officeDocument/2006/relationships/image" Target="../media/image230.png"/><Relationship Id="rId7" Type="http://schemas.openxmlformats.org/officeDocument/2006/relationships/image" Target="../media/image213.png"/><Relationship Id="rId12" Type="http://schemas.openxmlformats.org/officeDocument/2006/relationships/image" Target="../media/image221.jpeg"/><Relationship Id="rId17" Type="http://schemas.openxmlformats.org/officeDocument/2006/relationships/image" Target="../media/image226.png"/><Relationship Id="rId2" Type="http://schemas.openxmlformats.org/officeDocument/2006/relationships/image" Target="../media/image208.png"/><Relationship Id="rId16" Type="http://schemas.openxmlformats.org/officeDocument/2006/relationships/image" Target="../media/image225.jpeg"/><Relationship Id="rId20" Type="http://schemas.openxmlformats.org/officeDocument/2006/relationships/image" Target="../media/image2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2.png"/><Relationship Id="rId11" Type="http://schemas.openxmlformats.org/officeDocument/2006/relationships/image" Target="../media/image220.png"/><Relationship Id="rId5" Type="http://schemas.openxmlformats.org/officeDocument/2006/relationships/image" Target="../media/image211.png"/><Relationship Id="rId15" Type="http://schemas.openxmlformats.org/officeDocument/2006/relationships/image" Target="../media/image224.jpeg"/><Relationship Id="rId10" Type="http://schemas.openxmlformats.org/officeDocument/2006/relationships/image" Target="../media/image219.png"/><Relationship Id="rId19" Type="http://schemas.openxmlformats.org/officeDocument/2006/relationships/image" Target="../media/image228.png"/><Relationship Id="rId4" Type="http://schemas.openxmlformats.org/officeDocument/2006/relationships/image" Target="../media/image210.png"/><Relationship Id="rId9" Type="http://schemas.openxmlformats.org/officeDocument/2006/relationships/image" Target="../media/image218.png"/><Relationship Id="rId14" Type="http://schemas.openxmlformats.org/officeDocument/2006/relationships/image" Target="../media/image223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13" Type="http://schemas.openxmlformats.org/officeDocument/2006/relationships/image" Target="../media/image96.jpeg"/><Relationship Id="rId3" Type="http://schemas.openxmlformats.org/officeDocument/2006/relationships/image" Target="../media/image232.jpeg"/><Relationship Id="rId7" Type="http://schemas.openxmlformats.org/officeDocument/2006/relationships/image" Target="../media/image235.jpeg"/><Relationship Id="rId12" Type="http://schemas.openxmlformats.org/officeDocument/2006/relationships/image" Target="../media/image95.pn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4.jpeg"/><Relationship Id="rId11" Type="http://schemas.openxmlformats.org/officeDocument/2006/relationships/image" Target="../media/image239.png"/><Relationship Id="rId5" Type="http://schemas.openxmlformats.org/officeDocument/2006/relationships/image" Target="../media/image233.jpeg"/><Relationship Id="rId10" Type="http://schemas.openxmlformats.org/officeDocument/2006/relationships/image" Target="../media/image238.jpeg"/><Relationship Id="rId4" Type="http://schemas.openxmlformats.org/officeDocument/2006/relationships/image" Target="../media/image94.jpeg"/><Relationship Id="rId9" Type="http://schemas.openxmlformats.org/officeDocument/2006/relationships/image" Target="../media/image237.jpeg"/><Relationship Id="rId14" Type="http://schemas.openxmlformats.org/officeDocument/2006/relationships/image" Target="../media/image2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1.jpe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1.jpe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1.jpe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8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2.emf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emf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8.jpeg"/><Relationship Id="rId7" Type="http://schemas.openxmlformats.org/officeDocument/2006/relationships/image" Target="../media/image7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8.jpeg"/><Relationship Id="rId7" Type="http://schemas.openxmlformats.org/officeDocument/2006/relationships/image" Target="../media/image7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8.jpeg"/><Relationship Id="rId7" Type="http://schemas.openxmlformats.org/officeDocument/2006/relationships/image" Target="../media/image7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23.png"/><Relationship Id="rId3" Type="http://schemas.openxmlformats.org/officeDocument/2006/relationships/image" Target="../media/image68.jpeg"/><Relationship Id="rId7" Type="http://schemas.openxmlformats.org/officeDocument/2006/relationships/image" Target="../media/image74.png"/><Relationship Id="rId12" Type="http://schemas.openxmlformats.org/officeDocument/2006/relationships/image" Target="../media/image109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11" Type="http://schemas.openxmlformats.org/officeDocument/2006/relationships/image" Target="../media/image1080.png"/><Relationship Id="rId5" Type="http://schemas.openxmlformats.org/officeDocument/2006/relationships/image" Target="../media/image72.jpeg"/><Relationship Id="rId10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23.png"/><Relationship Id="rId3" Type="http://schemas.openxmlformats.org/officeDocument/2006/relationships/image" Target="../media/image68.jpeg"/><Relationship Id="rId7" Type="http://schemas.openxmlformats.org/officeDocument/2006/relationships/image" Target="../media/image74.png"/><Relationship Id="rId12" Type="http://schemas.openxmlformats.org/officeDocument/2006/relationships/image" Target="../media/image109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11" Type="http://schemas.openxmlformats.org/officeDocument/2006/relationships/image" Target="../media/image1080.png"/><Relationship Id="rId5" Type="http://schemas.openxmlformats.org/officeDocument/2006/relationships/image" Target="../media/image72.jpeg"/><Relationship Id="rId10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160.png"/><Relationship Id="rId18" Type="http://schemas.openxmlformats.org/officeDocument/2006/relationships/image" Target="../media/image66.png"/><Relationship Id="rId3" Type="http://schemas.openxmlformats.org/officeDocument/2006/relationships/image" Target="../media/image124.png"/><Relationship Id="rId7" Type="http://schemas.openxmlformats.org/officeDocument/2006/relationships/image" Target="../media/image78.png"/><Relationship Id="rId12" Type="http://schemas.openxmlformats.org/officeDocument/2006/relationships/image" Target="../media/image1150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11" Type="http://schemas.openxmlformats.org/officeDocument/2006/relationships/image" Target="../media/image1140.png"/><Relationship Id="rId5" Type="http://schemas.openxmlformats.org/officeDocument/2006/relationships/image" Target="../media/image68.jpeg"/><Relationship Id="rId15" Type="http://schemas.openxmlformats.org/officeDocument/2006/relationships/image" Target="../media/image1090.png"/><Relationship Id="rId10" Type="http://schemas.openxmlformats.org/officeDocument/2006/relationships/image" Target="../media/image75.png"/><Relationship Id="rId19" Type="http://schemas.openxmlformats.org/officeDocument/2006/relationships/image" Target="../media/image76.png"/><Relationship Id="rId4" Type="http://schemas.openxmlformats.org/officeDocument/2006/relationships/image" Target="../media/image77.png"/><Relationship Id="rId9" Type="http://schemas.openxmlformats.org/officeDocument/2006/relationships/image" Target="../media/image74.png"/><Relationship Id="rId14" Type="http://schemas.openxmlformats.org/officeDocument/2006/relationships/image" Target="../media/image10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60.png"/><Relationship Id="rId3" Type="http://schemas.openxmlformats.org/officeDocument/2006/relationships/image" Target="../media/image68.jpeg"/><Relationship Id="rId7" Type="http://schemas.openxmlformats.org/officeDocument/2006/relationships/image" Target="../media/image74.png"/><Relationship Id="rId12" Type="http://schemas.openxmlformats.org/officeDocument/2006/relationships/image" Target="../media/image1150.png"/><Relationship Id="rId17" Type="http://schemas.openxmlformats.org/officeDocument/2006/relationships/image" Target="../media/image123.png"/><Relationship Id="rId2" Type="http://schemas.openxmlformats.org/officeDocument/2006/relationships/image" Target="../media/image77.png"/><Relationship Id="rId16" Type="http://schemas.openxmlformats.org/officeDocument/2006/relationships/image" Target="../media/image109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11" Type="http://schemas.openxmlformats.org/officeDocument/2006/relationships/image" Target="../media/image1140.png"/><Relationship Id="rId5" Type="http://schemas.openxmlformats.org/officeDocument/2006/relationships/image" Target="../media/image78.png"/><Relationship Id="rId15" Type="http://schemas.openxmlformats.org/officeDocument/2006/relationships/image" Target="../media/image1080.png"/><Relationship Id="rId10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11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150.png"/><Relationship Id="rId18" Type="http://schemas.openxmlformats.org/officeDocument/2006/relationships/image" Target="../media/image123.png"/><Relationship Id="rId3" Type="http://schemas.openxmlformats.org/officeDocument/2006/relationships/image" Target="../media/image77.png"/><Relationship Id="rId7" Type="http://schemas.openxmlformats.org/officeDocument/2006/relationships/image" Target="../media/image73.png"/><Relationship Id="rId12" Type="http://schemas.openxmlformats.org/officeDocument/2006/relationships/image" Target="../media/image1140.png"/><Relationship Id="rId17" Type="http://schemas.openxmlformats.org/officeDocument/2006/relationships/image" Target="../media/image75.png"/><Relationship Id="rId2" Type="http://schemas.openxmlformats.org/officeDocument/2006/relationships/image" Target="../media/image1180.png"/><Relationship Id="rId16" Type="http://schemas.openxmlformats.org/officeDocument/2006/relationships/image" Target="../media/image109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11" Type="http://schemas.openxmlformats.org/officeDocument/2006/relationships/image" Target="../media/image66.png"/><Relationship Id="rId5" Type="http://schemas.openxmlformats.org/officeDocument/2006/relationships/image" Target="../media/image71.png"/><Relationship Id="rId15" Type="http://schemas.openxmlformats.org/officeDocument/2006/relationships/image" Target="../media/image1080.png"/><Relationship Id="rId10" Type="http://schemas.openxmlformats.org/officeDocument/2006/relationships/image" Target="../media/image82.jpeg"/><Relationship Id="rId4" Type="http://schemas.openxmlformats.org/officeDocument/2006/relationships/image" Target="../media/image80.jpeg"/><Relationship Id="rId9" Type="http://schemas.openxmlformats.org/officeDocument/2006/relationships/image" Target="../media/image81.png"/><Relationship Id="rId14" Type="http://schemas.openxmlformats.org/officeDocument/2006/relationships/image" Target="../media/image11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150.png"/><Relationship Id="rId18" Type="http://schemas.openxmlformats.org/officeDocument/2006/relationships/image" Target="../media/image123.png"/><Relationship Id="rId3" Type="http://schemas.openxmlformats.org/officeDocument/2006/relationships/image" Target="../media/image77.png"/><Relationship Id="rId7" Type="http://schemas.openxmlformats.org/officeDocument/2006/relationships/image" Target="../media/image73.png"/><Relationship Id="rId12" Type="http://schemas.openxmlformats.org/officeDocument/2006/relationships/image" Target="../media/image1140.png"/><Relationship Id="rId17" Type="http://schemas.openxmlformats.org/officeDocument/2006/relationships/image" Target="../media/image71.png"/><Relationship Id="rId2" Type="http://schemas.openxmlformats.org/officeDocument/2006/relationships/image" Target="../media/image83.png"/><Relationship Id="rId16" Type="http://schemas.openxmlformats.org/officeDocument/2006/relationships/image" Target="../media/image109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11" Type="http://schemas.openxmlformats.org/officeDocument/2006/relationships/image" Target="../media/image66.png"/><Relationship Id="rId5" Type="http://schemas.openxmlformats.org/officeDocument/2006/relationships/image" Target="../media/image83.png"/><Relationship Id="rId15" Type="http://schemas.openxmlformats.org/officeDocument/2006/relationships/image" Target="../media/image1080.png"/><Relationship Id="rId10" Type="http://schemas.openxmlformats.org/officeDocument/2006/relationships/image" Target="../media/image76.png"/><Relationship Id="rId4" Type="http://schemas.openxmlformats.org/officeDocument/2006/relationships/image" Target="../media/image68.jpeg"/><Relationship Id="rId9" Type="http://schemas.openxmlformats.org/officeDocument/2006/relationships/image" Target="../media/image75.png"/><Relationship Id="rId14" Type="http://schemas.openxmlformats.org/officeDocument/2006/relationships/image" Target="../media/image11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150.png"/><Relationship Id="rId18" Type="http://schemas.openxmlformats.org/officeDocument/2006/relationships/image" Target="../media/image123.png"/><Relationship Id="rId3" Type="http://schemas.openxmlformats.org/officeDocument/2006/relationships/image" Target="../media/image77.png"/><Relationship Id="rId7" Type="http://schemas.openxmlformats.org/officeDocument/2006/relationships/image" Target="../media/image73.png"/><Relationship Id="rId12" Type="http://schemas.openxmlformats.org/officeDocument/2006/relationships/image" Target="../media/image1140.png"/><Relationship Id="rId17" Type="http://schemas.openxmlformats.org/officeDocument/2006/relationships/image" Target="../media/image109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8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11" Type="http://schemas.openxmlformats.org/officeDocument/2006/relationships/image" Target="../media/image66.png"/><Relationship Id="rId5" Type="http://schemas.openxmlformats.org/officeDocument/2006/relationships/image" Target="../media/image71.png"/><Relationship Id="rId15" Type="http://schemas.openxmlformats.org/officeDocument/2006/relationships/image" Target="../media/image1230.png"/><Relationship Id="rId10" Type="http://schemas.openxmlformats.org/officeDocument/2006/relationships/image" Target="../media/image76.png"/><Relationship Id="rId4" Type="http://schemas.openxmlformats.org/officeDocument/2006/relationships/image" Target="../media/image68.jpeg"/><Relationship Id="rId9" Type="http://schemas.openxmlformats.org/officeDocument/2006/relationships/image" Target="../media/image75.png"/><Relationship Id="rId14" Type="http://schemas.openxmlformats.org/officeDocument/2006/relationships/image" Target="../media/image11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60.png"/><Relationship Id="rId3" Type="http://schemas.openxmlformats.org/officeDocument/2006/relationships/image" Target="../media/image68.jpeg"/><Relationship Id="rId7" Type="http://schemas.openxmlformats.org/officeDocument/2006/relationships/image" Target="../media/image74.png"/><Relationship Id="rId12" Type="http://schemas.openxmlformats.org/officeDocument/2006/relationships/image" Target="../media/image1150.png"/><Relationship Id="rId17" Type="http://schemas.openxmlformats.org/officeDocument/2006/relationships/image" Target="../media/image123.png"/><Relationship Id="rId2" Type="http://schemas.openxmlformats.org/officeDocument/2006/relationships/image" Target="../media/image77.png"/><Relationship Id="rId16" Type="http://schemas.openxmlformats.org/officeDocument/2006/relationships/image" Target="../media/image109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11" Type="http://schemas.openxmlformats.org/officeDocument/2006/relationships/image" Target="../media/image1140.png"/><Relationship Id="rId5" Type="http://schemas.openxmlformats.org/officeDocument/2006/relationships/image" Target="../media/image78.png"/><Relationship Id="rId15" Type="http://schemas.openxmlformats.org/officeDocument/2006/relationships/image" Target="../media/image1080.png"/><Relationship Id="rId10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12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080.png"/><Relationship Id="rId18" Type="http://schemas.openxmlformats.org/officeDocument/2006/relationships/image" Target="../media/image123.png"/><Relationship Id="rId3" Type="http://schemas.openxmlformats.org/officeDocument/2006/relationships/image" Target="../media/image1330.png"/><Relationship Id="rId7" Type="http://schemas.openxmlformats.org/officeDocument/2006/relationships/image" Target="../media/image78.png"/><Relationship Id="rId12" Type="http://schemas.openxmlformats.org/officeDocument/2006/relationships/image" Target="../media/image1260.png"/><Relationship Id="rId17" Type="http://schemas.openxmlformats.org/officeDocument/2006/relationships/image" Target="../media/image74.png"/><Relationship Id="rId2" Type="http://schemas.openxmlformats.org/officeDocument/2006/relationships/image" Target="../media/image66.png"/><Relationship Id="rId16" Type="http://schemas.openxmlformats.org/officeDocument/2006/relationships/image" Target="../media/image127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5" Type="http://schemas.openxmlformats.org/officeDocument/2006/relationships/image" Target="../media/image68.jpeg"/><Relationship Id="rId10" Type="http://schemas.openxmlformats.org/officeDocument/2006/relationships/image" Target="../media/image76.png"/><Relationship Id="rId4" Type="http://schemas.openxmlformats.org/officeDocument/2006/relationships/image" Target="../media/image77.png"/><Relationship Id="rId9" Type="http://schemas.openxmlformats.org/officeDocument/2006/relationships/image" Target="../media/image75.png"/><Relationship Id="rId14" Type="http://schemas.openxmlformats.org/officeDocument/2006/relationships/image" Target="../media/image109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image" Target="../media/image56.png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5" Type="http://schemas.openxmlformats.org/officeDocument/2006/relationships/image" Target="../media/image86.png"/><Relationship Id="rId10" Type="http://schemas.openxmlformats.org/officeDocument/2006/relationships/image" Target="../media/image18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95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94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emf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jpeg"/><Relationship Id="rId7" Type="http://schemas.openxmlformats.org/officeDocument/2006/relationships/image" Target="../media/image111.emf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7" Type="http://schemas.openxmlformats.org/officeDocument/2006/relationships/image" Target="../media/image16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00.png"/><Relationship Id="rId5" Type="http://schemas.openxmlformats.org/officeDocument/2006/relationships/image" Target="../media/image1590.png"/><Relationship Id="rId10" Type="http://schemas.openxmlformats.org/officeDocument/2006/relationships/image" Target="../media/image108.png"/><Relationship Id="rId9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5.jpe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32.jpeg"/><Relationship Id="rId7" Type="http://schemas.openxmlformats.org/officeDocument/2006/relationships/image" Target="../media/image214.png"/><Relationship Id="rId12" Type="http://schemas.openxmlformats.org/officeDocument/2006/relationships/image" Target="../media/image1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33.jpeg"/><Relationship Id="rId10" Type="http://schemas.openxmlformats.org/officeDocument/2006/relationships/image" Target="../media/image130.jpeg"/><Relationship Id="rId9" Type="http://schemas.openxmlformats.org/officeDocument/2006/relationships/image" Target="../media/image21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132.jpeg"/><Relationship Id="rId7" Type="http://schemas.openxmlformats.org/officeDocument/2006/relationships/image" Target="../media/image216.png"/><Relationship Id="rId12" Type="http://schemas.openxmlformats.org/officeDocument/2006/relationships/image" Target="../media/image1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33.jpeg"/><Relationship Id="rId10" Type="http://schemas.openxmlformats.org/officeDocument/2006/relationships/image" Target="../media/image130.jpeg"/><Relationship Id="rId9" Type="http://schemas.openxmlformats.org/officeDocument/2006/relationships/image" Target="../media/image136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2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4.jpe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2.jpeg"/><Relationship Id="rId9" Type="http://schemas.openxmlformats.org/officeDocument/2006/relationships/image" Target="../media/image1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2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4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5.wmf"/><Relationship Id="rId4" Type="http://schemas.openxmlformats.org/officeDocument/2006/relationships/image" Target="../media/image14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7.wmf"/><Relationship Id="rId4" Type="http://schemas.openxmlformats.org/officeDocument/2006/relationships/image" Target="../media/image151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5.png"/><Relationship Id="rId11" Type="http://schemas.openxmlformats.org/officeDocument/2006/relationships/image" Target="../media/image93.png"/><Relationship Id="rId5" Type="http://schemas.openxmlformats.org/officeDocument/2006/relationships/image" Target="../media/image154.jpeg"/><Relationship Id="rId10" Type="http://schemas.openxmlformats.org/officeDocument/2006/relationships/image" Target="../media/image64.png"/><Relationship Id="rId4" Type="http://schemas.openxmlformats.org/officeDocument/2006/relationships/image" Target="../media/image153.jpeg"/><Relationship Id="rId9" Type="http://schemas.openxmlformats.org/officeDocument/2006/relationships/image" Target="../media/image15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7" Type="http://schemas.openxmlformats.org/officeDocument/2006/relationships/image" Target="../media/image148.wmf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wmf"/><Relationship Id="rId5" Type="http://schemas.openxmlformats.org/officeDocument/2006/relationships/image" Target="../media/image149.wmf"/><Relationship Id="rId4" Type="http://schemas.openxmlformats.org/officeDocument/2006/relationships/image" Target="../media/image161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4.png"/><Relationship Id="rId18" Type="http://schemas.openxmlformats.org/officeDocument/2006/relationships/image" Target="../media/image108.png"/><Relationship Id="rId26" Type="http://schemas.openxmlformats.org/officeDocument/2006/relationships/image" Target="../media/image169.jpeg"/><Relationship Id="rId3" Type="http://schemas.openxmlformats.org/officeDocument/2006/relationships/image" Target="../media/image21.jpeg"/><Relationship Id="rId21" Type="http://schemas.openxmlformats.org/officeDocument/2006/relationships/image" Target="../media/image164.jpeg"/><Relationship Id="rId7" Type="http://schemas.openxmlformats.org/officeDocument/2006/relationships/image" Target="../media/image440.png"/><Relationship Id="rId12" Type="http://schemas.openxmlformats.org/officeDocument/2006/relationships/image" Target="../media/image73.png"/><Relationship Id="rId17" Type="http://schemas.openxmlformats.org/officeDocument/2006/relationships/image" Target="../media/image107.jpeg"/><Relationship Id="rId25" Type="http://schemas.openxmlformats.org/officeDocument/2006/relationships/image" Target="../media/image168.jpe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66.png"/><Relationship Id="rId20" Type="http://schemas.openxmlformats.org/officeDocument/2006/relationships/image" Target="../media/image1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0.png"/><Relationship Id="rId11" Type="http://schemas.openxmlformats.org/officeDocument/2006/relationships/image" Target="../media/image72.jpeg"/><Relationship Id="rId24" Type="http://schemas.openxmlformats.org/officeDocument/2006/relationships/image" Target="../media/image167.jpeg"/><Relationship Id="rId5" Type="http://schemas.openxmlformats.org/officeDocument/2006/relationships/image" Target="../media/image420.png"/><Relationship Id="rId15" Type="http://schemas.openxmlformats.org/officeDocument/2006/relationships/image" Target="../media/image76.png"/><Relationship Id="rId23" Type="http://schemas.openxmlformats.org/officeDocument/2006/relationships/image" Target="../media/image166.jpeg"/><Relationship Id="rId28" Type="http://schemas.openxmlformats.org/officeDocument/2006/relationships/image" Target="../media/image171.png"/><Relationship Id="rId10" Type="http://schemas.openxmlformats.org/officeDocument/2006/relationships/image" Target="../media/image71.png"/><Relationship Id="rId19" Type="http://schemas.openxmlformats.org/officeDocument/2006/relationships/image" Target="../media/image162.png"/><Relationship Id="rId9" Type="http://schemas.openxmlformats.org/officeDocument/2006/relationships/image" Target="../media/image68.jpeg"/><Relationship Id="rId14" Type="http://schemas.openxmlformats.org/officeDocument/2006/relationships/image" Target="../media/image75.png"/><Relationship Id="rId22" Type="http://schemas.openxmlformats.org/officeDocument/2006/relationships/image" Target="../media/image165.jpeg"/><Relationship Id="rId27" Type="http://schemas.openxmlformats.org/officeDocument/2006/relationships/image" Target="../media/image170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18" Type="http://schemas.openxmlformats.org/officeDocument/2006/relationships/image" Target="../media/image194.png"/><Relationship Id="rId3" Type="http://schemas.openxmlformats.org/officeDocument/2006/relationships/image" Target="../media/image179.jpeg"/><Relationship Id="rId21" Type="http://schemas.openxmlformats.org/officeDocument/2006/relationships/image" Target="../media/image197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17" Type="http://schemas.openxmlformats.org/officeDocument/2006/relationships/image" Target="../media/image193.png"/><Relationship Id="rId25" Type="http://schemas.openxmlformats.org/officeDocument/2006/relationships/image" Target="../media/image201.png"/><Relationship Id="rId2" Type="http://schemas.openxmlformats.org/officeDocument/2006/relationships/image" Target="../media/image178.png"/><Relationship Id="rId16" Type="http://schemas.openxmlformats.org/officeDocument/2006/relationships/image" Target="../media/image192.png"/><Relationship Id="rId20" Type="http://schemas.openxmlformats.org/officeDocument/2006/relationships/image" Target="../media/image1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24" Type="http://schemas.openxmlformats.org/officeDocument/2006/relationships/image" Target="../media/image200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23" Type="http://schemas.openxmlformats.org/officeDocument/2006/relationships/image" Target="../media/image199.png"/><Relationship Id="rId10" Type="http://schemas.openxmlformats.org/officeDocument/2006/relationships/image" Target="../media/image186.png"/><Relationship Id="rId19" Type="http://schemas.openxmlformats.org/officeDocument/2006/relationships/image" Target="../media/image195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Relationship Id="rId22" Type="http://schemas.openxmlformats.org/officeDocument/2006/relationships/image" Target="../media/image19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2" Type="http://schemas.openxmlformats.org/officeDocument/2006/relationships/image" Target="../media/image202.wmf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3" Type="http://schemas.openxmlformats.org/officeDocument/2006/relationships/image" Target="../media/image204.jpe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206.jpeg"/><Relationship Id="rId10" Type="http://schemas.openxmlformats.org/officeDocument/2006/relationships/image" Target="../media/image185.png"/><Relationship Id="rId4" Type="http://schemas.openxmlformats.org/officeDocument/2006/relationships/image" Target="../media/image205.jpe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142984"/>
            <a:ext cx="7772400" cy="1470025"/>
          </a:xfrm>
        </p:spPr>
        <p:txBody>
          <a:bodyPr/>
          <a:lstStyle/>
          <a:p>
            <a:r>
              <a:rPr lang="en-US" b="1" dirty="0" smtClean="0"/>
              <a:t>Understanding Text </a:t>
            </a:r>
            <a:br>
              <a:rPr lang="en-US" b="1" dirty="0" smtClean="0"/>
            </a:br>
            <a:r>
              <a:rPr lang="en-US" b="1" dirty="0" smtClean="0"/>
              <a:t>in Scene Images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44" y="2743200"/>
            <a:ext cx="8821644" cy="1752600"/>
          </a:xfrm>
        </p:spPr>
        <p:txBody>
          <a:bodyPr/>
          <a:lstStyle/>
          <a:p>
            <a:r>
              <a:rPr lang="en-US" b="1" dirty="0" err="1" smtClean="0"/>
              <a:t>Anand</a:t>
            </a:r>
            <a:r>
              <a:rPr lang="en-US" b="1" dirty="0" smtClean="0"/>
              <a:t> Mishra</a:t>
            </a:r>
          </a:p>
          <a:p>
            <a:r>
              <a:rPr lang="en-US" sz="2200" dirty="0" smtClean="0"/>
              <a:t>IIIT Hyderabad</a:t>
            </a:r>
          </a:p>
          <a:p>
            <a:r>
              <a:rPr lang="en-US" sz="2200" dirty="0" smtClean="0"/>
              <a:t>Nov. 18, 2016</a:t>
            </a:r>
          </a:p>
          <a:p>
            <a:endParaRPr lang="en-US" sz="2200" dirty="0" smtClean="0"/>
          </a:p>
          <a:p>
            <a:r>
              <a:rPr lang="en-US" sz="2200" dirty="0" smtClean="0"/>
              <a:t>Advisers: C. V. </a:t>
            </a:r>
            <a:r>
              <a:rPr lang="en-US" sz="2200" dirty="0" err="1" smtClean="0"/>
              <a:t>Jawahar</a:t>
            </a:r>
            <a:r>
              <a:rPr lang="en-US" sz="2200" dirty="0" smtClean="0"/>
              <a:t> (IIIT-H) and </a:t>
            </a:r>
            <a:r>
              <a:rPr lang="en-US" sz="2200" dirty="0" err="1" smtClean="0"/>
              <a:t>Karteek</a:t>
            </a:r>
            <a:r>
              <a:rPr lang="en-US" sz="2200" dirty="0" smtClean="0"/>
              <a:t> </a:t>
            </a:r>
            <a:r>
              <a:rPr lang="en-US" sz="2200" dirty="0" err="1" smtClean="0"/>
              <a:t>Alahari</a:t>
            </a:r>
            <a:r>
              <a:rPr lang="en-US" sz="2200" dirty="0" smtClean="0"/>
              <a:t> (</a:t>
            </a:r>
            <a:r>
              <a:rPr lang="en-US" sz="2200" dirty="0" err="1" smtClean="0"/>
              <a:t>Inria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pic>
        <p:nvPicPr>
          <p:cNvPr id="4" name="Picture 911" descr="C:\Users\cvit\Desktop\logo-inria-scientifique-coule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661248"/>
            <a:ext cx="1828800" cy="87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2" name="Picture 2" descr="http://www.iiit.ac.in/conferences/pakdd2010/SponsorsLogos/Tree%20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240" y="5585048"/>
            <a:ext cx="1335885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8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56792"/>
            <a:ext cx="7874800" cy="420830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err="1" smtClean="0">
                <a:latin typeface="Sans serif"/>
              </a:rPr>
              <a:t>Binarization</a:t>
            </a:r>
            <a:r>
              <a:rPr lang="en-IN" sz="3400" kern="0" dirty="0" smtClean="0">
                <a:latin typeface="Sans serif"/>
              </a:rPr>
              <a:t>: Traditional Methods</a:t>
            </a:r>
          </a:p>
        </p:txBody>
      </p:sp>
    </p:spTree>
    <p:extLst>
      <p:ext uri="{BB962C8B-B14F-4D97-AF65-F5344CB8AC3E}">
        <p14:creationId xmlns:p14="http://schemas.microsoft.com/office/powerpoint/2010/main" val="914271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1628800"/>
          <a:ext cx="4834881" cy="21543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00200"/>
                <a:gridCol w="1423054"/>
                <a:gridCol w="1611627"/>
              </a:tblGrid>
              <a:tr h="538579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Char-74K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SVT-char</a:t>
                      </a:r>
                      <a:endParaRPr lang="en-US" dirty="0"/>
                    </a:p>
                  </a:txBody>
                  <a:tcPr/>
                </a:tc>
              </a:tr>
              <a:tr h="538579">
                <a:tc>
                  <a:txBody>
                    <a:bodyPr/>
                    <a:lstStyle/>
                    <a:p>
                      <a:r>
                        <a:rPr lang="en-US" dirty="0" smtClean="0"/>
                        <a:t>SIFT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</a:tr>
              <a:tr h="538579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Shape Context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12.74</a:t>
                      </a:r>
                      <a:endParaRPr lang="en-US" dirty="0"/>
                    </a:p>
                  </a:txBody>
                  <a:tcPr/>
                </a:tc>
              </a:tr>
              <a:tr h="538579">
                <a:tc>
                  <a:txBody>
                    <a:bodyPr/>
                    <a:lstStyle/>
                    <a:p>
                      <a:r>
                        <a:rPr lang="en-US" dirty="0" smtClean="0"/>
                        <a:t>Geometric</a:t>
                      </a:r>
                      <a:r>
                        <a:rPr lang="en-US" baseline="0" dirty="0" smtClean="0"/>
                        <a:t> Blur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45.35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51520" y="6324600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2880" y="6412518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  <a:latin typeface="Sans serif"/>
              </a:rPr>
              <a:t>[Campos </a:t>
            </a:r>
            <a:r>
              <a:rPr lang="en-US" sz="1600" i="1" dirty="0" smtClean="0">
                <a:solidFill>
                  <a:schemeClr val="accent6"/>
                </a:solidFill>
                <a:latin typeface="Sans serif"/>
              </a:rPr>
              <a:t>et al.</a:t>
            </a:r>
            <a:r>
              <a:rPr lang="en-US" sz="1600" dirty="0" smtClean="0">
                <a:solidFill>
                  <a:schemeClr val="accent6"/>
                </a:solidFill>
                <a:latin typeface="Sans serif"/>
              </a:rPr>
              <a:t>, VISAPP 2009]</a:t>
            </a:r>
            <a:endParaRPr lang="en-US" sz="1600" dirty="0">
              <a:solidFill>
                <a:schemeClr val="accent6"/>
              </a:solidFill>
              <a:latin typeface="Sans serif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515719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Better but not good enough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Bag-of-Visual-Words Model</a:t>
            </a:r>
          </a:p>
        </p:txBody>
      </p:sp>
    </p:spTree>
    <p:extLst>
      <p:ext uri="{BB962C8B-B14F-4D97-AF65-F5344CB8AC3E}">
        <p14:creationId xmlns:p14="http://schemas.microsoft.com/office/powerpoint/2010/main" val="19448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46" y="1927539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78" y="1928802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928802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8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14" y="1908219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91" name="Picture 11" descr="C:\Users\cvit\Desktop\Sample011\img011-00330.png"/>
          <p:cNvPicPr>
            <a:picLocks noGrp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70" y="2871790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C:\Users\cvit\Desktop\Sample011\img011-00285.pn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2914653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3" name="Picture 13" descr="C:\Users\cvit\Desktop\Sample011\img011-00429.pn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46" y="2895603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4" name="Picture 14" descr="C:\Users\cvit\Desktop\Sample011\img011-00435.png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9" y="2924178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5" name="Picture 15" descr="C:\Users\cvit\Desktop\Sample011\img011-00034.pn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24" y="2914653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6" name="Picture 1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928802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0298" y="1285860"/>
            <a:ext cx="434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Object category v/s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haracter category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pic>
        <p:nvPicPr>
          <p:cNvPr id="153602" name="Picture 2" descr="C:\Users\cvitlap\Pictures\dog1.jpg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76426" y="4229112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</p:pic>
      <p:pic>
        <p:nvPicPr>
          <p:cNvPr id="153605" name="Picture 5" descr="C:\Users\cvitlap\Pictures\dog2.jpg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71802" y="4214818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</p:pic>
      <p:pic>
        <p:nvPicPr>
          <p:cNvPr id="153606" name="Picture 6" descr="C:\Users\cvitlap\Pictures\dog3.jpg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57640" y="4214818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</p:pic>
      <p:pic>
        <p:nvPicPr>
          <p:cNvPr id="153607" name="Picture 7" descr="C:\Users\cvitlap\Pictures\dog4.jpg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00635" y="4214818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</p:pic>
      <p:pic>
        <p:nvPicPr>
          <p:cNvPr id="153608" name="Picture 8" descr="C:\Users\cvitlap\Pictures\dog5.jpg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43636" y="4214818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</p:pic>
      <p:pic>
        <p:nvPicPr>
          <p:cNvPr id="153612" name="Picture 12" descr="C:\Users\cvitlap\Documents\SVT-char\test\02_06_1_5.png"/>
          <p:cNvPicPr>
            <a:picLocks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57508" y="5214950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</p:pic>
      <p:pic>
        <p:nvPicPr>
          <p:cNvPr id="153614" name="Picture 14" descr="C:\Users\cvitlap\Documents\Sample012\img012-00002.png"/>
          <p:cNvPicPr>
            <a:picLocks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076822" y="5238763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</p:pic>
      <p:pic>
        <p:nvPicPr>
          <p:cNvPr id="153615" name="Picture 15" descr="C:\Users\cvitlap\Documents\Sample012\img012-00015.png"/>
          <p:cNvPicPr>
            <a:picLocks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071670" y="5214950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</p:pic>
      <p:pic>
        <p:nvPicPr>
          <p:cNvPr id="153616" name="Picture 16" descr="C:\Users\cvitlap\Documents\Sample012\img012-00057.png"/>
          <p:cNvPicPr>
            <a:picLocks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071934" y="5229244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</p:pic>
      <p:pic>
        <p:nvPicPr>
          <p:cNvPr id="153617" name="Picture 17" descr="C:\Users\cvitlap\Documents\Sample012\img012-00041.png"/>
          <p:cNvPicPr>
            <a:picLocks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129342" y="5229244"/>
            <a:ext cx="914400" cy="91440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</p:pic>
      <p:sp>
        <p:nvSpPr>
          <p:cNvPr id="26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Character Category Recognition</a:t>
            </a:r>
          </a:p>
        </p:txBody>
      </p:sp>
    </p:spTree>
    <p:extLst>
      <p:ext uri="{BB962C8B-B14F-4D97-AF65-F5344CB8AC3E}">
        <p14:creationId xmlns:p14="http://schemas.microsoft.com/office/powerpoint/2010/main" val="137775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828800"/>
            <a:ext cx="8220075" cy="4516437"/>
          </a:xfrm>
        </p:spPr>
        <p:txBody>
          <a:bodyPr/>
          <a:lstStyle/>
          <a:p>
            <a:r>
              <a:rPr lang="en-US" sz="2800" dirty="0" err="1" smtClean="0"/>
              <a:t>HoG</a:t>
            </a:r>
            <a:r>
              <a:rPr lang="en-US" sz="2800" dirty="0" smtClean="0"/>
              <a:t> </a:t>
            </a:r>
            <a:r>
              <a:rPr lang="en-US" sz="1800" dirty="0" smtClean="0">
                <a:solidFill>
                  <a:schemeClr val="accent6"/>
                </a:solidFill>
              </a:rPr>
              <a:t>[</a:t>
            </a:r>
            <a:r>
              <a:rPr lang="en-US" sz="1800" dirty="0" err="1" smtClean="0">
                <a:solidFill>
                  <a:schemeClr val="accent6"/>
                </a:solidFill>
              </a:rPr>
              <a:t>Dalal</a:t>
            </a:r>
            <a:r>
              <a:rPr lang="en-US" sz="1800" dirty="0" smtClean="0">
                <a:solidFill>
                  <a:schemeClr val="accent6"/>
                </a:solidFill>
              </a:rPr>
              <a:t> &amp; </a:t>
            </a:r>
            <a:r>
              <a:rPr lang="en-US" sz="1800" dirty="0" err="1" smtClean="0">
                <a:solidFill>
                  <a:schemeClr val="accent6"/>
                </a:solidFill>
              </a:rPr>
              <a:t>Triggs</a:t>
            </a:r>
            <a:r>
              <a:rPr lang="en-US" sz="1800" dirty="0" smtClean="0">
                <a:solidFill>
                  <a:schemeClr val="accent6"/>
                </a:solidFill>
              </a:rPr>
              <a:t>, CVPR’05]</a:t>
            </a:r>
            <a:r>
              <a:rPr lang="en-US" sz="2800" dirty="0" smtClean="0">
                <a:solidFill>
                  <a:schemeClr val="accent6"/>
                </a:solidFill>
              </a:rPr>
              <a:t> </a:t>
            </a:r>
            <a:r>
              <a:rPr lang="en-US" sz="2800" dirty="0" smtClean="0"/>
              <a:t>features adapted for characters</a:t>
            </a:r>
          </a:p>
          <a:p>
            <a:r>
              <a:rPr lang="en-US" sz="2800" dirty="0" smtClean="0"/>
              <a:t>Explicit feature map </a:t>
            </a:r>
            <a:r>
              <a:rPr lang="en-US" sz="1800" dirty="0" smtClean="0">
                <a:solidFill>
                  <a:schemeClr val="accent6"/>
                </a:solidFill>
              </a:rPr>
              <a:t>[</a:t>
            </a:r>
            <a:r>
              <a:rPr lang="en-US" sz="1800" dirty="0" err="1" smtClean="0">
                <a:solidFill>
                  <a:schemeClr val="accent6"/>
                </a:solidFill>
              </a:rPr>
              <a:t>Vedaldi</a:t>
            </a:r>
            <a:r>
              <a:rPr lang="en-US" sz="1800" dirty="0" smtClean="0">
                <a:solidFill>
                  <a:schemeClr val="accent6"/>
                </a:solidFill>
              </a:rPr>
              <a:t> and AZ, TPAMI’11]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800" dirty="0" smtClean="0"/>
              <a:t>+ linear SVM</a:t>
            </a:r>
          </a:p>
          <a:p>
            <a:r>
              <a:rPr lang="en-US" sz="2800" dirty="0" smtClean="0"/>
              <a:t>Platt’s normalization</a:t>
            </a:r>
          </a:p>
          <a:p>
            <a:r>
              <a:rPr lang="en-US" sz="2800" dirty="0" smtClean="0"/>
              <a:t>Superior character recognition</a:t>
            </a:r>
          </a:p>
          <a:p>
            <a:r>
              <a:rPr lang="en-US" sz="2800" dirty="0" smtClean="0"/>
              <a:t>Significant improvement in test time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67544" y="15950"/>
            <a:ext cx="7993704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Smart Features</a:t>
            </a:r>
          </a:p>
        </p:txBody>
      </p:sp>
    </p:spTree>
    <p:extLst>
      <p:ext uri="{BB962C8B-B14F-4D97-AF65-F5344CB8AC3E}">
        <p14:creationId xmlns:p14="http://schemas.microsoft.com/office/powerpoint/2010/main" val="25397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928662" y="1071546"/>
          <a:ext cx="7715304" cy="432785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248371"/>
                <a:gridCol w="1606876"/>
                <a:gridCol w="1234707"/>
                <a:gridCol w="1625350"/>
              </a:tblGrid>
              <a:tr h="442381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Char74K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SVT-char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ICDAR03</a:t>
                      </a:r>
                      <a:endParaRPr lang="en-US" b="1" dirty="0"/>
                    </a:p>
                  </a:txBody>
                  <a:tcPr/>
                </a:tc>
              </a:tr>
              <a:tr h="442881">
                <a:tc>
                  <a:txBody>
                    <a:bodyPr/>
                    <a:lstStyle/>
                    <a:p>
                      <a:r>
                        <a:rPr lang="en-US" b="0" dirty="0" smtClean="0"/>
                        <a:t>MKL (VISAPP’09)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57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</a:t>
                      </a:r>
                      <a:endParaRPr lang="en-US" b="0" dirty="0"/>
                    </a:p>
                  </a:txBody>
                  <a:tcPr/>
                </a:tc>
              </a:tr>
              <a:tr h="442881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Catoes</a:t>
                      </a:r>
                      <a:r>
                        <a:rPr lang="en-US" b="0" dirty="0" smtClean="0"/>
                        <a:t> et</a:t>
                      </a:r>
                      <a:r>
                        <a:rPr lang="en-US" b="0" baseline="0" dirty="0" smtClean="0"/>
                        <a:t> al. (ICDAR’11)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82</a:t>
                      </a:r>
                      <a:endParaRPr lang="en-US" b="0" dirty="0"/>
                    </a:p>
                  </a:txBody>
                  <a:tcPr/>
                </a:tc>
              </a:tr>
              <a:tr h="442881">
                <a:tc>
                  <a:txBody>
                    <a:bodyPr/>
                    <a:lstStyle/>
                    <a:p>
                      <a:r>
                        <a:rPr lang="en-US" b="0" dirty="0" smtClean="0"/>
                        <a:t>FERNS (ICCV’11)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47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52</a:t>
                      </a:r>
                      <a:endParaRPr lang="en-US" b="0" dirty="0"/>
                    </a:p>
                  </a:txBody>
                  <a:tcPr/>
                </a:tc>
              </a:tr>
              <a:tr h="40062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Exemplar</a:t>
                      </a:r>
                      <a:r>
                        <a:rPr lang="en-US" b="0" baseline="0" dirty="0" smtClean="0"/>
                        <a:t> SVM (BMVC’12)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64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64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</a:t>
                      </a:r>
                      <a:endParaRPr lang="en-US" b="0" dirty="0"/>
                    </a:p>
                  </a:txBody>
                  <a:tcPr/>
                </a:tc>
              </a:tr>
              <a:tr h="417237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Elsgouni</a:t>
                      </a:r>
                      <a:r>
                        <a:rPr lang="en-US" b="0" dirty="0" smtClean="0"/>
                        <a:t> et al. (DAS’12)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70</a:t>
                      </a:r>
                      <a:endParaRPr lang="en-US" b="0" dirty="0"/>
                    </a:p>
                  </a:txBody>
                  <a:tcPr/>
                </a:tc>
              </a:tr>
              <a:tr h="486313">
                <a:tc>
                  <a:txBody>
                    <a:bodyPr/>
                    <a:lstStyle/>
                    <a:p>
                      <a:r>
                        <a:rPr lang="en-US" b="0" dirty="0" smtClean="0"/>
                        <a:t>Ours (H-36+RBF)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64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62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62</a:t>
                      </a:r>
                      <a:endParaRPr lang="en-US" b="0" dirty="0"/>
                    </a:p>
                  </a:txBody>
                  <a:tcPr/>
                </a:tc>
              </a:tr>
              <a:tr h="626327">
                <a:tc>
                  <a:txBody>
                    <a:bodyPr/>
                    <a:lstStyle/>
                    <a:p>
                      <a:r>
                        <a:rPr lang="en-US" dirty="0" smtClean="0"/>
                        <a:t>Ours (H-36+AT+linear)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77</a:t>
                      </a:r>
                      <a:endParaRPr lang="en-US" b="0" dirty="0"/>
                    </a:p>
                  </a:txBody>
                  <a:tcPr/>
                </a:tc>
              </a:tr>
              <a:tr h="626327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Pretrained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smtClean="0"/>
                        <a:t>CNN (ECCV”14)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15816" y="566124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Accuracy in 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Character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3187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/>
          <p:nvPr/>
        </p:nvSpPr>
        <p:spPr>
          <a:xfrm>
            <a:off x="3530516" y="1269312"/>
            <a:ext cx="3133" cy="4031896"/>
          </a:xfrm>
          <a:prstGeom prst="line">
            <a:avLst/>
          </a:prstGeom>
          <a:ln w="36000">
            <a:solidFill>
              <a:srgbClr val="66FF00"/>
            </a:solidFill>
            <a:round/>
          </a:ln>
        </p:spPr>
      </p:sp>
      <p:sp>
        <p:nvSpPr>
          <p:cNvPr id="6" name="CustomShape 4"/>
          <p:cNvSpPr/>
          <p:nvPr/>
        </p:nvSpPr>
        <p:spPr>
          <a:xfrm>
            <a:off x="423367" y="1114025"/>
            <a:ext cx="3140280" cy="417960"/>
          </a:xfrm>
          <a:prstGeom prst="rect">
            <a:avLst/>
          </a:prstGeom>
          <a:noFill/>
          <a:ln>
            <a:noFill/>
          </a:ln>
        </p:spPr>
        <p:txBody>
          <a:bodyPr wrap="none" lIns="126000" tIns="81000" rIns="126000" bIns="81000"/>
          <a:lstStyle/>
          <a:p>
            <a:pPr algn="ctr"/>
            <a:r>
              <a:rPr lang="en-IN" sz="2200" dirty="0" err="1">
                <a:solidFill>
                  <a:schemeClr val="accent2"/>
                </a:solidFill>
              </a:rPr>
              <a:t>Binarization</a:t>
            </a:r>
            <a:r>
              <a:rPr lang="en-IN" sz="2200" dirty="0">
                <a:solidFill>
                  <a:schemeClr val="accent2"/>
                </a:solidFill>
              </a:rPr>
              <a:t> based </a:t>
            </a:r>
            <a:endParaRPr lang="en-IN" sz="2200" dirty="0" smtClean="0">
              <a:solidFill>
                <a:schemeClr val="accent2"/>
              </a:solidFill>
            </a:endParaRPr>
          </a:p>
          <a:p>
            <a:pPr algn="ctr"/>
            <a:r>
              <a:rPr lang="en-IN" sz="2200" dirty="0" smtClean="0">
                <a:solidFill>
                  <a:schemeClr val="accent2"/>
                </a:solidFill>
              </a:rPr>
              <a:t>approach</a:t>
            </a:r>
            <a:endParaRPr sz="2200" dirty="0">
              <a:solidFill>
                <a:schemeClr val="accent2"/>
              </a:solidFill>
            </a:endParaRPr>
          </a:p>
        </p:txBody>
      </p:sp>
      <p:sp>
        <p:nvSpPr>
          <p:cNvPr id="7" name="CustomShape 5"/>
          <p:cNvSpPr/>
          <p:nvPr/>
        </p:nvSpPr>
        <p:spPr>
          <a:xfrm>
            <a:off x="3626873" y="1090744"/>
            <a:ext cx="2768400" cy="417960"/>
          </a:xfrm>
          <a:prstGeom prst="rect">
            <a:avLst/>
          </a:prstGeom>
          <a:noFill/>
          <a:ln>
            <a:noFill/>
          </a:ln>
        </p:spPr>
        <p:txBody>
          <a:bodyPr wrap="none" lIns="126000" tIns="81000" rIns="126000" bIns="81000"/>
          <a:lstStyle/>
          <a:p>
            <a:pPr algn="ctr"/>
            <a:r>
              <a:rPr lang="en-IN" sz="2200" dirty="0">
                <a:solidFill>
                  <a:schemeClr val="accent2"/>
                </a:solidFill>
              </a:rPr>
              <a:t>Sliding </a:t>
            </a:r>
            <a:r>
              <a:rPr lang="en-IN" sz="2200" dirty="0" smtClean="0">
                <a:solidFill>
                  <a:schemeClr val="accent2"/>
                </a:solidFill>
              </a:rPr>
              <a:t>window </a:t>
            </a:r>
            <a:endParaRPr lang="en-IN" sz="2200" dirty="0">
              <a:solidFill>
                <a:schemeClr val="accent2"/>
              </a:solidFill>
            </a:endParaRPr>
          </a:p>
          <a:p>
            <a:pPr algn="ctr"/>
            <a:r>
              <a:rPr lang="en-IN" sz="2200" dirty="0" smtClean="0">
                <a:solidFill>
                  <a:schemeClr val="accent2"/>
                </a:solidFill>
              </a:rPr>
              <a:t>+ HO </a:t>
            </a:r>
            <a:r>
              <a:rPr lang="en-IN" sz="2200" dirty="0">
                <a:solidFill>
                  <a:schemeClr val="accent2"/>
                </a:solidFill>
              </a:rPr>
              <a:t>CRF</a:t>
            </a:r>
            <a:endParaRPr sz="2200" dirty="0">
              <a:solidFill>
                <a:schemeClr val="accent2"/>
              </a:solidFill>
            </a:endParaRPr>
          </a:p>
        </p:txBody>
      </p:sp>
      <p:sp>
        <p:nvSpPr>
          <p:cNvPr id="8" name="CustomShape 6"/>
          <p:cNvSpPr/>
          <p:nvPr/>
        </p:nvSpPr>
        <p:spPr>
          <a:xfrm>
            <a:off x="6693031" y="1200464"/>
            <a:ext cx="2012760" cy="417960"/>
          </a:xfrm>
          <a:prstGeom prst="rect">
            <a:avLst/>
          </a:prstGeom>
          <a:noFill/>
          <a:ln>
            <a:noFill/>
          </a:ln>
        </p:spPr>
        <p:txBody>
          <a:bodyPr wrap="none" lIns="126000" tIns="81000" rIns="126000" bIns="81000"/>
          <a:lstStyle/>
          <a:p>
            <a:r>
              <a:rPr lang="en-IN" sz="2200" dirty="0">
                <a:solidFill>
                  <a:schemeClr val="accent2"/>
                </a:solidFill>
                <a:latin typeface="Sans serif"/>
              </a:rPr>
              <a:t>Holistic </a:t>
            </a:r>
            <a:r>
              <a:rPr lang="en-IN" sz="2200" dirty="0" smtClean="0">
                <a:solidFill>
                  <a:schemeClr val="accent2"/>
                </a:solidFill>
                <a:latin typeface="Sans serif"/>
              </a:rPr>
              <a:t>approach</a:t>
            </a:r>
            <a:endParaRPr sz="2200" dirty="0">
              <a:solidFill>
                <a:schemeClr val="accent2"/>
              </a:solidFill>
              <a:latin typeface="Sans serif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2054816"/>
            <a:ext cx="1320120" cy="608760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2057684" y="2054816"/>
            <a:ext cx="786124" cy="572288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8221813" y="1809468"/>
            <a:ext cx="778320" cy="752760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395536" y="2831063"/>
            <a:ext cx="1244236" cy="447217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6571971" y="2566638"/>
            <a:ext cx="1371067" cy="711642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7"/>
          <a:stretch>
            <a:fillRect/>
          </a:stretch>
        </p:blipFill>
        <p:spPr>
          <a:xfrm>
            <a:off x="1835696" y="2782838"/>
            <a:ext cx="1160956" cy="495442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8"/>
          <a:stretch>
            <a:fillRect/>
          </a:stretch>
        </p:blipFill>
        <p:spPr>
          <a:xfrm>
            <a:off x="5306437" y="1910176"/>
            <a:ext cx="822045" cy="472714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9"/>
          <a:stretch>
            <a:fillRect/>
          </a:stretch>
        </p:blipFill>
        <p:spPr>
          <a:xfrm>
            <a:off x="3653749" y="1950611"/>
            <a:ext cx="1280872" cy="47880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3656139" y="2617888"/>
            <a:ext cx="1379520" cy="769680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11"/>
          <a:stretch>
            <a:fillRect/>
          </a:stretch>
        </p:blipFill>
        <p:spPr>
          <a:xfrm>
            <a:off x="5199917" y="2579170"/>
            <a:ext cx="1098046" cy="699110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12"/>
          <a:stretch>
            <a:fillRect/>
          </a:stretch>
        </p:blipFill>
        <p:spPr>
          <a:xfrm>
            <a:off x="8059994" y="2657800"/>
            <a:ext cx="995686" cy="596956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58375" y="1950611"/>
            <a:ext cx="1284663" cy="432279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537" y="3789040"/>
            <a:ext cx="28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solidFill>
                  <a:schemeClr val="tx1"/>
                </a:solidFill>
                <a:latin typeface="Sans serif"/>
              </a:rPr>
              <a:t>   Near Binary image</a:t>
            </a:r>
          </a:p>
          <a:p>
            <a:pPr marL="285750" indent="-285750"/>
            <a:r>
              <a:rPr lang="en-US" dirty="0" smtClean="0">
                <a:solidFill>
                  <a:schemeClr val="tx1"/>
                </a:solidFill>
                <a:latin typeface="Sans serif"/>
              </a:rPr>
              <a:t>   Uniform background</a:t>
            </a:r>
          </a:p>
          <a:p>
            <a:pPr marL="285750" indent="-285750"/>
            <a:r>
              <a:rPr lang="en-US" dirty="0" smtClean="0">
                <a:solidFill>
                  <a:schemeClr val="tx1"/>
                </a:solidFill>
                <a:latin typeface="Sans serif"/>
              </a:rPr>
              <a:t>   Frontal images</a:t>
            </a:r>
          </a:p>
          <a:p>
            <a:pPr marL="285750" indent="-285750"/>
            <a:r>
              <a:rPr lang="en-US" dirty="0" smtClean="0">
                <a:solidFill>
                  <a:schemeClr val="tx1"/>
                </a:solidFill>
                <a:latin typeface="Sans serif"/>
              </a:rPr>
              <a:t>   High contrast</a:t>
            </a:r>
            <a:endParaRPr lang="en-US" dirty="0">
              <a:solidFill>
                <a:schemeClr val="tx1"/>
              </a:solidFill>
              <a:latin typeface="Sans serif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3647" y="3789040"/>
            <a:ext cx="3094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solidFill>
                  <a:schemeClr val="tx1"/>
                </a:solidFill>
                <a:latin typeface="Sans serif"/>
              </a:rPr>
              <a:t>   Non-uniform background</a:t>
            </a:r>
          </a:p>
          <a:p>
            <a:pPr marL="285750" indent="-285750"/>
            <a:r>
              <a:rPr lang="en-US" dirty="0" smtClean="0">
                <a:solidFill>
                  <a:schemeClr val="tx1"/>
                </a:solidFill>
                <a:latin typeface="Sans serif"/>
              </a:rPr>
              <a:t>   Non-frontal images</a:t>
            </a:r>
          </a:p>
          <a:p>
            <a:pPr marL="285750" indent="-285750"/>
            <a:r>
              <a:rPr lang="en-US" dirty="0" smtClean="0">
                <a:solidFill>
                  <a:schemeClr val="tx1"/>
                </a:solidFill>
                <a:latin typeface="Sans serif"/>
              </a:rPr>
              <a:t>   Low contrast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ans serif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60442" y="3789040"/>
            <a:ext cx="2412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solidFill>
                  <a:schemeClr val="tx1"/>
                </a:solidFill>
                <a:latin typeface="Sans serif"/>
              </a:rPr>
              <a:t>  Missing characters</a:t>
            </a:r>
          </a:p>
          <a:p>
            <a:pPr marL="285750" indent="-285750"/>
            <a:r>
              <a:rPr lang="en-US" dirty="0" smtClean="0">
                <a:solidFill>
                  <a:schemeClr val="tx1"/>
                </a:solidFill>
                <a:latin typeface="Sans serif"/>
              </a:rPr>
              <a:t>  Stylish fonts</a:t>
            </a:r>
          </a:p>
          <a:p>
            <a:pPr marL="285750" indent="-285750"/>
            <a:r>
              <a:rPr lang="en-US" dirty="0" smtClean="0">
                <a:solidFill>
                  <a:schemeClr val="tx1"/>
                </a:solidFill>
                <a:latin typeface="Sans serif"/>
              </a:rPr>
              <a:t>  Cursive fonts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ans serif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  <p:pic>
        <p:nvPicPr>
          <p:cNvPr id="172034" name="Picture 2" descr="https://openclipart.org/image/2400px/svg_to_png/167549/Kliponious-green-tick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034" y="3908406"/>
            <a:ext cx="142876" cy="163536"/>
          </a:xfrm>
          <a:prstGeom prst="rect">
            <a:avLst/>
          </a:prstGeom>
          <a:noFill/>
        </p:spPr>
      </p:pic>
      <p:pic>
        <p:nvPicPr>
          <p:cNvPr id="26" name="Picture 2" descr="https://openclipart.org/image/2400px/svg_to_png/167549/Kliponious-green-tick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034" y="4143380"/>
            <a:ext cx="142876" cy="163536"/>
          </a:xfrm>
          <a:prstGeom prst="rect">
            <a:avLst/>
          </a:prstGeom>
          <a:noFill/>
        </p:spPr>
      </p:pic>
      <p:pic>
        <p:nvPicPr>
          <p:cNvPr id="27" name="Picture 2" descr="https://openclipart.org/image/2400px/svg_to_png/167549/Kliponious-green-tick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034" y="4408472"/>
            <a:ext cx="142876" cy="163536"/>
          </a:xfrm>
          <a:prstGeom prst="rect">
            <a:avLst/>
          </a:prstGeom>
          <a:noFill/>
        </p:spPr>
      </p:pic>
      <p:pic>
        <p:nvPicPr>
          <p:cNvPr id="28" name="Picture 2" descr="https://openclipart.org/image/2400px/svg_to_png/167549/Kliponious-green-tick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034" y="4714884"/>
            <a:ext cx="142876" cy="163536"/>
          </a:xfrm>
          <a:prstGeom prst="rect">
            <a:avLst/>
          </a:prstGeom>
          <a:noFill/>
        </p:spPr>
      </p:pic>
      <p:pic>
        <p:nvPicPr>
          <p:cNvPr id="29" name="Picture 2" descr="https://openclipart.org/image/2400px/svg_to_png/167549/Kliponious-green-tick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43306" y="3857628"/>
            <a:ext cx="142876" cy="163536"/>
          </a:xfrm>
          <a:prstGeom prst="rect">
            <a:avLst/>
          </a:prstGeom>
          <a:noFill/>
        </p:spPr>
      </p:pic>
      <p:pic>
        <p:nvPicPr>
          <p:cNvPr id="30" name="Picture 2" descr="https://openclipart.org/image/2400px/svg_to_png/167549/Kliponious-green-tick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43306" y="4143380"/>
            <a:ext cx="142876" cy="163536"/>
          </a:xfrm>
          <a:prstGeom prst="rect">
            <a:avLst/>
          </a:prstGeom>
          <a:noFill/>
        </p:spPr>
      </p:pic>
      <p:pic>
        <p:nvPicPr>
          <p:cNvPr id="31" name="Picture 2" descr="https://openclipart.org/image/2400px/svg_to_png/167549/Kliponious-green-tick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43306" y="4429132"/>
            <a:ext cx="142876" cy="163536"/>
          </a:xfrm>
          <a:prstGeom prst="rect">
            <a:avLst/>
          </a:prstGeom>
          <a:noFill/>
        </p:spPr>
      </p:pic>
      <p:pic>
        <p:nvPicPr>
          <p:cNvPr id="32" name="Picture 2" descr="https://openclipart.org/image/2400px/svg_to_png/167549/Kliponious-green-tick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72264" y="3908406"/>
            <a:ext cx="142876" cy="163536"/>
          </a:xfrm>
          <a:prstGeom prst="rect">
            <a:avLst/>
          </a:prstGeom>
          <a:noFill/>
        </p:spPr>
      </p:pic>
      <p:pic>
        <p:nvPicPr>
          <p:cNvPr id="33" name="Picture 2" descr="https://openclipart.org/image/2400px/svg_to_png/167549/Kliponious-green-tick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72264" y="4143380"/>
            <a:ext cx="142876" cy="163536"/>
          </a:xfrm>
          <a:prstGeom prst="rect">
            <a:avLst/>
          </a:prstGeom>
          <a:noFill/>
        </p:spPr>
      </p:pic>
      <p:pic>
        <p:nvPicPr>
          <p:cNvPr id="34" name="Picture 2" descr="https://openclipart.org/image/2400px/svg_to_png/167549/Kliponious-green-tick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72264" y="4408472"/>
            <a:ext cx="142876" cy="163536"/>
          </a:xfrm>
          <a:prstGeom prst="rect">
            <a:avLst/>
          </a:prstGeom>
          <a:noFill/>
        </p:spPr>
      </p:pic>
      <p:sp>
        <p:nvSpPr>
          <p:cNvPr id="36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What </a:t>
            </a:r>
            <a:r>
              <a:rPr lang="en-IN" sz="3400" kern="0" dirty="0">
                <a:latin typeface="Sans serif"/>
              </a:rPr>
              <a:t>W</a:t>
            </a:r>
            <a:r>
              <a:rPr lang="en-IN" sz="3400" kern="0" dirty="0" smtClean="0">
                <a:latin typeface="Sans serif"/>
              </a:rPr>
              <a:t>orks Where?</a:t>
            </a:r>
          </a:p>
        </p:txBody>
      </p:sp>
      <p:sp>
        <p:nvSpPr>
          <p:cNvPr id="35" name="Line 2"/>
          <p:cNvSpPr/>
          <p:nvPr/>
        </p:nvSpPr>
        <p:spPr>
          <a:xfrm>
            <a:off x="6513083" y="1341320"/>
            <a:ext cx="3133" cy="4031896"/>
          </a:xfrm>
          <a:prstGeom prst="line">
            <a:avLst/>
          </a:prstGeom>
          <a:ln w="36000">
            <a:solidFill>
              <a:srgbClr val="66FF00"/>
            </a:solidFill>
            <a:round/>
          </a:ln>
        </p:spPr>
      </p:sp>
    </p:spTree>
    <p:extLst>
      <p:ext uri="{BB962C8B-B14F-4D97-AF65-F5344CB8AC3E}">
        <p14:creationId xmlns:p14="http://schemas.microsoft.com/office/powerpoint/2010/main" val="186025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43608" y="1287440"/>
            <a:ext cx="7297003" cy="1846884"/>
            <a:chOff x="1043608" y="1287440"/>
            <a:chExt cx="7297003" cy="1846884"/>
          </a:xfrm>
        </p:grpSpPr>
        <p:pic>
          <p:nvPicPr>
            <p:cNvPr id="20484" name="Picture 2" descr="C:\Users\Raman Jain\Documents\icdar2003_word\15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524000"/>
              <a:ext cx="2362200" cy="1020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ight Arrow 5"/>
            <p:cNvSpPr/>
            <p:nvPr/>
          </p:nvSpPr>
          <p:spPr>
            <a:xfrm>
              <a:off x="3997211" y="1958042"/>
              <a:ext cx="822847" cy="404158"/>
            </a:xfrm>
            <a:prstGeom prst="rightArrow">
              <a:avLst/>
            </a:prstGeom>
            <a:solidFill>
              <a:srgbClr val="FF0000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97411" y="15160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83211" y="15160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597411" y="20494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283211" y="20494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4" name="Straight Connector 3"/>
            <p:cNvCxnSpPr>
              <a:stCxn id="2" idx="6"/>
              <a:endCxn id="11" idx="2"/>
            </p:cNvCxnSpPr>
            <p:nvPr/>
          </p:nvCxnSpPr>
          <p:spPr bwMode="auto">
            <a:xfrm>
              <a:off x="5826011" y="16684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5826011" y="22018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6511811" y="16684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6511811" y="22018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>
              <a:stCxn id="2" idx="4"/>
              <a:endCxn id="12" idx="0"/>
            </p:cNvCxnSpPr>
            <p:nvPr/>
          </p:nvCxnSpPr>
          <p:spPr bwMode="auto">
            <a:xfrm>
              <a:off x="5711711" y="18208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>
              <a:stCxn id="11" idx="4"/>
              <a:endCxn id="13" idx="0"/>
            </p:cNvCxnSpPr>
            <p:nvPr/>
          </p:nvCxnSpPr>
          <p:spPr bwMode="auto">
            <a:xfrm>
              <a:off x="6397511" y="18208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Oval 44"/>
            <p:cNvSpPr/>
            <p:nvPr/>
          </p:nvSpPr>
          <p:spPr>
            <a:xfrm>
              <a:off x="6969011" y="15160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6969011" y="20494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7654811" y="20494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48" name="Straight Connector 47"/>
            <p:cNvCxnSpPr>
              <a:stCxn id="45" idx="6"/>
            </p:cNvCxnSpPr>
            <p:nvPr/>
          </p:nvCxnSpPr>
          <p:spPr bwMode="auto">
            <a:xfrm>
              <a:off x="7197611" y="16684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7197611" y="22018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7883411" y="16684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7883411" y="22018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stCxn id="45" idx="4"/>
              <a:endCxn id="46" idx="0"/>
            </p:cNvCxnSpPr>
            <p:nvPr/>
          </p:nvCxnSpPr>
          <p:spPr bwMode="auto">
            <a:xfrm>
              <a:off x="7083311" y="18208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>
              <a:endCxn id="47" idx="0"/>
            </p:cNvCxnSpPr>
            <p:nvPr/>
          </p:nvCxnSpPr>
          <p:spPr bwMode="auto">
            <a:xfrm>
              <a:off x="7769111" y="18208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Oval 53"/>
            <p:cNvSpPr/>
            <p:nvPr/>
          </p:nvSpPr>
          <p:spPr>
            <a:xfrm>
              <a:off x="7654811" y="15160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/>
                <p:cNvSpPr/>
                <p:nvPr/>
              </p:nvSpPr>
              <p:spPr>
                <a:xfrm>
                  <a:off x="5597411" y="2582840"/>
                  <a:ext cx="228600" cy="3048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noFill/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noFill/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noFill/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>
                    <a:noFill/>
                  </a:endParaRPr>
                </a:p>
              </p:txBody>
            </p:sp>
          </mc:Choice>
          <mc:Fallback xmlns="">
            <p:sp>
              <p:nvSpPr>
                <p:cNvPr id="55" name="Oval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7411" y="2582840"/>
                  <a:ext cx="228600" cy="304800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Oval 55"/>
            <p:cNvSpPr/>
            <p:nvPr/>
          </p:nvSpPr>
          <p:spPr>
            <a:xfrm>
              <a:off x="6283211" y="25828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>
              <a:off x="5826011" y="27352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6511811" y="27352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>
              <a:endCxn id="55" idx="0"/>
            </p:cNvCxnSpPr>
            <p:nvPr/>
          </p:nvCxnSpPr>
          <p:spPr bwMode="auto">
            <a:xfrm>
              <a:off x="5711711" y="23542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>
              <a:endCxn id="56" idx="0"/>
            </p:cNvCxnSpPr>
            <p:nvPr/>
          </p:nvCxnSpPr>
          <p:spPr bwMode="auto">
            <a:xfrm>
              <a:off x="6397511" y="23542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/>
            <p:cNvSpPr/>
            <p:nvPr/>
          </p:nvSpPr>
          <p:spPr>
            <a:xfrm>
              <a:off x="7654811" y="25828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7197611" y="27352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7083311" y="23542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endCxn id="61" idx="0"/>
            </p:cNvCxnSpPr>
            <p:nvPr/>
          </p:nvCxnSpPr>
          <p:spPr bwMode="auto">
            <a:xfrm>
              <a:off x="7769111" y="23542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" name="Oval 64"/>
            <p:cNvSpPr/>
            <p:nvPr/>
          </p:nvSpPr>
          <p:spPr>
            <a:xfrm>
              <a:off x="6969011" y="25828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>
              <a:off x="7883411" y="27352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5140211" y="27352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5140211" y="22018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5140211" y="16684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5708867" y="28876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6394667" y="28876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7080467" y="28876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>
              <a:off x="7766267" y="28876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252958" y="2735240"/>
                  <a:ext cx="34445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2958" y="2735240"/>
                  <a:ext cx="34445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0714" r="-714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6014958" y="2735240"/>
                  <a:ext cx="344325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4958" y="2735240"/>
                  <a:ext cx="344325" cy="39908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0714" r="-12500" b="-2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Connector 85"/>
            <p:cNvCxnSpPr/>
            <p:nvPr/>
          </p:nvCxnSpPr>
          <p:spPr bwMode="auto">
            <a:xfrm>
              <a:off x="5708867" y="12874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6400355" y="12874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7086155" y="12874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7771955" y="12874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2" name="Straight Connector 91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57200" y="63362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    [Mishra </a:t>
            </a:r>
            <a:r>
              <a:rPr lang="en-US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, ICDAR’11]</a:t>
            </a:r>
            <a:endParaRPr lang="en-US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Unsupervised Energy Minimization</a:t>
            </a:r>
          </a:p>
        </p:txBody>
      </p:sp>
    </p:spTree>
    <p:extLst>
      <p:ext uri="{BB962C8B-B14F-4D97-AF65-F5344CB8AC3E}">
        <p14:creationId xmlns:p14="http://schemas.microsoft.com/office/powerpoint/2010/main" val="40497988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483" name="Text Box 75"/>
              <p:cNvSpPr txBox="1">
                <a:spLocks noChangeArrowheads="1"/>
              </p:cNvSpPr>
              <p:nvPr/>
            </p:nvSpPr>
            <p:spPr bwMode="auto">
              <a:xfrm>
                <a:off x="381000" y="3581400"/>
                <a:ext cx="8915400" cy="463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9pPr>
              </a:lstStyle>
              <a:p>
                <a:pPr>
                  <a:buSzPct val="100000"/>
                </a:pPr>
                <a:r>
                  <a:rPr lang="en-IN" sz="2400" dirty="0" smtClean="0">
                    <a:solidFill>
                      <a:srgbClr val="0000FF"/>
                    </a:solidFill>
                    <a:latin typeface="ms trebuchet"/>
                  </a:rPr>
                  <a:t>Assign a label to each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2400" dirty="0" smtClean="0">
                    <a:solidFill>
                      <a:srgbClr val="0000FF"/>
                    </a:solidFill>
                    <a:latin typeface="ms trebuchet"/>
                  </a:rPr>
                  <a:t> from </a:t>
                </a:r>
                <a:r>
                  <a:rPr lang="en-IN" sz="2400" dirty="0">
                    <a:solidFill>
                      <a:srgbClr val="0000FF"/>
                    </a:solidFill>
                    <a:latin typeface="ms trebuchet"/>
                  </a:rPr>
                  <a:t>L = </a:t>
                </a:r>
                <a:r>
                  <a:rPr lang="en-IN" sz="2200" dirty="0">
                    <a:solidFill>
                      <a:srgbClr val="0000FF"/>
                    </a:solidFill>
                    <a:latin typeface="ms trebuchet"/>
                  </a:rPr>
                  <a:t>{Text (0), </a:t>
                </a:r>
                <a:r>
                  <a:rPr lang="en-IN" sz="2200" dirty="0" smtClean="0">
                    <a:solidFill>
                      <a:srgbClr val="0000FF"/>
                    </a:solidFill>
                    <a:latin typeface="ms trebuchet"/>
                  </a:rPr>
                  <a:t>Background (</a:t>
                </a:r>
                <a:r>
                  <a:rPr lang="en-IN" sz="2200" dirty="0">
                    <a:solidFill>
                      <a:srgbClr val="0000FF"/>
                    </a:solidFill>
                    <a:latin typeface="ms trebuchet"/>
                  </a:rPr>
                  <a:t>1)}</a:t>
                </a:r>
              </a:p>
            </p:txBody>
          </p:sp>
        </mc:Choice>
        <mc:Fallback xmlns="">
          <p:sp>
            <p:nvSpPr>
              <p:cNvPr id="20483" name="Text 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3581400"/>
                <a:ext cx="8915400" cy="463846"/>
              </a:xfrm>
              <a:prstGeom prst="rect">
                <a:avLst/>
              </a:prstGeom>
              <a:blipFill rotWithShape="0">
                <a:blip r:embed="rId3"/>
                <a:stretch>
                  <a:fillRect l="-1094" t="-9211" b="-30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4" name="Picture 2" descr="C:\Users\Raman Jain\Documents\icdar2003_word\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4000"/>
            <a:ext cx="2362200" cy="102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997211" y="1958042"/>
            <a:ext cx="822847" cy="404158"/>
          </a:xfrm>
          <a:prstGeom prst="rightArrow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Oval 1"/>
          <p:cNvSpPr/>
          <p:nvPr/>
        </p:nvSpPr>
        <p:spPr>
          <a:xfrm>
            <a:off x="55974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832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974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832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" name="Straight Connector 3"/>
          <p:cNvCxnSpPr>
            <a:stCxn id="2" idx="6"/>
            <a:endCxn id="11" idx="2"/>
          </p:cNvCxnSpPr>
          <p:nvPr/>
        </p:nvCxnSpPr>
        <p:spPr bwMode="auto">
          <a:xfrm>
            <a:off x="58260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8260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5118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5118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2" idx="4"/>
            <a:endCxn id="12" idx="0"/>
          </p:cNvCxnSpPr>
          <p:nvPr/>
        </p:nvCxnSpPr>
        <p:spPr bwMode="auto">
          <a:xfrm>
            <a:off x="57117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11" idx="4"/>
            <a:endCxn id="13" idx="0"/>
          </p:cNvCxnSpPr>
          <p:nvPr/>
        </p:nvCxnSpPr>
        <p:spPr bwMode="auto">
          <a:xfrm>
            <a:off x="63975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/>
          <p:cNvSpPr/>
          <p:nvPr/>
        </p:nvSpPr>
        <p:spPr>
          <a:xfrm>
            <a:off x="69690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9690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6548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8" name="Straight Connector 47"/>
          <p:cNvCxnSpPr>
            <a:stCxn id="45" idx="6"/>
          </p:cNvCxnSpPr>
          <p:nvPr/>
        </p:nvCxnSpPr>
        <p:spPr bwMode="auto">
          <a:xfrm>
            <a:off x="71976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71976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8834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78834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45" idx="4"/>
            <a:endCxn id="46" idx="0"/>
          </p:cNvCxnSpPr>
          <p:nvPr/>
        </p:nvCxnSpPr>
        <p:spPr bwMode="auto">
          <a:xfrm>
            <a:off x="70833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endCxn id="47" idx="0"/>
          </p:cNvCxnSpPr>
          <p:nvPr/>
        </p:nvCxnSpPr>
        <p:spPr bwMode="auto">
          <a:xfrm>
            <a:off x="77691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/>
          <p:cNvSpPr/>
          <p:nvPr/>
        </p:nvSpPr>
        <p:spPr>
          <a:xfrm>
            <a:off x="76548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val 54"/>
              <p:cNvSpPr/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solidFill>
                <a:srgbClr val="92D050"/>
              </a:solidFill>
            </p:spPr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noFill/>
                </a:endParaRPr>
              </a:p>
            </p:txBody>
          </p:sp>
        </mc:Choice>
        <mc:Fallback xmlns="">
          <p:sp>
            <p:nvSpPr>
              <p:cNvPr id="55" name="Oval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/>
          <p:cNvSpPr/>
          <p:nvPr/>
        </p:nvSpPr>
        <p:spPr>
          <a:xfrm>
            <a:off x="62832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58260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65118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endCxn id="55" idx="0"/>
          </p:cNvCxnSpPr>
          <p:nvPr/>
        </p:nvCxnSpPr>
        <p:spPr bwMode="auto">
          <a:xfrm>
            <a:off x="57117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56" idx="0"/>
          </p:cNvCxnSpPr>
          <p:nvPr/>
        </p:nvCxnSpPr>
        <p:spPr bwMode="auto">
          <a:xfrm>
            <a:off x="63975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76548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71976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70833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endCxn id="61" idx="0"/>
          </p:cNvCxnSpPr>
          <p:nvPr/>
        </p:nvCxnSpPr>
        <p:spPr bwMode="auto">
          <a:xfrm>
            <a:off x="77691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Oval 64"/>
          <p:cNvSpPr/>
          <p:nvPr/>
        </p:nvSpPr>
        <p:spPr>
          <a:xfrm>
            <a:off x="69690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834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51402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51402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51402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57088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63946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70804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77662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0714" r="-714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blipFill rotWithShape="0">
                <a:blip r:embed="rId7"/>
                <a:stretch>
                  <a:fillRect l="-10714" r="-12500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/>
          <p:nvPr/>
        </p:nvCxnSpPr>
        <p:spPr bwMode="auto">
          <a:xfrm>
            <a:off x="5708867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64003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0861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77719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57200" y="63362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    [Mishra </a:t>
            </a:r>
            <a:r>
              <a:rPr lang="en-US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, ICDAR’11]</a:t>
            </a:r>
            <a:endParaRPr lang="en-US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Unsupervised Energy Minimization</a:t>
            </a:r>
          </a:p>
        </p:txBody>
      </p:sp>
    </p:spTree>
    <p:extLst>
      <p:ext uri="{BB962C8B-B14F-4D97-AF65-F5344CB8AC3E}">
        <p14:creationId xmlns:p14="http://schemas.microsoft.com/office/powerpoint/2010/main" val="32401557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483" name="Text Box 75"/>
              <p:cNvSpPr txBox="1">
                <a:spLocks noChangeArrowheads="1"/>
              </p:cNvSpPr>
              <p:nvPr/>
            </p:nvSpPr>
            <p:spPr bwMode="auto">
              <a:xfrm>
                <a:off x="381000" y="3581400"/>
                <a:ext cx="8915400" cy="463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9pPr>
              </a:lstStyle>
              <a:p>
                <a:pPr>
                  <a:buSzPct val="100000"/>
                </a:pPr>
                <a:r>
                  <a:rPr lang="en-IN" sz="2400" dirty="0" smtClean="0">
                    <a:solidFill>
                      <a:srgbClr val="0000FF"/>
                    </a:solidFill>
                    <a:latin typeface="ms trebuchet"/>
                  </a:rPr>
                  <a:t>Assign a label to each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2400" dirty="0" smtClean="0">
                    <a:solidFill>
                      <a:srgbClr val="0000FF"/>
                    </a:solidFill>
                    <a:latin typeface="ms trebuchet"/>
                  </a:rPr>
                  <a:t> from </a:t>
                </a:r>
                <a:r>
                  <a:rPr lang="en-IN" sz="2400" dirty="0">
                    <a:solidFill>
                      <a:srgbClr val="0000FF"/>
                    </a:solidFill>
                    <a:latin typeface="ms trebuchet"/>
                  </a:rPr>
                  <a:t>L = </a:t>
                </a:r>
                <a:r>
                  <a:rPr lang="en-IN" sz="2200" dirty="0">
                    <a:solidFill>
                      <a:srgbClr val="0000FF"/>
                    </a:solidFill>
                    <a:latin typeface="ms trebuchet"/>
                  </a:rPr>
                  <a:t>{Text (0), </a:t>
                </a:r>
                <a:r>
                  <a:rPr lang="en-IN" sz="2200" dirty="0" smtClean="0">
                    <a:solidFill>
                      <a:srgbClr val="0000FF"/>
                    </a:solidFill>
                    <a:latin typeface="ms trebuchet"/>
                  </a:rPr>
                  <a:t>Background (</a:t>
                </a:r>
                <a:r>
                  <a:rPr lang="en-IN" sz="2200" dirty="0">
                    <a:solidFill>
                      <a:srgbClr val="0000FF"/>
                    </a:solidFill>
                    <a:latin typeface="ms trebuchet"/>
                  </a:rPr>
                  <a:t>1)}</a:t>
                </a:r>
              </a:p>
            </p:txBody>
          </p:sp>
        </mc:Choice>
        <mc:Fallback xmlns="">
          <p:sp>
            <p:nvSpPr>
              <p:cNvPr id="20483" name="Text 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3581400"/>
                <a:ext cx="8915400" cy="463846"/>
              </a:xfrm>
              <a:prstGeom prst="rect">
                <a:avLst/>
              </a:prstGeom>
              <a:blipFill rotWithShape="0">
                <a:blip r:embed="rId3"/>
                <a:stretch>
                  <a:fillRect l="-1094" t="-9211" b="-30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4" name="Picture 2" descr="C:\Users\Raman Jain\Documents\icdar2003_word\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4000"/>
            <a:ext cx="2362200" cy="102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1219200" y="4191000"/>
            <a:ext cx="647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dirty="0">
                <a:solidFill>
                  <a:srgbClr val="C00000"/>
                </a:solidFill>
                <a:latin typeface="ms trebuchet"/>
              </a:rPr>
              <a:t>Many </a:t>
            </a:r>
            <a:r>
              <a:rPr lang="en-US" sz="2400" dirty="0" smtClean="0">
                <a:solidFill>
                  <a:srgbClr val="C00000"/>
                </a:solidFill>
                <a:latin typeface="ms trebuchet"/>
              </a:rPr>
              <a:t>labeling </a:t>
            </a:r>
            <a:r>
              <a:rPr lang="en-US" sz="2400" dirty="0">
                <a:solidFill>
                  <a:srgbClr val="C00000"/>
                </a:solidFill>
                <a:latin typeface="ms trebuchet"/>
              </a:rPr>
              <a:t>possible, we are interested in “the optimal” one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997211" y="1958042"/>
            <a:ext cx="822847" cy="404158"/>
          </a:xfrm>
          <a:prstGeom prst="rightArrow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Oval 1"/>
          <p:cNvSpPr/>
          <p:nvPr/>
        </p:nvSpPr>
        <p:spPr>
          <a:xfrm>
            <a:off x="55974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832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974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832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" name="Straight Connector 3"/>
          <p:cNvCxnSpPr>
            <a:stCxn id="2" idx="6"/>
            <a:endCxn id="11" idx="2"/>
          </p:cNvCxnSpPr>
          <p:nvPr/>
        </p:nvCxnSpPr>
        <p:spPr bwMode="auto">
          <a:xfrm>
            <a:off x="58260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8260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5118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5118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2" idx="4"/>
            <a:endCxn id="12" idx="0"/>
          </p:cNvCxnSpPr>
          <p:nvPr/>
        </p:nvCxnSpPr>
        <p:spPr bwMode="auto">
          <a:xfrm>
            <a:off x="57117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11" idx="4"/>
            <a:endCxn id="13" idx="0"/>
          </p:cNvCxnSpPr>
          <p:nvPr/>
        </p:nvCxnSpPr>
        <p:spPr bwMode="auto">
          <a:xfrm>
            <a:off x="63975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/>
          <p:cNvSpPr/>
          <p:nvPr/>
        </p:nvSpPr>
        <p:spPr>
          <a:xfrm>
            <a:off x="69690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9690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6548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8" name="Straight Connector 47"/>
          <p:cNvCxnSpPr>
            <a:stCxn id="45" idx="6"/>
          </p:cNvCxnSpPr>
          <p:nvPr/>
        </p:nvCxnSpPr>
        <p:spPr bwMode="auto">
          <a:xfrm>
            <a:off x="71976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71976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8834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78834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45" idx="4"/>
            <a:endCxn id="46" idx="0"/>
          </p:cNvCxnSpPr>
          <p:nvPr/>
        </p:nvCxnSpPr>
        <p:spPr bwMode="auto">
          <a:xfrm>
            <a:off x="70833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endCxn id="47" idx="0"/>
          </p:cNvCxnSpPr>
          <p:nvPr/>
        </p:nvCxnSpPr>
        <p:spPr bwMode="auto">
          <a:xfrm>
            <a:off x="77691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/>
          <p:cNvSpPr/>
          <p:nvPr/>
        </p:nvSpPr>
        <p:spPr>
          <a:xfrm>
            <a:off x="76548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val 54"/>
              <p:cNvSpPr/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solidFill>
                <a:srgbClr val="92D050"/>
              </a:solidFill>
            </p:spPr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noFill/>
                </a:endParaRPr>
              </a:p>
            </p:txBody>
          </p:sp>
        </mc:Choice>
        <mc:Fallback xmlns="">
          <p:sp>
            <p:nvSpPr>
              <p:cNvPr id="55" name="Oval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/>
          <p:cNvSpPr/>
          <p:nvPr/>
        </p:nvSpPr>
        <p:spPr>
          <a:xfrm>
            <a:off x="62832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58260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65118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endCxn id="55" idx="0"/>
          </p:cNvCxnSpPr>
          <p:nvPr/>
        </p:nvCxnSpPr>
        <p:spPr bwMode="auto">
          <a:xfrm>
            <a:off x="57117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56" idx="0"/>
          </p:cNvCxnSpPr>
          <p:nvPr/>
        </p:nvCxnSpPr>
        <p:spPr bwMode="auto">
          <a:xfrm>
            <a:off x="63975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76548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71976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70833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endCxn id="61" idx="0"/>
          </p:cNvCxnSpPr>
          <p:nvPr/>
        </p:nvCxnSpPr>
        <p:spPr bwMode="auto">
          <a:xfrm>
            <a:off x="77691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Oval 64"/>
          <p:cNvSpPr/>
          <p:nvPr/>
        </p:nvSpPr>
        <p:spPr>
          <a:xfrm>
            <a:off x="69690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834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51402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51402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51402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57088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63946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70804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77662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0714" r="-714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blipFill rotWithShape="0">
                <a:blip r:embed="rId7"/>
                <a:stretch>
                  <a:fillRect l="-10714" r="-12500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/>
          <p:nvPr/>
        </p:nvCxnSpPr>
        <p:spPr bwMode="auto">
          <a:xfrm>
            <a:off x="5708867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64003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0861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77719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57200" y="63362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    [Mishra </a:t>
            </a:r>
            <a:r>
              <a:rPr lang="en-US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, ICDAR’11]</a:t>
            </a:r>
            <a:endParaRPr lang="en-US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Unsupervised Energy Minimization</a:t>
            </a:r>
          </a:p>
        </p:txBody>
      </p:sp>
    </p:spTree>
    <p:extLst>
      <p:ext uri="{BB962C8B-B14F-4D97-AF65-F5344CB8AC3E}">
        <p14:creationId xmlns:p14="http://schemas.microsoft.com/office/powerpoint/2010/main" val="908599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C:\Users\Raman Jain\Documents\icdar2003_word\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4000"/>
            <a:ext cx="2362200" cy="102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997211" y="1958042"/>
            <a:ext cx="822847" cy="404158"/>
          </a:xfrm>
          <a:prstGeom prst="rightArrow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Oval 1"/>
          <p:cNvSpPr/>
          <p:nvPr/>
        </p:nvSpPr>
        <p:spPr>
          <a:xfrm>
            <a:off x="55974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832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974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832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" name="Straight Connector 3"/>
          <p:cNvCxnSpPr>
            <a:stCxn id="2" idx="6"/>
            <a:endCxn id="11" idx="2"/>
          </p:cNvCxnSpPr>
          <p:nvPr/>
        </p:nvCxnSpPr>
        <p:spPr bwMode="auto">
          <a:xfrm>
            <a:off x="58260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8260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5118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5118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2" idx="4"/>
            <a:endCxn id="12" idx="0"/>
          </p:cNvCxnSpPr>
          <p:nvPr/>
        </p:nvCxnSpPr>
        <p:spPr bwMode="auto">
          <a:xfrm>
            <a:off x="57117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11" idx="4"/>
            <a:endCxn id="13" idx="0"/>
          </p:cNvCxnSpPr>
          <p:nvPr/>
        </p:nvCxnSpPr>
        <p:spPr bwMode="auto">
          <a:xfrm>
            <a:off x="63975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/>
          <p:cNvSpPr/>
          <p:nvPr/>
        </p:nvSpPr>
        <p:spPr>
          <a:xfrm>
            <a:off x="69690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9690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6548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8" name="Straight Connector 47"/>
          <p:cNvCxnSpPr>
            <a:stCxn id="45" idx="6"/>
          </p:cNvCxnSpPr>
          <p:nvPr/>
        </p:nvCxnSpPr>
        <p:spPr bwMode="auto">
          <a:xfrm>
            <a:off x="71976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71976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8834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78834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45" idx="4"/>
            <a:endCxn id="46" idx="0"/>
          </p:cNvCxnSpPr>
          <p:nvPr/>
        </p:nvCxnSpPr>
        <p:spPr bwMode="auto">
          <a:xfrm>
            <a:off x="70833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endCxn id="47" idx="0"/>
          </p:cNvCxnSpPr>
          <p:nvPr/>
        </p:nvCxnSpPr>
        <p:spPr bwMode="auto">
          <a:xfrm>
            <a:off x="77691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/>
          <p:cNvSpPr/>
          <p:nvPr/>
        </p:nvSpPr>
        <p:spPr>
          <a:xfrm>
            <a:off x="76548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val 54"/>
              <p:cNvSpPr/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solidFill>
                <a:srgbClr val="92D050"/>
              </a:solidFill>
            </p:spPr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noFill/>
                </a:endParaRPr>
              </a:p>
            </p:txBody>
          </p:sp>
        </mc:Choice>
        <mc:Fallback xmlns="">
          <p:sp>
            <p:nvSpPr>
              <p:cNvPr id="55" name="Oval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/>
          <p:cNvSpPr/>
          <p:nvPr/>
        </p:nvSpPr>
        <p:spPr>
          <a:xfrm>
            <a:off x="62832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58260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65118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endCxn id="55" idx="0"/>
          </p:cNvCxnSpPr>
          <p:nvPr/>
        </p:nvCxnSpPr>
        <p:spPr bwMode="auto">
          <a:xfrm>
            <a:off x="57117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56" idx="0"/>
          </p:cNvCxnSpPr>
          <p:nvPr/>
        </p:nvCxnSpPr>
        <p:spPr bwMode="auto">
          <a:xfrm>
            <a:off x="63975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76548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71976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70833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endCxn id="61" idx="0"/>
          </p:cNvCxnSpPr>
          <p:nvPr/>
        </p:nvCxnSpPr>
        <p:spPr bwMode="auto">
          <a:xfrm>
            <a:off x="77691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Oval 64"/>
          <p:cNvSpPr/>
          <p:nvPr/>
        </p:nvSpPr>
        <p:spPr>
          <a:xfrm>
            <a:off x="69690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834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51402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51402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51402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57088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63946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70804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77662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0714" r="-714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blipFill rotWithShape="0">
                <a:blip r:embed="rId7"/>
                <a:stretch>
                  <a:fillRect l="-10714" r="-12500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/>
          <p:nvPr/>
        </p:nvCxnSpPr>
        <p:spPr bwMode="auto">
          <a:xfrm>
            <a:off x="5708867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64003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0861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77719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57200" y="63362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    [Mishra </a:t>
            </a:r>
            <a:r>
              <a:rPr lang="en-US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, ICDAR’11]</a:t>
            </a:r>
            <a:endParaRPr lang="en-US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1115616" y="3467637"/>
            <a:ext cx="7224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Texts have two salient features:</a:t>
            </a:r>
          </a:p>
          <a:p>
            <a:r>
              <a:rPr lang="en-US" sz="2400" dirty="0">
                <a:solidFill>
                  <a:schemeClr val="tx1"/>
                </a:solidFill>
                <a:latin typeface="Sans serif"/>
              </a:rPr>
              <a:t> </a:t>
            </a:r>
            <a:endParaRPr lang="en-US" sz="2400" dirty="0" smtClean="0">
              <a:solidFill>
                <a:srgbClr val="FF9900"/>
              </a:solidFill>
              <a:latin typeface="Sans serif"/>
            </a:endParaRPr>
          </a:p>
        </p:txBody>
      </p:sp>
      <p:sp>
        <p:nvSpPr>
          <p:cNvPr id="75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Unsupervised Energy Minimization</a:t>
            </a:r>
          </a:p>
        </p:txBody>
      </p:sp>
    </p:spTree>
    <p:extLst>
      <p:ext uri="{BB962C8B-B14F-4D97-AF65-F5344CB8AC3E}">
        <p14:creationId xmlns:p14="http://schemas.microsoft.com/office/powerpoint/2010/main" val="1641444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C:\Users\Raman Jain\Documents\icdar2003_word\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4000"/>
            <a:ext cx="2362200" cy="102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997211" y="1958042"/>
            <a:ext cx="822847" cy="404158"/>
          </a:xfrm>
          <a:prstGeom prst="rightArrow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Oval 1"/>
          <p:cNvSpPr/>
          <p:nvPr/>
        </p:nvSpPr>
        <p:spPr>
          <a:xfrm>
            <a:off x="55974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832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974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832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" name="Straight Connector 3"/>
          <p:cNvCxnSpPr>
            <a:stCxn id="2" idx="6"/>
            <a:endCxn id="11" idx="2"/>
          </p:cNvCxnSpPr>
          <p:nvPr/>
        </p:nvCxnSpPr>
        <p:spPr bwMode="auto">
          <a:xfrm>
            <a:off x="58260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8260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5118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5118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2" idx="4"/>
            <a:endCxn id="12" idx="0"/>
          </p:cNvCxnSpPr>
          <p:nvPr/>
        </p:nvCxnSpPr>
        <p:spPr bwMode="auto">
          <a:xfrm>
            <a:off x="57117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11" idx="4"/>
            <a:endCxn id="13" idx="0"/>
          </p:cNvCxnSpPr>
          <p:nvPr/>
        </p:nvCxnSpPr>
        <p:spPr bwMode="auto">
          <a:xfrm>
            <a:off x="63975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/>
          <p:cNvSpPr/>
          <p:nvPr/>
        </p:nvSpPr>
        <p:spPr>
          <a:xfrm>
            <a:off x="69690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9690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6548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8" name="Straight Connector 47"/>
          <p:cNvCxnSpPr>
            <a:stCxn id="45" idx="6"/>
          </p:cNvCxnSpPr>
          <p:nvPr/>
        </p:nvCxnSpPr>
        <p:spPr bwMode="auto">
          <a:xfrm>
            <a:off x="71976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71976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8834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78834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45" idx="4"/>
            <a:endCxn id="46" idx="0"/>
          </p:cNvCxnSpPr>
          <p:nvPr/>
        </p:nvCxnSpPr>
        <p:spPr bwMode="auto">
          <a:xfrm>
            <a:off x="70833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endCxn id="47" idx="0"/>
          </p:cNvCxnSpPr>
          <p:nvPr/>
        </p:nvCxnSpPr>
        <p:spPr bwMode="auto">
          <a:xfrm>
            <a:off x="77691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/>
          <p:cNvSpPr/>
          <p:nvPr/>
        </p:nvSpPr>
        <p:spPr>
          <a:xfrm>
            <a:off x="76548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val 54"/>
              <p:cNvSpPr/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solidFill>
                <a:srgbClr val="92D050"/>
              </a:solidFill>
            </p:spPr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noFill/>
                </a:endParaRPr>
              </a:p>
            </p:txBody>
          </p:sp>
        </mc:Choice>
        <mc:Fallback xmlns="">
          <p:sp>
            <p:nvSpPr>
              <p:cNvPr id="55" name="Oval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/>
          <p:cNvSpPr/>
          <p:nvPr/>
        </p:nvSpPr>
        <p:spPr>
          <a:xfrm>
            <a:off x="62832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58260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65118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endCxn id="55" idx="0"/>
          </p:cNvCxnSpPr>
          <p:nvPr/>
        </p:nvCxnSpPr>
        <p:spPr bwMode="auto">
          <a:xfrm>
            <a:off x="57117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56" idx="0"/>
          </p:cNvCxnSpPr>
          <p:nvPr/>
        </p:nvCxnSpPr>
        <p:spPr bwMode="auto">
          <a:xfrm>
            <a:off x="63975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76548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71976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70833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endCxn id="61" idx="0"/>
          </p:cNvCxnSpPr>
          <p:nvPr/>
        </p:nvCxnSpPr>
        <p:spPr bwMode="auto">
          <a:xfrm>
            <a:off x="77691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Oval 64"/>
          <p:cNvSpPr/>
          <p:nvPr/>
        </p:nvSpPr>
        <p:spPr>
          <a:xfrm>
            <a:off x="69690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834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51402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51402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51402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57088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63946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70804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77662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0714" r="-714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blipFill rotWithShape="0">
                <a:blip r:embed="rId7"/>
                <a:stretch>
                  <a:fillRect l="-10714" r="-12500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/>
          <p:nvPr/>
        </p:nvCxnSpPr>
        <p:spPr bwMode="auto">
          <a:xfrm>
            <a:off x="5708867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64003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0861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77719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57200" y="63362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    [Mishra </a:t>
            </a:r>
            <a:r>
              <a:rPr lang="en-US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, ICDAR’11]</a:t>
            </a:r>
            <a:endParaRPr lang="en-US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2483768" y="2049441"/>
            <a:ext cx="144016" cy="1524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771800" y="1568385"/>
            <a:ext cx="144016" cy="1524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115616" y="3467637"/>
            <a:ext cx="7224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Texts have two salient features:</a:t>
            </a:r>
          </a:p>
          <a:p>
            <a:r>
              <a:rPr lang="en-US" sz="2400" dirty="0">
                <a:solidFill>
                  <a:schemeClr val="tx1"/>
                </a:solidFill>
                <a:latin typeface="Sans serif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- </a:t>
            </a:r>
            <a:r>
              <a:rPr lang="en-US" sz="2400" dirty="0" smtClean="0">
                <a:solidFill>
                  <a:schemeClr val="accent2"/>
                </a:solidFill>
                <a:latin typeface="Sans serif"/>
              </a:rPr>
              <a:t>Color</a:t>
            </a:r>
          </a:p>
          <a:p>
            <a:r>
              <a:rPr lang="en-US" sz="2400" dirty="0" smtClean="0">
                <a:solidFill>
                  <a:schemeClr val="accent2"/>
                </a:solidFill>
                <a:latin typeface="Sans serif"/>
              </a:rPr>
              <a:t> </a:t>
            </a:r>
            <a:endParaRPr lang="en-US" sz="2400" dirty="0" smtClean="0">
              <a:solidFill>
                <a:srgbClr val="FF9900"/>
              </a:solidFill>
              <a:latin typeface="Sans serif"/>
            </a:endParaRPr>
          </a:p>
        </p:txBody>
      </p:sp>
      <p:sp>
        <p:nvSpPr>
          <p:cNvPr id="7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Unsupervised Energy Minimization</a:t>
            </a:r>
          </a:p>
        </p:txBody>
      </p:sp>
    </p:spTree>
    <p:extLst>
      <p:ext uri="{BB962C8B-B14F-4D97-AF65-F5344CB8AC3E}">
        <p14:creationId xmlns:p14="http://schemas.microsoft.com/office/powerpoint/2010/main" val="2511525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C:\Users\Raman Jain\Documents\icdar2003_word\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4000"/>
            <a:ext cx="2362200" cy="102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997211" y="1958042"/>
            <a:ext cx="822847" cy="404158"/>
          </a:xfrm>
          <a:prstGeom prst="rightArrow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Oval 1"/>
          <p:cNvSpPr/>
          <p:nvPr/>
        </p:nvSpPr>
        <p:spPr>
          <a:xfrm>
            <a:off x="55974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832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974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832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" name="Straight Connector 3"/>
          <p:cNvCxnSpPr>
            <a:stCxn id="2" idx="6"/>
            <a:endCxn id="11" idx="2"/>
          </p:cNvCxnSpPr>
          <p:nvPr/>
        </p:nvCxnSpPr>
        <p:spPr bwMode="auto">
          <a:xfrm>
            <a:off x="58260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8260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5118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5118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2" idx="4"/>
            <a:endCxn id="12" idx="0"/>
          </p:cNvCxnSpPr>
          <p:nvPr/>
        </p:nvCxnSpPr>
        <p:spPr bwMode="auto">
          <a:xfrm>
            <a:off x="57117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11" idx="4"/>
            <a:endCxn id="13" idx="0"/>
          </p:cNvCxnSpPr>
          <p:nvPr/>
        </p:nvCxnSpPr>
        <p:spPr bwMode="auto">
          <a:xfrm>
            <a:off x="63975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/>
          <p:cNvSpPr/>
          <p:nvPr/>
        </p:nvSpPr>
        <p:spPr>
          <a:xfrm>
            <a:off x="69690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9690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6548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8" name="Straight Connector 47"/>
          <p:cNvCxnSpPr>
            <a:stCxn id="45" idx="6"/>
          </p:cNvCxnSpPr>
          <p:nvPr/>
        </p:nvCxnSpPr>
        <p:spPr bwMode="auto">
          <a:xfrm>
            <a:off x="71976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71976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8834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78834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45" idx="4"/>
            <a:endCxn id="46" idx="0"/>
          </p:cNvCxnSpPr>
          <p:nvPr/>
        </p:nvCxnSpPr>
        <p:spPr bwMode="auto">
          <a:xfrm>
            <a:off x="70833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endCxn id="47" idx="0"/>
          </p:cNvCxnSpPr>
          <p:nvPr/>
        </p:nvCxnSpPr>
        <p:spPr bwMode="auto">
          <a:xfrm>
            <a:off x="77691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/>
          <p:cNvSpPr/>
          <p:nvPr/>
        </p:nvSpPr>
        <p:spPr>
          <a:xfrm>
            <a:off x="76548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val 54"/>
              <p:cNvSpPr/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solidFill>
                <a:srgbClr val="92D050"/>
              </a:solidFill>
            </p:spPr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noFill/>
                </a:endParaRPr>
              </a:p>
            </p:txBody>
          </p:sp>
        </mc:Choice>
        <mc:Fallback xmlns="">
          <p:sp>
            <p:nvSpPr>
              <p:cNvPr id="55" name="Oval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/>
          <p:cNvSpPr/>
          <p:nvPr/>
        </p:nvSpPr>
        <p:spPr>
          <a:xfrm>
            <a:off x="62832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58260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65118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endCxn id="55" idx="0"/>
          </p:cNvCxnSpPr>
          <p:nvPr/>
        </p:nvCxnSpPr>
        <p:spPr bwMode="auto">
          <a:xfrm>
            <a:off x="57117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56" idx="0"/>
          </p:cNvCxnSpPr>
          <p:nvPr/>
        </p:nvCxnSpPr>
        <p:spPr bwMode="auto">
          <a:xfrm>
            <a:off x="63975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76548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71976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70833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endCxn id="61" idx="0"/>
          </p:cNvCxnSpPr>
          <p:nvPr/>
        </p:nvCxnSpPr>
        <p:spPr bwMode="auto">
          <a:xfrm>
            <a:off x="77691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Oval 64"/>
          <p:cNvSpPr/>
          <p:nvPr/>
        </p:nvSpPr>
        <p:spPr>
          <a:xfrm>
            <a:off x="69690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834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51402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51402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51402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57088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63946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70804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77662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0714" r="-714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blipFill rotWithShape="0">
                <a:blip r:embed="rId7"/>
                <a:stretch>
                  <a:fillRect l="-10714" r="-12500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/>
          <p:nvPr/>
        </p:nvCxnSpPr>
        <p:spPr bwMode="auto">
          <a:xfrm>
            <a:off x="5708867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64003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0861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77719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57200" y="63362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    [Mishra </a:t>
            </a:r>
            <a:r>
              <a:rPr lang="en-US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, ICDAR’11]</a:t>
            </a:r>
            <a:endParaRPr lang="en-US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3467637"/>
            <a:ext cx="7224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Texts have two salient features:</a:t>
            </a:r>
          </a:p>
          <a:p>
            <a:r>
              <a:rPr lang="en-US" sz="2400" dirty="0">
                <a:solidFill>
                  <a:schemeClr val="tx1"/>
                </a:solidFill>
                <a:latin typeface="Sans serif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- </a:t>
            </a:r>
            <a:r>
              <a:rPr lang="en-US" sz="2400" dirty="0" smtClean="0">
                <a:solidFill>
                  <a:schemeClr val="accent2"/>
                </a:solidFill>
                <a:latin typeface="Sans serif"/>
              </a:rPr>
              <a:t>Color</a:t>
            </a:r>
          </a:p>
          <a:p>
            <a:r>
              <a:rPr lang="en-US" sz="2400" dirty="0" smtClean="0">
                <a:solidFill>
                  <a:schemeClr val="accent2"/>
                </a:solidFill>
                <a:latin typeface="Sans serif"/>
              </a:rPr>
              <a:t> - </a:t>
            </a:r>
            <a:r>
              <a:rPr lang="en-US" sz="2400" dirty="0" smtClean="0">
                <a:solidFill>
                  <a:srgbClr val="FF9900"/>
                </a:solidFill>
                <a:latin typeface="Sans serif"/>
              </a:rPr>
              <a:t>Stroke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987824" y="2049440"/>
            <a:ext cx="144016" cy="152400"/>
          </a:xfrm>
          <a:prstGeom prst="line">
            <a:avLst/>
          </a:prstGeom>
          <a:solidFill>
            <a:srgbClr val="00B8FF"/>
          </a:solidFill>
          <a:ln w="666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411760" y="2049440"/>
            <a:ext cx="216024" cy="0"/>
          </a:xfrm>
          <a:prstGeom prst="line">
            <a:avLst/>
          </a:prstGeom>
          <a:solidFill>
            <a:srgbClr val="00B8FF"/>
          </a:solidFill>
          <a:ln w="666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Unsupervised Energy Minimization</a:t>
            </a:r>
          </a:p>
        </p:txBody>
      </p:sp>
    </p:spTree>
    <p:extLst>
      <p:ext uri="{BB962C8B-B14F-4D97-AF65-F5344CB8AC3E}">
        <p14:creationId xmlns:p14="http://schemas.microsoft.com/office/powerpoint/2010/main" val="17002527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C:\Users\Raman Jain\Documents\icdar2003_word\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4000"/>
            <a:ext cx="2362200" cy="102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997211" y="1958042"/>
            <a:ext cx="822847" cy="404158"/>
          </a:xfrm>
          <a:prstGeom prst="rightArrow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Oval 1"/>
          <p:cNvSpPr/>
          <p:nvPr/>
        </p:nvSpPr>
        <p:spPr>
          <a:xfrm>
            <a:off x="55974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832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974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832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" name="Straight Connector 3"/>
          <p:cNvCxnSpPr>
            <a:stCxn id="2" idx="6"/>
            <a:endCxn id="11" idx="2"/>
          </p:cNvCxnSpPr>
          <p:nvPr/>
        </p:nvCxnSpPr>
        <p:spPr bwMode="auto">
          <a:xfrm>
            <a:off x="58260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8260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5118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5118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2" idx="4"/>
            <a:endCxn id="12" idx="0"/>
          </p:cNvCxnSpPr>
          <p:nvPr/>
        </p:nvCxnSpPr>
        <p:spPr bwMode="auto">
          <a:xfrm>
            <a:off x="57117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11" idx="4"/>
            <a:endCxn id="13" idx="0"/>
          </p:cNvCxnSpPr>
          <p:nvPr/>
        </p:nvCxnSpPr>
        <p:spPr bwMode="auto">
          <a:xfrm>
            <a:off x="63975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/>
          <p:cNvSpPr/>
          <p:nvPr/>
        </p:nvSpPr>
        <p:spPr>
          <a:xfrm>
            <a:off x="69690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9690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6548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8" name="Straight Connector 47"/>
          <p:cNvCxnSpPr>
            <a:stCxn id="45" idx="6"/>
          </p:cNvCxnSpPr>
          <p:nvPr/>
        </p:nvCxnSpPr>
        <p:spPr bwMode="auto">
          <a:xfrm>
            <a:off x="71976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71976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8834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78834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45" idx="4"/>
            <a:endCxn id="46" idx="0"/>
          </p:cNvCxnSpPr>
          <p:nvPr/>
        </p:nvCxnSpPr>
        <p:spPr bwMode="auto">
          <a:xfrm>
            <a:off x="70833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endCxn id="47" idx="0"/>
          </p:cNvCxnSpPr>
          <p:nvPr/>
        </p:nvCxnSpPr>
        <p:spPr bwMode="auto">
          <a:xfrm>
            <a:off x="77691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/>
          <p:cNvSpPr/>
          <p:nvPr/>
        </p:nvSpPr>
        <p:spPr>
          <a:xfrm>
            <a:off x="76548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val 54"/>
              <p:cNvSpPr/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solidFill>
                <a:srgbClr val="92D050"/>
              </a:solidFill>
            </p:spPr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noFill/>
                </a:endParaRPr>
              </a:p>
            </p:txBody>
          </p:sp>
        </mc:Choice>
        <mc:Fallback xmlns="">
          <p:sp>
            <p:nvSpPr>
              <p:cNvPr id="55" name="Oval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/>
          <p:cNvSpPr/>
          <p:nvPr/>
        </p:nvSpPr>
        <p:spPr>
          <a:xfrm>
            <a:off x="62832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58260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65118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endCxn id="55" idx="0"/>
          </p:cNvCxnSpPr>
          <p:nvPr/>
        </p:nvCxnSpPr>
        <p:spPr bwMode="auto">
          <a:xfrm>
            <a:off x="57117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56" idx="0"/>
          </p:cNvCxnSpPr>
          <p:nvPr/>
        </p:nvCxnSpPr>
        <p:spPr bwMode="auto">
          <a:xfrm>
            <a:off x="63975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76548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71976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70833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endCxn id="61" idx="0"/>
          </p:cNvCxnSpPr>
          <p:nvPr/>
        </p:nvCxnSpPr>
        <p:spPr bwMode="auto">
          <a:xfrm>
            <a:off x="77691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Oval 64"/>
          <p:cNvSpPr/>
          <p:nvPr/>
        </p:nvSpPr>
        <p:spPr>
          <a:xfrm>
            <a:off x="69690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834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51402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51402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51402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57088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63946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70804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77662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0714" r="-714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blipFill rotWithShape="0">
                <a:blip r:embed="rId7"/>
                <a:stretch>
                  <a:fillRect l="-10714" r="-12500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/>
          <p:nvPr/>
        </p:nvCxnSpPr>
        <p:spPr bwMode="auto">
          <a:xfrm>
            <a:off x="5708867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64003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0861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77719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57200" y="63362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    [Mishra </a:t>
            </a:r>
            <a:r>
              <a:rPr lang="en-US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, ICDAR’11]</a:t>
            </a:r>
            <a:endParaRPr lang="en-US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3429000"/>
                <a:ext cx="8763000" cy="27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  <a:latin typeface="Sans serif"/>
                  </a:rPr>
                  <a:t>Minimize: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2400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endParaRPr lang="en-US" sz="24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Sans serif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Sans serif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Sans serif"/>
                  </a:rPr>
                  <a:t> are of following form:</a:t>
                </a:r>
              </a:p>
              <a:p>
                <a:endParaRPr lang="en-US" sz="24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</m:t>
                              </m:r>
                              <m:r>
                                <m:rPr>
                                  <m:sty m:val="p"/>
                                </m:rPr>
                                <a:rPr lang="el-GR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baseline="300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2200" b="0" i="1" baseline="30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l-GR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≠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) </m:t>
                          </m:r>
                          <m:r>
                            <a:rPr lang="en-US" sz="2200" b="0" i="1" baseline="30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200" dirty="0" smtClean="0">
                  <a:solidFill>
                    <a:schemeClr val="tx1"/>
                  </a:solidFill>
                  <a:latin typeface="Sans serif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29000"/>
                <a:ext cx="8763000" cy="2798780"/>
              </a:xfrm>
              <a:prstGeom prst="rect">
                <a:avLst/>
              </a:prstGeom>
              <a:blipFill rotWithShape="0">
                <a:blip r:embed="rId8"/>
                <a:stretch>
                  <a:fillRect l="-1113" t="-1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ectangle 76"/>
          <p:cNvSpPr/>
          <p:nvPr/>
        </p:nvSpPr>
        <p:spPr>
          <a:xfrm>
            <a:off x="5900658" y="5471314"/>
            <a:ext cx="228600" cy="428626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476681" y="5454443"/>
            <a:ext cx="228600" cy="428626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347473" y="5957771"/>
            <a:ext cx="247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Pixel color/stroke</a:t>
            </a:r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 bwMode="auto">
          <a:xfrm>
            <a:off x="5908470" y="5957771"/>
            <a:ext cx="381000" cy="228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5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Unsupervised Energy Minimization</a:t>
            </a:r>
          </a:p>
        </p:txBody>
      </p:sp>
    </p:spTree>
    <p:extLst>
      <p:ext uri="{BB962C8B-B14F-4D97-AF65-F5344CB8AC3E}">
        <p14:creationId xmlns:p14="http://schemas.microsoft.com/office/powerpoint/2010/main" val="11078409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C:\Users\Raman Jain\Documents\icdar2003_word\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4000"/>
            <a:ext cx="2362200" cy="102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997211" y="1958042"/>
            <a:ext cx="822847" cy="404158"/>
          </a:xfrm>
          <a:prstGeom prst="rightArrow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Oval 1"/>
          <p:cNvSpPr/>
          <p:nvPr/>
        </p:nvSpPr>
        <p:spPr>
          <a:xfrm>
            <a:off x="55974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832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974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832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" name="Straight Connector 3"/>
          <p:cNvCxnSpPr>
            <a:stCxn id="2" idx="6"/>
            <a:endCxn id="11" idx="2"/>
          </p:cNvCxnSpPr>
          <p:nvPr/>
        </p:nvCxnSpPr>
        <p:spPr bwMode="auto">
          <a:xfrm>
            <a:off x="58260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8260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5118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5118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2" idx="4"/>
            <a:endCxn id="12" idx="0"/>
          </p:cNvCxnSpPr>
          <p:nvPr/>
        </p:nvCxnSpPr>
        <p:spPr bwMode="auto">
          <a:xfrm>
            <a:off x="57117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11" idx="4"/>
            <a:endCxn id="13" idx="0"/>
          </p:cNvCxnSpPr>
          <p:nvPr/>
        </p:nvCxnSpPr>
        <p:spPr bwMode="auto">
          <a:xfrm>
            <a:off x="63975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/>
          <p:cNvSpPr/>
          <p:nvPr/>
        </p:nvSpPr>
        <p:spPr>
          <a:xfrm>
            <a:off x="69690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9690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6548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8" name="Straight Connector 47"/>
          <p:cNvCxnSpPr>
            <a:stCxn id="45" idx="6"/>
          </p:cNvCxnSpPr>
          <p:nvPr/>
        </p:nvCxnSpPr>
        <p:spPr bwMode="auto">
          <a:xfrm>
            <a:off x="71976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71976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8834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78834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45" idx="4"/>
            <a:endCxn id="46" idx="0"/>
          </p:cNvCxnSpPr>
          <p:nvPr/>
        </p:nvCxnSpPr>
        <p:spPr bwMode="auto">
          <a:xfrm>
            <a:off x="70833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endCxn id="47" idx="0"/>
          </p:cNvCxnSpPr>
          <p:nvPr/>
        </p:nvCxnSpPr>
        <p:spPr bwMode="auto">
          <a:xfrm>
            <a:off x="77691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/>
          <p:cNvSpPr/>
          <p:nvPr/>
        </p:nvSpPr>
        <p:spPr>
          <a:xfrm>
            <a:off x="76548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val 54"/>
              <p:cNvSpPr/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solidFill>
                <a:srgbClr val="92D050"/>
              </a:solidFill>
            </p:spPr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noFill/>
                </a:endParaRPr>
              </a:p>
            </p:txBody>
          </p:sp>
        </mc:Choice>
        <mc:Fallback xmlns="">
          <p:sp>
            <p:nvSpPr>
              <p:cNvPr id="55" name="Oval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/>
          <p:cNvSpPr/>
          <p:nvPr/>
        </p:nvSpPr>
        <p:spPr>
          <a:xfrm>
            <a:off x="62832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58260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65118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endCxn id="55" idx="0"/>
          </p:cNvCxnSpPr>
          <p:nvPr/>
        </p:nvCxnSpPr>
        <p:spPr bwMode="auto">
          <a:xfrm>
            <a:off x="57117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56" idx="0"/>
          </p:cNvCxnSpPr>
          <p:nvPr/>
        </p:nvCxnSpPr>
        <p:spPr bwMode="auto">
          <a:xfrm>
            <a:off x="63975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76548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71976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70833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endCxn id="61" idx="0"/>
          </p:cNvCxnSpPr>
          <p:nvPr/>
        </p:nvCxnSpPr>
        <p:spPr bwMode="auto">
          <a:xfrm>
            <a:off x="77691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Oval 64"/>
          <p:cNvSpPr/>
          <p:nvPr/>
        </p:nvSpPr>
        <p:spPr>
          <a:xfrm>
            <a:off x="69690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834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51402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51402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51402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57088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63946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70804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77662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0714" r="-714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blipFill rotWithShape="0">
                <a:blip r:embed="rId7"/>
                <a:stretch>
                  <a:fillRect l="-10714" r="-12500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/>
          <p:nvPr/>
        </p:nvCxnSpPr>
        <p:spPr bwMode="auto">
          <a:xfrm>
            <a:off x="5708867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64003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0861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77719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57200" y="63362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    [Mishra </a:t>
            </a:r>
            <a:r>
              <a:rPr lang="en-US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, ICDAR’11]</a:t>
            </a:r>
            <a:endParaRPr lang="en-US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3429000"/>
                <a:ext cx="8763000" cy="27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  <a:latin typeface="Sans serif"/>
                  </a:rPr>
                  <a:t>Minimize: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2400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endParaRPr lang="en-US" sz="24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endParaRPr lang="en-US" sz="24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endParaRPr lang="en-US" sz="24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</m:t>
                              </m:r>
                              <m:r>
                                <m:rPr>
                                  <m:sty m:val="p"/>
                                </m:rPr>
                                <a:rPr lang="el-GR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baseline="300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2200" b="0" i="1" baseline="30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l-GR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≠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) </m:t>
                          </m:r>
                          <m:r>
                            <a:rPr lang="en-US" sz="2200" b="0" i="1" baseline="30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200" dirty="0" smtClean="0">
                  <a:solidFill>
                    <a:schemeClr val="tx1"/>
                  </a:solidFill>
                  <a:latin typeface="Sans serif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29000"/>
                <a:ext cx="8763000" cy="2798780"/>
              </a:xfrm>
              <a:prstGeom prst="rect">
                <a:avLst/>
              </a:prstGeom>
              <a:blipFill rotWithShape="0">
                <a:blip r:embed="rId8"/>
                <a:stretch>
                  <a:fillRect l="-1113" t="-1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Down Arrow 69"/>
          <p:cNvSpPr/>
          <p:nvPr/>
        </p:nvSpPr>
        <p:spPr>
          <a:xfrm>
            <a:off x="2987824" y="5117190"/>
            <a:ext cx="152400" cy="457200"/>
          </a:xfrm>
          <a:prstGeom prst="downArrow">
            <a:avLst>
              <a:gd name="adj1" fmla="val 50000"/>
              <a:gd name="adj2" fmla="val 65000"/>
            </a:avLst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788451" y="4447145"/>
            <a:ext cx="2703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/>
                </a:solidFill>
                <a:latin typeface="Sans serif"/>
              </a:rPr>
              <a:t>Learnt and refined automatically</a:t>
            </a:r>
            <a:endParaRPr lang="en-US" b="1" dirty="0">
              <a:solidFill>
                <a:schemeClr val="accent6"/>
              </a:solidFill>
              <a:latin typeface="Sans serif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7578" y="5541259"/>
            <a:ext cx="980492" cy="357559"/>
          </a:xfrm>
          <a:prstGeom prst="rect">
            <a:avLst/>
          </a:prstGeom>
          <a:solidFill>
            <a:schemeClr val="accent2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Unsupervised Energy Minimization</a:t>
            </a:r>
          </a:p>
        </p:txBody>
      </p:sp>
    </p:spTree>
    <p:extLst>
      <p:ext uri="{BB962C8B-B14F-4D97-AF65-F5344CB8AC3E}">
        <p14:creationId xmlns:p14="http://schemas.microsoft.com/office/powerpoint/2010/main" val="1484467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C:\Users\Raman Jain\Documents\icdar2003_word\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251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 descr="C:\Users\Raman Jain\Documents\158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76600"/>
            <a:ext cx="2587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:\Users\Raman Jain\Documents\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1600"/>
            <a:ext cx="25876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67400" y="2743200"/>
            <a:ext cx="3124200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IN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trebuchet"/>
                <a:ea typeface="+mn-ea"/>
                <a:cs typeface="+mn-cs"/>
              </a:rPr>
              <a:t>Canny Edge operator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15000" y="5410200"/>
            <a:ext cx="3263900" cy="906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IN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trebuchet"/>
                <a:ea typeface="+mn-ea"/>
                <a:cs typeface="+mn-cs"/>
              </a:rPr>
              <a:t>Blue colour: Foreground</a:t>
            </a:r>
          </a:p>
          <a:p>
            <a:pPr algn="just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IN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trebuchet"/>
                <a:ea typeface="+mn-ea"/>
                <a:cs typeface="+mn-cs"/>
              </a:rPr>
              <a:t>Red colour: Background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715000" y="4343400"/>
            <a:ext cx="30480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IN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s trebuchet"/>
                <a:ea typeface="+mn-ea"/>
                <a:cs typeface="+mn-cs"/>
              </a:rPr>
              <a:t>Find foreground -background seeds</a:t>
            </a:r>
          </a:p>
        </p:txBody>
      </p:sp>
      <p:sp>
        <p:nvSpPr>
          <p:cNvPr id="29705" name="Down Arrow 8"/>
          <p:cNvSpPr>
            <a:spLocks noChangeArrowheads="1"/>
          </p:cNvSpPr>
          <p:nvPr/>
        </p:nvSpPr>
        <p:spPr bwMode="auto">
          <a:xfrm>
            <a:off x="4191000" y="2743200"/>
            <a:ext cx="1524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latin typeface="ms trebuchet"/>
            </a:endParaRPr>
          </a:p>
        </p:txBody>
      </p:sp>
      <p:sp>
        <p:nvSpPr>
          <p:cNvPr id="29706" name="Down Arrow 9"/>
          <p:cNvSpPr>
            <a:spLocks noChangeArrowheads="1"/>
          </p:cNvSpPr>
          <p:nvPr/>
        </p:nvSpPr>
        <p:spPr bwMode="auto">
          <a:xfrm>
            <a:off x="4191000" y="4572000"/>
            <a:ext cx="1524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latin typeface="ms trebuche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"/>
              <p:cNvSpPr txBox="1">
                <a:spLocks noChangeArrowheads="1"/>
              </p:cNvSpPr>
              <p:nvPr/>
            </p:nvSpPr>
            <p:spPr bwMode="auto">
              <a:xfrm>
                <a:off x="683568" y="15950"/>
                <a:ext cx="7772400" cy="679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000" tIns="46800" rIns="90000" bIns="46800" numCol="1" anchor="ctr" anchorCtr="0" compatLnSpc="1">
                <a:prstTxWarp prst="textNoShape">
                  <a:avLst/>
                </a:prstTxWarp>
              </a:bodyPr>
              <a:lstStyle>
                <a:lvl1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ms trebuchet"/>
                    <a:ea typeface="+mj-ea"/>
                    <a:cs typeface="+mj-cs"/>
                  </a:defRPr>
                </a:lvl1pPr>
                <a:lvl2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ms trebuchet"/>
                    <a:ea typeface="DejaVu Sans" charset="0"/>
                    <a:cs typeface="DejaVu Sans" charset="0"/>
                  </a:defRPr>
                </a:lvl2pPr>
                <a:lvl3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ms trebuchet"/>
                    <a:ea typeface="DejaVu Sans" charset="0"/>
                    <a:cs typeface="DejaVu Sans" charset="0"/>
                  </a:defRPr>
                </a:lvl3pPr>
                <a:lvl4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ms trebuchet"/>
                    <a:ea typeface="DejaVu Sans" charset="0"/>
                    <a:cs typeface="DejaVu Sans" charset="0"/>
                  </a:defRPr>
                </a:lvl4pPr>
                <a:lvl5pPr algn="ctr" defTabSz="449263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4400">
                    <a:solidFill>
                      <a:srgbClr val="000000"/>
                    </a:solidFill>
                    <a:latin typeface="ms trebuchet"/>
                    <a:ea typeface="DejaVu Sans" charset="0"/>
                    <a:cs typeface="DejaVu Sans" charset="0"/>
                  </a:defRPr>
                </a:lvl5pPr>
                <a:lvl6pPr marL="2514600" indent="-228600" algn="ctr" defTabSz="449263" rtl="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4400">
                    <a:solidFill>
                      <a:srgbClr val="000000"/>
                    </a:solidFill>
                    <a:latin typeface="Times New Roman" pitchFamily="16" charset="0"/>
                    <a:ea typeface="DejaVu Sans" charset="0"/>
                    <a:cs typeface="DejaVu Sans" charset="0"/>
                  </a:defRPr>
                </a:lvl6pPr>
                <a:lvl7pPr marL="2971800" indent="-228600" algn="ctr" defTabSz="449263" rtl="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4400">
                    <a:solidFill>
                      <a:srgbClr val="000000"/>
                    </a:solidFill>
                    <a:latin typeface="Times New Roman" pitchFamily="16" charset="0"/>
                    <a:ea typeface="DejaVu Sans" charset="0"/>
                    <a:cs typeface="DejaVu Sans" charset="0"/>
                  </a:defRPr>
                </a:lvl7pPr>
                <a:lvl8pPr marL="3429000" indent="-228600" algn="ctr" defTabSz="449263" rtl="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4400">
                    <a:solidFill>
                      <a:srgbClr val="000000"/>
                    </a:solidFill>
                    <a:latin typeface="Times New Roman" pitchFamily="16" charset="0"/>
                    <a:ea typeface="DejaVu Sans" charset="0"/>
                    <a:cs typeface="DejaVu Sans" charset="0"/>
                  </a:defRPr>
                </a:lvl8pPr>
                <a:lvl9pPr marL="3886200" indent="-228600" algn="ctr" defTabSz="449263" rtl="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4400">
                    <a:solidFill>
                      <a:srgbClr val="000000"/>
                    </a:solidFill>
                    <a:latin typeface="Times New Roman" pitchFamily="16" charset="0"/>
                    <a:ea typeface="DejaVu Sans" charset="0"/>
                    <a:cs typeface="DejaVu Sans" charset="0"/>
                  </a:defRPr>
                </a:lvl9pPr>
              </a:lstStyle>
              <a:p>
                <a:pPr eaLnBrk="1" hangingPunct="1"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IN" sz="3400" kern="0" dirty="0" smtClean="0">
                    <a:latin typeface="Sans serif"/>
                  </a:rPr>
                  <a:t>Computing </a:t>
                </a:r>
                <a14:m>
                  <m:oMath xmlns:m="http://schemas.openxmlformats.org/officeDocument/2006/math">
                    <m:r>
                      <a:rPr lang="en-IN" sz="3200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N" sz="32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IN" sz="32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3200" i="1" dirty="0" err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IN" sz="3200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IN" sz="3200" i="1" dirty="0" err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IN" sz="32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3200" i="1" dirty="0" err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IN" sz="3200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IN" sz="3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sz="3400" kern="0" dirty="0" smtClean="0">
                    <a:latin typeface="Sans serif"/>
                  </a:rPr>
                  <a:t> </a:t>
                </a:r>
              </a:p>
            </p:txBody>
          </p:sp>
        </mc:Choice>
        <mc:Fallback xmlns="">
          <p:sp>
            <p:nvSpPr>
              <p:cNvPr id="12" name="Rectang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15950"/>
                <a:ext cx="7772400" cy="679450"/>
              </a:xfrm>
              <a:prstGeom prst="rect">
                <a:avLst/>
              </a:prstGeom>
              <a:blipFill rotWithShape="0">
                <a:blip r:embed="rId6"/>
                <a:stretch>
                  <a:fillRect t="-8108" b="-270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6195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https://webapp.mis.vanderbilt.edu/studioabroad/_customtags/ct_Image.cfm?Image_ID=1739"/>
          <p:cNvSpPr>
            <a:spLocks noChangeAspect="1" noChangeArrowheads="1"/>
          </p:cNvSpPr>
          <p:nvPr/>
        </p:nvSpPr>
        <p:spPr bwMode="auto">
          <a:xfrm>
            <a:off x="155575" y="-1736725"/>
            <a:ext cx="56864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 descr="C:\Users\cvit\Desktop\NUS - Kent Ridge campus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3200400" cy="232486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9" descr="http://bp0.blogger.com/_n3a8zC6-MpE/RxalJRsj9zI/AAAAAAAAAFw/M0FsIj0xAqc/s400/IMG_0721.JPG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C:\Users\cvit\Desktop\IMG_072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42536"/>
            <a:ext cx="3276600" cy="232486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letsintern.com/blog/wp-content/uploads/2013/06/Xerox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3276600" cy="2322576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19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42537"/>
            <a:ext cx="3200400" cy="232257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/>
        </p:nvCxnSpPr>
        <p:spPr bwMode="auto">
          <a:xfrm>
            <a:off x="381000" y="6019800"/>
            <a:ext cx="75438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57200" y="6043136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[</a:t>
            </a:r>
            <a:r>
              <a:rPr lang="en-US" sz="1400" b="1" dirty="0" err="1" smtClean="0">
                <a:solidFill>
                  <a:schemeClr val="accent6"/>
                </a:solidFill>
                <a:latin typeface="Sans serif"/>
              </a:rPr>
              <a:t>Jaderberg</a:t>
            </a:r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 </a:t>
            </a:r>
            <a:r>
              <a:rPr lang="en-US" sz="1400" b="1" i="1" dirty="0" smtClean="0">
                <a:solidFill>
                  <a:schemeClr val="accent6"/>
                </a:solidFill>
                <a:latin typeface="Sans serif"/>
              </a:rPr>
              <a:t>et al.,</a:t>
            </a:r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 ECCV’14], [</a:t>
            </a:r>
            <a:r>
              <a:rPr lang="en-US" sz="1400" b="1" dirty="0" err="1" smtClean="0">
                <a:solidFill>
                  <a:schemeClr val="accent6"/>
                </a:solidFill>
                <a:latin typeface="Sans serif"/>
              </a:rPr>
              <a:t>Bissacco</a:t>
            </a:r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 </a:t>
            </a:r>
            <a:r>
              <a:rPr lang="en-US" sz="1400" b="1" i="1" dirty="0" smtClean="0">
                <a:solidFill>
                  <a:schemeClr val="accent6"/>
                </a:solidFill>
                <a:latin typeface="Sans serif"/>
              </a:rPr>
              <a:t>et al.</a:t>
            </a:r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, ICCV’13], [</a:t>
            </a:r>
            <a:r>
              <a:rPr lang="en-US" sz="1400" b="1" dirty="0" err="1" smtClean="0">
                <a:solidFill>
                  <a:schemeClr val="accent6"/>
                </a:solidFill>
                <a:latin typeface="Sans serif"/>
              </a:rPr>
              <a:t>Weinman</a:t>
            </a:r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 </a:t>
            </a:r>
            <a:r>
              <a:rPr lang="en-US" sz="1400" b="1" i="1" dirty="0" smtClean="0">
                <a:solidFill>
                  <a:schemeClr val="accent6"/>
                </a:solidFill>
                <a:latin typeface="Sans serif"/>
              </a:rPr>
              <a:t>et al.</a:t>
            </a:r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, TPAMI09,14], [Wang </a:t>
            </a:r>
            <a:r>
              <a:rPr lang="en-US" sz="1400" b="1" i="1" dirty="0" smtClean="0">
                <a:solidFill>
                  <a:schemeClr val="accent6"/>
                </a:solidFill>
                <a:latin typeface="Sans serif"/>
              </a:rPr>
              <a:t>et al</a:t>
            </a:r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, ICCV’11], [</a:t>
            </a:r>
            <a:r>
              <a:rPr lang="en-US" sz="1400" b="1" dirty="0" err="1" smtClean="0">
                <a:solidFill>
                  <a:schemeClr val="accent6"/>
                </a:solidFill>
                <a:latin typeface="Sans serif"/>
              </a:rPr>
              <a:t>Epshtein</a:t>
            </a:r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 </a:t>
            </a:r>
            <a:r>
              <a:rPr lang="en-US" sz="1400" b="1" i="1" dirty="0" smtClean="0">
                <a:solidFill>
                  <a:schemeClr val="accent6"/>
                </a:solidFill>
                <a:latin typeface="Sans serif"/>
              </a:rPr>
              <a:t>et al.,</a:t>
            </a:r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 CVPR’10], [Neumann </a:t>
            </a:r>
            <a:r>
              <a:rPr lang="en-US" sz="1400" b="1" i="1" dirty="0" smtClean="0">
                <a:solidFill>
                  <a:schemeClr val="accent6"/>
                </a:solidFill>
                <a:latin typeface="Sans serif"/>
              </a:rPr>
              <a:t>et al</a:t>
            </a:r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., CVPR’12, ICCV’13], [Chen </a:t>
            </a:r>
            <a:r>
              <a:rPr lang="en-US" sz="1400" b="1" i="1" dirty="0" smtClean="0">
                <a:solidFill>
                  <a:schemeClr val="accent6"/>
                </a:solidFill>
                <a:latin typeface="Sans serif"/>
              </a:rPr>
              <a:t>et al.,</a:t>
            </a:r>
            <a:r>
              <a:rPr lang="en-US" sz="1400" b="1" dirty="0">
                <a:solidFill>
                  <a:schemeClr val="accent6"/>
                </a:solidFill>
                <a:latin typeface="Sans serif"/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  <a:latin typeface="Sans serif"/>
              </a:rPr>
              <a:t>CVPR’04] </a:t>
            </a:r>
            <a:endParaRPr lang="en-US" sz="1400" b="1" dirty="0">
              <a:solidFill>
                <a:schemeClr val="accent6"/>
              </a:solidFill>
              <a:latin typeface="Sans serif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15950"/>
            <a:ext cx="7772400" cy="6794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dirty="0" smtClean="0">
                <a:latin typeface="Sans serif"/>
              </a:rPr>
              <a:t>Text Speaks</a:t>
            </a:r>
          </a:p>
        </p:txBody>
      </p:sp>
    </p:spTree>
    <p:extLst>
      <p:ext uri="{BB962C8B-B14F-4D97-AF65-F5344CB8AC3E}">
        <p14:creationId xmlns:p14="http://schemas.microsoft.com/office/powerpoint/2010/main" val="164644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5040313" y="1619250"/>
            <a:ext cx="3779837" cy="197961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b="1">
                <a:solidFill>
                  <a:srgbClr val="FF0000"/>
                </a:solidFill>
                <a:latin typeface="ms trebuchet"/>
              </a:rPr>
              <a:t>Foreground &amp; Background</a:t>
            </a:r>
          </a:p>
          <a:p>
            <a:pPr algn="ctr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b="1">
                <a:solidFill>
                  <a:srgbClr val="FF0000"/>
                </a:solidFill>
                <a:latin typeface="ms trebuchet"/>
              </a:rPr>
              <a:t>GMMs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4" name="Text Box 4"/>
              <p:cNvSpPr txBox="1">
                <a:spLocks noChangeArrowheads="1"/>
              </p:cNvSpPr>
              <p:nvPr/>
            </p:nvSpPr>
            <p:spPr bwMode="auto">
              <a:xfrm>
                <a:off x="405880" y="4497388"/>
                <a:ext cx="8414269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DejaVu Sans"/>
                    <a:cs typeface="DejaVu Sans"/>
                  </a:defRPr>
                </a:lvl9pPr>
              </a:lstStyle>
              <a:p>
                <a:pPr algn="ctr">
                  <a:buSzPct val="100000"/>
                </a:pPr>
                <a14:m>
                  <m:oMath xmlns:m="http://schemas.openxmlformats.org/officeDocument/2006/math">
                    <m:r>
                      <a:rPr lang="en-IN" sz="24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IN" sz="24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IN" sz="2400" b="1" i="1" dirty="0" err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1" i="1" dirty="0" err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IN" sz="2400" b="1" i="1" dirty="0" err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IN" sz="2400" b="1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IN" sz="2400" b="1" i="1" dirty="0" err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1" i="1" dirty="0" err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IN" sz="2400" b="1" i="1" dirty="0" err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IN" sz="24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sz="2400" b="1" dirty="0" smtClean="0">
                    <a:solidFill>
                      <a:srgbClr val="000000"/>
                    </a:solidFill>
                    <a:latin typeface="ms trebuchet"/>
                  </a:rPr>
                  <a:t> = probability </a:t>
                </a:r>
                <a:r>
                  <a:rPr lang="en-IN" sz="2400" b="1" dirty="0">
                    <a:solidFill>
                      <a:srgbClr val="000000"/>
                    </a:solidFill>
                    <a:latin typeface="ms trebuchet"/>
                  </a:rPr>
                  <a:t>of a pixel </a:t>
                </a:r>
                <a:r>
                  <a:rPr lang="en-IN" sz="2400" b="1" dirty="0" smtClean="0">
                    <a:solidFill>
                      <a:srgbClr val="000000"/>
                    </a:solidFill>
                    <a:latin typeface="ms trebuchet"/>
                  </a:rPr>
                  <a:t>colour/stroke </a:t>
                </a:r>
                <a:r>
                  <a:rPr lang="en-IN" sz="2400" b="1" dirty="0">
                    <a:solidFill>
                      <a:srgbClr val="000000"/>
                    </a:solidFill>
                    <a:latin typeface="ms trebuchet"/>
                  </a:rPr>
                  <a:t>belonging to one of the GMM components </a:t>
                </a:r>
              </a:p>
            </p:txBody>
          </p:sp>
        </mc:Choice>
        <mc:Fallback xmlns="">
          <p:sp>
            <p:nvSpPr>
              <p:cNvPr id="3072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880" y="4497388"/>
                <a:ext cx="8414269" cy="723900"/>
              </a:xfrm>
              <a:prstGeom prst="rect">
                <a:avLst/>
              </a:prstGeom>
              <a:blipFill rotWithShape="0">
                <a:blip r:embed="rId4"/>
                <a:stretch>
                  <a:fillRect t="-5882" r="-217" b="-3361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25" name="Picture 7" descr="C:\Users\Raman Jain\Documents\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5876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ight Arrow 8"/>
          <p:cNvSpPr>
            <a:spLocks noChangeArrowheads="1"/>
          </p:cNvSpPr>
          <p:nvPr/>
        </p:nvSpPr>
        <p:spPr bwMode="auto">
          <a:xfrm>
            <a:off x="3962400" y="2514600"/>
            <a:ext cx="7620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latin typeface="ms trebuchet"/>
            </a:endParaRPr>
          </a:p>
        </p:txBody>
      </p:sp>
      <p:sp>
        <p:nvSpPr>
          <p:cNvPr id="30727" name="TextBox 27"/>
          <p:cNvSpPr txBox="1">
            <a:spLocks noChangeArrowheads="1"/>
          </p:cNvSpPr>
          <p:nvPr/>
        </p:nvSpPr>
        <p:spPr bwMode="auto">
          <a:xfrm>
            <a:off x="685800" y="6096000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ms trebuchet"/>
              </a:rPr>
              <a:t>GrabCut</a:t>
            </a:r>
            <a:r>
              <a:rPr lang="en-US" sz="1600" dirty="0" smtClean="0">
                <a:solidFill>
                  <a:srgbClr val="CC00FF"/>
                </a:solidFill>
                <a:latin typeface="ms trebuchet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ms trebuchet"/>
              </a:rPr>
              <a:t>[Carsten </a:t>
            </a:r>
            <a:r>
              <a:rPr lang="en-US" sz="1600" dirty="0" err="1">
                <a:solidFill>
                  <a:schemeClr val="accent2"/>
                </a:solidFill>
                <a:latin typeface="ms trebuchet"/>
              </a:rPr>
              <a:t>Rother</a:t>
            </a:r>
            <a:r>
              <a:rPr lang="en-US" sz="1600" dirty="0">
                <a:solidFill>
                  <a:schemeClr val="accent2"/>
                </a:solidFill>
                <a:latin typeface="ms trebuchet"/>
              </a:rPr>
              <a:t> </a:t>
            </a:r>
            <a:r>
              <a:rPr lang="en-US" sz="1600" i="1" dirty="0">
                <a:solidFill>
                  <a:schemeClr val="accent2"/>
                </a:solidFill>
                <a:latin typeface="ms trebuchet"/>
              </a:rPr>
              <a:t>et al.</a:t>
            </a:r>
            <a:r>
              <a:rPr lang="en-US" sz="1600" dirty="0">
                <a:solidFill>
                  <a:schemeClr val="accent2"/>
                </a:solidFill>
                <a:latin typeface="ms trebuchet"/>
              </a:rPr>
              <a:t>, SIGGRAPH </a:t>
            </a:r>
            <a:r>
              <a:rPr lang="en-US" sz="1600" dirty="0" smtClean="0">
                <a:solidFill>
                  <a:schemeClr val="accent2"/>
                </a:solidFill>
                <a:latin typeface="ms trebuchet"/>
              </a:rPr>
              <a:t>2004]</a:t>
            </a:r>
            <a:r>
              <a:rPr lang="en-US" sz="1600" dirty="0" smtClean="0">
                <a:solidFill>
                  <a:srgbClr val="CC00FF"/>
                </a:solidFill>
                <a:latin typeface="ms trebuche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ms trebuchet"/>
              </a:rPr>
              <a:t>uses similar </a:t>
            </a:r>
            <a:r>
              <a:rPr lang="en-US" sz="1600" dirty="0" smtClean="0">
                <a:solidFill>
                  <a:schemeClr val="tx1"/>
                </a:solidFill>
                <a:latin typeface="ms trebuchet"/>
              </a:rPr>
              <a:t>modeling </a:t>
            </a:r>
            <a:r>
              <a:rPr lang="en-US" sz="1600" dirty="0">
                <a:solidFill>
                  <a:schemeClr val="tx1"/>
                </a:solidFill>
                <a:latin typeface="ms trebuchet"/>
              </a:rPr>
              <a:t>for </a:t>
            </a:r>
            <a:r>
              <a:rPr lang="en-US" sz="1600" b="1" dirty="0" smtClean="0">
                <a:solidFill>
                  <a:schemeClr val="tx1"/>
                </a:solidFill>
                <a:latin typeface="ms trebuchet"/>
              </a:rPr>
              <a:t>supervised</a:t>
            </a:r>
            <a:r>
              <a:rPr lang="en-US" sz="1600" dirty="0" smtClean="0">
                <a:solidFill>
                  <a:schemeClr val="tx1"/>
                </a:solidFill>
                <a:latin typeface="ms trebuchet"/>
              </a:rPr>
              <a:t> object </a:t>
            </a:r>
            <a:r>
              <a:rPr lang="en-US" sz="1600" dirty="0">
                <a:solidFill>
                  <a:schemeClr val="tx1"/>
                </a:solidFill>
                <a:latin typeface="ms trebuchet"/>
              </a:rPr>
              <a:t>segmentation problems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05880" y="6096000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GMM Modelling</a:t>
            </a:r>
          </a:p>
        </p:txBody>
      </p:sp>
    </p:spTree>
    <p:extLst>
      <p:ext uri="{BB962C8B-B14F-4D97-AF65-F5344CB8AC3E}">
        <p14:creationId xmlns:p14="http://schemas.microsoft.com/office/powerpoint/2010/main" val="35335907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C:\Users\Raman Jain\Documents\icdar2003_word\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4000"/>
            <a:ext cx="2362200" cy="102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997211" y="1958042"/>
            <a:ext cx="822847" cy="404158"/>
          </a:xfrm>
          <a:prstGeom prst="rightArrow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Oval 1"/>
          <p:cNvSpPr/>
          <p:nvPr/>
        </p:nvSpPr>
        <p:spPr>
          <a:xfrm>
            <a:off x="55974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832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974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832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" name="Straight Connector 3"/>
          <p:cNvCxnSpPr>
            <a:stCxn id="2" idx="6"/>
            <a:endCxn id="11" idx="2"/>
          </p:cNvCxnSpPr>
          <p:nvPr/>
        </p:nvCxnSpPr>
        <p:spPr bwMode="auto">
          <a:xfrm>
            <a:off x="58260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8260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5118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5118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2" idx="4"/>
            <a:endCxn id="12" idx="0"/>
          </p:cNvCxnSpPr>
          <p:nvPr/>
        </p:nvCxnSpPr>
        <p:spPr bwMode="auto">
          <a:xfrm>
            <a:off x="57117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11" idx="4"/>
            <a:endCxn id="13" idx="0"/>
          </p:cNvCxnSpPr>
          <p:nvPr/>
        </p:nvCxnSpPr>
        <p:spPr bwMode="auto">
          <a:xfrm>
            <a:off x="63975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/>
          <p:cNvSpPr/>
          <p:nvPr/>
        </p:nvSpPr>
        <p:spPr>
          <a:xfrm>
            <a:off x="69690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9690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654811" y="20494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8" name="Straight Connector 47"/>
          <p:cNvCxnSpPr>
            <a:stCxn id="45" idx="6"/>
          </p:cNvCxnSpPr>
          <p:nvPr/>
        </p:nvCxnSpPr>
        <p:spPr bwMode="auto">
          <a:xfrm>
            <a:off x="71976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71976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8834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78834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45" idx="4"/>
            <a:endCxn id="46" idx="0"/>
          </p:cNvCxnSpPr>
          <p:nvPr/>
        </p:nvCxnSpPr>
        <p:spPr bwMode="auto">
          <a:xfrm>
            <a:off x="70833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endCxn id="47" idx="0"/>
          </p:cNvCxnSpPr>
          <p:nvPr/>
        </p:nvCxnSpPr>
        <p:spPr bwMode="auto">
          <a:xfrm>
            <a:off x="7769111" y="18208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/>
          <p:cNvSpPr/>
          <p:nvPr/>
        </p:nvSpPr>
        <p:spPr>
          <a:xfrm>
            <a:off x="7654811" y="15160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val 54"/>
              <p:cNvSpPr/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solidFill>
                <a:srgbClr val="92D050"/>
              </a:solidFill>
            </p:spPr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noFill/>
                </a:endParaRPr>
              </a:p>
            </p:txBody>
          </p:sp>
        </mc:Choice>
        <mc:Fallback xmlns="">
          <p:sp>
            <p:nvSpPr>
              <p:cNvPr id="55" name="Oval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11" y="2582840"/>
                <a:ext cx="228600" cy="3048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/>
          <p:cNvSpPr/>
          <p:nvPr/>
        </p:nvSpPr>
        <p:spPr>
          <a:xfrm>
            <a:off x="62832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58260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65118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endCxn id="55" idx="0"/>
          </p:cNvCxnSpPr>
          <p:nvPr/>
        </p:nvCxnSpPr>
        <p:spPr bwMode="auto">
          <a:xfrm>
            <a:off x="57117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56" idx="0"/>
          </p:cNvCxnSpPr>
          <p:nvPr/>
        </p:nvCxnSpPr>
        <p:spPr bwMode="auto">
          <a:xfrm>
            <a:off x="63975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76548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71976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70833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endCxn id="61" idx="0"/>
          </p:cNvCxnSpPr>
          <p:nvPr/>
        </p:nvCxnSpPr>
        <p:spPr bwMode="auto">
          <a:xfrm>
            <a:off x="7769111" y="23542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Oval 64"/>
          <p:cNvSpPr/>
          <p:nvPr/>
        </p:nvSpPr>
        <p:spPr>
          <a:xfrm>
            <a:off x="6969011" y="2582840"/>
            <a:ext cx="228600" cy="304800"/>
          </a:xfrm>
          <a:prstGeom prst="ellipse">
            <a:avLst/>
          </a:prstGeom>
          <a:solidFill>
            <a:srgbClr val="92D05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834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5140211" y="27352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5140211" y="22018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5140211" y="1668440"/>
            <a:ext cx="457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57088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63946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70804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7766267" y="28876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958" y="2735240"/>
                <a:ext cx="34445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0714" r="-714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958" y="2735240"/>
                <a:ext cx="344325" cy="399084"/>
              </a:xfrm>
              <a:prstGeom prst="rect">
                <a:avLst/>
              </a:prstGeom>
              <a:blipFill rotWithShape="0">
                <a:blip r:embed="rId7"/>
                <a:stretch>
                  <a:fillRect l="-10714" r="-12500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/>
          <p:nvPr/>
        </p:nvCxnSpPr>
        <p:spPr bwMode="auto">
          <a:xfrm>
            <a:off x="5708867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64003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0861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7771955" y="1287440"/>
            <a:ext cx="0" cy="228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57200" y="6336268"/>
            <a:ext cx="71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  <a:latin typeface="Sans serif"/>
              </a:rPr>
              <a:t>[Kolmogorov and </a:t>
            </a:r>
            <a:r>
              <a:rPr lang="en-US" sz="1600" dirty="0" err="1" smtClean="0">
                <a:solidFill>
                  <a:schemeClr val="accent2"/>
                </a:solidFill>
                <a:latin typeface="Sans serif"/>
              </a:rPr>
              <a:t>Zabih</a:t>
            </a:r>
            <a:r>
              <a:rPr lang="en-US" sz="1600" dirty="0" smtClean="0">
                <a:solidFill>
                  <a:schemeClr val="accent2"/>
                </a:solidFill>
                <a:latin typeface="Sans serif"/>
              </a:rPr>
              <a:t>, TPAMI’04]</a:t>
            </a:r>
            <a:endParaRPr lang="en-US" sz="1600" dirty="0">
              <a:solidFill>
                <a:schemeClr val="accent2"/>
              </a:solidFill>
              <a:latin typeface="Sans serif"/>
            </a:endParaRPr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3429000"/>
                <a:ext cx="7959611" cy="2877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  <a:latin typeface="Sans serif"/>
                  </a:rPr>
                  <a:t>Minimize: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2400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endParaRPr lang="en-US" sz="24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2400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Sans serif"/>
                </a:endParaRPr>
              </a:p>
              <a:p>
                <a:endParaRPr lang="en-US" sz="24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endParaRPr lang="en-US" sz="2400" dirty="0" smtClean="0">
                  <a:solidFill>
                    <a:schemeClr val="tx1"/>
                  </a:solidFill>
                  <a:latin typeface="Sans serif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29000"/>
                <a:ext cx="7959611" cy="2877006"/>
              </a:xfrm>
              <a:prstGeom prst="rect">
                <a:avLst/>
              </a:prstGeom>
              <a:blipFill rotWithShape="0">
                <a:blip r:embed="rId8"/>
                <a:stretch>
                  <a:fillRect l="-1226"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/>
          <p:cNvSpPr txBox="1"/>
          <p:nvPr/>
        </p:nvSpPr>
        <p:spPr>
          <a:xfrm>
            <a:off x="1403648" y="5727265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Sans serif"/>
              </a:rPr>
              <a:t>Use graph cuts to minimize the function</a:t>
            </a:r>
            <a:endParaRPr lang="en-US" sz="2400" b="1" dirty="0">
              <a:solidFill>
                <a:srgbClr val="C00000"/>
              </a:solidFill>
              <a:latin typeface="Sans serif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7956376" y="4869160"/>
                <a:ext cx="1130581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376" y="4869160"/>
                <a:ext cx="1130581" cy="332463"/>
              </a:xfrm>
              <a:prstGeom prst="rect">
                <a:avLst/>
              </a:prstGeom>
              <a:blipFill rotWithShape="0">
                <a:blip r:embed="rId9"/>
                <a:stretch>
                  <a:fillRect l="-6989" t="-1852" r="-9677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Unsupervised Energy Minimization</a:t>
            </a:r>
          </a:p>
        </p:txBody>
      </p:sp>
    </p:spTree>
    <p:extLst>
      <p:ext uri="{BB962C8B-B14F-4D97-AF65-F5344CB8AC3E}">
        <p14:creationId xmlns:p14="http://schemas.microsoft.com/office/powerpoint/2010/main" val="3970380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344613"/>
            <a:ext cx="205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371600"/>
            <a:ext cx="205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205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438400"/>
            <a:ext cx="205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657600"/>
            <a:ext cx="205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0"/>
            <a:ext cx="205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9" name="Picture 11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53000"/>
            <a:ext cx="2057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0" name="Picture 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67288"/>
            <a:ext cx="205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Qualitative Results</a:t>
            </a:r>
          </a:p>
        </p:txBody>
      </p:sp>
    </p:spTree>
    <p:extLst>
      <p:ext uri="{BB962C8B-B14F-4D97-AF65-F5344CB8AC3E}">
        <p14:creationId xmlns:p14="http://schemas.microsoft.com/office/powerpoint/2010/main" val="3637504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339850"/>
            <a:ext cx="2308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371600"/>
            <a:ext cx="185261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1498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9800"/>
            <a:ext cx="1511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24400"/>
            <a:ext cx="21875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24400"/>
            <a:ext cx="2286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2" name="Picture 11" descr="C:\Users\Raman Jain\Documents\grab_cut7\results\new_dataset\15.png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5200"/>
            <a:ext cx="23590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6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05200"/>
            <a:ext cx="2286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Qualitative Results</a:t>
            </a:r>
          </a:p>
        </p:txBody>
      </p:sp>
    </p:spTree>
    <p:extLst>
      <p:ext uri="{BB962C8B-B14F-4D97-AF65-F5344CB8AC3E}">
        <p14:creationId xmlns:p14="http://schemas.microsoft.com/office/powerpoint/2010/main" val="19822399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524000" y="1397000"/>
          <a:ext cx="6096000" cy="22250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15952"/>
                <a:gridCol w="34800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Word</a:t>
                      </a:r>
                      <a:r>
                        <a:rPr lang="en-US" baseline="0" dirty="0" smtClean="0"/>
                        <a:t> recognition accuracy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 </a:t>
                      </a:r>
                      <a:r>
                        <a:rPr lang="en-US" dirty="0" err="1" smtClean="0"/>
                        <a:t>binarization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42.61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Otsu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51.71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Kittler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44.55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Sauvola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19.73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Niblack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15.59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Right Brace 3"/>
          <p:cNvSpPr/>
          <p:nvPr/>
        </p:nvSpPr>
        <p:spPr bwMode="auto">
          <a:xfrm>
            <a:off x="7688986" y="2095111"/>
            <a:ext cx="195382" cy="147790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6376" y="2348880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Classical methods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Quantitative Results</a:t>
            </a:r>
          </a:p>
        </p:txBody>
      </p:sp>
    </p:spTree>
    <p:extLst>
      <p:ext uri="{BB962C8B-B14F-4D97-AF65-F5344CB8AC3E}">
        <p14:creationId xmlns:p14="http://schemas.microsoft.com/office/powerpoint/2010/main" val="29351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343043"/>
              </p:ext>
            </p:extLst>
          </p:nvPr>
        </p:nvGraphicFramePr>
        <p:xfrm>
          <a:off x="1524000" y="1397000"/>
          <a:ext cx="6096000" cy="43484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15952"/>
                <a:gridCol w="34800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Word</a:t>
                      </a:r>
                      <a:r>
                        <a:rPr lang="en-US" baseline="0" dirty="0" smtClean="0"/>
                        <a:t> recognition accuracy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 </a:t>
                      </a:r>
                      <a:r>
                        <a:rPr lang="en-US" dirty="0" err="1" smtClean="0"/>
                        <a:t>binarization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42.61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Otsu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51.71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Kittler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44.55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Sauvola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19.73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Niblack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15.59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Kasar</a:t>
                      </a:r>
                      <a:r>
                        <a:rPr lang="en-US" dirty="0" smtClean="0"/>
                        <a:t> [CBDR’07]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33.78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Wolf [ICPR’12]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46.52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Milyaev</a:t>
                      </a:r>
                      <a:r>
                        <a:rPr lang="en-US" dirty="0" smtClean="0"/>
                        <a:t> [ICDAR’13]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Howe [IJDAR’14]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42.88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Bilateral Regression</a:t>
                      </a:r>
                    </a:p>
                    <a:p>
                      <a:r>
                        <a:rPr lang="en-US" dirty="0" smtClean="0"/>
                        <a:t>[UMASS tech report’14]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50.99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56376" y="2348880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Classical methods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7688986" y="3645024"/>
            <a:ext cx="267390" cy="208823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6376" y="4437112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Modern methods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ight Brace 9"/>
          <p:cNvSpPr/>
          <p:nvPr/>
        </p:nvSpPr>
        <p:spPr bwMode="auto">
          <a:xfrm>
            <a:off x="7688986" y="2095111"/>
            <a:ext cx="195382" cy="147790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Quantitative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621763"/>
              </p:ext>
            </p:extLst>
          </p:nvPr>
        </p:nvGraphicFramePr>
        <p:xfrm>
          <a:off x="1524000" y="1397000"/>
          <a:ext cx="6096000" cy="47193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15952"/>
                <a:gridCol w="34800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Word</a:t>
                      </a:r>
                      <a:r>
                        <a:rPr lang="en-US" baseline="0" dirty="0" smtClean="0"/>
                        <a:t> recognition accuracy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 </a:t>
                      </a:r>
                      <a:r>
                        <a:rPr lang="en-US" dirty="0" err="1" smtClean="0"/>
                        <a:t>binarization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42.61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Otsu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51.71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Kittler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44.55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Sauvola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19.73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Niblack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15.59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Kasar</a:t>
                      </a:r>
                      <a:r>
                        <a:rPr lang="en-US" dirty="0" smtClean="0"/>
                        <a:t> [CBDR’07]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33.78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Wolf [ICPR’12]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46.52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Milyaev</a:t>
                      </a:r>
                      <a:r>
                        <a:rPr lang="en-US" dirty="0" smtClean="0"/>
                        <a:t> [ICDAR’13]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Howe [IJDAR’14]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42.88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Bilateral Regression</a:t>
                      </a:r>
                    </a:p>
                    <a:p>
                      <a:r>
                        <a:rPr lang="en-US" dirty="0" smtClean="0"/>
                        <a:t>[UMASS tech report’14]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50.99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56.14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56376" y="2348880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Classical methods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6376" y="4437112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Modern methods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Quantitative Results</a:t>
            </a:r>
          </a:p>
        </p:txBody>
      </p:sp>
      <p:sp>
        <p:nvSpPr>
          <p:cNvPr id="11" name="Right Brace 10"/>
          <p:cNvSpPr/>
          <p:nvPr/>
        </p:nvSpPr>
        <p:spPr bwMode="auto">
          <a:xfrm>
            <a:off x="7688986" y="2095111"/>
            <a:ext cx="195382" cy="147790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Right Brace 11"/>
          <p:cNvSpPr/>
          <p:nvPr/>
        </p:nvSpPr>
        <p:spPr bwMode="auto">
          <a:xfrm>
            <a:off x="7688986" y="3645024"/>
            <a:ext cx="267390" cy="208823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55" y="1372766"/>
            <a:ext cx="2212848" cy="106984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75814"/>
            <a:ext cx="2209800" cy="10668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55" y="3312919"/>
            <a:ext cx="1845978" cy="96311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63" y="3310836"/>
            <a:ext cx="1847088" cy="96012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55" y="5140281"/>
            <a:ext cx="2424059" cy="98605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139178"/>
            <a:ext cx="2423160" cy="98569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On Indian Languages</a:t>
            </a:r>
          </a:p>
        </p:txBody>
      </p:sp>
    </p:spTree>
    <p:extLst>
      <p:ext uri="{BB962C8B-B14F-4D97-AF65-F5344CB8AC3E}">
        <p14:creationId xmlns:p14="http://schemas.microsoft.com/office/powerpoint/2010/main" val="32515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68134"/>
            <a:ext cx="5382324" cy="4596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5" y="5958185"/>
            <a:ext cx="689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We also evaluate Telugu open source OCR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On Indian Languages </a:t>
            </a:r>
          </a:p>
        </p:txBody>
      </p:sp>
    </p:spTree>
    <p:extLst>
      <p:ext uri="{BB962C8B-B14F-4D97-AF65-F5344CB8AC3E}">
        <p14:creationId xmlns:p14="http://schemas.microsoft.com/office/powerpoint/2010/main" val="182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:\Users\cvitlap\Documents\HDIBCO2012\images\H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105" y="962790"/>
            <a:ext cx="6982500" cy="1915200"/>
          </a:xfrm>
          <a:prstGeom prst="rect">
            <a:avLst/>
          </a:prstGeom>
          <a:noFill/>
        </p:spPr>
      </p:pic>
      <p:pic>
        <p:nvPicPr>
          <p:cNvPr id="151555" name="Picture 3" descr="C:\Users\cvitlap\Documents\icdar11seedSW\H14.pn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8199" y="3216304"/>
            <a:ext cx="6984000" cy="1915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03835" y="5366773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Applicable as such on handwritten images, </a:t>
            </a:r>
          </a:p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superior performance on HDIBCO’12/14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57200" y="63362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ans serif"/>
              </a:rPr>
              <a:t>    [Mishra et al., IJDAR (under review)]</a:t>
            </a:r>
            <a:endParaRPr lang="en-US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29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More Results</a:t>
            </a:r>
          </a:p>
        </p:txBody>
      </p:sp>
    </p:spTree>
    <p:extLst>
      <p:ext uri="{BB962C8B-B14F-4D97-AF65-F5344CB8AC3E}">
        <p14:creationId xmlns:p14="http://schemas.microsoft.com/office/powerpoint/2010/main" val="10870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7859" y="2743200"/>
            <a:ext cx="3503271" cy="2362200"/>
            <a:chOff x="5791200" y="1295400"/>
            <a:chExt cx="2657475" cy="1917659"/>
          </a:xfrm>
        </p:grpSpPr>
        <p:grpSp>
          <p:nvGrpSpPr>
            <p:cNvPr id="4" name="Group 8"/>
            <p:cNvGrpSpPr/>
            <p:nvPr/>
          </p:nvGrpSpPr>
          <p:grpSpPr>
            <a:xfrm>
              <a:off x="5791200" y="1295400"/>
              <a:ext cx="2657475" cy="1917659"/>
              <a:chOff x="1752600" y="1447800"/>
              <a:chExt cx="5245101" cy="3630613"/>
            </a:xfrm>
          </p:grpSpPr>
          <p:pic>
            <p:nvPicPr>
              <p:cNvPr id="10" name="Picture 10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1447800"/>
                <a:ext cx="5245101" cy="3630613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895600" y="2971800"/>
                <a:ext cx="2819400" cy="685800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357937" y="1787009"/>
              <a:ext cx="1524000" cy="228600"/>
            </a:xfrm>
            <a:prstGeom prst="rect">
              <a:avLst/>
            </a:prstGeom>
            <a:solidFill>
              <a:srgbClr val="FFFF00"/>
            </a:solidFill>
          </p:spPr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CAPOGIRO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313954" y="5117068"/>
            <a:ext cx="210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Sans serif"/>
              </a:rPr>
              <a:t>Word recognition</a:t>
            </a:r>
            <a:endParaRPr lang="en-US" b="1" dirty="0">
              <a:solidFill>
                <a:schemeClr val="accent6"/>
              </a:solidFill>
              <a:latin typeface="Sans serif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27458" y="2450068"/>
            <a:ext cx="3915942" cy="3112531"/>
          </a:xfrm>
          <a:prstGeom prst="roundRect">
            <a:avLst/>
          </a:prstGeom>
          <a:noFill/>
          <a:ln w="88900"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5" name="Group 34"/>
          <p:cNvGrpSpPr/>
          <p:nvPr/>
        </p:nvGrpSpPr>
        <p:grpSpPr>
          <a:xfrm>
            <a:off x="4839047" y="2855639"/>
            <a:ext cx="3698670" cy="2291894"/>
            <a:chOff x="-140768" y="923141"/>
            <a:chExt cx="8656980" cy="5083821"/>
          </a:xfrm>
        </p:grpSpPr>
        <p:sp>
          <p:nvSpPr>
            <p:cNvPr id="36" name="Flowchart: Magnetic Disk 35"/>
            <p:cNvSpPr/>
            <p:nvPr/>
          </p:nvSpPr>
          <p:spPr>
            <a:xfrm>
              <a:off x="152400" y="923141"/>
              <a:ext cx="1981200" cy="3420261"/>
            </a:xfrm>
            <a:prstGeom prst="flowChartMagneticDisk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2209800" y="3810000"/>
              <a:ext cx="6858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48000" y="1011781"/>
              <a:ext cx="2510135" cy="68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Sans serif"/>
                </a:rPr>
                <a:t>BANK</a:t>
              </a:r>
              <a:endParaRPr lang="en-US" sz="1400" dirty="0">
                <a:solidFill>
                  <a:srgbClr val="FF0000"/>
                </a:solidFill>
                <a:latin typeface="Sans serif"/>
              </a:endParaRPr>
            </a:p>
          </p:txBody>
        </p:sp>
        <p:pic>
          <p:nvPicPr>
            <p:cNvPr id="61" name="Picture 60" descr="C:\Users\cvit\Desktop\IMG_0721.JP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981200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/>
            <p:cNvSpPr/>
            <p:nvPr/>
          </p:nvSpPr>
          <p:spPr>
            <a:xfrm>
              <a:off x="4038600" y="2133600"/>
              <a:ext cx="457200" cy="16211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2" descr="http://economictimes.indiatimes.com/photo/19913285.cms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981200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ectangle 63"/>
            <p:cNvSpPr/>
            <p:nvPr/>
          </p:nvSpPr>
          <p:spPr>
            <a:xfrm>
              <a:off x="6934200" y="2352484"/>
              <a:ext cx="533400" cy="35261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4" descr="http://pics4.city-data.com/cpicc/cfiles5619.jpg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2048" y="3986163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" descr="http://www.livemint.com/rf/Image-621x414/LiveMint/Period1/2013/02/11/Photos/rbi--621x414.jpg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986164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ounded Rectangle 66"/>
            <p:cNvSpPr/>
            <p:nvPr/>
          </p:nvSpPr>
          <p:spPr>
            <a:xfrm>
              <a:off x="2971798" y="1687881"/>
              <a:ext cx="5544414" cy="431908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Arrow 67"/>
            <p:cNvSpPr/>
            <p:nvPr/>
          </p:nvSpPr>
          <p:spPr>
            <a:xfrm rot="10800000">
              <a:off x="2209799" y="1349831"/>
              <a:ext cx="6858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858000" y="4648200"/>
              <a:ext cx="381000" cy="304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876800" y="4495800"/>
              <a:ext cx="457200" cy="304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 descr="C:\Users\cvit\Desktop\IMG_0721.JPG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514600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http://economictimes.indiatimes.com/photo/19913285.cms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291" y="2743200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6" descr="http://www.livemint.com/rf/Image-621x414/LiveMint/Period1/2013/02/11/Photos/rbi--621x414.jpg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124200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4" descr="http://pics4.city-data.com/cpicc/cfiles5619.jpg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29" y="3237813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019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524" y="3463985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6" name="TextBox 75"/>
            <p:cNvSpPr txBox="1"/>
            <p:nvPr/>
          </p:nvSpPr>
          <p:spPr>
            <a:xfrm>
              <a:off x="-140768" y="4372189"/>
              <a:ext cx="3139635" cy="81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Database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5364909" y="5193268"/>
            <a:ext cx="278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Sans serif"/>
              </a:rPr>
              <a:t>Text to Image retrieval</a:t>
            </a:r>
            <a:endParaRPr lang="en-US" b="1" dirty="0">
              <a:solidFill>
                <a:schemeClr val="accent6"/>
              </a:solidFill>
              <a:latin typeface="Sans serif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4793307" y="2450068"/>
            <a:ext cx="3913632" cy="3112532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15950"/>
            <a:ext cx="7772400" cy="6794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dirty="0" smtClean="0">
                <a:latin typeface="Sans serif"/>
              </a:rPr>
              <a:t>Scene Texts: Problems</a:t>
            </a:r>
          </a:p>
        </p:txBody>
      </p:sp>
    </p:spTree>
    <p:extLst>
      <p:ext uri="{BB962C8B-B14F-4D97-AF65-F5344CB8AC3E}">
        <p14:creationId xmlns:p14="http://schemas.microsoft.com/office/powerpoint/2010/main" val="30881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524000"/>
            <a:ext cx="8305800" cy="4516437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ms trebuche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kern="0" dirty="0" smtClean="0">
                <a:solidFill>
                  <a:srgbClr val="7030A0"/>
                </a:solidFill>
                <a:latin typeface="Sans serif"/>
              </a:rPr>
              <a:t>Unsupervised energy minimization </a:t>
            </a:r>
            <a:r>
              <a:rPr lang="en-US" sz="2400" kern="0" dirty="0" smtClean="0">
                <a:solidFill>
                  <a:schemeClr val="tx1"/>
                </a:solidFill>
                <a:latin typeface="Sans serif"/>
              </a:rPr>
              <a:t>framework </a:t>
            </a:r>
          </a:p>
          <a:p>
            <a:pPr marL="0" indent="0">
              <a:buNone/>
            </a:pPr>
            <a:endParaRPr lang="en-US" sz="2400" kern="0" dirty="0" smtClean="0">
              <a:solidFill>
                <a:schemeClr val="tx1"/>
              </a:solidFill>
              <a:latin typeface="Sans serif"/>
            </a:endParaRPr>
          </a:p>
          <a:p>
            <a:r>
              <a:rPr lang="en-US" sz="2400" b="1" i="1" kern="0" dirty="0" smtClean="0">
                <a:solidFill>
                  <a:srgbClr val="7030A0"/>
                </a:solidFill>
                <a:latin typeface="Sans serif"/>
              </a:rPr>
              <a:t>Language agnostic </a:t>
            </a:r>
            <a:r>
              <a:rPr lang="en-US" sz="2400" kern="0" dirty="0" smtClean="0">
                <a:solidFill>
                  <a:schemeClr val="tx1"/>
                </a:solidFill>
                <a:latin typeface="Sans serif"/>
              </a:rPr>
              <a:t>approach</a:t>
            </a:r>
          </a:p>
          <a:p>
            <a:endParaRPr lang="en-US" sz="2400" kern="0" dirty="0">
              <a:solidFill>
                <a:schemeClr val="tx1"/>
              </a:solidFill>
              <a:latin typeface="Sans serif"/>
            </a:endParaRPr>
          </a:p>
          <a:p>
            <a:r>
              <a:rPr lang="en-US" sz="2400" b="1" i="1" kern="0" dirty="0" smtClean="0">
                <a:solidFill>
                  <a:srgbClr val="7030A0"/>
                </a:solidFill>
                <a:latin typeface="Sans serif"/>
              </a:rPr>
              <a:t>Significant improvement</a:t>
            </a:r>
            <a:r>
              <a:rPr lang="en-US" sz="2400" i="1" kern="0" dirty="0" smtClean="0">
                <a:solidFill>
                  <a:schemeClr val="tx1"/>
                </a:solidFill>
                <a:latin typeface="Sans serif"/>
              </a:rPr>
              <a:t> </a:t>
            </a:r>
            <a:r>
              <a:rPr lang="en-US" sz="2400" kern="0" dirty="0" smtClean="0">
                <a:solidFill>
                  <a:schemeClr val="tx1"/>
                </a:solidFill>
                <a:latin typeface="Sans serif"/>
              </a:rPr>
              <a:t>in open source OCR accuracy</a:t>
            </a:r>
          </a:p>
          <a:p>
            <a:endParaRPr lang="en-US" sz="2400" kern="0" dirty="0">
              <a:solidFill>
                <a:schemeClr val="tx1"/>
              </a:solidFill>
              <a:latin typeface="Sans serif"/>
            </a:endParaRPr>
          </a:p>
          <a:p>
            <a:r>
              <a:rPr lang="en-US" sz="2400" kern="0" dirty="0" smtClean="0">
                <a:solidFill>
                  <a:schemeClr val="tx1"/>
                </a:solidFill>
                <a:latin typeface="Sans serif"/>
              </a:rPr>
              <a:t>Also applicable to </a:t>
            </a:r>
            <a:r>
              <a:rPr lang="en-US" sz="2400" i="1" kern="0" dirty="0" smtClean="0">
                <a:solidFill>
                  <a:schemeClr val="tx1"/>
                </a:solidFill>
                <a:latin typeface="Sans serif"/>
              </a:rPr>
              <a:t>degraded </a:t>
            </a:r>
            <a:r>
              <a:rPr lang="en-US" sz="2400" b="1" i="1" kern="0" dirty="0" smtClean="0">
                <a:solidFill>
                  <a:srgbClr val="7030A0"/>
                </a:solidFill>
                <a:latin typeface="Sans serif"/>
              </a:rPr>
              <a:t>handwritten documents</a:t>
            </a:r>
          </a:p>
          <a:p>
            <a:pPr marL="0" indent="0">
              <a:buNone/>
            </a:pPr>
            <a:r>
              <a:rPr lang="en-US" sz="2400" kern="0" dirty="0" smtClean="0">
                <a:solidFill>
                  <a:schemeClr val="tx1"/>
                </a:solidFill>
                <a:latin typeface="Sans serif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51520" y="6096000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9120" y="6096000"/>
            <a:ext cx="8892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Sans serif"/>
              </a:rPr>
              <a:t>           [Mishra </a:t>
            </a:r>
            <a:r>
              <a:rPr lang="en-US" sz="1600" b="1" i="1" dirty="0" smtClean="0">
                <a:solidFill>
                  <a:srgbClr val="C00000"/>
                </a:solidFill>
                <a:latin typeface="Sans serif"/>
              </a:rPr>
              <a:t>et al.</a:t>
            </a:r>
            <a:r>
              <a:rPr lang="en-US" sz="1600" b="1" dirty="0" smtClean="0">
                <a:solidFill>
                  <a:srgbClr val="C00000"/>
                </a:solidFill>
                <a:latin typeface="Sans serif"/>
              </a:rPr>
              <a:t>, ICDAR’11], [Mishra </a:t>
            </a:r>
            <a:r>
              <a:rPr lang="en-US" sz="1600" b="1" i="1" dirty="0" smtClean="0">
                <a:solidFill>
                  <a:srgbClr val="C00000"/>
                </a:solidFill>
                <a:latin typeface="Sans serif"/>
              </a:rPr>
              <a:t>et al.</a:t>
            </a:r>
            <a:r>
              <a:rPr lang="en-US" sz="1600" b="1" dirty="0" smtClean="0">
                <a:solidFill>
                  <a:srgbClr val="C00000"/>
                </a:solidFill>
                <a:latin typeface="Sans serif"/>
              </a:rPr>
              <a:t>, IJDAR (under review)]</a:t>
            </a:r>
            <a:endParaRPr lang="en-US" sz="1600" b="1" dirty="0" smtClean="0">
              <a:solidFill>
                <a:schemeClr val="accent6"/>
              </a:solidFill>
              <a:latin typeface="Sans serif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So far …</a:t>
            </a:r>
          </a:p>
        </p:txBody>
      </p:sp>
    </p:spTree>
    <p:extLst>
      <p:ext uri="{BB962C8B-B14F-4D97-AF65-F5344CB8AC3E}">
        <p14:creationId xmlns:p14="http://schemas.microsoft.com/office/powerpoint/2010/main" val="3019660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55694"/>
            <a:ext cx="1877825" cy="44133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02465"/>
            <a:ext cx="2185917" cy="7054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51" y="1074796"/>
            <a:ext cx="2185917" cy="57110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5" y="2315856"/>
            <a:ext cx="2185918" cy="64807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73759" y="2615896"/>
            <a:ext cx="1586136" cy="79037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607800" y="4607276"/>
            <a:ext cx="1819606" cy="79037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81649" y="3504428"/>
            <a:ext cx="1730774" cy="84797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782764" y="2363367"/>
            <a:ext cx="2085380" cy="74113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43657"/>
            <a:ext cx="2096400" cy="7566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Problem is hard!</a:t>
            </a:r>
            <a:endParaRPr lang="en-IN" sz="3400" kern="0" dirty="0" smtClean="0">
              <a:latin typeface="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 smtClean="0">
                <a:solidFill>
                  <a:schemeClr val="accent6"/>
                </a:solidFill>
                <a:latin typeface="Sans serif"/>
              </a:rPr>
              <a:t>Our contribution 2:</a:t>
            </a:r>
            <a:r>
              <a:rPr lang="en-US" sz="3400" dirty="0" smtClean="0">
                <a:latin typeface="Sans serif"/>
              </a:rPr>
              <a:t> </a:t>
            </a:r>
            <a:br>
              <a:rPr lang="en-US" sz="3400" dirty="0" smtClean="0">
                <a:latin typeface="Sans serif"/>
              </a:rPr>
            </a:br>
            <a:r>
              <a:rPr lang="en-US" sz="3400" dirty="0" smtClean="0">
                <a:latin typeface="Sans serif"/>
              </a:rPr>
              <a:t>Higher Order CRF framework</a:t>
            </a:r>
            <a:endParaRPr lang="en-US" sz="3400" dirty="0">
              <a:latin typeface="Sans serif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4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[Mishra et al., CVPR’12, BMVC’12, 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p:pic>
        <p:nvPicPr>
          <p:cNvPr id="362" name="Picture 3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03120"/>
            <a:ext cx="2092191" cy="935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5" name="Slide Number Placeholder 7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</p:spTree>
    <p:extLst>
      <p:ext uri="{BB962C8B-B14F-4D97-AF65-F5344CB8AC3E}">
        <p14:creationId xmlns:p14="http://schemas.microsoft.com/office/powerpoint/2010/main" val="400649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[Mishra </a:t>
            </a:r>
            <a:r>
              <a:rPr lang="en-US" sz="1600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, CVPR’12, BMVC’12, 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298" name="Oval 297"/>
          <p:cNvSpPr/>
          <p:nvPr/>
        </p:nvSpPr>
        <p:spPr>
          <a:xfrm>
            <a:off x="3938507" y="2341228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pic>
        <p:nvPicPr>
          <p:cNvPr id="306" name="Picture 3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3672" y="3254606"/>
            <a:ext cx="98627" cy="223391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371" y="3282903"/>
            <a:ext cx="292798" cy="20515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1043" y="2410009"/>
            <a:ext cx="360604" cy="22111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5061" y="2400915"/>
            <a:ext cx="265059" cy="227950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63493" y="2409706"/>
            <a:ext cx="261977" cy="225671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31090" y="2391252"/>
            <a:ext cx="335947" cy="257584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65517" y="3287462"/>
            <a:ext cx="138694" cy="200596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11342" y="2390193"/>
            <a:ext cx="215746" cy="271261"/>
          </a:xfrm>
          <a:prstGeom prst="rect">
            <a:avLst/>
          </a:prstGeom>
        </p:spPr>
      </p:pic>
      <p:sp>
        <p:nvSpPr>
          <p:cNvPr id="314" name="Oval 313"/>
          <p:cNvSpPr/>
          <p:nvPr/>
        </p:nvSpPr>
        <p:spPr>
          <a:xfrm>
            <a:off x="4934635" y="2340186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5" name="Oval 314"/>
          <p:cNvSpPr/>
          <p:nvPr/>
        </p:nvSpPr>
        <p:spPr>
          <a:xfrm>
            <a:off x="5920001" y="233045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6" name="Oval 315"/>
          <p:cNvSpPr/>
          <p:nvPr/>
        </p:nvSpPr>
        <p:spPr>
          <a:xfrm>
            <a:off x="6926892" y="23381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7" name="Oval 316"/>
          <p:cNvSpPr/>
          <p:nvPr/>
        </p:nvSpPr>
        <p:spPr>
          <a:xfrm>
            <a:off x="7923021" y="2337059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9" name="Oval 318"/>
          <p:cNvSpPr/>
          <p:nvPr/>
        </p:nvSpPr>
        <p:spPr>
          <a:xfrm>
            <a:off x="4909274" y="31780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20" name="Oval 319"/>
          <p:cNvSpPr/>
          <p:nvPr/>
        </p:nvSpPr>
        <p:spPr>
          <a:xfrm>
            <a:off x="5712377" y="3190507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22" name="Oval 321"/>
          <p:cNvSpPr/>
          <p:nvPr/>
        </p:nvSpPr>
        <p:spPr>
          <a:xfrm>
            <a:off x="7067274" y="318186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pic>
        <p:nvPicPr>
          <p:cNvPr id="362" name="Picture 3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1" y="2099446"/>
            <a:ext cx="2092191" cy="935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63" name="Right Arrow 362"/>
          <p:cNvSpPr/>
          <p:nvPr/>
        </p:nvSpPr>
        <p:spPr>
          <a:xfrm>
            <a:off x="2877035" y="2362200"/>
            <a:ext cx="856766" cy="395799"/>
          </a:xfrm>
          <a:prstGeom prst="rightArrow">
            <a:avLst/>
          </a:prstGeom>
          <a:solidFill>
            <a:srgbClr val="C0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ectangle 363"/>
          <p:cNvSpPr/>
          <p:nvPr/>
        </p:nvSpPr>
        <p:spPr>
          <a:xfrm>
            <a:off x="457201" y="2099446"/>
            <a:ext cx="277921" cy="93504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Rectangle 364"/>
          <p:cNvSpPr/>
          <p:nvPr/>
        </p:nvSpPr>
        <p:spPr>
          <a:xfrm>
            <a:off x="837118" y="2099446"/>
            <a:ext cx="448782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1326206" y="2140660"/>
            <a:ext cx="292001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1744881" y="2161267"/>
            <a:ext cx="356986" cy="74895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Rectangle 367"/>
          <p:cNvSpPr/>
          <p:nvPr/>
        </p:nvSpPr>
        <p:spPr>
          <a:xfrm>
            <a:off x="2142173" y="2140660"/>
            <a:ext cx="386819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Rectangle 368"/>
          <p:cNvSpPr/>
          <p:nvPr/>
        </p:nvSpPr>
        <p:spPr>
          <a:xfrm>
            <a:off x="837118" y="2140660"/>
            <a:ext cx="122395" cy="74895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ectangle 369"/>
          <p:cNvSpPr/>
          <p:nvPr/>
        </p:nvSpPr>
        <p:spPr>
          <a:xfrm>
            <a:off x="959513" y="2099446"/>
            <a:ext cx="299575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Rectangle 370"/>
          <p:cNvSpPr/>
          <p:nvPr/>
        </p:nvSpPr>
        <p:spPr>
          <a:xfrm>
            <a:off x="1959072" y="2220436"/>
            <a:ext cx="142794" cy="62796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33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</p:spTree>
    <p:extLst>
      <p:ext uri="{BB962C8B-B14F-4D97-AF65-F5344CB8AC3E}">
        <p14:creationId xmlns:p14="http://schemas.microsoft.com/office/powerpoint/2010/main" val="6593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[Mishra </a:t>
            </a:r>
            <a:r>
              <a:rPr lang="en-US" sz="1600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, CVPR’12, BMVC’12, 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298" name="Oval 297"/>
          <p:cNvSpPr/>
          <p:nvPr/>
        </p:nvSpPr>
        <p:spPr>
          <a:xfrm>
            <a:off x="3938507" y="2341228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299" name="Straight Connector 298"/>
          <p:cNvCxnSpPr/>
          <p:nvPr/>
        </p:nvCxnSpPr>
        <p:spPr>
          <a:xfrm flipV="1">
            <a:off x="7470585" y="2532747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V="1">
            <a:off x="5459112" y="2525824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V="1">
            <a:off x="4476937" y="2513199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V="1">
            <a:off x="5444454" y="3367264"/>
            <a:ext cx="267309" cy="491"/>
          </a:xfrm>
          <a:prstGeom prst="line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6" name="Picture 3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3672" y="3254606"/>
            <a:ext cx="98627" cy="223391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371" y="3282903"/>
            <a:ext cx="292798" cy="20515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1043" y="2410009"/>
            <a:ext cx="360604" cy="22111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5061" y="2400915"/>
            <a:ext cx="265059" cy="227950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63493" y="2409706"/>
            <a:ext cx="261977" cy="225671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31090" y="2391252"/>
            <a:ext cx="335947" cy="257584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65517" y="3287462"/>
            <a:ext cx="138694" cy="200596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11342" y="2390193"/>
            <a:ext cx="215746" cy="271261"/>
          </a:xfrm>
          <a:prstGeom prst="rect">
            <a:avLst/>
          </a:prstGeom>
        </p:spPr>
      </p:pic>
      <p:sp>
        <p:nvSpPr>
          <p:cNvPr id="314" name="Oval 313"/>
          <p:cNvSpPr/>
          <p:nvPr/>
        </p:nvSpPr>
        <p:spPr>
          <a:xfrm>
            <a:off x="4934635" y="2340186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5" name="Oval 314"/>
          <p:cNvSpPr/>
          <p:nvPr/>
        </p:nvSpPr>
        <p:spPr>
          <a:xfrm>
            <a:off x="5920001" y="233045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6" name="Oval 315"/>
          <p:cNvSpPr/>
          <p:nvPr/>
        </p:nvSpPr>
        <p:spPr>
          <a:xfrm>
            <a:off x="6926892" y="23381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7" name="Oval 316"/>
          <p:cNvSpPr/>
          <p:nvPr/>
        </p:nvSpPr>
        <p:spPr>
          <a:xfrm>
            <a:off x="7923021" y="2337059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18" name="Straight Connector 317"/>
          <p:cNvCxnSpPr/>
          <p:nvPr/>
        </p:nvCxnSpPr>
        <p:spPr>
          <a:xfrm flipV="1">
            <a:off x="6463694" y="2524782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Oval 318"/>
          <p:cNvSpPr/>
          <p:nvPr/>
        </p:nvSpPr>
        <p:spPr>
          <a:xfrm>
            <a:off x="4909274" y="31780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20" name="Oval 319"/>
          <p:cNvSpPr/>
          <p:nvPr/>
        </p:nvSpPr>
        <p:spPr>
          <a:xfrm>
            <a:off x="5712377" y="3190507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21" name="Straight Connector 320"/>
          <p:cNvCxnSpPr>
            <a:stCxn id="298" idx="5"/>
            <a:endCxn id="319" idx="1"/>
          </p:cNvCxnSpPr>
          <p:nvPr/>
        </p:nvCxnSpPr>
        <p:spPr>
          <a:xfrm>
            <a:off x="4395311" y="2656087"/>
            <a:ext cx="592338" cy="5759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Oval 321"/>
          <p:cNvSpPr/>
          <p:nvPr/>
        </p:nvSpPr>
        <p:spPr>
          <a:xfrm>
            <a:off x="7067274" y="318186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23" name="Straight Connector 322"/>
          <p:cNvCxnSpPr>
            <a:stCxn id="314" idx="4"/>
            <a:endCxn id="319" idx="0"/>
          </p:cNvCxnSpPr>
          <p:nvPr/>
        </p:nvCxnSpPr>
        <p:spPr>
          <a:xfrm flipH="1">
            <a:off x="5176864" y="2709066"/>
            <a:ext cx="25361" cy="4689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314" idx="5"/>
          </p:cNvCxnSpPr>
          <p:nvPr/>
        </p:nvCxnSpPr>
        <p:spPr>
          <a:xfrm>
            <a:off x="5391439" y="2655044"/>
            <a:ext cx="465932" cy="560369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endCxn id="315" idx="4"/>
          </p:cNvCxnSpPr>
          <p:nvPr/>
        </p:nvCxnSpPr>
        <p:spPr>
          <a:xfrm flipV="1">
            <a:off x="6055061" y="2699330"/>
            <a:ext cx="132530" cy="49117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stCxn id="322" idx="1"/>
            <a:endCxn id="315" idx="5"/>
          </p:cNvCxnSpPr>
          <p:nvPr/>
        </p:nvCxnSpPr>
        <p:spPr>
          <a:xfrm flipH="1" flipV="1">
            <a:off x="6376805" y="2645309"/>
            <a:ext cx="768844" cy="590574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V="1">
            <a:off x="7524078" y="2688650"/>
            <a:ext cx="530811" cy="559738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7265517" y="2699330"/>
            <a:ext cx="0" cy="49117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2" name="Picture 3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1" y="2099446"/>
            <a:ext cx="2092191" cy="935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63" name="Right Arrow 362"/>
          <p:cNvSpPr/>
          <p:nvPr/>
        </p:nvSpPr>
        <p:spPr>
          <a:xfrm>
            <a:off x="2877035" y="2362200"/>
            <a:ext cx="856766" cy="395799"/>
          </a:xfrm>
          <a:prstGeom prst="rightArrow">
            <a:avLst/>
          </a:prstGeom>
          <a:solidFill>
            <a:srgbClr val="C0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ectangle 363"/>
          <p:cNvSpPr/>
          <p:nvPr/>
        </p:nvSpPr>
        <p:spPr>
          <a:xfrm>
            <a:off x="457201" y="2099446"/>
            <a:ext cx="277921" cy="93504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Rectangle 364"/>
          <p:cNvSpPr/>
          <p:nvPr/>
        </p:nvSpPr>
        <p:spPr>
          <a:xfrm>
            <a:off x="837118" y="2099446"/>
            <a:ext cx="448782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1326206" y="2140660"/>
            <a:ext cx="292001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1744881" y="2161267"/>
            <a:ext cx="356986" cy="74895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Rectangle 367"/>
          <p:cNvSpPr/>
          <p:nvPr/>
        </p:nvSpPr>
        <p:spPr>
          <a:xfrm>
            <a:off x="2142173" y="2140660"/>
            <a:ext cx="386819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Rectangle 368"/>
          <p:cNvSpPr/>
          <p:nvPr/>
        </p:nvSpPr>
        <p:spPr>
          <a:xfrm>
            <a:off x="837118" y="2140660"/>
            <a:ext cx="122395" cy="74895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ectangle 369"/>
          <p:cNvSpPr/>
          <p:nvPr/>
        </p:nvSpPr>
        <p:spPr>
          <a:xfrm>
            <a:off x="959513" y="2099446"/>
            <a:ext cx="299575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Rectangle 370"/>
          <p:cNvSpPr/>
          <p:nvPr/>
        </p:nvSpPr>
        <p:spPr>
          <a:xfrm>
            <a:off x="1959072" y="2220436"/>
            <a:ext cx="142794" cy="62796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45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</p:spTree>
    <p:extLst>
      <p:ext uri="{BB962C8B-B14F-4D97-AF65-F5344CB8AC3E}">
        <p14:creationId xmlns:p14="http://schemas.microsoft.com/office/powerpoint/2010/main" val="19982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[Mishra </a:t>
            </a:r>
            <a:r>
              <a:rPr lang="en-US" sz="1600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, CVPR’12, BMVC’12, 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1" y="1429435"/>
            <a:ext cx="8000999" cy="2691620"/>
            <a:chOff x="457201" y="1429435"/>
            <a:chExt cx="8000999" cy="2691620"/>
          </a:xfrm>
        </p:grpSpPr>
        <p:grpSp>
          <p:nvGrpSpPr>
            <p:cNvPr id="297" name="Group 296"/>
            <p:cNvGrpSpPr>
              <a:grpSpLocks noChangeAspect="1"/>
            </p:cNvGrpSpPr>
            <p:nvPr/>
          </p:nvGrpSpPr>
          <p:grpSpPr>
            <a:xfrm>
              <a:off x="3938507" y="1429435"/>
              <a:ext cx="4519693" cy="2691620"/>
              <a:chOff x="3792706" y="1593384"/>
              <a:chExt cx="13967854" cy="11247043"/>
            </a:xfrm>
          </p:grpSpPr>
          <p:sp>
            <p:nvSpPr>
              <p:cNvPr id="298" name="Oval 297"/>
              <p:cNvSpPr/>
              <p:nvPr/>
            </p:nvSpPr>
            <p:spPr>
              <a:xfrm>
                <a:off x="3792706" y="5403349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299" name="Straight Connector 298"/>
              <p:cNvCxnSpPr/>
              <p:nvPr/>
            </p:nvCxnSpPr>
            <p:spPr>
              <a:xfrm flipV="1">
                <a:off x="14708392" y="6203618"/>
                <a:ext cx="1424351" cy="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 flipV="1">
                <a:off x="8492049" y="6174690"/>
                <a:ext cx="1424351" cy="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V="1">
                <a:off x="5456694" y="6121935"/>
                <a:ext cx="1424351" cy="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8446748" y="9690679"/>
                <a:ext cx="826104" cy="2051"/>
              </a:xfrm>
              <a:prstGeom prst="line">
                <a:avLst/>
              </a:prstGeom>
              <a:ln w="254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Oval 302"/>
              <p:cNvSpPr/>
              <p:nvPr/>
            </p:nvSpPr>
            <p:spPr>
              <a:xfrm>
                <a:off x="8979169" y="2039795"/>
                <a:ext cx="1349625" cy="1216845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sp>
            <p:nvSpPr>
              <p:cNvPr id="304" name="TextBox 303"/>
              <p:cNvSpPr txBox="1"/>
              <p:nvPr/>
            </p:nvSpPr>
            <p:spPr>
              <a:xfrm>
                <a:off x="10729314" y="1593384"/>
                <a:ext cx="2154122" cy="13503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  <p:pic>
            <p:nvPicPr>
              <p:cNvPr id="306" name="Picture 305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486294" y="9219935"/>
                <a:ext cx="304800" cy="933450"/>
              </a:xfrm>
              <a:prstGeom prst="rect">
                <a:avLst/>
              </a:prstGeom>
            </p:spPr>
          </p:pic>
          <p:pic>
            <p:nvPicPr>
              <p:cNvPr id="307" name="Picture 30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722846" y="9338176"/>
                <a:ext cx="904875" cy="857250"/>
              </a:xfrm>
              <a:prstGeom prst="rect">
                <a:avLst/>
              </a:prstGeom>
            </p:spPr>
          </p:pic>
          <p:pic>
            <p:nvPicPr>
              <p:cNvPr id="308" name="Picture 30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138222" y="5690752"/>
                <a:ext cx="1114425" cy="923925"/>
              </a:xfrm>
              <a:prstGeom prst="rect">
                <a:avLst/>
              </a:prstGeom>
            </p:spPr>
          </p:pic>
          <p:pic>
            <p:nvPicPr>
              <p:cNvPr id="309" name="Picture 30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333795" y="5652752"/>
                <a:ext cx="819150" cy="952500"/>
              </a:xfrm>
              <a:prstGeom prst="rect">
                <a:avLst/>
              </a:prstGeom>
            </p:spPr>
          </p:pic>
          <p:pic>
            <p:nvPicPr>
              <p:cNvPr id="310" name="Picture 30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450297" y="5689488"/>
                <a:ext cx="809625" cy="942975"/>
              </a:xfrm>
              <a:prstGeom prst="rect">
                <a:avLst/>
              </a:prstGeom>
            </p:spPr>
          </p:pic>
          <p:pic>
            <p:nvPicPr>
              <p:cNvPr id="311" name="Picture 31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6440602" y="5612375"/>
                <a:ext cx="1038225" cy="1076325"/>
              </a:xfrm>
              <a:prstGeom prst="rect">
                <a:avLst/>
              </a:prstGeom>
            </p:spPr>
          </p:pic>
          <p:pic>
            <p:nvPicPr>
              <p:cNvPr id="312" name="Picture 311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4074641" y="9357226"/>
                <a:ext cx="428625" cy="838200"/>
              </a:xfrm>
              <a:prstGeom prst="rect">
                <a:avLst/>
              </a:prstGeom>
            </p:spPr>
          </p:pic>
          <p:pic>
            <p:nvPicPr>
              <p:cNvPr id="313" name="Picture 312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326843" y="5607952"/>
                <a:ext cx="666750" cy="1133475"/>
              </a:xfrm>
              <a:prstGeom prst="rect">
                <a:avLst/>
              </a:prstGeom>
            </p:spPr>
          </p:pic>
          <p:sp>
            <p:nvSpPr>
              <p:cNvPr id="314" name="Oval 313"/>
              <p:cNvSpPr/>
              <p:nvPr/>
            </p:nvSpPr>
            <p:spPr>
              <a:xfrm>
                <a:off x="6871184" y="5398993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9916400" y="5358313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13028140" y="5390287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16106619" y="5385926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318" name="Straight Connector 317"/>
              <p:cNvCxnSpPr/>
              <p:nvPr/>
            </p:nvCxnSpPr>
            <p:spPr>
              <a:xfrm flipV="1">
                <a:off x="11596653" y="6170334"/>
                <a:ext cx="1424351" cy="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9" name="Oval 318"/>
              <p:cNvSpPr/>
              <p:nvPr/>
            </p:nvSpPr>
            <p:spPr>
              <a:xfrm>
                <a:off x="6792807" y="8899843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9274750" y="8952094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321" name="Straight Connector 320"/>
              <p:cNvCxnSpPr>
                <a:stCxn id="298" idx="5"/>
                <a:endCxn id="319" idx="1"/>
              </p:cNvCxnSpPr>
              <p:nvPr/>
            </p:nvCxnSpPr>
            <p:spPr>
              <a:xfrm>
                <a:off x="5204433" y="6718998"/>
                <a:ext cx="1830588" cy="2406575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2" name="Oval 321"/>
              <p:cNvSpPr/>
              <p:nvPr/>
            </p:nvSpPr>
            <p:spPr>
              <a:xfrm>
                <a:off x="13461982" y="8915970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323" name="Straight Connector 322"/>
              <p:cNvCxnSpPr>
                <a:stCxn id="314" idx="4"/>
                <a:endCxn id="319" idx="0"/>
              </p:cNvCxnSpPr>
              <p:nvPr/>
            </p:nvCxnSpPr>
            <p:spPr>
              <a:xfrm flipH="1">
                <a:off x="7619778" y="6940372"/>
                <a:ext cx="78377" cy="195947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>
                <a:stCxn id="314" idx="5"/>
              </p:cNvCxnSpPr>
              <p:nvPr/>
            </p:nvCxnSpPr>
            <p:spPr>
              <a:xfrm>
                <a:off x="8282911" y="6714642"/>
                <a:ext cx="1439935" cy="2341524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>
                <a:endCxn id="315" idx="4"/>
              </p:cNvCxnSpPr>
              <p:nvPr/>
            </p:nvCxnSpPr>
            <p:spPr>
              <a:xfrm flipV="1">
                <a:off x="10333795" y="6899692"/>
                <a:ext cx="409576" cy="2052402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>
                <a:stCxn id="322" idx="1"/>
                <a:endCxn id="315" idx="5"/>
              </p:cNvCxnSpPr>
              <p:nvPr/>
            </p:nvCxnSpPr>
            <p:spPr>
              <a:xfrm flipH="1" flipV="1">
                <a:off x="11328127" y="6673962"/>
                <a:ext cx="2376069" cy="2467738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 flipV="1">
                <a:off x="14873709" y="6855066"/>
                <a:ext cx="1640441" cy="2338886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>
                <a:off x="14074641" y="6899692"/>
                <a:ext cx="0" cy="2052403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/>
              <p:nvPr/>
            </p:nvCxnSpPr>
            <p:spPr>
              <a:xfrm flipH="1">
                <a:off x="5099535" y="2908618"/>
                <a:ext cx="3903343" cy="2553315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/>
              <p:cNvCxnSpPr/>
              <p:nvPr/>
            </p:nvCxnSpPr>
            <p:spPr>
              <a:xfrm>
                <a:off x="10225138" y="2908618"/>
                <a:ext cx="3435737" cy="2500486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 flipV="1">
                <a:off x="7892391" y="3209955"/>
                <a:ext cx="1539175" cy="2251979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/>
              <p:cNvCxnSpPr>
                <a:stCxn id="303" idx="4"/>
                <a:endCxn id="315" idx="0"/>
              </p:cNvCxnSpPr>
              <p:nvPr/>
            </p:nvCxnSpPr>
            <p:spPr>
              <a:xfrm>
                <a:off x="9653982" y="3256640"/>
                <a:ext cx="1089389" cy="2101673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3" name="Oval 332"/>
              <p:cNvSpPr/>
              <p:nvPr/>
            </p:nvSpPr>
            <p:spPr>
              <a:xfrm>
                <a:off x="12109894" y="1983187"/>
                <a:ext cx="1349625" cy="1216845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334" name="Straight Connector 333"/>
              <p:cNvCxnSpPr/>
              <p:nvPr/>
            </p:nvCxnSpPr>
            <p:spPr>
              <a:xfrm flipH="1">
                <a:off x="8230260" y="2852010"/>
                <a:ext cx="3903343" cy="2553315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/>
              <p:nvPr/>
            </p:nvCxnSpPr>
            <p:spPr>
              <a:xfrm>
                <a:off x="13355863" y="2852010"/>
                <a:ext cx="3435737" cy="2500486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 flipV="1">
                <a:off x="11023116" y="3153347"/>
                <a:ext cx="1539175" cy="2251979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/>
              <p:cNvCxnSpPr>
                <a:stCxn id="333" idx="4"/>
              </p:cNvCxnSpPr>
              <p:nvPr/>
            </p:nvCxnSpPr>
            <p:spPr>
              <a:xfrm>
                <a:off x="12784707" y="3200032"/>
                <a:ext cx="1089389" cy="2101673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" name="Oval 337"/>
              <p:cNvSpPr/>
              <p:nvPr/>
            </p:nvSpPr>
            <p:spPr>
              <a:xfrm>
                <a:off x="4611819" y="11623582"/>
                <a:ext cx="1349625" cy="1216845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339" name="Straight Connector 338"/>
              <p:cNvCxnSpPr>
                <a:stCxn id="298" idx="4"/>
              </p:cNvCxnSpPr>
              <p:nvPr/>
            </p:nvCxnSpPr>
            <p:spPr>
              <a:xfrm>
                <a:off x="4619677" y="6944728"/>
                <a:ext cx="584756" cy="4678854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>
                <a:endCxn id="338" idx="7"/>
              </p:cNvCxnSpPr>
              <p:nvPr/>
            </p:nvCxnSpPr>
            <p:spPr>
              <a:xfrm flipH="1">
                <a:off x="5763796" y="10441222"/>
                <a:ext cx="1722498" cy="1360563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>
                <a:stCxn id="314" idx="3"/>
              </p:cNvCxnSpPr>
              <p:nvPr/>
            </p:nvCxnSpPr>
            <p:spPr>
              <a:xfrm flipH="1">
                <a:off x="5456694" y="6714642"/>
                <a:ext cx="1656704" cy="490894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/>
              <p:cNvCxnSpPr/>
              <p:nvPr/>
            </p:nvCxnSpPr>
            <p:spPr>
              <a:xfrm flipH="1">
                <a:off x="5961444" y="10441222"/>
                <a:ext cx="3692538" cy="1723379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3" name="Oval 342"/>
              <p:cNvSpPr/>
              <p:nvPr/>
            </p:nvSpPr>
            <p:spPr>
              <a:xfrm>
                <a:off x="15162250" y="2004957"/>
                <a:ext cx="1349625" cy="1216845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344" name="Straight Connector 343"/>
              <p:cNvCxnSpPr/>
              <p:nvPr/>
            </p:nvCxnSpPr>
            <p:spPr>
              <a:xfrm flipH="1">
                <a:off x="11282616" y="2873780"/>
                <a:ext cx="3903343" cy="2553315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>
                <a:stCxn id="343" idx="4"/>
              </p:cNvCxnSpPr>
              <p:nvPr/>
            </p:nvCxnSpPr>
            <p:spPr>
              <a:xfrm flipH="1">
                <a:off x="14485255" y="3221802"/>
                <a:ext cx="1351808" cy="5599662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/>
              <p:cNvCxnSpPr/>
              <p:nvPr/>
            </p:nvCxnSpPr>
            <p:spPr>
              <a:xfrm flipV="1">
                <a:off x="14075472" y="3175117"/>
                <a:ext cx="1539175" cy="2251979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/>
              <p:cNvCxnSpPr>
                <a:endCxn id="317" idx="0"/>
              </p:cNvCxnSpPr>
              <p:nvPr/>
            </p:nvCxnSpPr>
            <p:spPr>
              <a:xfrm>
                <a:off x="16311249" y="3221802"/>
                <a:ext cx="622341" cy="2164124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2" name="Picture 36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7201" y="2099446"/>
              <a:ext cx="2092191" cy="93504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63" name="Right Arrow 362"/>
            <p:cNvSpPr/>
            <p:nvPr/>
          </p:nvSpPr>
          <p:spPr>
            <a:xfrm>
              <a:off x="2877035" y="2362200"/>
              <a:ext cx="856766" cy="395799"/>
            </a:xfrm>
            <a:prstGeom prst="rightArrow">
              <a:avLst/>
            </a:prstGeom>
            <a:solidFill>
              <a:srgbClr val="C00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57201" y="2099446"/>
              <a:ext cx="277921" cy="93504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837118" y="2099446"/>
              <a:ext cx="448782" cy="79017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1326206" y="2140660"/>
              <a:ext cx="292001" cy="79017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1744881" y="2161267"/>
              <a:ext cx="356986" cy="74895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2142173" y="2140660"/>
              <a:ext cx="386819" cy="79017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837118" y="2140660"/>
              <a:ext cx="122395" cy="74895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959513" y="2099446"/>
              <a:ext cx="299575" cy="79017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1959072" y="2220436"/>
              <a:ext cx="142794" cy="62796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Slide Number Placeholder 7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</p:spTree>
    <p:extLst>
      <p:ext uri="{BB962C8B-B14F-4D97-AF65-F5344CB8AC3E}">
        <p14:creationId xmlns:p14="http://schemas.microsoft.com/office/powerpoint/2010/main" val="4992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[Mishra et al., CVPR’12, BMVC’12, 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p:grpSp>
        <p:nvGrpSpPr>
          <p:cNvPr id="297" name="Group 296"/>
          <p:cNvGrpSpPr>
            <a:grpSpLocks noChangeAspect="1"/>
          </p:cNvGrpSpPr>
          <p:nvPr/>
        </p:nvGrpSpPr>
        <p:grpSpPr>
          <a:xfrm>
            <a:off x="3938507" y="1429435"/>
            <a:ext cx="4519693" cy="2691620"/>
            <a:chOff x="3792706" y="1593384"/>
            <a:chExt cx="13967854" cy="11247043"/>
          </a:xfrm>
        </p:grpSpPr>
        <p:sp>
          <p:nvSpPr>
            <p:cNvPr id="298" name="Oval 297"/>
            <p:cNvSpPr/>
            <p:nvPr/>
          </p:nvSpPr>
          <p:spPr>
            <a:xfrm>
              <a:off x="3792706" y="5403349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299" name="Straight Connector 298"/>
            <p:cNvCxnSpPr/>
            <p:nvPr/>
          </p:nvCxnSpPr>
          <p:spPr>
            <a:xfrm flipV="1">
              <a:off x="14708392" y="6203618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8492049" y="6174690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flipV="1">
              <a:off x="5456694" y="6121935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8446748" y="9690679"/>
              <a:ext cx="826104" cy="2051"/>
            </a:xfrm>
            <a:prstGeom prst="line">
              <a:avLst/>
            </a:prstGeom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/>
            <p:cNvSpPr/>
            <p:nvPr/>
          </p:nvSpPr>
          <p:spPr>
            <a:xfrm>
              <a:off x="8979169" y="2039795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10729314" y="1593384"/>
              <a:ext cx="2154122" cy="1350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tx1"/>
                  </a:solidFill>
                </a:rPr>
                <a:t>…</a:t>
              </a:r>
            </a:p>
          </p:txBody>
        </p:sp>
        <p:pic>
          <p:nvPicPr>
            <p:cNvPr id="306" name="Picture 30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6294" y="9219935"/>
              <a:ext cx="304800" cy="933450"/>
            </a:xfrm>
            <a:prstGeom prst="rect">
              <a:avLst/>
            </a:prstGeom>
          </p:spPr>
        </p:pic>
        <p:pic>
          <p:nvPicPr>
            <p:cNvPr id="307" name="Picture 30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2846" y="9338176"/>
              <a:ext cx="904875" cy="857250"/>
            </a:xfrm>
            <a:prstGeom prst="rect">
              <a:avLst/>
            </a:prstGeom>
          </p:spPr>
        </p:pic>
        <p:pic>
          <p:nvPicPr>
            <p:cNvPr id="308" name="Picture 30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8222" y="5690752"/>
              <a:ext cx="1114425" cy="923925"/>
            </a:xfrm>
            <a:prstGeom prst="rect">
              <a:avLst/>
            </a:prstGeom>
          </p:spPr>
        </p:pic>
        <p:pic>
          <p:nvPicPr>
            <p:cNvPr id="309" name="Picture 30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33795" y="5652752"/>
              <a:ext cx="819150" cy="952500"/>
            </a:xfrm>
            <a:prstGeom prst="rect">
              <a:avLst/>
            </a:prstGeom>
          </p:spPr>
        </p:pic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50297" y="5689488"/>
              <a:ext cx="809625" cy="942975"/>
            </a:xfrm>
            <a:prstGeom prst="rect">
              <a:avLst/>
            </a:prstGeom>
          </p:spPr>
        </p:pic>
        <p:pic>
          <p:nvPicPr>
            <p:cNvPr id="311" name="Picture 31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40602" y="5612375"/>
              <a:ext cx="1038225" cy="1076325"/>
            </a:xfrm>
            <a:prstGeom prst="rect">
              <a:avLst/>
            </a:prstGeom>
          </p:spPr>
        </p:pic>
        <p:pic>
          <p:nvPicPr>
            <p:cNvPr id="312" name="Picture 3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74641" y="9357226"/>
              <a:ext cx="428625" cy="838200"/>
            </a:xfrm>
            <a:prstGeom prst="rect">
              <a:avLst/>
            </a:prstGeom>
          </p:spPr>
        </p:pic>
        <p:pic>
          <p:nvPicPr>
            <p:cNvPr id="313" name="Picture 31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6843" y="5607952"/>
              <a:ext cx="666750" cy="1133475"/>
            </a:xfrm>
            <a:prstGeom prst="rect">
              <a:avLst/>
            </a:prstGeom>
          </p:spPr>
        </p:pic>
        <p:sp>
          <p:nvSpPr>
            <p:cNvPr id="314" name="Oval 313"/>
            <p:cNvSpPr/>
            <p:nvPr/>
          </p:nvSpPr>
          <p:spPr>
            <a:xfrm>
              <a:off x="6871184" y="539899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5" name="Oval 314"/>
            <p:cNvSpPr/>
            <p:nvPr/>
          </p:nvSpPr>
          <p:spPr>
            <a:xfrm>
              <a:off x="9916400" y="535831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6" name="Oval 315"/>
            <p:cNvSpPr/>
            <p:nvPr/>
          </p:nvSpPr>
          <p:spPr>
            <a:xfrm>
              <a:off x="13028140" y="5390287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7" name="Oval 316"/>
            <p:cNvSpPr/>
            <p:nvPr/>
          </p:nvSpPr>
          <p:spPr>
            <a:xfrm>
              <a:off x="16106619" y="5385926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18" name="Straight Connector 317"/>
            <p:cNvCxnSpPr/>
            <p:nvPr/>
          </p:nvCxnSpPr>
          <p:spPr>
            <a:xfrm flipV="1">
              <a:off x="11596653" y="6170334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Oval 318"/>
            <p:cNvSpPr/>
            <p:nvPr/>
          </p:nvSpPr>
          <p:spPr>
            <a:xfrm>
              <a:off x="6792807" y="889984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20" name="Oval 319"/>
            <p:cNvSpPr/>
            <p:nvPr/>
          </p:nvSpPr>
          <p:spPr>
            <a:xfrm>
              <a:off x="9274750" y="8952094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21" name="Straight Connector 320"/>
            <p:cNvCxnSpPr>
              <a:stCxn id="298" idx="5"/>
              <a:endCxn id="319" idx="1"/>
            </p:cNvCxnSpPr>
            <p:nvPr/>
          </p:nvCxnSpPr>
          <p:spPr>
            <a:xfrm>
              <a:off x="5204433" y="6718998"/>
              <a:ext cx="1830588" cy="2406575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Oval 321"/>
            <p:cNvSpPr/>
            <p:nvPr/>
          </p:nvSpPr>
          <p:spPr>
            <a:xfrm>
              <a:off x="13461982" y="8915970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23" name="Straight Connector 322"/>
            <p:cNvCxnSpPr>
              <a:stCxn id="314" idx="4"/>
              <a:endCxn id="319" idx="0"/>
            </p:cNvCxnSpPr>
            <p:nvPr/>
          </p:nvCxnSpPr>
          <p:spPr>
            <a:xfrm flipH="1">
              <a:off x="7619778" y="6940372"/>
              <a:ext cx="78377" cy="195947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>
              <a:stCxn id="314" idx="5"/>
            </p:cNvCxnSpPr>
            <p:nvPr/>
          </p:nvCxnSpPr>
          <p:spPr>
            <a:xfrm>
              <a:off x="8282911" y="6714642"/>
              <a:ext cx="1439935" cy="2341524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>
              <a:endCxn id="315" idx="4"/>
            </p:cNvCxnSpPr>
            <p:nvPr/>
          </p:nvCxnSpPr>
          <p:spPr>
            <a:xfrm flipV="1">
              <a:off x="10333795" y="6899692"/>
              <a:ext cx="409576" cy="2052402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>
              <a:stCxn id="322" idx="1"/>
              <a:endCxn id="315" idx="5"/>
            </p:cNvCxnSpPr>
            <p:nvPr/>
          </p:nvCxnSpPr>
          <p:spPr>
            <a:xfrm flipH="1" flipV="1">
              <a:off x="11328127" y="6673962"/>
              <a:ext cx="2376069" cy="2467738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V="1">
              <a:off x="14873709" y="6855066"/>
              <a:ext cx="1640441" cy="2338886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>
              <a:off x="14074641" y="6899692"/>
              <a:ext cx="0" cy="2052403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H="1">
              <a:off x="5099535" y="2908618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>
              <a:off x="10225138" y="2908618"/>
              <a:ext cx="3435737" cy="250048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V="1">
              <a:off x="7892391" y="3209955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>
              <a:stCxn id="303" idx="4"/>
              <a:endCxn id="315" idx="0"/>
            </p:cNvCxnSpPr>
            <p:nvPr/>
          </p:nvCxnSpPr>
          <p:spPr>
            <a:xfrm>
              <a:off x="9653982" y="3256640"/>
              <a:ext cx="1089389" cy="210167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/>
            <p:cNvSpPr/>
            <p:nvPr/>
          </p:nvSpPr>
          <p:spPr>
            <a:xfrm>
              <a:off x="12109894" y="1983187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34" name="Straight Connector 333"/>
            <p:cNvCxnSpPr/>
            <p:nvPr/>
          </p:nvCxnSpPr>
          <p:spPr>
            <a:xfrm flipH="1">
              <a:off x="8230260" y="2852010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13355863" y="2852010"/>
              <a:ext cx="3435737" cy="250048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V="1">
              <a:off x="11023116" y="3153347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>
              <a:stCxn id="333" idx="4"/>
            </p:cNvCxnSpPr>
            <p:nvPr/>
          </p:nvCxnSpPr>
          <p:spPr>
            <a:xfrm>
              <a:off x="12784707" y="3200032"/>
              <a:ext cx="1089389" cy="210167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Oval 337"/>
            <p:cNvSpPr/>
            <p:nvPr/>
          </p:nvSpPr>
          <p:spPr>
            <a:xfrm>
              <a:off x="4611819" y="11623582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39" name="Straight Connector 338"/>
            <p:cNvCxnSpPr>
              <a:stCxn id="298" idx="4"/>
            </p:cNvCxnSpPr>
            <p:nvPr/>
          </p:nvCxnSpPr>
          <p:spPr>
            <a:xfrm>
              <a:off x="4619677" y="6944728"/>
              <a:ext cx="584756" cy="467885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>
              <a:endCxn id="338" idx="7"/>
            </p:cNvCxnSpPr>
            <p:nvPr/>
          </p:nvCxnSpPr>
          <p:spPr>
            <a:xfrm flipH="1">
              <a:off x="5763796" y="10441222"/>
              <a:ext cx="1722498" cy="136056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>
              <a:stCxn id="314" idx="3"/>
            </p:cNvCxnSpPr>
            <p:nvPr/>
          </p:nvCxnSpPr>
          <p:spPr>
            <a:xfrm flipH="1">
              <a:off x="5456694" y="6714642"/>
              <a:ext cx="1656704" cy="490894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5961444" y="10441222"/>
              <a:ext cx="3692538" cy="17233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Oval 342"/>
            <p:cNvSpPr/>
            <p:nvPr/>
          </p:nvSpPr>
          <p:spPr>
            <a:xfrm>
              <a:off x="15162250" y="2004957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44" name="Straight Connector 343"/>
            <p:cNvCxnSpPr/>
            <p:nvPr/>
          </p:nvCxnSpPr>
          <p:spPr>
            <a:xfrm flipH="1">
              <a:off x="11282616" y="2873780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>
              <a:stCxn id="343" idx="4"/>
            </p:cNvCxnSpPr>
            <p:nvPr/>
          </p:nvCxnSpPr>
          <p:spPr>
            <a:xfrm flipH="1">
              <a:off x="14485255" y="3221802"/>
              <a:ext cx="1351808" cy="559966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V="1">
              <a:off x="14075472" y="3175117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>
              <a:endCxn id="317" idx="0"/>
            </p:cNvCxnSpPr>
            <p:nvPr/>
          </p:nvCxnSpPr>
          <p:spPr>
            <a:xfrm>
              <a:off x="16311249" y="3221802"/>
              <a:ext cx="622341" cy="2164124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2" name="Picture 3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1" y="2099446"/>
            <a:ext cx="2092191" cy="935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63" name="Right Arrow 362"/>
          <p:cNvSpPr/>
          <p:nvPr/>
        </p:nvSpPr>
        <p:spPr>
          <a:xfrm>
            <a:off x="2877035" y="2362200"/>
            <a:ext cx="856766" cy="395799"/>
          </a:xfrm>
          <a:prstGeom prst="rightArrow">
            <a:avLst/>
          </a:prstGeom>
          <a:solidFill>
            <a:srgbClr val="C0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ectangle 363"/>
          <p:cNvSpPr/>
          <p:nvPr/>
        </p:nvSpPr>
        <p:spPr>
          <a:xfrm>
            <a:off x="457201" y="2099446"/>
            <a:ext cx="277921" cy="93504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Rectangle 364"/>
          <p:cNvSpPr/>
          <p:nvPr/>
        </p:nvSpPr>
        <p:spPr>
          <a:xfrm>
            <a:off x="837118" y="2099446"/>
            <a:ext cx="448782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1326206" y="2140660"/>
            <a:ext cx="292001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1744881" y="2161267"/>
            <a:ext cx="356986" cy="74895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Rectangle 367"/>
          <p:cNvSpPr/>
          <p:nvPr/>
        </p:nvSpPr>
        <p:spPr>
          <a:xfrm>
            <a:off x="2142173" y="2140660"/>
            <a:ext cx="386819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Rectangle 368"/>
          <p:cNvSpPr/>
          <p:nvPr/>
        </p:nvSpPr>
        <p:spPr>
          <a:xfrm>
            <a:off x="837118" y="2140660"/>
            <a:ext cx="122395" cy="74895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ectangle 369"/>
          <p:cNvSpPr/>
          <p:nvPr/>
        </p:nvSpPr>
        <p:spPr>
          <a:xfrm>
            <a:off x="959513" y="2099446"/>
            <a:ext cx="299575" cy="7901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Rectangle 370"/>
          <p:cNvSpPr/>
          <p:nvPr/>
        </p:nvSpPr>
        <p:spPr>
          <a:xfrm>
            <a:off x="1959072" y="2220436"/>
            <a:ext cx="142794" cy="62796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Oval 371"/>
          <p:cNvSpPr/>
          <p:nvPr/>
        </p:nvSpPr>
        <p:spPr>
          <a:xfrm>
            <a:off x="5290007" y="435348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73" name="Oval 372"/>
          <p:cNvSpPr/>
          <p:nvPr/>
        </p:nvSpPr>
        <p:spPr>
          <a:xfrm>
            <a:off x="5257800" y="381000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5294" r="-2941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4" name="TextBox 373"/>
              <p:cNvSpPr txBox="1"/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4" name="TextBox 3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31429" r="-285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096000" y="435506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English </a:t>
            </a:r>
            <a:r>
              <a:rPr lang="en-US" i="1" dirty="0">
                <a:solidFill>
                  <a:schemeClr val="accent6"/>
                </a:solidFill>
              </a:rPr>
              <a:t>n</a:t>
            </a:r>
            <a:r>
              <a:rPr lang="en-US" dirty="0">
                <a:solidFill>
                  <a:schemeClr val="accent6"/>
                </a:solidFill>
              </a:rPr>
              <a:t>-grams</a:t>
            </a:r>
            <a:endParaRPr lang="en-US" dirty="0"/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3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{0, 1, …, 9,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 …,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𝑍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  <a:blipFill rotWithShape="0">
                <a:blip r:embed="rId13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18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[Mishra et al., CVPR’12, BMVC’12, 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800600"/>
            <a:ext cx="7894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</a:rPr>
              <a:t>Word = CRF graph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</a:rPr>
              <a:t>Top down cues:</a:t>
            </a:r>
            <a:r>
              <a:rPr lang="en-US" sz="2200" dirty="0" smtClean="0">
                <a:solidFill>
                  <a:schemeClr val="tx1"/>
                </a:solidFill>
              </a:rPr>
              <a:t> language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</a:rPr>
              <a:t>Bottom up cues:</a:t>
            </a:r>
            <a:r>
              <a:rPr lang="en-US" sz="2200" dirty="0" smtClean="0">
                <a:solidFill>
                  <a:schemeClr val="tx1"/>
                </a:solidFill>
              </a:rPr>
              <a:t> character  detection and recognition            </a:t>
            </a:r>
          </a:p>
          <a:p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              </a:t>
            </a:r>
            <a:endParaRPr lang="en-US" sz="2200" dirty="0" smtClean="0">
              <a:solidFill>
                <a:schemeClr val="accent6"/>
              </a:solidFill>
            </a:endParaRPr>
          </a:p>
        </p:txBody>
      </p:sp>
      <p:grpSp>
        <p:nvGrpSpPr>
          <p:cNvPr id="297" name="Group 296"/>
          <p:cNvGrpSpPr>
            <a:grpSpLocks noChangeAspect="1"/>
          </p:cNvGrpSpPr>
          <p:nvPr/>
        </p:nvGrpSpPr>
        <p:grpSpPr>
          <a:xfrm>
            <a:off x="3938507" y="1429435"/>
            <a:ext cx="4519693" cy="2691620"/>
            <a:chOff x="3792706" y="1593384"/>
            <a:chExt cx="13967854" cy="11247043"/>
          </a:xfrm>
        </p:grpSpPr>
        <p:sp>
          <p:nvSpPr>
            <p:cNvPr id="298" name="Oval 297"/>
            <p:cNvSpPr/>
            <p:nvPr/>
          </p:nvSpPr>
          <p:spPr>
            <a:xfrm>
              <a:off x="3792706" y="5403349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299" name="Straight Connector 298"/>
            <p:cNvCxnSpPr/>
            <p:nvPr/>
          </p:nvCxnSpPr>
          <p:spPr>
            <a:xfrm flipV="1">
              <a:off x="14708392" y="6203618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8492049" y="6174690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flipV="1">
              <a:off x="5456694" y="6121935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8446748" y="9690679"/>
              <a:ext cx="826104" cy="2051"/>
            </a:xfrm>
            <a:prstGeom prst="line">
              <a:avLst/>
            </a:prstGeom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/>
            <p:cNvSpPr/>
            <p:nvPr/>
          </p:nvSpPr>
          <p:spPr>
            <a:xfrm>
              <a:off x="8979169" y="2039795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10729314" y="1593384"/>
              <a:ext cx="2154122" cy="1350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tx1"/>
                  </a:solidFill>
                </a:rPr>
                <a:t>…</a:t>
              </a:r>
            </a:p>
          </p:txBody>
        </p:sp>
        <p:pic>
          <p:nvPicPr>
            <p:cNvPr id="306" name="Picture 30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6294" y="9219935"/>
              <a:ext cx="304800" cy="933450"/>
            </a:xfrm>
            <a:prstGeom prst="rect">
              <a:avLst/>
            </a:prstGeom>
          </p:spPr>
        </p:pic>
        <p:pic>
          <p:nvPicPr>
            <p:cNvPr id="307" name="Picture 30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2846" y="9338176"/>
              <a:ext cx="904875" cy="857250"/>
            </a:xfrm>
            <a:prstGeom prst="rect">
              <a:avLst/>
            </a:prstGeom>
          </p:spPr>
        </p:pic>
        <p:pic>
          <p:nvPicPr>
            <p:cNvPr id="308" name="Picture 30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8222" y="5690752"/>
              <a:ext cx="1114425" cy="923925"/>
            </a:xfrm>
            <a:prstGeom prst="rect">
              <a:avLst/>
            </a:prstGeom>
          </p:spPr>
        </p:pic>
        <p:pic>
          <p:nvPicPr>
            <p:cNvPr id="309" name="Picture 30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33795" y="5652752"/>
              <a:ext cx="819150" cy="952500"/>
            </a:xfrm>
            <a:prstGeom prst="rect">
              <a:avLst/>
            </a:prstGeom>
          </p:spPr>
        </p:pic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50297" y="5689488"/>
              <a:ext cx="809625" cy="942975"/>
            </a:xfrm>
            <a:prstGeom prst="rect">
              <a:avLst/>
            </a:prstGeom>
          </p:spPr>
        </p:pic>
        <p:pic>
          <p:nvPicPr>
            <p:cNvPr id="311" name="Picture 31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40602" y="5612375"/>
              <a:ext cx="1038225" cy="1076325"/>
            </a:xfrm>
            <a:prstGeom prst="rect">
              <a:avLst/>
            </a:prstGeom>
          </p:spPr>
        </p:pic>
        <p:pic>
          <p:nvPicPr>
            <p:cNvPr id="312" name="Picture 3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74641" y="9357226"/>
              <a:ext cx="428625" cy="838200"/>
            </a:xfrm>
            <a:prstGeom prst="rect">
              <a:avLst/>
            </a:prstGeom>
          </p:spPr>
        </p:pic>
        <p:pic>
          <p:nvPicPr>
            <p:cNvPr id="313" name="Picture 31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6843" y="5607952"/>
              <a:ext cx="666750" cy="1133475"/>
            </a:xfrm>
            <a:prstGeom prst="rect">
              <a:avLst/>
            </a:prstGeom>
          </p:spPr>
        </p:pic>
        <p:sp>
          <p:nvSpPr>
            <p:cNvPr id="314" name="Oval 313"/>
            <p:cNvSpPr/>
            <p:nvPr/>
          </p:nvSpPr>
          <p:spPr>
            <a:xfrm>
              <a:off x="6871184" y="539899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5" name="Oval 314"/>
            <p:cNvSpPr/>
            <p:nvPr/>
          </p:nvSpPr>
          <p:spPr>
            <a:xfrm>
              <a:off x="9916400" y="535831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6" name="Oval 315"/>
            <p:cNvSpPr/>
            <p:nvPr/>
          </p:nvSpPr>
          <p:spPr>
            <a:xfrm>
              <a:off x="13028140" y="5390287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7" name="Oval 316"/>
            <p:cNvSpPr/>
            <p:nvPr/>
          </p:nvSpPr>
          <p:spPr>
            <a:xfrm>
              <a:off x="16106619" y="5385926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18" name="Straight Connector 317"/>
            <p:cNvCxnSpPr/>
            <p:nvPr/>
          </p:nvCxnSpPr>
          <p:spPr>
            <a:xfrm flipV="1">
              <a:off x="11596653" y="6170334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Oval 318"/>
            <p:cNvSpPr/>
            <p:nvPr/>
          </p:nvSpPr>
          <p:spPr>
            <a:xfrm>
              <a:off x="6792807" y="889984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20" name="Oval 319"/>
            <p:cNvSpPr/>
            <p:nvPr/>
          </p:nvSpPr>
          <p:spPr>
            <a:xfrm>
              <a:off x="9274750" y="8952094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21" name="Straight Connector 320"/>
            <p:cNvCxnSpPr>
              <a:stCxn id="298" idx="5"/>
              <a:endCxn id="319" idx="1"/>
            </p:cNvCxnSpPr>
            <p:nvPr/>
          </p:nvCxnSpPr>
          <p:spPr>
            <a:xfrm>
              <a:off x="5204433" y="6718998"/>
              <a:ext cx="1830588" cy="2406575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Oval 321"/>
            <p:cNvSpPr/>
            <p:nvPr/>
          </p:nvSpPr>
          <p:spPr>
            <a:xfrm>
              <a:off x="13461982" y="8915970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23" name="Straight Connector 322"/>
            <p:cNvCxnSpPr>
              <a:stCxn id="314" idx="4"/>
              <a:endCxn id="319" idx="0"/>
            </p:cNvCxnSpPr>
            <p:nvPr/>
          </p:nvCxnSpPr>
          <p:spPr>
            <a:xfrm flipH="1">
              <a:off x="7619778" y="6940372"/>
              <a:ext cx="78377" cy="195947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>
              <a:stCxn id="314" idx="5"/>
            </p:cNvCxnSpPr>
            <p:nvPr/>
          </p:nvCxnSpPr>
          <p:spPr>
            <a:xfrm>
              <a:off x="8282911" y="6714642"/>
              <a:ext cx="1439935" cy="2341524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>
              <a:endCxn id="315" idx="4"/>
            </p:cNvCxnSpPr>
            <p:nvPr/>
          </p:nvCxnSpPr>
          <p:spPr>
            <a:xfrm flipV="1">
              <a:off x="10333795" y="6899692"/>
              <a:ext cx="409576" cy="2052402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>
              <a:stCxn id="322" idx="1"/>
              <a:endCxn id="315" idx="5"/>
            </p:cNvCxnSpPr>
            <p:nvPr/>
          </p:nvCxnSpPr>
          <p:spPr>
            <a:xfrm flipH="1" flipV="1">
              <a:off x="11328127" y="6673962"/>
              <a:ext cx="2376069" cy="2467738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V="1">
              <a:off x="14873709" y="6855066"/>
              <a:ext cx="1640441" cy="2338886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>
              <a:off x="14074641" y="6899692"/>
              <a:ext cx="0" cy="2052403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H="1">
              <a:off x="5099535" y="2908618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>
              <a:off x="10225138" y="2908618"/>
              <a:ext cx="3435737" cy="250048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V="1">
              <a:off x="7892391" y="3209955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>
              <a:stCxn id="303" idx="4"/>
              <a:endCxn id="315" idx="0"/>
            </p:cNvCxnSpPr>
            <p:nvPr/>
          </p:nvCxnSpPr>
          <p:spPr>
            <a:xfrm>
              <a:off x="9653982" y="3256640"/>
              <a:ext cx="1089389" cy="210167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/>
            <p:cNvSpPr/>
            <p:nvPr/>
          </p:nvSpPr>
          <p:spPr>
            <a:xfrm>
              <a:off x="12109894" y="1983187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34" name="Straight Connector 333"/>
            <p:cNvCxnSpPr/>
            <p:nvPr/>
          </p:nvCxnSpPr>
          <p:spPr>
            <a:xfrm flipH="1">
              <a:off x="8230260" y="2852010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13355863" y="2852010"/>
              <a:ext cx="3435737" cy="250048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V="1">
              <a:off x="11023116" y="3153347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>
              <a:stCxn id="333" idx="4"/>
            </p:cNvCxnSpPr>
            <p:nvPr/>
          </p:nvCxnSpPr>
          <p:spPr>
            <a:xfrm>
              <a:off x="12784707" y="3200032"/>
              <a:ext cx="1089389" cy="210167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Oval 337"/>
            <p:cNvSpPr/>
            <p:nvPr/>
          </p:nvSpPr>
          <p:spPr>
            <a:xfrm>
              <a:off x="4611819" y="11623582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39" name="Straight Connector 338"/>
            <p:cNvCxnSpPr>
              <a:stCxn id="298" idx="4"/>
            </p:cNvCxnSpPr>
            <p:nvPr/>
          </p:nvCxnSpPr>
          <p:spPr>
            <a:xfrm>
              <a:off x="4619677" y="6944728"/>
              <a:ext cx="584756" cy="467885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>
              <a:endCxn id="338" idx="7"/>
            </p:cNvCxnSpPr>
            <p:nvPr/>
          </p:nvCxnSpPr>
          <p:spPr>
            <a:xfrm flipH="1">
              <a:off x="5763796" y="10441222"/>
              <a:ext cx="1722498" cy="136056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>
              <a:stCxn id="314" idx="3"/>
            </p:cNvCxnSpPr>
            <p:nvPr/>
          </p:nvCxnSpPr>
          <p:spPr>
            <a:xfrm flipH="1">
              <a:off x="5456694" y="6714642"/>
              <a:ext cx="1656704" cy="490894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5961444" y="10441222"/>
              <a:ext cx="3692538" cy="17233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Oval 342"/>
            <p:cNvSpPr/>
            <p:nvPr/>
          </p:nvSpPr>
          <p:spPr>
            <a:xfrm>
              <a:off x="15162250" y="2004957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44" name="Straight Connector 343"/>
            <p:cNvCxnSpPr/>
            <p:nvPr/>
          </p:nvCxnSpPr>
          <p:spPr>
            <a:xfrm flipH="1">
              <a:off x="11282616" y="2873780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>
              <a:stCxn id="343" idx="4"/>
            </p:cNvCxnSpPr>
            <p:nvPr/>
          </p:nvCxnSpPr>
          <p:spPr>
            <a:xfrm flipH="1">
              <a:off x="14485255" y="3221802"/>
              <a:ext cx="1351808" cy="559966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V="1">
              <a:off x="14075472" y="3175117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>
              <a:endCxn id="317" idx="0"/>
            </p:cNvCxnSpPr>
            <p:nvPr/>
          </p:nvCxnSpPr>
          <p:spPr>
            <a:xfrm>
              <a:off x="16311249" y="3221802"/>
              <a:ext cx="622341" cy="2164124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1" name="Group 360"/>
          <p:cNvGrpSpPr/>
          <p:nvPr/>
        </p:nvGrpSpPr>
        <p:grpSpPr>
          <a:xfrm>
            <a:off x="457201" y="2099446"/>
            <a:ext cx="3276600" cy="935049"/>
            <a:chOff x="882695" y="6595246"/>
            <a:chExt cx="8159705" cy="1152525"/>
          </a:xfrm>
        </p:grpSpPr>
        <p:pic>
          <p:nvPicPr>
            <p:cNvPr id="362" name="Picture 36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695" y="6595246"/>
              <a:ext cx="5210175" cy="11525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63" name="Right Arrow 362"/>
            <p:cNvSpPr/>
            <p:nvPr/>
          </p:nvSpPr>
          <p:spPr>
            <a:xfrm>
              <a:off x="6908799" y="6919112"/>
              <a:ext cx="2133601" cy="487855"/>
            </a:xfrm>
            <a:prstGeom prst="rightArrow">
              <a:avLst/>
            </a:prstGeom>
            <a:solidFill>
              <a:srgbClr val="C00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882695" y="6595246"/>
              <a:ext cx="692105" cy="115252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1828800" y="6595246"/>
              <a:ext cx="111760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3046775" y="6646046"/>
              <a:ext cx="72717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089400" y="6671446"/>
              <a:ext cx="8890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5078774" y="6646046"/>
              <a:ext cx="963295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1828800" y="6646046"/>
              <a:ext cx="3048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2133600" y="6595246"/>
              <a:ext cx="74603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622800" y="6744376"/>
              <a:ext cx="355600" cy="77402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2" name="Oval 371"/>
          <p:cNvSpPr/>
          <p:nvPr/>
        </p:nvSpPr>
        <p:spPr>
          <a:xfrm>
            <a:off x="5290007" y="435348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73" name="Oval 372"/>
          <p:cNvSpPr/>
          <p:nvPr/>
        </p:nvSpPr>
        <p:spPr>
          <a:xfrm>
            <a:off x="5257800" y="381000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5294" r="-2941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4" name="TextBox 373"/>
              <p:cNvSpPr txBox="1"/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4" name="TextBox 3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31429" r="-285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{0, 1, …, 9,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 …,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𝑍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  <a:blipFill rotWithShape="0">
                <a:blip r:embed="rId13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096000" y="435506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English </a:t>
            </a:r>
            <a:r>
              <a:rPr lang="en-US" i="1" dirty="0">
                <a:solidFill>
                  <a:schemeClr val="accent6"/>
                </a:solidFill>
              </a:rPr>
              <a:t>n</a:t>
            </a:r>
            <a:r>
              <a:rPr lang="en-US" dirty="0">
                <a:solidFill>
                  <a:schemeClr val="accent6"/>
                </a:solidFill>
              </a:rPr>
              <a:t>-grams</a:t>
            </a:r>
            <a:endParaRPr lang="en-US" dirty="0"/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6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</p:spTree>
    <p:extLst>
      <p:ext uri="{BB962C8B-B14F-4D97-AF65-F5344CB8AC3E}">
        <p14:creationId xmlns:p14="http://schemas.microsoft.com/office/powerpoint/2010/main" val="271336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7680" y="4082296"/>
                <a:ext cx="789432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200" dirty="0" smtClean="0">
                  <a:solidFill>
                    <a:schemeClr val="tx1"/>
                  </a:solidFill>
                </a:endParaRPr>
              </a:p>
              <a:p>
                <a:r>
                  <a:rPr lang="en-US" sz="2200" dirty="0">
                    <a:solidFill>
                      <a:schemeClr val="tx1"/>
                    </a:solidFill>
                  </a:rPr>
                  <a:t> </a:t>
                </a:r>
                <a:r>
                  <a:rPr lang="en-US" sz="2200" b="1" dirty="0" smtClean="0">
                    <a:solidFill>
                      <a:schemeClr val="tx1"/>
                    </a:solidFill>
                  </a:rPr>
                  <a:t>Minimize</a:t>
                </a:r>
              </a:p>
              <a:p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8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200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𝑼𝒏𝒂𝒓𝒚</m:t>
                      </m:r>
                      <m:r>
                        <a:rPr lang="en-US" sz="2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𝑷𝒂𝒊𝒓𝒘𝒊𝒔𝒆</m:t>
                      </m:r>
                      <m:r>
                        <a:rPr lang="en-US" sz="2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𝑯𝒊𝒈𝒉𝒆𝒓</m:t>
                      </m:r>
                      <m:r>
                        <a:rPr lang="en-US" sz="2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𝒐𝒓𝒅𝒆𝒓</m:t>
                      </m:r>
                      <m:r>
                        <a:rPr lang="en-US" sz="2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𝒄𝒐𝒔𝒕𝒔</m:t>
                      </m:r>
                    </m:oMath>
                  </m:oMathPara>
                </a14:m>
                <a:endParaRPr lang="en-US" sz="2600" b="1" dirty="0" smtClean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" y="4082296"/>
                <a:ext cx="7894320" cy="193899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7" name="Group 296"/>
          <p:cNvGrpSpPr>
            <a:grpSpLocks noChangeAspect="1"/>
          </p:cNvGrpSpPr>
          <p:nvPr/>
        </p:nvGrpSpPr>
        <p:grpSpPr>
          <a:xfrm>
            <a:off x="3938507" y="1429435"/>
            <a:ext cx="4519693" cy="2691620"/>
            <a:chOff x="3792706" y="1593384"/>
            <a:chExt cx="13967854" cy="11247043"/>
          </a:xfrm>
        </p:grpSpPr>
        <p:sp>
          <p:nvSpPr>
            <p:cNvPr id="298" name="Oval 297"/>
            <p:cNvSpPr/>
            <p:nvPr/>
          </p:nvSpPr>
          <p:spPr>
            <a:xfrm>
              <a:off x="3792706" y="5403349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299" name="Straight Connector 298"/>
            <p:cNvCxnSpPr/>
            <p:nvPr/>
          </p:nvCxnSpPr>
          <p:spPr>
            <a:xfrm flipV="1">
              <a:off x="14708392" y="6203618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8492049" y="6174690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flipV="1">
              <a:off x="5456694" y="6121935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8446748" y="9690679"/>
              <a:ext cx="826104" cy="2051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/>
            <p:cNvSpPr/>
            <p:nvPr/>
          </p:nvSpPr>
          <p:spPr>
            <a:xfrm>
              <a:off x="8979169" y="2039795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10729314" y="1593384"/>
              <a:ext cx="2154122" cy="1350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tx1"/>
                  </a:solidFill>
                </a:rPr>
                <a:t>…</a:t>
              </a:r>
            </a:p>
          </p:txBody>
        </p:sp>
        <p:pic>
          <p:nvPicPr>
            <p:cNvPr id="306" name="Picture 30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6294" y="9219935"/>
              <a:ext cx="304800" cy="933450"/>
            </a:xfrm>
            <a:prstGeom prst="rect">
              <a:avLst/>
            </a:prstGeom>
          </p:spPr>
        </p:pic>
        <p:pic>
          <p:nvPicPr>
            <p:cNvPr id="307" name="Picture 30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22846" y="9338176"/>
              <a:ext cx="904875" cy="857250"/>
            </a:xfrm>
            <a:prstGeom prst="rect">
              <a:avLst/>
            </a:prstGeom>
          </p:spPr>
        </p:pic>
        <p:pic>
          <p:nvPicPr>
            <p:cNvPr id="308" name="Picture 30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8222" y="5690752"/>
              <a:ext cx="1114425" cy="923925"/>
            </a:xfrm>
            <a:prstGeom prst="rect">
              <a:avLst/>
            </a:prstGeom>
          </p:spPr>
        </p:pic>
        <p:pic>
          <p:nvPicPr>
            <p:cNvPr id="309" name="Picture 30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33795" y="5652752"/>
              <a:ext cx="819150" cy="952500"/>
            </a:xfrm>
            <a:prstGeom prst="rect">
              <a:avLst/>
            </a:prstGeom>
          </p:spPr>
        </p:pic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50297" y="5689488"/>
              <a:ext cx="809625" cy="942975"/>
            </a:xfrm>
            <a:prstGeom prst="rect">
              <a:avLst/>
            </a:prstGeom>
          </p:spPr>
        </p:pic>
        <p:pic>
          <p:nvPicPr>
            <p:cNvPr id="311" name="Picture 31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40602" y="5612375"/>
              <a:ext cx="1038225" cy="1076325"/>
            </a:xfrm>
            <a:prstGeom prst="rect">
              <a:avLst/>
            </a:prstGeom>
          </p:spPr>
        </p:pic>
        <p:pic>
          <p:nvPicPr>
            <p:cNvPr id="312" name="Picture 31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74641" y="9357226"/>
              <a:ext cx="428625" cy="838200"/>
            </a:xfrm>
            <a:prstGeom prst="rect">
              <a:avLst/>
            </a:prstGeom>
          </p:spPr>
        </p:pic>
        <p:sp>
          <p:nvSpPr>
            <p:cNvPr id="314" name="Oval 313"/>
            <p:cNvSpPr/>
            <p:nvPr/>
          </p:nvSpPr>
          <p:spPr>
            <a:xfrm>
              <a:off x="6871184" y="539899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5" name="Oval 314"/>
            <p:cNvSpPr/>
            <p:nvPr/>
          </p:nvSpPr>
          <p:spPr>
            <a:xfrm>
              <a:off x="9916400" y="535831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6" name="Oval 315"/>
            <p:cNvSpPr/>
            <p:nvPr/>
          </p:nvSpPr>
          <p:spPr>
            <a:xfrm>
              <a:off x="13028140" y="5390287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7" name="Oval 316"/>
            <p:cNvSpPr/>
            <p:nvPr/>
          </p:nvSpPr>
          <p:spPr>
            <a:xfrm>
              <a:off x="16106619" y="5385926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18" name="Straight Connector 317"/>
            <p:cNvCxnSpPr/>
            <p:nvPr/>
          </p:nvCxnSpPr>
          <p:spPr>
            <a:xfrm flipV="1">
              <a:off x="11596653" y="6170334"/>
              <a:ext cx="1424351" cy="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Oval 318"/>
            <p:cNvSpPr/>
            <p:nvPr/>
          </p:nvSpPr>
          <p:spPr>
            <a:xfrm>
              <a:off x="6792807" y="889984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20" name="Oval 319"/>
            <p:cNvSpPr/>
            <p:nvPr/>
          </p:nvSpPr>
          <p:spPr>
            <a:xfrm>
              <a:off x="9274750" y="8952094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21" name="Straight Connector 320"/>
            <p:cNvCxnSpPr>
              <a:stCxn id="298" idx="5"/>
              <a:endCxn id="319" idx="1"/>
            </p:cNvCxnSpPr>
            <p:nvPr/>
          </p:nvCxnSpPr>
          <p:spPr>
            <a:xfrm>
              <a:off x="5204433" y="6718998"/>
              <a:ext cx="1830588" cy="2406575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Oval 321"/>
            <p:cNvSpPr/>
            <p:nvPr/>
          </p:nvSpPr>
          <p:spPr>
            <a:xfrm>
              <a:off x="13461982" y="8915970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23" name="Straight Connector 322"/>
            <p:cNvCxnSpPr>
              <a:stCxn id="314" idx="4"/>
              <a:endCxn id="319" idx="0"/>
            </p:cNvCxnSpPr>
            <p:nvPr/>
          </p:nvCxnSpPr>
          <p:spPr>
            <a:xfrm flipH="1">
              <a:off x="7619778" y="6940372"/>
              <a:ext cx="78377" cy="1959471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>
              <a:stCxn id="314" idx="5"/>
            </p:cNvCxnSpPr>
            <p:nvPr/>
          </p:nvCxnSpPr>
          <p:spPr>
            <a:xfrm>
              <a:off x="8282911" y="6714642"/>
              <a:ext cx="1439935" cy="2341524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>
              <a:endCxn id="315" idx="4"/>
            </p:cNvCxnSpPr>
            <p:nvPr/>
          </p:nvCxnSpPr>
          <p:spPr>
            <a:xfrm flipV="1">
              <a:off x="10333795" y="6899692"/>
              <a:ext cx="409576" cy="2052402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>
              <a:stCxn id="322" idx="1"/>
              <a:endCxn id="315" idx="5"/>
            </p:cNvCxnSpPr>
            <p:nvPr/>
          </p:nvCxnSpPr>
          <p:spPr>
            <a:xfrm flipH="1" flipV="1">
              <a:off x="11328127" y="6673962"/>
              <a:ext cx="2376069" cy="2467738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V="1">
              <a:off x="14873709" y="6855066"/>
              <a:ext cx="1640441" cy="2338886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>
              <a:off x="14074641" y="6899692"/>
              <a:ext cx="0" cy="2052403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H="1">
              <a:off x="5099535" y="2908618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>
              <a:off x="10225138" y="2908618"/>
              <a:ext cx="3435737" cy="250048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V="1">
              <a:off x="7892391" y="3209955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>
              <a:stCxn id="303" idx="4"/>
              <a:endCxn id="315" idx="0"/>
            </p:cNvCxnSpPr>
            <p:nvPr/>
          </p:nvCxnSpPr>
          <p:spPr>
            <a:xfrm>
              <a:off x="9653982" y="3256640"/>
              <a:ext cx="1089389" cy="210167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/>
            <p:cNvSpPr/>
            <p:nvPr/>
          </p:nvSpPr>
          <p:spPr>
            <a:xfrm>
              <a:off x="12109894" y="1983187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34" name="Straight Connector 333"/>
            <p:cNvCxnSpPr/>
            <p:nvPr/>
          </p:nvCxnSpPr>
          <p:spPr>
            <a:xfrm flipH="1">
              <a:off x="8230260" y="2852010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13355863" y="2852010"/>
              <a:ext cx="3435737" cy="250048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V="1">
              <a:off x="11023116" y="3153347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>
              <a:stCxn id="333" idx="4"/>
            </p:cNvCxnSpPr>
            <p:nvPr/>
          </p:nvCxnSpPr>
          <p:spPr>
            <a:xfrm>
              <a:off x="12784707" y="3200032"/>
              <a:ext cx="1089389" cy="210167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Oval 337"/>
            <p:cNvSpPr/>
            <p:nvPr/>
          </p:nvSpPr>
          <p:spPr>
            <a:xfrm>
              <a:off x="4611819" y="11623582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39" name="Straight Connector 338"/>
            <p:cNvCxnSpPr>
              <a:stCxn id="298" idx="4"/>
            </p:cNvCxnSpPr>
            <p:nvPr/>
          </p:nvCxnSpPr>
          <p:spPr>
            <a:xfrm>
              <a:off x="4619677" y="6944728"/>
              <a:ext cx="584756" cy="467885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>
              <a:endCxn id="338" idx="7"/>
            </p:cNvCxnSpPr>
            <p:nvPr/>
          </p:nvCxnSpPr>
          <p:spPr>
            <a:xfrm flipH="1">
              <a:off x="5763796" y="10441222"/>
              <a:ext cx="1722498" cy="136056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>
              <a:stCxn id="314" idx="3"/>
            </p:cNvCxnSpPr>
            <p:nvPr/>
          </p:nvCxnSpPr>
          <p:spPr>
            <a:xfrm flipH="1">
              <a:off x="5456694" y="6714642"/>
              <a:ext cx="1656704" cy="490894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5961444" y="10441222"/>
              <a:ext cx="3692538" cy="17233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Oval 342"/>
            <p:cNvSpPr/>
            <p:nvPr/>
          </p:nvSpPr>
          <p:spPr>
            <a:xfrm>
              <a:off x="15162250" y="2004957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44" name="Straight Connector 343"/>
            <p:cNvCxnSpPr/>
            <p:nvPr/>
          </p:nvCxnSpPr>
          <p:spPr>
            <a:xfrm flipH="1">
              <a:off x="11282616" y="2873780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>
              <a:stCxn id="343" idx="4"/>
            </p:cNvCxnSpPr>
            <p:nvPr/>
          </p:nvCxnSpPr>
          <p:spPr>
            <a:xfrm flipH="1">
              <a:off x="14485255" y="3221802"/>
              <a:ext cx="1351808" cy="559966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V="1">
              <a:off x="14075472" y="3175117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>
              <a:endCxn id="317" idx="0"/>
            </p:cNvCxnSpPr>
            <p:nvPr/>
          </p:nvCxnSpPr>
          <p:spPr>
            <a:xfrm>
              <a:off x="16311249" y="3221802"/>
              <a:ext cx="622341" cy="2164124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  <a:blipFill rotWithShape="0">
                <a:blip r:embed="rId11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  <a:blipFill rotWithShape="0">
                <a:blip r:embed="rId12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2857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Oval 79"/>
          <p:cNvSpPr/>
          <p:nvPr/>
        </p:nvSpPr>
        <p:spPr>
          <a:xfrm>
            <a:off x="5290007" y="435348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81" name="Oval 80"/>
          <p:cNvSpPr/>
          <p:nvPr/>
        </p:nvSpPr>
        <p:spPr>
          <a:xfrm>
            <a:off x="5257800" y="381000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35294" r="-2941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4" name="TextBox 3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31429" r="-285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{0, 1, …, 9,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 …,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𝑍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ctangle 84"/>
          <p:cNvSpPr/>
          <p:nvPr/>
        </p:nvSpPr>
        <p:spPr>
          <a:xfrm>
            <a:off x="6096000" y="4355068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English </a:t>
            </a:r>
            <a:r>
              <a:rPr lang="en-US" i="1" dirty="0">
                <a:solidFill>
                  <a:schemeClr val="accent6"/>
                </a:solidFill>
              </a:rPr>
              <a:t>n</a:t>
            </a:r>
            <a:r>
              <a:rPr lang="en-US" dirty="0">
                <a:solidFill>
                  <a:schemeClr val="accent6"/>
                </a:solidFill>
              </a:rPr>
              <a:t>-grams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[Mishra et al., CVPR’12, BMVC’12, 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111342" y="2390193"/>
            <a:ext cx="215746" cy="271261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>
            <a:off x="457201" y="2099446"/>
            <a:ext cx="3276600" cy="935049"/>
            <a:chOff x="882695" y="6595246"/>
            <a:chExt cx="8159705" cy="1152525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82695" y="6595246"/>
              <a:ext cx="5210175" cy="11525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20" name="Right Arrow 119"/>
            <p:cNvSpPr/>
            <p:nvPr/>
          </p:nvSpPr>
          <p:spPr>
            <a:xfrm>
              <a:off x="6908799" y="6919112"/>
              <a:ext cx="2133601" cy="487855"/>
            </a:xfrm>
            <a:prstGeom prst="rightArrow">
              <a:avLst/>
            </a:prstGeom>
            <a:solidFill>
              <a:srgbClr val="C00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882695" y="6595246"/>
              <a:ext cx="692105" cy="115252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828800" y="6595246"/>
              <a:ext cx="111760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3046775" y="6646046"/>
              <a:ext cx="72717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089400" y="6671446"/>
              <a:ext cx="8890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078774" y="6646046"/>
              <a:ext cx="963295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828800" y="6646046"/>
              <a:ext cx="3048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133600" y="6595246"/>
              <a:ext cx="74603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622800" y="6744376"/>
              <a:ext cx="355600" cy="77402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8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108091" y="2400549"/>
            <a:ext cx="215746" cy="271261"/>
          </a:xfrm>
          <a:prstGeom prst="rect">
            <a:avLst/>
          </a:prstGeom>
        </p:spPr>
      </p:pic>
      <p:sp>
        <p:nvSpPr>
          <p:cNvPr id="86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</p:spTree>
    <p:extLst>
      <p:ext uri="{BB962C8B-B14F-4D97-AF65-F5344CB8AC3E}">
        <p14:creationId xmlns:p14="http://schemas.microsoft.com/office/powerpoint/2010/main" val="20006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15950"/>
            <a:ext cx="7772400" cy="6794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dirty="0" smtClean="0">
                <a:latin typeface="Sans serif"/>
              </a:rPr>
              <a:t>Word </a:t>
            </a:r>
            <a:r>
              <a:rPr lang="en-IN" sz="3400" dirty="0">
                <a:latin typeface="Sans serif"/>
              </a:rPr>
              <a:t>R</a:t>
            </a:r>
            <a:r>
              <a:rPr lang="en-IN" sz="3400" dirty="0" smtClean="0">
                <a:latin typeface="Sans serif"/>
              </a:rPr>
              <a:t>ecognition: The Problem</a:t>
            </a:r>
          </a:p>
        </p:txBody>
      </p:sp>
      <p:pic>
        <p:nvPicPr>
          <p:cNvPr id="15" name="Picture 1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8720"/>
            <a:ext cx="2851350" cy="21385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1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695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</a:t>
            </a:r>
            <a:r>
              <a:rPr lang="en-US" sz="1600" b="1" dirty="0">
                <a:solidFill>
                  <a:srgbClr val="FF0000"/>
                </a:solidFill>
                <a:latin typeface="Sans serif"/>
              </a:rPr>
              <a:t>Mishra et al., CVPR’12, </a:t>
            </a:r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BMVC’12, 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" y="4876800"/>
            <a:ext cx="7894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6"/>
                </a:solidFill>
              </a:rPr>
              <a:t>Unary cost</a:t>
            </a:r>
            <a:r>
              <a:rPr lang="en-US" sz="2200" dirty="0" smtClean="0">
                <a:solidFill>
                  <a:schemeClr val="tx1"/>
                </a:solidFill>
              </a:rPr>
              <a:t>: </a:t>
            </a:r>
          </a:p>
          <a:p>
            <a:endParaRPr lang="en-US" sz="2200" dirty="0" smtClean="0">
              <a:solidFill>
                <a:schemeClr val="accent6"/>
              </a:solidFill>
            </a:endParaRPr>
          </a:p>
        </p:txBody>
      </p:sp>
      <p:sp>
        <p:nvSpPr>
          <p:cNvPr id="298" name="Oval 297"/>
          <p:cNvSpPr/>
          <p:nvPr/>
        </p:nvSpPr>
        <p:spPr>
          <a:xfrm>
            <a:off x="3938507" y="2341228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299" name="Straight Connector 298"/>
          <p:cNvCxnSpPr/>
          <p:nvPr/>
        </p:nvCxnSpPr>
        <p:spPr>
          <a:xfrm flipV="1">
            <a:off x="7470585" y="2532747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V="1">
            <a:off x="5459112" y="2525824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V="1">
            <a:off x="4476937" y="2513199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V="1">
            <a:off x="5444454" y="3367264"/>
            <a:ext cx="267309" cy="49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Oval 302"/>
          <p:cNvSpPr/>
          <p:nvPr/>
        </p:nvSpPr>
        <p:spPr>
          <a:xfrm>
            <a:off x="5616733" y="1536269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04" name="TextBox 303"/>
          <p:cNvSpPr txBox="1"/>
          <p:nvPr/>
        </p:nvSpPr>
        <p:spPr>
          <a:xfrm>
            <a:off x="6183042" y="1429435"/>
            <a:ext cx="69702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306" name="Picture 3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3672" y="3254606"/>
            <a:ext cx="98627" cy="223391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371" y="3282903"/>
            <a:ext cx="292798" cy="20515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1043" y="2410009"/>
            <a:ext cx="360604" cy="22111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5061" y="2400915"/>
            <a:ext cx="265059" cy="227950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63493" y="2409706"/>
            <a:ext cx="261977" cy="225671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31090" y="2391252"/>
            <a:ext cx="335947" cy="257584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65517" y="3287462"/>
            <a:ext cx="138694" cy="200596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11342" y="2390193"/>
            <a:ext cx="215746" cy="271261"/>
          </a:xfrm>
          <a:prstGeom prst="rect">
            <a:avLst/>
          </a:prstGeom>
        </p:spPr>
      </p:pic>
      <p:sp>
        <p:nvSpPr>
          <p:cNvPr id="314" name="Oval 313"/>
          <p:cNvSpPr/>
          <p:nvPr/>
        </p:nvSpPr>
        <p:spPr>
          <a:xfrm>
            <a:off x="4934635" y="2340186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5" name="Oval 314"/>
          <p:cNvSpPr/>
          <p:nvPr/>
        </p:nvSpPr>
        <p:spPr>
          <a:xfrm>
            <a:off x="5920001" y="233045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6" name="Oval 315"/>
          <p:cNvSpPr/>
          <p:nvPr/>
        </p:nvSpPr>
        <p:spPr>
          <a:xfrm>
            <a:off x="6926892" y="23381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7" name="Oval 316"/>
          <p:cNvSpPr/>
          <p:nvPr/>
        </p:nvSpPr>
        <p:spPr>
          <a:xfrm>
            <a:off x="7923021" y="2337059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18" name="Straight Connector 317"/>
          <p:cNvCxnSpPr/>
          <p:nvPr/>
        </p:nvCxnSpPr>
        <p:spPr>
          <a:xfrm flipV="1">
            <a:off x="6463694" y="2524782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Oval 318"/>
          <p:cNvSpPr/>
          <p:nvPr/>
        </p:nvSpPr>
        <p:spPr>
          <a:xfrm>
            <a:off x="4909274" y="31780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20" name="Oval 319"/>
          <p:cNvSpPr/>
          <p:nvPr/>
        </p:nvSpPr>
        <p:spPr>
          <a:xfrm>
            <a:off x="5712377" y="3190507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21" name="Straight Connector 320"/>
          <p:cNvCxnSpPr>
            <a:stCxn id="298" idx="5"/>
            <a:endCxn id="319" idx="1"/>
          </p:cNvCxnSpPr>
          <p:nvPr/>
        </p:nvCxnSpPr>
        <p:spPr>
          <a:xfrm>
            <a:off x="4395311" y="2656087"/>
            <a:ext cx="592338" cy="5759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Oval 321"/>
          <p:cNvSpPr/>
          <p:nvPr/>
        </p:nvSpPr>
        <p:spPr>
          <a:xfrm>
            <a:off x="7032936" y="3182446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23" name="Straight Connector 322"/>
          <p:cNvCxnSpPr>
            <a:stCxn id="314" idx="4"/>
            <a:endCxn id="319" idx="0"/>
          </p:cNvCxnSpPr>
          <p:nvPr/>
        </p:nvCxnSpPr>
        <p:spPr>
          <a:xfrm flipH="1">
            <a:off x="5176864" y="2709066"/>
            <a:ext cx="25361" cy="4689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314" idx="5"/>
          </p:cNvCxnSpPr>
          <p:nvPr/>
        </p:nvCxnSpPr>
        <p:spPr>
          <a:xfrm>
            <a:off x="5391439" y="2655044"/>
            <a:ext cx="465932" cy="560369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endCxn id="315" idx="4"/>
          </p:cNvCxnSpPr>
          <p:nvPr/>
        </p:nvCxnSpPr>
        <p:spPr>
          <a:xfrm flipV="1">
            <a:off x="6055061" y="2699330"/>
            <a:ext cx="132530" cy="49117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stCxn id="322" idx="1"/>
            <a:endCxn id="315" idx="5"/>
          </p:cNvCxnSpPr>
          <p:nvPr/>
        </p:nvCxnSpPr>
        <p:spPr>
          <a:xfrm flipH="1" flipV="1">
            <a:off x="6376805" y="2645309"/>
            <a:ext cx="734506" cy="591158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V="1">
            <a:off x="7524078" y="2688650"/>
            <a:ext cx="530811" cy="559738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7265517" y="2699330"/>
            <a:ext cx="0" cy="49117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H="1">
            <a:off x="4361368" y="1744194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>
            <a:off x="6019902" y="1744194"/>
            <a:ext cx="1111730" cy="5984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 flipV="1">
            <a:off x="5265076" y="1816310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>
            <a:stCxn id="303" idx="4"/>
            <a:endCxn id="315" idx="0"/>
          </p:cNvCxnSpPr>
          <p:nvPr/>
        </p:nvCxnSpPr>
        <p:spPr>
          <a:xfrm>
            <a:off x="5835088" y="1827482"/>
            <a:ext cx="352503" cy="50296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Oval 332"/>
          <p:cNvSpPr/>
          <p:nvPr/>
        </p:nvSpPr>
        <p:spPr>
          <a:xfrm>
            <a:off x="6629768" y="152272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34" name="Straight Connector 333"/>
          <p:cNvCxnSpPr/>
          <p:nvPr/>
        </p:nvCxnSpPr>
        <p:spPr>
          <a:xfrm flipH="1">
            <a:off x="5374403" y="1730647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7032936" y="1730647"/>
            <a:ext cx="1111730" cy="5984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flipV="1">
            <a:off x="6278110" y="1802762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>
            <a:stCxn id="333" idx="4"/>
          </p:cNvCxnSpPr>
          <p:nvPr/>
        </p:nvCxnSpPr>
        <p:spPr>
          <a:xfrm>
            <a:off x="6848122" y="1813935"/>
            <a:ext cx="352503" cy="50296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Oval 337"/>
          <p:cNvSpPr/>
          <p:nvPr/>
        </p:nvSpPr>
        <p:spPr>
          <a:xfrm>
            <a:off x="4203554" y="382984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39" name="Straight Connector 338"/>
          <p:cNvCxnSpPr>
            <a:stCxn id="298" idx="4"/>
          </p:cNvCxnSpPr>
          <p:nvPr/>
        </p:nvCxnSpPr>
        <p:spPr>
          <a:xfrm>
            <a:off x="4206097" y="2710108"/>
            <a:ext cx="189214" cy="111973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>
            <a:endCxn id="338" idx="7"/>
          </p:cNvCxnSpPr>
          <p:nvPr/>
        </p:nvCxnSpPr>
        <p:spPr>
          <a:xfrm flipH="1">
            <a:off x="4576309" y="3546882"/>
            <a:ext cx="557363" cy="32560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>
            <a:stCxn id="314" idx="3"/>
          </p:cNvCxnSpPr>
          <p:nvPr/>
        </p:nvCxnSpPr>
        <p:spPr>
          <a:xfrm flipH="1">
            <a:off x="4476937" y="2655044"/>
            <a:ext cx="536073" cy="117479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H="1">
            <a:off x="4640263" y="3546882"/>
            <a:ext cx="1194825" cy="41243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Oval 342"/>
          <p:cNvSpPr/>
          <p:nvPr/>
        </p:nvSpPr>
        <p:spPr>
          <a:xfrm>
            <a:off x="7617444" y="152793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44" name="Straight Connector 343"/>
          <p:cNvCxnSpPr/>
          <p:nvPr/>
        </p:nvCxnSpPr>
        <p:spPr>
          <a:xfrm flipH="1">
            <a:off x="6362079" y="1735857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stCxn id="343" idx="4"/>
          </p:cNvCxnSpPr>
          <p:nvPr/>
        </p:nvCxnSpPr>
        <p:spPr>
          <a:xfrm flipH="1">
            <a:off x="7398383" y="1819145"/>
            <a:ext cx="437416" cy="13401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V="1">
            <a:off x="7265786" y="1807972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>
            <a:endCxn id="317" idx="0"/>
          </p:cNvCxnSpPr>
          <p:nvPr/>
        </p:nvCxnSpPr>
        <p:spPr>
          <a:xfrm>
            <a:off x="7989235" y="1819145"/>
            <a:ext cx="201376" cy="517914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1" name="Group 360"/>
          <p:cNvGrpSpPr/>
          <p:nvPr/>
        </p:nvGrpSpPr>
        <p:grpSpPr>
          <a:xfrm>
            <a:off x="457201" y="2099446"/>
            <a:ext cx="3276600" cy="935049"/>
            <a:chOff x="882695" y="6595246"/>
            <a:chExt cx="8159705" cy="1152525"/>
          </a:xfrm>
        </p:grpSpPr>
        <p:pic>
          <p:nvPicPr>
            <p:cNvPr id="362" name="Picture 36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695" y="6595246"/>
              <a:ext cx="5210175" cy="11525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63" name="Right Arrow 362"/>
            <p:cNvSpPr/>
            <p:nvPr/>
          </p:nvSpPr>
          <p:spPr>
            <a:xfrm>
              <a:off x="6908799" y="6919112"/>
              <a:ext cx="2133601" cy="487855"/>
            </a:xfrm>
            <a:prstGeom prst="rightArrow">
              <a:avLst/>
            </a:prstGeom>
            <a:solidFill>
              <a:srgbClr val="C00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882695" y="6595246"/>
              <a:ext cx="692105" cy="115252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1828800" y="6595246"/>
              <a:ext cx="111760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3046775" y="6646046"/>
              <a:ext cx="72717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089400" y="6671446"/>
              <a:ext cx="8890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5078774" y="6646046"/>
              <a:ext cx="963295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1828800" y="6646046"/>
              <a:ext cx="3048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2133600" y="6595246"/>
              <a:ext cx="74603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622800" y="6744376"/>
              <a:ext cx="355600" cy="77402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  <a:blipFill rotWithShape="0">
                <a:blip r:embed="rId11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  <a:blipFill rotWithShape="0">
                <a:blip r:embed="rId12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2857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715000" y="5449669"/>
            <a:ext cx="313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SVM character</a:t>
            </a: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 classification score</a:t>
            </a:r>
            <a:endParaRPr lang="en-U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63975" y="5512713"/>
                <a:ext cx="42748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=1 −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975" y="5512713"/>
                <a:ext cx="4274825" cy="43088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Oval 75"/>
          <p:cNvSpPr/>
          <p:nvPr/>
        </p:nvSpPr>
        <p:spPr>
          <a:xfrm>
            <a:off x="5290007" y="435348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77" name="Oval 76"/>
          <p:cNvSpPr/>
          <p:nvPr/>
        </p:nvSpPr>
        <p:spPr>
          <a:xfrm>
            <a:off x="5257800" y="381000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35294" r="-2941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4" name="TextBox 3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31429" r="-285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Rectangle 81"/>
          <p:cNvSpPr/>
          <p:nvPr/>
        </p:nvSpPr>
        <p:spPr>
          <a:xfrm>
            <a:off x="6096000" y="435506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English </a:t>
            </a:r>
            <a:r>
              <a:rPr lang="en-US" i="1" dirty="0">
                <a:solidFill>
                  <a:schemeClr val="accent6"/>
                </a:solidFill>
              </a:rPr>
              <a:t>n</a:t>
            </a:r>
            <a:r>
              <a:rPr lang="en-US" dirty="0">
                <a:solidFill>
                  <a:schemeClr val="accent6"/>
                </a:solidFill>
              </a:rPr>
              <a:t>-grams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5715000" y="5646241"/>
            <a:ext cx="432510" cy="297359"/>
          </a:xfrm>
          <a:prstGeom prst="right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327089" y="5486400"/>
            <a:ext cx="1289644" cy="563145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40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6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{0, 1, …, 9,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 …,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𝑍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  <a:blipFill rotWithShape="0">
                <a:blip r:embed="rId17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125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7680" y="4800600"/>
                <a:ext cx="8275320" cy="126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accent6"/>
                    </a:solidFill>
                    <a:latin typeface="Sans serif"/>
                  </a:rPr>
                  <a:t>Pairwise cost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: (language based)                           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⁡(−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" y="4800600"/>
                <a:ext cx="8275320" cy="1265859"/>
              </a:xfrm>
              <a:prstGeom prst="rect">
                <a:avLst/>
              </a:prstGeom>
              <a:blipFill rotWithShape="0">
                <a:blip r:embed="rId2"/>
                <a:stretch>
                  <a:fillRect l="-957" t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8" name="Oval 297"/>
          <p:cNvSpPr/>
          <p:nvPr/>
        </p:nvSpPr>
        <p:spPr>
          <a:xfrm>
            <a:off x="3938507" y="2341228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299" name="Straight Connector 298"/>
          <p:cNvCxnSpPr/>
          <p:nvPr/>
        </p:nvCxnSpPr>
        <p:spPr>
          <a:xfrm flipV="1">
            <a:off x="7470585" y="2532747"/>
            <a:ext cx="460889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V="1">
            <a:off x="5459112" y="2525824"/>
            <a:ext cx="460889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V="1">
            <a:off x="4476937" y="2513199"/>
            <a:ext cx="460889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V="1">
            <a:off x="5444454" y="3367264"/>
            <a:ext cx="267309" cy="49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Oval 302"/>
          <p:cNvSpPr/>
          <p:nvPr/>
        </p:nvSpPr>
        <p:spPr>
          <a:xfrm>
            <a:off x="5616733" y="1536269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04" name="TextBox 303"/>
          <p:cNvSpPr txBox="1"/>
          <p:nvPr/>
        </p:nvSpPr>
        <p:spPr>
          <a:xfrm>
            <a:off x="6183042" y="1429435"/>
            <a:ext cx="69702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306" name="Picture 30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3672" y="3254606"/>
            <a:ext cx="98627" cy="223391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371" y="3282903"/>
            <a:ext cx="292798" cy="20515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1043" y="2410009"/>
            <a:ext cx="360604" cy="22111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5061" y="2400915"/>
            <a:ext cx="265059" cy="227950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63493" y="2409706"/>
            <a:ext cx="261977" cy="225671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1090" y="2391252"/>
            <a:ext cx="335947" cy="257584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65517" y="3287462"/>
            <a:ext cx="138694" cy="200596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11342" y="2390193"/>
            <a:ext cx="215746" cy="271261"/>
          </a:xfrm>
          <a:prstGeom prst="rect">
            <a:avLst/>
          </a:prstGeom>
        </p:spPr>
      </p:pic>
      <p:sp>
        <p:nvSpPr>
          <p:cNvPr id="314" name="Oval 313"/>
          <p:cNvSpPr/>
          <p:nvPr/>
        </p:nvSpPr>
        <p:spPr>
          <a:xfrm>
            <a:off x="4934635" y="2340186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5" name="Oval 314"/>
          <p:cNvSpPr/>
          <p:nvPr/>
        </p:nvSpPr>
        <p:spPr>
          <a:xfrm>
            <a:off x="5920001" y="233045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6" name="Oval 315"/>
          <p:cNvSpPr/>
          <p:nvPr/>
        </p:nvSpPr>
        <p:spPr>
          <a:xfrm>
            <a:off x="6926892" y="23381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7" name="Oval 316"/>
          <p:cNvSpPr/>
          <p:nvPr/>
        </p:nvSpPr>
        <p:spPr>
          <a:xfrm>
            <a:off x="7923021" y="2337059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18" name="Straight Connector 317"/>
          <p:cNvCxnSpPr/>
          <p:nvPr/>
        </p:nvCxnSpPr>
        <p:spPr>
          <a:xfrm flipV="1">
            <a:off x="6463694" y="2524782"/>
            <a:ext cx="460889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Oval 318"/>
          <p:cNvSpPr/>
          <p:nvPr/>
        </p:nvSpPr>
        <p:spPr>
          <a:xfrm>
            <a:off x="4909274" y="31780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20" name="Oval 319"/>
          <p:cNvSpPr/>
          <p:nvPr/>
        </p:nvSpPr>
        <p:spPr>
          <a:xfrm>
            <a:off x="5712377" y="3190507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21" name="Straight Connector 320"/>
          <p:cNvCxnSpPr>
            <a:stCxn id="298" idx="5"/>
            <a:endCxn id="319" idx="1"/>
          </p:cNvCxnSpPr>
          <p:nvPr/>
        </p:nvCxnSpPr>
        <p:spPr>
          <a:xfrm>
            <a:off x="4395311" y="2656087"/>
            <a:ext cx="592338" cy="575937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Oval 321"/>
          <p:cNvSpPr/>
          <p:nvPr/>
        </p:nvSpPr>
        <p:spPr>
          <a:xfrm>
            <a:off x="7067274" y="318186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23" name="Straight Connector 322"/>
          <p:cNvCxnSpPr>
            <a:stCxn id="314" idx="4"/>
            <a:endCxn id="319" idx="0"/>
          </p:cNvCxnSpPr>
          <p:nvPr/>
        </p:nvCxnSpPr>
        <p:spPr>
          <a:xfrm flipH="1">
            <a:off x="5176864" y="2709066"/>
            <a:ext cx="25361" cy="468937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314" idx="5"/>
          </p:cNvCxnSpPr>
          <p:nvPr/>
        </p:nvCxnSpPr>
        <p:spPr>
          <a:xfrm>
            <a:off x="5391439" y="2655044"/>
            <a:ext cx="465932" cy="560369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endCxn id="315" idx="4"/>
          </p:cNvCxnSpPr>
          <p:nvPr/>
        </p:nvCxnSpPr>
        <p:spPr>
          <a:xfrm flipV="1">
            <a:off x="6055061" y="2699330"/>
            <a:ext cx="132530" cy="491177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stCxn id="322" idx="1"/>
            <a:endCxn id="315" idx="5"/>
          </p:cNvCxnSpPr>
          <p:nvPr/>
        </p:nvCxnSpPr>
        <p:spPr>
          <a:xfrm flipH="1" flipV="1">
            <a:off x="6376805" y="2645309"/>
            <a:ext cx="768844" cy="590574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V="1">
            <a:off x="7524078" y="2688650"/>
            <a:ext cx="530811" cy="559738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7265517" y="2699330"/>
            <a:ext cx="0" cy="491177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H="1">
            <a:off x="4361368" y="1744194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>
            <a:off x="6019902" y="1744194"/>
            <a:ext cx="1111730" cy="5984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 flipV="1">
            <a:off x="5265076" y="1816310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>
            <a:stCxn id="303" idx="4"/>
            <a:endCxn id="315" idx="0"/>
          </p:cNvCxnSpPr>
          <p:nvPr/>
        </p:nvCxnSpPr>
        <p:spPr>
          <a:xfrm>
            <a:off x="5835088" y="1827482"/>
            <a:ext cx="352503" cy="50296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Oval 332"/>
          <p:cNvSpPr/>
          <p:nvPr/>
        </p:nvSpPr>
        <p:spPr>
          <a:xfrm>
            <a:off x="6629768" y="152272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34" name="Straight Connector 333"/>
          <p:cNvCxnSpPr/>
          <p:nvPr/>
        </p:nvCxnSpPr>
        <p:spPr>
          <a:xfrm flipH="1">
            <a:off x="5374403" y="1730647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7032936" y="1730647"/>
            <a:ext cx="1111730" cy="5984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flipV="1">
            <a:off x="6278110" y="1802762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>
            <a:stCxn id="333" idx="4"/>
          </p:cNvCxnSpPr>
          <p:nvPr/>
        </p:nvCxnSpPr>
        <p:spPr>
          <a:xfrm>
            <a:off x="6848122" y="1813935"/>
            <a:ext cx="352503" cy="50296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Oval 337"/>
          <p:cNvSpPr/>
          <p:nvPr/>
        </p:nvSpPr>
        <p:spPr>
          <a:xfrm>
            <a:off x="4203554" y="382984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39" name="Straight Connector 338"/>
          <p:cNvCxnSpPr>
            <a:stCxn id="298" idx="4"/>
          </p:cNvCxnSpPr>
          <p:nvPr/>
        </p:nvCxnSpPr>
        <p:spPr>
          <a:xfrm>
            <a:off x="4206097" y="2710108"/>
            <a:ext cx="189214" cy="111973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>
            <a:endCxn id="338" idx="7"/>
          </p:cNvCxnSpPr>
          <p:nvPr/>
        </p:nvCxnSpPr>
        <p:spPr>
          <a:xfrm flipH="1">
            <a:off x="4576309" y="3546882"/>
            <a:ext cx="557363" cy="32560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>
            <a:stCxn id="314" idx="3"/>
          </p:cNvCxnSpPr>
          <p:nvPr/>
        </p:nvCxnSpPr>
        <p:spPr>
          <a:xfrm flipH="1">
            <a:off x="4476937" y="2655044"/>
            <a:ext cx="536073" cy="117479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H="1">
            <a:off x="4640263" y="3546882"/>
            <a:ext cx="1194825" cy="41243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Oval 342"/>
          <p:cNvSpPr/>
          <p:nvPr/>
        </p:nvSpPr>
        <p:spPr>
          <a:xfrm>
            <a:off x="7617444" y="152793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44" name="Straight Connector 343"/>
          <p:cNvCxnSpPr/>
          <p:nvPr/>
        </p:nvCxnSpPr>
        <p:spPr>
          <a:xfrm flipH="1">
            <a:off x="6362079" y="1735857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stCxn id="343" idx="4"/>
          </p:cNvCxnSpPr>
          <p:nvPr/>
        </p:nvCxnSpPr>
        <p:spPr>
          <a:xfrm flipH="1">
            <a:off x="7398383" y="1819145"/>
            <a:ext cx="437416" cy="13401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V="1">
            <a:off x="7265786" y="1807972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>
            <a:endCxn id="317" idx="0"/>
          </p:cNvCxnSpPr>
          <p:nvPr/>
        </p:nvCxnSpPr>
        <p:spPr>
          <a:xfrm>
            <a:off x="7989235" y="1819145"/>
            <a:ext cx="201376" cy="517914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1" name="Group 360"/>
          <p:cNvGrpSpPr/>
          <p:nvPr/>
        </p:nvGrpSpPr>
        <p:grpSpPr>
          <a:xfrm>
            <a:off x="457201" y="2099446"/>
            <a:ext cx="3276600" cy="935049"/>
            <a:chOff x="882695" y="6595246"/>
            <a:chExt cx="8159705" cy="1152525"/>
          </a:xfrm>
        </p:grpSpPr>
        <p:pic>
          <p:nvPicPr>
            <p:cNvPr id="362" name="Picture 36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2695" y="6595246"/>
              <a:ext cx="5210175" cy="11525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63" name="Right Arrow 362"/>
            <p:cNvSpPr/>
            <p:nvPr/>
          </p:nvSpPr>
          <p:spPr>
            <a:xfrm>
              <a:off x="6908799" y="6919112"/>
              <a:ext cx="2133601" cy="487855"/>
            </a:xfrm>
            <a:prstGeom prst="rightArrow">
              <a:avLst/>
            </a:prstGeom>
            <a:solidFill>
              <a:srgbClr val="C00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882695" y="6595246"/>
              <a:ext cx="692105" cy="115252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1828800" y="6595246"/>
              <a:ext cx="111760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3046775" y="6646046"/>
              <a:ext cx="72717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089400" y="6671446"/>
              <a:ext cx="8890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5078774" y="6646046"/>
              <a:ext cx="963295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1828800" y="6646046"/>
              <a:ext cx="3048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2133600" y="6595246"/>
              <a:ext cx="74603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622800" y="6744376"/>
              <a:ext cx="355600" cy="77402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  <a:blipFill rotWithShape="0">
                <a:blip r:embed="rId12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  <a:blipFill rotWithShape="0">
                <a:blip r:embed="rId13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  <a:blipFill rotWithShape="0">
                <a:blip r:embed="rId14"/>
                <a:stretch>
                  <a:fillRect l="-2857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Oval 79"/>
          <p:cNvSpPr/>
          <p:nvPr/>
        </p:nvSpPr>
        <p:spPr>
          <a:xfrm>
            <a:off x="5290007" y="435348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81" name="Oval 80"/>
          <p:cNvSpPr/>
          <p:nvPr/>
        </p:nvSpPr>
        <p:spPr>
          <a:xfrm>
            <a:off x="5257800" y="381000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35294" r="-2941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4" name="TextBox 3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31429" r="-285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/>
          <p:cNvSpPr/>
          <p:nvPr/>
        </p:nvSpPr>
        <p:spPr>
          <a:xfrm>
            <a:off x="6096000" y="435506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English </a:t>
            </a:r>
            <a:r>
              <a:rPr lang="en-US" i="1" dirty="0">
                <a:solidFill>
                  <a:schemeClr val="accent6"/>
                </a:solidFill>
              </a:rPr>
              <a:t>n</a:t>
            </a:r>
            <a:r>
              <a:rPr lang="en-US" dirty="0">
                <a:solidFill>
                  <a:schemeClr val="accent6"/>
                </a:solidFill>
              </a:rPr>
              <a:t>-grams</a:t>
            </a:r>
            <a:endParaRPr lang="en-US" dirty="0"/>
          </a:p>
        </p:txBody>
      </p:sp>
      <p:sp>
        <p:nvSpPr>
          <p:cNvPr id="3" name="Down Arrow 8"/>
          <p:cNvSpPr/>
          <p:nvPr/>
        </p:nvSpPr>
        <p:spPr>
          <a:xfrm>
            <a:off x="7063493" y="5867400"/>
            <a:ext cx="137132" cy="228600"/>
          </a:xfrm>
          <a:prstGeom prst="down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715000" y="5955268"/>
            <a:ext cx="313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Bi-gram probability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[Mishra et al., CVPR’12, BMVC’12, 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499839" y="5103981"/>
            <a:ext cx="1263990" cy="563145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Slide Number Placeholder 8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265516" y="3297955"/>
            <a:ext cx="138694" cy="200596"/>
          </a:xfrm>
          <a:prstGeom prst="rect">
            <a:avLst/>
          </a:prstGeom>
        </p:spPr>
      </p:pic>
      <p:sp>
        <p:nvSpPr>
          <p:cNvPr id="84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{0, 1, …, 9,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 …,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𝑍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  <a:blipFill rotWithShape="0">
                <a:blip r:embed="rId18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208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610805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[Mishra et al., CVPR’12, BMVC’12, 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7680" y="4754880"/>
                <a:ext cx="8275320" cy="1160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accent6"/>
                    </a:solidFill>
                    <a:latin typeface="Sans serif"/>
                  </a:rPr>
                  <a:t>Pairwise </a:t>
                </a:r>
                <a:r>
                  <a:rPr lang="en-US" sz="2200" dirty="0">
                    <a:solidFill>
                      <a:schemeClr val="accent6"/>
                    </a:solidFill>
                    <a:latin typeface="Sans serif"/>
                  </a:rPr>
                  <a:t>cost</a:t>
                </a:r>
                <a:r>
                  <a:rPr lang="en-US" sz="2200" dirty="0">
                    <a:solidFill>
                      <a:schemeClr val="tx1"/>
                    </a:solidFill>
                  </a:rPr>
                  <a:t>: 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(overlap </a:t>
                </a:r>
                <a:r>
                  <a:rPr lang="en-US" sz="2200" dirty="0">
                    <a:solidFill>
                      <a:schemeClr val="tx1"/>
                    </a:solidFill>
                  </a:rPr>
                  <a:t>based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)</a:t>
                </a:r>
                <a:endParaRPr lang="en-US" sz="28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exp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⁡(−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" y="4754880"/>
                <a:ext cx="8275320" cy="1160831"/>
              </a:xfrm>
              <a:prstGeom prst="rect">
                <a:avLst/>
              </a:prstGeom>
              <a:blipFill rotWithShape="0">
                <a:blip r:embed="rId2"/>
                <a:stretch>
                  <a:fillRect l="-957" t="-3158" b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7" name="Group 296"/>
          <p:cNvGrpSpPr>
            <a:grpSpLocks noChangeAspect="1"/>
          </p:cNvGrpSpPr>
          <p:nvPr/>
        </p:nvGrpSpPr>
        <p:grpSpPr>
          <a:xfrm>
            <a:off x="3938507" y="1429435"/>
            <a:ext cx="4519693" cy="2691620"/>
            <a:chOff x="3792706" y="1593384"/>
            <a:chExt cx="13967854" cy="11247043"/>
          </a:xfrm>
        </p:grpSpPr>
        <p:sp>
          <p:nvSpPr>
            <p:cNvPr id="298" name="Oval 297"/>
            <p:cNvSpPr/>
            <p:nvPr/>
          </p:nvSpPr>
          <p:spPr>
            <a:xfrm>
              <a:off x="3792706" y="5403349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299" name="Straight Connector 298"/>
            <p:cNvCxnSpPr/>
            <p:nvPr/>
          </p:nvCxnSpPr>
          <p:spPr>
            <a:xfrm flipV="1">
              <a:off x="14708392" y="6203618"/>
              <a:ext cx="1424351" cy="1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8492049" y="6174690"/>
              <a:ext cx="1424351" cy="1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flipV="1">
              <a:off x="5456694" y="6121935"/>
              <a:ext cx="1424351" cy="1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8446748" y="9690679"/>
              <a:ext cx="826104" cy="2051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/>
            <p:cNvSpPr/>
            <p:nvPr/>
          </p:nvSpPr>
          <p:spPr>
            <a:xfrm>
              <a:off x="8979169" y="2039795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10729314" y="1593384"/>
              <a:ext cx="2154122" cy="1350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tx1"/>
                  </a:solidFill>
                </a:rPr>
                <a:t>…</a:t>
              </a:r>
            </a:p>
          </p:txBody>
        </p:sp>
        <p:pic>
          <p:nvPicPr>
            <p:cNvPr id="306" name="Picture 30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6294" y="9219935"/>
              <a:ext cx="304800" cy="933450"/>
            </a:xfrm>
            <a:prstGeom prst="rect">
              <a:avLst/>
            </a:prstGeom>
          </p:spPr>
        </p:pic>
        <p:pic>
          <p:nvPicPr>
            <p:cNvPr id="307" name="Picture 30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2846" y="9338176"/>
              <a:ext cx="904875" cy="857250"/>
            </a:xfrm>
            <a:prstGeom prst="rect">
              <a:avLst/>
            </a:prstGeom>
          </p:spPr>
        </p:pic>
        <p:pic>
          <p:nvPicPr>
            <p:cNvPr id="308" name="Picture 30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38222" y="5690752"/>
              <a:ext cx="1114425" cy="923925"/>
            </a:xfrm>
            <a:prstGeom prst="rect">
              <a:avLst/>
            </a:prstGeom>
          </p:spPr>
        </p:pic>
        <p:pic>
          <p:nvPicPr>
            <p:cNvPr id="309" name="Picture 30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33795" y="5652752"/>
              <a:ext cx="819150" cy="952500"/>
            </a:xfrm>
            <a:prstGeom prst="rect">
              <a:avLst/>
            </a:prstGeom>
          </p:spPr>
        </p:pic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50297" y="5689488"/>
              <a:ext cx="809625" cy="942975"/>
            </a:xfrm>
            <a:prstGeom prst="rect">
              <a:avLst/>
            </a:prstGeom>
          </p:spPr>
        </p:pic>
        <p:pic>
          <p:nvPicPr>
            <p:cNvPr id="311" name="Picture 3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40602" y="5612375"/>
              <a:ext cx="1038225" cy="1076325"/>
            </a:xfrm>
            <a:prstGeom prst="rect">
              <a:avLst/>
            </a:prstGeom>
          </p:spPr>
        </p:pic>
        <p:pic>
          <p:nvPicPr>
            <p:cNvPr id="312" name="Picture 31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74641" y="9357226"/>
              <a:ext cx="428625" cy="838200"/>
            </a:xfrm>
            <a:prstGeom prst="rect">
              <a:avLst/>
            </a:prstGeom>
          </p:spPr>
        </p:pic>
        <p:pic>
          <p:nvPicPr>
            <p:cNvPr id="313" name="Picture 31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26843" y="5607952"/>
              <a:ext cx="666750" cy="1133475"/>
            </a:xfrm>
            <a:prstGeom prst="rect">
              <a:avLst/>
            </a:prstGeom>
          </p:spPr>
        </p:pic>
        <p:sp>
          <p:nvSpPr>
            <p:cNvPr id="314" name="Oval 313"/>
            <p:cNvSpPr/>
            <p:nvPr/>
          </p:nvSpPr>
          <p:spPr>
            <a:xfrm>
              <a:off x="6871184" y="539899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5" name="Oval 314"/>
            <p:cNvSpPr/>
            <p:nvPr/>
          </p:nvSpPr>
          <p:spPr>
            <a:xfrm>
              <a:off x="9916400" y="535831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6" name="Oval 315"/>
            <p:cNvSpPr/>
            <p:nvPr/>
          </p:nvSpPr>
          <p:spPr>
            <a:xfrm>
              <a:off x="13028140" y="5390287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7" name="Oval 316"/>
            <p:cNvSpPr/>
            <p:nvPr/>
          </p:nvSpPr>
          <p:spPr>
            <a:xfrm>
              <a:off x="16106619" y="5385926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18" name="Straight Connector 317"/>
            <p:cNvCxnSpPr/>
            <p:nvPr/>
          </p:nvCxnSpPr>
          <p:spPr>
            <a:xfrm flipV="1">
              <a:off x="11596653" y="6170334"/>
              <a:ext cx="1424351" cy="1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Oval 318"/>
            <p:cNvSpPr/>
            <p:nvPr/>
          </p:nvSpPr>
          <p:spPr>
            <a:xfrm>
              <a:off x="6792807" y="8899843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20" name="Oval 319"/>
            <p:cNvSpPr/>
            <p:nvPr/>
          </p:nvSpPr>
          <p:spPr>
            <a:xfrm>
              <a:off x="9274750" y="8952094"/>
              <a:ext cx="1653941" cy="1541379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21" name="Straight Connector 320"/>
            <p:cNvCxnSpPr>
              <a:stCxn id="298" idx="5"/>
              <a:endCxn id="319" idx="1"/>
            </p:cNvCxnSpPr>
            <p:nvPr/>
          </p:nvCxnSpPr>
          <p:spPr>
            <a:xfrm>
              <a:off x="5204433" y="6718998"/>
              <a:ext cx="1830588" cy="2406575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Oval 321"/>
            <p:cNvSpPr/>
            <p:nvPr/>
          </p:nvSpPr>
          <p:spPr>
            <a:xfrm>
              <a:off x="13461982" y="8915971"/>
              <a:ext cx="1653940" cy="1541380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23" name="Straight Connector 322"/>
            <p:cNvCxnSpPr>
              <a:stCxn id="314" idx="4"/>
              <a:endCxn id="319" idx="0"/>
            </p:cNvCxnSpPr>
            <p:nvPr/>
          </p:nvCxnSpPr>
          <p:spPr>
            <a:xfrm flipH="1">
              <a:off x="7619778" y="6940372"/>
              <a:ext cx="78377" cy="1959471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>
              <a:stCxn id="314" idx="5"/>
            </p:cNvCxnSpPr>
            <p:nvPr/>
          </p:nvCxnSpPr>
          <p:spPr>
            <a:xfrm>
              <a:off x="8282911" y="6714642"/>
              <a:ext cx="1439935" cy="2341524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>
              <a:endCxn id="315" idx="4"/>
            </p:cNvCxnSpPr>
            <p:nvPr/>
          </p:nvCxnSpPr>
          <p:spPr>
            <a:xfrm flipV="1">
              <a:off x="10333795" y="6899692"/>
              <a:ext cx="409576" cy="2052402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>
              <a:stCxn id="322" idx="1"/>
              <a:endCxn id="315" idx="5"/>
            </p:cNvCxnSpPr>
            <p:nvPr/>
          </p:nvCxnSpPr>
          <p:spPr>
            <a:xfrm flipH="1" flipV="1">
              <a:off x="11328127" y="6673962"/>
              <a:ext cx="2376069" cy="2467738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V="1">
              <a:off x="14873709" y="6855066"/>
              <a:ext cx="1640441" cy="2338886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>
              <a:off x="14074641" y="6899692"/>
              <a:ext cx="0" cy="2052403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H="1">
              <a:off x="5099535" y="2908618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>
              <a:off x="10225138" y="2908618"/>
              <a:ext cx="3435737" cy="250048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V="1">
              <a:off x="7892391" y="3209955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>
              <a:stCxn id="303" idx="4"/>
              <a:endCxn id="315" idx="0"/>
            </p:cNvCxnSpPr>
            <p:nvPr/>
          </p:nvCxnSpPr>
          <p:spPr>
            <a:xfrm>
              <a:off x="9653982" y="3256640"/>
              <a:ext cx="1089389" cy="210167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/>
            <p:cNvSpPr/>
            <p:nvPr/>
          </p:nvSpPr>
          <p:spPr>
            <a:xfrm>
              <a:off x="12109894" y="1983187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34" name="Straight Connector 333"/>
            <p:cNvCxnSpPr/>
            <p:nvPr/>
          </p:nvCxnSpPr>
          <p:spPr>
            <a:xfrm flipH="1">
              <a:off x="8230260" y="2852010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13355863" y="2852010"/>
              <a:ext cx="3435737" cy="250048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V="1">
              <a:off x="11023116" y="3153347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>
              <a:stCxn id="333" idx="4"/>
            </p:cNvCxnSpPr>
            <p:nvPr/>
          </p:nvCxnSpPr>
          <p:spPr>
            <a:xfrm>
              <a:off x="12784707" y="3200032"/>
              <a:ext cx="1089389" cy="210167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Oval 337"/>
            <p:cNvSpPr/>
            <p:nvPr/>
          </p:nvSpPr>
          <p:spPr>
            <a:xfrm>
              <a:off x="4611819" y="11623582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39" name="Straight Connector 338"/>
            <p:cNvCxnSpPr>
              <a:stCxn id="298" idx="4"/>
            </p:cNvCxnSpPr>
            <p:nvPr/>
          </p:nvCxnSpPr>
          <p:spPr>
            <a:xfrm>
              <a:off x="4619677" y="6944728"/>
              <a:ext cx="584756" cy="467885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>
              <a:endCxn id="338" idx="7"/>
            </p:cNvCxnSpPr>
            <p:nvPr/>
          </p:nvCxnSpPr>
          <p:spPr>
            <a:xfrm flipH="1">
              <a:off x="5763796" y="10441222"/>
              <a:ext cx="1722498" cy="136056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>
              <a:stCxn id="314" idx="3"/>
            </p:cNvCxnSpPr>
            <p:nvPr/>
          </p:nvCxnSpPr>
          <p:spPr>
            <a:xfrm flipH="1">
              <a:off x="5456694" y="6714642"/>
              <a:ext cx="1656704" cy="490894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5961444" y="10441222"/>
              <a:ext cx="3692538" cy="17233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Oval 342"/>
            <p:cNvSpPr/>
            <p:nvPr/>
          </p:nvSpPr>
          <p:spPr>
            <a:xfrm>
              <a:off x="15162250" y="2004957"/>
              <a:ext cx="1349625" cy="1216845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50"/>
            </a:p>
          </p:txBody>
        </p:sp>
        <p:cxnSp>
          <p:nvCxnSpPr>
            <p:cNvPr id="344" name="Straight Connector 343"/>
            <p:cNvCxnSpPr/>
            <p:nvPr/>
          </p:nvCxnSpPr>
          <p:spPr>
            <a:xfrm flipH="1">
              <a:off x="11282616" y="2873780"/>
              <a:ext cx="3903343" cy="25533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>
              <a:stCxn id="343" idx="4"/>
            </p:cNvCxnSpPr>
            <p:nvPr/>
          </p:nvCxnSpPr>
          <p:spPr>
            <a:xfrm flipH="1">
              <a:off x="14485255" y="3221802"/>
              <a:ext cx="1351808" cy="559966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V="1">
              <a:off x="14075472" y="3175117"/>
              <a:ext cx="1539175" cy="225197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>
              <a:endCxn id="317" idx="0"/>
            </p:cNvCxnSpPr>
            <p:nvPr/>
          </p:nvCxnSpPr>
          <p:spPr>
            <a:xfrm>
              <a:off x="16311249" y="3221802"/>
              <a:ext cx="622341" cy="2164124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1" name="Group 360"/>
          <p:cNvGrpSpPr/>
          <p:nvPr/>
        </p:nvGrpSpPr>
        <p:grpSpPr>
          <a:xfrm>
            <a:off x="457201" y="2099446"/>
            <a:ext cx="3276600" cy="935049"/>
            <a:chOff x="882695" y="6595246"/>
            <a:chExt cx="8159705" cy="1152525"/>
          </a:xfrm>
        </p:grpSpPr>
        <p:pic>
          <p:nvPicPr>
            <p:cNvPr id="362" name="Picture 36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2695" y="6595246"/>
              <a:ext cx="5210175" cy="11525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63" name="Right Arrow 362"/>
            <p:cNvSpPr/>
            <p:nvPr/>
          </p:nvSpPr>
          <p:spPr>
            <a:xfrm>
              <a:off x="6908799" y="6919112"/>
              <a:ext cx="2133601" cy="487855"/>
            </a:xfrm>
            <a:prstGeom prst="rightArrow">
              <a:avLst/>
            </a:prstGeom>
            <a:solidFill>
              <a:srgbClr val="C00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882695" y="6595246"/>
              <a:ext cx="692105" cy="115252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1828800" y="6595246"/>
              <a:ext cx="111760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3046775" y="6646046"/>
              <a:ext cx="72717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089400" y="6671446"/>
              <a:ext cx="8890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5078774" y="6646046"/>
              <a:ext cx="963295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1828800" y="6646046"/>
              <a:ext cx="3048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2133600" y="6595246"/>
              <a:ext cx="74603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622800" y="6744376"/>
              <a:ext cx="355600" cy="77402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  <a:blipFill rotWithShape="0">
                <a:blip r:embed="rId12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  <a:blipFill rotWithShape="0">
                <a:blip r:embed="rId13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  <a:blipFill rotWithShape="0">
                <a:blip r:embed="rId14"/>
                <a:stretch>
                  <a:fillRect l="-2857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Down Arrow 75"/>
          <p:cNvSpPr/>
          <p:nvPr/>
        </p:nvSpPr>
        <p:spPr>
          <a:xfrm>
            <a:off x="7063493" y="5943600"/>
            <a:ext cx="137132" cy="228600"/>
          </a:xfrm>
          <a:prstGeom prst="down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15000" y="6107668"/>
            <a:ext cx="313658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accent6"/>
                </a:solidFill>
              </a:rPr>
              <a:t>Overlap between windows</a:t>
            </a:r>
            <a:endParaRPr lang="en-US" sz="1700" dirty="0">
              <a:solidFill>
                <a:schemeClr val="accent6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5290007" y="435348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85" name="Oval 84"/>
          <p:cNvSpPr/>
          <p:nvPr/>
        </p:nvSpPr>
        <p:spPr>
          <a:xfrm>
            <a:off x="5257800" y="381000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35294" r="-2941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4" name="TextBox 3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31429" r="-285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/>
          <p:cNvSpPr/>
          <p:nvPr/>
        </p:nvSpPr>
        <p:spPr>
          <a:xfrm>
            <a:off x="6096000" y="435506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English </a:t>
            </a:r>
            <a:r>
              <a:rPr lang="en-US" i="1" dirty="0">
                <a:solidFill>
                  <a:schemeClr val="accent6"/>
                </a:solidFill>
              </a:rPr>
              <a:t>n</a:t>
            </a:r>
            <a:r>
              <a:rPr lang="en-US" dirty="0">
                <a:solidFill>
                  <a:schemeClr val="accent6"/>
                </a:solidFill>
              </a:rPr>
              <a:t>-grams</a:t>
            </a:r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6477000" y="5304255"/>
            <a:ext cx="1384906" cy="563145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2" name="Slide Number Placeholder 8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83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018099" y="2407753"/>
            <a:ext cx="360604" cy="221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{0, 1, …, 9,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 …,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𝑍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  <a:blipFill rotWithShape="0">
                <a:blip r:embed="rId18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43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8" name="Oval 297"/>
          <p:cNvSpPr/>
          <p:nvPr/>
        </p:nvSpPr>
        <p:spPr>
          <a:xfrm>
            <a:off x="3938507" y="2341228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299" name="Straight Connector 298"/>
          <p:cNvCxnSpPr/>
          <p:nvPr/>
        </p:nvCxnSpPr>
        <p:spPr>
          <a:xfrm flipV="1">
            <a:off x="7470585" y="2532747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V="1">
            <a:off x="5459112" y="2525824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V="1">
            <a:off x="4476937" y="2513199"/>
            <a:ext cx="460889" cy="0"/>
          </a:xfrm>
          <a:prstGeom prst="line">
            <a:avLst/>
          </a:prstGeom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V="1">
            <a:off x="5444454" y="3367264"/>
            <a:ext cx="267309" cy="491"/>
          </a:xfrm>
          <a:prstGeom prst="line">
            <a:avLst/>
          </a:prstGeom>
          <a:ln w="3175">
            <a:solidFill>
              <a:schemeClr val="accent1">
                <a:shade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Oval 302"/>
          <p:cNvSpPr/>
          <p:nvPr/>
        </p:nvSpPr>
        <p:spPr>
          <a:xfrm>
            <a:off x="5616733" y="1536269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635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04" name="TextBox 303"/>
          <p:cNvSpPr txBox="1"/>
          <p:nvPr/>
        </p:nvSpPr>
        <p:spPr>
          <a:xfrm>
            <a:off x="6183042" y="1429435"/>
            <a:ext cx="69702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306" name="Picture 30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3672" y="3254606"/>
            <a:ext cx="98627" cy="223391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371" y="3282903"/>
            <a:ext cx="292798" cy="20515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1043" y="2410009"/>
            <a:ext cx="360604" cy="22111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5061" y="2400915"/>
            <a:ext cx="265059" cy="227950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63493" y="2409706"/>
            <a:ext cx="261977" cy="225671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1090" y="2391252"/>
            <a:ext cx="335947" cy="257584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65517" y="3287462"/>
            <a:ext cx="138694" cy="200596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11342" y="2390193"/>
            <a:ext cx="215746" cy="271261"/>
          </a:xfrm>
          <a:prstGeom prst="rect">
            <a:avLst/>
          </a:prstGeom>
        </p:spPr>
      </p:pic>
      <p:sp>
        <p:nvSpPr>
          <p:cNvPr id="314" name="Oval 313"/>
          <p:cNvSpPr/>
          <p:nvPr/>
        </p:nvSpPr>
        <p:spPr>
          <a:xfrm>
            <a:off x="4934635" y="2340186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5" name="Oval 314"/>
          <p:cNvSpPr/>
          <p:nvPr/>
        </p:nvSpPr>
        <p:spPr>
          <a:xfrm>
            <a:off x="5920001" y="233045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6" name="Oval 315"/>
          <p:cNvSpPr/>
          <p:nvPr/>
        </p:nvSpPr>
        <p:spPr>
          <a:xfrm>
            <a:off x="6926892" y="23381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7" name="Oval 316"/>
          <p:cNvSpPr/>
          <p:nvPr/>
        </p:nvSpPr>
        <p:spPr>
          <a:xfrm>
            <a:off x="7923021" y="2337059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18" name="Straight Connector 317"/>
          <p:cNvCxnSpPr/>
          <p:nvPr/>
        </p:nvCxnSpPr>
        <p:spPr>
          <a:xfrm flipV="1">
            <a:off x="6463694" y="2524782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Oval 318"/>
          <p:cNvSpPr/>
          <p:nvPr/>
        </p:nvSpPr>
        <p:spPr>
          <a:xfrm>
            <a:off x="4909274" y="31780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20" name="Oval 319"/>
          <p:cNvSpPr/>
          <p:nvPr/>
        </p:nvSpPr>
        <p:spPr>
          <a:xfrm>
            <a:off x="5712377" y="3190507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21" name="Straight Connector 320"/>
          <p:cNvCxnSpPr>
            <a:stCxn id="298" idx="5"/>
            <a:endCxn id="319" idx="1"/>
          </p:cNvCxnSpPr>
          <p:nvPr/>
        </p:nvCxnSpPr>
        <p:spPr>
          <a:xfrm>
            <a:off x="4395311" y="2656087"/>
            <a:ext cx="592338" cy="5759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Oval 321"/>
          <p:cNvSpPr/>
          <p:nvPr/>
        </p:nvSpPr>
        <p:spPr>
          <a:xfrm>
            <a:off x="7067274" y="318186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23" name="Straight Connector 322"/>
          <p:cNvCxnSpPr>
            <a:stCxn id="314" idx="4"/>
            <a:endCxn id="319" idx="0"/>
          </p:cNvCxnSpPr>
          <p:nvPr/>
        </p:nvCxnSpPr>
        <p:spPr>
          <a:xfrm flipH="1">
            <a:off x="5176864" y="2709066"/>
            <a:ext cx="25361" cy="4689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314" idx="5"/>
          </p:cNvCxnSpPr>
          <p:nvPr/>
        </p:nvCxnSpPr>
        <p:spPr>
          <a:xfrm>
            <a:off x="5391439" y="2655044"/>
            <a:ext cx="465932" cy="560369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endCxn id="315" idx="4"/>
          </p:cNvCxnSpPr>
          <p:nvPr/>
        </p:nvCxnSpPr>
        <p:spPr>
          <a:xfrm flipV="1">
            <a:off x="6055061" y="2699330"/>
            <a:ext cx="132530" cy="49117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stCxn id="322" idx="1"/>
            <a:endCxn id="315" idx="5"/>
          </p:cNvCxnSpPr>
          <p:nvPr/>
        </p:nvCxnSpPr>
        <p:spPr>
          <a:xfrm flipH="1" flipV="1">
            <a:off x="6376805" y="2645309"/>
            <a:ext cx="768844" cy="590574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V="1">
            <a:off x="7524078" y="2688650"/>
            <a:ext cx="530811" cy="559738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7265517" y="2699330"/>
            <a:ext cx="0" cy="49117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H="1">
            <a:off x="4361368" y="1744194"/>
            <a:ext cx="1263037" cy="611054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>
            <a:off x="6019902" y="1744194"/>
            <a:ext cx="1111730" cy="598411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 flipV="1">
            <a:off x="5265076" y="1816310"/>
            <a:ext cx="498043" cy="538939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>
            <a:stCxn id="303" idx="4"/>
            <a:endCxn id="315" idx="0"/>
          </p:cNvCxnSpPr>
          <p:nvPr/>
        </p:nvCxnSpPr>
        <p:spPr>
          <a:xfrm>
            <a:off x="5835088" y="1827482"/>
            <a:ext cx="352503" cy="502968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Oval 332"/>
          <p:cNvSpPr/>
          <p:nvPr/>
        </p:nvSpPr>
        <p:spPr>
          <a:xfrm>
            <a:off x="6629768" y="152272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34" name="Straight Connector 333"/>
          <p:cNvCxnSpPr/>
          <p:nvPr/>
        </p:nvCxnSpPr>
        <p:spPr>
          <a:xfrm flipH="1">
            <a:off x="5374403" y="1730647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7032936" y="1730647"/>
            <a:ext cx="1111730" cy="5984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flipV="1">
            <a:off x="6278110" y="1802762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>
            <a:stCxn id="333" idx="4"/>
          </p:cNvCxnSpPr>
          <p:nvPr/>
        </p:nvCxnSpPr>
        <p:spPr>
          <a:xfrm>
            <a:off x="6848122" y="1813935"/>
            <a:ext cx="352503" cy="50296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Oval 337"/>
          <p:cNvSpPr/>
          <p:nvPr/>
        </p:nvSpPr>
        <p:spPr>
          <a:xfrm>
            <a:off x="4203554" y="382984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39" name="Straight Connector 338"/>
          <p:cNvCxnSpPr>
            <a:stCxn id="298" idx="4"/>
          </p:cNvCxnSpPr>
          <p:nvPr/>
        </p:nvCxnSpPr>
        <p:spPr>
          <a:xfrm>
            <a:off x="4206097" y="2710108"/>
            <a:ext cx="189214" cy="111973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>
            <a:endCxn id="338" idx="7"/>
          </p:cNvCxnSpPr>
          <p:nvPr/>
        </p:nvCxnSpPr>
        <p:spPr>
          <a:xfrm flipH="1">
            <a:off x="4576309" y="3546882"/>
            <a:ext cx="557363" cy="32560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>
            <a:stCxn id="314" idx="3"/>
          </p:cNvCxnSpPr>
          <p:nvPr/>
        </p:nvCxnSpPr>
        <p:spPr>
          <a:xfrm flipH="1">
            <a:off x="4476937" y="2655044"/>
            <a:ext cx="536073" cy="117479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H="1">
            <a:off x="4640263" y="3546882"/>
            <a:ext cx="1194825" cy="41243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Oval 342"/>
          <p:cNvSpPr/>
          <p:nvPr/>
        </p:nvSpPr>
        <p:spPr>
          <a:xfrm>
            <a:off x="7617444" y="152793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44" name="Straight Connector 343"/>
          <p:cNvCxnSpPr/>
          <p:nvPr/>
        </p:nvCxnSpPr>
        <p:spPr>
          <a:xfrm flipH="1">
            <a:off x="6362079" y="1735857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stCxn id="343" idx="4"/>
          </p:cNvCxnSpPr>
          <p:nvPr/>
        </p:nvCxnSpPr>
        <p:spPr>
          <a:xfrm flipH="1">
            <a:off x="7398383" y="1819145"/>
            <a:ext cx="437416" cy="13401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V="1">
            <a:off x="7265786" y="1807972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>
            <a:endCxn id="317" idx="0"/>
          </p:cNvCxnSpPr>
          <p:nvPr/>
        </p:nvCxnSpPr>
        <p:spPr>
          <a:xfrm>
            <a:off x="7989235" y="1819145"/>
            <a:ext cx="201376" cy="517914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1" name="Group 360"/>
          <p:cNvGrpSpPr/>
          <p:nvPr/>
        </p:nvGrpSpPr>
        <p:grpSpPr>
          <a:xfrm>
            <a:off x="457201" y="2099446"/>
            <a:ext cx="3276600" cy="935049"/>
            <a:chOff x="882695" y="6595246"/>
            <a:chExt cx="8159705" cy="1152525"/>
          </a:xfrm>
        </p:grpSpPr>
        <p:pic>
          <p:nvPicPr>
            <p:cNvPr id="362" name="Picture 36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2695" y="6595246"/>
              <a:ext cx="5210175" cy="11525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63" name="Right Arrow 362"/>
            <p:cNvSpPr/>
            <p:nvPr/>
          </p:nvSpPr>
          <p:spPr>
            <a:xfrm>
              <a:off x="6908799" y="6919112"/>
              <a:ext cx="2133601" cy="487855"/>
            </a:xfrm>
            <a:prstGeom prst="rightArrow">
              <a:avLst/>
            </a:prstGeom>
            <a:solidFill>
              <a:srgbClr val="C00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882695" y="6595246"/>
              <a:ext cx="692105" cy="115252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1828800" y="6595246"/>
              <a:ext cx="111760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3046775" y="6646046"/>
              <a:ext cx="72717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089400" y="6671446"/>
              <a:ext cx="8890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5078774" y="6646046"/>
              <a:ext cx="963295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1828800" y="6646046"/>
              <a:ext cx="3048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2133600" y="6595246"/>
              <a:ext cx="74603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622800" y="6744376"/>
              <a:ext cx="355600" cy="77402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  <a:blipFill rotWithShape="0">
                <a:blip r:embed="rId12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  <a:blipFill rotWithShape="0">
                <a:blip r:embed="rId13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  <a:blipFill rotWithShape="0">
                <a:blip r:embed="rId14"/>
                <a:stretch>
                  <a:fillRect l="-2857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5122" y="4356456"/>
                <a:ext cx="7631915" cy="2425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accent6"/>
                    </a:solidFill>
                    <a:latin typeface="Sans serif"/>
                  </a:rPr>
                  <a:t>Higher Order cost: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solidFill>
                      <a:schemeClr val="tx1"/>
                    </a:solidFill>
                    <a:latin typeface="Sans serif"/>
                  </a:rPr>
                  <a:t>Decomposed into unary +  pairwise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i="1" dirty="0" smtClean="0">
                    <a:solidFill>
                      <a:schemeClr val="tx1"/>
                    </a:solidFill>
                    <a:latin typeface="Sans serif"/>
                    <a:ea typeface="Cambria Math" panose="02040503050406030204" pitchFamily="18" charset="0"/>
                  </a:rPr>
                  <a:t>Unary cost: </a:t>
                </a:r>
                <a:endParaRPr lang="en-US" sz="2200" b="0" i="1" dirty="0" smtClean="0">
                  <a:solidFill>
                    <a:schemeClr val="tx1"/>
                  </a:solidFill>
                  <a:latin typeface="Sans serif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800" b="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400" dirty="0" smtClean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22" y="4356456"/>
                <a:ext cx="7631915" cy="2425344"/>
              </a:xfrm>
              <a:prstGeom prst="rect">
                <a:avLst/>
              </a:prstGeom>
              <a:blipFill rotWithShape="0">
                <a:blip r:embed="rId15"/>
                <a:stretch>
                  <a:fillRect l="-1038" t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Oval 75"/>
          <p:cNvSpPr/>
          <p:nvPr/>
        </p:nvSpPr>
        <p:spPr>
          <a:xfrm>
            <a:off x="5290007" y="435348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35294" r="-2941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4" name="TextBox 3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blipFill rotWithShape="0">
                <a:blip r:embed="rId17"/>
                <a:stretch>
                  <a:fillRect l="-31429" r="-285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ectangle 80"/>
          <p:cNvSpPr/>
          <p:nvPr/>
        </p:nvSpPr>
        <p:spPr>
          <a:xfrm>
            <a:off x="6096000" y="435506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English </a:t>
            </a:r>
            <a:r>
              <a:rPr lang="en-US" i="1" dirty="0">
                <a:solidFill>
                  <a:schemeClr val="accent6"/>
                </a:solidFill>
              </a:rPr>
              <a:t>n</a:t>
            </a:r>
            <a:r>
              <a:rPr lang="en-US" dirty="0">
                <a:solidFill>
                  <a:schemeClr val="accent6"/>
                </a:solidFill>
              </a:rPr>
              <a:t>-grams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7341850" y="5421868"/>
            <a:ext cx="1236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accent6"/>
                </a:solidFill>
              </a:rPr>
              <a:t>n</a:t>
            </a:r>
            <a:r>
              <a:rPr lang="en-US" dirty="0" smtClean="0">
                <a:solidFill>
                  <a:schemeClr val="accent6"/>
                </a:solidFill>
              </a:rPr>
              <a:t>-grams 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probability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7063493" y="5715000"/>
            <a:ext cx="278357" cy="152400"/>
          </a:xfrm>
          <a:prstGeom prst="rightArrow">
            <a:avLst/>
          </a:prstGeom>
          <a:solidFill>
            <a:srgbClr val="C00000"/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5" name="Oval 84"/>
          <p:cNvSpPr/>
          <p:nvPr/>
        </p:nvSpPr>
        <p:spPr>
          <a:xfrm>
            <a:off x="5257800" y="381000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86" name="TextBox 85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[Mishra et al., CVPR’12, BMVC’12, 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019800" y="5486401"/>
            <a:ext cx="841763" cy="444238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43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{0, 1, …, 9,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 …,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𝑍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  <a:blipFill rotWithShape="0">
                <a:blip r:embed="rId18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39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381000" y="6336268"/>
            <a:ext cx="579120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8" name="Oval 297"/>
          <p:cNvSpPr/>
          <p:nvPr/>
        </p:nvSpPr>
        <p:spPr>
          <a:xfrm>
            <a:off x="3938507" y="2341228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299" name="Straight Connector 298"/>
          <p:cNvCxnSpPr/>
          <p:nvPr/>
        </p:nvCxnSpPr>
        <p:spPr>
          <a:xfrm flipV="1">
            <a:off x="7470585" y="2532747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V="1">
            <a:off x="5459112" y="2525824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V="1">
            <a:off x="4476937" y="2513199"/>
            <a:ext cx="460889" cy="0"/>
          </a:xfrm>
          <a:prstGeom prst="line">
            <a:avLst/>
          </a:prstGeom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V="1">
            <a:off x="5444454" y="3367264"/>
            <a:ext cx="267309" cy="491"/>
          </a:xfrm>
          <a:prstGeom prst="line">
            <a:avLst/>
          </a:prstGeom>
          <a:ln w="3175">
            <a:solidFill>
              <a:schemeClr val="accent1">
                <a:shade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Oval 302"/>
          <p:cNvSpPr/>
          <p:nvPr/>
        </p:nvSpPr>
        <p:spPr>
          <a:xfrm>
            <a:off x="5616733" y="1536269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04" name="TextBox 303"/>
          <p:cNvSpPr txBox="1"/>
          <p:nvPr/>
        </p:nvSpPr>
        <p:spPr>
          <a:xfrm>
            <a:off x="6183042" y="1429435"/>
            <a:ext cx="69702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306" name="Picture 3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3672" y="3254606"/>
            <a:ext cx="98627" cy="223391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371" y="3282903"/>
            <a:ext cx="292798" cy="20515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1043" y="2410009"/>
            <a:ext cx="360604" cy="22111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5061" y="2400915"/>
            <a:ext cx="265059" cy="227950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63493" y="2409706"/>
            <a:ext cx="261977" cy="225671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31090" y="2391252"/>
            <a:ext cx="335947" cy="257584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65517" y="3287462"/>
            <a:ext cx="138694" cy="200596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11342" y="2390193"/>
            <a:ext cx="215746" cy="271261"/>
          </a:xfrm>
          <a:prstGeom prst="rect">
            <a:avLst/>
          </a:prstGeom>
        </p:spPr>
      </p:pic>
      <p:sp>
        <p:nvSpPr>
          <p:cNvPr id="314" name="Oval 313"/>
          <p:cNvSpPr/>
          <p:nvPr/>
        </p:nvSpPr>
        <p:spPr>
          <a:xfrm>
            <a:off x="4934635" y="2340186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5" name="Oval 314"/>
          <p:cNvSpPr/>
          <p:nvPr/>
        </p:nvSpPr>
        <p:spPr>
          <a:xfrm>
            <a:off x="5920001" y="233045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6" name="Oval 315"/>
          <p:cNvSpPr/>
          <p:nvPr/>
        </p:nvSpPr>
        <p:spPr>
          <a:xfrm>
            <a:off x="6926892" y="23381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17" name="Oval 316"/>
          <p:cNvSpPr/>
          <p:nvPr/>
        </p:nvSpPr>
        <p:spPr>
          <a:xfrm>
            <a:off x="7923021" y="2337059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18" name="Straight Connector 317"/>
          <p:cNvCxnSpPr/>
          <p:nvPr/>
        </p:nvCxnSpPr>
        <p:spPr>
          <a:xfrm flipV="1">
            <a:off x="6463694" y="2524782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Oval 318"/>
          <p:cNvSpPr/>
          <p:nvPr/>
        </p:nvSpPr>
        <p:spPr>
          <a:xfrm>
            <a:off x="4909274" y="31780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20" name="Oval 319"/>
          <p:cNvSpPr/>
          <p:nvPr/>
        </p:nvSpPr>
        <p:spPr>
          <a:xfrm>
            <a:off x="5712377" y="3190507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21" name="Straight Connector 320"/>
          <p:cNvCxnSpPr>
            <a:stCxn id="298" idx="5"/>
            <a:endCxn id="319" idx="1"/>
          </p:cNvCxnSpPr>
          <p:nvPr/>
        </p:nvCxnSpPr>
        <p:spPr>
          <a:xfrm>
            <a:off x="4395311" y="2656087"/>
            <a:ext cx="592338" cy="5759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Oval 321"/>
          <p:cNvSpPr/>
          <p:nvPr/>
        </p:nvSpPr>
        <p:spPr>
          <a:xfrm>
            <a:off x="7067274" y="318186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23" name="Straight Connector 322"/>
          <p:cNvCxnSpPr>
            <a:stCxn id="314" idx="4"/>
            <a:endCxn id="319" idx="0"/>
          </p:cNvCxnSpPr>
          <p:nvPr/>
        </p:nvCxnSpPr>
        <p:spPr>
          <a:xfrm flipH="1">
            <a:off x="5176864" y="2709066"/>
            <a:ext cx="25361" cy="4689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314" idx="5"/>
          </p:cNvCxnSpPr>
          <p:nvPr/>
        </p:nvCxnSpPr>
        <p:spPr>
          <a:xfrm>
            <a:off x="5391439" y="2655044"/>
            <a:ext cx="465932" cy="560369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endCxn id="315" idx="4"/>
          </p:cNvCxnSpPr>
          <p:nvPr/>
        </p:nvCxnSpPr>
        <p:spPr>
          <a:xfrm flipV="1">
            <a:off x="6055061" y="2699330"/>
            <a:ext cx="132530" cy="49117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stCxn id="322" idx="1"/>
            <a:endCxn id="315" idx="5"/>
          </p:cNvCxnSpPr>
          <p:nvPr/>
        </p:nvCxnSpPr>
        <p:spPr>
          <a:xfrm flipH="1" flipV="1">
            <a:off x="6376805" y="2645309"/>
            <a:ext cx="768844" cy="590574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V="1">
            <a:off x="7524078" y="2688650"/>
            <a:ext cx="530811" cy="559738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7265517" y="2699330"/>
            <a:ext cx="0" cy="49117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H="1">
            <a:off x="4361368" y="1744194"/>
            <a:ext cx="1263037" cy="611054"/>
          </a:xfrm>
          <a:prstGeom prst="line">
            <a:avLst/>
          </a:prstGeom>
          <a:ln w="635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>
            <a:off x="6019902" y="1744194"/>
            <a:ext cx="1111730" cy="598411"/>
          </a:xfrm>
          <a:prstGeom prst="line">
            <a:avLst/>
          </a:prstGeom>
          <a:ln w="635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 flipV="1">
            <a:off x="5265076" y="1816310"/>
            <a:ext cx="498043" cy="538939"/>
          </a:xfrm>
          <a:prstGeom prst="line">
            <a:avLst/>
          </a:prstGeom>
          <a:ln w="635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>
            <a:stCxn id="303" idx="4"/>
            <a:endCxn id="315" idx="0"/>
          </p:cNvCxnSpPr>
          <p:nvPr/>
        </p:nvCxnSpPr>
        <p:spPr>
          <a:xfrm>
            <a:off x="5835088" y="1827482"/>
            <a:ext cx="352503" cy="502968"/>
          </a:xfrm>
          <a:prstGeom prst="line">
            <a:avLst/>
          </a:prstGeom>
          <a:ln w="635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Oval 332"/>
          <p:cNvSpPr/>
          <p:nvPr/>
        </p:nvSpPr>
        <p:spPr>
          <a:xfrm>
            <a:off x="6629768" y="152272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34" name="Straight Connector 333"/>
          <p:cNvCxnSpPr/>
          <p:nvPr/>
        </p:nvCxnSpPr>
        <p:spPr>
          <a:xfrm flipH="1">
            <a:off x="5374403" y="1730647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7032936" y="1730647"/>
            <a:ext cx="1111730" cy="5984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flipV="1">
            <a:off x="6278110" y="1802762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>
            <a:stCxn id="333" idx="4"/>
          </p:cNvCxnSpPr>
          <p:nvPr/>
        </p:nvCxnSpPr>
        <p:spPr>
          <a:xfrm>
            <a:off x="6848122" y="1813935"/>
            <a:ext cx="352503" cy="50296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Oval 337"/>
          <p:cNvSpPr/>
          <p:nvPr/>
        </p:nvSpPr>
        <p:spPr>
          <a:xfrm>
            <a:off x="4203554" y="382984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39" name="Straight Connector 338"/>
          <p:cNvCxnSpPr>
            <a:stCxn id="298" idx="4"/>
          </p:cNvCxnSpPr>
          <p:nvPr/>
        </p:nvCxnSpPr>
        <p:spPr>
          <a:xfrm>
            <a:off x="4206097" y="2710108"/>
            <a:ext cx="189214" cy="111973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>
            <a:endCxn id="338" idx="7"/>
          </p:cNvCxnSpPr>
          <p:nvPr/>
        </p:nvCxnSpPr>
        <p:spPr>
          <a:xfrm flipH="1">
            <a:off x="4576309" y="3546882"/>
            <a:ext cx="557363" cy="32560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>
            <a:stCxn id="314" idx="3"/>
          </p:cNvCxnSpPr>
          <p:nvPr/>
        </p:nvCxnSpPr>
        <p:spPr>
          <a:xfrm flipH="1">
            <a:off x="4476937" y="2655044"/>
            <a:ext cx="536073" cy="117479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H="1">
            <a:off x="4640263" y="3546882"/>
            <a:ext cx="1194825" cy="41243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Oval 342"/>
          <p:cNvSpPr/>
          <p:nvPr/>
        </p:nvSpPr>
        <p:spPr>
          <a:xfrm>
            <a:off x="7617444" y="152793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344" name="Straight Connector 343"/>
          <p:cNvCxnSpPr/>
          <p:nvPr/>
        </p:nvCxnSpPr>
        <p:spPr>
          <a:xfrm flipH="1">
            <a:off x="6362079" y="1735857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stCxn id="343" idx="4"/>
          </p:cNvCxnSpPr>
          <p:nvPr/>
        </p:nvCxnSpPr>
        <p:spPr>
          <a:xfrm flipH="1">
            <a:off x="7398383" y="1819145"/>
            <a:ext cx="437416" cy="13401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V="1">
            <a:off x="7265786" y="1807972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>
            <a:endCxn id="317" idx="0"/>
          </p:cNvCxnSpPr>
          <p:nvPr/>
        </p:nvCxnSpPr>
        <p:spPr>
          <a:xfrm>
            <a:off x="7989235" y="1819145"/>
            <a:ext cx="201376" cy="517914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1" name="Group 360"/>
          <p:cNvGrpSpPr/>
          <p:nvPr/>
        </p:nvGrpSpPr>
        <p:grpSpPr>
          <a:xfrm>
            <a:off x="457201" y="2099446"/>
            <a:ext cx="3276600" cy="935049"/>
            <a:chOff x="882695" y="6595246"/>
            <a:chExt cx="8159705" cy="1152525"/>
          </a:xfrm>
        </p:grpSpPr>
        <p:pic>
          <p:nvPicPr>
            <p:cNvPr id="362" name="Picture 36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695" y="6595246"/>
              <a:ext cx="5210175" cy="11525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63" name="Right Arrow 362"/>
            <p:cNvSpPr/>
            <p:nvPr/>
          </p:nvSpPr>
          <p:spPr>
            <a:xfrm>
              <a:off x="6908799" y="6919112"/>
              <a:ext cx="2133601" cy="487855"/>
            </a:xfrm>
            <a:prstGeom prst="rightArrow">
              <a:avLst/>
            </a:prstGeom>
            <a:solidFill>
              <a:srgbClr val="C00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882695" y="6595246"/>
              <a:ext cx="692105" cy="115252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1828800" y="6595246"/>
              <a:ext cx="111760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3046775" y="6646046"/>
              <a:ext cx="72717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089400" y="6671446"/>
              <a:ext cx="8890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5078774" y="6646046"/>
              <a:ext cx="963295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1828800" y="6646046"/>
              <a:ext cx="3048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2133600" y="6595246"/>
              <a:ext cx="74603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622800" y="6744376"/>
              <a:ext cx="355600" cy="77402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2540913"/>
                <a:ext cx="513795" cy="430887"/>
              </a:xfrm>
              <a:prstGeom prst="rect">
                <a:avLst/>
              </a:prstGeom>
              <a:blipFill rotWithShape="0">
                <a:blip r:embed="rId11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805" y="2514600"/>
                <a:ext cx="517001" cy="462884"/>
              </a:xfrm>
              <a:prstGeom prst="rect">
                <a:avLst/>
              </a:prstGeom>
              <a:blipFill rotWithShape="0">
                <a:blip r:embed="rId12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405" y="1321713"/>
                <a:ext cx="430969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2857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5122" y="4356456"/>
                <a:ext cx="7631915" cy="1943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accent6"/>
                    </a:solidFill>
                    <a:latin typeface="Sans serif"/>
                  </a:rPr>
                  <a:t>Higher Order cost: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solidFill>
                      <a:schemeClr val="tx1"/>
                    </a:solidFill>
                    <a:latin typeface="Sans serif"/>
                  </a:rPr>
                  <a:t>Decomposed into unary +  pairwise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i="1" dirty="0" smtClean="0">
                    <a:solidFill>
                      <a:schemeClr val="tx1"/>
                    </a:solidFill>
                    <a:latin typeface="Sans serif"/>
                    <a:ea typeface="Cambria Math" panose="02040503050406030204" pitchFamily="18" charset="0"/>
                  </a:rPr>
                  <a:t>Pairwise cost: </a:t>
                </a:r>
                <a:r>
                  <a:rPr lang="en-US" sz="2200" dirty="0">
                    <a:solidFill>
                      <a:schemeClr val="tx1"/>
                    </a:solidFill>
                    <a:latin typeface="Sans serif"/>
                  </a:rPr>
                  <a:t>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Sans serif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Sans serif"/>
                  </a:rPr>
                  <a:t> is based on their agreement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800" b="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22" y="4356456"/>
                <a:ext cx="7631915" cy="1943481"/>
              </a:xfrm>
              <a:prstGeom prst="rect">
                <a:avLst/>
              </a:prstGeom>
              <a:blipFill rotWithShape="0">
                <a:blip r:embed="rId14"/>
                <a:stretch>
                  <a:fillRect l="-1038" t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Oval 75"/>
          <p:cNvSpPr/>
          <p:nvPr/>
        </p:nvSpPr>
        <p:spPr>
          <a:xfrm>
            <a:off x="5290007" y="435348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35294" r="-2941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31429" r="-285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ectangle 80"/>
          <p:cNvSpPr/>
          <p:nvPr/>
        </p:nvSpPr>
        <p:spPr>
          <a:xfrm>
            <a:off x="6096000" y="435506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English </a:t>
            </a:r>
            <a:r>
              <a:rPr lang="en-US" i="1" dirty="0">
                <a:solidFill>
                  <a:schemeClr val="accent6"/>
                </a:solidFill>
              </a:rPr>
              <a:t>n</a:t>
            </a:r>
            <a:r>
              <a:rPr lang="en-US" dirty="0">
                <a:solidFill>
                  <a:schemeClr val="accent6"/>
                </a:solidFill>
              </a:rPr>
              <a:t>-grams</a:t>
            </a:r>
            <a:endParaRPr lang="en-US" dirty="0"/>
          </a:p>
        </p:txBody>
      </p:sp>
      <p:sp>
        <p:nvSpPr>
          <p:cNvPr id="83" name="Oval 82"/>
          <p:cNvSpPr/>
          <p:nvPr/>
        </p:nvSpPr>
        <p:spPr>
          <a:xfrm>
            <a:off x="5257800" y="381000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82" name="TextBox 81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[Mishra et al., CVPR’12, BMVC’12,CVIU’16]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84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{0, 1, …, 9,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 …,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𝑍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  <a:blipFill rotWithShape="0">
                <a:blip r:embed="rId17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1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roup 360"/>
          <p:cNvGrpSpPr/>
          <p:nvPr/>
        </p:nvGrpSpPr>
        <p:grpSpPr>
          <a:xfrm>
            <a:off x="457201" y="2099446"/>
            <a:ext cx="3276600" cy="935049"/>
            <a:chOff x="882695" y="6595246"/>
            <a:chExt cx="8159705" cy="1152525"/>
          </a:xfrm>
        </p:grpSpPr>
        <p:pic>
          <p:nvPicPr>
            <p:cNvPr id="362" name="Picture 3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695" y="6595246"/>
              <a:ext cx="5210175" cy="11525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63" name="Right Arrow 362"/>
            <p:cNvSpPr/>
            <p:nvPr/>
          </p:nvSpPr>
          <p:spPr>
            <a:xfrm>
              <a:off x="6908799" y="6919112"/>
              <a:ext cx="2133601" cy="487855"/>
            </a:xfrm>
            <a:prstGeom prst="rightArrow">
              <a:avLst/>
            </a:prstGeom>
            <a:solidFill>
              <a:srgbClr val="C00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882695" y="6595246"/>
              <a:ext cx="692105" cy="115252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1828800" y="6595246"/>
              <a:ext cx="111760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3046775" y="6646046"/>
              <a:ext cx="72717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089400" y="6671446"/>
              <a:ext cx="8890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5078774" y="6646046"/>
              <a:ext cx="963295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1828800" y="6646046"/>
              <a:ext cx="304800" cy="9231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2133600" y="6595246"/>
              <a:ext cx="746030" cy="9739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622800" y="6744376"/>
              <a:ext cx="355600" cy="77402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5122" y="4719935"/>
                <a:ext cx="70287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𝑈𝑛𝑎𝑟𝑦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𝑃𝑎𝑖𝑟𝑤𝑖𝑠𝑒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𝑖𝑔h𝑒𝑟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𝑜𝑟𝑑𝑒𝑟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𝑐𝑜𝑠𝑡𝑠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22" y="4719935"/>
                <a:ext cx="7028707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360235" y="5405735"/>
            <a:ext cx="656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/>
                </a:solidFill>
              </a:rPr>
              <a:t>Minimization: TRW-S </a:t>
            </a:r>
            <a:r>
              <a:rPr lang="en-US" sz="1600" dirty="0" smtClean="0">
                <a:solidFill>
                  <a:schemeClr val="accent2"/>
                </a:solidFill>
                <a:latin typeface="Sans serif"/>
              </a:rPr>
              <a:t>[</a:t>
            </a:r>
            <a:r>
              <a:rPr lang="en-US" sz="1600" dirty="0">
                <a:solidFill>
                  <a:schemeClr val="accent2"/>
                </a:solidFill>
                <a:latin typeface="Sans serif"/>
              </a:rPr>
              <a:t>Kolmogorov, TPAMI 2006]</a:t>
            </a:r>
            <a:r>
              <a:rPr lang="en-US" sz="2400" b="1" dirty="0">
                <a:solidFill>
                  <a:schemeClr val="accent6"/>
                </a:solidFill>
                <a:latin typeface="Sans serif"/>
              </a:rPr>
              <a:t> </a:t>
            </a:r>
            <a:endParaRPr lang="en-US" sz="2400" b="1" baseline="30000" dirty="0">
              <a:solidFill>
                <a:schemeClr val="accent6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938507" y="2341228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7470585" y="2532747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459112" y="2525824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4476937" y="2513199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444454" y="3367264"/>
            <a:ext cx="267309" cy="491"/>
          </a:xfrm>
          <a:prstGeom prst="line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5616733" y="1536269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83" name="TextBox 82"/>
          <p:cNvSpPr txBox="1"/>
          <p:nvPr/>
        </p:nvSpPr>
        <p:spPr>
          <a:xfrm>
            <a:off x="6183042" y="1429435"/>
            <a:ext cx="69702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3672" y="3254606"/>
            <a:ext cx="98627" cy="223391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371" y="3282903"/>
            <a:ext cx="292798" cy="20515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1043" y="2410009"/>
            <a:ext cx="360604" cy="22111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55061" y="2400915"/>
            <a:ext cx="265059" cy="22795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63493" y="2409706"/>
            <a:ext cx="261977" cy="22567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65517" y="3287462"/>
            <a:ext cx="138694" cy="200596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11342" y="2390193"/>
            <a:ext cx="215746" cy="271261"/>
          </a:xfrm>
          <a:prstGeom prst="rect">
            <a:avLst/>
          </a:prstGeom>
        </p:spPr>
      </p:pic>
      <p:sp>
        <p:nvSpPr>
          <p:cNvPr id="93" name="Oval 92"/>
          <p:cNvSpPr/>
          <p:nvPr/>
        </p:nvSpPr>
        <p:spPr>
          <a:xfrm>
            <a:off x="4934635" y="2340186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94" name="Oval 93"/>
          <p:cNvSpPr/>
          <p:nvPr/>
        </p:nvSpPr>
        <p:spPr>
          <a:xfrm>
            <a:off x="5920001" y="233045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95" name="Oval 94"/>
          <p:cNvSpPr/>
          <p:nvPr/>
        </p:nvSpPr>
        <p:spPr>
          <a:xfrm>
            <a:off x="6926892" y="23381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97" name="Straight Connector 96"/>
          <p:cNvCxnSpPr/>
          <p:nvPr/>
        </p:nvCxnSpPr>
        <p:spPr>
          <a:xfrm flipV="1">
            <a:off x="6463694" y="2524782"/>
            <a:ext cx="460889" cy="0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4909274" y="317800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99" name="Oval 98"/>
          <p:cNvSpPr/>
          <p:nvPr/>
        </p:nvSpPr>
        <p:spPr>
          <a:xfrm>
            <a:off x="5712377" y="3190507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100" name="Straight Connector 99"/>
          <p:cNvCxnSpPr>
            <a:stCxn id="77" idx="5"/>
            <a:endCxn id="98" idx="1"/>
          </p:cNvCxnSpPr>
          <p:nvPr/>
        </p:nvCxnSpPr>
        <p:spPr>
          <a:xfrm>
            <a:off x="4395311" y="2656087"/>
            <a:ext cx="592338" cy="5759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7067274" y="3181862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102" name="Straight Connector 101"/>
          <p:cNvCxnSpPr>
            <a:stCxn id="93" idx="4"/>
            <a:endCxn id="98" idx="0"/>
          </p:cNvCxnSpPr>
          <p:nvPr/>
        </p:nvCxnSpPr>
        <p:spPr>
          <a:xfrm flipH="1">
            <a:off x="5176864" y="2709066"/>
            <a:ext cx="25361" cy="46893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93" idx="5"/>
          </p:cNvCxnSpPr>
          <p:nvPr/>
        </p:nvCxnSpPr>
        <p:spPr>
          <a:xfrm>
            <a:off x="5391439" y="2655044"/>
            <a:ext cx="465932" cy="560369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endCxn id="94" idx="4"/>
          </p:cNvCxnSpPr>
          <p:nvPr/>
        </p:nvCxnSpPr>
        <p:spPr>
          <a:xfrm flipV="1">
            <a:off x="6055061" y="2699330"/>
            <a:ext cx="132530" cy="49117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01" idx="1"/>
            <a:endCxn id="94" idx="5"/>
          </p:cNvCxnSpPr>
          <p:nvPr/>
        </p:nvCxnSpPr>
        <p:spPr>
          <a:xfrm flipH="1" flipV="1">
            <a:off x="6376805" y="2645309"/>
            <a:ext cx="768844" cy="590574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7524078" y="2688650"/>
            <a:ext cx="530811" cy="559738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265517" y="2699330"/>
            <a:ext cx="0" cy="491177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4361368" y="1744194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6019902" y="1744194"/>
            <a:ext cx="1111730" cy="5984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5265076" y="1816310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82" idx="4"/>
            <a:endCxn id="94" idx="0"/>
          </p:cNvCxnSpPr>
          <p:nvPr/>
        </p:nvCxnSpPr>
        <p:spPr>
          <a:xfrm>
            <a:off x="5835088" y="1827482"/>
            <a:ext cx="352503" cy="50296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/>
          <p:cNvSpPr/>
          <p:nvPr/>
        </p:nvSpPr>
        <p:spPr>
          <a:xfrm>
            <a:off x="6629768" y="152272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113" name="Straight Connector 112"/>
          <p:cNvCxnSpPr/>
          <p:nvPr/>
        </p:nvCxnSpPr>
        <p:spPr>
          <a:xfrm flipH="1">
            <a:off x="5374403" y="1730647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7032936" y="1730647"/>
            <a:ext cx="1111730" cy="59841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V="1">
            <a:off x="6278110" y="1802762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112" idx="4"/>
          </p:cNvCxnSpPr>
          <p:nvPr/>
        </p:nvCxnSpPr>
        <p:spPr>
          <a:xfrm>
            <a:off x="6848122" y="1813935"/>
            <a:ext cx="352503" cy="50296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/>
          <p:cNvSpPr/>
          <p:nvPr/>
        </p:nvSpPr>
        <p:spPr>
          <a:xfrm>
            <a:off x="4203554" y="382984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118" name="Straight Connector 117"/>
          <p:cNvCxnSpPr>
            <a:stCxn id="77" idx="4"/>
          </p:cNvCxnSpPr>
          <p:nvPr/>
        </p:nvCxnSpPr>
        <p:spPr>
          <a:xfrm>
            <a:off x="4206097" y="2710108"/>
            <a:ext cx="189214" cy="111973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endCxn id="117" idx="7"/>
          </p:cNvCxnSpPr>
          <p:nvPr/>
        </p:nvCxnSpPr>
        <p:spPr>
          <a:xfrm flipH="1">
            <a:off x="4576309" y="3546882"/>
            <a:ext cx="557363" cy="32560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93" idx="3"/>
          </p:cNvCxnSpPr>
          <p:nvPr/>
        </p:nvCxnSpPr>
        <p:spPr>
          <a:xfrm flipH="1">
            <a:off x="4476937" y="2655044"/>
            <a:ext cx="536073" cy="117479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4640263" y="3546882"/>
            <a:ext cx="1194825" cy="41243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7617444" y="152793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cxnSp>
        <p:nvCxnSpPr>
          <p:cNvPr id="123" name="Straight Connector 122"/>
          <p:cNvCxnSpPr/>
          <p:nvPr/>
        </p:nvCxnSpPr>
        <p:spPr>
          <a:xfrm flipH="1">
            <a:off x="6362079" y="1735857"/>
            <a:ext cx="1263037" cy="6110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122" idx="4"/>
          </p:cNvCxnSpPr>
          <p:nvPr/>
        </p:nvCxnSpPr>
        <p:spPr>
          <a:xfrm flipH="1">
            <a:off x="7398383" y="1819145"/>
            <a:ext cx="437416" cy="13401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7265786" y="1807972"/>
            <a:ext cx="498043" cy="53893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8014003" y="1837334"/>
            <a:ext cx="201376" cy="517914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38508" y="1905000"/>
            <a:ext cx="3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128700" y="1905000"/>
            <a:ext cx="3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N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6119300" y="1905000"/>
            <a:ext cx="3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033700" y="1905000"/>
            <a:ext cx="3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8229600" y="1905000"/>
            <a:ext cx="3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7490900" y="3302913"/>
                <a:ext cx="3577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</m:oMath>
                  </m:oMathPara>
                </a14:m>
                <a:endParaRPr lang="en-US" sz="2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900" y="3302913"/>
                <a:ext cx="357700" cy="43088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Oval 134"/>
          <p:cNvSpPr/>
          <p:nvPr/>
        </p:nvSpPr>
        <p:spPr>
          <a:xfrm>
            <a:off x="5290007" y="4353482"/>
            <a:ext cx="436709" cy="291213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10" y="3864397"/>
                <a:ext cx="208390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35294" r="-2941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07" y="4367696"/>
                <a:ext cx="208390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31429" r="-285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Rectangle 138"/>
          <p:cNvSpPr/>
          <p:nvPr/>
        </p:nvSpPr>
        <p:spPr>
          <a:xfrm>
            <a:off x="6096000" y="435506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English </a:t>
            </a:r>
            <a:r>
              <a:rPr lang="en-US" i="1" dirty="0">
                <a:solidFill>
                  <a:schemeClr val="accent6"/>
                </a:solidFill>
              </a:rPr>
              <a:t>n</a:t>
            </a:r>
            <a:r>
              <a:rPr lang="en-US" dirty="0">
                <a:solidFill>
                  <a:schemeClr val="accent6"/>
                </a:solidFill>
              </a:rPr>
              <a:t>-grams</a:t>
            </a:r>
            <a:endParaRPr lang="en-US" dirty="0"/>
          </a:p>
        </p:txBody>
      </p:sp>
      <p:sp>
        <p:nvSpPr>
          <p:cNvPr id="140" name="Oval 139"/>
          <p:cNvSpPr/>
          <p:nvPr/>
        </p:nvSpPr>
        <p:spPr>
          <a:xfrm>
            <a:off x="5257800" y="3810000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6119300" y="3302913"/>
                <a:ext cx="3577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</m:oMath>
                  </m:oMathPara>
                </a14:m>
                <a:endParaRPr lang="en-US" sz="2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300" y="3302913"/>
                <a:ext cx="357700" cy="43088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>
                <a:off x="4648200" y="3276600"/>
                <a:ext cx="3577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</m:oMath>
                  </m:oMathPara>
                </a14:m>
                <a:endParaRPr lang="en-US" sz="2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276600"/>
                <a:ext cx="357700" cy="430887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Slide Number Placeholder 13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031090" y="2391252"/>
            <a:ext cx="335947" cy="257584"/>
          </a:xfrm>
          <a:prstGeom prst="rect">
            <a:avLst/>
          </a:prstGeom>
        </p:spPr>
      </p:pic>
      <p:sp>
        <p:nvSpPr>
          <p:cNvPr id="9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Top-down and Bottom-up Approach</a:t>
            </a:r>
          </a:p>
        </p:txBody>
      </p:sp>
      <p:sp>
        <p:nvSpPr>
          <p:cNvPr id="84" name="Oval 83"/>
          <p:cNvSpPr/>
          <p:nvPr/>
        </p:nvSpPr>
        <p:spPr>
          <a:xfrm>
            <a:off x="7923021" y="2337059"/>
            <a:ext cx="535179" cy="368880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{0, 1, …, 9,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 …, 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𝑍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cs typeface="Arial" pitchFamily="34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𝜖</m:t>
                      </m:r>
                      <m:r>
                        <a:rPr lang="en-US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468" y="3821668"/>
                <a:ext cx="2491964" cy="369332"/>
              </a:xfrm>
              <a:prstGeom prst="rect">
                <a:avLst/>
              </a:prstGeom>
              <a:blipFill rotWithShape="0">
                <a:blip r:embed="rId18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53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Performance Gain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8511888"/>
              </p:ext>
            </p:extLst>
          </p:nvPr>
        </p:nvGraphicFramePr>
        <p:xfrm>
          <a:off x="971600" y="980728"/>
          <a:ext cx="770485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10327" y="5075892"/>
            <a:ext cx="44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66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Quantitative Results: Closed Vocab.</a:t>
            </a: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386146"/>
              </p:ext>
            </p:extLst>
          </p:nvPr>
        </p:nvGraphicFramePr>
        <p:xfrm>
          <a:off x="539552" y="1052737"/>
          <a:ext cx="828092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281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Quantitative Results: Closed Vocab.</a:t>
            </a: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813887"/>
              </p:ext>
            </p:extLst>
          </p:nvPr>
        </p:nvGraphicFramePr>
        <p:xfrm>
          <a:off x="539552" y="1052737"/>
          <a:ext cx="7916416" cy="504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23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Quantitative Results: Closed Vocab.</a:t>
            </a: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9361008"/>
              </p:ext>
            </p:extLst>
          </p:nvPr>
        </p:nvGraphicFramePr>
        <p:xfrm>
          <a:off x="0" y="980728"/>
          <a:ext cx="896448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47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18866"/>
            <a:ext cx="7772400" cy="6794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dirty="0" smtClean="0">
                <a:latin typeface="Sans serif"/>
              </a:rPr>
              <a:t>Word </a:t>
            </a:r>
            <a:r>
              <a:rPr lang="en-IN" sz="3400" dirty="0">
                <a:latin typeface="Sans serif"/>
              </a:rPr>
              <a:t>R</a:t>
            </a:r>
            <a:r>
              <a:rPr lang="en-IN" sz="3400" dirty="0" smtClean="0">
                <a:latin typeface="Sans serif"/>
              </a:rPr>
              <a:t>ecognition: The Problem</a:t>
            </a:r>
          </a:p>
        </p:txBody>
      </p:sp>
      <p:grpSp>
        <p:nvGrpSpPr>
          <p:cNvPr id="3" name="Group 12"/>
          <p:cNvGrpSpPr/>
          <p:nvPr/>
        </p:nvGrpSpPr>
        <p:grpSpPr>
          <a:xfrm>
            <a:off x="762000" y="1188720"/>
            <a:ext cx="2851350" cy="2138513"/>
            <a:chOff x="762000" y="1188720"/>
            <a:chExt cx="2851350" cy="2138513"/>
          </a:xfrm>
        </p:grpSpPr>
        <p:pic>
          <p:nvPicPr>
            <p:cNvPr id="15" name="Picture 10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188720"/>
              <a:ext cx="2851350" cy="213851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1371600" y="2133600"/>
              <a:ext cx="1447801" cy="3048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62400" y="2057400"/>
            <a:ext cx="2209800" cy="457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239000" y="211449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0" dirty="0" smtClean="0">
                <a:solidFill>
                  <a:schemeClr val="tx1"/>
                </a:solidFill>
              </a:rPr>
              <a:t>CAPOGIRO</a:t>
            </a:r>
            <a:endParaRPr lang="en-US" sz="2000" b="1" baseline="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1600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Recognize a cropped word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339953" y="2110442"/>
            <a:ext cx="822847" cy="404158"/>
          </a:xfrm>
          <a:prstGeom prst="rightArrow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95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324348"/>
              </p:ext>
            </p:extLst>
          </p:nvPr>
        </p:nvGraphicFramePr>
        <p:xfrm>
          <a:off x="982214" y="1274600"/>
          <a:ext cx="6398098" cy="435326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67000"/>
                <a:gridCol w="1219200"/>
                <a:gridCol w="1371600"/>
                <a:gridCol w="1140298"/>
              </a:tblGrid>
              <a:tr h="37801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Method</a:t>
                      </a:r>
                      <a:endParaRPr lang="en-US" sz="18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T="57912" marB="57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ICDAR03</a:t>
                      </a:r>
                      <a:endParaRPr lang="en-US" sz="18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T="57912" marB="57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ICDAR11</a:t>
                      </a:r>
                      <a:endParaRPr lang="en-US" sz="18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T="57912" marB="57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IIIT-5K (large)</a:t>
                      </a:r>
                      <a:endParaRPr lang="en-US" sz="18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T="57912" marB="57912"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ABBYY9.0</a:t>
                      </a:r>
                      <a:endParaRPr lang="en-US" sz="1800" dirty="0"/>
                    </a:p>
                  </a:txBody>
                  <a:tcPr marT="57912" marB="57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46</a:t>
                      </a:r>
                      <a:endParaRPr lang="en-US" sz="1800" dirty="0"/>
                    </a:p>
                  </a:txBody>
                  <a:tcPr marT="57912" marB="57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46</a:t>
                      </a:r>
                      <a:endParaRPr lang="en-US" sz="1800" dirty="0"/>
                    </a:p>
                  </a:txBody>
                  <a:tcPr marT="57912" marB="57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marT="57912" marB="57912"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Our Bin.</a:t>
                      </a:r>
                      <a:r>
                        <a:rPr lang="en-US" sz="1800" baseline="0" dirty="0" smtClean="0"/>
                        <a:t> + tesseract</a:t>
                      </a:r>
                      <a:endParaRPr lang="en-US" sz="1800" dirty="0"/>
                    </a:p>
                  </a:txBody>
                  <a:tcPr marT="57912" marB="57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56</a:t>
                      </a:r>
                      <a:endParaRPr lang="en-US" sz="1800" dirty="0"/>
                    </a:p>
                  </a:txBody>
                  <a:tcPr marT="57912" marB="57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55</a:t>
                      </a:r>
                      <a:endParaRPr lang="en-US" sz="1800" dirty="0"/>
                    </a:p>
                  </a:txBody>
                  <a:tcPr marT="57912" marB="57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32</a:t>
                      </a:r>
                      <a:endParaRPr lang="en-US" sz="1800" dirty="0"/>
                    </a:p>
                  </a:txBody>
                  <a:tcPr marT="57912" marB="57912"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TH-OCR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41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Kaist</a:t>
                      </a:r>
                      <a:r>
                        <a:rPr lang="en-US" sz="1800" dirty="0" smtClean="0"/>
                        <a:t> System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36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Proposed</a:t>
                      </a:r>
                      <a:endParaRPr lang="en-US" sz="1800" baseline="0" dirty="0" smtClean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68</a:t>
                      </a:r>
                      <a:endParaRPr lang="en-US" sz="1800" b="1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-</a:t>
                      </a:r>
                      <a:endParaRPr lang="en-US" sz="1800" b="1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47</a:t>
                      </a:r>
                      <a:endParaRPr lang="en-US" sz="1800" b="1" dirty="0"/>
                    </a:p>
                  </a:txBody>
                  <a:tcPr marT="57912" marB="57912"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Weinman</a:t>
                      </a:r>
                      <a:r>
                        <a:rPr lang="en-US" sz="1800" dirty="0" smtClean="0"/>
                        <a:t> et</a:t>
                      </a:r>
                      <a:r>
                        <a:rPr lang="en-US" sz="1800" baseline="0" dirty="0" smtClean="0"/>
                        <a:t> al. [TPAMI’14]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57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Field</a:t>
                      </a:r>
                      <a:r>
                        <a:rPr lang="en-US" sz="1800" baseline="0" dirty="0" smtClean="0"/>
                        <a:t>-Miller [ICDAR’13]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63</a:t>
                      </a:r>
                      <a:endParaRPr lang="en-US" sz="1800" b="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Strokelets</a:t>
                      </a:r>
                      <a:r>
                        <a:rPr lang="en-US" sz="1800" dirty="0" smtClean="0"/>
                        <a:t> [CVPR’14]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38</a:t>
                      </a:r>
                      <a:endParaRPr lang="en-US" sz="1800" dirty="0"/>
                    </a:p>
                  </a:txBody>
                  <a:tcPr marT="57912" marB="57912"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51522" y="5252605"/>
            <a:ext cx="12858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1"/>
                </a:solidFill>
              </a:rPr>
              <a:t>Mid level </a:t>
            </a:r>
          </a:p>
          <a:p>
            <a:r>
              <a:rPr lang="en-US" sz="1500" b="1" dirty="0" smtClean="0">
                <a:solidFill>
                  <a:schemeClr val="tx1"/>
                </a:solidFill>
              </a:rPr>
              <a:t>features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2459" y="4071451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1"/>
                </a:solidFill>
              </a:rPr>
              <a:t>Energy min.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02034" y="2448439"/>
            <a:ext cx="152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1"/>
                </a:solidFill>
              </a:rPr>
              <a:t>ICDAR competition winners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3919" y="3652594"/>
            <a:ext cx="6400800" cy="4446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Right Brace 2"/>
          <p:cNvSpPr/>
          <p:nvPr/>
        </p:nvSpPr>
        <p:spPr bwMode="auto">
          <a:xfrm>
            <a:off x="7467600" y="2311878"/>
            <a:ext cx="228600" cy="92333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ight Brace 13"/>
          <p:cNvSpPr/>
          <p:nvPr/>
        </p:nvSpPr>
        <p:spPr bwMode="auto">
          <a:xfrm>
            <a:off x="7476655" y="3747761"/>
            <a:ext cx="92505" cy="970546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Right Brace 14"/>
          <p:cNvSpPr/>
          <p:nvPr/>
        </p:nvSpPr>
        <p:spPr bwMode="auto">
          <a:xfrm>
            <a:off x="7442521" y="5281136"/>
            <a:ext cx="126761" cy="27563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ight Brace 10"/>
          <p:cNvSpPr/>
          <p:nvPr/>
        </p:nvSpPr>
        <p:spPr bwMode="auto">
          <a:xfrm>
            <a:off x="7478731" y="4788765"/>
            <a:ext cx="68167" cy="31239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81900" y="4815391"/>
            <a:ext cx="22764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1"/>
                </a:solidFill>
              </a:rPr>
              <a:t>Error correction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1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Quantitative Results: Open Vocab.</a:t>
            </a:r>
          </a:p>
        </p:txBody>
      </p:sp>
    </p:spTree>
    <p:extLst>
      <p:ext uri="{BB962C8B-B14F-4D97-AF65-F5344CB8AC3E}">
        <p14:creationId xmlns:p14="http://schemas.microsoft.com/office/powerpoint/2010/main" val="39369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3888" y="1648021"/>
            <a:ext cx="1586136" cy="79037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3888" y="2996954"/>
            <a:ext cx="1586136" cy="8186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36500" y="1631875"/>
            <a:ext cx="2724084" cy="80652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310896" y="1648021"/>
            <a:ext cx="1819606" cy="79037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05607" y="1631874"/>
            <a:ext cx="1614863" cy="80652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772552" y="2996952"/>
            <a:ext cx="2047919" cy="78035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628537" y="4570992"/>
            <a:ext cx="2191934" cy="83559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206783" y="2996954"/>
            <a:ext cx="2405529" cy="78035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206784" y="4558616"/>
            <a:ext cx="1730774" cy="84797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433888" y="4558617"/>
            <a:ext cx="1586136" cy="83559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859490" y="2996953"/>
            <a:ext cx="1678103" cy="78035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4130502" y="4570992"/>
            <a:ext cx="2351154" cy="83559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63" name="Rectangle 62"/>
          <p:cNvSpPr/>
          <p:nvPr/>
        </p:nvSpPr>
        <p:spPr>
          <a:xfrm>
            <a:off x="1012891" y="1276074"/>
            <a:ext cx="1007133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SUPER</a:t>
            </a:r>
            <a:endParaRPr lang="en-US" b="1" dirty="0"/>
          </a:p>
        </p:txBody>
      </p:sp>
      <p:sp>
        <p:nvSpPr>
          <p:cNvPr id="64" name="Rectangle 63"/>
          <p:cNvSpPr/>
          <p:nvPr/>
        </p:nvSpPr>
        <p:spPr>
          <a:xfrm>
            <a:off x="3316168" y="1276074"/>
            <a:ext cx="837413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PUFF</a:t>
            </a:r>
            <a:endParaRPr lang="en-US" b="1" dirty="0"/>
          </a:p>
        </p:txBody>
      </p:sp>
      <p:sp>
        <p:nvSpPr>
          <p:cNvPr id="65" name="Rectangle 64"/>
          <p:cNvSpPr/>
          <p:nvPr/>
        </p:nvSpPr>
        <p:spPr>
          <a:xfrm>
            <a:off x="5844088" y="1276074"/>
            <a:ext cx="1215517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CASBAH</a:t>
            </a:r>
            <a:endParaRPr lang="en-US" b="1" dirty="0"/>
          </a:p>
        </p:txBody>
      </p:sp>
      <p:sp>
        <p:nvSpPr>
          <p:cNvPr id="66" name="Rectangle 65"/>
          <p:cNvSpPr/>
          <p:nvPr/>
        </p:nvSpPr>
        <p:spPr>
          <a:xfrm>
            <a:off x="7996688" y="1276074"/>
            <a:ext cx="823784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FUJI</a:t>
            </a:r>
            <a:endParaRPr lang="en-US" b="1" dirty="0"/>
          </a:p>
        </p:txBody>
      </p:sp>
      <p:sp>
        <p:nvSpPr>
          <p:cNvPr id="67" name="Rectangle 66"/>
          <p:cNvSpPr/>
          <p:nvPr/>
        </p:nvSpPr>
        <p:spPr>
          <a:xfrm>
            <a:off x="1028876" y="2636912"/>
            <a:ext cx="990170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PIZZA</a:t>
            </a:r>
            <a:endParaRPr lang="en-US" b="1" dirty="0"/>
          </a:p>
        </p:txBody>
      </p:sp>
      <p:sp>
        <p:nvSpPr>
          <p:cNvPr id="68" name="Rectangle 67"/>
          <p:cNvSpPr/>
          <p:nvPr/>
        </p:nvSpPr>
        <p:spPr>
          <a:xfrm>
            <a:off x="3072171" y="2636912"/>
            <a:ext cx="1540141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CAPOGIRO</a:t>
            </a:r>
            <a:endParaRPr lang="en-US" b="1" dirty="0"/>
          </a:p>
        </p:txBody>
      </p:sp>
      <p:sp>
        <p:nvSpPr>
          <p:cNvPr id="69" name="Rectangle 68"/>
          <p:cNvSpPr/>
          <p:nvPr/>
        </p:nvSpPr>
        <p:spPr>
          <a:xfrm>
            <a:off x="5476409" y="2636912"/>
            <a:ext cx="1080120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BANK</a:t>
            </a:r>
            <a:endParaRPr lang="en-US" b="1" dirty="0"/>
          </a:p>
        </p:txBody>
      </p:sp>
      <p:sp>
        <p:nvSpPr>
          <p:cNvPr id="70" name="Rectangle 69"/>
          <p:cNvSpPr/>
          <p:nvPr/>
        </p:nvSpPr>
        <p:spPr>
          <a:xfrm>
            <a:off x="7444288" y="2636912"/>
            <a:ext cx="1376184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WESTERN</a:t>
            </a:r>
            <a:endParaRPr lang="en-US" b="1" dirty="0"/>
          </a:p>
        </p:txBody>
      </p:sp>
      <p:sp>
        <p:nvSpPr>
          <p:cNvPr id="71" name="Rectangle 70"/>
          <p:cNvSpPr/>
          <p:nvPr/>
        </p:nvSpPr>
        <p:spPr>
          <a:xfrm>
            <a:off x="7996689" y="4182640"/>
            <a:ext cx="823782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PARC</a:t>
            </a:r>
            <a:endParaRPr lang="en-US" b="1" dirty="0"/>
          </a:p>
        </p:txBody>
      </p:sp>
      <p:sp>
        <p:nvSpPr>
          <p:cNvPr id="72" name="Rectangle 71"/>
          <p:cNvSpPr/>
          <p:nvPr/>
        </p:nvSpPr>
        <p:spPr>
          <a:xfrm>
            <a:off x="814889" y="4182640"/>
            <a:ext cx="1205136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TRIPLE</a:t>
            </a:r>
            <a:endParaRPr lang="en-US" b="1" dirty="0"/>
          </a:p>
        </p:txBody>
      </p:sp>
      <p:sp>
        <p:nvSpPr>
          <p:cNvPr id="73" name="Rectangle 72"/>
          <p:cNvSpPr/>
          <p:nvPr/>
        </p:nvSpPr>
        <p:spPr>
          <a:xfrm>
            <a:off x="2796088" y="4182640"/>
            <a:ext cx="1168152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SQUARE</a:t>
            </a:r>
            <a:endParaRPr lang="en-US" b="1" dirty="0"/>
          </a:p>
        </p:txBody>
      </p:sp>
      <p:sp>
        <p:nvSpPr>
          <p:cNvPr id="74" name="Rectangle 73"/>
          <p:cNvSpPr/>
          <p:nvPr/>
        </p:nvSpPr>
        <p:spPr>
          <a:xfrm>
            <a:off x="5158288" y="4182640"/>
            <a:ext cx="1326232" cy="32648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SAIGON</a:t>
            </a:r>
            <a:endParaRPr lang="en-US" b="1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3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Qualitative Results</a:t>
            </a:r>
          </a:p>
        </p:txBody>
      </p:sp>
    </p:spTree>
    <p:extLst>
      <p:ext uri="{BB962C8B-B14F-4D97-AF65-F5344CB8AC3E}">
        <p14:creationId xmlns:p14="http://schemas.microsoft.com/office/powerpoint/2010/main" val="36187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22308"/>
            <a:ext cx="2169515" cy="509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75745"/>
            <a:ext cx="2202321" cy="54939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870"/>
            <a:ext cx="2185918" cy="5810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834642"/>
            <a:ext cx="2185917" cy="5619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6912"/>
            <a:ext cx="2185917" cy="57110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11" y="4941168"/>
            <a:ext cx="2185918" cy="64807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1124744"/>
            <a:ext cx="89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Unary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96136" y="11247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Pair-wise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80312" y="11247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Higher Order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19168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Y0U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68144" y="18448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68344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67944" y="27716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TWI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HT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11960" y="35637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68144" y="350100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chemeClr val="tx1"/>
                </a:solidFill>
              </a:rPr>
              <a:t>ESIST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524328" y="350100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RESIST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211960" y="43558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DOLCE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96136" y="42838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DOLCE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524328" y="429309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DOLCE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139952" y="507589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BEE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139952" y="59399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SRIS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TI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868144" y="59492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SRIS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TI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524328" y="59492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SRISHTI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868144" y="50851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BEE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452320" y="50851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652120" y="27809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TWILI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HT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236296" y="27809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TWILIGHT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923928" y="1494076"/>
            <a:ext cx="51125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33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Higher Order: Importance</a:t>
            </a:r>
          </a:p>
        </p:txBody>
      </p:sp>
    </p:spTree>
    <p:extLst>
      <p:ext uri="{BB962C8B-B14F-4D97-AF65-F5344CB8AC3E}">
        <p14:creationId xmlns:p14="http://schemas.microsoft.com/office/powerpoint/2010/main" val="372981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198" y="1322115"/>
                <a:ext cx="8220075" cy="4516437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Inference technique: TRW-S</a:t>
                </a:r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     - Convergence guarantee </a:t>
                </a:r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     - Time complexity: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𝑛𝐿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 smtClean="0"/>
                  <a:t> – number of nodes,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 smtClean="0"/>
                  <a:t> – number of labels</a:t>
                </a:r>
              </a:p>
              <a:p>
                <a:r>
                  <a:rPr lang="en-US" sz="2400" dirty="0"/>
                  <a:t>Sliding window: 3s</a:t>
                </a:r>
              </a:p>
              <a:p>
                <a:r>
                  <a:rPr lang="en-US" sz="2400" dirty="0"/>
                  <a:t>Inference: </a:t>
                </a:r>
              </a:p>
              <a:p>
                <a:pPr marL="0" indent="0">
                  <a:buNone/>
                </a:pPr>
                <a:r>
                  <a:rPr lang="en-US" sz="2400" dirty="0"/>
                  <a:t>       - Only pairwise: 1s</a:t>
                </a:r>
              </a:p>
              <a:p>
                <a:pPr marL="0" indent="0">
                  <a:buNone/>
                </a:pPr>
                <a:r>
                  <a:rPr lang="en-US" sz="2400" dirty="0"/>
                  <a:t>       - Higher order(4): 2s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8" y="1322115"/>
                <a:ext cx="8220075" cy="4516437"/>
              </a:xfrm>
              <a:blipFill rotWithShape="0">
                <a:blip r:embed="rId2"/>
                <a:stretch>
                  <a:fillRect l="-2077" t="-2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Time Complexity</a:t>
            </a:r>
          </a:p>
        </p:txBody>
      </p:sp>
    </p:spTree>
    <p:extLst>
      <p:ext uri="{BB962C8B-B14F-4D97-AF65-F5344CB8AC3E}">
        <p14:creationId xmlns:p14="http://schemas.microsoft.com/office/powerpoint/2010/main" val="7512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24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Failure Examples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933245" y="1811957"/>
            <a:ext cx="8402667" cy="132901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Missing characters, unseen fonts, cursive writing </a:t>
            </a:r>
            <a:endParaRPr lang="en-US" sz="2400" dirty="0" smtClean="0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299967" y="824635"/>
            <a:ext cx="778320" cy="75276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4651733" y="902538"/>
            <a:ext cx="995686" cy="596956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3768" y="984876"/>
            <a:ext cx="1284663" cy="4322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5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24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Failure Examples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23528" y="3237566"/>
            <a:ext cx="3170312" cy="81864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18342" y="3332367"/>
            <a:ext cx="815171" cy="63573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65654" y="3274147"/>
            <a:ext cx="881993" cy="73295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731764" y="3365282"/>
            <a:ext cx="772966" cy="60281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097874" y="3210546"/>
            <a:ext cx="475920" cy="73295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 bwMode="auto">
          <a:xfrm>
            <a:off x="4118342" y="2955979"/>
            <a:ext cx="791942" cy="37223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 smtClean="0"/>
              <a:t>E:0.1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365655" y="2852513"/>
            <a:ext cx="858074" cy="432471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 smtClean="0"/>
              <a:t>3:0.2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734200" y="2896170"/>
            <a:ext cx="782179" cy="46341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/>
              <a:t>1</a:t>
            </a:r>
            <a:r>
              <a:rPr lang="en-US" sz="2400" baseline="0" dirty="0" smtClean="0"/>
              <a:t>:0.2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998750" y="2792786"/>
            <a:ext cx="782179" cy="46341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 smtClean="0"/>
              <a:t>L:0.3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1632" y="4471962"/>
            <a:ext cx="1887896" cy="8568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873604" y="4585769"/>
            <a:ext cx="1059910" cy="71155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 flipH="1">
            <a:off x="8021979" y="4545199"/>
            <a:ext cx="713274" cy="82801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365654" y="4545200"/>
            <a:ext cx="1001902" cy="75212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6731764" y="4535256"/>
            <a:ext cx="999943" cy="76206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42" name="Rectangle 41"/>
          <p:cNvSpPr/>
          <p:nvPr/>
        </p:nvSpPr>
        <p:spPr bwMode="auto">
          <a:xfrm>
            <a:off x="3873605" y="4261055"/>
            <a:ext cx="984013" cy="32471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 smtClean="0"/>
              <a:t>E:0.1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5365654" y="4116926"/>
            <a:ext cx="834845" cy="39294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/>
              <a:t>K</a:t>
            </a:r>
            <a:r>
              <a:rPr lang="en-US" sz="2400" baseline="0" dirty="0" smtClean="0"/>
              <a:t>:0.1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6784430" y="4074956"/>
            <a:ext cx="881303" cy="47024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 smtClean="0"/>
              <a:t>S:0.2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7870189" y="4083001"/>
            <a:ext cx="865065" cy="46219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 smtClean="0"/>
              <a:t>X:0.1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950671" y="5566300"/>
            <a:ext cx="8402667" cy="132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 baseline="0">
                <a:solidFill>
                  <a:srgbClr val="000000"/>
                </a:solidFill>
                <a:latin typeface="Sans serif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 baseline="0">
                <a:solidFill>
                  <a:srgbClr val="000000"/>
                </a:solidFill>
                <a:latin typeface="Sans serif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 baseline="0">
                <a:solidFill>
                  <a:srgbClr val="000000"/>
                </a:solidFill>
                <a:latin typeface="Sans serif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 baseline="0">
                <a:solidFill>
                  <a:srgbClr val="000000"/>
                </a:solidFill>
                <a:latin typeface="Sans serif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 baseline="0">
                <a:solidFill>
                  <a:srgbClr val="000000"/>
                </a:solidFill>
                <a:latin typeface="Sans serif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0" dirty="0" smtClean="0"/>
              <a:t>Weak detection</a:t>
            </a:r>
          </a:p>
          <a:p>
            <a:r>
              <a:rPr lang="en-US" sz="2400" kern="0" dirty="0" smtClean="0"/>
              <a:t>Arbitrarily oriented texts</a:t>
            </a:r>
          </a:p>
          <a:p>
            <a:endParaRPr lang="en-US" sz="2400" kern="0" dirty="0" smtClean="0"/>
          </a:p>
        </p:txBody>
      </p:sp>
      <p:sp>
        <p:nvSpPr>
          <p:cNvPr id="47" name="Content Placeholder 2"/>
          <p:cNvSpPr>
            <a:spLocks noGrp="1"/>
          </p:cNvSpPr>
          <p:nvPr>
            <p:ph idx="1"/>
          </p:nvPr>
        </p:nvSpPr>
        <p:spPr>
          <a:xfrm>
            <a:off x="933245" y="1811957"/>
            <a:ext cx="8402667" cy="132901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Missing characters, unseen fonts, cursive writing </a:t>
            </a:r>
            <a:endParaRPr lang="en-US" sz="2400" dirty="0" smtClean="0"/>
          </a:p>
        </p:txBody>
      </p:sp>
      <p:pic>
        <p:nvPicPr>
          <p:cNvPr id="48" name="Picture 47"/>
          <p:cNvPicPr/>
          <p:nvPr/>
        </p:nvPicPr>
        <p:blipFill>
          <a:blip r:embed="rId12"/>
          <a:stretch>
            <a:fillRect/>
          </a:stretch>
        </p:blipFill>
        <p:spPr>
          <a:xfrm>
            <a:off x="3299967" y="824635"/>
            <a:ext cx="778320" cy="752760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13"/>
          <a:stretch>
            <a:fillRect/>
          </a:stretch>
        </p:blipFill>
        <p:spPr>
          <a:xfrm>
            <a:off x="4651733" y="902538"/>
            <a:ext cx="995686" cy="596956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33768" y="984876"/>
            <a:ext cx="1284663" cy="4322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3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0075" cy="4516437"/>
          </a:xfrm>
        </p:spPr>
        <p:txBody>
          <a:bodyPr/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Seamless integration</a:t>
            </a:r>
            <a:r>
              <a:rPr lang="en-US" sz="2400" dirty="0" smtClean="0">
                <a:solidFill>
                  <a:srgbClr val="CC00FF"/>
                </a:solidFill>
              </a:rPr>
              <a:t> </a:t>
            </a:r>
            <a:r>
              <a:rPr lang="en-US" sz="2400" dirty="0" smtClean="0"/>
              <a:t>of multiple cues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b="1" dirty="0" smtClean="0">
                <a:solidFill>
                  <a:srgbClr val="7030A0"/>
                </a:solidFill>
              </a:rPr>
              <a:t>Novel higher order </a:t>
            </a:r>
            <a:r>
              <a:rPr lang="en-US" sz="2400" dirty="0" smtClean="0"/>
              <a:t>energy function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Advances scene text recognition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Introduced </a:t>
            </a:r>
            <a:r>
              <a:rPr lang="en-US" sz="2400" b="1" dirty="0" smtClean="0">
                <a:solidFill>
                  <a:srgbClr val="7030A0"/>
                </a:solidFill>
              </a:rPr>
              <a:t>the largest dataset </a:t>
            </a:r>
            <a:r>
              <a:rPr lang="en-US" sz="2400" dirty="0" smtClean="0"/>
              <a:t>for the problem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1520" y="6096000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1520" y="6096000"/>
            <a:ext cx="90448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C00000"/>
                </a:solidFill>
                <a:latin typeface="Sans serif"/>
              </a:rPr>
              <a:t>        [Mishra </a:t>
            </a:r>
            <a:r>
              <a:rPr lang="en-US" sz="1700" b="1" i="1" dirty="0" smtClean="0">
                <a:solidFill>
                  <a:srgbClr val="C00000"/>
                </a:solidFill>
                <a:latin typeface="Sans serif"/>
              </a:rPr>
              <a:t>et al</a:t>
            </a:r>
            <a:r>
              <a:rPr lang="en-US" sz="1700" b="1" dirty="0" smtClean="0">
                <a:solidFill>
                  <a:srgbClr val="C00000"/>
                </a:solidFill>
                <a:latin typeface="Sans serif"/>
              </a:rPr>
              <a:t>., CVPR’12, BMVC’12, CVIU’16]</a:t>
            </a:r>
            <a:endParaRPr lang="en-US" sz="1700" b="1" dirty="0" smtClean="0">
              <a:solidFill>
                <a:schemeClr val="accent6"/>
              </a:solidFill>
              <a:latin typeface="Sans serif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So far …</a:t>
            </a:r>
          </a:p>
        </p:txBody>
      </p:sp>
    </p:spTree>
    <p:extLst>
      <p:ext uri="{BB962C8B-B14F-4D97-AF65-F5344CB8AC3E}">
        <p14:creationId xmlns:p14="http://schemas.microsoft.com/office/powerpoint/2010/main" val="142983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272"/>
          <p:cNvPicPr/>
          <p:nvPr/>
        </p:nvPicPr>
        <p:blipFill>
          <a:blip r:embed="rId3"/>
          <a:stretch>
            <a:fillRect/>
          </a:stretch>
        </p:blipFill>
        <p:spPr>
          <a:xfrm>
            <a:off x="2086112" y="1728000"/>
            <a:ext cx="2486160" cy="1440360"/>
          </a:xfrm>
          <a:prstGeom prst="rect">
            <a:avLst/>
          </a:prstGeom>
          <a:ln>
            <a:noFill/>
          </a:ln>
        </p:spPr>
      </p:pic>
      <p:sp>
        <p:nvSpPr>
          <p:cNvPr id="275" name="TextShape 3"/>
          <p:cNvSpPr txBox="1"/>
          <p:nvPr/>
        </p:nvSpPr>
        <p:spPr>
          <a:xfrm>
            <a:off x="6588272" y="2160000"/>
            <a:ext cx="432000" cy="7167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IN" sz="4400" b="1" dirty="0">
                <a:solidFill>
                  <a:srgbClr val="FF0000"/>
                </a:solidFill>
              </a:rPr>
              <a:t>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047546" y="2320480"/>
            <a:ext cx="856766" cy="395799"/>
          </a:xfrm>
          <a:prstGeom prst="rightArrow">
            <a:avLst/>
          </a:prstGeom>
          <a:solidFill>
            <a:schemeClr val="accent2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683568" y="157262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Can we Recognize Words </a:t>
            </a:r>
          </a:p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as a Whole?</a:t>
            </a:r>
          </a:p>
        </p:txBody>
      </p:sp>
    </p:spTree>
    <p:extLst>
      <p:ext uri="{BB962C8B-B14F-4D97-AF65-F5344CB8AC3E}">
        <p14:creationId xmlns:p14="http://schemas.microsoft.com/office/powerpoint/2010/main" val="24220049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981200"/>
            <a:ext cx="7762875" cy="1133475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3400" b="1" kern="0" dirty="0" smtClean="0">
                <a:solidFill>
                  <a:schemeClr val="accent6"/>
                </a:solidFill>
                <a:latin typeface="Sans serif"/>
              </a:rPr>
              <a:t>Our </a:t>
            </a:r>
            <a:r>
              <a:rPr lang="en-US" sz="3400" b="1" kern="0" dirty="0">
                <a:solidFill>
                  <a:schemeClr val="accent6"/>
                </a:solidFill>
                <a:latin typeface="Sans serif"/>
              </a:rPr>
              <a:t>c</a:t>
            </a:r>
            <a:r>
              <a:rPr lang="en-US" sz="3400" b="1" kern="0" dirty="0" smtClean="0">
                <a:solidFill>
                  <a:schemeClr val="accent6"/>
                </a:solidFill>
                <a:latin typeface="Sans serif"/>
              </a:rPr>
              <a:t>ontribution 3</a:t>
            </a:r>
            <a:r>
              <a:rPr lang="en-US" sz="3400" kern="0" dirty="0" smtClean="0">
                <a:latin typeface="Sans serif"/>
              </a:rPr>
              <a:t> </a:t>
            </a:r>
            <a:br>
              <a:rPr lang="en-US" sz="3400" kern="0" dirty="0" smtClean="0">
                <a:latin typeface="Sans serif"/>
              </a:rPr>
            </a:br>
            <a:r>
              <a:rPr lang="en-US" sz="3400" kern="0" dirty="0" smtClean="0">
                <a:latin typeface="Sans serif"/>
              </a:rPr>
              <a:t>Holistic Recognition</a:t>
            </a:r>
            <a:endParaRPr lang="en-US" sz="3400" kern="0" dirty="0">
              <a:latin typeface="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99993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276"/>
          <p:cNvPicPr/>
          <p:nvPr/>
        </p:nvPicPr>
        <p:blipFill>
          <a:blip r:embed="rId3"/>
          <a:stretch>
            <a:fillRect/>
          </a:stretch>
        </p:blipFill>
        <p:spPr>
          <a:xfrm>
            <a:off x="1113840" y="2592000"/>
            <a:ext cx="2486160" cy="144036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5112000" y="1152000"/>
            <a:ext cx="3888000" cy="3960000"/>
          </a:xfrm>
          <a:prstGeom prst="ellipse">
            <a:avLst/>
          </a:prstGeom>
          <a:solidFill>
            <a:srgbClr val="FFC000"/>
          </a:solidFill>
          <a:ln>
            <a:solidFill>
              <a:srgbClr val="3465A4"/>
            </a:solidFill>
          </a:ln>
        </p:spPr>
      </p:sp>
      <p:pic>
        <p:nvPicPr>
          <p:cNvPr id="280" name="Picture 279"/>
          <p:cNvPicPr/>
          <p:nvPr/>
        </p:nvPicPr>
        <p:blipFill>
          <a:blip r:embed="rId4"/>
          <a:stretch>
            <a:fillRect/>
          </a:stretch>
        </p:blipFill>
        <p:spPr>
          <a:xfrm>
            <a:off x="6552000" y="1470960"/>
            <a:ext cx="936000" cy="329040"/>
          </a:xfrm>
          <a:prstGeom prst="rect">
            <a:avLst/>
          </a:prstGeom>
          <a:ln>
            <a:noFill/>
          </a:ln>
        </p:spPr>
      </p:pic>
      <p:pic>
        <p:nvPicPr>
          <p:cNvPr id="281" name="Picture 280"/>
          <p:cNvPicPr/>
          <p:nvPr/>
        </p:nvPicPr>
        <p:blipFill>
          <a:blip r:embed="rId5"/>
          <a:stretch>
            <a:fillRect/>
          </a:stretch>
        </p:blipFill>
        <p:spPr>
          <a:xfrm>
            <a:off x="7272000" y="2165040"/>
            <a:ext cx="1227960" cy="282960"/>
          </a:xfrm>
          <a:prstGeom prst="rect">
            <a:avLst/>
          </a:prstGeom>
          <a:ln>
            <a:noFill/>
          </a:ln>
        </p:spPr>
      </p:pic>
      <p:pic>
        <p:nvPicPr>
          <p:cNvPr id="282" name="Picture 281"/>
          <p:cNvPicPr/>
          <p:nvPr/>
        </p:nvPicPr>
        <p:blipFill>
          <a:blip r:embed="rId6"/>
          <a:stretch>
            <a:fillRect/>
          </a:stretch>
        </p:blipFill>
        <p:spPr>
          <a:xfrm>
            <a:off x="5510520" y="2037960"/>
            <a:ext cx="1401480" cy="338040"/>
          </a:xfrm>
          <a:prstGeom prst="rect">
            <a:avLst/>
          </a:prstGeom>
          <a:ln>
            <a:noFill/>
          </a:ln>
        </p:spPr>
      </p:pic>
      <p:pic>
        <p:nvPicPr>
          <p:cNvPr id="283" name="Picture 282"/>
          <p:cNvPicPr/>
          <p:nvPr/>
        </p:nvPicPr>
        <p:blipFill>
          <a:blip r:embed="rId7"/>
          <a:stretch>
            <a:fillRect/>
          </a:stretch>
        </p:blipFill>
        <p:spPr>
          <a:xfrm>
            <a:off x="6264000" y="3054600"/>
            <a:ext cx="2110680" cy="400680"/>
          </a:xfrm>
          <a:prstGeom prst="rect">
            <a:avLst/>
          </a:prstGeom>
          <a:ln>
            <a:noFill/>
          </a:ln>
        </p:spPr>
      </p:pic>
      <p:pic>
        <p:nvPicPr>
          <p:cNvPr id="284" name="Picture 283"/>
          <p:cNvPicPr/>
          <p:nvPr/>
        </p:nvPicPr>
        <p:blipFill>
          <a:blip r:embed="rId8"/>
          <a:stretch>
            <a:fillRect/>
          </a:stretch>
        </p:blipFill>
        <p:spPr>
          <a:xfrm>
            <a:off x="5616000" y="2592000"/>
            <a:ext cx="2160000" cy="267480"/>
          </a:xfrm>
          <a:prstGeom prst="rect">
            <a:avLst/>
          </a:prstGeom>
          <a:ln>
            <a:noFill/>
          </a:ln>
        </p:spPr>
      </p:pic>
      <p:pic>
        <p:nvPicPr>
          <p:cNvPr id="285" name="Picture 284"/>
          <p:cNvPicPr/>
          <p:nvPr/>
        </p:nvPicPr>
        <p:blipFill>
          <a:blip r:embed="rId9"/>
          <a:stretch>
            <a:fillRect/>
          </a:stretch>
        </p:blipFill>
        <p:spPr>
          <a:xfrm>
            <a:off x="5349240" y="3672000"/>
            <a:ext cx="2462760" cy="288000"/>
          </a:xfrm>
          <a:prstGeom prst="rect">
            <a:avLst/>
          </a:prstGeom>
          <a:ln>
            <a:noFill/>
          </a:ln>
        </p:spPr>
      </p:pic>
      <p:pic>
        <p:nvPicPr>
          <p:cNvPr id="286" name="Picture 285"/>
          <p:cNvPicPr/>
          <p:nvPr/>
        </p:nvPicPr>
        <p:blipFill>
          <a:blip r:embed="rId10"/>
          <a:stretch>
            <a:fillRect/>
          </a:stretch>
        </p:blipFill>
        <p:spPr>
          <a:xfrm>
            <a:off x="5760000" y="4104000"/>
            <a:ext cx="1401120" cy="293760"/>
          </a:xfrm>
          <a:prstGeom prst="rect">
            <a:avLst/>
          </a:prstGeom>
          <a:ln>
            <a:noFill/>
          </a:ln>
        </p:spPr>
      </p:pic>
      <p:pic>
        <p:nvPicPr>
          <p:cNvPr id="287" name="Picture 286"/>
          <p:cNvPicPr/>
          <p:nvPr/>
        </p:nvPicPr>
        <p:blipFill>
          <a:blip r:embed="rId11"/>
          <a:stretch>
            <a:fillRect/>
          </a:stretch>
        </p:blipFill>
        <p:spPr>
          <a:xfrm>
            <a:off x="7344000" y="4143240"/>
            <a:ext cx="936000" cy="248760"/>
          </a:xfrm>
          <a:prstGeom prst="rect">
            <a:avLst/>
          </a:prstGeom>
          <a:ln>
            <a:noFill/>
          </a:ln>
        </p:spPr>
      </p:pic>
      <p:pic>
        <p:nvPicPr>
          <p:cNvPr id="288" name="Picture 287"/>
          <p:cNvPicPr/>
          <p:nvPr/>
        </p:nvPicPr>
        <p:blipFill>
          <a:blip r:embed="rId12"/>
          <a:stretch>
            <a:fillRect/>
          </a:stretch>
        </p:blipFill>
        <p:spPr>
          <a:xfrm>
            <a:off x="6408000" y="4549680"/>
            <a:ext cx="792000" cy="346320"/>
          </a:xfrm>
          <a:prstGeom prst="rect">
            <a:avLst/>
          </a:prstGeom>
          <a:ln>
            <a:noFill/>
          </a:ln>
        </p:spPr>
      </p:pic>
      <p:sp>
        <p:nvSpPr>
          <p:cNvPr id="289" name="TextShape 4"/>
          <p:cNvSpPr txBox="1"/>
          <p:nvPr/>
        </p:nvSpPr>
        <p:spPr>
          <a:xfrm>
            <a:off x="4668660" y="5130720"/>
            <a:ext cx="34786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IN" sz="2200" dirty="0">
                <a:solidFill>
                  <a:schemeClr val="tx1"/>
                </a:solidFill>
                <a:latin typeface="Sans serif"/>
              </a:rPr>
              <a:t>Lexicon words = synthetic </a:t>
            </a:r>
            <a:r>
              <a:rPr lang="en-IN" sz="2200" dirty="0" smtClean="0">
                <a:solidFill>
                  <a:schemeClr val="tx1"/>
                </a:solidFill>
                <a:latin typeface="Sans serif"/>
              </a:rPr>
              <a:t>images</a:t>
            </a:r>
            <a:endParaRPr sz="2200" dirty="0">
              <a:solidFill>
                <a:schemeClr val="tx1"/>
              </a:solidFill>
              <a:latin typeface="Sans serif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19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Holistic Recognition</a:t>
            </a:r>
          </a:p>
        </p:txBody>
      </p:sp>
      <p:sp>
        <p:nvSpPr>
          <p:cNvPr id="17" name="Isosceles Triangle 16"/>
          <p:cNvSpPr/>
          <p:nvPr/>
        </p:nvSpPr>
        <p:spPr>
          <a:xfrm rot="5400000">
            <a:off x="3968056" y="3048989"/>
            <a:ext cx="723987" cy="411901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496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/>
          <p:nvPr/>
        </p:nvGrpSpPr>
        <p:grpSpPr>
          <a:xfrm>
            <a:off x="762000" y="1188720"/>
            <a:ext cx="2851350" cy="2138513"/>
            <a:chOff x="762000" y="1188720"/>
            <a:chExt cx="2851350" cy="2138513"/>
          </a:xfrm>
        </p:grpSpPr>
        <p:pic>
          <p:nvPicPr>
            <p:cNvPr id="15" name="Picture 10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188720"/>
              <a:ext cx="2851350" cy="213851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1371600" y="2133600"/>
              <a:ext cx="1447801" cy="3048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62400" y="2057400"/>
            <a:ext cx="2209800" cy="457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239000" y="211449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0" dirty="0" smtClean="0">
                <a:solidFill>
                  <a:schemeClr val="tx1"/>
                </a:solidFill>
              </a:rPr>
              <a:t>CAPOGIRO</a:t>
            </a:r>
            <a:endParaRPr lang="en-US" sz="2000" b="1" baseline="0" dirty="0">
              <a:solidFill>
                <a:schemeClr val="tx1"/>
              </a:solidFill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457199" y="3498304"/>
            <a:ext cx="495300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3375" indent="-333375"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1363" indent="-276225"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2pPr>
            <a:lvl3pPr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3pPr>
            <a:lvl4pPr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4pPr>
            <a:lvl5pPr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marL="0" indent="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r>
              <a:rPr lang="en-US" sz="2400" dirty="0" smtClean="0">
                <a:solidFill>
                  <a:srgbClr val="C00000"/>
                </a:solidFill>
                <a:latin typeface="ms trebuchet"/>
              </a:rPr>
              <a:t>Closed Vocabulary</a:t>
            </a:r>
          </a:p>
          <a:p>
            <a:pPr marL="342900" indent="-34290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ms trebuchet"/>
              </a:rPr>
              <a:t>Recognition with the help of small lexicons</a:t>
            </a:r>
          </a:p>
          <a:p>
            <a:pPr marL="342900" indent="-34290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ms trebuchet"/>
              </a:rPr>
              <a:t>Applications:</a:t>
            </a:r>
            <a:r>
              <a:rPr lang="en-US" sz="2400" dirty="0" smtClean="0">
                <a:solidFill>
                  <a:schemeClr val="tx1"/>
                </a:solidFill>
                <a:latin typeface="ms trebuchet"/>
              </a:rPr>
              <a:t> assisting visually impaired person to navigate in a grocery store</a:t>
            </a:r>
            <a:endParaRPr lang="en-US" sz="2800" dirty="0" smtClean="0">
              <a:solidFill>
                <a:schemeClr val="tx1"/>
              </a:solidFill>
              <a:latin typeface="ms trebuchet"/>
            </a:endParaRPr>
          </a:p>
          <a:p>
            <a:pPr marL="0" indent="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endParaRPr lang="en-US" sz="2800" dirty="0" smtClean="0">
              <a:solidFill>
                <a:srgbClr val="C00000"/>
              </a:solidFill>
              <a:latin typeface="ms trebuchet"/>
            </a:endParaRPr>
          </a:p>
          <a:p>
            <a:pPr lvl="1" algn="just" eaLnBrk="1" hangingPunct="1">
              <a:spcBef>
                <a:spcPts val="700"/>
              </a:spcBef>
              <a:buSzPct val="100000"/>
              <a:defRPr/>
            </a:pPr>
            <a:endParaRPr lang="en-US" sz="2800" dirty="0" smtClean="0">
              <a:solidFill>
                <a:srgbClr val="000000"/>
              </a:solidFill>
              <a:latin typeface="ms trebuchet"/>
            </a:endParaRPr>
          </a:p>
          <a:p>
            <a:pPr lvl="1" algn="just" eaLnBrk="1" hangingPunct="1">
              <a:spcBef>
                <a:spcPts val="700"/>
              </a:spcBef>
              <a:buSzPct val="100000"/>
              <a:defRPr/>
            </a:pPr>
            <a:endParaRPr lang="en-US" sz="2800" dirty="0" smtClean="0">
              <a:solidFill>
                <a:srgbClr val="000000"/>
              </a:solidFill>
              <a:latin typeface="ms trebuchet"/>
            </a:endParaRPr>
          </a:p>
          <a:p>
            <a:pPr algn="just" eaLnBrk="1" hangingPunct="1">
              <a:spcBef>
                <a:spcPts val="800"/>
              </a:spcBef>
              <a:buSzPct val="100000"/>
              <a:defRPr/>
            </a:pPr>
            <a:endParaRPr lang="en-US" sz="2800" dirty="0" smtClean="0">
              <a:solidFill>
                <a:srgbClr val="000000"/>
              </a:solidFill>
              <a:latin typeface="ms trebuche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1600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Recognize a cropped word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3581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Lexicons = Grocery item list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339953" y="2110442"/>
            <a:ext cx="822847" cy="404158"/>
          </a:xfrm>
          <a:prstGeom prst="rightArrow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pic>
        <p:nvPicPr>
          <p:cNvPr id="126978" name="Picture 2" descr="http://upload.wikimedia.org/wikipedia/commons/1/1a/Beer_at_a_grocery_store_in_New_York_City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396438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1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9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smtClean="0">
                <a:latin typeface="Sans serif"/>
              </a:rPr>
              <a:t>Word Recognition: The Problem</a:t>
            </a:r>
            <a:endParaRPr lang="en-IN" sz="3400" kern="0" dirty="0" smtClean="0">
              <a:latin typeface="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706679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290"/>
          <p:cNvPicPr/>
          <p:nvPr/>
        </p:nvPicPr>
        <p:blipFill>
          <a:blip r:embed="rId3"/>
          <a:stretch>
            <a:fillRect/>
          </a:stretch>
        </p:blipFill>
        <p:spPr>
          <a:xfrm>
            <a:off x="1113840" y="2592000"/>
            <a:ext cx="2486160" cy="1440360"/>
          </a:xfrm>
          <a:prstGeom prst="rect">
            <a:avLst/>
          </a:prstGeom>
          <a:ln>
            <a:noFill/>
          </a:ln>
        </p:spPr>
      </p:pic>
      <p:sp>
        <p:nvSpPr>
          <p:cNvPr id="293" name="CustomShape 3"/>
          <p:cNvSpPr/>
          <p:nvPr/>
        </p:nvSpPr>
        <p:spPr>
          <a:xfrm>
            <a:off x="5112000" y="1152000"/>
            <a:ext cx="3888000" cy="3960000"/>
          </a:xfrm>
          <a:prstGeom prst="ellipse">
            <a:avLst/>
          </a:prstGeom>
          <a:solidFill>
            <a:srgbClr val="FFC000"/>
          </a:solidFill>
          <a:ln>
            <a:solidFill>
              <a:srgbClr val="3465A4"/>
            </a:solidFill>
          </a:ln>
        </p:spPr>
      </p:sp>
      <p:pic>
        <p:nvPicPr>
          <p:cNvPr id="294" name="Picture 293"/>
          <p:cNvPicPr/>
          <p:nvPr/>
        </p:nvPicPr>
        <p:blipFill>
          <a:blip r:embed="rId4"/>
          <a:stretch>
            <a:fillRect/>
          </a:stretch>
        </p:blipFill>
        <p:spPr>
          <a:xfrm>
            <a:off x="6552000" y="1470960"/>
            <a:ext cx="936000" cy="329040"/>
          </a:xfrm>
          <a:prstGeom prst="rect">
            <a:avLst/>
          </a:prstGeom>
          <a:ln>
            <a:noFill/>
          </a:ln>
        </p:spPr>
      </p:pic>
      <p:pic>
        <p:nvPicPr>
          <p:cNvPr id="295" name="Picture 294"/>
          <p:cNvPicPr/>
          <p:nvPr/>
        </p:nvPicPr>
        <p:blipFill>
          <a:blip r:embed="rId5"/>
          <a:stretch>
            <a:fillRect/>
          </a:stretch>
        </p:blipFill>
        <p:spPr>
          <a:xfrm>
            <a:off x="7272000" y="2165040"/>
            <a:ext cx="1227960" cy="282960"/>
          </a:xfrm>
          <a:prstGeom prst="rect">
            <a:avLst/>
          </a:prstGeom>
          <a:ln>
            <a:noFill/>
          </a:ln>
        </p:spPr>
      </p:pic>
      <p:pic>
        <p:nvPicPr>
          <p:cNvPr id="296" name="Picture 295"/>
          <p:cNvPicPr/>
          <p:nvPr/>
        </p:nvPicPr>
        <p:blipFill>
          <a:blip r:embed="rId6"/>
          <a:stretch>
            <a:fillRect/>
          </a:stretch>
        </p:blipFill>
        <p:spPr>
          <a:xfrm>
            <a:off x="5510520" y="2037960"/>
            <a:ext cx="1401480" cy="338040"/>
          </a:xfrm>
          <a:prstGeom prst="rect">
            <a:avLst/>
          </a:prstGeom>
          <a:ln>
            <a:noFill/>
          </a:ln>
        </p:spPr>
      </p:pic>
      <p:pic>
        <p:nvPicPr>
          <p:cNvPr id="297" name="Picture 296"/>
          <p:cNvPicPr/>
          <p:nvPr/>
        </p:nvPicPr>
        <p:blipFill>
          <a:blip r:embed="rId7"/>
          <a:stretch>
            <a:fillRect/>
          </a:stretch>
        </p:blipFill>
        <p:spPr>
          <a:xfrm>
            <a:off x="6264000" y="3054600"/>
            <a:ext cx="2110680" cy="400680"/>
          </a:xfrm>
          <a:prstGeom prst="rect">
            <a:avLst/>
          </a:prstGeom>
          <a:ln>
            <a:noFill/>
          </a:ln>
        </p:spPr>
      </p:pic>
      <p:pic>
        <p:nvPicPr>
          <p:cNvPr id="298" name="Picture 297"/>
          <p:cNvPicPr/>
          <p:nvPr/>
        </p:nvPicPr>
        <p:blipFill>
          <a:blip r:embed="rId8"/>
          <a:stretch>
            <a:fillRect/>
          </a:stretch>
        </p:blipFill>
        <p:spPr>
          <a:xfrm>
            <a:off x="5616000" y="2592000"/>
            <a:ext cx="2160000" cy="267480"/>
          </a:xfrm>
          <a:prstGeom prst="rect">
            <a:avLst/>
          </a:prstGeom>
          <a:ln>
            <a:noFill/>
          </a:ln>
        </p:spPr>
      </p:pic>
      <p:pic>
        <p:nvPicPr>
          <p:cNvPr id="299" name="Picture 298"/>
          <p:cNvPicPr/>
          <p:nvPr/>
        </p:nvPicPr>
        <p:blipFill>
          <a:blip r:embed="rId9"/>
          <a:stretch>
            <a:fillRect/>
          </a:stretch>
        </p:blipFill>
        <p:spPr>
          <a:xfrm>
            <a:off x="5349240" y="3672000"/>
            <a:ext cx="2462760" cy="288000"/>
          </a:xfrm>
          <a:prstGeom prst="rect">
            <a:avLst/>
          </a:prstGeom>
          <a:ln>
            <a:noFill/>
          </a:ln>
        </p:spPr>
      </p:pic>
      <p:pic>
        <p:nvPicPr>
          <p:cNvPr id="300" name="Picture 299"/>
          <p:cNvPicPr/>
          <p:nvPr/>
        </p:nvPicPr>
        <p:blipFill>
          <a:blip r:embed="rId10"/>
          <a:stretch>
            <a:fillRect/>
          </a:stretch>
        </p:blipFill>
        <p:spPr>
          <a:xfrm>
            <a:off x="5760000" y="4104000"/>
            <a:ext cx="1401120" cy="293760"/>
          </a:xfrm>
          <a:prstGeom prst="rect">
            <a:avLst/>
          </a:prstGeom>
          <a:ln>
            <a:noFill/>
          </a:ln>
        </p:spPr>
      </p:pic>
      <p:pic>
        <p:nvPicPr>
          <p:cNvPr id="301" name="Picture 300"/>
          <p:cNvPicPr/>
          <p:nvPr/>
        </p:nvPicPr>
        <p:blipFill>
          <a:blip r:embed="rId11"/>
          <a:stretch>
            <a:fillRect/>
          </a:stretch>
        </p:blipFill>
        <p:spPr>
          <a:xfrm>
            <a:off x="7344000" y="4143240"/>
            <a:ext cx="936000" cy="248760"/>
          </a:xfrm>
          <a:prstGeom prst="rect">
            <a:avLst/>
          </a:prstGeom>
          <a:ln>
            <a:noFill/>
          </a:ln>
        </p:spPr>
      </p:pic>
      <p:pic>
        <p:nvPicPr>
          <p:cNvPr id="302" name="Picture 301"/>
          <p:cNvPicPr/>
          <p:nvPr/>
        </p:nvPicPr>
        <p:blipFill>
          <a:blip r:embed="rId12"/>
          <a:stretch>
            <a:fillRect/>
          </a:stretch>
        </p:blipFill>
        <p:spPr>
          <a:xfrm>
            <a:off x="6408000" y="4549680"/>
            <a:ext cx="792000" cy="346320"/>
          </a:xfrm>
          <a:prstGeom prst="rect">
            <a:avLst/>
          </a:prstGeom>
          <a:ln>
            <a:noFill/>
          </a:ln>
        </p:spPr>
      </p:pic>
      <p:sp>
        <p:nvSpPr>
          <p:cNvPr id="303" name="CustomShape 4"/>
          <p:cNvSpPr/>
          <p:nvPr/>
        </p:nvSpPr>
        <p:spPr>
          <a:xfrm>
            <a:off x="1296000" y="2592000"/>
            <a:ext cx="216000" cy="1440360"/>
          </a:xfrm>
          <a:prstGeom prst="rect">
            <a:avLst/>
          </a:prstGeom>
          <a:solidFill>
            <a:srgbClr val="729FCF"/>
          </a:solidFill>
          <a:ln w="57240">
            <a:solidFill>
              <a:srgbClr val="FFFF99"/>
            </a:solidFill>
            <a:round/>
          </a:ln>
        </p:spPr>
      </p:sp>
      <p:pic>
        <p:nvPicPr>
          <p:cNvPr id="306" name="Picture 305"/>
          <p:cNvPicPr/>
          <p:nvPr/>
        </p:nvPicPr>
        <p:blipFill>
          <a:blip r:embed="rId13"/>
          <a:stretch>
            <a:fillRect/>
          </a:stretch>
        </p:blipFill>
        <p:spPr>
          <a:xfrm>
            <a:off x="968760" y="4541760"/>
            <a:ext cx="3580920" cy="2158560"/>
          </a:xfrm>
          <a:prstGeom prst="rect">
            <a:avLst/>
          </a:prstGeom>
          <a:ln>
            <a:noFill/>
          </a:ln>
        </p:spPr>
      </p:pic>
      <p:sp>
        <p:nvSpPr>
          <p:cNvPr id="307" name="TextShape 7"/>
          <p:cNvSpPr txBox="1"/>
          <p:nvPr/>
        </p:nvSpPr>
        <p:spPr>
          <a:xfrm>
            <a:off x="3995936" y="5851371"/>
            <a:ext cx="4141156" cy="318742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IN" sz="2200" b="1" dirty="0" smtClean="0">
                <a:solidFill>
                  <a:schemeClr val="accent2"/>
                </a:solidFill>
                <a:latin typeface="Sans serif"/>
              </a:rPr>
              <a:t>Robust holistic features for matching</a:t>
            </a:r>
            <a:endParaRPr sz="2200" dirty="0">
              <a:solidFill>
                <a:schemeClr val="accent2"/>
              </a:solidFill>
              <a:latin typeface="Sans serif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1571604" y="3286124"/>
            <a:ext cx="571504" cy="142876"/>
          </a:xfrm>
          <a:prstGeom prst="rightArrow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Holistic Recognition</a:t>
            </a:r>
          </a:p>
        </p:txBody>
      </p:sp>
      <p:sp>
        <p:nvSpPr>
          <p:cNvPr id="24" name="Isosceles Triangle 23"/>
          <p:cNvSpPr/>
          <p:nvPr/>
        </p:nvSpPr>
        <p:spPr>
          <a:xfrm rot="5400000">
            <a:off x="3968056" y="3048989"/>
            <a:ext cx="723987" cy="411901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 rot="10800000">
            <a:off x="2161807" y="4318068"/>
            <a:ext cx="390226" cy="147864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586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27493" y="4014731"/>
                <a:ext cx="3240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i="1" baseline="30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baseline="30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493" y="4014731"/>
                <a:ext cx="324036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88" r="-377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436096" y="4797152"/>
            <a:ext cx="1080120" cy="576064"/>
          </a:xfrm>
          <a:prstGeom prst="rect">
            <a:avLst/>
          </a:prstGeom>
          <a:blipFill dpi="0" rotWithShape="1">
            <a:blip r:embed="rId8"/>
            <a:srcRect/>
            <a:stretch>
              <a:fillRect b="-10606"/>
            </a:stretch>
          </a:blipFill>
          <a:effectLst>
            <a:outerShdw blurRad="50800" dist="50800" dir="5400000" algn="ctr" rotWithShape="0">
              <a:schemeClr val="accent2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46912" y="4086739"/>
            <a:ext cx="288033" cy="278365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4" name="Elbow Connector 13"/>
          <p:cNvCxnSpPr/>
          <p:nvPr/>
        </p:nvCxnSpPr>
        <p:spPr bwMode="auto">
          <a:xfrm>
            <a:off x="5334945" y="4384064"/>
            <a:ext cx="1685327" cy="413088"/>
          </a:xfrm>
          <a:prstGeom prst="bentConnector3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020272" y="465313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Metric learning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3688" y="5373216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Matching score = DTW distance between </a:t>
            </a:r>
            <a:r>
              <a:rPr lang="en-US" sz="2400" b="1" i="1" dirty="0" smtClean="0">
                <a:solidFill>
                  <a:schemeClr val="tx1"/>
                </a:solidFill>
              </a:rPr>
              <a:t>X</a:t>
            </a:r>
            <a:r>
              <a:rPr lang="en-US" sz="2400" b="1" dirty="0" smtClean="0">
                <a:solidFill>
                  <a:schemeClr val="tx1"/>
                </a:solidFill>
              </a:rPr>
              <a:t> and </a:t>
            </a:r>
            <a:r>
              <a:rPr lang="en-US" sz="2400" b="1" i="1" dirty="0" smtClean="0">
                <a:solidFill>
                  <a:schemeClr val="tx1"/>
                </a:solidFill>
              </a:rPr>
              <a:t>Y</a:t>
            </a:r>
            <a:endParaRPr lang="en-US" sz="2400" b="1" i="1" dirty="0">
              <a:solidFill>
                <a:schemeClr val="tx1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13840" y="1512000"/>
            <a:ext cx="7321201" cy="1926292"/>
            <a:chOff x="1113840" y="1512000"/>
            <a:chExt cx="7321201" cy="1926292"/>
          </a:xfrm>
        </p:grpSpPr>
        <p:pic>
          <p:nvPicPr>
            <p:cNvPr id="309" name="Picture 308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113840" y="1512000"/>
              <a:ext cx="2486160" cy="1440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0" name="Picture 309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6048000" y="1800000"/>
              <a:ext cx="1800000" cy="1008000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1115616" y="3059668"/>
                  <a:ext cx="247542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616" y="3059668"/>
                  <a:ext cx="2475421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970" b="-163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985011" y="3068960"/>
                  <a:ext cx="245003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5011" y="3068960"/>
                  <a:ext cx="245003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239" b="-278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eft-Right Arrow 27"/>
            <p:cNvSpPr/>
            <p:nvPr/>
          </p:nvSpPr>
          <p:spPr>
            <a:xfrm>
              <a:off x="4071934" y="2143116"/>
              <a:ext cx="1500198" cy="428628"/>
            </a:xfrm>
            <a:prstGeom prst="leftRightArrow">
              <a:avLst/>
            </a:prstGeom>
            <a:solidFill>
              <a:srgbClr val="FFFF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Holistic Recognition</a:t>
            </a:r>
          </a:p>
        </p:txBody>
      </p:sp>
    </p:spTree>
    <p:extLst>
      <p:ext uri="{BB962C8B-B14F-4D97-AF65-F5344CB8AC3E}">
        <p14:creationId xmlns:p14="http://schemas.microsoft.com/office/powerpoint/2010/main" val="11699720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251520" y="6096000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4" y="957358"/>
            <a:ext cx="8951612" cy="4631882"/>
          </a:xfrm>
          <a:prstGeom prst="rect">
            <a:avLst/>
          </a:prstGeom>
        </p:spPr>
      </p:pic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Holistic Recognition: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6336268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     [</a:t>
            </a:r>
            <a:r>
              <a:rPr lang="en-US" sz="1600" b="1" dirty="0" err="1" smtClean="0">
                <a:solidFill>
                  <a:srgbClr val="FF0000"/>
                </a:solidFill>
                <a:latin typeface="Sans serif"/>
              </a:rPr>
              <a:t>Goel</a:t>
            </a:r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 </a:t>
            </a:r>
            <a:r>
              <a:rPr lang="en-US" sz="1600" b="1" i="1" dirty="0" smtClean="0">
                <a:solidFill>
                  <a:srgbClr val="FF0000"/>
                </a:solidFill>
                <a:latin typeface="Sans serif"/>
              </a:rPr>
              <a:t>et al.</a:t>
            </a:r>
            <a:r>
              <a:rPr lang="en-US" sz="1600" b="1" dirty="0" smtClean="0">
                <a:solidFill>
                  <a:srgbClr val="FF0000"/>
                </a:solidFill>
                <a:latin typeface="Sans serif"/>
              </a:rPr>
              <a:t>, ICDAR’13]</a:t>
            </a:r>
            <a:endParaRPr lang="en-US" sz="1600" b="1" dirty="0">
              <a:solidFill>
                <a:srgbClr val="FF0000"/>
              </a:solidFill>
              <a:latin typeface="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9513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9" y="1484784"/>
            <a:ext cx="1474683" cy="10412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3" y="2563889"/>
            <a:ext cx="1450302" cy="792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8" y="3562918"/>
            <a:ext cx="3557060" cy="757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1696801" cy="960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535306"/>
            <a:ext cx="2395214" cy="820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9021" y="1237481"/>
            <a:ext cx="4409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Preliminary experiment</a:t>
            </a:r>
          </a:p>
          <a:p>
            <a:endParaRPr lang="en-US" sz="2400" dirty="0" smtClean="0">
              <a:solidFill>
                <a:schemeClr val="tx1"/>
              </a:solidFill>
              <a:latin typeface="Sans serif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20 images having non-linear transformation</a:t>
            </a:r>
          </a:p>
          <a:p>
            <a:endParaRPr lang="en-US" sz="2400" dirty="0" smtClean="0">
              <a:solidFill>
                <a:schemeClr val="tx1"/>
              </a:solidFill>
              <a:latin typeface="Sans serif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Data augmentation helps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ans serif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076069"/>
              </p:ext>
            </p:extLst>
          </p:nvPr>
        </p:nvGraphicFramePr>
        <p:xfrm>
          <a:off x="1246883" y="4888117"/>
          <a:ext cx="7213549" cy="1112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837285"/>
                <a:gridCol w="1080120"/>
                <a:gridCol w="129614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HO</a:t>
                      </a:r>
                      <a:r>
                        <a:rPr lang="en-US" baseline="0" dirty="0" smtClean="0"/>
                        <a:t> CRF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Holistic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Before data</a:t>
                      </a:r>
                      <a:r>
                        <a:rPr lang="en-US" baseline="0" dirty="0" smtClean="0"/>
                        <a:t> augmentation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After</a:t>
                      </a:r>
                      <a:r>
                        <a:rPr lang="en-US" baseline="0" dirty="0" smtClean="0"/>
                        <a:t> data augmentation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39752" y="4392823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Sans serif"/>
              </a:rPr>
              <a:t>Word recognition accuracy (%)</a:t>
            </a:r>
            <a:endParaRPr lang="en-US" sz="2400" b="1" dirty="0">
              <a:solidFill>
                <a:schemeClr val="tx1"/>
              </a:solidFill>
              <a:latin typeface="Sans serif"/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Non-Linear Transform</a:t>
            </a:r>
          </a:p>
        </p:txBody>
      </p:sp>
    </p:spTree>
    <p:extLst>
      <p:ext uri="{BB962C8B-B14F-4D97-AF65-F5344CB8AC3E}">
        <p14:creationId xmlns:p14="http://schemas.microsoft.com/office/powerpoint/2010/main" val="375425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7859" y="2743200"/>
            <a:ext cx="3503271" cy="2362200"/>
            <a:chOff x="5791200" y="1295400"/>
            <a:chExt cx="2657475" cy="1917659"/>
          </a:xfrm>
        </p:grpSpPr>
        <p:grpSp>
          <p:nvGrpSpPr>
            <p:cNvPr id="9" name="Group 8"/>
            <p:cNvGrpSpPr/>
            <p:nvPr/>
          </p:nvGrpSpPr>
          <p:grpSpPr>
            <a:xfrm>
              <a:off x="5791200" y="1295400"/>
              <a:ext cx="2657475" cy="1917659"/>
              <a:chOff x="1752600" y="1447800"/>
              <a:chExt cx="5245101" cy="3630613"/>
            </a:xfrm>
          </p:grpSpPr>
          <p:pic>
            <p:nvPicPr>
              <p:cNvPr id="10" name="Picture 10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1447800"/>
                <a:ext cx="5245101" cy="3630613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895600" y="2971800"/>
                <a:ext cx="2819400" cy="685800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357937" y="1787009"/>
              <a:ext cx="1524000" cy="228600"/>
            </a:xfrm>
            <a:prstGeom prst="rect">
              <a:avLst/>
            </a:prstGeom>
            <a:solidFill>
              <a:srgbClr val="FFFF00"/>
            </a:solidFill>
          </p:spPr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CAPOGIRO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313954" y="5117068"/>
            <a:ext cx="210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Sans serif"/>
              </a:rPr>
              <a:t>Word recognition</a:t>
            </a:r>
            <a:endParaRPr lang="en-US" b="1" dirty="0">
              <a:solidFill>
                <a:schemeClr val="accent6"/>
              </a:solidFill>
              <a:latin typeface="Sans serif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839047" y="2855639"/>
            <a:ext cx="3698670" cy="2291894"/>
            <a:chOff x="-140768" y="923141"/>
            <a:chExt cx="8656980" cy="5083821"/>
          </a:xfrm>
        </p:grpSpPr>
        <p:sp>
          <p:nvSpPr>
            <p:cNvPr id="38" name="Flowchart: Magnetic Disk 37"/>
            <p:cNvSpPr/>
            <p:nvPr/>
          </p:nvSpPr>
          <p:spPr>
            <a:xfrm>
              <a:off x="152400" y="923141"/>
              <a:ext cx="1981200" cy="3420261"/>
            </a:xfrm>
            <a:prstGeom prst="flowChartMagneticDisk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2209800" y="3810000"/>
              <a:ext cx="6858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048000" y="1011781"/>
              <a:ext cx="2510135" cy="68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Sans serif"/>
                </a:rPr>
                <a:t>BANK</a:t>
              </a:r>
              <a:endParaRPr lang="en-US" sz="1400" dirty="0">
                <a:solidFill>
                  <a:srgbClr val="FF0000"/>
                </a:solidFill>
                <a:latin typeface="Sans serif"/>
              </a:endParaRPr>
            </a:p>
          </p:txBody>
        </p:sp>
        <p:pic>
          <p:nvPicPr>
            <p:cNvPr id="41" name="Picture 40" descr="C:\Users\cvit\Desktop\IMG_0721.JP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981200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4038600" y="2133600"/>
              <a:ext cx="457200" cy="16211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2" descr="http://economictimes.indiatimes.com/photo/19913285.cms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981200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6934200" y="2352484"/>
              <a:ext cx="533400" cy="35261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" descr="http://pics4.city-data.com/cpicc/cfiles5619.jpg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2048" y="3986163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" descr="http://www.livemint.com/rf/Image-621x414/LiveMint/Period1/2013/02/11/Photos/rbi--621x414.jpg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986164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2971798" y="1687881"/>
              <a:ext cx="5544414" cy="431908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Arrow 47"/>
            <p:cNvSpPr/>
            <p:nvPr/>
          </p:nvSpPr>
          <p:spPr>
            <a:xfrm rot="10800000">
              <a:off x="2209799" y="1349831"/>
              <a:ext cx="6858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858000" y="4648200"/>
              <a:ext cx="381000" cy="304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876800" y="4495800"/>
              <a:ext cx="457200" cy="304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C:\Users\cvit\Desktop\IMG_0721.JPG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514600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http://economictimes.indiatimes.com/photo/19913285.cms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291" y="2743200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http://www.livemint.com/rf/Image-621x414/LiveMint/Period1/2013/02/11/Photos/rbi--621x414.jpg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124200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http://pics4.city-data.com/cpicc/cfiles5619.jpg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29" y="3237813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019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524" y="3463985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-140768" y="4372189"/>
              <a:ext cx="3139635" cy="81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Database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5364909" y="5193268"/>
            <a:ext cx="278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Sans serif"/>
              </a:rPr>
              <a:t>Text to Image retrieval</a:t>
            </a:r>
            <a:endParaRPr lang="en-US" b="1" dirty="0">
              <a:solidFill>
                <a:schemeClr val="accent6"/>
              </a:solidFill>
              <a:latin typeface="Sans serif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4793307" y="2450068"/>
            <a:ext cx="3913632" cy="3112532"/>
          </a:xfrm>
          <a:prstGeom prst="roundRect">
            <a:avLst/>
          </a:prstGeom>
          <a:noFill/>
          <a:ln w="88900"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27458" y="2450068"/>
            <a:ext cx="3915942" cy="3112531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35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Scene Text: Problems</a:t>
            </a:r>
          </a:p>
        </p:txBody>
      </p:sp>
    </p:spTree>
    <p:extLst>
      <p:ext uri="{BB962C8B-B14F-4D97-AF65-F5344CB8AC3E}">
        <p14:creationId xmlns:p14="http://schemas.microsoft.com/office/powerpoint/2010/main" val="388489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gnetic Disk 4"/>
          <p:cNvSpPr/>
          <p:nvPr/>
        </p:nvSpPr>
        <p:spPr>
          <a:xfrm>
            <a:off x="381000" y="1219200"/>
            <a:ext cx="1981200" cy="3048000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438400" y="37338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1066800"/>
            <a:ext cx="1905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Sans serif"/>
              </a:rPr>
              <a:t>BANK</a:t>
            </a:r>
            <a:endParaRPr lang="en-US" sz="2600" dirty="0">
              <a:solidFill>
                <a:srgbClr val="00B050"/>
              </a:solidFill>
              <a:latin typeface="Sans serif"/>
            </a:endParaRPr>
          </a:p>
        </p:txBody>
      </p:sp>
      <p:pic>
        <p:nvPicPr>
          <p:cNvPr id="8" name="Picture 7" descr="C:\Users\cvit\Desktop\IMG_0721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2130552" cy="177393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67200" y="2057400"/>
            <a:ext cx="457200" cy="1621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://economictimes.indiatimes.com/photo/19913285.cms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05000"/>
            <a:ext cx="2130552" cy="177393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162800" y="2276284"/>
            <a:ext cx="533400" cy="3526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http://pics4.city-data.com/cpicc/cfiles5619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648" y="3909963"/>
            <a:ext cx="2130552" cy="177393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livemint.com/rf/Image-621x414/LiveMint/Period1/2013/02/11/Photos/rbi--621x414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09964"/>
            <a:ext cx="2130552" cy="177393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200400" y="1713130"/>
            <a:ext cx="5715000" cy="43190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2438400" y="1371599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86600" y="4572000"/>
            <a:ext cx="381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05400" y="4419600"/>
            <a:ext cx="4572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:\Users\cvit\Desktop\IMG_0721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548640" cy="4572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economictimes.indiatimes.com/photo/19913285.cms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1" y="2667000"/>
            <a:ext cx="548640" cy="4572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www.livemint.com/rf/Image-621x414/LiveMint/Period1/2013/02/11/Photos/rbi--621x414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0"/>
            <a:ext cx="548640" cy="4572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pics4.city-data.com/cpicc/cfiles5619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629" y="3161613"/>
            <a:ext cx="548640" cy="4572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19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24" y="3387785"/>
            <a:ext cx="548640" cy="457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04800" y="441960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B0F0"/>
                </a:solidFill>
                <a:latin typeface="Sans serif"/>
              </a:rPr>
              <a:t>Image Database</a:t>
            </a:r>
          </a:p>
          <a:p>
            <a:pPr algn="ctr"/>
            <a:r>
              <a:rPr lang="en-US" sz="2200" b="1" dirty="0" smtClean="0">
                <a:solidFill>
                  <a:srgbClr val="00B0F0"/>
                </a:solidFill>
                <a:latin typeface="Sans serif"/>
              </a:rPr>
              <a:t> (1M images)</a:t>
            </a:r>
            <a:endParaRPr lang="en-US" sz="2200" b="1" dirty="0">
              <a:solidFill>
                <a:srgbClr val="00B0F0"/>
              </a:solidFill>
              <a:latin typeface="Sans serif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24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Goal: Text-to-Image Retrieval</a:t>
            </a:r>
          </a:p>
        </p:txBody>
      </p:sp>
    </p:spTree>
    <p:extLst>
      <p:ext uri="{BB962C8B-B14F-4D97-AF65-F5344CB8AC3E}">
        <p14:creationId xmlns:p14="http://schemas.microsoft.com/office/powerpoint/2010/main" val="155392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27584" y="5877272"/>
            <a:ext cx="7664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6"/>
                </a:solidFill>
                <a:latin typeface="Sans serif"/>
              </a:rPr>
              <a:t>[</a:t>
            </a:r>
            <a:r>
              <a:rPr lang="en-US" sz="1600" dirty="0" err="1">
                <a:solidFill>
                  <a:schemeClr val="accent6"/>
                </a:solidFill>
                <a:latin typeface="Sans serif"/>
              </a:rPr>
              <a:t>Weinman</a:t>
            </a:r>
            <a:r>
              <a:rPr lang="en-US" sz="1600" dirty="0">
                <a:solidFill>
                  <a:schemeClr val="accent6"/>
                </a:solidFill>
                <a:latin typeface="Sans serif"/>
              </a:rPr>
              <a:t> et al., TPAMI’14</a:t>
            </a:r>
            <a:r>
              <a:rPr lang="en-US" sz="1600" dirty="0" smtClean="0">
                <a:solidFill>
                  <a:schemeClr val="accent6"/>
                </a:solidFill>
                <a:latin typeface="Sans serif"/>
              </a:rPr>
              <a:t>], [</a:t>
            </a:r>
            <a:r>
              <a:rPr lang="en-US" sz="1600" dirty="0">
                <a:solidFill>
                  <a:schemeClr val="accent6"/>
                </a:solidFill>
                <a:latin typeface="Sans serif"/>
              </a:rPr>
              <a:t>Neumann-</a:t>
            </a:r>
            <a:r>
              <a:rPr lang="en-US" sz="1600" dirty="0" err="1">
                <a:solidFill>
                  <a:schemeClr val="accent6"/>
                </a:solidFill>
                <a:latin typeface="Sans serif"/>
              </a:rPr>
              <a:t>Matas</a:t>
            </a:r>
            <a:r>
              <a:rPr lang="en-US" sz="1600" dirty="0">
                <a:solidFill>
                  <a:schemeClr val="accent6"/>
                </a:solidFill>
                <a:latin typeface="Sans serif"/>
              </a:rPr>
              <a:t>, </a:t>
            </a:r>
            <a:r>
              <a:rPr lang="en-US" sz="1600" dirty="0" smtClean="0">
                <a:solidFill>
                  <a:schemeClr val="accent6"/>
                </a:solidFill>
                <a:latin typeface="Sans serif"/>
              </a:rPr>
              <a:t>CVPR’12], [</a:t>
            </a:r>
            <a:r>
              <a:rPr lang="en-US" sz="1600" dirty="0" err="1" smtClean="0">
                <a:solidFill>
                  <a:schemeClr val="accent6"/>
                </a:solidFill>
                <a:latin typeface="Sans serif"/>
              </a:rPr>
              <a:t>Epshtein</a:t>
            </a:r>
            <a:r>
              <a:rPr lang="en-US" sz="1600" dirty="0" smtClean="0">
                <a:solidFill>
                  <a:schemeClr val="accent6"/>
                </a:solidFill>
                <a:latin typeface="Sans serif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Sans serif"/>
              </a:rPr>
              <a:t>et al., </a:t>
            </a:r>
            <a:r>
              <a:rPr lang="en-US" sz="1600" dirty="0" smtClean="0">
                <a:solidFill>
                  <a:schemeClr val="accent6"/>
                </a:solidFill>
                <a:latin typeface="Sans serif"/>
              </a:rPr>
              <a:t>CVPR’10], [Mishra </a:t>
            </a:r>
            <a:r>
              <a:rPr lang="en-US" sz="1600" dirty="0">
                <a:solidFill>
                  <a:schemeClr val="accent6"/>
                </a:solidFill>
                <a:latin typeface="Sans serif"/>
              </a:rPr>
              <a:t>et al., </a:t>
            </a:r>
            <a:r>
              <a:rPr lang="en-US" sz="1600" dirty="0" smtClean="0">
                <a:solidFill>
                  <a:schemeClr val="accent6"/>
                </a:solidFill>
                <a:latin typeface="Sans serif"/>
              </a:rPr>
              <a:t>CVPR’12], [Wang et al. ICCV’11], [Wang et al., ICPR’12], [</a:t>
            </a:r>
            <a:r>
              <a:rPr lang="en-US" sz="1600" dirty="0" err="1" smtClean="0">
                <a:solidFill>
                  <a:schemeClr val="accent6"/>
                </a:solidFill>
                <a:latin typeface="Sans serif"/>
              </a:rPr>
              <a:t>Sivic</a:t>
            </a:r>
            <a:r>
              <a:rPr lang="en-US" sz="1600" dirty="0" smtClean="0">
                <a:solidFill>
                  <a:schemeClr val="accent6"/>
                </a:solidFill>
                <a:latin typeface="Sans serif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Sans serif"/>
              </a:rPr>
              <a:t>et al., ICCV’03</a:t>
            </a:r>
            <a:r>
              <a:rPr lang="en-US" sz="1600" dirty="0" smtClean="0">
                <a:solidFill>
                  <a:schemeClr val="accent6"/>
                </a:solidFill>
                <a:latin typeface="Sans serif"/>
              </a:rPr>
              <a:t>], [</a:t>
            </a:r>
            <a:r>
              <a:rPr lang="en-US" sz="1600" dirty="0" err="1" smtClean="0">
                <a:solidFill>
                  <a:schemeClr val="accent6"/>
                </a:solidFill>
                <a:latin typeface="Sans serif"/>
              </a:rPr>
              <a:t>Goel</a:t>
            </a:r>
            <a:r>
              <a:rPr lang="en-US" sz="1600" dirty="0" smtClean="0">
                <a:solidFill>
                  <a:schemeClr val="accent6"/>
                </a:solidFill>
                <a:latin typeface="Sans serif"/>
              </a:rPr>
              <a:t> et al., ICDAR’13]</a:t>
            </a:r>
            <a:endParaRPr lang="en-US" sz="1600" dirty="0">
              <a:solidFill>
                <a:schemeClr val="accent6"/>
              </a:solidFill>
              <a:latin typeface="Sans serif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51520" y="5877272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9730" y="1028117"/>
            <a:ext cx="8220075" cy="4516437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Exact localization-recognition pipeline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- Error propagates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- Focus on high precision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- No knowledge of query text</a:t>
            </a:r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2"/>
                </a:solidFill>
              </a:rPr>
              <a:t>Holistic recognition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- Requires exact word bounding box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- Computationally not very attractive 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Plausible Approaches</a:t>
            </a:r>
          </a:p>
        </p:txBody>
      </p:sp>
    </p:spTree>
    <p:extLst>
      <p:ext uri="{BB962C8B-B14F-4D97-AF65-F5344CB8AC3E}">
        <p14:creationId xmlns:p14="http://schemas.microsoft.com/office/powerpoint/2010/main" val="35306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981200"/>
            <a:ext cx="7762875" cy="1133475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3400" b="1" kern="0" dirty="0" smtClean="0">
                <a:solidFill>
                  <a:schemeClr val="accent6"/>
                </a:solidFill>
                <a:latin typeface="Sans serif"/>
              </a:rPr>
              <a:t>Our </a:t>
            </a:r>
            <a:r>
              <a:rPr lang="en-US" sz="3400" b="1" kern="0" dirty="0">
                <a:solidFill>
                  <a:schemeClr val="accent6"/>
                </a:solidFill>
                <a:latin typeface="Sans serif"/>
              </a:rPr>
              <a:t>c</a:t>
            </a:r>
            <a:r>
              <a:rPr lang="en-US" sz="3400" b="1" kern="0" dirty="0" smtClean="0">
                <a:solidFill>
                  <a:schemeClr val="accent6"/>
                </a:solidFill>
                <a:latin typeface="Sans serif"/>
              </a:rPr>
              <a:t>ontribution 4</a:t>
            </a:r>
            <a:r>
              <a:rPr lang="en-US" sz="3400" kern="0" dirty="0" smtClean="0">
                <a:latin typeface="Sans serif"/>
              </a:rPr>
              <a:t> </a:t>
            </a:r>
            <a:br>
              <a:rPr lang="en-US" sz="3400" kern="0" dirty="0" smtClean="0">
                <a:latin typeface="Sans serif"/>
              </a:rPr>
            </a:br>
            <a:r>
              <a:rPr lang="en-US" sz="3400" kern="0" dirty="0" smtClean="0">
                <a:latin typeface="Sans serif"/>
              </a:rPr>
              <a:t>Query driven text-to-image retrieval</a:t>
            </a:r>
            <a:endParaRPr lang="en-US" sz="3400" kern="0" dirty="0">
              <a:latin typeface="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0674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8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Proposed Method</a:t>
            </a:r>
          </a:p>
        </p:txBody>
      </p:sp>
      <p:sp>
        <p:nvSpPr>
          <p:cNvPr id="9" name="Flowchart: Magnetic Disk 8"/>
          <p:cNvSpPr/>
          <p:nvPr/>
        </p:nvSpPr>
        <p:spPr>
          <a:xfrm>
            <a:off x="589473" y="1078848"/>
            <a:ext cx="1128879" cy="1059551"/>
          </a:xfrm>
          <a:prstGeom prst="flowChartMagneticDisk">
            <a:avLst/>
          </a:prstGeom>
          <a:solidFill>
            <a:schemeClr val="accent2">
              <a:alpha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:\Users\cvit\Desktop\IMG_0721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9682"/>
            <a:ext cx="548640" cy="5486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pics4.city-data.com/cpicc/cfiles5619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3" y="1319735"/>
            <a:ext cx="548640" cy="5486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19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02" y="1389788"/>
            <a:ext cx="548640" cy="548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http://www.livemint.com/rf/Image-621x414/LiveMint/Period1/2013/02/11/Photos/rbi--621x414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29" y="1529363"/>
            <a:ext cx="548640" cy="54864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736848" y="2966999"/>
            <a:ext cx="2719120" cy="1869397"/>
            <a:chOff x="20290550" y="10588300"/>
            <a:chExt cx="2719120" cy="1869397"/>
          </a:xfrm>
        </p:grpSpPr>
        <p:pic>
          <p:nvPicPr>
            <p:cNvPr id="41" name="Picture 4" descr="I:\disk1\DocNat\datasets\svt\test\06_1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90550" y="10588300"/>
              <a:ext cx="2719120" cy="1869397"/>
            </a:xfrm>
            <a:prstGeom prst="rect">
              <a:avLst/>
            </a:prstGeom>
            <a:noFill/>
            <a:ln w="15875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20771828" y="10965489"/>
              <a:ext cx="140946" cy="3771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0924228" y="10965489"/>
              <a:ext cx="140946" cy="3771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1292604" y="10923579"/>
              <a:ext cx="140946" cy="3771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1152828" y="10923579"/>
              <a:ext cx="140946" cy="3771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1890750" y="10923579"/>
              <a:ext cx="140946" cy="3771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1773882" y="10923579"/>
              <a:ext cx="140946" cy="3771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207013" y="10923579"/>
              <a:ext cx="168987" cy="3771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2067228" y="10923579"/>
              <a:ext cx="140946" cy="3771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2219628" y="10923579"/>
              <a:ext cx="140946" cy="3771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612082" y="10923579"/>
              <a:ext cx="140946" cy="3771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1392882" y="11028354"/>
              <a:ext cx="217146" cy="23050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8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Proposed Method</a:t>
            </a:r>
          </a:p>
        </p:txBody>
      </p:sp>
      <p:sp>
        <p:nvSpPr>
          <p:cNvPr id="3" name="Isosceles Triangle 2"/>
          <p:cNvSpPr/>
          <p:nvPr/>
        </p:nvSpPr>
        <p:spPr>
          <a:xfrm rot="5400000">
            <a:off x="1730575" y="1574117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23728" y="1185838"/>
            <a:ext cx="1656184" cy="947018"/>
          </a:xfrm>
          <a:prstGeom prst="roundRect">
            <a:avLst/>
          </a:prstGeom>
          <a:solidFill>
            <a:schemeClr val="accent2">
              <a:alpha val="8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Character detection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371703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38266" y="2627723"/>
            <a:ext cx="4941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Sans serif"/>
              </a:rPr>
              <a:t>Character detection</a:t>
            </a:r>
          </a:p>
          <a:p>
            <a:endParaRPr lang="en-US" sz="2400" b="0" baseline="0" dirty="0" smtClean="0">
              <a:solidFill>
                <a:schemeClr val="tx1"/>
              </a:solidFill>
              <a:latin typeface="Sans serif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b="0" baseline="0" dirty="0" smtClean="0">
                <a:solidFill>
                  <a:schemeClr val="tx1"/>
                </a:solidFill>
                <a:latin typeface="Sans serif"/>
              </a:rPr>
              <a:t>Multiscale</a:t>
            </a:r>
            <a:r>
              <a:rPr lang="en-US" sz="2400" b="0" dirty="0" smtClean="0">
                <a:solidFill>
                  <a:schemeClr val="tx1"/>
                </a:solidFill>
                <a:latin typeface="Sans serif"/>
              </a:rPr>
              <a:t> sliding window</a:t>
            </a:r>
          </a:p>
          <a:p>
            <a:pPr algn="l"/>
            <a:endParaRPr lang="en-US" sz="2400" b="0" dirty="0" smtClean="0">
              <a:solidFill>
                <a:schemeClr val="tx1"/>
              </a:solidFill>
              <a:latin typeface="Sans serif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High recall detection</a:t>
            </a:r>
            <a:endParaRPr lang="en-US" sz="2400" b="0" dirty="0" smtClean="0">
              <a:solidFill>
                <a:schemeClr val="tx1"/>
              </a:solidFill>
              <a:latin typeface="Sans serif"/>
            </a:endParaRPr>
          </a:p>
          <a:p>
            <a:pPr algn="l"/>
            <a:endParaRPr lang="en-US" sz="2400" b="0" dirty="0" smtClean="0">
              <a:solidFill>
                <a:schemeClr val="tx1"/>
              </a:solidFill>
              <a:latin typeface="Sans serif"/>
            </a:endParaRPr>
          </a:p>
        </p:txBody>
      </p:sp>
      <p:sp>
        <p:nvSpPr>
          <p:cNvPr id="26" name="Flowchart: Magnetic Disk 25"/>
          <p:cNvSpPr/>
          <p:nvPr/>
        </p:nvSpPr>
        <p:spPr>
          <a:xfrm>
            <a:off x="589473" y="1078848"/>
            <a:ext cx="1128879" cy="1059551"/>
          </a:xfrm>
          <a:prstGeom prst="flowChartMagneticDisk">
            <a:avLst/>
          </a:prstGeom>
          <a:solidFill>
            <a:schemeClr val="accent2">
              <a:alpha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C:\Users\cvit\Desktop\IMG_0721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9682"/>
            <a:ext cx="548640" cy="5486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pics4.city-data.com/cpicc/cfiles5619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3" y="1319735"/>
            <a:ext cx="548640" cy="5486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19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02" y="1389788"/>
            <a:ext cx="548640" cy="548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 descr="http://www.livemint.com/rf/Image-621x414/LiveMint/Period1/2013/02/11/Photos/rbi--621x414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29" y="1529363"/>
            <a:ext cx="548640" cy="54864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/>
          <p:nvPr/>
        </p:nvGrpSpPr>
        <p:grpSpPr>
          <a:xfrm>
            <a:off x="762000" y="1188720"/>
            <a:ext cx="2851350" cy="2138513"/>
            <a:chOff x="762000" y="1188720"/>
            <a:chExt cx="2851350" cy="2138513"/>
          </a:xfrm>
        </p:grpSpPr>
        <p:pic>
          <p:nvPicPr>
            <p:cNvPr id="15" name="Picture 10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188720"/>
              <a:ext cx="2851350" cy="213851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1371600" y="2133600"/>
              <a:ext cx="1447801" cy="3048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62400" y="2057400"/>
            <a:ext cx="2209800" cy="457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239000" y="211449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0" dirty="0" smtClean="0">
                <a:solidFill>
                  <a:schemeClr val="tx1"/>
                </a:solidFill>
              </a:rPr>
              <a:t>CAPOGIRO</a:t>
            </a:r>
            <a:endParaRPr lang="en-US" sz="2000" b="1" baseline="0" dirty="0">
              <a:solidFill>
                <a:schemeClr val="tx1"/>
              </a:solidFill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457199" y="3501008"/>
            <a:ext cx="495300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3375" indent="-333375"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1363" indent="-276225"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2pPr>
            <a:lvl3pPr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3pPr>
            <a:lvl4pPr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4pPr>
            <a:lvl5pPr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marL="0" indent="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r>
              <a:rPr lang="en-US" sz="2400" dirty="0" smtClean="0">
                <a:solidFill>
                  <a:srgbClr val="C00000"/>
                </a:solidFill>
                <a:latin typeface="ms trebuchet"/>
              </a:rPr>
              <a:t>Open Vocabulary</a:t>
            </a:r>
          </a:p>
          <a:p>
            <a:pPr marL="342900" indent="-34290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ms trebuchet"/>
              </a:rPr>
              <a:t>Out of vocabulary recognition</a:t>
            </a:r>
          </a:p>
          <a:p>
            <a:pPr marL="342900" indent="-34290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ms trebuchet"/>
              </a:rPr>
              <a:t>Harder problem</a:t>
            </a:r>
          </a:p>
          <a:p>
            <a:pPr marL="342900" indent="-34290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ms trebuchet"/>
              </a:rPr>
              <a:t>Applications:</a:t>
            </a:r>
            <a:r>
              <a:rPr lang="en-US" sz="2400" dirty="0" smtClean="0">
                <a:solidFill>
                  <a:schemeClr val="tx1"/>
                </a:solidFill>
                <a:latin typeface="ms trebuchet"/>
              </a:rPr>
              <a:t> Recognition in a general setting e.g., house numbers, name plates</a:t>
            </a:r>
            <a:endParaRPr lang="en-US" sz="2800" dirty="0" smtClean="0">
              <a:solidFill>
                <a:schemeClr val="tx1"/>
              </a:solidFill>
              <a:latin typeface="ms trebuchet"/>
            </a:endParaRPr>
          </a:p>
          <a:p>
            <a:pPr marL="0" indent="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endParaRPr lang="en-US" sz="2800" dirty="0" smtClean="0">
              <a:solidFill>
                <a:srgbClr val="C00000"/>
              </a:solidFill>
              <a:latin typeface="ms trebuchet"/>
            </a:endParaRPr>
          </a:p>
          <a:p>
            <a:pPr lvl="1" algn="just" eaLnBrk="1" hangingPunct="1">
              <a:spcBef>
                <a:spcPts val="700"/>
              </a:spcBef>
              <a:buSzPct val="100000"/>
              <a:defRPr/>
            </a:pPr>
            <a:endParaRPr lang="en-US" sz="2800" dirty="0" smtClean="0">
              <a:solidFill>
                <a:srgbClr val="000000"/>
              </a:solidFill>
              <a:latin typeface="ms trebuchet"/>
            </a:endParaRPr>
          </a:p>
          <a:p>
            <a:pPr lvl="1" algn="just" eaLnBrk="1" hangingPunct="1">
              <a:spcBef>
                <a:spcPts val="700"/>
              </a:spcBef>
              <a:buSzPct val="100000"/>
              <a:defRPr/>
            </a:pPr>
            <a:endParaRPr lang="en-US" sz="2800" dirty="0" smtClean="0">
              <a:solidFill>
                <a:srgbClr val="000000"/>
              </a:solidFill>
              <a:latin typeface="ms trebuchet"/>
            </a:endParaRPr>
          </a:p>
          <a:p>
            <a:pPr algn="just" eaLnBrk="1" hangingPunct="1">
              <a:spcBef>
                <a:spcPts val="800"/>
              </a:spcBef>
              <a:buSzPct val="100000"/>
              <a:defRPr/>
            </a:pPr>
            <a:endParaRPr lang="en-US" sz="2800" dirty="0" smtClean="0">
              <a:solidFill>
                <a:srgbClr val="000000"/>
              </a:solidFill>
              <a:latin typeface="ms trebuche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1600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Recognize a cropped word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3581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Lexicons = English dictionary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339953" y="2110442"/>
            <a:ext cx="822847" cy="404158"/>
          </a:xfrm>
          <a:prstGeom prst="rightArrow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559552" y="3933102"/>
            <a:ext cx="3200400" cy="2286000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9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smtClean="0">
                <a:latin typeface="Sans serif"/>
              </a:rPr>
              <a:t>Word Recognition: The Problem</a:t>
            </a:r>
            <a:endParaRPr lang="en-IN" sz="3400" kern="0" dirty="0" smtClean="0">
              <a:latin typeface="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785437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8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Proposed Method</a:t>
            </a:r>
          </a:p>
        </p:txBody>
      </p:sp>
      <p:sp>
        <p:nvSpPr>
          <p:cNvPr id="3" name="Isosceles Triangle 2"/>
          <p:cNvSpPr/>
          <p:nvPr/>
        </p:nvSpPr>
        <p:spPr>
          <a:xfrm rot="5400000">
            <a:off x="1730575" y="1574117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23728" y="1185838"/>
            <a:ext cx="1656184" cy="947018"/>
          </a:xfrm>
          <a:prstGeom prst="roundRect">
            <a:avLst/>
          </a:prstGeom>
          <a:solidFill>
            <a:schemeClr val="accent2">
              <a:alpha val="8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Character detection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4126998" y="1185838"/>
            <a:ext cx="2389218" cy="947018"/>
          </a:xfrm>
          <a:prstGeom prst="roundRect">
            <a:avLst/>
          </a:prstGeom>
          <a:solidFill>
            <a:schemeClr val="accent2">
              <a:alpha val="8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Vocabulary Presence Score computation</a:t>
            </a:r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 rot="5400000">
            <a:off x="3782839" y="1589906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371703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44180" y="4939194"/>
                <a:ext cx="4104456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(‘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𝑺𝑻𝑼𝑭𝑭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’) = 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𝟒𝟐</m:t>
                      </m:r>
                    </m:oMath>
                  </m:oMathPara>
                </a14:m>
                <a:endParaRPr lang="en-US" sz="22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(‘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𝑷𝑼𝑭𝑭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’) = 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𝟗𝟏</m:t>
                      </m:r>
                    </m:oMath>
                  </m:oMathPara>
                </a14:m>
                <a:endParaRPr lang="en-US" sz="22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(‘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𝑲𝑭𝑪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’) = 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</m:oMath>
                  </m:oMathPara>
                </a14:m>
                <a:endParaRPr lang="en-US" sz="22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2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(‘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𝑯𝑶𝑻𝑬𝑳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’) = 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US" sz="2200" b="1" dirty="0">
                  <a:solidFill>
                    <a:schemeClr val="tx1"/>
                  </a:solidFill>
                  <a:latin typeface="Sans serif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180" y="4939194"/>
                <a:ext cx="4104456" cy="1785104"/>
              </a:xfrm>
              <a:prstGeom prst="rect">
                <a:avLst/>
              </a:prstGeom>
              <a:blipFill rotWithShape="0">
                <a:blip r:embed="rId7"/>
                <a:stretch>
                  <a:fillRect b="-3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5736848" y="2966999"/>
            <a:ext cx="2719120" cy="1869397"/>
            <a:chOff x="20290550" y="10588300"/>
            <a:chExt cx="2719120" cy="1869397"/>
          </a:xfrm>
        </p:grpSpPr>
        <p:pic>
          <p:nvPicPr>
            <p:cNvPr id="29" name="Picture 4" descr="I:\disk1\DocNat\datasets\svt\test\06_1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90550" y="10588300"/>
              <a:ext cx="2719120" cy="1869397"/>
            </a:xfrm>
            <a:prstGeom prst="rect">
              <a:avLst/>
            </a:prstGeom>
            <a:noFill/>
            <a:ln w="158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20771828" y="10965489"/>
              <a:ext cx="140946" cy="37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924228" y="10965489"/>
              <a:ext cx="140946" cy="37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292604" y="10923579"/>
              <a:ext cx="140946" cy="37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1152828" y="10923579"/>
              <a:ext cx="140946" cy="37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1890750" y="10923579"/>
              <a:ext cx="140946" cy="37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773882" y="10923579"/>
              <a:ext cx="140946" cy="37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2207013" y="10923579"/>
              <a:ext cx="168987" cy="37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2067228" y="10923579"/>
              <a:ext cx="140946" cy="37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219628" y="10923579"/>
              <a:ext cx="140946" cy="37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2612082" y="10923579"/>
              <a:ext cx="140946" cy="37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1392882" y="11028354"/>
              <a:ext cx="217146" cy="2305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ns serif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38266" y="2627723"/>
                <a:ext cx="4941546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b="1" dirty="0" smtClean="0">
                    <a:solidFill>
                      <a:schemeClr val="tx1"/>
                    </a:solidFill>
                    <a:latin typeface="Sans serif"/>
                  </a:rPr>
                  <a:t>Vocabulary presence score (</a:t>
                </a:r>
                <a:r>
                  <a:rPr lang="en-US" sz="2400" b="1" i="1" dirty="0" smtClean="0">
                    <a:solidFill>
                      <a:schemeClr val="tx1"/>
                    </a:solidFill>
                    <a:latin typeface="Sans serif"/>
                  </a:rPr>
                  <a:t>S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Sans serif"/>
                  </a:rPr>
                  <a:t>)</a:t>
                </a:r>
              </a:p>
              <a:p>
                <a:pPr algn="l"/>
                <a:endParaRPr lang="en-US" sz="24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𝑳𝒊𝒌𝒆𝒍𝒊𝒉𝒐𝒐𝒅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𝒐𝒇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𝒄𝒉𝒂𝒓𝒂𝒄𝒕𝒆𝒓𝒔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𝒊𝒏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𝒘𝒐𝒓𝒅</m:t>
                        </m:r>
                      </m:e>
                    </m:nary>
                  </m:oMath>
                </a14:m>
                <a:endParaRPr lang="en-US" sz="22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 algn="l"/>
                <a:endParaRPr lang="en-US" sz="22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solidFill>
                      <a:schemeClr val="tx1"/>
                    </a:solidFill>
                    <a:latin typeface="Sans serif"/>
                  </a:rPr>
                  <a:t>Computed for possible queries and all the images</a:t>
                </a:r>
                <a:endParaRPr lang="en-US" sz="2200" b="0" dirty="0" smtClean="0">
                  <a:solidFill>
                    <a:schemeClr val="tx1"/>
                  </a:solidFill>
                  <a:latin typeface="Sans serif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66" y="2627723"/>
                <a:ext cx="4941546" cy="2185214"/>
              </a:xfrm>
              <a:prstGeom prst="rect">
                <a:avLst/>
              </a:prstGeom>
              <a:blipFill rotWithShape="0">
                <a:blip r:embed="rId9"/>
                <a:stretch>
                  <a:fillRect l="-1850" t="-1950" r="-7891" b="-5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lowchart: Magnetic Disk 39"/>
          <p:cNvSpPr/>
          <p:nvPr/>
        </p:nvSpPr>
        <p:spPr>
          <a:xfrm>
            <a:off x="589473" y="1078848"/>
            <a:ext cx="1128879" cy="1059551"/>
          </a:xfrm>
          <a:prstGeom prst="flowChartMagneticDisk">
            <a:avLst/>
          </a:prstGeom>
          <a:solidFill>
            <a:schemeClr val="accent2">
              <a:alpha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C:\Users\cvit\Desktop\IMG_0721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9682"/>
            <a:ext cx="548640" cy="5486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pics4.city-data.com/cpicc/cfiles5619.jp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3" y="1319735"/>
            <a:ext cx="548640" cy="5486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19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02" y="1389788"/>
            <a:ext cx="548640" cy="548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 descr="http://www.livemint.com/rf/Image-621x414/LiveMint/Period1/2013/02/11/Photos/rbi--621x414.jpg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29" y="1529363"/>
            <a:ext cx="548640" cy="54864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7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8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Proposed Method</a:t>
            </a:r>
          </a:p>
        </p:txBody>
      </p:sp>
      <p:sp>
        <p:nvSpPr>
          <p:cNvPr id="3" name="Isosceles Triangle 2"/>
          <p:cNvSpPr/>
          <p:nvPr/>
        </p:nvSpPr>
        <p:spPr>
          <a:xfrm rot="5400000">
            <a:off x="1730575" y="1574117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23728" y="1185838"/>
            <a:ext cx="1656184" cy="947018"/>
          </a:xfrm>
          <a:prstGeom prst="roundRect">
            <a:avLst/>
          </a:prstGeom>
          <a:solidFill>
            <a:schemeClr val="accent2">
              <a:alpha val="8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Character detection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4126998" y="1185838"/>
            <a:ext cx="2389218" cy="947018"/>
          </a:xfrm>
          <a:prstGeom prst="roundRect">
            <a:avLst/>
          </a:prstGeom>
          <a:solidFill>
            <a:schemeClr val="accent2">
              <a:alpha val="8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Vocabulary Presence Score computation</a:t>
            </a:r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 rot="5400000">
            <a:off x="3782839" y="1589906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371703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44180" y="4939194"/>
                <a:ext cx="4104456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d>
                        <m:dPr>
                          <m:ctrlP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‘</m:t>
                          </m:r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𝑺𝑻𝑼𝑭𝑭</m:t>
                          </m:r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𝟐𝟐</m:t>
                      </m:r>
                    </m:oMath>
                  </m:oMathPara>
                </a14:m>
                <a:endParaRPr lang="en-US" sz="22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‘</m:t>
                          </m:r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𝑷𝑼𝑭𝑭</m:t>
                          </m:r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</m:oMath>
                  </m:oMathPara>
                </a14:m>
                <a:endParaRPr lang="en-US" sz="22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‘</m:t>
                          </m:r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𝑲𝑭𝑪</m:t>
                          </m:r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</m:oMath>
                  </m:oMathPara>
                </a14:m>
                <a:endParaRPr lang="en-US" sz="22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2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d>
                        <m:dPr>
                          <m:ctrlP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‘</m:t>
                          </m:r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𝑯𝑶𝑻𝑬𝑳</m:t>
                          </m:r>
                          <m:r>
                            <a:rPr lang="en-US" sz="2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𝟓𝟐</m:t>
                      </m:r>
                    </m:oMath>
                  </m:oMathPara>
                </a14:m>
                <a:endParaRPr lang="en-US" sz="2200" b="1" dirty="0">
                  <a:solidFill>
                    <a:schemeClr val="tx1"/>
                  </a:solidFill>
                  <a:latin typeface="Sans serif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180" y="4939194"/>
                <a:ext cx="4104456" cy="178510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38266" y="2627723"/>
                <a:ext cx="4941546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b="1" dirty="0" smtClean="0">
                    <a:solidFill>
                      <a:schemeClr val="tx1"/>
                    </a:solidFill>
                    <a:latin typeface="Sans serif"/>
                  </a:rPr>
                  <a:t>Vocabulary presence score (</a:t>
                </a:r>
                <a:r>
                  <a:rPr lang="en-US" sz="2400" b="1" i="1" dirty="0" smtClean="0">
                    <a:solidFill>
                      <a:schemeClr val="tx1"/>
                    </a:solidFill>
                    <a:latin typeface="Sans serif"/>
                  </a:rPr>
                  <a:t>S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Sans serif"/>
                  </a:rPr>
                  <a:t>)</a:t>
                </a:r>
              </a:p>
              <a:p>
                <a:pPr algn="l"/>
                <a:endParaRPr lang="en-US" sz="24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𝑳𝒊𝒌𝒆𝒍𝒊𝒉𝒐𝒐𝒅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𝒐𝒇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𝒄𝒉𝒂𝒓𝒂𝒄𝒕𝒆𝒓𝒔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𝒊𝒏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𝒘𝒐𝒓𝒅</m:t>
                        </m:r>
                      </m:e>
                    </m:nary>
                  </m:oMath>
                </a14:m>
                <a:endParaRPr lang="en-US" sz="2200" b="1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 algn="l"/>
                <a:endParaRPr lang="en-US" sz="2200" dirty="0" smtClean="0">
                  <a:solidFill>
                    <a:schemeClr val="tx1"/>
                  </a:solidFill>
                  <a:latin typeface="Sans serif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solidFill>
                      <a:schemeClr val="tx1"/>
                    </a:solidFill>
                    <a:latin typeface="Sans serif"/>
                  </a:rPr>
                  <a:t>Computed for possible queries and all the images</a:t>
                </a:r>
                <a:endParaRPr lang="en-US" sz="2200" b="0" dirty="0" smtClean="0">
                  <a:solidFill>
                    <a:schemeClr val="tx1"/>
                  </a:solidFill>
                  <a:latin typeface="Sans serif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66" y="2627723"/>
                <a:ext cx="4941546" cy="2185214"/>
              </a:xfrm>
              <a:prstGeom prst="rect">
                <a:avLst/>
              </a:prstGeom>
              <a:blipFill rotWithShape="0">
                <a:blip r:embed="rId8"/>
                <a:stretch>
                  <a:fillRect l="-1850" t="-1950" r="-7891" b="-5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1214" descr="D:\Dropbox\mishraICCV2013\figures\motel\motel5.eps"/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56" y="2931776"/>
            <a:ext cx="2715768" cy="186537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owchart: Magnetic Disk 16"/>
          <p:cNvSpPr/>
          <p:nvPr/>
        </p:nvSpPr>
        <p:spPr>
          <a:xfrm>
            <a:off x="589473" y="1078848"/>
            <a:ext cx="1128879" cy="1059551"/>
          </a:xfrm>
          <a:prstGeom prst="flowChartMagneticDisk">
            <a:avLst/>
          </a:prstGeom>
          <a:solidFill>
            <a:schemeClr val="accent2">
              <a:alpha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:\Users\cvit\Desktop\IMG_0721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9682"/>
            <a:ext cx="548640" cy="5486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pics4.city-data.com/cpicc/cfiles5619.jp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3" y="1319735"/>
            <a:ext cx="548640" cy="5486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19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02" y="1389788"/>
            <a:ext cx="548640" cy="548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 descr="http://www.livemint.com/rf/Image-621x414/LiveMint/Period1/2013/02/11/Photos/rbi--621x414.jpg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29" y="1529363"/>
            <a:ext cx="548640" cy="54864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75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8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Proposed Method</a:t>
            </a:r>
          </a:p>
        </p:txBody>
      </p:sp>
      <p:sp>
        <p:nvSpPr>
          <p:cNvPr id="3" name="Isosceles Triangle 2"/>
          <p:cNvSpPr/>
          <p:nvPr/>
        </p:nvSpPr>
        <p:spPr>
          <a:xfrm rot="5400000">
            <a:off x="1730575" y="1574117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23728" y="1185838"/>
            <a:ext cx="1656184" cy="947018"/>
          </a:xfrm>
          <a:prstGeom prst="roundRect">
            <a:avLst/>
          </a:prstGeom>
          <a:solidFill>
            <a:schemeClr val="accent2">
              <a:alpha val="8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Character detection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4126998" y="1185838"/>
            <a:ext cx="2389218" cy="947018"/>
          </a:xfrm>
          <a:prstGeom prst="roundRect">
            <a:avLst/>
          </a:prstGeom>
          <a:solidFill>
            <a:schemeClr val="accent2">
              <a:alpha val="8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Vocabulary Presence Score computation</a:t>
            </a:r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 rot="5400000">
            <a:off x="3782839" y="1589906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371703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38266" y="2627723"/>
            <a:ext cx="6177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latin typeface="Sans serif"/>
              </a:rPr>
              <a:t>Inverted index</a:t>
            </a:r>
          </a:p>
          <a:p>
            <a:pPr algn="l"/>
            <a:endParaRPr lang="en-US" sz="2400" b="1" dirty="0" smtClean="0">
              <a:solidFill>
                <a:schemeClr val="tx1"/>
              </a:solidFill>
              <a:latin typeface="Sans serif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ans serif"/>
              </a:rPr>
              <a:t>I</a:t>
            </a: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mage id and vocabulary presence scores</a:t>
            </a:r>
          </a:p>
          <a:p>
            <a:pPr algn="l"/>
            <a:endParaRPr lang="en-US" sz="2400" dirty="0" smtClean="0">
              <a:solidFill>
                <a:schemeClr val="tx1"/>
              </a:solidFill>
              <a:latin typeface="Sans serif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ans serif"/>
              </a:rPr>
              <a:t>A</a:t>
            </a: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ll detected character bounding boxes</a:t>
            </a:r>
          </a:p>
        </p:txBody>
      </p:sp>
      <p:sp>
        <p:nvSpPr>
          <p:cNvPr id="17" name="Isosceles Triangle 16"/>
          <p:cNvSpPr/>
          <p:nvPr/>
        </p:nvSpPr>
        <p:spPr>
          <a:xfrm rot="5400000">
            <a:off x="6550661" y="1587934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975332" y="1214206"/>
            <a:ext cx="1656184" cy="947018"/>
          </a:xfrm>
          <a:prstGeom prst="roundRect">
            <a:avLst/>
          </a:prstGeom>
          <a:solidFill>
            <a:schemeClr val="accent2">
              <a:alpha val="8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Inverted Index</a:t>
            </a:r>
            <a:endParaRPr lang="en-US" dirty="0"/>
          </a:p>
        </p:txBody>
      </p:sp>
      <p:sp>
        <p:nvSpPr>
          <p:cNvPr id="19" name="Flowchart: Magnetic Disk 18"/>
          <p:cNvSpPr/>
          <p:nvPr/>
        </p:nvSpPr>
        <p:spPr>
          <a:xfrm>
            <a:off x="589473" y="1078848"/>
            <a:ext cx="1128879" cy="1059551"/>
          </a:xfrm>
          <a:prstGeom prst="flowChartMagneticDisk">
            <a:avLst/>
          </a:prstGeom>
          <a:solidFill>
            <a:schemeClr val="accent2">
              <a:alpha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:\Users\cvit\Desktop\IMG_0721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9682"/>
            <a:ext cx="548640" cy="5486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pics4.city-data.com/cpicc/cfiles5619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3" y="1319735"/>
            <a:ext cx="548640" cy="5486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19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02" y="1389788"/>
            <a:ext cx="548640" cy="548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 descr="http://www.livemint.com/rf/Image-621x414/LiveMint/Period1/2013/02/11/Photos/rbi--621x414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29" y="1529363"/>
            <a:ext cx="548640" cy="54864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36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8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Proposed Method</a:t>
            </a:r>
          </a:p>
        </p:txBody>
      </p:sp>
      <p:sp>
        <p:nvSpPr>
          <p:cNvPr id="89" name="Flowchart: Magnetic Disk 88"/>
          <p:cNvSpPr/>
          <p:nvPr/>
        </p:nvSpPr>
        <p:spPr>
          <a:xfrm>
            <a:off x="1138865" y="1109013"/>
            <a:ext cx="1128879" cy="1059551"/>
          </a:xfrm>
          <a:prstGeom prst="flowChartMagneticDisk">
            <a:avLst/>
          </a:prstGeom>
          <a:solidFill>
            <a:schemeClr val="accent2">
              <a:alpha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Indexed database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371703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38266" y="2627723"/>
            <a:ext cx="797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latin typeface="Sans serif"/>
              </a:rPr>
              <a:t>Initial Retrieval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User provides text query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Retrieval based on vocabulary presence score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772" y="1357807"/>
            <a:ext cx="75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Text query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 rot="5400000">
            <a:off x="741581" y="1548798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1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695" y="1355313"/>
            <a:ext cx="548640" cy="548640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http://www.livemint.com/rf/Image-621x414/LiveMint/Period1/2013/02/11/Photos/rbi--621x414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68192"/>
            <a:ext cx="548640" cy="548640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673" y="1406291"/>
            <a:ext cx="375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…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2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13" y="1366526"/>
            <a:ext cx="548640" cy="54864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240" descr="D:\Dropbox\mishraICCV2013\figures\department\department5.eps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47" y="1383301"/>
            <a:ext cx="548640" cy="54864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Isosceles Triangle 23"/>
          <p:cNvSpPr/>
          <p:nvPr/>
        </p:nvSpPr>
        <p:spPr>
          <a:xfrm rot="5400000">
            <a:off x="2274801" y="1548799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8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Proposed Method</a:t>
            </a:r>
          </a:p>
        </p:txBody>
      </p:sp>
      <p:sp>
        <p:nvSpPr>
          <p:cNvPr id="89" name="Flowchart: Magnetic Disk 88"/>
          <p:cNvSpPr/>
          <p:nvPr/>
        </p:nvSpPr>
        <p:spPr>
          <a:xfrm>
            <a:off x="1138865" y="1109013"/>
            <a:ext cx="1128879" cy="1059551"/>
          </a:xfrm>
          <a:prstGeom prst="flowChartMagneticDisk">
            <a:avLst/>
          </a:prstGeom>
          <a:solidFill>
            <a:schemeClr val="accent2">
              <a:alpha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Indexed database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371703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38266" y="2627723"/>
            <a:ext cx="7978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latin typeface="Sans serif"/>
              </a:rPr>
              <a:t>Re-ranking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Spatial positioning based (RSP)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Spatial ordering based (RSO)</a:t>
            </a:r>
          </a:p>
          <a:p>
            <a:pPr algn="l"/>
            <a:endParaRPr lang="en-US" sz="2400" dirty="0" smtClean="0">
              <a:solidFill>
                <a:schemeClr val="tx1"/>
              </a:solidFill>
              <a:latin typeface="Sans serif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72" y="1357807"/>
            <a:ext cx="75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Sans serif"/>
                <a:cs typeface="Sakkal Majalla" panose="02000000000000000000" pitchFamily="2" charset="-78"/>
              </a:rPr>
              <a:t>Text query</a:t>
            </a:r>
            <a:endParaRPr lang="en-US" dirty="0">
              <a:solidFill>
                <a:schemeClr val="tx1"/>
              </a:solidFill>
              <a:latin typeface="Sans serif"/>
              <a:cs typeface="Sakkal Majalla" panose="02000000000000000000" pitchFamily="2" charset="-78"/>
            </a:endParaRPr>
          </a:p>
        </p:txBody>
      </p:sp>
      <p:sp>
        <p:nvSpPr>
          <p:cNvPr id="19" name="Isosceles Triangle 18"/>
          <p:cNvSpPr/>
          <p:nvPr/>
        </p:nvSpPr>
        <p:spPr>
          <a:xfrm rot="5400000">
            <a:off x="741581" y="1548798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013521" y="1227582"/>
            <a:ext cx="1656184" cy="947018"/>
          </a:xfrm>
          <a:prstGeom prst="roundRect">
            <a:avLst/>
          </a:prstGeom>
          <a:solidFill>
            <a:schemeClr val="accent2">
              <a:alpha val="8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Re-ranking  (RSP/RSO)</a:t>
            </a:r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5517227" y="1564912"/>
            <a:ext cx="390226" cy="147864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01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695" y="1355313"/>
            <a:ext cx="548640" cy="548640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 descr="http://www.livemint.com/rf/Image-621x414/LiveMint/Period1/2013/02/11/Photos/rbi--621x414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68192"/>
            <a:ext cx="548640" cy="548640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470673" y="1406291"/>
            <a:ext cx="375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…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7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13" y="1366526"/>
            <a:ext cx="548640" cy="54864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240" descr="D:\Dropbox\mishraICCV2013\figures\department\department5.eps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47" y="1383301"/>
            <a:ext cx="548640" cy="54864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Isosceles Triangle 35"/>
          <p:cNvSpPr/>
          <p:nvPr/>
        </p:nvSpPr>
        <p:spPr>
          <a:xfrm rot="5400000">
            <a:off x="2274801" y="1548799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3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8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Proposed Method</a:t>
            </a:r>
          </a:p>
        </p:txBody>
      </p:sp>
      <p:sp>
        <p:nvSpPr>
          <p:cNvPr id="89" name="Flowchart: Magnetic Disk 88"/>
          <p:cNvSpPr/>
          <p:nvPr/>
        </p:nvSpPr>
        <p:spPr>
          <a:xfrm>
            <a:off x="1138865" y="1109013"/>
            <a:ext cx="1128879" cy="1059551"/>
          </a:xfrm>
          <a:prstGeom prst="flowChartMagneticDisk">
            <a:avLst/>
          </a:prstGeom>
          <a:solidFill>
            <a:schemeClr val="accent2">
              <a:alpha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Indexed database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371703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38266" y="2627723"/>
            <a:ext cx="7978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latin typeface="Sans serif"/>
              </a:rPr>
              <a:t>Re-ranking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Spatial positioning based (RSP)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Spatial ordering based (RSO)</a:t>
            </a:r>
          </a:p>
          <a:p>
            <a:pPr algn="l"/>
            <a:endParaRPr lang="en-US" sz="2400" dirty="0" smtClean="0">
              <a:solidFill>
                <a:schemeClr val="tx1"/>
              </a:solidFill>
              <a:latin typeface="Sans serif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72" y="1357807"/>
            <a:ext cx="75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Text query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 rot="5400000">
            <a:off x="741581" y="1548798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013521" y="1227582"/>
            <a:ext cx="1656184" cy="947018"/>
          </a:xfrm>
          <a:prstGeom prst="roundRect">
            <a:avLst/>
          </a:prstGeom>
          <a:solidFill>
            <a:schemeClr val="accent2">
              <a:alpha val="8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Re-ranking  (RSP/RSO)</a:t>
            </a:r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5517227" y="1564912"/>
            <a:ext cx="390226" cy="147864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01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695" y="1355313"/>
            <a:ext cx="548640" cy="548640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 descr="http://www.livemint.com/rf/Image-621x414/LiveMint/Period1/2013/02/11/Photos/rbi--621x414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68192"/>
            <a:ext cx="548640" cy="548640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470673" y="1406291"/>
            <a:ext cx="375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…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7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13" y="1366526"/>
            <a:ext cx="548640" cy="54864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240" descr="D:\Dropbox\mishraICCV2013\figures\department\department5.eps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47" y="1383301"/>
            <a:ext cx="548640" cy="54864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Isosceles Triangle 35"/>
          <p:cNvSpPr/>
          <p:nvPr/>
        </p:nvSpPr>
        <p:spPr>
          <a:xfrm rot="5400000">
            <a:off x="2274801" y="1548799"/>
            <a:ext cx="390226" cy="179983"/>
          </a:xfrm>
          <a:prstGeom prst="triangle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282176" y="4032673"/>
            <a:ext cx="2743200" cy="2286000"/>
            <a:chOff x="5867400" y="533400"/>
            <a:chExt cx="2362200" cy="1828800"/>
          </a:xfrm>
        </p:grpSpPr>
        <p:pic>
          <p:nvPicPr>
            <p:cNvPr id="83" name="Picture 2" descr="C:\Users\mishra\Documents\test\00_1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533400"/>
              <a:ext cx="2362200" cy="18288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ectangle 83"/>
            <p:cNvSpPr/>
            <p:nvPr/>
          </p:nvSpPr>
          <p:spPr>
            <a:xfrm>
              <a:off x="6781800" y="1143000"/>
              <a:ext cx="228600" cy="381000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 serif"/>
                <a:ea typeface="+mn-ea"/>
                <a:cs typeface="+mn-cs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010400" y="1143000"/>
              <a:ext cx="228600" cy="381000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 serif"/>
                <a:ea typeface="+mn-ea"/>
                <a:cs typeface="+mn-cs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62800" y="1143000"/>
              <a:ext cx="228600" cy="381000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 serif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629400" y="829994"/>
              <a:ext cx="304800" cy="234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ans serif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934200" y="829994"/>
              <a:ext cx="304800" cy="234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ans serif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9000" y="829994"/>
              <a:ext cx="304800" cy="234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ans serif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298105" y="4005064"/>
            <a:ext cx="2743200" cy="2286000"/>
            <a:chOff x="5867400" y="2438400"/>
            <a:chExt cx="2590800" cy="2133600"/>
          </a:xfrm>
        </p:grpSpPr>
        <p:pic>
          <p:nvPicPr>
            <p:cNvPr id="93" name="Picture 3" descr="C:\Users\mishra\Documents\test\06_1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2438400"/>
              <a:ext cx="2590800" cy="21336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Rectangle 93"/>
            <p:cNvSpPr/>
            <p:nvPr/>
          </p:nvSpPr>
          <p:spPr>
            <a:xfrm>
              <a:off x="7038110" y="3124200"/>
              <a:ext cx="152400" cy="152400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 serif"/>
                <a:ea typeface="+mn-ea"/>
                <a:cs typeface="+mn-cs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7444374" y="3096490"/>
              <a:ext cx="76200" cy="228600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 serif"/>
                <a:ea typeface="+mn-ea"/>
                <a:cs typeface="+mn-cs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7239000" y="3124200"/>
              <a:ext cx="152400" cy="152400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 serif"/>
                <a:ea typeface="+mn-ea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934200" y="2819400"/>
              <a:ext cx="304800" cy="28082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ans serif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162800" y="2819400"/>
              <a:ext cx="304800" cy="28082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ans serif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467600" y="2819400"/>
              <a:ext cx="304800" cy="28082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ans serif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3323513" y="4032673"/>
            <a:ext cx="2743200" cy="2286000"/>
            <a:chOff x="5943600" y="4800600"/>
            <a:chExt cx="2443942" cy="1828800"/>
          </a:xfrm>
        </p:grpSpPr>
        <p:pic>
          <p:nvPicPr>
            <p:cNvPr id="101" name="Picture 6" descr="C:\Users\mishra\Pictures\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4800600"/>
              <a:ext cx="2443942" cy="1828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Rectangle 101"/>
            <p:cNvSpPr/>
            <p:nvPr/>
          </p:nvSpPr>
          <p:spPr>
            <a:xfrm>
              <a:off x="7038110" y="5562600"/>
              <a:ext cx="76200" cy="228600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 serif"/>
                <a:ea typeface="+mn-ea"/>
                <a:cs typeface="+mn-cs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162800" y="5562600"/>
              <a:ext cx="76200" cy="228600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 serif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620000" y="5562600"/>
              <a:ext cx="76200" cy="228600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 serif"/>
                <a:ea typeface="+mn-ea"/>
                <a:cs typeface="+mn-cs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010400" y="5269468"/>
              <a:ext cx="304800" cy="23431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ans serif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239000" y="5269468"/>
              <a:ext cx="304800" cy="23431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ans serif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543800" y="5269468"/>
              <a:ext cx="304800" cy="23431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ans serif"/>
                  <a:ea typeface="+mn-ea"/>
                  <a:cs typeface="+mn-cs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96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8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Proposed Method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371703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38266" y="2627723"/>
            <a:ext cx="7978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latin typeface="Sans serif"/>
              </a:rPr>
              <a:t>Re-ranking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Spatial positioning based (RSP)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Spatial ordering based (RSO)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Sans serif"/>
              </a:rPr>
              <a:t>Improves P@K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8772" y="1109013"/>
            <a:ext cx="8068090" cy="2175971"/>
            <a:chOff x="98772" y="1109013"/>
            <a:chExt cx="8068090" cy="2175971"/>
          </a:xfrm>
        </p:grpSpPr>
        <p:sp>
          <p:nvSpPr>
            <p:cNvPr id="89" name="Flowchart: Magnetic Disk 88"/>
            <p:cNvSpPr/>
            <p:nvPr/>
          </p:nvSpPr>
          <p:spPr>
            <a:xfrm>
              <a:off x="1138865" y="1109013"/>
              <a:ext cx="1128879" cy="1059551"/>
            </a:xfrm>
            <a:prstGeom prst="flowChartMagneticDisk">
              <a:avLst/>
            </a:prstGeom>
            <a:solidFill>
              <a:schemeClr val="accent2">
                <a:alpha val="8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Indexed database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8772" y="1357807"/>
              <a:ext cx="756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Text query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 rot="5400000">
              <a:off x="741581" y="1548798"/>
              <a:ext cx="390226" cy="179983"/>
            </a:xfrm>
            <a:prstGeom prst="triangle">
              <a:avLst/>
            </a:prstGeom>
            <a:solidFill>
              <a:srgbClr val="FFFF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013521" y="1227582"/>
              <a:ext cx="1656184" cy="947018"/>
            </a:xfrm>
            <a:prstGeom prst="roundRect">
              <a:avLst/>
            </a:prstGeom>
            <a:solidFill>
              <a:schemeClr val="accent2">
                <a:alpha val="8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Re-ranking  (RSP/RSO)</a:t>
              </a:r>
              <a:endParaRPr lang="en-US" dirty="0"/>
            </a:p>
          </p:txBody>
        </p:sp>
        <p:sp>
          <p:nvSpPr>
            <p:cNvPr id="16" name="Isosceles Triangle 15"/>
            <p:cNvSpPr/>
            <p:nvPr/>
          </p:nvSpPr>
          <p:spPr>
            <a:xfrm rot="5400000">
              <a:off x="5517227" y="1564912"/>
              <a:ext cx="390226" cy="147864"/>
            </a:xfrm>
            <a:prstGeom prst="triangle">
              <a:avLst/>
            </a:prstGeom>
            <a:solidFill>
              <a:srgbClr val="FFFF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10800000">
              <a:off x="6683067" y="2367867"/>
              <a:ext cx="390226" cy="147864"/>
            </a:xfrm>
            <a:prstGeom prst="triangle">
              <a:avLst/>
            </a:prstGeom>
            <a:solidFill>
              <a:srgbClr val="FFFF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1019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695" y="1355313"/>
              <a:ext cx="548640" cy="548640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6" descr="http://www.livemint.com/rf/Image-621x414/LiveMint/Period1/2013/02/11/Photos/rbi--621x414.jp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368192"/>
              <a:ext cx="548640" cy="548640"/>
            </a:xfrm>
            <a:prstGeom prst="rect">
              <a:avLst/>
            </a:prstGeom>
            <a:noFill/>
            <a:ln w="1270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470673" y="1406291"/>
              <a:ext cx="375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1"/>
                  </a:solidFill>
                </a:rPr>
                <a:t>…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27" name="Picture 5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213" y="1366526"/>
              <a:ext cx="548640" cy="54864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40" descr="D:\Dropbox\mishraICCV2013\figures\department\department5.eps"/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6347" y="1383301"/>
              <a:ext cx="548640" cy="54864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19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518" y="2708356"/>
              <a:ext cx="548640" cy="548640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6" descr="http://www.livemint.com/rf/Image-621x414/LiveMint/Period1/2013/02/11/Photos/rbi--621x414.jp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881" y="2708979"/>
              <a:ext cx="548640" cy="548640"/>
            </a:xfrm>
            <a:prstGeom prst="rect">
              <a:avLst/>
            </a:prstGeom>
            <a:noFill/>
            <a:ln w="1270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182548" y="2759334"/>
              <a:ext cx="375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1"/>
                  </a:solidFill>
                </a:rPr>
                <a:t>…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33" name="Picture 1240" descr="D:\Dropbox\mishraICCV2013\figures\department\department5.eps"/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8222" y="2736344"/>
              <a:ext cx="548640" cy="54864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C:\Users\cvit\Desktop\IMG_0721.JPG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494" y="2708356"/>
              <a:ext cx="548640" cy="548640"/>
            </a:xfrm>
            <a:prstGeom prst="rect">
              <a:avLst/>
            </a:prstGeom>
            <a:noFill/>
            <a:ln w="1270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Isosceles Triangle 31"/>
            <p:cNvSpPr/>
            <p:nvPr/>
          </p:nvSpPr>
          <p:spPr>
            <a:xfrm rot="5400000">
              <a:off x="2274801" y="1548799"/>
              <a:ext cx="390226" cy="179983"/>
            </a:xfrm>
            <a:prstGeom prst="triangle">
              <a:avLst/>
            </a:prstGeom>
            <a:solidFill>
              <a:srgbClr val="FFFF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55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Quantitative Results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54005656"/>
              </p:ext>
            </p:extLst>
          </p:nvPr>
        </p:nvGraphicFramePr>
        <p:xfrm>
          <a:off x="150877" y="908720"/>
          <a:ext cx="849694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12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Quantitative Results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002288203"/>
              </p:ext>
            </p:extLst>
          </p:nvPr>
        </p:nvGraphicFramePr>
        <p:xfrm>
          <a:off x="395536" y="908720"/>
          <a:ext cx="849694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13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51520" y="6248400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1209" descr="D:\Dropbox\mishraICCV2013\figures\motel\motel2.eps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28" y="1554480"/>
            <a:ext cx="2862072" cy="210312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14" descr="D:\Dropbox\mishraICCV2013\figures\motel\motel5.eps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2862072" cy="210312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060402" y="764704"/>
            <a:ext cx="2735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Text query: MOTEL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1000" y="6336268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      Database: IIIT – STR (10K images)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0" name="Picture 1208" descr="D:\Dropbox\mishraICCV2013\figures\motel\motel1.eps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08" y="1554480"/>
            <a:ext cx="2862072" cy="210312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10" descr="D:\Dropbox\mishraICCV2013\figures\motel\motel3.eps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2862072" cy="210312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Text-to-Image Retrieval</a:t>
            </a:r>
          </a:p>
        </p:txBody>
      </p:sp>
    </p:spTree>
    <p:extLst>
      <p:ext uri="{BB962C8B-B14F-4D97-AF65-F5344CB8AC3E}">
        <p14:creationId xmlns:p14="http://schemas.microsoft.com/office/powerpoint/2010/main" val="350589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 smtClean="0">
                <a:solidFill>
                  <a:schemeClr val="accent6"/>
                </a:solidFill>
                <a:latin typeface="Sans serif"/>
              </a:rPr>
              <a:t>Our contribution-1</a:t>
            </a:r>
            <a:r>
              <a:rPr lang="en-US" sz="3400" dirty="0" smtClean="0">
                <a:latin typeface="Sans serif"/>
              </a:rPr>
              <a:t>: </a:t>
            </a:r>
            <a:br>
              <a:rPr lang="en-US" sz="3400" dirty="0" smtClean="0">
                <a:latin typeface="Sans serif"/>
              </a:rPr>
            </a:br>
            <a:r>
              <a:rPr lang="en-US" sz="3400" dirty="0" smtClean="0">
                <a:latin typeface="Sans serif"/>
              </a:rPr>
              <a:t>improving word recognition with </a:t>
            </a:r>
            <a:br>
              <a:rPr lang="en-US" sz="3400" dirty="0" smtClean="0">
                <a:latin typeface="Sans serif"/>
              </a:rPr>
            </a:br>
            <a:r>
              <a:rPr lang="en-US" sz="3400" b="1" dirty="0" smtClean="0">
                <a:latin typeface="Sans serif"/>
              </a:rPr>
              <a:t>robust </a:t>
            </a:r>
            <a:r>
              <a:rPr lang="en-US" sz="3400" b="1" dirty="0" err="1" smtClean="0">
                <a:latin typeface="Sans serif"/>
              </a:rPr>
              <a:t>binarization</a:t>
            </a:r>
            <a:endParaRPr lang="en-US" sz="3400" b="1" dirty="0">
              <a:latin typeface="Sans serif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83245" y="4098139"/>
            <a:ext cx="6989155" cy="1059053"/>
            <a:chOff x="703997" y="1260475"/>
            <a:chExt cx="6989155" cy="1059053"/>
          </a:xfrm>
        </p:grpSpPr>
        <p:pic>
          <p:nvPicPr>
            <p:cNvPr id="5" name="Picture 2" descr="C:\Users\Raman Jain\Documents\icdar2003_word\15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97" y="1260475"/>
              <a:ext cx="2362200" cy="1020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ight Arrow 5"/>
            <p:cNvSpPr/>
            <p:nvPr/>
          </p:nvSpPr>
          <p:spPr>
            <a:xfrm>
              <a:off x="3733800" y="1577042"/>
              <a:ext cx="822847" cy="404158"/>
            </a:xfrm>
            <a:prstGeom prst="rightArrow">
              <a:avLst/>
            </a:prstGeom>
            <a:solidFill>
              <a:srgbClr val="FF0000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noFill/>
              </a:endParaRPr>
            </a:p>
          </p:txBody>
        </p:sp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295400"/>
              <a:ext cx="2359152" cy="102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686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79266" y="764704"/>
            <a:ext cx="3824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Text query: DEPARTMENT</a:t>
            </a:r>
            <a:endParaRPr lang="en-US" sz="22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51520" y="6248400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240" descr="D:\Dropbox\mishraICCV2013\figures\department\department5.eps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08" y="1554480"/>
            <a:ext cx="2862072" cy="210312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41" descr="D:\Dropbox\mishraICCV2013\figures\department\department1.eps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54480"/>
            <a:ext cx="2862072" cy="210312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42" descr="D:\Dropbox\mishraICCV2013\figures\department\department2.eps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16680"/>
            <a:ext cx="2862072" cy="210312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43" descr="D:\Dropbox\mishraICCV2013\figures\department\department3.eps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16680"/>
            <a:ext cx="2862072" cy="210312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1000" y="6336268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      Database: IIIT – STR (10K images)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Text-to-Image Retrieval</a:t>
            </a:r>
          </a:p>
        </p:txBody>
      </p:sp>
    </p:spTree>
    <p:extLst>
      <p:ext uri="{BB962C8B-B14F-4D97-AF65-F5344CB8AC3E}">
        <p14:creationId xmlns:p14="http://schemas.microsoft.com/office/powerpoint/2010/main" val="237918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28695" y="755013"/>
            <a:ext cx="2735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Text query: OPEN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12493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08" y="1554480"/>
            <a:ext cx="2862072" cy="210312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6" y="1554480"/>
            <a:ext cx="2862072" cy="210312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2862072" cy="210312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3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6" y="3962400"/>
            <a:ext cx="2862072" cy="210312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251520" y="6248400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81</a:t>
            </a:fld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3266" y="6323110"/>
            <a:ext cx="6254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 Database: TV-Series – 1M (1 Million video frames)</a:t>
            </a:r>
            <a:endParaRPr lang="en-US" dirty="0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Text-to-Image Retrieval</a:t>
            </a:r>
          </a:p>
        </p:txBody>
      </p:sp>
    </p:spTree>
    <p:extLst>
      <p:ext uri="{BB962C8B-B14F-4D97-AF65-F5344CB8AC3E}">
        <p14:creationId xmlns:p14="http://schemas.microsoft.com/office/powerpoint/2010/main" val="258814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981200"/>
            <a:ext cx="7762875" cy="1133475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3400" b="1" kern="0" dirty="0" smtClean="0">
                <a:solidFill>
                  <a:schemeClr val="accent6"/>
                </a:solidFill>
                <a:latin typeface="Sans serif"/>
              </a:rPr>
              <a:t>Our </a:t>
            </a:r>
            <a:r>
              <a:rPr lang="en-US" sz="3400" b="1" kern="0" dirty="0">
                <a:solidFill>
                  <a:schemeClr val="accent6"/>
                </a:solidFill>
                <a:latin typeface="Sans serif"/>
              </a:rPr>
              <a:t>c</a:t>
            </a:r>
            <a:r>
              <a:rPr lang="en-US" sz="3400" b="1" kern="0" dirty="0" smtClean="0">
                <a:solidFill>
                  <a:schemeClr val="accent6"/>
                </a:solidFill>
                <a:latin typeface="Sans serif"/>
              </a:rPr>
              <a:t>ontribution 5</a:t>
            </a:r>
            <a:r>
              <a:rPr lang="en-US" sz="3400" kern="0" dirty="0" smtClean="0">
                <a:latin typeface="Sans serif"/>
              </a:rPr>
              <a:t> </a:t>
            </a:r>
            <a:br>
              <a:rPr lang="en-US" sz="3400" kern="0" dirty="0" smtClean="0">
                <a:latin typeface="Sans serif"/>
              </a:rPr>
            </a:br>
            <a:r>
              <a:rPr lang="en-US" sz="3400" kern="0" dirty="0" smtClean="0">
                <a:latin typeface="Sans serif"/>
              </a:rPr>
              <a:t>Datasets and Resources</a:t>
            </a:r>
            <a:endParaRPr lang="en-US" sz="3400" kern="0" dirty="0">
              <a:latin typeface="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96568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143000"/>
            <a:ext cx="4292524" cy="4876801"/>
          </a:xfrm>
          <a:ln w="8890"/>
        </p:spPr>
        <p:txBody>
          <a:bodyPr/>
          <a:lstStyle/>
          <a:p>
            <a:pPr algn="just"/>
            <a:r>
              <a:rPr lang="en-US" sz="2400" dirty="0" smtClean="0"/>
              <a:t>The largest public dataset</a:t>
            </a:r>
          </a:p>
          <a:p>
            <a:pPr algn="just"/>
            <a:r>
              <a:rPr lang="en-US" sz="2400" dirty="0" smtClean="0"/>
              <a:t>Harvested from Google image search</a:t>
            </a:r>
          </a:p>
          <a:p>
            <a:pPr algn="just"/>
            <a:r>
              <a:rPr lang="en-US" sz="2400" dirty="0" smtClean="0"/>
              <a:t>Large variations </a:t>
            </a:r>
          </a:p>
          <a:p>
            <a:pPr algn="just"/>
            <a:r>
              <a:rPr lang="en-US" sz="2400" b="1" i="1" dirty="0" smtClean="0"/>
              <a:t>Character level</a:t>
            </a:r>
            <a:r>
              <a:rPr lang="en-US" sz="2400" i="1" dirty="0" smtClean="0"/>
              <a:t> annotation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i="1" dirty="0" smtClean="0"/>
              <a:t>Used by several groups:</a:t>
            </a:r>
          </a:p>
          <a:p>
            <a:pPr marL="0" indent="0" algn="just">
              <a:buNone/>
            </a:pPr>
            <a:r>
              <a:rPr lang="en-US" sz="2400" i="1" dirty="0"/>
              <a:t> </a:t>
            </a:r>
            <a:r>
              <a:rPr lang="en-US" sz="2400" i="1" dirty="0" smtClean="0"/>
              <a:t>     </a:t>
            </a:r>
            <a:r>
              <a:rPr lang="en-US" sz="1800" b="1" dirty="0" smtClean="0">
                <a:solidFill>
                  <a:schemeClr val="accent2"/>
                </a:solidFill>
              </a:rPr>
              <a:t>--</a:t>
            </a:r>
            <a:r>
              <a:rPr lang="en-US" sz="2400" dirty="0" smtClean="0"/>
              <a:t> </a:t>
            </a:r>
            <a:r>
              <a:rPr lang="en-US" sz="1800" b="1" dirty="0" smtClean="0">
                <a:solidFill>
                  <a:schemeClr val="accent6"/>
                </a:solidFill>
              </a:rPr>
              <a:t>Xerox Research – Europe</a:t>
            </a:r>
            <a:endParaRPr lang="en-US" sz="1800" b="1" dirty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r>
              <a:rPr lang="en-US" sz="1800" b="1" dirty="0" smtClean="0">
                <a:solidFill>
                  <a:schemeClr val="accent6"/>
                </a:solidFill>
              </a:rPr>
              <a:t>        --  CVC-Spain</a:t>
            </a:r>
            <a:endParaRPr lang="en-US" sz="1800" dirty="0" smtClean="0"/>
          </a:p>
          <a:p>
            <a:pPr marL="0" indent="0" algn="just">
              <a:buNone/>
            </a:pP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b="1" dirty="0" smtClean="0">
                <a:solidFill>
                  <a:schemeClr val="accent2"/>
                </a:solidFill>
              </a:rPr>
              <a:t>       --  HUST-China</a:t>
            </a:r>
          </a:p>
          <a:p>
            <a:pPr marL="0" indent="0" algn="just">
              <a:buNone/>
            </a:pP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b="1" dirty="0" smtClean="0">
                <a:solidFill>
                  <a:schemeClr val="accent2"/>
                </a:solidFill>
              </a:rPr>
              <a:t>       -- 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b="1" dirty="0" smtClean="0">
                <a:solidFill>
                  <a:schemeClr val="accent6"/>
                </a:solidFill>
              </a:rPr>
              <a:t>Univ. of Maryland – USA</a:t>
            </a:r>
            <a:endParaRPr lang="en-US" sz="18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        </a:t>
            </a:r>
            <a:r>
              <a:rPr lang="en-US" sz="1800" b="1" dirty="0" smtClean="0">
                <a:solidFill>
                  <a:schemeClr val="accent2"/>
                </a:solidFill>
              </a:rPr>
              <a:t>--</a:t>
            </a:r>
            <a:r>
              <a:rPr lang="en-US" sz="1800" dirty="0" smtClean="0">
                <a:solidFill>
                  <a:srgbClr val="C00000"/>
                </a:solidFill>
              </a:rPr>
              <a:t>  </a:t>
            </a:r>
            <a:r>
              <a:rPr lang="en-US" sz="1800" b="1" dirty="0" smtClean="0">
                <a:solidFill>
                  <a:schemeClr val="accent6"/>
                </a:solidFill>
              </a:rPr>
              <a:t>Univ. of Oxford - UK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8" y="1905000"/>
            <a:ext cx="1487402" cy="5389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26" y="2566707"/>
            <a:ext cx="1916274" cy="70326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26" y="3429000"/>
            <a:ext cx="2029072" cy="55906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34538"/>
            <a:ext cx="1295399" cy="5535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58" y="4114800"/>
            <a:ext cx="1544241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519" y="1295400"/>
            <a:ext cx="2707481" cy="44902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6670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4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8" y="2667000"/>
            <a:ext cx="1487401" cy="5368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 bwMode="auto">
          <a:xfrm>
            <a:off x="381000" y="6096000"/>
            <a:ext cx="701040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04800" y="60960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chemeClr val="tx1"/>
                </a:solidFill>
              </a:rPr>
              <a:t>Available at:</a:t>
            </a:r>
            <a:r>
              <a:rPr lang="en-US" sz="1700" b="1" dirty="0" smtClean="0">
                <a:solidFill>
                  <a:schemeClr val="accent2"/>
                </a:solidFill>
              </a:rPr>
              <a:t> </a:t>
            </a:r>
            <a:r>
              <a:rPr lang="en-US" sz="1700" b="1" dirty="0" smtClean="0">
                <a:solidFill>
                  <a:srgbClr val="C00000"/>
                </a:solidFill>
              </a:rPr>
              <a:t>http</a:t>
            </a:r>
            <a:r>
              <a:rPr lang="en-US" sz="1700" b="1" dirty="0">
                <a:solidFill>
                  <a:srgbClr val="C00000"/>
                </a:solidFill>
              </a:rPr>
              <a:t>://</a:t>
            </a:r>
            <a:r>
              <a:rPr lang="en-US" sz="1700" b="1" dirty="0" smtClean="0">
                <a:solidFill>
                  <a:srgbClr val="C00000"/>
                </a:solidFill>
              </a:rPr>
              <a:t>cvit.iiit.ac.in/projects/SceneTextUnderstanding/</a:t>
            </a:r>
            <a:r>
              <a:rPr lang="en-US" b="1" dirty="0" smtClean="0"/>
              <a:t>Ava</a:t>
            </a:r>
            <a:endParaRPr lang="en-US" b="1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26" y="4114801"/>
            <a:ext cx="1851348" cy="6096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26" y="1873982"/>
            <a:ext cx="1916274" cy="5619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Slide Number Placeholder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2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IIIT 5K-word Dataset</a:t>
            </a:r>
          </a:p>
        </p:txBody>
      </p:sp>
    </p:spTree>
    <p:extLst>
      <p:ext uri="{BB962C8B-B14F-4D97-AF65-F5344CB8AC3E}">
        <p14:creationId xmlns:p14="http://schemas.microsoft.com/office/powerpoint/2010/main" val="34051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365" y="1052736"/>
            <a:ext cx="8220075" cy="4516437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Existing public datasets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- SVT, ICDAR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- Only few hundred images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- Only one or two occurrences of words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- No distractors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- Not well suited for retrieval problem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Text based Retrieval Datasets</a:t>
            </a:r>
          </a:p>
        </p:txBody>
      </p:sp>
    </p:spTree>
    <p:extLst>
      <p:ext uri="{BB962C8B-B14F-4D97-AF65-F5344CB8AC3E}">
        <p14:creationId xmlns:p14="http://schemas.microsoft.com/office/powerpoint/2010/main" val="10483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365" y="1052736"/>
            <a:ext cx="8220075" cy="4516437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IIIT-STR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- 10K images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- 50 queries</a:t>
            </a:r>
            <a:endParaRPr lang="en-US" sz="2400" dirty="0"/>
          </a:p>
          <a:p>
            <a:r>
              <a:rPr lang="en-US" sz="2400" b="1" dirty="0" smtClean="0">
                <a:solidFill>
                  <a:schemeClr val="accent2"/>
                </a:solidFill>
              </a:rPr>
              <a:t>Sports-10K</a:t>
            </a:r>
            <a:endParaRPr lang="en-US" sz="2400" b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- Video clips of tennis/cricket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-10K </a:t>
            </a:r>
            <a:r>
              <a:rPr lang="en-US" sz="2400" dirty="0"/>
              <a:t>frames, 20 </a:t>
            </a:r>
            <a:r>
              <a:rPr lang="en-US" sz="2400" dirty="0" smtClean="0"/>
              <a:t>queries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- </a:t>
            </a:r>
            <a:r>
              <a:rPr lang="en-US" sz="2400" dirty="0" smtClean="0">
                <a:solidFill>
                  <a:schemeClr val="tx1"/>
                </a:solidFill>
              </a:rPr>
              <a:t>Used by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  - </a:t>
            </a:r>
            <a:r>
              <a:rPr lang="en-US" sz="1800" dirty="0" smtClean="0">
                <a:solidFill>
                  <a:schemeClr val="accent2"/>
                </a:solidFill>
              </a:rPr>
              <a:t>[</a:t>
            </a:r>
            <a:r>
              <a:rPr lang="en-US" sz="1800" dirty="0" err="1" smtClean="0">
                <a:solidFill>
                  <a:schemeClr val="accent2"/>
                </a:solidFill>
              </a:rPr>
              <a:t>Zaderberg</a:t>
            </a:r>
            <a:r>
              <a:rPr lang="en-US" sz="1800" dirty="0" smtClean="0">
                <a:solidFill>
                  <a:schemeClr val="accent2"/>
                </a:solidFill>
              </a:rPr>
              <a:t> et al.,IJCV’16]</a:t>
            </a:r>
            <a:endParaRPr lang="en-US" sz="180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 </a:t>
            </a:r>
            <a:r>
              <a:rPr lang="en-US" sz="2400" b="1" dirty="0" smtClean="0">
                <a:solidFill>
                  <a:schemeClr val="accent2"/>
                </a:solidFill>
              </a:rPr>
              <a:t>TV </a:t>
            </a:r>
            <a:r>
              <a:rPr lang="en-US" sz="2400" b="1" dirty="0" smtClean="0">
                <a:solidFill>
                  <a:schemeClr val="accent2"/>
                </a:solidFill>
              </a:rPr>
              <a:t>Series-1M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</a:rPr>
              <a:t>     - </a:t>
            </a:r>
            <a:r>
              <a:rPr lang="en-US" sz="2400" dirty="0" smtClean="0">
                <a:solidFill>
                  <a:schemeClr val="tx1"/>
                </a:solidFill>
              </a:rPr>
              <a:t>Video clips of TV series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   - 1 M </a:t>
            </a:r>
            <a:r>
              <a:rPr lang="en-US" sz="2400" dirty="0" smtClean="0">
                <a:solidFill>
                  <a:schemeClr val="tx1"/>
                </a:solidFill>
              </a:rPr>
              <a:t>frames, 10 queries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51520" y="6309320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Our Image Retrieval Datasets</a:t>
            </a: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45" y="2741600"/>
            <a:ext cx="1828800" cy="13716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1828800" cy="13716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34" y="4522235"/>
            <a:ext cx="1828800" cy="1371600"/>
          </a:xfrm>
          <a:prstGeom prst="rect">
            <a:avLst/>
          </a:prstGeom>
        </p:spPr>
      </p:pic>
      <p:pic>
        <p:nvPicPr>
          <p:cNvPr id="10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02" y="4541800"/>
            <a:ext cx="1828800" cy="1371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40" descr="D:\Dropbox\mishraICCV2013\figures\department\department5.eps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52" y="1040301"/>
            <a:ext cx="1828800" cy="1371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94592" y="6374035"/>
            <a:ext cx="10070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Available at: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http://cvit.iiit.ac.in/projects/SceneTextUnderstanding/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pic>
        <p:nvPicPr>
          <p:cNvPr id="14" name="Picture 1243" descr="D:\Dropbox\mishraICCV2013\figures\department\department3.eps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89" y="1047673"/>
            <a:ext cx="1828800" cy="1371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90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365" y="1052736"/>
            <a:ext cx="8220075" cy="4516437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SVT-Char</a:t>
            </a:r>
          </a:p>
          <a:p>
            <a:pPr marL="0" indent="0">
              <a:buNone/>
            </a:pPr>
            <a:r>
              <a:rPr lang="en-US" sz="2400" dirty="0" smtClean="0"/>
              <a:t>      - Character bounding box annotation for SVT dataset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 smtClean="0">
                <a:solidFill>
                  <a:schemeClr val="accent2"/>
                </a:solidFill>
              </a:rPr>
              <a:t>Synthetic </a:t>
            </a:r>
            <a:r>
              <a:rPr lang="en-US" sz="2400" b="1" dirty="0">
                <a:solidFill>
                  <a:schemeClr val="accent2"/>
                </a:solidFill>
              </a:rPr>
              <a:t>t</a:t>
            </a:r>
            <a:r>
              <a:rPr lang="en-US" sz="2400" b="1" dirty="0" smtClean="0">
                <a:solidFill>
                  <a:schemeClr val="accent2"/>
                </a:solidFill>
              </a:rPr>
              <a:t>ext generation and word matching code</a:t>
            </a:r>
            <a:endParaRPr lang="en-US" sz="2400" b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      - Used fo</a:t>
            </a:r>
            <a:r>
              <a:rPr lang="en-US" sz="2400" dirty="0" smtClean="0"/>
              <a:t>r holistic recognition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b="1" dirty="0" smtClean="0">
                <a:solidFill>
                  <a:schemeClr val="accent2"/>
                </a:solidFill>
              </a:rPr>
              <a:t>Other codes and results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      </a:t>
            </a:r>
            <a:r>
              <a:rPr lang="en-US" sz="2400" dirty="0" smtClean="0">
                <a:solidFill>
                  <a:schemeClr val="accent2"/>
                </a:solidFill>
              </a:rPr>
              <a:t>- </a:t>
            </a:r>
            <a:r>
              <a:rPr lang="en-US" sz="2400" dirty="0" smtClean="0">
                <a:solidFill>
                  <a:schemeClr val="tx1"/>
                </a:solidFill>
              </a:rPr>
              <a:t>Available on request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   - </a:t>
            </a:r>
            <a:r>
              <a:rPr lang="en-US" sz="2400" dirty="0" err="1" smtClean="0">
                <a:solidFill>
                  <a:schemeClr val="tx1"/>
                </a:solidFill>
              </a:rPr>
              <a:t>Binarization</a:t>
            </a:r>
            <a:r>
              <a:rPr lang="en-US" sz="2400" dirty="0" smtClean="0">
                <a:solidFill>
                  <a:schemeClr val="tx1"/>
                </a:solidFill>
              </a:rPr>
              <a:t> results used by </a:t>
            </a:r>
            <a:r>
              <a:rPr lang="en-US" sz="1800" dirty="0" smtClean="0">
                <a:solidFill>
                  <a:schemeClr val="tx1"/>
                </a:solidFill>
              </a:rPr>
              <a:t>[</a:t>
            </a:r>
            <a:r>
              <a:rPr lang="en-US" sz="1800" dirty="0" err="1" smtClean="0">
                <a:solidFill>
                  <a:schemeClr val="accent6"/>
                </a:solidFill>
              </a:rPr>
              <a:t>Weinman</a:t>
            </a:r>
            <a:r>
              <a:rPr lang="en-US" sz="1800" dirty="0" smtClean="0">
                <a:solidFill>
                  <a:schemeClr val="accent6"/>
                </a:solidFill>
              </a:rPr>
              <a:t> et al., TPAMI’14]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51520" y="6309320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Other Resources</a:t>
            </a:r>
            <a:endParaRPr lang="en-IN" sz="3400" kern="0" dirty="0" smtClean="0">
              <a:latin typeface="Sans serif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4592" y="6374035"/>
            <a:ext cx="10070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Available at: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http://cvit.iiit.ac.in/projects/SceneTextUnderstanding/</a:t>
            </a:r>
            <a:endParaRPr lang="en-US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142845" y="6073956"/>
            <a:ext cx="540724" cy="447675"/>
          </a:xfrm>
        </p:spPr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Summary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87524" y="694160"/>
            <a:ext cx="4208304" cy="648072"/>
          </a:xfrm>
          <a:prstGeom prst="rect">
            <a:avLst/>
          </a:prstGeom>
          <a:solidFill>
            <a:schemeClr val="tx1"/>
          </a:solidFill>
          <a:ln w="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Unsupervised Energy Minimization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523" y="695512"/>
            <a:ext cx="4208305" cy="1920240"/>
          </a:xfrm>
          <a:prstGeom prst="rect">
            <a:avLst/>
          </a:pr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788615" y="1490375"/>
            <a:ext cx="2743200" cy="914400"/>
            <a:chOff x="1043608" y="1287440"/>
            <a:chExt cx="7297003" cy="1846884"/>
          </a:xfrm>
        </p:grpSpPr>
        <p:pic>
          <p:nvPicPr>
            <p:cNvPr id="63" name="Picture 2" descr="C:\Users\Raman Jain\Documents\icdar2003_word\15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524000"/>
              <a:ext cx="2362200" cy="1020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Right Arrow 63"/>
            <p:cNvSpPr/>
            <p:nvPr/>
          </p:nvSpPr>
          <p:spPr>
            <a:xfrm>
              <a:off x="3997211" y="1958042"/>
              <a:ext cx="822847" cy="404158"/>
            </a:xfrm>
            <a:prstGeom prst="rightArrow">
              <a:avLst/>
            </a:prstGeom>
            <a:solidFill>
              <a:srgbClr val="FF0000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5597411" y="15160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6283211" y="15160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597411" y="20494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6283211" y="20494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69" name="Straight Connector 68"/>
            <p:cNvCxnSpPr>
              <a:stCxn id="65" idx="6"/>
              <a:endCxn id="66" idx="2"/>
            </p:cNvCxnSpPr>
            <p:nvPr/>
          </p:nvCxnSpPr>
          <p:spPr bwMode="auto">
            <a:xfrm>
              <a:off x="5826011" y="16684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5826011" y="22018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6511811" y="16684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6511811" y="22018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>
              <a:stCxn id="65" idx="4"/>
              <a:endCxn id="67" idx="0"/>
            </p:cNvCxnSpPr>
            <p:nvPr/>
          </p:nvCxnSpPr>
          <p:spPr bwMode="auto">
            <a:xfrm>
              <a:off x="5711711" y="18208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>
              <a:stCxn id="66" idx="4"/>
              <a:endCxn id="68" idx="0"/>
            </p:cNvCxnSpPr>
            <p:nvPr/>
          </p:nvCxnSpPr>
          <p:spPr bwMode="auto">
            <a:xfrm>
              <a:off x="6397511" y="18208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5" name="Oval 74"/>
            <p:cNvSpPr/>
            <p:nvPr/>
          </p:nvSpPr>
          <p:spPr>
            <a:xfrm>
              <a:off x="6969011" y="15160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969011" y="20494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7654811" y="20494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78" name="Straight Connector 77"/>
            <p:cNvCxnSpPr>
              <a:stCxn id="75" idx="6"/>
            </p:cNvCxnSpPr>
            <p:nvPr/>
          </p:nvCxnSpPr>
          <p:spPr bwMode="auto">
            <a:xfrm>
              <a:off x="7197611" y="16684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7197611" y="22018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7883411" y="16684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7883411" y="22018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>
              <a:stCxn id="75" idx="4"/>
              <a:endCxn id="76" idx="0"/>
            </p:cNvCxnSpPr>
            <p:nvPr/>
          </p:nvCxnSpPr>
          <p:spPr bwMode="auto">
            <a:xfrm>
              <a:off x="7083311" y="18208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endCxn id="77" idx="0"/>
            </p:cNvCxnSpPr>
            <p:nvPr/>
          </p:nvCxnSpPr>
          <p:spPr bwMode="auto">
            <a:xfrm>
              <a:off x="7769111" y="18208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4" name="Oval 83"/>
            <p:cNvSpPr/>
            <p:nvPr/>
          </p:nvSpPr>
          <p:spPr>
            <a:xfrm>
              <a:off x="7654811" y="15160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Oval 84"/>
                <p:cNvSpPr/>
                <p:nvPr/>
              </p:nvSpPr>
              <p:spPr>
                <a:xfrm>
                  <a:off x="5597411" y="2582840"/>
                  <a:ext cx="228600" cy="3048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noFill/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noFill/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noFill/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>
                    <a:noFill/>
                  </a:endParaRPr>
                </a:p>
              </p:txBody>
            </p:sp>
          </mc:Choice>
          <mc:Fallback xmlns="">
            <p:sp>
              <p:nvSpPr>
                <p:cNvPr id="55" name="Oval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7411" y="2582840"/>
                  <a:ext cx="228600" cy="304800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Oval 85"/>
            <p:cNvSpPr/>
            <p:nvPr/>
          </p:nvSpPr>
          <p:spPr>
            <a:xfrm>
              <a:off x="6283211" y="25828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 bwMode="auto">
            <a:xfrm>
              <a:off x="5826011" y="27352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6511811" y="27352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>
              <a:endCxn id="85" idx="0"/>
            </p:cNvCxnSpPr>
            <p:nvPr/>
          </p:nvCxnSpPr>
          <p:spPr bwMode="auto">
            <a:xfrm>
              <a:off x="5711711" y="23542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>
              <a:endCxn id="86" idx="0"/>
            </p:cNvCxnSpPr>
            <p:nvPr/>
          </p:nvCxnSpPr>
          <p:spPr bwMode="auto">
            <a:xfrm>
              <a:off x="6397511" y="23542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Oval 90"/>
            <p:cNvSpPr/>
            <p:nvPr/>
          </p:nvSpPr>
          <p:spPr>
            <a:xfrm>
              <a:off x="7654811" y="25828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7197611" y="27352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7083311" y="23542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endCxn id="91" idx="0"/>
            </p:cNvCxnSpPr>
            <p:nvPr/>
          </p:nvCxnSpPr>
          <p:spPr bwMode="auto">
            <a:xfrm>
              <a:off x="7769111" y="23542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/>
            <p:cNvSpPr/>
            <p:nvPr/>
          </p:nvSpPr>
          <p:spPr>
            <a:xfrm>
              <a:off x="6969011" y="2582840"/>
              <a:ext cx="228600" cy="304800"/>
            </a:xfrm>
            <a:prstGeom prst="ellipse">
              <a:avLst/>
            </a:prstGeom>
            <a:solidFill>
              <a:srgbClr val="92D050"/>
            </a:solidFill>
          </p:spPr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 bwMode="auto">
            <a:xfrm>
              <a:off x="7883411" y="27352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5140211" y="27352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>
              <a:off x="5140211" y="22018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5140211" y="166844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5708867" y="28876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6394667" y="28876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7080467" y="28876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7766267" y="28876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/>
                <p:cNvSpPr txBox="1"/>
                <p:nvPr/>
              </p:nvSpPr>
              <p:spPr>
                <a:xfrm>
                  <a:off x="5252958" y="2735240"/>
                  <a:ext cx="34445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2958" y="2735240"/>
                  <a:ext cx="34445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0714" r="-714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6014958" y="2735240"/>
                  <a:ext cx="344325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4958" y="2735240"/>
                  <a:ext cx="344325" cy="39908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0714" r="-12500" b="-2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" name="Straight Connector 105"/>
            <p:cNvCxnSpPr/>
            <p:nvPr/>
          </p:nvCxnSpPr>
          <p:spPr bwMode="auto">
            <a:xfrm>
              <a:off x="5708867" y="12874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6400355" y="12874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7086155" y="12874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7771955" y="1287440"/>
              <a:ext cx="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0" name="Rectangle 109"/>
          <p:cNvSpPr/>
          <p:nvPr/>
        </p:nvSpPr>
        <p:spPr>
          <a:xfrm>
            <a:off x="4663361" y="692696"/>
            <a:ext cx="4204031" cy="577527"/>
          </a:xfrm>
          <a:prstGeom prst="rect">
            <a:avLst/>
          </a:prstGeom>
          <a:solidFill>
            <a:schemeClr val="tx1"/>
          </a:solidFill>
          <a:ln w="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Higher Order Energy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4663361" y="694160"/>
            <a:ext cx="4204029" cy="1921592"/>
          </a:xfrm>
          <a:prstGeom prst="rect">
            <a:avLst/>
          </a:pr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" name="Group 111"/>
          <p:cNvGrpSpPr/>
          <p:nvPr/>
        </p:nvGrpSpPr>
        <p:grpSpPr>
          <a:xfrm>
            <a:off x="4921242" y="1579960"/>
            <a:ext cx="3657600" cy="914400"/>
            <a:chOff x="457201" y="1429435"/>
            <a:chExt cx="8000999" cy="2691620"/>
          </a:xfrm>
        </p:grpSpPr>
        <p:grpSp>
          <p:nvGrpSpPr>
            <p:cNvPr id="113" name="Group 112"/>
            <p:cNvGrpSpPr>
              <a:grpSpLocks noChangeAspect="1"/>
            </p:cNvGrpSpPr>
            <p:nvPr/>
          </p:nvGrpSpPr>
          <p:grpSpPr>
            <a:xfrm>
              <a:off x="3938507" y="1429435"/>
              <a:ext cx="4519693" cy="2691620"/>
              <a:chOff x="3792706" y="1593384"/>
              <a:chExt cx="13967854" cy="11247043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3792706" y="5403349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125" name="Straight Connector 124"/>
              <p:cNvCxnSpPr/>
              <p:nvPr/>
            </p:nvCxnSpPr>
            <p:spPr>
              <a:xfrm flipV="1">
                <a:off x="14708392" y="6203618"/>
                <a:ext cx="1424351" cy="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8492049" y="6174690"/>
                <a:ext cx="1424351" cy="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5456694" y="6121935"/>
                <a:ext cx="1424351" cy="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8446748" y="9690679"/>
                <a:ext cx="826104" cy="2051"/>
              </a:xfrm>
              <a:prstGeom prst="line">
                <a:avLst/>
              </a:prstGeom>
              <a:ln w="254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128"/>
              <p:cNvSpPr/>
              <p:nvPr/>
            </p:nvSpPr>
            <p:spPr>
              <a:xfrm>
                <a:off x="8979169" y="2039795"/>
                <a:ext cx="1349625" cy="1216845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10729314" y="1593384"/>
                <a:ext cx="2154122" cy="13503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486294" y="9219935"/>
                <a:ext cx="304800" cy="933450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722846" y="9338176"/>
                <a:ext cx="904875" cy="857250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138222" y="5690752"/>
                <a:ext cx="1114425" cy="923925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333795" y="5652752"/>
                <a:ext cx="819150" cy="952500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3450297" y="5689488"/>
                <a:ext cx="809625" cy="942975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440602" y="5612375"/>
                <a:ext cx="1038225" cy="1076325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4074641" y="9357226"/>
                <a:ext cx="428625" cy="838200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326843" y="5607952"/>
                <a:ext cx="666750" cy="1133475"/>
              </a:xfrm>
              <a:prstGeom prst="rect">
                <a:avLst/>
              </a:prstGeom>
            </p:spPr>
          </p:pic>
          <p:sp>
            <p:nvSpPr>
              <p:cNvPr id="139" name="Oval 138"/>
              <p:cNvSpPr/>
              <p:nvPr/>
            </p:nvSpPr>
            <p:spPr>
              <a:xfrm>
                <a:off x="6871184" y="5398993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9916400" y="5358313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13028140" y="5390287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16106619" y="5385926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 flipV="1">
                <a:off x="11596653" y="6170334"/>
                <a:ext cx="1424351" cy="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Oval 143"/>
              <p:cNvSpPr/>
              <p:nvPr/>
            </p:nvSpPr>
            <p:spPr>
              <a:xfrm>
                <a:off x="6792807" y="8899843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9274750" y="8952094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146" name="Straight Connector 145"/>
              <p:cNvCxnSpPr>
                <a:stCxn id="124" idx="5"/>
                <a:endCxn id="144" idx="1"/>
              </p:cNvCxnSpPr>
              <p:nvPr/>
            </p:nvCxnSpPr>
            <p:spPr>
              <a:xfrm>
                <a:off x="5204433" y="6718998"/>
                <a:ext cx="1830588" cy="2406575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/>
              <p:cNvSpPr/>
              <p:nvPr/>
            </p:nvSpPr>
            <p:spPr>
              <a:xfrm>
                <a:off x="13461982" y="8915970"/>
                <a:ext cx="1653941" cy="154137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148" name="Straight Connector 147"/>
              <p:cNvCxnSpPr>
                <a:stCxn id="139" idx="4"/>
                <a:endCxn id="144" idx="0"/>
              </p:cNvCxnSpPr>
              <p:nvPr/>
            </p:nvCxnSpPr>
            <p:spPr>
              <a:xfrm flipH="1">
                <a:off x="7619778" y="6940372"/>
                <a:ext cx="78377" cy="195947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>
                <a:stCxn id="139" idx="5"/>
              </p:cNvCxnSpPr>
              <p:nvPr/>
            </p:nvCxnSpPr>
            <p:spPr>
              <a:xfrm>
                <a:off x="8282911" y="6714642"/>
                <a:ext cx="1439935" cy="2341524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>
                <a:endCxn id="140" idx="4"/>
              </p:cNvCxnSpPr>
              <p:nvPr/>
            </p:nvCxnSpPr>
            <p:spPr>
              <a:xfrm flipV="1">
                <a:off x="10333795" y="6899692"/>
                <a:ext cx="409576" cy="2052402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>
                <a:stCxn id="147" idx="1"/>
                <a:endCxn id="140" idx="5"/>
              </p:cNvCxnSpPr>
              <p:nvPr/>
            </p:nvCxnSpPr>
            <p:spPr>
              <a:xfrm flipH="1" flipV="1">
                <a:off x="11328127" y="6673962"/>
                <a:ext cx="2376069" cy="2467738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V="1">
                <a:off x="14873709" y="6855066"/>
                <a:ext cx="1640441" cy="2338886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14074641" y="6899692"/>
                <a:ext cx="0" cy="2052403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H="1">
                <a:off x="5099535" y="2908618"/>
                <a:ext cx="3903343" cy="2553315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10225138" y="2908618"/>
                <a:ext cx="3435737" cy="2500486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flipV="1">
                <a:off x="7892391" y="3209955"/>
                <a:ext cx="1539175" cy="2251979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>
                <a:stCxn id="129" idx="4"/>
                <a:endCxn id="140" idx="0"/>
              </p:cNvCxnSpPr>
              <p:nvPr/>
            </p:nvCxnSpPr>
            <p:spPr>
              <a:xfrm>
                <a:off x="9653982" y="3256640"/>
                <a:ext cx="1089389" cy="2101673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Oval 157"/>
              <p:cNvSpPr/>
              <p:nvPr/>
            </p:nvSpPr>
            <p:spPr>
              <a:xfrm>
                <a:off x="12109894" y="1983187"/>
                <a:ext cx="1349625" cy="1216845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159" name="Straight Connector 158"/>
              <p:cNvCxnSpPr/>
              <p:nvPr/>
            </p:nvCxnSpPr>
            <p:spPr>
              <a:xfrm flipH="1">
                <a:off x="8230260" y="2852010"/>
                <a:ext cx="3903343" cy="2553315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13355863" y="2852010"/>
                <a:ext cx="3435737" cy="2500486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11023116" y="3153347"/>
                <a:ext cx="1539175" cy="2251979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>
                <a:stCxn id="158" idx="4"/>
              </p:cNvCxnSpPr>
              <p:nvPr/>
            </p:nvCxnSpPr>
            <p:spPr>
              <a:xfrm>
                <a:off x="12784707" y="3200032"/>
                <a:ext cx="1089389" cy="2101673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Oval 162"/>
              <p:cNvSpPr/>
              <p:nvPr/>
            </p:nvSpPr>
            <p:spPr>
              <a:xfrm>
                <a:off x="4611819" y="11623582"/>
                <a:ext cx="1349625" cy="1216845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164" name="Straight Connector 163"/>
              <p:cNvCxnSpPr>
                <a:stCxn id="124" idx="4"/>
              </p:cNvCxnSpPr>
              <p:nvPr/>
            </p:nvCxnSpPr>
            <p:spPr>
              <a:xfrm>
                <a:off x="4619677" y="6944728"/>
                <a:ext cx="584756" cy="4678854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>
                <a:endCxn id="163" idx="7"/>
              </p:cNvCxnSpPr>
              <p:nvPr/>
            </p:nvCxnSpPr>
            <p:spPr>
              <a:xfrm flipH="1">
                <a:off x="5763796" y="10441222"/>
                <a:ext cx="1722498" cy="1360563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>
                <a:stCxn id="139" idx="3"/>
              </p:cNvCxnSpPr>
              <p:nvPr/>
            </p:nvCxnSpPr>
            <p:spPr>
              <a:xfrm flipH="1">
                <a:off x="5456694" y="6714642"/>
                <a:ext cx="1656704" cy="490894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H="1">
                <a:off x="5961444" y="10441222"/>
                <a:ext cx="3692538" cy="1723379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/>
              <p:cNvSpPr/>
              <p:nvPr/>
            </p:nvSpPr>
            <p:spPr>
              <a:xfrm>
                <a:off x="15162250" y="2004957"/>
                <a:ext cx="1349625" cy="1216845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1450" tIns="85725" rIns="171450" bIns="857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50"/>
              </a:p>
            </p:txBody>
          </p:sp>
          <p:cxnSp>
            <p:nvCxnSpPr>
              <p:cNvPr id="169" name="Straight Connector 168"/>
              <p:cNvCxnSpPr/>
              <p:nvPr/>
            </p:nvCxnSpPr>
            <p:spPr>
              <a:xfrm flipH="1">
                <a:off x="11282616" y="2873780"/>
                <a:ext cx="3903343" cy="2553315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>
                <a:stCxn id="168" idx="4"/>
              </p:cNvCxnSpPr>
              <p:nvPr/>
            </p:nvCxnSpPr>
            <p:spPr>
              <a:xfrm flipH="1">
                <a:off x="14485255" y="3221802"/>
                <a:ext cx="1351808" cy="5599662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14075472" y="3175117"/>
                <a:ext cx="1539175" cy="2251979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>
                <a:endCxn id="142" idx="0"/>
              </p:cNvCxnSpPr>
              <p:nvPr/>
            </p:nvCxnSpPr>
            <p:spPr>
              <a:xfrm>
                <a:off x="16311249" y="3221802"/>
                <a:ext cx="622341" cy="2164124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7201" y="2099446"/>
              <a:ext cx="2092191" cy="93504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15" name="Right Arrow 114"/>
            <p:cNvSpPr/>
            <p:nvPr/>
          </p:nvSpPr>
          <p:spPr>
            <a:xfrm>
              <a:off x="2877035" y="2362200"/>
              <a:ext cx="856766" cy="395799"/>
            </a:xfrm>
            <a:prstGeom prst="rightArrow">
              <a:avLst/>
            </a:prstGeom>
            <a:solidFill>
              <a:srgbClr val="C00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57201" y="2099446"/>
              <a:ext cx="277921" cy="93504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37118" y="2099446"/>
              <a:ext cx="448782" cy="79017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326206" y="2140660"/>
              <a:ext cx="292001" cy="79017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744881" y="2161267"/>
              <a:ext cx="356986" cy="74895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2142173" y="2140660"/>
              <a:ext cx="386819" cy="79017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837118" y="2140660"/>
              <a:ext cx="122395" cy="74895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959513" y="2099446"/>
              <a:ext cx="299575" cy="79017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959072" y="2220436"/>
              <a:ext cx="142794" cy="62796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3" name="Rectangle 172"/>
          <p:cNvSpPr/>
          <p:nvPr/>
        </p:nvSpPr>
        <p:spPr>
          <a:xfrm>
            <a:off x="238472" y="2780928"/>
            <a:ext cx="4261519" cy="648072"/>
          </a:xfrm>
          <a:prstGeom prst="rect">
            <a:avLst/>
          </a:prstGeom>
          <a:solidFill>
            <a:schemeClr val="tx1"/>
          </a:solidFill>
          <a:ln w="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Holistic Recognition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38472" y="2782280"/>
            <a:ext cx="4261520" cy="2086880"/>
          </a:xfrm>
          <a:prstGeom prst="rect">
            <a:avLst/>
          </a:pr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4644008" y="2780928"/>
            <a:ext cx="4223383" cy="648072"/>
          </a:xfrm>
          <a:prstGeom prst="rect">
            <a:avLst/>
          </a:prstGeom>
          <a:solidFill>
            <a:schemeClr val="tx1"/>
          </a:solidFill>
          <a:ln w="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Query Driven 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Text-to-Image </a:t>
            </a:r>
            <a:r>
              <a:rPr lang="en-US" sz="2200" dirty="0" smtClean="0">
                <a:solidFill>
                  <a:schemeClr val="bg1"/>
                </a:solidFill>
              </a:rPr>
              <a:t>Retrieval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4644008" y="2782280"/>
            <a:ext cx="4223384" cy="2086880"/>
          </a:xfrm>
          <a:prstGeom prst="rect">
            <a:avLst/>
          </a:pr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788615" y="4997304"/>
            <a:ext cx="7790227" cy="380990"/>
          </a:xfrm>
          <a:prstGeom prst="rect">
            <a:avLst/>
          </a:prstGeom>
          <a:solidFill>
            <a:schemeClr val="tx1"/>
          </a:solidFill>
          <a:ln w="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Datasets and Resources: Driving </a:t>
            </a:r>
            <a:r>
              <a:rPr lang="en-US" sz="2200" dirty="0">
                <a:solidFill>
                  <a:schemeClr val="bg1"/>
                </a:solidFill>
              </a:rPr>
              <a:t>R</a:t>
            </a:r>
            <a:r>
              <a:rPr lang="en-US" sz="2200" dirty="0" smtClean="0">
                <a:solidFill>
                  <a:schemeClr val="bg1"/>
                </a:solidFill>
              </a:rPr>
              <a:t>esearch in This </a:t>
            </a:r>
            <a:r>
              <a:rPr lang="en-US" sz="2200" dirty="0">
                <a:solidFill>
                  <a:schemeClr val="bg1"/>
                </a:solidFill>
              </a:rPr>
              <a:t>A</a:t>
            </a:r>
            <a:r>
              <a:rPr lang="en-US" sz="2200" dirty="0" smtClean="0">
                <a:solidFill>
                  <a:schemeClr val="bg1"/>
                </a:solidFill>
              </a:rPr>
              <a:t>rea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788615" y="4996813"/>
            <a:ext cx="7790227" cy="1226840"/>
          </a:xfrm>
          <a:prstGeom prst="rect">
            <a:avLst/>
          </a:pr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2" name="Picture 181"/>
          <p:cNvPicPr/>
          <p:nvPr/>
        </p:nvPicPr>
        <p:blipFill>
          <a:blip r:embed="rId17"/>
          <a:stretch>
            <a:fillRect/>
          </a:stretch>
        </p:blipFill>
        <p:spPr>
          <a:xfrm>
            <a:off x="535477" y="3689084"/>
            <a:ext cx="1242061" cy="683731"/>
          </a:xfrm>
          <a:prstGeom prst="rect">
            <a:avLst/>
          </a:prstGeom>
          <a:ln>
            <a:noFill/>
          </a:ln>
        </p:spPr>
      </p:pic>
      <p:pic>
        <p:nvPicPr>
          <p:cNvPr id="183" name="Picture 182"/>
          <p:cNvPicPr/>
          <p:nvPr/>
        </p:nvPicPr>
        <p:blipFill>
          <a:blip r:embed="rId18"/>
          <a:stretch>
            <a:fillRect/>
          </a:stretch>
        </p:blipFill>
        <p:spPr>
          <a:xfrm>
            <a:off x="3000535" y="3825796"/>
            <a:ext cx="899262" cy="478492"/>
          </a:xfrm>
          <a:prstGeom prst="rect">
            <a:avLst/>
          </a:prstGeom>
          <a:ln>
            <a:noFill/>
          </a:ln>
        </p:spPr>
      </p:pic>
      <p:sp>
        <p:nvSpPr>
          <p:cNvPr id="184" name="TextBox 183"/>
          <p:cNvSpPr txBox="1"/>
          <p:nvPr/>
        </p:nvSpPr>
        <p:spPr>
          <a:xfrm>
            <a:off x="951323" y="4428164"/>
            <a:ext cx="20518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/>
            <a:r>
              <a:rPr lang="en-US" sz="2400" dirty="0" smtClean="0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5" name="TextBox 184"/>
              <p:cNvSpPr txBox="1"/>
              <p:nvPr/>
            </p:nvSpPr>
            <p:spPr>
              <a:xfrm>
                <a:off x="3392610" y="4409200"/>
                <a:ext cx="2784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5" name="TextBox 1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610" y="4409200"/>
                <a:ext cx="278410" cy="369332"/>
              </a:xfrm>
              <a:prstGeom prst="rect">
                <a:avLst/>
              </a:prstGeom>
              <a:blipFill rotWithShape="0">
                <a:blip r:embed="rId19"/>
                <a:stretch>
                  <a:fillRect l="-24444" r="-2000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Left-Right Arrow 185"/>
          <p:cNvSpPr/>
          <p:nvPr/>
        </p:nvSpPr>
        <p:spPr>
          <a:xfrm>
            <a:off x="2013312" y="3988671"/>
            <a:ext cx="749484" cy="203467"/>
          </a:xfrm>
          <a:prstGeom prst="leftRightArrow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" name="Group 204"/>
          <p:cNvGrpSpPr/>
          <p:nvPr/>
        </p:nvGrpSpPr>
        <p:grpSpPr>
          <a:xfrm>
            <a:off x="5184342" y="3509208"/>
            <a:ext cx="2814728" cy="1290421"/>
            <a:chOff x="-774005" y="428283"/>
            <a:chExt cx="9290217" cy="5578679"/>
          </a:xfrm>
        </p:grpSpPr>
        <p:sp>
          <p:nvSpPr>
            <p:cNvPr id="206" name="Flowchart: Magnetic Disk 205"/>
            <p:cNvSpPr/>
            <p:nvPr/>
          </p:nvSpPr>
          <p:spPr>
            <a:xfrm>
              <a:off x="152400" y="923141"/>
              <a:ext cx="1981200" cy="3420261"/>
            </a:xfrm>
            <a:prstGeom prst="flowChartMagneticDisk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ight Arrow 206"/>
            <p:cNvSpPr/>
            <p:nvPr/>
          </p:nvSpPr>
          <p:spPr>
            <a:xfrm>
              <a:off x="2209800" y="3810000"/>
              <a:ext cx="6858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3049422" y="428283"/>
              <a:ext cx="2510132" cy="68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Sans serif"/>
                </a:rPr>
                <a:t>BANK</a:t>
              </a:r>
              <a:endParaRPr lang="en-US" sz="1400" dirty="0">
                <a:solidFill>
                  <a:srgbClr val="FF0000"/>
                </a:solidFill>
                <a:latin typeface="Sans serif"/>
              </a:endParaRPr>
            </a:p>
          </p:txBody>
        </p:sp>
        <p:pic>
          <p:nvPicPr>
            <p:cNvPr id="209" name="Picture 208" descr="C:\Users\cvit\Desktop\IMG_0721.JPG"/>
            <p:cNvPicPr>
              <a:picLocks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981200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0" name="Rectangle 209"/>
            <p:cNvSpPr/>
            <p:nvPr/>
          </p:nvSpPr>
          <p:spPr>
            <a:xfrm>
              <a:off x="4038600" y="2133600"/>
              <a:ext cx="457200" cy="16211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1" name="Picture 2" descr="http://economictimes.indiatimes.com/photo/19913285.cms"/>
            <p:cNvPicPr>
              <a:picLocks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981200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2" name="Rectangle 211"/>
            <p:cNvSpPr/>
            <p:nvPr/>
          </p:nvSpPr>
          <p:spPr>
            <a:xfrm>
              <a:off x="6934200" y="2352484"/>
              <a:ext cx="533400" cy="35261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3" name="Picture 4" descr="http://pics4.city-data.com/cpicc/cfiles5619.jpg"/>
            <p:cNvPicPr>
              <a:picLocks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2048" y="3986163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" name="Picture 6" descr="http://www.livemint.com/rf/Image-621x414/LiveMint/Period1/2013/02/11/Photos/rbi--621x414.jpg"/>
            <p:cNvPicPr>
              <a:picLocks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986164"/>
              <a:ext cx="2130552" cy="177393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" name="Rounded Rectangle 214"/>
            <p:cNvSpPr/>
            <p:nvPr/>
          </p:nvSpPr>
          <p:spPr>
            <a:xfrm>
              <a:off x="2971798" y="1687881"/>
              <a:ext cx="5544414" cy="431908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ight Arrow 215"/>
            <p:cNvSpPr/>
            <p:nvPr/>
          </p:nvSpPr>
          <p:spPr>
            <a:xfrm rot="10800000">
              <a:off x="2209799" y="1349831"/>
              <a:ext cx="6858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858000" y="4648200"/>
              <a:ext cx="381000" cy="304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4876800" y="4495800"/>
              <a:ext cx="457200" cy="304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9" name="Picture 218" descr="C:\Users\cvit\Desktop\IMG_0721.JPG"/>
            <p:cNvPicPr>
              <a:picLocks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514600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Picture 2" descr="http://economictimes.indiatimes.com/photo/19913285.cms"/>
            <p:cNvPicPr>
              <a:picLocks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291" y="2743200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Picture 6" descr="http://www.livemint.com/rf/Image-621x414/LiveMint/Period1/2013/02/11/Photos/rbi--621x414.jpg"/>
            <p:cNvPicPr>
              <a:picLocks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124200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" name="Picture 4" descr="http://pics4.city-data.com/cpicc/cfiles5619.jpg"/>
            <p:cNvPicPr>
              <a:picLocks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29" y="3237813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Picture 1019"/>
            <p:cNvPicPr>
              <a:picLocks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524" y="3463985"/>
              <a:ext cx="548640" cy="45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4" name="TextBox 223"/>
            <p:cNvSpPr txBox="1"/>
            <p:nvPr/>
          </p:nvSpPr>
          <p:spPr>
            <a:xfrm>
              <a:off x="-774005" y="4372183"/>
              <a:ext cx="3772872" cy="1340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Database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937096" y="5451007"/>
            <a:ext cx="7667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Available at: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endParaRPr lang="en-US" sz="2200" b="1" dirty="0" smtClean="0">
              <a:solidFill>
                <a:schemeClr val="accent2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http</a:t>
            </a:r>
            <a:r>
              <a:rPr lang="en-US" sz="2200" b="1" dirty="0">
                <a:solidFill>
                  <a:srgbClr val="C00000"/>
                </a:solidFill>
              </a:rPr>
              <a:t>://</a:t>
            </a:r>
            <a:r>
              <a:rPr lang="en-US" sz="2200" b="1" dirty="0" smtClean="0">
                <a:solidFill>
                  <a:srgbClr val="C00000"/>
                </a:solidFill>
              </a:rPr>
              <a:t>cvit.iiit.ac.in/projects/SceneTextUnderstanding/</a:t>
            </a:r>
            <a:r>
              <a:rPr lang="en-US" sz="2200" b="1" dirty="0" smtClean="0"/>
              <a:t>Ava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02976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93" y="1305953"/>
            <a:ext cx="8507288" cy="4516437"/>
          </a:xfrm>
          <a:ln>
            <a:noFill/>
          </a:ln>
        </p:spPr>
        <p:txBody>
          <a:bodyPr/>
          <a:lstStyle/>
          <a:p>
            <a:pPr marL="0" indent="0" algn="just"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Journals: </a:t>
            </a:r>
          </a:p>
          <a:p>
            <a:pPr algn="just"/>
            <a:r>
              <a:rPr lang="en-US" sz="2400" dirty="0" smtClean="0"/>
              <a:t>A. Mishra, K. </a:t>
            </a:r>
            <a:r>
              <a:rPr lang="en-US" sz="2400" dirty="0" err="1" smtClean="0"/>
              <a:t>Alahari</a:t>
            </a:r>
            <a:r>
              <a:rPr lang="en-US" sz="2400" dirty="0"/>
              <a:t> </a:t>
            </a:r>
            <a:r>
              <a:rPr lang="en-US" sz="2400" dirty="0" smtClean="0"/>
              <a:t>and C.V. </a:t>
            </a:r>
            <a:r>
              <a:rPr lang="en-US" sz="2400" dirty="0" err="1" smtClean="0"/>
              <a:t>Jawahar</a:t>
            </a:r>
            <a:r>
              <a:rPr lang="en-US" sz="2400" dirty="0" smtClean="0"/>
              <a:t>, </a:t>
            </a:r>
            <a:r>
              <a:rPr lang="en-US" sz="2400" i="1" u="sng" dirty="0" smtClean="0"/>
              <a:t>Enhancing Energy Minimization framework for Scene Text Recognition using Top-Down cues</a:t>
            </a:r>
            <a:r>
              <a:rPr lang="en-US" sz="2400" i="1" dirty="0" smtClean="0"/>
              <a:t>,  </a:t>
            </a:r>
            <a:r>
              <a:rPr lang="en-US" sz="2400" b="1" dirty="0" smtClean="0">
                <a:solidFill>
                  <a:schemeClr val="tx1"/>
                </a:solidFill>
              </a:rPr>
              <a:t>Computer Vision and Image Understanding, </a:t>
            </a:r>
            <a:r>
              <a:rPr lang="en-US" sz="2400" dirty="0" smtClean="0">
                <a:solidFill>
                  <a:schemeClr val="tx1"/>
                </a:solidFill>
              </a:rPr>
              <a:t>Volume 145, pp 30-42, 2016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</a:rPr>
              <a:t>A. Mishra, K. </a:t>
            </a:r>
            <a:r>
              <a:rPr lang="en-US" sz="2400" dirty="0" err="1" smtClean="0">
                <a:solidFill>
                  <a:schemeClr val="tx1"/>
                </a:solidFill>
              </a:rPr>
              <a:t>Alahari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and C. V. </a:t>
            </a:r>
            <a:r>
              <a:rPr lang="en-US" sz="2400" dirty="0" err="1" smtClean="0">
                <a:solidFill>
                  <a:schemeClr val="tx1"/>
                </a:solidFill>
              </a:rPr>
              <a:t>Jawahar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u="sng" dirty="0" smtClean="0">
                <a:solidFill>
                  <a:schemeClr val="tx1"/>
                </a:solidFill>
              </a:rPr>
              <a:t>Unsupervised Refinement of </a:t>
            </a:r>
            <a:r>
              <a:rPr lang="en-US" sz="2400" u="sng" dirty="0">
                <a:solidFill>
                  <a:schemeClr val="tx1"/>
                </a:solidFill>
              </a:rPr>
              <a:t>C</a:t>
            </a:r>
            <a:r>
              <a:rPr lang="en-US" sz="2400" u="sng" dirty="0" smtClean="0">
                <a:solidFill>
                  <a:schemeClr val="tx1"/>
                </a:solidFill>
              </a:rPr>
              <a:t>olor and Stroke </a:t>
            </a:r>
            <a:r>
              <a:rPr lang="en-US" sz="2400" u="sng" dirty="0">
                <a:solidFill>
                  <a:schemeClr val="tx1"/>
                </a:solidFill>
              </a:rPr>
              <a:t>F</a:t>
            </a:r>
            <a:r>
              <a:rPr lang="en-US" sz="2400" u="sng" dirty="0" smtClean="0">
                <a:solidFill>
                  <a:schemeClr val="tx1"/>
                </a:solidFill>
              </a:rPr>
              <a:t>eatures for Robust </a:t>
            </a:r>
            <a:r>
              <a:rPr lang="en-US" sz="2400" u="sng" dirty="0">
                <a:solidFill>
                  <a:schemeClr val="tx1"/>
                </a:solidFill>
              </a:rPr>
              <a:t>T</a:t>
            </a:r>
            <a:r>
              <a:rPr lang="en-US" sz="2400" u="sng" dirty="0" smtClean="0">
                <a:solidFill>
                  <a:schemeClr val="tx1"/>
                </a:solidFill>
              </a:rPr>
              <a:t>ext </a:t>
            </a:r>
            <a:r>
              <a:rPr lang="en-US" sz="2400" u="sng" dirty="0" err="1">
                <a:solidFill>
                  <a:schemeClr val="tx1"/>
                </a:solidFill>
              </a:rPr>
              <a:t>B</a:t>
            </a:r>
            <a:r>
              <a:rPr lang="en-US" sz="2400" u="sng" dirty="0" err="1" smtClean="0">
                <a:solidFill>
                  <a:schemeClr val="tx1"/>
                </a:solidFill>
              </a:rPr>
              <a:t>inarization</a:t>
            </a:r>
            <a:r>
              <a:rPr lang="en-US" sz="2400" dirty="0" smtClean="0">
                <a:solidFill>
                  <a:schemeClr val="tx1"/>
                </a:solidFill>
              </a:rPr>
              <a:t>,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International Journal on Document Analysis and Recognition </a:t>
            </a:r>
            <a:r>
              <a:rPr lang="en-US" sz="2400" dirty="0" smtClean="0">
                <a:solidFill>
                  <a:schemeClr val="tx1"/>
                </a:solidFill>
              </a:rPr>
              <a:t>(submitted in Dec’15, revised in Sep’16, under review)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Related Publications</a:t>
            </a:r>
          </a:p>
        </p:txBody>
      </p:sp>
    </p:spTree>
    <p:extLst>
      <p:ext uri="{BB962C8B-B14F-4D97-AF65-F5344CB8AC3E}">
        <p14:creationId xmlns:p14="http://schemas.microsoft.com/office/powerpoint/2010/main" val="94211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16927"/>
            <a:ext cx="8507288" cy="4516437"/>
          </a:xfrm>
          <a:ln>
            <a:noFill/>
          </a:ln>
        </p:spPr>
        <p:txBody>
          <a:bodyPr/>
          <a:lstStyle/>
          <a:p>
            <a:pPr marL="0" indent="0" algn="just">
              <a:buNone/>
            </a:pPr>
            <a:r>
              <a:rPr lang="en-US" sz="2200" b="1" dirty="0" smtClean="0">
                <a:solidFill>
                  <a:srgbClr val="FFC000"/>
                </a:solidFill>
              </a:rPr>
              <a:t>Conferences: </a:t>
            </a:r>
          </a:p>
          <a:p>
            <a:pPr algn="just"/>
            <a:r>
              <a:rPr lang="en-US" sz="2200" dirty="0" smtClean="0"/>
              <a:t>A. </a:t>
            </a:r>
            <a:r>
              <a:rPr lang="en-US" sz="2200" dirty="0"/>
              <a:t>Mishra, </a:t>
            </a:r>
            <a:r>
              <a:rPr lang="en-US" sz="2200" dirty="0" smtClean="0"/>
              <a:t>K. </a:t>
            </a:r>
            <a:r>
              <a:rPr lang="en-US" sz="2200" dirty="0" err="1"/>
              <a:t>Alahari</a:t>
            </a:r>
            <a:r>
              <a:rPr lang="en-US" sz="2200" dirty="0"/>
              <a:t> and C.V. </a:t>
            </a:r>
            <a:r>
              <a:rPr lang="en-US" sz="2200" dirty="0" err="1" smtClean="0"/>
              <a:t>Jawahar</a:t>
            </a:r>
            <a:r>
              <a:rPr lang="en-US" sz="2200" dirty="0" smtClean="0"/>
              <a:t>, </a:t>
            </a:r>
            <a:r>
              <a:rPr lang="en-US" sz="2200" i="1" u="sng" dirty="0" smtClean="0"/>
              <a:t>Image </a:t>
            </a:r>
            <a:r>
              <a:rPr lang="en-US" sz="2200" i="1" u="sng" dirty="0"/>
              <a:t>Retrieval using Textual </a:t>
            </a:r>
            <a:r>
              <a:rPr lang="en-US" sz="2200" i="1" u="sng" dirty="0" smtClean="0"/>
              <a:t>Cues,</a:t>
            </a:r>
            <a:r>
              <a:rPr lang="en-US" sz="2200" i="1" dirty="0" smtClean="0"/>
              <a:t> </a:t>
            </a:r>
            <a:r>
              <a:rPr lang="en-US" sz="2200" b="1" i="1" dirty="0" smtClean="0">
                <a:solidFill>
                  <a:schemeClr val="tx1"/>
                </a:solidFill>
              </a:rPr>
              <a:t>ICCV 2013</a:t>
            </a:r>
            <a:r>
              <a:rPr lang="en-US" sz="2200" i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smtClean="0">
                <a:solidFill>
                  <a:schemeClr val="accent6"/>
                </a:solidFill>
              </a:rPr>
              <a:t>[Citations: 19]</a:t>
            </a:r>
            <a:endParaRPr lang="en-US" sz="2200" i="1" dirty="0" smtClean="0">
              <a:solidFill>
                <a:srgbClr val="C00000"/>
              </a:solidFill>
            </a:endParaRPr>
          </a:p>
          <a:p>
            <a:pPr algn="just"/>
            <a:r>
              <a:rPr lang="en-US" sz="2200" dirty="0" smtClean="0"/>
              <a:t>V. </a:t>
            </a:r>
            <a:r>
              <a:rPr lang="en-US" sz="2200" dirty="0" err="1" smtClean="0"/>
              <a:t>Goel</a:t>
            </a:r>
            <a:r>
              <a:rPr lang="en-US" sz="2200" dirty="0" smtClean="0"/>
              <a:t>, A. Mishra, K. </a:t>
            </a:r>
            <a:r>
              <a:rPr lang="en-US" sz="2200" dirty="0" err="1" smtClean="0"/>
              <a:t>Alahari</a:t>
            </a:r>
            <a:r>
              <a:rPr lang="en-US" sz="2200" dirty="0" smtClean="0"/>
              <a:t> and C.V. </a:t>
            </a:r>
            <a:r>
              <a:rPr lang="en-US" sz="2200" dirty="0" err="1" smtClean="0"/>
              <a:t>Jawahar</a:t>
            </a:r>
            <a:r>
              <a:rPr lang="en-US" sz="2200" dirty="0" smtClean="0"/>
              <a:t>, </a:t>
            </a:r>
            <a:r>
              <a:rPr lang="en-US" sz="2200" i="1" u="sng" dirty="0" smtClean="0"/>
              <a:t>Whole is Greater than Sum of Parts: Recognizing Scene Text Words</a:t>
            </a:r>
            <a:r>
              <a:rPr lang="en-US" sz="2200" dirty="0" smtClean="0"/>
              <a:t>, </a:t>
            </a:r>
            <a:r>
              <a:rPr lang="en-US" sz="2200" b="1" dirty="0" smtClean="0">
                <a:solidFill>
                  <a:schemeClr val="tx1"/>
                </a:solidFill>
              </a:rPr>
              <a:t>ICDAR 2013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  <a:r>
              <a:rPr lang="en-US" sz="2200" b="1" dirty="0" smtClean="0">
                <a:solidFill>
                  <a:schemeClr val="accent6"/>
                </a:solidFill>
              </a:rPr>
              <a:t>[Citations: 40]</a:t>
            </a:r>
            <a:endParaRPr lang="en-US" sz="2200" b="1" dirty="0" smtClean="0">
              <a:solidFill>
                <a:srgbClr val="C00000"/>
              </a:solidFill>
            </a:endParaRPr>
          </a:p>
          <a:p>
            <a:pPr algn="just"/>
            <a:r>
              <a:rPr lang="en-US" sz="2200" dirty="0" smtClean="0"/>
              <a:t>A. Mishra, K. </a:t>
            </a:r>
            <a:r>
              <a:rPr lang="en-US" sz="2200" dirty="0" err="1" smtClean="0"/>
              <a:t>Alahari</a:t>
            </a:r>
            <a:r>
              <a:rPr lang="en-US" sz="2200" dirty="0" smtClean="0"/>
              <a:t> and C.V. </a:t>
            </a:r>
            <a:r>
              <a:rPr lang="en-US" sz="2200" dirty="0" err="1" smtClean="0"/>
              <a:t>Jawahar</a:t>
            </a:r>
            <a:r>
              <a:rPr lang="en-US" sz="2200" dirty="0" smtClean="0"/>
              <a:t>, </a:t>
            </a:r>
            <a:r>
              <a:rPr lang="en-US" sz="2200" i="1" u="sng" dirty="0" smtClean="0"/>
              <a:t>Scene Text Recognition using Higher Order Language Priors</a:t>
            </a:r>
            <a:r>
              <a:rPr lang="en-US" sz="2200" dirty="0" smtClean="0"/>
              <a:t>, </a:t>
            </a:r>
            <a:r>
              <a:rPr lang="en-US" sz="2200" b="1" dirty="0" smtClean="0">
                <a:solidFill>
                  <a:schemeClr val="tx1"/>
                </a:solidFill>
              </a:rPr>
              <a:t>BMVC 2012</a:t>
            </a:r>
            <a:r>
              <a:rPr lang="en-US" sz="2200" b="1" dirty="0" smtClean="0"/>
              <a:t> (Oral) </a:t>
            </a:r>
            <a:r>
              <a:rPr lang="en-US" sz="2200" b="1" dirty="0" smtClean="0">
                <a:solidFill>
                  <a:schemeClr val="accent6"/>
                </a:solidFill>
              </a:rPr>
              <a:t>[Citations: 68]</a:t>
            </a:r>
            <a:endParaRPr lang="en-US" sz="2200" b="1" dirty="0" smtClean="0"/>
          </a:p>
          <a:p>
            <a:pPr algn="just"/>
            <a:r>
              <a:rPr lang="en-US" sz="2200" dirty="0" smtClean="0"/>
              <a:t>A. </a:t>
            </a:r>
            <a:r>
              <a:rPr lang="en-US" sz="2200" dirty="0"/>
              <a:t>Mishra, </a:t>
            </a:r>
            <a:r>
              <a:rPr lang="en-US" sz="2200" dirty="0" smtClean="0"/>
              <a:t>K. </a:t>
            </a:r>
            <a:r>
              <a:rPr lang="en-US" sz="2200" dirty="0" err="1"/>
              <a:t>Alahari</a:t>
            </a:r>
            <a:r>
              <a:rPr lang="en-US" sz="2200" dirty="0"/>
              <a:t> and C.V. </a:t>
            </a:r>
            <a:r>
              <a:rPr lang="en-US" sz="2200" dirty="0" err="1" smtClean="0"/>
              <a:t>Jawahar</a:t>
            </a:r>
            <a:r>
              <a:rPr lang="en-US" sz="2200" dirty="0" smtClean="0"/>
              <a:t>, </a:t>
            </a:r>
            <a:r>
              <a:rPr lang="en-US" sz="2200" i="1" u="sng" dirty="0" smtClean="0"/>
              <a:t>Top-down </a:t>
            </a:r>
            <a:r>
              <a:rPr lang="en-US" sz="2200" i="1" u="sng" dirty="0"/>
              <a:t>and Bottom-up cues for Scene Text Recognition</a:t>
            </a:r>
            <a:r>
              <a:rPr lang="en-US" sz="2200" dirty="0"/>
              <a:t>, </a:t>
            </a:r>
            <a:r>
              <a:rPr lang="en-US" sz="2200" b="1" dirty="0" smtClean="0">
                <a:solidFill>
                  <a:schemeClr val="tx1"/>
                </a:solidFill>
              </a:rPr>
              <a:t>CVPR 2012</a:t>
            </a:r>
            <a:r>
              <a:rPr lang="en-US" sz="2200" b="1" dirty="0" smtClean="0"/>
              <a:t> </a:t>
            </a:r>
            <a:r>
              <a:rPr lang="en-US" sz="2200" b="1" dirty="0">
                <a:solidFill>
                  <a:schemeClr val="accent6"/>
                </a:solidFill>
              </a:rPr>
              <a:t>[</a:t>
            </a:r>
            <a:r>
              <a:rPr lang="en-US" sz="2200" b="1" dirty="0" smtClean="0">
                <a:solidFill>
                  <a:schemeClr val="accent6"/>
                </a:solidFill>
              </a:rPr>
              <a:t>Citations: 156]</a:t>
            </a:r>
            <a:endParaRPr lang="en-US" sz="2200" b="1" dirty="0" smtClean="0"/>
          </a:p>
          <a:p>
            <a:pPr algn="just"/>
            <a:r>
              <a:rPr lang="en-US" sz="2200" dirty="0" smtClean="0"/>
              <a:t>A. </a:t>
            </a:r>
            <a:r>
              <a:rPr lang="en-US" sz="2200" dirty="0"/>
              <a:t>Mishra, </a:t>
            </a:r>
            <a:r>
              <a:rPr lang="en-US" sz="2200" dirty="0" smtClean="0"/>
              <a:t>K. </a:t>
            </a:r>
            <a:r>
              <a:rPr lang="en-US" sz="2200" dirty="0" err="1"/>
              <a:t>Alahari</a:t>
            </a:r>
            <a:r>
              <a:rPr lang="en-US" sz="2200" dirty="0"/>
              <a:t> and C.V. </a:t>
            </a:r>
            <a:r>
              <a:rPr lang="en-US" sz="2200" dirty="0" err="1" smtClean="0"/>
              <a:t>Jawahar</a:t>
            </a:r>
            <a:r>
              <a:rPr lang="en-US" sz="2200" dirty="0" smtClean="0"/>
              <a:t>, </a:t>
            </a:r>
            <a:r>
              <a:rPr lang="en-US" sz="2200" i="1" u="sng" dirty="0" smtClean="0"/>
              <a:t>An </a:t>
            </a:r>
            <a:r>
              <a:rPr lang="en-US" sz="2200" i="1" u="sng" dirty="0"/>
              <a:t>MRF model for </a:t>
            </a:r>
            <a:r>
              <a:rPr lang="en-US" sz="2200" i="1" u="sng" dirty="0" err="1"/>
              <a:t>Binarization</a:t>
            </a:r>
            <a:r>
              <a:rPr lang="en-US" sz="2200" i="1" u="sng" dirty="0"/>
              <a:t> of Natural Scene Text</a:t>
            </a:r>
            <a:r>
              <a:rPr lang="en-US" sz="2200" dirty="0"/>
              <a:t>, </a:t>
            </a:r>
            <a:r>
              <a:rPr lang="en-US" sz="2200" b="1" dirty="0" smtClean="0">
                <a:solidFill>
                  <a:schemeClr val="tx1"/>
                </a:solidFill>
              </a:rPr>
              <a:t>ICDAR 2011</a:t>
            </a:r>
            <a:r>
              <a:rPr lang="en-US" sz="2200" b="1" dirty="0" smtClean="0"/>
              <a:t> </a:t>
            </a:r>
            <a:r>
              <a:rPr lang="en-US" sz="2200" b="1" dirty="0"/>
              <a:t>(Oral</a:t>
            </a:r>
            <a:r>
              <a:rPr lang="en-US" sz="2200" b="1" dirty="0" smtClean="0"/>
              <a:t>) </a:t>
            </a:r>
            <a:r>
              <a:rPr lang="en-US" sz="2200" b="1" dirty="0">
                <a:solidFill>
                  <a:schemeClr val="accent6"/>
                </a:solidFill>
              </a:rPr>
              <a:t>[</a:t>
            </a:r>
            <a:r>
              <a:rPr lang="en-US" sz="2200" b="1" dirty="0" smtClean="0">
                <a:solidFill>
                  <a:schemeClr val="accent6"/>
                </a:solidFill>
              </a:rPr>
              <a:t>Citations: 75]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51520" y="6248400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4099" y="6357958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Source: Google Scholar, Oct. 2016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Related Publications</a:t>
            </a:r>
          </a:p>
        </p:txBody>
      </p:sp>
    </p:spTree>
    <p:extLst>
      <p:ext uri="{BB962C8B-B14F-4D97-AF65-F5344CB8AC3E}">
        <p14:creationId xmlns:p14="http://schemas.microsoft.com/office/powerpoint/2010/main" val="14075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755576" y="1387534"/>
            <a:ext cx="77724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3375" indent="-333375"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1363" indent="-276225"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2pPr>
            <a:lvl3pPr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3pPr>
            <a:lvl4pPr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4pPr>
            <a:lvl5pPr eaLnBrk="0" hangingPunct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Sans serif"/>
              </a:rPr>
              <a:t>Global Methods: </a:t>
            </a:r>
          </a:p>
          <a:p>
            <a:pPr marL="0" indent="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r>
              <a:rPr lang="en-US" sz="2800" dirty="0" smtClean="0">
                <a:solidFill>
                  <a:srgbClr val="000000"/>
                </a:solidFill>
                <a:latin typeface="Sans serif"/>
              </a:rPr>
              <a:t>         - Otsu (1979) </a:t>
            </a:r>
          </a:p>
          <a:p>
            <a:pPr marL="0" indent="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r>
              <a:rPr lang="en-US" sz="2800" dirty="0" smtClean="0">
                <a:solidFill>
                  <a:srgbClr val="000000"/>
                </a:solidFill>
                <a:latin typeface="Sans serif"/>
              </a:rPr>
              <a:t>         - Kittler (1985)</a:t>
            </a:r>
          </a:p>
          <a:p>
            <a:pPr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Sans serif"/>
              </a:rPr>
              <a:t>Local Methods: </a:t>
            </a:r>
          </a:p>
          <a:p>
            <a:pPr marL="0" indent="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r>
              <a:rPr lang="en-US" sz="2800" dirty="0" smtClean="0">
                <a:solidFill>
                  <a:srgbClr val="000000"/>
                </a:solidFill>
                <a:latin typeface="Sans serif"/>
              </a:rPr>
              <a:t>         - </a:t>
            </a:r>
            <a:r>
              <a:rPr lang="en-US" sz="2800" dirty="0" err="1" smtClean="0">
                <a:solidFill>
                  <a:srgbClr val="000000"/>
                </a:solidFill>
                <a:latin typeface="Sans serif"/>
              </a:rPr>
              <a:t>Niblack</a:t>
            </a:r>
            <a:r>
              <a:rPr lang="en-US" sz="2800" dirty="0" smtClean="0">
                <a:solidFill>
                  <a:srgbClr val="000000"/>
                </a:solidFill>
                <a:latin typeface="Sans serif"/>
              </a:rPr>
              <a:t> (1986), </a:t>
            </a:r>
          </a:p>
          <a:p>
            <a:pPr marL="0" indent="0"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r>
              <a:rPr lang="en-US" sz="2800" dirty="0" smtClean="0">
                <a:solidFill>
                  <a:srgbClr val="000000"/>
                </a:solidFill>
                <a:latin typeface="Sans serif"/>
              </a:rPr>
              <a:t>         - </a:t>
            </a:r>
            <a:r>
              <a:rPr lang="en-US" sz="2800" dirty="0" err="1" smtClean="0">
                <a:solidFill>
                  <a:srgbClr val="000000"/>
                </a:solidFill>
                <a:latin typeface="Sans serif"/>
              </a:rPr>
              <a:t>Sauvola</a:t>
            </a:r>
            <a:r>
              <a:rPr lang="en-US" sz="2800" dirty="0" smtClean="0">
                <a:solidFill>
                  <a:srgbClr val="000000"/>
                </a:solidFill>
                <a:latin typeface="Sans serif"/>
              </a:rPr>
              <a:t> (2000)</a:t>
            </a:r>
          </a:p>
          <a:p>
            <a:pPr algn="just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Sans serif"/>
              </a:rPr>
              <a:t>Works reasonably well for scanned documents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1395413"/>
            <a:ext cx="3881437" cy="296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CDC2CBB-EC27-415E-8588-DEDCAAFC1AB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err="1" smtClean="0">
                <a:latin typeface="Sans serif"/>
              </a:rPr>
              <a:t>Binarization</a:t>
            </a:r>
            <a:r>
              <a:rPr lang="en-IN" sz="3400" kern="0" dirty="0" smtClean="0">
                <a:latin typeface="Sans serif"/>
              </a:rPr>
              <a:t>: History</a:t>
            </a:r>
          </a:p>
        </p:txBody>
      </p:sp>
    </p:spTree>
    <p:extLst>
      <p:ext uri="{BB962C8B-B14F-4D97-AF65-F5344CB8AC3E}">
        <p14:creationId xmlns:p14="http://schemas.microsoft.com/office/powerpoint/2010/main" val="2354593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16224" y="836712"/>
            <a:ext cx="8548264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 baseline="0">
                <a:solidFill>
                  <a:srgbClr val="000000"/>
                </a:solidFill>
                <a:latin typeface="Sans serif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 baseline="0">
                <a:solidFill>
                  <a:srgbClr val="000000"/>
                </a:solidFill>
                <a:latin typeface="Sans serif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 baseline="0">
                <a:solidFill>
                  <a:srgbClr val="000000"/>
                </a:solidFill>
                <a:latin typeface="Sans serif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 baseline="0">
                <a:solidFill>
                  <a:srgbClr val="000000"/>
                </a:solidFill>
                <a:latin typeface="Sans serif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 baseline="0">
                <a:solidFill>
                  <a:srgbClr val="000000"/>
                </a:solidFill>
                <a:latin typeface="Sans serif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kern="0" dirty="0" smtClean="0"/>
              <a:t>A. Mishra, S. N. Rai, A. Mishra and C.V. </a:t>
            </a:r>
            <a:r>
              <a:rPr lang="en-US" sz="2200" kern="0" dirty="0" err="1" smtClean="0"/>
              <a:t>Jawahar</a:t>
            </a:r>
            <a:r>
              <a:rPr lang="en-US" sz="2200" kern="0" dirty="0" smtClean="0"/>
              <a:t>, </a:t>
            </a:r>
            <a:r>
              <a:rPr lang="en-US" sz="2200" i="1" u="sng" kern="0" dirty="0" smtClean="0"/>
              <a:t>IIIT-CFW: A Benchmark Dataset for Cartoon Faces in the Wild</a:t>
            </a:r>
            <a:r>
              <a:rPr lang="en-US" sz="2200" u="sng" kern="0" dirty="0" smtClean="0"/>
              <a:t>,</a:t>
            </a:r>
            <a:r>
              <a:rPr lang="en-US" sz="2200" kern="0" dirty="0" smtClean="0"/>
              <a:t> </a:t>
            </a:r>
            <a:r>
              <a:rPr lang="en-US" sz="2200" b="1" kern="0" dirty="0" smtClean="0"/>
              <a:t>ECCV Workshop 2016 </a:t>
            </a:r>
          </a:p>
          <a:p>
            <a:pPr algn="just"/>
            <a:r>
              <a:rPr lang="en-US" sz="2200" kern="0" dirty="0" smtClean="0"/>
              <a:t>A. K. Singh, A. Mishra, P. </a:t>
            </a:r>
            <a:r>
              <a:rPr lang="en-US" sz="2200" kern="0" dirty="0" err="1" smtClean="0"/>
              <a:t>Dabaral</a:t>
            </a:r>
            <a:r>
              <a:rPr lang="en-US" sz="2200" kern="0" dirty="0" smtClean="0"/>
              <a:t>, C. V. </a:t>
            </a:r>
            <a:r>
              <a:rPr lang="en-US" sz="2200" kern="0" dirty="0" err="1" smtClean="0"/>
              <a:t>Jawahar</a:t>
            </a:r>
            <a:r>
              <a:rPr lang="en-US" sz="2200" kern="0" dirty="0" smtClean="0"/>
              <a:t>,</a:t>
            </a:r>
            <a:r>
              <a:rPr lang="en-US" sz="2200" b="1" kern="0" dirty="0"/>
              <a:t> </a:t>
            </a:r>
            <a:r>
              <a:rPr lang="en-US" sz="2200" i="1" u="sng" kern="0" dirty="0" smtClean="0"/>
              <a:t>A Simple and Effective Solution for Script Identification in the Wild</a:t>
            </a:r>
            <a:r>
              <a:rPr lang="en-US" sz="2200" b="1" i="1" kern="0" dirty="0" smtClean="0"/>
              <a:t>,</a:t>
            </a:r>
            <a:r>
              <a:rPr lang="en-US" sz="2200" b="1" kern="0" dirty="0" smtClean="0"/>
              <a:t> DAS 2016</a:t>
            </a:r>
          </a:p>
          <a:p>
            <a:pPr algn="just"/>
            <a:r>
              <a:rPr lang="en-US" sz="2200" kern="0" dirty="0" smtClean="0"/>
              <a:t>S. </a:t>
            </a:r>
            <a:r>
              <a:rPr lang="en-US" sz="2200" kern="0" dirty="0" err="1" smtClean="0"/>
              <a:t>Swetha</a:t>
            </a:r>
            <a:r>
              <a:rPr lang="en-US" sz="2200" kern="0" dirty="0" smtClean="0"/>
              <a:t>, A. Mishra, G. M. </a:t>
            </a:r>
            <a:r>
              <a:rPr lang="en-US" sz="2200" kern="0" dirty="0" err="1" smtClean="0"/>
              <a:t>Hegde</a:t>
            </a:r>
            <a:r>
              <a:rPr lang="en-US" sz="2200" kern="0" dirty="0" smtClean="0"/>
              <a:t>, C. V. </a:t>
            </a:r>
            <a:r>
              <a:rPr lang="en-US" sz="2200" kern="0" dirty="0" err="1" smtClean="0"/>
              <a:t>Jawahar</a:t>
            </a:r>
            <a:r>
              <a:rPr lang="en-US" sz="2200" b="1" kern="0" dirty="0" smtClean="0"/>
              <a:t>, </a:t>
            </a:r>
            <a:r>
              <a:rPr lang="en-US" sz="2200" i="1" u="sng" kern="0" dirty="0" smtClean="0"/>
              <a:t>Efficient Object Annotation for Surveillance and Automotive Application</a:t>
            </a:r>
            <a:r>
              <a:rPr lang="en-US" sz="2200" b="1" kern="0" dirty="0" smtClean="0"/>
              <a:t>, WACV Workshop 2016</a:t>
            </a:r>
          </a:p>
          <a:p>
            <a:pPr algn="just"/>
            <a:r>
              <a:rPr lang="en-US" sz="2200" kern="0" dirty="0" smtClean="0"/>
              <a:t>U. Roy, A. Mishra, K. </a:t>
            </a:r>
            <a:r>
              <a:rPr lang="en-US" sz="2200" kern="0" dirty="0" err="1" smtClean="0"/>
              <a:t>Alahari</a:t>
            </a:r>
            <a:r>
              <a:rPr lang="en-US" sz="2200" kern="0" dirty="0" smtClean="0"/>
              <a:t>, C.V. </a:t>
            </a:r>
            <a:r>
              <a:rPr lang="en-US" sz="2200" kern="0" dirty="0" err="1" smtClean="0"/>
              <a:t>Jawahar</a:t>
            </a:r>
            <a:r>
              <a:rPr lang="en-US" sz="2200" b="1" kern="0" dirty="0" smtClean="0"/>
              <a:t>, </a:t>
            </a:r>
            <a:r>
              <a:rPr lang="en-US" sz="2200" i="1" u="sng" kern="0" dirty="0" smtClean="0"/>
              <a:t>Scene Text Recognition and Retrieval for Large </a:t>
            </a:r>
            <a:r>
              <a:rPr lang="en-US" sz="2200" i="1" u="sng" kern="0" dirty="0"/>
              <a:t>L</a:t>
            </a:r>
            <a:r>
              <a:rPr lang="en-US" sz="2200" i="1" u="sng" kern="0" dirty="0" smtClean="0"/>
              <a:t>exicons</a:t>
            </a:r>
            <a:r>
              <a:rPr lang="en-US" sz="2200" b="1" kern="0" dirty="0" smtClean="0"/>
              <a:t>, ACCV 2014</a:t>
            </a:r>
          </a:p>
          <a:p>
            <a:pPr algn="just"/>
            <a:r>
              <a:rPr lang="en-US" sz="2200" kern="0" dirty="0" smtClean="0"/>
              <a:t>V. Kumar, A. Bansal, A. Mishra, G. H. </a:t>
            </a:r>
            <a:r>
              <a:rPr lang="en-US" sz="2200" kern="0" dirty="0" err="1" smtClean="0"/>
              <a:t>Tusiyan</a:t>
            </a:r>
            <a:r>
              <a:rPr lang="en-US" sz="2200" kern="0" dirty="0" smtClean="0"/>
              <a:t>, A. </a:t>
            </a:r>
            <a:r>
              <a:rPr lang="en-US" sz="2200" kern="0" dirty="0" err="1" smtClean="0"/>
              <a:t>Namboodiri</a:t>
            </a:r>
            <a:r>
              <a:rPr lang="en-US" sz="2200" kern="0" dirty="0" smtClean="0"/>
              <a:t>, C. V. </a:t>
            </a:r>
            <a:r>
              <a:rPr lang="en-US" sz="2200" kern="0" dirty="0" err="1" smtClean="0"/>
              <a:t>Jawahar</a:t>
            </a:r>
            <a:r>
              <a:rPr lang="en-US" sz="2200" kern="0" dirty="0" smtClean="0"/>
              <a:t>,  </a:t>
            </a:r>
            <a:r>
              <a:rPr lang="en-US" sz="2200" i="1" u="sng" kern="0" dirty="0" smtClean="0"/>
              <a:t>Sparse Document Image Coding</a:t>
            </a:r>
            <a:r>
              <a:rPr lang="en-US" sz="2200" kern="0" dirty="0" smtClean="0"/>
              <a:t>, </a:t>
            </a:r>
            <a:r>
              <a:rPr lang="en-US" sz="2200" b="1" kern="0" dirty="0" smtClean="0"/>
              <a:t>ICDAR 2013</a:t>
            </a:r>
          </a:p>
          <a:p>
            <a:pPr algn="just"/>
            <a:r>
              <a:rPr lang="en-US" sz="2200" kern="0" dirty="0" smtClean="0"/>
              <a:t>V. </a:t>
            </a:r>
            <a:r>
              <a:rPr lang="en-US" sz="2200" kern="0" dirty="0" err="1" smtClean="0"/>
              <a:t>Chajjer</a:t>
            </a:r>
            <a:r>
              <a:rPr lang="en-US" sz="2200" kern="0" dirty="0" smtClean="0"/>
              <a:t>, D. Gupta, A. Mishra, C.V. </a:t>
            </a:r>
            <a:r>
              <a:rPr lang="en-US" sz="2200" kern="0" dirty="0" err="1" smtClean="0"/>
              <a:t>Jawahar</a:t>
            </a:r>
            <a:r>
              <a:rPr lang="en-US" sz="2200" b="1" kern="0" dirty="0" smtClean="0"/>
              <a:t>, </a:t>
            </a:r>
            <a:r>
              <a:rPr lang="en-US" sz="2200" i="1" u="sng" kern="0" dirty="0" smtClean="0"/>
              <a:t>A Non-Local MRF Model for Heritage Architectural Image Completion</a:t>
            </a:r>
            <a:r>
              <a:rPr lang="en-US" sz="2200" b="1" kern="0" dirty="0" smtClean="0"/>
              <a:t>, ICVGIP 2012</a:t>
            </a:r>
          </a:p>
          <a:p>
            <a:pPr algn="just"/>
            <a:endParaRPr lang="en-US" sz="2200" b="1" kern="0" dirty="0" smtClean="0"/>
          </a:p>
          <a:p>
            <a:pPr algn="just"/>
            <a:endParaRPr lang="en-US" sz="2200" b="1" kern="0" dirty="0" smtClean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Publications </a:t>
            </a:r>
            <a:r>
              <a:rPr lang="en-IN" sz="3400" kern="0" dirty="0">
                <a:latin typeface="Sans serif"/>
              </a:rPr>
              <a:t>O</a:t>
            </a:r>
            <a:r>
              <a:rPr lang="en-IN" sz="3400" kern="0" dirty="0" smtClean="0">
                <a:latin typeface="Sans serif"/>
              </a:rPr>
              <a:t>utside </a:t>
            </a:r>
            <a:r>
              <a:rPr lang="en-IN" sz="3400" kern="0" dirty="0">
                <a:latin typeface="Sans serif"/>
              </a:rPr>
              <a:t>T</a:t>
            </a:r>
            <a:r>
              <a:rPr lang="en-IN" sz="3400" kern="0" dirty="0" smtClean="0">
                <a:latin typeface="Sans serif"/>
              </a:rPr>
              <a:t>his Thesis</a:t>
            </a:r>
          </a:p>
        </p:txBody>
      </p:sp>
    </p:spTree>
    <p:extLst>
      <p:ext uri="{BB962C8B-B14F-4D97-AF65-F5344CB8AC3E}">
        <p14:creationId xmlns:p14="http://schemas.microsoft.com/office/powerpoint/2010/main" val="379367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25440"/>
            <a:ext cx="8534400" cy="451643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Real life engineering solutions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Object recognition          Text recognition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Recognition framework for videos</a:t>
            </a:r>
          </a:p>
          <a:p>
            <a:pPr>
              <a:buNone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Indian language scene text understanding </a:t>
            </a:r>
          </a:p>
          <a:p>
            <a:pPr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Deep wave (better recognition) + this work (better utilization of structured data) = higher performance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491880" y="2276872"/>
            <a:ext cx="504056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>
            <a:off x="3419872" y="2420888"/>
            <a:ext cx="504056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06773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 bwMode="auto">
          <a:xfrm>
            <a:off x="2987824" y="1556792"/>
            <a:ext cx="0" cy="42672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66235" y="1521301"/>
            <a:ext cx="597026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  <a:latin typeface="ms trebuchet"/>
              </a:rPr>
              <a:t>Sponsors: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ms trebuchet"/>
              </a:rPr>
              <a:t>Microsoft Research India </a:t>
            </a:r>
            <a:r>
              <a:rPr lang="en-US" sz="2200" dirty="0" smtClean="0">
                <a:solidFill>
                  <a:schemeClr val="tx1"/>
                </a:solidFill>
                <a:latin typeface="ms trebuchet"/>
              </a:rPr>
              <a:t>(2012 - 2016)</a:t>
            </a:r>
            <a:endParaRPr lang="en-US" sz="2200" b="1" i="1" dirty="0" smtClean="0">
              <a:solidFill>
                <a:schemeClr val="accent2"/>
              </a:solidFill>
              <a:latin typeface="ms trebuche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ms trebuchet"/>
              </a:rPr>
              <a:t>MCIT, Govt. of India (</a:t>
            </a:r>
            <a:r>
              <a:rPr lang="en-US" sz="2200" dirty="0" smtClean="0">
                <a:solidFill>
                  <a:schemeClr val="tx1"/>
                </a:solidFill>
                <a:latin typeface="ms trebuchet"/>
              </a:rPr>
              <a:t>2009 - 2011)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ms trebuchet"/>
              </a:rPr>
              <a:t>IIIT Hyderabad (2009-2016)</a:t>
            </a:r>
          </a:p>
          <a:p>
            <a:endParaRPr lang="en-US" sz="2200" b="1" i="1" dirty="0" smtClean="0">
              <a:solidFill>
                <a:schemeClr val="accent2"/>
              </a:solidFill>
              <a:latin typeface="ms trebuchet"/>
            </a:endParaRPr>
          </a:p>
          <a:p>
            <a:r>
              <a:rPr lang="en-US" sz="2400" b="1" i="1" dirty="0" smtClean="0">
                <a:solidFill>
                  <a:schemeClr val="accent2"/>
                </a:solidFill>
                <a:latin typeface="ms trebuchet"/>
              </a:rPr>
              <a:t>Awards/grants: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 smtClean="0">
                <a:solidFill>
                  <a:schemeClr val="tx2"/>
                </a:solidFill>
                <a:latin typeface="ms trebuchet"/>
              </a:rPr>
              <a:t>XRCI Best Doctoral Dissertation </a:t>
            </a:r>
            <a:r>
              <a:rPr lang="en-US" sz="2200" i="1" smtClean="0">
                <a:solidFill>
                  <a:schemeClr val="tx2"/>
                </a:solidFill>
                <a:latin typeface="ms trebuchet"/>
              </a:rPr>
              <a:t>– </a:t>
            </a:r>
            <a:r>
              <a:rPr lang="en-US" sz="2200" i="1">
                <a:solidFill>
                  <a:schemeClr val="tx2"/>
                </a:solidFill>
                <a:latin typeface="ms trebuchet"/>
              </a:rPr>
              <a:t>f</a:t>
            </a:r>
            <a:r>
              <a:rPr lang="en-US" sz="2200" i="1" smtClean="0">
                <a:solidFill>
                  <a:schemeClr val="tx2"/>
                </a:solidFill>
                <a:latin typeface="ms trebuchet"/>
              </a:rPr>
              <a:t>irst </a:t>
            </a:r>
            <a:r>
              <a:rPr lang="en-US" sz="2200" i="1" dirty="0" smtClean="0">
                <a:solidFill>
                  <a:schemeClr val="tx2"/>
                </a:solidFill>
                <a:latin typeface="ms trebuchet"/>
              </a:rPr>
              <a:t>runner-up award (2015)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ms trebuchet"/>
              </a:rPr>
              <a:t>Microsoft Research </a:t>
            </a:r>
            <a:r>
              <a:rPr lang="en-US" sz="2200" dirty="0" smtClean="0">
                <a:solidFill>
                  <a:schemeClr val="tx1"/>
                </a:solidFill>
                <a:latin typeface="ms trebuchet"/>
              </a:rPr>
              <a:t>India PhD fellowship award (2012)</a:t>
            </a:r>
            <a:endParaRPr lang="en-US" sz="2200" i="1" dirty="0" smtClean="0">
              <a:solidFill>
                <a:schemeClr val="tx2"/>
              </a:solidFill>
              <a:latin typeface="ms trebuche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ms trebuchet"/>
              </a:rPr>
              <a:t>Google India travel grant (2012)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ms trebuchet"/>
              </a:rPr>
              <a:t>IEEE travel grant (2013)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ms trebuchet"/>
              </a:rPr>
              <a:t>Microsoft Research India travel grant (2011</a:t>
            </a:r>
            <a:r>
              <a:rPr lang="en-US" sz="2200" dirty="0" smtClean="0">
                <a:solidFill>
                  <a:schemeClr val="tx1"/>
                </a:solidFill>
                <a:latin typeface="ms trebuchet"/>
              </a:rPr>
              <a:t>)</a:t>
            </a:r>
            <a:endParaRPr lang="en-US" sz="2200" dirty="0">
              <a:solidFill>
                <a:schemeClr val="tx1"/>
              </a:solidFill>
              <a:latin typeface="ms trebuche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" y="2852936"/>
            <a:ext cx="2900551" cy="94267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CDC2CBB-EC27-415E-8588-DEDCAAFC1ABC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265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4612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2" y="5368860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Sans serif"/>
              </a:rPr>
              <a:t>Well known fonts</a:t>
            </a:r>
            <a:r>
              <a:rPr lang="en-US" sz="3200" dirty="0" smtClean="0">
                <a:latin typeface="Sans serif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Sans serif"/>
              </a:rPr>
              <a:t>v/s </a:t>
            </a:r>
            <a:r>
              <a:rPr lang="en-US" sz="3200" dirty="0" smtClean="0">
                <a:solidFill>
                  <a:srgbClr val="FF0000"/>
                </a:solidFill>
                <a:latin typeface="Sans serif"/>
              </a:rPr>
              <a:t>fancy fonts</a:t>
            </a:r>
            <a:endParaRPr lang="en-US" sz="3200" dirty="0">
              <a:solidFill>
                <a:srgbClr val="FF0000"/>
              </a:solidFill>
              <a:latin typeface="Sans serif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76" y="1412776"/>
            <a:ext cx="3672408" cy="345638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80112" y="2924944"/>
            <a:ext cx="180020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7320"/>
            <a:ext cx="2907792" cy="345643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584" y="1489646"/>
            <a:ext cx="501816" cy="35517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OCR </a:t>
            </a:r>
            <a:r>
              <a:rPr lang="en-IN" sz="34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≠ </a:t>
            </a:r>
            <a:r>
              <a:rPr lang="en-IN" sz="3400" kern="0" dirty="0" smtClean="0">
                <a:latin typeface="Sans serif"/>
              </a:rPr>
              <a:t>Scene Text Recognition</a:t>
            </a:r>
          </a:p>
        </p:txBody>
      </p:sp>
    </p:spTree>
    <p:extLst>
      <p:ext uri="{BB962C8B-B14F-4D97-AF65-F5344CB8AC3E}">
        <p14:creationId xmlns:p14="http://schemas.microsoft.com/office/powerpoint/2010/main" val="100568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6112" y="536752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Sans serif"/>
              </a:rPr>
              <a:t> </a:t>
            </a:r>
            <a:r>
              <a:rPr lang="en-US" sz="3200" dirty="0">
                <a:solidFill>
                  <a:schemeClr val="accent1"/>
                </a:solidFill>
                <a:latin typeface="Sans serif"/>
              </a:rPr>
              <a:t>O</a:t>
            </a:r>
            <a:r>
              <a:rPr lang="en-US" sz="3200" dirty="0" smtClean="0">
                <a:solidFill>
                  <a:schemeClr val="accent1"/>
                </a:solidFill>
                <a:latin typeface="Sans serif"/>
              </a:rPr>
              <a:t>cclusion free</a:t>
            </a:r>
            <a:r>
              <a:rPr lang="en-US" sz="3200" dirty="0" smtClean="0">
                <a:solidFill>
                  <a:schemeClr val="tx1"/>
                </a:solidFill>
                <a:latin typeface="Sans serif"/>
              </a:rPr>
              <a:t> v/s </a:t>
            </a:r>
            <a:r>
              <a:rPr lang="en-US" sz="3200" dirty="0" smtClean="0">
                <a:solidFill>
                  <a:srgbClr val="FF0000"/>
                </a:solidFill>
                <a:latin typeface="Sans serif"/>
              </a:rPr>
              <a:t>occluded</a:t>
            </a:r>
            <a:endParaRPr lang="en-US" sz="3200" dirty="0">
              <a:solidFill>
                <a:srgbClr val="FF0000"/>
              </a:solidFill>
              <a:latin typeface="Sans serif"/>
            </a:endParaRPr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68" y="1417638"/>
            <a:ext cx="3675888" cy="345643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36096" y="3501008"/>
            <a:ext cx="1440160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92080" y="2996952"/>
            <a:ext cx="648072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40152" y="3933056"/>
            <a:ext cx="576064" cy="144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7639"/>
            <a:ext cx="3092864" cy="345643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OCR </a:t>
            </a:r>
            <a:r>
              <a:rPr lang="en-IN" sz="34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≠ </a:t>
            </a:r>
            <a:r>
              <a:rPr lang="en-IN" sz="3400" kern="0" dirty="0" smtClean="0">
                <a:latin typeface="Sans serif"/>
              </a:rPr>
              <a:t>Scene Text Recognition</a:t>
            </a:r>
          </a:p>
        </p:txBody>
      </p:sp>
    </p:spTree>
    <p:extLst>
      <p:ext uri="{BB962C8B-B14F-4D97-AF65-F5344CB8AC3E}">
        <p14:creationId xmlns:p14="http://schemas.microsoft.com/office/powerpoint/2010/main" val="41187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2" y="5368860"/>
            <a:ext cx="749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Sans serif"/>
              </a:rPr>
              <a:t>Normal projection</a:t>
            </a:r>
            <a:r>
              <a:rPr lang="en-US" sz="3200" dirty="0" smtClean="0">
                <a:latin typeface="Sans serif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Sans serif"/>
              </a:rPr>
              <a:t>v/s </a:t>
            </a:r>
            <a:r>
              <a:rPr lang="en-US" sz="3200" dirty="0">
                <a:solidFill>
                  <a:srgbClr val="FF0000"/>
                </a:solidFill>
                <a:latin typeface="Sans serif"/>
              </a:rPr>
              <a:t>a</a:t>
            </a:r>
            <a:r>
              <a:rPr lang="en-US" sz="3200" dirty="0" smtClean="0">
                <a:solidFill>
                  <a:srgbClr val="FF0000"/>
                </a:solidFill>
                <a:latin typeface="Sans serif"/>
              </a:rPr>
              <a:t>rbitrary projection</a:t>
            </a:r>
            <a:endParaRPr lang="en-US" sz="3200" dirty="0">
              <a:solidFill>
                <a:srgbClr val="FF0000"/>
              </a:solidFill>
              <a:latin typeface="Sans serif"/>
            </a:endParaRP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8304" y="1417319"/>
            <a:ext cx="3730752" cy="34564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1417320"/>
            <a:ext cx="2907792" cy="345643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OCR </a:t>
            </a:r>
            <a:r>
              <a:rPr lang="en-IN" sz="34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≠ </a:t>
            </a:r>
            <a:r>
              <a:rPr lang="en-IN" sz="3400" kern="0" dirty="0" smtClean="0">
                <a:latin typeface="Sans serif"/>
              </a:rPr>
              <a:t>Scene Text Recognition</a:t>
            </a:r>
          </a:p>
        </p:txBody>
      </p:sp>
    </p:spTree>
    <p:extLst>
      <p:ext uri="{BB962C8B-B14F-4D97-AF65-F5344CB8AC3E}">
        <p14:creationId xmlns:p14="http://schemas.microsoft.com/office/powerpoint/2010/main" val="111233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vit\Desktop\img034-000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45646"/>
            <a:ext cx="874769" cy="738051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vit\Desktop\img034-0004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32" y="3532133"/>
            <a:ext cx="840883" cy="751565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cvit\Desktop\img027-000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67032"/>
            <a:ext cx="846827" cy="648072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cvit\Desktop\img027-000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67033"/>
            <a:ext cx="846333" cy="648072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cvit\Desktop\img041-0014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63418"/>
            <a:ext cx="846827" cy="720080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cvit\Desktop\img041-0005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63418"/>
            <a:ext cx="846333" cy="720080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cvit\Desktop\12_06_1_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35" y="1763418"/>
            <a:ext cx="770459" cy="657225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cvit\Desktop\12_09_1_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160" y="1763418"/>
            <a:ext cx="862067" cy="669803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cvit\Desktop\05_04_5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722" y="2667032"/>
            <a:ext cx="850505" cy="648073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cvit\Desktop\00_10_2_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721" y="3532133"/>
            <a:ext cx="850505" cy="760963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cvit\Desktop\00_06_1_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36" y="3545647"/>
            <a:ext cx="770458" cy="742950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C:\Users\cvit\Desktop\05_04_1_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653" y="2667032"/>
            <a:ext cx="778041" cy="648072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11560" y="5368860"/>
            <a:ext cx="8244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Sans serif"/>
              </a:rPr>
              <a:t>Upper 90</a:t>
            </a:r>
            <a:r>
              <a:rPr lang="en-US" sz="3200" dirty="0" smtClean="0">
                <a:solidFill>
                  <a:schemeClr val="tx1"/>
                </a:solidFill>
                <a:latin typeface="Sans serif"/>
              </a:rPr>
              <a:t> v/s </a:t>
            </a:r>
            <a:r>
              <a:rPr lang="en-US" sz="3200" dirty="0">
                <a:solidFill>
                  <a:srgbClr val="FF0000"/>
                </a:solidFill>
                <a:latin typeface="Sans serif"/>
              </a:rPr>
              <a:t>l</a:t>
            </a:r>
            <a:r>
              <a:rPr lang="en-US" sz="3200" dirty="0" smtClean="0">
                <a:solidFill>
                  <a:srgbClr val="FF0000"/>
                </a:solidFill>
                <a:latin typeface="Sans serif"/>
              </a:rPr>
              <a:t>ower 60</a:t>
            </a:r>
            <a:r>
              <a:rPr lang="en-US" sz="3200" dirty="0" smtClean="0">
                <a:solidFill>
                  <a:schemeClr val="tx1"/>
                </a:solidFill>
                <a:latin typeface="Sans serif"/>
              </a:rPr>
              <a:t> character recognition accuracy</a:t>
            </a:r>
            <a:endParaRPr lang="en-US" sz="3200" dirty="0">
              <a:solidFill>
                <a:schemeClr val="tx1"/>
              </a:solidFill>
              <a:latin typeface="Sans serif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59671"/>
            <a:ext cx="702081" cy="7334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04" y="2564904"/>
            <a:ext cx="691116" cy="8640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04" y="1772816"/>
            <a:ext cx="691116" cy="66040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4" y="1772815"/>
            <a:ext cx="725438" cy="66040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45" y="3573016"/>
            <a:ext cx="714375" cy="7334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4" y="2564904"/>
            <a:ext cx="725438" cy="8640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64904"/>
            <a:ext cx="830707" cy="8640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845296" cy="8640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5"/>
            <a:ext cx="830707" cy="66040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845296" cy="66040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794818" cy="7334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59672"/>
            <a:ext cx="792088" cy="74677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3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OCR </a:t>
            </a:r>
            <a:r>
              <a:rPr lang="en-IN" sz="34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≠ </a:t>
            </a:r>
            <a:r>
              <a:rPr lang="en-IN" sz="3400" kern="0" dirty="0" smtClean="0">
                <a:latin typeface="Sans serif"/>
              </a:rPr>
              <a:t>Scene Text Recognition</a:t>
            </a:r>
          </a:p>
        </p:txBody>
      </p:sp>
    </p:spTree>
    <p:extLst>
      <p:ext uri="{BB962C8B-B14F-4D97-AF65-F5344CB8AC3E}">
        <p14:creationId xmlns:p14="http://schemas.microsoft.com/office/powerpoint/2010/main" val="7002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30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Use of Stroke term in </a:t>
            </a:r>
            <a:r>
              <a:rPr lang="en-IN" sz="3400" kern="0" dirty="0" err="1" smtClean="0">
                <a:latin typeface="Sans serif"/>
              </a:rPr>
              <a:t>Binarization</a:t>
            </a:r>
            <a:endParaRPr lang="en-IN" sz="3400" kern="0" dirty="0" smtClean="0">
              <a:latin typeface="Sans serif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04" y="844275"/>
            <a:ext cx="4572000" cy="26824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00" y="3902603"/>
            <a:ext cx="4566527" cy="26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4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33400" y="1600200"/>
          <a:ext cx="4572000" cy="289589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76400"/>
                <a:gridCol w="1371600"/>
                <a:gridCol w="1524000"/>
              </a:tblGrid>
              <a:tr h="538579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Char-74K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SVT-char</a:t>
                      </a:r>
                      <a:endParaRPr lang="en-US" b="1" baseline="30000" dirty="0"/>
                    </a:p>
                  </a:txBody>
                  <a:tcPr/>
                </a:tc>
              </a:tr>
              <a:tr h="538579">
                <a:tc>
                  <a:txBody>
                    <a:bodyPr/>
                    <a:lstStyle/>
                    <a:p>
                      <a:r>
                        <a:rPr lang="en-US" dirty="0" smtClean="0"/>
                        <a:t>Raw</a:t>
                      </a:r>
                      <a:r>
                        <a:rPr lang="en-US" baseline="0" dirty="0" smtClean="0"/>
                        <a:t> Pixels</a:t>
                      </a:r>
                    </a:p>
                    <a:p>
                      <a:r>
                        <a:rPr lang="en-US" baseline="0" dirty="0" smtClean="0"/>
                        <a:t>(22 × 20 image)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</a:tr>
              <a:tr h="538579">
                <a:tc>
                  <a:txBody>
                    <a:bodyPr/>
                    <a:lstStyle/>
                    <a:p>
                      <a:r>
                        <a:rPr lang="en-US" dirty="0" smtClean="0"/>
                        <a:t>Raw Pixels+ PCA</a:t>
                      </a:r>
                      <a:r>
                        <a:rPr lang="en-US" baseline="0" dirty="0" smtClean="0"/>
                        <a:t> (30 dim)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19.22</a:t>
                      </a:r>
                      <a:endParaRPr lang="en-US" dirty="0"/>
                    </a:p>
                  </a:txBody>
                  <a:tcPr/>
                </a:tc>
              </a:tr>
              <a:tr h="538579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DFT (200 </a:t>
                      </a:r>
                      <a:r>
                        <a:rPr lang="en-US" baseline="0" dirty="0" err="1" smtClean="0"/>
                        <a:t>coef</a:t>
                      </a:r>
                      <a:r>
                        <a:rPr lang="en-US" baseline="0" dirty="0" smtClean="0"/>
                        <a:t>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17.25</a:t>
                      </a:r>
                      <a:endParaRPr lang="en-US" dirty="0"/>
                    </a:p>
                  </a:txBody>
                  <a:tcPr/>
                </a:tc>
              </a:tr>
              <a:tr h="538579">
                <a:tc>
                  <a:txBody>
                    <a:bodyPr/>
                    <a:lstStyle/>
                    <a:p>
                      <a:r>
                        <a:rPr lang="en-US" dirty="0" smtClean="0"/>
                        <a:t>Gabor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22.34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51520" y="5805264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9552" y="5799853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Char-74K: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[Campos </a:t>
            </a:r>
            <a:r>
              <a:rPr lang="en-US" i="1" dirty="0" smtClean="0">
                <a:solidFill>
                  <a:schemeClr val="accent6"/>
                </a:solidFill>
              </a:rPr>
              <a:t>et al., </a:t>
            </a:r>
            <a:r>
              <a:rPr lang="en-US" dirty="0" smtClean="0">
                <a:solidFill>
                  <a:schemeClr val="accent6"/>
                </a:solidFill>
              </a:rPr>
              <a:t>VISAPP 2009]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SVT-char: </a:t>
            </a:r>
            <a:r>
              <a:rPr lang="en-US" b="1" dirty="0" smtClean="0">
                <a:solidFill>
                  <a:srgbClr val="C00000"/>
                </a:solidFill>
              </a:rPr>
              <a:t>http://cvit.iiit.ac.in/projects/SceneTextUnderstanding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515719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Naïve features are not useful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64088" y="1763418"/>
            <a:ext cx="3595606" cy="2529678"/>
            <a:chOff x="5364088" y="1763418"/>
            <a:chExt cx="3595606" cy="2529678"/>
          </a:xfrm>
        </p:grpSpPr>
        <p:pic>
          <p:nvPicPr>
            <p:cNvPr id="2050" name="Picture 2" descr="C:\Users\cvit\Desktop\img034-0007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545646"/>
              <a:ext cx="874769" cy="738051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cvit\Desktop\img034-0004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032" y="3532133"/>
              <a:ext cx="840883" cy="751565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cvit\Desktop\img027-0000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667032"/>
              <a:ext cx="846827" cy="648072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cvit\Desktop\img027-0003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667033"/>
              <a:ext cx="846333" cy="648072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Users\cvit\Desktop\img041-0014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763418"/>
              <a:ext cx="846827" cy="720080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C:\Users\cvit\Desktop\img041-00051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763418"/>
              <a:ext cx="846333" cy="720080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C:\Users\cvit\Desktop\12_06_1_4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9235" y="1763418"/>
              <a:ext cx="770459" cy="657225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C:\Users\cvit\Desktop\12_09_1_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5160" y="1763418"/>
              <a:ext cx="862067" cy="669803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C:\Users\cvit\Desktop\05_04_5_1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722" y="2667032"/>
              <a:ext cx="850505" cy="648073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C:\Users\cvit\Desktop\00_10_2_1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721" y="3532133"/>
              <a:ext cx="850505" cy="760963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C:\Users\cvit\Desktop\00_06_1_1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9236" y="3545647"/>
              <a:ext cx="770458" cy="742950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17" descr="C:\Users\cvit\Desktop\05_04_1_1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1653" y="2667032"/>
              <a:ext cx="778041" cy="648072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Slide Number Placeholder 2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7B828C9-CC4E-4FF9-86E9-1A5E185CD9EB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sp>
        <p:nvSpPr>
          <p:cNvPr id="21" name="Rectangle 1"/>
          <p:cNvSpPr txBox="1">
            <a:spLocks noChangeArrowheads="1"/>
          </p:cNvSpPr>
          <p:nvPr/>
        </p:nvSpPr>
        <p:spPr bwMode="auto">
          <a:xfrm>
            <a:off x="683568" y="15950"/>
            <a:ext cx="7772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ms trebuchet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400" kern="0" dirty="0" smtClean="0">
                <a:latin typeface="Sans serif"/>
              </a:rPr>
              <a:t>Revisiting Character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3638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DejaVu Sans"/>
        <a:cs typeface="DejaVu Sans"/>
      </a:majorFont>
      <a:minorFont>
        <a:latin typeface="Times New Roman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12009</TotalTime>
  <Words>3225</Words>
  <Application>Microsoft Office PowerPoint</Application>
  <PresentationFormat>On-screen Show (4:3)</PresentationFormat>
  <Paragraphs>948</Paragraphs>
  <Slides>104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104</vt:i4>
      </vt:variant>
    </vt:vector>
  </HeadingPairs>
  <TitlesOfParts>
    <vt:vector size="113" baseType="lpstr">
      <vt:lpstr>Arial</vt:lpstr>
      <vt:lpstr>Cambria Math</vt:lpstr>
      <vt:lpstr>DejaVu Sans</vt:lpstr>
      <vt:lpstr>ms trebuchet</vt:lpstr>
      <vt:lpstr>Sakkal Majalla</vt:lpstr>
      <vt:lpstr>Sans serif</vt:lpstr>
      <vt:lpstr>Times New Roman</vt:lpstr>
      <vt:lpstr>Office Theme</vt:lpstr>
      <vt:lpstr>1_Office Theme</vt:lpstr>
      <vt:lpstr>Understanding Text  in Scene Images</vt:lpstr>
      <vt:lpstr>Text Speaks</vt:lpstr>
      <vt:lpstr>Scene Texts: Problems</vt:lpstr>
      <vt:lpstr>Word Recognition: The Problem</vt:lpstr>
      <vt:lpstr>Word Recognition: The Problem</vt:lpstr>
      <vt:lpstr>PowerPoint Presentation</vt:lpstr>
      <vt:lpstr>PowerPoint Presentation</vt:lpstr>
      <vt:lpstr>Our contribution-1:  improving word recognition with  robust binarization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contribution 2:  Higher Order CRF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Supplementary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Annotation</dc:title>
  <dc:creator>Anand kumar</dc:creator>
  <cp:lastModifiedBy>mishra</cp:lastModifiedBy>
  <cp:revision>995</cp:revision>
  <cp:lastPrinted>1601-01-01T00:00:00Z</cp:lastPrinted>
  <dcterms:created xsi:type="dcterms:W3CDTF">2007-01-17T05:32:40Z</dcterms:created>
  <dcterms:modified xsi:type="dcterms:W3CDTF">2016-11-18T03:37:51Z</dcterms:modified>
</cp:coreProperties>
</file>