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diagrams/layout2.xml" ContentType="application/vnd.openxmlformats-officedocument.drawingml.diagram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97" r:id="rId1"/>
  </p:sldMasterIdLst>
  <p:notesMasterIdLst>
    <p:notesMasterId r:id="rId59"/>
  </p:notesMasterIdLst>
  <p:sldIdLst>
    <p:sldId id="256" r:id="rId2"/>
    <p:sldId id="398" r:id="rId3"/>
    <p:sldId id="354" r:id="rId4"/>
    <p:sldId id="348" r:id="rId5"/>
    <p:sldId id="385" r:id="rId6"/>
    <p:sldId id="355" r:id="rId7"/>
    <p:sldId id="356" r:id="rId8"/>
    <p:sldId id="352" r:id="rId9"/>
    <p:sldId id="390" r:id="rId10"/>
    <p:sldId id="329" r:id="rId11"/>
    <p:sldId id="350" r:id="rId12"/>
    <p:sldId id="392" r:id="rId13"/>
    <p:sldId id="351" r:id="rId14"/>
    <p:sldId id="358" r:id="rId15"/>
    <p:sldId id="359" r:id="rId16"/>
    <p:sldId id="393" r:id="rId17"/>
    <p:sldId id="328" r:id="rId18"/>
    <p:sldId id="361" r:id="rId19"/>
    <p:sldId id="362" r:id="rId20"/>
    <p:sldId id="364" r:id="rId21"/>
    <p:sldId id="363" r:id="rId22"/>
    <p:sldId id="399" r:id="rId23"/>
    <p:sldId id="365" r:id="rId24"/>
    <p:sldId id="366" r:id="rId25"/>
    <p:sldId id="367" r:id="rId26"/>
    <p:sldId id="368" r:id="rId27"/>
    <p:sldId id="370" r:id="rId28"/>
    <p:sldId id="331" r:id="rId29"/>
    <p:sldId id="371" r:id="rId30"/>
    <p:sldId id="373" r:id="rId31"/>
    <p:sldId id="333" r:id="rId32"/>
    <p:sldId id="386" r:id="rId33"/>
    <p:sldId id="374" r:id="rId34"/>
    <p:sldId id="387" r:id="rId35"/>
    <p:sldId id="375" r:id="rId36"/>
    <p:sldId id="377" r:id="rId37"/>
    <p:sldId id="400" r:id="rId38"/>
    <p:sldId id="388" r:id="rId39"/>
    <p:sldId id="376" r:id="rId40"/>
    <p:sldId id="378" r:id="rId41"/>
    <p:sldId id="379" r:id="rId42"/>
    <p:sldId id="380" r:id="rId43"/>
    <p:sldId id="381" r:id="rId44"/>
    <p:sldId id="382" r:id="rId45"/>
    <p:sldId id="383" r:id="rId46"/>
    <p:sldId id="394" r:id="rId47"/>
    <p:sldId id="395" r:id="rId48"/>
    <p:sldId id="396" r:id="rId49"/>
    <p:sldId id="384" r:id="rId50"/>
    <p:sldId id="397" r:id="rId51"/>
    <p:sldId id="389" r:id="rId52"/>
    <p:sldId id="340" r:id="rId53"/>
    <p:sldId id="341" r:id="rId54"/>
    <p:sldId id="342" r:id="rId55"/>
    <p:sldId id="343" r:id="rId56"/>
    <p:sldId id="344" r:id="rId57"/>
    <p:sldId id="349" r:id="rId58"/>
  </p:sldIdLst>
  <p:sldSz cx="9144000" cy="6858000" type="screen4x3"/>
  <p:notesSz cx="6858000" cy="9144000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Corbel" pitchFamily="34" charset="0"/>
        <a:ea typeface="+mn-ea"/>
        <a:cs typeface="Arial" pitchFamily="34" charset="0"/>
      </a:defRPr>
    </a:lvl1pPr>
    <a:lvl2pPr marL="457200" algn="l" defTabSz="449263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Corbel" pitchFamily="34" charset="0"/>
        <a:ea typeface="+mn-ea"/>
        <a:cs typeface="Arial" pitchFamily="34" charset="0"/>
      </a:defRPr>
    </a:lvl2pPr>
    <a:lvl3pPr marL="914400" algn="l" defTabSz="449263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Corbel" pitchFamily="34" charset="0"/>
        <a:ea typeface="+mn-ea"/>
        <a:cs typeface="Arial" pitchFamily="34" charset="0"/>
      </a:defRPr>
    </a:lvl3pPr>
    <a:lvl4pPr marL="1371600" algn="l" defTabSz="449263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Corbel" pitchFamily="34" charset="0"/>
        <a:ea typeface="+mn-ea"/>
        <a:cs typeface="Arial" pitchFamily="34" charset="0"/>
      </a:defRPr>
    </a:lvl4pPr>
    <a:lvl5pPr marL="1828800" algn="l" defTabSz="449263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Corbe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Corbe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Corbe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Corbe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Corbe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</p:showPr>
  <p:clrMru>
    <a:srgbClr val="6699FF"/>
    <a:srgbClr val="85542B"/>
    <a:srgbClr val="DFBE9D"/>
    <a:srgbClr val="D1B481"/>
    <a:srgbClr val="888844"/>
    <a:srgbClr val="CC9900"/>
    <a:srgbClr val="008000"/>
    <a:srgbClr val="007A37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845" autoAdjust="0"/>
    <p:restoredTop sz="94660"/>
  </p:normalViewPr>
  <p:slideViewPr>
    <p:cSldViewPr>
      <p:cViewPr varScale="1">
        <p:scale>
          <a:sx n="88" d="100"/>
          <a:sy n="88" d="100"/>
        </p:scale>
        <p:origin x="-1584" y="-96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3" d="100"/>
          <a:sy n="83" d="100"/>
        </p:scale>
        <p:origin x="-2040" y="-84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D981CF8-23ED-4964-B3FC-2EBCC721AD10}" type="doc">
      <dgm:prSet loTypeId="urn:microsoft.com/office/officeart/2005/8/layout/process2" loCatId="process" qsTypeId="urn:microsoft.com/office/officeart/2005/8/quickstyle/simple1" qsCatId="simple" csTypeId="urn:microsoft.com/office/officeart/2005/8/colors/accent1_2" csCatId="accent1" phldr="1"/>
      <dgm:spPr/>
    </dgm:pt>
    <dgm:pt modelId="{225D4A16-95E7-4245-BAF0-4F6597103966}">
      <dgm:prSet phldrT="[Text]"/>
      <dgm:spPr>
        <a:ln w="12700">
          <a:solidFill>
            <a:schemeClr val="tx1"/>
          </a:solidFill>
        </a:ln>
      </dgm:spPr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Feature detection</a:t>
          </a:r>
          <a:endParaRPr lang="en-US" dirty="0">
            <a:solidFill>
              <a:schemeClr val="tx1"/>
            </a:solidFill>
          </a:endParaRPr>
        </a:p>
      </dgm:t>
    </dgm:pt>
    <dgm:pt modelId="{7EAB45BA-37B8-45D0-84F4-6134B1D446C4}" type="parTrans" cxnId="{81BE5130-DC98-47B1-8836-4D08D7B8DF67}">
      <dgm:prSet/>
      <dgm:spPr/>
      <dgm:t>
        <a:bodyPr/>
        <a:lstStyle/>
        <a:p>
          <a:endParaRPr lang="en-US"/>
        </a:p>
      </dgm:t>
    </dgm:pt>
    <dgm:pt modelId="{001242F6-B3D1-45E2-8309-FEB85F47DC53}" type="sibTrans" cxnId="{81BE5130-DC98-47B1-8836-4D08D7B8DF67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3ADF58E8-250F-4161-BFC3-418B240C5D33}">
      <dgm:prSet phldrT="[Text]"/>
      <dgm:spPr>
        <a:ln w="12700">
          <a:solidFill>
            <a:schemeClr val="tx1"/>
          </a:solidFill>
        </a:ln>
      </dgm:spPr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Feature matching</a:t>
          </a:r>
          <a:endParaRPr lang="en-US" dirty="0">
            <a:solidFill>
              <a:schemeClr val="tx1"/>
            </a:solidFill>
          </a:endParaRPr>
        </a:p>
      </dgm:t>
    </dgm:pt>
    <dgm:pt modelId="{89AAE886-0024-46BC-A23A-8E693898AF73}" type="parTrans" cxnId="{55F41248-1E01-488C-96A5-BA7B82A235A4}">
      <dgm:prSet/>
      <dgm:spPr/>
      <dgm:t>
        <a:bodyPr/>
        <a:lstStyle/>
        <a:p>
          <a:endParaRPr lang="en-US"/>
        </a:p>
      </dgm:t>
    </dgm:pt>
    <dgm:pt modelId="{C4C0DA20-EBC7-4261-925F-9BA0F4058053}" type="sibTrans" cxnId="{55F41248-1E01-488C-96A5-BA7B82A235A4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E7EAA230-70C5-4268-8A63-9190EE840FE4}">
      <dgm:prSet phldrT="[Text]"/>
      <dgm:spPr>
        <a:ln w="12700">
          <a:solidFill>
            <a:schemeClr val="tx1"/>
          </a:solidFill>
        </a:ln>
      </dgm:spPr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Transformation estimation</a:t>
          </a:r>
          <a:endParaRPr lang="en-US" dirty="0">
            <a:solidFill>
              <a:schemeClr val="tx1"/>
            </a:solidFill>
          </a:endParaRPr>
        </a:p>
      </dgm:t>
    </dgm:pt>
    <dgm:pt modelId="{B82D5380-807A-4833-8AC5-0D8E47CE679F}" type="parTrans" cxnId="{6ED47B16-37D6-4A80-A27B-0B2AAE188A4C}">
      <dgm:prSet/>
      <dgm:spPr/>
      <dgm:t>
        <a:bodyPr/>
        <a:lstStyle/>
        <a:p>
          <a:endParaRPr lang="en-US"/>
        </a:p>
      </dgm:t>
    </dgm:pt>
    <dgm:pt modelId="{D1C61374-B2DE-42B8-8426-A858152DDF58}" type="sibTrans" cxnId="{6ED47B16-37D6-4A80-A27B-0B2AAE188A4C}">
      <dgm:prSet/>
      <dgm:spPr/>
      <dgm:t>
        <a:bodyPr/>
        <a:lstStyle/>
        <a:p>
          <a:endParaRPr lang="en-US"/>
        </a:p>
      </dgm:t>
    </dgm:pt>
    <dgm:pt modelId="{21CDD7EC-B696-4A9B-A1C4-9A6A5E0E4A8A}" type="pres">
      <dgm:prSet presAssocID="{5D981CF8-23ED-4964-B3FC-2EBCC721AD10}" presName="linearFlow" presStyleCnt="0">
        <dgm:presLayoutVars>
          <dgm:resizeHandles val="exact"/>
        </dgm:presLayoutVars>
      </dgm:prSet>
      <dgm:spPr/>
    </dgm:pt>
    <dgm:pt modelId="{890BF88B-9EA2-490B-B52A-7B35B370E0B3}" type="pres">
      <dgm:prSet presAssocID="{225D4A16-95E7-4245-BAF0-4F6597103966}" presName="node" presStyleLbl="node1" presStyleIdx="0" presStyleCnt="3" custLinFactX="-65605" custLinFactY="70930" custLinFactNeighborX="-100000" custLinFactNeighborY="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7E23A4F-30D6-4716-B903-8C3AEED38371}" type="pres">
      <dgm:prSet presAssocID="{001242F6-B3D1-45E2-8309-FEB85F47DC53}" presName="sibTrans" presStyleLbl="sibTrans2D1" presStyleIdx="0" presStyleCnt="2"/>
      <dgm:spPr/>
      <dgm:t>
        <a:bodyPr/>
        <a:lstStyle/>
        <a:p>
          <a:endParaRPr lang="en-US"/>
        </a:p>
      </dgm:t>
    </dgm:pt>
    <dgm:pt modelId="{A0216CAA-EAF3-456B-B65B-800792A7F051}" type="pres">
      <dgm:prSet presAssocID="{001242F6-B3D1-45E2-8309-FEB85F47DC53}" presName="connectorText" presStyleLbl="sibTrans2D1" presStyleIdx="0" presStyleCnt="2"/>
      <dgm:spPr/>
      <dgm:t>
        <a:bodyPr/>
        <a:lstStyle/>
        <a:p>
          <a:endParaRPr lang="en-US"/>
        </a:p>
      </dgm:t>
    </dgm:pt>
    <dgm:pt modelId="{CD51D37F-1410-45CC-811D-98785C3ECA72}" type="pres">
      <dgm:prSet presAssocID="{3ADF58E8-250F-4161-BFC3-418B240C5D33}" presName="node" presStyleLbl="node1" presStyleIdx="1" presStyleCnt="3" custLinFactNeighborX="5952" custLinFactNeighborY="-5813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5BF7A03-6118-4DAB-9F5F-B930D620BAD2}" type="pres">
      <dgm:prSet presAssocID="{C4C0DA20-EBC7-4261-925F-9BA0F4058053}" presName="sibTrans" presStyleLbl="sibTrans2D1" presStyleIdx="1" presStyleCnt="2"/>
      <dgm:spPr/>
      <dgm:t>
        <a:bodyPr/>
        <a:lstStyle/>
        <a:p>
          <a:endParaRPr lang="en-US"/>
        </a:p>
      </dgm:t>
    </dgm:pt>
    <dgm:pt modelId="{84EE3825-1441-4887-A64C-86C08B7724BE}" type="pres">
      <dgm:prSet presAssocID="{C4C0DA20-EBC7-4261-925F-9BA0F4058053}" presName="connectorText" presStyleLbl="sibTrans2D1" presStyleIdx="1" presStyleCnt="2"/>
      <dgm:spPr/>
      <dgm:t>
        <a:bodyPr/>
        <a:lstStyle/>
        <a:p>
          <a:endParaRPr lang="en-US"/>
        </a:p>
      </dgm:t>
    </dgm:pt>
    <dgm:pt modelId="{FF739632-29CA-4A10-A061-617DB86E16C4}" type="pres">
      <dgm:prSet presAssocID="{E7EAA230-70C5-4268-8A63-9190EE840FE4}" presName="node" presStyleLbl="node1" presStyleIdx="2" presStyleCnt="3" custLinFactX="74879" custLinFactY="-100000" custLinFactNeighborX="100000" custLinFactNeighborY="-15814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ED47B16-37D6-4A80-A27B-0B2AAE188A4C}" srcId="{5D981CF8-23ED-4964-B3FC-2EBCC721AD10}" destId="{E7EAA230-70C5-4268-8A63-9190EE840FE4}" srcOrd="2" destOrd="0" parTransId="{B82D5380-807A-4833-8AC5-0D8E47CE679F}" sibTransId="{D1C61374-B2DE-42B8-8426-A858152DDF58}"/>
    <dgm:cxn modelId="{0B20B420-6F3F-49C7-A8B1-A8DEE79F4B99}" type="presOf" srcId="{225D4A16-95E7-4245-BAF0-4F6597103966}" destId="{890BF88B-9EA2-490B-B52A-7B35B370E0B3}" srcOrd="0" destOrd="0" presId="urn:microsoft.com/office/officeart/2005/8/layout/process2"/>
    <dgm:cxn modelId="{82E0368A-882E-47CB-8497-AC092E403C40}" type="presOf" srcId="{001242F6-B3D1-45E2-8309-FEB85F47DC53}" destId="{97E23A4F-30D6-4716-B903-8C3AEED38371}" srcOrd="0" destOrd="0" presId="urn:microsoft.com/office/officeart/2005/8/layout/process2"/>
    <dgm:cxn modelId="{AED25136-8482-4E5B-933D-51CC13830CA5}" type="presOf" srcId="{5D981CF8-23ED-4964-B3FC-2EBCC721AD10}" destId="{21CDD7EC-B696-4A9B-A1C4-9A6A5E0E4A8A}" srcOrd="0" destOrd="0" presId="urn:microsoft.com/office/officeart/2005/8/layout/process2"/>
    <dgm:cxn modelId="{B4813905-F6D8-40C0-AFE5-9742F78B498E}" type="presOf" srcId="{E7EAA230-70C5-4268-8A63-9190EE840FE4}" destId="{FF739632-29CA-4A10-A061-617DB86E16C4}" srcOrd="0" destOrd="0" presId="urn:microsoft.com/office/officeart/2005/8/layout/process2"/>
    <dgm:cxn modelId="{81BE5130-DC98-47B1-8836-4D08D7B8DF67}" srcId="{5D981CF8-23ED-4964-B3FC-2EBCC721AD10}" destId="{225D4A16-95E7-4245-BAF0-4F6597103966}" srcOrd="0" destOrd="0" parTransId="{7EAB45BA-37B8-45D0-84F4-6134B1D446C4}" sibTransId="{001242F6-B3D1-45E2-8309-FEB85F47DC53}"/>
    <dgm:cxn modelId="{4F6E8F76-FD04-4C5F-98B5-E01A4A3FFB4E}" type="presOf" srcId="{001242F6-B3D1-45E2-8309-FEB85F47DC53}" destId="{A0216CAA-EAF3-456B-B65B-800792A7F051}" srcOrd="1" destOrd="0" presId="urn:microsoft.com/office/officeart/2005/8/layout/process2"/>
    <dgm:cxn modelId="{FAD6461E-47F5-417B-B544-0CD110137695}" type="presOf" srcId="{C4C0DA20-EBC7-4261-925F-9BA0F4058053}" destId="{85BF7A03-6118-4DAB-9F5F-B930D620BAD2}" srcOrd="0" destOrd="0" presId="urn:microsoft.com/office/officeart/2005/8/layout/process2"/>
    <dgm:cxn modelId="{55F41248-1E01-488C-96A5-BA7B82A235A4}" srcId="{5D981CF8-23ED-4964-B3FC-2EBCC721AD10}" destId="{3ADF58E8-250F-4161-BFC3-418B240C5D33}" srcOrd="1" destOrd="0" parTransId="{89AAE886-0024-46BC-A23A-8E693898AF73}" sibTransId="{C4C0DA20-EBC7-4261-925F-9BA0F4058053}"/>
    <dgm:cxn modelId="{98CE978E-536D-4BDA-BBF1-613E0327FAE6}" type="presOf" srcId="{C4C0DA20-EBC7-4261-925F-9BA0F4058053}" destId="{84EE3825-1441-4887-A64C-86C08B7724BE}" srcOrd="1" destOrd="0" presId="urn:microsoft.com/office/officeart/2005/8/layout/process2"/>
    <dgm:cxn modelId="{97D6C350-6829-4556-AFA2-89A04091A883}" type="presOf" srcId="{3ADF58E8-250F-4161-BFC3-418B240C5D33}" destId="{CD51D37F-1410-45CC-811D-98785C3ECA72}" srcOrd="0" destOrd="0" presId="urn:microsoft.com/office/officeart/2005/8/layout/process2"/>
    <dgm:cxn modelId="{65F14160-D67F-49FF-9B0F-D53EDC2FD543}" type="presParOf" srcId="{21CDD7EC-B696-4A9B-A1C4-9A6A5E0E4A8A}" destId="{890BF88B-9EA2-490B-B52A-7B35B370E0B3}" srcOrd="0" destOrd="0" presId="urn:microsoft.com/office/officeart/2005/8/layout/process2"/>
    <dgm:cxn modelId="{97A6C265-B564-4D41-8593-67EABF6AE5B1}" type="presParOf" srcId="{21CDD7EC-B696-4A9B-A1C4-9A6A5E0E4A8A}" destId="{97E23A4F-30D6-4716-B903-8C3AEED38371}" srcOrd="1" destOrd="0" presId="urn:microsoft.com/office/officeart/2005/8/layout/process2"/>
    <dgm:cxn modelId="{368776F1-0F68-4FA6-BA58-77414A825CB2}" type="presParOf" srcId="{97E23A4F-30D6-4716-B903-8C3AEED38371}" destId="{A0216CAA-EAF3-456B-B65B-800792A7F051}" srcOrd="0" destOrd="0" presId="urn:microsoft.com/office/officeart/2005/8/layout/process2"/>
    <dgm:cxn modelId="{AC232361-B562-42F1-BD5F-9E5E7B3C2B69}" type="presParOf" srcId="{21CDD7EC-B696-4A9B-A1C4-9A6A5E0E4A8A}" destId="{CD51D37F-1410-45CC-811D-98785C3ECA72}" srcOrd="2" destOrd="0" presId="urn:microsoft.com/office/officeart/2005/8/layout/process2"/>
    <dgm:cxn modelId="{2642C361-30EF-49D0-AD3A-A391B8ECCDD0}" type="presParOf" srcId="{21CDD7EC-B696-4A9B-A1C4-9A6A5E0E4A8A}" destId="{85BF7A03-6118-4DAB-9F5F-B930D620BAD2}" srcOrd="3" destOrd="0" presId="urn:microsoft.com/office/officeart/2005/8/layout/process2"/>
    <dgm:cxn modelId="{16EA9413-E405-4CCA-A5C6-41C83A1E1B7B}" type="presParOf" srcId="{85BF7A03-6118-4DAB-9F5F-B930D620BAD2}" destId="{84EE3825-1441-4887-A64C-86C08B7724BE}" srcOrd="0" destOrd="0" presId="urn:microsoft.com/office/officeart/2005/8/layout/process2"/>
    <dgm:cxn modelId="{89C79559-307D-466C-9052-4CD5F481A451}" type="presParOf" srcId="{21CDD7EC-B696-4A9B-A1C4-9A6A5E0E4A8A}" destId="{FF739632-29CA-4A10-A061-617DB86E16C4}" srcOrd="4" destOrd="0" presId="urn:microsoft.com/office/officeart/2005/8/layout/process2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D981CF8-23ED-4964-B3FC-2EBCC721AD10}" type="doc">
      <dgm:prSet loTypeId="urn:microsoft.com/office/officeart/2005/8/layout/process2" loCatId="process" qsTypeId="urn:microsoft.com/office/officeart/2005/8/quickstyle/simple1" qsCatId="simple" csTypeId="urn:microsoft.com/office/officeart/2005/8/colors/accent1_2" csCatId="accent1" phldr="1"/>
      <dgm:spPr/>
    </dgm:pt>
    <dgm:pt modelId="{225D4A16-95E7-4245-BAF0-4F6597103966}">
      <dgm:prSet phldrT="[Text]"/>
      <dgm:spPr/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Feature detection</a:t>
          </a:r>
          <a:endParaRPr lang="en-US" dirty="0">
            <a:solidFill>
              <a:schemeClr val="tx1"/>
            </a:solidFill>
          </a:endParaRPr>
        </a:p>
      </dgm:t>
    </dgm:pt>
    <dgm:pt modelId="{7EAB45BA-37B8-45D0-84F4-6134B1D446C4}" type="parTrans" cxnId="{81BE5130-DC98-47B1-8836-4D08D7B8DF67}">
      <dgm:prSet/>
      <dgm:spPr/>
      <dgm:t>
        <a:bodyPr/>
        <a:lstStyle/>
        <a:p>
          <a:endParaRPr lang="en-US"/>
        </a:p>
      </dgm:t>
    </dgm:pt>
    <dgm:pt modelId="{001242F6-B3D1-45E2-8309-FEB85F47DC53}" type="sibTrans" cxnId="{81BE5130-DC98-47B1-8836-4D08D7B8DF67}">
      <dgm:prSet/>
      <dgm:spPr/>
      <dgm:t>
        <a:bodyPr/>
        <a:lstStyle/>
        <a:p>
          <a:endParaRPr lang="en-US"/>
        </a:p>
      </dgm:t>
    </dgm:pt>
    <dgm:pt modelId="{3ADF58E8-250F-4161-BFC3-418B240C5D33}">
      <dgm:prSet phldrT="[Text]"/>
      <dgm:spPr/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Feature matching</a:t>
          </a:r>
          <a:endParaRPr lang="en-US" dirty="0">
            <a:solidFill>
              <a:schemeClr val="tx1"/>
            </a:solidFill>
          </a:endParaRPr>
        </a:p>
      </dgm:t>
    </dgm:pt>
    <dgm:pt modelId="{89AAE886-0024-46BC-A23A-8E693898AF73}" type="parTrans" cxnId="{55F41248-1E01-488C-96A5-BA7B82A235A4}">
      <dgm:prSet/>
      <dgm:spPr/>
      <dgm:t>
        <a:bodyPr/>
        <a:lstStyle/>
        <a:p>
          <a:endParaRPr lang="en-US"/>
        </a:p>
      </dgm:t>
    </dgm:pt>
    <dgm:pt modelId="{C4C0DA20-EBC7-4261-925F-9BA0F4058053}" type="sibTrans" cxnId="{55F41248-1E01-488C-96A5-BA7B82A235A4}">
      <dgm:prSet/>
      <dgm:spPr/>
      <dgm:t>
        <a:bodyPr/>
        <a:lstStyle/>
        <a:p>
          <a:endParaRPr lang="en-US"/>
        </a:p>
      </dgm:t>
    </dgm:pt>
    <dgm:pt modelId="{E7EAA230-70C5-4268-8A63-9190EE840FE4}">
      <dgm:prSet phldrT="[Text]"/>
      <dgm:spPr/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Transformation estimation</a:t>
          </a:r>
          <a:endParaRPr lang="en-US" dirty="0">
            <a:solidFill>
              <a:schemeClr val="tx1"/>
            </a:solidFill>
          </a:endParaRPr>
        </a:p>
      </dgm:t>
    </dgm:pt>
    <dgm:pt modelId="{B82D5380-807A-4833-8AC5-0D8E47CE679F}" type="parTrans" cxnId="{6ED47B16-37D6-4A80-A27B-0B2AAE188A4C}">
      <dgm:prSet/>
      <dgm:spPr/>
      <dgm:t>
        <a:bodyPr/>
        <a:lstStyle/>
        <a:p>
          <a:endParaRPr lang="en-US"/>
        </a:p>
      </dgm:t>
    </dgm:pt>
    <dgm:pt modelId="{D1C61374-B2DE-42B8-8426-A858152DDF58}" type="sibTrans" cxnId="{6ED47B16-37D6-4A80-A27B-0B2AAE188A4C}">
      <dgm:prSet/>
      <dgm:spPr/>
      <dgm:t>
        <a:bodyPr/>
        <a:lstStyle/>
        <a:p>
          <a:endParaRPr lang="en-US"/>
        </a:p>
      </dgm:t>
    </dgm:pt>
    <dgm:pt modelId="{23021866-064B-4D75-ACE8-7A2E1B4CE7DD}">
      <dgm:prSet phldrT="[Text]"/>
      <dgm:spPr/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Image </a:t>
          </a:r>
          <a:r>
            <a:rPr lang="en-US" dirty="0" err="1" smtClean="0">
              <a:solidFill>
                <a:schemeClr val="tx1"/>
              </a:solidFill>
            </a:rPr>
            <a:t>Resampling</a:t>
          </a:r>
          <a:r>
            <a:rPr lang="en-US" dirty="0" smtClean="0">
              <a:solidFill>
                <a:schemeClr val="tx1"/>
              </a:solidFill>
            </a:rPr>
            <a:t> </a:t>
          </a:r>
          <a:endParaRPr lang="en-US" dirty="0">
            <a:solidFill>
              <a:schemeClr val="tx1"/>
            </a:solidFill>
          </a:endParaRPr>
        </a:p>
      </dgm:t>
    </dgm:pt>
    <dgm:pt modelId="{CAA2EE45-0E23-41EF-9F25-74A70C3E83EF}" type="parTrans" cxnId="{B92C2A12-4AE1-43FD-A81C-039E50EF8902}">
      <dgm:prSet/>
      <dgm:spPr/>
      <dgm:t>
        <a:bodyPr/>
        <a:lstStyle/>
        <a:p>
          <a:endParaRPr lang="en-US"/>
        </a:p>
      </dgm:t>
    </dgm:pt>
    <dgm:pt modelId="{9E210CEA-10FF-4753-BBEC-23DA0784972F}" type="sibTrans" cxnId="{B92C2A12-4AE1-43FD-A81C-039E50EF8902}">
      <dgm:prSet/>
      <dgm:spPr/>
      <dgm:t>
        <a:bodyPr/>
        <a:lstStyle/>
        <a:p>
          <a:endParaRPr lang="en-US"/>
        </a:p>
      </dgm:t>
    </dgm:pt>
    <dgm:pt modelId="{21CDD7EC-B696-4A9B-A1C4-9A6A5E0E4A8A}" type="pres">
      <dgm:prSet presAssocID="{5D981CF8-23ED-4964-B3FC-2EBCC721AD10}" presName="linearFlow" presStyleCnt="0">
        <dgm:presLayoutVars>
          <dgm:resizeHandles val="exact"/>
        </dgm:presLayoutVars>
      </dgm:prSet>
      <dgm:spPr/>
    </dgm:pt>
    <dgm:pt modelId="{890BF88B-9EA2-490B-B52A-7B35B370E0B3}" type="pres">
      <dgm:prSet presAssocID="{225D4A16-95E7-4245-BAF0-4F6597103966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7E23A4F-30D6-4716-B903-8C3AEED38371}" type="pres">
      <dgm:prSet presAssocID="{001242F6-B3D1-45E2-8309-FEB85F47DC53}" presName="sibTrans" presStyleLbl="sibTrans2D1" presStyleIdx="0" presStyleCnt="3"/>
      <dgm:spPr/>
      <dgm:t>
        <a:bodyPr/>
        <a:lstStyle/>
        <a:p>
          <a:endParaRPr lang="en-US"/>
        </a:p>
      </dgm:t>
    </dgm:pt>
    <dgm:pt modelId="{A0216CAA-EAF3-456B-B65B-800792A7F051}" type="pres">
      <dgm:prSet presAssocID="{001242F6-B3D1-45E2-8309-FEB85F47DC53}" presName="connectorText" presStyleLbl="sibTrans2D1" presStyleIdx="0" presStyleCnt="3"/>
      <dgm:spPr/>
      <dgm:t>
        <a:bodyPr/>
        <a:lstStyle/>
        <a:p>
          <a:endParaRPr lang="en-US"/>
        </a:p>
      </dgm:t>
    </dgm:pt>
    <dgm:pt modelId="{CD51D37F-1410-45CC-811D-98785C3ECA72}" type="pres">
      <dgm:prSet presAssocID="{3ADF58E8-250F-4161-BFC3-418B240C5D33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5BF7A03-6118-4DAB-9F5F-B930D620BAD2}" type="pres">
      <dgm:prSet presAssocID="{C4C0DA20-EBC7-4261-925F-9BA0F4058053}" presName="sibTrans" presStyleLbl="sibTrans2D1" presStyleIdx="1" presStyleCnt="3"/>
      <dgm:spPr/>
      <dgm:t>
        <a:bodyPr/>
        <a:lstStyle/>
        <a:p>
          <a:endParaRPr lang="en-US"/>
        </a:p>
      </dgm:t>
    </dgm:pt>
    <dgm:pt modelId="{84EE3825-1441-4887-A64C-86C08B7724BE}" type="pres">
      <dgm:prSet presAssocID="{C4C0DA20-EBC7-4261-925F-9BA0F4058053}" presName="connectorText" presStyleLbl="sibTrans2D1" presStyleIdx="1" presStyleCnt="3"/>
      <dgm:spPr/>
      <dgm:t>
        <a:bodyPr/>
        <a:lstStyle/>
        <a:p>
          <a:endParaRPr lang="en-US"/>
        </a:p>
      </dgm:t>
    </dgm:pt>
    <dgm:pt modelId="{FF739632-29CA-4A10-A061-617DB86E16C4}" type="pres">
      <dgm:prSet presAssocID="{E7EAA230-70C5-4268-8A63-9190EE840FE4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69FC617-1F54-4307-BC41-26718D6A56F2}" type="pres">
      <dgm:prSet presAssocID="{D1C61374-B2DE-42B8-8426-A858152DDF58}" presName="sibTrans" presStyleLbl="sibTrans2D1" presStyleIdx="2" presStyleCnt="3"/>
      <dgm:spPr/>
      <dgm:t>
        <a:bodyPr/>
        <a:lstStyle/>
        <a:p>
          <a:endParaRPr lang="en-US"/>
        </a:p>
      </dgm:t>
    </dgm:pt>
    <dgm:pt modelId="{E65F2903-199E-4945-88D0-A1BAEFD15E26}" type="pres">
      <dgm:prSet presAssocID="{D1C61374-B2DE-42B8-8426-A858152DDF58}" presName="connectorText" presStyleLbl="sibTrans2D1" presStyleIdx="2" presStyleCnt="3"/>
      <dgm:spPr/>
      <dgm:t>
        <a:bodyPr/>
        <a:lstStyle/>
        <a:p>
          <a:endParaRPr lang="en-US"/>
        </a:p>
      </dgm:t>
    </dgm:pt>
    <dgm:pt modelId="{04E5CBE7-27B7-4EFA-948D-CA32D3FED732}" type="pres">
      <dgm:prSet presAssocID="{23021866-064B-4D75-ACE8-7A2E1B4CE7DD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92C2A12-4AE1-43FD-A81C-039E50EF8902}" srcId="{5D981CF8-23ED-4964-B3FC-2EBCC721AD10}" destId="{23021866-064B-4D75-ACE8-7A2E1B4CE7DD}" srcOrd="3" destOrd="0" parTransId="{CAA2EE45-0E23-41EF-9F25-74A70C3E83EF}" sibTransId="{9E210CEA-10FF-4753-BBEC-23DA0784972F}"/>
    <dgm:cxn modelId="{EF7354F6-83BF-4668-86AF-A1A4CD6CAC62}" type="presOf" srcId="{23021866-064B-4D75-ACE8-7A2E1B4CE7DD}" destId="{04E5CBE7-27B7-4EFA-948D-CA32D3FED732}" srcOrd="0" destOrd="0" presId="urn:microsoft.com/office/officeart/2005/8/layout/process2"/>
    <dgm:cxn modelId="{91F91B9D-F388-4AD9-A1FC-EA1C1A0E87BA}" type="presOf" srcId="{C4C0DA20-EBC7-4261-925F-9BA0F4058053}" destId="{84EE3825-1441-4887-A64C-86C08B7724BE}" srcOrd="1" destOrd="0" presId="urn:microsoft.com/office/officeart/2005/8/layout/process2"/>
    <dgm:cxn modelId="{A0002C58-D004-45F4-9D61-3790D4191A81}" type="presOf" srcId="{D1C61374-B2DE-42B8-8426-A858152DDF58}" destId="{E65F2903-199E-4945-88D0-A1BAEFD15E26}" srcOrd="1" destOrd="0" presId="urn:microsoft.com/office/officeart/2005/8/layout/process2"/>
    <dgm:cxn modelId="{573D831C-FC2D-418C-B85E-94017F8B522F}" type="presOf" srcId="{3ADF58E8-250F-4161-BFC3-418B240C5D33}" destId="{CD51D37F-1410-45CC-811D-98785C3ECA72}" srcOrd="0" destOrd="0" presId="urn:microsoft.com/office/officeart/2005/8/layout/process2"/>
    <dgm:cxn modelId="{1B6B009E-F3D1-44B9-8895-9FFAACFC90B6}" type="presOf" srcId="{001242F6-B3D1-45E2-8309-FEB85F47DC53}" destId="{97E23A4F-30D6-4716-B903-8C3AEED38371}" srcOrd="0" destOrd="0" presId="urn:microsoft.com/office/officeart/2005/8/layout/process2"/>
    <dgm:cxn modelId="{55F41248-1E01-488C-96A5-BA7B82A235A4}" srcId="{5D981CF8-23ED-4964-B3FC-2EBCC721AD10}" destId="{3ADF58E8-250F-4161-BFC3-418B240C5D33}" srcOrd="1" destOrd="0" parTransId="{89AAE886-0024-46BC-A23A-8E693898AF73}" sibTransId="{C4C0DA20-EBC7-4261-925F-9BA0F4058053}"/>
    <dgm:cxn modelId="{ADEFE959-0498-4FDE-8163-CFB6F852D9D6}" type="presOf" srcId="{225D4A16-95E7-4245-BAF0-4F6597103966}" destId="{890BF88B-9EA2-490B-B52A-7B35B370E0B3}" srcOrd="0" destOrd="0" presId="urn:microsoft.com/office/officeart/2005/8/layout/process2"/>
    <dgm:cxn modelId="{6ED47B16-37D6-4A80-A27B-0B2AAE188A4C}" srcId="{5D981CF8-23ED-4964-B3FC-2EBCC721AD10}" destId="{E7EAA230-70C5-4268-8A63-9190EE840FE4}" srcOrd="2" destOrd="0" parTransId="{B82D5380-807A-4833-8AC5-0D8E47CE679F}" sibTransId="{D1C61374-B2DE-42B8-8426-A858152DDF58}"/>
    <dgm:cxn modelId="{81BE5130-DC98-47B1-8836-4D08D7B8DF67}" srcId="{5D981CF8-23ED-4964-B3FC-2EBCC721AD10}" destId="{225D4A16-95E7-4245-BAF0-4F6597103966}" srcOrd="0" destOrd="0" parTransId="{7EAB45BA-37B8-45D0-84F4-6134B1D446C4}" sibTransId="{001242F6-B3D1-45E2-8309-FEB85F47DC53}"/>
    <dgm:cxn modelId="{0BBE403A-9CF3-42B3-A2DF-38601051397A}" type="presOf" srcId="{C4C0DA20-EBC7-4261-925F-9BA0F4058053}" destId="{85BF7A03-6118-4DAB-9F5F-B930D620BAD2}" srcOrd="0" destOrd="0" presId="urn:microsoft.com/office/officeart/2005/8/layout/process2"/>
    <dgm:cxn modelId="{4ADB06B1-5DDF-41BD-ABEA-989D4C57FE7D}" type="presOf" srcId="{D1C61374-B2DE-42B8-8426-A858152DDF58}" destId="{D69FC617-1F54-4307-BC41-26718D6A56F2}" srcOrd="0" destOrd="0" presId="urn:microsoft.com/office/officeart/2005/8/layout/process2"/>
    <dgm:cxn modelId="{6FD208B5-50AF-4385-8A49-9D465D0D4F05}" type="presOf" srcId="{001242F6-B3D1-45E2-8309-FEB85F47DC53}" destId="{A0216CAA-EAF3-456B-B65B-800792A7F051}" srcOrd="1" destOrd="0" presId="urn:microsoft.com/office/officeart/2005/8/layout/process2"/>
    <dgm:cxn modelId="{3B56014E-3D0B-424B-893A-97DF70787825}" type="presOf" srcId="{E7EAA230-70C5-4268-8A63-9190EE840FE4}" destId="{FF739632-29CA-4A10-A061-617DB86E16C4}" srcOrd="0" destOrd="0" presId="urn:microsoft.com/office/officeart/2005/8/layout/process2"/>
    <dgm:cxn modelId="{6D6278D2-5A50-4779-9C67-F1A3A17FF42D}" type="presOf" srcId="{5D981CF8-23ED-4964-B3FC-2EBCC721AD10}" destId="{21CDD7EC-B696-4A9B-A1C4-9A6A5E0E4A8A}" srcOrd="0" destOrd="0" presId="urn:microsoft.com/office/officeart/2005/8/layout/process2"/>
    <dgm:cxn modelId="{B18E5F00-9ED7-4C41-B6F7-3046FE74D2A9}" type="presParOf" srcId="{21CDD7EC-B696-4A9B-A1C4-9A6A5E0E4A8A}" destId="{890BF88B-9EA2-490B-B52A-7B35B370E0B3}" srcOrd="0" destOrd="0" presId="urn:microsoft.com/office/officeart/2005/8/layout/process2"/>
    <dgm:cxn modelId="{BA4143D2-137E-43C0-8875-479068D1F9EB}" type="presParOf" srcId="{21CDD7EC-B696-4A9B-A1C4-9A6A5E0E4A8A}" destId="{97E23A4F-30D6-4716-B903-8C3AEED38371}" srcOrd="1" destOrd="0" presId="urn:microsoft.com/office/officeart/2005/8/layout/process2"/>
    <dgm:cxn modelId="{C2B50D7C-97BF-4CA5-8037-3018A62B6DF4}" type="presParOf" srcId="{97E23A4F-30D6-4716-B903-8C3AEED38371}" destId="{A0216CAA-EAF3-456B-B65B-800792A7F051}" srcOrd="0" destOrd="0" presId="urn:microsoft.com/office/officeart/2005/8/layout/process2"/>
    <dgm:cxn modelId="{9EE1D5D0-8C87-40A5-8866-949B38616616}" type="presParOf" srcId="{21CDD7EC-B696-4A9B-A1C4-9A6A5E0E4A8A}" destId="{CD51D37F-1410-45CC-811D-98785C3ECA72}" srcOrd="2" destOrd="0" presId="urn:microsoft.com/office/officeart/2005/8/layout/process2"/>
    <dgm:cxn modelId="{6CCFE3F1-E02C-41CD-BFB8-CF149E4026A2}" type="presParOf" srcId="{21CDD7EC-B696-4A9B-A1C4-9A6A5E0E4A8A}" destId="{85BF7A03-6118-4DAB-9F5F-B930D620BAD2}" srcOrd="3" destOrd="0" presId="urn:microsoft.com/office/officeart/2005/8/layout/process2"/>
    <dgm:cxn modelId="{0D355596-B3EA-4ABE-B827-96FB2AB1D3EA}" type="presParOf" srcId="{85BF7A03-6118-4DAB-9F5F-B930D620BAD2}" destId="{84EE3825-1441-4887-A64C-86C08B7724BE}" srcOrd="0" destOrd="0" presId="urn:microsoft.com/office/officeart/2005/8/layout/process2"/>
    <dgm:cxn modelId="{90A3FA14-AC80-49B9-9FD9-003FBFC47A37}" type="presParOf" srcId="{21CDD7EC-B696-4A9B-A1C4-9A6A5E0E4A8A}" destId="{FF739632-29CA-4A10-A061-617DB86E16C4}" srcOrd="4" destOrd="0" presId="urn:microsoft.com/office/officeart/2005/8/layout/process2"/>
    <dgm:cxn modelId="{6C73056F-FA86-49F4-A8E0-7AFE9B9B8231}" type="presParOf" srcId="{21CDD7EC-B696-4A9B-A1C4-9A6A5E0E4A8A}" destId="{D69FC617-1F54-4307-BC41-26718D6A56F2}" srcOrd="5" destOrd="0" presId="urn:microsoft.com/office/officeart/2005/8/layout/process2"/>
    <dgm:cxn modelId="{72367C77-BD65-4371-9D17-6A306804D9CD}" type="presParOf" srcId="{D69FC617-1F54-4307-BC41-26718D6A56F2}" destId="{E65F2903-199E-4945-88D0-A1BAEFD15E26}" srcOrd="0" destOrd="0" presId="urn:microsoft.com/office/officeart/2005/8/layout/process2"/>
    <dgm:cxn modelId="{3C692FDA-27CF-408E-A430-27FA0513A7A8}" type="presParOf" srcId="{21CDD7EC-B696-4A9B-A1C4-9A6A5E0E4A8A}" destId="{04E5CBE7-27B7-4EFA-948D-CA32D3FED732}" srcOrd="6" destOrd="0" presId="urn:microsoft.com/office/officeart/2005/8/layout/process2"/>
  </dgm:cxnLst>
  <dgm:bg/>
  <dgm:whole>
    <a:ln>
      <a:solidFill>
        <a:schemeClr val="tx1"/>
      </a:solidFill>
    </a:ln>
  </dgm:whole>
  <dgm:extLst>
    <a:ext uri="http://schemas.microsoft.com/office/drawing/2008/diagram">
      <dsp:dataModelExt xmlns:dsp="http://schemas.microsoft.com/office/drawing/2008/diagram" xmlns="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90BF88B-9EA2-490B-B52A-7B35B370E0B3}">
      <dsp:nvSpPr>
        <dsp:cNvPr id="0" name=""/>
        <dsp:cNvSpPr/>
      </dsp:nvSpPr>
      <dsp:spPr>
        <a:xfrm>
          <a:off x="724202" y="852375"/>
          <a:ext cx="1607939" cy="70484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chemeClr val="tx1"/>
              </a:solidFill>
            </a:rPr>
            <a:t>Feature detection</a:t>
          </a:r>
          <a:endParaRPr lang="en-US" sz="1800" kern="1200" dirty="0">
            <a:solidFill>
              <a:schemeClr val="tx1"/>
            </a:solidFill>
          </a:endParaRPr>
        </a:p>
      </dsp:txBody>
      <dsp:txXfrm>
        <a:off x="724202" y="852375"/>
        <a:ext cx="1607939" cy="704849"/>
      </dsp:txXfrm>
    </dsp:sp>
    <dsp:sp modelId="{97E23A4F-30D6-4716-B903-8C3AEED38371}">
      <dsp:nvSpPr>
        <dsp:cNvPr id="0" name=""/>
        <dsp:cNvSpPr/>
      </dsp:nvSpPr>
      <dsp:spPr>
        <a:xfrm rot="4">
          <a:off x="2475966" y="1046210"/>
          <a:ext cx="862944" cy="31718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 rot="4">
        <a:off x="2475966" y="1046210"/>
        <a:ext cx="862944" cy="317182"/>
      </dsp:txXfrm>
    </dsp:sp>
    <dsp:sp modelId="{CD51D37F-1410-45CC-811D-98785C3ECA72}">
      <dsp:nvSpPr>
        <dsp:cNvPr id="0" name=""/>
        <dsp:cNvSpPr/>
      </dsp:nvSpPr>
      <dsp:spPr>
        <a:xfrm>
          <a:off x="3482735" y="852378"/>
          <a:ext cx="1607939" cy="70484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chemeClr val="tx1"/>
              </a:solidFill>
            </a:rPr>
            <a:t>Feature matching</a:t>
          </a:r>
          <a:endParaRPr lang="en-US" sz="1800" kern="1200" dirty="0">
            <a:solidFill>
              <a:schemeClr val="tx1"/>
            </a:solidFill>
          </a:endParaRPr>
        </a:p>
      </dsp:txBody>
      <dsp:txXfrm>
        <a:off x="3482735" y="852378"/>
        <a:ext cx="1607939" cy="704849"/>
      </dsp:txXfrm>
    </dsp:sp>
    <dsp:sp modelId="{85BF7A03-6118-4DAB-9F5F-B930D620BAD2}">
      <dsp:nvSpPr>
        <dsp:cNvPr id="0" name=""/>
        <dsp:cNvSpPr/>
      </dsp:nvSpPr>
      <dsp:spPr>
        <a:xfrm rot="21599996">
          <a:off x="5229212" y="1046210"/>
          <a:ext cx="831228" cy="31718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 rot="21599996">
        <a:off x="5229212" y="1046210"/>
        <a:ext cx="831228" cy="317182"/>
      </dsp:txXfrm>
    </dsp:sp>
    <dsp:sp modelId="{FF739632-29CA-4A10-A061-617DB86E16C4}">
      <dsp:nvSpPr>
        <dsp:cNvPr id="0" name=""/>
        <dsp:cNvSpPr/>
      </dsp:nvSpPr>
      <dsp:spPr>
        <a:xfrm>
          <a:off x="6198978" y="852375"/>
          <a:ext cx="1607939" cy="70484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chemeClr val="tx1"/>
              </a:solidFill>
            </a:rPr>
            <a:t>Transformation estimation</a:t>
          </a:r>
          <a:endParaRPr lang="en-US" sz="1800" kern="1200" dirty="0">
            <a:solidFill>
              <a:schemeClr val="tx1"/>
            </a:solidFill>
          </a:endParaRPr>
        </a:p>
      </dsp:txBody>
      <dsp:txXfrm>
        <a:off x="6198978" y="852375"/>
        <a:ext cx="1607939" cy="704849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90BF88B-9EA2-490B-B52A-7B35B370E0B3}">
      <dsp:nvSpPr>
        <dsp:cNvPr id="0" name=""/>
        <dsp:cNvSpPr/>
      </dsp:nvSpPr>
      <dsp:spPr>
        <a:xfrm>
          <a:off x="1124389" y="781"/>
          <a:ext cx="723020" cy="29066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kern="1200" dirty="0" smtClean="0">
              <a:solidFill>
                <a:schemeClr val="tx1"/>
              </a:solidFill>
            </a:rPr>
            <a:t>Feature detection</a:t>
          </a:r>
          <a:endParaRPr lang="en-US" sz="800" kern="1200" dirty="0">
            <a:solidFill>
              <a:schemeClr val="tx1"/>
            </a:solidFill>
          </a:endParaRPr>
        </a:p>
      </dsp:txBody>
      <dsp:txXfrm>
        <a:off x="1124389" y="781"/>
        <a:ext cx="723020" cy="290661"/>
      </dsp:txXfrm>
    </dsp:sp>
    <dsp:sp modelId="{97E23A4F-30D6-4716-B903-8C3AEED38371}">
      <dsp:nvSpPr>
        <dsp:cNvPr id="0" name=""/>
        <dsp:cNvSpPr/>
      </dsp:nvSpPr>
      <dsp:spPr>
        <a:xfrm rot="5400000">
          <a:off x="1431401" y="298709"/>
          <a:ext cx="108997" cy="13079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5400000">
        <a:off x="1431401" y="298709"/>
        <a:ext cx="108997" cy="130797"/>
      </dsp:txXfrm>
    </dsp:sp>
    <dsp:sp modelId="{CD51D37F-1410-45CC-811D-98785C3ECA72}">
      <dsp:nvSpPr>
        <dsp:cNvPr id="0" name=""/>
        <dsp:cNvSpPr/>
      </dsp:nvSpPr>
      <dsp:spPr>
        <a:xfrm>
          <a:off x="1124389" y="436773"/>
          <a:ext cx="723020" cy="29066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kern="1200" dirty="0" smtClean="0">
              <a:solidFill>
                <a:schemeClr val="tx1"/>
              </a:solidFill>
            </a:rPr>
            <a:t>Feature matching</a:t>
          </a:r>
          <a:endParaRPr lang="en-US" sz="800" kern="1200" dirty="0">
            <a:solidFill>
              <a:schemeClr val="tx1"/>
            </a:solidFill>
          </a:endParaRPr>
        </a:p>
      </dsp:txBody>
      <dsp:txXfrm>
        <a:off x="1124389" y="436773"/>
        <a:ext cx="723020" cy="290661"/>
      </dsp:txXfrm>
    </dsp:sp>
    <dsp:sp modelId="{85BF7A03-6118-4DAB-9F5F-B930D620BAD2}">
      <dsp:nvSpPr>
        <dsp:cNvPr id="0" name=""/>
        <dsp:cNvSpPr/>
      </dsp:nvSpPr>
      <dsp:spPr>
        <a:xfrm rot="5400000">
          <a:off x="1431401" y="734701"/>
          <a:ext cx="108997" cy="13079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5400000">
        <a:off x="1431401" y="734701"/>
        <a:ext cx="108997" cy="130797"/>
      </dsp:txXfrm>
    </dsp:sp>
    <dsp:sp modelId="{FF739632-29CA-4A10-A061-617DB86E16C4}">
      <dsp:nvSpPr>
        <dsp:cNvPr id="0" name=""/>
        <dsp:cNvSpPr/>
      </dsp:nvSpPr>
      <dsp:spPr>
        <a:xfrm>
          <a:off x="1124389" y="872765"/>
          <a:ext cx="723020" cy="29066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kern="1200" dirty="0" smtClean="0">
              <a:solidFill>
                <a:schemeClr val="tx1"/>
              </a:solidFill>
            </a:rPr>
            <a:t>Transformation estimation</a:t>
          </a:r>
          <a:endParaRPr lang="en-US" sz="800" kern="1200" dirty="0">
            <a:solidFill>
              <a:schemeClr val="tx1"/>
            </a:solidFill>
          </a:endParaRPr>
        </a:p>
      </dsp:txBody>
      <dsp:txXfrm>
        <a:off x="1124389" y="872765"/>
        <a:ext cx="723020" cy="290661"/>
      </dsp:txXfrm>
    </dsp:sp>
    <dsp:sp modelId="{D69FC617-1F54-4307-BC41-26718D6A56F2}">
      <dsp:nvSpPr>
        <dsp:cNvPr id="0" name=""/>
        <dsp:cNvSpPr/>
      </dsp:nvSpPr>
      <dsp:spPr>
        <a:xfrm rot="5400000">
          <a:off x="1431401" y="1170693"/>
          <a:ext cx="108997" cy="13079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5400000">
        <a:off x="1431401" y="1170693"/>
        <a:ext cx="108997" cy="130797"/>
      </dsp:txXfrm>
    </dsp:sp>
    <dsp:sp modelId="{04E5CBE7-27B7-4EFA-948D-CA32D3FED732}">
      <dsp:nvSpPr>
        <dsp:cNvPr id="0" name=""/>
        <dsp:cNvSpPr/>
      </dsp:nvSpPr>
      <dsp:spPr>
        <a:xfrm>
          <a:off x="1124389" y="1308757"/>
          <a:ext cx="723020" cy="29066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kern="1200" dirty="0" smtClean="0">
              <a:solidFill>
                <a:schemeClr val="tx1"/>
              </a:solidFill>
            </a:rPr>
            <a:t>Image </a:t>
          </a:r>
          <a:r>
            <a:rPr lang="en-US" sz="800" kern="1200" dirty="0" err="1" smtClean="0">
              <a:solidFill>
                <a:schemeClr val="tx1"/>
              </a:solidFill>
            </a:rPr>
            <a:t>Resampling</a:t>
          </a:r>
          <a:r>
            <a:rPr lang="en-US" sz="800" kern="1200" dirty="0" smtClean="0">
              <a:solidFill>
                <a:schemeClr val="tx1"/>
              </a:solidFill>
            </a:rPr>
            <a:t> </a:t>
          </a:r>
          <a:endParaRPr lang="en-US" sz="800" kern="1200" dirty="0">
            <a:solidFill>
              <a:schemeClr val="tx1"/>
            </a:solidFill>
          </a:endParaRPr>
        </a:p>
      </dsp:txBody>
      <dsp:txXfrm>
        <a:off x="1124389" y="1308757"/>
        <a:ext cx="723020" cy="29066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36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lnSpc>
                <a:spcPct val="83000"/>
              </a:lnSpc>
              <a:buClr>
                <a:srgbClr val="FFFFFF"/>
              </a:buClr>
              <a:buSzPct val="100000"/>
              <a:buFont typeface="Corbel" pitchFamily="32" charset="0"/>
              <a:buNone/>
              <a:defRPr/>
            </a:pPr>
            <a:endParaRPr lang="en-US">
              <a:latin typeface="Corbel" pitchFamily="32" charset="0"/>
              <a:cs typeface="+mn-cs"/>
            </a:endParaRPr>
          </a:p>
        </p:txBody>
      </p:sp>
      <p:sp>
        <p:nvSpPr>
          <p:cNvPr id="8194" name="AutoShap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lnSpc>
                <a:spcPct val="83000"/>
              </a:lnSpc>
              <a:buClr>
                <a:srgbClr val="FFFFFF"/>
              </a:buClr>
              <a:buSzPct val="100000"/>
              <a:buFont typeface="Corbel" pitchFamily="32" charset="0"/>
              <a:buNone/>
              <a:defRPr/>
            </a:pPr>
            <a:endParaRPr lang="en-US">
              <a:latin typeface="Corbel" pitchFamily="32" charset="0"/>
              <a:cs typeface="+mn-cs"/>
            </a:endParaRPr>
          </a:p>
        </p:txBody>
      </p:sp>
      <p:sp>
        <p:nvSpPr>
          <p:cNvPr id="8195" name="AutoShape 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lnSpc>
                <a:spcPct val="83000"/>
              </a:lnSpc>
              <a:buClr>
                <a:srgbClr val="FFFFFF"/>
              </a:buClr>
              <a:buSzPct val="100000"/>
              <a:buFont typeface="Corbel" pitchFamily="32" charset="0"/>
              <a:buNone/>
              <a:defRPr/>
            </a:pPr>
            <a:endParaRPr lang="en-US">
              <a:latin typeface="Corbel" pitchFamily="32" charset="0"/>
              <a:cs typeface="+mn-cs"/>
            </a:endParaRPr>
          </a:p>
        </p:txBody>
      </p:sp>
      <p:sp>
        <p:nvSpPr>
          <p:cNvPr id="12293" name="Rectangle 4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-6245225"/>
            <a:ext cx="0" cy="138763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sp>
      <p:sp>
        <p:nvSpPr>
          <p:cNvPr id="8197" name="Rectangle 5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0050" cy="4113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1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83000"/>
              </a:lnSpc>
              <a:buClr>
                <a:srgbClr val="FFFFFF"/>
              </a:buClr>
              <a:buSzPct val="100000"/>
              <a:buFont typeface="Corbel" pitchFamily="34" charset="0"/>
              <a:buNone/>
            </a:pPr>
            <a:endParaRPr lang="en-US">
              <a:ea typeface="DejaVu Sans"/>
              <a:cs typeface="DejaVu Sans"/>
            </a:endParaRPr>
          </a:p>
        </p:txBody>
      </p:sp>
      <p:sp>
        <p:nvSpPr>
          <p:cNvPr id="13315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1638" cy="4114800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9250363" y="-6245225"/>
            <a:ext cx="18500726" cy="138763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1"/>
          <p:cNvSpPr txBox="1">
            <a:spLocks noChangeArrowheads="1"/>
          </p:cNvSpPr>
          <p:nvPr/>
        </p:nvSpPr>
        <p:spPr bwMode="auto">
          <a:xfrm>
            <a:off x="0" y="-6245225"/>
            <a:ext cx="1588" cy="1551146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83000"/>
              </a:lnSpc>
              <a:buClr>
                <a:srgbClr val="FFFFFF"/>
              </a:buClr>
              <a:buSzPct val="100000"/>
              <a:buFont typeface="Corbel" pitchFamily="34" charset="0"/>
              <a:buNone/>
            </a:pPr>
            <a:endParaRPr lang="en-US"/>
          </a:p>
        </p:txBody>
      </p:sp>
      <p:sp>
        <p:nvSpPr>
          <p:cNvPr id="14339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78463" cy="4111625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16"/>
          <p:cNvSpPr>
            <a:spLocks noChangeShapeType="1"/>
          </p:cNvSpPr>
          <p:nvPr/>
        </p:nvSpPr>
        <p:spPr bwMode="auto">
          <a:xfrm>
            <a:off x="914400" y="228600"/>
            <a:ext cx="6858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lnSpc>
                <a:spcPct val="83000"/>
              </a:lnSpc>
              <a:buClr>
                <a:srgbClr val="FFFFFF"/>
              </a:buClr>
              <a:buSzPct val="100000"/>
              <a:buFont typeface="Corbel" pitchFamily="32" charset="0"/>
              <a:buNone/>
              <a:defRPr/>
            </a:pPr>
            <a:endParaRPr lang="en-US">
              <a:latin typeface="Corbel" pitchFamily="32" charset="0"/>
              <a:cs typeface="+mn-cs"/>
            </a:endParaRPr>
          </a:p>
        </p:txBody>
      </p:sp>
      <p:sp>
        <p:nvSpPr>
          <p:cNvPr id="5" name="Line 17"/>
          <p:cNvSpPr>
            <a:spLocks noChangeShapeType="1"/>
          </p:cNvSpPr>
          <p:nvPr/>
        </p:nvSpPr>
        <p:spPr bwMode="auto">
          <a:xfrm>
            <a:off x="914400" y="304800"/>
            <a:ext cx="533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lnSpc>
                <a:spcPct val="83000"/>
              </a:lnSpc>
              <a:buClr>
                <a:srgbClr val="FFFFFF"/>
              </a:buClr>
              <a:buSzPct val="100000"/>
              <a:buFont typeface="Corbel" pitchFamily="32" charset="0"/>
              <a:buNone/>
              <a:defRPr/>
            </a:pPr>
            <a:endParaRPr lang="en-US">
              <a:latin typeface="Corbel" pitchFamily="32" charset="0"/>
              <a:cs typeface="+mn-cs"/>
            </a:endParaRPr>
          </a:p>
        </p:txBody>
      </p:sp>
      <p:sp>
        <p:nvSpPr>
          <p:cNvPr id="6" name="Line 18"/>
          <p:cNvSpPr>
            <a:spLocks noChangeShapeType="1"/>
          </p:cNvSpPr>
          <p:nvPr/>
        </p:nvSpPr>
        <p:spPr bwMode="auto">
          <a:xfrm>
            <a:off x="914400" y="381000"/>
            <a:ext cx="3581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lnSpc>
                <a:spcPct val="83000"/>
              </a:lnSpc>
              <a:buClr>
                <a:srgbClr val="FFFFFF"/>
              </a:buClr>
              <a:buSzPct val="100000"/>
              <a:buFont typeface="Corbel" pitchFamily="32" charset="0"/>
              <a:buNone/>
              <a:defRPr/>
            </a:pPr>
            <a:endParaRPr lang="en-US">
              <a:latin typeface="Corbel" pitchFamily="32" charset="0"/>
              <a:cs typeface="+mn-cs"/>
            </a:endParaRPr>
          </a:p>
        </p:txBody>
      </p:sp>
      <p:sp>
        <p:nvSpPr>
          <p:cNvPr id="7" name="Line 22"/>
          <p:cNvSpPr>
            <a:spLocks noChangeShapeType="1"/>
          </p:cNvSpPr>
          <p:nvPr/>
        </p:nvSpPr>
        <p:spPr bwMode="auto">
          <a:xfrm>
            <a:off x="228600" y="914400"/>
            <a:ext cx="0" cy="571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lnSpc>
                <a:spcPct val="83000"/>
              </a:lnSpc>
              <a:buClr>
                <a:srgbClr val="FFFFFF"/>
              </a:buClr>
              <a:buSzPct val="100000"/>
              <a:buFont typeface="Corbel" pitchFamily="32" charset="0"/>
              <a:buNone/>
              <a:defRPr/>
            </a:pPr>
            <a:endParaRPr lang="en-US">
              <a:latin typeface="Corbel" pitchFamily="32" charset="0"/>
              <a:cs typeface="+mn-cs"/>
            </a:endParaRPr>
          </a:p>
        </p:txBody>
      </p:sp>
      <p:sp>
        <p:nvSpPr>
          <p:cNvPr id="8" name="Line 23"/>
          <p:cNvSpPr>
            <a:spLocks noChangeShapeType="1"/>
          </p:cNvSpPr>
          <p:nvPr/>
        </p:nvSpPr>
        <p:spPr bwMode="auto">
          <a:xfrm>
            <a:off x="304800" y="914400"/>
            <a:ext cx="0" cy="434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lnSpc>
                <a:spcPct val="83000"/>
              </a:lnSpc>
              <a:buClr>
                <a:srgbClr val="FFFFFF"/>
              </a:buClr>
              <a:buSzPct val="100000"/>
              <a:buFont typeface="Corbel" pitchFamily="32" charset="0"/>
              <a:buNone/>
              <a:defRPr/>
            </a:pPr>
            <a:endParaRPr lang="en-US">
              <a:latin typeface="Corbel" pitchFamily="32" charset="0"/>
              <a:cs typeface="+mn-cs"/>
            </a:endParaRPr>
          </a:p>
        </p:txBody>
      </p:sp>
      <p:sp>
        <p:nvSpPr>
          <p:cNvPr id="9" name="Line 24"/>
          <p:cNvSpPr>
            <a:spLocks noChangeShapeType="1"/>
          </p:cNvSpPr>
          <p:nvPr/>
        </p:nvSpPr>
        <p:spPr bwMode="auto">
          <a:xfrm>
            <a:off x="381000" y="914400"/>
            <a:ext cx="0" cy="2895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lnSpc>
                <a:spcPct val="83000"/>
              </a:lnSpc>
              <a:buClr>
                <a:srgbClr val="FFFFFF"/>
              </a:buClr>
              <a:buSzPct val="100000"/>
              <a:buFont typeface="Corbel" pitchFamily="32" charset="0"/>
              <a:buNone/>
              <a:defRPr/>
            </a:pPr>
            <a:endParaRPr lang="en-US">
              <a:latin typeface="Corbel" pitchFamily="32" charset="0"/>
              <a:cs typeface="+mn-cs"/>
            </a:endParaRPr>
          </a:p>
        </p:txBody>
      </p:sp>
      <p:sp>
        <p:nvSpPr>
          <p:cNvPr id="10" name="Line 25"/>
          <p:cNvSpPr>
            <a:spLocks noChangeShapeType="1"/>
          </p:cNvSpPr>
          <p:nvPr/>
        </p:nvSpPr>
        <p:spPr bwMode="auto">
          <a:xfrm>
            <a:off x="7391400" y="6705600"/>
            <a:ext cx="1600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lnSpc>
                <a:spcPct val="83000"/>
              </a:lnSpc>
              <a:buClr>
                <a:srgbClr val="FFFFFF"/>
              </a:buClr>
              <a:buSzPct val="100000"/>
              <a:buFont typeface="Corbel" pitchFamily="32" charset="0"/>
              <a:buNone/>
              <a:defRPr/>
            </a:pPr>
            <a:endParaRPr lang="en-US">
              <a:latin typeface="Corbel" pitchFamily="32" charset="0"/>
              <a:cs typeface="+mn-cs"/>
            </a:endParaRPr>
          </a:p>
        </p:txBody>
      </p:sp>
      <p:sp>
        <p:nvSpPr>
          <p:cNvPr id="11" name="Line 26"/>
          <p:cNvSpPr>
            <a:spLocks noChangeShapeType="1"/>
          </p:cNvSpPr>
          <p:nvPr/>
        </p:nvSpPr>
        <p:spPr bwMode="auto">
          <a:xfrm>
            <a:off x="8991600" y="5334000"/>
            <a:ext cx="0" cy="1371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lnSpc>
                <a:spcPct val="83000"/>
              </a:lnSpc>
              <a:buClr>
                <a:srgbClr val="FFFFFF"/>
              </a:buClr>
              <a:buSzPct val="100000"/>
              <a:buFont typeface="Corbel" pitchFamily="32" charset="0"/>
              <a:buNone/>
              <a:defRPr/>
            </a:pPr>
            <a:endParaRPr lang="en-US">
              <a:latin typeface="Corbel" pitchFamily="32" charset="0"/>
              <a:cs typeface="+mn-cs"/>
            </a:endParaRPr>
          </a:p>
        </p:txBody>
      </p:sp>
      <p:sp>
        <p:nvSpPr>
          <p:cNvPr id="12" name="Line 29"/>
          <p:cNvSpPr>
            <a:spLocks noChangeShapeType="1"/>
          </p:cNvSpPr>
          <p:nvPr/>
        </p:nvSpPr>
        <p:spPr bwMode="auto">
          <a:xfrm>
            <a:off x="7696200" y="6629400"/>
            <a:ext cx="121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lnSpc>
                <a:spcPct val="83000"/>
              </a:lnSpc>
              <a:buClr>
                <a:srgbClr val="FFFFFF"/>
              </a:buClr>
              <a:buSzPct val="100000"/>
              <a:buFont typeface="Corbel" pitchFamily="32" charset="0"/>
              <a:buNone/>
              <a:defRPr/>
            </a:pPr>
            <a:endParaRPr lang="en-US">
              <a:latin typeface="Corbel" pitchFamily="32" charset="0"/>
              <a:cs typeface="+mn-cs"/>
            </a:endParaRPr>
          </a:p>
        </p:txBody>
      </p:sp>
      <p:sp>
        <p:nvSpPr>
          <p:cNvPr id="13" name="Line 30"/>
          <p:cNvSpPr>
            <a:spLocks noChangeShapeType="1"/>
          </p:cNvSpPr>
          <p:nvPr/>
        </p:nvSpPr>
        <p:spPr bwMode="auto">
          <a:xfrm>
            <a:off x="8915400" y="5562600"/>
            <a:ext cx="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lnSpc>
                <a:spcPct val="83000"/>
              </a:lnSpc>
              <a:buClr>
                <a:srgbClr val="FFFFFF"/>
              </a:buClr>
              <a:buSzPct val="100000"/>
              <a:buFont typeface="Corbel" pitchFamily="32" charset="0"/>
              <a:buNone/>
              <a:defRPr/>
            </a:pPr>
            <a:endParaRPr lang="en-US">
              <a:latin typeface="Corbel" pitchFamily="32" charset="0"/>
              <a:cs typeface="+mn-cs"/>
            </a:endParaRPr>
          </a:p>
        </p:txBody>
      </p:sp>
      <p:sp>
        <p:nvSpPr>
          <p:cNvPr id="14" name="Line 31"/>
          <p:cNvSpPr>
            <a:spLocks noChangeShapeType="1"/>
          </p:cNvSpPr>
          <p:nvPr/>
        </p:nvSpPr>
        <p:spPr bwMode="auto">
          <a:xfrm>
            <a:off x="8001000" y="65532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lnSpc>
                <a:spcPct val="83000"/>
              </a:lnSpc>
              <a:buClr>
                <a:srgbClr val="FFFFFF"/>
              </a:buClr>
              <a:buSzPct val="100000"/>
              <a:buFont typeface="Corbel" pitchFamily="32" charset="0"/>
              <a:buNone/>
              <a:defRPr/>
            </a:pPr>
            <a:endParaRPr lang="en-US">
              <a:latin typeface="Corbel" pitchFamily="32" charset="0"/>
              <a:cs typeface="+mn-cs"/>
            </a:endParaRPr>
          </a:p>
        </p:txBody>
      </p:sp>
      <p:sp>
        <p:nvSpPr>
          <p:cNvPr id="15" name="Line 32"/>
          <p:cNvSpPr>
            <a:spLocks noChangeShapeType="1"/>
          </p:cNvSpPr>
          <p:nvPr/>
        </p:nvSpPr>
        <p:spPr bwMode="auto">
          <a:xfrm>
            <a:off x="8839200" y="5791200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lnSpc>
                <a:spcPct val="83000"/>
              </a:lnSpc>
              <a:buClr>
                <a:srgbClr val="FFFFFF"/>
              </a:buClr>
              <a:buSzPct val="100000"/>
              <a:buFont typeface="Corbel" pitchFamily="32" charset="0"/>
              <a:buNone/>
              <a:defRPr/>
            </a:pPr>
            <a:endParaRPr lang="en-US">
              <a:latin typeface="Corbel" pitchFamily="32" charset="0"/>
              <a:cs typeface="+mn-cs"/>
            </a:endParaRPr>
          </a:p>
        </p:txBody>
      </p:sp>
      <p:sp>
        <p:nvSpPr>
          <p:cNvPr id="16" name="Text Box 33"/>
          <p:cNvSpPr txBox="1">
            <a:spLocks noChangeArrowheads="1"/>
          </p:cNvSpPr>
          <p:nvPr/>
        </p:nvSpPr>
        <p:spPr bwMode="auto">
          <a:xfrm rot="16200000">
            <a:off x="-311943" y="6331743"/>
            <a:ext cx="83820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83000"/>
              </a:lnSpc>
              <a:spcBef>
                <a:spcPct val="50000"/>
              </a:spcBef>
              <a:buClr>
                <a:srgbClr val="FFFFFF"/>
              </a:buClr>
              <a:buSzPct val="100000"/>
              <a:buFont typeface="Corbel" pitchFamily="32" charset="0"/>
              <a:buNone/>
              <a:defRPr/>
            </a:pPr>
            <a:r>
              <a:rPr lang="en-US" sz="800">
                <a:solidFill>
                  <a:schemeClr val="bg2"/>
                </a:solidFill>
                <a:latin typeface="Corbel" pitchFamily="32" charset="0"/>
                <a:cs typeface="+mn-cs"/>
              </a:rPr>
              <a:t>IIIT Hyderabad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19812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5814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7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5867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8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5867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5867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D07F2C-596F-45F7-82F7-5E6EC64BD18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670173-5690-4AEB-9C54-9B3B5A10D84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AB891B-E866-4157-B93C-200EF7290E7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9166" y="515644"/>
            <a:ext cx="7772400" cy="779756"/>
          </a:xfrm>
        </p:spPr>
        <p:txBody>
          <a:bodyPr/>
          <a:lstStyle>
            <a:lvl1pPr>
              <a:defRPr sz="2400"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447800"/>
            <a:ext cx="7772400" cy="4648200"/>
          </a:xfrm>
        </p:spPr>
        <p:txBody>
          <a:bodyPr/>
          <a:lstStyle>
            <a:lvl1pPr>
              <a:defRPr sz="2000" baseline="0"/>
            </a:lvl1pPr>
            <a:lvl2pPr>
              <a:defRPr sz="1800" baseline="0"/>
            </a:lvl2pPr>
            <a:lvl3pPr>
              <a:defRPr sz="1600" baseline="0">
                <a:solidFill>
                  <a:schemeClr val="bg2">
                    <a:lumMod val="75000"/>
                  </a:schemeClr>
                </a:solidFill>
              </a:defRPr>
            </a:lvl3pPr>
            <a:lvl4pPr>
              <a:buFont typeface="Wingdings" pitchFamily="2" charset="2"/>
              <a:buChar char="§"/>
              <a:defRPr sz="1400" baseline="0">
                <a:solidFill>
                  <a:schemeClr val="bg2">
                    <a:lumMod val="75000"/>
                  </a:schemeClr>
                </a:solidFill>
              </a:defRPr>
            </a:lvl4pPr>
            <a:lvl5pPr>
              <a:buFont typeface="Courier New" pitchFamily="49" charset="0"/>
              <a:buChar char="o"/>
              <a:defRPr sz="1200" baseline="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E7413B-BE41-438E-9CEB-EF6C0A76E2F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846733-D4E0-49AB-A159-6C33236EDA9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B669B6-4515-4FA2-B84B-5C4867CC044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1CE36C-28B2-4D8A-BF45-6A479A7C3B7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000" baseline="0">
                <a:latin typeface="Times New Roman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0AF3A5-EE6B-4846-9CFE-13D01DD30CC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C4ADE3-3E15-4BC4-AB1B-09ED2199026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E24EB2-17E1-45A4-89BC-38239FA68E2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1C7C31-F438-4972-A1C5-FCC86271462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6000">
              <a:schemeClr val="accent3"/>
            </a:gs>
            <a:gs pos="85000">
              <a:srgbClr val="F0EBD5"/>
            </a:gs>
            <a:gs pos="100000">
              <a:srgbClr val="D1C39F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83000"/>
              </a:lnSpc>
              <a:buClr>
                <a:srgbClr val="FFFFFF"/>
              </a:buClr>
              <a:buSzPct val="100000"/>
              <a:buFont typeface="Corbel" pitchFamily="32" charset="0"/>
              <a:buNone/>
              <a:defRPr sz="1400">
                <a:latin typeface="Corbel" pitchFamily="32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56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83000"/>
              </a:lnSpc>
              <a:buClr>
                <a:srgbClr val="FFFFFF"/>
              </a:buClr>
              <a:buSzPct val="100000"/>
              <a:buFont typeface="Corbel" pitchFamily="32" charset="0"/>
              <a:buNone/>
              <a:defRPr sz="1400">
                <a:latin typeface="Corbel" pitchFamily="32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7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83000"/>
              </a:lnSpc>
              <a:buClr>
                <a:srgbClr val="FFFFFF"/>
              </a:buClr>
              <a:buSzPct val="100000"/>
              <a:buFont typeface="Corbel" pitchFamily="32" charset="0"/>
              <a:buNone/>
              <a:defRPr sz="1400">
                <a:latin typeface="Corbel" pitchFamily="32" charset="0"/>
                <a:cs typeface="+mn-cs"/>
              </a:defRPr>
            </a:lvl1pPr>
          </a:lstStyle>
          <a:p>
            <a:pPr>
              <a:defRPr/>
            </a:pPr>
            <a:fld id="{55E6A344-3E1C-40C9-A624-E166823A5DB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pic>
        <p:nvPicPr>
          <p:cNvPr id="1031" name="Picture 1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924800" y="152400"/>
            <a:ext cx="107632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13" descr="9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52400" y="152400"/>
            <a:ext cx="685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62" name="Line 14"/>
          <p:cNvSpPr>
            <a:spLocks noChangeShapeType="1"/>
          </p:cNvSpPr>
          <p:nvPr/>
        </p:nvSpPr>
        <p:spPr bwMode="auto">
          <a:xfrm>
            <a:off x="914400" y="228600"/>
            <a:ext cx="6858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lnSpc>
                <a:spcPct val="83000"/>
              </a:lnSpc>
              <a:buClr>
                <a:srgbClr val="FFFFFF"/>
              </a:buClr>
              <a:buSzPct val="100000"/>
              <a:buFont typeface="Corbel" pitchFamily="32" charset="0"/>
              <a:buNone/>
              <a:defRPr/>
            </a:pPr>
            <a:endParaRPr lang="en-US">
              <a:latin typeface="Corbel" pitchFamily="32" charset="0"/>
              <a:cs typeface="+mn-cs"/>
            </a:endParaRPr>
          </a:p>
        </p:txBody>
      </p:sp>
      <p:sp>
        <p:nvSpPr>
          <p:cNvPr id="2063" name="Line 15"/>
          <p:cNvSpPr>
            <a:spLocks noChangeShapeType="1"/>
          </p:cNvSpPr>
          <p:nvPr/>
        </p:nvSpPr>
        <p:spPr bwMode="auto">
          <a:xfrm>
            <a:off x="914400" y="304800"/>
            <a:ext cx="533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lnSpc>
                <a:spcPct val="83000"/>
              </a:lnSpc>
              <a:buClr>
                <a:srgbClr val="FFFFFF"/>
              </a:buClr>
              <a:buSzPct val="100000"/>
              <a:buFont typeface="Corbel" pitchFamily="32" charset="0"/>
              <a:buNone/>
              <a:defRPr/>
            </a:pPr>
            <a:endParaRPr lang="en-US">
              <a:latin typeface="Corbel" pitchFamily="32" charset="0"/>
              <a:cs typeface="+mn-cs"/>
            </a:endParaRPr>
          </a:p>
        </p:txBody>
      </p:sp>
      <p:sp>
        <p:nvSpPr>
          <p:cNvPr id="2064" name="Line 16"/>
          <p:cNvSpPr>
            <a:spLocks noChangeShapeType="1"/>
          </p:cNvSpPr>
          <p:nvPr/>
        </p:nvSpPr>
        <p:spPr bwMode="auto">
          <a:xfrm>
            <a:off x="914400" y="381000"/>
            <a:ext cx="3581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lnSpc>
                <a:spcPct val="83000"/>
              </a:lnSpc>
              <a:buClr>
                <a:srgbClr val="FFFFFF"/>
              </a:buClr>
              <a:buSzPct val="100000"/>
              <a:buFont typeface="Corbel" pitchFamily="32" charset="0"/>
              <a:buNone/>
              <a:defRPr/>
            </a:pPr>
            <a:endParaRPr lang="en-US">
              <a:latin typeface="Corbel" pitchFamily="32" charset="0"/>
              <a:cs typeface="+mn-cs"/>
            </a:endParaRPr>
          </a:p>
        </p:txBody>
      </p:sp>
      <p:sp>
        <p:nvSpPr>
          <p:cNvPr id="2066" name="Line 18"/>
          <p:cNvSpPr>
            <a:spLocks noChangeShapeType="1"/>
          </p:cNvSpPr>
          <p:nvPr/>
        </p:nvSpPr>
        <p:spPr bwMode="auto">
          <a:xfrm>
            <a:off x="228600" y="914400"/>
            <a:ext cx="0" cy="571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lnSpc>
                <a:spcPct val="83000"/>
              </a:lnSpc>
              <a:buClr>
                <a:srgbClr val="FFFFFF"/>
              </a:buClr>
              <a:buSzPct val="100000"/>
              <a:buFont typeface="Corbel" pitchFamily="32" charset="0"/>
              <a:buNone/>
              <a:defRPr/>
            </a:pPr>
            <a:endParaRPr lang="en-US">
              <a:latin typeface="Corbel" pitchFamily="32" charset="0"/>
              <a:cs typeface="+mn-cs"/>
            </a:endParaRPr>
          </a:p>
        </p:txBody>
      </p:sp>
      <p:sp>
        <p:nvSpPr>
          <p:cNvPr id="2072" name="Text Box 24"/>
          <p:cNvSpPr txBox="1">
            <a:spLocks noChangeArrowheads="1"/>
          </p:cNvSpPr>
          <p:nvPr/>
        </p:nvSpPr>
        <p:spPr bwMode="auto">
          <a:xfrm rot="16200000">
            <a:off x="-311943" y="6331743"/>
            <a:ext cx="83820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83000"/>
              </a:lnSpc>
              <a:spcBef>
                <a:spcPct val="50000"/>
              </a:spcBef>
              <a:buClr>
                <a:srgbClr val="FFFFFF"/>
              </a:buClr>
              <a:buSzPct val="100000"/>
              <a:buFont typeface="Corbel" pitchFamily="32" charset="0"/>
              <a:buNone/>
              <a:defRPr/>
            </a:pPr>
            <a:r>
              <a:rPr lang="en-US" sz="800">
                <a:solidFill>
                  <a:schemeClr val="bg2"/>
                </a:solidFill>
                <a:latin typeface="Corbel" pitchFamily="32" charset="0"/>
                <a:cs typeface="+mn-cs"/>
              </a:rPr>
              <a:t>IIIT Hyderabad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8000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8000"/>
          </a:solidFill>
          <a:latin typeface="Bookman Old Style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8000"/>
          </a:solidFill>
          <a:latin typeface="Bookman Old Style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8000"/>
          </a:solidFill>
          <a:latin typeface="Bookman Old Style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8000"/>
          </a:solidFill>
          <a:latin typeface="Bookman Old Style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rgbClr val="262673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rgbClr val="4597A0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oleObject" Target="../embeddings/oleObject1.bin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oleObject3.bin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hyperlink" Target="https://en.wikipedia.org/wiki/Similarity_(geometry)" TargetMode="Externa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jpe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image" Target="../media/image7.jpeg"/><Relationship Id="rId7" Type="http://schemas.openxmlformats.org/officeDocument/2006/relationships/diagramLayout" Target="../diagrams/layout2.xml"/><Relationship Id="rId12" Type="http://schemas.openxmlformats.org/officeDocument/2006/relationships/image" Target="../media/image9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2.xml"/><Relationship Id="rId11" Type="http://schemas.openxmlformats.org/officeDocument/2006/relationships/image" Target="../media/image91.jpeg"/><Relationship Id="rId5" Type="http://schemas.openxmlformats.org/officeDocument/2006/relationships/image" Target="../media/image8.png"/><Relationship Id="rId10" Type="http://schemas.microsoft.com/office/2007/relationships/diagramDrawing" Target="../diagrams/drawing2.xml"/><Relationship Id="rId4" Type="http://schemas.openxmlformats.org/officeDocument/2006/relationships/image" Target="../media/image9.jpeg"/><Relationship Id="rId9" Type="http://schemas.openxmlformats.org/officeDocument/2006/relationships/diagramColors" Target="../diagrams/colors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9.jpeg"/><Relationship Id="rId7" Type="http://schemas.openxmlformats.org/officeDocument/2006/relationships/diagramColors" Target="../diagrams/colors1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image" Target="../media/image11.png"/><Relationship Id="rId4" Type="http://schemas.openxmlformats.org/officeDocument/2006/relationships/diagramData" Target="../diagrams/data1.xml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609600" y="914400"/>
            <a:ext cx="8153400" cy="22860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gradFill flip="none" rotWithShape="1">
                  <a:gsLst>
                    <a:gs pos="0">
                      <a:srgbClr val="008000">
                        <a:tint val="66000"/>
                        <a:satMod val="160000"/>
                      </a:srgbClr>
                    </a:gs>
                    <a:gs pos="50000">
                      <a:srgbClr val="008000">
                        <a:tint val="44500"/>
                        <a:satMod val="160000"/>
                      </a:srgbClr>
                    </a:gs>
                    <a:gs pos="100000">
                      <a:srgbClr val="008000">
                        <a:tint val="23500"/>
                        <a:satMod val="160000"/>
                      </a:srgbClr>
                    </a:gs>
                  </a:gsLst>
                  <a:lin ang="2700000" scaled="1"/>
                  <a:tileRect/>
                </a:gradFill>
              </a:rPr>
              <a:t/>
            </a:r>
            <a:br>
              <a:rPr lang="en-US" sz="36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gradFill flip="none" rotWithShape="1">
                  <a:gsLst>
                    <a:gs pos="0">
                      <a:srgbClr val="008000">
                        <a:tint val="66000"/>
                        <a:satMod val="160000"/>
                      </a:srgbClr>
                    </a:gs>
                    <a:gs pos="50000">
                      <a:srgbClr val="008000">
                        <a:tint val="44500"/>
                        <a:satMod val="160000"/>
                      </a:srgbClr>
                    </a:gs>
                    <a:gs pos="100000">
                      <a:srgbClr val="008000">
                        <a:tint val="23500"/>
                        <a:satMod val="160000"/>
                      </a:srgbClr>
                    </a:gs>
                  </a:gsLst>
                  <a:lin ang="2700000" scaled="1"/>
                  <a:tileRect/>
                </a:gradFill>
              </a:rPr>
            </a:br>
            <a:r>
              <a:rPr lang="en-US" sz="36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8000">
                    <a:shade val="30000"/>
                    <a:satMod val="115000"/>
                  </a:srgbClr>
                </a:solidFill>
              </a:rPr>
              <a:t>Registration of Retinal Images</a:t>
            </a:r>
            <a:r>
              <a:rPr lang="en-US" sz="36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gradFill flip="none" rotWithShape="1">
                  <a:gsLst>
                    <a:gs pos="0">
                      <a:srgbClr val="008000">
                        <a:tint val="66000"/>
                        <a:satMod val="160000"/>
                      </a:srgbClr>
                    </a:gs>
                    <a:gs pos="50000">
                      <a:srgbClr val="008000">
                        <a:tint val="44500"/>
                        <a:satMod val="160000"/>
                      </a:srgbClr>
                    </a:gs>
                    <a:gs pos="100000">
                      <a:srgbClr val="008000">
                        <a:tint val="23500"/>
                        <a:satMod val="160000"/>
                      </a:srgbClr>
                    </a:gs>
                  </a:gsLst>
                  <a:lin ang="2700000" scaled="1"/>
                  <a:tileRect/>
                </a:gradFill>
              </a:rPr>
              <a:t/>
            </a:r>
            <a:br>
              <a:rPr lang="en-US" sz="36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gradFill flip="none" rotWithShape="1">
                  <a:gsLst>
                    <a:gs pos="0">
                      <a:srgbClr val="008000">
                        <a:tint val="66000"/>
                        <a:satMod val="160000"/>
                      </a:srgbClr>
                    </a:gs>
                    <a:gs pos="50000">
                      <a:srgbClr val="008000">
                        <a:tint val="44500"/>
                        <a:satMod val="160000"/>
                      </a:srgbClr>
                    </a:gs>
                    <a:gs pos="100000">
                      <a:srgbClr val="008000">
                        <a:tint val="23500"/>
                        <a:satMod val="160000"/>
                      </a:srgbClr>
                    </a:gs>
                  </a:gsLst>
                  <a:lin ang="2700000" scaled="1"/>
                  <a:tileRect/>
                </a:gradFill>
              </a:rPr>
            </a:br>
            <a:endParaRPr lang="en-US" sz="3600" cap="small" dirty="0" smtClean="0">
              <a:gradFill flip="none" rotWithShape="1">
                <a:gsLst>
                  <a:gs pos="0">
                    <a:srgbClr val="008000">
                      <a:tint val="66000"/>
                      <a:satMod val="160000"/>
                    </a:srgbClr>
                  </a:gs>
                  <a:gs pos="50000">
                    <a:srgbClr val="008000">
                      <a:tint val="44500"/>
                      <a:satMod val="160000"/>
                    </a:srgbClr>
                  </a:gs>
                  <a:gs pos="100000">
                    <a:srgbClr val="008000">
                      <a:tint val="23500"/>
                      <a:satMod val="160000"/>
                    </a:srgbClr>
                  </a:gs>
                </a:gsLst>
                <a:lin ang="2700000" scaled="1"/>
                <a:tileRect/>
              </a:gradFill>
            </a:endParaRP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1447800" y="4648200"/>
            <a:ext cx="6400800" cy="1524000"/>
          </a:xfrm>
        </p:spPr>
        <p:txBody>
          <a:bodyPr/>
          <a:lstStyle/>
          <a:p>
            <a:pPr eaLnBrk="1" hangingPunct="1">
              <a:buClr>
                <a:srgbClr val="D6ECFF"/>
              </a:buClr>
              <a:buSzPct val="95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20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Yogesh Babu Bathina</a:t>
            </a:r>
          </a:p>
          <a:p>
            <a:pPr eaLnBrk="1" hangingPunct="1">
              <a:buClr>
                <a:srgbClr val="D6ECFF"/>
              </a:buClr>
              <a:buSzPct val="95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20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Advisor : Jayanthi Sivaswamy</a:t>
            </a:r>
          </a:p>
          <a:p>
            <a:pPr eaLnBrk="1" hangingPunct="1">
              <a:buClr>
                <a:srgbClr val="D6ECFF"/>
              </a:buClr>
              <a:buSzPct val="95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8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Centre </a:t>
            </a:r>
            <a:r>
              <a:rPr lang="en-GB" sz="18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for Visual Information </a:t>
            </a:r>
            <a:r>
              <a:rPr lang="en-GB" sz="18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Technology (CVIT)</a:t>
            </a:r>
            <a:endParaRPr lang="en-GB" sz="18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pPr eaLnBrk="1" hangingPunct="1">
              <a:buClr>
                <a:srgbClr val="D6ECFF"/>
              </a:buClr>
              <a:buSzPct val="95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8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IIIT-Hyderabad, India</a:t>
            </a:r>
          </a:p>
          <a:p>
            <a:pPr eaLnBrk="1" hangingPunct="1">
              <a:defRPr/>
            </a:pPr>
            <a:endParaRPr lang="en-US" sz="1800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381000" y="3048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914400">
              <a:defRPr/>
            </a:pPr>
            <a:r>
              <a:rPr lang="en-US" sz="2400" kern="0" dirty="0" smtClean="0">
                <a:solidFill>
                  <a:srgbClr val="008000"/>
                </a:solidFill>
                <a:latin typeface="+mj-lt"/>
                <a:ea typeface="+mj-ea"/>
                <a:cs typeface="+mj-cs"/>
              </a:rPr>
              <a:t>Background: Retinal Imaging</a:t>
            </a:r>
            <a:endParaRPr lang="en-US" sz="2400" kern="0" dirty="0">
              <a:solidFill>
                <a:srgbClr val="00800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9223" name="Picture 7" descr="https://encrypted-tbn3.gstatic.com/images?q=tbn:ANd9GcTsP5hINlxQ5BBYr65lgs1ps_UVmhqsPE8kcZc8CPlILp8iaWrciQ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3886200"/>
            <a:ext cx="2971800" cy="2508979"/>
          </a:xfrm>
          <a:prstGeom prst="rect">
            <a:avLst/>
          </a:prstGeom>
          <a:noFill/>
        </p:spPr>
      </p:pic>
      <p:pic>
        <p:nvPicPr>
          <p:cNvPr id="9225" name="Picture 9" descr="https://encrypted-tbn1.gstatic.com/images?q=tbn:ANd9GcR0nrmmx096Mf2EWSWc8eTR04OCguN9Eyohzxf5jtoK_16Cm_YXk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1143000"/>
            <a:ext cx="3124200" cy="2733676"/>
          </a:xfrm>
          <a:prstGeom prst="rect">
            <a:avLst/>
          </a:prstGeom>
          <a:noFill/>
        </p:spPr>
      </p:pic>
      <p:sp>
        <p:nvSpPr>
          <p:cNvPr id="9238" name="AutoShape 22" descr="data:image/jpeg;base64,/9j/4AAQSkZJRgABAQAAAQABAAD/2wCEAAkGBhQSEBUUEhQWFBUUFxcWFxQYFRYYFxcWFxUVFBUUFRUYGyYfGhojGhcVHy8gJicpLCwsFR4xNTAqNSYrLCkBCQoKDgwOFA8PFykcHB0sLCkpLCwpKSwpLCksKSwsKikwKSkpLCkpKS0pKSkpKiksKSksNSwsKTUpKTUsKSksLP/AABEIAPoAygMBIgACEQEDEQH/xAAcAAEAAgIDAQAAAAAAAAAAAAAABgcEBQECAwj/xABKEAABAwIDAwgFCQQIBgMAAAABAAIDBBEFEiEGMUEHEyJRYXGBkTJyobGyFCMzNEJSgsHRJGKi4QhTc4OSs8LwFUNjk8PxFqPS/8QAGgEBAQEBAQEBAAAAAAAAAAAAAAECAwUGBP/EACQRAQEAAgEEAgIDAQAAAAAAAAABAhEDEiExUUGRBKEyYfAT/9oADAMBAAIRAxEAPwC8UREBERAREQF1fKBvIHebLsoptfJ84xvU0nzP8kEoEo6x5hdsyrljtVu3zgG1j7EVLEUUjry3VpcPL9VuaLFb9F+h6+Hj1IjZIiICIiAiIgIiICIiAiIgIiICIiAiIgIiINfjePQUkRlqJGxsHE7yeDWje5x6gqexPlhgnmzGGVjbAA3Y7de2gd2njwUX5a8afJiksbyS2FzWRjo2a3mo3OA0vcuLjcqBxSHSxtb9FRfeE47FUx54nEi9jcEEGwNiD3hSx7ul6F93Su389f8A0vnGgx+ZjSGSuYA2+lhrcDhvv56K5uTbaKSspXGbV8b8mfcXDKCCQOPvTSpUWDqHkFw99twJ/wB9a8ZqqNsjI3OAe/MWNJ1OQXcQOwFeuVBmNxmYaZbjgcrveFlw40TvaPMrjZ7Emv5yIelA5od+NgkaR4OI8Ftnxg7wD3i6iMXD8Q50XAt436/0WYtNgB+cqRwbMQBwAyg2A4DUrcoCIiAiIgIiICIiAiIgIiICIiAtXVY3YO5iN9Q5twRHlDbj7POyOay994BJHELvjRJEcdyBLIGOINjlyPkc0EbswZlvv6WmqVj8gZDDZrnjK2wFo2NtmfbdZoIAG7M5o3EoPl7bySWpxCeZ8L4s0jrsPSylgEbgHgZXasIuLhR1sNuI19nf2r7OpqVrGNY0Wa0WA7Pz71VG2uAMkrZiWt1Lfsj+rYmxR0O/wPu/VW/yPThlHUOcQAJQSToABGLklY8Ow8B1cxp8LLe7ZbPhuGzQ0kTWXynKxobms5pde285R7Fdq2eG7QUVXUDmpI5Jog/KbOzNa6zZCwuABBFgSOHYt0VTfJhs/P8ALo5XRPYyIPJe5paDdjmBoJGpJdw6irjJSo3OAYcyMPkaOlM4OefVa2JoHYGsHiStqViYV9C3x95WUVBUW1u11XTVIgoS3naiqmBDmtdfK2ENGu70neS6M2o2iZvp4JPws/KVqgXKXXOGK1GVxaY5H5SCQWkkXII3cFqqPbGuaQGVU/dzr7e/QLU18pd/CzzylY4zR+HMNuqKX2FshB8Fy3lixJv0mGHwEzfe0qIxbe143VD/ADB8OkCbLZUnKFiAPSlDm2/q4r3045O/zS58c8/79OmPDzZfxjfjl2nb6eGPHdI8e+Fejf6QbB6dFM3+8afe0LWO5Sq0AaRnXUlg9Hsyka28FxLyqVIuRTwPAF9Q9rj16ZyFJlx5eKmfDzYd8sW7i/pDUf2oKgd3Mn/yBbaTlpomsie9k7RO0uZ0I3HKHZSXBshtqoC3lna76Sghd+If6mlR/EMSZiWKUgjgbA17oYyxuXW87szjla2+h6uC1ZHOW/MfTjXXC5QIsNCIiAiIgIiIPCso2ysLXXsbG4JBBBBa5pGoIIBB7FpKltRBMJLCpZkMZOUtkZ0swcQxrg++45WttlbpbdIlCtsNs5aWRwjaxzGBubMCTd3VY9rdO1WTaW6bh2PzuB5qimJBAu90cTD1kFzs5t6gVTbX7RYiK6VjaYHUbmEkdEW1bK4brfoFJJuV2WP6Snb5uH6rkYqKkfKbBgkGa17gW6O/8Kl7LHjhjnGO7gQQ5o6QAJBBzaDgDbVS6WAga8VHKdhsMxDj1huUWvppc8O1bSTEXuYc7W3APRF92thck66BIrKtZdSvGCYuaCdL8OrsRk13EG2m4cbW4+3wsgyRWTsHQz5eHRuPDRa1229VHKc9O+RluEbm+ObKVNcM+hZ3LJJQfJe2GIc/XVUuUtzyuOU8NdR7F5YXTWbm4u938/0WPjNZz080v9bNLJ/icXD4lvYae1h1ADy0Wc7qOnDh15yPWnprrcUtNoOKxYW5RqpDh9FcdS8vkzfS8XHMe2mvnw7S43f7/NYEkGR3ip/T7POfA9wtpr5WcVC8WsJD13V4sr1RjmmOeGU9IPjlII53AaA2cOwOF7eBuPBSXkqoucxqnB3R3efwQk/HZaXaUZp2Abyxo83OH5qccglLnxGomtoyJwB6jJI23sa72r1ny8X0iIooiIgIiICIiAqg24nzmV33qhjfBr2gfArbqZcrHOP2QT5C6prFmGWLLuOYPzdoN93iuvHPLGXwwcWpg8N7Vg4bFK3nOacTzdjluQLm99Ru4L0qnyXAu3TsKzMGjc1rgTqbk24lxsNd500t2lYmPfuu/TRnbyVji1zJAWktNntdqCQd9lIcN5So5BaSKQPA3jm7HzfcHwWkxHYWofLI9uQhz3uAzWNnOJHDtXWi2Eq7n5u9hwe23ndJI13SSTlGAHQgP45P/wAtKx6LbmSSoYBHEznHNY52pNr23kjr6isaHk4qXelkb3vJ9wK2dFyeGF7ZHTNBYQ4AR31GttSLq9k7ripocjGt32AF+vtWu2tr+ZoKmW9skErh3hjsvtssOLaokaxjwd/JRLlG2wbPglWWtLDzsdPqb3u6N7iLcMubyWFUA/QDsH5n+SnVLDmsRuNj4HVQWXf3WHkFMdlK8PjDD6UenaW/ZP5eA61z5ZvGv0fi5a5ZtLsNomneFIIqdoGgWqoJgAP5LMfiFgcvnxHYvEyltfW9PaaZVTiBYzI06b3fp7lCqyEukPG5W8qZb7jvWh2hxEUkJsfnpARGOLRuMh7BrbrPcV+/8XDqu/Tyfz+WcOGp5qGYtODVvIsQy4HV820+9zT5q2f6O9BanqZfvSMjB9Rhcf8AMCpaP0Xn923+JzW+4lfRfIlQc3hEbuMr5ZP4ubHsYF6L5+TUT1ERRRERAREQFwXI46KuavG5IzYyPf8AvNbJIPMNKippjkmankYwjM5pA1694vw0uqirMXiYS15cwg2OaOQDTqdlykdoKkI21budK0eu0x/EGr1hxmOT0XRv9V4PuJWsc7EuO0Ihro5X/Nva+2pAcCQO7etthcZEhzEZS64Njc5cvR8z7FtMUwhs1iLsIN75Q4HsOrT7V1hwpwDRzjNCT9G7jb/qLUznynTptI2ra4dH0XeA95WNAcwsMumvEe9ZLHkNI3X6lzbdK+oLW9C2bt3LGEbn6u3dZ3/oveUNaLuIA6ybDzKxHY7DezZA89UYdIfKMFUetUQ1htwBVS7X4p+wCG/0lZzh9VkJb5XeFZ1VWGRpa2GWxFrkNYP43A+xeOCUdHTse2rjE2YhwbJAyQNIBBDTd2pv1DciK3btHhuUB8VS3h0TSzAeD2NdZelPieFZszZpIndbqLXzgl/JWXslsDh1TRtdJSRueHPa52UtJ6ZI1aQfRLR4LJq+RHC37oXx+pNJ7nEha6qx0xX8OIUh9DEaf8baiL443BZsTM46FVRydWWrhufwvDCtTyr8mFPhtNHNA+VxfMI8shYQG829+ha0G/R433qrc/WPasXHC+cZ9O85+XHtM791eMeDVQF2Q85po5pilAPAkRza92iiGLbBVb3ukmMpc46ufTTDuAytIAHADQLVbDcn0+JtldTSRMMJaC17ntJz5i0gsYfuu8lLI+S3HKc3ilD+xlXIB5EsW50ya05ZXLO9WV3UExjCHU7LPIJc4bg4GzQSbhwBGpavp3YSh5nDKSO1iIIyfWc0Pd7XFUdjOwmN1DoxVRSyhhIDjMyTKHFuYi8hPAeS+i4Yg1oaNA0AAdgFgpf6I7oiKAiIgIoztztj/wAOijk5iSZr3lrsm9gykhx0tbS2pCilPy80L9HmeI9sbTb/AAOJ9iCzKp1mOPU0+4qsJ82Xo2utrHyl4dMLfLGC4Is/PHv03vaAsOMwPf8ANVLHt10aWPPC1i1yzWoi+z2DVUMskk9RzmcAZbutob3I3DTTQcVIJKGN+ro43HrcxpPmQu9VdnAkdrC39Vr34+xps4OHdY+8hNrplDB4eDA31C5nwELt/wAM+7LM3+8Lrf8AcDliM2lp+Mlu9rh+Sy4cYhd6MsZ/G33XVGXhtDKC61S+1uMUJO/gQwDzBXjidbTQfWax4P3XTZDuB9CENO4jhxWyw6QdI3Frb/EKluUlhkxKYs1FoukLZdImA9K/WrETeq2/wuF3QYZXD7QizeOeUgnwupTs/jzauBssbS1ri4AOOoyvc3UAfu38QvnymjLH30da+m8XIIAFu/h1Kb7PcoD6SERNiY5rS8gguG853WF7WBJA7lrTK2tS61hYb96w5qbOOvyUJh5SmOPTikzE72uGhOugAHAX14LDqdsi+UOjqTFHZvRfE3S73EuuGuv0eiN3ojW5us5b9NYzd73S3tmpxTwFhaSc7naWtY2437FgbRcp8NI8MksxzhmGYOItcjeB1hROHb2lcSGvc0jNbMHMabC46d7AHTeRvCxotq5JI7yRRykBnQa9r9XOs7Tp3a0Am47OvTHVry1jx3Lxr7jR8qe3gr6VjGSMeGyh+VosfQe2+uv2lVlirorJaQgGeiDS7Ob81GBZhAvmcGb9bDfZp7F5DAcMdLkERa8OjbYNkADpGtc1pyOIBs4X4DXqT/pi1eDk9e/15Rzkj2lko6iRzQ0skjAeXaC7XXab3GurvNWyzllpW6TZR6jw/wDh/moxR7O4bUSAhrZXEXAzyC7W2BIa6wI3aqSUexdEwAtpox3sBPmbrXVL4c7jcfPZOKDF4po2SRvBbI1r2k6Xa4XGh3aFZbZAdxB8VFo2hoDWgAAWA4AcAAgfqO8JtlK0RFQREQFg1uBU830sEUnrxsd8QKzkQROs5KsMk30cTfUzR/5bgtDW8gOHP1YZ4j+7KHD/AOxrverKRBUTuQZ8f1bEpo+oFp97JG+5R/abZDFqBjXmrbUMLsvol5GhN3CRjrDTfdX6iD5X/wDklXukggk748p/gc1dGY62Q5XUJJ481JJfyLXr6G2+pWHD6gmMOeY3NYcgc4PcMrCDbTUjXgoxhHKBHTwQxMpi0tiY1ziWsvIGgO0aDcXub3U7G6rzCtu6KKjfSSQTNzOJzFsTnAZg8tNy02uOpRuufDM4llUxrb9Fj45Y7C+l8rHgndrdT3FMXZNLK97W9N7jlIuN4Gl1pvkFI6RhkhZlzNzWbYluYZvRsd10i7RWPCnH0JIH+rPEDutfK9zTe3ZxXt/weduvMSEC2rWF403aszCyuGDk2wOse5kDXte0XIZJMLDdez7t4jcvCp/o70t7wVM8R7RG/wBzWn2rW0U46bIbPDmndrdp33dvtqd1+q65+UAjQ9ugFri2XQE2DdbD/wBK1ajkVxBmkGJlw+7JzrR4jM8exaas5KsXbvjo6n8MFz4vjYfamxXkr2gHut1dp8/D8liy4gXGwO/rPvPgN3UpjW7E1zPpcIzD/pGU7urm5Xj2LS1NBDGfnqKrg73aeUkLfiTY2WH7UVFLGYoMmVpD3OLc9i5rb6hwAGg0W5wHlRY+UfK4Wl32ZI28eHzbide0EdyhTY6UtLI6ioYHWu10TSDbdfJKb27ljw0kbJPTc8jcGs1PmfyKlm2pbF0YXjuHtN4vmnEZR8xIwAEg5dGZQLgeSlAxRpFo2SSafZYQP8T8o8rqncJ2SxGot8nopGg7pJugLdd35AfAFTag5G66ZgbWV5ZGP+TDmcNdSNcrRx+yVmYyLllvzW2xTa6OH6Wang/dc8yyf9tlre1R5nKvHnLaaOorZCdGhjWNHqtY0v8ANqmWEcimGwelE6d3XK8kf4G5WeYKmdDhsUDckMbImj7LGtYPJoC1plH9g8XraiOR9dT/ACbpDmmG+Ytscxdc3323gdylKIiCIiAiIgIiICIiDUbV/VJPw/G1Vy6MKxtq/qkn4fjaq+LVBiyULDvaPJayvoWNcLNGrb+1w/Jbyy1WLPtIPUHxPViJfyXss6ew+zH73qfqBcl5vz/93/5FPUUREQcWQhcogwajAqeQ3fBC89bomH3helNhcUf0cUbPVY1vuCykQLIiICIiAiIgIiICIiAiIgIiINRtX9Vf3s+NqgJCn21X1V3e34goK5qDyDVoMckAmu4hoDWi5NhxPHvUhcVUW3NQ75fLZxFsgGp06DdyRFr7EbXxUzZrNkkLsli1hDdM+97rdY61sZeU+Uu6McbW9RzOPibj3Kk8M28rYD0Jib7w8B+7d6Qv7Vnzco80pvMxrrfd6HssVRdNNyn/AH4fFr/yI/NbWm5RKZ3pZ2d7bj+En3Kh4NtIj6TXt8nD2G/sWwg2kp3bpQOx12+8WRV90+1FM/0ZmdxOX4rLZRTNcLtIcOsEH3Kg4asOHRc13quB9yyIqlzToS09hsgvdFTVNtTUs9GZ/i7N7HXWxi5SKlm/I/1m29rSE0LURVpHyyBv0sIt95slvY4fmp3gGNMq6dk8YcGSXsHCx0cWm9u0FQbBERAREQEREBERAREQEREGp2o+rO72/EFB3BTjaj6ufWb71CiEHg9qp3boft83e34Gq5nNVN7cfX5/Wb8DUgj9ksu2VMqo6WSy72XFkHUaLLgxeZnoyvHZmJHkbhY1lxZBuodrqgb3Nd3tH+my9H4/NKNLDrIBPjroFogsqGSzOOvbYeKo93yEm7iXHrOvlwC+juSB18Gp/wC9/wA+RfO+FYbzziZJWwxMsXnjY3PRG92gK+kOTCOJuFwCBznxAy5HOFnFvPSWLhpr4BSiVIiKAiIgIiICIiAiLgutvQcosObFWN3dI9n6rTVu01tAQOxup89yDO2oP7OfWb71D7LjGMYkdFIWMzva0ua03Jc4C4b4rGwWqfLAx8rObe4HMw36JBItrrw9qIyHNVL7b/X5/WHwNV2OaqV23H7fUet/pakGjc+7O5YPOG+9Zkb+hY+S8XwHqv2qq9I3XF0suY2WC7WQdFxZd7Liyo62Xs2QgCwHedyztnsCdVziFjgwlrnXcCR0RfWy9toNn5KGRscpac7S4OZex6RbbUA3uPaEGmkmJOpza9zfBv6r6Y5GZc2DQdjph5TSL5nlYXdgX0ryLMtg8I/fl/zXKUTpERQEREBERAuvCWsa3efAaqM8qlU+LCp3xvcx7eas5ri1wvNGDYjXcSqm2Q2srKgyRSVMhHN3B6OYHMBcPtfj1qi8ajGOoW7TqfJaurrXu3G5/evbyCrllJiUX0VaJB92ZgP8QuV7x7VYjHpLRxy24xSWJ/CSfcsokVWydxObUWG4gDjcZdDpp5rtRbNyT6WDW3Bu51jdpBFmjXeB2LRxcp0DTaohnpz+/GSPMa+xbqi2so57c3URk9RdlPk6xUVt6/ZxsEWbMXPuBc6CxvuHh1rWALJrqo5NXEtuPtXHFYsbwtI5c1Untl9fqP7Q+4K7nFUftgf26p/tHexWDTELrlXX5R2LsJgqpZLLsiDrZcWXZLIJZyXMviA/spPcAphyp4LztGJQOlAbn1HuyO/iMZ8CoryUs/b+6GT3sH5q1MapucjEJ3TsmjPjG8tPg4NPgiKAiiBbqTmuLNtplsbm/fbTtX0VySzNZhMAc5rbmXeQP+Y7rVAU8Z8wLj26+PuVxbJyZKGBoH2CfNzj+aVVqtdfdquVoNkjdshP3h7lv1kEREBERBj19BHNG6OVjZGO9JjmhzTY3Fwe0Ar5v5QphSYnNHRs+SsaBGcl7usGvc4Zr5blwHRtoB2r6YUa2v2ApcSDefDmuZukjLWvt90ktILewhBWvI7jUtdLJT1I5xscfONmsQ8HOxoY5w6LrguIuL9A6nhZc+xrfsSEdjgD7RZe+yWxlPh0Rjp2npHM97jme8jQZjYaAbgAALnrK3qCF1OycwG5rx1A/k6yjeJ7BwuvztKAfvBhb/EyythEFGnYRrPq9RPB2B+Zv+E/qvE4ViMWrJoZx1PaY3ebf1V3z4dG/wBJjT22F/PetXX7LRljua6L7HKC45c1tM282v1IKgk2mrYfpqSSw+1GRI3yGvtUBxisEs8kmozuLrEWIvrYtubK58edJQxiSrjDWFwZnjfznSIJFwQ0gWadVr8VlpTkbUhjTKwPYJmhuZjtzml2ntugpN8BXmWEcFbdRsBSSDNHdnbHJdvkcwWkrOTN4+imDux7bfxNv7lRC7Lhbyr2Oqo98WcdbCHezQ+xaaaFzDZ7XNPU5pafIhVHREBXKCa8kjP25/ZC/wCOJWxUm01Pfc3nHnua0/qqs5IB+2S/2B/zI1YG2VbzMD336Rj5lg/elHTPgwEqwVBC0X4a7gpjj+0slDTUscbGl8sDJA91yGtOYejxd0Sd9hcb7rT7JbCVNbLnazKwH6R2jBbgDxt1BXbjmwUFXRR00u+JjWxzADOwtDQXNvwNtW8fIqKg/JHyiSTTfI6gB5cHvjlDQ03aMzmPA0OlyDwtbqtbyh+w/JpBhpe9rnSyvGXnHgDK3fla0brnedSbBTBZBERAREQEREBERAREQEREHBbfetBtXsNS4i1gqWuJjvkc1xa4ZrXFxvGg0PUpAiCrJuQOBpvTVdTCe9jvhDD7V60/JlXxPaG4i2WO+vO093Adhzkk+IVnIgjFTsS0+hIR2OAPtFlT/LHgz6eSnDyCHNksQTbRzN9xvX0OsTFR8zIQwSEMcQwi4c4NJa23G5sEHzZsphBqKOpYxrTIXxhpcASL77GxINr7lYlFyJxTAGUOgFh6DukdN+V12t/3oqUE7znzOIzPzFoOVue+pyiwBBvYcF9A8jG1NTWUsgqemICxjJrHNICCTnO5zm9EXHXrrqrQ2Z5IxQzvkjqC9r2ZA17ACOk118zTY7uoKQT7DxTStkqCZQz0It0YJtdzgNXk2A10sBopIig6RQhoDWgNAFgAAAB1ADcu6IgIiICIiAiIgIiICIiAiIgIiICIiAiIgIiIIHtNyOUlbUGcukhc62dseQNefvWc02ceJG/fvUuwTBoqSBkEDcscYsBe51JJJJ3kkkk9ZWciAiIgIiICIiAiIgIiI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239" name="Picture 23" descr="C:\Users\IC016398\Desktop\IIIT_ppt\Fundus_camer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1479102"/>
            <a:ext cx="3733800" cy="461689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5562600" y="6324600"/>
            <a:ext cx="2362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tx1"/>
                </a:solidFill>
                <a:latin typeface="Arial" pitchFamily="34" charset="0"/>
              </a:rPr>
              <a:t>Retinal Imaging setup</a:t>
            </a:r>
            <a:endParaRPr lang="en-US" sz="1400" dirty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19200" y="6324600"/>
            <a:ext cx="2362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tx1"/>
                </a:solidFill>
                <a:latin typeface="Arial" pitchFamily="34" charset="0"/>
              </a:rPr>
              <a:t>Anatomy of the eye</a:t>
            </a:r>
            <a:endParaRPr lang="en-US" sz="1400" dirty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14400" y="3581400"/>
            <a:ext cx="2743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tx1"/>
                </a:solidFill>
                <a:latin typeface="Arial" pitchFamily="34" charset="0"/>
              </a:rPr>
              <a:t>Cross sectional view of the eye</a:t>
            </a:r>
            <a:endParaRPr lang="en-US" sz="1400" dirty="0">
              <a:solidFill>
                <a:schemeClr val="tx1"/>
              </a:solidFill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Background: Retinal </a:t>
            </a:r>
            <a:r>
              <a:rPr lang="en-US" dirty="0" smtClean="0"/>
              <a:t>Images</a:t>
            </a:r>
            <a:endParaRPr lang="en-US" dirty="0"/>
          </a:p>
        </p:txBody>
      </p:sp>
      <p:pic>
        <p:nvPicPr>
          <p:cNvPr id="44034" name="Picture 2" descr="E:\yogesh_pen\Thesis_latex_v2\IIIT_thesis_template\Yogi_thesis\chap1\2cf.jpg"/>
          <p:cNvPicPr>
            <a:picLocks noChangeAspect="1" noChangeArrowheads="1"/>
          </p:cNvPicPr>
          <p:nvPr/>
        </p:nvPicPr>
        <p:blipFill>
          <a:blip r:embed="rId2" cstate="print"/>
          <a:srcRect r="53874"/>
          <a:stretch>
            <a:fillRect/>
          </a:stretch>
        </p:blipFill>
        <p:spPr bwMode="auto">
          <a:xfrm>
            <a:off x="838200" y="1600200"/>
            <a:ext cx="2819400" cy="2201207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1192375" y="3886200"/>
            <a:ext cx="25224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85542B"/>
                </a:solidFill>
              </a:rPr>
              <a:t>Color </a:t>
            </a:r>
            <a:r>
              <a:rPr lang="en-US" dirty="0" err="1" smtClean="0">
                <a:solidFill>
                  <a:srgbClr val="85542B"/>
                </a:solidFill>
              </a:rPr>
              <a:t>Fundus</a:t>
            </a:r>
            <a:r>
              <a:rPr lang="en-US" dirty="0" smtClean="0">
                <a:solidFill>
                  <a:srgbClr val="85542B"/>
                </a:solidFill>
              </a:rPr>
              <a:t> Image(CFI)</a:t>
            </a:r>
            <a:endParaRPr lang="en-US" dirty="0"/>
          </a:p>
        </p:txBody>
      </p:sp>
      <p:pic>
        <p:nvPicPr>
          <p:cNvPr id="44035" name="Picture 3" descr="E:\yogesh_pen\Thesis_latex_v2\IIIT_thesis_template\Yogi_thesis\chap1\2cf.jpg"/>
          <p:cNvPicPr>
            <a:picLocks noChangeAspect="1" noChangeArrowheads="1"/>
          </p:cNvPicPr>
          <p:nvPr/>
        </p:nvPicPr>
        <p:blipFill>
          <a:blip r:embed="rId2" cstate="print"/>
          <a:srcRect l="46126"/>
          <a:stretch>
            <a:fillRect/>
          </a:stretch>
        </p:blipFill>
        <p:spPr bwMode="auto">
          <a:xfrm>
            <a:off x="4876800" y="1676400"/>
            <a:ext cx="2895600" cy="2101489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4800600" y="3897868"/>
            <a:ext cx="37924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solidFill>
                  <a:srgbClr val="85542B"/>
                </a:solidFill>
              </a:rPr>
              <a:t>Fluoroscene</a:t>
            </a:r>
            <a:r>
              <a:rPr lang="en-US" dirty="0" smtClean="0">
                <a:solidFill>
                  <a:srgbClr val="85542B"/>
                </a:solidFill>
              </a:rPr>
              <a:t>  </a:t>
            </a:r>
            <a:r>
              <a:rPr lang="en-US" dirty="0" err="1" smtClean="0">
                <a:solidFill>
                  <a:srgbClr val="85542B"/>
                </a:solidFill>
              </a:rPr>
              <a:t>Fundus</a:t>
            </a:r>
            <a:r>
              <a:rPr lang="en-US" dirty="0" smtClean="0">
                <a:solidFill>
                  <a:srgbClr val="85542B"/>
                </a:solidFill>
              </a:rPr>
              <a:t> Angiogram (FFA)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 bwMode="auto">
          <a:xfrm>
            <a:off x="4267200" y="1447800"/>
            <a:ext cx="0" cy="5257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533400" y="4267200"/>
            <a:ext cx="3352800" cy="1828800"/>
          </a:xfrm>
        </p:spPr>
        <p:txBody>
          <a:bodyPr/>
          <a:lstStyle/>
          <a:p>
            <a:endParaRPr lang="en-US" sz="1800" dirty="0" smtClean="0">
              <a:solidFill>
                <a:srgbClr val="85542B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800" dirty="0" smtClean="0">
                <a:latin typeface="Arial" pitchFamily="34" charset="0"/>
                <a:cs typeface="Arial" pitchFamily="34" charset="0"/>
              </a:rPr>
              <a:t>Obtained under natural light</a:t>
            </a:r>
          </a:p>
          <a:p>
            <a:r>
              <a:rPr lang="en-US" sz="1800" dirty="0" smtClean="0">
                <a:latin typeface="Arial" pitchFamily="34" charset="0"/>
                <a:cs typeface="Arial" pitchFamily="34" charset="0"/>
              </a:rPr>
              <a:t>Non-invasive </a:t>
            </a:r>
          </a:p>
          <a:p>
            <a:r>
              <a:rPr lang="en-US" sz="1800" dirty="0" smtClean="0">
                <a:latin typeface="Arial" pitchFamily="34" charset="0"/>
                <a:cs typeface="Arial" pitchFamily="34" charset="0"/>
              </a:rPr>
              <a:t>Over health of retina</a:t>
            </a:r>
          </a:p>
          <a:p>
            <a:r>
              <a:rPr lang="en-US" sz="1800" dirty="0" smtClean="0">
                <a:latin typeface="Arial" pitchFamily="34" charset="0"/>
                <a:cs typeface="Arial" pitchFamily="34" charset="0"/>
              </a:rPr>
              <a:t>Color image</a:t>
            </a:r>
          </a:p>
          <a:p>
            <a:r>
              <a:rPr lang="en-US" sz="1800" dirty="0" smtClean="0">
                <a:latin typeface="Arial" pitchFamily="34" charset="0"/>
                <a:cs typeface="Arial" pitchFamily="34" charset="0"/>
              </a:rPr>
              <a:t>Single image</a:t>
            </a:r>
          </a:p>
          <a:p>
            <a:pPr marL="0" indent="0">
              <a:buNone/>
            </a:pPr>
            <a:endParaRPr lang="en-US" sz="18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4648200" y="4267200"/>
            <a:ext cx="41148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85542B"/>
              </a:solidFill>
              <a:effectLst/>
              <a:uLnTx/>
              <a:uFillTx/>
              <a:latin typeface="Arial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262673"/>
                </a:solidFill>
                <a:effectLst/>
                <a:uLnTx/>
                <a:uFillTx/>
                <a:latin typeface="Arial" pitchFamily="34" charset="0"/>
              </a:rPr>
              <a:t>Obtained under infrared light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262673"/>
                </a:solidFill>
                <a:effectLst/>
                <a:uLnTx/>
                <a:uFillTx/>
                <a:latin typeface="Arial" pitchFamily="34" charset="0"/>
              </a:rPr>
              <a:t>Invasive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262673"/>
                </a:solidFill>
                <a:effectLst/>
                <a:uLnTx/>
                <a:uFillTx/>
                <a:latin typeface="Arial" pitchFamily="34" charset="0"/>
              </a:rPr>
              <a:t>Reveals blood flow dynamics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262673"/>
                </a:solidFill>
                <a:effectLst/>
                <a:uLnTx/>
                <a:uFillTx/>
                <a:latin typeface="Arial" pitchFamily="34" charset="0"/>
              </a:rPr>
              <a:t>Grayscale image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kern="0" dirty="0" smtClean="0">
                <a:solidFill>
                  <a:srgbClr val="262673"/>
                </a:solidFill>
                <a:latin typeface="Arial" pitchFamily="34" charset="0"/>
              </a:rPr>
              <a:t>Time sequence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262673"/>
              </a:solidFill>
              <a:effectLst/>
              <a:uLnTx/>
              <a:uFillTx/>
              <a:latin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7200" y="6553200"/>
            <a:ext cx="3581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</a:rPr>
              <a:t>Red Free Image(RFI) images similar to CFI 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 bwMode="auto">
          <a:xfrm flipH="1" flipV="1">
            <a:off x="2438400" y="2133600"/>
            <a:ext cx="381000" cy="3810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6" name="TextBox 15"/>
          <p:cNvSpPr txBox="1"/>
          <p:nvPr/>
        </p:nvSpPr>
        <p:spPr>
          <a:xfrm>
            <a:off x="1676400" y="1981200"/>
            <a:ext cx="10668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chemeClr val="tx1"/>
                </a:solidFill>
              </a:rPr>
              <a:t>Optic disk</a:t>
            </a:r>
            <a:endParaRPr lang="en-US" sz="1100" dirty="0">
              <a:solidFill>
                <a:schemeClr val="tx1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 bwMode="auto">
          <a:xfrm flipH="1">
            <a:off x="1752600" y="2819400"/>
            <a:ext cx="152400" cy="304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9" name="TextBox 18"/>
          <p:cNvSpPr txBox="1"/>
          <p:nvPr/>
        </p:nvSpPr>
        <p:spPr>
          <a:xfrm>
            <a:off x="1371600" y="3124200"/>
            <a:ext cx="10668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chemeClr val="tx1"/>
                </a:solidFill>
              </a:rPr>
              <a:t>Macula</a:t>
            </a:r>
            <a:endParaRPr lang="en-US" sz="1100" dirty="0">
              <a:solidFill>
                <a:schemeClr val="tx1"/>
              </a:solidFill>
            </a:endParaRPr>
          </a:p>
        </p:txBody>
      </p:sp>
      <p:cxnSp>
        <p:nvCxnSpPr>
          <p:cNvPr id="22" name="Straight Arrow Connector 21"/>
          <p:cNvCxnSpPr/>
          <p:nvPr/>
        </p:nvCxnSpPr>
        <p:spPr bwMode="auto">
          <a:xfrm flipH="1">
            <a:off x="2438400" y="3276600"/>
            <a:ext cx="381000" cy="228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4" name="TextBox 23"/>
          <p:cNvSpPr txBox="1"/>
          <p:nvPr/>
        </p:nvSpPr>
        <p:spPr>
          <a:xfrm>
            <a:off x="2057400" y="3429000"/>
            <a:ext cx="10668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chemeClr val="tx1"/>
                </a:solidFill>
              </a:rPr>
              <a:t>Vessels</a:t>
            </a:r>
            <a:endParaRPr lang="en-US" sz="11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143000"/>
            <a:ext cx="7772400" cy="4648200"/>
          </a:xfrm>
        </p:spPr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Retina is  part of the central nervous system.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Excellent indicator of systemic diseases like diabetics[3]</a:t>
            </a:r>
          </a:p>
          <a:p>
            <a:pPr lvl="1"/>
            <a:r>
              <a:rPr lang="en-US" dirty="0" smtClean="0">
                <a:latin typeface="Arial" pitchFamily="34" charset="0"/>
                <a:cs typeface="Arial" pitchFamily="34" charset="0"/>
              </a:rPr>
              <a:t>366 million 2013 and 552 million 2030 affected by diabetics</a:t>
            </a:r>
          </a:p>
          <a:p>
            <a:pPr lvl="1"/>
            <a:r>
              <a:rPr lang="en-US" dirty="0" smtClean="0">
                <a:latin typeface="Arial" pitchFamily="34" charset="0"/>
                <a:cs typeface="Arial" pitchFamily="34" charset="0"/>
              </a:rPr>
              <a:t>75% of diabetic adults develop diabetic retinopathy.</a:t>
            </a:r>
          </a:p>
          <a:p>
            <a:pPr lvl="1"/>
            <a:r>
              <a:rPr lang="en-US" dirty="0" smtClean="0">
                <a:latin typeface="Arial" pitchFamily="34" charset="0"/>
                <a:cs typeface="Arial" pitchFamily="34" charset="0"/>
              </a:rPr>
              <a:t>10% severe visual impairment.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Other systemic diseases include Hypertension, Atherosclerosis, Sickle cell disease, Multiple sclerosis </a:t>
            </a:r>
          </a:p>
          <a:p>
            <a:pPr lvl="1"/>
            <a:r>
              <a:rPr lang="en-US" dirty="0" smtClean="0">
                <a:latin typeface="Arial" pitchFamily="34" charset="0"/>
                <a:cs typeface="Arial" pitchFamily="34" charset="0"/>
              </a:rPr>
              <a:t>Recent research reveals association of retinal vascular signs to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cerebrovascular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, cardiovascular and metabolic outcomes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990601" y="4267200"/>
            <a:ext cx="7024688" cy="2133600"/>
            <a:chOff x="990601" y="4572000"/>
            <a:chExt cx="7024688" cy="2133600"/>
          </a:xfrm>
        </p:grpSpPr>
        <p:pic>
          <p:nvPicPr>
            <p:cNvPr id="89090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t="61618" b="1163"/>
            <a:stretch>
              <a:fillRect/>
            </a:stretch>
          </p:blipFill>
          <p:spPr bwMode="auto">
            <a:xfrm>
              <a:off x="990601" y="4572000"/>
              <a:ext cx="7024688" cy="2133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Rectangle 4"/>
            <p:cNvSpPr/>
            <p:nvPr/>
          </p:nvSpPr>
          <p:spPr bwMode="auto">
            <a:xfrm>
              <a:off x="1447800" y="6324600"/>
              <a:ext cx="304800" cy="3810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/>
              </a:endParaRPr>
            </a:p>
          </p:txBody>
        </p:sp>
        <p:sp>
          <p:nvSpPr>
            <p:cNvPr id="6" name="Rectangle 5"/>
            <p:cNvSpPr/>
            <p:nvPr/>
          </p:nvSpPr>
          <p:spPr bwMode="auto">
            <a:xfrm>
              <a:off x="4582886" y="6324600"/>
              <a:ext cx="304800" cy="3810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/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457200" y="6495568"/>
            <a:ext cx="8534400" cy="2862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 defTabSz="914400">
              <a:lnSpc>
                <a:spcPct val="90000"/>
              </a:lnSpc>
              <a:spcBef>
                <a:spcPct val="20000"/>
              </a:spcBef>
              <a:buClr>
                <a:srgbClr val="FFFFFF"/>
              </a:buClr>
              <a:buSzPct val="100000"/>
              <a:buFont typeface="Corbel" pitchFamily="32" charset="0"/>
              <a:buNone/>
              <a:defRPr/>
            </a:pPr>
            <a:r>
              <a:rPr lang="en-US" sz="1400" u="sng" dirty="0" smtClean="0">
                <a:solidFill>
                  <a:srgbClr val="C00000"/>
                </a:solidFill>
              </a:rPr>
              <a:t>[3 ] http://www.hki.org/preventing-blindness</a:t>
            </a:r>
            <a:endParaRPr lang="en-US" sz="1400" u="sng" kern="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Retinal Image Registration and its Applications</a:t>
            </a:r>
            <a:endParaRPr lang="en-US" dirty="0"/>
          </a:p>
        </p:txBody>
      </p:sp>
      <p:sp>
        <p:nvSpPr>
          <p:cNvPr id="45058" name="AutoShape 2" descr="data:image/jpeg;base64,/9j/4AAQSkZJRgABAQAAAQABAAD/2wCEAAkGBhMSEBQUExIUFRQUGBcWFRcUFxUVFBgUFRQVFBQXFxQXGyYeFxokGhUUHy8gIycpLCwsFR4xNTAqNSYrLCkBCQoKDgwOGg8PGi0kHyQsLCwsLCwsLCwvLCwvLCwsLCwsLCwsLCwsLCwsLCwsLCwsLCwsLCwsLCwsLCwsLCksLP/AABEIAJQBVQMBIgACEQEDEQH/xAAbAAABBQEBAAAAAAAAAAAAAAAAAwQFBgcCAf/EAD4QAAIBAgMGAwcCAgkFAQAAAAABAgMRBAUhBhIxQVFhcYGREyIyobHR8MHhQvEHFCNSYnKCkrIkMzRT0hX/xAAaAQACAwEBAAAAAAAAAAAAAAAABQMEBgIB/8QALhEAAgICAQMDAgQHAQAAAAAAAAECAwQRIRITMQVBUTKxImGh8BQVQnGBweGR/9oADAMBAAIRAxEAPwDcQA8lJJXeiAD0CAzLa+nT0it9+Nl+5B1P6RZp/wDah6yKssymL1stRxLpLaiXsCs5Tt5QrNRlenJ6Led4t8kpfcskZpk8JxmtxeyCcJQepLR0ADLGZvTp8Xd9rM9nOMFuT0cqLk9IegVye2UU/g+f7C+F2toydpe746r1RBHKqk9KRK6LEt6JwDinVTV07o7LJCADTMc0p0I71SVui4yfgit1/wCkCN7Qp6f4nr6L7kNl9df1MlrpnZ9KLeBUcNt4m/epq3Z6/MsOBzenVXuy8no0eV5FdnEWe2UWV/Uh6AATkIAAAAAAAAAAAAAAAAAAAAAAAAARuc57DDpX96b+GK4+LfJdym4/PqtX456cox0iv1fncq3ZUKuPLLFWPOzleC+1MdTj8VSC8ZJHVLFQl8Moy8Gn9DNf60ugk62t+D6rR+qKP8z55j+pd/lsmt7NUAoWX7T1adrv2keak/et2l97+Rb8szeFeN4vxT4p9GuTL9GTC76fPwUrsedP1D4AAslcAAAAAAAAAAAACq7V5w1eCei492WevO0ZPom/RGXZti96buxZ6ja4QUV7jL06lWWbfsR+IqOTuNaiHiQlWgZxT2zUzrWuCNmtS4bEbQuD9jJ6XbXna6/X1KrOmd4abjOLXFMYY17hYmLcrG662arn2d+zglF+9Jcei+5RMdmjk9D3N8a5u9+S+hHRjc8zchzsf5EWDipQTa8nE5yfM8jKS5jmFE8dIod0adlEts/nsqU7NvdlZWvou9i+4jNo06Eqz1UVfxfBLzdjKErMmMfmblhIQ6z1/wBK0/5fId4mU1RLft4/yI83EXfjr+oY5lmU69Rzm7t+iXJJckNvZndGmOI0hLZdKT2x3VTGC4G0UOsHjXCS1PHSG9WPQ8hY0zqyqMkaNs/nHtVZvVE4Zrs9jnCrBddPS33NIpyuka/Hs7lakY3Ir7Vjh8HQABOQAAAAAAAAAAAAAMsyzenQV5y1fCK1k/BdO70Oc4zRUKd+MnpFdX37LiUHH4pylKUneUuL/OXYo5WWqfwryXMbFdz37EnmO3NV6U4xprq/fl89F6MiZ7WYrX+3lr0UPsRdaVxvewllmWSf1M0MPTq4R5iP6+OnOTlOTlKWrb+nZdhOVcbxmd2Ks7W3yT148Y+DtVQ3zhHsXqROTLEYRXAqqzF8Fmk6U9+na/Bp8GujG9hNImoscZbXkrZFMZx00Wmn/SBVXGlTfnKPhrrb0JfLtuqM3aonSfWVnD/euHmkZ8z2mM451kfL2KZYMJcJaNjp1E1dO6fQ6M1yXPpYeSV26fOPG3D3o9PDuaFgsZGpFSi7pq+ncbY+RG6O0Kr8eVMtMcAAFgrgAAACdenvRkuqa9VYyPMoOM2pcU2n4o2Aou3Gz8rutTTd/jS4+K/UX59Dshtexewb1VZz7lQ9qcyxA0nOwj7XUz3aNL30x65nENZL+QgpktkOWSqTWhbxMd2WL4Xkr5mVGupr3fgMVFxaT00XzCmy4bSbMOVGMoL34LVf3o8beKKN7Rrsc52O4WP4Zz6fkKdaXuiQjI8Yx9uOaLv+IWuA32vIVO44lh28Nv8AKMtfCWn1t6idWk3JQjq3xty7eJfMmyOP9WcJq6mrPzH+DiN0S6v6vBm87MXfj0/0+TPqE/z9x9T1GuZ5XUw1Zwkrx/hlya/R9h3l9dKS3uHMSX1SrlpodQujZDqieyh+eQ2nEeY7ERbe6rJt256O37jGrVS/RHMK5SkoxR13Yxh1SehxlkW68F0/X+RqOGXuoo+yGUOUvaSRfIo2VFfarUPgxuRb3bHP5PQACYhAAAAAAAAAAAAKLtTjt6vLpD3F5ayfq7eRWqtW7HGZ4huc7u735tvu5O4wjMyeTNym2azBhFVpA0eSWp7vAyh7jhvgSlA9jPqe3OGzvz5I2hVM73RvGQunoGtHLaYvGJw4iiYWOFLTBrjkRcTtRO908mdubZH0ISkyxbGZw4TdJvTjHwfFev1K1U4nWCrOFanJdWvVfsMsCxxtX58C3PqUqn+XJscXc9GuXVd6nF9h0aYy4AAAAHFWkpKzOyu7UZ66S3IOz/ifNX4JPkRW2xqj1SO4Qc5dKK/tRkGGjJ++oy5xjx80tF5lRngKafxscYrFykxjVYknlKct9KH1eHKMfqZP5Hs/Cs/dnF24q/vej1NAyfIoUVotTHqFeUJKUZNNcGnZrzND2O2slUXs6srzT4uyvF8OHR3+QxxsqMn0a19hflYk4Lr3v7lzlC6sVHajZujZ1HKNPu2o3fTXiTO0e0McLR32rzlpTj1lbn2XMyvHZjUrzc6k3KT9EuiXJdgy8mFa6Wts8w8Wy19Sel8nGIw0U9Kl12i/1H+W5c6jUYzV/GzI+MPzgKRg0KIZMIy24L9f+jmzEnKOu4/0/wCGhZFspGnaUtWWeMbIz7Zra2pGSp1Z3jayv8V+V5c/MueY51To4eVeb92KvpxbekYru20jQVXxsh1rwZ22idU+h+TjPMLRdNurKMYrjKbSS82ZlmGZ4eEmqdRzXaL3fJu34yJz7P6uLqudRu38EFfdguy69XzGCh+egryMmNj10p/3GuPiSgt9TX9iwUcfGo7b6j4q33LVk+yF2pSd/mZ5TpvkWrZjPalNqKk92/DivnwPcbJrg9dKX9iPKxbNdW2zTMJhI042SHAzy3HqrG6Hg5E4AAAAAeSklxfbzPQAAAAABnmuaQw9Nzm9OCS4ylq1Fd9H6DwzfajNXWry19yF4Qtw0fvS8W/kl51sm/sw37+xPRV3ZaILE1d5yfVt9eLb4jZsWmJNGYnPZqKa9cHu8wcjhyOJTItbLifTwdymcyq+AnvHKmSdJz188iqm78PzwF4TfT0+w2jIXpTOWerzwO6dVMWjLQbby428TuLtp6eBC4nTZ3KoISqBNiUmepAjyVVnlOt/aQXNv9BOU3y9RB0ru934/Yt0yUJqT9irfBzg4r3Rs+R/9mPgSJTdiNot+Hs5v34WTfVcpffui5JmqhNTipIyE4OEnF+UAAB2cHNSdk30VzMM/wAS5Tfdt+ppteN4yXVP6GWZzC0xR6k3+H/Iy9PW7CMcRCpTHT8BCchFF8mme9cjNxHGW4t06sZLrbyYnNCcaV5LxXyZbpb646+UVbku3Lfwyb2rzV1q6V/dpxUV4v3pPxu/kiKgdY+LVV352fk0jxQ0DKb7kt/Jzg6VcdfA5o0yQoYJyTsuGvkR+CpNcWTmAxjp3tzVvz5i+T0+BhZvp2iJqUnFrrxPdq88lOjQpX0vKcl1a92N/WXqd42Wq7JL00IPOsNd059nH0d/1GmLKXbmvbj7irJjHuQfvz9hvShdpEhPLpQevb5jOjDh2JF4iUuL6fLgVpN+xaSXuEMOK0FuyTPYVVYFPUhjJ7LMox6S7bNY/dqbvKST+/zLkmZtkcn/AFiC6JfNt/qaRT4I1uO26o7+DFXJKyWvkj9oMdKjQc4W3k4rVX4u3AqUtscT1h/tRZdrv/Fl/mj/AMkZ/MSeqZNtVyjCTS1/tizIslGSSfsPcy2mr1obk3G109FZ3TutSV2e23taniHpwVTmv8//ANevUqkxfK8lq4me7TXD4pP4Yru/04lPHy8h2Jxbb+PkihZPq45NbhNNJppp6prVNeJ6R+R5QsNRVNSlLm3J83xsuEV2RIGsi20t+RkhjnmK9nh6sk7NRdn0k/di/VoyvEKystDTdqF/0lXwX/OJmeLQo9Rb6kvyGuA0tjazPJJ9j1MHIRvyaJSTWhCSYlJDiYjNHcTyTEHI8TPaiOUiQj3yLRYvSY13WxShTZGyzFPQ+gxT5dPHmhOKJaGDi6Dd/etdePAi2cTlpoiZyt4ie5fj+37i+KpqLXNWTOYcD1vjg7r2JOJxKmLtnDPE2SSiK5ZiXSqwmtNbPwf72Ncy3E79NPsY5NaaWvdcfFGo7KVb0UaX02TdbT+TK+pxStTXwTgAAyFYFF2tytxk5Je6+HZ80XobY7BRqRcZK9yC+lXR6WS1WuuXUjHak7MbzqFwzrZaUW3FXRWKmCs7aX8V9xHLBsi/A/r9Rg48sZ3HmWYNzmkh3g8gqTa91l42e2YVK0pcS/i4ThLrn/4UMrP7keiHv7kHtTsw/YQqwV5QVppcd3in5a+T7FTpG2TpJqxQ9odi7NzpaLi1/D49jzMwnY+uHk9ws5Vfhn4KxSfew7p1fzsRlWCi7OULr/EmO8PSnL4VfvxXyE/8DbJ6SHT9QpS3JnteXLmyepbJuvg5LhNe9B/4lyfZptfyFMi2VlKSlMvWHw6jGyNBjYkaq+h878mdycyVtqnHjXgwlwcZOLTTi7NP+8nZ38BR1LGn7T7HwxHvpWn/AHlx8H1M9x+ztSnJrei7d7PzQsuwZwfHKGtHqEJLnyNFWFsPLXXgGGyebdvoWfJdkZSaclod0YEpPcvBHk+orXTHyPdjcubn7SRe0htgMCqcUkh0PEtLSEBzUpKStJJp8mk16Mb/AP5lH/1U/wDZH7DoA0gIvMtnaVWG5uxhqm3CMVKyd2k7aXHuDwUKUFCnFRiuS+r6vuLgeKEU+rXJ5pb2AAB0eiGOw3tKU4P+KLj1tdWv5cTLMZRaupK0lo10a0ZrRStscn3ZOtFe7L4+z4b3nz9eovzqXOPUvb7FzEsUJ6ZSTlvsLVYCDZnZR5NPW00jx3E5IVB0zxMmehpKHY9UfEdezBUz1yOVESjAWpgqSFoUvx8CNssIIi39Ye7blx/l0OXT8/p+55JHK0QyWxOUrpM83j2z+v10E2zt8hHYSkcb57JiSte7O4R2c2T6VyOUuC6v5I1HZiju0UZ/s/lrq1U7afoanhKG7FI1GJV2q9Py+TJZd3ds2vAsAAWiqBFbQ5/DC07vWb+GPXu+xKmV7V451q8m+Ce7HtFaL7+ZVyr+1Da8ssY9Pdnois62jr4iXvzduUVpBf6efi7sh2x48OcPDCCV3U9tmjhjdC0kOco2gr4d3hJ25xlrF+XLysaXstthHFxd4ezlF2tdO+l7r5mV+yH2TYp0asZLwfgW8XKcJKLfBXysJTg5Jco1jPs9hhaLqT1fCMU7OUui+rfYyjOdo6+Kk3Uk93lCN1BeXN92O9sM4deslf3aaUY+Ls5P1+iIOnFnWZkuUnFeERYWIlFTflicqCY9wNaVNpwk010/NTyFO/UWVPt6izuNDfsxktNF82Z2v9o9yoop2VmtL9dC11cTGMHOTSjFNtvgktWzHITcJJrincsmf566mFp00/jd5eEbWXhf6DvHzd0ylLyv2hBk4PTdGMfD/bGmdba1sROUad6dG9lbScl1k+V+i87iOVKKnefAj6FEe042EmRfK2W5Md040a4aieYy1043Wr7Pi7artYmsk2unBxhUtKN7bz+JLhx5kJWVxpJ2PaMidb3Fnt2LC2L6ka/hsSpq6YsU7Y3NLrcb4FxNZCSnFSXuZCcHCTi/YAADo4AAAAAAAAATr0VKLTV0xQAAy7aLKvY15QirRtFx81ql2uQ/sS8bbYP+0hPlKLj5xd/o/kynVVZmYzYuNkkjU+ntSrW/IjuBY6TuEpi7Y36UkcNdTleYTmcxkdEO9CqiLRgI05C6kRyO0z063BPePJVbI5SZ00jxL6CcoCsXp+dEeSO9nOkNHG3h+cTvCYTfrKPK3zv/ADFJK492ZoOVfwdvT97jX06Llan8Cj1KajS18mg5Bk0aUFpqTRxRjaKOzSGZAAAAOavwu3Gz+hk2aYdqWvH9TWymbSZTq7LuK/UoNwUkMfT5qNvJTVTOXSF6sbOzEZVDNbkmbBKPTsb1I2OIy7L87HdQ5pUrySLmPB2SUUUsq1VwcmKVKGt3z1PY0idxmRyVOEuTXz/PoRvsd3kSZtcoTZWwL4zgkcUqdhTd0ExS4tabGqaXIjUjqeV5O0eivb1F61O0b83w8SXjs9KeE3kryj7yXVc/v5DrFx5OiT/fAgy8qP8AERXx/shKE31tyHtPQY0o2Y5lVFdkJbG0JxaO6iGtRCiqnUKF3d6JcXyseVwlvR7OxKPkf7Nyca8V+cTS4PQz7ZLCOdZztpy8FwNCijY0w6K1FmNvmp2Skvk9AAJSEAAAAAAAAAAAAj88y/21Fx/iWsf8y4X7cvMzXF0uOmq0afFNcV4mtFY2k2b9pepT0nz6S8e/cX5mL3V1R8/cYYOV2Jal4M9kxO48xWHcHacXF9+Hk+DGs4GflU4PTRpFfGxbTObHNxdUt5HE6LRz0nkZbZ5Bim8IuQb5x0knVoW3zi9/D6iLnf7intElxS+R10fAKxe4tCR7cSp1Y24r1Ooty0in4slrxpzeoor2ZcK1yzmq+S4vgXTYrJ7e80R2QbLSnJSmvU0HCYVQikjR4uMqI/mzOZeS75b9hdIAAtlMAAAABnmGD349x4B40pLTPU9coznOMrs9Vuv5epC1MLbmvVGsYnAxmtURFbZKk3ewun6bXJ7TGFfqNsFozd0rvTUsezezUpSUpLQteF2ZpQ5EtSoqKskWqceFP0la7Jsuf42N6uAjKnuW0sVPMMoUG95NL+8ldea5F3E6tBSVmjq2iFq1IjhZKt7izOq2EorhVj819UN51qUVaN6kuyaXm2Xqvs3Sk/hR7Q2cpR/hRTj6dUnt7Zaefc1rZUMoyKpWqKdRWXJckuiL7hsIow3UKUqCitEKDFJRWkUm23tlNz7Zqzc4Ljq0is18Kk/it43Rq8opkficjpz4xRUtw67HvwWq8uytaRm0YQT1lftFNv7DujhKmIajGO7Dpzfdv9C7Q2YpJ/CSOHwMIcEjqrErrfV5ZzZlWWLTfA0yXKVRglzJMALRWAAAAAAAAAAAAAAAAA8aPQACOx+SU6q1SK7idgoN6JLyRcwPGk/J6m14KHPY2VJNwt1atx+zIath9WmrPo+JqjRE5ns/TqrValK/ChZzHhlqrKnDh8ozSrghvLCMt+L2NqL4Jv6/UZrZCs9HJ/T6FL+XT35RdXqKS9ysSglpxfRcSRyfIJ1pXa+yRacu2HSd5FpwWXRpqyRfoxIVPq8sp3Zc7V0+EVyhsNDS5KYLZilDkTQFwpnFOiorRHYAAAAAAAAAAAAAAAAAAAAAAAAAAAAAAAAAAAAAAAAAAAAAAAAAAAAAAAAAAAAAAAAAAAAAAAAAABY8sAAB6AAAAAAAAAAAAAAAAAAA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533400" y="1752600"/>
            <a:ext cx="3352800" cy="1828800"/>
          </a:xfrm>
        </p:spPr>
        <p:txBody>
          <a:bodyPr/>
          <a:lstStyle/>
          <a:p>
            <a:endParaRPr lang="en-US" sz="1800" dirty="0" smtClean="0">
              <a:solidFill>
                <a:srgbClr val="85542B"/>
              </a:solidFill>
            </a:endParaRPr>
          </a:p>
          <a:p>
            <a:r>
              <a:rPr lang="en-US" sz="1800" dirty="0" smtClean="0">
                <a:latin typeface="Arial" pitchFamily="34" charset="0"/>
                <a:cs typeface="Arial" pitchFamily="34" charset="0"/>
              </a:rPr>
              <a:t>Disease tracking</a:t>
            </a:r>
          </a:p>
          <a:p>
            <a:r>
              <a:rPr lang="en-US" sz="1800" dirty="0" smtClean="0">
                <a:latin typeface="Arial" pitchFamily="34" charset="0"/>
                <a:cs typeface="Arial" pitchFamily="34" charset="0"/>
              </a:rPr>
              <a:t>Image mosaic</a:t>
            </a:r>
          </a:p>
          <a:p>
            <a:r>
              <a:rPr lang="en-US" sz="1800" dirty="0" smtClean="0">
                <a:latin typeface="Arial" pitchFamily="34" charset="0"/>
                <a:cs typeface="Arial" pitchFamily="34" charset="0"/>
              </a:rPr>
              <a:t>Surgery planning</a:t>
            </a:r>
          </a:p>
          <a:p>
            <a:r>
              <a:rPr lang="en-US" sz="1800" dirty="0" smtClean="0">
                <a:latin typeface="Arial" pitchFamily="34" charset="0"/>
                <a:cs typeface="Arial" pitchFamily="34" charset="0"/>
              </a:rPr>
              <a:t>Localization of disorders</a:t>
            </a:r>
          </a:p>
          <a:p>
            <a:r>
              <a:rPr lang="en-US" sz="1800" dirty="0" smtClean="0">
                <a:latin typeface="Arial" pitchFamily="34" charset="0"/>
                <a:cs typeface="Arial" pitchFamily="34" charset="0"/>
              </a:rPr>
              <a:t>Super-resolution</a:t>
            </a:r>
          </a:p>
          <a:p>
            <a:pPr marL="0" indent="0">
              <a:buNone/>
            </a:pPr>
            <a:endParaRPr lang="en-US" sz="1800" b="1" dirty="0" smtClean="0">
              <a:solidFill>
                <a:srgbClr val="C00000"/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609600" y="4343400"/>
            <a:ext cx="36576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85542B"/>
              </a:solidFill>
              <a:effectLst/>
              <a:uLnTx/>
              <a:uFillTx/>
              <a:latin typeface="Arial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kern="0" noProof="0" dirty="0" smtClean="0">
                <a:solidFill>
                  <a:srgbClr val="262673"/>
                </a:solidFill>
                <a:latin typeface="Arial" pitchFamily="34" charset="0"/>
              </a:rPr>
              <a:t>Improve anatomical range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kern="0" dirty="0" smtClean="0">
                <a:solidFill>
                  <a:srgbClr val="262673"/>
                </a:solidFill>
                <a:latin typeface="Arial" pitchFamily="34" charset="0"/>
              </a:rPr>
              <a:t>	</a:t>
            </a:r>
            <a:r>
              <a:rPr lang="en-US" kern="0" noProof="0" dirty="0" smtClean="0">
                <a:solidFill>
                  <a:srgbClr val="262673"/>
                </a:solidFill>
                <a:latin typeface="Arial" pitchFamily="34" charset="0"/>
              </a:rPr>
              <a:t>for visual inspection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262673"/>
              </a:solidFill>
              <a:effectLst/>
              <a:uLnTx/>
              <a:uFillTx/>
              <a:latin typeface="Arial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kern="0" dirty="0" smtClean="0">
                <a:solidFill>
                  <a:srgbClr val="262673"/>
                </a:solidFill>
                <a:latin typeface="Arial" pitchFamily="34" charset="0"/>
              </a:rPr>
              <a:t>Surgery planning and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kern="0" dirty="0" smtClean="0">
                <a:solidFill>
                  <a:srgbClr val="262673"/>
                </a:solidFill>
                <a:latin typeface="Arial" pitchFamily="34" charset="0"/>
              </a:rPr>
              <a:t>      intervention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262673"/>
                </a:solidFill>
                <a:effectLst/>
                <a:uLnTx/>
                <a:uFillTx/>
                <a:latin typeface="Arial" pitchFamily="34" charset="0"/>
              </a:rPr>
              <a:t>Image Fusion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262673"/>
                </a:solidFill>
                <a:effectLst/>
                <a:uLnTx/>
                <a:uFillTx/>
                <a:latin typeface="Arial" pitchFamily="34" charset="0"/>
              </a:rPr>
              <a:t>CAD</a:t>
            </a:r>
            <a:r>
              <a:rPr kumimoji="0" lang="en-US" sz="1800" b="0" i="0" u="none" strike="noStrike" kern="0" cap="none" spc="0" normalizeH="0" noProof="0" dirty="0" smtClean="0">
                <a:ln>
                  <a:noFill/>
                </a:ln>
                <a:solidFill>
                  <a:srgbClr val="262673"/>
                </a:solidFill>
                <a:effectLst/>
                <a:uLnTx/>
                <a:uFillTx/>
                <a:latin typeface="Arial" pitchFamily="34" charset="0"/>
              </a:rPr>
              <a:t> system evaluation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262673"/>
              </a:solidFill>
              <a:effectLst/>
              <a:uLnTx/>
              <a:uFillTx/>
              <a:latin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90600" y="1676400"/>
            <a:ext cx="26853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85542B"/>
                </a:solidFill>
                <a:latin typeface="Arial" pitchFamily="34" charset="0"/>
              </a:rPr>
              <a:t>Monomodal Registration</a:t>
            </a:r>
            <a:endParaRPr lang="en-US" dirty="0">
              <a:latin typeface="Arial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90600" y="4267200"/>
            <a:ext cx="25955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85542B"/>
                </a:solidFill>
                <a:latin typeface="Arial" pitchFamily="34" charset="0"/>
              </a:rPr>
              <a:t>Multimodal Registration</a:t>
            </a:r>
            <a:endParaRPr lang="en-US" dirty="0">
              <a:latin typeface="Arial" pitchFamily="34" charset="0"/>
            </a:endParaRPr>
          </a:p>
        </p:txBody>
      </p:sp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86200" y="1981200"/>
            <a:ext cx="4829175" cy="1631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6200" y="4819877"/>
            <a:ext cx="4876800" cy="1291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3962400" y="3657600"/>
            <a:ext cx="487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</a:rPr>
              <a:t>Monomodal retinal image registration -</a:t>
            </a:r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</a:rPr>
              <a:t>Checkerboard view</a:t>
            </a:r>
          </a:p>
          <a:p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343400" y="6093023"/>
            <a:ext cx="4495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</a:rPr>
              <a:t>Multimodal retinal image registration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Challenges in retinal Image registration</a:t>
            </a:r>
            <a:endParaRPr lang="en-US" dirty="0"/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 cstate="print"/>
          <a:srcRect l="2996" t="2201" r="2622" b="1377"/>
          <a:stretch>
            <a:fillRect/>
          </a:stretch>
        </p:blipFill>
        <p:spPr bwMode="auto">
          <a:xfrm>
            <a:off x="228600" y="1371600"/>
            <a:ext cx="493776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5105400" y="1600200"/>
            <a:ext cx="4038600" cy="4648200"/>
          </a:xfrm>
        </p:spPr>
        <p:txBody>
          <a:bodyPr/>
          <a:lstStyle/>
          <a:p>
            <a:pPr>
              <a:buFont typeface="+mj-lt"/>
              <a:buAutoNum type="arabicPeriod"/>
            </a:pPr>
            <a:endParaRPr lang="en-US" sz="1400" dirty="0" smtClean="0">
              <a:solidFill>
                <a:srgbClr val="85542B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Retina is a </a:t>
            </a:r>
            <a:r>
              <a:rPr lang="en-US" sz="14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curved surface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, induces radial distortion when imaged on to a plane </a:t>
            </a:r>
          </a:p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Images may be acquired from </a:t>
            </a:r>
            <a:r>
              <a:rPr lang="en-US" sz="14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uncalibrated 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cameras.</a:t>
            </a:r>
          </a:p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Varying </a:t>
            </a:r>
            <a:r>
              <a:rPr lang="en-US" sz="14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resolution</a:t>
            </a:r>
            <a:endParaRPr lang="en-US" sz="14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14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Complementary information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in multimodal Images.</a:t>
            </a:r>
          </a:p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ill  timed </a:t>
            </a:r>
            <a:r>
              <a:rPr lang="en-US" sz="14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acquisition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of FFA images. </a:t>
            </a:r>
          </a:p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Variable </a:t>
            </a:r>
            <a:r>
              <a:rPr lang="en-US" sz="14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field of view 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and overlap</a:t>
            </a:r>
          </a:p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Poor </a:t>
            </a:r>
            <a:r>
              <a:rPr lang="en-US" sz="14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contrast 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of images, especially FFA.</a:t>
            </a:r>
          </a:p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Green channel </a:t>
            </a:r>
            <a:r>
              <a:rPr lang="en-US" sz="14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noise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, non uniform illumination.</a:t>
            </a:r>
          </a:p>
          <a:p>
            <a:r>
              <a:rPr lang="en-US" sz="14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Pathology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affected retina</a:t>
            </a:r>
          </a:p>
          <a:p>
            <a:endParaRPr lang="en-US" sz="1400" dirty="0" smtClean="0">
              <a:latin typeface="Arial" pitchFamily="34" charset="0"/>
              <a:cs typeface="Arial" pitchFamily="34" charset="0"/>
            </a:endParaRPr>
          </a:p>
          <a:p>
            <a:endParaRPr lang="en-US" sz="1400" dirty="0" smtClean="0">
              <a:latin typeface="Arial" pitchFamily="34" charset="0"/>
              <a:cs typeface="Arial" pitchFamily="34" charset="0"/>
            </a:endParaRPr>
          </a:p>
          <a:p>
            <a:endParaRPr lang="en-US" sz="1400" dirty="0" smtClean="0"/>
          </a:p>
          <a:p>
            <a:endParaRPr lang="en-US" sz="1400" dirty="0" smtClean="0"/>
          </a:p>
          <a:p>
            <a:endParaRPr lang="en-US" sz="1400" dirty="0" smtClean="0"/>
          </a:p>
          <a:p>
            <a:pPr marL="0" indent="0">
              <a:buNone/>
            </a:pPr>
            <a:endParaRPr lang="en-US" sz="1400" b="1" dirty="0" smtClean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Registration paradigm in computer vision and medical imaging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914400" y="2057400"/>
            <a:ext cx="169578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rgbClr val="85542B"/>
                </a:solidFill>
                <a:latin typeface="Arial" pitchFamily="34" charset="0"/>
              </a:rPr>
              <a:t>Computer Vision</a:t>
            </a:r>
            <a:endParaRPr lang="en-US" sz="1600" dirty="0">
              <a:latin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22719" y="2057400"/>
            <a:ext cx="166423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rgbClr val="85542B"/>
                </a:solidFill>
                <a:latin typeface="Arial" pitchFamily="34" charset="0"/>
              </a:rPr>
              <a:t>Medical imaging</a:t>
            </a:r>
            <a:endParaRPr lang="en-US" sz="1600" dirty="0">
              <a:latin typeface="Arial" pitchFamily="34" charset="0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09600" y="2209800"/>
            <a:ext cx="3352800" cy="1828800"/>
          </a:xfrm>
        </p:spPr>
        <p:txBody>
          <a:bodyPr/>
          <a:lstStyle/>
          <a:p>
            <a:endParaRPr lang="en-US" sz="1600" dirty="0" smtClean="0">
              <a:solidFill>
                <a:srgbClr val="85542B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Feature based registration</a:t>
            </a:r>
          </a:p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Global mapping(rigid)</a:t>
            </a:r>
          </a:p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Monomodal/Natural images</a:t>
            </a:r>
          </a:p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Posed as regression problem</a:t>
            </a:r>
          </a:p>
          <a:p>
            <a:pPr marL="0" indent="0">
              <a:buNone/>
            </a:pPr>
            <a:endParaRPr lang="en-US" sz="16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4572000" y="2209800"/>
            <a:ext cx="39624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solidFill>
                <a:srgbClr val="85542B"/>
              </a:solidFill>
              <a:effectLst/>
              <a:uLnTx/>
              <a:uFillTx/>
              <a:latin typeface="Arial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262673"/>
                </a:solidFill>
                <a:effectLst/>
                <a:uLnTx/>
                <a:uFillTx/>
                <a:latin typeface="Arial" pitchFamily="34" charset="0"/>
              </a:rPr>
              <a:t>Area based registration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262673"/>
                </a:solidFill>
                <a:effectLst/>
                <a:uLnTx/>
                <a:uFillTx/>
                <a:latin typeface="Arial" pitchFamily="34" charset="0"/>
              </a:rPr>
              <a:t>Local mapping (non-rigid)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262673"/>
                </a:solidFill>
                <a:effectLst/>
                <a:uLnTx/>
                <a:uFillTx/>
                <a:latin typeface="Arial" pitchFamily="34" charset="0"/>
              </a:rPr>
              <a:t>Medical images</a:t>
            </a:r>
            <a:r>
              <a:rPr lang="en-US" sz="1600" kern="0" dirty="0" smtClean="0">
                <a:solidFill>
                  <a:srgbClr val="262673"/>
                </a:solidFill>
                <a:latin typeface="Arial" pitchFamily="34" charset="0"/>
              </a:rPr>
              <a:t>/ Multimodal</a:t>
            </a: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solidFill>
                <a:srgbClr val="262673"/>
              </a:solidFill>
              <a:effectLst/>
              <a:uLnTx/>
              <a:uFillTx/>
              <a:latin typeface="Arial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262673"/>
                </a:solidFill>
                <a:effectLst/>
                <a:uLnTx/>
                <a:uFillTx/>
                <a:latin typeface="Arial" pitchFamily="34" charset="0"/>
              </a:rPr>
              <a:t>Posed as an optimization problem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9600" y="4995446"/>
            <a:ext cx="397256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rgbClr val="C00000"/>
                </a:solidFill>
                <a:latin typeface="Arial" pitchFamily="34" charset="0"/>
              </a:rPr>
              <a:t>Our approach to retinal image registration</a:t>
            </a:r>
            <a:endParaRPr lang="en-US" sz="1600" dirty="0">
              <a:solidFill>
                <a:srgbClr val="C00000"/>
              </a:solidFill>
              <a:latin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09600" y="5345668"/>
            <a:ext cx="800251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rgbClr val="85542B"/>
                </a:solidFill>
                <a:latin typeface="Arial" pitchFamily="34" charset="0"/>
              </a:rPr>
              <a:t>Given the advantages of feature based registration, develop a registration scheme for </a:t>
            </a:r>
          </a:p>
          <a:p>
            <a:r>
              <a:rPr lang="en-US" sz="1600" dirty="0" smtClean="0">
                <a:solidFill>
                  <a:srgbClr val="85542B"/>
                </a:solidFill>
                <a:latin typeface="Arial" pitchFamily="34" charset="0"/>
              </a:rPr>
              <a:t>both </a:t>
            </a:r>
            <a:r>
              <a:rPr lang="en-US" sz="1600" dirty="0" err="1" smtClean="0">
                <a:solidFill>
                  <a:srgbClr val="85542B"/>
                </a:solidFill>
                <a:latin typeface="Arial" pitchFamily="34" charset="0"/>
              </a:rPr>
              <a:t>monomodal</a:t>
            </a:r>
            <a:r>
              <a:rPr lang="en-US" sz="1600" dirty="0" smtClean="0">
                <a:solidFill>
                  <a:srgbClr val="85542B"/>
                </a:solidFill>
                <a:latin typeface="Arial" pitchFamily="34" charset="0"/>
              </a:rPr>
              <a:t> and multimodal retinal image registration. </a:t>
            </a:r>
          </a:p>
          <a:p>
            <a:endParaRPr lang="en-US" sz="1600" dirty="0"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Relevant literature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600" dirty="0" smtClean="0"/>
              <a:t>Charles V. Stewart, </a:t>
            </a:r>
            <a:r>
              <a:rPr lang="en-US" sz="1600" dirty="0" err="1" smtClean="0"/>
              <a:t>Chia</a:t>
            </a:r>
            <a:r>
              <a:rPr lang="en-US" sz="1600" dirty="0" smtClean="0"/>
              <a:t> ling Tsai, and </a:t>
            </a:r>
            <a:r>
              <a:rPr lang="en-US" sz="1600" dirty="0" err="1" smtClean="0"/>
              <a:t>Badrinath</a:t>
            </a:r>
            <a:r>
              <a:rPr lang="en-US" sz="1600" dirty="0" smtClean="0"/>
              <a:t> </a:t>
            </a:r>
            <a:r>
              <a:rPr lang="en-US" sz="1600" dirty="0" err="1" smtClean="0"/>
              <a:t>Roysam</a:t>
            </a:r>
            <a:r>
              <a:rPr lang="en-US" sz="1600" dirty="0" smtClean="0"/>
              <a:t>. </a:t>
            </a:r>
            <a:r>
              <a:rPr lang="en-US" sz="1600" dirty="0" smtClean="0">
                <a:solidFill>
                  <a:srgbClr val="C00000"/>
                </a:solidFill>
              </a:rPr>
              <a:t>The dual-bootstrap iterative closest point algorithm with application to retinal image registration.</a:t>
            </a:r>
            <a:r>
              <a:rPr lang="en-US" sz="1600" dirty="0" smtClean="0"/>
              <a:t> </a:t>
            </a:r>
            <a:r>
              <a:rPr lang="en-US" sz="1600" dirty="0" smtClean="0">
                <a:solidFill>
                  <a:srgbClr val="85542B"/>
                </a:solidFill>
              </a:rPr>
              <a:t>IEEE Trans. Med. </a:t>
            </a:r>
            <a:r>
              <a:rPr lang="en-US" sz="1600" dirty="0" err="1" smtClean="0">
                <a:solidFill>
                  <a:srgbClr val="85542B"/>
                </a:solidFill>
              </a:rPr>
              <a:t>Img</a:t>
            </a:r>
            <a:r>
              <a:rPr lang="en-US" sz="1600" dirty="0" smtClean="0">
                <a:solidFill>
                  <a:srgbClr val="85542B"/>
                </a:solidFill>
              </a:rPr>
              <a:t>, 2007</a:t>
            </a:r>
            <a:r>
              <a:rPr lang="en-US" sz="1600" dirty="0" smtClean="0">
                <a:solidFill>
                  <a:srgbClr val="85542B"/>
                </a:solidFill>
              </a:rPr>
              <a:t>.    </a:t>
            </a:r>
            <a:r>
              <a:rPr lang="en-US" sz="1600" b="1" u="sng" dirty="0" smtClean="0">
                <a:solidFill>
                  <a:srgbClr val="0070C0"/>
                </a:solidFill>
              </a:rPr>
              <a:t>GDBICP</a:t>
            </a:r>
            <a:endParaRPr lang="en-US" sz="1600" b="1" u="sng" dirty="0" smtClean="0">
              <a:solidFill>
                <a:srgbClr val="0070C0"/>
              </a:solidFill>
            </a:endParaRP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sz="1600" dirty="0" smtClean="0"/>
          </a:p>
          <a:p>
            <a:r>
              <a:rPr lang="en-US" sz="1600" dirty="0" smtClean="0"/>
              <a:t>J</a:t>
            </a:r>
            <a:r>
              <a:rPr lang="en-US" sz="1600" dirty="0" smtClean="0"/>
              <a:t>. Chen, J. </a:t>
            </a:r>
            <a:r>
              <a:rPr lang="en-US" sz="1600" dirty="0" err="1" smtClean="0"/>
              <a:t>Tian</a:t>
            </a:r>
            <a:r>
              <a:rPr lang="en-US" sz="1600" dirty="0" smtClean="0"/>
              <a:t>, N. Lee, J. </a:t>
            </a:r>
            <a:r>
              <a:rPr lang="en-US" sz="1600" dirty="0" err="1" smtClean="0"/>
              <a:t>Zheng</a:t>
            </a:r>
            <a:r>
              <a:rPr lang="en-US" sz="1600" dirty="0" smtClean="0"/>
              <a:t>, R. Smith, and A. </a:t>
            </a:r>
            <a:r>
              <a:rPr lang="en-US" sz="1600" dirty="0" err="1" smtClean="0"/>
              <a:t>Laine</a:t>
            </a:r>
            <a:r>
              <a:rPr lang="en-US" sz="1600" dirty="0" smtClean="0"/>
              <a:t>. </a:t>
            </a:r>
            <a:r>
              <a:rPr lang="en-US" sz="1600" dirty="0" smtClean="0">
                <a:solidFill>
                  <a:srgbClr val="C00000"/>
                </a:solidFill>
              </a:rPr>
              <a:t>A partial intensity invariant </a:t>
            </a:r>
            <a:r>
              <a:rPr lang="en-US" sz="1600" dirty="0" smtClean="0">
                <a:solidFill>
                  <a:srgbClr val="C00000"/>
                </a:solidFill>
              </a:rPr>
              <a:t>feature descriptor </a:t>
            </a:r>
            <a:r>
              <a:rPr lang="en-US" sz="1600" dirty="0" smtClean="0">
                <a:solidFill>
                  <a:srgbClr val="C00000"/>
                </a:solidFill>
              </a:rPr>
              <a:t>for multimodal retinal image </a:t>
            </a:r>
            <a:r>
              <a:rPr lang="en-US" sz="1600" dirty="0" smtClean="0">
                <a:solidFill>
                  <a:srgbClr val="C00000"/>
                </a:solidFill>
              </a:rPr>
              <a:t>registration.</a:t>
            </a:r>
            <a:r>
              <a:rPr lang="en-US" sz="1600" dirty="0" smtClean="0"/>
              <a:t> </a:t>
            </a:r>
            <a:r>
              <a:rPr lang="en-US" sz="1600" dirty="0" smtClean="0">
                <a:solidFill>
                  <a:srgbClr val="85542B"/>
                </a:solidFill>
              </a:rPr>
              <a:t>IEEE Trans Biomed Eng, </a:t>
            </a:r>
            <a:r>
              <a:rPr lang="en-US" sz="1600" dirty="0" smtClean="0">
                <a:solidFill>
                  <a:srgbClr val="85542B"/>
                </a:solidFill>
              </a:rPr>
              <a:t>2010 </a:t>
            </a:r>
            <a:r>
              <a:rPr lang="en-US" sz="1600" b="1" dirty="0" smtClean="0">
                <a:solidFill>
                  <a:srgbClr val="0070C0"/>
                </a:solidFill>
              </a:rPr>
              <a:t>            </a:t>
            </a:r>
            <a:r>
              <a:rPr lang="en-US" sz="1600" b="1" u="sng" dirty="0" smtClean="0">
                <a:solidFill>
                  <a:srgbClr val="0070C0"/>
                </a:solidFill>
              </a:rPr>
              <a:t>PIIFD</a:t>
            </a:r>
            <a:endParaRPr lang="en-US" sz="1600" u="sng" dirty="0" smtClean="0">
              <a:solidFill>
                <a:srgbClr val="85542B"/>
              </a:solidFill>
            </a:endParaRP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563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2667000"/>
            <a:ext cx="1595438" cy="1389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8999" y="2667000"/>
            <a:ext cx="1859635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7400" y="2667000"/>
            <a:ext cx="1390650" cy="1458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6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3000" y="5276850"/>
            <a:ext cx="3190875" cy="150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7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67200" y="5257800"/>
            <a:ext cx="2876550" cy="142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58813" y="515938"/>
            <a:ext cx="7772400" cy="779462"/>
          </a:xfrm>
        </p:spPr>
        <p:txBody>
          <a:bodyPr/>
          <a:lstStyle/>
          <a:p>
            <a:pPr eaLnBrk="1" hangingPunct="1"/>
            <a:r>
              <a:rPr lang="en-US" dirty="0" smtClean="0"/>
              <a:t>Overview of  Proposed Registration Algorithm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143000"/>
            <a:ext cx="7310438" cy="5047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304800" y="6495568"/>
            <a:ext cx="8839200" cy="2862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 defTabSz="914400">
              <a:lnSpc>
                <a:spcPct val="90000"/>
              </a:lnSpc>
              <a:spcBef>
                <a:spcPct val="20000"/>
              </a:spcBef>
              <a:buClr>
                <a:srgbClr val="FFFFFF"/>
              </a:buClr>
              <a:buSzPct val="100000"/>
              <a:buFont typeface="Corbel" pitchFamily="32" charset="0"/>
              <a:buNone/>
              <a:defRPr/>
            </a:pPr>
            <a:r>
              <a:rPr lang="en-US" sz="1400" kern="0" dirty="0" smtClean="0">
                <a:solidFill>
                  <a:schemeClr val="accent6">
                    <a:lumMod val="50000"/>
                  </a:schemeClr>
                </a:solidFill>
              </a:rPr>
              <a:t>Yogesh </a:t>
            </a:r>
            <a:r>
              <a:rPr lang="en-US" sz="1400" kern="0" dirty="0" err="1" smtClean="0">
                <a:solidFill>
                  <a:schemeClr val="accent6">
                    <a:lumMod val="50000"/>
                  </a:schemeClr>
                </a:solidFill>
              </a:rPr>
              <a:t>Babu</a:t>
            </a:r>
            <a:r>
              <a:rPr lang="en-US" sz="1400" kern="0" dirty="0" smtClean="0">
                <a:solidFill>
                  <a:schemeClr val="accent6">
                    <a:lumMod val="50000"/>
                  </a:schemeClr>
                </a:solidFill>
              </a:rPr>
              <a:t>  &amp; </a:t>
            </a:r>
            <a:r>
              <a:rPr lang="en-US" sz="1400" kern="0" dirty="0" err="1" smtClean="0">
                <a:solidFill>
                  <a:schemeClr val="accent6">
                    <a:lumMod val="50000"/>
                  </a:schemeClr>
                </a:solidFill>
              </a:rPr>
              <a:t>Jayanthi</a:t>
            </a:r>
            <a:r>
              <a:rPr lang="en-US" sz="1400" kern="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1400" kern="0" dirty="0" err="1" smtClean="0">
                <a:solidFill>
                  <a:schemeClr val="accent6">
                    <a:lumMod val="50000"/>
                  </a:schemeClr>
                </a:solidFill>
              </a:rPr>
              <a:t>Sivaswamy</a:t>
            </a:r>
            <a:r>
              <a:rPr lang="en-US" sz="1400" kern="0" dirty="0" smtClean="0">
                <a:solidFill>
                  <a:srgbClr val="FF3300"/>
                </a:solidFill>
              </a:rPr>
              <a:t>,  “Robust registration of poor quality </a:t>
            </a:r>
            <a:r>
              <a:rPr lang="en-US" sz="1400" kern="0" dirty="0" smtClean="0">
                <a:solidFill>
                  <a:srgbClr val="FF3300"/>
                </a:solidFill>
              </a:rPr>
              <a:t>R</a:t>
            </a:r>
            <a:r>
              <a:rPr lang="en-US" sz="1400" kern="0" dirty="0" smtClean="0">
                <a:solidFill>
                  <a:srgbClr val="FF3300"/>
                </a:solidFill>
              </a:rPr>
              <a:t>etinal Images</a:t>
            </a:r>
            <a:r>
              <a:rPr lang="en-US" sz="1400" i="1" kern="0" dirty="0" smtClean="0">
                <a:solidFill>
                  <a:srgbClr val="FF3300"/>
                </a:solidFill>
              </a:rPr>
              <a:t>”</a:t>
            </a:r>
            <a:r>
              <a:rPr lang="en-US" sz="1400" kern="0" dirty="0" smtClean="0">
                <a:solidFill>
                  <a:srgbClr val="FF3300"/>
                </a:solidFill>
              </a:rPr>
              <a:t>  </a:t>
            </a:r>
            <a:r>
              <a:rPr lang="en-US" sz="1400" kern="0" dirty="0" smtClean="0">
                <a:solidFill>
                  <a:srgbClr val="993300"/>
                </a:solidFill>
              </a:rPr>
              <a:t>To be submitted</a:t>
            </a:r>
            <a:endParaRPr lang="en-US" sz="1400" kern="0" dirty="0">
              <a:solidFill>
                <a:srgbClr val="9933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Vessel Enhancement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4800600" y="1905000"/>
            <a:ext cx="4133850" cy="3733800"/>
            <a:chOff x="381000" y="1143000"/>
            <a:chExt cx="5886450" cy="5638800"/>
          </a:xfrm>
        </p:grpSpPr>
        <p:pic>
          <p:nvPicPr>
            <p:cNvPr id="5222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4923" t="2306" b="64985"/>
            <a:stretch>
              <a:fillRect/>
            </a:stretch>
          </p:blipFill>
          <p:spPr bwMode="auto">
            <a:xfrm>
              <a:off x="381000" y="1143000"/>
              <a:ext cx="5886450" cy="2162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2227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 l="4923" t="41931" b="3890"/>
            <a:stretch>
              <a:fillRect/>
            </a:stretch>
          </p:blipFill>
          <p:spPr bwMode="auto">
            <a:xfrm>
              <a:off x="381000" y="3200400"/>
              <a:ext cx="5886450" cy="3581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" name="Rectangle 6"/>
          <p:cNvSpPr/>
          <p:nvPr/>
        </p:nvSpPr>
        <p:spPr>
          <a:xfrm>
            <a:off x="533400" y="2450068"/>
            <a:ext cx="31085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85542B"/>
                </a:solidFill>
                <a:latin typeface="Arial" pitchFamily="34" charset="0"/>
              </a:rPr>
              <a:t>Goal of vessel enhancement</a:t>
            </a:r>
            <a:endParaRPr lang="en-US" dirty="0">
              <a:latin typeface="Arial" pitchFamily="34" charset="0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228600" y="2590800"/>
            <a:ext cx="4648200" cy="3810000"/>
          </a:xfrm>
        </p:spPr>
        <p:txBody>
          <a:bodyPr/>
          <a:lstStyle/>
          <a:p>
            <a:endParaRPr lang="en-US" sz="18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1800" dirty="0" smtClean="0">
                <a:latin typeface="Arial" pitchFamily="34" charset="0"/>
                <a:cs typeface="Arial" pitchFamily="34" charset="0"/>
              </a:rPr>
              <a:t>Single representation</a:t>
            </a:r>
          </a:p>
          <a:p>
            <a:r>
              <a:rPr lang="en-US" sz="1800" dirty="0" smtClean="0">
                <a:latin typeface="Arial" pitchFamily="34" charset="0"/>
                <a:cs typeface="Arial" pitchFamily="34" charset="0"/>
              </a:rPr>
              <a:t>Handle degradations.</a:t>
            </a:r>
          </a:p>
          <a:p>
            <a:r>
              <a:rPr lang="en-US" sz="1800" dirty="0" smtClean="0">
                <a:latin typeface="Arial" pitchFamily="34" charset="0"/>
                <a:cs typeface="Arial" pitchFamily="34" charset="0"/>
              </a:rPr>
              <a:t>Boost tubular structures</a:t>
            </a:r>
          </a:p>
          <a:p>
            <a:r>
              <a:rPr lang="en-US" sz="1800" dirty="0" smtClean="0">
                <a:latin typeface="Arial" pitchFamily="34" charset="0"/>
                <a:cs typeface="Arial" pitchFamily="34" charset="0"/>
              </a:rPr>
              <a:t>Minimize the presence 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of pathologies</a:t>
            </a:r>
            <a:endParaRPr lang="en-US" sz="18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n-US" sz="1800" b="1" dirty="0" smtClean="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81600" y="5791200"/>
            <a:ext cx="3733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</a:rPr>
              <a:t>Vessel enhanced </a:t>
            </a:r>
            <a:r>
              <a:rPr lang="en-US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</a:rPr>
              <a:t>subimages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</a:rPr>
              <a:t> of CFI and FFA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7772400" cy="779756"/>
          </a:xfrm>
        </p:spPr>
        <p:txBody>
          <a:bodyPr/>
          <a:lstStyle/>
          <a:p>
            <a:r>
              <a:rPr lang="en-US" dirty="0" smtClean="0"/>
              <a:t>Vessel Enhancement Method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609600" y="1143000"/>
            <a:ext cx="8077200" cy="4914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1"/>
                </a:solidFill>
                <a:latin typeface="Arial" pitchFamily="34" charset="0"/>
              </a:rPr>
              <a:t>Given an image    (</a:t>
            </a:r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</a:rPr>
              <a:t>x</a:t>
            </a:r>
            <a:r>
              <a:rPr lang="en-US" sz="1600" dirty="0" smtClean="0">
                <a:solidFill>
                  <a:schemeClr val="tx1"/>
                </a:solidFill>
                <a:latin typeface="Arial" pitchFamily="34" charset="0"/>
              </a:rPr>
              <a:t>) , where </a:t>
            </a:r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</a:rPr>
              <a:t>x</a:t>
            </a:r>
            <a:r>
              <a:rPr lang="en-US" sz="1600" dirty="0" smtClean="0">
                <a:solidFill>
                  <a:schemeClr val="tx1"/>
                </a:solidFill>
                <a:latin typeface="Arial" pitchFamily="34" charset="0"/>
              </a:rPr>
              <a:t>={</a:t>
            </a:r>
            <a:r>
              <a:rPr lang="en-US" sz="1600" dirty="0" err="1" smtClean="0">
                <a:solidFill>
                  <a:schemeClr val="tx1"/>
                </a:solidFill>
                <a:latin typeface="Arial" pitchFamily="34" charset="0"/>
              </a:rPr>
              <a:t>x,y</a:t>
            </a:r>
            <a:r>
              <a:rPr lang="en-US" sz="1600" dirty="0" smtClean="0">
                <a:solidFill>
                  <a:schemeClr val="tx1"/>
                </a:solidFill>
                <a:latin typeface="Arial" pitchFamily="34" charset="0"/>
              </a:rPr>
              <a:t>}, the </a:t>
            </a:r>
            <a:endParaRPr lang="en-US" sz="1600" dirty="0" smtClean="0">
              <a:solidFill>
                <a:schemeClr val="tx1"/>
              </a:solidFill>
              <a:latin typeface="Arial" pitchFamily="34" charset="0"/>
            </a:endParaRPr>
          </a:p>
          <a:p>
            <a:r>
              <a:rPr lang="en-US" sz="1600" dirty="0" smtClean="0">
                <a:solidFill>
                  <a:schemeClr val="tx1"/>
                </a:solidFill>
                <a:latin typeface="Arial" pitchFamily="34" charset="0"/>
              </a:rPr>
              <a:t>Scale space representation   </a:t>
            </a:r>
            <a:r>
              <a:rPr lang="en-US" sz="1600" dirty="0" smtClean="0">
                <a:solidFill>
                  <a:schemeClr val="tx1"/>
                </a:solidFill>
                <a:latin typeface="Arial" pitchFamily="34" charset="0"/>
              </a:rPr>
              <a:t>is given by    </a:t>
            </a:r>
          </a:p>
          <a:p>
            <a:endParaRPr lang="en-US" sz="1600" dirty="0" smtClean="0">
              <a:solidFill>
                <a:schemeClr val="tx1"/>
              </a:solidFill>
              <a:latin typeface="Arial" pitchFamily="34" charset="0"/>
            </a:endParaRPr>
          </a:p>
          <a:p>
            <a:endParaRPr lang="en-US" sz="1600" dirty="0" smtClean="0">
              <a:solidFill>
                <a:schemeClr val="tx1"/>
              </a:solidFill>
              <a:latin typeface="Arial" pitchFamily="34" charset="0"/>
            </a:endParaRPr>
          </a:p>
          <a:p>
            <a:endParaRPr lang="en-US" sz="1600" dirty="0" smtClean="0">
              <a:solidFill>
                <a:schemeClr val="tx1"/>
              </a:solidFill>
              <a:latin typeface="Arial" pitchFamily="34" charset="0"/>
            </a:endParaRPr>
          </a:p>
          <a:p>
            <a:endParaRPr lang="en-US" sz="1600" dirty="0" smtClean="0">
              <a:solidFill>
                <a:schemeClr val="tx1"/>
              </a:solidFill>
              <a:latin typeface="Arial" pitchFamily="34" charset="0"/>
            </a:endParaRPr>
          </a:p>
          <a:p>
            <a:r>
              <a:rPr lang="en-US" sz="1600" dirty="0" smtClean="0">
                <a:solidFill>
                  <a:schemeClr val="tx1"/>
                </a:solidFill>
                <a:latin typeface="Arial" pitchFamily="34" charset="0"/>
              </a:rPr>
              <a:t>Hessian </a:t>
            </a:r>
            <a:r>
              <a:rPr lang="en-US" sz="1600" dirty="0" smtClean="0">
                <a:solidFill>
                  <a:schemeClr val="tx1"/>
                </a:solidFill>
                <a:latin typeface="Arial" pitchFamily="34" charset="0"/>
              </a:rPr>
              <a:t>matrix</a:t>
            </a:r>
          </a:p>
          <a:p>
            <a:endParaRPr lang="en-US" sz="1600" dirty="0" smtClean="0">
              <a:solidFill>
                <a:schemeClr val="tx1"/>
              </a:solidFill>
              <a:latin typeface="Arial" pitchFamily="34" charset="0"/>
            </a:endParaRPr>
          </a:p>
          <a:p>
            <a:endParaRPr lang="en-US" sz="1600" dirty="0" smtClean="0">
              <a:solidFill>
                <a:schemeClr val="tx1"/>
              </a:solidFill>
              <a:latin typeface="Arial" pitchFamily="34" charset="0"/>
            </a:endParaRPr>
          </a:p>
          <a:p>
            <a:endParaRPr lang="en-US" sz="1600" dirty="0" smtClean="0">
              <a:solidFill>
                <a:schemeClr val="tx1"/>
              </a:solidFill>
              <a:latin typeface="Arial" pitchFamily="34" charset="0"/>
            </a:endParaRPr>
          </a:p>
          <a:p>
            <a:endParaRPr lang="en-US" sz="1600" dirty="0" smtClean="0">
              <a:solidFill>
                <a:schemeClr val="tx1"/>
              </a:solidFill>
              <a:latin typeface="Arial" pitchFamily="34" charset="0"/>
            </a:endParaRPr>
          </a:p>
          <a:p>
            <a:endParaRPr lang="en-US" sz="1600" dirty="0" smtClean="0">
              <a:solidFill>
                <a:schemeClr val="tx1"/>
              </a:solidFill>
              <a:latin typeface="Arial" pitchFamily="34" charset="0"/>
            </a:endParaRPr>
          </a:p>
          <a:p>
            <a:endParaRPr lang="en-US" sz="1600" baseline="-25000" dirty="0" smtClean="0">
              <a:solidFill>
                <a:schemeClr val="tx1"/>
              </a:solidFill>
              <a:latin typeface="Arial" pitchFamily="34" charset="0"/>
            </a:endParaRPr>
          </a:p>
          <a:p>
            <a:endParaRPr lang="en-US" sz="1600" baseline="-25000" dirty="0" smtClean="0">
              <a:solidFill>
                <a:schemeClr val="tx1"/>
              </a:solidFill>
              <a:latin typeface="Arial" pitchFamily="34" charset="0"/>
            </a:endParaRPr>
          </a:p>
          <a:p>
            <a:r>
              <a:rPr lang="en-US" sz="1600" dirty="0" smtClean="0">
                <a:solidFill>
                  <a:schemeClr val="tx1"/>
                </a:solidFill>
                <a:latin typeface="Arial" pitchFamily="34" charset="0"/>
              </a:rPr>
              <a:t>The </a:t>
            </a:r>
            <a:r>
              <a:rPr lang="en-US" sz="1600" dirty="0" err="1" smtClean="0">
                <a:solidFill>
                  <a:schemeClr val="tx1"/>
                </a:solidFill>
                <a:latin typeface="Arial" pitchFamily="34" charset="0"/>
              </a:rPr>
              <a:t>eigen</a:t>
            </a:r>
            <a:r>
              <a:rPr lang="en-US" sz="1600" dirty="0" smtClean="0">
                <a:solidFill>
                  <a:schemeClr val="tx1"/>
                </a:solidFill>
                <a:latin typeface="Arial" pitchFamily="34" charset="0"/>
              </a:rPr>
              <a:t> values (</a:t>
            </a:r>
            <a:r>
              <a:rPr lang="el-GR" sz="1600" dirty="0" smtClean="0">
                <a:solidFill>
                  <a:schemeClr val="tx1"/>
                </a:solidFill>
                <a:latin typeface="Arial" pitchFamily="34" charset="0"/>
              </a:rPr>
              <a:t>λ</a:t>
            </a:r>
            <a:r>
              <a:rPr lang="en-US" sz="1600" baseline="-25000" dirty="0" smtClean="0">
                <a:solidFill>
                  <a:schemeClr val="tx1"/>
                </a:solidFill>
                <a:latin typeface="Arial" pitchFamily="34" charset="0"/>
              </a:rPr>
              <a:t>1</a:t>
            </a:r>
            <a:r>
              <a:rPr lang="en-US" sz="1600" dirty="0" smtClean="0">
                <a:solidFill>
                  <a:schemeClr val="tx1"/>
                </a:solidFill>
                <a:latin typeface="Arial" pitchFamily="34" charset="0"/>
              </a:rPr>
              <a:t>,</a:t>
            </a:r>
            <a:r>
              <a:rPr lang="el-GR" sz="1600" dirty="0" smtClean="0">
                <a:solidFill>
                  <a:schemeClr val="tx1"/>
                </a:solidFill>
                <a:latin typeface="Arial" pitchFamily="34" charset="0"/>
              </a:rPr>
              <a:t>λ</a:t>
            </a:r>
            <a:r>
              <a:rPr lang="en-US" sz="1600" baseline="-25000" dirty="0" smtClean="0">
                <a:solidFill>
                  <a:schemeClr val="tx1"/>
                </a:solidFill>
                <a:latin typeface="Arial" pitchFamily="34" charset="0"/>
              </a:rPr>
              <a:t>2</a:t>
            </a:r>
            <a:r>
              <a:rPr lang="en-US" sz="1600" dirty="0" smtClean="0">
                <a:solidFill>
                  <a:schemeClr val="tx1"/>
                </a:solidFill>
                <a:latin typeface="Arial" pitchFamily="34" charset="0"/>
              </a:rPr>
              <a:t>)  and </a:t>
            </a:r>
            <a:r>
              <a:rPr lang="en-US" sz="1600" dirty="0" err="1" smtClean="0">
                <a:solidFill>
                  <a:schemeClr val="tx1"/>
                </a:solidFill>
                <a:latin typeface="Arial" pitchFamily="34" charset="0"/>
              </a:rPr>
              <a:t>eigen</a:t>
            </a:r>
            <a:r>
              <a:rPr lang="en-US" sz="1600" dirty="0" smtClean="0">
                <a:solidFill>
                  <a:schemeClr val="tx1"/>
                </a:solidFill>
                <a:latin typeface="Arial" pitchFamily="34" charset="0"/>
              </a:rPr>
              <a:t> vectors (v</a:t>
            </a:r>
            <a:r>
              <a:rPr lang="en-US" sz="1600" baseline="-25000" dirty="0" smtClean="0">
                <a:solidFill>
                  <a:schemeClr val="tx1"/>
                </a:solidFill>
                <a:latin typeface="Arial" pitchFamily="34" charset="0"/>
              </a:rPr>
              <a:t>1</a:t>
            </a:r>
            <a:r>
              <a:rPr lang="en-US" sz="1600" dirty="0" smtClean="0">
                <a:solidFill>
                  <a:schemeClr val="tx1"/>
                </a:solidFill>
                <a:latin typeface="Arial" pitchFamily="34" charset="0"/>
              </a:rPr>
              <a:t>,v</a:t>
            </a:r>
            <a:r>
              <a:rPr lang="en-US" sz="1600" baseline="-25000" dirty="0" smtClean="0">
                <a:solidFill>
                  <a:schemeClr val="tx1"/>
                </a:solidFill>
                <a:latin typeface="Arial" pitchFamily="34" charset="0"/>
              </a:rPr>
              <a:t>2</a:t>
            </a:r>
            <a:r>
              <a:rPr lang="en-US" sz="1600" dirty="0" smtClean="0">
                <a:solidFill>
                  <a:schemeClr val="tx1"/>
                </a:solidFill>
                <a:latin typeface="Arial" pitchFamily="34" charset="0"/>
              </a:rPr>
              <a:t>) </a:t>
            </a:r>
            <a:endParaRPr lang="en-US" sz="1600" dirty="0" smtClean="0">
              <a:solidFill>
                <a:schemeClr val="tx1"/>
              </a:solidFill>
              <a:latin typeface="Arial" pitchFamily="34" charset="0"/>
            </a:endParaRPr>
          </a:p>
          <a:p>
            <a:r>
              <a:rPr lang="en-US" sz="1600" dirty="0" smtClean="0">
                <a:solidFill>
                  <a:schemeClr val="tx1"/>
                </a:solidFill>
                <a:latin typeface="Arial" pitchFamily="34" charset="0"/>
              </a:rPr>
              <a:t> principle </a:t>
            </a:r>
            <a:r>
              <a:rPr lang="en-US" sz="1600" dirty="0" smtClean="0">
                <a:solidFill>
                  <a:schemeClr val="tx1"/>
                </a:solidFill>
                <a:latin typeface="Arial" pitchFamily="34" charset="0"/>
              </a:rPr>
              <a:t>curvatures  and their orientations</a:t>
            </a:r>
            <a:r>
              <a:rPr lang="en-US" sz="1600" dirty="0" smtClean="0">
                <a:solidFill>
                  <a:schemeClr val="tx1"/>
                </a:solidFill>
                <a:latin typeface="Arial" pitchFamily="34" charset="0"/>
              </a:rPr>
              <a:t>.</a:t>
            </a:r>
          </a:p>
          <a:p>
            <a:endParaRPr lang="en-US" sz="1600" dirty="0" smtClean="0">
              <a:solidFill>
                <a:schemeClr val="tx1"/>
              </a:solidFill>
              <a:latin typeface="Arial" pitchFamily="34" charset="0"/>
            </a:endParaRPr>
          </a:p>
          <a:p>
            <a:r>
              <a:rPr lang="en-US" sz="1600" dirty="0" smtClean="0">
                <a:solidFill>
                  <a:schemeClr val="tx1"/>
                </a:solidFill>
                <a:latin typeface="Arial" pitchFamily="34" charset="0"/>
              </a:rPr>
              <a:t>The </a:t>
            </a:r>
            <a:r>
              <a:rPr lang="en-US" sz="1600" dirty="0" err="1" smtClean="0">
                <a:solidFill>
                  <a:schemeClr val="tx1"/>
                </a:solidFill>
                <a:latin typeface="Arial" pitchFamily="34" charset="0"/>
              </a:rPr>
              <a:t>vesselness</a:t>
            </a:r>
            <a:r>
              <a:rPr lang="en-US" sz="1600" dirty="0" smtClean="0">
                <a:solidFill>
                  <a:schemeClr val="tx1"/>
                </a:solidFill>
                <a:latin typeface="Arial" pitchFamily="34" charset="0"/>
              </a:rPr>
              <a:t> measure for various scales is given by </a:t>
            </a:r>
          </a:p>
          <a:p>
            <a:r>
              <a:rPr lang="en-US" dirty="0" smtClean="0">
                <a:solidFill>
                  <a:schemeClr val="tx1"/>
                </a:solidFill>
                <a:latin typeface="Arial" pitchFamily="34" charset="0"/>
              </a:rPr>
              <a:t> </a:t>
            </a:r>
          </a:p>
          <a:p>
            <a:endParaRPr lang="en-US" dirty="0">
              <a:solidFill>
                <a:schemeClr val="tx1"/>
              </a:solidFill>
              <a:latin typeface="Arial" pitchFamily="34" charset="0"/>
            </a:endParaRPr>
          </a:p>
        </p:txBody>
      </p:sp>
      <p:graphicFrame>
        <p:nvGraphicFramePr>
          <p:cNvPr id="20" name="Object 19"/>
          <p:cNvGraphicFramePr>
            <a:graphicFrameLocks noChangeAspect="1"/>
          </p:cNvGraphicFramePr>
          <p:nvPr/>
        </p:nvGraphicFramePr>
        <p:xfrm>
          <a:off x="2111828" y="1110344"/>
          <a:ext cx="304800" cy="406400"/>
        </p:xfrm>
        <a:graphic>
          <a:graphicData uri="http://schemas.openxmlformats.org/presentationml/2006/ole">
            <p:oleObj spid="_x0000_s53262" name="Equation" r:id="rId3" imgW="152280" imgH="203040" progId="Equation.3">
              <p:embed/>
            </p:oleObj>
          </a:graphicData>
        </a:graphic>
      </p:graphicFrame>
      <p:pic>
        <p:nvPicPr>
          <p:cNvPr id="53264" name="Picture 1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7725" y="2046820"/>
            <a:ext cx="2276475" cy="391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66" name="Picture 1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14400" y="3276600"/>
            <a:ext cx="3505963" cy="714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67" name="Picture 1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19150" y="5609886"/>
            <a:ext cx="2990850" cy="790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00800" y="4766771"/>
            <a:ext cx="1447800" cy="997229"/>
          </a:xfrm>
          <a:prstGeom prst="rect">
            <a:avLst/>
          </a:prstGeom>
          <a:noFill/>
          <a:ln w="36000">
            <a:noFill/>
            <a:round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7010400" y="5712023"/>
            <a:ext cx="40267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</a:rPr>
              <a:t>L</a:t>
            </a:r>
            <a:r>
              <a:rPr lang="en-US" sz="1400" baseline="-25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</a:rPr>
              <a:t>xx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0" name="Picture 1" descr="C:\Users\BALA\Desktop\fig23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02297" y="990600"/>
            <a:ext cx="4588950" cy="2895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Rectangle 10"/>
          <p:cNvSpPr/>
          <p:nvPr/>
        </p:nvSpPr>
        <p:spPr>
          <a:xfrm>
            <a:off x="6096000" y="3962400"/>
            <a:ext cx="264142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</a:rPr>
              <a:t>Topographic view of sub image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4800" y="6495568"/>
            <a:ext cx="8839200" cy="2862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 defTabSz="914400">
              <a:lnSpc>
                <a:spcPct val="90000"/>
              </a:lnSpc>
              <a:spcBef>
                <a:spcPct val="20000"/>
              </a:spcBef>
              <a:buClr>
                <a:srgbClr val="FFFFFF"/>
              </a:buClr>
              <a:buSzPct val="100000"/>
              <a:buFont typeface="Corbel" pitchFamily="32" charset="0"/>
              <a:buNone/>
              <a:defRPr/>
            </a:pPr>
            <a:r>
              <a:rPr lang="en-US" sz="1400" kern="0" dirty="0" err="1" smtClean="0">
                <a:solidFill>
                  <a:schemeClr val="accent6">
                    <a:lumMod val="50000"/>
                  </a:schemeClr>
                </a:solidFill>
              </a:rPr>
              <a:t>A.Frangi</a:t>
            </a:r>
            <a:r>
              <a:rPr lang="en-US" sz="1400" kern="0" dirty="0" smtClean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en-US" sz="1400" kern="0" dirty="0" smtClean="0">
                <a:solidFill>
                  <a:schemeClr val="accent6">
                    <a:lumMod val="50000"/>
                  </a:schemeClr>
                </a:solidFill>
              </a:rPr>
              <a:t>W. </a:t>
            </a:r>
            <a:r>
              <a:rPr lang="en-US" sz="1400" kern="0" dirty="0" err="1" smtClean="0">
                <a:solidFill>
                  <a:schemeClr val="accent6">
                    <a:lumMod val="50000"/>
                  </a:schemeClr>
                </a:solidFill>
              </a:rPr>
              <a:t>Niessen</a:t>
            </a:r>
            <a:r>
              <a:rPr lang="en-US" sz="1400" kern="0" dirty="0" smtClean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en-US" sz="1400" kern="0" dirty="0" err="1" smtClean="0">
                <a:solidFill>
                  <a:schemeClr val="accent6">
                    <a:lumMod val="50000"/>
                  </a:schemeClr>
                </a:solidFill>
              </a:rPr>
              <a:t>Koen</a:t>
            </a:r>
            <a:r>
              <a:rPr lang="en-US" sz="1400" kern="0" dirty="0" smtClean="0">
                <a:solidFill>
                  <a:schemeClr val="accent6">
                    <a:lumMod val="50000"/>
                  </a:schemeClr>
                </a:solidFill>
              </a:rPr>
              <a:t> L. </a:t>
            </a:r>
            <a:r>
              <a:rPr lang="en-US" sz="1400" kern="0" dirty="0" err="1" smtClean="0">
                <a:solidFill>
                  <a:schemeClr val="accent6">
                    <a:lumMod val="50000"/>
                  </a:schemeClr>
                </a:solidFill>
              </a:rPr>
              <a:t>Vincken</a:t>
            </a:r>
            <a:r>
              <a:rPr lang="en-US" sz="1400" kern="0" dirty="0" smtClean="0">
                <a:solidFill>
                  <a:schemeClr val="accent6">
                    <a:lumMod val="50000"/>
                  </a:schemeClr>
                </a:solidFill>
              </a:rPr>
              <a:t>, Max A. </a:t>
            </a:r>
            <a:r>
              <a:rPr lang="en-US" sz="1400" kern="0" dirty="0" err="1" smtClean="0">
                <a:solidFill>
                  <a:schemeClr val="accent6">
                    <a:lumMod val="50000"/>
                  </a:schemeClr>
                </a:solidFill>
              </a:rPr>
              <a:t>Viergever</a:t>
            </a:r>
            <a:r>
              <a:rPr lang="en-US" sz="1400" kern="0" dirty="0" smtClean="0">
                <a:solidFill>
                  <a:srgbClr val="FF3300"/>
                </a:solidFill>
              </a:rPr>
              <a:t>,  “</a:t>
            </a:r>
            <a:r>
              <a:rPr lang="en-US" sz="1400" i="1" kern="0" dirty="0" err="1" smtClean="0">
                <a:solidFill>
                  <a:srgbClr val="FF3300"/>
                </a:solidFill>
              </a:rPr>
              <a:t>Multiscale</a:t>
            </a:r>
            <a:r>
              <a:rPr lang="en-US" sz="1400" i="1" kern="0" dirty="0" smtClean="0">
                <a:solidFill>
                  <a:srgbClr val="FF3300"/>
                </a:solidFill>
              </a:rPr>
              <a:t> vessel enhancement </a:t>
            </a:r>
            <a:r>
              <a:rPr lang="en-US" sz="1400" i="1" kern="0" dirty="0" err="1" smtClean="0">
                <a:solidFill>
                  <a:srgbClr val="FF3300"/>
                </a:solidFill>
              </a:rPr>
              <a:t>ﬁltering</a:t>
            </a:r>
            <a:r>
              <a:rPr lang="en-US" sz="1400" i="1" kern="0" dirty="0" smtClean="0">
                <a:solidFill>
                  <a:srgbClr val="FF3300"/>
                </a:solidFill>
              </a:rPr>
              <a:t>”</a:t>
            </a:r>
            <a:r>
              <a:rPr lang="en-US" sz="1400" kern="0" dirty="0" smtClean="0">
                <a:solidFill>
                  <a:srgbClr val="FF3300"/>
                </a:solidFill>
              </a:rPr>
              <a:t> </a:t>
            </a:r>
            <a:r>
              <a:rPr lang="en-US" sz="1400" kern="0" dirty="0" smtClean="0">
                <a:solidFill>
                  <a:srgbClr val="FF3300"/>
                </a:solidFill>
              </a:rPr>
              <a:t> </a:t>
            </a:r>
            <a:r>
              <a:rPr lang="en-US" sz="1400" kern="0" dirty="0" smtClean="0">
                <a:solidFill>
                  <a:srgbClr val="993300"/>
                </a:solidFill>
              </a:rPr>
              <a:t>MICCAI, 1998</a:t>
            </a:r>
            <a:endParaRPr lang="en-US" sz="1400" kern="0" dirty="0">
              <a:solidFill>
                <a:srgbClr val="9933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447800"/>
            <a:ext cx="7772400" cy="5181600"/>
          </a:xfrm>
        </p:spPr>
        <p:txBody>
          <a:bodyPr/>
          <a:lstStyle/>
          <a:p>
            <a:r>
              <a:rPr lang="en-US" sz="1800" dirty="0" smtClean="0">
                <a:latin typeface="Arial" pitchFamily="34" charset="0"/>
                <a:cs typeface="Arial" pitchFamily="34" charset="0"/>
              </a:rPr>
              <a:t>Introduction to Image registration </a:t>
            </a:r>
          </a:p>
          <a:p>
            <a:r>
              <a:rPr lang="en-US" sz="1800" dirty="0" smtClean="0">
                <a:latin typeface="Arial" pitchFamily="34" charset="0"/>
                <a:cs typeface="Arial" pitchFamily="34" charset="0"/>
              </a:rPr>
              <a:t>Retinal imaging background</a:t>
            </a:r>
          </a:p>
          <a:p>
            <a:pPr lvl="1"/>
            <a:r>
              <a:rPr lang="en-US" dirty="0" smtClean="0">
                <a:latin typeface="Arial" pitchFamily="34" charset="0"/>
                <a:cs typeface="Arial" pitchFamily="34" charset="0"/>
              </a:rPr>
              <a:t>Motivation</a:t>
            </a:r>
          </a:p>
          <a:p>
            <a:pPr lvl="1"/>
            <a:r>
              <a:rPr lang="en-US" dirty="0" smtClean="0">
                <a:latin typeface="Arial" pitchFamily="34" charset="0"/>
                <a:cs typeface="Arial" pitchFamily="34" charset="0"/>
              </a:rPr>
              <a:t>Application</a:t>
            </a:r>
          </a:p>
          <a:p>
            <a:pPr lvl="1"/>
            <a:r>
              <a:rPr lang="en-US" dirty="0" smtClean="0">
                <a:latin typeface="Arial" pitchFamily="34" charset="0"/>
                <a:cs typeface="Arial" pitchFamily="34" charset="0"/>
              </a:rPr>
              <a:t>Challenges</a:t>
            </a:r>
          </a:p>
          <a:p>
            <a:r>
              <a:rPr lang="en-US" sz="1800" dirty="0" smtClean="0">
                <a:latin typeface="Arial" pitchFamily="34" charset="0"/>
                <a:cs typeface="Arial" pitchFamily="34" charset="0"/>
              </a:rPr>
              <a:t>Retinal image registration paradigm </a:t>
            </a:r>
          </a:p>
          <a:p>
            <a:pPr lvl="1"/>
            <a:r>
              <a:rPr lang="en-US" dirty="0" smtClean="0">
                <a:latin typeface="Arial" pitchFamily="34" charset="0"/>
                <a:cs typeface="Arial" pitchFamily="34" charset="0"/>
              </a:rPr>
              <a:t>Relevant literature</a:t>
            </a:r>
          </a:p>
          <a:p>
            <a:r>
              <a:rPr lang="en-US" sz="1800" dirty="0" smtClean="0">
                <a:latin typeface="Arial" pitchFamily="34" charset="0"/>
                <a:cs typeface="Arial" pitchFamily="34" charset="0"/>
              </a:rPr>
              <a:t>Proposed framework</a:t>
            </a:r>
          </a:p>
          <a:p>
            <a:pPr lvl="1"/>
            <a:r>
              <a:rPr lang="en-US" dirty="0" smtClean="0">
                <a:latin typeface="Arial" pitchFamily="34" charset="0"/>
                <a:cs typeface="Arial" pitchFamily="34" charset="0"/>
              </a:rPr>
              <a:t>Vessel enhancement </a:t>
            </a:r>
          </a:p>
          <a:p>
            <a:pPr lvl="1"/>
            <a:r>
              <a:rPr lang="en-US" dirty="0" smtClean="0">
                <a:latin typeface="Arial" pitchFamily="34" charset="0"/>
                <a:cs typeface="Arial" pitchFamily="34" charset="0"/>
              </a:rPr>
              <a:t>Landmark detection</a:t>
            </a:r>
          </a:p>
          <a:p>
            <a:pPr lvl="1"/>
            <a:r>
              <a:rPr lang="en-US" dirty="0" smtClean="0">
                <a:latin typeface="Arial" pitchFamily="34" charset="0"/>
                <a:cs typeface="Arial" pitchFamily="34" charset="0"/>
              </a:rPr>
              <a:t>Radon based descriptor for feature matching</a:t>
            </a:r>
          </a:p>
          <a:p>
            <a:pPr lvl="1"/>
            <a:r>
              <a:rPr lang="en-US" dirty="0" smtClean="0">
                <a:latin typeface="Arial" pitchFamily="34" charset="0"/>
                <a:cs typeface="Arial" pitchFamily="34" charset="0"/>
              </a:rPr>
              <a:t>Transformation estimation at various stages</a:t>
            </a:r>
          </a:p>
          <a:p>
            <a:r>
              <a:rPr lang="en-US" sz="1800" dirty="0" smtClean="0">
                <a:latin typeface="Arial" pitchFamily="34" charset="0"/>
                <a:cs typeface="Arial" pitchFamily="34" charset="0"/>
              </a:rPr>
              <a:t>Experimental setup and results</a:t>
            </a:r>
          </a:p>
          <a:p>
            <a:r>
              <a:rPr lang="en-US" sz="1800" dirty="0" smtClean="0">
                <a:latin typeface="Arial" pitchFamily="34" charset="0"/>
                <a:cs typeface="Arial" pitchFamily="34" charset="0"/>
              </a:rPr>
              <a:t>Conclusion and future work</a:t>
            </a:r>
          </a:p>
          <a:p>
            <a:r>
              <a:rPr lang="en-US" sz="1800" dirty="0" smtClean="0">
                <a:latin typeface="Arial" pitchFamily="34" charset="0"/>
                <a:cs typeface="Arial" pitchFamily="34" charset="0"/>
              </a:rPr>
              <a:t>Feedback, reviews and questions</a:t>
            </a:r>
          </a:p>
          <a:p>
            <a:pPr lvl="1"/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Vessel Enhancement Method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66800" y="1371600"/>
            <a:ext cx="7696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  <a:latin typeface="Arial" pitchFamily="34" charset="0"/>
              </a:rPr>
              <a:t>The final vessel enhanced  R  is given by</a:t>
            </a:r>
          </a:p>
          <a:p>
            <a:endParaRPr lang="en-US" dirty="0" smtClean="0">
              <a:solidFill>
                <a:schemeClr val="tx1"/>
              </a:solidFill>
              <a:latin typeface="Arial" pitchFamily="34" charset="0"/>
            </a:endParaRPr>
          </a:p>
          <a:p>
            <a:endParaRPr lang="en-US" dirty="0" smtClean="0">
              <a:solidFill>
                <a:schemeClr val="tx1"/>
              </a:solidFill>
              <a:latin typeface="Arial" pitchFamily="34" charset="0"/>
            </a:endParaRPr>
          </a:p>
          <a:p>
            <a:endParaRPr lang="en-US" dirty="0" smtClean="0">
              <a:solidFill>
                <a:schemeClr val="tx1"/>
              </a:solidFill>
              <a:latin typeface="Arial" pitchFamily="34" charset="0"/>
            </a:endParaRPr>
          </a:p>
          <a:p>
            <a:endParaRPr lang="en-US" dirty="0" smtClean="0">
              <a:solidFill>
                <a:schemeClr val="tx1"/>
              </a:solidFill>
              <a:latin typeface="Arial" pitchFamily="34" charset="0"/>
            </a:endParaRPr>
          </a:p>
          <a:p>
            <a:r>
              <a:rPr lang="en-US" dirty="0" smtClean="0">
                <a:solidFill>
                  <a:schemeClr val="tx1"/>
                </a:solidFill>
                <a:latin typeface="Arial" pitchFamily="34" charset="0"/>
              </a:rPr>
              <a:t>The </a:t>
            </a:r>
            <a:r>
              <a:rPr lang="en-US" dirty="0" err="1" smtClean="0">
                <a:solidFill>
                  <a:schemeClr val="tx1"/>
                </a:solidFill>
                <a:latin typeface="Arial" pitchFamily="34" charset="0"/>
              </a:rPr>
              <a:t>eigen</a:t>
            </a:r>
            <a:r>
              <a:rPr lang="en-US" dirty="0" smtClean="0">
                <a:solidFill>
                  <a:schemeClr val="tx1"/>
                </a:solidFill>
                <a:latin typeface="Arial" pitchFamily="34" charset="0"/>
              </a:rPr>
              <a:t> vectors corresponding to R (</a:t>
            </a:r>
            <a:r>
              <a:rPr lang="en-US" b="1" dirty="0" smtClean="0">
                <a:solidFill>
                  <a:schemeClr val="tx1"/>
                </a:solidFill>
                <a:latin typeface="Arial" pitchFamily="34" charset="0"/>
              </a:rPr>
              <a:t>x</a:t>
            </a:r>
            <a:r>
              <a:rPr lang="en-US" dirty="0" smtClean="0">
                <a:solidFill>
                  <a:schemeClr val="tx1"/>
                </a:solidFill>
                <a:latin typeface="Arial" pitchFamily="34" charset="0"/>
              </a:rPr>
              <a:t>) is computed as  </a:t>
            </a:r>
            <a:endParaRPr lang="en-US" dirty="0">
              <a:solidFill>
                <a:schemeClr val="tx1"/>
              </a:solidFill>
              <a:latin typeface="Arial" pitchFamily="34" charset="0"/>
            </a:endParaRPr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4600" y="2133600"/>
            <a:ext cx="3028950" cy="451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34200" y="2743200"/>
            <a:ext cx="466725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4" name="Picture 4"/>
          <p:cNvPicPr>
            <a:picLocks noChangeAspect="1" noChangeArrowheads="1"/>
          </p:cNvPicPr>
          <p:nvPr/>
        </p:nvPicPr>
        <p:blipFill>
          <a:blip r:embed="rId4" cstate="print"/>
          <a:srcRect l="14815" t="15176" r="7407" b="8943"/>
          <a:stretch>
            <a:fillRect/>
          </a:stretch>
        </p:blipFill>
        <p:spPr bwMode="auto">
          <a:xfrm>
            <a:off x="3657600" y="3276600"/>
            <a:ext cx="208026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5" name="Picture 5"/>
          <p:cNvPicPr>
            <a:picLocks noChangeAspect="1" noChangeArrowheads="1"/>
          </p:cNvPicPr>
          <p:nvPr/>
        </p:nvPicPr>
        <p:blipFill>
          <a:blip r:embed="rId5" cstate="print"/>
          <a:srcRect l="11765" t="11905" r="17647" b="10714"/>
          <a:stretch>
            <a:fillRect/>
          </a:stretch>
        </p:blipFill>
        <p:spPr bwMode="auto">
          <a:xfrm>
            <a:off x="1447800" y="3276600"/>
            <a:ext cx="20574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6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67400" y="3200400"/>
            <a:ext cx="2324100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1752600" y="5410200"/>
            <a:ext cx="152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solidFill>
                  <a:schemeClr val="tx1"/>
                </a:solidFill>
                <a:latin typeface="Arial" pitchFamily="34" charset="0"/>
              </a:rPr>
              <a:t>Subimage</a:t>
            </a:r>
            <a:r>
              <a:rPr lang="en-US" sz="1400" dirty="0" smtClean="0">
                <a:solidFill>
                  <a:schemeClr val="tx1"/>
                </a:solidFill>
                <a:latin typeface="Arial" pitchFamily="34" charset="0"/>
              </a:rPr>
              <a:t> </a:t>
            </a:r>
            <a:endParaRPr lang="en-US" sz="1400" dirty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733800" y="5410200"/>
            <a:ext cx="2438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tx1"/>
                </a:solidFill>
                <a:latin typeface="Arial" pitchFamily="34" charset="0"/>
              </a:rPr>
              <a:t>Vessel enhanced image </a:t>
            </a:r>
            <a:endParaRPr lang="en-US" sz="1400" dirty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943600" y="5410200"/>
            <a:ext cx="2438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tx1"/>
                </a:solidFill>
                <a:latin typeface="Arial" pitchFamily="34" charset="0"/>
              </a:rPr>
              <a:t>Principle minima directions</a:t>
            </a:r>
            <a:endParaRPr lang="en-US" sz="1400" dirty="0">
              <a:solidFill>
                <a:schemeClr val="tx1"/>
              </a:solidFill>
              <a:latin typeface="Arial" pitchFamily="34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 bwMode="auto">
          <a:xfrm>
            <a:off x="6705600" y="5791200"/>
            <a:ext cx="0" cy="3810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6" name="TextBox 15"/>
          <p:cNvSpPr txBox="1"/>
          <p:nvPr/>
        </p:nvSpPr>
        <p:spPr>
          <a:xfrm>
            <a:off x="6096000" y="6172200"/>
            <a:ext cx="2438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tx1"/>
                </a:solidFill>
                <a:latin typeface="Arial" pitchFamily="34" charset="0"/>
              </a:rPr>
              <a:t>Landmark detection method</a:t>
            </a:r>
            <a:endParaRPr lang="en-US" sz="1400" dirty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04800" y="6495568"/>
            <a:ext cx="8839200" cy="2862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 defTabSz="914400">
              <a:lnSpc>
                <a:spcPct val="90000"/>
              </a:lnSpc>
              <a:spcBef>
                <a:spcPct val="20000"/>
              </a:spcBef>
              <a:buClr>
                <a:srgbClr val="FFFFFF"/>
              </a:buClr>
              <a:buSzPct val="100000"/>
              <a:buFont typeface="Corbel" pitchFamily="32" charset="0"/>
              <a:buNone/>
              <a:defRPr/>
            </a:pPr>
            <a:r>
              <a:rPr lang="en-US" sz="1400" kern="0" dirty="0" smtClean="0">
                <a:solidFill>
                  <a:schemeClr val="accent6">
                    <a:lumMod val="50000"/>
                  </a:schemeClr>
                </a:solidFill>
              </a:rPr>
              <a:t>Tony </a:t>
            </a:r>
            <a:r>
              <a:rPr lang="en-US" sz="1400" kern="0" dirty="0" err="1" smtClean="0">
                <a:solidFill>
                  <a:schemeClr val="accent6">
                    <a:lumMod val="50000"/>
                  </a:schemeClr>
                </a:solidFill>
              </a:rPr>
              <a:t>Lindeberg</a:t>
            </a:r>
            <a:r>
              <a:rPr lang="en-US" sz="1400" kern="0" dirty="0" smtClean="0">
                <a:solidFill>
                  <a:srgbClr val="FF3300"/>
                </a:solidFill>
              </a:rPr>
              <a:t>,  “</a:t>
            </a:r>
            <a:r>
              <a:rPr lang="en-US" sz="1400" i="1" kern="0" dirty="0" smtClean="0">
                <a:solidFill>
                  <a:srgbClr val="FF3300"/>
                </a:solidFill>
              </a:rPr>
              <a:t>Scale-Space Theory in Computer Vision”</a:t>
            </a:r>
            <a:r>
              <a:rPr lang="en-US" sz="1400" kern="0" dirty="0" smtClean="0">
                <a:solidFill>
                  <a:srgbClr val="FF3300"/>
                </a:solidFill>
              </a:rPr>
              <a:t> , </a:t>
            </a:r>
            <a:r>
              <a:rPr lang="en-US" sz="1400" kern="0" dirty="0" smtClean="0">
                <a:solidFill>
                  <a:srgbClr val="993300"/>
                </a:solidFill>
              </a:rPr>
              <a:t>KTH, 1994</a:t>
            </a:r>
            <a:endParaRPr lang="en-US" sz="1400" kern="0" dirty="0">
              <a:solidFill>
                <a:srgbClr val="9933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Landmark Detection</a:t>
            </a:r>
            <a:endParaRPr lang="en-US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219200"/>
            <a:ext cx="4648200" cy="439707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5105400" y="3200400"/>
            <a:ext cx="40386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C00000"/>
                </a:solidFill>
                <a:latin typeface="Arial" pitchFamily="34" charset="0"/>
              </a:rPr>
              <a:t>Proposed </a:t>
            </a:r>
            <a:r>
              <a:rPr lang="en-US" sz="1600" dirty="0" smtClean="0">
                <a:solidFill>
                  <a:srgbClr val="C00000"/>
                </a:solidFill>
                <a:latin typeface="Arial" pitchFamily="34" charset="0"/>
              </a:rPr>
              <a:t> new landmark detection </a:t>
            </a:r>
            <a:r>
              <a:rPr lang="en-US" sz="1600" dirty="0" smtClean="0">
                <a:solidFill>
                  <a:srgbClr val="C00000"/>
                </a:solidFill>
                <a:latin typeface="Arial" pitchFamily="34" charset="0"/>
              </a:rPr>
              <a:t>c</a:t>
            </a:r>
            <a:r>
              <a:rPr lang="en-US" sz="1600" dirty="0" smtClean="0">
                <a:solidFill>
                  <a:srgbClr val="C00000"/>
                </a:solidFill>
                <a:latin typeface="Arial" pitchFamily="34" charset="0"/>
              </a:rPr>
              <a:t>haracteristics</a:t>
            </a:r>
            <a:r>
              <a:rPr lang="en-US" sz="1600" dirty="0" smtClean="0">
                <a:solidFill>
                  <a:srgbClr val="C00000"/>
                </a:solidFill>
                <a:latin typeface="Arial" pitchFamily="34" charset="0"/>
                <a:sym typeface="Wingdings" pitchFamily="2" charset="2"/>
              </a:rPr>
              <a:t>: </a:t>
            </a:r>
            <a:endParaRPr lang="en-US" sz="1600" dirty="0" smtClean="0">
              <a:solidFill>
                <a:srgbClr val="C00000"/>
              </a:solidFill>
              <a:latin typeface="Arial" pitchFamily="34" charset="0"/>
              <a:sym typeface="Wingdings" pitchFamily="2" charset="2"/>
            </a:endParaRPr>
          </a:p>
          <a:p>
            <a:pPr marL="342900" indent="-342900">
              <a:buAutoNum type="arabicParenBoth"/>
            </a:pPr>
            <a:r>
              <a:rPr lang="en-US" sz="1600" dirty="0" smtClean="0">
                <a:solidFill>
                  <a:schemeClr val="accent6"/>
                </a:solidFill>
                <a:latin typeface="Arial" pitchFamily="34" charset="0"/>
                <a:sym typeface="Wingdings" pitchFamily="2" charset="2"/>
              </a:rPr>
              <a:t>They </a:t>
            </a:r>
            <a:r>
              <a:rPr lang="en-US" sz="1600" dirty="0" smtClean="0">
                <a:solidFill>
                  <a:schemeClr val="accent6"/>
                </a:solidFill>
                <a:latin typeface="Arial" pitchFamily="34" charset="0"/>
                <a:sym typeface="Wingdings" pitchFamily="2" charset="2"/>
              </a:rPr>
              <a:t>are widely spread</a:t>
            </a:r>
          </a:p>
          <a:p>
            <a:pPr marL="342900" indent="-342900"/>
            <a:r>
              <a:rPr lang="en-US" sz="1600" dirty="0" smtClean="0">
                <a:solidFill>
                  <a:schemeClr val="accent6"/>
                </a:solidFill>
                <a:latin typeface="Arial" pitchFamily="34" charset="0"/>
                <a:sym typeface="Wingdings" pitchFamily="2" charset="2"/>
              </a:rPr>
              <a:t>(2)They </a:t>
            </a:r>
            <a:r>
              <a:rPr lang="en-US" sz="1600" dirty="0" smtClean="0">
                <a:solidFill>
                  <a:schemeClr val="accent6"/>
                </a:solidFill>
                <a:latin typeface="Arial" pitchFamily="34" charset="0"/>
                <a:sym typeface="Wingdings" pitchFamily="2" charset="2"/>
              </a:rPr>
              <a:t>have maximum presence on vasculature	</a:t>
            </a:r>
            <a:endParaRPr lang="en-US" sz="1600" dirty="0">
              <a:solidFill>
                <a:schemeClr val="accent6"/>
              </a:solidFill>
              <a:latin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029200" y="1447800"/>
            <a:ext cx="4495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accent6"/>
                </a:solidFill>
                <a:latin typeface="Arial" pitchFamily="34" charset="0"/>
              </a:rPr>
              <a:t>Vessels are the best representatives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accent6"/>
                </a:solidFill>
                <a:latin typeface="Arial" pitchFamily="34" charset="0"/>
              </a:rPr>
              <a:t>Junctions/cross-over </a:t>
            </a:r>
            <a:r>
              <a:rPr lang="en-US" sz="1600" dirty="0" smtClean="0">
                <a:solidFill>
                  <a:schemeClr val="accent6"/>
                </a:solidFill>
                <a:latin typeface="Arial" pitchFamily="34" charset="0"/>
              </a:rPr>
              <a:t>points are not </a:t>
            </a:r>
            <a:r>
              <a:rPr lang="en-US" sz="1600" dirty="0" smtClean="0">
                <a:solidFill>
                  <a:schemeClr val="accent6"/>
                </a:solidFill>
                <a:latin typeface="Arial" pitchFamily="34" charset="0"/>
              </a:rPr>
              <a:t>enough</a:t>
            </a:r>
            <a:endParaRPr lang="en-US" sz="1600" dirty="0" smtClean="0">
              <a:solidFill>
                <a:schemeClr val="accent6"/>
              </a:solidFill>
              <a:latin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200" y="5715000"/>
            <a:ext cx="4495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</a:rPr>
              <a:t>Vessel junctions &amp; cross over points as 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</a:rPr>
              <a:t>landmarks[5]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</a:endParaRPr>
          </a:p>
        </p:txBody>
      </p:sp>
      <p:sp>
        <p:nvSpPr>
          <p:cNvPr id="11" name="Rectangle 11"/>
          <p:cNvSpPr txBox="1">
            <a:spLocks noChangeArrowheads="1"/>
          </p:cNvSpPr>
          <p:nvPr/>
        </p:nvSpPr>
        <p:spPr bwMode="auto">
          <a:xfrm>
            <a:off x="228600" y="6248400"/>
            <a:ext cx="89154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just" defTabSz="914400">
              <a:lnSpc>
                <a:spcPct val="90000"/>
              </a:lnSpc>
              <a:spcBef>
                <a:spcPct val="20000"/>
              </a:spcBef>
              <a:buClr>
                <a:srgbClr val="FFFFFF"/>
              </a:buClr>
              <a:buSzPct val="100000"/>
              <a:buFont typeface="Corbel" pitchFamily="32" charset="0"/>
              <a:buNone/>
              <a:defRPr/>
            </a:pPr>
            <a:r>
              <a:rPr lang="en-US" sz="1400" kern="0" dirty="0" smtClean="0">
                <a:solidFill>
                  <a:schemeClr val="accent6">
                    <a:lumMod val="50000"/>
                  </a:schemeClr>
                </a:solidFill>
              </a:rPr>
              <a:t>[5]</a:t>
            </a:r>
            <a:r>
              <a:rPr lang="en-US" sz="1400" kern="0" dirty="0" err="1" smtClean="0">
                <a:solidFill>
                  <a:schemeClr val="accent6">
                    <a:lumMod val="50000"/>
                  </a:schemeClr>
                </a:solidFill>
              </a:rPr>
              <a:t>K.Ram</a:t>
            </a:r>
            <a:r>
              <a:rPr lang="en-US" sz="1400" kern="0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en-US" sz="1400" kern="0" dirty="0" err="1">
                <a:solidFill>
                  <a:schemeClr val="accent6">
                    <a:lumMod val="50000"/>
                  </a:schemeClr>
                </a:solidFill>
              </a:rPr>
              <a:t>Y.Babu</a:t>
            </a:r>
            <a:r>
              <a:rPr lang="en-US" sz="1400" kern="0" dirty="0">
                <a:solidFill>
                  <a:schemeClr val="accent6">
                    <a:lumMod val="50000"/>
                  </a:schemeClr>
                </a:solidFill>
              </a:rPr>
              <a:t>,  J. </a:t>
            </a:r>
            <a:r>
              <a:rPr lang="en-US" sz="1400" kern="0" dirty="0" err="1">
                <a:solidFill>
                  <a:schemeClr val="accent6">
                    <a:lumMod val="50000"/>
                  </a:schemeClr>
                </a:solidFill>
              </a:rPr>
              <a:t>Sivaswamy</a:t>
            </a:r>
            <a:r>
              <a:rPr lang="en-US" sz="1400" kern="0" dirty="0">
                <a:solidFill>
                  <a:srgbClr val="FF3300"/>
                </a:solidFill>
              </a:rPr>
              <a:t>,  “</a:t>
            </a:r>
            <a:r>
              <a:rPr lang="en-US" sz="1400" i="1" kern="0" dirty="0">
                <a:solidFill>
                  <a:srgbClr val="FF3300"/>
                </a:solidFill>
              </a:rPr>
              <a:t>Curvature orientation histograms for the detection and matching of vascular landmarks in retinal Images”</a:t>
            </a:r>
            <a:r>
              <a:rPr lang="en-US" sz="1400" kern="0" dirty="0">
                <a:solidFill>
                  <a:srgbClr val="FF3300"/>
                </a:solidFill>
              </a:rPr>
              <a:t> </a:t>
            </a:r>
            <a:r>
              <a:rPr lang="en-US" sz="1400" kern="0" dirty="0">
                <a:solidFill>
                  <a:srgbClr val="993300"/>
                </a:solidFill>
              </a:rPr>
              <a:t>SPIE- Medical Imaging 2009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971800"/>
            <a:ext cx="7772400" cy="779756"/>
          </a:xfrm>
        </p:spPr>
        <p:txBody>
          <a:bodyPr/>
          <a:lstStyle/>
          <a:p>
            <a:r>
              <a:rPr lang="en-US" dirty="0" smtClean="0"/>
              <a:t>New Landmark Detection Method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Vessel enhancement and Landmark detection</a:t>
            </a:r>
            <a:endParaRPr lang="en-US" dirty="0"/>
          </a:p>
        </p:txBody>
      </p:sp>
      <p:pic>
        <p:nvPicPr>
          <p:cNvPr id="57346" name="Picture 2" descr="E:\yogesh_pen\Thesis_latex_v2\IIIT_thesis_template\Yogi_thesis\chap4\cand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1219200"/>
            <a:ext cx="6627813" cy="5134858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 bwMode="auto">
          <a:xfrm>
            <a:off x="2579914" y="1752600"/>
            <a:ext cx="4953000" cy="914400"/>
          </a:xfrm>
          <a:prstGeom prst="rect">
            <a:avLst/>
          </a:prstGeom>
          <a:solidFill>
            <a:schemeClr val="accent1">
              <a:alpha val="33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Landmark detection: Candidate Selection stage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914400" y="1752600"/>
            <a:ext cx="7772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  <a:latin typeface="Arial" pitchFamily="34" charset="0"/>
              </a:rPr>
              <a:t>CS-I</a:t>
            </a:r>
            <a:r>
              <a:rPr lang="en-US" dirty="0" smtClean="0">
                <a:solidFill>
                  <a:schemeClr val="tx1"/>
                </a:solidFill>
                <a:latin typeface="Arial" pitchFamily="34" charset="0"/>
              </a:rPr>
              <a:t> </a:t>
            </a:r>
            <a:r>
              <a:rPr lang="en-US" dirty="0" smtClean="0">
                <a:solidFill>
                  <a:schemeClr val="accent6"/>
                </a:solidFill>
                <a:latin typeface="Arial" pitchFamily="34" charset="0"/>
              </a:rPr>
              <a:t>to give a rough structural vessel map</a:t>
            </a:r>
            <a:endParaRPr lang="en-US" dirty="0">
              <a:solidFill>
                <a:schemeClr val="accent6"/>
              </a:solidFill>
              <a:latin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371600" y="3776246"/>
            <a:ext cx="77724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tx1"/>
                </a:solidFill>
                <a:latin typeface="Arial" pitchFamily="34" charset="0"/>
              </a:rPr>
              <a:t>t</a:t>
            </a:r>
            <a:r>
              <a:rPr lang="en-US" sz="1600" baseline="-25000" dirty="0" smtClean="0">
                <a:solidFill>
                  <a:schemeClr val="tx1"/>
                </a:solidFill>
                <a:latin typeface="Arial" pitchFamily="34" charset="0"/>
              </a:rPr>
              <a:t>1 </a:t>
            </a:r>
            <a:r>
              <a:rPr lang="en-US" sz="1600" dirty="0" smtClean="0">
                <a:solidFill>
                  <a:schemeClr val="tx1"/>
                </a:solidFill>
                <a:latin typeface="Arial" pitchFamily="34" charset="0"/>
              </a:rPr>
              <a:t> is the threshold selected as 10% of the max(    </a:t>
            </a:r>
            <a:r>
              <a:rPr lang="en-US" sz="1600" baseline="-25000" dirty="0" smtClean="0">
                <a:solidFill>
                  <a:schemeClr val="tx1"/>
                </a:solidFill>
                <a:latin typeface="Arial" pitchFamily="34" charset="0"/>
              </a:rPr>
              <a:t>s</a:t>
            </a:r>
            <a:r>
              <a:rPr lang="en-US" sz="1600" dirty="0" smtClean="0">
                <a:solidFill>
                  <a:schemeClr val="tx1"/>
                </a:solidFill>
                <a:latin typeface="Arial" pitchFamily="34" charset="0"/>
              </a:rPr>
              <a:t>)</a:t>
            </a:r>
            <a:endParaRPr lang="en-US" sz="1600" baseline="-25000" dirty="0">
              <a:solidFill>
                <a:schemeClr val="tx1"/>
              </a:solidFill>
              <a:latin typeface="Arial" pitchFamily="34" charset="0"/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5715000" y="3733800"/>
          <a:ext cx="285750" cy="381000"/>
        </p:xfrm>
        <a:graphic>
          <a:graphicData uri="http://schemas.openxmlformats.org/presentationml/2006/ole">
            <p:oleObj spid="_x0000_s58371" name="Equation" r:id="rId3" imgW="152280" imgH="203040" progId="Equation.3">
              <p:embed/>
            </p:oleObj>
          </a:graphicData>
        </a:graphic>
      </p:graphicFrame>
      <p:pic>
        <p:nvPicPr>
          <p:cNvPr id="58372" name="Picture 4"/>
          <p:cNvPicPr>
            <a:picLocks noChangeAspect="1" noChangeArrowheads="1"/>
          </p:cNvPicPr>
          <p:nvPr/>
        </p:nvPicPr>
        <p:blipFill>
          <a:blip r:embed="rId4" cstate="print"/>
          <a:srcRect l="46422" r="8704"/>
          <a:stretch>
            <a:fillRect/>
          </a:stretch>
        </p:blipFill>
        <p:spPr bwMode="auto">
          <a:xfrm>
            <a:off x="1752600" y="4343400"/>
            <a:ext cx="2209800" cy="208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0" y="2438400"/>
            <a:ext cx="4152900" cy="1250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 cstate="print"/>
          <a:srcRect r="53578" b="8676"/>
          <a:stretch>
            <a:fillRect/>
          </a:stretch>
        </p:blipFill>
        <p:spPr bwMode="auto">
          <a:xfrm>
            <a:off x="4343400" y="4343400"/>
            <a:ext cx="2286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1752600" y="6400800"/>
            <a:ext cx="541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</a:rPr>
              <a:t>FFA  sub-image with lesions        Rough structural map </a:t>
            </a:r>
            <a:r>
              <a:rPr lang="en-US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</a:rPr>
              <a:t>P</a:t>
            </a:r>
            <a:r>
              <a:rPr lang="en-US" sz="1400" baseline="-25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</a:rPr>
              <a:t>Bg</a:t>
            </a:r>
            <a:endParaRPr lang="en-US" sz="1400" baseline="-2500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Landmark detection candidate selection stage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838200" y="1447800"/>
            <a:ext cx="722505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  <a:latin typeface="Arial" pitchFamily="34" charset="0"/>
              </a:rPr>
              <a:t>CS-II</a:t>
            </a:r>
            <a:r>
              <a:rPr lang="en-US" dirty="0" smtClean="0">
                <a:solidFill>
                  <a:schemeClr val="accent6"/>
                </a:solidFill>
                <a:latin typeface="Arial" pitchFamily="34" charset="0"/>
              </a:rPr>
              <a:t>, detects high curvature points using the determinant of Hessian</a:t>
            </a:r>
          </a:p>
          <a:p>
            <a:r>
              <a:rPr lang="en-US" dirty="0" smtClean="0">
                <a:solidFill>
                  <a:schemeClr val="accent6"/>
                </a:solidFill>
                <a:latin typeface="Arial" pitchFamily="34" charset="0"/>
              </a:rPr>
              <a:t> blob detector.</a:t>
            </a:r>
          </a:p>
          <a:p>
            <a:endParaRPr lang="en-US" dirty="0"/>
          </a:p>
        </p:txBody>
      </p:sp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2133600"/>
            <a:ext cx="4267200" cy="350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0" y="2514600"/>
            <a:ext cx="4540250" cy="439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0" y="2971800"/>
            <a:ext cx="4683186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362200" y="6400800"/>
            <a:ext cx="5562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</a:rPr>
              <a:t>P</a:t>
            </a:r>
            <a:r>
              <a:rPr lang="en-US" sz="1400" baseline="-25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</a:rPr>
              <a:t>Dh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</a:rPr>
              <a:t>  candidates through determinant of hessian operator 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Landmark detection candidate selection stage</a:t>
            </a:r>
            <a:endParaRPr lang="en-US" dirty="0"/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400" y="1295400"/>
            <a:ext cx="6934200" cy="5075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1828800" y="6488668"/>
            <a:ext cx="560121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err="1" smtClean="0">
                <a:solidFill>
                  <a:schemeClr val="tx1"/>
                </a:solidFill>
                <a:latin typeface="Arial" pitchFamily="34" charset="0"/>
              </a:rPr>
              <a:t>P</a:t>
            </a:r>
            <a:r>
              <a:rPr lang="en-US" sz="1400" baseline="-25000" dirty="0" err="1" smtClean="0">
                <a:solidFill>
                  <a:schemeClr val="tx1"/>
                </a:solidFill>
                <a:latin typeface="Arial" pitchFamily="34" charset="0"/>
              </a:rPr>
              <a:t>Dh</a:t>
            </a:r>
            <a:r>
              <a:rPr lang="en-US" sz="1400" baseline="-25000" dirty="0" smtClean="0">
                <a:solidFill>
                  <a:schemeClr val="tx1"/>
                </a:solidFill>
                <a:latin typeface="Arial" pitchFamily="34" charset="0"/>
              </a:rPr>
              <a:t>             </a:t>
            </a:r>
            <a:r>
              <a:rPr lang="en-US" sz="1400" dirty="0" err="1" smtClean="0">
                <a:solidFill>
                  <a:schemeClr val="tx1"/>
                </a:solidFill>
                <a:latin typeface="Arial" pitchFamily="34" charset="0"/>
              </a:rPr>
              <a:t>P</a:t>
            </a:r>
            <a:r>
              <a:rPr lang="en-US" sz="1400" baseline="-25000" dirty="0" err="1" smtClean="0">
                <a:solidFill>
                  <a:schemeClr val="tx1"/>
                </a:solidFill>
                <a:latin typeface="Arial" pitchFamily="34" charset="0"/>
              </a:rPr>
              <a:t>Bg</a:t>
            </a:r>
            <a:r>
              <a:rPr lang="en-US" sz="1400" baseline="-25000" dirty="0" smtClean="0">
                <a:solidFill>
                  <a:schemeClr val="tx1"/>
                </a:solidFill>
                <a:latin typeface="Arial" pitchFamily="34" charset="0"/>
              </a:rPr>
              <a:t>   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</a:rPr>
              <a:t> the output of candidate selection stage on CFI image </a:t>
            </a:r>
            <a:endParaRPr lang="en-US" sz="1400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2231572" y="6498772"/>
          <a:ext cx="394853" cy="228599"/>
        </p:xfrm>
        <a:graphic>
          <a:graphicData uri="http://schemas.openxmlformats.org/presentationml/2006/ole">
            <p:oleObj spid="_x0000_s87044" name="Equation" r:id="rId4" imgW="164880" imgH="12672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Vessel enhancement and Landmark detection</a:t>
            </a:r>
            <a:endParaRPr lang="en-US" dirty="0"/>
          </a:p>
        </p:txBody>
      </p:sp>
      <p:pic>
        <p:nvPicPr>
          <p:cNvPr id="57346" name="Picture 2" descr="E:\yogesh_pen\Thesis_latex_v2\IIIT_thesis_template\Yogi_thesis\chap4\cand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1219200"/>
            <a:ext cx="6627813" cy="5134858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 bwMode="auto">
          <a:xfrm>
            <a:off x="2579914" y="1752600"/>
            <a:ext cx="4953000" cy="914400"/>
          </a:xfrm>
          <a:prstGeom prst="rect">
            <a:avLst/>
          </a:prstGeom>
          <a:solidFill>
            <a:schemeClr val="accent1">
              <a:alpha val="33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2569028" y="3755572"/>
            <a:ext cx="2819400" cy="2438400"/>
          </a:xfrm>
          <a:prstGeom prst="rect">
            <a:avLst/>
          </a:prstGeom>
          <a:solidFill>
            <a:schemeClr val="accent1">
              <a:alpha val="33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8229600" cy="1143000"/>
          </a:xfrm>
        </p:spPr>
        <p:txBody>
          <a:bodyPr/>
          <a:lstStyle/>
          <a:p>
            <a:r>
              <a:rPr lang="en-US" dirty="0" smtClean="0"/>
              <a:t>Landmark detection :Curvature Dispersion Measure</a:t>
            </a:r>
          </a:p>
        </p:txBody>
      </p:sp>
      <p:sp>
        <p:nvSpPr>
          <p:cNvPr id="6" name="Rectangle 11"/>
          <p:cNvSpPr txBox="1">
            <a:spLocks noChangeArrowheads="1"/>
          </p:cNvSpPr>
          <p:nvPr/>
        </p:nvSpPr>
        <p:spPr bwMode="auto">
          <a:xfrm>
            <a:off x="228600" y="6400800"/>
            <a:ext cx="89154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just" defTabSz="914400">
              <a:lnSpc>
                <a:spcPct val="90000"/>
              </a:lnSpc>
              <a:spcBef>
                <a:spcPct val="20000"/>
              </a:spcBef>
              <a:buClr>
                <a:srgbClr val="FFFFFF"/>
              </a:buClr>
              <a:buSzPct val="100000"/>
              <a:buFont typeface="Corbel" pitchFamily="32" charset="0"/>
              <a:buNone/>
              <a:defRPr/>
            </a:pPr>
            <a:r>
              <a:rPr lang="en-US" sz="1400" kern="0" dirty="0" smtClean="0">
                <a:solidFill>
                  <a:schemeClr val="accent6">
                    <a:lumMod val="50000"/>
                  </a:schemeClr>
                </a:solidFill>
                <a:cs typeface="+mn-cs"/>
              </a:rPr>
              <a:t>[5]</a:t>
            </a:r>
            <a:r>
              <a:rPr lang="en-US" sz="1400" kern="0" dirty="0" err="1" smtClean="0">
                <a:solidFill>
                  <a:schemeClr val="accent6">
                    <a:lumMod val="50000"/>
                  </a:schemeClr>
                </a:solidFill>
                <a:cs typeface="+mn-cs"/>
              </a:rPr>
              <a:t>K.Ram</a:t>
            </a:r>
            <a:r>
              <a:rPr lang="en-US" sz="1400" kern="0" dirty="0">
                <a:solidFill>
                  <a:schemeClr val="accent6">
                    <a:lumMod val="50000"/>
                  </a:schemeClr>
                </a:solidFill>
                <a:cs typeface="+mn-cs"/>
              </a:rPr>
              <a:t>, </a:t>
            </a:r>
            <a:r>
              <a:rPr lang="en-US" sz="1400" kern="0" dirty="0" err="1">
                <a:solidFill>
                  <a:schemeClr val="accent6">
                    <a:lumMod val="50000"/>
                  </a:schemeClr>
                </a:solidFill>
                <a:cs typeface="+mn-cs"/>
              </a:rPr>
              <a:t>Y.Babu</a:t>
            </a:r>
            <a:r>
              <a:rPr lang="en-US" sz="1400" kern="0" dirty="0">
                <a:solidFill>
                  <a:schemeClr val="accent6">
                    <a:lumMod val="50000"/>
                  </a:schemeClr>
                </a:solidFill>
                <a:cs typeface="+mn-cs"/>
              </a:rPr>
              <a:t>,  J. </a:t>
            </a:r>
            <a:r>
              <a:rPr lang="en-US" sz="1400" kern="0" dirty="0" err="1">
                <a:solidFill>
                  <a:schemeClr val="accent6">
                    <a:lumMod val="50000"/>
                  </a:schemeClr>
                </a:solidFill>
                <a:cs typeface="+mn-cs"/>
              </a:rPr>
              <a:t>Sivaswamy</a:t>
            </a:r>
            <a:r>
              <a:rPr lang="en-US" sz="1400" kern="0" dirty="0">
                <a:solidFill>
                  <a:srgbClr val="FF3300"/>
                </a:solidFill>
                <a:cs typeface="+mn-cs"/>
              </a:rPr>
              <a:t>,  “</a:t>
            </a:r>
            <a:r>
              <a:rPr lang="en-US" sz="1400" i="1" kern="0" dirty="0">
                <a:solidFill>
                  <a:srgbClr val="FF3300"/>
                </a:solidFill>
                <a:cs typeface="+mn-cs"/>
              </a:rPr>
              <a:t>Curvature orientation histograms for the detection and matching of vascular landmarks in retinal Images”</a:t>
            </a:r>
            <a:r>
              <a:rPr lang="en-US" sz="1400" kern="0" dirty="0">
                <a:solidFill>
                  <a:srgbClr val="FF3300"/>
                </a:solidFill>
                <a:cs typeface="+mn-cs"/>
              </a:rPr>
              <a:t> </a:t>
            </a:r>
            <a:r>
              <a:rPr lang="en-US" sz="1400" kern="0" dirty="0">
                <a:solidFill>
                  <a:srgbClr val="993300"/>
                </a:solidFill>
                <a:cs typeface="+mn-cs"/>
              </a:rPr>
              <a:t>SPIE- Medical Imaging 2009</a:t>
            </a:r>
          </a:p>
        </p:txBody>
      </p:sp>
      <p:sp>
        <p:nvSpPr>
          <p:cNvPr id="7" name="Rectangle 11"/>
          <p:cNvSpPr txBox="1">
            <a:spLocks noChangeArrowheads="1"/>
          </p:cNvSpPr>
          <p:nvPr/>
        </p:nvSpPr>
        <p:spPr bwMode="auto">
          <a:xfrm>
            <a:off x="685800" y="2085092"/>
            <a:ext cx="3657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just" defTabSz="914400">
              <a:lnSpc>
                <a:spcPct val="90000"/>
              </a:lnSpc>
              <a:spcBef>
                <a:spcPct val="20000"/>
              </a:spcBef>
              <a:buClr>
                <a:srgbClr val="FFFFFF"/>
              </a:buClr>
              <a:buSzPct val="100000"/>
              <a:buFont typeface="Corbel" pitchFamily="32" charset="0"/>
              <a:buNone/>
              <a:defRPr/>
            </a:pPr>
            <a:r>
              <a:rPr lang="en-US" sz="2000" kern="0" dirty="0" smtClean="0">
                <a:solidFill>
                  <a:schemeClr val="tx1"/>
                </a:solidFill>
                <a:latin typeface="+mn-lt"/>
                <a:cs typeface="+mn-cs"/>
              </a:rPr>
              <a:t>Curvature Dispersion measure</a:t>
            </a:r>
            <a:r>
              <a:rPr lang="en-US" sz="2000" kern="0" dirty="0" smtClean="0">
                <a:solidFill>
                  <a:schemeClr val="accent6">
                    <a:lumMod val="50000"/>
                  </a:schemeClr>
                </a:solidFill>
                <a:latin typeface="+mn-lt"/>
                <a:cs typeface="+mn-cs"/>
              </a:rPr>
              <a:t>:</a:t>
            </a:r>
            <a:endParaRPr lang="en-US" sz="2000" kern="0" dirty="0">
              <a:solidFill>
                <a:srgbClr val="993300"/>
              </a:solidFill>
              <a:latin typeface="+mn-lt"/>
              <a:cs typeface="+mn-cs"/>
            </a:endParaRPr>
          </a:p>
        </p:txBody>
      </p:sp>
      <p:sp>
        <p:nvSpPr>
          <p:cNvPr id="9" name="Rectangle 11"/>
          <p:cNvSpPr txBox="1">
            <a:spLocks noChangeArrowheads="1"/>
          </p:cNvSpPr>
          <p:nvPr/>
        </p:nvSpPr>
        <p:spPr bwMode="auto">
          <a:xfrm>
            <a:off x="4953000" y="3733800"/>
            <a:ext cx="3657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just" defTabSz="914400">
              <a:lnSpc>
                <a:spcPct val="90000"/>
              </a:lnSpc>
              <a:spcBef>
                <a:spcPct val="20000"/>
              </a:spcBef>
              <a:buClr>
                <a:srgbClr val="FFFFFF"/>
              </a:buClr>
              <a:buSzPct val="100000"/>
              <a:buFont typeface="Corbel" pitchFamily="32" charset="0"/>
              <a:buNone/>
              <a:defRPr/>
            </a:pPr>
            <a:r>
              <a:rPr lang="en-US" kern="0" dirty="0" smtClean="0">
                <a:solidFill>
                  <a:schemeClr val="tx1"/>
                </a:solidFill>
                <a:latin typeface="+mn-lt"/>
                <a:cs typeface="+mn-cs"/>
              </a:rPr>
              <a:t>Principle minima orientation map</a:t>
            </a:r>
            <a:endParaRPr lang="en-US" kern="0" dirty="0">
              <a:solidFill>
                <a:schemeClr val="tx1"/>
              </a:solidFill>
              <a:latin typeface="+mn-lt"/>
              <a:cs typeface="+mn-cs"/>
            </a:endParaRPr>
          </a:p>
        </p:txBody>
      </p:sp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2895600"/>
            <a:ext cx="3495675" cy="886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8" name="Group 17"/>
          <p:cNvGrpSpPr/>
          <p:nvPr/>
        </p:nvGrpSpPr>
        <p:grpSpPr>
          <a:xfrm>
            <a:off x="4953000" y="1981200"/>
            <a:ext cx="3548743" cy="1602658"/>
            <a:chOff x="5366657" y="1600200"/>
            <a:chExt cx="3548743" cy="1602658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42413" t="38001" r="9930" b="26905"/>
            <a:stretch>
              <a:fillRect/>
            </a:stretch>
          </p:blipFill>
          <p:spPr bwMode="auto">
            <a:xfrm>
              <a:off x="5366657" y="1600200"/>
              <a:ext cx="3548743" cy="1602658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grpSp>
          <p:nvGrpSpPr>
            <p:cNvPr id="17" name="Group 16"/>
            <p:cNvGrpSpPr/>
            <p:nvPr/>
          </p:nvGrpSpPr>
          <p:grpSpPr>
            <a:xfrm>
              <a:off x="5943600" y="1981200"/>
              <a:ext cx="1905000" cy="914400"/>
              <a:chOff x="5943600" y="1981200"/>
              <a:chExt cx="1905000" cy="914400"/>
            </a:xfrm>
          </p:grpSpPr>
          <p:sp>
            <p:nvSpPr>
              <p:cNvPr id="11" name="Oval 10"/>
              <p:cNvSpPr/>
              <p:nvPr/>
            </p:nvSpPr>
            <p:spPr bwMode="auto">
              <a:xfrm>
                <a:off x="5943600" y="2057400"/>
                <a:ext cx="381000" cy="304800"/>
              </a:xfrm>
              <a:prstGeom prst="ellipse">
                <a:avLst/>
              </a:prstGeom>
              <a:solidFill>
                <a:srgbClr val="FF0000">
                  <a:alpha val="16000"/>
                </a:srgb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"/>
                </a:endParaRPr>
              </a:p>
            </p:txBody>
          </p:sp>
          <p:sp>
            <p:nvSpPr>
              <p:cNvPr id="14" name="Oval 13"/>
              <p:cNvSpPr/>
              <p:nvPr/>
            </p:nvSpPr>
            <p:spPr bwMode="auto">
              <a:xfrm>
                <a:off x="6705600" y="2590800"/>
                <a:ext cx="381000" cy="304800"/>
              </a:xfrm>
              <a:prstGeom prst="ellipse">
                <a:avLst/>
              </a:prstGeom>
              <a:solidFill>
                <a:srgbClr val="FF0000">
                  <a:alpha val="16000"/>
                </a:srgb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"/>
                </a:endParaRPr>
              </a:p>
            </p:txBody>
          </p:sp>
          <p:sp>
            <p:nvSpPr>
              <p:cNvPr id="15" name="Oval 14"/>
              <p:cNvSpPr/>
              <p:nvPr/>
            </p:nvSpPr>
            <p:spPr bwMode="auto">
              <a:xfrm>
                <a:off x="7467600" y="1981200"/>
                <a:ext cx="381000" cy="304800"/>
              </a:xfrm>
              <a:prstGeom prst="ellipse">
                <a:avLst/>
              </a:prstGeom>
              <a:solidFill>
                <a:srgbClr val="FF0000">
                  <a:alpha val="16000"/>
                </a:srgb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"/>
                </a:endParaRPr>
              </a:p>
            </p:txBody>
          </p:sp>
        </p:grpSp>
      </p:grp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53400" y="3733800"/>
            <a:ext cx="466725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ectangle 18"/>
          <p:cNvSpPr/>
          <p:nvPr/>
        </p:nvSpPr>
        <p:spPr>
          <a:xfrm>
            <a:off x="189534" y="4590871"/>
            <a:ext cx="713528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  <a:latin typeface="Arial" pitchFamily="34" charset="0"/>
              </a:rPr>
              <a:t>Final set of landmarks are  obtained after non-maximal suppression.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Landmark detection Result</a:t>
            </a:r>
            <a:endParaRPr lang="en-US" dirty="0"/>
          </a:p>
        </p:txBody>
      </p:sp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90613" y="1295400"/>
            <a:ext cx="6986587" cy="5225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276600" y="6550223"/>
            <a:ext cx="3581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</a:rPr>
              <a:t>Landmark detection in CFI image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Registration 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685800" y="1524000"/>
            <a:ext cx="7772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C00000"/>
                </a:solidFill>
                <a:latin typeface="Arial" pitchFamily="34" charset="0"/>
              </a:rPr>
              <a:t>Image Registration </a:t>
            </a:r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</a:rPr>
              <a:t>is the task of spatially align two or more images of the same scene/object acquired from different sources, view points and time.</a:t>
            </a:r>
            <a:endParaRPr lang="en-US" sz="1400" dirty="0">
              <a:solidFill>
                <a:schemeClr val="accent6">
                  <a:lumMod val="75000"/>
                </a:schemeClr>
              </a:solidFill>
              <a:latin typeface="Arial" pitchFamily="34" charset="0"/>
            </a:endParaRPr>
          </a:p>
        </p:txBody>
      </p:sp>
      <p:pic>
        <p:nvPicPr>
          <p:cNvPr id="26629" name="Picture 5" descr="E:\yogesh_pen\Thesis_latex_v2\IIIT_thesis_template\Yogi_thesis\chap1\ar.jpg"/>
          <p:cNvPicPr>
            <a:picLocks noChangeAspect="1" noChangeArrowheads="1"/>
          </p:cNvPicPr>
          <p:nvPr/>
        </p:nvPicPr>
        <p:blipFill>
          <a:blip r:embed="rId2" cstate="print"/>
          <a:srcRect r="68834" b="17059"/>
          <a:stretch>
            <a:fillRect/>
          </a:stretch>
        </p:blipFill>
        <p:spPr bwMode="auto">
          <a:xfrm>
            <a:off x="1066800" y="3810000"/>
            <a:ext cx="1219200" cy="1236742"/>
          </a:xfrm>
          <a:prstGeom prst="rect">
            <a:avLst/>
          </a:prstGeom>
          <a:noFill/>
        </p:spPr>
      </p:pic>
      <p:pic>
        <p:nvPicPr>
          <p:cNvPr id="26630" name="Picture 6" descr="E:\yogesh_pen\Thesis_latex_v2\IIIT_thesis_template\Yogi_thesis\chap1\ar.jpg"/>
          <p:cNvPicPr>
            <a:picLocks noChangeAspect="1" noChangeArrowheads="1"/>
          </p:cNvPicPr>
          <p:nvPr/>
        </p:nvPicPr>
        <p:blipFill>
          <a:blip r:embed="rId2" cstate="print"/>
          <a:srcRect l="32063" r="36547" b="17059"/>
          <a:stretch>
            <a:fillRect/>
          </a:stretch>
        </p:blipFill>
        <p:spPr bwMode="auto">
          <a:xfrm>
            <a:off x="3505200" y="3810000"/>
            <a:ext cx="1219200" cy="1227909"/>
          </a:xfrm>
          <a:prstGeom prst="rect">
            <a:avLst/>
          </a:prstGeom>
          <a:noFill/>
        </p:spPr>
      </p:pic>
      <p:sp>
        <p:nvSpPr>
          <p:cNvPr id="11" name="Right Arrow 10"/>
          <p:cNvSpPr/>
          <p:nvPr/>
        </p:nvSpPr>
        <p:spPr bwMode="auto">
          <a:xfrm>
            <a:off x="2438400" y="4191000"/>
            <a:ext cx="624628" cy="162612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/>
            </a:endParaRPr>
          </a:p>
        </p:txBody>
      </p:sp>
      <p:pic>
        <p:nvPicPr>
          <p:cNvPr id="26631" name="Picture 7" descr="E:\yogesh_pen\Thesis_latex_v2\IIIT_thesis_template\Yogi_thesis\chap1\ar.jpg"/>
          <p:cNvPicPr>
            <a:picLocks noChangeAspect="1" noChangeArrowheads="1"/>
          </p:cNvPicPr>
          <p:nvPr/>
        </p:nvPicPr>
        <p:blipFill>
          <a:blip r:embed="rId2" cstate="print"/>
          <a:srcRect l="63453" b="7647"/>
          <a:stretch>
            <a:fillRect/>
          </a:stretch>
        </p:blipFill>
        <p:spPr bwMode="auto">
          <a:xfrm>
            <a:off x="6400800" y="3805442"/>
            <a:ext cx="1511594" cy="1299958"/>
          </a:xfrm>
          <a:prstGeom prst="rect">
            <a:avLst/>
          </a:prstGeom>
          <a:noFill/>
        </p:spPr>
      </p:pic>
      <p:sp>
        <p:nvSpPr>
          <p:cNvPr id="17" name="Right Arrow 16"/>
          <p:cNvSpPr/>
          <p:nvPr/>
        </p:nvSpPr>
        <p:spPr bwMode="auto">
          <a:xfrm>
            <a:off x="2438400" y="5791200"/>
            <a:ext cx="624628" cy="162612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/>
            </a:endParaRPr>
          </a:p>
        </p:txBody>
      </p:sp>
      <p:pic>
        <p:nvPicPr>
          <p:cNvPr id="26636" name="Picture 12" descr="http://www.wmicmeeting.org/2011/2011abstracts/data/papers/images/P469_A.jpg"/>
          <p:cNvPicPr>
            <a:picLocks noChangeAspect="1" noChangeArrowheads="1"/>
          </p:cNvPicPr>
          <p:nvPr/>
        </p:nvPicPr>
        <p:blipFill>
          <a:blip r:embed="rId3" cstate="print"/>
          <a:srcRect r="69333" b="65297"/>
          <a:stretch>
            <a:fillRect/>
          </a:stretch>
        </p:blipFill>
        <p:spPr bwMode="auto">
          <a:xfrm>
            <a:off x="3429000" y="5257800"/>
            <a:ext cx="1383632" cy="1143000"/>
          </a:xfrm>
          <a:prstGeom prst="rect">
            <a:avLst/>
          </a:prstGeom>
          <a:noFill/>
        </p:spPr>
      </p:pic>
      <p:pic>
        <p:nvPicPr>
          <p:cNvPr id="26637" name="Picture 13" descr="C:\Users\IC016398\Desktop\IIIT_ppt\P469_A.jpg"/>
          <p:cNvPicPr>
            <a:picLocks noChangeAspect="1" noChangeArrowheads="1"/>
          </p:cNvPicPr>
          <p:nvPr/>
        </p:nvPicPr>
        <p:blipFill>
          <a:blip r:embed="rId3" cstate="print"/>
          <a:srcRect l="1000" t="50000" r="69000" b="14384"/>
          <a:stretch>
            <a:fillRect/>
          </a:stretch>
        </p:blipFill>
        <p:spPr bwMode="auto">
          <a:xfrm>
            <a:off x="1066800" y="5257800"/>
            <a:ext cx="1295400" cy="1122680"/>
          </a:xfrm>
          <a:prstGeom prst="rect">
            <a:avLst/>
          </a:prstGeom>
          <a:noFill/>
        </p:spPr>
      </p:pic>
      <p:pic>
        <p:nvPicPr>
          <p:cNvPr id="26638" name="Picture 14" descr="C:\Users\IC016398\Desktop\IIIT_ppt\P469_A.jpg"/>
          <p:cNvPicPr>
            <a:picLocks noChangeAspect="1" noChangeArrowheads="1"/>
          </p:cNvPicPr>
          <p:nvPr/>
        </p:nvPicPr>
        <p:blipFill>
          <a:blip r:embed="rId4" cstate="print"/>
          <a:srcRect l="32000" t="685" b="21233"/>
          <a:stretch>
            <a:fillRect/>
          </a:stretch>
        </p:blipFill>
        <p:spPr bwMode="auto">
          <a:xfrm>
            <a:off x="6400800" y="5199529"/>
            <a:ext cx="1524000" cy="1277471"/>
          </a:xfrm>
          <a:prstGeom prst="rect">
            <a:avLst/>
          </a:prstGeom>
          <a:noFill/>
        </p:spPr>
      </p:pic>
      <p:sp>
        <p:nvSpPr>
          <p:cNvPr id="16" name="Rectangle 15"/>
          <p:cNvSpPr/>
          <p:nvPr/>
        </p:nvSpPr>
        <p:spPr>
          <a:xfrm>
            <a:off x="2667000" y="2362200"/>
            <a:ext cx="4495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T : f (</a:t>
            </a:r>
            <a:r>
              <a:rPr lang="en-US" b="1" dirty="0" smtClean="0">
                <a:solidFill>
                  <a:schemeClr val="tx1"/>
                </a:solidFill>
              </a:rPr>
              <a:t>x</a:t>
            </a:r>
            <a:r>
              <a:rPr lang="en-US" dirty="0" smtClean="0">
                <a:solidFill>
                  <a:schemeClr val="tx1"/>
                </a:solidFill>
              </a:rPr>
              <a:t>) → g(</a:t>
            </a:r>
            <a:r>
              <a:rPr lang="en-US" b="1" dirty="0" smtClean="0">
                <a:solidFill>
                  <a:schemeClr val="tx1"/>
                </a:solidFill>
              </a:rPr>
              <a:t>x</a:t>
            </a:r>
            <a:r>
              <a:rPr lang="en-US" dirty="0" smtClean="0">
                <a:solidFill>
                  <a:schemeClr val="tx1"/>
                </a:solidFill>
              </a:rPr>
              <a:t>’) ⇔ T (f (</a:t>
            </a:r>
            <a:r>
              <a:rPr lang="en-US" b="1" dirty="0" smtClean="0">
                <a:solidFill>
                  <a:schemeClr val="tx1"/>
                </a:solidFill>
              </a:rPr>
              <a:t>x</a:t>
            </a:r>
            <a:r>
              <a:rPr lang="en-US" dirty="0" smtClean="0">
                <a:solidFill>
                  <a:schemeClr val="tx1"/>
                </a:solidFill>
              </a:rPr>
              <a:t>)) = g(</a:t>
            </a:r>
            <a:r>
              <a:rPr lang="en-US" b="1" dirty="0" smtClean="0">
                <a:solidFill>
                  <a:schemeClr val="tx1"/>
                </a:solidFill>
              </a:rPr>
              <a:t>x</a:t>
            </a:r>
            <a:r>
              <a:rPr lang="en-US" dirty="0" smtClean="0">
                <a:solidFill>
                  <a:schemeClr val="tx1"/>
                </a:solidFill>
              </a:rPr>
              <a:t>′)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09600" y="2819400"/>
            <a:ext cx="8229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</a:rPr>
              <a:t>f (</a:t>
            </a:r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</a:rPr>
              <a:t>x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</a:rPr>
              <a:t>) and g(</a:t>
            </a:r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</a:rPr>
              <a:t>x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</a:rPr>
              <a:t>′) be two images of the same scene/object, where </a:t>
            </a:r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</a:rPr>
              <a:t>x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</a:rPr>
              <a:t>=(x</a:t>
            </a:r>
            <a:r>
              <a:rPr lang="en-US" sz="1400" baseline="-25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</a:rPr>
              <a:t>1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</a:rPr>
              <a:t>,x</a:t>
            </a:r>
            <a:r>
              <a:rPr lang="en-US" sz="1400" baseline="-25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</a:rPr>
              <a:t>2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</a:rPr>
              <a:t>) and </a:t>
            </a:r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</a:rPr>
              <a:t>x’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</a:rPr>
              <a:t>=(x</a:t>
            </a:r>
            <a:r>
              <a:rPr lang="en-US" sz="1400" baseline="-25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</a:rPr>
              <a:t>1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</a:rPr>
              <a:t>’,x</a:t>
            </a:r>
            <a:r>
              <a:rPr lang="en-US" sz="1400" baseline="-25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</a:rPr>
              <a:t>2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</a:rPr>
              <a:t>’)  for 2D images. T is the transformation function that maps one image into the coordinates of other. 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590800" y="3810000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2590800" y="5410200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</a:t>
            </a:r>
            <a:endParaRPr lang="en-US" dirty="0"/>
          </a:p>
        </p:txBody>
      </p:sp>
      <p:cxnSp>
        <p:nvCxnSpPr>
          <p:cNvPr id="22" name="Straight Connector 21"/>
          <p:cNvCxnSpPr/>
          <p:nvPr/>
        </p:nvCxnSpPr>
        <p:spPr bwMode="auto">
          <a:xfrm>
            <a:off x="5562600" y="3810000"/>
            <a:ext cx="0" cy="2590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3" name="Rectangle 22"/>
          <p:cNvSpPr/>
          <p:nvPr/>
        </p:nvSpPr>
        <p:spPr>
          <a:xfrm>
            <a:off x="1371600" y="3429000"/>
            <a:ext cx="5629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 (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x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3810000" y="3429000"/>
            <a:ext cx="6623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g(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x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’) 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6248400" y="3429000"/>
            <a:ext cx="15568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 (f (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x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)) = g(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x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′) 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172200" y="6581001"/>
            <a:ext cx="5257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Note : Image registration is not image fusion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1720533" y="697812"/>
            <a:ext cx="6710680" cy="597588"/>
          </a:xfrm>
        </p:spPr>
        <p:txBody>
          <a:bodyPr/>
          <a:lstStyle/>
          <a:p>
            <a:r>
              <a:rPr lang="en-US" dirty="0" smtClean="0"/>
              <a:t>Overview of  Proposed Registration Algorithm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2133600" y="2590800"/>
            <a:ext cx="1524000" cy="2057400"/>
          </a:xfrm>
          <a:prstGeom prst="rect">
            <a:avLst/>
          </a:prstGeom>
          <a:solidFill>
            <a:schemeClr val="accent1">
              <a:alpha val="33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/>
            </a:endParaRPr>
          </a:p>
        </p:txBody>
      </p:sp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1447800"/>
            <a:ext cx="6777038" cy="4679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057400" y="44196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</a:rPr>
              <a:t>P</a:t>
            </a:r>
            <a:r>
              <a:rPr lang="en-US" baseline="-25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</a:rPr>
              <a:t>0</a:t>
            </a:r>
            <a:endParaRPr lang="en-US" baseline="-2500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43200" y="44196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</a:rPr>
              <a:t>Q</a:t>
            </a:r>
            <a:r>
              <a:rPr lang="en-US" baseline="-25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</a:rPr>
              <a:t>0</a:t>
            </a:r>
            <a:endParaRPr lang="en-US" baseline="-2500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ext Box 1"/>
          <p:cNvSpPr txBox="1">
            <a:spLocks noChangeArrowheads="1"/>
          </p:cNvSpPr>
          <p:nvPr/>
        </p:nvSpPr>
        <p:spPr bwMode="auto">
          <a:xfrm>
            <a:off x="609600" y="381000"/>
            <a:ext cx="7772400" cy="7794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anchor="ctr"/>
          <a:lstStyle/>
          <a:p>
            <a:pPr algn="ctr">
              <a:lnSpc>
                <a:spcPct val="83000"/>
              </a:lnSpc>
              <a:buClr>
                <a:srgbClr val="FFFFFF"/>
              </a:buClr>
              <a:buSzPct val="100000"/>
              <a:buFont typeface="Corbel" pitchFamily="32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3600" dirty="0">
                <a:solidFill>
                  <a:srgbClr val="008000"/>
                </a:solidFill>
                <a:latin typeface="+mj-lt"/>
                <a:ea typeface="+mj-ea"/>
                <a:cs typeface="+mj-cs"/>
              </a:rPr>
              <a:t>Radon based Descriptor</a:t>
            </a:r>
            <a:endParaRPr lang="en-US" sz="4400" dirty="0">
              <a:solidFill>
                <a:schemeClr val="tx1"/>
              </a:solidFill>
              <a:latin typeface="+mj-lt"/>
              <a:ea typeface="DejaVu Sans" charset="0"/>
              <a:cs typeface="DejaVu Sans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762000" y="1600200"/>
            <a:ext cx="2687637" cy="2016125"/>
            <a:chOff x="360363" y="1260475"/>
            <a:chExt cx="4500562" cy="3240088"/>
          </a:xfrm>
        </p:grpSpPr>
        <p:pic>
          <p:nvPicPr>
            <p:cNvPr id="8197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60363" y="1260475"/>
              <a:ext cx="4500562" cy="324008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8198" name="Rectangle 5"/>
            <p:cNvSpPr>
              <a:spLocks noChangeArrowheads="1"/>
            </p:cNvSpPr>
            <p:nvPr/>
          </p:nvSpPr>
          <p:spPr bwMode="auto">
            <a:xfrm>
              <a:off x="1260475" y="1763713"/>
              <a:ext cx="900113" cy="720725"/>
            </a:xfrm>
            <a:prstGeom prst="rect">
              <a:avLst/>
            </a:prstGeom>
            <a:solidFill>
              <a:srgbClr val="99CCFF">
                <a:alpha val="29803"/>
              </a:srgbClr>
            </a:solidFill>
            <a:ln w="936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pPr>
                <a:lnSpc>
                  <a:spcPct val="83000"/>
                </a:lnSpc>
                <a:buClr>
                  <a:srgbClr val="FFFFFF"/>
                </a:buClr>
                <a:buSzPct val="100000"/>
                <a:buFont typeface="Corbel" pitchFamily="34" charset="0"/>
                <a:buNone/>
              </a:pPr>
              <a:endParaRPr lang="en-US"/>
            </a:p>
          </p:txBody>
        </p:sp>
      </p:grpSp>
      <p:sp>
        <p:nvSpPr>
          <p:cNvPr id="8199" name="Text Box 13"/>
          <p:cNvSpPr txBox="1">
            <a:spLocks noChangeArrowheads="1"/>
          </p:cNvSpPr>
          <p:nvPr/>
        </p:nvSpPr>
        <p:spPr bwMode="auto">
          <a:xfrm>
            <a:off x="304800" y="4267200"/>
            <a:ext cx="8534400" cy="1752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>
              <a:lnSpc>
                <a:spcPct val="83000"/>
              </a:lnSpc>
              <a:buClr>
                <a:srgbClr val="FFFFFF"/>
              </a:buClr>
              <a:buSzPct val="100000"/>
              <a:buFont typeface="Corbel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IN" sz="1400" dirty="0" smtClean="0">
                <a:solidFill>
                  <a:srgbClr val="85542B"/>
                </a:solidFill>
                <a:latin typeface="Arial" pitchFamily="34" charset="0"/>
                <a:ea typeface="DejaVu Sans"/>
              </a:rPr>
              <a:t>For each landmark point:</a:t>
            </a:r>
          </a:p>
          <a:p>
            <a:pPr>
              <a:lnSpc>
                <a:spcPct val="83000"/>
              </a:lnSpc>
              <a:buClr>
                <a:srgbClr val="FFFFFF"/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IN" sz="1400" dirty="0" smtClean="0">
                <a:solidFill>
                  <a:schemeClr val="accent6"/>
                </a:solidFill>
                <a:latin typeface="Arial" pitchFamily="34" charset="0"/>
                <a:ea typeface="DejaVu Sans"/>
              </a:rPr>
              <a:t>(1) A patch of </a:t>
            </a:r>
            <a:r>
              <a:rPr lang="en-IN" sz="1400" b="1" dirty="0" err="1" smtClean="0">
                <a:solidFill>
                  <a:schemeClr val="accent6"/>
                </a:solidFill>
                <a:latin typeface="Arial" pitchFamily="34" charset="0"/>
                <a:ea typeface="DejaVu Sans"/>
              </a:rPr>
              <a:t>w</a:t>
            </a:r>
            <a:r>
              <a:rPr lang="en-IN" sz="1400" dirty="0" err="1" smtClean="0">
                <a:solidFill>
                  <a:schemeClr val="accent6"/>
                </a:solidFill>
                <a:latin typeface="Arial" pitchFamily="34" charset="0"/>
                <a:ea typeface="DejaVu Sans"/>
              </a:rPr>
              <a:t>x</a:t>
            </a:r>
            <a:r>
              <a:rPr lang="en-IN" sz="1400" b="1" dirty="0" err="1" smtClean="0">
                <a:solidFill>
                  <a:schemeClr val="accent6"/>
                </a:solidFill>
                <a:latin typeface="Arial" pitchFamily="34" charset="0"/>
                <a:ea typeface="DejaVu Sans"/>
              </a:rPr>
              <a:t>w</a:t>
            </a:r>
            <a:r>
              <a:rPr lang="en-IN" sz="1400" dirty="0" smtClean="0">
                <a:solidFill>
                  <a:schemeClr val="accent6"/>
                </a:solidFill>
                <a:latin typeface="Arial" pitchFamily="34" charset="0"/>
                <a:ea typeface="DejaVu Sans"/>
              </a:rPr>
              <a:t> is extracted from the vessel enhanced image. w=(w</a:t>
            </a:r>
            <a:r>
              <a:rPr lang="en-IN" sz="1400" baseline="-25000" dirty="0" smtClean="0">
                <a:solidFill>
                  <a:schemeClr val="accent6"/>
                </a:solidFill>
                <a:latin typeface="Arial" pitchFamily="34" charset="0"/>
                <a:ea typeface="DejaVu Sans"/>
              </a:rPr>
              <a:t>1</a:t>
            </a:r>
            <a:r>
              <a:rPr lang="en-IN" sz="1400" dirty="0" smtClean="0">
                <a:solidFill>
                  <a:schemeClr val="accent6"/>
                </a:solidFill>
                <a:latin typeface="Arial" pitchFamily="34" charset="0"/>
                <a:ea typeface="DejaVu Sans"/>
              </a:rPr>
              <a:t>,w</a:t>
            </a:r>
            <a:r>
              <a:rPr lang="en-IN" sz="1400" baseline="-25000" dirty="0" smtClean="0">
                <a:solidFill>
                  <a:schemeClr val="accent6"/>
                </a:solidFill>
                <a:latin typeface="Arial" pitchFamily="34" charset="0"/>
                <a:ea typeface="DejaVu Sans"/>
              </a:rPr>
              <a:t>2</a:t>
            </a:r>
            <a:r>
              <a:rPr lang="en-IN" sz="1400" dirty="0" smtClean="0">
                <a:solidFill>
                  <a:schemeClr val="accent6"/>
                </a:solidFill>
                <a:latin typeface="Arial" pitchFamily="34" charset="0"/>
                <a:ea typeface="DejaVu Sans"/>
              </a:rPr>
              <a:t>…</a:t>
            </a:r>
            <a:r>
              <a:rPr lang="en-IN" sz="1400" dirty="0" err="1" smtClean="0">
                <a:solidFill>
                  <a:schemeClr val="accent6"/>
                </a:solidFill>
                <a:latin typeface="Arial" pitchFamily="34" charset="0"/>
                <a:ea typeface="DejaVu Sans"/>
              </a:rPr>
              <a:t>w</a:t>
            </a:r>
            <a:r>
              <a:rPr lang="en-IN" sz="1400" baseline="-25000" dirty="0" err="1" smtClean="0">
                <a:solidFill>
                  <a:schemeClr val="accent6"/>
                </a:solidFill>
                <a:latin typeface="Arial" pitchFamily="34" charset="0"/>
                <a:ea typeface="DejaVu Sans"/>
              </a:rPr>
              <a:t>n</a:t>
            </a:r>
            <a:r>
              <a:rPr lang="en-IN" sz="1400" dirty="0" smtClean="0">
                <a:solidFill>
                  <a:schemeClr val="accent6"/>
                </a:solidFill>
                <a:latin typeface="Arial" pitchFamily="34" charset="0"/>
                <a:ea typeface="DejaVu Sans"/>
              </a:rPr>
              <a:t>) n=4</a:t>
            </a:r>
          </a:p>
          <a:p>
            <a:pPr>
              <a:lnSpc>
                <a:spcPct val="83000"/>
              </a:lnSpc>
              <a:buClr>
                <a:srgbClr val="FFFFFF"/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IN" sz="1400" dirty="0" smtClean="0">
                <a:solidFill>
                  <a:schemeClr val="accent6"/>
                </a:solidFill>
                <a:latin typeface="Arial" pitchFamily="34" charset="0"/>
                <a:ea typeface="DejaVu Sans"/>
              </a:rPr>
              <a:t>(2) Compute the dominant direction in the patch. </a:t>
            </a:r>
          </a:p>
          <a:p>
            <a:pPr>
              <a:lnSpc>
                <a:spcPct val="83000"/>
              </a:lnSpc>
              <a:buClr>
                <a:srgbClr val="FFFFFF"/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IN" sz="1400" dirty="0" smtClean="0">
                <a:solidFill>
                  <a:schemeClr val="accent6"/>
                </a:solidFill>
                <a:latin typeface="Arial" pitchFamily="34" charset="0"/>
                <a:ea typeface="DejaVu Sans"/>
              </a:rPr>
              <a:t>(3) Starting from dominant orientation compute radon transform at uniform angular intervals.</a:t>
            </a:r>
          </a:p>
          <a:p>
            <a:pPr>
              <a:lnSpc>
                <a:spcPct val="83000"/>
              </a:lnSpc>
              <a:buClr>
                <a:srgbClr val="FFFFFF"/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IN" sz="1400" dirty="0" smtClean="0">
                <a:solidFill>
                  <a:schemeClr val="accent6"/>
                </a:solidFill>
                <a:latin typeface="Arial" pitchFamily="34" charset="0"/>
                <a:ea typeface="DejaVu Sans"/>
              </a:rPr>
              <a:t>(4) Normalise each projection and append profile to form feature vector. </a:t>
            </a:r>
            <a:r>
              <a:rPr lang="en-IN" sz="1400" dirty="0" smtClean="0">
                <a:solidFill>
                  <a:schemeClr val="accent6"/>
                </a:solidFill>
                <a:latin typeface="Arial" pitchFamily="34" charset="0"/>
                <a:ea typeface="DejaVu Sans"/>
              </a:rPr>
              <a:t>   Size:720</a:t>
            </a:r>
            <a:endParaRPr lang="en-IN" sz="1400" dirty="0" smtClean="0">
              <a:solidFill>
                <a:schemeClr val="accent6"/>
              </a:solidFill>
              <a:latin typeface="Arial" pitchFamily="34" charset="0"/>
              <a:ea typeface="DejaVu Sans"/>
            </a:endParaRPr>
          </a:p>
          <a:p>
            <a:pPr>
              <a:lnSpc>
                <a:spcPct val="83000"/>
              </a:lnSpc>
              <a:buClr>
                <a:srgbClr val="FFFFFF"/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IN" sz="1400" dirty="0">
              <a:solidFill>
                <a:schemeClr val="accent6"/>
              </a:solidFill>
              <a:latin typeface="Arial" pitchFamily="34" charset="0"/>
              <a:ea typeface="DejaVu Sans"/>
            </a:endParaRPr>
          </a:p>
        </p:txBody>
      </p:sp>
      <p:grpSp>
        <p:nvGrpSpPr>
          <p:cNvPr id="8200" name="Group 16"/>
          <p:cNvGrpSpPr>
            <a:grpSpLocks/>
          </p:cNvGrpSpPr>
          <p:nvPr/>
        </p:nvGrpSpPr>
        <p:grpSpPr bwMode="auto">
          <a:xfrm>
            <a:off x="4267200" y="1295400"/>
            <a:ext cx="3276600" cy="2286000"/>
            <a:chOff x="5262563" y="1654175"/>
            <a:chExt cx="4704772" cy="3038482"/>
          </a:xfrm>
        </p:grpSpPr>
        <p:pic>
          <p:nvPicPr>
            <p:cNvPr id="8204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091363" y="3240088"/>
              <a:ext cx="933450" cy="86677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8205" name="Text Box 14"/>
            <p:cNvSpPr txBox="1">
              <a:spLocks noChangeArrowheads="1"/>
            </p:cNvSpPr>
            <p:nvPr/>
          </p:nvSpPr>
          <p:spPr bwMode="auto">
            <a:xfrm>
              <a:off x="6551613" y="4500564"/>
              <a:ext cx="3415722" cy="19209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5000" rIns="90000" bIns="45000"/>
            <a:lstStyle/>
            <a:p>
              <a:pPr>
                <a:lnSpc>
                  <a:spcPct val="83000"/>
                </a:lnSpc>
                <a:buClr>
                  <a:srgbClr val="FFFFFF"/>
                </a:buClr>
                <a:buSzPct val="100000"/>
                <a:buFont typeface="Corbel" pitchFamily="34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IN">
                  <a:solidFill>
                    <a:srgbClr val="000000"/>
                  </a:solidFill>
                  <a:ea typeface="DejaVu Sans"/>
                  <a:cs typeface="DejaVu Sans"/>
                </a:rPr>
                <a:t>Radon Transform</a:t>
              </a:r>
            </a:p>
          </p:txBody>
        </p:sp>
        <p:pic>
          <p:nvPicPr>
            <p:cNvPr id="8206" name="Picture 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-1589224">
              <a:off x="5262563" y="1654175"/>
              <a:ext cx="2979737" cy="150177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cxnSp>
          <p:nvCxnSpPr>
            <p:cNvPr id="19" name="Straight Arrow Connector 18"/>
            <p:cNvCxnSpPr/>
            <p:nvPr/>
          </p:nvCxnSpPr>
          <p:spPr>
            <a:xfrm rot="16200000" flipV="1">
              <a:off x="6426623" y="3302203"/>
              <a:ext cx="1298475" cy="970359"/>
            </a:xfrm>
            <a:prstGeom prst="straightConnector1">
              <a:avLst/>
            </a:prstGeom>
            <a:ln>
              <a:solidFill>
                <a:schemeClr val="bg2">
                  <a:lumMod val="10000"/>
                </a:schemeClr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rot="16200000" flipV="1">
              <a:off x="6566378" y="3223743"/>
              <a:ext cx="1295861" cy="967908"/>
            </a:xfrm>
            <a:prstGeom prst="straightConnector1">
              <a:avLst/>
            </a:prstGeom>
            <a:ln>
              <a:solidFill>
                <a:schemeClr val="bg2">
                  <a:lumMod val="10000"/>
                </a:schemeClr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rot="16200000" flipV="1">
              <a:off x="6746482" y="3128463"/>
              <a:ext cx="1295861" cy="970359"/>
            </a:xfrm>
            <a:prstGeom prst="straightConnector1">
              <a:avLst/>
            </a:prstGeom>
            <a:ln>
              <a:solidFill>
                <a:schemeClr val="bg2">
                  <a:lumMod val="10000"/>
                </a:schemeClr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rot="16200000" flipV="1">
              <a:off x="6899633" y="3051310"/>
              <a:ext cx="1295861" cy="967908"/>
            </a:xfrm>
            <a:prstGeom prst="straightConnector1">
              <a:avLst/>
            </a:prstGeom>
            <a:ln>
              <a:solidFill>
                <a:schemeClr val="bg2">
                  <a:lumMod val="10000"/>
                </a:schemeClr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rot="16200000" flipV="1">
              <a:off x="7038081" y="2956030"/>
              <a:ext cx="1295861" cy="970359"/>
            </a:xfrm>
            <a:prstGeom prst="straightConnector1">
              <a:avLst/>
            </a:prstGeom>
            <a:ln>
              <a:solidFill>
                <a:schemeClr val="bg2">
                  <a:lumMod val="10000"/>
                </a:schemeClr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 rot="16200000" flipV="1">
              <a:off x="7202257" y="2875039"/>
              <a:ext cx="1295861" cy="970359"/>
            </a:xfrm>
            <a:prstGeom prst="straightConnector1">
              <a:avLst/>
            </a:prstGeom>
            <a:ln>
              <a:solidFill>
                <a:schemeClr val="bg2">
                  <a:lumMod val="10000"/>
                </a:schemeClr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Box 25"/>
          <p:cNvSpPr txBox="1"/>
          <p:nvPr/>
        </p:nvSpPr>
        <p:spPr>
          <a:xfrm>
            <a:off x="381000" y="6172200"/>
            <a:ext cx="8763000" cy="4516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83000"/>
              </a:lnSpc>
              <a:buClr>
                <a:srgbClr val="FFFFFF"/>
              </a:buClr>
              <a:buSzPct val="100000"/>
              <a:buFont typeface="Corbel" pitchFamily="32" charset="0"/>
              <a:buNone/>
              <a:defRPr/>
            </a:pPr>
            <a:r>
              <a:rPr lang="en-US" sz="1400" kern="0" dirty="0" err="1" smtClean="0">
                <a:solidFill>
                  <a:schemeClr val="accent6">
                    <a:lumMod val="50000"/>
                  </a:schemeClr>
                </a:solidFill>
                <a:cs typeface="+mn-cs"/>
              </a:rPr>
              <a:t>Yogesh</a:t>
            </a:r>
            <a:r>
              <a:rPr lang="en-US" sz="1400" dirty="0" smtClean="0">
                <a:solidFill>
                  <a:srgbClr val="85542B"/>
                </a:solidFill>
                <a:cs typeface="+mn-cs"/>
              </a:rPr>
              <a:t> </a:t>
            </a:r>
            <a:r>
              <a:rPr lang="en-US" sz="1400" kern="0" dirty="0" err="1">
                <a:solidFill>
                  <a:schemeClr val="accent6">
                    <a:lumMod val="50000"/>
                  </a:schemeClr>
                </a:solidFill>
                <a:cs typeface="+mn-cs"/>
              </a:rPr>
              <a:t>Babu</a:t>
            </a:r>
            <a:r>
              <a:rPr lang="en-US" sz="1400" dirty="0">
                <a:solidFill>
                  <a:srgbClr val="85542B"/>
                </a:solidFill>
                <a:cs typeface="+mn-cs"/>
              </a:rPr>
              <a:t>, </a:t>
            </a:r>
            <a:r>
              <a:rPr lang="en-US" sz="1400" kern="0" dirty="0">
                <a:solidFill>
                  <a:schemeClr val="accent6">
                    <a:lumMod val="50000"/>
                  </a:schemeClr>
                </a:solidFill>
                <a:cs typeface="+mn-cs"/>
              </a:rPr>
              <a:t>N.V</a:t>
            </a:r>
            <a:r>
              <a:rPr lang="en-US" sz="1400" dirty="0">
                <a:solidFill>
                  <a:srgbClr val="85542B"/>
                </a:solidFill>
                <a:cs typeface="+mn-cs"/>
              </a:rPr>
              <a:t>. </a:t>
            </a:r>
            <a:r>
              <a:rPr lang="en-US" sz="1400" kern="0" dirty="0" err="1">
                <a:solidFill>
                  <a:schemeClr val="accent6">
                    <a:lumMod val="50000"/>
                  </a:schemeClr>
                </a:solidFill>
                <a:cs typeface="+mn-cs"/>
              </a:rPr>
              <a:t>Kartheek</a:t>
            </a:r>
            <a:r>
              <a:rPr lang="en-US" sz="1400" dirty="0">
                <a:solidFill>
                  <a:srgbClr val="85542B"/>
                </a:solidFill>
                <a:cs typeface="+mn-cs"/>
              </a:rPr>
              <a:t> </a:t>
            </a:r>
            <a:r>
              <a:rPr lang="en-US" sz="1400" kern="0" dirty="0">
                <a:solidFill>
                  <a:schemeClr val="accent6">
                    <a:lumMod val="50000"/>
                  </a:schemeClr>
                </a:solidFill>
                <a:cs typeface="+mn-cs"/>
              </a:rPr>
              <a:t>and</a:t>
            </a:r>
            <a:r>
              <a:rPr lang="en-US" sz="1400" dirty="0">
                <a:solidFill>
                  <a:srgbClr val="85542B"/>
                </a:solidFill>
                <a:cs typeface="+mn-cs"/>
              </a:rPr>
              <a:t> </a:t>
            </a:r>
            <a:r>
              <a:rPr lang="en-US" sz="1400" kern="0" dirty="0" err="1">
                <a:solidFill>
                  <a:schemeClr val="accent6">
                    <a:lumMod val="50000"/>
                  </a:schemeClr>
                </a:solidFill>
                <a:cs typeface="+mn-cs"/>
              </a:rPr>
              <a:t>Jayanthi</a:t>
            </a:r>
            <a:r>
              <a:rPr lang="en-US" sz="1400" dirty="0">
                <a:solidFill>
                  <a:srgbClr val="85542B"/>
                </a:solidFill>
                <a:cs typeface="+mn-cs"/>
              </a:rPr>
              <a:t> </a:t>
            </a:r>
            <a:r>
              <a:rPr lang="en-US" sz="1400" kern="0" dirty="0" err="1">
                <a:solidFill>
                  <a:schemeClr val="accent6">
                    <a:lumMod val="50000"/>
                  </a:schemeClr>
                </a:solidFill>
                <a:cs typeface="+mn-cs"/>
              </a:rPr>
              <a:t>Sivaswamy</a:t>
            </a:r>
            <a:r>
              <a:rPr lang="en-US" sz="1400" dirty="0">
                <a:solidFill>
                  <a:srgbClr val="85542B"/>
                </a:solidFill>
                <a:cs typeface="+mn-cs"/>
              </a:rPr>
              <a:t>,” </a:t>
            </a:r>
            <a:r>
              <a:rPr lang="en-US" sz="1400" i="1" kern="0" dirty="0">
                <a:solidFill>
                  <a:srgbClr val="FF3300"/>
                </a:solidFill>
                <a:cs typeface="+mn-cs"/>
              </a:rPr>
              <a:t>Robust</a:t>
            </a:r>
            <a:r>
              <a:rPr lang="en-US" sz="1400" dirty="0">
                <a:solidFill>
                  <a:srgbClr val="85542B"/>
                </a:solidFill>
                <a:cs typeface="+mn-cs"/>
              </a:rPr>
              <a:t>  </a:t>
            </a:r>
            <a:r>
              <a:rPr lang="en-US" sz="1400" i="1" kern="0" dirty="0">
                <a:solidFill>
                  <a:srgbClr val="FF3300"/>
                </a:solidFill>
                <a:cs typeface="+mn-cs"/>
              </a:rPr>
              <a:t>matching</a:t>
            </a:r>
            <a:r>
              <a:rPr lang="en-US" sz="1400" dirty="0">
                <a:solidFill>
                  <a:srgbClr val="85542B"/>
                </a:solidFill>
                <a:cs typeface="+mn-cs"/>
              </a:rPr>
              <a:t> </a:t>
            </a:r>
            <a:r>
              <a:rPr lang="en-US" sz="1400" i="1" kern="0" dirty="0">
                <a:solidFill>
                  <a:srgbClr val="FF3300"/>
                </a:solidFill>
                <a:cs typeface="+mn-cs"/>
              </a:rPr>
              <a:t>of</a:t>
            </a:r>
            <a:r>
              <a:rPr lang="en-US" sz="1400" dirty="0">
                <a:solidFill>
                  <a:srgbClr val="85542B"/>
                </a:solidFill>
                <a:cs typeface="+mn-cs"/>
              </a:rPr>
              <a:t> </a:t>
            </a:r>
            <a:r>
              <a:rPr lang="en-US" sz="1400" i="1" kern="0" dirty="0">
                <a:solidFill>
                  <a:srgbClr val="FF3300"/>
                </a:solidFill>
                <a:cs typeface="+mn-cs"/>
              </a:rPr>
              <a:t>multi-modal</a:t>
            </a:r>
            <a:r>
              <a:rPr lang="en-US" sz="1400" dirty="0">
                <a:solidFill>
                  <a:srgbClr val="85542B"/>
                </a:solidFill>
                <a:cs typeface="+mn-cs"/>
              </a:rPr>
              <a:t>  </a:t>
            </a:r>
            <a:r>
              <a:rPr lang="en-US" sz="1400" i="1" kern="0" dirty="0">
                <a:solidFill>
                  <a:srgbClr val="FF3300"/>
                </a:solidFill>
                <a:cs typeface="+mn-cs"/>
              </a:rPr>
              <a:t>retinal</a:t>
            </a:r>
            <a:r>
              <a:rPr lang="en-US" sz="1400" dirty="0">
                <a:solidFill>
                  <a:srgbClr val="85542B"/>
                </a:solidFill>
                <a:cs typeface="+mn-cs"/>
              </a:rPr>
              <a:t> </a:t>
            </a:r>
            <a:r>
              <a:rPr lang="en-US" sz="1400" i="1" kern="0" dirty="0">
                <a:solidFill>
                  <a:srgbClr val="FF3300"/>
                </a:solidFill>
                <a:cs typeface="+mn-cs"/>
              </a:rPr>
              <a:t>images</a:t>
            </a:r>
            <a:r>
              <a:rPr lang="en-US" sz="1400" dirty="0">
                <a:solidFill>
                  <a:srgbClr val="85542B"/>
                </a:solidFill>
                <a:cs typeface="+mn-cs"/>
              </a:rPr>
              <a:t> </a:t>
            </a:r>
            <a:r>
              <a:rPr lang="en-US" sz="1400" i="1" kern="0" dirty="0">
                <a:solidFill>
                  <a:srgbClr val="FF3300"/>
                </a:solidFill>
                <a:cs typeface="+mn-cs"/>
              </a:rPr>
              <a:t>using</a:t>
            </a:r>
            <a:r>
              <a:rPr lang="en-US" sz="1400" dirty="0">
                <a:solidFill>
                  <a:srgbClr val="85542B"/>
                </a:solidFill>
                <a:cs typeface="+mn-cs"/>
              </a:rPr>
              <a:t> </a:t>
            </a:r>
            <a:r>
              <a:rPr lang="en-US" sz="1400" i="1" kern="0" dirty="0">
                <a:solidFill>
                  <a:srgbClr val="FF3300"/>
                </a:solidFill>
                <a:cs typeface="+mn-cs"/>
              </a:rPr>
              <a:t>radon</a:t>
            </a:r>
            <a:r>
              <a:rPr lang="en-US" sz="1400" dirty="0">
                <a:solidFill>
                  <a:srgbClr val="85542B"/>
                </a:solidFill>
                <a:cs typeface="+mn-cs"/>
              </a:rPr>
              <a:t> </a:t>
            </a:r>
            <a:r>
              <a:rPr lang="en-US" sz="1400" i="1" kern="0" dirty="0">
                <a:solidFill>
                  <a:srgbClr val="FF3300"/>
                </a:solidFill>
                <a:cs typeface="+mn-cs"/>
              </a:rPr>
              <a:t>transform</a:t>
            </a:r>
            <a:r>
              <a:rPr lang="en-US" sz="1400" dirty="0">
                <a:solidFill>
                  <a:srgbClr val="85542B"/>
                </a:solidFill>
                <a:cs typeface="+mn-cs"/>
              </a:rPr>
              <a:t>  </a:t>
            </a:r>
            <a:r>
              <a:rPr lang="en-US" sz="1400" i="1" kern="0" dirty="0">
                <a:solidFill>
                  <a:srgbClr val="FF3300"/>
                </a:solidFill>
                <a:cs typeface="+mn-cs"/>
              </a:rPr>
              <a:t>based</a:t>
            </a:r>
            <a:r>
              <a:rPr lang="en-US" sz="1400" dirty="0">
                <a:solidFill>
                  <a:srgbClr val="85542B"/>
                </a:solidFill>
                <a:cs typeface="+mn-cs"/>
              </a:rPr>
              <a:t> </a:t>
            </a:r>
            <a:r>
              <a:rPr lang="en-US" sz="1400" i="1" kern="0" dirty="0">
                <a:solidFill>
                  <a:srgbClr val="FF3300"/>
                </a:solidFill>
                <a:cs typeface="+mn-cs"/>
              </a:rPr>
              <a:t>local</a:t>
            </a:r>
            <a:r>
              <a:rPr lang="en-US" sz="1400" dirty="0">
                <a:solidFill>
                  <a:srgbClr val="85542B"/>
                </a:solidFill>
                <a:cs typeface="+mn-cs"/>
              </a:rPr>
              <a:t> </a:t>
            </a:r>
            <a:r>
              <a:rPr lang="en-US" sz="1400" i="1" kern="0" dirty="0">
                <a:solidFill>
                  <a:srgbClr val="FF3300"/>
                </a:solidFill>
                <a:cs typeface="+mn-cs"/>
              </a:rPr>
              <a:t>descriptor</a:t>
            </a:r>
            <a:r>
              <a:rPr lang="en-US" sz="1400" dirty="0" smtClean="0">
                <a:solidFill>
                  <a:srgbClr val="85542B"/>
                </a:solidFill>
                <a:cs typeface="+mn-cs"/>
              </a:rPr>
              <a:t>” ACM-International Health  Informatics, Nov- 2010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1720533" y="697812"/>
            <a:ext cx="6710680" cy="597588"/>
          </a:xfrm>
        </p:spPr>
        <p:txBody>
          <a:bodyPr/>
          <a:lstStyle/>
          <a:p>
            <a:r>
              <a:rPr lang="en-US" dirty="0" smtClean="0"/>
              <a:t>Overview of  Proposed Registration Algorithm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2133600" y="2590800"/>
            <a:ext cx="1524000" cy="2057400"/>
          </a:xfrm>
          <a:prstGeom prst="rect">
            <a:avLst/>
          </a:prstGeom>
          <a:solidFill>
            <a:schemeClr val="accent1">
              <a:alpha val="33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/>
            </a:endParaRPr>
          </a:p>
        </p:txBody>
      </p:sp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1447800"/>
            <a:ext cx="6777038" cy="4679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057400" y="44196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</a:rPr>
              <a:t>P</a:t>
            </a:r>
            <a:r>
              <a:rPr lang="en-US" baseline="-25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</a:rPr>
              <a:t>0</a:t>
            </a:r>
            <a:endParaRPr lang="en-US" baseline="-2500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43200" y="44196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</a:rPr>
              <a:t>Q</a:t>
            </a:r>
            <a:r>
              <a:rPr lang="en-US" baseline="-25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</a:rPr>
              <a:t>0</a:t>
            </a:r>
            <a:endParaRPr lang="en-US" baseline="-2500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29000" y="53340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</a:rPr>
              <a:t>D</a:t>
            </a:r>
            <a:r>
              <a:rPr lang="en-US" baseline="-25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</a:rPr>
              <a:t>p</a:t>
            </a:r>
            <a:endParaRPr lang="en-US" baseline="-2500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429000" y="4800600"/>
            <a:ext cx="4363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</a:rPr>
              <a:t>D</a:t>
            </a:r>
            <a:r>
              <a:rPr lang="en-US" baseline="-25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</a:rPr>
              <a:t>q</a:t>
            </a:r>
            <a:endParaRPr lang="en-US" baseline="-2500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400" y="5211370"/>
            <a:ext cx="4095750" cy="656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658813" y="515938"/>
            <a:ext cx="7772400" cy="779462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Bilateral matching</a:t>
            </a:r>
          </a:p>
        </p:txBody>
      </p:sp>
      <p:pic>
        <p:nvPicPr>
          <p:cNvPr id="88066" name="Picture 2" descr="E:\yogesh_pen\Thesis_latex_v2\IIIT_thesis_template\Yogi_thesis\chap4\initialmatches.jpeg"/>
          <p:cNvPicPr>
            <a:picLocks noChangeAspect="1" noChangeArrowheads="1"/>
          </p:cNvPicPr>
          <p:nvPr/>
        </p:nvPicPr>
        <p:blipFill>
          <a:blip r:embed="rId3" cstate="print"/>
          <a:srcRect b="15591"/>
          <a:stretch>
            <a:fillRect/>
          </a:stretch>
        </p:blipFill>
        <p:spPr bwMode="auto">
          <a:xfrm>
            <a:off x="1524000" y="1676400"/>
            <a:ext cx="6538913" cy="2572956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762000" y="4572000"/>
            <a:ext cx="7391400" cy="3222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3000"/>
              </a:lnSpc>
              <a:buClr>
                <a:srgbClr val="FFFFFF"/>
              </a:buClr>
              <a:buSzPct val="100000"/>
              <a:buFont typeface="Corbel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IN" dirty="0" smtClean="0">
                <a:solidFill>
                  <a:schemeClr val="accent6"/>
                </a:solidFill>
                <a:latin typeface="Arial" pitchFamily="34" charset="0"/>
                <a:ea typeface="DejaVu Sans"/>
              </a:rPr>
              <a:t>Bilateral matching: Euclidean Normalized similarity measure  (in (0,1]).</a:t>
            </a:r>
          </a:p>
        </p:txBody>
      </p:sp>
      <p:sp>
        <p:nvSpPr>
          <p:cNvPr id="6" name="Rectangle 5"/>
          <p:cNvSpPr/>
          <p:nvPr/>
        </p:nvSpPr>
        <p:spPr>
          <a:xfrm>
            <a:off x="304800" y="6428601"/>
            <a:ext cx="8839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chemeClr val="accent6"/>
                </a:solidFill>
              </a:rPr>
              <a:t>Euclidean </a:t>
            </a:r>
            <a:r>
              <a:rPr lang="en-US" sz="1200" dirty="0" err="1" smtClean="0">
                <a:solidFill>
                  <a:schemeClr val="accent6"/>
                </a:solidFill>
              </a:rPr>
              <a:t>normalised</a:t>
            </a:r>
            <a:r>
              <a:rPr lang="en-US" sz="1200" dirty="0" smtClean="0">
                <a:solidFill>
                  <a:schemeClr val="accent6"/>
                </a:solidFill>
              </a:rPr>
              <a:t> similarity measure. </a:t>
            </a:r>
            <a:r>
              <a:rPr lang="en-US" sz="1200" dirty="0" smtClean="0">
                <a:solidFill>
                  <a:srgbClr val="FF0000"/>
                </a:solidFill>
              </a:rPr>
              <a:t>http://www .</a:t>
            </a:r>
            <a:r>
              <a:rPr lang="en-US" sz="1200" dirty="0" err="1" smtClean="0">
                <a:solidFill>
                  <a:srgbClr val="FF0000"/>
                </a:solidFill>
              </a:rPr>
              <a:t>lans.ece.utexas.edu</a:t>
            </a:r>
            <a:r>
              <a:rPr lang="en-US" sz="1200" dirty="0" smtClean="0">
                <a:solidFill>
                  <a:srgbClr val="FF0000"/>
                </a:solidFill>
              </a:rPr>
              <a:t>/ </a:t>
            </a:r>
            <a:r>
              <a:rPr lang="en-US" sz="1200" dirty="0" err="1" smtClean="0">
                <a:solidFill>
                  <a:srgbClr val="FF0000"/>
                </a:solidFill>
              </a:rPr>
              <a:t>strehl</a:t>
            </a:r>
            <a:r>
              <a:rPr lang="en-US" sz="1200" dirty="0" smtClean="0">
                <a:solidFill>
                  <a:srgbClr val="FF0000"/>
                </a:solidFill>
              </a:rPr>
              <a:t>/</a:t>
            </a:r>
            <a:r>
              <a:rPr lang="en-US" sz="1200" dirty="0" err="1" smtClean="0">
                <a:solidFill>
                  <a:srgbClr val="FF0000"/>
                </a:solidFill>
              </a:rPr>
              <a:t>diss</a:t>
            </a:r>
            <a:r>
              <a:rPr lang="en-US" sz="1200" dirty="0" smtClean="0">
                <a:solidFill>
                  <a:srgbClr val="FF0000"/>
                </a:solidFill>
              </a:rPr>
              <a:t>/node53.html</a:t>
            </a:r>
            <a:endParaRPr lang="en-US" sz="1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1720533" y="697812"/>
            <a:ext cx="6710680" cy="597588"/>
          </a:xfrm>
        </p:spPr>
        <p:txBody>
          <a:bodyPr/>
          <a:lstStyle/>
          <a:p>
            <a:r>
              <a:rPr lang="en-US" dirty="0" smtClean="0"/>
              <a:t>Overview of  Proposed Registration Algorithm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2133600" y="2590800"/>
            <a:ext cx="1524000" cy="2057400"/>
          </a:xfrm>
          <a:prstGeom prst="rect">
            <a:avLst/>
          </a:prstGeom>
          <a:solidFill>
            <a:schemeClr val="accent1">
              <a:alpha val="33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/>
            </a:endParaRPr>
          </a:p>
        </p:txBody>
      </p:sp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1447800"/>
            <a:ext cx="6777038" cy="4679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057400" y="44196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</a:rPr>
              <a:t>P</a:t>
            </a:r>
            <a:r>
              <a:rPr lang="en-US" baseline="-25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</a:rPr>
              <a:t>0</a:t>
            </a:r>
            <a:endParaRPr lang="en-US" baseline="-2500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43200" y="44196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</a:rPr>
              <a:t>Q</a:t>
            </a:r>
            <a:r>
              <a:rPr lang="en-US" baseline="-25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</a:rPr>
              <a:t>0</a:t>
            </a:r>
            <a:endParaRPr lang="en-US" baseline="-2500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29000" y="53340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</a:rPr>
              <a:t>D</a:t>
            </a:r>
            <a:r>
              <a:rPr lang="en-US" baseline="-25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</a:rPr>
              <a:t>p</a:t>
            </a:r>
            <a:endParaRPr lang="en-US" baseline="-2500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429000" y="4800600"/>
            <a:ext cx="4363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</a:rPr>
              <a:t>D</a:t>
            </a:r>
            <a:r>
              <a:rPr lang="en-US" baseline="-25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</a:rPr>
              <a:t>q</a:t>
            </a:r>
            <a:endParaRPr lang="en-US" baseline="-2500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495800" y="4681638"/>
            <a:ext cx="4363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</a:rPr>
              <a:t>C</a:t>
            </a:r>
            <a:r>
              <a:rPr lang="en-US" baseline="-25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</a:rPr>
              <a:t>0</a:t>
            </a:r>
            <a:endParaRPr lang="en-US" baseline="-2500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Transformation models for retinal image registration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447800"/>
            <a:ext cx="7620000" cy="762000"/>
          </a:xfrm>
        </p:spPr>
        <p:txBody>
          <a:bodyPr/>
          <a:lstStyle/>
          <a:p>
            <a:r>
              <a:rPr lang="en-US" sz="1800" dirty="0" smtClean="0">
                <a:latin typeface="Arial" pitchFamily="34" charset="0"/>
                <a:cs typeface="Arial" pitchFamily="34" charset="0"/>
              </a:rPr>
              <a:t>The appropriate transformation model for registering retinal images is a quadratic model to account for the curved surface of the 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retina[4]</a:t>
            </a:r>
            <a:endParaRPr lang="en-US" sz="1800" dirty="0" smtClean="0">
              <a:latin typeface="Arial" pitchFamily="34" charset="0"/>
              <a:cs typeface="Arial" pitchFamily="34" charset="0"/>
            </a:endParaRPr>
          </a:p>
          <a:p>
            <a:endParaRPr lang="en-US" sz="1800" dirty="0" smtClean="0">
              <a:latin typeface="Arial" pitchFamily="34" charset="0"/>
              <a:cs typeface="Arial" pitchFamily="34" charset="0"/>
            </a:endParaRPr>
          </a:p>
          <a:p>
            <a:endParaRPr lang="en-US" sz="1800" dirty="0" smtClean="0">
              <a:latin typeface="Arial" pitchFamily="34" charset="0"/>
              <a:cs typeface="Arial" pitchFamily="34" charset="0"/>
            </a:endParaRPr>
          </a:p>
          <a:p>
            <a:endParaRPr lang="en-US" sz="1800" dirty="0" smtClean="0">
              <a:latin typeface="Arial" pitchFamily="34" charset="0"/>
              <a:cs typeface="Arial" pitchFamily="34" charset="0"/>
            </a:endParaRPr>
          </a:p>
          <a:p>
            <a:endParaRPr lang="en-US" sz="1800" dirty="0" smtClean="0">
              <a:latin typeface="Arial" pitchFamily="34" charset="0"/>
              <a:cs typeface="Arial" pitchFamily="34" charset="0"/>
            </a:endParaRPr>
          </a:p>
          <a:p>
            <a:endParaRPr lang="en-US" sz="1800" dirty="0" smtClean="0">
              <a:latin typeface="Arial" pitchFamily="34" charset="0"/>
              <a:cs typeface="Arial" pitchFamily="34" charset="0"/>
            </a:endParaRPr>
          </a:p>
          <a:p>
            <a:endParaRPr lang="en-US" sz="18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1800" dirty="0" smtClean="0">
                <a:latin typeface="Arial" pitchFamily="34" charset="0"/>
                <a:cs typeface="Arial" pitchFamily="34" charset="0"/>
              </a:rPr>
              <a:t>In low overlap cases, with limited pairs of landmarks, bilinear transformation is used </a:t>
            </a:r>
            <a:endParaRPr lang="en-US" sz="1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7282" name="Picture 2"/>
          <p:cNvPicPr>
            <a:picLocks noChangeAspect="1" noChangeArrowheads="1"/>
          </p:cNvPicPr>
          <p:nvPr/>
        </p:nvPicPr>
        <p:blipFill>
          <a:blip r:embed="rId2" cstate="print"/>
          <a:srcRect t="10573"/>
          <a:stretch>
            <a:fillRect/>
          </a:stretch>
        </p:blipFill>
        <p:spPr bwMode="auto">
          <a:xfrm>
            <a:off x="1752600" y="2028825"/>
            <a:ext cx="5048250" cy="193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8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9800" y="4572000"/>
            <a:ext cx="4410075" cy="151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8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86200" y="5943600"/>
            <a:ext cx="1114425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381000" y="6406338"/>
            <a:ext cx="8763000" cy="4516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83000"/>
              </a:lnSpc>
              <a:buClr>
                <a:srgbClr val="FFFFFF"/>
              </a:buClr>
              <a:buSzPct val="100000"/>
              <a:buFont typeface="Corbel" pitchFamily="32" charset="0"/>
              <a:buNone/>
              <a:defRPr/>
            </a:pPr>
            <a:r>
              <a:rPr lang="en-US" sz="1400" kern="0" dirty="0" smtClean="0">
                <a:solidFill>
                  <a:schemeClr val="accent6">
                    <a:lumMod val="50000"/>
                  </a:schemeClr>
                </a:solidFill>
                <a:cs typeface="+mn-cs"/>
              </a:rPr>
              <a:t>[4] Can </a:t>
            </a:r>
            <a:r>
              <a:rPr lang="en-US" sz="1400" kern="0" dirty="0" smtClean="0">
                <a:solidFill>
                  <a:schemeClr val="accent6">
                    <a:lumMod val="50000"/>
                  </a:schemeClr>
                </a:solidFill>
                <a:cs typeface="+mn-cs"/>
              </a:rPr>
              <a:t>A</a:t>
            </a:r>
            <a:r>
              <a:rPr lang="en-US" sz="1400" kern="0" dirty="0" smtClean="0">
                <a:solidFill>
                  <a:schemeClr val="accent6">
                    <a:lumMod val="50000"/>
                  </a:schemeClr>
                </a:solidFill>
                <a:cs typeface="+mn-cs"/>
              </a:rPr>
              <a:t>., Stewart </a:t>
            </a:r>
            <a:r>
              <a:rPr lang="en-US" sz="1400" kern="0" dirty="0" smtClean="0">
                <a:solidFill>
                  <a:schemeClr val="accent6">
                    <a:lumMod val="50000"/>
                  </a:schemeClr>
                </a:solidFill>
                <a:cs typeface="+mn-cs"/>
              </a:rPr>
              <a:t>C.V</a:t>
            </a:r>
            <a:r>
              <a:rPr lang="en-US" sz="1400" kern="0" dirty="0" smtClean="0">
                <a:solidFill>
                  <a:schemeClr val="accent6">
                    <a:lumMod val="50000"/>
                  </a:schemeClr>
                </a:solidFill>
                <a:cs typeface="+mn-cs"/>
              </a:rPr>
              <a:t>., </a:t>
            </a:r>
            <a:r>
              <a:rPr lang="en-US" sz="1400" kern="0" dirty="0" err="1" smtClean="0">
                <a:solidFill>
                  <a:schemeClr val="accent6">
                    <a:lumMod val="50000"/>
                  </a:schemeClr>
                </a:solidFill>
                <a:cs typeface="+mn-cs"/>
              </a:rPr>
              <a:t>Roysam</a:t>
            </a:r>
            <a:r>
              <a:rPr lang="en-US" sz="1400" kern="0" dirty="0" smtClean="0">
                <a:solidFill>
                  <a:schemeClr val="accent6">
                    <a:lumMod val="50000"/>
                  </a:schemeClr>
                </a:solidFill>
                <a:cs typeface="+mn-cs"/>
              </a:rPr>
              <a:t> </a:t>
            </a:r>
            <a:r>
              <a:rPr lang="en-US" sz="1400" kern="0" dirty="0" smtClean="0">
                <a:solidFill>
                  <a:schemeClr val="accent6">
                    <a:lumMod val="50000"/>
                  </a:schemeClr>
                </a:solidFill>
                <a:cs typeface="+mn-cs"/>
              </a:rPr>
              <a:t>B</a:t>
            </a:r>
            <a:r>
              <a:rPr lang="en-US" sz="1400" kern="0" dirty="0" smtClean="0">
                <a:solidFill>
                  <a:schemeClr val="accent6">
                    <a:lumMod val="50000"/>
                  </a:schemeClr>
                </a:solidFill>
                <a:cs typeface="+mn-cs"/>
              </a:rPr>
              <a:t>., </a:t>
            </a:r>
            <a:r>
              <a:rPr lang="en-US" sz="1400" kern="0" dirty="0" err="1" smtClean="0">
                <a:solidFill>
                  <a:schemeClr val="accent6">
                    <a:lumMod val="50000"/>
                  </a:schemeClr>
                </a:solidFill>
                <a:cs typeface="+mn-cs"/>
              </a:rPr>
              <a:t>Tanenbaum</a:t>
            </a:r>
            <a:r>
              <a:rPr lang="en-US" sz="1400" kern="0" dirty="0" smtClean="0">
                <a:solidFill>
                  <a:schemeClr val="accent6">
                    <a:lumMod val="50000"/>
                  </a:schemeClr>
                </a:solidFill>
                <a:cs typeface="+mn-cs"/>
              </a:rPr>
              <a:t> </a:t>
            </a:r>
            <a:r>
              <a:rPr lang="en-US" sz="1400" kern="0" dirty="0" smtClean="0">
                <a:solidFill>
                  <a:schemeClr val="accent6">
                    <a:lumMod val="50000"/>
                  </a:schemeClr>
                </a:solidFill>
                <a:cs typeface="+mn-cs"/>
              </a:rPr>
              <a:t>H.L</a:t>
            </a:r>
            <a:r>
              <a:rPr lang="en-US" sz="1400" dirty="0" smtClean="0">
                <a:solidFill>
                  <a:srgbClr val="85542B"/>
                </a:solidFill>
                <a:cs typeface="+mn-cs"/>
              </a:rPr>
              <a:t>,” </a:t>
            </a:r>
            <a:r>
              <a:rPr lang="en-US" sz="1400" i="1" kern="0" dirty="0" smtClean="0">
                <a:solidFill>
                  <a:srgbClr val="FF3300"/>
                </a:solidFill>
                <a:cs typeface="+mn-cs"/>
              </a:rPr>
              <a:t>A feature-based, robust, hierarchical algorithm for registering pairs of images of the curved human </a:t>
            </a:r>
            <a:r>
              <a:rPr lang="en-US" sz="1400" i="1" kern="0" dirty="0" smtClean="0">
                <a:solidFill>
                  <a:srgbClr val="FF3300"/>
                </a:solidFill>
                <a:cs typeface="+mn-cs"/>
              </a:rPr>
              <a:t>retina</a:t>
            </a:r>
            <a:r>
              <a:rPr lang="en-US" sz="1400" dirty="0" smtClean="0">
                <a:solidFill>
                  <a:srgbClr val="85542B"/>
                </a:solidFill>
                <a:cs typeface="+mn-cs"/>
              </a:rPr>
              <a:t>” PAMI, 2002</a:t>
            </a:r>
            <a:endParaRPr lang="en-US" sz="1400" dirty="0" smtClean="0">
              <a:solidFill>
                <a:srgbClr val="85542B"/>
              </a:solidFill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Initial transformation estimation and outlier rejection using modified MSAC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828800"/>
            <a:ext cx="7772400" cy="4648200"/>
          </a:xfrm>
        </p:spPr>
        <p:txBody>
          <a:bodyPr/>
          <a:lstStyle/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Assume affine transformation for outlier rejection.</a:t>
            </a:r>
          </a:p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 M-estimator Sample and Consensus (MSAC) framework is used.</a:t>
            </a:r>
          </a:p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Two steps in modified MSAC : </a:t>
            </a:r>
          </a:p>
          <a:p>
            <a:pPr lvl="1"/>
            <a:r>
              <a:rPr lang="en-US" sz="1600" dirty="0" smtClean="0">
                <a:latin typeface="Arial" pitchFamily="34" charset="0"/>
                <a:cs typeface="Arial" pitchFamily="34" charset="0"/>
              </a:rPr>
              <a:t>Hypothesis is based on selection of top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few correspondences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to generate the Minimal Sample Set. Use Angle-Angle property of similar triangles to discard  false matches.</a:t>
            </a:r>
          </a:p>
          <a:p>
            <a:pPr lvl="1"/>
            <a:r>
              <a:rPr lang="en-US" sz="1600" dirty="0" smtClean="0">
                <a:latin typeface="Arial" pitchFamily="34" charset="0"/>
                <a:cs typeface="Arial" pitchFamily="34" charset="0"/>
              </a:rPr>
              <a:t>Verification is based on cost function instead of rank unlike RANSAC algorithm.</a:t>
            </a:r>
          </a:p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Break down criteria is 50%. </a:t>
            </a:r>
          </a:p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Convergence criteria is same as RANSAC</a:t>
            </a:r>
          </a:p>
          <a:p>
            <a:endParaRPr lang="en-US" sz="1600" dirty="0" smtClean="0">
              <a:latin typeface="Arial" pitchFamily="34" charset="0"/>
              <a:cs typeface="Arial" pitchFamily="34" charset="0"/>
            </a:endParaRPr>
          </a:p>
          <a:p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85800" y="4876800"/>
            <a:ext cx="78566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chemeClr val="accent6"/>
                </a:solidFill>
                <a:latin typeface="Arial" pitchFamily="34" charset="0"/>
              </a:rPr>
              <a:t>Refinement &amp; localization of correspondences using Normalized cross correlation for</a:t>
            </a:r>
          </a:p>
          <a:p>
            <a:r>
              <a:rPr lang="en-US" sz="1600" dirty="0" smtClean="0">
                <a:solidFill>
                  <a:schemeClr val="accent6"/>
                </a:solidFill>
                <a:latin typeface="Arial" pitchFamily="34" charset="0"/>
              </a:rPr>
              <a:t>sub-pixel accuracy</a:t>
            </a:r>
            <a:endParaRPr lang="en-US" sz="1600" dirty="0">
              <a:solidFill>
                <a:schemeClr val="accent6"/>
              </a:solidFill>
              <a:latin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4800" y="6096000"/>
            <a:ext cx="8077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chemeClr val="accent6"/>
                </a:solidFill>
                <a:hlinkClick r:id="rId2"/>
              </a:rPr>
              <a:t>https://en.wikipedia.org/wiki/Similarity_(geometry)#</a:t>
            </a:r>
            <a:r>
              <a:rPr lang="en-US" sz="1200" dirty="0" smtClean="0">
                <a:solidFill>
                  <a:schemeClr val="accent6"/>
                </a:solidFill>
                <a:hlinkClick r:id="rId2"/>
              </a:rPr>
              <a:t>Similar_triangles</a:t>
            </a:r>
            <a:endParaRPr lang="en-US" sz="1200" dirty="0" smtClean="0">
              <a:solidFill>
                <a:schemeClr val="accent6"/>
              </a:solidFill>
            </a:endParaRPr>
          </a:p>
          <a:p>
            <a:r>
              <a:rPr lang="en-US" sz="1200" dirty="0" smtClean="0">
                <a:solidFill>
                  <a:schemeClr val="accent6"/>
                </a:solidFill>
              </a:rPr>
              <a:t>M. </a:t>
            </a:r>
            <a:r>
              <a:rPr lang="en-US" sz="1200" dirty="0" err="1" smtClean="0">
                <a:solidFill>
                  <a:schemeClr val="accent6"/>
                </a:solidFill>
              </a:rPr>
              <a:t>Zuliani</a:t>
            </a:r>
            <a:r>
              <a:rPr lang="en-US" sz="1200" dirty="0" smtClean="0">
                <a:solidFill>
                  <a:schemeClr val="accent6"/>
                </a:solidFill>
              </a:rPr>
              <a:t>. </a:t>
            </a:r>
            <a:r>
              <a:rPr lang="en-US" sz="1200" dirty="0" err="1" smtClean="0">
                <a:solidFill>
                  <a:schemeClr val="accent6"/>
                </a:solidFill>
              </a:rPr>
              <a:t>Ransac</a:t>
            </a:r>
            <a:r>
              <a:rPr lang="en-US" sz="1200" dirty="0" smtClean="0">
                <a:solidFill>
                  <a:schemeClr val="accent6"/>
                </a:solidFill>
              </a:rPr>
              <a:t> toolbox for </a:t>
            </a:r>
            <a:r>
              <a:rPr lang="en-US" sz="1200" dirty="0" err="1" smtClean="0">
                <a:solidFill>
                  <a:schemeClr val="accent6"/>
                </a:solidFill>
              </a:rPr>
              <a:t>matlab</a:t>
            </a:r>
            <a:r>
              <a:rPr lang="en-US" sz="1200" dirty="0" smtClean="0">
                <a:solidFill>
                  <a:schemeClr val="accent6"/>
                </a:solidFill>
              </a:rPr>
              <a:t>, Nov. </a:t>
            </a:r>
            <a:r>
              <a:rPr lang="en-US" sz="1200" dirty="0" smtClean="0">
                <a:solidFill>
                  <a:schemeClr val="accent6"/>
                </a:solidFill>
              </a:rPr>
              <a:t>2008,</a:t>
            </a:r>
            <a:r>
              <a:rPr lang="en-US" sz="1200" dirty="0" smtClean="0">
                <a:solidFill>
                  <a:srgbClr val="FF0000"/>
                </a:solidFill>
              </a:rPr>
              <a:t>”RANSAC for dummies”.</a:t>
            </a:r>
            <a:endParaRPr lang="en-US" sz="1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Initial transformation estimation and outlier rejection using modified </a:t>
            </a:r>
            <a:r>
              <a:rPr lang="en-US" dirty="0" smtClean="0"/>
              <a:t>MSAC result</a:t>
            </a:r>
            <a:endParaRPr lang="en-US" dirty="0"/>
          </a:p>
        </p:txBody>
      </p:sp>
      <p:pic>
        <p:nvPicPr>
          <p:cNvPr id="962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828800"/>
            <a:ext cx="8458200" cy="3298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762000" y="5257800"/>
            <a:ext cx="830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</a:rPr>
              <a:t>Correspondence set C</a:t>
            </a:r>
            <a:r>
              <a:rPr lang="en-US" baseline="-25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</a:rPr>
              <a:t>1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</a:rPr>
              <a:t> after outlier rejection between CFI and FFA 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1720533" y="697812"/>
            <a:ext cx="6710680" cy="597588"/>
          </a:xfrm>
        </p:spPr>
        <p:txBody>
          <a:bodyPr/>
          <a:lstStyle/>
          <a:p>
            <a:r>
              <a:rPr lang="en-US" dirty="0" smtClean="0"/>
              <a:t>Overview of  Proposed Registration Algorithm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2133600" y="2590800"/>
            <a:ext cx="1524000" cy="2057400"/>
          </a:xfrm>
          <a:prstGeom prst="rect">
            <a:avLst/>
          </a:prstGeom>
          <a:solidFill>
            <a:schemeClr val="accent1">
              <a:alpha val="33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/>
            </a:endParaRPr>
          </a:p>
        </p:txBody>
      </p:sp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1447800"/>
            <a:ext cx="6777038" cy="4679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057400" y="44196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</a:rPr>
              <a:t>P</a:t>
            </a:r>
            <a:r>
              <a:rPr lang="en-US" baseline="-25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</a:rPr>
              <a:t>0</a:t>
            </a:r>
            <a:endParaRPr lang="en-US" baseline="-2500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43200" y="44196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</a:rPr>
              <a:t>Q</a:t>
            </a:r>
            <a:r>
              <a:rPr lang="en-US" baseline="-25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</a:rPr>
              <a:t>0</a:t>
            </a:r>
            <a:endParaRPr lang="en-US" baseline="-2500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29000" y="53340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</a:rPr>
              <a:t>D</a:t>
            </a:r>
            <a:r>
              <a:rPr lang="en-US" baseline="-25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</a:rPr>
              <a:t>p</a:t>
            </a:r>
            <a:endParaRPr lang="en-US" baseline="-2500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429000" y="4800600"/>
            <a:ext cx="4363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</a:rPr>
              <a:t>D</a:t>
            </a:r>
            <a:r>
              <a:rPr lang="en-US" baseline="-25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</a:rPr>
              <a:t>q</a:t>
            </a:r>
            <a:endParaRPr lang="en-US" baseline="-2500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495800" y="4681638"/>
            <a:ext cx="4363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</a:rPr>
              <a:t>C</a:t>
            </a:r>
            <a:r>
              <a:rPr lang="en-US" baseline="-25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</a:rPr>
              <a:t>0</a:t>
            </a:r>
            <a:endParaRPr lang="en-US" baseline="-2500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495800" y="3483428"/>
            <a:ext cx="4363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</a:rPr>
              <a:t>C</a:t>
            </a:r>
            <a:r>
              <a:rPr lang="en-US" baseline="-25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</a:rPr>
              <a:t>1</a:t>
            </a:r>
            <a:endParaRPr lang="en-US" baseline="-2500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573486" y="2950028"/>
            <a:ext cx="4363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</a:rPr>
              <a:t>C</a:t>
            </a:r>
            <a:r>
              <a:rPr lang="en-US" baseline="-25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</a:rPr>
              <a:t>2</a:t>
            </a:r>
            <a:endParaRPr lang="en-US" baseline="-2500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 selection and transformation estimation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447800"/>
            <a:ext cx="8305800" cy="4648200"/>
          </a:xfrm>
        </p:spPr>
        <p:txBody>
          <a:bodyPr/>
          <a:lstStyle/>
          <a:p>
            <a:r>
              <a:rPr lang="en-US" sz="1800" dirty="0" smtClean="0">
                <a:latin typeface="Arial" pitchFamily="34" charset="0"/>
                <a:cs typeface="Arial" pitchFamily="34" charset="0"/>
              </a:rPr>
              <a:t>The </a:t>
            </a:r>
            <a:r>
              <a:rPr lang="en-US" sz="1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spatial distribution 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of correspondences pairs is used to determine the transformation models. </a:t>
            </a:r>
          </a:p>
          <a:p>
            <a:r>
              <a:rPr lang="en-US" sz="1800" dirty="0" smtClean="0">
                <a:latin typeface="Arial" pitchFamily="34" charset="0"/>
                <a:cs typeface="Arial" pitchFamily="34" charset="0"/>
              </a:rPr>
              <a:t> This is determined by computing the entropy of the spatial distribution.</a:t>
            </a:r>
          </a:p>
          <a:p>
            <a:endParaRPr lang="en-US" sz="1800" dirty="0" smtClean="0">
              <a:latin typeface="Arial" pitchFamily="34" charset="0"/>
              <a:cs typeface="Arial" pitchFamily="34" charset="0"/>
            </a:endParaRPr>
          </a:p>
          <a:p>
            <a:endParaRPr lang="en-US" sz="1800" dirty="0" smtClean="0">
              <a:latin typeface="Arial" pitchFamily="34" charset="0"/>
              <a:cs typeface="Arial" pitchFamily="34" charset="0"/>
            </a:endParaRPr>
          </a:p>
          <a:p>
            <a:endParaRPr lang="en-US" sz="1800" dirty="0" smtClean="0">
              <a:latin typeface="Arial" pitchFamily="34" charset="0"/>
              <a:cs typeface="Arial" pitchFamily="34" charset="0"/>
            </a:endParaRPr>
          </a:p>
          <a:p>
            <a:endParaRPr lang="en-US" sz="18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1800" dirty="0" smtClean="0">
                <a:latin typeface="Arial" pitchFamily="34" charset="0"/>
                <a:cs typeface="Arial" pitchFamily="34" charset="0"/>
              </a:rPr>
              <a:t>Final transformation function is estimated  using the standard </a:t>
            </a:r>
            <a:r>
              <a:rPr lang="en-US" sz="1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M-estimators. </a:t>
            </a:r>
          </a:p>
          <a:p>
            <a:r>
              <a:rPr lang="en-US" sz="1800" dirty="0" smtClean="0">
                <a:latin typeface="Arial" pitchFamily="34" charset="0"/>
                <a:cs typeface="Arial" pitchFamily="34" charset="0"/>
              </a:rPr>
              <a:t>Since  no closed form solution exists, it is implemented using </a:t>
            </a:r>
            <a:r>
              <a:rPr lang="en-US" sz="1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iteratively reweighted least squares </a:t>
            </a:r>
            <a:r>
              <a:rPr lang="en-US" sz="1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method[4].  </a:t>
            </a:r>
            <a:r>
              <a:rPr lang="en-US" sz="18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No contribution here</a:t>
            </a:r>
            <a:endParaRPr lang="en-US" sz="1800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800" dirty="0" smtClean="0">
                <a:latin typeface="Arial" pitchFamily="34" charset="0"/>
                <a:cs typeface="Arial" pitchFamily="34" charset="0"/>
              </a:rPr>
              <a:t>Moving image is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resampled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into the coordinates of the fixed image using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bicubic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interpolation. </a:t>
            </a:r>
            <a:endParaRPr lang="en-US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66800" y="2753380"/>
            <a:ext cx="807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1"/>
                </a:solidFill>
              </a:rPr>
              <a:t>Quadratic                Bilinear                                   Affine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9" name="Right Arrow 8"/>
          <p:cNvSpPr/>
          <p:nvPr/>
        </p:nvSpPr>
        <p:spPr bwMode="auto">
          <a:xfrm>
            <a:off x="2873830" y="2862944"/>
            <a:ext cx="457200" cy="3048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/>
            </a:endParaRPr>
          </a:p>
        </p:txBody>
      </p:sp>
      <p:sp>
        <p:nvSpPr>
          <p:cNvPr id="10" name="Right Arrow 9"/>
          <p:cNvSpPr/>
          <p:nvPr/>
        </p:nvSpPr>
        <p:spPr bwMode="auto">
          <a:xfrm>
            <a:off x="5682342" y="2873828"/>
            <a:ext cx="457200" cy="3048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1000" y="6406338"/>
            <a:ext cx="8763000" cy="4516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83000"/>
              </a:lnSpc>
              <a:buClr>
                <a:srgbClr val="FFFFFF"/>
              </a:buClr>
              <a:buSzPct val="100000"/>
              <a:buFont typeface="Corbel" pitchFamily="32" charset="0"/>
              <a:buNone/>
              <a:defRPr/>
            </a:pPr>
            <a:r>
              <a:rPr lang="en-US" sz="1400" kern="0" dirty="0" smtClean="0">
                <a:solidFill>
                  <a:schemeClr val="accent6">
                    <a:lumMod val="50000"/>
                  </a:schemeClr>
                </a:solidFill>
                <a:cs typeface="+mn-cs"/>
              </a:rPr>
              <a:t>[4] Can </a:t>
            </a:r>
            <a:r>
              <a:rPr lang="en-US" sz="1400" kern="0" dirty="0" smtClean="0">
                <a:solidFill>
                  <a:schemeClr val="accent6">
                    <a:lumMod val="50000"/>
                  </a:schemeClr>
                </a:solidFill>
                <a:cs typeface="+mn-cs"/>
              </a:rPr>
              <a:t>A</a:t>
            </a:r>
            <a:r>
              <a:rPr lang="en-US" sz="1400" kern="0" dirty="0" smtClean="0">
                <a:solidFill>
                  <a:schemeClr val="accent6">
                    <a:lumMod val="50000"/>
                  </a:schemeClr>
                </a:solidFill>
                <a:cs typeface="+mn-cs"/>
              </a:rPr>
              <a:t>., Stewart </a:t>
            </a:r>
            <a:r>
              <a:rPr lang="en-US" sz="1400" kern="0" dirty="0" smtClean="0">
                <a:solidFill>
                  <a:schemeClr val="accent6">
                    <a:lumMod val="50000"/>
                  </a:schemeClr>
                </a:solidFill>
                <a:cs typeface="+mn-cs"/>
              </a:rPr>
              <a:t>C.V</a:t>
            </a:r>
            <a:r>
              <a:rPr lang="en-US" sz="1400" kern="0" dirty="0" smtClean="0">
                <a:solidFill>
                  <a:schemeClr val="accent6">
                    <a:lumMod val="50000"/>
                  </a:schemeClr>
                </a:solidFill>
                <a:cs typeface="+mn-cs"/>
              </a:rPr>
              <a:t>., </a:t>
            </a:r>
            <a:r>
              <a:rPr lang="en-US" sz="1400" kern="0" dirty="0" err="1" smtClean="0">
                <a:solidFill>
                  <a:schemeClr val="accent6">
                    <a:lumMod val="50000"/>
                  </a:schemeClr>
                </a:solidFill>
                <a:cs typeface="+mn-cs"/>
              </a:rPr>
              <a:t>Roysam</a:t>
            </a:r>
            <a:r>
              <a:rPr lang="en-US" sz="1400" kern="0" dirty="0" smtClean="0">
                <a:solidFill>
                  <a:schemeClr val="accent6">
                    <a:lumMod val="50000"/>
                  </a:schemeClr>
                </a:solidFill>
                <a:cs typeface="+mn-cs"/>
              </a:rPr>
              <a:t> </a:t>
            </a:r>
            <a:r>
              <a:rPr lang="en-US" sz="1400" kern="0" dirty="0" smtClean="0">
                <a:solidFill>
                  <a:schemeClr val="accent6">
                    <a:lumMod val="50000"/>
                  </a:schemeClr>
                </a:solidFill>
                <a:cs typeface="+mn-cs"/>
              </a:rPr>
              <a:t>B</a:t>
            </a:r>
            <a:r>
              <a:rPr lang="en-US" sz="1400" kern="0" dirty="0" smtClean="0">
                <a:solidFill>
                  <a:schemeClr val="accent6">
                    <a:lumMod val="50000"/>
                  </a:schemeClr>
                </a:solidFill>
                <a:cs typeface="+mn-cs"/>
              </a:rPr>
              <a:t>., </a:t>
            </a:r>
            <a:r>
              <a:rPr lang="en-US" sz="1400" kern="0" dirty="0" err="1" smtClean="0">
                <a:solidFill>
                  <a:schemeClr val="accent6">
                    <a:lumMod val="50000"/>
                  </a:schemeClr>
                </a:solidFill>
                <a:cs typeface="+mn-cs"/>
              </a:rPr>
              <a:t>Tanenbaum</a:t>
            </a:r>
            <a:r>
              <a:rPr lang="en-US" sz="1400" kern="0" dirty="0" smtClean="0">
                <a:solidFill>
                  <a:schemeClr val="accent6">
                    <a:lumMod val="50000"/>
                  </a:schemeClr>
                </a:solidFill>
                <a:cs typeface="+mn-cs"/>
              </a:rPr>
              <a:t> </a:t>
            </a:r>
            <a:r>
              <a:rPr lang="en-US" sz="1400" kern="0" dirty="0" smtClean="0">
                <a:solidFill>
                  <a:schemeClr val="accent6">
                    <a:lumMod val="50000"/>
                  </a:schemeClr>
                </a:solidFill>
                <a:cs typeface="+mn-cs"/>
              </a:rPr>
              <a:t>H.L</a:t>
            </a:r>
            <a:r>
              <a:rPr lang="en-US" sz="1400" dirty="0" smtClean="0">
                <a:solidFill>
                  <a:srgbClr val="85542B"/>
                </a:solidFill>
                <a:cs typeface="+mn-cs"/>
              </a:rPr>
              <a:t>,” </a:t>
            </a:r>
            <a:r>
              <a:rPr lang="en-US" sz="1400" i="1" kern="0" dirty="0" smtClean="0">
                <a:solidFill>
                  <a:srgbClr val="FF3300"/>
                </a:solidFill>
                <a:cs typeface="+mn-cs"/>
              </a:rPr>
              <a:t>A feature-based, robust, hierarchical algorithm for registering pairs of images of the curved human </a:t>
            </a:r>
            <a:r>
              <a:rPr lang="en-US" sz="1400" i="1" kern="0" dirty="0" smtClean="0">
                <a:solidFill>
                  <a:srgbClr val="FF3300"/>
                </a:solidFill>
                <a:cs typeface="+mn-cs"/>
              </a:rPr>
              <a:t>retina</a:t>
            </a:r>
            <a:r>
              <a:rPr lang="en-US" sz="1400" dirty="0" smtClean="0">
                <a:solidFill>
                  <a:srgbClr val="85542B"/>
                </a:solidFill>
                <a:cs typeface="+mn-cs"/>
              </a:rPr>
              <a:t>” PAMI, 2002</a:t>
            </a:r>
            <a:endParaRPr lang="en-US" sz="1400" dirty="0" smtClean="0">
              <a:solidFill>
                <a:srgbClr val="85542B"/>
              </a:solidFill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Applications of Registration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1800" dirty="0" smtClean="0">
              <a:solidFill>
                <a:srgbClr val="85542B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800" dirty="0" smtClean="0">
                <a:solidFill>
                  <a:srgbClr val="85542B"/>
                </a:solidFill>
                <a:latin typeface="Arial" pitchFamily="34" charset="0"/>
                <a:cs typeface="Arial" pitchFamily="34" charset="0"/>
              </a:rPr>
              <a:t>Remote Sensing: 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Multi-spectral classification,  Environmental monitoring, Change detection, Image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mosaicing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, Weather forecasting, Integrating information into geographic information systems (GIS)</a:t>
            </a:r>
          </a:p>
          <a:p>
            <a:endParaRPr lang="en-US" sz="18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1800" dirty="0" smtClean="0">
                <a:solidFill>
                  <a:srgbClr val="85542B"/>
                </a:solidFill>
                <a:latin typeface="Arial" pitchFamily="34" charset="0"/>
                <a:cs typeface="Arial" pitchFamily="34" charset="0"/>
              </a:rPr>
              <a:t>Computer Vision: 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Tracking, Stereo-vision,  Object recognition,  Target localization, Super-resolution images ,etc. </a:t>
            </a:r>
          </a:p>
          <a:p>
            <a:endParaRPr lang="en-US" sz="18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1800" dirty="0" smtClean="0">
                <a:solidFill>
                  <a:srgbClr val="85542B"/>
                </a:solidFill>
                <a:latin typeface="Arial" pitchFamily="34" charset="0"/>
                <a:cs typeface="Arial" pitchFamily="34" charset="0"/>
              </a:rPr>
              <a:t>Medicine: </a:t>
            </a:r>
            <a:r>
              <a:rPr lang="en-US" sz="1800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Diagnosis, Surgery planning and Intervention, </a:t>
            </a:r>
            <a:r>
              <a:rPr lang="en-US" sz="1800" dirty="0" err="1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Mosaicing</a:t>
            </a:r>
            <a:r>
              <a:rPr lang="en-US" sz="1800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, Tracking, fusion, Super-resolution etc</a:t>
            </a:r>
          </a:p>
          <a:p>
            <a:endParaRPr lang="en-US" sz="1800" b="1" dirty="0" smtClean="0">
              <a:solidFill>
                <a:schemeClr val="accent6">
                  <a:lumMod val="75000"/>
                </a:schemeClr>
              </a:solidFill>
              <a:latin typeface="+mj-lt"/>
            </a:endParaRPr>
          </a:p>
          <a:p>
            <a:pPr marL="0" indent="0">
              <a:buNone/>
            </a:pPr>
            <a:endParaRPr lang="en-US" sz="1800" b="1" dirty="0" smtClean="0">
              <a:solidFill>
                <a:srgbClr val="C0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85800" y="5029200"/>
            <a:ext cx="7848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C00000"/>
                </a:solidFill>
                <a:latin typeface="Arial" pitchFamily="34" charset="0"/>
              </a:rPr>
              <a:t>A generic registration algorithm for all applications? 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85542B"/>
                </a:solidFill>
                <a:latin typeface="Arial" pitchFamily="34" charset="0"/>
              </a:rPr>
              <a:t>Geometric and radiometric deformations, noise, image characteristics, required accuracy and stability are to be considered [1].</a:t>
            </a:r>
          </a:p>
        </p:txBody>
      </p:sp>
      <p:sp>
        <p:nvSpPr>
          <p:cNvPr id="5" name="Rectangle 4"/>
          <p:cNvSpPr/>
          <p:nvPr/>
        </p:nvSpPr>
        <p:spPr>
          <a:xfrm>
            <a:off x="457200" y="6419368"/>
            <a:ext cx="8534400" cy="2862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 defTabSz="914400">
              <a:lnSpc>
                <a:spcPct val="90000"/>
              </a:lnSpc>
              <a:spcBef>
                <a:spcPct val="20000"/>
              </a:spcBef>
              <a:buClr>
                <a:srgbClr val="FFFFFF"/>
              </a:buClr>
              <a:buSzPct val="100000"/>
              <a:buFont typeface="Corbel" pitchFamily="32" charset="0"/>
              <a:buNone/>
              <a:defRPr/>
            </a:pPr>
            <a:r>
              <a:rPr lang="en-US" sz="1400" kern="0" dirty="0" smtClean="0">
                <a:solidFill>
                  <a:schemeClr val="accent6">
                    <a:lumMod val="50000"/>
                  </a:schemeClr>
                </a:solidFill>
              </a:rPr>
              <a:t>[1] Barbara </a:t>
            </a:r>
            <a:r>
              <a:rPr lang="en-US" sz="1400" kern="0" dirty="0" err="1" smtClean="0">
                <a:solidFill>
                  <a:schemeClr val="accent6">
                    <a:lumMod val="50000"/>
                  </a:schemeClr>
                </a:solidFill>
              </a:rPr>
              <a:t>Zitova</a:t>
            </a:r>
            <a:r>
              <a:rPr lang="en-US" sz="1400" kern="0" dirty="0" smtClean="0">
                <a:solidFill>
                  <a:schemeClr val="accent6">
                    <a:lumMod val="50000"/>
                  </a:schemeClr>
                </a:solidFill>
              </a:rPr>
              <a:t>, Jan </a:t>
            </a:r>
            <a:r>
              <a:rPr lang="en-US" sz="1400" kern="0" dirty="0" err="1" smtClean="0">
                <a:solidFill>
                  <a:schemeClr val="accent6">
                    <a:lumMod val="50000"/>
                  </a:schemeClr>
                </a:solidFill>
              </a:rPr>
              <a:t>Flusser</a:t>
            </a:r>
            <a:r>
              <a:rPr lang="en-US" sz="1400" kern="0" dirty="0" smtClean="0">
                <a:solidFill>
                  <a:srgbClr val="FF3300"/>
                </a:solidFill>
              </a:rPr>
              <a:t>,  “</a:t>
            </a:r>
            <a:r>
              <a:rPr lang="en-US" sz="1400" i="1" kern="0" dirty="0" smtClean="0">
                <a:solidFill>
                  <a:srgbClr val="FF3300"/>
                </a:solidFill>
              </a:rPr>
              <a:t>Image registration methods: a survey”</a:t>
            </a:r>
            <a:r>
              <a:rPr lang="en-US" sz="1400" kern="0" dirty="0" smtClean="0">
                <a:solidFill>
                  <a:srgbClr val="FF3300"/>
                </a:solidFill>
              </a:rPr>
              <a:t> </a:t>
            </a:r>
            <a:r>
              <a:rPr lang="en-US" sz="1400" kern="0" dirty="0" smtClean="0">
                <a:solidFill>
                  <a:srgbClr val="993300"/>
                </a:solidFill>
              </a:rPr>
              <a:t>Image and Vision Computing, 2003</a:t>
            </a:r>
            <a:endParaRPr lang="en-US" sz="1400" kern="0" dirty="0">
              <a:solidFill>
                <a:srgbClr val="9933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Experimental setup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447800"/>
            <a:ext cx="8001000" cy="5181600"/>
          </a:xfrm>
        </p:spPr>
        <p:txBody>
          <a:bodyPr/>
          <a:lstStyle/>
          <a:p>
            <a:r>
              <a:rPr lang="en-US" sz="1800" dirty="0" smtClean="0">
                <a:latin typeface="Arial" pitchFamily="34" charset="0"/>
                <a:cs typeface="Arial" pitchFamily="34" charset="0"/>
              </a:rPr>
              <a:t>3 datasets</a:t>
            </a:r>
          </a:p>
          <a:p>
            <a:pPr lvl="1"/>
            <a:r>
              <a:rPr lang="en-US" dirty="0" smtClean="0">
                <a:latin typeface="Arial" pitchFamily="34" charset="0"/>
                <a:cs typeface="Arial" pitchFamily="34" charset="0"/>
              </a:rPr>
              <a:t>Dataset 1: 126 multimodal pairs</a:t>
            </a:r>
          </a:p>
          <a:p>
            <a:pPr lvl="1"/>
            <a:r>
              <a:rPr lang="en-US" dirty="0" smtClean="0">
                <a:latin typeface="Arial" pitchFamily="34" charset="0"/>
                <a:cs typeface="Arial" pitchFamily="34" charset="0"/>
              </a:rPr>
              <a:t>Dataset II :20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monomodal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pairs</a:t>
            </a:r>
          </a:p>
          <a:p>
            <a:pPr lvl="1"/>
            <a:r>
              <a:rPr lang="en-US" dirty="0" smtClean="0">
                <a:latin typeface="Arial" pitchFamily="34" charset="0"/>
                <a:cs typeface="Arial" pitchFamily="34" charset="0"/>
              </a:rPr>
              <a:t>Dataset III : 18 multimodal and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monomodal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pairs (challenge)</a:t>
            </a:r>
          </a:p>
          <a:p>
            <a:r>
              <a:rPr lang="en-US" sz="1800" dirty="0" smtClean="0">
                <a:latin typeface="Arial" pitchFamily="34" charset="0"/>
                <a:cs typeface="Arial" pitchFamily="34" charset="0"/>
              </a:rPr>
              <a:t>Resolution between  256x256 to 1204x1200</a:t>
            </a:r>
          </a:p>
          <a:p>
            <a:r>
              <a:rPr lang="en-US" sz="1800" dirty="0" smtClean="0">
                <a:latin typeface="Arial" pitchFamily="34" charset="0"/>
                <a:cs typeface="Arial" pitchFamily="34" charset="0"/>
              </a:rPr>
              <a:t>Angular resolution between 30° - 50°</a:t>
            </a:r>
          </a:p>
          <a:p>
            <a:r>
              <a:rPr lang="en-US" sz="1800" dirty="0" smtClean="0">
                <a:latin typeface="Arial" pitchFamily="34" charset="0"/>
                <a:cs typeface="Arial" pitchFamily="34" charset="0"/>
              </a:rPr>
              <a:t>Comparison using PIIFD(2011) and GDBICP (gold standard).</a:t>
            </a:r>
          </a:p>
          <a:p>
            <a:r>
              <a:rPr lang="en-US" sz="1800" dirty="0" smtClean="0">
                <a:latin typeface="Arial" pitchFamily="34" charset="0"/>
                <a:cs typeface="Arial" pitchFamily="34" charset="0"/>
              </a:rPr>
              <a:t>Time taken 70-80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Secs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en-US" sz="1800" dirty="0" smtClean="0">
                <a:latin typeface="Arial" pitchFamily="34" charset="0"/>
                <a:cs typeface="Arial" pitchFamily="34" charset="0"/>
              </a:rPr>
              <a:t>Evaluation criteria:</a:t>
            </a:r>
          </a:p>
          <a:p>
            <a:pPr lvl="1"/>
            <a:r>
              <a:rPr lang="en-US" dirty="0" smtClean="0">
                <a:latin typeface="Arial" pitchFamily="34" charset="0"/>
                <a:cs typeface="Arial" pitchFamily="34" charset="0"/>
              </a:rPr>
              <a:t>Mean centerline measurement error</a:t>
            </a:r>
          </a:p>
          <a:p>
            <a:pPr lvl="1"/>
            <a:r>
              <a:rPr lang="en-US" dirty="0" smtClean="0">
                <a:latin typeface="Arial" pitchFamily="34" charset="0"/>
                <a:cs typeface="Arial" pitchFamily="34" charset="0"/>
              </a:rPr>
              <a:t>Overall registered images in dataset I,II and III</a:t>
            </a:r>
          </a:p>
          <a:p>
            <a:pPr lvl="1"/>
            <a:r>
              <a:rPr lang="en-US" dirty="0" smtClean="0">
                <a:latin typeface="Arial" pitchFamily="34" charset="0"/>
                <a:cs typeface="Arial" pitchFamily="34" charset="0"/>
              </a:rPr>
              <a:t>Rotational Invariance test  </a:t>
            </a:r>
          </a:p>
          <a:p>
            <a:pPr lvl="1"/>
            <a:r>
              <a:rPr lang="en-US" dirty="0" smtClean="0">
                <a:latin typeface="Arial" pitchFamily="34" charset="0"/>
                <a:cs typeface="Arial" pitchFamily="34" charset="0"/>
              </a:rPr>
              <a:t>Scale Invariance test</a:t>
            </a:r>
          </a:p>
          <a:p>
            <a:pPr lvl="1"/>
            <a:r>
              <a:rPr lang="en-US" dirty="0" smtClean="0">
                <a:latin typeface="Arial" pitchFamily="34" charset="0"/>
                <a:cs typeface="Arial" pitchFamily="34" charset="0"/>
              </a:rPr>
              <a:t>Overlap Test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 smtClean="0">
                <a:latin typeface="Arial" pitchFamily="34" charset="0"/>
                <a:cs typeface="Arial" pitchFamily="34" charset="0"/>
              </a:rPr>
              <a:t>Mean Centerline Measurement 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Error(M-CME)</a:t>
            </a:r>
            <a:endParaRPr lang="en-US" sz="1800" dirty="0" smtClean="0">
              <a:latin typeface="Arial" pitchFamily="34" charset="0"/>
              <a:cs typeface="Arial" pitchFamily="34" charset="0"/>
            </a:endParaRP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marL="342900" lvl="1" indent="-342900">
              <a:buFontTx/>
              <a:buChar char="•"/>
            </a:pPr>
            <a:r>
              <a:rPr lang="en-US" dirty="0" smtClean="0">
                <a:solidFill>
                  <a:schemeClr val="accent6"/>
                </a:solidFill>
                <a:latin typeface="Arial" pitchFamily="34" charset="0"/>
                <a:ea typeface="+mn-ea"/>
                <a:cs typeface="Arial" pitchFamily="34" charset="0"/>
              </a:rPr>
              <a:t>Overall</a:t>
            </a:r>
            <a:r>
              <a:rPr lang="en-US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 registered images in dataset I,II and III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983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905000"/>
            <a:ext cx="4038600" cy="935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07" name="Picture 3"/>
          <p:cNvPicPr>
            <a:picLocks noChangeAspect="1" noChangeArrowheads="1"/>
          </p:cNvPicPr>
          <p:nvPr/>
        </p:nvPicPr>
        <p:blipFill>
          <a:blip r:embed="rId3" cstate="print"/>
          <a:srcRect t="2417"/>
          <a:stretch>
            <a:fillRect/>
          </a:stretch>
        </p:blipFill>
        <p:spPr bwMode="auto">
          <a:xfrm>
            <a:off x="457200" y="3505200"/>
            <a:ext cx="4267200" cy="307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0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0" y="3752850"/>
            <a:ext cx="2057400" cy="135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715000" y="3448050"/>
            <a:ext cx="213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Dataset III 18 images</a:t>
            </a:r>
            <a:endParaRPr lang="en-US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9600" y="6474023"/>
            <a:ext cx="3886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Dataset I  126 images     Dataset II   20 images</a:t>
            </a:r>
            <a:endParaRPr lang="en-US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4953000" y="5410200"/>
            <a:ext cx="4191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262673"/>
                </a:solidFill>
                <a:effectLst/>
                <a:uLnTx/>
                <a:uFillTx/>
                <a:cs typeface="+mn-cs"/>
              </a:rPr>
              <a:t>Charles V. Stewart, </a:t>
            </a:r>
            <a:r>
              <a:rPr kumimoji="0" lang="en-US" sz="11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262673"/>
                </a:solidFill>
                <a:effectLst/>
                <a:uLnTx/>
                <a:uFillTx/>
                <a:cs typeface="+mn-cs"/>
              </a:rPr>
              <a:t>Chia</a:t>
            </a:r>
            <a:r>
              <a:rPr kumimoji="0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262673"/>
                </a:solidFill>
                <a:effectLst/>
                <a:uLnTx/>
                <a:uFillTx/>
                <a:cs typeface="+mn-cs"/>
              </a:rPr>
              <a:t> ling Tsai, and </a:t>
            </a:r>
            <a:r>
              <a:rPr kumimoji="0" lang="en-US" sz="11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262673"/>
                </a:solidFill>
                <a:effectLst/>
                <a:uLnTx/>
                <a:uFillTx/>
                <a:cs typeface="+mn-cs"/>
              </a:rPr>
              <a:t>Badrinath</a:t>
            </a:r>
            <a:r>
              <a:rPr kumimoji="0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262673"/>
                </a:solidFill>
                <a:effectLst/>
                <a:uLnTx/>
                <a:uFillTx/>
                <a:cs typeface="+mn-cs"/>
              </a:rPr>
              <a:t> </a:t>
            </a:r>
            <a:r>
              <a:rPr kumimoji="0" lang="en-US" sz="11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262673"/>
                </a:solidFill>
                <a:effectLst/>
                <a:uLnTx/>
                <a:uFillTx/>
                <a:cs typeface="+mn-cs"/>
              </a:rPr>
              <a:t>Roysam</a:t>
            </a:r>
            <a:r>
              <a:rPr kumimoji="0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262673"/>
                </a:solidFill>
                <a:effectLst/>
                <a:uLnTx/>
                <a:uFillTx/>
                <a:cs typeface="+mn-cs"/>
              </a:rPr>
              <a:t>. </a:t>
            </a:r>
            <a:r>
              <a:rPr kumimoji="0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+mn-cs"/>
              </a:rPr>
              <a:t>The dual-bootstrap iterative closest point algorithm with application to retinal image registration.</a:t>
            </a:r>
            <a:r>
              <a:rPr kumimoji="0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262673"/>
                </a:solidFill>
                <a:effectLst/>
                <a:uLnTx/>
                <a:uFillTx/>
                <a:cs typeface="+mn-cs"/>
              </a:rPr>
              <a:t> </a:t>
            </a:r>
            <a:r>
              <a:rPr kumimoji="0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85542B"/>
                </a:solidFill>
                <a:effectLst/>
                <a:uLnTx/>
                <a:uFillTx/>
                <a:cs typeface="+mn-cs"/>
              </a:rPr>
              <a:t>IEEE Trans. Med. </a:t>
            </a:r>
            <a:r>
              <a:rPr kumimoji="0" lang="en-US" sz="11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85542B"/>
                </a:solidFill>
                <a:effectLst/>
                <a:uLnTx/>
                <a:uFillTx/>
                <a:cs typeface="+mn-cs"/>
              </a:rPr>
              <a:t>Img</a:t>
            </a:r>
            <a:r>
              <a:rPr kumimoji="0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85542B"/>
                </a:solidFill>
                <a:effectLst/>
                <a:uLnTx/>
                <a:uFillTx/>
                <a:cs typeface="+mn-cs"/>
              </a:rPr>
              <a:t>, 2007.    </a:t>
            </a:r>
            <a:endParaRPr kumimoji="0" lang="en-US" sz="1100" b="1" i="0" u="sng" strike="noStrike" kern="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262673"/>
                </a:solidFill>
                <a:effectLst/>
                <a:uLnTx/>
                <a:uFillTx/>
                <a:cs typeface="+mn-cs"/>
              </a:rPr>
              <a:t>J. Chen, J. </a:t>
            </a:r>
            <a:r>
              <a:rPr kumimoji="0" lang="en-US" sz="11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262673"/>
                </a:solidFill>
                <a:effectLst/>
                <a:uLnTx/>
                <a:uFillTx/>
                <a:cs typeface="+mn-cs"/>
              </a:rPr>
              <a:t>Tian</a:t>
            </a:r>
            <a:r>
              <a:rPr kumimoji="0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262673"/>
                </a:solidFill>
                <a:effectLst/>
                <a:uLnTx/>
                <a:uFillTx/>
                <a:cs typeface="+mn-cs"/>
              </a:rPr>
              <a:t>, N. Lee, J. </a:t>
            </a:r>
            <a:r>
              <a:rPr kumimoji="0" lang="en-US" sz="11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262673"/>
                </a:solidFill>
                <a:effectLst/>
                <a:uLnTx/>
                <a:uFillTx/>
                <a:cs typeface="+mn-cs"/>
              </a:rPr>
              <a:t>Zheng</a:t>
            </a:r>
            <a:r>
              <a:rPr kumimoji="0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262673"/>
                </a:solidFill>
                <a:effectLst/>
                <a:uLnTx/>
                <a:uFillTx/>
                <a:cs typeface="+mn-cs"/>
              </a:rPr>
              <a:t>, R. Smith, and A. </a:t>
            </a:r>
            <a:r>
              <a:rPr kumimoji="0" lang="en-US" sz="11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262673"/>
                </a:solidFill>
                <a:effectLst/>
                <a:uLnTx/>
                <a:uFillTx/>
                <a:cs typeface="+mn-cs"/>
              </a:rPr>
              <a:t>Laine</a:t>
            </a:r>
            <a:r>
              <a:rPr kumimoji="0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262673"/>
                </a:solidFill>
                <a:effectLst/>
                <a:uLnTx/>
                <a:uFillTx/>
                <a:cs typeface="+mn-cs"/>
              </a:rPr>
              <a:t>. </a:t>
            </a:r>
            <a:r>
              <a:rPr kumimoji="0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+mn-cs"/>
              </a:rPr>
              <a:t>A partial intensity invariant feature descriptor for multimodal retinal image registration.</a:t>
            </a:r>
            <a:r>
              <a:rPr kumimoji="0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262673"/>
                </a:solidFill>
                <a:effectLst/>
                <a:uLnTx/>
                <a:uFillTx/>
                <a:cs typeface="+mn-cs"/>
              </a:rPr>
              <a:t> </a:t>
            </a:r>
            <a:r>
              <a:rPr kumimoji="0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85542B"/>
                </a:solidFill>
                <a:effectLst/>
                <a:uLnTx/>
                <a:uFillTx/>
                <a:cs typeface="+mn-cs"/>
              </a:rPr>
              <a:t>IEEE Trans Biomed Eng, 2010</a:t>
            </a:r>
            <a:endParaRPr kumimoji="0" lang="en-US" sz="1100" b="0" i="0" u="sng" strike="noStrike" kern="0" cap="none" spc="0" normalizeH="0" baseline="0" noProof="0" dirty="0" smtClean="0">
              <a:ln>
                <a:noFill/>
              </a:ln>
              <a:solidFill>
                <a:srgbClr val="85542B"/>
              </a:solidFill>
              <a:effectLst/>
              <a:uLnTx/>
              <a:uFillTx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rgbClr val="262673"/>
              </a:solidFill>
              <a:effectLst/>
              <a:uLnTx/>
              <a:uFillTx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262673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262673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262673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262673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262673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72200" y="1066800"/>
            <a:ext cx="2098127" cy="220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8351795" y="1905000"/>
            <a:ext cx="79220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</a:rPr>
              <a:t>M-CME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 smtClean="0">
                <a:latin typeface="Arial" pitchFamily="34" charset="0"/>
                <a:cs typeface="Arial" pitchFamily="34" charset="0"/>
              </a:rPr>
              <a:t>Rotational Invariance test                              M-CME   ±1.8 </a:t>
            </a:r>
          </a:p>
          <a:p>
            <a:r>
              <a:rPr lang="en-US" sz="1800" dirty="0" smtClean="0">
                <a:latin typeface="Arial" pitchFamily="34" charset="0"/>
                <a:cs typeface="Arial" pitchFamily="34" charset="0"/>
              </a:rPr>
              <a:t>Scale Invariance test        </a:t>
            </a:r>
          </a:p>
          <a:p>
            <a:endParaRPr lang="en-US" sz="1800" dirty="0" smtClean="0">
              <a:latin typeface="Arial" pitchFamily="34" charset="0"/>
              <a:cs typeface="Arial" pitchFamily="34" charset="0"/>
            </a:endParaRPr>
          </a:p>
          <a:p>
            <a:endParaRPr lang="en-US" sz="1800" dirty="0" smtClean="0">
              <a:solidFill>
                <a:srgbClr val="85542B"/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n-US" sz="1800" dirty="0" smtClean="0">
                <a:solidFill>
                  <a:srgbClr val="85542B"/>
                </a:solidFill>
                <a:latin typeface="Arial" pitchFamily="34" charset="0"/>
                <a:cs typeface="Arial" pitchFamily="34" charset="0"/>
              </a:rPr>
              <a:t>       Invariant up a factor1.8</a:t>
            </a:r>
          </a:p>
          <a:p>
            <a:endParaRPr lang="en-US" sz="1800" dirty="0" smtClean="0">
              <a:latin typeface="Arial" pitchFamily="34" charset="0"/>
              <a:cs typeface="Arial" pitchFamily="34" charset="0"/>
            </a:endParaRPr>
          </a:p>
          <a:p>
            <a:endParaRPr lang="en-US" sz="1800" dirty="0" smtClean="0">
              <a:latin typeface="Arial" pitchFamily="34" charset="0"/>
              <a:cs typeface="Arial" pitchFamily="34" charset="0"/>
            </a:endParaRPr>
          </a:p>
          <a:p>
            <a:endParaRPr lang="en-US" sz="1800" dirty="0" smtClean="0">
              <a:latin typeface="Arial" pitchFamily="34" charset="0"/>
              <a:cs typeface="Arial" pitchFamily="34" charset="0"/>
            </a:endParaRPr>
          </a:p>
          <a:p>
            <a:endParaRPr lang="en-US" sz="18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1800" dirty="0" smtClean="0">
                <a:latin typeface="Arial" pitchFamily="34" charset="0"/>
                <a:cs typeface="Arial" pitchFamily="34" charset="0"/>
              </a:rPr>
              <a:t>Overlap Test</a:t>
            </a:r>
          </a:p>
          <a:p>
            <a:endParaRPr lang="en-US" sz="18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     </a:t>
            </a:r>
            <a:r>
              <a:rPr lang="en-US" sz="1800" dirty="0" smtClean="0">
                <a:solidFill>
                  <a:srgbClr val="85542B"/>
                </a:solidFill>
                <a:latin typeface="Arial" pitchFamily="34" charset="0"/>
                <a:cs typeface="Arial" pitchFamily="34" charset="0"/>
              </a:rPr>
              <a:t>Robust up to 25% overlap</a:t>
            </a:r>
          </a:p>
          <a:p>
            <a:endParaRPr lang="en-US" dirty="0"/>
          </a:p>
        </p:txBody>
      </p:sp>
      <p:pic>
        <p:nvPicPr>
          <p:cNvPr id="9933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19600" y="1828800"/>
            <a:ext cx="4419600" cy="2486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33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4267200"/>
            <a:ext cx="4419600" cy="2586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 bwMode="auto">
          <a:xfrm>
            <a:off x="8131628" y="4637314"/>
            <a:ext cx="457200" cy="457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pic>
        <p:nvPicPr>
          <p:cNvPr id="10035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" y="152400"/>
            <a:ext cx="6372225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477000" y="2286000"/>
            <a:ext cx="2819400" cy="457200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Results from dataset I </a:t>
            </a: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990600"/>
            <a:ext cx="6381750" cy="566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629400" y="2971800"/>
            <a:ext cx="2819400" cy="457200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Results from dataset II </a:t>
            </a: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828675"/>
            <a:ext cx="6391275" cy="602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629400" y="2971800"/>
            <a:ext cx="2819400" cy="457200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Results from dataset III </a:t>
            </a: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 and future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A novel registration algorithm to register both multimodal and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monomodal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retinal Images.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Contributions:</a:t>
            </a:r>
          </a:p>
          <a:p>
            <a:pPr lvl="1"/>
            <a:r>
              <a:rPr lang="en-US" dirty="0" smtClean="0">
                <a:latin typeface="Arial" pitchFamily="34" charset="0"/>
                <a:cs typeface="Arial" pitchFamily="34" charset="0"/>
              </a:rPr>
              <a:t>Vessel enhancement  - </a:t>
            </a:r>
            <a:r>
              <a:rPr lang="en-US" dirty="0" smtClean="0">
                <a:solidFill>
                  <a:srgbClr val="85542B"/>
                </a:solidFill>
                <a:latin typeface="Arial" pitchFamily="34" charset="0"/>
                <a:cs typeface="Arial" pitchFamily="34" charset="0"/>
              </a:rPr>
              <a:t>Minor</a:t>
            </a:r>
          </a:p>
          <a:p>
            <a:pPr lvl="1"/>
            <a:r>
              <a:rPr lang="en-US" dirty="0" smtClean="0">
                <a:latin typeface="Arial" pitchFamily="34" charset="0"/>
                <a:cs typeface="Arial" pitchFamily="34" charset="0"/>
              </a:rPr>
              <a:t>Landmark Detection  -</a:t>
            </a:r>
            <a:r>
              <a:rPr lang="en-US" dirty="0" smtClean="0">
                <a:solidFill>
                  <a:srgbClr val="85542B"/>
                </a:solidFill>
                <a:latin typeface="Arial" pitchFamily="34" charset="0"/>
                <a:cs typeface="Arial" pitchFamily="34" charset="0"/>
              </a:rPr>
              <a:t>Major</a:t>
            </a:r>
          </a:p>
          <a:p>
            <a:pPr lvl="1"/>
            <a:r>
              <a:rPr lang="en-US" dirty="0" smtClean="0">
                <a:latin typeface="Arial" pitchFamily="34" charset="0"/>
                <a:cs typeface="Arial" pitchFamily="34" charset="0"/>
              </a:rPr>
              <a:t>Radon based Descriptor –</a:t>
            </a:r>
            <a:r>
              <a:rPr lang="en-US" dirty="0" smtClean="0">
                <a:solidFill>
                  <a:srgbClr val="85542B"/>
                </a:solidFill>
                <a:latin typeface="Arial" pitchFamily="34" charset="0"/>
                <a:cs typeface="Arial" pitchFamily="34" charset="0"/>
              </a:rPr>
              <a:t>Major</a:t>
            </a:r>
          </a:p>
          <a:p>
            <a:pPr lvl="1"/>
            <a:r>
              <a:rPr lang="en-US" dirty="0" smtClean="0">
                <a:latin typeface="Arial" pitchFamily="34" charset="0"/>
                <a:cs typeface="Arial" pitchFamily="34" charset="0"/>
              </a:rPr>
              <a:t>Initial transformation estimation – </a:t>
            </a:r>
            <a:r>
              <a:rPr lang="en-US" dirty="0" smtClean="0">
                <a:solidFill>
                  <a:srgbClr val="85542B"/>
                </a:solidFill>
                <a:latin typeface="Arial" pitchFamily="34" charset="0"/>
                <a:cs typeface="Arial" pitchFamily="34" charset="0"/>
              </a:rPr>
              <a:t>Major(speedup only)</a:t>
            </a:r>
          </a:p>
          <a:p>
            <a:pPr lvl="1"/>
            <a:r>
              <a:rPr lang="en-US" dirty="0" smtClean="0">
                <a:latin typeface="Arial" pitchFamily="34" charset="0"/>
                <a:cs typeface="Arial" pitchFamily="34" charset="0"/>
              </a:rPr>
              <a:t> Transformation model selection –</a:t>
            </a:r>
            <a:r>
              <a:rPr lang="en-US" dirty="0" smtClean="0">
                <a:solidFill>
                  <a:srgbClr val="85542B"/>
                </a:solidFill>
                <a:latin typeface="Arial" pitchFamily="34" charset="0"/>
                <a:cs typeface="Arial" pitchFamily="34" charset="0"/>
              </a:rPr>
              <a:t>Minor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Out performs existing methods for poor quality images and performs on par with GDBICP for healthy retinal images.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Drawbacks:</a:t>
            </a:r>
          </a:p>
          <a:p>
            <a:pPr lvl="1"/>
            <a:r>
              <a:rPr lang="en-US" dirty="0" smtClean="0">
                <a:latin typeface="Arial" pitchFamily="34" charset="0"/>
                <a:cs typeface="Arial" pitchFamily="34" charset="0"/>
              </a:rPr>
              <a:t>Contrast reversal.</a:t>
            </a:r>
          </a:p>
          <a:p>
            <a:pPr lvl="1"/>
            <a:r>
              <a:rPr lang="en-US" dirty="0" smtClean="0">
                <a:latin typeface="Arial" pitchFamily="34" charset="0"/>
                <a:cs typeface="Arial" pitchFamily="34" charset="0"/>
              </a:rPr>
              <a:t>Algorithm is randomized</a:t>
            </a:r>
          </a:p>
          <a:p>
            <a:pPr lvl="1"/>
            <a:r>
              <a:rPr lang="en-US" dirty="0" smtClean="0">
                <a:latin typeface="Arial" pitchFamily="34" charset="0"/>
                <a:cs typeface="Arial" pitchFamily="34" charset="0"/>
              </a:rPr>
              <a:t>Feature descriptor length 720</a:t>
            </a:r>
          </a:p>
          <a:p>
            <a:pPr lvl="1"/>
            <a:r>
              <a:rPr lang="en-US" dirty="0" smtClean="0">
                <a:latin typeface="Arial" pitchFamily="34" charset="0"/>
                <a:cs typeface="Arial" pitchFamily="34" charset="0"/>
              </a:rPr>
              <a:t>Speed 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Integral Image representation for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F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aster processing.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Faster background estimation instead of median for landmark detection.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Like PCA-SIFT, reduce dimensionality of the feature vector.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Extend to other modalities.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Super resolution and information fusion</a:t>
            </a:r>
          </a:p>
          <a:p>
            <a:endParaRPr lang="en-US" dirty="0"/>
          </a:p>
        </p:txBody>
      </p:sp>
      <p:pic>
        <p:nvPicPr>
          <p:cNvPr id="942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4191000"/>
            <a:ext cx="4495800" cy="237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5766723" y="6488668"/>
            <a:ext cx="20056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Information fusion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942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3752850"/>
            <a:ext cx="4314825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1295400" y="6488668"/>
            <a:ext cx="17524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Super resolution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Extension to other modalities</a:t>
            </a:r>
            <a:endParaRPr lang="en-US" dirty="0"/>
          </a:p>
        </p:txBody>
      </p:sp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143000"/>
            <a:ext cx="5410200" cy="5496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 bwMode="auto">
          <a:xfrm>
            <a:off x="838200" y="3744686"/>
            <a:ext cx="609600" cy="152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3341914" y="3744686"/>
            <a:ext cx="609600" cy="152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914400" y="6444342"/>
            <a:ext cx="609600" cy="152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3635828" y="6433456"/>
            <a:ext cx="609600" cy="152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/>
            </a:endParaRPr>
          </a:p>
        </p:txBody>
      </p:sp>
      <p:pic>
        <p:nvPicPr>
          <p:cNvPr id="9523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24033" y="1676400"/>
            <a:ext cx="3119967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3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7400" y="4343400"/>
            <a:ext cx="2960914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6400800" y="3429000"/>
            <a:ext cx="2286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tx1"/>
                </a:solidFill>
              </a:rPr>
              <a:t>Partial fingerprint matching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00800" y="6019800"/>
            <a:ext cx="2286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tx1"/>
                </a:solidFill>
              </a:rPr>
              <a:t>Partial fingerprint matching</a:t>
            </a:r>
            <a:endParaRPr lang="en-US" sz="1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Reviewers Feedback &amp; 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 smtClean="0">
                <a:latin typeface="Arial" pitchFamily="34" charset="0"/>
                <a:cs typeface="Arial" pitchFamily="34" charset="0"/>
              </a:rPr>
              <a:t>Add conclusion and future work as a separate chapter  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smtClean="0">
                <a:solidFill>
                  <a:schemeClr val="accent1">
                    <a:lumMod val="90000"/>
                  </a:schemeClr>
                </a:solidFill>
                <a:latin typeface="Arial" pitchFamily="34" charset="0"/>
                <a:cs typeface="Arial" pitchFamily="34" charset="0"/>
              </a:rPr>
              <a:t>-Done</a:t>
            </a:r>
          </a:p>
          <a:p>
            <a:endParaRPr lang="en-US" sz="18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800" dirty="0" smtClean="0">
                <a:latin typeface="Arial" pitchFamily="34" charset="0"/>
                <a:cs typeface="Arial" pitchFamily="34" charset="0"/>
              </a:rPr>
              <a:t>In chapter 3: Is a bin size of 15° acceptable for curvature orientation histogram for landmark correspondence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?. </a:t>
            </a:r>
          </a:p>
          <a:p>
            <a:pPr lvl="1"/>
            <a:r>
              <a:rPr lang="en-US" sz="1600" dirty="0" smtClean="0">
                <a:latin typeface="Arial" pitchFamily="34" charset="0"/>
                <a:cs typeface="Arial" pitchFamily="34" charset="0"/>
              </a:rPr>
              <a:t>No, We developed a new method to over come these limitations</a:t>
            </a:r>
          </a:p>
          <a:p>
            <a:pPr lvl="1"/>
            <a:endParaRPr lang="en-US" sz="16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1800" dirty="0" smtClean="0">
                <a:latin typeface="Arial" pitchFamily="34" charset="0"/>
                <a:cs typeface="Arial" pitchFamily="34" charset="0"/>
              </a:rPr>
              <a:t>In 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chapter 4. what is the computation al cost of using 31x31 medians when most of your images are 3000x3000 in size. How much time does this median filter take. </a:t>
            </a:r>
            <a:endParaRPr lang="en-US" sz="1800" dirty="0" smtClean="0">
              <a:latin typeface="Arial" pitchFamily="34" charset="0"/>
              <a:cs typeface="Arial" pitchFamily="34" charset="0"/>
            </a:endParaRPr>
          </a:p>
          <a:p>
            <a:pPr lvl="1"/>
            <a:r>
              <a:rPr lang="en-US" sz="1600" dirty="0" smtClean="0">
                <a:latin typeface="Arial" pitchFamily="34" charset="0"/>
                <a:cs typeface="Arial" pitchFamily="34" charset="0"/>
              </a:rPr>
              <a:t>Size of images between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256x256 to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1204x1200, Time:6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secs</a:t>
            </a:r>
            <a:endParaRPr lang="en-US" sz="1600" dirty="0" smtClean="0">
              <a:latin typeface="Arial" pitchFamily="34" charset="0"/>
              <a:cs typeface="Arial" pitchFamily="34" charset="0"/>
            </a:endParaRPr>
          </a:p>
          <a:p>
            <a:pPr lvl="1"/>
            <a:endParaRPr lang="en-US" sz="16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1800" dirty="0" smtClean="0">
                <a:latin typeface="Arial" pitchFamily="34" charset="0"/>
                <a:cs typeface="Arial" pitchFamily="34" charset="0"/>
              </a:rPr>
              <a:t>Also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, throughout chapter 4, there are a lot of magic numbers. Is it possible to give some intuition about their values and how sensitive the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performace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of your approach is to small variations in the values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lvl="1"/>
            <a:r>
              <a:rPr lang="en-US" sz="1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Sensitive parameters: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No.of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scales, Radon descriptor  bins and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no.of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projections, Curvature dispersion measure(Non maximal suppression).</a:t>
            </a:r>
          </a:p>
          <a:p>
            <a:pPr lvl="1"/>
            <a:r>
              <a:rPr lang="en-US" sz="1600" dirty="0" smtClean="0">
                <a:latin typeface="Arial" pitchFamily="34" charset="0"/>
                <a:cs typeface="Arial" pitchFamily="34" charset="0"/>
              </a:rPr>
              <a:t>Others have little impact: Ex: Median filter may vary between 21-41.</a:t>
            </a:r>
            <a:br>
              <a:rPr lang="en-US" sz="1600" dirty="0" smtClean="0">
                <a:latin typeface="Arial" pitchFamily="34" charset="0"/>
                <a:cs typeface="Arial" pitchFamily="34" charset="0"/>
              </a:rPr>
            </a:br>
            <a:endParaRPr lang="en-US" sz="1600" dirty="0" smtClean="0">
              <a:latin typeface="Arial" pitchFamily="34" charset="0"/>
              <a:cs typeface="Arial" pitchFamily="34" charset="0"/>
            </a:endParaRPr>
          </a:p>
          <a:p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819400"/>
            <a:ext cx="7772400" cy="779756"/>
          </a:xfrm>
        </p:spPr>
        <p:txBody>
          <a:bodyPr/>
          <a:lstStyle/>
          <a:p>
            <a:r>
              <a:rPr lang="en-US" dirty="0" smtClean="0"/>
              <a:t>Broad Classification of Registration Algorithms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57200" y="6419368"/>
            <a:ext cx="8534400" cy="2862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 defTabSz="914400">
              <a:lnSpc>
                <a:spcPct val="90000"/>
              </a:lnSpc>
              <a:spcBef>
                <a:spcPct val="20000"/>
              </a:spcBef>
              <a:buClr>
                <a:srgbClr val="FFFFFF"/>
              </a:buClr>
              <a:buSzPct val="100000"/>
              <a:buFont typeface="Corbel" pitchFamily="32" charset="0"/>
              <a:buNone/>
              <a:defRPr/>
            </a:pPr>
            <a:r>
              <a:rPr lang="en-US" sz="1400" kern="0" dirty="0" smtClean="0">
                <a:solidFill>
                  <a:schemeClr val="accent6">
                    <a:lumMod val="50000"/>
                  </a:schemeClr>
                </a:solidFill>
              </a:rPr>
              <a:t>Lisa </a:t>
            </a:r>
            <a:r>
              <a:rPr lang="en-US" sz="1400" kern="0" dirty="0" err="1" smtClean="0">
                <a:solidFill>
                  <a:schemeClr val="accent6">
                    <a:lumMod val="50000"/>
                  </a:schemeClr>
                </a:solidFill>
              </a:rPr>
              <a:t>Gottesfeld</a:t>
            </a:r>
            <a:r>
              <a:rPr lang="en-US" sz="1400" kern="0" dirty="0" smtClean="0">
                <a:solidFill>
                  <a:schemeClr val="accent6">
                    <a:lumMod val="50000"/>
                  </a:schemeClr>
                </a:solidFill>
              </a:rPr>
              <a:t> Brown</a:t>
            </a:r>
            <a:r>
              <a:rPr lang="en-US" sz="1400" kern="0" dirty="0" smtClean="0">
                <a:solidFill>
                  <a:srgbClr val="FF3300"/>
                </a:solidFill>
              </a:rPr>
              <a:t>,  “</a:t>
            </a:r>
            <a:r>
              <a:rPr lang="en-US" sz="1400" i="1" kern="0" dirty="0" smtClean="0">
                <a:solidFill>
                  <a:srgbClr val="FF3300"/>
                </a:solidFill>
              </a:rPr>
              <a:t>A Survey of Image Registration Techniques”</a:t>
            </a:r>
            <a:r>
              <a:rPr lang="en-US" sz="1400" kern="0" dirty="0" smtClean="0">
                <a:solidFill>
                  <a:srgbClr val="FF3300"/>
                </a:solidFill>
              </a:rPr>
              <a:t> </a:t>
            </a:r>
            <a:r>
              <a:rPr lang="en-US" sz="1400" kern="0" dirty="0" smtClean="0">
                <a:solidFill>
                  <a:srgbClr val="993300"/>
                </a:solidFill>
              </a:rPr>
              <a:t>ACM Computing Surveys, 1992</a:t>
            </a:r>
            <a:endParaRPr lang="en-US" sz="1400" kern="0" dirty="0">
              <a:solidFill>
                <a:srgbClr val="9933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Reviewers Feedback &amp; 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Am I correct in thinking that PIIFD performs better than your method for overlaps of less than 30% between images. What are the general overlap percentages for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fundus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images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?</a:t>
            </a:r>
          </a:p>
          <a:p>
            <a:pPr lvl="1"/>
            <a:r>
              <a:rPr lang="en-US" sz="1600" dirty="0" smtClean="0">
                <a:latin typeface="Arial" pitchFamily="34" charset="0"/>
                <a:cs typeface="Arial" pitchFamily="34" charset="0"/>
              </a:rPr>
              <a:t>40% is the minimum overlap.</a:t>
            </a:r>
          </a:p>
          <a:p>
            <a:pPr lvl="1"/>
            <a:r>
              <a:rPr lang="en-US" sz="1600" dirty="0" smtClean="0">
                <a:latin typeface="Arial" pitchFamily="34" charset="0"/>
                <a:cs typeface="Arial" pitchFamily="34" charset="0"/>
              </a:rPr>
              <a:t>PIIFD handles less then 30% (as per publication), we saw  drop in accuracy, as per our standard they do not qualify.</a:t>
            </a:r>
          </a:p>
          <a:p>
            <a:pPr lvl="1"/>
            <a:r>
              <a:rPr lang="en-US" sz="1600" dirty="0" smtClean="0">
                <a:latin typeface="Arial" pitchFamily="34" charset="0"/>
                <a:cs typeface="Arial" pitchFamily="34" charset="0"/>
              </a:rPr>
              <a:t>The dataset which they used for evaluation is proprietary. On our dataset, poor registration is seen.</a:t>
            </a:r>
            <a:endParaRPr lang="en-US" sz="1600" dirty="0" smtClean="0">
              <a:latin typeface="Arial" pitchFamily="34" charset="0"/>
              <a:cs typeface="Arial" pitchFamily="34" charset="0"/>
            </a:endParaRPr>
          </a:p>
          <a:p>
            <a:endParaRPr lang="en-US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667000"/>
            <a:ext cx="7772400" cy="779756"/>
          </a:xfrm>
        </p:spPr>
        <p:txBody>
          <a:bodyPr/>
          <a:lstStyle/>
          <a:p>
            <a:r>
              <a:rPr lang="en-US" dirty="0" smtClean="0"/>
              <a:t>Backup Slides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 I</a:t>
            </a:r>
            <a:endParaRPr lang="en-US" dirty="0"/>
          </a:p>
        </p:txBody>
      </p:sp>
      <p:pic>
        <p:nvPicPr>
          <p:cNvPr id="25605" name="Picture 5" descr="D:\Results_GE\1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1371600"/>
            <a:ext cx="5638800" cy="5152470"/>
          </a:xfrm>
          <a:prstGeom prst="rect">
            <a:avLst/>
          </a:prstGeom>
          <a:noFill/>
        </p:spPr>
      </p:pic>
      <p:pic>
        <p:nvPicPr>
          <p:cNvPr id="25606" name="Picture 6" descr="D:\Results_GE\1_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0" y="1371600"/>
            <a:ext cx="5600311" cy="5105400"/>
          </a:xfrm>
          <a:prstGeom prst="rect">
            <a:avLst/>
          </a:prstGeom>
          <a:noFill/>
        </p:spPr>
      </p:pic>
      <p:pic>
        <p:nvPicPr>
          <p:cNvPr id="25607" name="Picture 7" descr="D:\Results_GE\1_143_143_81_1.8625_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5000" y="1378254"/>
            <a:ext cx="5638800" cy="51464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59166" y="515644"/>
            <a:ext cx="7772400" cy="779756"/>
          </a:xfrm>
        </p:spPr>
        <p:txBody>
          <a:bodyPr/>
          <a:lstStyle/>
          <a:p>
            <a:r>
              <a:rPr lang="en-US" dirty="0" smtClean="0"/>
              <a:t>Results II</a:t>
            </a:r>
            <a:endParaRPr lang="en-US" dirty="0"/>
          </a:p>
        </p:txBody>
      </p:sp>
      <p:pic>
        <p:nvPicPr>
          <p:cNvPr id="26629" name="Picture 5" descr="D:\Results_GE\3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1219200"/>
            <a:ext cx="5429250" cy="5429250"/>
          </a:xfrm>
          <a:prstGeom prst="rect">
            <a:avLst/>
          </a:prstGeom>
          <a:noFill/>
        </p:spPr>
      </p:pic>
      <p:pic>
        <p:nvPicPr>
          <p:cNvPr id="26630" name="Picture 6" descr="D:\Results_GE\3_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1219200"/>
            <a:ext cx="5410200" cy="5410200"/>
          </a:xfrm>
          <a:prstGeom prst="rect">
            <a:avLst/>
          </a:prstGeom>
          <a:noFill/>
        </p:spPr>
      </p:pic>
      <p:pic>
        <p:nvPicPr>
          <p:cNvPr id="26631" name="Picture 7" descr="D:\Results_GE\3_28_28_28_1.9798_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28800" y="1143000"/>
            <a:ext cx="5486400" cy="5486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 III</a:t>
            </a:r>
            <a:endParaRPr lang="en-US" dirty="0"/>
          </a:p>
        </p:txBody>
      </p:sp>
      <p:pic>
        <p:nvPicPr>
          <p:cNvPr id="27650" name="Picture 2" descr="D:\Results_GE\11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1371600"/>
            <a:ext cx="6385775" cy="5181600"/>
          </a:xfrm>
          <a:prstGeom prst="rect">
            <a:avLst/>
          </a:prstGeom>
          <a:noFill/>
        </p:spPr>
      </p:pic>
      <p:pic>
        <p:nvPicPr>
          <p:cNvPr id="27651" name="Picture 3" descr="D:\Results_GE\11_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1371600"/>
            <a:ext cx="6525564" cy="5105400"/>
          </a:xfrm>
          <a:prstGeom prst="rect">
            <a:avLst/>
          </a:prstGeom>
          <a:noFill/>
        </p:spPr>
      </p:pic>
      <p:pic>
        <p:nvPicPr>
          <p:cNvPr id="27652" name="Picture 4" descr="D:\Results_GE\11_28_28_48_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71600" y="1219200"/>
            <a:ext cx="6667500" cy="5410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 IV</a:t>
            </a:r>
            <a:endParaRPr lang="en-US" dirty="0"/>
          </a:p>
        </p:txBody>
      </p:sp>
      <p:pic>
        <p:nvPicPr>
          <p:cNvPr id="28674" name="Picture 2" descr="D:\Results_GE\18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1524000"/>
            <a:ext cx="5816600" cy="5054600"/>
          </a:xfrm>
          <a:prstGeom prst="rect">
            <a:avLst/>
          </a:prstGeom>
          <a:noFill/>
        </p:spPr>
      </p:pic>
      <p:pic>
        <p:nvPicPr>
          <p:cNvPr id="28675" name="Picture 3" descr="D:\Results_GE\18_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1600200"/>
            <a:ext cx="5715000" cy="4991100"/>
          </a:xfrm>
          <a:prstGeom prst="rect">
            <a:avLst/>
          </a:prstGeom>
          <a:noFill/>
        </p:spPr>
      </p:pic>
      <p:pic>
        <p:nvPicPr>
          <p:cNvPr id="28676" name="Picture 4" descr="D:\Results_GE\18_73_73_62_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03400" y="1524000"/>
            <a:ext cx="5816600" cy="5054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 V</a:t>
            </a:r>
            <a:endParaRPr lang="en-US" dirty="0"/>
          </a:p>
        </p:txBody>
      </p:sp>
      <p:pic>
        <p:nvPicPr>
          <p:cNvPr id="29698" name="Picture 2" descr="D:\Results_GE\5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447800"/>
            <a:ext cx="6870492" cy="5029200"/>
          </a:xfrm>
          <a:prstGeom prst="rect">
            <a:avLst/>
          </a:prstGeom>
          <a:noFill/>
        </p:spPr>
      </p:pic>
      <p:pic>
        <p:nvPicPr>
          <p:cNvPr id="29699" name="Picture 3" descr="D:\Results_GE\5_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1447800"/>
            <a:ext cx="6858000" cy="5020056"/>
          </a:xfrm>
          <a:prstGeom prst="rect">
            <a:avLst/>
          </a:prstGeom>
          <a:noFill/>
        </p:spPr>
      </p:pic>
      <p:pic>
        <p:nvPicPr>
          <p:cNvPr id="29700" name="Picture 4" descr="D:\Results_GE\5_14_14_44_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1447800"/>
            <a:ext cx="6868321" cy="5029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Classification of Registration algorithms</a:t>
            </a:r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1219200" y="1143000"/>
            <a:ext cx="24080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85542B"/>
                </a:solidFill>
              </a:rPr>
              <a:t>Area based registration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306031" y="1143000"/>
            <a:ext cx="26949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85542B"/>
                </a:solidFill>
              </a:rPr>
              <a:t>Feature based registration</a:t>
            </a:r>
            <a:endParaRPr lang="en-US" dirty="0"/>
          </a:p>
        </p:txBody>
      </p:sp>
      <p:pic>
        <p:nvPicPr>
          <p:cNvPr id="40964" name="Picture 4" descr="C:\Users\IC016398\Desktop\IIIT_ppt\ddsdqvzv_440fdcw77gc_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1676400"/>
            <a:ext cx="1625600" cy="1219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0965" name="Picture 5" descr="C:\Users\IC016398\Desktop\IIIT_ppt\ddsdqvzv_4399s5488d4_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600200"/>
            <a:ext cx="1625600" cy="1219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0966" name="Picture 6" descr="C:\Users\IC016398\Desktop\IIIT_ppt\ddsdqvzv_4399s5488d4_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600200"/>
            <a:ext cx="1625600" cy="1219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0967" name="Picture 7" descr="C:\Users\IC016398\Desktop\IIIT_ppt\ddsdqvzv_440fdcw77gc_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05600" y="1600200"/>
            <a:ext cx="1600200" cy="12001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33" name="Straight Connector 32"/>
          <p:cNvCxnSpPr/>
          <p:nvPr/>
        </p:nvCxnSpPr>
        <p:spPr bwMode="auto">
          <a:xfrm>
            <a:off x="5943600" y="2438400"/>
            <a:ext cx="10668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" name="Straight Connector 33"/>
          <p:cNvCxnSpPr/>
          <p:nvPr/>
        </p:nvCxnSpPr>
        <p:spPr bwMode="auto">
          <a:xfrm>
            <a:off x="6172200" y="1981200"/>
            <a:ext cx="10668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5" name="Straight Connector 34"/>
          <p:cNvCxnSpPr/>
          <p:nvPr/>
        </p:nvCxnSpPr>
        <p:spPr bwMode="auto">
          <a:xfrm>
            <a:off x="6172200" y="2209800"/>
            <a:ext cx="10668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6" name="Straight Connector 35"/>
          <p:cNvCxnSpPr/>
          <p:nvPr/>
        </p:nvCxnSpPr>
        <p:spPr bwMode="auto">
          <a:xfrm>
            <a:off x="5715000" y="2286000"/>
            <a:ext cx="10668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7" name="Straight Connector 36"/>
          <p:cNvCxnSpPr/>
          <p:nvPr/>
        </p:nvCxnSpPr>
        <p:spPr bwMode="auto">
          <a:xfrm>
            <a:off x="5943600" y="2133600"/>
            <a:ext cx="10668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40968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8200" y="3123642"/>
            <a:ext cx="3124200" cy="1524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2" name="Diagram 41"/>
          <p:cNvGraphicFramePr/>
          <p:nvPr/>
        </p:nvGraphicFramePr>
        <p:xfrm>
          <a:off x="5181600" y="3048000"/>
          <a:ext cx="2971800" cy="1600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cxnSp>
        <p:nvCxnSpPr>
          <p:cNvPr id="44" name="Straight Connector 43"/>
          <p:cNvCxnSpPr/>
          <p:nvPr/>
        </p:nvCxnSpPr>
        <p:spPr bwMode="auto">
          <a:xfrm>
            <a:off x="4572000" y="1143000"/>
            <a:ext cx="0" cy="55626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0" name="Straight Connector 49"/>
          <p:cNvCxnSpPr/>
          <p:nvPr/>
        </p:nvCxnSpPr>
        <p:spPr bwMode="auto">
          <a:xfrm flipH="1">
            <a:off x="533400" y="4724400"/>
            <a:ext cx="8001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5" name="Rectangle 54"/>
          <p:cNvSpPr/>
          <p:nvPr/>
        </p:nvSpPr>
        <p:spPr>
          <a:xfrm>
            <a:off x="1720622" y="4812268"/>
            <a:ext cx="26398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85542B"/>
                </a:solidFill>
              </a:rPr>
              <a:t>Local  Mapping(non-rigid)</a:t>
            </a:r>
            <a:endParaRPr lang="en-US" dirty="0"/>
          </a:p>
        </p:txBody>
      </p:sp>
      <p:pic>
        <p:nvPicPr>
          <p:cNvPr id="56" name="Picture 2" descr="C:\Users\IC016398\Desktop\IIIT_ppt\screenshot7.jpg"/>
          <p:cNvPicPr>
            <a:picLocks noChangeAspect="1" noChangeArrowheads="1"/>
          </p:cNvPicPr>
          <p:nvPr/>
        </p:nvPicPr>
        <p:blipFill>
          <a:blip r:embed="rId11" cstate="print"/>
          <a:srcRect l="-185" t="56369"/>
          <a:stretch>
            <a:fillRect/>
          </a:stretch>
        </p:blipFill>
        <p:spPr bwMode="auto">
          <a:xfrm>
            <a:off x="1295400" y="5257800"/>
            <a:ext cx="2581275" cy="13025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7" name="Rectangle 56"/>
          <p:cNvSpPr/>
          <p:nvPr/>
        </p:nvSpPr>
        <p:spPr>
          <a:xfrm>
            <a:off x="5638800" y="4812268"/>
            <a:ext cx="23070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85542B"/>
                </a:solidFill>
              </a:rPr>
              <a:t>Global Mapping (rigid)</a:t>
            </a:r>
            <a:endParaRPr lang="en-US" dirty="0"/>
          </a:p>
        </p:txBody>
      </p:sp>
      <p:pic>
        <p:nvPicPr>
          <p:cNvPr id="58" name="Picture 4" descr="http://www.mathworks.com/matlabcentral/fx_files/19086/1/ss.jpg"/>
          <p:cNvPicPr>
            <a:picLocks noChangeAspect="1" noChangeArrowheads="1"/>
          </p:cNvPicPr>
          <p:nvPr/>
        </p:nvPicPr>
        <p:blipFill>
          <a:blip r:embed="rId12" cstate="print"/>
          <a:srcRect r="34987" b="57895"/>
          <a:stretch>
            <a:fillRect/>
          </a:stretch>
        </p:blipFill>
        <p:spPr bwMode="auto">
          <a:xfrm>
            <a:off x="5410200" y="5257800"/>
            <a:ext cx="2740025" cy="1404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990600" y="515644"/>
            <a:ext cx="7772400" cy="779756"/>
          </a:xfrm>
        </p:spPr>
        <p:txBody>
          <a:bodyPr/>
          <a:lstStyle/>
          <a:p>
            <a:pPr algn="l"/>
            <a:r>
              <a:rPr lang="en-US" sz="2400" dirty="0" smtClean="0"/>
              <a:t>Classification of Registration Algorithms: </a:t>
            </a:r>
            <a:br>
              <a:rPr lang="en-US" sz="2400" dirty="0" smtClean="0"/>
            </a:br>
            <a:r>
              <a:rPr lang="en-US" sz="2400" dirty="0" smtClean="0"/>
              <a:t>Area based methods</a:t>
            </a:r>
            <a:endParaRPr lang="en-US" sz="2400" dirty="0"/>
          </a:p>
        </p:txBody>
      </p:sp>
      <p:sp>
        <p:nvSpPr>
          <p:cNvPr id="5" name="Rectangle 4"/>
          <p:cNvSpPr/>
          <p:nvPr/>
        </p:nvSpPr>
        <p:spPr>
          <a:xfrm>
            <a:off x="6553200" y="4343400"/>
            <a:ext cx="31128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85542B"/>
                </a:solidFill>
                <a:latin typeface="Arial" pitchFamily="34" charset="0"/>
              </a:rPr>
              <a:t>Area based registration</a:t>
            </a:r>
            <a:endParaRPr lang="en-US" dirty="0">
              <a:latin typeface="Arial" pitchFamily="34" charset="0"/>
            </a:endParaRPr>
          </a:p>
        </p:txBody>
      </p:sp>
      <p:pic>
        <p:nvPicPr>
          <p:cNvPr id="6" name="Picture 4" descr="C:\Users\IC016398\Desktop\IIIT_ppt\ddsdqvzv_440fdcw77gc_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38600" y="1600200"/>
            <a:ext cx="2356852" cy="17676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5" descr="C:\Users\IC016398\Desktop\IIIT_ppt\ddsdqvzv_4399s5488d4_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600199"/>
            <a:ext cx="2356852" cy="17676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3733800"/>
            <a:ext cx="5622644" cy="2743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5486400" y="1676400"/>
            <a:ext cx="3200400" cy="1524000"/>
            <a:chOff x="2438400" y="1600200"/>
            <a:chExt cx="3429000" cy="1219200"/>
          </a:xfrm>
        </p:grpSpPr>
        <p:pic>
          <p:nvPicPr>
            <p:cNvPr id="5" name="Picture 6" descr="C:\Users\IC016398\Desktop\IIIT_ppt\ddsdqvzv_4399s5488d4_b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438400" y="1600200"/>
              <a:ext cx="1625600" cy="12192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6" name="Picture 7" descr="C:\Users\IC016398\Desktop\IIIT_ppt\ddsdqvzv_440fdcw77gc_b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267200" y="1600200"/>
              <a:ext cx="1600200" cy="120015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cxnSp>
          <p:nvCxnSpPr>
            <p:cNvPr id="7" name="Straight Connector 6"/>
            <p:cNvCxnSpPr/>
            <p:nvPr/>
          </p:nvCxnSpPr>
          <p:spPr bwMode="auto">
            <a:xfrm>
              <a:off x="3505200" y="2438400"/>
              <a:ext cx="106680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" name="Straight Connector 7"/>
            <p:cNvCxnSpPr/>
            <p:nvPr/>
          </p:nvCxnSpPr>
          <p:spPr bwMode="auto">
            <a:xfrm>
              <a:off x="3733800" y="1981200"/>
              <a:ext cx="106680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" name="Straight Connector 8"/>
            <p:cNvCxnSpPr/>
            <p:nvPr/>
          </p:nvCxnSpPr>
          <p:spPr bwMode="auto">
            <a:xfrm>
              <a:off x="3733800" y="2209800"/>
              <a:ext cx="106680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" name="Straight Connector 9"/>
            <p:cNvCxnSpPr/>
            <p:nvPr/>
          </p:nvCxnSpPr>
          <p:spPr bwMode="auto">
            <a:xfrm>
              <a:off x="3276600" y="2286000"/>
              <a:ext cx="106680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" name="Straight Connector 10"/>
            <p:cNvCxnSpPr/>
            <p:nvPr/>
          </p:nvCxnSpPr>
          <p:spPr bwMode="auto">
            <a:xfrm>
              <a:off x="3505200" y="2133600"/>
              <a:ext cx="106680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aphicFrame>
        <p:nvGraphicFramePr>
          <p:cNvPr id="12" name="Diagram 11"/>
          <p:cNvGraphicFramePr/>
          <p:nvPr/>
        </p:nvGraphicFramePr>
        <p:xfrm>
          <a:off x="228600" y="3581400"/>
          <a:ext cx="8382000" cy="2819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Classification of Registration Algorithms: </a:t>
            </a:r>
            <a:br>
              <a:rPr lang="en-US" dirty="0" smtClean="0"/>
            </a:br>
            <a:r>
              <a:rPr lang="en-US" dirty="0" smtClean="0"/>
              <a:t>Feature based methods</a:t>
            </a:r>
            <a:endParaRPr lang="en-US" sz="2400" dirty="0"/>
          </a:p>
        </p:txBody>
      </p:sp>
      <p:sp>
        <p:nvSpPr>
          <p:cNvPr id="21" name="Rectangle 20"/>
          <p:cNvSpPr/>
          <p:nvPr/>
        </p:nvSpPr>
        <p:spPr>
          <a:xfrm>
            <a:off x="3429000" y="5943600"/>
            <a:ext cx="31128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85542B"/>
                </a:solidFill>
                <a:latin typeface="Arial" pitchFamily="34" charset="0"/>
              </a:rPr>
              <a:t>Feature based registration</a:t>
            </a:r>
            <a:endParaRPr lang="en-US" dirty="0">
              <a:latin typeface="Arial" pitchFamily="34" charset="0"/>
            </a:endParaRPr>
          </a:p>
        </p:txBody>
      </p:sp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9" cstate="print"/>
          <a:srcRect l="30500" t="13333" r="30000" b="33333"/>
          <a:stretch>
            <a:fillRect/>
          </a:stretch>
        </p:blipFill>
        <p:spPr bwMode="auto">
          <a:xfrm>
            <a:off x="533400" y="1752600"/>
            <a:ext cx="1905000" cy="1446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4" name="Picture 4"/>
          <p:cNvPicPr>
            <a:picLocks noChangeAspect="1" noChangeArrowheads="1"/>
          </p:cNvPicPr>
          <p:nvPr/>
        </p:nvPicPr>
        <p:blipFill>
          <a:blip r:embed="rId10" cstate="print"/>
          <a:srcRect l="30000" t="13333" r="30500" b="33333"/>
          <a:stretch>
            <a:fillRect/>
          </a:stretch>
        </p:blipFill>
        <p:spPr bwMode="auto">
          <a:xfrm>
            <a:off x="2743200" y="1752600"/>
            <a:ext cx="1905000" cy="1446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Classification of Registration Algorithms:</a:t>
            </a:r>
            <a:br>
              <a:rPr lang="en-US" dirty="0" smtClean="0"/>
            </a:br>
            <a:r>
              <a:rPr lang="en-US" dirty="0" smtClean="0"/>
              <a:t> Global Vs Local mapping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990600" y="4191000"/>
            <a:ext cx="26398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85542B"/>
                </a:solidFill>
              </a:rPr>
              <a:t>Local  Mapping(non-rigid)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762000" y="1447800"/>
            <a:ext cx="23070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85542B"/>
                </a:solidFill>
              </a:rPr>
              <a:t>Global Mapping (rigid)</a:t>
            </a:r>
            <a:endParaRPr lang="en-US" dirty="0"/>
          </a:p>
        </p:txBody>
      </p:sp>
      <p:sp>
        <p:nvSpPr>
          <p:cNvPr id="32770" name="AutoShape 2" descr="http://www.mathworks.com/matlabcentral/fx_files/39194/6/demons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2773" name="Picture 5" descr="http://www.mathworks.com/matlabcentral/fx_files/39194/6/demons.png"/>
          <p:cNvPicPr>
            <a:picLocks noChangeAspect="1" noChangeArrowheads="1"/>
          </p:cNvPicPr>
          <p:nvPr/>
        </p:nvPicPr>
        <p:blipFill>
          <a:blip r:embed="rId2" cstate="print"/>
          <a:srcRect l="3670" t="3900" r="52294" b="57410"/>
          <a:stretch>
            <a:fillRect/>
          </a:stretch>
        </p:blipFill>
        <p:spPr bwMode="auto">
          <a:xfrm>
            <a:off x="762000" y="4648200"/>
            <a:ext cx="4038600" cy="2086610"/>
          </a:xfrm>
          <a:prstGeom prst="rect">
            <a:avLst/>
          </a:prstGeom>
          <a:noFill/>
        </p:spPr>
      </p:pic>
      <p:pic>
        <p:nvPicPr>
          <p:cNvPr id="32774" name="Picture 6"/>
          <p:cNvPicPr>
            <a:picLocks noChangeAspect="1" noChangeArrowheads="1"/>
          </p:cNvPicPr>
          <p:nvPr/>
        </p:nvPicPr>
        <p:blipFill>
          <a:blip r:embed="rId3" cstate="print"/>
          <a:srcRect l="23500" t="48000" r="18000" b="17333"/>
          <a:stretch>
            <a:fillRect/>
          </a:stretch>
        </p:blipFill>
        <p:spPr bwMode="auto">
          <a:xfrm>
            <a:off x="762000" y="2133600"/>
            <a:ext cx="54864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6" name="Picture 8" descr="http://www.mathworks.com/matlabcentral/fx_files/39194/6/demons.png"/>
          <p:cNvPicPr>
            <a:picLocks noChangeAspect="1" noChangeArrowheads="1"/>
          </p:cNvPicPr>
          <p:nvPr/>
        </p:nvPicPr>
        <p:blipFill>
          <a:blip r:embed="rId2" cstate="print"/>
          <a:srcRect l="75565" t="55408" r="1682" b="7150"/>
          <a:stretch>
            <a:fillRect/>
          </a:stretch>
        </p:blipFill>
        <p:spPr bwMode="auto">
          <a:xfrm>
            <a:off x="5486400" y="4648200"/>
            <a:ext cx="2057400" cy="19910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819400"/>
            <a:ext cx="7772400" cy="779756"/>
          </a:xfrm>
        </p:spPr>
        <p:txBody>
          <a:bodyPr/>
          <a:lstStyle/>
          <a:p>
            <a:r>
              <a:rPr lang="en-US" dirty="0" smtClean="0"/>
              <a:t>Retinal Imaging Background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yogesh_GE_presentation">
  <a:themeElements>
    <a:clrScheme name="new_cvi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lnDef>
  </a:objectDefaults>
  <a:extraClrSchemeLst>
    <a:extraClrScheme>
      <a:clrScheme name="new_cvi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_cvi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_cvi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_cvi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_cvi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_cvi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w_cvi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w_cvi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w_cvi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w_cvi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w_cvi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w_cvi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yogesh_GE_presentation</Template>
  <TotalTime>4414</TotalTime>
  <Words>2303</Words>
  <Application>Microsoft Office PowerPoint</Application>
  <PresentationFormat>On-screen Show (4:3)</PresentationFormat>
  <Paragraphs>395</Paragraphs>
  <Slides>57</Slides>
  <Notes>3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59" baseType="lpstr">
      <vt:lpstr>yogesh_GE_presentation</vt:lpstr>
      <vt:lpstr>Equation</vt:lpstr>
      <vt:lpstr> Registration of Retinal Images </vt:lpstr>
      <vt:lpstr>Summary</vt:lpstr>
      <vt:lpstr>Image Registration </vt:lpstr>
      <vt:lpstr>Applications of Registration</vt:lpstr>
      <vt:lpstr>Broad Classification of Registration Algorithms</vt:lpstr>
      <vt:lpstr>Classification of Registration Algorithms:  Area based methods</vt:lpstr>
      <vt:lpstr>Classification of Registration Algorithms:  Feature based methods</vt:lpstr>
      <vt:lpstr>Classification of Registration Algorithms:  Global Vs Local mapping</vt:lpstr>
      <vt:lpstr>Retinal Imaging Background</vt:lpstr>
      <vt:lpstr>Slide 10</vt:lpstr>
      <vt:lpstr>Background: Retinal Images</vt:lpstr>
      <vt:lpstr>Motivation</vt:lpstr>
      <vt:lpstr>Retinal Image Registration and its Applications</vt:lpstr>
      <vt:lpstr>Challenges in retinal Image registration</vt:lpstr>
      <vt:lpstr>Registration paradigm in computer vision and medical imaging</vt:lpstr>
      <vt:lpstr>Relevant literature</vt:lpstr>
      <vt:lpstr>Overview of  Proposed Registration Algorithm</vt:lpstr>
      <vt:lpstr>Vessel Enhancement</vt:lpstr>
      <vt:lpstr>Vessel Enhancement Method</vt:lpstr>
      <vt:lpstr>Vessel Enhancement Method</vt:lpstr>
      <vt:lpstr>Landmark Detection</vt:lpstr>
      <vt:lpstr>New Landmark Detection Method</vt:lpstr>
      <vt:lpstr>Vessel enhancement and Landmark detection</vt:lpstr>
      <vt:lpstr>Landmark detection: Candidate Selection stage</vt:lpstr>
      <vt:lpstr>Landmark detection candidate selection stage</vt:lpstr>
      <vt:lpstr>Landmark detection candidate selection stage</vt:lpstr>
      <vt:lpstr>Vessel enhancement and Landmark detection</vt:lpstr>
      <vt:lpstr>Landmark detection :Curvature Dispersion Measure</vt:lpstr>
      <vt:lpstr>Landmark detection Result</vt:lpstr>
      <vt:lpstr>Overview of  Proposed Registration Algorithm</vt:lpstr>
      <vt:lpstr>Slide 31</vt:lpstr>
      <vt:lpstr>Overview of  Proposed Registration Algorithm</vt:lpstr>
      <vt:lpstr>Slide 33</vt:lpstr>
      <vt:lpstr>Overview of  Proposed Registration Algorithm</vt:lpstr>
      <vt:lpstr>Transformation models for retinal image registration</vt:lpstr>
      <vt:lpstr>Initial transformation estimation and outlier rejection using modified MSAC</vt:lpstr>
      <vt:lpstr>Initial transformation estimation and outlier rejection using modified MSAC result</vt:lpstr>
      <vt:lpstr>Overview of  Proposed Registration Algorithm</vt:lpstr>
      <vt:lpstr>Model selection and transformation estimation</vt:lpstr>
      <vt:lpstr>Experimental setup</vt:lpstr>
      <vt:lpstr>Results</vt:lpstr>
      <vt:lpstr>Results</vt:lpstr>
      <vt:lpstr>Results</vt:lpstr>
      <vt:lpstr>Slide 44</vt:lpstr>
      <vt:lpstr>Slide 45</vt:lpstr>
      <vt:lpstr>Conclusion and future work</vt:lpstr>
      <vt:lpstr>Future work</vt:lpstr>
      <vt:lpstr>Extension to other modalities</vt:lpstr>
      <vt:lpstr>Reviewers Feedback &amp; Questions</vt:lpstr>
      <vt:lpstr>Reviewers Feedback &amp; Questions</vt:lpstr>
      <vt:lpstr>Backup Slides</vt:lpstr>
      <vt:lpstr>Results I</vt:lpstr>
      <vt:lpstr>Results II</vt:lpstr>
      <vt:lpstr>Results III</vt:lpstr>
      <vt:lpstr>Results IV</vt:lpstr>
      <vt:lpstr>Results V</vt:lpstr>
      <vt:lpstr>Classification of Registration algorithms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Multimodal Registration of Retinal images</dc:title>
  <dc:creator>era</dc:creator>
  <cp:lastModifiedBy>IC016398</cp:lastModifiedBy>
  <cp:revision>1028</cp:revision>
  <dcterms:created xsi:type="dcterms:W3CDTF">2010-09-21T22:34:24Z</dcterms:created>
  <dcterms:modified xsi:type="dcterms:W3CDTF">2013-04-26T07:33:20Z</dcterms:modified>
</cp:coreProperties>
</file>