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.xml" ContentType="application/vnd.openxmlformats-officedocument.presentationml.tags+xml"/>
  <Override PartName="/ppt/notesSlides/notesSlide24.xml" ContentType="application/vnd.openxmlformats-officedocument.presentationml.notesSlide+xml"/>
  <Override PartName="/ppt/tags/tag4.xml" ContentType="application/vnd.openxmlformats-officedocument.presentationml.tags+xml"/>
  <Override PartName="/ppt/notesSlides/notesSlide25.xml" ContentType="application/vnd.openxmlformats-officedocument.presentationml.notesSlide+xml"/>
  <Override PartName="/ppt/tags/tag5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81"/>
  </p:notesMasterIdLst>
  <p:sldIdLst>
    <p:sldId id="333" r:id="rId3"/>
    <p:sldId id="457" r:id="rId4"/>
    <p:sldId id="458" r:id="rId5"/>
    <p:sldId id="452" r:id="rId6"/>
    <p:sldId id="363" r:id="rId7"/>
    <p:sldId id="362" r:id="rId8"/>
    <p:sldId id="459" r:id="rId9"/>
    <p:sldId id="366" r:id="rId10"/>
    <p:sldId id="367" r:id="rId11"/>
    <p:sldId id="368" r:id="rId12"/>
    <p:sldId id="460" r:id="rId13"/>
    <p:sldId id="364" r:id="rId14"/>
    <p:sldId id="369" r:id="rId15"/>
    <p:sldId id="462" r:id="rId16"/>
    <p:sldId id="393" r:id="rId17"/>
    <p:sldId id="395" r:id="rId18"/>
    <p:sldId id="433" r:id="rId19"/>
    <p:sldId id="399" r:id="rId20"/>
    <p:sldId id="400" r:id="rId21"/>
    <p:sldId id="401" r:id="rId22"/>
    <p:sldId id="402" r:id="rId23"/>
    <p:sldId id="403" r:id="rId24"/>
    <p:sldId id="404" r:id="rId25"/>
    <p:sldId id="408" r:id="rId26"/>
    <p:sldId id="409" r:id="rId27"/>
    <p:sldId id="406" r:id="rId28"/>
    <p:sldId id="410" r:id="rId29"/>
    <p:sldId id="413" r:id="rId30"/>
    <p:sldId id="411" r:id="rId31"/>
    <p:sldId id="463" r:id="rId32"/>
    <p:sldId id="414" r:id="rId33"/>
    <p:sldId id="434" r:id="rId34"/>
    <p:sldId id="421" r:id="rId35"/>
    <p:sldId id="422" r:id="rId36"/>
    <p:sldId id="423" r:id="rId37"/>
    <p:sldId id="424" r:id="rId38"/>
    <p:sldId id="425" r:id="rId39"/>
    <p:sldId id="426" r:id="rId40"/>
    <p:sldId id="427" r:id="rId41"/>
    <p:sldId id="428" r:id="rId42"/>
    <p:sldId id="429" r:id="rId43"/>
    <p:sldId id="430" r:id="rId44"/>
    <p:sldId id="431" r:id="rId45"/>
    <p:sldId id="483" r:id="rId46"/>
    <p:sldId id="465" r:id="rId47"/>
    <p:sldId id="466" r:id="rId48"/>
    <p:sldId id="492" r:id="rId49"/>
    <p:sldId id="491" r:id="rId50"/>
    <p:sldId id="493" r:id="rId51"/>
    <p:sldId id="489" r:id="rId52"/>
    <p:sldId id="490" r:id="rId53"/>
    <p:sldId id="468" r:id="rId54"/>
    <p:sldId id="469" r:id="rId55"/>
    <p:sldId id="470" r:id="rId56"/>
    <p:sldId id="471" r:id="rId57"/>
    <p:sldId id="472" r:id="rId58"/>
    <p:sldId id="473" r:id="rId59"/>
    <p:sldId id="474" r:id="rId60"/>
    <p:sldId id="475" r:id="rId61"/>
    <p:sldId id="476" r:id="rId62"/>
    <p:sldId id="477" r:id="rId63"/>
    <p:sldId id="479" r:id="rId64"/>
    <p:sldId id="480" r:id="rId65"/>
    <p:sldId id="481" r:id="rId66"/>
    <p:sldId id="482" r:id="rId67"/>
    <p:sldId id="464" r:id="rId68"/>
    <p:sldId id="435" r:id="rId69"/>
    <p:sldId id="440" r:id="rId70"/>
    <p:sldId id="447" r:id="rId71"/>
    <p:sldId id="450" r:id="rId72"/>
    <p:sldId id="441" r:id="rId73"/>
    <p:sldId id="442" r:id="rId74"/>
    <p:sldId id="443" r:id="rId75"/>
    <p:sldId id="444" r:id="rId76"/>
    <p:sldId id="449" r:id="rId77"/>
    <p:sldId id="445" r:id="rId78"/>
    <p:sldId id="451" r:id="rId79"/>
    <p:sldId id="446" r:id="rId8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DejaVu Sans"/>
        <a:cs typeface="DejaVu San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DejaVu Sans"/>
        <a:cs typeface="DejaVu San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DejaVu Sans"/>
        <a:cs typeface="DejaVu San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DejaVu Sans"/>
        <a:cs typeface="DejaVu San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DejaVu Sans"/>
        <a:cs typeface="DejaVu San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B8FF"/>
    <a:srgbClr val="FFFFFF"/>
    <a:srgbClr val="2C7CAF"/>
    <a:srgbClr val="267AAF"/>
    <a:srgbClr val="2C7DAF"/>
    <a:srgbClr val="2474A5"/>
    <a:srgbClr val="267AAD"/>
    <a:srgbClr val="2C7CB0"/>
    <a:srgbClr val="2779AD"/>
    <a:srgbClr val="2D7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1508" autoAdjust="0"/>
  </p:normalViewPr>
  <p:slideViewPr>
    <p:cSldViewPr>
      <p:cViewPr>
        <p:scale>
          <a:sx n="60" d="100"/>
          <a:sy n="60" d="100"/>
        </p:scale>
        <p:origin x="1686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latin typeface="ms trebuchet"/>
            </a:endParaRPr>
          </a:p>
        </p:txBody>
      </p:sp>
      <p:sp>
        <p:nvSpPr>
          <p:cNvPr id="4813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latin typeface="ms trebuchet"/>
            </a:endParaRPr>
          </a:p>
        </p:txBody>
      </p:sp>
      <p:sp>
        <p:nvSpPr>
          <p:cNvPr id="48132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latin typeface="ms trebuchet"/>
            </a:endParaRPr>
          </a:p>
        </p:txBody>
      </p:sp>
      <p:sp>
        <p:nvSpPr>
          <p:cNvPr id="48133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latin typeface="ms trebuchet"/>
            </a:endParaRPr>
          </a:p>
        </p:txBody>
      </p:sp>
      <p:sp>
        <p:nvSpPr>
          <p:cNvPr id="48134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latin typeface="ms trebuchet"/>
            </a:endParaRPr>
          </a:p>
        </p:txBody>
      </p:sp>
      <p:sp>
        <p:nvSpPr>
          <p:cNvPr id="48135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-1949450"/>
            <a:ext cx="0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540203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ms trebuchet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30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596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050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60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09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60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338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44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91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22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806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7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86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67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7799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9517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1168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961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5615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3079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6290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968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911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720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316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3004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80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7073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532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991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493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1430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20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631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739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3021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598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412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830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231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6214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203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599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792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9048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4079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996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1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655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904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21075" y="-1949450"/>
            <a:ext cx="7042150" cy="528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78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FCA90-6C49-4419-AA48-A83663AC4B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6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2C691-C39D-4F71-9715-5C6AC5745C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7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8750" y="609600"/>
            <a:ext cx="1939925" cy="5888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0550" cy="5888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54FEF-56F0-4AB8-8CA6-76B911ABF6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2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Sans serif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Sans serif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CA3C2-FEF9-4ACF-B87B-9AAE8BE53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1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Sans serif"/>
              </a:defRPr>
            </a:lvl1pPr>
            <a:lvl2pPr>
              <a:defRPr baseline="0">
                <a:latin typeface="Sans serif"/>
              </a:defRPr>
            </a:lvl2pPr>
            <a:lvl3pPr>
              <a:defRPr baseline="0">
                <a:latin typeface="Sans serif"/>
              </a:defRPr>
            </a:lvl3pPr>
            <a:lvl4pPr>
              <a:defRPr baseline="0">
                <a:latin typeface="Sans serif"/>
              </a:defRPr>
            </a:lvl4pPr>
            <a:lvl5pPr>
              <a:defRPr baseline="0">
                <a:latin typeface="Sans serif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</a:t>
            </a:r>
            <a:r>
              <a:rPr lang="en-US" dirty="0" err="1" smtClean="0"/>
              <a:t>levela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828C9-CC4E-4FF9-86E9-1A5E185CD9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6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564CE-69D2-41DC-88C8-8300B31D8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36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3837" cy="451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13AB6-E5E2-4E25-AF39-6347DEC2CE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9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ACFDC-4054-437A-8A6B-E66801C56D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26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E6C5A-53B0-414C-8BC7-1BB3B6019A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98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C63DC-2E77-4825-B0E7-D9733AC702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650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9B5DF-4E9A-4A06-8E07-987F7083BF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1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58828-5123-4E6F-B89E-7F0475DDB1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43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1ABA-7E49-421C-9444-E38EF51558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904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8BCA3-4500-45D2-B847-DED2EA74DD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435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1604963"/>
            <a:ext cx="2054225" cy="4516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3450" cy="4516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BAF48-57CF-48D7-8A82-45F2A23FBB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11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62875" cy="1133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7A024-C472-4C12-8EE1-ACEE730A48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0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A677-B050-461C-84DA-4FADC6813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2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5238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805237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EAEDA-5ACC-432D-8694-CC6E472CCD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3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B0045-A536-4B62-813E-883F9E6469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81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7CDA7-2535-4E22-84B1-DDDC542134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022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7708C-9BAB-45FD-9CEC-51F06340AC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94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4661D-A295-417C-85B1-141E72326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94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DB345-F983-41C1-AD82-784469154A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633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28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2875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8954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hangingPunct="0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ms trebuche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60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hangingPunct="0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ms trebuche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54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hangingPunct="0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ms trebuchet"/>
                <a:ea typeface="+mn-ea"/>
                <a:cs typeface="+mn-cs"/>
              </a:defRPr>
            </a:lvl1pPr>
          </a:lstStyle>
          <a:p>
            <a:pPr>
              <a:defRPr/>
            </a:pPr>
            <a:fld id="{3CDC2CBB-EC27-415E-8588-DEDCAAFC1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3" name="Line 8"/>
          <p:cNvSpPr>
            <a:spLocks noChangeShapeType="1"/>
          </p:cNvSpPr>
          <p:nvPr/>
        </p:nvSpPr>
        <p:spPr bwMode="auto">
          <a:xfrm>
            <a:off x="838200" y="152400"/>
            <a:ext cx="6858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>
            <a:off x="838200" y="228600"/>
            <a:ext cx="5334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Line 10"/>
          <p:cNvSpPr>
            <a:spLocks noChangeShapeType="1"/>
          </p:cNvSpPr>
          <p:nvPr/>
        </p:nvSpPr>
        <p:spPr bwMode="auto">
          <a:xfrm>
            <a:off x="838200" y="304800"/>
            <a:ext cx="3581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Line 11"/>
          <p:cNvSpPr>
            <a:spLocks noChangeShapeType="1"/>
          </p:cNvSpPr>
          <p:nvPr/>
        </p:nvSpPr>
        <p:spPr bwMode="auto">
          <a:xfrm>
            <a:off x="152400" y="838200"/>
            <a:ext cx="1588" cy="5715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Text Box 12"/>
          <p:cNvSpPr txBox="1">
            <a:spLocks noChangeArrowheads="1"/>
          </p:cNvSpPr>
          <p:nvPr/>
        </p:nvSpPr>
        <p:spPr bwMode="auto">
          <a:xfrm>
            <a:off x="-88900" y="6019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>
              <a:spcBef>
                <a:spcPts val="500"/>
              </a:spcBef>
              <a:buSzPct val="100000"/>
              <a:defRPr/>
            </a:pPr>
            <a:r>
              <a:rPr lang="en-IN" sz="800" smtClean="0">
                <a:solidFill>
                  <a:srgbClr val="808080"/>
                </a:solidFill>
                <a:latin typeface="ms trebuchet"/>
              </a:rPr>
              <a:t>IIIT Hyderabad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722"/>
            <a:ext cx="701510" cy="7482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ms trebuche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ms trebuchet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ms trebuchet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ms trebuchet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ms trebuchet"/>
          <a:ea typeface="DejaVu Sans" charset="0"/>
          <a:cs typeface="DejaVu San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ms trebuche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ms trebuche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ms trebuche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ms trebuche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ms trebuche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981200"/>
            <a:ext cx="77628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685800" y="5867400"/>
            <a:ext cx="18954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hangingPunct="0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ms trebuche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5867400"/>
            <a:ext cx="28860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ms trebuche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5867400"/>
            <a:ext cx="18954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ms trebuchet"/>
                <a:ea typeface="+mn-ea"/>
                <a:cs typeface="+mn-cs"/>
              </a:defRPr>
            </a:lvl1pPr>
          </a:lstStyle>
          <a:p>
            <a:pPr>
              <a:defRPr/>
            </a:pPr>
            <a:fld id="{DEE45881-856A-49C2-B69B-252D480EC1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6" name="Line 7"/>
          <p:cNvSpPr>
            <a:spLocks noChangeShapeType="1"/>
          </p:cNvSpPr>
          <p:nvPr/>
        </p:nvSpPr>
        <p:spPr bwMode="auto">
          <a:xfrm>
            <a:off x="838200" y="152400"/>
            <a:ext cx="6858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Line 8"/>
          <p:cNvSpPr>
            <a:spLocks noChangeShapeType="1"/>
          </p:cNvSpPr>
          <p:nvPr/>
        </p:nvSpPr>
        <p:spPr bwMode="auto">
          <a:xfrm>
            <a:off x="838200" y="228600"/>
            <a:ext cx="5334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" name="Line 9"/>
          <p:cNvSpPr>
            <a:spLocks noChangeShapeType="1"/>
          </p:cNvSpPr>
          <p:nvPr/>
        </p:nvSpPr>
        <p:spPr bwMode="auto">
          <a:xfrm>
            <a:off x="838200" y="304800"/>
            <a:ext cx="3581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" name="Line 10"/>
          <p:cNvSpPr>
            <a:spLocks noChangeShapeType="1"/>
          </p:cNvSpPr>
          <p:nvPr/>
        </p:nvSpPr>
        <p:spPr bwMode="auto">
          <a:xfrm>
            <a:off x="152400" y="838200"/>
            <a:ext cx="1588" cy="5715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" name="Line 11"/>
          <p:cNvSpPr>
            <a:spLocks noChangeShapeType="1"/>
          </p:cNvSpPr>
          <p:nvPr/>
        </p:nvSpPr>
        <p:spPr bwMode="auto">
          <a:xfrm>
            <a:off x="228600" y="838200"/>
            <a:ext cx="1588" cy="4343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" name="Line 12"/>
          <p:cNvSpPr>
            <a:spLocks noChangeShapeType="1"/>
          </p:cNvSpPr>
          <p:nvPr/>
        </p:nvSpPr>
        <p:spPr bwMode="auto">
          <a:xfrm>
            <a:off x="304800" y="838200"/>
            <a:ext cx="1588" cy="2895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" name="Line 13"/>
          <p:cNvSpPr>
            <a:spLocks noChangeShapeType="1"/>
          </p:cNvSpPr>
          <p:nvPr/>
        </p:nvSpPr>
        <p:spPr bwMode="auto">
          <a:xfrm>
            <a:off x="7391400" y="6705600"/>
            <a:ext cx="16002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" name="Line 14"/>
          <p:cNvSpPr>
            <a:spLocks noChangeShapeType="1"/>
          </p:cNvSpPr>
          <p:nvPr/>
        </p:nvSpPr>
        <p:spPr bwMode="auto">
          <a:xfrm>
            <a:off x="8991600" y="5334000"/>
            <a:ext cx="1588" cy="1371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" name="Line 15"/>
          <p:cNvSpPr>
            <a:spLocks noChangeShapeType="1"/>
          </p:cNvSpPr>
          <p:nvPr/>
        </p:nvSpPr>
        <p:spPr bwMode="auto">
          <a:xfrm>
            <a:off x="7696200" y="6629400"/>
            <a:ext cx="12192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" name="Line 16"/>
          <p:cNvSpPr>
            <a:spLocks noChangeShapeType="1"/>
          </p:cNvSpPr>
          <p:nvPr/>
        </p:nvSpPr>
        <p:spPr bwMode="auto">
          <a:xfrm>
            <a:off x="8915400" y="5562600"/>
            <a:ext cx="1588" cy="1066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" name="Line 17"/>
          <p:cNvSpPr>
            <a:spLocks noChangeShapeType="1"/>
          </p:cNvSpPr>
          <p:nvPr/>
        </p:nvSpPr>
        <p:spPr bwMode="auto">
          <a:xfrm>
            <a:off x="8001000" y="6553200"/>
            <a:ext cx="8382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" name="Line 18"/>
          <p:cNvSpPr>
            <a:spLocks noChangeShapeType="1"/>
          </p:cNvSpPr>
          <p:nvPr/>
        </p:nvSpPr>
        <p:spPr bwMode="auto">
          <a:xfrm>
            <a:off x="8839200" y="5791200"/>
            <a:ext cx="1588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" name="Text Box 19"/>
          <p:cNvSpPr txBox="1">
            <a:spLocks noChangeArrowheads="1"/>
          </p:cNvSpPr>
          <p:nvPr/>
        </p:nvSpPr>
        <p:spPr bwMode="auto">
          <a:xfrm>
            <a:off x="-88900" y="6019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>
              <a:spcBef>
                <a:spcPts val="500"/>
              </a:spcBef>
              <a:buSzPct val="100000"/>
              <a:defRPr/>
            </a:pPr>
            <a:r>
              <a:rPr lang="en-IN" sz="800" smtClean="0">
                <a:solidFill>
                  <a:srgbClr val="808080"/>
                </a:solidFill>
                <a:latin typeface="ms trebuchet"/>
              </a:rPr>
              <a:t>IIIT Hyderabad</a:t>
            </a:r>
          </a:p>
        </p:txBody>
      </p:sp>
      <p:sp>
        <p:nvSpPr>
          <p:cNvPr id="2069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0075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0"/>
            <a:ext cx="1143000" cy="7666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ms trebuche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ms trebuchet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ms trebuchet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ms trebuchet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ms trebuchet"/>
          <a:ea typeface="DejaVu Sans" charset="0"/>
          <a:cs typeface="DejaVu San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ms trebuche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ms trebuche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ms trebuche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ms trebuche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ms trebuche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18" Type="http://schemas.openxmlformats.org/officeDocument/2006/relationships/image" Target="../media/image61.jpeg"/><Relationship Id="rId26" Type="http://schemas.openxmlformats.org/officeDocument/2006/relationships/image" Target="../media/image69.jpeg"/><Relationship Id="rId3" Type="http://schemas.openxmlformats.org/officeDocument/2006/relationships/image" Target="../media/image46.jpeg"/><Relationship Id="rId21" Type="http://schemas.openxmlformats.org/officeDocument/2006/relationships/image" Target="../media/image64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17" Type="http://schemas.openxmlformats.org/officeDocument/2006/relationships/image" Target="../media/image60.jpeg"/><Relationship Id="rId25" Type="http://schemas.openxmlformats.org/officeDocument/2006/relationships/image" Target="../media/image68.jpe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9.jpeg"/><Relationship Id="rId20" Type="http://schemas.openxmlformats.org/officeDocument/2006/relationships/image" Target="../media/image6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jpg"/><Relationship Id="rId11" Type="http://schemas.openxmlformats.org/officeDocument/2006/relationships/image" Target="../media/image54.jpeg"/><Relationship Id="rId24" Type="http://schemas.openxmlformats.org/officeDocument/2006/relationships/image" Target="../media/image67.jpeg"/><Relationship Id="rId5" Type="http://schemas.openxmlformats.org/officeDocument/2006/relationships/image" Target="../media/image48.jpeg"/><Relationship Id="rId15" Type="http://schemas.openxmlformats.org/officeDocument/2006/relationships/image" Target="../media/image58.jpeg"/><Relationship Id="rId23" Type="http://schemas.openxmlformats.org/officeDocument/2006/relationships/image" Target="../media/image66.jpeg"/><Relationship Id="rId10" Type="http://schemas.openxmlformats.org/officeDocument/2006/relationships/image" Target="../media/image53.jpeg"/><Relationship Id="rId19" Type="http://schemas.openxmlformats.org/officeDocument/2006/relationships/image" Target="../media/image62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Relationship Id="rId14" Type="http://schemas.openxmlformats.org/officeDocument/2006/relationships/image" Target="../media/image57.jpeg"/><Relationship Id="rId22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1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13" Type="http://schemas.openxmlformats.org/officeDocument/2006/relationships/image" Target="../media/image83.gif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12" Type="http://schemas.openxmlformats.org/officeDocument/2006/relationships/image" Target="../media/image82.gif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6.jpeg"/><Relationship Id="rId11" Type="http://schemas.openxmlformats.org/officeDocument/2006/relationships/image" Target="../media/image81.gif"/><Relationship Id="rId5" Type="http://schemas.openxmlformats.org/officeDocument/2006/relationships/image" Target="../media/image75.jpeg"/><Relationship Id="rId10" Type="http://schemas.openxmlformats.org/officeDocument/2006/relationships/image" Target="../media/image80.gif"/><Relationship Id="rId4" Type="http://schemas.openxmlformats.org/officeDocument/2006/relationships/image" Target="../media/image74.jpeg"/><Relationship Id="rId9" Type="http://schemas.openxmlformats.org/officeDocument/2006/relationships/image" Target="../media/image79.jpeg"/><Relationship Id="rId14" Type="http://schemas.openxmlformats.org/officeDocument/2006/relationships/image" Target="../media/image8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4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13" Type="http://schemas.openxmlformats.org/officeDocument/2006/relationships/image" Target="../media/image38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12" Type="http://schemas.openxmlformats.org/officeDocument/2006/relationships/image" Target="../media/image37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g"/><Relationship Id="rId11" Type="http://schemas.openxmlformats.org/officeDocument/2006/relationships/image" Target="../media/image36.jpg"/><Relationship Id="rId5" Type="http://schemas.openxmlformats.org/officeDocument/2006/relationships/image" Target="../media/image30.jpg"/><Relationship Id="rId10" Type="http://schemas.openxmlformats.org/officeDocument/2006/relationships/image" Target="../media/image35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7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10" Type="http://schemas.openxmlformats.org/officeDocument/2006/relationships/image" Target="../media/image38.jpg"/><Relationship Id="rId4" Type="http://schemas.openxmlformats.org/officeDocument/2006/relationships/image" Target="../media/image28.jpg"/><Relationship Id="rId9" Type="http://schemas.openxmlformats.org/officeDocument/2006/relationships/image" Target="../media/image3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2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87.png"/><Relationship Id="rId9" Type="http://schemas.openxmlformats.org/officeDocument/2006/relationships/image" Target="../media/image1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3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90.png"/><Relationship Id="rId5" Type="http://schemas.openxmlformats.org/officeDocument/2006/relationships/image" Target="../media/image1300.png"/><Relationship Id="rId4" Type="http://schemas.openxmlformats.org/officeDocument/2006/relationships/image" Target="../media/image8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3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g"/><Relationship Id="rId13" Type="http://schemas.openxmlformats.org/officeDocument/2006/relationships/image" Target="../media/image96.jpg"/><Relationship Id="rId18" Type="http://schemas.openxmlformats.org/officeDocument/2006/relationships/image" Target="../media/image101.jpg"/><Relationship Id="rId26" Type="http://schemas.openxmlformats.org/officeDocument/2006/relationships/image" Target="../media/image30.jpg"/><Relationship Id="rId3" Type="http://schemas.openxmlformats.org/officeDocument/2006/relationships/image" Target="../media/image28.jpg"/><Relationship Id="rId21" Type="http://schemas.openxmlformats.org/officeDocument/2006/relationships/image" Target="../media/image103.jpg"/><Relationship Id="rId7" Type="http://schemas.openxmlformats.org/officeDocument/2006/relationships/image" Target="../media/image90.jpg"/><Relationship Id="rId12" Type="http://schemas.openxmlformats.org/officeDocument/2006/relationships/image" Target="../media/image95.jpg"/><Relationship Id="rId17" Type="http://schemas.openxmlformats.org/officeDocument/2006/relationships/image" Target="../media/image100.jpg"/><Relationship Id="rId25" Type="http://schemas.openxmlformats.org/officeDocument/2006/relationships/image" Target="../media/image107.jpg"/><Relationship Id="rId2" Type="http://schemas.openxmlformats.org/officeDocument/2006/relationships/image" Target="../media/image27.jpg"/><Relationship Id="rId16" Type="http://schemas.openxmlformats.org/officeDocument/2006/relationships/image" Target="../media/image99.jpg"/><Relationship Id="rId20" Type="http://schemas.openxmlformats.org/officeDocument/2006/relationships/image" Target="../media/image10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9.jpg"/><Relationship Id="rId11" Type="http://schemas.openxmlformats.org/officeDocument/2006/relationships/image" Target="../media/image94.jpg"/><Relationship Id="rId24" Type="http://schemas.openxmlformats.org/officeDocument/2006/relationships/image" Target="../media/image106.jpg"/><Relationship Id="rId5" Type="http://schemas.openxmlformats.org/officeDocument/2006/relationships/image" Target="../media/image88.jpg"/><Relationship Id="rId15" Type="http://schemas.openxmlformats.org/officeDocument/2006/relationships/image" Target="../media/image98.jpg"/><Relationship Id="rId23" Type="http://schemas.openxmlformats.org/officeDocument/2006/relationships/image" Target="../media/image105.jpg"/><Relationship Id="rId28" Type="http://schemas.openxmlformats.org/officeDocument/2006/relationships/image" Target="../media/image109.jpg"/><Relationship Id="rId10" Type="http://schemas.openxmlformats.org/officeDocument/2006/relationships/image" Target="../media/image93.jpg"/><Relationship Id="rId19" Type="http://schemas.openxmlformats.org/officeDocument/2006/relationships/image" Target="../media/image29.jpg"/><Relationship Id="rId4" Type="http://schemas.openxmlformats.org/officeDocument/2006/relationships/image" Target="../media/image87.jpg"/><Relationship Id="rId9" Type="http://schemas.openxmlformats.org/officeDocument/2006/relationships/image" Target="../media/image92.jpg"/><Relationship Id="rId14" Type="http://schemas.openxmlformats.org/officeDocument/2006/relationships/image" Target="../media/image97.jpg"/><Relationship Id="rId22" Type="http://schemas.openxmlformats.org/officeDocument/2006/relationships/image" Target="../media/image104.jpg"/><Relationship Id="rId27" Type="http://schemas.openxmlformats.org/officeDocument/2006/relationships/image" Target="../media/image108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t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1.ti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0.tif"/><Relationship Id="rId5" Type="http://schemas.openxmlformats.org/officeDocument/2006/relationships/image" Target="../media/image113.png"/><Relationship Id="rId4" Type="http://schemas.openxmlformats.org/officeDocument/2006/relationships/image" Target="../media/image112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20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9.png"/><Relationship Id="rId5" Type="http://schemas.openxmlformats.org/officeDocument/2006/relationships/image" Target="../media/image123.gif"/><Relationship Id="rId4" Type="http://schemas.openxmlformats.org/officeDocument/2006/relationships/image" Target="../media/image122.gi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jpg"/><Relationship Id="rId13" Type="http://schemas.openxmlformats.org/officeDocument/2006/relationships/image" Target="../media/image157.jpg"/><Relationship Id="rId18" Type="http://schemas.openxmlformats.org/officeDocument/2006/relationships/image" Target="../media/image162.jpg"/><Relationship Id="rId3" Type="http://schemas.openxmlformats.org/officeDocument/2006/relationships/image" Target="../media/image41.jpg"/><Relationship Id="rId7" Type="http://schemas.openxmlformats.org/officeDocument/2006/relationships/image" Target="../media/image151.jpg"/><Relationship Id="rId12" Type="http://schemas.openxmlformats.org/officeDocument/2006/relationships/image" Target="../media/image156.jpg"/><Relationship Id="rId17" Type="http://schemas.openxmlformats.org/officeDocument/2006/relationships/image" Target="../media/image161.jp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16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g"/><Relationship Id="rId11" Type="http://schemas.openxmlformats.org/officeDocument/2006/relationships/image" Target="../media/image155.jpg"/><Relationship Id="rId5" Type="http://schemas.openxmlformats.org/officeDocument/2006/relationships/image" Target="../media/image150.jpg"/><Relationship Id="rId15" Type="http://schemas.openxmlformats.org/officeDocument/2006/relationships/image" Target="../media/image159.jpg"/><Relationship Id="rId10" Type="http://schemas.openxmlformats.org/officeDocument/2006/relationships/image" Target="../media/image154.jpg"/><Relationship Id="rId19" Type="http://schemas.openxmlformats.org/officeDocument/2006/relationships/image" Target="../media/image163.jpg"/><Relationship Id="rId4" Type="http://schemas.openxmlformats.org/officeDocument/2006/relationships/image" Target="../media/image149.jpg"/><Relationship Id="rId9" Type="http://schemas.openxmlformats.org/officeDocument/2006/relationships/image" Target="../media/image153.jpg"/><Relationship Id="rId14" Type="http://schemas.openxmlformats.org/officeDocument/2006/relationships/image" Target="../media/image158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10" Type="http://schemas.openxmlformats.org/officeDocument/2006/relationships/image" Target="../media/image26.jpeg"/><Relationship Id="rId4" Type="http://schemas.openxmlformats.org/officeDocument/2006/relationships/image" Target="../media/image20.jp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12" Type="http://schemas.openxmlformats.org/officeDocument/2006/relationships/image" Target="../media/image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0" Type="http://schemas.openxmlformats.org/officeDocument/2006/relationships/image" Target="../media/image34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Relationship Id="rId14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ms trebuchet"/>
              </a:rPr>
              <a:t>Synthesizing Classifiers for Novel Settings</a:t>
            </a:r>
            <a:endParaRPr lang="en-US" dirty="0">
              <a:solidFill>
                <a:schemeClr val="accent2"/>
              </a:solidFill>
              <a:latin typeface="ms trebuche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429000"/>
            <a:ext cx="8458200" cy="24384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2"/>
                </a:solidFill>
              </a:rPr>
              <a:t>Viresh Ranjan</a:t>
            </a:r>
            <a:endParaRPr lang="en-US" sz="2800" baseline="30000" dirty="0">
              <a:solidFill>
                <a:schemeClr val="accent2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CVIT,IIIT-H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Adviser: Prof. C. V. Jawahar, IIIT-H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Co-Adviser: Dr. Gaurav </a:t>
            </a:r>
            <a:r>
              <a:rPr lang="en-US" sz="2800" dirty="0" err="1" smtClean="0">
                <a:solidFill>
                  <a:schemeClr val="accent2"/>
                </a:solidFill>
              </a:rPr>
              <a:t>Harit</a:t>
            </a:r>
            <a:r>
              <a:rPr lang="en-US" sz="2800" dirty="0" smtClean="0">
                <a:solidFill>
                  <a:schemeClr val="accent2"/>
                </a:solidFill>
              </a:rPr>
              <a:t>, IIT, Jodhpur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58CA3C2-FEF9-4ACF-B87B-9AAE8BE535E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68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66049"/>
            <a:ext cx="7762875" cy="82455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Introduction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5374" y="984448"/>
            <a:ext cx="8113327" cy="79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Challenges in Visual </a:t>
            </a:r>
            <a:r>
              <a:rPr lang="en-US" sz="2400" dirty="0" smtClean="0">
                <a:solidFill>
                  <a:schemeClr val="tx1"/>
                </a:solidFill>
              </a:rPr>
              <a:t>Recognition &amp; Retrieval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Dataset </a:t>
            </a:r>
            <a:r>
              <a:rPr lang="en-US" sz="2000" dirty="0" smtClean="0">
                <a:solidFill>
                  <a:srgbClr val="FF0000"/>
                </a:solidFill>
              </a:rPr>
              <a:t>Shift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57200" y="2787868"/>
            <a:ext cx="8458200" cy="391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0" dirty="0" smtClean="0"/>
              <a:t>Source(training set)                                    Target(test set)</a:t>
            </a:r>
            <a:endParaRPr lang="en-US" sz="2400" kern="0" dirty="0" smtClean="0">
              <a:solidFill>
                <a:srgbClr val="00B8FF"/>
              </a:solidFill>
            </a:endParaRPr>
          </a:p>
          <a:p>
            <a:pPr marL="0" lvl="1" indent="0">
              <a:spcBef>
                <a:spcPts val="800"/>
              </a:spcBef>
              <a:buFont typeface="Times New Roman" pitchFamily="18" charset="0"/>
              <a:buNone/>
            </a:pPr>
            <a:endParaRPr lang="en-US" sz="2400" kern="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sz="2400" kern="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sz="2400" kern="0" dirty="0" smtClean="0"/>
          </a:p>
          <a:p>
            <a:pPr marL="457200" lvl="1" indent="0">
              <a:buNone/>
            </a:pPr>
            <a:endParaRPr lang="en-US" sz="2400" kern="0" dirty="0" smtClean="0"/>
          </a:p>
          <a:p>
            <a:pPr marL="457200" lvl="1" indent="0">
              <a:buNone/>
            </a:pPr>
            <a:endParaRPr lang="en-US" sz="2400" kern="0" dirty="0"/>
          </a:p>
          <a:p>
            <a:pPr marL="457200" lvl="1" indent="0">
              <a:buNone/>
            </a:pPr>
            <a:endParaRPr lang="en-US" sz="2400" kern="0" dirty="0" smtClean="0"/>
          </a:p>
          <a:p>
            <a:pPr marL="457200" lvl="1" indent="0">
              <a:buNone/>
            </a:pPr>
            <a:endParaRPr lang="en-US" sz="2400" kern="0" dirty="0"/>
          </a:p>
        </p:txBody>
      </p:sp>
      <p:sp>
        <p:nvSpPr>
          <p:cNvPr id="21" name="Rectangle 20"/>
          <p:cNvSpPr/>
          <p:nvPr/>
        </p:nvSpPr>
        <p:spPr>
          <a:xfrm>
            <a:off x="750175" y="3225866"/>
            <a:ext cx="2141483" cy="3089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88117" y="3225866"/>
            <a:ext cx="2141483" cy="3089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366441"/>
            <a:ext cx="933245" cy="6009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429000"/>
            <a:ext cx="933290" cy="5668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96" y="4279088"/>
            <a:ext cx="964394" cy="58676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9" y="4279088"/>
            <a:ext cx="933245" cy="58676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233463"/>
            <a:ext cx="964394" cy="647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96" y="5235992"/>
            <a:ext cx="964394" cy="6451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TextBox 39"/>
          <p:cNvSpPr txBox="1"/>
          <p:nvPr/>
        </p:nvSpPr>
        <p:spPr>
          <a:xfrm>
            <a:off x="2296546" y="6398448"/>
            <a:ext cx="4409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Dataset Shift in word image </a:t>
            </a:r>
            <a:r>
              <a:rPr lang="en-US" sz="1400" dirty="0" smtClean="0">
                <a:solidFill>
                  <a:srgbClr val="FF0000"/>
                </a:solidFill>
              </a:rPr>
              <a:t>retrieval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66049"/>
            <a:ext cx="7762875" cy="82455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Overview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5374" y="984448"/>
            <a:ext cx="81133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Visual Recognition &amp; Retrieval Tasks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Challenges in Visual Recognition &amp; Retrieval</a:t>
            </a:r>
          </a:p>
          <a:p>
            <a:pPr marL="1200150" lvl="1" indent="-457200">
              <a:buFont typeface="+mj-lt"/>
              <a:buAutoNum type="alphaLcParenR"/>
            </a:pP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Dataset Shift</a:t>
            </a:r>
          </a:p>
          <a:p>
            <a:pPr marL="1200150" lvl="1" indent="-457200">
              <a:buFont typeface="+mj-lt"/>
              <a:buAutoNum type="alphaLcParenR"/>
            </a:pPr>
            <a:r>
              <a:rPr lang="en-US" sz="2000" dirty="0" smtClean="0">
                <a:solidFill>
                  <a:srgbClr val="FF0000"/>
                </a:solidFill>
              </a:rPr>
              <a:t>Large number of categories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Handling Dataset Shift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Handling large number of categories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66049"/>
            <a:ext cx="7762875" cy="82455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Introduction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5374" y="984448"/>
            <a:ext cx="8113327" cy="147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Challenges in Visual Recognition &amp; Retrieval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Dataset Shift</a:t>
            </a:r>
            <a:endParaRPr lang="en-US" sz="2000" dirty="0">
              <a:solidFill>
                <a:schemeClr val="tx1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Too many categories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123221"/>
            <a:ext cx="4610100" cy="2945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5068563"/>
            <a:ext cx="4551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Around 200K word categories in English language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8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66049"/>
            <a:ext cx="7762875" cy="82455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Introduction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5374" y="984448"/>
            <a:ext cx="81133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Challenges in Visual Recognition &amp; Retrieval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Dataset Shift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Too many categories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5374" y="2743200"/>
            <a:ext cx="84176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Tackling the challenges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Dataset Shift –</a:t>
            </a:r>
            <a:r>
              <a:rPr lang="en-US" sz="2000" dirty="0" err="1" smtClean="0">
                <a:solidFill>
                  <a:srgbClr val="FF0000"/>
                </a:solidFill>
              </a:rPr>
              <a:t>i</a:t>
            </a:r>
            <a:r>
              <a:rPr lang="en-US" sz="2000" dirty="0" smtClean="0">
                <a:solidFill>
                  <a:srgbClr val="FF0000"/>
                </a:solidFill>
              </a:rPr>
              <a:t>) Domain Adaptation</a:t>
            </a:r>
          </a:p>
          <a:p>
            <a:pPr lvl="1" indent="0"/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                       ii) </a:t>
            </a:r>
            <a:r>
              <a:rPr lang="en-US" sz="2000" dirty="0">
                <a:solidFill>
                  <a:srgbClr val="FF0000"/>
                </a:solidFill>
              </a:rPr>
              <a:t>Kernelized feature extraction</a:t>
            </a:r>
          </a:p>
          <a:p>
            <a:pPr lvl="1" indent="0"/>
            <a:endParaRPr lang="en-US" sz="2000" dirty="0" smtClean="0">
              <a:solidFill>
                <a:srgbClr val="FF0000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Too many categories – </a:t>
            </a:r>
            <a:r>
              <a:rPr lang="en-US" sz="2000" dirty="0">
                <a:solidFill>
                  <a:srgbClr val="FF0000"/>
                </a:solidFill>
              </a:rPr>
              <a:t>Transfer Learning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lvl="1" indent="0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66049"/>
            <a:ext cx="7762875" cy="82455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Overview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5374" y="984448"/>
            <a:ext cx="811332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Visual Recognition &amp; Retrieval Tasks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Challenges in Visual Recognition &amp; Retrieval</a:t>
            </a:r>
          </a:p>
          <a:p>
            <a:pPr marL="1200150" lvl="1" indent="-457200">
              <a:buFont typeface="+mj-lt"/>
              <a:buAutoNum type="alphaLcParenR"/>
            </a:pP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Dataset Shift</a:t>
            </a:r>
          </a:p>
          <a:p>
            <a:pPr marL="1200150" lvl="1" indent="-457200">
              <a:buFont typeface="+mj-lt"/>
              <a:buAutoNum type="alphaLcParenR"/>
            </a:pP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Large number of categories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Handling Dataset Shift</a:t>
            </a:r>
          </a:p>
          <a:p>
            <a:pPr marL="1200150" lvl="1" indent="-457200">
              <a:buFont typeface="+mj-lt"/>
              <a:buAutoNum type="alphaLcParenR"/>
            </a:pPr>
            <a:r>
              <a:rPr lang="en-US" sz="2400" dirty="0" smtClean="0">
                <a:solidFill>
                  <a:srgbClr val="FF0000"/>
                </a:solidFill>
              </a:rPr>
              <a:t>Handling </a:t>
            </a:r>
            <a:r>
              <a:rPr lang="en-US" sz="2400" dirty="0">
                <a:solidFill>
                  <a:srgbClr val="FF0000"/>
                </a:solidFill>
              </a:rPr>
              <a:t>Dataset Shift in object recognition by Domain </a:t>
            </a:r>
            <a:r>
              <a:rPr lang="en-US" sz="2400" dirty="0" smtClean="0">
                <a:solidFill>
                  <a:srgbClr val="FF0000"/>
                </a:solidFill>
              </a:rPr>
              <a:t>Adaptation</a:t>
            </a:r>
          </a:p>
          <a:p>
            <a:pPr marL="1200150" lvl="1" indent="-457200">
              <a:buFont typeface="+mj-lt"/>
              <a:buAutoNum type="alphaLcParenR"/>
            </a:pP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Handling Dataset Shift in 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digit classification 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by Domain 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Adaptation</a:t>
            </a:r>
          </a:p>
          <a:p>
            <a:pPr marL="1200150" lvl="1" indent="-457200">
              <a:buFont typeface="+mj-lt"/>
              <a:buAutoNum type="alphaLcParenR"/>
            </a:pP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Handling Dataset Shift in word image retrieval by Kernelized Feature 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Extraction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Handling large number of categories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362200"/>
            <a:ext cx="7762875" cy="18288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3. a. Handling Dataset Shift in object recognition by Domain Adaptation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9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68" y="152400"/>
            <a:ext cx="8468532" cy="1133475"/>
          </a:xfrm>
        </p:spPr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4285" y="1219200"/>
            <a:ext cx="27432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4412" y="1219200"/>
            <a:ext cx="27432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35" y="2133600"/>
            <a:ext cx="1202550" cy="1082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35" y="3429000"/>
            <a:ext cx="1202550" cy="10822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505200"/>
            <a:ext cx="1131105" cy="9740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133601"/>
            <a:ext cx="1131105" cy="9740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66812" y="1447800"/>
            <a:ext cx="2262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Target Domain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9310" y="1447800"/>
            <a:ext cx="2100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Source Domain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96" y="2016511"/>
            <a:ext cx="1578750" cy="12806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341" y="3107667"/>
            <a:ext cx="1251165" cy="15074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98" y="2096461"/>
            <a:ext cx="1008366" cy="10083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575" y="3485827"/>
            <a:ext cx="998425" cy="99842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1073" y="5029200"/>
            <a:ext cx="8494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Given: Labeled Source Domain, Unlabeled Target Domain.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Goal: </a:t>
            </a:r>
            <a:r>
              <a:rPr lang="en-US" sz="2400" dirty="0" smtClean="0">
                <a:solidFill>
                  <a:schemeClr val="tx1"/>
                </a:solidFill>
              </a:rPr>
              <a:t>Classify target domain images.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8315325" y="6105525"/>
            <a:ext cx="600075" cy="447675"/>
          </a:xfrm>
        </p:spPr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7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2495" y="76200"/>
            <a:ext cx="7762875" cy="824551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2"/>
                </a:solidFill>
              </a:rPr>
              <a:t>Overview of Domain Adaptation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416314" y="5589000"/>
            <a:ext cx="2512660" cy="0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21495" y="5732340"/>
            <a:ext cx="85074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Target Classification                                                                                          Target classification 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>u</a:t>
            </a:r>
            <a:r>
              <a:rPr 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sing Source classifier</a:t>
            </a:r>
            <a:r>
              <a:rPr 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                	</a:t>
            </a:r>
            <a:r>
              <a:rPr 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                                                          using DA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          (a)                                                                                                                                (b)   </a:t>
            </a:r>
            <a:endParaRPr lang="en-US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414374" y="3074400"/>
            <a:ext cx="1940" cy="2514600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8" name="Straight Connector 17"/>
          <p:cNvCxnSpPr/>
          <p:nvPr/>
        </p:nvCxnSpPr>
        <p:spPr>
          <a:xfrm>
            <a:off x="7159003" y="3074400"/>
            <a:ext cx="779371" cy="243220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174" y="3792493"/>
            <a:ext cx="770289" cy="770289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32" y="4747346"/>
            <a:ext cx="917442" cy="675149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88" y="3401332"/>
            <a:ext cx="630662" cy="69817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10" y="4904153"/>
            <a:ext cx="731064" cy="637493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574" y="3369023"/>
            <a:ext cx="701087" cy="701087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174" y="4134385"/>
            <a:ext cx="732642" cy="73264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5" name="Rectangle 34"/>
          <p:cNvSpPr/>
          <p:nvPr/>
        </p:nvSpPr>
        <p:spPr>
          <a:xfrm>
            <a:off x="3442574" y="1600200"/>
            <a:ext cx="1891426" cy="1148873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003" y="1639714"/>
            <a:ext cx="427610" cy="47742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10" y="2233692"/>
            <a:ext cx="446456" cy="48491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362" y="2260526"/>
            <a:ext cx="449585" cy="47742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82" y="1673823"/>
            <a:ext cx="440492" cy="47742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24" y="1673822"/>
            <a:ext cx="491383" cy="47742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9" y="2268432"/>
            <a:ext cx="491383" cy="45017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205685" y="1274742"/>
            <a:ext cx="3208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Unlabeled Target domain images</a:t>
            </a:r>
            <a:endParaRPr lang="en-US" sz="1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21495" y="1128863"/>
            <a:ext cx="1891426" cy="1148873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6" y="1688465"/>
            <a:ext cx="572471" cy="57247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29" y="1188120"/>
            <a:ext cx="572471" cy="5724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66" y="1688465"/>
            <a:ext cx="572471" cy="57247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6" y="1187939"/>
            <a:ext cx="572471" cy="57247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213" y="1798868"/>
            <a:ext cx="440056" cy="44005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15" y="1212714"/>
            <a:ext cx="535191" cy="53519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33885" y="753485"/>
            <a:ext cx="3208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cs typeface="Arial" panose="020B0604020202020204" pitchFamily="34" charset="0"/>
              </a:rPr>
              <a:t>L</a:t>
            </a:r>
            <a:r>
              <a:rPr lang="en-US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abeled Source domain images</a:t>
            </a:r>
            <a:endParaRPr lang="en-US" sz="1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1371600" y="2362200"/>
            <a:ext cx="0" cy="10391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5499017" y="2240357"/>
            <a:ext cx="1498036" cy="80784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3442574" y="922762"/>
            <a:ext cx="2971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6414374" y="922762"/>
            <a:ext cx="744629" cy="19590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/>
          <p:cNvCxnSpPr/>
          <p:nvPr/>
        </p:nvCxnSpPr>
        <p:spPr>
          <a:xfrm flipV="1">
            <a:off x="436889" y="3671618"/>
            <a:ext cx="15950" cy="1869434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pic>
        <p:nvPicPr>
          <p:cNvPr id="58" name="Picture 5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39" y="3775601"/>
            <a:ext cx="428912" cy="49121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06" y="4902912"/>
            <a:ext cx="531805" cy="44441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3" y="4963894"/>
            <a:ext cx="514515" cy="42211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86" y="3590314"/>
            <a:ext cx="481220" cy="41962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64" y="4349204"/>
            <a:ext cx="461488" cy="46148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48" y="4349386"/>
            <a:ext cx="482259" cy="482259"/>
          </a:xfrm>
          <a:prstGeom prst="rect">
            <a:avLst/>
          </a:prstGeom>
          <a:ln>
            <a:solidFill>
              <a:srgbClr val="00B050"/>
            </a:solidFill>
          </a:ln>
        </p:spPr>
      </p:pic>
      <p:cxnSp>
        <p:nvCxnSpPr>
          <p:cNvPr id="64" name="Straight Connector 63"/>
          <p:cNvCxnSpPr/>
          <p:nvPr/>
        </p:nvCxnSpPr>
        <p:spPr>
          <a:xfrm>
            <a:off x="970202" y="3671618"/>
            <a:ext cx="776789" cy="1843658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65" name="Straight Arrow Connector 64"/>
          <p:cNvCxnSpPr/>
          <p:nvPr/>
        </p:nvCxnSpPr>
        <p:spPr>
          <a:xfrm>
            <a:off x="436889" y="5536929"/>
            <a:ext cx="1755542" cy="0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7881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68" y="-76200"/>
            <a:ext cx="7762875" cy="1133475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Proposed Approach 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25" y="4792132"/>
            <a:ext cx="1581875" cy="16965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792132"/>
            <a:ext cx="1541766" cy="135950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76283" y="63246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Target Domain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3000" y="6356441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Source Domain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57500" y="3059667"/>
            <a:ext cx="76200" cy="452437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009900" y="2907268"/>
            <a:ext cx="76200" cy="604837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162300" y="3288267"/>
            <a:ext cx="76200" cy="223837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314700" y="2750105"/>
            <a:ext cx="76200" cy="762000"/>
          </a:xfrm>
          <a:prstGeom prst="rect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66800" y="2983467"/>
            <a:ext cx="76200" cy="5286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19200" y="3212067"/>
            <a:ext cx="76200" cy="300037"/>
          </a:xfrm>
          <a:prstGeom prst="rect">
            <a:avLst/>
          </a:prstGeom>
          <a:solidFill>
            <a:srgbClr val="FFFF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71600" y="2831067"/>
            <a:ext cx="76200" cy="6810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524000" y="2750105"/>
            <a:ext cx="762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327023" y="2750105"/>
            <a:ext cx="76200" cy="7620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479423" y="3135867"/>
            <a:ext cx="76200" cy="376237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631823" y="3135867"/>
            <a:ext cx="76200" cy="37623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784223" y="2983467"/>
            <a:ext cx="76200" cy="528637"/>
          </a:xfrm>
          <a:prstGeom prst="rect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990600" y="3512105"/>
            <a:ext cx="685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2743200" y="3512105"/>
            <a:ext cx="685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7212723" y="3518715"/>
            <a:ext cx="685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H="1" flipV="1">
            <a:off x="1447800" y="3872040"/>
            <a:ext cx="809263" cy="84894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flipV="1">
            <a:off x="2257063" y="3875450"/>
            <a:ext cx="752837" cy="84895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H="1" flipV="1">
            <a:off x="6043715" y="3868628"/>
            <a:ext cx="809263" cy="84894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flipV="1">
            <a:off x="6852978" y="3872038"/>
            <a:ext cx="752837" cy="84895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152400" y="3480489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Domain Specific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62200" y="3471811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Domain Independent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10400" y="3501397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Domain Independent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4285" y="838200"/>
            <a:ext cx="81133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Decompose features into: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Domain Specific features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Domain Independent features</a:t>
            </a:r>
          </a:p>
          <a:p>
            <a:pPr lvl="1" indent="0"/>
            <a:r>
              <a:rPr lang="en-US" sz="2000" dirty="0" smtClean="0">
                <a:solidFill>
                  <a:schemeClr val="tx1"/>
                </a:solidFill>
              </a:rPr>
              <a:t>		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8391525" y="6181725"/>
            <a:ext cx="523875" cy="447675"/>
          </a:xfrm>
        </p:spPr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453322" y="3211702"/>
            <a:ext cx="762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605722" y="3216465"/>
            <a:ext cx="76200" cy="300037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758122" y="2906903"/>
            <a:ext cx="76200" cy="609599"/>
          </a:xfrm>
          <a:prstGeom prst="rect">
            <a:avLst/>
          </a:prstGeom>
          <a:solidFill>
            <a:srgbClr val="7030A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910522" y="3440303"/>
            <a:ext cx="76200" cy="76200"/>
          </a:xfrm>
          <a:prstGeom prst="rect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5357915" y="3518715"/>
            <a:ext cx="685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4800600" y="34714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Domain Specific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8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57" grpId="0"/>
      <p:bldP spid="58" grpId="0"/>
      <p:bldP spid="59" grpId="0"/>
      <p:bldP spid="61" grpId="0"/>
      <p:bldP spid="38" grpId="0" animBg="1"/>
      <p:bldP spid="39" grpId="0" animBg="1"/>
      <p:bldP spid="47" grpId="0" animBg="1"/>
      <p:bldP spid="49" grpId="0" animBg="1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25" y="4792132"/>
            <a:ext cx="1581875" cy="16965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792132"/>
            <a:ext cx="1541766" cy="135950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857500" y="3059667"/>
            <a:ext cx="76200" cy="452437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009900" y="2907268"/>
            <a:ext cx="76200" cy="604837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162300" y="3288267"/>
            <a:ext cx="76200" cy="223837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314700" y="2750105"/>
            <a:ext cx="76200" cy="762000"/>
          </a:xfrm>
          <a:prstGeom prst="rect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66800" y="2983467"/>
            <a:ext cx="76200" cy="5286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19200" y="3212067"/>
            <a:ext cx="76200" cy="300037"/>
          </a:xfrm>
          <a:prstGeom prst="rect">
            <a:avLst/>
          </a:prstGeom>
          <a:solidFill>
            <a:srgbClr val="FFFF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71600" y="2831067"/>
            <a:ext cx="76200" cy="6810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524000" y="2750105"/>
            <a:ext cx="762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327023" y="2750105"/>
            <a:ext cx="76200" cy="7620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479423" y="3135867"/>
            <a:ext cx="76200" cy="376237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631823" y="3135867"/>
            <a:ext cx="76200" cy="37623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784223" y="2983467"/>
            <a:ext cx="76200" cy="528637"/>
          </a:xfrm>
          <a:prstGeom prst="rect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990600" y="3512105"/>
            <a:ext cx="685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2743200" y="3512105"/>
            <a:ext cx="685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7212723" y="3518715"/>
            <a:ext cx="685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H="1" flipV="1">
            <a:off x="1447800" y="3872040"/>
            <a:ext cx="809263" cy="84894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flipV="1">
            <a:off x="2257063" y="3875450"/>
            <a:ext cx="752837" cy="84895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H="1" flipV="1">
            <a:off x="6043715" y="3868628"/>
            <a:ext cx="809263" cy="84894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flipV="1">
            <a:off x="6852978" y="3872038"/>
            <a:ext cx="752837" cy="84895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152400" y="3480489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Source Specific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62200" y="3471811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Domain Independent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10400" y="3501397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Domain Independent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4285" y="838200"/>
            <a:ext cx="81133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Discard domain specific features</a:t>
            </a:r>
          </a:p>
          <a:p>
            <a:pPr lvl="1" indent="0"/>
            <a:r>
              <a:rPr lang="en-US" sz="2000" dirty="0" smtClean="0">
                <a:solidFill>
                  <a:schemeClr val="tx1"/>
                </a:solidFill>
              </a:rPr>
              <a:t>		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8391525" y="6181725"/>
            <a:ext cx="447675" cy="447675"/>
          </a:xfrm>
        </p:spPr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453322" y="3211702"/>
            <a:ext cx="762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605722" y="3216465"/>
            <a:ext cx="76200" cy="300037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758122" y="2906903"/>
            <a:ext cx="76200" cy="609599"/>
          </a:xfrm>
          <a:prstGeom prst="rect">
            <a:avLst/>
          </a:prstGeom>
          <a:solidFill>
            <a:srgbClr val="7030A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910522" y="3440303"/>
            <a:ext cx="76200" cy="76200"/>
          </a:xfrm>
          <a:prstGeom prst="rect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5357915" y="3518715"/>
            <a:ext cx="685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4800600" y="34714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Target Specific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1000" y="23622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Discard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00600" y="23622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Discard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 bwMode="auto">
          <a:xfrm>
            <a:off x="675468" y="-76200"/>
            <a:ext cx="77628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DejaVu Sans" charset="0"/>
                <a:cs typeface="DejaVu Sans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DejaVu Sans" charset="0"/>
                <a:cs typeface="DejaVu Sans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DejaVu Sans" charset="0"/>
                <a:cs typeface="DejaVu Sans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DejaVu Sans" charset="0"/>
                <a:cs typeface="DejaVu Sans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r>
              <a:rPr lang="en-US" kern="0" smtClean="0">
                <a:solidFill>
                  <a:schemeClr val="accent2"/>
                </a:solidFill>
              </a:rPr>
              <a:t>Proposed Approach </a:t>
            </a:r>
            <a:endParaRPr lang="en-US" kern="0" dirty="0">
              <a:solidFill>
                <a:schemeClr val="accent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76283" y="63246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Target Domain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43000" y="6356441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Source Domain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0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66049"/>
            <a:ext cx="7762875" cy="82455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Overview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5374" y="984448"/>
            <a:ext cx="81133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Visual Recognition &amp; Retrieval Tasks.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Challenges in Visual Recognition &amp; Retrieval</a:t>
            </a:r>
          </a:p>
          <a:p>
            <a:pPr marL="1200150" lvl="1" indent="-457200">
              <a:buFont typeface="+mj-lt"/>
              <a:buAutoNum type="alphaLcParenR"/>
            </a:pPr>
            <a:r>
              <a:rPr lang="en-US" sz="2000" dirty="0" smtClean="0">
                <a:solidFill>
                  <a:schemeClr val="tx1"/>
                </a:solidFill>
              </a:rPr>
              <a:t>Dataset Shift.</a:t>
            </a:r>
          </a:p>
          <a:p>
            <a:pPr marL="1200150" lvl="1" indent="-457200">
              <a:buFont typeface="+mj-lt"/>
              <a:buAutoNum type="alphaLcParenR"/>
            </a:pPr>
            <a:r>
              <a:rPr lang="en-US" sz="2000" dirty="0" smtClean="0">
                <a:solidFill>
                  <a:schemeClr val="tx1"/>
                </a:solidFill>
              </a:rPr>
              <a:t>Large number of categories.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Handling Dataset Shift.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Handling large number of categories.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2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68" y="-76200"/>
            <a:ext cx="7762875" cy="1133475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Proposed Approach 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25" y="4792132"/>
            <a:ext cx="1581875" cy="16965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792132"/>
            <a:ext cx="1541766" cy="135950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562100" y="3059667"/>
            <a:ext cx="76200" cy="452437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714500" y="2907268"/>
            <a:ext cx="76200" cy="604837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866900" y="3288267"/>
            <a:ext cx="76200" cy="223837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019300" y="2750105"/>
            <a:ext cx="76200" cy="762000"/>
          </a:xfrm>
          <a:prstGeom prst="rect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717423" y="2750105"/>
            <a:ext cx="76200" cy="7620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869823" y="3135867"/>
            <a:ext cx="76200" cy="376237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022223" y="3135867"/>
            <a:ext cx="76200" cy="37623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174623" y="2983467"/>
            <a:ext cx="76200" cy="528637"/>
          </a:xfrm>
          <a:prstGeom prst="rect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1447800" y="3512105"/>
            <a:ext cx="685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6629400" y="3518715"/>
            <a:ext cx="685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flipV="1">
            <a:off x="1981200" y="3875450"/>
            <a:ext cx="0" cy="1001767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1066800" y="3471811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Domain Independent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72200" y="3501397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Domain Independent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4285" y="838200"/>
            <a:ext cx="81133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Train classifiers using domain independent features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 indent="0"/>
            <a:r>
              <a:rPr lang="en-US" sz="2000" dirty="0" smtClean="0">
                <a:solidFill>
                  <a:schemeClr val="tx1"/>
                </a:solidFill>
              </a:rPr>
              <a:t>		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8391525" y="6181725"/>
            <a:ext cx="447675" cy="447675"/>
          </a:xfrm>
        </p:spPr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cxnSp>
        <p:nvCxnSpPr>
          <p:cNvPr id="43" name="Straight Arrow Connector 42"/>
          <p:cNvCxnSpPr>
            <a:stCxn id="18" idx="0"/>
          </p:cNvCxnSpPr>
          <p:nvPr/>
        </p:nvCxnSpPr>
        <p:spPr bwMode="auto">
          <a:xfrm flipH="1" flipV="1">
            <a:off x="6934200" y="3886201"/>
            <a:ext cx="8883" cy="905931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Rounded Rectangle 5"/>
          <p:cNvSpPr/>
          <p:nvPr/>
        </p:nvSpPr>
        <p:spPr bwMode="auto">
          <a:xfrm>
            <a:off x="3733800" y="2859694"/>
            <a:ext cx="1447800" cy="721706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57600" y="3029293"/>
            <a:ext cx="1623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Classifier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476500" y="3124200"/>
            <a:ext cx="952500" cy="1166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5486400" y="3124200"/>
            <a:ext cx="952500" cy="1166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044890" y="2722096"/>
            <a:ext cx="1688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Train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16690" y="2709446"/>
            <a:ext cx="1688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Test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76283" y="63246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Target Domain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43000" y="6356441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Source Domain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2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4285" y="1295400"/>
            <a:ext cx="81133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Sparse Representation:</a:t>
            </a:r>
          </a:p>
          <a:p>
            <a:pPr lvl="1" indent="0"/>
            <a:r>
              <a:rPr lang="en-US" sz="2000" dirty="0" smtClean="0">
                <a:solidFill>
                  <a:schemeClr val="tx1"/>
                </a:solidFill>
              </a:rPr>
              <a:t>		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Equal 4"/>
          <p:cNvSpPr/>
          <p:nvPr/>
        </p:nvSpPr>
        <p:spPr>
          <a:xfrm>
            <a:off x="2233048" y="2053420"/>
            <a:ext cx="609600" cy="533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1939120"/>
            <a:ext cx="76200" cy="762000"/>
          </a:xfrm>
          <a:prstGeom prst="rect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1939120"/>
            <a:ext cx="76200" cy="762000"/>
          </a:xfrm>
          <a:prstGeom prst="rect">
            <a:avLst/>
          </a:prstGeom>
          <a:solidFill>
            <a:srgbClr val="00B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76600" y="1939120"/>
            <a:ext cx="76200" cy="762000"/>
          </a:xfrm>
          <a:prstGeom prst="rect">
            <a:avLst/>
          </a:prstGeom>
          <a:solidFill>
            <a:srgbClr val="00B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29000" y="1939120"/>
            <a:ext cx="76200" cy="762000"/>
          </a:xfrm>
          <a:prstGeom prst="rect">
            <a:avLst/>
          </a:prstGeom>
          <a:solidFill>
            <a:srgbClr val="00B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1939120"/>
            <a:ext cx="76200" cy="762000"/>
          </a:xfrm>
          <a:prstGeom prst="rect">
            <a:avLst/>
          </a:prstGeom>
          <a:solidFill>
            <a:srgbClr val="00B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33800" y="1939120"/>
            <a:ext cx="76200" cy="762000"/>
          </a:xfrm>
          <a:prstGeom prst="rect">
            <a:avLst/>
          </a:prstGeom>
          <a:solidFill>
            <a:srgbClr val="00B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86200" y="1939120"/>
            <a:ext cx="76200" cy="762000"/>
          </a:xfrm>
          <a:prstGeom prst="rect">
            <a:avLst/>
          </a:prstGeom>
          <a:solidFill>
            <a:srgbClr val="00B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38600" y="1939120"/>
            <a:ext cx="76200" cy="762000"/>
          </a:xfrm>
          <a:prstGeom prst="rect">
            <a:avLst/>
          </a:prstGeom>
          <a:solidFill>
            <a:srgbClr val="00B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91000" y="1939120"/>
            <a:ext cx="76200" cy="762000"/>
          </a:xfrm>
          <a:prstGeom prst="rect">
            <a:avLst/>
          </a:prstGeom>
          <a:solidFill>
            <a:srgbClr val="00B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43400" y="1939120"/>
            <a:ext cx="76200" cy="762000"/>
          </a:xfrm>
          <a:prstGeom prst="rect">
            <a:avLst/>
          </a:prstGeom>
          <a:solidFill>
            <a:srgbClr val="00B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/>
          <p:cNvSpPr/>
          <p:nvPr/>
        </p:nvSpPr>
        <p:spPr bwMode="auto">
          <a:xfrm>
            <a:off x="2971800" y="1871246"/>
            <a:ext cx="152400" cy="914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Right Brace 25"/>
          <p:cNvSpPr/>
          <p:nvPr/>
        </p:nvSpPr>
        <p:spPr bwMode="auto">
          <a:xfrm>
            <a:off x="4419600" y="1871246"/>
            <a:ext cx="152400" cy="9144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3581400" y="2785646"/>
            <a:ext cx="0" cy="9906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1905000" y="2785646"/>
            <a:ext cx="0" cy="9906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1371600" y="3776246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Image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71800" y="3776246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Dictionary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2133965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Sparse coefficients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" y="4648200"/>
            <a:ext cx="8686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However, above sparse representation cannot separate domain specific &amp; independent features.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lvl="1" indent="0"/>
            <a:r>
              <a:rPr lang="en-US" sz="2000" dirty="0" smtClean="0">
                <a:solidFill>
                  <a:schemeClr val="tx1"/>
                </a:solidFill>
              </a:rPr>
              <a:t>	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" y="54864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How do we separate domain specific &amp; independent features ? </a:t>
            </a:r>
          </a:p>
          <a:p>
            <a:pPr lvl="1" indent="0"/>
            <a:r>
              <a:rPr lang="en-US" sz="2400" dirty="0" smtClean="0">
                <a:solidFill>
                  <a:schemeClr val="tx1"/>
                </a:solidFill>
              </a:rPr>
              <a:t>		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77" name="Group 65"/>
          <p:cNvGrpSpPr>
            <a:grpSpLocks/>
          </p:cNvGrpSpPr>
          <p:nvPr/>
        </p:nvGrpSpPr>
        <p:grpSpPr bwMode="auto">
          <a:xfrm>
            <a:off x="4578226" y="1242868"/>
            <a:ext cx="1073258" cy="2278063"/>
            <a:chOff x="2046" y="1611"/>
            <a:chExt cx="734" cy="1435"/>
          </a:xfrm>
        </p:grpSpPr>
        <p:graphicFrame>
          <p:nvGraphicFramePr>
            <p:cNvPr id="78" name="Object 66"/>
            <p:cNvGraphicFramePr>
              <a:graphicFrameLocks noChangeAspect="1"/>
            </p:cNvGraphicFramePr>
            <p:nvPr/>
          </p:nvGraphicFramePr>
          <p:xfrm>
            <a:off x="2436" y="1881"/>
            <a:ext cx="344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8" name="משוואה" r:id="rId4" imgW="126720" imgH="101520" progId="Equation.3">
                    <p:embed/>
                  </p:oleObj>
                </mc:Choice>
                <mc:Fallback>
                  <p:oleObj name="משוואה" r:id="rId4" imgW="126720" imgH="1015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6" y="1881"/>
                          <a:ext cx="344" cy="2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9" name="Group 67"/>
            <p:cNvGrpSpPr>
              <a:grpSpLocks/>
            </p:cNvGrpSpPr>
            <p:nvPr/>
          </p:nvGrpSpPr>
          <p:grpSpPr bwMode="auto">
            <a:xfrm>
              <a:off x="2046" y="1611"/>
              <a:ext cx="172" cy="1435"/>
              <a:chOff x="2046" y="1611"/>
              <a:chExt cx="172" cy="1435"/>
            </a:xfrm>
          </p:grpSpPr>
          <p:sp>
            <p:nvSpPr>
              <p:cNvPr id="80" name="AutoShape 68"/>
              <p:cNvSpPr>
                <a:spLocks noChangeArrowheads="1"/>
              </p:cNvSpPr>
              <p:nvPr/>
            </p:nvSpPr>
            <p:spPr bwMode="auto">
              <a:xfrm>
                <a:off x="2046" y="1615"/>
                <a:ext cx="172" cy="1428"/>
              </a:xfrm>
              <a:prstGeom prst="bracketPair">
                <a:avLst>
                  <a:gd name="adj" fmla="val 16778"/>
                </a:avLst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81" name="Group 69"/>
              <p:cNvGrpSpPr>
                <a:grpSpLocks/>
              </p:cNvGrpSpPr>
              <p:nvPr/>
            </p:nvGrpSpPr>
            <p:grpSpPr bwMode="auto">
              <a:xfrm>
                <a:off x="2107" y="1611"/>
                <a:ext cx="56" cy="1435"/>
                <a:chOff x="2382" y="1541"/>
                <a:chExt cx="56" cy="1435"/>
              </a:xfrm>
            </p:grpSpPr>
            <p:sp>
              <p:nvSpPr>
                <p:cNvPr id="82" name="Rectangle 70"/>
                <p:cNvSpPr>
                  <a:spLocks noChangeArrowheads="1"/>
                </p:cNvSpPr>
                <p:nvPr/>
              </p:nvSpPr>
              <p:spPr bwMode="auto">
                <a:xfrm>
                  <a:off x="2382" y="1541"/>
                  <a:ext cx="55" cy="85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ctr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algn="ctr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algn="ctr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algn="ctr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ctr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83" name="Group 71"/>
                <p:cNvGrpSpPr>
                  <a:grpSpLocks/>
                </p:cNvGrpSpPr>
                <p:nvPr/>
              </p:nvGrpSpPr>
              <p:grpSpPr bwMode="auto">
                <a:xfrm>
                  <a:off x="2383" y="1597"/>
                  <a:ext cx="52" cy="740"/>
                  <a:chOff x="3572" y="2543"/>
                  <a:chExt cx="1496" cy="740"/>
                </a:xfrm>
              </p:grpSpPr>
              <p:sp>
                <p:nvSpPr>
                  <p:cNvPr id="99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3572" y="2543"/>
                    <a:ext cx="14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3574" y="2595"/>
                    <a:ext cx="14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3574" y="2648"/>
                    <a:ext cx="14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3572" y="2701"/>
                    <a:ext cx="14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3574" y="2754"/>
                    <a:ext cx="14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3574" y="2807"/>
                    <a:ext cx="14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3572" y="2860"/>
                    <a:ext cx="14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3574" y="2913"/>
                    <a:ext cx="14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3574" y="2965"/>
                    <a:ext cx="14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572" y="3018"/>
                    <a:ext cx="14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3574" y="3071"/>
                    <a:ext cx="14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3574" y="3124"/>
                    <a:ext cx="14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3572" y="3177"/>
                    <a:ext cx="14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3574" y="3230"/>
                    <a:ext cx="14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3574" y="3283"/>
                    <a:ext cx="14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4" name="Rectangle 87"/>
                <p:cNvSpPr>
                  <a:spLocks noChangeArrowheads="1"/>
                </p:cNvSpPr>
                <p:nvPr/>
              </p:nvSpPr>
              <p:spPr bwMode="auto">
                <a:xfrm>
                  <a:off x="2383" y="2392"/>
                  <a:ext cx="55" cy="584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ctr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algn="ctr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algn="ctr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algn="ctr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ctr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85" name="Group 88"/>
                <p:cNvGrpSpPr>
                  <a:grpSpLocks/>
                </p:cNvGrpSpPr>
                <p:nvPr/>
              </p:nvGrpSpPr>
              <p:grpSpPr bwMode="auto">
                <a:xfrm>
                  <a:off x="2386" y="2448"/>
                  <a:ext cx="46" cy="475"/>
                  <a:chOff x="2353" y="2448"/>
                  <a:chExt cx="79" cy="475"/>
                </a:xfrm>
              </p:grpSpPr>
              <p:sp>
                <p:nvSpPr>
                  <p:cNvPr id="89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2353" y="2448"/>
                    <a:ext cx="7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2353" y="2500"/>
                    <a:ext cx="7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2353" y="2553"/>
                    <a:ext cx="7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2353" y="2606"/>
                    <a:ext cx="7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2353" y="2659"/>
                    <a:ext cx="7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2353" y="2712"/>
                    <a:ext cx="7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2353" y="2765"/>
                    <a:ext cx="7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2353" y="2818"/>
                    <a:ext cx="7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2353" y="2870"/>
                    <a:ext cx="7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2353" y="2923"/>
                    <a:ext cx="7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6" name="Rectangle 99"/>
                <p:cNvSpPr>
                  <a:spLocks noChangeArrowheads="1"/>
                </p:cNvSpPr>
                <p:nvPr/>
              </p:nvSpPr>
              <p:spPr bwMode="auto">
                <a:xfrm>
                  <a:off x="2388" y="1602"/>
                  <a:ext cx="44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ctr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algn="ctr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algn="ctr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algn="ctr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ctr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7" name="Rectangle 100"/>
                <p:cNvSpPr>
                  <a:spLocks noChangeArrowheads="1"/>
                </p:cNvSpPr>
                <p:nvPr/>
              </p:nvSpPr>
              <p:spPr bwMode="auto">
                <a:xfrm>
                  <a:off x="2388" y="2183"/>
                  <a:ext cx="44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ctr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algn="ctr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algn="ctr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algn="ctr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ctr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8" name="Rectangle 101"/>
                <p:cNvSpPr>
                  <a:spLocks noChangeArrowheads="1"/>
                </p:cNvSpPr>
                <p:nvPr/>
              </p:nvSpPr>
              <p:spPr bwMode="auto">
                <a:xfrm>
                  <a:off x="2389" y="2505"/>
                  <a:ext cx="44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ctr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algn="ctr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algn="ctr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algn="ctr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ctr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cxnSp>
        <p:nvCxnSpPr>
          <p:cNvPr id="20" name="Straight Arrow Connector 19"/>
          <p:cNvCxnSpPr/>
          <p:nvPr/>
        </p:nvCxnSpPr>
        <p:spPr bwMode="auto">
          <a:xfrm flipH="1">
            <a:off x="5080908" y="2295380"/>
            <a:ext cx="86740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4" name="Title 1"/>
          <p:cNvSpPr txBox="1">
            <a:spLocks/>
          </p:cNvSpPr>
          <p:nvPr/>
        </p:nvSpPr>
        <p:spPr bwMode="auto">
          <a:xfrm>
            <a:off x="675468" y="228600"/>
            <a:ext cx="7762875" cy="96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DejaVu Sans" charset="0"/>
                <a:cs typeface="DejaVu Sans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DejaVu Sans" charset="0"/>
                <a:cs typeface="DejaVu Sans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DejaVu Sans" charset="0"/>
                <a:cs typeface="DejaVu Sans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DejaVu Sans" charset="0"/>
                <a:cs typeface="DejaVu Sans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3200" kern="0" dirty="0" smtClean="0">
                <a:solidFill>
                  <a:schemeClr val="accent2"/>
                </a:solidFill>
              </a:rPr>
              <a:t>Learning Domain Specific &amp; Domain Independent features</a:t>
            </a:r>
            <a:endParaRPr lang="en-US" sz="3200" kern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0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68" y="228600"/>
            <a:ext cx="7762875" cy="960069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2"/>
                </a:solidFill>
              </a:rPr>
              <a:t>Learning Domain Specific &amp; Domain Independent features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285" y="1147227"/>
            <a:ext cx="81133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Key idea: domain specific &amp; shared atoms in dictionary. </a:t>
            </a:r>
            <a:endParaRPr lang="en-US" sz="2400" dirty="0">
              <a:solidFill>
                <a:schemeClr val="tx1"/>
              </a:solidFill>
            </a:endParaRPr>
          </a:p>
          <a:p>
            <a:pPr lvl="1" indent="0"/>
            <a:r>
              <a:rPr lang="en-US" sz="2000" dirty="0" smtClean="0">
                <a:solidFill>
                  <a:schemeClr val="tx1"/>
                </a:solidFill>
              </a:rPr>
              <a:t>		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Equal 4"/>
          <p:cNvSpPr/>
          <p:nvPr/>
        </p:nvSpPr>
        <p:spPr>
          <a:xfrm>
            <a:off x="2156848" y="1934774"/>
            <a:ext cx="609600" cy="533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1820474"/>
            <a:ext cx="76200" cy="762000"/>
          </a:xfrm>
          <a:prstGeom prst="rect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0" y="1820474"/>
            <a:ext cx="76200" cy="7620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00400" y="1820474"/>
            <a:ext cx="76200" cy="7620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52800" y="1820474"/>
            <a:ext cx="76200" cy="7620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05200" y="1820474"/>
            <a:ext cx="76200" cy="7620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1820474"/>
            <a:ext cx="76200" cy="762000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0" y="1820474"/>
            <a:ext cx="76200" cy="762000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1820474"/>
            <a:ext cx="76200" cy="762000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14800" y="1820474"/>
            <a:ext cx="76200" cy="762000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67200" y="1820474"/>
            <a:ext cx="76200" cy="762000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48200" y="1676400"/>
            <a:ext cx="76200" cy="41475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/>
          <p:cNvSpPr/>
          <p:nvPr/>
        </p:nvSpPr>
        <p:spPr bwMode="auto">
          <a:xfrm>
            <a:off x="2895600" y="1752600"/>
            <a:ext cx="152400" cy="914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Right Brace 25"/>
          <p:cNvSpPr/>
          <p:nvPr/>
        </p:nvSpPr>
        <p:spPr bwMode="auto">
          <a:xfrm>
            <a:off x="4343400" y="1752600"/>
            <a:ext cx="152400" cy="9144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1828800" y="2667000"/>
            <a:ext cx="0" cy="6096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904068" y="3352800"/>
            <a:ext cx="1762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Source image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90800" y="33528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Source Specific Atoms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48200" y="2091153"/>
            <a:ext cx="76200" cy="68432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505200" y="33528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 Shared Atoms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Right Brace 3"/>
          <p:cNvSpPr/>
          <p:nvPr/>
        </p:nvSpPr>
        <p:spPr bwMode="auto">
          <a:xfrm>
            <a:off x="4876800" y="1676400"/>
            <a:ext cx="152400" cy="41475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1" name="Right Brace 30"/>
          <p:cNvSpPr/>
          <p:nvPr/>
        </p:nvSpPr>
        <p:spPr bwMode="auto">
          <a:xfrm>
            <a:off x="4873802" y="2100658"/>
            <a:ext cx="155398" cy="67482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5105400" y="1905000"/>
            <a:ext cx="838200" cy="0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H="1">
            <a:off x="5084859" y="2446558"/>
            <a:ext cx="838200" cy="0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Slide Number Placeholder 1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3276600" y="2667000"/>
            <a:ext cx="0" cy="6096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4038600" y="2667000"/>
            <a:ext cx="0" cy="6096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9" name="Equal 98"/>
          <p:cNvSpPr/>
          <p:nvPr/>
        </p:nvSpPr>
        <p:spPr>
          <a:xfrm>
            <a:off x="2080648" y="4608977"/>
            <a:ext cx="609600" cy="533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752600" y="4494677"/>
            <a:ext cx="762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581400" y="4494677"/>
            <a:ext cx="76200" cy="762000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3733800" y="4494677"/>
            <a:ext cx="76200" cy="762000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3886200" y="4494677"/>
            <a:ext cx="76200" cy="762000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4038600" y="4494677"/>
            <a:ext cx="76200" cy="762000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4191000" y="4494677"/>
            <a:ext cx="76200" cy="762000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Left Brace 110"/>
          <p:cNvSpPr/>
          <p:nvPr/>
        </p:nvSpPr>
        <p:spPr bwMode="auto">
          <a:xfrm>
            <a:off x="2819400" y="4426803"/>
            <a:ext cx="152400" cy="914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2" name="Right Brace 111"/>
          <p:cNvSpPr/>
          <p:nvPr/>
        </p:nvSpPr>
        <p:spPr bwMode="auto">
          <a:xfrm>
            <a:off x="4267200" y="4426803"/>
            <a:ext cx="152400" cy="9144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13" name="Straight Arrow Connector 112"/>
          <p:cNvCxnSpPr/>
          <p:nvPr/>
        </p:nvCxnSpPr>
        <p:spPr bwMode="auto">
          <a:xfrm flipV="1">
            <a:off x="1752600" y="5341203"/>
            <a:ext cx="0" cy="6096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4" name="TextBox 113"/>
          <p:cNvSpPr txBox="1"/>
          <p:nvPr/>
        </p:nvSpPr>
        <p:spPr>
          <a:xfrm>
            <a:off x="1066800" y="6027003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Target image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514600" y="6027003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Target Specific Atoms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276600" y="6027003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Shared Atoms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24" name="Straight Arrow Connector 123"/>
          <p:cNvCxnSpPr/>
          <p:nvPr/>
        </p:nvCxnSpPr>
        <p:spPr bwMode="auto">
          <a:xfrm flipV="1">
            <a:off x="3200400" y="5341203"/>
            <a:ext cx="0" cy="6096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5" name="Straight Arrow Connector 124"/>
          <p:cNvCxnSpPr/>
          <p:nvPr/>
        </p:nvCxnSpPr>
        <p:spPr bwMode="auto">
          <a:xfrm flipV="1">
            <a:off x="3962400" y="5341203"/>
            <a:ext cx="0" cy="6096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6" name="Rectangle 125"/>
          <p:cNvSpPr/>
          <p:nvPr/>
        </p:nvSpPr>
        <p:spPr>
          <a:xfrm>
            <a:off x="2961902" y="4506302"/>
            <a:ext cx="76200" cy="7620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3114302" y="4506302"/>
            <a:ext cx="76200" cy="7620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3266702" y="4506302"/>
            <a:ext cx="76200" cy="7620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3419102" y="4506302"/>
            <a:ext cx="76200" cy="7620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>
            <a:off x="5753100" y="1718846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Coeff. for Source specific atoms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448300" y="2252246"/>
            <a:ext cx="3266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Coeff. </a:t>
            </a:r>
            <a:r>
              <a:rPr lang="en-US" sz="1600" dirty="0">
                <a:solidFill>
                  <a:schemeClr val="tx1"/>
                </a:solidFill>
              </a:rPr>
              <a:t>f</a:t>
            </a:r>
            <a:r>
              <a:rPr lang="en-US" sz="1600" dirty="0" smtClean="0">
                <a:solidFill>
                  <a:schemeClr val="tx1"/>
                </a:solidFill>
              </a:rPr>
              <a:t>or shared atoms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648200" y="4367629"/>
            <a:ext cx="76200" cy="414754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648200" y="4782382"/>
            <a:ext cx="76200" cy="68432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Brace 60"/>
          <p:cNvSpPr/>
          <p:nvPr/>
        </p:nvSpPr>
        <p:spPr bwMode="auto">
          <a:xfrm>
            <a:off x="4876800" y="4367629"/>
            <a:ext cx="152400" cy="41475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2" name="Right Brace 61"/>
          <p:cNvSpPr/>
          <p:nvPr/>
        </p:nvSpPr>
        <p:spPr bwMode="auto">
          <a:xfrm>
            <a:off x="4873802" y="4791887"/>
            <a:ext cx="155398" cy="67482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 flipH="1">
            <a:off x="5105400" y="4596229"/>
            <a:ext cx="838200" cy="0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flipH="1">
            <a:off x="5084859" y="5137787"/>
            <a:ext cx="838200" cy="0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5753100" y="4410075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Coeff. for Target specific atoms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448300" y="4943475"/>
            <a:ext cx="3266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Coeff. </a:t>
            </a:r>
            <a:r>
              <a:rPr lang="en-US" sz="1600" dirty="0">
                <a:solidFill>
                  <a:schemeClr val="tx1"/>
                </a:solidFill>
              </a:rPr>
              <a:t>f</a:t>
            </a:r>
            <a:r>
              <a:rPr lang="en-US" sz="1600" dirty="0" smtClean="0">
                <a:solidFill>
                  <a:schemeClr val="tx1"/>
                </a:solidFill>
              </a:rPr>
              <a:t>or shared atoms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8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5181600" y="4266211"/>
            <a:ext cx="1371600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663674" y="4267200"/>
            <a:ext cx="1371600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89" y="4291718"/>
            <a:ext cx="533399" cy="53339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89" y="4952012"/>
            <a:ext cx="533399" cy="53339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291964"/>
            <a:ext cx="567198" cy="56719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51" y="4918213"/>
            <a:ext cx="567198" cy="56719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997" y="4953001"/>
            <a:ext cx="488277" cy="53339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998" y="4343401"/>
            <a:ext cx="488276" cy="53339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58" y="4343401"/>
            <a:ext cx="500665" cy="53339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59" y="4942686"/>
            <a:ext cx="500664" cy="533398"/>
          </a:xfrm>
          <a:prstGeom prst="rect">
            <a:avLst/>
          </a:prstGeom>
        </p:spPr>
      </p:pic>
      <p:cxnSp>
        <p:nvCxnSpPr>
          <p:cNvPr id="60" name="Straight Arrow Connector 59"/>
          <p:cNvCxnSpPr/>
          <p:nvPr/>
        </p:nvCxnSpPr>
        <p:spPr>
          <a:xfrm flipV="1">
            <a:off x="3657600" y="3581400"/>
            <a:ext cx="0" cy="68481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5600700" y="3582389"/>
            <a:ext cx="0" cy="68481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36" idx="3"/>
          </p:cNvCxnSpPr>
          <p:nvPr/>
        </p:nvCxnSpPr>
        <p:spPr>
          <a:xfrm flipV="1">
            <a:off x="4035274" y="3582389"/>
            <a:ext cx="460526" cy="1332511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32" idx="1"/>
          </p:cNvCxnSpPr>
          <p:nvPr/>
        </p:nvCxnSpPr>
        <p:spPr>
          <a:xfrm rot="10800000">
            <a:off x="4724400" y="3581401"/>
            <a:ext cx="457200" cy="1332511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3405352" y="2732884"/>
            <a:ext cx="76200" cy="7620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3557752" y="2732884"/>
            <a:ext cx="76200" cy="7620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710152" y="2732884"/>
            <a:ext cx="76200" cy="7620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862552" y="2732884"/>
            <a:ext cx="76200" cy="7620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267200" y="2732884"/>
            <a:ext cx="76200" cy="762000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419600" y="2732884"/>
            <a:ext cx="76200" cy="762000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572000" y="2732884"/>
            <a:ext cx="76200" cy="762000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4724400" y="2732884"/>
            <a:ext cx="76200" cy="762000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876800" y="2732884"/>
            <a:ext cx="76200" cy="762000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334000" y="2743200"/>
            <a:ext cx="76200" cy="7620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486400" y="2743200"/>
            <a:ext cx="76200" cy="7620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638800" y="2743200"/>
            <a:ext cx="76200" cy="7620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791200" y="2743200"/>
            <a:ext cx="76200" cy="7620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3048000" y="15240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Source Specific Atoms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038600" y="1530817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Shared Atoms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105400" y="1530817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Target Specific Atoms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521" y="2351009"/>
            <a:ext cx="635061" cy="3432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134" y="2345856"/>
            <a:ext cx="411931" cy="343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497" y="2351009"/>
            <a:ext cx="566406" cy="394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76" y="3296603"/>
            <a:ext cx="2273124" cy="364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296603"/>
            <a:ext cx="2186363" cy="39909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816494" y="3290592"/>
            <a:ext cx="49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Sans serif"/>
              </a:rPr>
              <a:t>(1)</a:t>
            </a:r>
            <a:endParaRPr lang="en-US" sz="2000" dirty="0">
              <a:solidFill>
                <a:schemeClr val="tx1"/>
              </a:solidFill>
              <a:latin typeface="Sans serif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663363" y="3290592"/>
            <a:ext cx="49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Sans serif"/>
              </a:rPr>
              <a:t>(2)</a:t>
            </a:r>
            <a:endParaRPr lang="en-US" sz="2000" dirty="0">
              <a:solidFill>
                <a:schemeClr val="tx1"/>
              </a:solidFill>
              <a:latin typeface="Sans serif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62875" cy="960069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2"/>
                </a:solidFill>
              </a:rPr>
              <a:t>Learning Domain Specific &amp; Domain Independent features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53000" y="564392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Target Domain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62200" y="5675761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Source Domain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4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idx="12"/>
          </p:nvPr>
        </p:nvSpPr>
        <p:spPr>
          <a:xfrm>
            <a:off x="6941971" y="6172200"/>
            <a:ext cx="1895475" cy="447675"/>
          </a:xfrm>
        </p:spPr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62875" cy="960069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</a:rPr>
              <a:t>Learning Cross Domain Classifiers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22" name="Equal 21"/>
          <p:cNvSpPr/>
          <p:nvPr/>
        </p:nvSpPr>
        <p:spPr>
          <a:xfrm>
            <a:off x="2156848" y="1477574"/>
            <a:ext cx="609600" cy="533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28800" y="1371600"/>
            <a:ext cx="76200" cy="762000"/>
          </a:xfrm>
          <a:prstGeom prst="rect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48000" y="1363274"/>
            <a:ext cx="76200" cy="7620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200400" y="1363274"/>
            <a:ext cx="76200" cy="7620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352800" y="1363274"/>
            <a:ext cx="76200" cy="7620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05200" y="1363274"/>
            <a:ext cx="76200" cy="7620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657600" y="1363274"/>
            <a:ext cx="76200" cy="762000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810000" y="1363274"/>
            <a:ext cx="76200" cy="762000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962400" y="1363274"/>
            <a:ext cx="76200" cy="762000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114800" y="1363274"/>
            <a:ext cx="76200" cy="762000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67200" y="1363274"/>
            <a:ext cx="76200" cy="762000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648200" y="1219200"/>
            <a:ext cx="76200" cy="41475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 bwMode="auto">
          <a:xfrm>
            <a:off x="2895600" y="1295400"/>
            <a:ext cx="152400" cy="914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5" name="Right Brace 34"/>
          <p:cNvSpPr/>
          <p:nvPr/>
        </p:nvSpPr>
        <p:spPr bwMode="auto">
          <a:xfrm>
            <a:off x="4343400" y="1295400"/>
            <a:ext cx="152400" cy="9144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1600200" y="2209800"/>
            <a:ext cx="0" cy="6096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762000" y="2895600"/>
            <a:ext cx="1762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Source images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648200" y="1633953"/>
            <a:ext cx="76200" cy="68432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Brace 40"/>
          <p:cNvSpPr/>
          <p:nvPr/>
        </p:nvSpPr>
        <p:spPr bwMode="auto">
          <a:xfrm>
            <a:off x="5448300" y="1219200"/>
            <a:ext cx="152400" cy="41475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2" name="Right Brace 41"/>
          <p:cNvSpPr/>
          <p:nvPr/>
        </p:nvSpPr>
        <p:spPr bwMode="auto">
          <a:xfrm>
            <a:off x="5445302" y="1643458"/>
            <a:ext cx="155398" cy="67482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flipH="1">
            <a:off x="5676900" y="1447800"/>
            <a:ext cx="838200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>
            <a:off x="5656359" y="1989358"/>
            <a:ext cx="838200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3276600" y="2209800"/>
            <a:ext cx="0" cy="6096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V="1">
            <a:off x="4038600" y="2209800"/>
            <a:ext cx="0" cy="6096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Equal 46"/>
          <p:cNvSpPr/>
          <p:nvPr/>
        </p:nvSpPr>
        <p:spPr>
          <a:xfrm>
            <a:off x="2080648" y="4608977"/>
            <a:ext cx="609600" cy="533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752600" y="4494677"/>
            <a:ext cx="762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581400" y="4494677"/>
            <a:ext cx="76200" cy="762000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733800" y="4494677"/>
            <a:ext cx="76200" cy="762000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886200" y="4494677"/>
            <a:ext cx="76200" cy="762000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038600" y="4494677"/>
            <a:ext cx="76200" cy="762000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191000" y="4494677"/>
            <a:ext cx="76200" cy="762000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Left Brace 53"/>
          <p:cNvSpPr/>
          <p:nvPr/>
        </p:nvSpPr>
        <p:spPr bwMode="auto">
          <a:xfrm>
            <a:off x="2819400" y="4426803"/>
            <a:ext cx="152400" cy="914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5" name="Right Brace 54"/>
          <p:cNvSpPr/>
          <p:nvPr/>
        </p:nvSpPr>
        <p:spPr bwMode="auto">
          <a:xfrm>
            <a:off x="4267200" y="4426803"/>
            <a:ext cx="152400" cy="9144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 bwMode="auto">
          <a:xfrm flipV="1">
            <a:off x="1600200" y="5341203"/>
            <a:ext cx="0" cy="6096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685800" y="6027003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Target images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 flipV="1">
            <a:off x="3200400" y="5341203"/>
            <a:ext cx="0" cy="6096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flipV="1">
            <a:off x="3962400" y="5341203"/>
            <a:ext cx="0" cy="6096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Rectangle 61"/>
          <p:cNvSpPr/>
          <p:nvPr/>
        </p:nvSpPr>
        <p:spPr>
          <a:xfrm>
            <a:off x="2961902" y="4506302"/>
            <a:ext cx="76200" cy="7620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114302" y="4506302"/>
            <a:ext cx="76200" cy="7620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3266702" y="4506302"/>
            <a:ext cx="76200" cy="7620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419102" y="4506302"/>
            <a:ext cx="76200" cy="7620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324600" y="1261646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Source specific </a:t>
            </a:r>
            <a:r>
              <a:rPr lang="en-US" sz="1600" dirty="0" err="1" smtClean="0">
                <a:solidFill>
                  <a:schemeClr val="tx1"/>
                </a:solidFill>
              </a:rPr>
              <a:t>coeffs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10698" y="1795046"/>
            <a:ext cx="3266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Coeffs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>
                <a:solidFill>
                  <a:schemeClr val="tx1"/>
                </a:solidFill>
              </a:rPr>
              <a:t>f</a:t>
            </a:r>
            <a:r>
              <a:rPr lang="en-US" sz="1600" dirty="0" smtClean="0">
                <a:solidFill>
                  <a:schemeClr val="tx1"/>
                </a:solidFill>
              </a:rPr>
              <a:t>or shared atoms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648200" y="4367629"/>
            <a:ext cx="76200" cy="414754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648200" y="4782382"/>
            <a:ext cx="76200" cy="68432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794" y="2930929"/>
            <a:ext cx="704950" cy="31754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842" y="6160429"/>
            <a:ext cx="377190" cy="31432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932538"/>
            <a:ext cx="377190" cy="3143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90" y="6141831"/>
            <a:ext cx="551819" cy="384601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1676400" y="1371600"/>
            <a:ext cx="76200" cy="762000"/>
          </a:xfrm>
          <a:prstGeom prst="rect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1524000" y="1371600"/>
            <a:ext cx="76200" cy="762000"/>
          </a:xfrm>
          <a:prstGeom prst="rect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371600" y="1371600"/>
            <a:ext cx="76200" cy="762000"/>
          </a:xfrm>
          <a:prstGeom prst="rect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600200" y="4495800"/>
            <a:ext cx="762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447800" y="4495800"/>
            <a:ext cx="762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295400" y="4495800"/>
            <a:ext cx="762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800600" y="1219200"/>
            <a:ext cx="76200" cy="41475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800600" y="1633953"/>
            <a:ext cx="76200" cy="68432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953000" y="1219200"/>
            <a:ext cx="76200" cy="41475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953000" y="1633953"/>
            <a:ext cx="76200" cy="68432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105400" y="1219200"/>
            <a:ext cx="76200" cy="41475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105400" y="1633953"/>
            <a:ext cx="76200" cy="68432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ight Brace 90"/>
          <p:cNvSpPr/>
          <p:nvPr/>
        </p:nvSpPr>
        <p:spPr bwMode="auto">
          <a:xfrm>
            <a:off x="5448300" y="4387320"/>
            <a:ext cx="152400" cy="41475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2" name="Right Brace 91"/>
          <p:cNvSpPr/>
          <p:nvPr/>
        </p:nvSpPr>
        <p:spPr bwMode="auto">
          <a:xfrm>
            <a:off x="5445302" y="4811578"/>
            <a:ext cx="155398" cy="67482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93" name="Straight Arrow Connector 92"/>
          <p:cNvCxnSpPr/>
          <p:nvPr/>
        </p:nvCxnSpPr>
        <p:spPr bwMode="auto">
          <a:xfrm flipH="1">
            <a:off x="5676900" y="4615920"/>
            <a:ext cx="838200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4" name="Straight Arrow Connector 93"/>
          <p:cNvCxnSpPr/>
          <p:nvPr/>
        </p:nvCxnSpPr>
        <p:spPr bwMode="auto">
          <a:xfrm flipH="1">
            <a:off x="5656359" y="5157478"/>
            <a:ext cx="838200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6324600" y="4429766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Target specific </a:t>
            </a:r>
            <a:r>
              <a:rPr lang="en-US" sz="1600" dirty="0" err="1" smtClean="0">
                <a:solidFill>
                  <a:schemeClr val="tx1"/>
                </a:solidFill>
              </a:rPr>
              <a:t>coeffs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410698" y="4963166"/>
            <a:ext cx="3266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Coeffs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>
                <a:solidFill>
                  <a:schemeClr val="tx1"/>
                </a:solidFill>
              </a:rPr>
              <a:t>f</a:t>
            </a:r>
            <a:r>
              <a:rPr lang="en-US" sz="1600" dirty="0" smtClean="0">
                <a:solidFill>
                  <a:schemeClr val="tx1"/>
                </a:solidFill>
              </a:rPr>
              <a:t>or shared atoms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800599" y="4367628"/>
            <a:ext cx="76200" cy="414754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4800599" y="4782381"/>
            <a:ext cx="76200" cy="68432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4952999" y="4365358"/>
            <a:ext cx="76200" cy="414754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4952999" y="4780111"/>
            <a:ext cx="76200" cy="68432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5110205" y="4366847"/>
            <a:ext cx="76200" cy="414754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5110205" y="4781600"/>
            <a:ext cx="76200" cy="68432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Arrow Connector 102"/>
          <p:cNvCxnSpPr/>
          <p:nvPr/>
        </p:nvCxnSpPr>
        <p:spPr bwMode="auto">
          <a:xfrm flipV="1">
            <a:off x="4958687" y="5577960"/>
            <a:ext cx="0" cy="6096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4044287" y="626376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Sparse representation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05" name="Straight Arrow Connector 104"/>
          <p:cNvCxnSpPr/>
          <p:nvPr/>
        </p:nvCxnSpPr>
        <p:spPr bwMode="auto">
          <a:xfrm flipV="1">
            <a:off x="4914899" y="2378222"/>
            <a:ext cx="0" cy="6096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4000499" y="3064022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Sparse representation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idx="12"/>
          </p:nvPr>
        </p:nvSpPr>
        <p:spPr>
          <a:xfrm>
            <a:off x="6941971" y="6172200"/>
            <a:ext cx="1895475" cy="447675"/>
          </a:xfrm>
        </p:spPr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62875" cy="960069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</a:rPr>
              <a:t>Learning Cross Domain Classifiers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22" name="Equal 21"/>
          <p:cNvSpPr/>
          <p:nvPr/>
        </p:nvSpPr>
        <p:spPr>
          <a:xfrm>
            <a:off x="1547248" y="1934774"/>
            <a:ext cx="609600" cy="533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19200" y="1828800"/>
            <a:ext cx="76200" cy="762000"/>
          </a:xfrm>
          <a:prstGeom prst="rect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438400" y="1820474"/>
            <a:ext cx="76200" cy="7620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90800" y="1820474"/>
            <a:ext cx="76200" cy="7620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743200" y="1820474"/>
            <a:ext cx="76200" cy="7620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895600" y="1820474"/>
            <a:ext cx="76200" cy="7620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048000" y="1820474"/>
            <a:ext cx="76200" cy="762000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200400" y="1820474"/>
            <a:ext cx="76200" cy="762000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352800" y="1820474"/>
            <a:ext cx="76200" cy="762000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505200" y="1820474"/>
            <a:ext cx="76200" cy="762000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657600" y="1820474"/>
            <a:ext cx="76200" cy="762000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038600" y="1676400"/>
            <a:ext cx="76200" cy="41475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 bwMode="auto">
          <a:xfrm>
            <a:off x="2286000" y="1752600"/>
            <a:ext cx="152400" cy="914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5" name="Right Brace 34"/>
          <p:cNvSpPr/>
          <p:nvPr/>
        </p:nvSpPr>
        <p:spPr bwMode="auto">
          <a:xfrm>
            <a:off x="3733800" y="1752600"/>
            <a:ext cx="152400" cy="9144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990600" y="2667000"/>
            <a:ext cx="0" cy="6096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52400" y="3352800"/>
            <a:ext cx="1762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Source images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38600" y="2091153"/>
            <a:ext cx="76200" cy="68432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Brace 40"/>
          <p:cNvSpPr/>
          <p:nvPr/>
        </p:nvSpPr>
        <p:spPr bwMode="auto">
          <a:xfrm>
            <a:off x="4838700" y="1676400"/>
            <a:ext cx="152400" cy="41475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2" name="Right Brace 41"/>
          <p:cNvSpPr/>
          <p:nvPr/>
        </p:nvSpPr>
        <p:spPr bwMode="auto">
          <a:xfrm>
            <a:off x="4835702" y="2100658"/>
            <a:ext cx="155398" cy="67482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flipH="1">
            <a:off x="5067300" y="1905000"/>
            <a:ext cx="838200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>
            <a:off x="5046759" y="2446558"/>
            <a:ext cx="838200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2667000" y="2667000"/>
            <a:ext cx="0" cy="6096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V="1">
            <a:off x="3429000" y="2667000"/>
            <a:ext cx="0" cy="6096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5715000" y="1718846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Discard domain specific </a:t>
            </a:r>
            <a:r>
              <a:rPr lang="en-US" sz="1600" dirty="0" err="1" smtClean="0">
                <a:solidFill>
                  <a:schemeClr val="tx1"/>
                </a:solidFill>
              </a:rPr>
              <a:t>coeffs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872749" y="2252246"/>
            <a:ext cx="3266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Train classifiers using  </a:t>
            </a:r>
            <a:r>
              <a:rPr lang="en-US" sz="1600" dirty="0" err="1" smtClean="0">
                <a:solidFill>
                  <a:schemeClr val="tx1"/>
                </a:solidFill>
              </a:rPr>
              <a:t>coeffs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>
                <a:solidFill>
                  <a:schemeClr val="tx1"/>
                </a:solidFill>
              </a:rPr>
              <a:t>f</a:t>
            </a:r>
            <a:r>
              <a:rPr lang="en-US" sz="1600" dirty="0" smtClean="0">
                <a:solidFill>
                  <a:schemeClr val="tx1"/>
                </a:solidFill>
              </a:rPr>
              <a:t>or shared atoms 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94" y="3388129"/>
            <a:ext cx="704950" cy="31754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389738"/>
            <a:ext cx="377190" cy="314325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1066800" y="1828800"/>
            <a:ext cx="76200" cy="762000"/>
          </a:xfrm>
          <a:prstGeom prst="rect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914400" y="1828800"/>
            <a:ext cx="76200" cy="762000"/>
          </a:xfrm>
          <a:prstGeom prst="rect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62000" y="1828800"/>
            <a:ext cx="76200" cy="762000"/>
          </a:xfrm>
          <a:prstGeom prst="rect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191000" y="1676400"/>
            <a:ext cx="76200" cy="41475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191000" y="2091153"/>
            <a:ext cx="76200" cy="68432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343400" y="1676400"/>
            <a:ext cx="76200" cy="41475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343400" y="2091153"/>
            <a:ext cx="76200" cy="68432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495800" y="1676400"/>
            <a:ext cx="76200" cy="41475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4495800" y="2091153"/>
            <a:ext cx="76200" cy="68432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5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55137"/>
            <a:ext cx="6324599" cy="959663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7543800" y="3143513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Sans serif"/>
              </a:rPr>
              <a:t>(3)</a:t>
            </a:r>
            <a:endParaRPr lang="en-US" sz="2000" dirty="0">
              <a:solidFill>
                <a:schemeClr val="tx1"/>
              </a:solidFill>
              <a:latin typeface="Sans se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52600" y="1871246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Source reconstruction error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390900" y="2209800"/>
            <a:ext cx="0" cy="8382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4572000" y="1871246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Target reconstruction error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5791200" y="2209800"/>
            <a:ext cx="0" cy="8382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Slide Number Placeholder 1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62875" cy="960069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</a:rPr>
              <a:t>Learning Domain Specific &amp; Domain Independent features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4420850"/>
            <a:ext cx="81133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where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Y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s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contains source images, </a:t>
            </a:r>
            <a:r>
              <a:rPr lang="en-US" sz="2000" i="1" dirty="0" smtClean="0">
                <a:solidFill>
                  <a:schemeClr val="tx1"/>
                </a:solidFill>
              </a:rPr>
              <a:t>Y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t </a:t>
            </a:r>
            <a:r>
              <a:rPr lang="en-US" sz="2000" dirty="0" smtClean="0">
                <a:solidFill>
                  <a:schemeClr val="tx1"/>
                </a:solidFill>
              </a:rPr>
              <a:t>contains target images, </a:t>
            </a:r>
            <a:r>
              <a:rPr lang="en-US" sz="2000" i="1" dirty="0" smtClean="0">
                <a:solidFill>
                  <a:schemeClr val="tx1"/>
                </a:solidFill>
              </a:rPr>
              <a:t>D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s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and </a:t>
            </a:r>
            <a:r>
              <a:rPr lang="en-US" sz="2000" i="1" dirty="0" smtClean="0">
                <a:solidFill>
                  <a:schemeClr val="tx1"/>
                </a:solidFill>
              </a:rPr>
              <a:t>D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t </a:t>
            </a:r>
            <a:r>
              <a:rPr lang="en-US" sz="2000" dirty="0" smtClean="0">
                <a:solidFill>
                  <a:schemeClr val="tx1"/>
                </a:solidFill>
              </a:rPr>
              <a:t>are source and target dictionary.</a:t>
            </a:r>
            <a:endParaRPr lang="en-US" sz="2000" i="1" dirty="0" smtClean="0">
              <a:solidFill>
                <a:schemeClr val="tx1"/>
              </a:solidFill>
            </a:endParaRPr>
          </a:p>
          <a:p>
            <a:pPr lvl="1" indent="0"/>
            <a:r>
              <a:rPr lang="en-US" sz="2000" dirty="0" smtClean="0">
                <a:solidFill>
                  <a:schemeClr val="tx1"/>
                </a:solidFill>
              </a:rPr>
              <a:t>		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26" y="5631157"/>
            <a:ext cx="1775167" cy="2845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19" y="5631016"/>
            <a:ext cx="1686934" cy="3079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25342" y="5538838"/>
            <a:ext cx="760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Sans serif"/>
              </a:rPr>
              <a:t>(4)</a:t>
            </a:r>
            <a:endParaRPr lang="en-US" sz="2000" dirty="0">
              <a:solidFill>
                <a:schemeClr val="tx1"/>
              </a:solidFill>
              <a:latin typeface="Sans se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06098" y="5543490"/>
            <a:ext cx="694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Sans serif"/>
              </a:rPr>
              <a:t>(5)</a:t>
            </a:r>
            <a:endParaRPr lang="en-US" sz="2000" dirty="0">
              <a:solidFill>
                <a:schemeClr val="tx1"/>
              </a:solidFill>
              <a:latin typeface="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79502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68" y="314325"/>
            <a:ext cx="7762875" cy="1133475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Experiments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285" y="1979474"/>
            <a:ext cx="81133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Dataset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10 object classes from Caltech-256 (C), Webcam(W), Dslr(D) , Amazon(A)</a:t>
            </a:r>
          </a:p>
          <a:p>
            <a:pPr lvl="1" indent="0"/>
            <a:endParaRPr lang="en-US" sz="2000" dirty="0" smtClean="0">
              <a:solidFill>
                <a:schemeClr val="tx1"/>
              </a:solidFill>
            </a:endParaRPr>
          </a:p>
          <a:p>
            <a:pPr lvl="1" indent="0"/>
            <a:r>
              <a:rPr lang="en-US" sz="2000" dirty="0" smtClean="0">
                <a:solidFill>
                  <a:schemeClr val="tx1"/>
                </a:solidFill>
              </a:rPr>
              <a:t>		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046274"/>
            <a:ext cx="81133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Feature representation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SURF features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BOW representation(800 visual words)</a:t>
            </a:r>
          </a:p>
          <a:p>
            <a:pPr lvl="1" indent="0"/>
            <a:endParaRPr lang="en-US" sz="2000" dirty="0" smtClean="0">
              <a:solidFill>
                <a:schemeClr val="tx1"/>
              </a:solidFill>
            </a:endParaRPr>
          </a:p>
          <a:p>
            <a:pPr lvl="1" indent="0"/>
            <a:r>
              <a:rPr lang="en-US" sz="2000" dirty="0" smtClean="0">
                <a:solidFill>
                  <a:schemeClr val="tx1"/>
                </a:solidFill>
              </a:rPr>
              <a:t>		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68" y="152400"/>
            <a:ext cx="7762875" cy="1133475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Results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285" y="1295400"/>
            <a:ext cx="81133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Unsupervised Setting(no target labels)</a:t>
            </a:r>
          </a:p>
          <a:p>
            <a:pPr lvl="1" indent="0"/>
            <a:r>
              <a:rPr lang="en-US" sz="2000" dirty="0" smtClean="0">
                <a:solidFill>
                  <a:schemeClr val="tx1"/>
                </a:solidFill>
              </a:rPr>
              <a:t>		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6201" y="2057400"/>
          <a:ext cx="9067797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827"/>
                <a:gridCol w="785796"/>
                <a:gridCol w="913962"/>
                <a:gridCol w="861547"/>
                <a:gridCol w="1007533"/>
                <a:gridCol w="1007533"/>
                <a:gridCol w="1007533"/>
                <a:gridCol w="1007533"/>
                <a:gridCol w="10075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C-&gt;A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C-&gt;D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A-&gt;C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A-&gt;W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W-&gt;C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W-&gt;A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D-&gt;A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D-&gt;W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MOD</a:t>
                      </a:r>
                      <a:r>
                        <a:rPr lang="en-US" baseline="-25000" dirty="0" smtClean="0"/>
                        <a:t>src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MOD</a:t>
                      </a:r>
                      <a:r>
                        <a:rPr lang="en-US" baseline="-25000" dirty="0" smtClean="0"/>
                        <a:t>tgt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Gopalan et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Gong et al.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79.1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 et al.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45.4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42.3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40.4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37.9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36.3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38.3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39.1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86.2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PSDL(ours)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47.6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48.5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39.8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38.9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31.8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36.0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37.9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79.1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10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6858000" y="6248400"/>
            <a:ext cx="1895475" cy="447675"/>
          </a:xfrm>
        </p:spPr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75468" y="152400"/>
            <a:ext cx="7762875" cy="1133475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Results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5959011" cy="4800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48400" y="17526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PSDL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25146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Original features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3547646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PSDL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4309646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Original features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8400" y="51816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PSDL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59436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Original features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11430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Query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0400" y="1168568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Retrieved Images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7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66049"/>
            <a:ext cx="7762875" cy="82455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Overview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5374" y="984448"/>
            <a:ext cx="81133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Visual Recognition &amp; Retrieval Tasks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Challenges in Visual Recognition &amp; Retrieval</a:t>
            </a:r>
          </a:p>
          <a:p>
            <a:pPr marL="1200150" lvl="1" indent="-457200">
              <a:buFont typeface="+mj-lt"/>
              <a:buAutoNum type="alphaLcParenR"/>
            </a:pP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Dataset Shift</a:t>
            </a:r>
          </a:p>
          <a:p>
            <a:pPr marL="1200150" lvl="1" indent="-457200">
              <a:buFont typeface="+mj-lt"/>
              <a:buAutoNum type="alphaLcParenR"/>
            </a:pP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Large number of categories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Handling Dataset Shift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Handling large number of categories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5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66049"/>
            <a:ext cx="7762875" cy="82455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Overview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5374" y="984448"/>
            <a:ext cx="811332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Visual Recognition &amp; Retrieval Tasks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Challenges in Visual Recognition &amp; Retrieval</a:t>
            </a:r>
          </a:p>
          <a:p>
            <a:pPr marL="1200150" lvl="1" indent="-457200">
              <a:buFont typeface="+mj-lt"/>
              <a:buAutoNum type="alphaLcParenR"/>
            </a:pP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Dataset Shift</a:t>
            </a:r>
          </a:p>
          <a:p>
            <a:pPr marL="1200150" lvl="1" indent="-457200">
              <a:buFont typeface="+mj-lt"/>
              <a:buAutoNum type="alphaLcParenR"/>
            </a:pP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Large number of categories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Handling Dataset Shift</a:t>
            </a:r>
          </a:p>
          <a:p>
            <a:pPr marL="1200150" lvl="1" indent="-457200">
              <a:buFont typeface="+mj-lt"/>
              <a:buAutoNum type="alphaLcParenR"/>
            </a:pP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Handling Dataset Shift in word image retrieval by Kernelized Feature Extraction</a:t>
            </a:r>
          </a:p>
          <a:p>
            <a:pPr marL="1200150" lvl="1" indent="-457200">
              <a:buFont typeface="+mj-lt"/>
              <a:buAutoNum type="alphaLcParenR"/>
            </a:pPr>
            <a:r>
              <a:rPr lang="en-US" sz="2400" dirty="0" smtClean="0">
                <a:solidFill>
                  <a:srgbClr val="FF0000"/>
                </a:solidFill>
              </a:rPr>
              <a:t>Handling </a:t>
            </a:r>
            <a:r>
              <a:rPr lang="en-US" sz="2400" dirty="0">
                <a:solidFill>
                  <a:srgbClr val="FF0000"/>
                </a:solidFill>
              </a:rPr>
              <a:t>Dataset Shift in </a:t>
            </a:r>
            <a:r>
              <a:rPr lang="en-US" sz="2400" dirty="0" smtClean="0">
                <a:solidFill>
                  <a:srgbClr val="FF0000"/>
                </a:solidFill>
              </a:rPr>
              <a:t>digit classification </a:t>
            </a:r>
            <a:r>
              <a:rPr lang="en-US" sz="2400" dirty="0">
                <a:solidFill>
                  <a:srgbClr val="FF0000"/>
                </a:solidFill>
              </a:rPr>
              <a:t>by Domain </a:t>
            </a:r>
            <a:r>
              <a:rPr lang="en-US" sz="2400" dirty="0" smtClean="0">
                <a:solidFill>
                  <a:srgbClr val="FF0000"/>
                </a:solidFill>
              </a:rPr>
              <a:t>Adaptation.</a:t>
            </a:r>
          </a:p>
          <a:p>
            <a:pPr marL="1200150" lvl="1" indent="-457200">
              <a:buFont typeface="+mj-lt"/>
              <a:buAutoNum type="alphaLcParenR"/>
            </a:pP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Handling Dataset Shift in object recognition by Domain 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Adaptation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Handling large number of categories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2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362200"/>
            <a:ext cx="7762875" cy="18288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3. </a:t>
            </a:r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dirty="0" smtClean="0">
                <a:solidFill>
                  <a:schemeClr val="accent2"/>
                </a:solidFill>
              </a:rPr>
              <a:t>. Handling Dataset Shift in digit classification by Domain Adaptation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68" y="120869"/>
            <a:ext cx="8468532" cy="1133475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Problem Statement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4285" y="5029200"/>
            <a:ext cx="8699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Given: Labeled Source Domain, Unlabeled Target Domain.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Goal: </a:t>
            </a:r>
            <a:r>
              <a:rPr lang="en-US" sz="2400" dirty="0" smtClean="0">
                <a:solidFill>
                  <a:schemeClr val="tx1"/>
                </a:solidFill>
              </a:rPr>
              <a:t>Classify target domain images.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8157495" y="6105525"/>
            <a:ext cx="529306" cy="447675"/>
          </a:xfrm>
        </p:spPr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12252" y="1447800"/>
            <a:ext cx="2141483" cy="35498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150194" y="1447800"/>
            <a:ext cx="2141483" cy="35498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27" y="2053168"/>
            <a:ext cx="673951" cy="673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33" y="2053168"/>
            <a:ext cx="673951" cy="673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27" y="3876043"/>
            <a:ext cx="673950" cy="673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27" y="2949793"/>
            <a:ext cx="673950" cy="673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38" y="2053168"/>
            <a:ext cx="659700" cy="673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544" y="2053168"/>
            <a:ext cx="673950" cy="6743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544" y="2949793"/>
            <a:ext cx="673950" cy="673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544" y="3882752"/>
            <a:ext cx="673950" cy="6739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33" y="2949793"/>
            <a:ext cx="673951" cy="673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38" y="2949793"/>
            <a:ext cx="659700" cy="673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33" y="3876043"/>
            <a:ext cx="673951" cy="6806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657" y="3876043"/>
            <a:ext cx="659882" cy="6806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6382735" y="147661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Target Domain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3645" y="1476619"/>
            <a:ext cx="210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Source Domain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66049"/>
            <a:ext cx="7762875" cy="82455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Approach Overview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grpSp>
        <p:nvGrpSpPr>
          <p:cNvPr id="68" name="Group 151"/>
          <p:cNvGrpSpPr/>
          <p:nvPr/>
        </p:nvGrpSpPr>
        <p:grpSpPr>
          <a:xfrm>
            <a:off x="0" y="2667000"/>
            <a:ext cx="3810000" cy="2187606"/>
            <a:chOff x="624950" y="3416280"/>
            <a:chExt cx="4051800" cy="2263806"/>
          </a:xfrm>
        </p:grpSpPr>
        <p:cxnSp>
          <p:nvCxnSpPr>
            <p:cNvPr id="69" name="Straight Connector 68"/>
            <p:cNvCxnSpPr/>
            <p:nvPr/>
          </p:nvCxnSpPr>
          <p:spPr>
            <a:xfrm rot="5400000">
              <a:off x="1427093" y="4548183"/>
              <a:ext cx="2263806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lg"/>
            </a:ln>
            <a:scene3d>
              <a:camera prst="perspectiveHeroicExtremeRightFacing" fov="2700000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96833" y="4767261"/>
              <a:ext cx="3979917" cy="88452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lg" len="lg"/>
              <a:tailEnd type="triangle" w="lg" len="lg"/>
            </a:ln>
            <a:scene3d>
              <a:camera prst="perspectiveContrastingRightFacing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24950" y="4847091"/>
              <a:ext cx="3979917" cy="88452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lg" len="lg"/>
              <a:tailEnd type="triangle" w="lg" len="lg"/>
            </a:ln>
            <a:scene3d>
              <a:camera prst="perspectiveContrastingRightFacing">
                <a:rot lat="623785" lon="3600000" rev="213211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151"/>
          <p:cNvGrpSpPr/>
          <p:nvPr/>
        </p:nvGrpSpPr>
        <p:grpSpPr>
          <a:xfrm>
            <a:off x="4876800" y="2667000"/>
            <a:ext cx="3810000" cy="2187606"/>
            <a:chOff x="624950" y="3416280"/>
            <a:chExt cx="4051800" cy="2263806"/>
          </a:xfrm>
        </p:grpSpPr>
        <p:cxnSp>
          <p:nvCxnSpPr>
            <p:cNvPr id="73" name="Straight Connector 72"/>
            <p:cNvCxnSpPr/>
            <p:nvPr/>
          </p:nvCxnSpPr>
          <p:spPr>
            <a:xfrm rot="5400000">
              <a:off x="1427093" y="4548183"/>
              <a:ext cx="2263806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lg"/>
            </a:ln>
            <a:scene3d>
              <a:camera prst="perspectiveHeroicExtremeRightFacing" fov="2700000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96833" y="4767261"/>
              <a:ext cx="3979917" cy="88452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lg" len="lg"/>
              <a:tailEnd type="triangle" w="lg" len="lg"/>
            </a:ln>
            <a:scene3d>
              <a:camera prst="perspectiveContrastingRightFacing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24950" y="4847091"/>
              <a:ext cx="3979917" cy="88452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lg" len="lg"/>
              <a:tailEnd type="triangle" w="lg" len="lg"/>
            </a:ln>
            <a:scene3d>
              <a:camera prst="perspectiveContrastingRightFacing">
                <a:rot lat="623785" lon="3600000" rev="213211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75"/>
          <p:cNvSpPr/>
          <p:nvPr/>
        </p:nvSpPr>
        <p:spPr bwMode="auto">
          <a:xfrm rot="1422904">
            <a:off x="1247127" y="3634245"/>
            <a:ext cx="1143000" cy="762000"/>
          </a:xfrm>
          <a:prstGeom prst="rect">
            <a:avLst/>
          </a:prstGeom>
          <a:solidFill>
            <a:srgbClr val="00B8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1524000" y="3760803"/>
            <a:ext cx="45719" cy="4919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1871203" y="3679939"/>
            <a:ext cx="45719" cy="4919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1676400" y="3913203"/>
            <a:ext cx="45719" cy="4919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828800" y="4065603"/>
            <a:ext cx="45719" cy="4919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1971028" y="3900574"/>
            <a:ext cx="45719" cy="4919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2229254" y="3877838"/>
            <a:ext cx="45719" cy="4919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1981200" y="4218003"/>
            <a:ext cx="45719" cy="4919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2164081" y="4065603"/>
            <a:ext cx="45719" cy="4919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180252" y="5592387"/>
            <a:ext cx="1221226" cy="1118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57" y="6225903"/>
            <a:ext cx="410952" cy="4109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172" y="5731396"/>
            <a:ext cx="410952" cy="4109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173" y="6225903"/>
            <a:ext cx="410951" cy="4109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02" y="6250127"/>
            <a:ext cx="402261" cy="3867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858" y="5740764"/>
            <a:ext cx="410951" cy="4109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25" y="5740764"/>
            <a:ext cx="410951" cy="4109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57" y="5740764"/>
            <a:ext cx="410952" cy="4109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403" y="6250127"/>
            <a:ext cx="402373" cy="3867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5" name="Rectangle 94"/>
          <p:cNvSpPr/>
          <p:nvPr/>
        </p:nvSpPr>
        <p:spPr>
          <a:xfrm>
            <a:off x="6093974" y="5592387"/>
            <a:ext cx="1221226" cy="1118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324511" y="5957739"/>
            <a:ext cx="892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Source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data</a:t>
            </a:r>
          </a:p>
          <a:p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968425"/>
            <a:ext cx="892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Target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data</a:t>
            </a:r>
          </a:p>
          <a:p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37883" y="3204365"/>
            <a:ext cx="116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Source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Subspace</a:t>
            </a:r>
          </a:p>
          <a:p>
            <a:pPr algn="ctr"/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159463" y="3200400"/>
            <a:ext cx="116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Target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Subspace</a:t>
            </a:r>
          </a:p>
          <a:p>
            <a:pPr algn="ctr"/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 rot="18809265">
            <a:off x="6133087" y="3682503"/>
            <a:ext cx="1143000" cy="7620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6736081" y="3886200"/>
            <a:ext cx="45719" cy="491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6888481" y="4038600"/>
            <a:ext cx="45719" cy="491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6922764" y="4166533"/>
            <a:ext cx="45719" cy="491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7040881" y="3780630"/>
            <a:ext cx="45719" cy="491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7073081" y="4025051"/>
            <a:ext cx="45719" cy="491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7131398" y="3805580"/>
            <a:ext cx="45719" cy="491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6934200" y="3860140"/>
            <a:ext cx="45719" cy="491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6543496" y="4153378"/>
            <a:ext cx="45719" cy="491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6877045" y="3637951"/>
            <a:ext cx="45719" cy="491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3252921" y="954660"/>
            <a:ext cx="2008215" cy="2008215"/>
          </a:xfrm>
          <a:prstGeom prst="rect">
            <a:avLst/>
          </a:prstGeom>
          <a:solidFill>
            <a:srgbClr val="A349A4">
              <a:alpha val="25000"/>
            </a:srgbClr>
          </a:solidFill>
          <a:ln w="50800" cap="flat" cmpd="sng" algn="ctr">
            <a:solidFill>
              <a:srgbClr val="A349A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 rot="5400000">
            <a:off x="3440259" y="1954788"/>
            <a:ext cx="1600200" cy="0"/>
          </a:xfrm>
          <a:prstGeom prst="line">
            <a:avLst/>
          </a:prstGeom>
          <a:ln w="25400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0800000">
            <a:off x="3479958" y="1994487"/>
            <a:ext cx="1600200" cy="0"/>
          </a:xfrm>
          <a:prstGeom prst="line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/>
          <p:cNvSpPr/>
          <p:nvPr/>
        </p:nvSpPr>
        <p:spPr bwMode="auto">
          <a:xfrm>
            <a:off x="3840481" y="2057400"/>
            <a:ext cx="45719" cy="4919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3992881" y="1524000"/>
            <a:ext cx="45719" cy="4919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4114800" y="1752600"/>
            <a:ext cx="45719" cy="4919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4443170" y="1582460"/>
            <a:ext cx="45719" cy="4919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4466029" y="2239197"/>
            <a:ext cx="45719" cy="4919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1" name="Oval 120"/>
          <p:cNvSpPr/>
          <p:nvPr/>
        </p:nvSpPr>
        <p:spPr bwMode="auto">
          <a:xfrm flipV="1">
            <a:off x="4658114" y="1696747"/>
            <a:ext cx="45719" cy="4919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4443347" y="1779602"/>
            <a:ext cx="45719" cy="4919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3992881" y="1756962"/>
            <a:ext cx="45719" cy="4919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4526281" y="1828800"/>
            <a:ext cx="45719" cy="491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4754881" y="1828800"/>
            <a:ext cx="45719" cy="491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4678681" y="2084403"/>
            <a:ext cx="45719" cy="491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4678681" y="1828800"/>
            <a:ext cx="45719" cy="491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4419600" y="2160603"/>
            <a:ext cx="45719" cy="491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3688081" y="1752600"/>
            <a:ext cx="45719" cy="491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4678681" y="1371600"/>
            <a:ext cx="45719" cy="491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4648200" y="2236803"/>
            <a:ext cx="45719" cy="491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3810000" y="1828800"/>
            <a:ext cx="45719" cy="491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5" name="Straight Arrow Connector 134"/>
          <p:cNvCxnSpPr/>
          <p:nvPr/>
        </p:nvCxnSpPr>
        <p:spPr bwMode="auto">
          <a:xfrm flipV="1">
            <a:off x="2079648" y="2106597"/>
            <a:ext cx="1044552" cy="64829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7" name="Straight Arrow Connector 136"/>
          <p:cNvCxnSpPr/>
          <p:nvPr/>
        </p:nvCxnSpPr>
        <p:spPr bwMode="auto">
          <a:xfrm flipH="1" flipV="1">
            <a:off x="5486400" y="2057400"/>
            <a:ext cx="932932" cy="6974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8" name="TextBox 137"/>
          <p:cNvSpPr txBox="1"/>
          <p:nvPr/>
        </p:nvSpPr>
        <p:spPr>
          <a:xfrm>
            <a:off x="2111463" y="1226403"/>
            <a:ext cx="116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Common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Subspace</a:t>
            </a:r>
          </a:p>
          <a:p>
            <a:pPr algn="ctr"/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140" name="Straight Arrow Connector 139"/>
          <p:cNvCxnSpPr/>
          <p:nvPr/>
        </p:nvCxnSpPr>
        <p:spPr bwMode="auto">
          <a:xfrm flipV="1">
            <a:off x="1790865" y="5105400"/>
            <a:ext cx="0" cy="381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1" name="Straight Arrow Connector 140"/>
          <p:cNvCxnSpPr/>
          <p:nvPr/>
        </p:nvCxnSpPr>
        <p:spPr bwMode="auto">
          <a:xfrm flipV="1">
            <a:off x="6705600" y="5105400"/>
            <a:ext cx="0" cy="381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1768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7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3429000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Desired properties for Subspace: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Preserve local geometry of data.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Utilize label information.</a:t>
            </a:r>
          </a:p>
          <a:p>
            <a:pPr marL="0" lvl="1" indent="0">
              <a:spcBef>
                <a:spcPts val="800"/>
              </a:spcBef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Content Placeholder 2"/>
          <p:cNvSpPr txBox="1">
            <a:spLocks/>
          </p:cNvSpPr>
          <p:nvPr/>
        </p:nvSpPr>
        <p:spPr bwMode="auto">
          <a:xfrm>
            <a:off x="457200" y="2819400"/>
            <a:ext cx="8458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Locality Preserving Projections(LPP)</a:t>
            </a:r>
            <a:r>
              <a:rPr lang="en-US" sz="2400" kern="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[1]: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Preserves local neighborhood.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Can utilize label information.</a:t>
            </a:r>
          </a:p>
          <a:p>
            <a:pPr marL="0" lvl="1" indent="0">
              <a:spcBef>
                <a:spcPts val="800"/>
              </a:spcBef>
              <a:buFont typeface="Times New Roman" pitchFamily="18" charset="0"/>
              <a:buNone/>
            </a:pPr>
            <a:endParaRPr lang="en-US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Content Placeholder 2"/>
          <p:cNvSpPr txBox="1">
            <a:spLocks/>
          </p:cNvSpPr>
          <p:nvPr/>
        </p:nvSpPr>
        <p:spPr bwMode="auto">
          <a:xfrm>
            <a:off x="457200" y="5715000"/>
            <a:ext cx="845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kern="0" baseline="30000" dirty="0" smtClean="0"/>
              <a:t>[1]</a:t>
            </a:r>
            <a:r>
              <a:rPr lang="en-US" sz="1400" kern="0" dirty="0" smtClean="0"/>
              <a:t>X</a:t>
            </a:r>
            <a:r>
              <a:rPr lang="en-US" sz="1400" kern="0" dirty="0"/>
              <a:t>. He and P. </a:t>
            </a:r>
            <a:r>
              <a:rPr lang="en-US" sz="1400" kern="0" dirty="0" err="1"/>
              <a:t>Niyogi</a:t>
            </a:r>
            <a:r>
              <a:rPr lang="en-US" sz="1400" kern="0" dirty="0"/>
              <a:t>, “Locality preserving </a:t>
            </a: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projections</a:t>
            </a:r>
            <a:r>
              <a:rPr lang="en-US" sz="1400" kern="0" dirty="0"/>
              <a:t>,” in NIPS, 2003, pp. </a:t>
            </a:r>
            <a:r>
              <a:rPr lang="en-US" sz="1400" kern="0" dirty="0" smtClean="0"/>
              <a:t>234–241</a:t>
            </a:r>
            <a:endParaRPr lang="en-US" sz="1400" kern="0" baseline="30000" dirty="0" smtClean="0"/>
          </a:p>
          <a:p>
            <a:pPr marL="0" lvl="1" indent="0">
              <a:spcBef>
                <a:spcPts val="800"/>
              </a:spcBef>
              <a:buFont typeface="Times New Roman" pitchFamily="18" charset="0"/>
              <a:buNone/>
            </a:pPr>
            <a:endParaRPr lang="en-US" kern="0" dirty="0" smtClean="0"/>
          </a:p>
          <a:p>
            <a:pPr marL="457200" lvl="1" indent="0">
              <a:buNone/>
            </a:pPr>
            <a:endParaRPr lang="en-US" sz="2400" kern="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sz="2400" kern="0" dirty="0"/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695325" y="89849"/>
            <a:ext cx="7762875" cy="82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DejaVu Sans" charset="0"/>
                <a:cs typeface="DejaVu Sans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DejaVu Sans" charset="0"/>
                <a:cs typeface="DejaVu Sans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DejaVu Sans" charset="0"/>
                <a:cs typeface="DejaVu Sans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DejaVu Sans" charset="0"/>
                <a:cs typeface="DejaVu Sans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2800" kern="0" dirty="0" smtClean="0">
                <a:solidFill>
                  <a:schemeClr val="accent2"/>
                </a:solidFill>
              </a:rPr>
              <a:t>Locality Preserving Subspace Alignment(LPSA)</a:t>
            </a:r>
            <a:endParaRPr lang="en-US" sz="2800" kern="0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889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9200" y="3733800"/>
                <a:ext cx="8458200" cy="1828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Where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 feature vectors.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 smtClean="0"/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otherwise.	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	</a:t>
                </a:r>
              </a:p>
              <a:p>
                <a:pPr marL="0" lvl="1" indent="0">
                  <a:spcBef>
                    <a:spcPts val="800"/>
                  </a:spcBef>
                  <a:buNone/>
                </a:pPr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sz="2400" dirty="0" smtClean="0"/>
              </a:p>
              <a:p>
                <a:pPr marL="457200" lvl="1" indent="0">
                  <a:buNone/>
                </a:pPr>
                <a:endParaRPr lang="en-US" sz="2400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200" y="3733800"/>
                <a:ext cx="8458200" cy="1828800"/>
              </a:xfrm>
              <a:blipFill rotWithShape="0">
                <a:blip r:embed="rId4"/>
                <a:stretch>
                  <a:fillRect l="-2161" t="-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43000" y="1828800"/>
                <a:ext cx="4673459" cy="7674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𝑎𝑟𝑔𝑚𝑖𝑛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828800"/>
                <a:ext cx="4673459" cy="7674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074981"/>
            <a:ext cx="8458200" cy="52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Locality Preserving Projection(</a:t>
            </a:r>
            <a:r>
              <a:rPr lang="en-US" sz="24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LPP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7239000" y="2038182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772400" y="2971800"/>
            <a:ext cx="76200" cy="762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848600" y="2038182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620000" y="16002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277100" y="3048000"/>
            <a:ext cx="76200" cy="762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/>
          <p:cNvCxnSpPr>
            <a:stCxn id="5" idx="6"/>
            <a:endCxn id="10" idx="2"/>
          </p:cNvCxnSpPr>
          <p:nvPr/>
        </p:nvCxnSpPr>
        <p:spPr bwMode="auto">
          <a:xfrm>
            <a:off x="7315200" y="2076282"/>
            <a:ext cx="5334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5" idx="0"/>
            <a:endCxn id="11" idx="3"/>
          </p:cNvCxnSpPr>
          <p:nvPr/>
        </p:nvCxnSpPr>
        <p:spPr bwMode="auto">
          <a:xfrm flipV="1">
            <a:off x="7277100" y="1665241"/>
            <a:ext cx="354059" cy="37294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5" idx="4"/>
            <a:endCxn id="9" idx="1"/>
          </p:cNvCxnSpPr>
          <p:nvPr/>
        </p:nvCxnSpPr>
        <p:spPr bwMode="auto">
          <a:xfrm>
            <a:off x="7277100" y="2114382"/>
            <a:ext cx="506459" cy="86857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5" idx="4"/>
            <a:endCxn id="12" idx="0"/>
          </p:cNvCxnSpPr>
          <p:nvPr/>
        </p:nvCxnSpPr>
        <p:spPr bwMode="auto">
          <a:xfrm>
            <a:off x="7277100" y="2114382"/>
            <a:ext cx="38100" cy="93361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314188" y="1851711"/>
                <a:ext cx="601831" cy="241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9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188" y="1851711"/>
                <a:ext cx="601831" cy="24192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475369" y="2438400"/>
                <a:ext cx="612604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9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369" y="2438400"/>
                <a:ext cx="612604" cy="2308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009379" y="1927846"/>
                <a:ext cx="313034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379" y="1927846"/>
                <a:ext cx="313034" cy="2308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853644" y="1923111"/>
                <a:ext cx="313996" cy="241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644" y="1923111"/>
                <a:ext cx="313996" cy="24192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759502" y="2877834"/>
                <a:ext cx="335028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502" y="2877834"/>
                <a:ext cx="335028" cy="2308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983134" y="1983545"/>
            <a:ext cx="694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Sans serif"/>
              </a:rPr>
              <a:t>(6)</a:t>
            </a:r>
            <a:endParaRPr lang="en-US" sz="2000" dirty="0">
              <a:solidFill>
                <a:schemeClr val="tx1"/>
              </a:solidFill>
              <a:latin typeface="Sans serif"/>
            </a:endParaRPr>
          </a:p>
        </p:txBody>
      </p:sp>
      <p:sp>
        <p:nvSpPr>
          <p:cNvPr id="23" name="Title 3"/>
          <p:cNvSpPr txBox="1">
            <a:spLocks/>
          </p:cNvSpPr>
          <p:nvPr/>
        </p:nvSpPr>
        <p:spPr bwMode="auto">
          <a:xfrm>
            <a:off x="695325" y="89849"/>
            <a:ext cx="7762875" cy="82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DejaVu Sans" charset="0"/>
                <a:cs typeface="DejaVu Sans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DejaVu Sans" charset="0"/>
                <a:cs typeface="DejaVu Sans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DejaVu Sans" charset="0"/>
                <a:cs typeface="DejaVu Sans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DejaVu Sans" charset="0"/>
                <a:cs typeface="DejaVu Sans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2800" kern="0" dirty="0" smtClean="0">
                <a:solidFill>
                  <a:schemeClr val="accent2"/>
                </a:solidFill>
              </a:rPr>
              <a:t>Locality Preserving Subspace Alignment(LPSA)</a:t>
            </a:r>
            <a:endParaRPr lang="en-US" sz="2800" kern="0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1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5325" y="89849"/>
            <a:ext cx="7762875" cy="824551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2"/>
                </a:solidFill>
              </a:rPr>
              <a:t>Locality Preserving Subspace Alignment(LPSA)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43000" y="1828800"/>
                <a:ext cx="4673459" cy="7674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𝑎𝑟𝑔𝑚𝑖𝑛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828800"/>
                <a:ext cx="4673459" cy="7674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074981"/>
            <a:ext cx="8458200" cy="52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Supervised Locality Preserving Projection(</a:t>
            </a:r>
            <a:r>
              <a:rPr lang="en-US" sz="24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sLPP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 bwMode="auto">
              <a:xfrm>
                <a:off x="1219200" y="3200400"/>
                <a:ext cx="84582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49263" rtl="0" eaLnBrk="0" fontAlgn="base" hangingPunct="0">
                  <a:spcBef>
                    <a:spcPts val="8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  <a:defRPr sz="3200" baseline="0">
                    <a:solidFill>
                      <a:srgbClr val="000000"/>
                    </a:solidFill>
                    <a:latin typeface="Sans serif"/>
                    <a:ea typeface="+mn-ea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800" baseline="0">
                    <a:solidFill>
                      <a:srgbClr val="000000"/>
                    </a:solidFill>
                    <a:latin typeface="Sans serif"/>
                    <a:ea typeface="+mn-ea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  <a:defRPr sz="2400" baseline="0">
                    <a:solidFill>
                      <a:srgbClr val="000000"/>
                    </a:solidFill>
                    <a:latin typeface="Sans serif"/>
                    <a:ea typeface="+mn-ea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000" baseline="0">
                    <a:solidFill>
                      <a:srgbClr val="000000"/>
                    </a:solidFill>
                    <a:latin typeface="Sans serif"/>
                    <a:ea typeface="+mn-ea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 baseline="0">
                    <a:solidFill>
                      <a:srgbClr val="000000"/>
                    </a:solidFill>
                    <a:latin typeface="Sans serif"/>
                    <a:ea typeface="+mn-ea"/>
                    <a:cs typeface="+mn-cs"/>
                  </a:defRPr>
                </a:lvl5pPr>
                <a:lvl6pPr marL="2514600" indent="-228600" algn="l" defTabSz="449263" rtl="0" fontAlgn="base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0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49263" rtl="0" fontAlgn="base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0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49263" rtl="0" fontAlgn="base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0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49263" rtl="0" fontAlgn="base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0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Times New Roman" pitchFamily="18" charset="0"/>
                  <a:buNone/>
                </a:pPr>
                <a:r>
                  <a:rPr lang="en-US" sz="24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Where</a:t>
                </a:r>
                <a:r>
                  <a:rPr lang="en-US" sz="2400" kern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kern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 kern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400" kern="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kern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ker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b="0" i="0" kern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 feature vectors;</a:t>
                </a:r>
              </a:p>
              <a:p>
                <a:pPr marL="0" indent="0">
                  <a:buNone/>
                </a:pPr>
                <a:r>
                  <a:rPr lang="en-US" sz="2400" kern="0" dirty="0"/>
                  <a:t> </a:t>
                </a:r>
                <a:r>
                  <a:rPr lang="en-US" sz="2400" kern="0" dirty="0" smtClean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i="1" kern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400" i="1" kern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kern="0" dirty="0" smtClean="0"/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4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kern="0" dirty="0" smtClean="0"/>
                  <a:t> </a:t>
                </a:r>
                <a:r>
                  <a:rPr lang="en-US" sz="2400" dirty="0"/>
                  <a:t>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kern="0" dirty="0" smtClean="0"/>
                  <a:t>;</a:t>
                </a:r>
              </a:p>
              <a:p>
                <a:pPr marL="0" indent="0">
                  <a:buFont typeface="Times New Roman" pitchFamily="18" charset="0"/>
                  <a:buNone/>
                </a:pPr>
                <a:r>
                  <a:rPr lang="en-US" sz="2400" kern="0" dirty="0"/>
                  <a:t>	</a:t>
                </a:r>
                <a:r>
                  <a:rPr lang="en-US" sz="2400" kern="0" dirty="0" smtClean="0"/>
                  <a:t>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400" i="1" ker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kern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otherwise.	</a:t>
                </a:r>
              </a:p>
              <a:p>
                <a:pPr marL="0" indent="0">
                  <a:buFont typeface="Times New Roman" pitchFamily="18" charset="0"/>
                  <a:buNone/>
                </a:pPr>
                <a:r>
                  <a:rPr lang="en-US" sz="2400" kern="0" dirty="0" smtClean="0"/>
                  <a:t>	</a:t>
                </a:r>
              </a:p>
              <a:p>
                <a:pPr marL="0" lvl="1" indent="0">
                  <a:spcBef>
                    <a:spcPts val="800"/>
                  </a:spcBef>
                  <a:buFont typeface="Times New Roman" pitchFamily="18" charset="0"/>
                  <a:buNone/>
                </a:pPr>
                <a:endParaRPr lang="en-US" kern="0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sz="2400" kern="0" dirty="0" smtClean="0"/>
              </a:p>
              <a:p>
                <a:pPr marL="457200" lvl="1" indent="0">
                  <a:buFont typeface="Times New Roman" pitchFamily="18" charset="0"/>
                  <a:buNone/>
                </a:pPr>
                <a:endParaRPr lang="en-US" sz="2400" kern="0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sz="2400" kern="0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" y="3200400"/>
                <a:ext cx="8458200" cy="1828800"/>
              </a:xfrm>
              <a:prstGeom prst="rect">
                <a:avLst/>
              </a:prstGeom>
              <a:blipFill rotWithShape="0">
                <a:blip r:embed="rId4"/>
                <a:stretch>
                  <a:fillRect l="-2161" t="-4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943600" y="2012472"/>
            <a:ext cx="694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Sans serif"/>
              </a:rPr>
              <a:t>(6)</a:t>
            </a:r>
            <a:endParaRPr lang="en-US" sz="2000" dirty="0">
              <a:solidFill>
                <a:schemeClr val="tx1"/>
              </a:solidFill>
              <a:latin typeface="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52890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5325" y="89849"/>
            <a:ext cx="7762875" cy="824551"/>
          </a:xfrm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</a:rPr>
              <a:t>Locality Preserving Subspace Alignment(LPSA)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 bwMode="auto">
              <a:xfrm>
                <a:off x="457200" y="838201"/>
                <a:ext cx="8458200" cy="228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49263" rtl="0" eaLnBrk="0" fontAlgn="base" hangingPunct="0">
                  <a:spcBef>
                    <a:spcPts val="8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  <a:defRPr sz="3200" baseline="0">
                    <a:solidFill>
                      <a:srgbClr val="000000"/>
                    </a:solidFill>
                    <a:latin typeface="Sans serif"/>
                    <a:ea typeface="+mn-ea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800" baseline="0">
                    <a:solidFill>
                      <a:srgbClr val="000000"/>
                    </a:solidFill>
                    <a:latin typeface="Sans serif"/>
                    <a:ea typeface="+mn-ea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  <a:defRPr sz="2400" baseline="0">
                    <a:solidFill>
                      <a:srgbClr val="000000"/>
                    </a:solidFill>
                    <a:latin typeface="Sans serif"/>
                    <a:ea typeface="+mn-ea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000" baseline="0">
                    <a:solidFill>
                      <a:srgbClr val="000000"/>
                    </a:solidFill>
                    <a:latin typeface="Sans serif"/>
                    <a:ea typeface="+mn-ea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 baseline="0">
                    <a:solidFill>
                      <a:srgbClr val="000000"/>
                    </a:solidFill>
                    <a:latin typeface="Sans serif"/>
                    <a:ea typeface="+mn-ea"/>
                    <a:cs typeface="+mn-cs"/>
                  </a:defRPr>
                </a:lvl5pPr>
                <a:lvl6pPr marL="2514600" indent="-228600" algn="l" defTabSz="449263" rtl="0" fontAlgn="base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0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49263" rtl="0" fontAlgn="base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0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49263" rtl="0" fontAlgn="base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0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49263" rtl="0" fontAlgn="base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0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Approach</a:t>
                </a:r>
                <a:r>
                  <a:rPr lang="en-US" sz="2800" kern="0" dirty="0" smtClean="0"/>
                  <a:t>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Obtaining Source subspace: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2400" kern="0" dirty="0"/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sz="1600" kern="0" dirty="0" smtClean="0"/>
              </a:p>
              <a:p>
                <a:pPr marL="914400" lvl="2" indent="0">
                  <a:buNone/>
                </a:pPr>
                <a:r>
                  <a:rPr lang="en-US" sz="16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kern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b="0" i="1" kern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16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a matrix containing source vectors,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kern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600" i="1" ker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1600" kern="0" dirty="0" smtClean="0"/>
                  <a:t> </a:t>
                </a:r>
                <a:r>
                  <a:rPr lang="en-US" sz="16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contains corresponding labels;</a:t>
                </a:r>
              </a:p>
              <a:p>
                <a:pPr marL="914400" lvl="2" indent="0">
                  <a:buNone/>
                </a:pPr>
                <a:r>
                  <a:rPr lang="en-US" sz="1600" kern="0" dirty="0" smtClean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ker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1600" b="0" i="1" kern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are the basis vectors for </a:t>
                </a:r>
                <a:r>
                  <a:rPr lang="en-US" sz="16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16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ource subspace.</a:t>
                </a:r>
              </a:p>
              <a:p>
                <a:pPr marL="914400" lvl="2" indent="0">
                  <a:buNone/>
                </a:pPr>
                <a:r>
                  <a:rPr lang="en-US" sz="1600" kern="0" dirty="0"/>
                  <a:t> </a:t>
                </a:r>
                <a:r>
                  <a:rPr lang="en-US" sz="1600" kern="0" dirty="0" smtClean="0"/>
                  <a:t>               </a:t>
                </a:r>
              </a:p>
              <a:p>
                <a:pPr marL="914400" lvl="2" indent="0">
                  <a:buNone/>
                </a:pPr>
                <a:r>
                  <a:rPr lang="en-US" sz="1600" kern="0" dirty="0" smtClean="0"/>
                  <a:t>  </a:t>
                </a:r>
              </a:p>
              <a:p>
                <a:pPr marL="914400" lvl="2" indent="0">
                  <a:buNone/>
                </a:pPr>
                <a:r>
                  <a:rPr lang="en-US" sz="2000" kern="0" dirty="0" smtClean="0"/>
                  <a:t>    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838201"/>
                <a:ext cx="8458200" cy="2286000"/>
              </a:xfrm>
              <a:prstGeom prst="rect">
                <a:avLst/>
              </a:prstGeom>
              <a:blipFill rotWithShape="0">
                <a:blip r:embed="rId4"/>
                <a:stretch>
                  <a:fillRect l="-2017" t="-4800" r="-1009" b="-58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24000" y="1905000"/>
                <a:ext cx="24910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𝑠𝐿𝑃𝑃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905000"/>
                <a:ext cx="249106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956" r="-244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457200" y="2667000"/>
                <a:ext cx="8458200" cy="990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49263" rtl="0" eaLnBrk="0" fontAlgn="base" hangingPunct="0">
                  <a:spcBef>
                    <a:spcPts val="8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  <a:defRPr sz="3200" baseline="0">
                    <a:solidFill>
                      <a:srgbClr val="000000"/>
                    </a:solidFill>
                    <a:latin typeface="Sans serif"/>
                    <a:ea typeface="+mn-ea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800" baseline="0">
                    <a:solidFill>
                      <a:srgbClr val="000000"/>
                    </a:solidFill>
                    <a:latin typeface="Sans serif"/>
                    <a:ea typeface="+mn-ea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  <a:defRPr sz="2400" baseline="0">
                    <a:solidFill>
                      <a:srgbClr val="000000"/>
                    </a:solidFill>
                    <a:latin typeface="Sans serif"/>
                    <a:ea typeface="+mn-ea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000" baseline="0">
                    <a:solidFill>
                      <a:srgbClr val="000000"/>
                    </a:solidFill>
                    <a:latin typeface="Sans serif"/>
                    <a:ea typeface="+mn-ea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 baseline="0">
                    <a:solidFill>
                      <a:srgbClr val="000000"/>
                    </a:solidFill>
                    <a:latin typeface="Sans serif"/>
                    <a:ea typeface="+mn-ea"/>
                    <a:cs typeface="+mn-cs"/>
                  </a:defRPr>
                </a:lvl5pPr>
                <a:lvl6pPr marL="2514600" indent="-228600" algn="l" defTabSz="449263" rtl="0" fontAlgn="base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0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49263" rtl="0" fontAlgn="base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0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49263" rtl="0" fontAlgn="base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0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49263" rtl="0" fontAlgn="base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0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2800" kern="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Obtaining Target subspace: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2400" kern="0" dirty="0"/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sz="1600" kern="0" dirty="0" smtClean="0"/>
              </a:p>
              <a:p>
                <a:pPr marL="914400" lvl="2" indent="0">
                  <a:buNone/>
                </a:pPr>
                <a:r>
                  <a:rPr lang="en-US" sz="16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Where</a:t>
                </a:r>
                <a:r>
                  <a:rPr lang="en-US" sz="1600" kern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1600" kern="0" dirty="0"/>
                  <a:t> </a:t>
                </a:r>
                <a:r>
                  <a:rPr lang="en-US" sz="16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is a matrix containing </a:t>
                </a:r>
                <a:r>
                  <a:rPr lang="en-US" sz="16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target vectors</a:t>
                </a:r>
                <a:r>
                  <a:rPr lang="en-US" sz="16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ker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1600" i="1" ker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are the basis vectors for </a:t>
                </a:r>
                <a:r>
                  <a:rPr lang="en-US" sz="16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target </a:t>
                </a:r>
                <a:r>
                  <a:rPr lang="en-US" sz="16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subspace.</a:t>
                </a:r>
              </a:p>
              <a:p>
                <a:pPr marL="914400" lvl="2" indent="0">
                  <a:buNone/>
                </a:pPr>
                <a:endParaRPr lang="en-US" sz="2000" kern="0" dirty="0" smtClean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667000"/>
                <a:ext cx="8458200" cy="990599"/>
              </a:xfrm>
              <a:prstGeom prst="rect">
                <a:avLst/>
              </a:prstGeom>
              <a:blipFill rotWithShape="0">
                <a:blip r:embed="rId6"/>
                <a:stretch>
                  <a:fillRect r="-1801" b="-1376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24000" y="3897868"/>
                <a:ext cx="20405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𝐿𝑃𝑃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897868"/>
                <a:ext cx="204055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687" r="-299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9087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5325" y="89849"/>
            <a:ext cx="7762875" cy="824551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2"/>
                </a:solidFill>
              </a:rPr>
              <a:t>Locality Preserving Subspace Alignment(LPSA)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914400"/>
            <a:ext cx="845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Approach: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Aligning Subspaces</a:t>
            </a:r>
          </a:p>
          <a:p>
            <a:pPr marL="914400" lvl="2" indent="0">
              <a:buNone/>
            </a:pPr>
            <a:r>
              <a:rPr lang="en-US" sz="2000" kern="0" dirty="0" smtClean="0"/>
              <a:t>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47800" y="5340474"/>
                <a:ext cx="3352800" cy="3745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340474"/>
                <a:ext cx="3352800" cy="374526"/>
              </a:xfrm>
              <a:prstGeom prst="rect">
                <a:avLst/>
              </a:prstGeom>
              <a:blipFill rotWithShape="0">
                <a:blip r:embed="rId4"/>
                <a:stretch>
                  <a:fillRect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6" name="Group 151"/>
          <p:cNvGrpSpPr/>
          <p:nvPr/>
        </p:nvGrpSpPr>
        <p:grpSpPr>
          <a:xfrm>
            <a:off x="838200" y="2626740"/>
            <a:ext cx="3810000" cy="2187606"/>
            <a:chOff x="624950" y="3416280"/>
            <a:chExt cx="4051800" cy="2263806"/>
          </a:xfrm>
        </p:grpSpPr>
        <p:cxnSp>
          <p:nvCxnSpPr>
            <p:cNvPr id="167" name="Straight Connector 166"/>
            <p:cNvCxnSpPr/>
            <p:nvPr/>
          </p:nvCxnSpPr>
          <p:spPr>
            <a:xfrm rot="5400000">
              <a:off x="1427093" y="4548183"/>
              <a:ext cx="2263806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lg"/>
            </a:ln>
            <a:scene3d>
              <a:camera prst="perspectiveHeroicExtremeRightFacing" fov="2700000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696833" y="4767261"/>
              <a:ext cx="3979917" cy="88452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lg" len="lg"/>
              <a:tailEnd type="triangle" w="lg" len="lg"/>
            </a:ln>
            <a:scene3d>
              <a:camera prst="perspectiveContrastingRightFacing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624950" y="4847091"/>
              <a:ext cx="3979917" cy="88452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lg" len="lg"/>
              <a:tailEnd type="triangle" w="lg" len="lg"/>
            </a:ln>
            <a:scene3d>
              <a:camera prst="perspectiveContrastingRightFacing">
                <a:rot lat="623785" lon="3600000" rev="213211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51"/>
          <p:cNvGrpSpPr/>
          <p:nvPr/>
        </p:nvGrpSpPr>
        <p:grpSpPr>
          <a:xfrm>
            <a:off x="5715000" y="2626740"/>
            <a:ext cx="3810000" cy="2187606"/>
            <a:chOff x="624950" y="3416280"/>
            <a:chExt cx="4051800" cy="2263806"/>
          </a:xfrm>
        </p:grpSpPr>
        <p:cxnSp>
          <p:nvCxnSpPr>
            <p:cNvPr id="171" name="Straight Connector 170"/>
            <p:cNvCxnSpPr/>
            <p:nvPr/>
          </p:nvCxnSpPr>
          <p:spPr>
            <a:xfrm rot="5400000">
              <a:off x="1427093" y="4548183"/>
              <a:ext cx="2263806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lg"/>
            </a:ln>
            <a:scene3d>
              <a:camera prst="perspectiveHeroicExtremeRightFacing" fov="2700000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696833" y="4767261"/>
              <a:ext cx="3979917" cy="88452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lg" len="lg"/>
              <a:tailEnd type="triangle" w="lg" len="lg"/>
            </a:ln>
            <a:scene3d>
              <a:camera prst="perspectiveContrastingRightFacing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624950" y="4847091"/>
              <a:ext cx="3979917" cy="88452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lg" len="lg"/>
              <a:tailEnd type="triangle" w="lg" len="lg"/>
            </a:ln>
            <a:scene3d>
              <a:camera prst="perspectiveContrastingRightFacing">
                <a:rot lat="623785" lon="3600000" rev="213211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Rectangle 173"/>
          <p:cNvSpPr/>
          <p:nvPr/>
        </p:nvSpPr>
        <p:spPr bwMode="auto">
          <a:xfrm rot="1422904">
            <a:off x="2085327" y="3593985"/>
            <a:ext cx="1143000" cy="762000"/>
          </a:xfrm>
          <a:prstGeom prst="rect">
            <a:avLst/>
          </a:prstGeom>
          <a:solidFill>
            <a:srgbClr val="00B8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5" name="Oval 174"/>
          <p:cNvSpPr/>
          <p:nvPr/>
        </p:nvSpPr>
        <p:spPr bwMode="auto">
          <a:xfrm>
            <a:off x="2362200" y="3720543"/>
            <a:ext cx="45719" cy="4919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6" name="Oval 175"/>
          <p:cNvSpPr/>
          <p:nvPr/>
        </p:nvSpPr>
        <p:spPr bwMode="auto">
          <a:xfrm>
            <a:off x="2709403" y="3639679"/>
            <a:ext cx="45719" cy="4919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7" name="Oval 176"/>
          <p:cNvSpPr/>
          <p:nvPr/>
        </p:nvSpPr>
        <p:spPr bwMode="auto">
          <a:xfrm>
            <a:off x="2514600" y="3872943"/>
            <a:ext cx="45719" cy="4919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8" name="Oval 177"/>
          <p:cNvSpPr/>
          <p:nvPr/>
        </p:nvSpPr>
        <p:spPr bwMode="auto">
          <a:xfrm>
            <a:off x="2667000" y="4025343"/>
            <a:ext cx="45719" cy="4919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9" name="Oval 178"/>
          <p:cNvSpPr/>
          <p:nvPr/>
        </p:nvSpPr>
        <p:spPr bwMode="auto">
          <a:xfrm>
            <a:off x="2809228" y="3860314"/>
            <a:ext cx="45719" cy="4919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0" name="Oval 179"/>
          <p:cNvSpPr/>
          <p:nvPr/>
        </p:nvSpPr>
        <p:spPr bwMode="auto">
          <a:xfrm>
            <a:off x="3067454" y="3837578"/>
            <a:ext cx="45719" cy="4919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1" name="Oval 180"/>
          <p:cNvSpPr/>
          <p:nvPr/>
        </p:nvSpPr>
        <p:spPr bwMode="auto">
          <a:xfrm>
            <a:off x="2819400" y="4177743"/>
            <a:ext cx="45719" cy="4919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2" name="Oval 181"/>
          <p:cNvSpPr/>
          <p:nvPr/>
        </p:nvSpPr>
        <p:spPr bwMode="auto">
          <a:xfrm>
            <a:off x="3002281" y="4025343"/>
            <a:ext cx="45719" cy="4919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5997663" y="3160140"/>
            <a:ext cx="116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Target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Subspace</a:t>
            </a:r>
          </a:p>
          <a:p>
            <a:pPr algn="ctr"/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85" name="Rectangle 184"/>
          <p:cNvSpPr/>
          <p:nvPr/>
        </p:nvSpPr>
        <p:spPr bwMode="auto">
          <a:xfrm rot="18809265">
            <a:off x="6971287" y="3642243"/>
            <a:ext cx="1143000" cy="7620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6" name="Oval 185"/>
          <p:cNvSpPr/>
          <p:nvPr/>
        </p:nvSpPr>
        <p:spPr bwMode="auto">
          <a:xfrm>
            <a:off x="7574281" y="3845940"/>
            <a:ext cx="45719" cy="491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7" name="Oval 186"/>
          <p:cNvSpPr/>
          <p:nvPr/>
        </p:nvSpPr>
        <p:spPr bwMode="auto">
          <a:xfrm>
            <a:off x="7726681" y="3998340"/>
            <a:ext cx="45719" cy="491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8" name="Oval 187"/>
          <p:cNvSpPr/>
          <p:nvPr/>
        </p:nvSpPr>
        <p:spPr bwMode="auto">
          <a:xfrm>
            <a:off x="7760964" y="4126273"/>
            <a:ext cx="45719" cy="491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9" name="Oval 188"/>
          <p:cNvSpPr/>
          <p:nvPr/>
        </p:nvSpPr>
        <p:spPr bwMode="auto">
          <a:xfrm>
            <a:off x="7879081" y="3740370"/>
            <a:ext cx="45719" cy="491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0" name="Oval 189"/>
          <p:cNvSpPr/>
          <p:nvPr/>
        </p:nvSpPr>
        <p:spPr bwMode="auto">
          <a:xfrm>
            <a:off x="7911281" y="3984791"/>
            <a:ext cx="45719" cy="491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1" name="Oval 190"/>
          <p:cNvSpPr/>
          <p:nvPr/>
        </p:nvSpPr>
        <p:spPr bwMode="auto">
          <a:xfrm>
            <a:off x="7969598" y="3765320"/>
            <a:ext cx="45719" cy="491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2" name="Oval 191"/>
          <p:cNvSpPr/>
          <p:nvPr/>
        </p:nvSpPr>
        <p:spPr bwMode="auto">
          <a:xfrm>
            <a:off x="7772400" y="3819880"/>
            <a:ext cx="45719" cy="491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3" name="Oval 192"/>
          <p:cNvSpPr/>
          <p:nvPr/>
        </p:nvSpPr>
        <p:spPr bwMode="auto">
          <a:xfrm>
            <a:off x="7381696" y="4113118"/>
            <a:ext cx="45719" cy="491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4" name="Oval 193"/>
          <p:cNvSpPr/>
          <p:nvPr/>
        </p:nvSpPr>
        <p:spPr bwMode="auto">
          <a:xfrm>
            <a:off x="7715245" y="3597691"/>
            <a:ext cx="45719" cy="491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5" name="Rectangle 194"/>
          <p:cNvSpPr/>
          <p:nvPr/>
        </p:nvSpPr>
        <p:spPr bwMode="auto">
          <a:xfrm>
            <a:off x="4091121" y="914400"/>
            <a:ext cx="2008215" cy="2008215"/>
          </a:xfrm>
          <a:prstGeom prst="rect">
            <a:avLst/>
          </a:prstGeom>
          <a:solidFill>
            <a:srgbClr val="A349A4">
              <a:alpha val="25000"/>
            </a:srgbClr>
          </a:solidFill>
          <a:ln w="50800" cap="flat" cmpd="sng" algn="ctr">
            <a:solidFill>
              <a:srgbClr val="A349A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cxnSp>
        <p:nvCxnSpPr>
          <p:cNvPr id="196" name="Straight Connector 195"/>
          <p:cNvCxnSpPr/>
          <p:nvPr/>
        </p:nvCxnSpPr>
        <p:spPr>
          <a:xfrm rot="5400000">
            <a:off x="4278459" y="1914528"/>
            <a:ext cx="1600200" cy="0"/>
          </a:xfrm>
          <a:prstGeom prst="line">
            <a:avLst/>
          </a:prstGeom>
          <a:ln w="25400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10800000">
            <a:off x="4318158" y="1954227"/>
            <a:ext cx="1600200" cy="0"/>
          </a:xfrm>
          <a:prstGeom prst="line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Oval 197"/>
          <p:cNvSpPr/>
          <p:nvPr/>
        </p:nvSpPr>
        <p:spPr bwMode="auto">
          <a:xfrm>
            <a:off x="4678681" y="2017140"/>
            <a:ext cx="45719" cy="4919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9" name="Oval 198"/>
          <p:cNvSpPr/>
          <p:nvPr/>
        </p:nvSpPr>
        <p:spPr bwMode="auto">
          <a:xfrm>
            <a:off x="4831081" y="1483740"/>
            <a:ext cx="45719" cy="4919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0" name="Oval 199"/>
          <p:cNvSpPr/>
          <p:nvPr/>
        </p:nvSpPr>
        <p:spPr bwMode="auto">
          <a:xfrm>
            <a:off x="4953000" y="1712340"/>
            <a:ext cx="45719" cy="4919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1" name="Oval 200"/>
          <p:cNvSpPr/>
          <p:nvPr/>
        </p:nvSpPr>
        <p:spPr bwMode="auto">
          <a:xfrm>
            <a:off x="5281370" y="1542200"/>
            <a:ext cx="45719" cy="4919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2" name="Oval 201"/>
          <p:cNvSpPr/>
          <p:nvPr/>
        </p:nvSpPr>
        <p:spPr bwMode="auto">
          <a:xfrm>
            <a:off x="5304229" y="2198937"/>
            <a:ext cx="45719" cy="4919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3" name="Oval 202"/>
          <p:cNvSpPr/>
          <p:nvPr/>
        </p:nvSpPr>
        <p:spPr bwMode="auto">
          <a:xfrm flipV="1">
            <a:off x="5496314" y="1656487"/>
            <a:ext cx="45719" cy="4919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4" name="Oval 203"/>
          <p:cNvSpPr/>
          <p:nvPr/>
        </p:nvSpPr>
        <p:spPr bwMode="auto">
          <a:xfrm>
            <a:off x="5281547" y="1739342"/>
            <a:ext cx="45719" cy="4919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5" name="Oval 204"/>
          <p:cNvSpPr/>
          <p:nvPr/>
        </p:nvSpPr>
        <p:spPr bwMode="auto">
          <a:xfrm>
            <a:off x="4831081" y="1716702"/>
            <a:ext cx="45719" cy="4919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6" name="Oval 205"/>
          <p:cNvSpPr/>
          <p:nvPr/>
        </p:nvSpPr>
        <p:spPr bwMode="auto">
          <a:xfrm>
            <a:off x="5364481" y="1788540"/>
            <a:ext cx="45719" cy="491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7" name="Oval 206"/>
          <p:cNvSpPr/>
          <p:nvPr/>
        </p:nvSpPr>
        <p:spPr bwMode="auto">
          <a:xfrm>
            <a:off x="5593081" y="1788540"/>
            <a:ext cx="45719" cy="491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8" name="Oval 207"/>
          <p:cNvSpPr/>
          <p:nvPr/>
        </p:nvSpPr>
        <p:spPr bwMode="auto">
          <a:xfrm>
            <a:off x="5516881" y="2044143"/>
            <a:ext cx="45719" cy="491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9" name="Oval 208"/>
          <p:cNvSpPr/>
          <p:nvPr/>
        </p:nvSpPr>
        <p:spPr bwMode="auto">
          <a:xfrm>
            <a:off x="5516881" y="1788540"/>
            <a:ext cx="45719" cy="491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0" name="Oval 209"/>
          <p:cNvSpPr/>
          <p:nvPr/>
        </p:nvSpPr>
        <p:spPr bwMode="auto">
          <a:xfrm>
            <a:off x="5257800" y="2120343"/>
            <a:ext cx="45719" cy="491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1" name="Oval 210"/>
          <p:cNvSpPr/>
          <p:nvPr/>
        </p:nvSpPr>
        <p:spPr bwMode="auto">
          <a:xfrm>
            <a:off x="4526281" y="1712340"/>
            <a:ext cx="45719" cy="491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2" name="Oval 211"/>
          <p:cNvSpPr/>
          <p:nvPr/>
        </p:nvSpPr>
        <p:spPr bwMode="auto">
          <a:xfrm>
            <a:off x="5516881" y="1331340"/>
            <a:ext cx="45719" cy="491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3" name="Oval 212"/>
          <p:cNvSpPr/>
          <p:nvPr/>
        </p:nvSpPr>
        <p:spPr bwMode="auto">
          <a:xfrm>
            <a:off x="5486400" y="2196543"/>
            <a:ext cx="45719" cy="491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4" name="Oval 213"/>
          <p:cNvSpPr/>
          <p:nvPr/>
        </p:nvSpPr>
        <p:spPr bwMode="auto">
          <a:xfrm>
            <a:off x="4648200" y="1788540"/>
            <a:ext cx="45719" cy="491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215" name="Straight Arrow Connector 214"/>
          <p:cNvCxnSpPr/>
          <p:nvPr/>
        </p:nvCxnSpPr>
        <p:spPr bwMode="auto">
          <a:xfrm flipV="1">
            <a:off x="2917848" y="2066337"/>
            <a:ext cx="1044552" cy="64829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6" name="Straight Arrow Connector 215"/>
          <p:cNvCxnSpPr/>
          <p:nvPr/>
        </p:nvCxnSpPr>
        <p:spPr bwMode="auto">
          <a:xfrm flipH="1" flipV="1">
            <a:off x="6324600" y="2017140"/>
            <a:ext cx="932932" cy="6974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08856" y="3259104"/>
                <a:ext cx="4939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856" y="3259104"/>
                <a:ext cx="493918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994695" y="3271894"/>
                <a:ext cx="5216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695" y="3271894"/>
                <a:ext cx="521681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Rectangle 217"/>
              <p:cNvSpPr/>
              <p:nvPr/>
            </p:nvSpPr>
            <p:spPr>
              <a:xfrm>
                <a:off x="3072306" y="2096582"/>
                <a:ext cx="4515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8" name="Rectangle 2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306" y="2096582"/>
                <a:ext cx="45159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4867698" y="5314890"/>
            <a:ext cx="694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Sans serif"/>
              </a:rPr>
              <a:t>(7)</a:t>
            </a:r>
            <a:endParaRPr lang="en-US" sz="2000" dirty="0">
              <a:solidFill>
                <a:schemeClr val="tx1"/>
              </a:solidFill>
              <a:latin typeface="Sans serif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563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2"/>
          <p:cNvSpPr txBox="1">
            <a:spLocks/>
          </p:cNvSpPr>
          <p:nvPr/>
        </p:nvSpPr>
        <p:spPr bwMode="auto">
          <a:xfrm>
            <a:off x="457200" y="838201"/>
            <a:ext cx="845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Approach: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</a:t>
            </a:r>
          </a:p>
          <a:p>
            <a:pPr marL="914400" lvl="2" indent="0">
              <a:buNone/>
            </a:pPr>
            <a:r>
              <a:rPr lang="en-US" sz="2000" kern="0" dirty="0" smtClean="0"/>
              <a:t>                                    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524000" y="1752600"/>
                <a:ext cx="21464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752600"/>
                <a:ext cx="214648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273" r="-568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025715" y="1719619"/>
                <a:ext cx="1731050" cy="3941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715" y="1719619"/>
                <a:ext cx="1731050" cy="39414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4558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66049"/>
            <a:ext cx="7762875" cy="82455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Introduction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33400" y="2992398"/>
            <a:ext cx="1828800" cy="9906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971800" y="2992398"/>
            <a:ext cx="1828800" cy="9906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86400" y="2992398"/>
            <a:ext cx="1828800" cy="9906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2362200" y="3373398"/>
            <a:ext cx="609600" cy="3048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4800600" y="3335298"/>
            <a:ext cx="685800" cy="3048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9650" y="327076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Image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3184267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Feature Extraction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330303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Classifier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508393" y="6040398"/>
            <a:ext cx="2416407" cy="0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>
          <a:xfrm flipH="1" flipV="1">
            <a:off x="5486400" y="4332975"/>
            <a:ext cx="20053" cy="1707423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3" name="Straight Connector 12"/>
          <p:cNvCxnSpPr/>
          <p:nvPr/>
        </p:nvCxnSpPr>
        <p:spPr>
          <a:xfrm>
            <a:off x="6061393" y="4352566"/>
            <a:ext cx="969060" cy="160544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3" name="Elbow Connector 32"/>
          <p:cNvCxnSpPr>
            <a:endCxn id="6" idx="0"/>
          </p:cNvCxnSpPr>
          <p:nvPr/>
        </p:nvCxnSpPr>
        <p:spPr bwMode="auto">
          <a:xfrm>
            <a:off x="4876800" y="2154198"/>
            <a:ext cx="1524000" cy="838200"/>
          </a:xfrm>
          <a:prstGeom prst="bent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3429000" y="1981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Image labels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4332975"/>
            <a:ext cx="857250" cy="66671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4332975"/>
            <a:ext cx="857250" cy="66671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5363053"/>
            <a:ext cx="857250" cy="66671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5373686"/>
            <a:ext cx="857251" cy="66671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876" y="4790175"/>
            <a:ext cx="661296" cy="5143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79" y="5473986"/>
            <a:ext cx="677897" cy="52722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089" y="4637775"/>
            <a:ext cx="604366" cy="47003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488" y="5180277"/>
            <a:ext cx="617205" cy="48002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059998" y="4049220"/>
            <a:ext cx="72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“Car”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85883" y="5683046"/>
            <a:ext cx="1320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“Not Car”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84350" y="5568133"/>
            <a:ext cx="72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“Car”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12633" y="5049798"/>
            <a:ext cx="1320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“Not Car”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5374" y="984448"/>
            <a:ext cx="81133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Visual Recognition &amp; Retrieval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Object Recognition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62875" cy="1133475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Datasets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46400" y="6019800"/>
            <a:ext cx="447675" cy="371475"/>
          </a:xfrm>
        </p:spPr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111009"/>
              </p:ext>
            </p:extLst>
          </p:nvPr>
        </p:nvGraphicFramePr>
        <p:xfrm>
          <a:off x="990600" y="1701800"/>
          <a:ext cx="74676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Dataset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Images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Printed digits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Rendering digits in 300 different fonts.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Handwritten digits(HW)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Sampling 300 images per digit MNIST.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52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62875" cy="1133475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Experimental Results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46400" y="6019800"/>
            <a:ext cx="447675" cy="371475"/>
          </a:xfrm>
        </p:spPr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302471"/>
              </p:ext>
            </p:extLst>
          </p:nvPr>
        </p:nvGraphicFramePr>
        <p:xfrm>
          <a:off x="990600" y="1701800"/>
          <a:ext cx="7467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752600"/>
                <a:gridCol w="2171700"/>
                <a:gridCol w="1866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Handwritten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Printed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Adaptation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Handwritten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Printed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PCA(source)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Handwritten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Printed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PCA(target)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Handwritten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Printed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PCA(combined)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Handwritten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Printed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Fernando et al</a:t>
                      </a:r>
                      <a:r>
                        <a:rPr lang="en-US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[2]</a:t>
                      </a:r>
                      <a:endParaRPr lang="en-US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Handwritten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Printed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LPSA(Ours)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64.8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5715000"/>
            <a:ext cx="845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kern="0" baseline="30000" dirty="0" smtClean="0"/>
              <a:t>[</a:t>
            </a:r>
            <a:r>
              <a:rPr lang="en-US" sz="1400" kern="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2]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Fernando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Basura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et al. "Unsupervised visual domain adaptation using subspace alignment." 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Computer Vision (ICCV), 2013 IEEE International Conference 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IEEE, 2013.</a:t>
            </a:r>
            <a:endParaRPr lang="en-US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400" kern="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6913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62875" cy="1133475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Experimental Results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46400" y="6019800"/>
            <a:ext cx="447675" cy="371475"/>
          </a:xfrm>
        </p:spPr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180869"/>
              </p:ext>
            </p:extLst>
          </p:nvPr>
        </p:nvGraphicFramePr>
        <p:xfrm>
          <a:off x="990600" y="1701800"/>
          <a:ext cx="7467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752600"/>
                <a:gridCol w="2171700"/>
                <a:gridCol w="1866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Printed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Handwritten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Adaptation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Printed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Handwritten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PCA(source)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Printed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Handwritten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PCA(target)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Printed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Handwritten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PCA(combined)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Printed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Handwritten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Fernando et al</a:t>
                      </a:r>
                      <a:r>
                        <a:rPr lang="en-US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[2]</a:t>
                      </a:r>
                      <a:endParaRPr lang="en-US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Printed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Handwritten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LPSA(Ours)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73.2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5715000"/>
            <a:ext cx="845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kern="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Fernando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Basura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et al. "Unsupervised visual domain adaptation using subspace alignment." 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Computer Vision (ICCV), 2013 IEEE International Conference 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IEEE, 2013.</a:t>
            </a:r>
            <a:endParaRPr lang="en-US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400" kern="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49651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62875" cy="1133475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Experimental Results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46400" y="6019800"/>
            <a:ext cx="447675" cy="371475"/>
          </a:xfrm>
        </p:spPr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1752600"/>
            <a:ext cx="8001000" cy="434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2209800"/>
            <a:ext cx="8001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52600" y="2210484"/>
            <a:ext cx="0" cy="38855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81600" y="2210484"/>
            <a:ext cx="0" cy="38855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2362200"/>
            <a:ext cx="673951" cy="67395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049" y="2362200"/>
            <a:ext cx="673951" cy="6739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50" y="2362200"/>
            <a:ext cx="673950" cy="6739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2200"/>
            <a:ext cx="673949" cy="6814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00" y="2362200"/>
            <a:ext cx="673950" cy="67395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50" y="2362200"/>
            <a:ext cx="673950" cy="67395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650" y="2362200"/>
            <a:ext cx="673950" cy="67395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3352800"/>
            <a:ext cx="673951" cy="67435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050" y="3352798"/>
            <a:ext cx="673950" cy="67435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50" y="3352800"/>
            <a:ext cx="673950" cy="6739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52799"/>
            <a:ext cx="673949" cy="6743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00" y="3352800"/>
            <a:ext cx="673950" cy="67435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50" y="3352798"/>
            <a:ext cx="673950" cy="674352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650" y="3352798"/>
            <a:ext cx="673950" cy="674352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8" y="4331713"/>
            <a:ext cx="673951" cy="6739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048" y="4331713"/>
            <a:ext cx="673951" cy="6739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50" y="4331713"/>
            <a:ext cx="673950" cy="6739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31713"/>
            <a:ext cx="673950" cy="673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00" y="4331713"/>
            <a:ext cx="673950" cy="67395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50" y="4331713"/>
            <a:ext cx="673950" cy="67395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650" y="4331713"/>
            <a:ext cx="673950" cy="67395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5263621"/>
            <a:ext cx="673950" cy="6739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049" y="5263621"/>
            <a:ext cx="673949" cy="6739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50" y="5263621"/>
            <a:ext cx="673950" cy="67395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5263621"/>
            <a:ext cx="673949" cy="673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00" y="5263621"/>
            <a:ext cx="673950" cy="67395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50" y="5283524"/>
            <a:ext cx="673950" cy="65404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650" y="5283523"/>
            <a:ext cx="673950" cy="654048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8" name="Rectangle 37"/>
          <p:cNvSpPr/>
          <p:nvPr/>
        </p:nvSpPr>
        <p:spPr>
          <a:xfrm>
            <a:off x="609600" y="1752600"/>
            <a:ext cx="8001000" cy="434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19125" y="1841152"/>
            <a:ext cx="441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Test Image             No Adaptation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00" y="1828800"/>
            <a:ext cx="3800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                           DA using LPSA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6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66049"/>
            <a:ext cx="7762875" cy="82455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Overview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5374" y="984448"/>
            <a:ext cx="811332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Visual Recognition &amp; Retrieval Tasks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Challenges in Visual Recognition &amp; Retrieval</a:t>
            </a:r>
          </a:p>
          <a:p>
            <a:pPr marL="1200150" lvl="1" indent="-457200">
              <a:buFont typeface="+mj-lt"/>
              <a:buAutoNum type="alphaLcParenR"/>
            </a:pP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Dataset Shift</a:t>
            </a:r>
          </a:p>
          <a:p>
            <a:pPr marL="1200150" lvl="1" indent="-457200">
              <a:buFont typeface="+mj-lt"/>
              <a:buAutoNum type="alphaLcParenR"/>
            </a:pP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Large number of categories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Handling Dataset Shift</a:t>
            </a:r>
          </a:p>
          <a:p>
            <a:pPr marL="1200150" lvl="1" indent="-457200">
              <a:buFont typeface="+mj-lt"/>
              <a:buAutoNum type="alphaLcParenR"/>
            </a:pP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Handling 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Dataset Shift in object recognition by Domain 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Adaptation</a:t>
            </a:r>
          </a:p>
          <a:p>
            <a:pPr marL="1200150" lvl="1" indent="-457200">
              <a:buFont typeface="+mj-lt"/>
              <a:buAutoNum type="alphaLcParenR"/>
            </a:pP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Handling Dataset Shift in 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digit classification 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by Domain 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Adaptation</a:t>
            </a:r>
          </a:p>
          <a:p>
            <a:pPr marL="1200150" lvl="1" indent="-457200">
              <a:buFont typeface="+mj-lt"/>
              <a:buAutoNum type="alphaLcParenR"/>
            </a:pPr>
            <a:r>
              <a:rPr lang="en-US" sz="2400" dirty="0">
                <a:solidFill>
                  <a:srgbClr val="FF0000"/>
                </a:solidFill>
              </a:rPr>
              <a:t>Handling Dataset Shift in word image retrieval by Kernelized Feature </a:t>
            </a:r>
            <a:r>
              <a:rPr lang="en-US" sz="2400" dirty="0" smtClean="0">
                <a:solidFill>
                  <a:srgbClr val="FF0000"/>
                </a:solidFill>
              </a:rPr>
              <a:t>Extraction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Handling large number of categories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1371600"/>
            <a:ext cx="7762875" cy="2819400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chemeClr val="accent2"/>
                </a:solidFill>
              </a:rPr>
              <a:t>3.c. </a:t>
            </a:r>
            <a:r>
              <a:rPr lang="en-US" dirty="0">
                <a:solidFill>
                  <a:schemeClr val="accent2"/>
                </a:solidFill>
              </a:rPr>
              <a:t>Handling Dataset Shift in word image retrieval by Kernelized Feature Extraction</a:t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14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66049"/>
            <a:ext cx="7762875" cy="82455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Style-Content Factorization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grpSp>
        <p:nvGrpSpPr>
          <p:cNvPr id="15" name="Group 151"/>
          <p:cNvGrpSpPr/>
          <p:nvPr/>
        </p:nvGrpSpPr>
        <p:grpSpPr>
          <a:xfrm>
            <a:off x="2438400" y="836277"/>
            <a:ext cx="3810000" cy="2187606"/>
            <a:chOff x="624950" y="3416280"/>
            <a:chExt cx="4051800" cy="2263806"/>
          </a:xfrm>
        </p:grpSpPr>
        <p:cxnSp>
          <p:nvCxnSpPr>
            <p:cNvPr id="16" name="Straight Connector 15"/>
            <p:cNvCxnSpPr/>
            <p:nvPr/>
          </p:nvCxnSpPr>
          <p:spPr>
            <a:xfrm rot="5400000">
              <a:off x="1427093" y="4548183"/>
              <a:ext cx="2263806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lg"/>
            </a:ln>
            <a:scene3d>
              <a:camera prst="perspectiveHeroicExtremeRightFacing" fov="2700000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6833" y="4767261"/>
              <a:ext cx="3979917" cy="88452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lg" len="lg"/>
              <a:tailEnd type="triangle" w="lg" len="lg"/>
            </a:ln>
            <a:scene3d>
              <a:camera prst="perspectiveContrastingRightFacing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24950" y="4847091"/>
              <a:ext cx="3979917" cy="88452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lg" len="lg"/>
              <a:tailEnd type="triangle" w="lg" len="lg"/>
            </a:ln>
            <a:scene3d>
              <a:camera prst="perspectiveContrastingRightFacing">
                <a:rot lat="623785" lon="3600000" rev="213211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3841375"/>
            <a:ext cx="1847850" cy="88696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50" y="3841375"/>
            <a:ext cx="1715950" cy="88696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7" name="Oval 26"/>
          <p:cNvSpPr/>
          <p:nvPr/>
        </p:nvSpPr>
        <p:spPr bwMode="auto">
          <a:xfrm>
            <a:off x="4419600" y="1705423"/>
            <a:ext cx="45719" cy="4919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286000" y="1723245"/>
            <a:ext cx="2133600" cy="208675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>
            <a:stCxn id="24" idx="0"/>
            <a:endCxn id="27" idx="5"/>
          </p:cNvCxnSpPr>
          <p:nvPr/>
        </p:nvCxnSpPr>
        <p:spPr bwMode="auto">
          <a:xfrm flipH="1" flipV="1">
            <a:off x="4458624" y="1747415"/>
            <a:ext cx="1465201" cy="209396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6260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66049"/>
            <a:ext cx="7762875" cy="82455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Style-Content Factorization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Asymmetric Bilinear Model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(Freeman et al. 2000).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800"/>
              </a:spcBef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80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</a:t>
            </a:r>
          </a:p>
          <a:p>
            <a:pPr marL="457200" lvl="1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8264" y="1981200"/>
            <a:ext cx="2011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Factor 1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08463" y="2057400"/>
            <a:ext cx="245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   Factor 2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51063" y="347728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Image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2041663" y="3477280"/>
            <a:ext cx="1371600" cy="52322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62000" y="1981200"/>
            <a:ext cx="1581966" cy="52322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276600" y="2057400"/>
            <a:ext cx="1676400" cy="52322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/>
          <p:cNvCxnSpPr>
            <a:stCxn id="25" idx="4"/>
          </p:cNvCxnSpPr>
          <p:nvPr/>
        </p:nvCxnSpPr>
        <p:spPr bwMode="auto">
          <a:xfrm>
            <a:off x="1552983" y="2504420"/>
            <a:ext cx="885417" cy="97286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2895601" y="2580620"/>
            <a:ext cx="1219199" cy="89666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3253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40" grpId="0"/>
      <p:bldP spid="2" grpId="0" animBg="1"/>
      <p:bldP spid="25" grpId="0" animBg="1"/>
      <p:bldP spid="2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Asymmetric Bilinear Model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(Freeman et al. 2000).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800"/>
              </a:spcBef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80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</a:t>
            </a:r>
          </a:p>
          <a:p>
            <a:pPr marL="457200" lvl="1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8264" y="1981200"/>
            <a:ext cx="153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Style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29383" y="2065283"/>
            <a:ext cx="245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   Content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51063" y="347728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Image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2041663" y="3477280"/>
            <a:ext cx="1371600" cy="52322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62000" y="1981200"/>
            <a:ext cx="1581966" cy="52322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276600" y="2057400"/>
            <a:ext cx="1676400" cy="52322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/>
          <p:cNvCxnSpPr>
            <a:stCxn id="25" idx="4"/>
          </p:cNvCxnSpPr>
          <p:nvPr/>
        </p:nvCxnSpPr>
        <p:spPr bwMode="auto">
          <a:xfrm>
            <a:off x="1552983" y="2504420"/>
            <a:ext cx="885417" cy="97286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2895601" y="2580620"/>
            <a:ext cx="1219199" cy="89666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01153" y="2180511"/>
                <a:ext cx="384284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Image</m:t>
                      </m:r>
                      <m:r>
                        <a:rPr lang="en-US" sz="2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𝑠𝑡𝑦𝑙𝑒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𝑐𝑜𝑛𝑡𝑒𝑛𝑡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153" y="2180511"/>
                <a:ext cx="3842847" cy="7386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685800" y="166049"/>
            <a:ext cx="7762875" cy="82455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Style-Content Factorization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9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Asymmetric Bilinear Model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(Freeman et al. 2000).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800"/>
              </a:spcBef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80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</a:t>
            </a:r>
          </a:p>
          <a:p>
            <a:pPr marL="457200" lvl="1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8264" y="1981200"/>
            <a:ext cx="153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Style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29383" y="2065283"/>
            <a:ext cx="245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   Content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51063" y="347728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Image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2041663" y="3477280"/>
            <a:ext cx="1371600" cy="52322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62000" y="1981200"/>
            <a:ext cx="1581966" cy="52322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276600" y="2057400"/>
            <a:ext cx="1676400" cy="52322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/>
          <p:cNvCxnSpPr>
            <a:stCxn id="25" idx="4"/>
          </p:cNvCxnSpPr>
          <p:nvPr/>
        </p:nvCxnSpPr>
        <p:spPr bwMode="auto">
          <a:xfrm>
            <a:off x="1552983" y="2504420"/>
            <a:ext cx="885417" cy="97286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2895601" y="2580620"/>
            <a:ext cx="1219199" cy="89666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01153" y="2180511"/>
                <a:ext cx="384284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Image</m:t>
                      </m:r>
                      <m:r>
                        <a:rPr lang="en-US" sz="2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𝑠𝑡𝑦𝑙𝑒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𝑐𝑜𝑛𝑡𝑒𝑛𝑡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153" y="2180511"/>
                <a:ext cx="3842847" cy="7386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685800" y="166049"/>
            <a:ext cx="7762875" cy="82455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Style-Content Factorization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85160"/>
            <a:ext cx="2498450" cy="8406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724818" y="4501822"/>
                <a:ext cx="83820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𝑠𝑡𝑦𝑙𝑒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𝑐𝑜𝑛𝑡𝑒𝑛𝑡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𝐶𝑜𝑢𝑟𝑖𝑒𝑟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𝐹𝑟𝑒𝑛𝑐h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818" y="4501822"/>
                <a:ext cx="8382000" cy="7386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93" y="5583147"/>
            <a:ext cx="1847850" cy="88696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2990193" y="5785471"/>
                <a:ext cx="2890856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𝐶𝑜𝑢𝑟𝑖𝑒𝑟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𝐾𝑖𝑛𝑔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193" y="5785471"/>
                <a:ext cx="2890856" cy="7386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19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66049"/>
            <a:ext cx="7762875" cy="82455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Introduction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33400" y="2992398"/>
            <a:ext cx="1828800" cy="9906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971800" y="2992398"/>
            <a:ext cx="1828800" cy="9906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86400" y="2992398"/>
            <a:ext cx="1828800" cy="9906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2362200" y="3373398"/>
            <a:ext cx="609600" cy="3048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4800600" y="3335298"/>
            <a:ext cx="685800" cy="3048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9650" y="327076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Image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3184267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Feature Extraction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330303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Classifier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508393" y="6040398"/>
            <a:ext cx="2416407" cy="0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>
          <a:xfrm flipH="1" flipV="1">
            <a:off x="5486400" y="4332975"/>
            <a:ext cx="20053" cy="1707423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3" name="Straight Connector 12"/>
          <p:cNvCxnSpPr/>
          <p:nvPr/>
        </p:nvCxnSpPr>
        <p:spPr>
          <a:xfrm>
            <a:off x="6061393" y="4352566"/>
            <a:ext cx="969060" cy="160544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3" name="Elbow Connector 32"/>
          <p:cNvCxnSpPr>
            <a:endCxn id="6" idx="0"/>
          </p:cNvCxnSpPr>
          <p:nvPr/>
        </p:nvCxnSpPr>
        <p:spPr bwMode="auto">
          <a:xfrm>
            <a:off x="4876800" y="2154198"/>
            <a:ext cx="1524000" cy="838200"/>
          </a:xfrm>
          <a:prstGeom prst="bent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3429000" y="1981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Image labels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4340829"/>
            <a:ext cx="857250" cy="6510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4350803"/>
            <a:ext cx="857250" cy="6310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5380796"/>
            <a:ext cx="857250" cy="6489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5380796"/>
            <a:ext cx="857251" cy="6524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1" name="TextBox 50"/>
          <p:cNvSpPr txBox="1"/>
          <p:nvPr/>
        </p:nvSpPr>
        <p:spPr>
          <a:xfrm>
            <a:off x="1059998" y="4049220"/>
            <a:ext cx="72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“room”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85883" y="5683046"/>
            <a:ext cx="1320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“Not room”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10300" y="5568133"/>
            <a:ext cx="72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“room”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12633" y="5049798"/>
            <a:ext cx="1320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“Not room”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5374" y="984448"/>
            <a:ext cx="81133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Visual Recognition &amp; Retrieval</a:t>
            </a:r>
            <a:endParaRPr lang="en-US" sz="2400" dirty="0">
              <a:solidFill>
                <a:schemeClr val="tx1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Word image retrieval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182" y="4577279"/>
            <a:ext cx="545546" cy="4142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444" y="5130254"/>
            <a:ext cx="545547" cy="4015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427" y="5155286"/>
            <a:ext cx="545546" cy="4129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462" y="4563827"/>
            <a:ext cx="545547" cy="4152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035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Asymmetric Bilinear Model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(Freeman et al. 2000).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800"/>
              </a:spcBef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80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</a:t>
            </a:r>
          </a:p>
          <a:p>
            <a:pPr marL="457200" lvl="1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224953" y="2133600"/>
                <a:ext cx="384284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Image</m:t>
                      </m:r>
                      <m:r>
                        <a:rPr lang="en-US" sz="2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𝑠𝑡𝑦𝑙𝑒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𝑐𝑜𝑛𝑡𝑒𝑛𝑡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953" y="2133600"/>
                <a:ext cx="3842847" cy="7386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640051" y="3891661"/>
            <a:ext cx="49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Sans serif"/>
              </a:rPr>
              <a:t>(8)</a:t>
            </a:r>
            <a:endParaRPr lang="en-US" sz="2000" dirty="0">
              <a:solidFill>
                <a:schemeClr val="tx1"/>
              </a:solidFill>
              <a:latin typeface="Sans serif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6396132" y="4281568"/>
            <a:ext cx="0" cy="894804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756920" y="5238690"/>
            <a:ext cx="2046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  <a:cs typeface="Arial" panose="020B0604020202020204" pitchFamily="34" charset="0"/>
              </a:rPr>
              <a:t>Style dependent Basis Vectors</a:t>
            </a:r>
            <a:endParaRPr lang="en-US" sz="20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6868730" y="4281568"/>
            <a:ext cx="17253" cy="1795322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888747" y="6076890"/>
            <a:ext cx="2046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  <a:cs typeface="Arial" panose="020B0604020202020204" pitchFamily="34" charset="0"/>
              </a:rPr>
              <a:t>Content Vector</a:t>
            </a:r>
            <a:endParaRPr lang="en-US" sz="20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62200" y="3867090"/>
            <a:ext cx="2046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  <a:cs typeface="Arial" panose="020B0604020202020204" pitchFamily="34" charset="0"/>
              </a:rPr>
              <a:t> Image</a:t>
            </a:r>
            <a:endParaRPr lang="en-US" sz="20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4125400" y="4095124"/>
            <a:ext cx="1038315" cy="3275"/>
          </a:xfrm>
          <a:prstGeom prst="straightConnector1">
            <a:avLst/>
          </a:prstGeom>
          <a:ln w="22225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36247" y="3830781"/>
                <a:ext cx="253813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𝑠𝑐</m:t>
                          </m:r>
                        </m:sup>
                      </m:sSup>
                      <m:r>
                        <a:rPr lang="en-US" sz="2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247" y="3830781"/>
                <a:ext cx="2538131" cy="7386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1000" y="3299936"/>
            <a:ext cx="7881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Notation:         refers to style(font),     refers to content.</a:t>
            </a:r>
          </a:p>
          <a:p>
            <a:endParaRPr lang="en-US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78" y="3359736"/>
            <a:ext cx="429157" cy="37150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807" y="3380581"/>
            <a:ext cx="381000" cy="329821"/>
          </a:xfrm>
          <a:prstGeom prst="rect">
            <a:avLst/>
          </a:prstGeom>
        </p:spPr>
      </p:pic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685800" y="166049"/>
            <a:ext cx="7762875" cy="82455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Style-Content Factorization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2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Asymmetric Bilinear Model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(Freeman et al. 2000).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800"/>
              </a:spcBef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80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</a:t>
            </a:r>
          </a:p>
          <a:p>
            <a:pPr marL="457200" lvl="1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181600" y="2156936"/>
                <a:ext cx="384284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Image</m:t>
                      </m:r>
                      <m:r>
                        <a:rPr lang="en-US" sz="2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𝑠𝑡𝑦𝑙𝑒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𝑐𝑜𝑛𝑡𝑒𝑛𝑡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156936"/>
                <a:ext cx="3842847" cy="7386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640051" y="3891661"/>
            <a:ext cx="49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Sans serif"/>
              </a:rPr>
              <a:t>(8)</a:t>
            </a:r>
            <a:endParaRPr lang="en-US" sz="2000" dirty="0">
              <a:solidFill>
                <a:schemeClr val="tx1"/>
              </a:solidFill>
              <a:latin typeface="Sans serif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6019800" y="4267200"/>
            <a:ext cx="0" cy="894804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756920" y="5238690"/>
            <a:ext cx="2046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  <a:cs typeface="Arial" panose="020B0604020202020204" pitchFamily="34" charset="0"/>
              </a:rPr>
              <a:t>Style dependent Basis Vectors</a:t>
            </a:r>
            <a:endParaRPr lang="en-US" sz="20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6868730" y="4281568"/>
            <a:ext cx="17253" cy="1795322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888747" y="6076890"/>
            <a:ext cx="2046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  <a:cs typeface="Arial" panose="020B0604020202020204" pitchFamily="34" charset="0"/>
              </a:rPr>
              <a:t>Content Vector</a:t>
            </a:r>
            <a:endParaRPr lang="en-US" sz="20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09800" y="3867090"/>
            <a:ext cx="2046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  <a:cs typeface="Arial" panose="020B0604020202020204" pitchFamily="34" charset="0"/>
              </a:rPr>
              <a:t>Image</a:t>
            </a:r>
            <a:endParaRPr lang="en-US" sz="20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3973000" y="4095124"/>
            <a:ext cx="1038315" cy="3275"/>
          </a:xfrm>
          <a:prstGeom prst="straightConnector1">
            <a:avLst/>
          </a:prstGeom>
          <a:ln w="22225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36247" y="3830781"/>
                <a:ext cx="22157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𝑠𝑐</m:t>
                          </m:r>
                        </m:sup>
                      </m:sSup>
                      <m:r>
                        <a:rPr lang="en-US" sz="2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247" y="3830781"/>
                <a:ext cx="221579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1000" y="3299936"/>
            <a:ext cx="7881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Notation:         refers to style(font),     refers to content.</a:t>
            </a:r>
          </a:p>
          <a:p>
            <a:endParaRPr lang="en-US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78" y="3359736"/>
            <a:ext cx="429157" cy="37150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807" y="3380581"/>
            <a:ext cx="381000" cy="329821"/>
          </a:xfrm>
          <a:prstGeom prst="rect">
            <a:avLst/>
          </a:prstGeom>
        </p:spPr>
      </p:pic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685800" y="166049"/>
            <a:ext cx="7762875" cy="82455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Style-Content Factorization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1667869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Problems with Asymmetric Bilinear Model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Needs separate learning for each new style(font).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Model is too simplistic, overlooks nonlinear interactions.</a:t>
            </a:r>
          </a:p>
          <a:p>
            <a:pPr marL="457200" lvl="1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</a:p>
          <a:p>
            <a:pPr marL="457200" lvl="1" indent="0">
              <a:buNone/>
            </a:pP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85800" y="166049"/>
            <a:ext cx="7762875" cy="82455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Style-Content Factorization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4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1667869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Problems with Asymmetric Bilinear Model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Needs separate learning for each new style.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Model is too simplistic, overlooks nonlinear relationship.</a:t>
            </a:r>
          </a:p>
          <a:p>
            <a:pPr marL="457200" lvl="1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</a:p>
          <a:p>
            <a:pPr marL="457200" lvl="1" indent="0">
              <a:buNone/>
            </a:pP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3831021"/>
            <a:ext cx="8458200" cy="166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tackle these problems, we propose a kernelized version of Asymmetric Bilinear Model.                 </a:t>
            </a:r>
          </a:p>
          <a:p>
            <a:pPr marL="457200" lvl="1" indent="0">
              <a:buFont typeface="Times New Roman" pitchFamily="18" charset="0"/>
              <a:buNone/>
            </a:pPr>
            <a:endParaRPr lang="en-US" sz="240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685800" y="166049"/>
            <a:ext cx="7762875" cy="82455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Style-Content Factorization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7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1133475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</a:rPr>
              <a:t>Non-linear Style-Content Factorization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1574371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Asymmetric Kernel Bilinear model(AKBM)</a:t>
            </a:r>
            <a:r>
              <a:rPr 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109" y="2308437"/>
            <a:ext cx="2113499" cy="4160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76700" y="2343090"/>
            <a:ext cx="746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Sans serif"/>
              </a:rPr>
              <a:t>(10)</a:t>
            </a:r>
            <a:endParaRPr lang="en-US" sz="2000" dirty="0">
              <a:solidFill>
                <a:schemeClr val="tx1"/>
              </a:solidFill>
              <a:latin typeface="Sans serif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0" y="4303693"/>
            <a:ext cx="663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Sans serif"/>
              </a:rPr>
              <a:t>(11)     </a:t>
            </a:r>
            <a:endParaRPr lang="en-US" sz="2000" dirty="0">
              <a:solidFill>
                <a:schemeClr val="tx1"/>
              </a:solidFill>
              <a:latin typeface="Sans serif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649" y="5143536"/>
            <a:ext cx="2165617" cy="407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34" y="4316731"/>
            <a:ext cx="2362200" cy="4323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0" y="5063722"/>
            <a:ext cx="1432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where</a:t>
            </a:r>
            <a:endParaRPr lang="en-US" sz="24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3853" y="4272359"/>
                <a:ext cx="3895810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 indent="0"/>
                <a14:m>
                  <m:oMath xmlns:m="http://schemas.openxmlformats.org/officeDocument/2006/math">
                    <m:r>
                      <a:rPr lang="el-G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𝑠𝑐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𝑠𝑡𝑦𝑙𝑒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𝑐𝑜𝑛𝑡𝑒𝑛𝑡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53" y="4272359"/>
                <a:ext cx="3895810" cy="738664"/>
              </a:xfrm>
              <a:prstGeom prst="rect">
                <a:avLst/>
              </a:prstGeom>
              <a:blipFill rotWithShape="0">
                <a:blip r:embed="rId6"/>
                <a:stretch>
                  <a:fillRect l="-1252" t="-5785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31" y="2049242"/>
            <a:ext cx="2706006" cy="193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8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1133475"/>
          </a:xfrm>
        </p:spPr>
        <p:txBody>
          <a:bodyPr/>
          <a:lstStyle/>
          <a:p>
            <a:r>
              <a:rPr lang="en-US" sz="3600" dirty="0">
                <a:solidFill>
                  <a:schemeClr val="accent2"/>
                </a:solidFill>
              </a:rPr>
              <a:t>Non-linear Style-Content Factorization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68817" y="2419290"/>
            <a:ext cx="782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(12)</a:t>
            </a:r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90109" y="3845694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474A5"/>
                </a:solidFill>
                <a:cs typeface="Arial" panose="020B0604020202020204" pitchFamily="34" charset="0"/>
              </a:rPr>
              <a:t>      </a:t>
            </a:r>
            <a:r>
              <a:rPr lang="en-US" sz="2000" dirty="0" smtClean="0">
                <a:solidFill>
                  <a:schemeClr val="accent2"/>
                </a:solidFill>
                <a:cs typeface="Arial" panose="020B0604020202020204" pitchFamily="34" charset="0"/>
              </a:rPr>
              <a:t>Style Basis</a:t>
            </a:r>
            <a:endParaRPr lang="en-US" sz="20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0849" y="386709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474A5"/>
                </a:solidFill>
                <a:cs typeface="Arial" panose="020B0604020202020204" pitchFamily="34" charset="0"/>
              </a:rPr>
              <a:t>      </a:t>
            </a:r>
            <a:r>
              <a:rPr lang="en-US" sz="2000" dirty="0" smtClean="0">
                <a:solidFill>
                  <a:schemeClr val="accent2"/>
                </a:solidFill>
                <a:cs typeface="Arial" panose="020B0604020202020204" pitchFamily="34" charset="0"/>
              </a:rPr>
              <a:t>Content vector</a:t>
            </a:r>
            <a:endParaRPr lang="en-US" sz="20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34850"/>
            <a:ext cx="3619500" cy="561975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 bwMode="auto">
          <a:xfrm flipV="1">
            <a:off x="3588106" y="2996825"/>
            <a:ext cx="0" cy="873934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4572000" y="2996825"/>
            <a:ext cx="0" cy="873934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09600" y="1574371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Asymmetric Kernel Bilinear model(AKBM)</a:t>
            </a:r>
          </a:p>
        </p:txBody>
      </p:sp>
    </p:spTree>
    <p:extLst>
      <p:ext uri="{BB962C8B-B14F-4D97-AF65-F5344CB8AC3E}">
        <p14:creationId xmlns:p14="http://schemas.microsoft.com/office/powerpoint/2010/main" val="16541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1133475"/>
          </a:xfrm>
        </p:spPr>
        <p:txBody>
          <a:bodyPr/>
          <a:lstStyle/>
          <a:p>
            <a:r>
              <a:rPr lang="en-US" sz="3600" dirty="0">
                <a:solidFill>
                  <a:schemeClr val="accent2"/>
                </a:solidFill>
              </a:rPr>
              <a:t>Non-linear Style-Content Factorization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157437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Learning the Asymmetric Kernel Bilinear model(AKBM) parameters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34400" y="2677355"/>
            <a:ext cx="676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Sans serif"/>
                <a:ea typeface="Verdana" panose="020B0604030504040204" pitchFamily="34" charset="0"/>
                <a:cs typeface="Verdana" panose="020B0604030504040204" pitchFamily="34" charset="0"/>
              </a:rPr>
              <a:t>(13)</a:t>
            </a:r>
            <a:endParaRPr lang="en-US" sz="2000" dirty="0">
              <a:solidFill>
                <a:schemeClr val="tx1"/>
              </a:solidFill>
              <a:latin typeface="Sans serif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2667000" y="3372120"/>
            <a:ext cx="0" cy="873934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7741443" y="3329957"/>
            <a:ext cx="0" cy="873934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188243" y="4154445"/>
            <a:ext cx="2857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474A5"/>
                </a:solidFill>
                <a:cs typeface="Arial" panose="020B0604020202020204" pitchFamily="34" charset="0"/>
              </a:rPr>
              <a:t>      </a:t>
            </a:r>
            <a:r>
              <a:rPr lang="en-US" sz="2000" dirty="0" smtClean="0">
                <a:solidFill>
                  <a:schemeClr val="accent2"/>
                </a:solidFill>
                <a:cs typeface="Arial" panose="020B0604020202020204" pitchFamily="34" charset="0"/>
              </a:rPr>
              <a:t>Data fitting term</a:t>
            </a:r>
            <a:endParaRPr lang="en-US" sz="20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1236" y="4115559"/>
            <a:ext cx="2857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474A5"/>
                </a:solidFill>
                <a:cs typeface="Arial" panose="020B0604020202020204" pitchFamily="34" charset="0"/>
              </a:rPr>
              <a:t>      </a:t>
            </a:r>
            <a:r>
              <a:rPr lang="en-US" sz="2000" dirty="0">
                <a:solidFill>
                  <a:srgbClr val="2474A5"/>
                </a:solidFill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2474A5"/>
                </a:solidFill>
                <a:cs typeface="Arial" panose="020B0604020202020204" pitchFamily="34" charset="0"/>
              </a:rPr>
              <a:t>      </a:t>
            </a:r>
            <a:r>
              <a:rPr lang="en-US" sz="2000" dirty="0" smtClean="0">
                <a:solidFill>
                  <a:schemeClr val="accent2"/>
                </a:solidFill>
                <a:cs typeface="Arial" panose="020B0604020202020204" pitchFamily="34" charset="0"/>
              </a:rPr>
              <a:t>Regularizer</a:t>
            </a:r>
            <a:endParaRPr lang="en-US" sz="20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733820"/>
            <a:ext cx="8229600" cy="59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0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1133475"/>
          </a:xfrm>
        </p:spPr>
        <p:txBody>
          <a:bodyPr/>
          <a:lstStyle/>
          <a:p>
            <a:r>
              <a:rPr lang="en-US" sz="3600" dirty="0">
                <a:solidFill>
                  <a:schemeClr val="accent2"/>
                </a:solidFill>
              </a:rPr>
              <a:t>Non-linear Style-Content Factorization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3913" y="1567547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Learning the Asymmetric Kernel </a:t>
            </a:r>
            <a:r>
              <a:rPr 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Bilinear model(AKBM) parameters</a:t>
            </a:r>
            <a:endParaRPr lang="en-US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3913" y="3664053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The mapping function is not known.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44196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Kernel trick</a:t>
            </a:r>
            <a:r>
              <a:rPr 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 comes to rescue.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10600" y="2677355"/>
            <a:ext cx="676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Sans serif"/>
                <a:ea typeface="Verdana" panose="020B0604030504040204" pitchFamily="34" charset="0"/>
                <a:cs typeface="Verdana" panose="020B0604030504040204" pitchFamily="34" charset="0"/>
              </a:rPr>
              <a:t>(13)</a:t>
            </a:r>
            <a:endParaRPr lang="en-US" sz="2000" dirty="0">
              <a:solidFill>
                <a:schemeClr val="tx1"/>
              </a:solidFill>
              <a:latin typeface="Sans serif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733820"/>
            <a:ext cx="8229600" cy="59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1133475"/>
          </a:xfrm>
        </p:spPr>
        <p:txBody>
          <a:bodyPr/>
          <a:lstStyle/>
          <a:p>
            <a:r>
              <a:rPr lang="en-US" sz="3600" dirty="0">
                <a:solidFill>
                  <a:schemeClr val="accent2"/>
                </a:solidFill>
              </a:rPr>
              <a:t>Non-linear Style-Content Factorization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157437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Learning the Asymmetric Kernel Bilinear model(AKBM) parameters</a:t>
            </a:r>
          </a:p>
        </p:txBody>
      </p:sp>
      <p:sp>
        <p:nvSpPr>
          <p:cNvPr id="3" name="Down Arrow 2"/>
          <p:cNvSpPr/>
          <p:nvPr/>
        </p:nvSpPr>
        <p:spPr bwMode="auto">
          <a:xfrm>
            <a:off x="4343400" y="3429000"/>
            <a:ext cx="381000" cy="114300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3815834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  <a:latin typeface="Sans serif"/>
              </a:rPr>
              <a:t>Kernel </a:t>
            </a:r>
            <a:r>
              <a:rPr lang="en-US" sz="20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Trick</a:t>
            </a:r>
            <a:endParaRPr lang="en-US" sz="2000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1" y="4758851"/>
            <a:ext cx="8316979" cy="5828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10600" y="2677355"/>
            <a:ext cx="676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Sans serif"/>
                <a:ea typeface="Verdana" panose="020B0604030504040204" pitchFamily="34" charset="0"/>
                <a:cs typeface="Verdana" panose="020B0604030504040204" pitchFamily="34" charset="0"/>
              </a:rPr>
              <a:t>(13)</a:t>
            </a:r>
            <a:endParaRPr lang="en-US" sz="2000" dirty="0">
              <a:solidFill>
                <a:schemeClr val="tx1"/>
              </a:solidFill>
              <a:latin typeface="Sans serif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733820"/>
            <a:ext cx="8229600" cy="59613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534400" y="4781490"/>
            <a:ext cx="676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Sans serif"/>
                <a:ea typeface="Verdana" panose="020B0604030504040204" pitchFamily="34" charset="0"/>
                <a:cs typeface="Verdana" panose="020B0604030504040204" pitchFamily="34" charset="0"/>
              </a:rPr>
              <a:t>(14)</a:t>
            </a:r>
            <a:endParaRPr lang="en-US" sz="2000" dirty="0">
              <a:solidFill>
                <a:schemeClr val="tx1"/>
              </a:solidFill>
              <a:latin typeface="Sans serif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3913" y="57105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Here       is the kernel matrix.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785402"/>
            <a:ext cx="381000" cy="31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2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1133475"/>
          </a:xfrm>
        </p:spPr>
        <p:txBody>
          <a:bodyPr/>
          <a:lstStyle/>
          <a:p>
            <a:r>
              <a:rPr lang="en-US" sz="3600" dirty="0">
                <a:solidFill>
                  <a:schemeClr val="accent2"/>
                </a:solidFill>
              </a:rPr>
              <a:t>Non-linear Style-Content Factorization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117949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Learning the Asymmetric Kernel Bilinear model(AKBM) parameters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1" y="2320451"/>
            <a:ext cx="8316979" cy="5828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534400" y="2343090"/>
            <a:ext cx="676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Sans serif"/>
                <a:ea typeface="Verdana" panose="020B0604030504040204" pitchFamily="34" charset="0"/>
                <a:cs typeface="Verdana" panose="020B0604030504040204" pitchFamily="34" charset="0"/>
              </a:rPr>
              <a:t>(14)</a:t>
            </a:r>
            <a:endParaRPr lang="en-US" sz="2000" dirty="0">
              <a:solidFill>
                <a:schemeClr val="tx1"/>
              </a:solidFill>
              <a:latin typeface="Sans serif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52400" y="36648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Objective is non-convex in     and       , but convex with respect to any one of them.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087" y="3745468"/>
            <a:ext cx="403654" cy="282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856" y="3745468"/>
            <a:ext cx="440031" cy="2820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146713" y="4590871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We solve it by alternating between solving the convex problem for      keeping        constant and vice-versa.   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687" y="5030581"/>
            <a:ext cx="403654" cy="2820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087" y="5063597"/>
            <a:ext cx="440031" cy="28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8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66049"/>
            <a:ext cx="7762875" cy="82455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Introduction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33400" y="2992398"/>
            <a:ext cx="1828800" cy="9906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971800" y="2992398"/>
            <a:ext cx="1828800" cy="9906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86400" y="2992398"/>
            <a:ext cx="1828800" cy="9906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2362200" y="3373398"/>
            <a:ext cx="609600" cy="3048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4800600" y="3335298"/>
            <a:ext cx="685800" cy="3048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9650" y="327076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Image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3184267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Feature Extraction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330303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Classifier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508393" y="6040398"/>
            <a:ext cx="2416407" cy="0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>
          <a:xfrm flipH="1" flipV="1">
            <a:off x="5486400" y="4332975"/>
            <a:ext cx="20053" cy="1707423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3" name="Straight Connector 12"/>
          <p:cNvCxnSpPr/>
          <p:nvPr/>
        </p:nvCxnSpPr>
        <p:spPr>
          <a:xfrm>
            <a:off x="6061393" y="4352566"/>
            <a:ext cx="969060" cy="160544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3" name="Elbow Connector 32"/>
          <p:cNvCxnSpPr>
            <a:endCxn id="6" idx="0"/>
          </p:cNvCxnSpPr>
          <p:nvPr/>
        </p:nvCxnSpPr>
        <p:spPr bwMode="auto">
          <a:xfrm>
            <a:off x="4876800" y="2154198"/>
            <a:ext cx="1524000" cy="838200"/>
          </a:xfrm>
          <a:prstGeom prst="bent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3429000" y="1981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Image labels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70" y="4332975"/>
            <a:ext cx="666712" cy="66671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19" y="4332975"/>
            <a:ext cx="666712" cy="66671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19" y="5363053"/>
            <a:ext cx="666712" cy="66671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68" y="5373686"/>
            <a:ext cx="666712" cy="66671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1" name="TextBox 50"/>
          <p:cNvSpPr txBox="1"/>
          <p:nvPr/>
        </p:nvSpPr>
        <p:spPr>
          <a:xfrm>
            <a:off x="1059998" y="4049220"/>
            <a:ext cx="72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“2”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85883" y="5683046"/>
            <a:ext cx="1320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“Not 2”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84350" y="5568133"/>
            <a:ext cx="72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“2”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12633" y="5049798"/>
            <a:ext cx="1320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“Not 2”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5374" y="984448"/>
            <a:ext cx="81133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Visual Recognition &amp; Retrieval</a:t>
            </a:r>
            <a:endParaRPr lang="en-US" sz="2400" dirty="0">
              <a:solidFill>
                <a:schemeClr val="tx1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Handwritten digit classification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691008"/>
            <a:ext cx="486055" cy="48605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140" y="5261719"/>
            <a:ext cx="486055" cy="48605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795" y="4550425"/>
            <a:ext cx="449262" cy="44926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528" y="5177063"/>
            <a:ext cx="513868" cy="51386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8522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1133475"/>
          </a:xfrm>
        </p:spPr>
        <p:txBody>
          <a:bodyPr/>
          <a:lstStyle/>
          <a:p>
            <a:r>
              <a:rPr lang="en-US" sz="3600" dirty="0">
                <a:solidFill>
                  <a:schemeClr val="accent2"/>
                </a:solidFill>
              </a:rPr>
              <a:t>Non-linear Style-Content Factorization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1574371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Representing content using AKBM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" y="222871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For novel query      in any style     , content       is found by minimizing following objective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380354"/>
            <a:ext cx="3810000" cy="5437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486" y="2248332"/>
            <a:ext cx="409985" cy="3771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313356"/>
            <a:ext cx="299444" cy="2592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060" y="2263290"/>
            <a:ext cx="475297" cy="30467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105525" y="3421597"/>
            <a:ext cx="676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Sans serif"/>
                <a:ea typeface="Verdana" panose="020B0604030504040204" pitchFamily="34" charset="0"/>
                <a:cs typeface="Verdana" panose="020B0604030504040204" pitchFamily="34" charset="0"/>
              </a:rPr>
              <a:t>(15)</a:t>
            </a:r>
            <a:endParaRPr lang="en-US" sz="2000" dirty="0">
              <a:solidFill>
                <a:schemeClr val="tx1"/>
              </a:solidFill>
              <a:latin typeface="Sans serif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72325" y="4252594"/>
            <a:ext cx="676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Sans serif"/>
                <a:ea typeface="Verdana" panose="020B0604030504040204" pitchFamily="34" charset="0"/>
                <a:cs typeface="Verdana" panose="020B0604030504040204" pitchFamily="34" charset="0"/>
              </a:rPr>
              <a:t>(16)</a:t>
            </a:r>
            <a:endParaRPr lang="en-US" sz="2000" dirty="0">
              <a:solidFill>
                <a:schemeClr val="tx1"/>
              </a:solidFill>
              <a:latin typeface="Sans serif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252594"/>
            <a:ext cx="5108139" cy="46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5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52401"/>
            <a:ext cx="7762875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Datasets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314783"/>
              </p:ext>
            </p:extLst>
          </p:nvPr>
        </p:nvGraphicFramePr>
        <p:xfrm>
          <a:off x="762000" y="1095830"/>
          <a:ext cx="8220075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895600"/>
                <a:gridCol w="3190875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Dataset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distinct words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word images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</a:t>
                      </a:r>
                      <a:endParaRPr 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19472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D2</a:t>
                      </a:r>
                      <a:endParaRPr 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4923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D3</a:t>
                      </a:r>
                      <a:endParaRPr 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8463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</a:t>
                      </a:r>
                      <a:endParaRPr 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13557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D5</a:t>
                      </a:r>
                      <a:endParaRPr 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2868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Dlab</a:t>
                      </a:r>
                      <a:endParaRPr 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297740"/>
            <a:ext cx="8194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D1-D5 </a:t>
            </a:r>
            <a:r>
              <a:rPr 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consists of word images from 5 different books, varying in font.</a:t>
            </a:r>
          </a:p>
          <a:p>
            <a:endParaRPr lang="en-US" sz="24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Dlab </a:t>
            </a:r>
            <a:r>
              <a:rPr 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is generated under laboratory settings, consists of 10 widely varying fonts.</a:t>
            </a:r>
            <a:endParaRPr lang="en-US" sz="2400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3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52401"/>
            <a:ext cx="7762875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Datasets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8" y="990600"/>
            <a:ext cx="7950200" cy="50884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95800" y="6172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Sans serif"/>
              </a:rPr>
              <a:t>Dlab</a:t>
            </a:r>
            <a:endParaRPr lang="en-US" sz="2400" dirty="0">
              <a:solidFill>
                <a:schemeClr val="accent2"/>
              </a:solidFill>
              <a:latin typeface="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0499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762875" cy="914399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Experimental Results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994595"/>
              </p:ext>
            </p:extLst>
          </p:nvPr>
        </p:nvGraphicFramePr>
        <p:xfrm>
          <a:off x="152399" y="1397000"/>
          <a:ext cx="8915402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982"/>
                <a:gridCol w="1177025"/>
                <a:gridCol w="1173079"/>
                <a:gridCol w="1094873"/>
                <a:gridCol w="1173079"/>
                <a:gridCol w="1251285"/>
                <a:gridCol w="1173079"/>
              </a:tblGrid>
              <a:tr h="50800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D1-&gt;D2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D1-&gt;D3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D1-&gt;D4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D2-&gt;D1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D2-&gt;D3</a:t>
                      </a:r>
                    </a:p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D2-&gt;D4</a:t>
                      </a:r>
                    </a:p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08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Transfer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08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ABM(Freeman </a:t>
                      </a:r>
                      <a:r>
                        <a:rPr lang="en-US" sz="2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al.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08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AKBM(ours)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3810000"/>
            <a:ext cx="8220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Asymmetric Kernel Bilinear model(AKBM) refers to our Kernelized style-content factorization.</a:t>
            </a:r>
            <a:endParaRPr lang="en-US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50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838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cs typeface="Arial" panose="020B0604020202020204" pitchFamily="34" charset="0"/>
              </a:rPr>
              <a:t>Query</a:t>
            </a:r>
            <a:endParaRPr lang="en-US" sz="24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cs typeface="Arial" panose="020B0604020202020204" pitchFamily="34" charset="0"/>
              </a:rPr>
              <a:t>Retrieved Images(Cross font)</a:t>
            </a:r>
            <a:endParaRPr lang="en-US" sz="24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167734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cs typeface="Arial" panose="020B0604020202020204" pitchFamily="34" charset="0"/>
              </a:rPr>
              <a:t>No Transfer</a:t>
            </a:r>
            <a:endParaRPr lang="en-US" sz="24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3800" y="2815878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cs typeface="Arial" panose="020B0604020202020204" pitchFamily="34" charset="0"/>
              </a:rPr>
              <a:t>AKBM</a:t>
            </a:r>
            <a:endParaRPr lang="en-US" sz="24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615" y="2843174"/>
            <a:ext cx="945504" cy="586769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843174"/>
            <a:ext cx="936585" cy="586769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99" y="2843174"/>
            <a:ext cx="945504" cy="586769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843174"/>
            <a:ext cx="954424" cy="586769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72" y="2843174"/>
            <a:ext cx="867142" cy="58676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770" y="1676400"/>
            <a:ext cx="963806" cy="62788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04" y="1704937"/>
            <a:ext cx="942731" cy="577491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29" y="1700174"/>
            <a:ext cx="906858" cy="582148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95412"/>
            <a:ext cx="959813" cy="586806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71" y="1676400"/>
            <a:ext cx="867142" cy="60539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7204841" y="446927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cs typeface="Arial" panose="020B0604020202020204" pitchFamily="34" charset="0"/>
              </a:rPr>
              <a:t>No Transfer</a:t>
            </a:r>
            <a:endParaRPr lang="en-US" sz="24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85841" y="576021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cs typeface="Arial" panose="020B0604020202020204" pitchFamily="34" charset="0"/>
              </a:rPr>
              <a:t>AKBM</a:t>
            </a:r>
            <a:endParaRPr lang="en-US" sz="24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40" y="5648536"/>
            <a:ext cx="902338" cy="649539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41" y="5658134"/>
            <a:ext cx="877283" cy="639913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641" y="5648536"/>
            <a:ext cx="908805" cy="649539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41" y="5658134"/>
            <a:ext cx="920443" cy="639913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2" y="5648535"/>
            <a:ext cx="822950" cy="6495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648" y="4467425"/>
            <a:ext cx="894686" cy="706853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41" y="4467425"/>
            <a:ext cx="877283" cy="706853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641" y="4488836"/>
            <a:ext cx="908805" cy="68538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067" y="4488837"/>
            <a:ext cx="905783" cy="71640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42" y="4467424"/>
            <a:ext cx="822950" cy="6495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759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7772400" cy="40810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5634335"/>
            <a:ext cx="745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Retrieval results on </a:t>
            </a:r>
            <a:r>
              <a:rPr lang="en-US" sz="24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Dlab</a:t>
            </a:r>
            <a:endParaRPr lang="en-US" sz="2400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762875" cy="914399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Experimental Results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50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66049"/>
            <a:ext cx="7762875" cy="82455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Overview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5374" y="984448"/>
            <a:ext cx="879862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Visual Recognition &amp; Retrieval Tasks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Challenges in Visual Recognition &amp; Retrieval</a:t>
            </a:r>
          </a:p>
          <a:p>
            <a:pPr marL="1200150" lvl="1" indent="-457200">
              <a:buFont typeface="+mj-lt"/>
              <a:buAutoNum type="alphaLcParenR"/>
            </a:pP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Dataset Shift</a:t>
            </a:r>
          </a:p>
          <a:p>
            <a:pPr marL="1200150" lvl="1" indent="-457200">
              <a:buFont typeface="+mj-lt"/>
              <a:buAutoNum type="alphaLcParenR"/>
            </a:pP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Large number of categories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Handling Dataset Shift</a:t>
            </a:r>
          </a:p>
          <a:p>
            <a:pPr marL="1200150" lvl="1" indent="-457200">
              <a:buFont typeface="+mj-lt"/>
              <a:buAutoNum type="alphaLcParenR"/>
            </a:pP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Handling 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Dataset Shift in object recognition by Domain 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Adaptation</a:t>
            </a:r>
          </a:p>
          <a:p>
            <a:pPr marL="1200150" lvl="1" indent="-457200">
              <a:buFont typeface="+mj-lt"/>
              <a:buAutoNum type="alphaLcParenR"/>
            </a:pP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Handling Dataset Shift in 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digit classification 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by Domain 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Adaptation</a:t>
            </a:r>
          </a:p>
          <a:p>
            <a:pPr marL="1200150" lvl="1" indent="-457200">
              <a:buFont typeface="+mj-lt"/>
              <a:buAutoNum type="alphaLcParenR"/>
            </a:pP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Handling Dataset Shift in word image retrieval by Kernelized Feature 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Extraction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Handling large number of categories via Transfer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1828800"/>
            <a:ext cx="7762875" cy="25146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4.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Handling large number of categories via Transfer Learning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66049"/>
            <a:ext cx="7762875" cy="82455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Problem Statement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533399" y="1371600"/>
            <a:ext cx="86106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9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8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7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6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6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409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409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409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409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design a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scalable classifier based document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image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retrieval system.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309481"/>
            <a:ext cx="4610100" cy="2945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5254823"/>
            <a:ext cx="4551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Around 200K word categories in English language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29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66049"/>
            <a:ext cx="7762875" cy="82455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Proposed Approach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84" y="1981200"/>
            <a:ext cx="2698416" cy="2743200"/>
          </a:xfrm>
          <a:prstGeom prst="rect">
            <a:avLst/>
          </a:prstGeom>
        </p:spPr>
      </p:pic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2971800" y="990600"/>
            <a:ext cx="6553200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b="0" baseline="0" dirty="0" smtClean="0"/>
              <a:t>Top few frequent words have most coverage.</a:t>
            </a:r>
          </a:p>
          <a:p>
            <a:pPr eaLnBrk="1" hangingPunct="1">
              <a:defRPr/>
            </a:pPr>
            <a:endParaRPr lang="en-US" sz="2400" b="0" baseline="0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b="0" baseline="0" dirty="0" smtClean="0"/>
              <a:t>A query word can be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200" b="0" i="1" baseline="0" dirty="0" smtClean="0"/>
              <a:t>Frequent query</a:t>
            </a:r>
            <a:r>
              <a:rPr lang="en-US" sz="2200" b="0" baseline="0" dirty="0" smtClean="0"/>
              <a:t> : corresponding to the frequent words(higher coverage).</a:t>
            </a:r>
          </a:p>
          <a:p>
            <a:pPr lvl="1" indent="0" eaLnBrk="1" hangingPunct="1">
              <a:defRPr/>
            </a:pPr>
            <a:endParaRPr lang="en-US" sz="2200" b="0" baseline="0" dirty="0" smtClean="0"/>
          </a:p>
          <a:p>
            <a:pPr marL="12001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200" b="0" i="1" baseline="0" dirty="0" smtClean="0"/>
              <a:t>Rare query</a:t>
            </a:r>
            <a:r>
              <a:rPr lang="en-US" sz="2200" b="0" baseline="0" dirty="0" smtClean="0"/>
              <a:t> : corresponding to the rare </a:t>
            </a:r>
          </a:p>
          <a:p>
            <a:pPr lvl="1" indent="0" eaLnBrk="1" hangingPunct="1">
              <a:defRPr/>
            </a:pPr>
            <a:r>
              <a:rPr lang="en-US" sz="2200" b="0" baseline="0" dirty="0"/>
              <a:t> </a:t>
            </a:r>
            <a:r>
              <a:rPr lang="en-US" sz="2200" b="0" baseline="0" dirty="0" smtClean="0"/>
              <a:t>     words(less coverage).</a:t>
            </a:r>
          </a:p>
        </p:txBody>
      </p:sp>
    </p:spTree>
    <p:extLst>
      <p:ext uri="{BB962C8B-B14F-4D97-AF65-F5344CB8AC3E}">
        <p14:creationId xmlns:p14="http://schemas.microsoft.com/office/powerpoint/2010/main" val="1521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66049"/>
            <a:ext cx="7762875" cy="82455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Overview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5374" y="984448"/>
            <a:ext cx="81133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Visual Recognition &amp; Retrieval Tasks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Challenges in Visual Recognition &amp; Retrieval</a:t>
            </a:r>
          </a:p>
          <a:p>
            <a:pPr marL="1200150" lvl="1" indent="-457200">
              <a:buFont typeface="+mj-lt"/>
              <a:buAutoNum type="alphaLcParenR"/>
            </a:pPr>
            <a:r>
              <a:rPr lang="en-US" sz="2000" dirty="0" smtClean="0">
                <a:solidFill>
                  <a:srgbClr val="FF0000"/>
                </a:solidFill>
              </a:rPr>
              <a:t>Dataset Shift</a:t>
            </a:r>
          </a:p>
          <a:p>
            <a:pPr marL="1200150" lvl="1" indent="-457200">
              <a:buFont typeface="+mj-lt"/>
              <a:buAutoNum type="alphaLcParenR"/>
            </a:pP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Large number of categories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Handling Dataset Shift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Handling large number of categories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1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66049"/>
            <a:ext cx="7762875" cy="82455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Proposed Approach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0" y="1219200"/>
            <a:ext cx="8991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9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1085850" indent="-342900">
              <a:spcBef>
                <a:spcPct val="20000"/>
              </a:spcBef>
              <a:buFont typeface="Arial" panose="020B0604020202020204" pitchFamily="34" charset="0"/>
              <a:buChar char="–"/>
              <a:defRPr sz="8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7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6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6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409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409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409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409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Classifiers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trained for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frequent queries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&amp; synthesized on-the-fly for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rare queries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Rare queries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consist of characters already present in one or multiple frequent queries.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synthesize classifier for a novel rare query, cut and paste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relevant portions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from existing frequent classifiers.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3880465"/>
            <a:ext cx="3524250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667000" y="3712190"/>
            <a:ext cx="4102100" cy="2478087"/>
          </a:xfrm>
          <a:prstGeom prst="roundRect">
            <a:avLst/>
          </a:prstGeom>
          <a:noFill/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4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66049"/>
            <a:ext cx="7762875" cy="82455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Proposed Approach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685800" y="1066800"/>
            <a:ext cx="822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b="0" baseline="0" dirty="0" smtClean="0"/>
              <a:t>On-the-fly classifier synthesis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4665"/>
            <a:ext cx="8305800" cy="3423875"/>
          </a:xfrm>
          <a:prstGeom prst="rect">
            <a:avLst/>
          </a:prstGeom>
          <a:ln cap="rnd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630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66049"/>
            <a:ext cx="7762875" cy="82455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Proposed Approach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685800" y="1066800"/>
            <a:ext cx="822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b="0" baseline="0" dirty="0" smtClean="0"/>
              <a:t>On-the-fly classifier synthesis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4665"/>
            <a:ext cx="8305799" cy="3423875"/>
          </a:xfrm>
          <a:prstGeom prst="rect">
            <a:avLst/>
          </a:prstGeom>
          <a:ln cap="rnd">
            <a:solidFill>
              <a:schemeClr val="tx1"/>
            </a:solidFill>
          </a:ln>
        </p:spPr>
      </p:pic>
      <p:cxnSp>
        <p:nvCxnSpPr>
          <p:cNvPr id="10" name="Straight Connector 9"/>
          <p:cNvCxnSpPr/>
          <p:nvPr/>
        </p:nvCxnSpPr>
        <p:spPr bwMode="auto">
          <a:xfrm>
            <a:off x="4114800" y="2438400"/>
            <a:ext cx="0" cy="2286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1752600" y="2667000"/>
            <a:ext cx="2362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1752600" y="2667000"/>
            <a:ext cx="0" cy="457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3276600" y="2780414"/>
            <a:ext cx="0" cy="34378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800600" y="2438400"/>
            <a:ext cx="0" cy="3429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029200" y="2438400"/>
            <a:ext cx="0" cy="2286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5029200" y="2667000"/>
            <a:ext cx="2667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7688239" y="2667000"/>
            <a:ext cx="7961" cy="457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4800600" y="2781300"/>
            <a:ext cx="914400" cy="88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5707040" y="2781300"/>
            <a:ext cx="7960" cy="3429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3276600" y="2780414"/>
            <a:ext cx="914400" cy="88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4191000" y="2437514"/>
            <a:ext cx="0" cy="3429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7688239" y="3505200"/>
            <a:ext cx="0" cy="838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5021239" y="4335453"/>
            <a:ext cx="2667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H="1">
            <a:off x="5021238" y="4335452"/>
            <a:ext cx="3981" cy="2365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H="1">
            <a:off x="5707040" y="3497252"/>
            <a:ext cx="7960" cy="6175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4648200" y="4114800"/>
            <a:ext cx="106680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>
            <a:off x="4648200" y="4114800"/>
            <a:ext cx="1991" cy="457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H="1">
            <a:off x="3268640" y="3489539"/>
            <a:ext cx="7960" cy="6175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flipH="1">
            <a:off x="3268640" y="4107087"/>
            <a:ext cx="106680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H="1">
            <a:off x="4331050" y="4107087"/>
            <a:ext cx="1991" cy="457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4114800" y="4267200"/>
            <a:ext cx="7278" cy="304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flipH="1">
            <a:off x="1749143" y="4267200"/>
            <a:ext cx="237293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flipH="1">
            <a:off x="1749143" y="3497252"/>
            <a:ext cx="2511" cy="7699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3725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66049"/>
            <a:ext cx="7762875" cy="82455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Datasets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58339"/>
              </p:ext>
            </p:extLst>
          </p:nvPr>
        </p:nvGraphicFramePr>
        <p:xfrm>
          <a:off x="1524000" y="1397000"/>
          <a:ext cx="60960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Dataset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Images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book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26,555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books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35,730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book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09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66049"/>
            <a:ext cx="7762875" cy="82455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Experimental Results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34290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Where mAP is the mean average precision for the 100 queries.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931373"/>
              </p:ext>
            </p:extLst>
          </p:nvPr>
        </p:nvGraphicFramePr>
        <p:xfrm>
          <a:off x="1295400" y="1295400"/>
          <a:ext cx="6434137" cy="1920876"/>
        </p:xfrm>
        <a:graphic>
          <a:graphicData uri="http://schemas.openxmlformats.org/drawingml/2006/table">
            <a:tbl>
              <a:tblPr firstRow="1" bandRow="1"/>
              <a:tblGrid>
                <a:gridCol w="941581"/>
                <a:gridCol w="941581"/>
                <a:gridCol w="784651"/>
                <a:gridCol w="1098511"/>
                <a:gridCol w="957168"/>
                <a:gridCol w="922595"/>
                <a:gridCol w="788050"/>
              </a:tblGrid>
              <a:tr h="823240">
                <a:tc>
                  <a:txBody>
                    <a:bodyPr/>
                    <a:lstStyle>
                      <a:lvl1pPr marL="0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1411479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2822956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4234435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5645915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7057392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8468871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9880349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11291828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Dataset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60" marB="4576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1411479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2822956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4234435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5645915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7057392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8468871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9880349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11291828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60" marB="4576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1411479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2822956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4234435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5645915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7057392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8468871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9880349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11291828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60" marB="4576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1411479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2822956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4234435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5645915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7057392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8468871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9880349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11291828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Images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60" marB="4576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1411479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2822956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4234435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5645915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7057392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8468871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9880349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11291828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queries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60" marB="4576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1411479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2822956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4234435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5645915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7057392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8468871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9880349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11291828" algn="l" defTabSz="1411479" rtl="0" eaLnBrk="1" latinLnBrk="0" hangingPunct="1">
                        <a:defRPr sz="55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OCR</a:t>
                      </a:r>
                    </a:p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(mAP)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60" marB="4576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LDA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(mAP)</a:t>
                      </a: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60" marB="457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</a:tr>
              <a:tr h="381105">
                <a:tc>
                  <a:txBody>
                    <a:bodyPr/>
                    <a:lstStyle>
                      <a:lvl1pPr marL="0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1411479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2822956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4234435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5645915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7057392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8468871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9880349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11291828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60" marB="4576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1411479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2822956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4234435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5645915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7057392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8468871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9880349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11291828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book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60" marB="4576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1411479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2822956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4234435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5645915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7057392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8468871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9880349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11291828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60" marB="4576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1411479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2822956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4234435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5645915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7057392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8468871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9880349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11291828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26,555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60" marB="4576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60" marB="4576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60" marB="4576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60" marB="4576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</a:tr>
              <a:tr h="381105">
                <a:tc>
                  <a:txBody>
                    <a:bodyPr/>
                    <a:lstStyle>
                      <a:lvl1pPr marL="0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1411479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2822956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4234435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5645915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7057392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8468871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9880349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11291828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60" marB="4576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1411479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2822956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4234435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5645915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7057392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8468871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9880349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11291828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books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60" marB="4576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1411479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2822956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4234435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5645915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7057392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8468871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9880349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11291828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60" marB="4576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1411479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2822956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4234435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5645915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7057392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8468871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9880349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11291828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35,730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60" marB="4576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60" marB="4576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60" marB="4576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60" marB="4576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</a:tr>
              <a:tr h="335426">
                <a:tc>
                  <a:txBody>
                    <a:bodyPr/>
                    <a:lstStyle>
                      <a:lvl1pPr marL="0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1411479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2822956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4234435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5645915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7057392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8468871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9880349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11291828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60" marB="4576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1411479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2822956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4234435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5645915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7057392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8468871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9880349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11291828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book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60" marB="4576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1411479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2822956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4234435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5645915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7057392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8468871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9880349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11291828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60" marB="4576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1411479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2822956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4234435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5645915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7057392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8468871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9880349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11291828" algn="l" defTabSz="1411479" rtl="0" eaLnBrk="1" latinLnBrk="0" hangingPunct="1">
                        <a:defRPr sz="55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60" marB="4576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60" marB="4576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60" marB="4576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60" marB="4576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6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66049"/>
            <a:ext cx="7762875" cy="82455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Experimental Results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125542"/>
              </p:ext>
            </p:extLst>
          </p:nvPr>
        </p:nvGraphicFramePr>
        <p:xfrm>
          <a:off x="685800" y="1397000"/>
          <a:ext cx="8001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600200"/>
                <a:gridCol w="2133600"/>
                <a:gridCol w="3200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Dataset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queries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</a:t>
                      </a:r>
                    </a:p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(frequent queries)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</a:t>
                      </a:r>
                    </a:p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(rare queries)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" y="3593068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Where mAP is the mean average precision for the 100 queries.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8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66049"/>
            <a:ext cx="7762875" cy="82455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Conclusion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0" y="1219200"/>
            <a:ext cx="8494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9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1085850" indent="-342900">
              <a:spcBef>
                <a:spcPct val="20000"/>
              </a:spcBef>
              <a:buFont typeface="Arial" panose="020B0604020202020204" pitchFamily="34" charset="0"/>
              <a:buChar char="–"/>
              <a:defRPr sz="8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7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6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6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409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409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409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409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Domain Adaptation reduces the mismatch across source &amp; target domains.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0" y="2064603"/>
            <a:ext cx="8494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9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1085850" indent="-342900">
              <a:spcBef>
                <a:spcPct val="20000"/>
              </a:spcBef>
              <a:buFont typeface="Arial" panose="020B0604020202020204" pitchFamily="34" charset="0"/>
              <a:buChar char="–"/>
              <a:defRPr sz="8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7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6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6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409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409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409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409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AKBM is more robust to font variations, in comparison to Asymmetric Bilinear Model.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0" y="2979003"/>
            <a:ext cx="8494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9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1085850" indent="-342900">
              <a:spcBef>
                <a:spcPct val="20000"/>
              </a:spcBef>
              <a:buFont typeface="Arial" panose="020B0604020202020204" pitchFamily="34" charset="0"/>
              <a:buChar char="–"/>
              <a:defRPr sz="8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7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6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6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409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409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409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409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learning can be used to design scalable classifier based word image retrieval systems.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28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66049"/>
            <a:ext cx="7762875" cy="82455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Contributions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0" y="1219200"/>
            <a:ext cx="849400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9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1085850" indent="-342900">
              <a:spcBef>
                <a:spcPct val="20000"/>
              </a:spcBef>
              <a:buFont typeface="Arial" panose="020B0604020202020204" pitchFamily="34" charset="0"/>
              <a:buChar char="–"/>
              <a:defRPr sz="8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7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6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6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409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409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409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409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PSDL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a joint dictionary learning strategy, suitable for domain adaptation.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LPSA: a subspace alignment strategy for domain adaptation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AKBM: a nonlinear style-content factorization model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DQC: a transfer learning strategy for on-the-fly learning of word image classifiers.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8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14925"/>
            <a:ext cx="7762875" cy="1133475"/>
          </a:xfrm>
        </p:spPr>
        <p:txBody>
          <a:bodyPr/>
          <a:lstStyle/>
          <a:p>
            <a:r>
              <a:rPr lang="en-US" sz="6000" dirty="0" smtClean="0">
                <a:solidFill>
                  <a:schemeClr val="accent2"/>
                </a:solidFill>
              </a:rPr>
              <a:t>Thank You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7B828C9-CC4E-4FF9-86E9-1A5E185CD9EB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685800" y="166049"/>
            <a:ext cx="7762875" cy="82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DejaVu Sans" charset="0"/>
                <a:cs typeface="DejaVu Sans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DejaVu Sans" charset="0"/>
                <a:cs typeface="DejaVu Sans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DejaVu Sans" charset="0"/>
                <a:cs typeface="DejaVu Sans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ms trebuchet"/>
                <a:ea typeface="DejaVu Sans" charset="0"/>
                <a:cs typeface="DejaVu Sans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r>
              <a:rPr lang="en-US" kern="0" dirty="0" smtClean="0">
                <a:solidFill>
                  <a:schemeClr val="accent2"/>
                </a:solidFill>
              </a:rPr>
              <a:t>Related Publications</a:t>
            </a:r>
            <a:endParaRPr lang="en-US" kern="0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990600"/>
            <a:ext cx="85344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1. Viresh 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Ranjan, Gaurav </a:t>
            </a:r>
            <a:r>
              <a:rPr lang="en-US" sz="1600" dirty="0" err="1">
                <a:solidFill>
                  <a:schemeClr val="tx1"/>
                </a:solidFill>
                <a:cs typeface="Arial" panose="020B0604020202020204" pitchFamily="34" charset="0"/>
              </a:rPr>
              <a:t>Harit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 and C.V. Jawahar: Enhancing World Image Retrieval in Presence </a:t>
            </a:r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of </a:t>
            </a:r>
            <a:r>
              <a:rPr lang="fr-FR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Font </a:t>
            </a:r>
            <a:r>
              <a:rPr lang="fr-FR" sz="1600" dirty="0">
                <a:solidFill>
                  <a:schemeClr val="tx1"/>
                </a:solidFill>
                <a:cs typeface="Arial" panose="020B0604020202020204" pitchFamily="34" charset="0"/>
              </a:rPr>
              <a:t>Variations, International </a:t>
            </a:r>
            <a:r>
              <a:rPr lang="fr-FR" sz="1600" dirty="0" err="1">
                <a:solidFill>
                  <a:schemeClr val="tx1"/>
                </a:solidFill>
                <a:cs typeface="Arial" panose="020B0604020202020204" pitchFamily="34" charset="0"/>
              </a:rPr>
              <a:t>Conference</a:t>
            </a:r>
            <a:r>
              <a:rPr lang="fr-FR" sz="1600" dirty="0">
                <a:solidFill>
                  <a:schemeClr val="tx1"/>
                </a:solidFill>
                <a:cs typeface="Arial" panose="020B0604020202020204" pitchFamily="34" charset="0"/>
              </a:rPr>
              <a:t> on Pattern Recognition, 2014 (Oral</a:t>
            </a:r>
            <a:r>
              <a:rPr lang="fr-FR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</a:p>
          <a:p>
            <a:endParaRPr lang="fr-FR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2. Viresh Ranjan, Gaurav </a:t>
            </a:r>
            <a:r>
              <a:rPr lang="en-US" sz="1600" dirty="0" err="1">
                <a:solidFill>
                  <a:schemeClr val="tx1"/>
                </a:solidFill>
                <a:cs typeface="Arial" panose="020B0604020202020204" pitchFamily="34" charset="0"/>
              </a:rPr>
              <a:t>Harit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 and C.V. Jawahar: Document Retrieval with Unlimited Vocabulary </a:t>
            </a:r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, IEEE 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Winter Conference on Applications of Computer Vision(WACV), </a:t>
            </a:r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2015</a:t>
            </a:r>
          </a:p>
          <a:p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3. Viresh Ranjan, Gaurav </a:t>
            </a:r>
            <a:r>
              <a:rPr lang="en-US" sz="1600" dirty="0" err="1">
                <a:solidFill>
                  <a:schemeClr val="tx1"/>
                </a:solidFill>
                <a:cs typeface="Arial" panose="020B0604020202020204" pitchFamily="34" charset="0"/>
              </a:rPr>
              <a:t>Harit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 and C.V. Jawahar: Learning Partially Shared Dictionaries for </a:t>
            </a:r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Domain Adaptation 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, 12th Asian Conference on Computer Vision (ACCV 2014) (Workshop: </a:t>
            </a:r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FSLCV 2014)</a:t>
            </a:r>
          </a:p>
          <a:p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4. Viresh Ranjan, Gaurav </a:t>
            </a:r>
            <a:r>
              <a:rPr lang="en-US" sz="1600" dirty="0" err="1">
                <a:solidFill>
                  <a:schemeClr val="tx1"/>
                </a:solidFill>
                <a:cs typeface="Arial" panose="020B0604020202020204" pitchFamily="34" charset="0"/>
              </a:rPr>
              <a:t>Harit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 and C.V. Jawahar: Domain Adaptation by Aligning Locality </a:t>
            </a:r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Preserving Subspaces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, 8th International Conference on Advances in Pattern Recognition(ICAPR 2015)</a:t>
            </a:r>
          </a:p>
        </p:txBody>
      </p:sp>
    </p:spTree>
    <p:extLst>
      <p:ext uri="{BB962C8B-B14F-4D97-AF65-F5344CB8AC3E}">
        <p14:creationId xmlns:p14="http://schemas.microsoft.com/office/powerpoint/2010/main" val="2373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66049"/>
            <a:ext cx="7762875" cy="82455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Introduction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5374" y="984448"/>
            <a:ext cx="8113327" cy="1163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Challenges in Visual </a:t>
            </a:r>
            <a:r>
              <a:rPr lang="en-US" sz="2400" dirty="0" smtClean="0">
                <a:solidFill>
                  <a:schemeClr val="tx1"/>
                </a:solidFill>
              </a:rPr>
              <a:t>Recognition &amp; Retrieval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Dataset Shift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2362200"/>
            <a:ext cx="27432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79727" y="2362200"/>
            <a:ext cx="27432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50" y="3276600"/>
            <a:ext cx="1202550" cy="10822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50" y="4572000"/>
            <a:ext cx="1202550" cy="10822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15" y="4648200"/>
            <a:ext cx="1131105" cy="9740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15" y="3276601"/>
            <a:ext cx="1131105" cy="9740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13715" y="2590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Target (test set)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4625" y="2590800"/>
            <a:ext cx="238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Source (training set)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511" y="3159511"/>
            <a:ext cx="1578750" cy="12806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656" y="4250667"/>
            <a:ext cx="1251165" cy="15074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513" y="3239461"/>
            <a:ext cx="1008366" cy="1008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90" y="4628827"/>
            <a:ext cx="998425" cy="9984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43200" y="5943600"/>
            <a:ext cx="3807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Dataset Shift in Object Recognition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66049"/>
            <a:ext cx="7762875" cy="82455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Introduction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5374" y="984448"/>
            <a:ext cx="8113327" cy="79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Challenges in </a:t>
            </a:r>
            <a:r>
              <a:rPr lang="en-US" sz="2400" smtClean="0">
                <a:solidFill>
                  <a:schemeClr val="tx1"/>
                </a:solidFill>
              </a:rPr>
              <a:t>Visual </a:t>
            </a:r>
            <a:r>
              <a:rPr lang="en-US" sz="2400" smtClean="0">
                <a:solidFill>
                  <a:schemeClr val="tx1"/>
                </a:solidFill>
              </a:rPr>
              <a:t>Recognition &amp; Retrieval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Dataset </a:t>
            </a:r>
            <a:r>
              <a:rPr lang="en-US" sz="2000" dirty="0" smtClean="0">
                <a:solidFill>
                  <a:srgbClr val="FF0000"/>
                </a:solidFill>
              </a:rPr>
              <a:t>Shift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57200" y="2787868"/>
            <a:ext cx="8458200" cy="391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 baseline="0">
                <a:solidFill>
                  <a:srgbClr val="000000"/>
                </a:solidFill>
                <a:latin typeface="Sans serif"/>
                <a:ea typeface="+mn-ea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0" dirty="0" smtClean="0"/>
              <a:t>Source(training set)                                    Target(test set)</a:t>
            </a:r>
            <a:endParaRPr lang="en-US" sz="2400" kern="0" dirty="0" smtClean="0">
              <a:solidFill>
                <a:srgbClr val="00B8FF"/>
              </a:solidFill>
            </a:endParaRPr>
          </a:p>
          <a:p>
            <a:pPr marL="0" lvl="1" indent="0">
              <a:spcBef>
                <a:spcPts val="800"/>
              </a:spcBef>
              <a:buFont typeface="Times New Roman" pitchFamily="18" charset="0"/>
              <a:buNone/>
            </a:pPr>
            <a:endParaRPr lang="en-US" sz="2400" kern="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sz="2400" kern="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sz="2400" kern="0" dirty="0" smtClean="0"/>
          </a:p>
          <a:p>
            <a:pPr marL="457200" lvl="1" indent="0">
              <a:buNone/>
            </a:pPr>
            <a:endParaRPr lang="en-US" sz="2400" kern="0" dirty="0" smtClean="0"/>
          </a:p>
          <a:p>
            <a:pPr marL="457200" lvl="1" indent="0">
              <a:buNone/>
            </a:pPr>
            <a:endParaRPr lang="en-US" sz="2400" kern="0" dirty="0"/>
          </a:p>
          <a:p>
            <a:pPr marL="457200" lvl="1" indent="0">
              <a:buNone/>
            </a:pPr>
            <a:endParaRPr lang="en-US" sz="2400" kern="0" dirty="0" smtClean="0"/>
          </a:p>
          <a:p>
            <a:pPr marL="457200" lvl="1" indent="0">
              <a:buNone/>
            </a:pPr>
            <a:r>
              <a:rPr lang="en-US" sz="2400" kern="0" dirty="0" smtClean="0"/>
              <a:t>    Printed                                                  handwritten</a:t>
            </a:r>
            <a:endParaRPr lang="en-US" sz="2400" kern="0" dirty="0"/>
          </a:p>
          <a:p>
            <a:pPr marL="457200" lvl="1" indent="0">
              <a:buNone/>
            </a:pPr>
            <a:endParaRPr lang="en-US" sz="2400" kern="0" dirty="0"/>
          </a:p>
        </p:txBody>
      </p:sp>
      <p:sp>
        <p:nvSpPr>
          <p:cNvPr id="21" name="Rectangle 20"/>
          <p:cNvSpPr/>
          <p:nvPr/>
        </p:nvSpPr>
        <p:spPr>
          <a:xfrm>
            <a:off x="750175" y="3225866"/>
            <a:ext cx="2141483" cy="3089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88117" y="3225866"/>
            <a:ext cx="2141483" cy="3089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50" y="3370575"/>
            <a:ext cx="673951" cy="673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6" y="3370575"/>
            <a:ext cx="673951" cy="673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50" y="5193450"/>
            <a:ext cx="673950" cy="673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50" y="4267200"/>
            <a:ext cx="673950" cy="673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61" y="3370575"/>
            <a:ext cx="659700" cy="673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467" y="3370575"/>
            <a:ext cx="673950" cy="6743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467" y="4267200"/>
            <a:ext cx="673950" cy="673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467" y="5200159"/>
            <a:ext cx="673950" cy="6739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6" y="4267200"/>
            <a:ext cx="673951" cy="673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61" y="4267200"/>
            <a:ext cx="659700" cy="673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6" y="5193450"/>
            <a:ext cx="673951" cy="6806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580" y="5193450"/>
            <a:ext cx="659882" cy="6806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TextBox 34"/>
          <p:cNvSpPr txBox="1"/>
          <p:nvPr/>
        </p:nvSpPr>
        <p:spPr>
          <a:xfrm>
            <a:off x="2441063" y="6364169"/>
            <a:ext cx="3807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Dataset Shift in digits classification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73.5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DejaVu Sans"/>
        <a:cs typeface="DejaVu Sans"/>
      </a:majorFont>
      <a:minorFont>
        <a:latin typeface="Times New Roman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10646</TotalTime>
  <Words>2437</Words>
  <Application>Microsoft Office PowerPoint</Application>
  <PresentationFormat>On-screen Show (4:3)</PresentationFormat>
  <Paragraphs>843</Paragraphs>
  <Slides>78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93" baseType="lpstr">
      <vt:lpstr>ＭＳ Ｐゴシック</vt:lpstr>
      <vt:lpstr>Arial</vt:lpstr>
      <vt:lpstr>Arial Narrow</vt:lpstr>
      <vt:lpstr>Calibri</vt:lpstr>
      <vt:lpstr>Cambria Math</vt:lpstr>
      <vt:lpstr>DejaVu Sans</vt:lpstr>
      <vt:lpstr>ms trebuchet</vt:lpstr>
      <vt:lpstr>Sans serif</vt:lpstr>
      <vt:lpstr>Times New Roman</vt:lpstr>
      <vt:lpstr>Verdana</vt:lpstr>
      <vt:lpstr>Wingdings</vt:lpstr>
      <vt:lpstr>ヒラギノ角ゴ Pro W3</vt:lpstr>
      <vt:lpstr>Office Theme</vt:lpstr>
      <vt:lpstr>1_Office Theme</vt:lpstr>
      <vt:lpstr>משוואה</vt:lpstr>
      <vt:lpstr>Synthesizing Classifiers for Novel Settings</vt:lpstr>
      <vt:lpstr>Overview</vt:lpstr>
      <vt:lpstr>Overview</vt:lpstr>
      <vt:lpstr>Introduction</vt:lpstr>
      <vt:lpstr>Introduction</vt:lpstr>
      <vt:lpstr>Introduction</vt:lpstr>
      <vt:lpstr>Overview</vt:lpstr>
      <vt:lpstr>Introduction</vt:lpstr>
      <vt:lpstr>Introduction</vt:lpstr>
      <vt:lpstr>Introduction</vt:lpstr>
      <vt:lpstr>Overview</vt:lpstr>
      <vt:lpstr>Introduction</vt:lpstr>
      <vt:lpstr>Introduction</vt:lpstr>
      <vt:lpstr>Overview</vt:lpstr>
      <vt:lpstr>3. a. Handling Dataset Shift in object recognition by Domain Adaptation</vt:lpstr>
      <vt:lpstr>Problem Statement</vt:lpstr>
      <vt:lpstr>Overview of Domain Adaptation</vt:lpstr>
      <vt:lpstr>Proposed Approach </vt:lpstr>
      <vt:lpstr>PowerPoint Presentation</vt:lpstr>
      <vt:lpstr>Proposed Approach </vt:lpstr>
      <vt:lpstr>PowerPoint Presentation</vt:lpstr>
      <vt:lpstr>Learning Domain Specific &amp; Domain Independent features</vt:lpstr>
      <vt:lpstr>Learning Domain Specific &amp; Domain Independent features</vt:lpstr>
      <vt:lpstr>Learning Cross Domain Classifiers</vt:lpstr>
      <vt:lpstr>Learning Cross Domain Classifiers</vt:lpstr>
      <vt:lpstr>Learning Domain Specific &amp; Domain Independent features</vt:lpstr>
      <vt:lpstr>Experiments</vt:lpstr>
      <vt:lpstr>Results</vt:lpstr>
      <vt:lpstr>Results</vt:lpstr>
      <vt:lpstr>Overview</vt:lpstr>
      <vt:lpstr>3. b. Handling Dataset Shift in digit classification by Domain Adaptation</vt:lpstr>
      <vt:lpstr>Problem Statement </vt:lpstr>
      <vt:lpstr>Approach Overview</vt:lpstr>
      <vt:lpstr>PowerPoint Presentation</vt:lpstr>
      <vt:lpstr>PowerPoint Presentation</vt:lpstr>
      <vt:lpstr>Locality Preserving Subspace Alignment(LPSA)</vt:lpstr>
      <vt:lpstr>Locality Preserving Subspace Alignment(LPSA)</vt:lpstr>
      <vt:lpstr>Locality Preserving Subspace Alignment(LPSA)</vt:lpstr>
      <vt:lpstr>PowerPoint Presentation</vt:lpstr>
      <vt:lpstr>Datasets</vt:lpstr>
      <vt:lpstr>Experimental Results</vt:lpstr>
      <vt:lpstr>Experimental Results</vt:lpstr>
      <vt:lpstr>Experimental Results</vt:lpstr>
      <vt:lpstr>Overview</vt:lpstr>
      <vt:lpstr>3.c. Handling Dataset Shift in word image retrieval by Kernelized Feature Extraction </vt:lpstr>
      <vt:lpstr>Style-Content Factorization</vt:lpstr>
      <vt:lpstr>Style-Content Factorization</vt:lpstr>
      <vt:lpstr>Style-Content Factorization</vt:lpstr>
      <vt:lpstr>Style-Content Factorization</vt:lpstr>
      <vt:lpstr>Style-Content Factorization</vt:lpstr>
      <vt:lpstr>Style-Content Factorization</vt:lpstr>
      <vt:lpstr>Style-Content Factorization</vt:lpstr>
      <vt:lpstr>Style-Content Factorization</vt:lpstr>
      <vt:lpstr>Non-linear Style-Content Factorization</vt:lpstr>
      <vt:lpstr>Non-linear Style-Content Factorization</vt:lpstr>
      <vt:lpstr>Non-linear Style-Content Factorization</vt:lpstr>
      <vt:lpstr>Non-linear Style-Content Factorization</vt:lpstr>
      <vt:lpstr>Non-linear Style-Content Factorization</vt:lpstr>
      <vt:lpstr>Non-linear Style-Content Factorization</vt:lpstr>
      <vt:lpstr>Non-linear Style-Content Factorization</vt:lpstr>
      <vt:lpstr>Datasets</vt:lpstr>
      <vt:lpstr>Datasets</vt:lpstr>
      <vt:lpstr>Experimental Results</vt:lpstr>
      <vt:lpstr>PowerPoint Presentation</vt:lpstr>
      <vt:lpstr>Experimental Results</vt:lpstr>
      <vt:lpstr>Overview</vt:lpstr>
      <vt:lpstr>4. Handling large number of categories via Transfer Learning </vt:lpstr>
      <vt:lpstr>Problem Statement</vt:lpstr>
      <vt:lpstr>Proposed Approach</vt:lpstr>
      <vt:lpstr>Proposed Approach</vt:lpstr>
      <vt:lpstr>Proposed Approach</vt:lpstr>
      <vt:lpstr>Proposed Approach</vt:lpstr>
      <vt:lpstr>Datasets</vt:lpstr>
      <vt:lpstr>Experimental Results</vt:lpstr>
      <vt:lpstr>Experimental Results</vt:lpstr>
      <vt:lpstr>Conclusion</vt:lpstr>
      <vt:lpstr>Contributions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Annotation</dc:title>
  <dc:creator>Anand kumar</dc:creator>
  <cp:lastModifiedBy>idea</cp:lastModifiedBy>
  <cp:revision>869</cp:revision>
  <cp:lastPrinted>1601-01-01T00:00:00Z</cp:lastPrinted>
  <dcterms:created xsi:type="dcterms:W3CDTF">2007-01-17T05:32:40Z</dcterms:created>
  <dcterms:modified xsi:type="dcterms:W3CDTF">2015-05-18T07:45:00Z</dcterms:modified>
</cp:coreProperties>
</file>