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</p:sldMasterIdLst>
  <p:notesMasterIdLst>
    <p:notesMasterId r:id="rId56"/>
  </p:notesMasterIdLst>
  <p:handoutMasterIdLst>
    <p:handoutMasterId r:id="rId57"/>
  </p:handoutMasterIdLst>
  <p:sldIdLst>
    <p:sldId id="264" r:id="rId4"/>
    <p:sldId id="268" r:id="rId5"/>
    <p:sldId id="341" r:id="rId6"/>
    <p:sldId id="335" r:id="rId7"/>
    <p:sldId id="337" r:id="rId8"/>
    <p:sldId id="333" r:id="rId9"/>
    <p:sldId id="317" r:id="rId10"/>
    <p:sldId id="347" r:id="rId11"/>
    <p:sldId id="344" r:id="rId12"/>
    <p:sldId id="345" r:id="rId13"/>
    <p:sldId id="346" r:id="rId14"/>
    <p:sldId id="355" r:id="rId15"/>
    <p:sldId id="324" r:id="rId16"/>
    <p:sldId id="325" r:id="rId17"/>
    <p:sldId id="370" r:id="rId18"/>
    <p:sldId id="371" r:id="rId19"/>
    <p:sldId id="326" r:id="rId20"/>
    <p:sldId id="372" r:id="rId21"/>
    <p:sldId id="304" r:id="rId22"/>
    <p:sldId id="357" r:id="rId23"/>
    <p:sldId id="353" r:id="rId24"/>
    <p:sldId id="327" r:id="rId25"/>
    <p:sldId id="270" r:id="rId26"/>
    <p:sldId id="284" r:id="rId27"/>
    <p:sldId id="340" r:id="rId28"/>
    <p:sldId id="290" r:id="rId29"/>
    <p:sldId id="368" r:id="rId30"/>
    <p:sldId id="296" r:id="rId31"/>
    <p:sldId id="303" r:id="rId32"/>
    <p:sldId id="363" r:id="rId33"/>
    <p:sldId id="364" r:id="rId34"/>
    <p:sldId id="302" r:id="rId35"/>
    <p:sldId id="367" r:id="rId36"/>
    <p:sldId id="365" r:id="rId37"/>
    <p:sldId id="307" r:id="rId38"/>
    <p:sldId id="275" r:id="rId39"/>
    <p:sldId id="331" r:id="rId40"/>
    <p:sldId id="309" r:id="rId41"/>
    <p:sldId id="361" r:id="rId42"/>
    <p:sldId id="310" r:id="rId43"/>
    <p:sldId id="332" r:id="rId44"/>
    <p:sldId id="276" r:id="rId45"/>
    <p:sldId id="294" r:id="rId46"/>
    <p:sldId id="295" r:id="rId47"/>
    <p:sldId id="360" r:id="rId48"/>
    <p:sldId id="358" r:id="rId49"/>
    <p:sldId id="315" r:id="rId50"/>
    <p:sldId id="318" r:id="rId51"/>
    <p:sldId id="316" r:id="rId52"/>
    <p:sldId id="348" r:id="rId53"/>
    <p:sldId id="349" r:id="rId54"/>
    <p:sldId id="36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83"/>
    <a:srgbClr val="A11386"/>
    <a:srgbClr val="FF9900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652" autoAdjust="0"/>
  </p:normalViewPr>
  <p:slideViewPr>
    <p:cSldViewPr>
      <p:cViewPr>
        <p:scale>
          <a:sx n="77" d="100"/>
          <a:sy n="77" d="100"/>
        </p:scale>
        <p:origin x="-117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498154981549817"/>
          <c:y val="6.205250596658711E-2"/>
          <c:w val="0.52443024391851123"/>
          <c:h val="0.81145584725536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Colour</c:v>
                </c:pt>
              </c:strCache>
            </c:strRef>
          </c:tx>
          <c:spPr>
            <a:solidFill>
              <a:schemeClr val="accent1"/>
            </a:solidFill>
            <a:ln w="1265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265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Red</c:v>
                </c:pt>
                <c:pt idx="1">
                  <c:v>Orange</c:v>
                </c:pt>
                <c:pt idx="2">
                  <c:v>Yellow </c:v>
                </c:pt>
                <c:pt idx="3">
                  <c:v>Blue</c:v>
                </c:pt>
                <c:pt idx="4">
                  <c:v>Grey</c:v>
                </c:pt>
                <c:pt idx="5">
                  <c:v>Green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20.399999999999999</c:v>
                </c:pt>
                <c:pt idx="1">
                  <c:v>40</c:v>
                </c:pt>
                <c:pt idx="2">
                  <c:v>30</c:v>
                </c:pt>
                <c:pt idx="3">
                  <c:v>3</c:v>
                </c:pt>
                <c:pt idx="4">
                  <c:v>60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0"/>
        <c:shape val="box"/>
        <c:axId val="23728128"/>
        <c:axId val="23729664"/>
        <c:axId val="0"/>
      </c:bar3DChart>
      <c:catAx>
        <c:axId val="237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3729664"/>
        <c:crosses val="autoZero"/>
        <c:auto val="1"/>
        <c:lblAlgn val="ctr"/>
        <c:lblOffset val="100"/>
        <c:tickMarkSkip val="1"/>
        <c:noMultiLvlLbl val="0"/>
      </c:catAx>
      <c:valAx>
        <c:axId val="23729664"/>
        <c:scaling>
          <c:orientation val="minMax"/>
        </c:scaling>
        <c:delete val="0"/>
        <c:axPos val="l"/>
        <c:majorGridlines>
          <c:spPr>
            <a:ln w="316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728128"/>
        <c:crosses val="autoZero"/>
        <c:crossBetween val="between"/>
      </c:valAx>
      <c:spPr>
        <a:noFill/>
        <a:ln w="253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A651-A3E2-4712-B695-4A6E78BF78F2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10F45-A926-4142-9CB7-537E8306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B92116-971A-4B3E-A88E-0818FF08269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4450A9-CD07-4A85-85BD-D2FDF5E9B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C31C3CA-4336-46BE-A691-BDA61B55AA84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4403FE-2691-4680-85A1-3A6EE96DC6AA}" type="slidenum">
              <a:rPr lang="en-US" sz="1200">
                <a:solidFill>
                  <a:srgbClr val="000000"/>
                </a:solidFill>
                <a:ea typeface="AR PL KaitiM GB" charset="0"/>
                <a:cs typeface="AR PL KaitiM GB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ea typeface="AR PL KaitiM GB" charset="0"/>
              <a:cs typeface="AR PL KaitiM GB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latin typeface="Arial" charset="0"/>
              <a:ea typeface="AR PL KaitiM GB" charset="0"/>
              <a:cs typeface="AR PL KaitiM GB" charset="0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AD301F-5758-421E-80E1-36B26CBCB801}" type="slidenum">
              <a:rPr lang="en-US" sz="1200">
                <a:solidFill>
                  <a:srgbClr val="000000"/>
                </a:solidFill>
                <a:ea typeface="AR PL KaitiM GB" charset="0"/>
                <a:cs typeface="AR PL KaitiM GB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ea typeface="AR PL KaitiM GB" charset="0"/>
              <a:cs typeface="AR PL KaitiM GB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8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8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If we have already shown a lot of relevant results, there should be less added value in showing more relevant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1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4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4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44808-EA3F-4A40-86DE-136E489710A4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AEE4FF-E60B-4C1E-A64F-0C547E8876A0}" type="slidenum">
              <a:rPr lang="en-US" altLang="zh-CN" sz="1200"/>
              <a:pPr algn="r"/>
              <a:t>32</a:t>
            </a:fld>
            <a:endParaRPr lang="en-US" altLang="zh-CN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Assuming randomization selection of points from a hash bucket, the probability of selecting any point on the hamming ball is almost the same, i.e.,  </a:t>
            </a:r>
            <a:r>
              <a:rPr lang="en-US" sz="1200" dirty="0" smtClean="0">
                <a:solidFill>
                  <a:schemeClr val="accent2"/>
                </a:solidFill>
              </a:rPr>
              <a:t>the points selected are nearly uniform at random and are diverse.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9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84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8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labels per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5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3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7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7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figures to explain</a:t>
            </a:r>
            <a:r>
              <a:rPr lang="en-US" baseline="0" dirty="0" smtClean="0"/>
              <a:t> each case if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8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7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with one of our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9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Replace</a:t>
            </a:r>
            <a:r>
              <a:rPr lang="en-US" baseline="0" dirty="0" smtClean="0"/>
              <a:t> with one of our datasets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3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50A9-CD07-4A85-85BD-D2FDF5E9B3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EC3B-E747-4F72-89C1-CBFC9B8491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9CF38C-AECA-49EE-B936-9A5FDB618A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486E8-F714-4216-93FB-ACA7733934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486E8-F714-4216-93FB-ACA7733934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aseline="0">
                <a:latin typeface="Sans serif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Sans serif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F90F-B33D-4E1A-8748-E6DE25E483FD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2C82-1B33-48E1-A915-A2FBE0737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A8EA-B4E1-4301-BDBF-2CF9ECBD6BF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8E9E-E36A-4C56-8F21-1199723D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82C4D3-DAA4-4038-9B97-A6FF51AD4EBE}" type="datetimeFigureOut">
              <a:rPr lang="en-US" smtClean="0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CA43EF-0C48-4D2C-92BE-406339C79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2" y="1604963"/>
            <a:ext cx="2054225" cy="451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3451" cy="451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6F5A-829F-4250-AC7C-36144F4C973A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D8B-5CB5-4352-9840-32254AA7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81201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A294-0E99-4599-871F-2E4534FF76C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6AB4-328A-4B91-B4D6-D28B6BD3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1AD2EF-084E-4A34-9248-B8B6B2A320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1AD2EF-084E-4A34-9248-B8B6B2A320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0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B7A-9C98-4174-9E67-1A80BE403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599D6-5CC3-425E-BBFC-29FBCFE5C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6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9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981200"/>
            <a:ext cx="38052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B69F-67E4-4CF4-A012-1F77B760F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AD67-A48C-4718-96F2-E58EA9ADA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Sans serif"/>
              </a:defRPr>
            </a:lvl1pPr>
            <a:lvl2pPr>
              <a:defRPr baseline="0">
                <a:latin typeface="Sans serif"/>
              </a:defRPr>
            </a:lvl2pPr>
            <a:lvl3pPr>
              <a:defRPr baseline="0">
                <a:latin typeface="Sans serif"/>
              </a:defRPr>
            </a:lvl3pPr>
            <a:lvl4pPr>
              <a:defRPr baseline="0">
                <a:latin typeface="Sans serif"/>
              </a:defRPr>
            </a:lvl4pPr>
            <a:lvl5pPr>
              <a:defRPr baseline="0">
                <a:latin typeface="Sans serif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2CE0-9AB6-4DD1-A9A4-052536022224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2268-B079-480E-A0DC-E752F238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34701-C586-4B4C-AFAC-0915B8C46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8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FA3B-05EE-4747-BEFD-B987B5749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559B-EBD7-462A-99B7-880FAB2E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4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7B1E-8EC9-46C3-B096-0C4F9B604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9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5582-3F9A-4C2D-97E5-7FC398763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5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1" y="609600"/>
            <a:ext cx="1939925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0551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98BC-8973-43AE-A13A-B60D5C0E4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2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0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F554-0641-4A00-B911-E2F1CE113684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E83A-8D7B-4169-A8CF-7489266E1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7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2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2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4963"/>
            <a:ext cx="4033839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DBC6-4DDD-4B89-A48A-20DF54F27A26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3D5B-E7B5-4DBF-8FA0-0A953467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143F-DF17-4912-8D77-4C543365D48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160E-ACA0-4D77-AACD-E6C145E4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C296-F8E5-4CB7-9E66-6BB9D5A3753A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83FF-456C-4620-A432-738D535B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892A-22D2-4F30-84C0-C883EC6B84A1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BD4D5-D57B-47C5-8CA1-371B7114E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CFF9-961A-493D-B9B1-9CE830CFF9FC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3395-5E89-451E-944F-B099112FF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4BFE-D092-48D0-9EA1-A94D444E967F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B957-58CF-44D2-9C33-C4B7CF26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1981201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1" y="5867401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fld id="{2782C4D3-DAA4-4038-9B97-A6FF51AD4EBE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5867401"/>
            <a:ext cx="2886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5867401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fld id="{BFCA43EF-0C48-4D2C-92BE-406339C79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76200"/>
            <a:ext cx="107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152401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228601" y="838200"/>
            <a:ext cx="1588" cy="434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>
            <a:off x="304801" y="838200"/>
            <a:ext cx="1588" cy="2895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>
            <a:off x="7391400" y="67056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>
            <a:off x="8991601" y="533400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>
            <a:off x="7696200" y="6629400"/>
            <a:ext cx="1219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8915401" y="55626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6" name="Line 17"/>
          <p:cNvSpPr>
            <a:spLocks noChangeShapeType="1"/>
          </p:cNvSpPr>
          <p:nvPr/>
        </p:nvSpPr>
        <p:spPr bwMode="auto">
          <a:xfrm>
            <a:off x="8001000" y="65532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>
            <a:off x="8839201" y="57912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-88968" y="6019800"/>
            <a:ext cx="304868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500"/>
              </a:spcBef>
              <a:spcAft>
                <a:spcPts val="0"/>
              </a:spcAft>
              <a:buSzPct val="100000"/>
              <a:defRPr/>
            </a:pPr>
            <a:r>
              <a:rPr lang="en-IN" sz="800" smtClean="0">
                <a:solidFill>
                  <a:srgbClr val="808080"/>
                </a:solidFill>
                <a:latin typeface="ms trebuchet"/>
              </a:rPr>
              <a:t>IIIT Hyderabad</a:t>
            </a:r>
          </a:p>
        </p:txBody>
      </p:sp>
      <p:sp>
        <p:nvSpPr>
          <p:cNvPr id="104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4963"/>
            <a:ext cx="82200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97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ms trebuche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ms trebuche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ms trebuche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ms trebuche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ms trebuche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1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62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1" y="6248401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6248401"/>
            <a:ext cx="2886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248401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fld id="{001AD2EF-084E-4A34-9248-B8B6B2A32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76200"/>
            <a:ext cx="107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>
            <a:off x="152401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-88968" y="6019800"/>
            <a:ext cx="304868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500"/>
              </a:spcBef>
              <a:spcAft>
                <a:spcPts val="0"/>
              </a:spcAft>
              <a:buSzPct val="100000"/>
              <a:defRPr/>
            </a:pPr>
            <a:r>
              <a:rPr lang="en-IN" sz="800" smtClean="0">
                <a:solidFill>
                  <a:srgbClr val="808080"/>
                </a:solidFill>
                <a:latin typeface="ms trebuchet"/>
              </a:rPr>
              <a:t>IIIT Hyderabad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ms trebuche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ms trebuche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ms trebuche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ms trebuche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ms trebuche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1893-853B-4EF9-BF0E-4A9FD3FDB2E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FF38-A0A9-4A8D-B67C-486CDF9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pn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jpe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jpeg"/><Relationship Id="rId18" Type="http://schemas.openxmlformats.org/officeDocument/2006/relationships/image" Target="../media/image102.jpeg"/><Relationship Id="rId26" Type="http://schemas.openxmlformats.org/officeDocument/2006/relationships/image" Target="../media/image110.jpeg"/><Relationship Id="rId39" Type="http://schemas.openxmlformats.org/officeDocument/2006/relationships/image" Target="../media/image123.jpeg"/><Relationship Id="rId21" Type="http://schemas.openxmlformats.org/officeDocument/2006/relationships/image" Target="../media/image105.jpeg"/><Relationship Id="rId34" Type="http://schemas.openxmlformats.org/officeDocument/2006/relationships/image" Target="../media/image118.jpeg"/><Relationship Id="rId42" Type="http://schemas.openxmlformats.org/officeDocument/2006/relationships/image" Target="../media/image126.jpeg"/><Relationship Id="rId47" Type="http://schemas.openxmlformats.org/officeDocument/2006/relationships/image" Target="../media/image131.jpeg"/><Relationship Id="rId50" Type="http://schemas.openxmlformats.org/officeDocument/2006/relationships/image" Target="../media/image134.jpeg"/><Relationship Id="rId55" Type="http://schemas.openxmlformats.org/officeDocument/2006/relationships/image" Target="../media/image139.jpeg"/><Relationship Id="rId63" Type="http://schemas.openxmlformats.org/officeDocument/2006/relationships/image" Target="../media/image147.jpeg"/><Relationship Id="rId68" Type="http://schemas.openxmlformats.org/officeDocument/2006/relationships/image" Target="../media/image152.jpeg"/><Relationship Id="rId76" Type="http://schemas.openxmlformats.org/officeDocument/2006/relationships/image" Target="../media/image160.jpeg"/><Relationship Id="rId84" Type="http://schemas.openxmlformats.org/officeDocument/2006/relationships/image" Target="../media/image168.jpeg"/><Relationship Id="rId7" Type="http://schemas.openxmlformats.org/officeDocument/2006/relationships/image" Target="../media/image91.jpeg"/><Relationship Id="rId71" Type="http://schemas.openxmlformats.org/officeDocument/2006/relationships/image" Target="../media/image155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00.jpeg"/><Relationship Id="rId29" Type="http://schemas.openxmlformats.org/officeDocument/2006/relationships/image" Target="../media/image113.jpeg"/><Relationship Id="rId11" Type="http://schemas.openxmlformats.org/officeDocument/2006/relationships/image" Target="../media/image95.jpeg"/><Relationship Id="rId24" Type="http://schemas.openxmlformats.org/officeDocument/2006/relationships/image" Target="../media/image108.jpeg"/><Relationship Id="rId32" Type="http://schemas.openxmlformats.org/officeDocument/2006/relationships/image" Target="../media/image116.jpeg"/><Relationship Id="rId37" Type="http://schemas.openxmlformats.org/officeDocument/2006/relationships/image" Target="../media/image121.jpeg"/><Relationship Id="rId40" Type="http://schemas.openxmlformats.org/officeDocument/2006/relationships/image" Target="../media/image124.jpeg"/><Relationship Id="rId45" Type="http://schemas.openxmlformats.org/officeDocument/2006/relationships/image" Target="../media/image129.jpeg"/><Relationship Id="rId53" Type="http://schemas.openxmlformats.org/officeDocument/2006/relationships/image" Target="../media/image137.jpeg"/><Relationship Id="rId58" Type="http://schemas.openxmlformats.org/officeDocument/2006/relationships/image" Target="../media/image142.jpeg"/><Relationship Id="rId66" Type="http://schemas.openxmlformats.org/officeDocument/2006/relationships/image" Target="../media/image150.jpeg"/><Relationship Id="rId74" Type="http://schemas.openxmlformats.org/officeDocument/2006/relationships/image" Target="../media/image158.jpeg"/><Relationship Id="rId79" Type="http://schemas.openxmlformats.org/officeDocument/2006/relationships/image" Target="../media/image163.jpeg"/><Relationship Id="rId5" Type="http://schemas.openxmlformats.org/officeDocument/2006/relationships/image" Target="../media/image89.jpeg"/><Relationship Id="rId61" Type="http://schemas.openxmlformats.org/officeDocument/2006/relationships/image" Target="../media/image145.jpeg"/><Relationship Id="rId82" Type="http://schemas.openxmlformats.org/officeDocument/2006/relationships/image" Target="../media/image166.jpeg"/><Relationship Id="rId19" Type="http://schemas.openxmlformats.org/officeDocument/2006/relationships/image" Target="../media/image103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Relationship Id="rId22" Type="http://schemas.openxmlformats.org/officeDocument/2006/relationships/image" Target="../media/image106.jpeg"/><Relationship Id="rId27" Type="http://schemas.openxmlformats.org/officeDocument/2006/relationships/image" Target="../media/image111.jpeg"/><Relationship Id="rId30" Type="http://schemas.openxmlformats.org/officeDocument/2006/relationships/image" Target="../media/image114.jpeg"/><Relationship Id="rId35" Type="http://schemas.openxmlformats.org/officeDocument/2006/relationships/image" Target="../media/image119.jpeg"/><Relationship Id="rId43" Type="http://schemas.openxmlformats.org/officeDocument/2006/relationships/image" Target="../media/image127.jpeg"/><Relationship Id="rId48" Type="http://schemas.openxmlformats.org/officeDocument/2006/relationships/image" Target="../media/image132.jpeg"/><Relationship Id="rId56" Type="http://schemas.openxmlformats.org/officeDocument/2006/relationships/image" Target="../media/image140.jpeg"/><Relationship Id="rId64" Type="http://schemas.openxmlformats.org/officeDocument/2006/relationships/image" Target="../media/image148.jpeg"/><Relationship Id="rId69" Type="http://schemas.openxmlformats.org/officeDocument/2006/relationships/image" Target="../media/image153.jpeg"/><Relationship Id="rId77" Type="http://schemas.openxmlformats.org/officeDocument/2006/relationships/image" Target="../media/image161.jpeg"/><Relationship Id="rId8" Type="http://schemas.openxmlformats.org/officeDocument/2006/relationships/image" Target="../media/image92.jpeg"/><Relationship Id="rId51" Type="http://schemas.openxmlformats.org/officeDocument/2006/relationships/image" Target="../media/image135.jpeg"/><Relationship Id="rId72" Type="http://schemas.openxmlformats.org/officeDocument/2006/relationships/image" Target="../media/image156.jpeg"/><Relationship Id="rId80" Type="http://schemas.openxmlformats.org/officeDocument/2006/relationships/image" Target="../media/image164.jpeg"/><Relationship Id="rId85" Type="http://schemas.openxmlformats.org/officeDocument/2006/relationships/image" Target="../media/image169.jpeg"/><Relationship Id="rId3" Type="http://schemas.openxmlformats.org/officeDocument/2006/relationships/image" Target="../media/image87.jpeg"/><Relationship Id="rId12" Type="http://schemas.openxmlformats.org/officeDocument/2006/relationships/image" Target="../media/image96.jpeg"/><Relationship Id="rId17" Type="http://schemas.openxmlformats.org/officeDocument/2006/relationships/image" Target="../media/image101.jpeg"/><Relationship Id="rId25" Type="http://schemas.openxmlformats.org/officeDocument/2006/relationships/image" Target="../media/image109.jpeg"/><Relationship Id="rId33" Type="http://schemas.openxmlformats.org/officeDocument/2006/relationships/image" Target="../media/image117.jpeg"/><Relationship Id="rId38" Type="http://schemas.openxmlformats.org/officeDocument/2006/relationships/image" Target="../media/image122.jpeg"/><Relationship Id="rId46" Type="http://schemas.openxmlformats.org/officeDocument/2006/relationships/image" Target="../media/image130.jpeg"/><Relationship Id="rId59" Type="http://schemas.openxmlformats.org/officeDocument/2006/relationships/image" Target="../media/image143.jpeg"/><Relationship Id="rId67" Type="http://schemas.openxmlformats.org/officeDocument/2006/relationships/image" Target="../media/image151.jpeg"/><Relationship Id="rId20" Type="http://schemas.openxmlformats.org/officeDocument/2006/relationships/image" Target="../media/image104.jpeg"/><Relationship Id="rId41" Type="http://schemas.openxmlformats.org/officeDocument/2006/relationships/image" Target="../media/image125.jpeg"/><Relationship Id="rId54" Type="http://schemas.openxmlformats.org/officeDocument/2006/relationships/image" Target="../media/image138.jpeg"/><Relationship Id="rId62" Type="http://schemas.openxmlformats.org/officeDocument/2006/relationships/image" Target="../media/image146.jpeg"/><Relationship Id="rId70" Type="http://schemas.openxmlformats.org/officeDocument/2006/relationships/image" Target="../media/image154.jpeg"/><Relationship Id="rId75" Type="http://schemas.openxmlformats.org/officeDocument/2006/relationships/image" Target="../media/image159.jpeg"/><Relationship Id="rId83" Type="http://schemas.openxmlformats.org/officeDocument/2006/relationships/image" Target="../media/image16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jpeg"/><Relationship Id="rId15" Type="http://schemas.openxmlformats.org/officeDocument/2006/relationships/image" Target="../media/image99.jpeg"/><Relationship Id="rId23" Type="http://schemas.openxmlformats.org/officeDocument/2006/relationships/image" Target="../media/image107.jpeg"/><Relationship Id="rId28" Type="http://schemas.openxmlformats.org/officeDocument/2006/relationships/image" Target="../media/image112.jpeg"/><Relationship Id="rId36" Type="http://schemas.openxmlformats.org/officeDocument/2006/relationships/image" Target="../media/image120.jpeg"/><Relationship Id="rId49" Type="http://schemas.openxmlformats.org/officeDocument/2006/relationships/image" Target="../media/image133.jpeg"/><Relationship Id="rId57" Type="http://schemas.openxmlformats.org/officeDocument/2006/relationships/image" Target="../media/image141.jpeg"/><Relationship Id="rId10" Type="http://schemas.openxmlformats.org/officeDocument/2006/relationships/image" Target="../media/image94.jpeg"/><Relationship Id="rId31" Type="http://schemas.openxmlformats.org/officeDocument/2006/relationships/image" Target="../media/image115.jpeg"/><Relationship Id="rId44" Type="http://schemas.openxmlformats.org/officeDocument/2006/relationships/image" Target="../media/image128.jpeg"/><Relationship Id="rId52" Type="http://schemas.openxmlformats.org/officeDocument/2006/relationships/image" Target="../media/image136.jpeg"/><Relationship Id="rId60" Type="http://schemas.openxmlformats.org/officeDocument/2006/relationships/image" Target="../media/image144.jpeg"/><Relationship Id="rId65" Type="http://schemas.openxmlformats.org/officeDocument/2006/relationships/image" Target="../media/image149.jpeg"/><Relationship Id="rId73" Type="http://schemas.openxmlformats.org/officeDocument/2006/relationships/image" Target="../media/image157.jpeg"/><Relationship Id="rId78" Type="http://schemas.openxmlformats.org/officeDocument/2006/relationships/image" Target="../media/image162.jpeg"/><Relationship Id="rId81" Type="http://schemas.openxmlformats.org/officeDocument/2006/relationships/image" Target="../media/image165.jpeg"/><Relationship Id="rId86" Type="http://schemas.openxmlformats.org/officeDocument/2006/relationships/image" Target="../media/image17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eg"/><Relationship Id="rId13" Type="http://schemas.openxmlformats.org/officeDocument/2006/relationships/image" Target="../media/image193.jpeg"/><Relationship Id="rId18" Type="http://schemas.openxmlformats.org/officeDocument/2006/relationships/image" Target="../media/image198.jpeg"/><Relationship Id="rId26" Type="http://schemas.openxmlformats.org/officeDocument/2006/relationships/image" Target="../media/image206.jpeg"/><Relationship Id="rId3" Type="http://schemas.openxmlformats.org/officeDocument/2006/relationships/image" Target="../media/image183.jpeg"/><Relationship Id="rId21" Type="http://schemas.openxmlformats.org/officeDocument/2006/relationships/image" Target="../media/image201.jpeg"/><Relationship Id="rId7" Type="http://schemas.openxmlformats.org/officeDocument/2006/relationships/image" Target="../media/image187.jpeg"/><Relationship Id="rId12" Type="http://schemas.openxmlformats.org/officeDocument/2006/relationships/image" Target="../media/image192.jpeg"/><Relationship Id="rId17" Type="http://schemas.openxmlformats.org/officeDocument/2006/relationships/image" Target="../media/image197.jpeg"/><Relationship Id="rId25" Type="http://schemas.openxmlformats.org/officeDocument/2006/relationships/image" Target="../media/image205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96.jpeg"/><Relationship Id="rId20" Type="http://schemas.openxmlformats.org/officeDocument/2006/relationships/image" Target="../media/image200.jpeg"/><Relationship Id="rId29" Type="http://schemas.openxmlformats.org/officeDocument/2006/relationships/image" Target="../media/image20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6.jpeg"/><Relationship Id="rId11" Type="http://schemas.openxmlformats.org/officeDocument/2006/relationships/image" Target="../media/image191.jpeg"/><Relationship Id="rId24" Type="http://schemas.openxmlformats.org/officeDocument/2006/relationships/image" Target="../media/image204.jpeg"/><Relationship Id="rId5" Type="http://schemas.openxmlformats.org/officeDocument/2006/relationships/image" Target="../media/image185.jpeg"/><Relationship Id="rId15" Type="http://schemas.openxmlformats.org/officeDocument/2006/relationships/image" Target="../media/image195.jpeg"/><Relationship Id="rId23" Type="http://schemas.openxmlformats.org/officeDocument/2006/relationships/image" Target="../media/image203.jpeg"/><Relationship Id="rId28" Type="http://schemas.openxmlformats.org/officeDocument/2006/relationships/image" Target="../media/image208.jpeg"/><Relationship Id="rId10" Type="http://schemas.openxmlformats.org/officeDocument/2006/relationships/image" Target="../media/image190.jpeg"/><Relationship Id="rId19" Type="http://schemas.openxmlformats.org/officeDocument/2006/relationships/image" Target="../media/image199.jpeg"/><Relationship Id="rId4" Type="http://schemas.openxmlformats.org/officeDocument/2006/relationships/image" Target="../media/image184.jpeg"/><Relationship Id="rId9" Type="http://schemas.openxmlformats.org/officeDocument/2006/relationships/image" Target="../media/image189.jpeg"/><Relationship Id="rId14" Type="http://schemas.openxmlformats.org/officeDocument/2006/relationships/image" Target="../media/image194.jpeg"/><Relationship Id="rId22" Type="http://schemas.openxmlformats.org/officeDocument/2006/relationships/image" Target="../media/image202.jpeg"/><Relationship Id="rId27" Type="http://schemas.openxmlformats.org/officeDocument/2006/relationships/image" Target="../media/image20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001000" cy="2362200"/>
          </a:xfrm>
        </p:spPr>
        <p:txBody>
          <a:bodyPr/>
          <a:lstStyle/>
          <a:p>
            <a:pPr algn="l"/>
            <a:r>
              <a:rPr lang="en-US" dirty="0" smtClean="0"/>
              <a:t>Diversity in </a:t>
            </a:r>
            <a:r>
              <a:rPr lang="en-US" dirty="0"/>
              <a:t>Image </a:t>
            </a:r>
            <a:r>
              <a:rPr lang="en-US" dirty="0" smtClean="0"/>
              <a:t>Retrieval: </a:t>
            </a:r>
            <a:r>
              <a:rPr lang="en-US" dirty="0"/>
              <a:t>Randomization and </a:t>
            </a:r>
            <a:r>
              <a:rPr lang="en-US" dirty="0" smtClean="0"/>
              <a:t>Learned </a:t>
            </a:r>
            <a:r>
              <a:rPr lang="en-US" dirty="0"/>
              <a:t>Metrics</a:t>
            </a:r>
            <a:endParaRPr lang="en-US" dirty="0" smtClean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6858000" cy="1524000"/>
          </a:xfrm>
        </p:spPr>
        <p:txBody>
          <a:bodyPr/>
          <a:lstStyle/>
          <a:p>
            <a:pPr algn="r"/>
            <a:r>
              <a:rPr lang="en-US" sz="1800" i="1" dirty="0" smtClean="0"/>
              <a:t>P Vidyadhar Rao</a:t>
            </a:r>
            <a:endParaRPr lang="en-US" sz="1800" i="1" dirty="0"/>
          </a:p>
          <a:p>
            <a:pPr algn="r"/>
            <a:r>
              <a:rPr lang="en-US" sz="1800" i="1" dirty="0" smtClean="0"/>
              <a:t>MS by Research</a:t>
            </a:r>
          </a:p>
          <a:p>
            <a:pPr algn="r"/>
            <a:r>
              <a:rPr lang="en-US" sz="1800" i="1" dirty="0" smtClean="0"/>
              <a:t>CVIT, IIIT Hyderabad</a:t>
            </a:r>
          </a:p>
          <a:p>
            <a:pPr algn="r"/>
            <a:r>
              <a:rPr lang="en-US" sz="1800" i="1" dirty="0" smtClean="0"/>
              <a:t>201207718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Bag of features: outline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dirty="0"/>
              <a:t>Extract local features from images</a:t>
            </a:r>
            <a:endParaRPr lang="en-US" sz="2000" dirty="0" smtClean="0"/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Learn “visual vocabulary”</a:t>
            </a:r>
          </a:p>
          <a:p>
            <a:pPr marL="533400" indent="-533400"/>
            <a:endParaRPr lang="en-US" sz="2000" dirty="0" smtClean="0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828800" y="3373438"/>
            <a:ext cx="5029200" cy="817562"/>
            <a:chOff x="96" y="96"/>
            <a:chExt cx="5616" cy="912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54278" name="Picture 6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7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8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9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10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3" name="Picture 11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12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13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14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7" name="Picture 15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8" name="Picture 16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17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18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19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2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3" name="Picture 21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4" name="Picture 22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1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Bag of features: outline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dirty="0"/>
              <a:t>Extract local features from images</a:t>
            </a:r>
            <a:endParaRPr lang="en-US" sz="2000" dirty="0" smtClean="0"/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Learn “visual vocabulary”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Quantize local features using visual vocabulary 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Represent images by frequencies of </a:t>
            </a:r>
            <a:br>
              <a:rPr lang="en-US" sz="2000" dirty="0" smtClean="0"/>
            </a:br>
            <a:r>
              <a:rPr lang="en-US" sz="2000" dirty="0" smtClean="0"/>
              <a:t>“visual words”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4189412"/>
            <a:ext cx="7924800" cy="2135188"/>
            <a:chOff x="304800" y="3886200"/>
            <a:chExt cx="8763000" cy="22098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04800" y="3886200"/>
              <a:ext cx="8763000" cy="2209800"/>
              <a:chOff x="144" y="1776"/>
              <a:chExt cx="5520" cy="1392"/>
            </a:xfrm>
          </p:grpSpPr>
          <p:sp>
            <p:nvSpPr>
              <p:cNvPr id="56328" name="Rectangle 5"/>
              <p:cNvSpPr>
                <a:spLocks noChangeArrowheads="1"/>
              </p:cNvSpPr>
              <p:nvPr/>
            </p:nvSpPr>
            <p:spPr bwMode="auto">
              <a:xfrm>
                <a:off x="4944" y="1776"/>
                <a:ext cx="96" cy="1129"/>
              </a:xfrm>
              <a:prstGeom prst="rect">
                <a:avLst/>
              </a:prstGeom>
              <a:solidFill>
                <a:srgbClr val="B3272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29" name="Rectangle 6"/>
              <p:cNvSpPr>
                <a:spLocks noChangeArrowheads="1"/>
              </p:cNvSpPr>
              <p:nvPr/>
            </p:nvSpPr>
            <p:spPr bwMode="auto">
              <a:xfrm>
                <a:off x="4320" y="2736"/>
                <a:ext cx="96" cy="169"/>
              </a:xfrm>
              <a:prstGeom prst="rect">
                <a:avLst/>
              </a:prstGeom>
              <a:solidFill>
                <a:srgbClr val="B3272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0" name="Rectangle 7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96" cy="313"/>
              </a:xfrm>
              <a:prstGeom prst="rect">
                <a:avLst/>
              </a:prstGeom>
              <a:solidFill>
                <a:srgbClr val="B3272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1" name="Rectangle 8"/>
              <p:cNvSpPr>
                <a:spLocks noChangeArrowheads="1"/>
              </p:cNvSpPr>
              <p:nvPr/>
            </p:nvSpPr>
            <p:spPr bwMode="auto">
              <a:xfrm>
                <a:off x="5328" y="2736"/>
                <a:ext cx="96" cy="169"/>
              </a:xfrm>
              <a:prstGeom prst="rect">
                <a:avLst/>
              </a:prstGeom>
              <a:solidFill>
                <a:srgbClr val="B3272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2" name="Rectangle 9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3" name="Rectangle 10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96" cy="72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4" name="Rectangle 1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5" name="Rectangle 12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96" cy="4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6" name="Rectangle 13"/>
              <p:cNvSpPr>
                <a:spLocks noChangeArrowheads="1"/>
              </p:cNvSpPr>
              <p:nvPr/>
            </p:nvSpPr>
            <p:spPr bwMode="auto">
              <a:xfrm>
                <a:off x="960" y="2809"/>
                <a:ext cx="96" cy="96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7" name="Rectangle 14"/>
              <p:cNvSpPr>
                <a:spLocks noChangeArrowheads="1"/>
              </p:cNvSpPr>
              <p:nvPr/>
            </p:nvSpPr>
            <p:spPr bwMode="auto">
              <a:xfrm>
                <a:off x="384" y="2809"/>
                <a:ext cx="96" cy="96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8" name="Rectangle 15"/>
              <p:cNvSpPr>
                <a:spLocks noChangeArrowheads="1"/>
              </p:cNvSpPr>
              <p:nvPr/>
            </p:nvSpPr>
            <p:spPr bwMode="auto">
              <a:xfrm>
                <a:off x="672" y="1897"/>
                <a:ext cx="96" cy="1008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39" name="Rectangle 16"/>
              <p:cNvSpPr>
                <a:spLocks noChangeArrowheads="1"/>
              </p:cNvSpPr>
              <p:nvPr/>
            </p:nvSpPr>
            <p:spPr bwMode="auto">
              <a:xfrm>
                <a:off x="1392" y="2185"/>
                <a:ext cx="96" cy="720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40" name="Line 17"/>
              <p:cNvSpPr>
                <a:spLocks noChangeShapeType="1"/>
              </p:cNvSpPr>
              <p:nvPr/>
            </p:nvSpPr>
            <p:spPr bwMode="auto">
              <a:xfrm>
                <a:off x="144" y="2905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Line 18"/>
              <p:cNvSpPr>
                <a:spLocks noChangeShapeType="1"/>
              </p:cNvSpPr>
              <p:nvPr/>
            </p:nvSpPr>
            <p:spPr bwMode="auto">
              <a:xfrm flipV="1">
                <a:off x="144" y="1801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342" name="Picture 19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9" t="17148" r="37727" b="76851"/>
              <a:stretch>
                <a:fillRect/>
              </a:stretch>
            </p:blipFill>
            <p:spPr bwMode="auto">
              <a:xfrm>
                <a:off x="1296" y="296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43" name="Picture 20" descr="bicycl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5000" b="54236"/>
              <a:stretch>
                <a:fillRect/>
              </a:stretch>
            </p:blipFill>
            <p:spPr bwMode="auto">
              <a:xfrm>
                <a:off x="288" y="2953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44" name="Picture 21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99" t="22293" r="38898" b="71706"/>
              <a:stretch>
                <a:fillRect/>
              </a:stretch>
            </p:blipFill>
            <p:spPr bwMode="auto">
              <a:xfrm>
                <a:off x="576" y="295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5" name="Line 22"/>
              <p:cNvSpPr>
                <a:spLocks noChangeShapeType="1"/>
              </p:cNvSpPr>
              <p:nvPr/>
            </p:nvSpPr>
            <p:spPr bwMode="auto">
              <a:xfrm>
                <a:off x="4080" y="2905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Line 23"/>
              <p:cNvSpPr>
                <a:spLocks noChangeShapeType="1"/>
              </p:cNvSpPr>
              <p:nvPr/>
            </p:nvSpPr>
            <p:spPr bwMode="auto">
              <a:xfrm flipV="1">
                <a:off x="4080" y="1801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7" name="Line 24"/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8" name="Line 25"/>
              <p:cNvSpPr>
                <a:spLocks noChangeShapeType="1"/>
              </p:cNvSpPr>
              <p:nvPr/>
            </p:nvSpPr>
            <p:spPr bwMode="auto">
              <a:xfrm flipV="1">
                <a:off x="2160" y="1824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349" name="Picture 26" descr="violi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233"/>
              <a:stretch>
                <a:fillRect/>
              </a:stretch>
            </p:blipFill>
            <p:spPr bwMode="auto">
              <a:xfrm>
                <a:off x="864" y="2976"/>
                <a:ext cx="3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0" name="Picture 27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9" t="17148" r="37727" b="76851"/>
              <a:stretch>
                <a:fillRect/>
              </a:stretch>
            </p:blipFill>
            <p:spPr bwMode="auto">
              <a:xfrm>
                <a:off x="3360" y="296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1" name="Picture 28" descr="bicycl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5000" b="54236"/>
              <a:stretch>
                <a:fillRect/>
              </a:stretch>
            </p:blipFill>
            <p:spPr bwMode="auto">
              <a:xfrm>
                <a:off x="2304" y="2953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2" name="Picture 29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99" t="22293" r="38898" b="71706"/>
              <a:stretch>
                <a:fillRect/>
              </a:stretch>
            </p:blipFill>
            <p:spPr bwMode="auto">
              <a:xfrm>
                <a:off x="2592" y="2976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3" name="Picture 30" descr="violi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233"/>
              <a:stretch>
                <a:fillRect/>
              </a:stretch>
            </p:blipFill>
            <p:spPr bwMode="auto">
              <a:xfrm>
                <a:off x="2832" y="2976"/>
                <a:ext cx="3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4" name="Picture 31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9" t="17148" r="37727" b="76851"/>
              <a:stretch>
                <a:fillRect/>
              </a:stretch>
            </p:blipFill>
            <p:spPr bwMode="auto">
              <a:xfrm>
                <a:off x="5280" y="296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5" name="Picture 32" descr="bicycl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5000" b="54236"/>
              <a:stretch>
                <a:fillRect/>
              </a:stretch>
            </p:blipFill>
            <p:spPr bwMode="auto">
              <a:xfrm>
                <a:off x="4224" y="2953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6" name="Picture 33" descr="erm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99" t="22293" r="38898" b="71706"/>
              <a:stretch>
                <a:fillRect/>
              </a:stretch>
            </p:blipFill>
            <p:spPr bwMode="auto">
              <a:xfrm>
                <a:off x="4560" y="295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57" name="Picture 34" descr="violi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233"/>
              <a:stretch>
                <a:fillRect/>
              </a:stretch>
            </p:blipFill>
            <p:spPr bwMode="auto">
              <a:xfrm>
                <a:off x="4848" y="2976"/>
                <a:ext cx="3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" name="Picture 54" descr="DaVinci_face_onl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081463"/>
              <a:ext cx="58102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210050"/>
              <a:ext cx="99060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6" descr="viol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1100">
              <a:off x="6992602" y="3982590"/>
              <a:ext cx="384175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71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Similarity/Distance</a:t>
            </a:r>
            <a:r>
              <a:rPr lang="en-US" sz="3600" dirty="0"/>
              <a:t> </a:t>
            </a:r>
            <a:r>
              <a:rPr lang="en-US" sz="3600" dirty="0" smtClean="0"/>
              <a:t>Metrics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08" y="2008981"/>
            <a:ext cx="7762875" cy="4516438"/>
          </a:xfrm>
        </p:spPr>
        <p:txBody>
          <a:bodyPr/>
          <a:lstStyle/>
          <a:p>
            <a:r>
              <a:rPr lang="en-US" sz="2000" dirty="0" smtClean="0"/>
              <a:t>Retrieval depends on </a:t>
            </a:r>
            <a:r>
              <a:rPr lang="en-US" sz="2000" dirty="0"/>
              <a:t>a function </a:t>
            </a:r>
            <a:r>
              <a:rPr lang="en-US" sz="2000" dirty="0" smtClean="0"/>
              <a:t>that determines </a:t>
            </a:r>
            <a:r>
              <a:rPr lang="en-US" sz="2000" dirty="0"/>
              <a:t>the similarity or distance between any two instances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/>
              <a:t>Less similar the images, the large the function values</a:t>
            </a:r>
          </a:p>
          <a:p>
            <a:pPr lvl="1"/>
            <a:r>
              <a:rPr lang="en-US" sz="1600" dirty="0" smtClean="0"/>
              <a:t>Euclidean </a:t>
            </a:r>
            <a:r>
              <a:rPr lang="en-US" sz="1600" dirty="0"/>
              <a:t>distance is </a:t>
            </a:r>
            <a:r>
              <a:rPr lang="en-US" sz="1600" dirty="0" smtClean="0"/>
              <a:t>a generic choice.</a:t>
            </a:r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r>
              <a:rPr lang="en-US" sz="2000" dirty="0">
                <a:solidFill>
                  <a:schemeClr val="accent2"/>
                </a:solidFill>
              </a:rPr>
              <a:t>Feature space is </a:t>
            </a:r>
            <a:r>
              <a:rPr lang="en-US" sz="2000" dirty="0" smtClean="0">
                <a:solidFill>
                  <a:schemeClr val="accent2"/>
                </a:solidFill>
              </a:rPr>
              <a:t>very far from being Euclidean</a:t>
            </a:r>
            <a:endParaRPr lang="en-US" sz="1600" b="1" dirty="0">
              <a:solidFill>
                <a:schemeClr val="accent2"/>
              </a:solidFill>
              <a:ea typeface="宋体" pitchFamily="2" charset="-122"/>
            </a:endParaRPr>
          </a:p>
          <a:p>
            <a:endParaRPr 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3433575"/>
            <a:ext cx="3429000" cy="2209800"/>
            <a:chOff x="609600" y="4191000"/>
            <a:chExt cx="3429000" cy="2209800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09600" y="4800600"/>
              <a:ext cx="3429000" cy="16002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46" name="Picture 45" descr="276014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903788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27602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903788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152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>
                  <a:solidFill>
                    <a:srgbClr val="990000"/>
                  </a:solidFill>
                  <a:ea typeface="宋体" pitchFamily="2" charset="-122"/>
                </a:rPr>
                <a:t>Query image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14600" y="4495800"/>
              <a:ext cx="152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 smtClean="0">
                  <a:solidFill>
                    <a:srgbClr val="990000"/>
                  </a:solidFill>
                  <a:ea typeface="宋体" pitchFamily="2" charset="-122"/>
                </a:rPr>
                <a:t>Similar </a:t>
              </a:r>
              <a:r>
                <a:rPr lang="en-US" sz="1400" i="0" dirty="0">
                  <a:solidFill>
                    <a:srgbClr val="990000"/>
                  </a:solidFill>
                  <a:ea typeface="宋体" pitchFamily="2" charset="-122"/>
                </a:rPr>
                <a:t>Image</a:t>
              </a: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1905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 smtClean="0">
                  <a:solidFill>
                    <a:srgbClr val="990000"/>
                  </a:solidFill>
                  <a:ea typeface="宋体" pitchFamily="2" charset="-122"/>
                </a:rPr>
                <a:t>Visual Relevance </a:t>
              </a:r>
              <a:endParaRPr lang="en-US" sz="1400" i="0" dirty="0">
                <a:solidFill>
                  <a:srgbClr val="990000"/>
                </a:solidFill>
                <a:ea typeface="宋体" pitchFamily="2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76800" y="3429000"/>
            <a:ext cx="3429000" cy="2214375"/>
            <a:chOff x="4876800" y="4186425"/>
            <a:chExt cx="3429000" cy="2214375"/>
          </a:xfrm>
        </p:grpSpPr>
        <p:pic>
          <p:nvPicPr>
            <p:cNvPr id="48" name="Picture 47" descr="07mliabch36_65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50" y="48768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kuva14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8768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947850" y="4186425"/>
              <a:ext cx="32393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 smtClean="0">
                  <a:solidFill>
                    <a:srgbClr val="990000"/>
                  </a:solidFill>
                  <a:ea typeface="宋体" pitchFamily="2" charset="-122"/>
                </a:rPr>
                <a:t>Semantic Relevance 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876800" y="4800600"/>
              <a:ext cx="3429000" cy="16002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152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>
                  <a:solidFill>
                    <a:srgbClr val="990000"/>
                  </a:solidFill>
                  <a:ea typeface="宋体" pitchFamily="2" charset="-122"/>
                </a:rPr>
                <a:t>Query image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781800" y="4495800"/>
              <a:ext cx="152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0" dirty="0" smtClean="0">
                  <a:solidFill>
                    <a:srgbClr val="990000"/>
                  </a:solidFill>
                  <a:ea typeface="宋体" pitchFamily="2" charset="-122"/>
                </a:rPr>
                <a:t>Similar </a:t>
              </a:r>
              <a:r>
                <a:rPr lang="en-US" sz="1400" i="0" dirty="0">
                  <a:solidFill>
                    <a:srgbClr val="990000"/>
                  </a:solidFill>
                  <a:ea typeface="宋体" pitchFamily="2" charset="-122"/>
                </a:rPr>
                <a:t>Image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8153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i="1" dirty="0" smtClean="0">
                <a:latin typeface="Arial" charset="0"/>
              </a:rPr>
              <a:t>[Images from slides by N</a:t>
            </a:r>
            <a:r>
              <a:rPr lang="en-US" sz="2400" i="1" dirty="0" smtClean="0">
                <a:latin typeface="Arial" charset="0"/>
              </a:rPr>
              <a:t>ikhil </a:t>
            </a:r>
            <a:r>
              <a:rPr lang="en-US" sz="2400" i="1" dirty="0" err="1" smtClean="0">
                <a:latin typeface="Arial" charset="0"/>
              </a:rPr>
              <a:t>Rasiwasia</a:t>
            </a:r>
            <a:r>
              <a:rPr lang="en-US" sz="2400" i="1" dirty="0" smtClean="0">
                <a:latin typeface="Arial" charset="0"/>
              </a:rPr>
              <a:t> et al, CIVR 2006]</a:t>
            </a: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Visual Perspectives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85801" y="1981200"/>
            <a:ext cx="7762875" cy="4516438"/>
          </a:xfrm>
        </p:spPr>
        <p:txBody>
          <a:bodyPr/>
          <a:lstStyle/>
          <a:p>
            <a:r>
              <a:rPr lang="en-US" sz="2000" dirty="0"/>
              <a:t>Heterogeneous </a:t>
            </a:r>
            <a:r>
              <a:rPr lang="en-US" sz="2000" dirty="0" smtClean="0"/>
              <a:t>feature space </a:t>
            </a:r>
            <a:r>
              <a:rPr lang="en-US" sz="2000" dirty="0"/>
              <a:t>i.e., </a:t>
            </a:r>
            <a:r>
              <a:rPr lang="en-US" sz="2000" dirty="0">
                <a:solidFill>
                  <a:schemeClr val="accent2"/>
                </a:solidFill>
              </a:rPr>
              <a:t>diverse in visual content</a:t>
            </a:r>
            <a:endParaRPr lang="en-US" sz="2000" dirty="0" smtClean="0"/>
          </a:p>
          <a:p>
            <a:pPr lvl="1"/>
            <a:r>
              <a:rPr lang="en-US" sz="1600" dirty="0" smtClean="0"/>
              <a:t>Differentiation requires higher order features to be computed</a:t>
            </a:r>
          </a:p>
          <a:p>
            <a:r>
              <a:rPr lang="en-US" sz="2000" dirty="0" smtClean="0"/>
              <a:t>Example: Monument images are subject to geometry </a:t>
            </a:r>
            <a:r>
              <a:rPr lang="en-US" sz="2000" dirty="0"/>
              <a:t>and </a:t>
            </a:r>
            <a:r>
              <a:rPr lang="en-US" sz="2000" dirty="0" smtClean="0"/>
              <a:t>illumination variations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View point of Camera</a:t>
            </a:r>
            <a:r>
              <a:rPr lang="en-US" sz="1600" dirty="0" smtClean="0"/>
              <a:t>: </a:t>
            </a:r>
            <a:r>
              <a:rPr lang="en-US" sz="1600" dirty="0"/>
              <a:t>position from the which images are captured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Time </a:t>
            </a:r>
            <a:r>
              <a:rPr lang="en-US" sz="1600" dirty="0">
                <a:solidFill>
                  <a:schemeClr val="accent2"/>
                </a:solidFill>
              </a:rPr>
              <a:t>of Day</a:t>
            </a:r>
            <a:r>
              <a:rPr lang="en-US" sz="1600" dirty="0"/>
              <a:t>: most effected by natural light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Camera Zoom</a:t>
            </a:r>
            <a:r>
              <a:rPr lang="en-US" sz="1600" dirty="0" smtClean="0"/>
              <a:t>: </a:t>
            </a:r>
            <a:r>
              <a:rPr lang="en-US" sz="1600" dirty="0"/>
              <a:t>intrinsic property of an </a:t>
            </a:r>
            <a:r>
              <a:rPr lang="en-US" sz="1600" dirty="0" smtClean="0"/>
              <a:t>image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altLang="zh-CN" sz="1600" dirty="0" smtClean="0"/>
              <a:t>		</a:t>
            </a:r>
          </a:p>
        </p:txBody>
      </p:sp>
      <p:pic>
        <p:nvPicPr>
          <p:cNvPr id="10" name="Picture 3" descr="C:\Users\saurabh\Desktop\Thesis_PPT\instance retrieval\figures\sample_data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89" y="4472272"/>
            <a:ext cx="5216611" cy="20809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Distance Metric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r>
              <a:rPr lang="en-US" sz="2000" dirty="0" smtClean="0"/>
              <a:t>Semantic information is encoded in the form of pairwise constraints.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/>
              <a:t>M</a:t>
            </a:r>
            <a:r>
              <a:rPr lang="en-US" sz="2000" dirty="0" smtClean="0"/>
              <a:t>etric can be learned from the constraints to promote desired characteristics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63638" y="2469944"/>
                <a:ext cx="5059976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𝑠h𝑜𝑢𝑙𝑑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𝑠𝑖𝑚𝑖𝑙𝑎𝑟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𝑎𝑛𝑑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𝑠h𝑜𝑢𝑙𝑑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𝑏𝑒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𝑑𝑖𝑠</m:t>
                        </m:r>
                        <m:r>
                          <a:rPr lang="en-US" i="1">
                            <a:latin typeface="Cambria Math"/>
                          </a:rPr>
                          <m:t>𝑠𝑖𝑚𝑖𝑙𝑎𝑟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8" y="2469944"/>
                <a:ext cx="5059976" cy="730456"/>
              </a:xfrm>
              <a:prstGeom prst="rect">
                <a:avLst/>
              </a:prstGeom>
              <a:blipFill rotWithShape="1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0800" y="3953382"/>
                <a:ext cx="3921395" cy="466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𝐷𝑖𝑠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953382"/>
                <a:ext cx="3921395" cy="466218"/>
              </a:xfrm>
              <a:prstGeom prst="rect">
                <a:avLst/>
              </a:prstGeom>
              <a:blipFill rotWithShape="1">
                <a:blip r:embed="rId4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876800"/>
            <a:ext cx="6581775" cy="163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1"/>
            <a:ext cx="8839200" cy="1133475"/>
          </a:xfrm>
        </p:spPr>
        <p:txBody>
          <a:bodyPr/>
          <a:lstStyle/>
          <a:p>
            <a:r>
              <a:rPr lang="en-US" sz="3600" dirty="0" smtClean="0"/>
              <a:t>Information Theoretic Metric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r>
              <a:rPr lang="en-US" sz="2000" dirty="0" smtClean="0"/>
              <a:t>ITML Formulation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Advantages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Simple Efficient Algorithm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ealized with a linear transformation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Can be applied to Kernel </a:t>
            </a:r>
            <a:r>
              <a:rPr lang="en-US" sz="1600" dirty="0" smtClean="0">
                <a:solidFill>
                  <a:schemeClr val="tx1"/>
                </a:solidFill>
              </a:rPr>
              <a:t>Space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050925" y="2289175"/>
            <a:ext cx="7407275" cy="1292225"/>
            <a:chOff x="0" y="1440"/>
            <a:chExt cx="5758" cy="910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0" y="1440"/>
            <a:ext cx="5758" cy="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6" r:id="rId4" imgW="8400000" imgH="1448002" progId="">
                    <p:embed/>
                  </p:oleObj>
                </mc:Choice>
                <mc:Fallback>
                  <p:oleObj r:id="rId4" imgW="8400000" imgH="14480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40"/>
                          <a:ext cx="5758" cy="91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0" y="1440"/>
              <a:ext cx="5758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79525" y="5788025"/>
            <a:ext cx="7102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i="1" dirty="0"/>
              <a:t>[Davis, </a:t>
            </a:r>
            <a:r>
              <a:rPr lang="en-US" sz="2400" i="1" dirty="0" err="1"/>
              <a:t>Kulis</a:t>
            </a:r>
            <a:r>
              <a:rPr lang="en-US" sz="2400" i="1" dirty="0"/>
              <a:t>, Jain, </a:t>
            </a:r>
            <a:r>
              <a:rPr lang="en-US" sz="2400" i="1" dirty="0" err="1"/>
              <a:t>Sra</a:t>
            </a:r>
            <a:r>
              <a:rPr lang="en-US" sz="2400" i="1" dirty="0"/>
              <a:t>, and </a:t>
            </a:r>
            <a:r>
              <a:rPr lang="en-US" sz="2400" i="1" dirty="0" err="1"/>
              <a:t>Dhillon</a:t>
            </a:r>
            <a:r>
              <a:rPr lang="en-US" sz="2400" i="1" dirty="0"/>
              <a:t>, ICML 2007]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53300" y="4383523"/>
                <a:ext cx="1676100" cy="4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00" y="4383523"/>
                <a:ext cx="1676100" cy="4932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94475" y="6021387"/>
            <a:ext cx="22098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Problem-specific knowledge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518275" y="3228975"/>
            <a:ext cx="244633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Detected video shots, tracked objects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81400" y="4697412"/>
            <a:ext cx="22098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User feedback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59665" r="61667" b="6837"/>
          <a:stretch>
            <a:fillRect/>
          </a:stretch>
        </p:blipFill>
        <p:spPr bwMode="auto">
          <a:xfrm>
            <a:off x="6442075" y="1219200"/>
            <a:ext cx="27019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175" name="Group 6"/>
          <p:cNvGrpSpPr>
            <a:grpSpLocks/>
          </p:cNvGrpSpPr>
          <p:nvPr/>
        </p:nvGrpSpPr>
        <p:grpSpPr bwMode="auto">
          <a:xfrm>
            <a:off x="304800" y="1290637"/>
            <a:ext cx="2881313" cy="2527301"/>
            <a:chOff x="96" y="764"/>
            <a:chExt cx="1815" cy="1592"/>
          </a:xfrm>
        </p:grpSpPr>
        <p:sp>
          <p:nvSpPr>
            <p:cNvPr id="7193" name="Text Box 7"/>
            <p:cNvSpPr txBox="1">
              <a:spLocks noChangeArrowheads="1"/>
            </p:cNvSpPr>
            <p:nvPr/>
          </p:nvSpPr>
          <p:spPr bwMode="auto">
            <a:xfrm>
              <a:off x="144" y="1986"/>
              <a:ext cx="16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ea typeface="AR PL KaitiM GB" charset="0"/>
                  <a:cs typeface="AR PL KaitiM GB" charset="0"/>
                </a:rPr>
                <a:t>Partially labeled image databases</a:t>
              </a:r>
            </a:p>
          </p:txBody>
        </p:sp>
        <p:grpSp>
          <p:nvGrpSpPr>
            <p:cNvPr id="7194" name="Group 8"/>
            <p:cNvGrpSpPr>
              <a:grpSpLocks/>
            </p:cNvGrpSpPr>
            <p:nvPr/>
          </p:nvGrpSpPr>
          <p:grpSpPr bwMode="auto">
            <a:xfrm>
              <a:off x="96" y="764"/>
              <a:ext cx="1815" cy="1236"/>
              <a:chOff x="96" y="764"/>
              <a:chExt cx="1815" cy="1236"/>
            </a:xfrm>
          </p:grpSpPr>
          <p:grpSp>
            <p:nvGrpSpPr>
              <p:cNvPr id="7195" name="Group 9"/>
              <p:cNvGrpSpPr>
                <a:grpSpLocks/>
              </p:cNvGrpSpPr>
              <p:nvPr/>
            </p:nvGrpSpPr>
            <p:grpSpPr bwMode="auto">
              <a:xfrm>
                <a:off x="96" y="764"/>
                <a:ext cx="1815" cy="1236"/>
                <a:chOff x="96" y="764"/>
                <a:chExt cx="1815" cy="1236"/>
              </a:xfrm>
            </p:grpSpPr>
            <p:pic>
              <p:nvPicPr>
                <p:cNvPr id="720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" y="1544"/>
                  <a:ext cx="308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4" name="Picture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" y="1669"/>
                  <a:ext cx="50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5" name="Picture 1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57"/>
                  <a:ext cx="50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6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" y="1294"/>
                  <a:ext cx="286" cy="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7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" y="857"/>
                  <a:ext cx="556" cy="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8" name="Picture 1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0" y="889"/>
                  <a:ext cx="381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9" name="Picture 1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" y="764"/>
                  <a:ext cx="444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10" name="Picture 17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" y="1232"/>
                  <a:ext cx="513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196" name="Line 18"/>
              <p:cNvSpPr>
                <a:spLocks noChangeShapeType="1"/>
              </p:cNvSpPr>
              <p:nvPr/>
            </p:nvSpPr>
            <p:spPr bwMode="auto">
              <a:xfrm flipV="1">
                <a:off x="356" y="1089"/>
                <a:ext cx="50" cy="143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19"/>
              <p:cNvSpPr>
                <a:spLocks noChangeShapeType="1"/>
              </p:cNvSpPr>
              <p:nvPr/>
            </p:nvSpPr>
            <p:spPr bwMode="auto">
              <a:xfrm>
                <a:off x="580" y="972"/>
                <a:ext cx="103" cy="6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20"/>
              <p:cNvSpPr>
                <a:spLocks noChangeShapeType="1"/>
              </p:cNvSpPr>
              <p:nvPr/>
            </p:nvSpPr>
            <p:spPr bwMode="auto">
              <a:xfrm flipV="1">
                <a:off x="660" y="1454"/>
                <a:ext cx="207" cy="90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21"/>
              <p:cNvSpPr>
                <a:spLocks noChangeShapeType="1"/>
              </p:cNvSpPr>
              <p:nvPr/>
            </p:nvSpPr>
            <p:spPr bwMode="auto">
              <a:xfrm flipV="1">
                <a:off x="1390" y="1687"/>
                <a:ext cx="264" cy="151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22"/>
              <p:cNvSpPr>
                <a:spLocks noChangeShapeType="1"/>
              </p:cNvSpPr>
              <p:nvPr/>
            </p:nvSpPr>
            <p:spPr bwMode="auto">
              <a:xfrm>
                <a:off x="1176" y="1546"/>
                <a:ext cx="65" cy="140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23"/>
              <p:cNvSpPr>
                <a:spLocks noChangeShapeType="1"/>
              </p:cNvSpPr>
              <p:nvPr/>
            </p:nvSpPr>
            <p:spPr bwMode="auto">
              <a:xfrm flipH="1" flipV="1">
                <a:off x="273" y="1499"/>
                <a:ext cx="228" cy="240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24"/>
              <p:cNvSpPr>
                <a:spLocks noChangeShapeType="1"/>
              </p:cNvSpPr>
              <p:nvPr/>
            </p:nvSpPr>
            <p:spPr bwMode="auto">
              <a:xfrm flipH="1" flipV="1">
                <a:off x="459" y="1089"/>
                <a:ext cx="419" cy="307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6" name="Group 25"/>
          <p:cNvGrpSpPr>
            <a:grpSpLocks/>
          </p:cNvGrpSpPr>
          <p:nvPr/>
        </p:nvGrpSpPr>
        <p:grpSpPr bwMode="auto">
          <a:xfrm>
            <a:off x="304800" y="3962400"/>
            <a:ext cx="2652713" cy="2720976"/>
            <a:chOff x="96" y="2610"/>
            <a:chExt cx="1671" cy="1714"/>
          </a:xfrm>
        </p:grpSpPr>
        <p:grpSp>
          <p:nvGrpSpPr>
            <p:cNvPr id="7180" name="Group 26"/>
            <p:cNvGrpSpPr>
              <a:grpSpLocks/>
            </p:cNvGrpSpPr>
            <p:nvPr/>
          </p:nvGrpSpPr>
          <p:grpSpPr bwMode="auto">
            <a:xfrm>
              <a:off x="144" y="2610"/>
              <a:ext cx="1620" cy="1287"/>
              <a:chOff x="144" y="2610"/>
              <a:chExt cx="1620" cy="1287"/>
            </a:xfrm>
          </p:grpSpPr>
          <p:sp>
            <p:nvSpPr>
              <p:cNvPr id="7182" name="Rectangle 2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1102" cy="398"/>
              </a:xfrm>
              <a:prstGeom prst="rect">
                <a:avLst/>
              </a:prstGeom>
              <a:solidFill>
                <a:srgbClr val="7030A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28"/>
              <p:cNvSpPr>
                <a:spLocks noChangeArrowheads="1"/>
              </p:cNvSpPr>
              <p:nvPr/>
            </p:nvSpPr>
            <p:spPr bwMode="auto">
              <a:xfrm>
                <a:off x="144" y="3054"/>
                <a:ext cx="991" cy="398"/>
              </a:xfrm>
              <a:prstGeom prst="rect">
                <a:avLst/>
              </a:prstGeom>
              <a:solidFill>
                <a:srgbClr val="00B0F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29"/>
              <p:cNvSpPr>
                <a:spLocks noChangeArrowheads="1"/>
              </p:cNvSpPr>
              <p:nvPr/>
            </p:nvSpPr>
            <p:spPr bwMode="auto">
              <a:xfrm>
                <a:off x="144" y="2610"/>
                <a:ext cx="1620" cy="398"/>
              </a:xfrm>
              <a:prstGeom prst="rect">
                <a:avLst/>
              </a:prstGeom>
              <a:solidFill>
                <a:srgbClr val="FFC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185" name="Picture 3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" y="3091"/>
                <a:ext cx="261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" y="3538"/>
                <a:ext cx="494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3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" y="3538"/>
                <a:ext cx="495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3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3091"/>
                <a:ext cx="28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3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2647"/>
                <a:ext cx="435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3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" y="3091"/>
                <a:ext cx="28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91" name="Picture 36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" y="2647"/>
                <a:ext cx="44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92" name="Picture 37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2647"/>
                <a:ext cx="58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7181" name="Text Box 38"/>
            <p:cNvSpPr txBox="1">
              <a:spLocks noChangeArrowheads="1"/>
            </p:cNvSpPr>
            <p:nvPr/>
          </p:nvSpPr>
          <p:spPr bwMode="auto">
            <a:xfrm>
              <a:off x="96" y="3954"/>
              <a:ext cx="16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ea typeface="AR PL KaitiM GB" charset="0"/>
                  <a:cs typeface="AR PL KaitiM GB" charset="0"/>
                </a:rPr>
                <a:t>Fully labeled image databases</a:t>
              </a:r>
            </a:p>
          </p:txBody>
        </p:sp>
      </p:grpSp>
      <p:pic>
        <p:nvPicPr>
          <p:cNvPr id="7177" name="Picture 3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 r="51357" b="26643"/>
          <a:stretch>
            <a:fillRect/>
          </a:stretch>
        </p:blipFill>
        <p:spPr bwMode="auto">
          <a:xfrm>
            <a:off x="3505200" y="2516187"/>
            <a:ext cx="2274888" cy="2176463"/>
          </a:xfrm>
          <a:prstGeom prst="rect">
            <a:avLst/>
          </a:prstGeom>
          <a:noFill/>
          <a:ln w="9360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4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/>
          <a:stretch>
            <a:fillRect/>
          </a:stretch>
        </p:blipFill>
        <p:spPr bwMode="auto">
          <a:xfrm>
            <a:off x="6518275" y="4343400"/>
            <a:ext cx="2514600" cy="15446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41"/>
          <p:cNvSpPr txBox="1">
            <a:spLocks noChangeArrowheads="1"/>
          </p:cNvSpPr>
          <p:nvPr/>
        </p:nvSpPr>
        <p:spPr bwMode="auto">
          <a:xfrm>
            <a:off x="2741613" y="5181600"/>
            <a:ext cx="3451226" cy="1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ea typeface="AR PL KaitiM GB" charset="0"/>
                <a:cs typeface="AR PL KaitiM GB" charset="0"/>
              </a:rPr>
              <a:t>Exploit (dis)/similarity constraints to construct more useful distance functions</a:t>
            </a:r>
            <a:endParaRPr lang="en-US" sz="2000" dirty="0">
              <a:solidFill>
                <a:schemeClr val="accent2"/>
              </a:solidFill>
              <a:ea typeface="AR PL KaitiM GB" charset="0"/>
              <a:cs typeface="AR PL KaitiM GB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85801" y="609601"/>
            <a:ext cx="8264524" cy="1133475"/>
          </a:xfrm>
          <a:prstGeom prst="rect">
            <a:avLst/>
          </a:prstGeom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</a:pPr>
            <a:r>
              <a:rPr lang="en-US" sz="3600" dirty="0">
                <a:ea typeface="AR PL KaitiM GB" charset="0"/>
                <a:cs typeface="AR PL KaitiM GB" charset="0"/>
              </a:rPr>
              <a:t>S</a:t>
            </a:r>
            <a:r>
              <a:rPr lang="en-US" sz="3600" dirty="0" smtClean="0">
                <a:ea typeface="AR PL KaitiM GB" charset="0"/>
                <a:cs typeface="AR PL KaitiM GB" charset="0"/>
              </a:rPr>
              <a:t>ources of partially </a:t>
            </a:r>
            <a:r>
              <a:rPr lang="en-US" sz="3600" dirty="0">
                <a:ea typeface="AR PL KaitiM GB" charset="0"/>
                <a:cs typeface="AR PL KaitiM GB" charset="0"/>
              </a:rPr>
              <a:t>labeled </a:t>
            </a:r>
            <a:r>
              <a:rPr lang="en-US" sz="3600" dirty="0" smtClean="0">
                <a:ea typeface="AR PL KaitiM GB" charset="0"/>
                <a:cs typeface="AR PL KaitiM GB" charset="0"/>
              </a:rPr>
              <a:t>data</a:t>
            </a:r>
            <a:endParaRPr lang="en-US" sz="3600" dirty="0">
              <a:ea typeface="AR PL KaitiM GB" charset="0"/>
              <a:cs typeface="AR PL KaitiM GB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286000" y="6315427"/>
            <a:ext cx="47863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i="1" dirty="0" smtClean="0"/>
              <a:t>[</a:t>
            </a:r>
            <a:r>
              <a:rPr lang="en-US" sz="2400" i="1" dirty="0"/>
              <a:t>S</a:t>
            </a:r>
            <a:r>
              <a:rPr lang="en-US" sz="2400" i="1" dirty="0" smtClean="0"/>
              <a:t>lides by Jain et al, CVPR 2008]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3613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Diversity in Instance </a:t>
            </a:r>
            <a:r>
              <a:rPr lang="en-US" sz="3600" dirty="0"/>
              <a:t>based Retrieval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62875" cy="4516438"/>
          </a:xfrm>
        </p:spPr>
        <p:txBody>
          <a:bodyPr/>
          <a:lstStyle/>
          <a:p>
            <a:r>
              <a:rPr lang="en-US" sz="2000" dirty="0" smtClean="0"/>
              <a:t>Task</a:t>
            </a:r>
          </a:p>
          <a:p>
            <a:pPr lvl="1"/>
            <a:r>
              <a:rPr lang="en-US" sz="1600" dirty="0" smtClean="0"/>
              <a:t>Retrieve variety of monument images with respect to viewpoint, time of day and camera zoom. </a:t>
            </a:r>
          </a:p>
          <a:p>
            <a:r>
              <a:rPr lang="en-US" sz="2000" dirty="0" smtClean="0"/>
              <a:t>Dataset	</a:t>
            </a:r>
          </a:p>
          <a:p>
            <a:pPr lvl="1"/>
            <a:r>
              <a:rPr lang="en-US" sz="1600" dirty="0"/>
              <a:t>6</a:t>
            </a:r>
            <a:r>
              <a:rPr lang="en-US" sz="1600" dirty="0" smtClean="0"/>
              <a:t>K images from </a:t>
            </a:r>
            <a:r>
              <a:rPr lang="en-US" sz="1600" dirty="0"/>
              <a:t>P</a:t>
            </a:r>
            <a:r>
              <a:rPr lang="en-US" sz="1600" dirty="0" smtClean="0"/>
              <a:t>aris monument image dataset</a:t>
            </a:r>
          </a:p>
          <a:p>
            <a:pPr lvl="1"/>
            <a:r>
              <a:rPr lang="en-US" sz="1600" dirty="0" smtClean="0"/>
              <a:t>200 images are manually labeled</a:t>
            </a:r>
          </a:p>
          <a:p>
            <a:pPr lvl="1"/>
            <a:r>
              <a:rPr lang="en-US" sz="1600" dirty="0" smtClean="0"/>
              <a:t>Used ITML to learn metrics from 100 pair wise constraints.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6" name="Picture 2" descr="C:\Users\saurabh\Desktop\Thesis_PPT\instance retrieval\figures\paris_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7789"/>
            <a:ext cx="8534400" cy="11910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8305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r>
              <a:rPr lang="en-US" altLang="zh-CN" sz="2000" dirty="0" smtClean="0"/>
              <a:t>Labels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“</a:t>
            </a:r>
            <a:r>
              <a:rPr lang="en-US" altLang="zh-CN" sz="2000" dirty="0" err="1"/>
              <a:t>Sacre</a:t>
            </a:r>
            <a:r>
              <a:rPr lang="en-US" altLang="zh-CN" sz="2000" dirty="0"/>
              <a:t> Coeur” monument </a:t>
            </a:r>
            <a:r>
              <a:rPr lang="en-US" altLang="zh-CN" sz="2000" dirty="0" smtClean="0"/>
              <a:t>images – [</a:t>
            </a:r>
            <a:r>
              <a:rPr lang="en-US" sz="2000" i="1" dirty="0" smtClean="0"/>
              <a:t>Credits to </a:t>
            </a:r>
            <a:r>
              <a:rPr lang="en-US" sz="2000" i="1" dirty="0" err="1" smtClean="0"/>
              <a:t>Ajitesh</a:t>
            </a:r>
            <a:r>
              <a:rPr lang="en-US" sz="2000" i="1" dirty="0" smtClean="0"/>
              <a:t> Gupta ]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77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Instance based Retrieval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62875" cy="4516438"/>
          </a:xfrm>
        </p:spPr>
        <p:txBody>
          <a:bodyPr/>
          <a:lstStyle/>
          <a:p>
            <a:r>
              <a:rPr lang="en-US" sz="2000" dirty="0" smtClean="0"/>
              <a:t>Performance </a:t>
            </a:r>
            <a:r>
              <a:rPr lang="en-US" sz="2000" dirty="0"/>
              <a:t>evaluated on 50 </a:t>
            </a:r>
            <a:r>
              <a:rPr lang="en-US" sz="2000" dirty="0" smtClean="0"/>
              <a:t>queries at </a:t>
            </a:r>
            <a:r>
              <a:rPr lang="en-US" sz="2000" dirty="0"/>
              <a:t>T</a:t>
            </a:r>
            <a:r>
              <a:rPr lang="en-US" sz="2000" dirty="0" smtClean="0"/>
              <a:t>op-5 retrieval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5</a:t>
            </a:r>
            <a:r>
              <a:rPr lang="en-US" sz="1600" dirty="0">
                <a:solidFill>
                  <a:schemeClr val="accent2"/>
                </a:solidFill>
              </a:rPr>
              <a:t>%</a:t>
            </a:r>
            <a:r>
              <a:rPr lang="en-US" sz="1600" dirty="0"/>
              <a:t> improvements in diversity in the case of time of day and camera </a:t>
            </a:r>
            <a:r>
              <a:rPr lang="en-US" sz="1600" dirty="0" smtClean="0"/>
              <a:t>zoom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User Preference </a:t>
            </a:r>
            <a:r>
              <a:rPr lang="en-US" sz="2000" dirty="0"/>
              <a:t>Study</a:t>
            </a:r>
            <a:endParaRPr lang="en-US" sz="2000" dirty="0" smtClean="0"/>
          </a:p>
          <a:p>
            <a:pPr lvl="1"/>
            <a:r>
              <a:rPr lang="en-US" sz="1600" dirty="0" smtClean="0"/>
              <a:t>Rate the BOVW and </a:t>
            </a:r>
            <a:r>
              <a:rPr lang="en-US" sz="1600" dirty="0" smtClean="0"/>
              <a:t>ITML methods </a:t>
            </a:r>
            <a:r>
              <a:rPr lang="en-US" sz="1600" dirty="0" smtClean="0"/>
              <a:t>w.r.t to relevant results.</a:t>
            </a:r>
          </a:p>
          <a:p>
            <a:pPr lvl="1"/>
            <a:r>
              <a:rPr lang="en-US" sz="1600" dirty="0" smtClean="0"/>
              <a:t>210 queries = 14 users X 4 images X 3 criteria. </a:t>
            </a:r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79640"/>
              </p:ext>
            </p:extLst>
          </p:nvPr>
        </p:nvGraphicFramePr>
        <p:xfrm>
          <a:off x="1195134" y="2667000"/>
          <a:ext cx="7263066" cy="12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  <a:gridCol w="1167130"/>
                <a:gridCol w="807275"/>
                <a:gridCol w="745871"/>
                <a:gridCol w="1069975"/>
                <a:gridCol w="904875"/>
                <a:gridCol w="811530"/>
                <a:gridCol w="754380"/>
              </a:tblGrid>
              <a:tr h="48768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V-</a:t>
                      </a:r>
                      <a:r>
                        <a:rPr lang="en-US" dirty="0" err="1" smtClean="0"/>
                        <a:t>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err="1" smtClean="0"/>
                        <a:t>ToD-Div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</a:t>
                      </a:r>
                      <a:r>
                        <a:rPr lang="en-US" dirty="0" err="1" smtClean="0"/>
                        <a:t>ToD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Z-</a:t>
                      </a:r>
                      <a:r>
                        <a:rPr lang="en-US" dirty="0" err="1" smtClean="0"/>
                        <a:t>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H-Z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err="1" smtClean="0"/>
                        <a:t>BoVW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0.412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0.511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0.445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ITML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0.822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0.592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0.652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0.434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0.474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91256"/>
              </p:ext>
            </p:extLst>
          </p:nvPr>
        </p:nvGraphicFramePr>
        <p:xfrm>
          <a:off x="1295400" y="5460033"/>
          <a:ext cx="6865620" cy="8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503680"/>
                <a:gridCol w="1827530"/>
                <a:gridCol w="1827530"/>
              </a:tblGrid>
              <a:tr h="48768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err="1" smtClean="0"/>
                        <a:t>BoVW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ITML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TIE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Preference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84/210</a:t>
                      </a:r>
                      <a:r>
                        <a:rPr lang="en-US" baseline="0" dirty="0" smtClean="0"/>
                        <a:t> (40%)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97/210 (46.19%)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29/210</a:t>
                      </a:r>
                      <a:r>
                        <a:rPr lang="en-US" b="1" baseline="0" dirty="0" smtClean="0"/>
                        <a:t> (13.81%)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</a:t>
            </a:r>
            <a:r>
              <a:rPr lang="en-US" sz="3600" dirty="0" smtClean="0"/>
              <a:t>Instance based Retrieval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2135"/>
            <a:ext cx="8737957" cy="398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7914" y="533400"/>
            <a:ext cx="3404285" cy="342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Challenges in Image Retrieval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219199"/>
            <a:ext cx="3429000" cy="5286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Optimizing Relevance and Diversity in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etrieval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3429000" cy="2743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057400"/>
            <a:ext cx="3429000" cy="2743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8647" y="5257802"/>
            <a:ext cx="3200400" cy="4571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Experiments and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6057900"/>
            <a:ext cx="1524000" cy="342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3048000"/>
            <a:ext cx="27432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 Metric Learning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343400" y="876300"/>
            <a:ext cx="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358847" y="5715000"/>
            <a:ext cx="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5029200" y="2209800"/>
            <a:ext cx="27432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 Perspectives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2209800"/>
            <a:ext cx="2743200" cy="2362200"/>
            <a:chOff x="914400" y="2209800"/>
            <a:chExt cx="2743200" cy="2362200"/>
          </a:xfrm>
        </p:grpSpPr>
        <p:sp>
          <p:nvSpPr>
            <p:cNvPr id="10" name="Rectangle 9"/>
            <p:cNvSpPr/>
            <p:nvPr/>
          </p:nvSpPr>
          <p:spPr>
            <a:xfrm>
              <a:off x="914400" y="3048000"/>
              <a:ext cx="2743200" cy="685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Locality Sensitive Hashing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2209800"/>
              <a:ext cx="2743200" cy="685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Algorithmic and Statistical Perspectives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" y="3886200"/>
              <a:ext cx="2743200" cy="685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Diversity using Random Hash Functions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029200" y="3886200"/>
            <a:ext cx="27432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Diversity </a:t>
            </a:r>
            <a:r>
              <a:rPr lang="en-US" dirty="0" smtClean="0">
                <a:solidFill>
                  <a:schemeClr val="tx1"/>
                </a:solidFill>
              </a:rPr>
              <a:t>using Learned Distance Functions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/>
          <p:cNvCxnSpPr>
            <a:stCxn id="5" idx="1"/>
            <a:endCxn id="6" idx="0"/>
          </p:cNvCxnSpPr>
          <p:nvPr/>
        </p:nvCxnSpPr>
        <p:spPr bwMode="auto">
          <a:xfrm rot="10800000" flipV="1">
            <a:off x="2247900" y="1483518"/>
            <a:ext cx="495300" cy="573882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3" name="Elbow Connector 22"/>
          <p:cNvCxnSpPr>
            <a:stCxn id="5" idx="3"/>
            <a:endCxn id="7" idx="0"/>
          </p:cNvCxnSpPr>
          <p:nvPr/>
        </p:nvCxnSpPr>
        <p:spPr bwMode="auto">
          <a:xfrm>
            <a:off x="6172200" y="1483518"/>
            <a:ext cx="342900" cy="573882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0" name="Rectangle 29"/>
          <p:cNvSpPr/>
          <p:nvPr/>
        </p:nvSpPr>
        <p:spPr>
          <a:xfrm>
            <a:off x="914400" y="1444711"/>
            <a:ext cx="1143000" cy="228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Randomness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5600" y="1428750"/>
            <a:ext cx="1143000" cy="228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Learning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6" idx="2"/>
            <a:endCxn id="8" idx="1"/>
          </p:cNvCxnSpPr>
          <p:nvPr/>
        </p:nvCxnSpPr>
        <p:spPr bwMode="auto">
          <a:xfrm rot="16200000" flipH="1">
            <a:off x="2160373" y="4888126"/>
            <a:ext cx="685801" cy="51074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9" name="Elbow Connector 58"/>
          <p:cNvCxnSpPr>
            <a:stCxn id="7" idx="2"/>
            <a:endCxn id="8" idx="3"/>
          </p:cNvCxnSpPr>
          <p:nvPr/>
        </p:nvCxnSpPr>
        <p:spPr bwMode="auto">
          <a:xfrm rot="5400000">
            <a:off x="5894174" y="4865474"/>
            <a:ext cx="685801" cy="55605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903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838200"/>
          </a:xfrm>
        </p:spPr>
        <p:txBody>
          <a:bodyPr/>
          <a:lstStyle/>
          <a:p>
            <a:r>
              <a:rPr lang="en-US" sz="3600" dirty="0" smtClean="0"/>
              <a:t>Diversity</a:t>
            </a:r>
            <a:r>
              <a:rPr lang="en-US" sz="3600" dirty="0"/>
              <a:t> </a:t>
            </a:r>
            <a:r>
              <a:rPr lang="en-US" sz="3600" dirty="0" smtClean="0"/>
              <a:t>is a</a:t>
            </a:r>
            <a:r>
              <a:rPr lang="en-US" sz="3600" dirty="0"/>
              <a:t> subjective 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62875" cy="4821238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Topical Diversity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/>
              <a:t>Product </a:t>
            </a:r>
            <a:r>
              <a:rPr lang="en-US" sz="1600" dirty="0" smtClean="0"/>
              <a:t>search: e.g.,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images of a car with different models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Visual </a:t>
            </a:r>
            <a:r>
              <a:rPr lang="en-US" sz="2000" dirty="0" smtClean="0">
                <a:solidFill>
                  <a:schemeClr val="accent2"/>
                </a:solidFill>
              </a:rPr>
              <a:t>Diversity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People search: e.g., faces of a same person with different ages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Spatial Diversity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Location search: e.g., photos of a tourist place with different viewpoints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Temporal </a:t>
            </a:r>
            <a:r>
              <a:rPr lang="en-US" sz="2000" dirty="0" smtClean="0">
                <a:solidFill>
                  <a:schemeClr val="accent2"/>
                </a:solidFill>
              </a:rPr>
              <a:t>Diversity</a:t>
            </a:r>
          </a:p>
          <a:p>
            <a:pPr lvl="1"/>
            <a:r>
              <a:rPr lang="en-US" sz="1600" dirty="0" smtClean="0"/>
              <a:t>Video search: e.g., highlights of a player in a game (cricket, badminton etc.)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3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838200"/>
          </a:xfrm>
        </p:spPr>
        <p:txBody>
          <a:bodyPr/>
          <a:lstStyle/>
          <a:p>
            <a:r>
              <a:rPr lang="en-US" sz="3600" dirty="0" smtClean="0"/>
              <a:t>Need for Diversity in Image Retrieval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62875" cy="4821238"/>
          </a:xfrm>
        </p:spPr>
        <p:txBody>
          <a:bodyPr/>
          <a:lstStyle/>
          <a:p>
            <a:r>
              <a:rPr lang="en-US" sz="2000" dirty="0" smtClean="0"/>
              <a:t>Restrictions</a:t>
            </a:r>
            <a:r>
              <a:rPr lang="en-US" sz="2000" dirty="0"/>
              <a:t> imposed by </a:t>
            </a:r>
            <a:r>
              <a:rPr lang="en-US" sz="2000" dirty="0" smtClean="0"/>
              <a:t>fixed-form</a:t>
            </a:r>
            <a:r>
              <a:rPr lang="en-US" sz="2000" dirty="0"/>
              <a:t> </a:t>
            </a:r>
            <a:r>
              <a:rPr lang="en-US" sz="2000" dirty="0" smtClean="0"/>
              <a:t>query</a:t>
            </a:r>
          </a:p>
          <a:p>
            <a:pPr lvl="1"/>
            <a:r>
              <a:rPr lang="en-US" sz="1600" dirty="0" smtClean="0"/>
              <a:t>Ambiguity (lack of clarity) </a:t>
            </a:r>
            <a:r>
              <a:rPr lang="en-US" sz="1600" dirty="0"/>
              <a:t>in user </a:t>
            </a:r>
            <a:r>
              <a:rPr lang="en-US" sz="1600" dirty="0" smtClean="0"/>
              <a:t>requirements</a:t>
            </a:r>
          </a:p>
          <a:p>
            <a:r>
              <a:rPr lang="en-US" sz="2000" dirty="0"/>
              <a:t>User intent in more complex </a:t>
            </a:r>
            <a:endParaRPr lang="en-US" sz="2000" dirty="0" smtClean="0"/>
          </a:p>
          <a:p>
            <a:pPr lvl="1"/>
            <a:r>
              <a:rPr lang="en-US" sz="1600" dirty="0" smtClean="0"/>
              <a:t>Low-level </a:t>
            </a:r>
            <a:r>
              <a:rPr lang="en-US" sz="1600" dirty="0"/>
              <a:t>image features cannot always describe high-level semantic concepts in the user`s mind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Choice of similarity/distance function is rather heuristic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Semantic </a:t>
            </a:r>
            <a:r>
              <a:rPr lang="en-US" sz="1600" dirty="0"/>
              <a:t>notion of </a:t>
            </a:r>
            <a:r>
              <a:rPr lang="en-US" sz="1600" dirty="0" smtClean="0"/>
              <a:t>similarity </a:t>
            </a:r>
            <a:r>
              <a:rPr lang="en-US" sz="1600" dirty="0"/>
              <a:t>is often </a:t>
            </a:r>
            <a:r>
              <a:rPr lang="en-US" sz="1600" dirty="0" smtClean="0"/>
              <a:t>poorly captured </a:t>
            </a:r>
            <a:r>
              <a:rPr lang="en-US" sz="1600" dirty="0"/>
              <a:t>by standard metrics (e.g., Euclidean distance). 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2000" dirty="0" smtClean="0"/>
              <a:t>Large </a:t>
            </a:r>
            <a:r>
              <a:rPr lang="en-US" sz="2000" dirty="0"/>
              <a:t>databases </a:t>
            </a:r>
            <a:r>
              <a:rPr lang="en-US" sz="2000" dirty="0" smtClean="0"/>
              <a:t>consists redundantly </a:t>
            </a:r>
            <a:r>
              <a:rPr lang="en-US" sz="2000" dirty="0"/>
              <a:t>similar </a:t>
            </a:r>
            <a:r>
              <a:rPr lang="en-US" sz="2000" dirty="0" smtClean="0"/>
              <a:t>images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op </a:t>
            </a:r>
            <a:r>
              <a:rPr lang="en-US" sz="1600" dirty="0"/>
              <a:t>retrieval results are often dominated by a set of closely related images on some specific </a:t>
            </a:r>
            <a:r>
              <a:rPr lang="en-US" sz="1600" dirty="0" smtClean="0"/>
              <a:t>topics.</a:t>
            </a:r>
          </a:p>
        </p:txBody>
      </p:sp>
    </p:spTree>
    <p:extLst>
      <p:ext uri="{BB962C8B-B14F-4D97-AF65-F5344CB8AC3E}">
        <p14:creationId xmlns:p14="http://schemas.microsoft.com/office/powerpoint/2010/main" val="34701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Requirements for image 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ct val="10000"/>
              </a:spcAft>
            </a:pPr>
            <a:r>
              <a:rPr lang="en-US" altLang="zh-CN" sz="2000" dirty="0" smtClean="0">
                <a:ea typeface="宋体" pitchFamily="2" charset="-122"/>
              </a:rPr>
              <a:t>Search </a:t>
            </a:r>
            <a:r>
              <a:rPr lang="en-US" altLang="zh-CN" sz="2000" dirty="0">
                <a:ea typeface="宋体" pitchFamily="2" charset="-122"/>
              </a:rPr>
              <a:t>must be </a:t>
            </a:r>
            <a:r>
              <a:rPr lang="en-US" altLang="zh-CN" sz="2000" dirty="0">
                <a:solidFill>
                  <a:schemeClr val="accent2"/>
                </a:solidFill>
                <a:ea typeface="宋体" pitchFamily="2" charset="-122"/>
              </a:rPr>
              <a:t>scalable to large </a:t>
            </a:r>
            <a:r>
              <a:rPr lang="en-US" altLang="zh-CN" sz="2000" dirty="0" smtClean="0">
                <a:solidFill>
                  <a:schemeClr val="accent2"/>
                </a:solidFill>
                <a:ea typeface="宋体" pitchFamily="2" charset="-122"/>
              </a:rPr>
              <a:t>databases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  </a:t>
            </a:r>
            <a:r>
              <a:rPr lang="en-US" altLang="zh-CN" sz="2000" dirty="0" smtClean="0">
                <a:ea typeface="宋体" pitchFamily="2" charset="-122"/>
              </a:rPr>
              <a:t>with </a:t>
            </a:r>
            <a:r>
              <a:rPr lang="en-US" altLang="zh-CN" sz="2000" dirty="0">
                <a:solidFill>
                  <a:schemeClr val="accent2"/>
                </a:solidFill>
                <a:ea typeface="宋体" pitchFamily="2" charset="-122"/>
              </a:rPr>
              <a:t>fast, accurate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and </a:t>
            </a:r>
            <a:r>
              <a:rPr lang="en-US" altLang="zh-CN" sz="2000" dirty="0" smtClean="0">
                <a:solidFill>
                  <a:schemeClr val="accent2"/>
                </a:solidFill>
                <a:ea typeface="宋体" pitchFamily="2" charset="-122"/>
              </a:rPr>
              <a:t>diverse</a:t>
            </a:r>
            <a:r>
              <a:rPr lang="en-US" altLang="zh-CN" sz="2000" b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retrieval</a:t>
            </a: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5000"/>
              </a:lnSpc>
              <a:spcAft>
                <a:spcPct val="10000"/>
              </a:spcAft>
            </a:pPr>
            <a:r>
              <a:rPr lang="en-US" altLang="zh-CN" sz="2000" dirty="0" smtClean="0">
                <a:ea typeface="宋体" pitchFamily="2" charset="-122"/>
              </a:rPr>
              <a:t>Fast</a:t>
            </a:r>
          </a:p>
          <a:p>
            <a:pPr lvl="1">
              <a:lnSpc>
                <a:spcPct val="85000"/>
              </a:lnSpc>
              <a:spcAft>
                <a:spcPct val="10000"/>
              </a:spcAft>
            </a:pPr>
            <a:r>
              <a:rPr lang="en-US" altLang="zh-CN" sz="1600" dirty="0" smtClean="0">
                <a:ea typeface="宋体" pitchFamily="2" charset="-122"/>
              </a:rPr>
              <a:t>Indexing mechanisms to efficiently retrieve the images</a:t>
            </a:r>
          </a:p>
          <a:p>
            <a:pPr eaLnBrk="1" hangingPunct="1">
              <a:lnSpc>
                <a:spcPct val="85000"/>
              </a:lnSpc>
              <a:spcAft>
                <a:spcPct val="10000"/>
              </a:spcAft>
            </a:pPr>
            <a:r>
              <a:rPr lang="en-US" altLang="zh-CN" sz="2000" dirty="0" smtClean="0">
                <a:ea typeface="宋体" pitchFamily="2" charset="-122"/>
              </a:rPr>
              <a:t>Scalable </a:t>
            </a:r>
          </a:p>
          <a:p>
            <a:pPr lvl="1">
              <a:lnSpc>
                <a:spcPct val="85000"/>
              </a:lnSpc>
              <a:spcAft>
                <a:spcPct val="10000"/>
              </a:spcAft>
            </a:pPr>
            <a:r>
              <a:rPr lang="en-US" altLang="zh-CN" sz="1600" dirty="0" smtClean="0">
                <a:ea typeface="宋体" pitchFamily="2" charset="-122"/>
              </a:rPr>
              <a:t>Require </a:t>
            </a:r>
            <a:r>
              <a:rPr lang="en-US" altLang="zh-CN" sz="1600" dirty="0">
                <a:ea typeface="宋体" pitchFamily="2" charset="-122"/>
              </a:rPr>
              <a:t>very little memory, enabling their use on standard hardware or even on handheld devices</a:t>
            </a:r>
          </a:p>
          <a:p>
            <a:pPr eaLnBrk="1" hangingPunct="1">
              <a:lnSpc>
                <a:spcPct val="85000"/>
              </a:lnSpc>
              <a:spcAft>
                <a:spcPct val="10000"/>
              </a:spcAft>
            </a:pPr>
            <a:r>
              <a:rPr lang="en-US" altLang="zh-CN" sz="2000" dirty="0" smtClean="0">
                <a:ea typeface="宋体" pitchFamily="2" charset="-122"/>
              </a:rPr>
              <a:t>Accurate </a:t>
            </a:r>
          </a:p>
          <a:p>
            <a:pPr lvl="1">
              <a:lnSpc>
                <a:spcPct val="85000"/>
              </a:lnSpc>
              <a:spcAft>
                <a:spcPct val="10000"/>
              </a:spcAft>
            </a:pPr>
            <a:r>
              <a:rPr lang="en-US" altLang="zh-CN" sz="1600" dirty="0">
                <a:ea typeface="宋体" pitchFamily="2" charset="-122"/>
              </a:rPr>
              <a:t>R</a:t>
            </a:r>
            <a:r>
              <a:rPr lang="en-US" altLang="zh-CN" sz="1600" dirty="0" smtClean="0">
                <a:ea typeface="宋体" pitchFamily="2" charset="-122"/>
              </a:rPr>
              <a:t>elevant images in the results</a:t>
            </a:r>
          </a:p>
          <a:p>
            <a:pPr eaLnBrk="1" hangingPunct="1">
              <a:lnSpc>
                <a:spcPct val="85000"/>
              </a:lnSpc>
              <a:spcAft>
                <a:spcPct val="10000"/>
              </a:spcAft>
            </a:pPr>
            <a:r>
              <a:rPr lang="en-US" altLang="zh-CN" sz="2000" dirty="0" smtClean="0">
                <a:ea typeface="宋体" pitchFamily="2" charset="-122"/>
              </a:rPr>
              <a:t>Diversity 	</a:t>
            </a:r>
          </a:p>
          <a:p>
            <a:pPr lvl="1">
              <a:lnSpc>
                <a:spcPct val="85000"/>
              </a:lnSpc>
              <a:spcAft>
                <a:spcPct val="10000"/>
              </a:spcAft>
            </a:pPr>
            <a:r>
              <a:rPr lang="en-US" altLang="zh-CN" sz="1600" dirty="0" smtClean="0">
                <a:ea typeface="宋体" pitchFamily="2" charset="-122"/>
              </a:rPr>
              <a:t>Large coverage among the retrieved results</a:t>
            </a:r>
          </a:p>
        </p:txBody>
      </p:sp>
    </p:spTree>
    <p:extLst>
      <p:ext uri="{BB962C8B-B14F-4D97-AF65-F5344CB8AC3E}">
        <p14:creationId xmlns:p14="http://schemas.microsoft.com/office/powerpoint/2010/main" val="1436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914400"/>
          </a:xfrm>
        </p:spPr>
        <p:txBody>
          <a:bodyPr/>
          <a:lstStyle/>
          <a:p>
            <a:r>
              <a:rPr lang="en-US" sz="3600" dirty="0" smtClean="0"/>
              <a:t>Relevance and Diversity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62875" cy="4821238"/>
          </a:xfrm>
        </p:spPr>
        <p:txBody>
          <a:bodyPr/>
          <a:lstStyle/>
          <a:p>
            <a:r>
              <a:rPr lang="en-US" sz="2000" b="1" dirty="0" smtClean="0"/>
              <a:t>Relevance</a:t>
            </a:r>
            <a:r>
              <a:rPr lang="en-US" sz="2000" dirty="0" smtClean="0"/>
              <a:t>:  For a given two points, say x and y, dis-similarity is defined as the distance between the </a:t>
            </a:r>
            <a:r>
              <a:rPr lang="en-US" sz="2000" dirty="0"/>
              <a:t>two points, i.e</a:t>
            </a:r>
            <a:r>
              <a:rPr lang="en-US" sz="2000" dirty="0" smtClean="0"/>
              <a:t>.,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Diversity:</a:t>
            </a:r>
            <a:r>
              <a:rPr lang="en-US" sz="2000" dirty="0"/>
              <a:t> </a:t>
            </a:r>
            <a:r>
              <a:rPr lang="en-US" sz="2000" dirty="0" smtClean="0"/>
              <a:t> For </a:t>
            </a:r>
            <a:r>
              <a:rPr lang="en-US" sz="2000" dirty="0"/>
              <a:t>a given set of points, diversity is defined as the average pairwise distance </a:t>
            </a:r>
            <a:r>
              <a:rPr lang="en-US" sz="2000" dirty="0" smtClean="0"/>
              <a:t>between the </a:t>
            </a:r>
            <a:r>
              <a:rPr lang="en-US" sz="2000" dirty="0"/>
              <a:t>points of the set, i.e</a:t>
            </a:r>
            <a:r>
              <a:rPr lang="en-US" sz="2000" dirty="0" smtClean="0"/>
              <a:t>.,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It </a:t>
            </a:r>
            <a:r>
              <a:rPr lang="en-US" sz="2000" dirty="0">
                <a:solidFill>
                  <a:schemeClr val="accent2"/>
                </a:solidFill>
              </a:rPr>
              <a:t>is not quite clear on how relevance and diversity should be </a:t>
            </a:r>
            <a:r>
              <a:rPr lang="en-US" sz="2000" dirty="0" smtClean="0">
                <a:solidFill>
                  <a:schemeClr val="accent2"/>
                </a:solidFill>
              </a:rPr>
              <a:t>combined</a:t>
            </a:r>
            <a:r>
              <a:rPr lang="en-US" sz="2000" dirty="0">
                <a:solidFill>
                  <a:schemeClr val="accent2"/>
                </a:solidFill>
              </a:rPr>
              <a:t>!</a:t>
            </a:r>
          </a:p>
          <a:p>
            <a:pPr marL="0" indent="0">
              <a:buNone/>
            </a:pP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2505582"/>
                <a:ext cx="34614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𝐷𝑖𝑠𝑆𝑖𝑚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05582"/>
                <a:ext cx="346146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1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8400" y="4091072"/>
                <a:ext cx="3967816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			 </m:t>
                      </m:r>
                      <m:r>
                        <a:rPr lang="en-US" i="1">
                          <a:latin typeface="Cambria Math"/>
                        </a:rPr>
                        <m:t>𝐷𝑖𝑣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091072"/>
                <a:ext cx="3967816" cy="785728"/>
              </a:xfrm>
              <a:prstGeom prst="rect">
                <a:avLst/>
              </a:prstGeom>
              <a:blipFill rotWithShape="1">
                <a:blip r:embed="rId3"/>
                <a:stretch>
                  <a:fillRect r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3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990600"/>
          </a:xfrm>
        </p:spPr>
        <p:txBody>
          <a:bodyPr/>
          <a:lstStyle/>
          <a:p>
            <a:r>
              <a:rPr lang="en-US" sz="3600" dirty="0" smtClean="0"/>
              <a:t>Optimizing Relevance and Diversity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0"/>
                <a:ext cx="7762875" cy="4876800"/>
              </a:xfrm>
            </p:spPr>
            <p:txBody>
              <a:bodyPr/>
              <a:lstStyle/>
              <a:p>
                <a:r>
                  <a:rPr lang="en-US" sz="2000" dirty="0" smtClean="0"/>
                  <a:t>A general </a:t>
                </a:r>
                <a:r>
                  <a:rPr lang="en-US" sz="2000" dirty="0"/>
                  <a:t>paradigm in machine learning </a:t>
                </a:r>
                <a:r>
                  <a:rPr lang="en-US" sz="2000" dirty="0" smtClean="0"/>
                  <a:t>is to combine </a:t>
                </a:r>
              </a:p>
              <a:p>
                <a:pPr lvl="1"/>
                <a:r>
                  <a:rPr lang="en-US" sz="1600" dirty="0" smtClean="0"/>
                  <a:t>loss </a:t>
                </a:r>
                <a:r>
                  <a:rPr lang="en-US" sz="1600" dirty="0"/>
                  <a:t>functions that measures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quality</a:t>
                </a:r>
                <a:r>
                  <a:rPr lang="en-US" sz="1600" dirty="0" smtClean="0"/>
                  <a:t> (</a:t>
                </a:r>
                <a:r>
                  <a:rPr lang="en-US" sz="1600" dirty="0"/>
                  <a:t>e.g., training error, prior, or “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relevance</a:t>
                </a:r>
                <a:r>
                  <a:rPr lang="en-US" sz="1600" dirty="0" smtClean="0"/>
                  <a:t>”)</a:t>
                </a:r>
              </a:p>
              <a:p>
                <a:pPr lvl="1"/>
                <a:r>
                  <a:rPr lang="en-US" sz="1600" dirty="0" smtClean="0"/>
                  <a:t>a </a:t>
                </a:r>
                <a:r>
                  <a:rPr lang="en-US" sz="1600" dirty="0"/>
                  <a:t>regularization </a:t>
                </a:r>
                <a:r>
                  <a:rPr lang="en-US" sz="1600" dirty="0" smtClean="0"/>
                  <a:t>term that </a:t>
                </a:r>
                <a:r>
                  <a:rPr lang="en-US" sz="1600" dirty="0"/>
                  <a:t>encourages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desirable properties </a:t>
                </a:r>
                <a:r>
                  <a:rPr lang="en-US" sz="1600" dirty="0"/>
                  <a:t>(e.g. smoothness, </a:t>
                </a:r>
                <a:r>
                  <a:rPr lang="en-US" sz="1600" dirty="0" err="1"/>
                  <a:t>sparsity</a:t>
                </a:r>
                <a:r>
                  <a:rPr lang="en-US" sz="1600" dirty="0"/>
                  <a:t>, or “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diversity</a:t>
                </a:r>
                <a:r>
                  <a:rPr lang="en-US" sz="1600" dirty="0" smtClean="0"/>
                  <a:t>”)</a:t>
                </a:r>
              </a:p>
              <a:p>
                <a:r>
                  <a:rPr lang="en-US" sz="2000" b="0" dirty="0" smtClean="0"/>
                  <a:t>Objective Function</a:t>
                </a:r>
              </a:p>
              <a:p>
                <a:pPr marL="457200" lvl="1" indent="0">
                  <a:buNone/>
                </a:pPr>
                <a:r>
                  <a:rPr lang="en-US" sz="1600" i="1" dirty="0">
                    <a:latin typeface="Cambria Math"/>
                  </a:rPr>
                  <a:t>	</a:t>
                </a:r>
                <a:r>
                  <a:rPr lang="en-US" sz="160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𝑚𝑖𝑛</m:t>
                    </m:r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−(1−</m:t>
                    </m:r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 smtClean="0"/>
              </a:p>
              <a:p>
                <a:pPr marL="457200" lvl="1" indent="0"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				</a:t>
                </a:r>
                <a:r>
                  <a:rPr lang="en-US" sz="1200" i="1" dirty="0" smtClean="0"/>
                  <a:t>s.t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</a:rPr>
                      <m:t> ;  ∀ </m:t>
                    </m:r>
                    <m:r>
                      <a:rPr lang="en-US" sz="1600" b="0" i="1" smtClean="0">
                        <a:latin typeface="Cambria Math"/>
                      </a:rPr>
                      <m:t>𝑖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0, 1</m:t>
                        </m:r>
                      </m:e>
                    </m:d>
                  </m:oMath>
                </a14:m>
                <a:endParaRPr lang="en-US" sz="1600" b="0" dirty="0" smtClean="0"/>
              </a:p>
              <a:p>
                <a:pPr marL="457200" lvl="1" indent="0">
                  <a:buNone/>
                </a:pPr>
                <a:r>
                  <a:rPr lang="en-US" sz="1600" dirty="0" err="1" smtClean="0"/>
                  <a:t>w.l.g</a:t>
                </a:r>
                <a:r>
                  <a:rPr lang="en-US" sz="1600" dirty="0" smtClean="0"/>
                  <a:t>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|=1,  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/>
                  <a:t>, the equation reduces to </a:t>
                </a:r>
              </a:p>
              <a:p>
                <a:pPr marL="457200" lvl="1" indent="0">
                  <a:buNone/>
                </a:pPr>
                <a:r>
                  <a:rPr lang="en-US" sz="1600" i="1" dirty="0" smtClean="0">
                    <a:latin typeface="Cambria Math"/>
                  </a:rPr>
                  <a:t>			</a:t>
                </a:r>
                <a:r>
                  <a:rPr lang="en-US" sz="1600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𝐺</m:t>
                    </m:r>
                    <m:r>
                      <a:rPr lang="en-US" sz="16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1600" dirty="0"/>
                  <a:t>					</a:t>
                </a:r>
                <a:r>
                  <a:rPr lang="en-US" sz="1200" i="1" dirty="0"/>
                  <a:t>s.t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600" b="0" i="1" dirty="0" smtClean="0">
                        <a:latin typeface="Cambria Math"/>
                      </a:rPr>
                      <m:t>1= </m:t>
                    </m:r>
                    <m:r>
                      <a:rPr lang="en-US" sz="1600" i="1">
                        <a:latin typeface="Cambria Math"/>
                      </a:rPr>
                      <m:t>𝑘</m:t>
                    </m:r>
                    <m:r>
                      <a:rPr lang="en-US" sz="1600" i="1">
                        <a:latin typeface="Cambria Math"/>
                      </a:rPr>
                      <m:t> ;</m:t>
                    </m:r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16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600" b="0" dirty="0" smtClean="0"/>
              </a:p>
              <a:p>
                <a:pPr marL="457200" lvl="1" indent="0">
                  <a:buNone/>
                </a:pPr>
                <a:r>
                  <a:rPr lang="en-US" sz="1600" dirty="0" smtClean="0"/>
                  <a:t>		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𝑤h𝑒𝑟𝑒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;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  <a:p>
                <a:r>
                  <a:rPr lang="en-US" sz="2000" dirty="0" smtClean="0"/>
                  <a:t>Solving the Quadratic Integer Program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NP-Hard</a:t>
                </a:r>
                <a:r>
                  <a:rPr lang="en-US" sz="2000" dirty="0">
                    <a:solidFill>
                      <a:srgbClr val="FF0000"/>
                    </a:solidFill>
                  </a:rPr>
                  <a:t>.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0"/>
                <a:ext cx="7762875" cy="4876800"/>
              </a:xfrm>
              <a:blipFill rotWithShape="1">
                <a:blip r:embed="rId2"/>
                <a:stretch>
                  <a:fillRect l="-707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8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dirty="0" smtClean="0"/>
              <a:t>Optimizing Relevance and Diversity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b="0" dirty="0" smtClean="0"/>
              <a:t>Algorithmic Perspectives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sz="1600" dirty="0" smtClean="0"/>
              </a:p>
              <a:p>
                <a:r>
                  <a:rPr lang="en-US" sz="1600" dirty="0" smtClean="0">
                    <a:solidFill>
                      <a:schemeClr val="accent2"/>
                    </a:solidFill>
                  </a:rPr>
                  <a:t>How long does it take to compute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?</a:t>
                </a:r>
                <a:endParaRPr lang="en-US" sz="1600" dirty="0">
                  <a:solidFill>
                    <a:schemeClr val="accent2"/>
                  </a:solidFill>
                </a:endParaRPr>
              </a:p>
              <a:p>
                <a:r>
                  <a:rPr lang="en-US" sz="1600" dirty="0"/>
                  <a:t>Quadratic Relaxation </a:t>
                </a:r>
              </a:p>
              <a:p>
                <a:pPr lvl="1"/>
                <a:r>
                  <a:rPr lang="en-US" sz="1600" dirty="0" smtClean="0"/>
                  <a:t>Interior point methods and other extensions to simplex algorithms.</a:t>
                </a:r>
              </a:p>
              <a:p>
                <a:pPr lvl="1"/>
                <a:r>
                  <a:rPr lang="en-US" sz="1600" dirty="0"/>
                  <a:t>CPLEX, MOSEK solvers</a:t>
                </a:r>
              </a:p>
              <a:p>
                <a:pPr lvl="1"/>
                <a:r>
                  <a:rPr lang="en-US" sz="1600" dirty="0" smtClean="0"/>
                  <a:t>Query Complexity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14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  <a:p>
                <a:r>
                  <a:rPr lang="en-US" sz="1600" dirty="0" smtClean="0"/>
                  <a:t>Greedy Approximations</a:t>
                </a:r>
                <a:endParaRPr lang="en-US" sz="1600" dirty="0"/>
              </a:p>
              <a:p>
                <a:pPr lvl="1"/>
                <a:r>
                  <a:rPr lang="en-US" sz="1600" dirty="0" smtClean="0"/>
                  <a:t>Sequentially select points that are both informative and non-redundant. </a:t>
                </a:r>
              </a:p>
              <a:p>
                <a:pPr lvl="1"/>
                <a:r>
                  <a:rPr lang="en-US" sz="1600" dirty="0" smtClean="0"/>
                  <a:t>Maximal </a:t>
                </a:r>
                <a:r>
                  <a:rPr lang="en-US" sz="1600" dirty="0"/>
                  <a:t>Marginal </a:t>
                </a:r>
                <a:r>
                  <a:rPr lang="en-US" sz="1600" dirty="0" smtClean="0"/>
                  <a:t>Relevance (MMR)</a:t>
                </a:r>
              </a:p>
              <a:p>
                <a:pPr lvl="1"/>
                <a:r>
                  <a:rPr lang="en-US" sz="1600" dirty="0" smtClean="0"/>
                  <a:t>Query Complexity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sz="160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2"/>
                        </a:solidFill>
                        <a:latin typeface="Cambria Math"/>
                      </a:rPr>
                      <m:t>kn</m:t>
                    </m:r>
                    <m:r>
                      <a:rPr lang="en-US" sz="160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14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5" t="-1852" r="-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b="0" dirty="0" smtClean="0"/>
              <a:t>Statistical  </a:t>
            </a:r>
            <a:r>
              <a:rPr lang="en-US" b="0" dirty="0"/>
              <a:t>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algn="just"/>
                <a:endParaRPr lang="en-US" sz="1600" i="1" dirty="0" smtClean="0"/>
              </a:p>
              <a:p>
                <a:r>
                  <a:rPr lang="en-US" sz="1600" dirty="0" smtClean="0">
                    <a:solidFill>
                      <a:schemeClr val="accent2"/>
                    </a:solidFill>
                  </a:rPr>
                  <a:t>When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is solving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r>
                      <a:rPr lang="en-US" sz="16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right 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thing to do?</a:t>
                </a:r>
              </a:p>
              <a:p>
                <a:r>
                  <a:rPr lang="en-US" sz="1600" dirty="0" smtClean="0"/>
                  <a:t>Non-negative similarity functions exhibit diminishing return property </a:t>
                </a:r>
              </a:p>
              <a:p>
                <a:pPr lvl="1"/>
                <a:r>
                  <a:rPr lang="en-US" sz="1600" dirty="0" smtClean="0"/>
                  <a:t>Proven near optimal greedy method</a:t>
                </a:r>
              </a:p>
              <a:p>
                <a:pPr lvl="1"/>
                <a:r>
                  <a:rPr lang="en-US" sz="1600" dirty="0"/>
                  <a:t>Query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2"/>
                            </a:solidFill>
                            <a:latin typeface="Cambria Math"/>
                          </a:rPr>
                          <m:t>kn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4"/>
                <a:stretch>
                  <a:fillRect l="-2866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C:\Users\saurabh\Desktop\Thesis_PPT\lawofDimRetur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200400" cy="20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7543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i="1" dirty="0" smtClean="0"/>
              <a:t>[ </a:t>
            </a:r>
            <a:r>
              <a:rPr lang="en-US" sz="2400" i="1" dirty="0" err="1" smtClean="0"/>
              <a:t>J.Corbonell</a:t>
            </a:r>
            <a:r>
              <a:rPr lang="en-US" sz="2400" i="1" dirty="0" smtClean="0"/>
              <a:t> et al, SIGIR 1998; </a:t>
            </a:r>
            <a:r>
              <a:rPr lang="en-US" sz="2400" i="1" dirty="0" err="1" smtClean="0"/>
              <a:t>J.He</a:t>
            </a:r>
            <a:r>
              <a:rPr lang="en-US" sz="2400" i="1" dirty="0" smtClean="0"/>
              <a:t> et al, NIPS 2012]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43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Natural forms of diversification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r>
              <a:rPr lang="en-US" sz="2000" dirty="0" smtClean="0"/>
              <a:t>Optimization of set-level relevance objective</a:t>
            </a:r>
          </a:p>
          <a:p>
            <a:pPr lvl="1"/>
            <a:r>
              <a:rPr lang="en-US" sz="1600" dirty="0" err="1" smtClean="0"/>
              <a:t>n-call@k</a:t>
            </a:r>
            <a:r>
              <a:rPr lang="en-US" sz="1600" dirty="0" smtClean="0"/>
              <a:t> metric correlates strongly with diverse retrieval.</a:t>
            </a:r>
          </a:p>
          <a:p>
            <a:pPr lvl="1"/>
            <a:r>
              <a:rPr lang="en-US" sz="1600" dirty="0" smtClean="0"/>
              <a:t>As n -&gt; k, a higher proportion of relevant results are required which discourages diversity.</a:t>
            </a:r>
          </a:p>
          <a:p>
            <a:pPr lvl="1"/>
            <a:r>
              <a:rPr lang="en-US" sz="1600" dirty="0" smtClean="0"/>
              <a:t>When n = 1, encourages diversity since only one relevant result is needed. </a:t>
            </a:r>
          </a:p>
          <a:p>
            <a:pPr lvl="1"/>
            <a:r>
              <a:rPr lang="en-US" sz="1600" dirty="0" smtClean="0"/>
              <a:t>1-call@k in a latent subtopic model of binary relevance shares many features with MMR optimization.</a:t>
            </a:r>
          </a:p>
          <a:p>
            <a:r>
              <a:rPr lang="en-US" sz="2000" dirty="0" smtClean="0"/>
              <a:t>We carry this intuition forward in the nearest </a:t>
            </a:r>
            <a:r>
              <a:rPr lang="en-US" sz="2000" dirty="0"/>
              <a:t>neighbor </a:t>
            </a:r>
            <a:r>
              <a:rPr lang="en-US" sz="2000" dirty="0" smtClean="0"/>
              <a:t>retrieval</a:t>
            </a:r>
          </a:p>
          <a:p>
            <a:pPr lvl="1"/>
            <a:r>
              <a:rPr lang="en-US" sz="1600" dirty="0" smtClean="0"/>
              <a:t>Generalization to arbitrary relevance/similarity functions.</a:t>
            </a:r>
          </a:p>
          <a:p>
            <a:pPr lvl="1"/>
            <a:r>
              <a:rPr lang="en-US" sz="1600" dirty="0" smtClean="0"/>
              <a:t>Guarantee sub-linear time retrieval.</a:t>
            </a:r>
          </a:p>
          <a:p>
            <a:pPr lvl="1"/>
            <a:r>
              <a:rPr lang="en-US" sz="1600" dirty="0" smtClean="0"/>
              <a:t>Trade-offs b/w </a:t>
            </a:r>
            <a:r>
              <a:rPr lang="en-US" sz="1600" dirty="0"/>
              <a:t>r</a:t>
            </a:r>
            <a:r>
              <a:rPr lang="en-US" sz="1600" dirty="0" smtClean="0"/>
              <a:t>elevance and </a:t>
            </a:r>
            <a:r>
              <a:rPr lang="en-US" sz="1600" dirty="0"/>
              <a:t>d</a:t>
            </a:r>
            <a:r>
              <a:rPr lang="en-US" sz="1600" dirty="0" smtClean="0"/>
              <a:t>iversity can be controlled effectively.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5715000"/>
            <a:ext cx="7467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i="1" dirty="0" smtClean="0"/>
              <a:t>[Wang et al, SIGIR 2010;  </a:t>
            </a:r>
            <a:r>
              <a:rPr lang="en-US" sz="2400" i="1" dirty="0" err="1" smtClean="0"/>
              <a:t>Sanner</a:t>
            </a:r>
            <a:r>
              <a:rPr lang="en-US" sz="2400" i="1" dirty="0" smtClean="0"/>
              <a:t> et al, CIKM 2011]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70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Our idea: Randomize don`t optimize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Diverse retrieval “Sole objective”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Search for the </a:t>
            </a:r>
            <a:r>
              <a:rPr lang="en-US" sz="1600" dirty="0"/>
              <a:t>nearest neighbors </a:t>
            </a:r>
            <a:r>
              <a:rPr lang="en-US" sz="1600" dirty="0" smtClean="0"/>
              <a:t>which also cover large area among themselves</a:t>
            </a:r>
          </a:p>
          <a:p>
            <a:r>
              <a:rPr lang="en-US" sz="2000" dirty="0" smtClean="0"/>
              <a:t>Approximate </a:t>
            </a:r>
            <a:r>
              <a:rPr lang="en-US" sz="2000" dirty="0"/>
              <a:t>nearest neighbor </a:t>
            </a:r>
            <a:r>
              <a:rPr lang="en-US" sz="2000" dirty="0" smtClean="0"/>
              <a:t>retrieval</a:t>
            </a:r>
          </a:p>
          <a:p>
            <a:pPr lvl="1"/>
            <a:r>
              <a:rPr lang="en-US" sz="1600" dirty="0" smtClean="0"/>
              <a:t>Trade </a:t>
            </a:r>
            <a:r>
              <a:rPr lang="en-US" sz="1600" dirty="0"/>
              <a:t>off a small hit in accuracy for faster speed of </a:t>
            </a:r>
            <a:r>
              <a:rPr lang="en-US" sz="1600" dirty="0" smtClean="0"/>
              <a:t>processing</a:t>
            </a:r>
          </a:p>
          <a:p>
            <a:pPr lvl="1"/>
            <a:r>
              <a:rPr lang="en-US" sz="1600" dirty="0"/>
              <a:t>Efficiency and proven approximation guarantees</a:t>
            </a:r>
            <a:endParaRPr lang="en-US" sz="16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Exploit </a:t>
            </a:r>
            <a:r>
              <a:rPr lang="en-US" sz="2000" dirty="0" smtClean="0">
                <a:solidFill>
                  <a:schemeClr val="tx1"/>
                </a:solidFill>
              </a:rPr>
              <a:t>randomness </a:t>
            </a:r>
            <a:r>
              <a:rPr lang="en-US" sz="2000" dirty="0" smtClean="0">
                <a:solidFill>
                  <a:schemeClr val="tx2"/>
                </a:solidFill>
              </a:rPr>
              <a:t>via approximate nearest neighbors that preserves similarity with superior diversity.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In </a:t>
            </a:r>
            <a:r>
              <a:rPr lang="en-US" sz="1600" i="1" dirty="0"/>
              <a:t>the same way as space and time are valuable resources available to be used </a:t>
            </a:r>
            <a:r>
              <a:rPr lang="en-US" sz="1600" i="1" dirty="0" smtClean="0"/>
              <a:t>judiciously by algorithms</a:t>
            </a:r>
            <a:r>
              <a:rPr lang="en-US" sz="1600" i="1" dirty="0"/>
              <a:t>, it has been discovered that exploiting </a:t>
            </a:r>
            <a:r>
              <a:rPr lang="en-US" sz="1600" i="1" dirty="0">
                <a:solidFill>
                  <a:schemeClr val="accent2"/>
                </a:solidFill>
              </a:rPr>
              <a:t>randomness as an algorithmic resource</a:t>
            </a:r>
            <a:r>
              <a:rPr lang="en-US" sz="1600" i="1" dirty="0"/>
              <a:t> inside </a:t>
            </a:r>
            <a:r>
              <a:rPr lang="en-US" sz="1600" i="1" dirty="0" smtClean="0"/>
              <a:t>the algorithm </a:t>
            </a:r>
            <a:r>
              <a:rPr lang="en-US" sz="1600" i="1" dirty="0"/>
              <a:t>can lead to better algorithms</a:t>
            </a:r>
            <a:r>
              <a:rPr lang="en-US" sz="1600" i="1" dirty="0" smtClean="0"/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5784554"/>
            <a:ext cx="81534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i="1" dirty="0" smtClean="0"/>
              <a:t>[Foundation and Trends in Machine Learning Series, 2010]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084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Approximate Nearest Neighbors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Tree Based Structure</a:t>
            </a:r>
          </a:p>
          <a:p>
            <a:pPr lvl="1"/>
            <a:r>
              <a:rPr lang="en-US" altLang="zh-CN" sz="1600" dirty="0" smtClean="0"/>
              <a:t>Spatial partitions and recursive hyper plane decomposition provide an efficient means to search low-dimensional vector data exactly.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1600" dirty="0" err="1" smtClean="0">
                <a:solidFill>
                  <a:srgbClr val="FF0000"/>
                </a:solidFill>
              </a:rPr>
              <a:t>Kd</a:t>
            </a:r>
            <a:r>
              <a:rPr lang="en-US" altLang="zh-CN" sz="1600" dirty="0" smtClean="0">
                <a:solidFill>
                  <a:srgbClr val="FF0000"/>
                </a:solidFill>
              </a:rPr>
              <a:t>-trees</a:t>
            </a:r>
            <a:r>
              <a:rPr lang="en-US" altLang="zh-CN" sz="1600" dirty="0" smtClean="0">
                <a:solidFill>
                  <a:schemeClr val="accent2"/>
                </a:solidFill>
              </a:rPr>
              <a:t> </a:t>
            </a:r>
            <a:r>
              <a:rPr lang="en-US" altLang="zh-CN" sz="1600" dirty="0" smtClean="0"/>
              <a:t>are not the most efficient solution in theory but widely used in practice. </a:t>
            </a:r>
          </a:p>
          <a:p>
            <a:pPr lvl="1"/>
            <a:endParaRPr lang="en-US" altLang="zh-CN" sz="1600" dirty="0" smtClean="0"/>
          </a:p>
          <a:p>
            <a:r>
              <a:rPr lang="en-US" altLang="zh-CN" sz="2000" dirty="0" smtClean="0"/>
              <a:t>Hashing</a:t>
            </a:r>
            <a:endParaRPr lang="en-US" altLang="zh-CN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zh-CN" sz="1600" dirty="0" smtClean="0"/>
              <a:t>Dimensionality reduction through random </a:t>
            </a:r>
            <a:r>
              <a:rPr lang="en-US" altLang="zh-CN" sz="1600" dirty="0"/>
              <a:t>projections </a:t>
            </a:r>
            <a:r>
              <a:rPr lang="en-US" altLang="zh-CN" sz="1600" dirty="0" smtClean="0"/>
              <a:t>while still preserving the similarity between each pair of points.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Locality-sensitive hashing </a:t>
            </a:r>
            <a:r>
              <a:rPr lang="en-US" altLang="zh-CN" sz="1600" dirty="0"/>
              <a:t>offers </a:t>
            </a:r>
            <a:r>
              <a:rPr lang="en-US" altLang="zh-CN" sz="1600" dirty="0">
                <a:solidFill>
                  <a:schemeClr val="accent2"/>
                </a:solidFill>
              </a:rPr>
              <a:t>sub-linear </a:t>
            </a:r>
            <a:r>
              <a:rPr lang="en-US" altLang="zh-CN" sz="1600" dirty="0"/>
              <a:t>time nearest neighbor search by hashing highly similar examples together</a:t>
            </a:r>
            <a:r>
              <a:rPr lang="en-US" altLang="zh-CN" sz="1600" dirty="0" smtClean="0"/>
              <a:t>.</a:t>
            </a:r>
          </a:p>
          <a:p>
            <a:pPr lvl="1"/>
            <a:r>
              <a:rPr lang="en-US" altLang="zh-CN" sz="1600" dirty="0" smtClean="0"/>
              <a:t>Strong theoretical guarantees</a:t>
            </a:r>
          </a:p>
        </p:txBody>
      </p:sp>
      <p:sp>
        <p:nvSpPr>
          <p:cNvPr id="4" name="Text Box 76"/>
          <p:cNvSpPr txBox="1">
            <a:spLocks noChangeArrowheads="1"/>
          </p:cNvSpPr>
          <p:nvPr/>
        </p:nvSpPr>
        <p:spPr bwMode="auto">
          <a:xfrm>
            <a:off x="1798849" y="6096000"/>
            <a:ext cx="58211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spcBef>
                <a:spcPts val="1375"/>
              </a:spcBef>
              <a:buClrTx/>
              <a:buFontTx/>
              <a:buNone/>
            </a:pPr>
            <a:r>
              <a:rPr lang="en-US" sz="2400" i="1" dirty="0">
                <a:cs typeface="Arial" charset="0"/>
              </a:rPr>
              <a:t>[</a:t>
            </a:r>
            <a:r>
              <a:rPr lang="en-US" sz="2400" i="1" dirty="0" err="1">
                <a:cs typeface="Arial" charset="0"/>
              </a:rPr>
              <a:t>Indyk</a:t>
            </a:r>
            <a:r>
              <a:rPr lang="en-US" sz="2400" i="1" dirty="0">
                <a:cs typeface="Arial" charset="0"/>
              </a:rPr>
              <a:t> and </a:t>
            </a:r>
            <a:r>
              <a:rPr lang="en-US" sz="2400" i="1" dirty="0" err="1">
                <a:cs typeface="Arial" charset="0"/>
              </a:rPr>
              <a:t>Motwani</a:t>
            </a:r>
            <a:r>
              <a:rPr lang="en-US" sz="2400" i="1" dirty="0">
                <a:cs typeface="Arial" charset="0"/>
              </a:rPr>
              <a:t> 1998, </a:t>
            </a:r>
            <a:r>
              <a:rPr lang="en-US" sz="2400" i="1" dirty="0" err="1">
                <a:cs typeface="Arial" charset="0"/>
              </a:rPr>
              <a:t>Charikar</a:t>
            </a:r>
            <a:r>
              <a:rPr lang="en-US" sz="2400" i="1" dirty="0">
                <a:cs typeface="Arial" charset="0"/>
              </a:rPr>
              <a:t> 2002]</a:t>
            </a:r>
          </a:p>
        </p:txBody>
      </p:sp>
    </p:spTree>
    <p:extLst>
      <p:ext uri="{BB962C8B-B14F-4D97-AF65-F5344CB8AC3E}">
        <p14:creationId xmlns:p14="http://schemas.microsoft.com/office/powerpoint/2010/main" val="35184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Locality Sensitive Hashing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62875" cy="4897438"/>
          </a:xfrm>
        </p:spPr>
        <p:txBody>
          <a:bodyPr/>
          <a:lstStyle/>
          <a:p>
            <a:r>
              <a:rPr lang="en-US" altLang="zh-CN" sz="2000" dirty="0"/>
              <a:t>The basic idea </a:t>
            </a:r>
            <a:r>
              <a:rPr lang="en-US" altLang="zh-CN" sz="2000" dirty="0" smtClean="0"/>
              <a:t>is </a:t>
            </a:r>
            <a:r>
              <a:rPr lang="en-US" altLang="zh-CN" sz="2000" dirty="0"/>
              <a:t>to project the data into a </a:t>
            </a:r>
            <a:r>
              <a:rPr lang="en-US" altLang="zh-CN" sz="2000" dirty="0">
                <a:solidFill>
                  <a:schemeClr val="accent2"/>
                </a:solidFill>
              </a:rPr>
              <a:t>low-dimensional binary (Hamming) </a:t>
            </a:r>
            <a:r>
              <a:rPr lang="en-US" altLang="zh-CN" sz="2000" dirty="0" smtClean="0">
                <a:solidFill>
                  <a:schemeClr val="accent2"/>
                </a:solidFill>
              </a:rPr>
              <a:t>space</a:t>
            </a:r>
            <a:endParaRPr lang="en-US" altLang="zh-CN" sz="2000" dirty="0"/>
          </a:p>
          <a:p>
            <a:pPr lvl="1"/>
            <a:r>
              <a:rPr lang="en-US" altLang="zh-CN" sz="1600" dirty="0" smtClean="0"/>
              <a:t>Each </a:t>
            </a:r>
            <a:r>
              <a:rPr lang="en-US" altLang="zh-CN" sz="1600" dirty="0"/>
              <a:t>data point is mapped to a </a:t>
            </a:r>
            <a:r>
              <a:rPr lang="en-US" altLang="zh-CN" sz="1600" dirty="0" smtClean="0"/>
              <a:t>k-bit </a:t>
            </a:r>
            <a:r>
              <a:rPr lang="en-US" altLang="zh-CN" sz="1600" dirty="0"/>
              <a:t>vector, called the </a:t>
            </a:r>
            <a:r>
              <a:rPr lang="en-US" altLang="zh-CN" sz="1600" i="1" dirty="0">
                <a:solidFill>
                  <a:schemeClr val="accent2"/>
                </a:solidFill>
              </a:rPr>
              <a:t>hash </a:t>
            </a:r>
            <a:r>
              <a:rPr lang="en-US" altLang="zh-CN" sz="1600" i="1" dirty="0" smtClean="0">
                <a:solidFill>
                  <a:schemeClr val="accent2"/>
                </a:solidFill>
              </a:rPr>
              <a:t>code</a:t>
            </a:r>
            <a:r>
              <a:rPr lang="en-US" altLang="zh-CN" sz="1600" i="1" dirty="0" smtClean="0"/>
              <a:t>.</a:t>
            </a:r>
            <a:endParaRPr lang="en-US" altLang="zh-CN" sz="1600" i="1" dirty="0"/>
          </a:p>
          <a:p>
            <a:r>
              <a:rPr lang="en-US" altLang="zh-CN" sz="2000" dirty="0" smtClean="0"/>
              <a:t>Retrieving      </a:t>
            </a:r>
            <a:r>
              <a:rPr lang="en-US" altLang="zh-CN" sz="2000" dirty="0" smtClean="0"/>
              <a:t>distance ratio near neighbors requires             query </a:t>
            </a:r>
            <a:r>
              <a:rPr lang="en-US" altLang="zh-CN" sz="2000" dirty="0" smtClean="0"/>
              <a:t>time</a:t>
            </a:r>
          </a:p>
          <a:p>
            <a:pPr lvl="1"/>
            <a:r>
              <a:rPr lang="en-US" altLang="zh-CN" sz="1600" dirty="0" smtClean="0"/>
              <a:t>Average distance ration is 0.0, all approximate near neighbors are within the exact neighbor hyper-sphere</a:t>
            </a:r>
          </a:p>
          <a:p>
            <a:pPr lvl="1"/>
            <a:r>
              <a:rPr lang="en-US" altLang="zh-CN" sz="1600" dirty="0" smtClean="0"/>
              <a:t>A ratio of 1.0 means the average ANN is 2*R away from the query vector.</a:t>
            </a:r>
            <a:endParaRPr lang="en-US" altLang="zh-CN" sz="1600" dirty="0"/>
          </a:p>
          <a:p>
            <a:endParaRPr lang="en-US" altLang="zh-CN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altLang="zh-CN" sz="1600" dirty="0" smtClean="0"/>
              <a:t>  </a:t>
            </a:r>
          </a:p>
          <a:p>
            <a:pPr marL="457200" lvl="1" indent="0">
              <a:buNone/>
            </a:pPr>
            <a:r>
              <a:rPr lang="en-US" altLang="zh-CN" sz="1600" dirty="0"/>
              <a:t>	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94238" y="2667000"/>
                <a:ext cx="4190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38" y="2667000"/>
                <a:ext cx="41909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086600" y="2592781"/>
                <a:ext cx="1187568" cy="548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 dirty="0" smtClean="0">
                          <a:solidFill>
                            <a:schemeClr val="accent2"/>
                          </a:solidFill>
                        </a:rPr>
                        <m:t>O</m:t>
                      </m:r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box>
                            <m:boxPr>
                              <m:ctrlPr>
                                <a:rPr lang="en-US" altLang="zh-CN" sz="2000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000" b="1" i="1" dirty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1" i="1" dirty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000" b="1" i="1" dirty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altLang="zh-CN" sz="2000" b="1" i="1" dirty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l-GR" altLang="zh-CN" sz="2000" b="1" i="1" dirty="0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𝜺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zh-CN" sz="2000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b="1" i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592781"/>
                <a:ext cx="1187568" cy="5485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nearpy.io/images/distance-ratio-explain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58" y="4419600"/>
            <a:ext cx="6163007" cy="1676400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6243935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[Darter et al, SOCG 2004]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365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7762875" cy="685799"/>
          </a:xfrm>
        </p:spPr>
        <p:txBody>
          <a:bodyPr/>
          <a:lstStyle/>
          <a:p>
            <a:r>
              <a:rPr lang="en-US" sz="3600" dirty="0" smtClean="0"/>
              <a:t>Image </a:t>
            </a:r>
            <a:r>
              <a:rPr lang="en-US" sz="3600" dirty="0"/>
              <a:t>Retrieval </a:t>
            </a:r>
            <a:r>
              <a:rPr lang="en-US" sz="3600" dirty="0" smtClean="0"/>
              <a:t>is Challenging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762875" cy="5126038"/>
          </a:xfrm>
        </p:spPr>
        <p:txBody>
          <a:bodyPr/>
          <a:lstStyle/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What is the topic of this image?</a:t>
            </a:r>
          </a:p>
          <a:p>
            <a:pPr algn="just"/>
            <a:r>
              <a:rPr lang="en-US" sz="2000" dirty="0" smtClean="0"/>
              <a:t>What are the right keywords to index this image?</a:t>
            </a:r>
          </a:p>
          <a:p>
            <a:pPr algn="just"/>
            <a:r>
              <a:rPr lang="en-US" sz="2000" dirty="0" smtClean="0"/>
              <a:t>What words would you use to retrieve this image?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>
                <a:solidFill>
                  <a:schemeClr val="accent2"/>
                </a:solidFill>
              </a:rPr>
              <a:t>Challenges</a:t>
            </a:r>
            <a:endParaRPr lang="en-US" sz="2000" dirty="0">
              <a:solidFill>
                <a:schemeClr val="accent2"/>
              </a:solidFill>
            </a:endParaRPr>
          </a:p>
          <a:p>
            <a:pPr lvl="1" algn="just"/>
            <a:r>
              <a:rPr lang="en-US" sz="1600" dirty="0"/>
              <a:t>meaning of an image is highly individual and </a:t>
            </a:r>
            <a:r>
              <a:rPr lang="en-US" sz="1600" dirty="0" smtClean="0"/>
              <a:t>subjective</a:t>
            </a:r>
          </a:p>
          <a:p>
            <a:pPr lvl="1" algn="just"/>
            <a:r>
              <a:rPr lang="en-US" sz="1600" dirty="0" smtClean="0"/>
              <a:t>describing image is </a:t>
            </a:r>
            <a:r>
              <a:rPr lang="en-US" sz="1600" dirty="0"/>
              <a:t>cumbersome and labor </a:t>
            </a:r>
            <a:r>
              <a:rPr lang="en-US" sz="1600" dirty="0" smtClean="0"/>
              <a:t>intensive</a:t>
            </a:r>
          </a:p>
          <a:p>
            <a:pPr lvl="1" algn="just"/>
            <a:r>
              <a:rPr lang="en-US" sz="1600" dirty="0" smtClean="0"/>
              <a:t>sometimes </a:t>
            </a:r>
            <a:r>
              <a:rPr lang="en-US" sz="1600" dirty="0"/>
              <a:t>incomplete</a:t>
            </a:r>
            <a:endParaRPr lang="en-US" sz="1600" dirty="0">
              <a:solidFill>
                <a:schemeClr val="accent2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1325" descr="C:\Users\saurabh\Desktop\Thesis_PPT\sunset-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26" y="3015572"/>
            <a:ext cx="2991474" cy="23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LSH functions for dot products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62875" cy="4897438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  <a:cs typeface="Arial" pitchFamily="34" charset="0"/>
              </a:rPr>
              <a:t>Probability of random hyper-plane separates two unit vectors depends on the angle between them.</a:t>
            </a:r>
            <a:endParaRPr lang="en-US" altLang="zh-CN" sz="2000" dirty="0" smtClean="0">
              <a:ea typeface="宋体" pitchFamily="2" charset="-122"/>
              <a:cs typeface="Arial" pitchFamily="34" charset="0"/>
            </a:endParaRPr>
          </a:p>
          <a:p>
            <a:endParaRPr lang="en-US" altLang="zh-CN" sz="2000" dirty="0">
              <a:ea typeface="宋体" pitchFamily="2" charset="-122"/>
              <a:cs typeface="Arial" pitchFamily="34" charset="0"/>
            </a:endParaRPr>
          </a:p>
          <a:p>
            <a:endParaRPr lang="en-US" altLang="zh-CN" sz="2000" dirty="0" smtClean="0">
              <a:ea typeface="宋体" pitchFamily="2" charset="-122"/>
              <a:cs typeface="Arial" pitchFamily="34" charset="0"/>
            </a:endParaRPr>
          </a:p>
          <a:p>
            <a:r>
              <a:rPr lang="en-US" altLang="zh-CN" sz="2000" dirty="0" smtClean="0">
                <a:ea typeface="宋体" pitchFamily="2" charset="-122"/>
                <a:cs typeface="Arial" pitchFamily="34" charset="0"/>
              </a:rPr>
              <a:t>                  </a:t>
            </a:r>
            <a:r>
              <a:rPr lang="en-US" altLang="zh-CN" sz="2000" dirty="0" smtClean="0">
                <a:ea typeface="宋体" pitchFamily="2" charset="-122"/>
                <a:cs typeface="Arial" pitchFamily="34" charset="0"/>
              </a:rPr>
              <a:t>is a hyper-plane </a:t>
            </a:r>
            <a:r>
              <a:rPr lang="en-US" altLang="zh-CN" sz="2000" dirty="0">
                <a:ea typeface="宋体" pitchFamily="2" charset="-122"/>
                <a:cs typeface="Arial" pitchFamily="34" charset="0"/>
              </a:rPr>
              <a:t>separating the </a:t>
            </a:r>
            <a:r>
              <a:rPr lang="en-US" altLang="zh-CN" sz="2000" dirty="0" smtClean="0">
                <a:ea typeface="宋体" pitchFamily="2" charset="-122"/>
                <a:cs typeface="Arial" pitchFamily="34" charset="0"/>
              </a:rPr>
              <a:t>space</a:t>
            </a:r>
            <a:endParaRPr lang="zh-CN" altLang="en-US" sz="2000" dirty="0">
              <a:ea typeface="宋体" pitchFamily="2" charset="-122"/>
              <a:cs typeface="Arial" pitchFamily="34" charset="0"/>
            </a:endParaRPr>
          </a:p>
          <a:p>
            <a:endParaRPr lang="zh-CN" altLang="en-US" sz="2000" dirty="0">
              <a:ea typeface="宋体" pitchFamily="2" charset="-122"/>
              <a:cs typeface="Arial" pitchFamily="34" charset="0"/>
            </a:endParaRPr>
          </a:p>
          <a:p>
            <a:endParaRPr lang="zh-CN" altLang="en-US" sz="2000" dirty="0"/>
          </a:p>
        </p:txBody>
      </p:sp>
      <p:pic>
        <p:nvPicPr>
          <p:cNvPr id="11" name="Picture 22" descr="base_hash_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199" y="4371450"/>
            <a:ext cx="3086401" cy="75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24200"/>
            <a:ext cx="1124324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1143001" y="3657600"/>
            <a:ext cx="4448202" cy="2570884"/>
            <a:chOff x="2057400" y="3657600"/>
            <a:chExt cx="4838701" cy="25146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1" y="4495800"/>
              <a:ext cx="12668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椭圆 29"/>
            <p:cNvSpPr/>
            <p:nvPr/>
          </p:nvSpPr>
          <p:spPr>
            <a:xfrm>
              <a:off x="2286000" y="4343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4"/>
            <p:cNvSpPr/>
            <p:nvPr/>
          </p:nvSpPr>
          <p:spPr>
            <a:xfrm>
              <a:off x="3352800" y="4038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5"/>
            <p:cNvSpPr/>
            <p:nvPr/>
          </p:nvSpPr>
          <p:spPr>
            <a:xfrm>
              <a:off x="2438400" y="5105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36"/>
            <p:cNvSpPr/>
            <p:nvPr/>
          </p:nvSpPr>
          <p:spPr>
            <a:xfrm>
              <a:off x="3352800" y="4343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37"/>
            <p:cNvSpPr/>
            <p:nvPr/>
          </p:nvSpPr>
          <p:spPr>
            <a:xfrm>
              <a:off x="4191000" y="4343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38"/>
            <p:cNvSpPr/>
            <p:nvPr/>
          </p:nvSpPr>
          <p:spPr>
            <a:xfrm>
              <a:off x="2895600" y="5486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39"/>
            <p:cNvSpPr/>
            <p:nvPr/>
          </p:nvSpPr>
          <p:spPr>
            <a:xfrm>
              <a:off x="3048000" y="4953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40"/>
            <p:cNvSpPr/>
            <p:nvPr/>
          </p:nvSpPr>
          <p:spPr>
            <a:xfrm>
              <a:off x="3810000" y="5105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1"/>
            <p:cNvSpPr/>
            <p:nvPr/>
          </p:nvSpPr>
          <p:spPr>
            <a:xfrm>
              <a:off x="3505200" y="556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42"/>
            <p:cNvSpPr/>
            <p:nvPr/>
          </p:nvSpPr>
          <p:spPr>
            <a:xfrm>
              <a:off x="4267200" y="556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43"/>
            <p:cNvSpPr/>
            <p:nvPr/>
          </p:nvSpPr>
          <p:spPr>
            <a:xfrm>
              <a:off x="3505200" y="5943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44"/>
            <p:cNvSpPr/>
            <p:nvPr/>
          </p:nvSpPr>
          <p:spPr>
            <a:xfrm>
              <a:off x="4724400" y="4267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45"/>
            <p:cNvSpPr/>
            <p:nvPr/>
          </p:nvSpPr>
          <p:spPr>
            <a:xfrm>
              <a:off x="5029200" y="5181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46"/>
            <p:cNvSpPr/>
            <p:nvPr/>
          </p:nvSpPr>
          <p:spPr>
            <a:xfrm>
              <a:off x="5029200" y="4724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47"/>
            <p:cNvSpPr/>
            <p:nvPr/>
          </p:nvSpPr>
          <p:spPr>
            <a:xfrm>
              <a:off x="5943600" y="5181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48"/>
            <p:cNvSpPr/>
            <p:nvPr/>
          </p:nvSpPr>
          <p:spPr>
            <a:xfrm>
              <a:off x="5181600" y="5791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50"/>
            <p:cNvCxnSpPr/>
            <p:nvPr/>
          </p:nvCxnSpPr>
          <p:spPr>
            <a:xfrm rot="10800000" flipV="1">
              <a:off x="2057400" y="3962400"/>
              <a:ext cx="3733800" cy="2209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1" y="5486401"/>
              <a:ext cx="133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3657600"/>
              <a:ext cx="6953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285999" y="6324600"/>
            <a:ext cx="678180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sz="2400" i="1" dirty="0"/>
              <a:t>[</a:t>
            </a:r>
            <a:r>
              <a:rPr lang="en-US" sz="2400" i="1" dirty="0" err="1"/>
              <a:t>Goemans</a:t>
            </a:r>
            <a:r>
              <a:rPr lang="en-US" sz="2400" i="1" dirty="0"/>
              <a:t> and Williamson 1995, </a:t>
            </a:r>
            <a:r>
              <a:rPr lang="en-US" sz="2400" i="1" dirty="0" err="1"/>
              <a:t>Charikar</a:t>
            </a:r>
            <a:r>
              <a:rPr lang="en-US" sz="2400" i="1" dirty="0"/>
              <a:t> 2004]</a:t>
            </a:r>
          </a:p>
        </p:txBody>
      </p:sp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41107" r="9155" b="42836"/>
          <a:stretch>
            <a:fillRect/>
          </a:stretch>
        </p:blipFill>
        <p:spPr bwMode="auto">
          <a:xfrm>
            <a:off x="1638300" y="2327439"/>
            <a:ext cx="6324600" cy="8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42" t="41107" r="9155" b="428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LSH with Random Projections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62875" cy="4897438"/>
          </a:xfrm>
        </p:spPr>
        <p:txBody>
          <a:bodyPr/>
          <a:lstStyle/>
          <a:p>
            <a:r>
              <a:rPr lang="en-US" altLang="zh-CN" sz="2000" dirty="0"/>
              <a:t>Take random projections of data </a:t>
            </a:r>
            <a:endParaRPr lang="en-US" altLang="zh-CN" sz="2000" dirty="0" smtClean="0"/>
          </a:p>
          <a:p>
            <a:r>
              <a:rPr lang="en-US" altLang="zh-CN" sz="2000" dirty="0"/>
              <a:t>Quantize each projection with few bits</a:t>
            </a:r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1524000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Oval 47"/>
          <p:cNvSpPr/>
          <p:nvPr/>
        </p:nvSpPr>
        <p:spPr>
          <a:xfrm>
            <a:off x="2577233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653433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8683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501033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110633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110633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15433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491633" y="3200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96233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177433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96433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96433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94883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720233" y="3505200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281833" y="2743200"/>
            <a:ext cx="3962400" cy="1828800"/>
            <a:chOff x="609600" y="3200400"/>
            <a:chExt cx="3962400" cy="1828800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990600" y="3657600"/>
              <a:ext cx="3581400" cy="457200"/>
            </a:xfrm>
            <a:prstGeom prst="line">
              <a:avLst/>
            </a:prstGeom>
            <a:ln w="635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114300" y="4000500"/>
              <a:ext cx="1828800" cy="228600"/>
            </a:xfrm>
            <a:prstGeom prst="line">
              <a:avLst/>
            </a:prstGeom>
            <a:ln w="635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2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0</a:t>
              </a:r>
            </a:p>
          </p:txBody>
        </p:sp>
        <p:sp>
          <p:nvSpPr>
            <p:cNvPr id="81" name="TextBox 26"/>
            <p:cNvSpPr txBox="1">
              <a:spLocks noChangeArrowheads="1"/>
            </p:cNvSpPr>
            <p:nvPr/>
          </p:nvSpPr>
          <p:spPr bwMode="auto">
            <a:xfrm>
              <a:off x="685800" y="4419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1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967633" y="2971800"/>
            <a:ext cx="2819400" cy="3205164"/>
            <a:chOff x="1295400" y="3429000"/>
            <a:chExt cx="2819400" cy="3204865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1752717" y="3581283"/>
              <a:ext cx="2514366" cy="2209800"/>
            </a:xfrm>
            <a:prstGeom prst="line">
              <a:avLst/>
            </a:prstGeom>
            <a:ln w="635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1295457" y="5333766"/>
              <a:ext cx="1219087" cy="1219200"/>
            </a:xfrm>
            <a:prstGeom prst="line">
              <a:avLst/>
            </a:prstGeom>
            <a:ln w="635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27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0</a:t>
              </a:r>
            </a:p>
          </p:txBody>
        </p:sp>
        <p:sp>
          <p:nvSpPr>
            <p:cNvPr id="77" name="TextBox 28"/>
            <p:cNvSpPr txBox="1">
              <a:spLocks noChangeArrowheads="1"/>
            </p:cNvSpPr>
            <p:nvPr/>
          </p:nvSpPr>
          <p:spPr bwMode="auto">
            <a:xfrm>
              <a:off x="1853612" y="61722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1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286000" y="2971800"/>
            <a:ext cx="2895600" cy="3429000"/>
            <a:chOff x="1600200" y="3429000"/>
            <a:chExt cx="2895600" cy="3429000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295400" y="3733800"/>
              <a:ext cx="2743200" cy="2133600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48000" y="5638800"/>
              <a:ext cx="1447800" cy="1066800"/>
            </a:xfrm>
            <a:prstGeom prst="line">
              <a:avLst/>
            </a:prstGeom>
            <a:ln w="635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30"/>
            <p:cNvSpPr txBox="1">
              <a:spLocks noChangeArrowheads="1"/>
            </p:cNvSpPr>
            <p:nvPr/>
          </p:nvSpPr>
          <p:spPr bwMode="auto">
            <a:xfrm>
              <a:off x="3429000" y="639633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0</a:t>
              </a:r>
            </a:p>
          </p:txBody>
        </p:sp>
        <p:sp>
          <p:nvSpPr>
            <p:cNvPr id="73" name="TextBox 31"/>
            <p:cNvSpPr txBox="1">
              <a:spLocks noChangeArrowheads="1"/>
            </p:cNvSpPr>
            <p:nvPr/>
          </p:nvSpPr>
          <p:spPr bwMode="auto">
            <a:xfrm>
              <a:off x="4038600" y="5943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/>
                <a:t>1</a:t>
              </a:r>
            </a:p>
          </p:txBody>
        </p:sp>
      </p:grpSp>
      <p:sp>
        <p:nvSpPr>
          <p:cNvPr id="65" name="Line Callout 2 64"/>
          <p:cNvSpPr/>
          <p:nvPr/>
        </p:nvSpPr>
        <p:spPr>
          <a:xfrm>
            <a:off x="5320433" y="2895600"/>
            <a:ext cx="838200" cy="609600"/>
          </a:xfrm>
          <a:prstGeom prst="borderCallout2">
            <a:avLst>
              <a:gd name="adj1" fmla="val 18750"/>
              <a:gd name="adj2" fmla="val -8333"/>
              <a:gd name="adj3" fmla="val 20698"/>
              <a:gd name="adj4" fmla="val -115717"/>
              <a:gd name="adj5" fmla="val 104708"/>
              <a:gd name="adj6" fmla="val -161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000000"/>
                </a:solidFill>
                <a:cs typeface="Arial" pitchFamily="34" charset="0"/>
              </a:rPr>
              <a:t>101</a:t>
            </a:r>
            <a:endParaRPr lang="en-US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110633" y="35814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415433" y="38862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9" idx="1"/>
          </p:cNvCxnSpPr>
          <p:nvPr/>
        </p:nvCxnSpPr>
        <p:spPr>
          <a:xfrm rot="10800000">
            <a:off x="4558433" y="3886200"/>
            <a:ext cx="1676400" cy="1399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4"/>
          <p:cNvSpPr txBox="1"/>
          <p:nvPr/>
        </p:nvSpPr>
        <p:spPr>
          <a:xfrm>
            <a:off x="6234833" y="3733800"/>
            <a:ext cx="2604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Arial" charset="0"/>
              </a:rPr>
              <a:t>Feature vector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038600" y="6324600"/>
            <a:ext cx="4994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[Svetlana 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et al, 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Cours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 slides 2009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]</a:t>
            </a:r>
            <a:endParaRPr lang="en-US" altLang="zh-CN" sz="2400" i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6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039" y="529610"/>
            <a:ext cx="8928100" cy="811213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Nearest Neighbor search from hash table</a:t>
            </a:r>
          </a:p>
        </p:txBody>
      </p:sp>
      <p:sp>
        <p:nvSpPr>
          <p:cNvPr id="66563" name="AutoShape 3"/>
          <p:cNvSpPr>
            <a:spLocks noChangeAspect="1" noChangeArrowheads="1"/>
          </p:cNvSpPr>
          <p:nvPr/>
        </p:nvSpPr>
        <p:spPr bwMode="auto">
          <a:xfrm>
            <a:off x="1679364" y="4501536"/>
            <a:ext cx="803275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spect="1" noChangeArrowheads="1"/>
          </p:cNvSpPr>
          <p:nvPr/>
        </p:nvSpPr>
        <p:spPr bwMode="auto">
          <a:xfrm>
            <a:off x="1871451" y="4812686"/>
            <a:ext cx="4111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 b="1" i="1">
                <a:latin typeface="b"/>
                <a:ea typeface="宋体" pitchFamily="2" charset="-122"/>
                <a:cs typeface="Arial" pitchFamily="34" charset="0"/>
              </a:rPr>
              <a:t>Q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2974763" y="5158761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111101</a:t>
            </a:r>
          </a:p>
        </p:txBody>
      </p:sp>
      <p:sp>
        <p:nvSpPr>
          <p:cNvPr id="66566" name="Rectangle 6"/>
          <p:cNvSpPr>
            <a:spLocks noChangeAspect="1" noChangeArrowheads="1"/>
          </p:cNvSpPr>
          <p:nvPr/>
        </p:nvSpPr>
        <p:spPr bwMode="auto">
          <a:xfrm>
            <a:off x="2974763" y="4704736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110111</a:t>
            </a: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2974763" y="4250711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110101</a:t>
            </a:r>
          </a:p>
        </p:txBody>
      </p:sp>
      <p:sp>
        <p:nvSpPr>
          <p:cNvPr id="66568" name="Line 8"/>
          <p:cNvSpPr>
            <a:spLocks noChangeAspect="1" noChangeShapeType="1"/>
          </p:cNvSpPr>
          <p:nvPr/>
        </p:nvSpPr>
        <p:spPr bwMode="auto">
          <a:xfrm>
            <a:off x="2970001" y="4250710"/>
            <a:ext cx="2406651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69" name="Line 9"/>
          <p:cNvSpPr>
            <a:spLocks noChangeAspect="1" noChangeShapeType="1"/>
          </p:cNvSpPr>
          <p:nvPr/>
        </p:nvSpPr>
        <p:spPr bwMode="auto">
          <a:xfrm>
            <a:off x="2974765" y="4704735"/>
            <a:ext cx="240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0" name="Line 10"/>
          <p:cNvSpPr>
            <a:spLocks noChangeAspect="1" noChangeShapeType="1"/>
          </p:cNvSpPr>
          <p:nvPr/>
        </p:nvSpPr>
        <p:spPr bwMode="auto">
          <a:xfrm>
            <a:off x="2974765" y="5158760"/>
            <a:ext cx="240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1" name="Line 11"/>
          <p:cNvSpPr>
            <a:spLocks noChangeAspect="1" noChangeShapeType="1"/>
          </p:cNvSpPr>
          <p:nvPr/>
        </p:nvSpPr>
        <p:spPr bwMode="auto">
          <a:xfrm>
            <a:off x="2974765" y="5612785"/>
            <a:ext cx="24050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2" name="Line 12"/>
          <p:cNvSpPr>
            <a:spLocks noChangeAspect="1" noChangeShapeType="1"/>
          </p:cNvSpPr>
          <p:nvPr/>
        </p:nvSpPr>
        <p:spPr bwMode="auto">
          <a:xfrm>
            <a:off x="2974763" y="4250711"/>
            <a:ext cx="0" cy="1362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3" name="Line 13"/>
          <p:cNvSpPr>
            <a:spLocks noChangeAspect="1" noChangeShapeType="1"/>
          </p:cNvSpPr>
          <p:nvPr/>
        </p:nvSpPr>
        <p:spPr bwMode="auto">
          <a:xfrm>
            <a:off x="3751051" y="4250711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4" name="Line 14"/>
          <p:cNvSpPr>
            <a:spLocks noChangeAspect="1" noChangeShapeType="1"/>
          </p:cNvSpPr>
          <p:nvPr/>
        </p:nvSpPr>
        <p:spPr bwMode="auto">
          <a:xfrm>
            <a:off x="5376651" y="4250711"/>
            <a:ext cx="0" cy="1362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5" name="Oval 15"/>
          <p:cNvSpPr>
            <a:spLocks noChangeAspect="1" noChangeArrowheads="1"/>
          </p:cNvSpPr>
          <p:nvPr/>
        </p:nvSpPr>
        <p:spPr bwMode="auto">
          <a:xfrm>
            <a:off x="4017751" y="5809635"/>
            <a:ext cx="80963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>
            <a:off x="3824077" y="4320560"/>
            <a:ext cx="352425" cy="352425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7" name="AutoShape 17"/>
          <p:cNvSpPr>
            <a:spLocks noChangeAspect="1" noChangeArrowheads="1"/>
          </p:cNvSpPr>
          <p:nvPr/>
        </p:nvSpPr>
        <p:spPr bwMode="auto">
          <a:xfrm>
            <a:off x="4613065" y="4325323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8" name="AutoShape 18"/>
          <p:cNvSpPr>
            <a:spLocks noChangeAspect="1" noChangeArrowheads="1"/>
          </p:cNvSpPr>
          <p:nvPr/>
        </p:nvSpPr>
        <p:spPr bwMode="auto">
          <a:xfrm>
            <a:off x="3763753" y="4771411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3819314" y="5204798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0" name="AutoShape 20"/>
          <p:cNvSpPr>
            <a:spLocks noChangeAspect="1" noChangeArrowheads="1"/>
          </p:cNvSpPr>
          <p:nvPr/>
        </p:nvSpPr>
        <p:spPr bwMode="auto">
          <a:xfrm>
            <a:off x="4206665" y="5209561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1" name="AutoShape 21"/>
          <p:cNvSpPr>
            <a:spLocks noChangeAspect="1" noChangeArrowheads="1"/>
          </p:cNvSpPr>
          <p:nvPr/>
        </p:nvSpPr>
        <p:spPr bwMode="auto">
          <a:xfrm>
            <a:off x="4549564" y="4768235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2" name="AutoShape 22"/>
          <p:cNvSpPr>
            <a:spLocks noChangeAspect="1" noChangeArrowheads="1"/>
          </p:cNvSpPr>
          <p:nvPr/>
        </p:nvSpPr>
        <p:spPr bwMode="auto">
          <a:xfrm>
            <a:off x="4960728" y="4768235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3" name="AutoShape 23"/>
          <p:cNvSpPr>
            <a:spLocks noChangeAspect="1" noChangeArrowheads="1"/>
          </p:cNvSpPr>
          <p:nvPr/>
        </p:nvSpPr>
        <p:spPr bwMode="auto">
          <a:xfrm>
            <a:off x="4143165" y="4768235"/>
            <a:ext cx="352425" cy="3524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4" name="AutoShape 24"/>
          <p:cNvSpPr>
            <a:spLocks noChangeAspect="1" noChangeArrowheads="1"/>
          </p:cNvSpPr>
          <p:nvPr/>
        </p:nvSpPr>
        <p:spPr bwMode="auto">
          <a:xfrm>
            <a:off x="4206665" y="4320560"/>
            <a:ext cx="352425" cy="352425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 flipH="1">
            <a:off x="3954251" y="3534748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6" name="Line 26"/>
          <p:cNvSpPr>
            <a:spLocks noChangeAspect="1" noChangeShapeType="1"/>
          </p:cNvSpPr>
          <p:nvPr/>
        </p:nvSpPr>
        <p:spPr bwMode="auto">
          <a:xfrm flipH="1">
            <a:off x="4111413" y="3534748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7" name="Line 27"/>
          <p:cNvSpPr>
            <a:spLocks noChangeAspect="1" noChangeShapeType="1"/>
          </p:cNvSpPr>
          <p:nvPr/>
        </p:nvSpPr>
        <p:spPr bwMode="auto">
          <a:xfrm flipH="1">
            <a:off x="4268576" y="3534748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8" name="Line 28"/>
          <p:cNvSpPr>
            <a:spLocks noChangeAspect="1" noChangeShapeType="1"/>
          </p:cNvSpPr>
          <p:nvPr/>
        </p:nvSpPr>
        <p:spPr bwMode="auto">
          <a:xfrm flipH="1">
            <a:off x="4427327" y="3534748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9" name="Line 29"/>
          <p:cNvSpPr>
            <a:spLocks noChangeAspect="1" noChangeShapeType="1"/>
          </p:cNvSpPr>
          <p:nvPr/>
        </p:nvSpPr>
        <p:spPr bwMode="auto">
          <a:xfrm>
            <a:off x="2627101" y="4925397"/>
            <a:ext cx="284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90" name="Line 30"/>
          <p:cNvSpPr>
            <a:spLocks noChangeAspect="1" noChangeShapeType="1"/>
          </p:cNvSpPr>
          <p:nvPr/>
        </p:nvSpPr>
        <p:spPr bwMode="auto">
          <a:xfrm flipH="1">
            <a:off x="3795501" y="3534748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1"/>
          <p:cNvGrpSpPr>
            <a:grpSpLocks noChangeAspect="1"/>
          </p:cNvGrpSpPr>
          <p:nvPr/>
        </p:nvGrpSpPr>
        <p:grpSpPr bwMode="auto">
          <a:xfrm>
            <a:off x="1358689" y="2177436"/>
            <a:ext cx="1738313" cy="707244"/>
            <a:chOff x="1020" y="1094"/>
            <a:chExt cx="1248" cy="508"/>
          </a:xfrm>
        </p:grpSpPr>
        <p:sp>
          <p:nvSpPr>
            <p:cNvPr id="16462" name="Text Box 32"/>
            <p:cNvSpPr txBox="1">
              <a:spLocks noChangeAspect="1" noChangeArrowheads="1"/>
            </p:cNvSpPr>
            <p:nvPr/>
          </p:nvSpPr>
          <p:spPr bwMode="auto">
            <a:xfrm>
              <a:off x="1020" y="1094"/>
              <a:ext cx="974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h   </a:t>
              </a:r>
              <a:endParaRPr lang="en-US" altLang="zh-CN" sz="4000" i="1" baseline="-25000">
                <a:latin typeface="Times New Roman" pitchFamily="18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6463" name="Text Box 33"/>
            <p:cNvSpPr txBox="1">
              <a:spLocks noChangeAspect="1" noChangeArrowheads="1"/>
            </p:cNvSpPr>
            <p:nvPr/>
          </p:nvSpPr>
          <p:spPr bwMode="auto">
            <a:xfrm>
              <a:off x="1406" y="1241"/>
              <a:ext cx="862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  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1</a:t>
              </a:r>
              <a:r>
                <a:rPr lang="en-US" altLang="zh-CN" sz="2600" b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…</a:t>
              </a: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3163678" y="1796435"/>
            <a:ext cx="1843087" cy="1579562"/>
            <a:chOff x="1905" y="164"/>
            <a:chExt cx="1323" cy="1134"/>
          </a:xfrm>
        </p:grpSpPr>
        <p:sp>
          <p:nvSpPr>
            <p:cNvPr id="16446" name="AutoShape 35"/>
            <p:cNvSpPr>
              <a:spLocks noChangeAspect="1" noChangeArrowheads="1"/>
            </p:cNvSpPr>
            <p:nvPr/>
          </p:nvSpPr>
          <p:spPr bwMode="auto">
            <a:xfrm>
              <a:off x="1905" y="223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7" name="AutoShape 36"/>
            <p:cNvSpPr>
              <a:spLocks noChangeAspect="1" noChangeArrowheads="1"/>
            </p:cNvSpPr>
            <p:nvPr/>
          </p:nvSpPr>
          <p:spPr bwMode="auto">
            <a:xfrm>
              <a:off x="1972" y="268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8" name="AutoShape 37"/>
            <p:cNvSpPr>
              <a:spLocks noChangeAspect="1" noChangeArrowheads="1"/>
            </p:cNvSpPr>
            <p:nvPr/>
          </p:nvSpPr>
          <p:spPr bwMode="auto">
            <a:xfrm>
              <a:off x="2041" y="314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9" name="AutoShape 38"/>
            <p:cNvSpPr>
              <a:spLocks noChangeAspect="1" noChangeArrowheads="1"/>
            </p:cNvSpPr>
            <p:nvPr/>
          </p:nvSpPr>
          <p:spPr bwMode="auto">
            <a:xfrm>
              <a:off x="2108" y="35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0" name="AutoShape 39"/>
            <p:cNvSpPr>
              <a:spLocks noChangeAspect="1" noChangeArrowheads="1"/>
            </p:cNvSpPr>
            <p:nvPr/>
          </p:nvSpPr>
          <p:spPr bwMode="auto">
            <a:xfrm>
              <a:off x="2109" y="35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1" name="AutoShape 40"/>
            <p:cNvSpPr>
              <a:spLocks noChangeAspect="1" noChangeArrowheads="1"/>
            </p:cNvSpPr>
            <p:nvPr/>
          </p:nvSpPr>
          <p:spPr bwMode="auto">
            <a:xfrm>
              <a:off x="2176" y="404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2" name="AutoShape 41"/>
            <p:cNvSpPr>
              <a:spLocks noChangeAspect="1" noChangeArrowheads="1"/>
            </p:cNvSpPr>
            <p:nvPr/>
          </p:nvSpPr>
          <p:spPr bwMode="auto">
            <a:xfrm>
              <a:off x="2245" y="45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3" name="AutoShape 42"/>
            <p:cNvSpPr>
              <a:spLocks noChangeAspect="1" noChangeArrowheads="1"/>
            </p:cNvSpPr>
            <p:nvPr/>
          </p:nvSpPr>
          <p:spPr bwMode="auto">
            <a:xfrm>
              <a:off x="2312" y="49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4" name="AutoShape 43"/>
            <p:cNvSpPr>
              <a:spLocks noChangeAspect="1" noChangeArrowheads="1"/>
            </p:cNvSpPr>
            <p:nvPr/>
          </p:nvSpPr>
          <p:spPr bwMode="auto">
            <a:xfrm>
              <a:off x="2380" y="54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5" name="AutoShape 44"/>
            <p:cNvSpPr>
              <a:spLocks noChangeAspect="1" noChangeArrowheads="1"/>
            </p:cNvSpPr>
            <p:nvPr/>
          </p:nvSpPr>
          <p:spPr bwMode="auto">
            <a:xfrm>
              <a:off x="2448" y="58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6" name="AutoShape 45"/>
            <p:cNvSpPr>
              <a:spLocks noChangeAspect="1" noChangeArrowheads="1"/>
            </p:cNvSpPr>
            <p:nvPr/>
          </p:nvSpPr>
          <p:spPr bwMode="auto">
            <a:xfrm>
              <a:off x="2516" y="631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7" name="AutoShape 46"/>
            <p:cNvSpPr>
              <a:spLocks noChangeAspect="1" noChangeArrowheads="1"/>
            </p:cNvSpPr>
            <p:nvPr/>
          </p:nvSpPr>
          <p:spPr bwMode="auto">
            <a:xfrm>
              <a:off x="2584" y="676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8" name="AutoShape 47"/>
            <p:cNvSpPr>
              <a:spLocks noChangeAspect="1" noChangeArrowheads="1"/>
            </p:cNvSpPr>
            <p:nvPr/>
          </p:nvSpPr>
          <p:spPr bwMode="auto">
            <a:xfrm>
              <a:off x="2652" y="722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9" name="Line 48"/>
            <p:cNvSpPr>
              <a:spLocks noChangeAspect="1" noChangeShapeType="1"/>
            </p:cNvSpPr>
            <p:nvPr/>
          </p:nvSpPr>
          <p:spPr bwMode="auto">
            <a:xfrm>
              <a:off x="2358" y="210"/>
              <a:ext cx="68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0" name="Rectangle 49"/>
            <p:cNvSpPr>
              <a:spLocks noChangeAspect="1" noChangeArrowheads="1"/>
            </p:cNvSpPr>
            <p:nvPr/>
          </p:nvSpPr>
          <p:spPr bwMode="auto">
            <a:xfrm>
              <a:off x="2790" y="936"/>
              <a:ext cx="38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600" b="1">
                  <a:ea typeface="宋体" pitchFamily="2" charset="-122"/>
                  <a:cs typeface="Arial" pitchFamily="34" charset="0"/>
                </a:rPr>
                <a:t>X</a:t>
              </a:r>
              <a:r>
                <a:rPr lang="en-US" altLang="zh-CN" sz="2600" b="1" baseline="-25000">
                  <a:latin typeface="b"/>
                  <a:ea typeface="宋体" pitchFamily="2" charset="-122"/>
                  <a:cs typeface="Arial" pitchFamily="34" charset="0"/>
                </a:rPr>
                <a:t>i</a:t>
              </a:r>
            </a:p>
          </p:txBody>
        </p:sp>
        <p:sp>
          <p:nvSpPr>
            <p:cNvPr id="16461" name="Text Box 50"/>
            <p:cNvSpPr txBox="1">
              <a:spLocks noChangeAspect="1" noChangeArrowheads="1"/>
            </p:cNvSpPr>
            <p:nvPr/>
          </p:nvSpPr>
          <p:spPr bwMode="auto">
            <a:xfrm>
              <a:off x="2608" y="164"/>
              <a:ext cx="341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ea typeface="宋体" pitchFamily="2" charset="-122"/>
                  <a:cs typeface="Arial" pitchFamily="34" charset="0"/>
                </a:rPr>
                <a:t>N</a:t>
              </a:r>
            </a:p>
          </p:txBody>
        </p:sp>
      </p:grpSp>
      <p:sp>
        <p:nvSpPr>
          <p:cNvPr id="16417" name="AutoShape 51"/>
          <p:cNvSpPr>
            <a:spLocks noChangeAspect="1" noChangeArrowheads="1"/>
          </p:cNvSpPr>
          <p:nvPr/>
        </p:nvSpPr>
        <p:spPr bwMode="auto">
          <a:xfrm>
            <a:off x="3101764" y="1796435"/>
            <a:ext cx="2022475" cy="1706562"/>
          </a:xfrm>
          <a:prstGeom prst="bracketPair">
            <a:avLst>
              <a:gd name="adj" fmla="val 10454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grpSp>
        <p:nvGrpSpPr>
          <p:cNvPr id="4" name="Group 52"/>
          <p:cNvGrpSpPr>
            <a:grpSpLocks noChangeAspect="1"/>
          </p:cNvGrpSpPr>
          <p:nvPr/>
        </p:nvGrpSpPr>
        <p:grpSpPr bwMode="auto">
          <a:xfrm>
            <a:off x="-165311" y="4545986"/>
            <a:ext cx="1738313" cy="707244"/>
            <a:chOff x="1020" y="1094"/>
            <a:chExt cx="1248" cy="508"/>
          </a:xfrm>
        </p:grpSpPr>
        <p:sp>
          <p:nvSpPr>
            <p:cNvPr id="16444" name="Text Box 53"/>
            <p:cNvSpPr txBox="1">
              <a:spLocks noChangeAspect="1" noChangeArrowheads="1"/>
            </p:cNvSpPr>
            <p:nvPr/>
          </p:nvSpPr>
          <p:spPr bwMode="auto">
            <a:xfrm>
              <a:off x="1020" y="1094"/>
              <a:ext cx="974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h</a:t>
              </a:r>
              <a:endParaRPr lang="en-US" altLang="zh-CN" sz="4000" i="1" baseline="-25000">
                <a:latin typeface="Times New Roman" pitchFamily="18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6445" name="Text Box 54"/>
            <p:cNvSpPr txBox="1">
              <a:spLocks noChangeAspect="1" noChangeArrowheads="1"/>
            </p:cNvSpPr>
            <p:nvPr/>
          </p:nvSpPr>
          <p:spPr bwMode="auto">
            <a:xfrm>
              <a:off x="1406" y="1241"/>
              <a:ext cx="862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  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1</a:t>
              </a:r>
              <a:r>
                <a:rPr lang="en-US" altLang="zh-CN" sz="2600" b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…</a:t>
              </a: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k</a:t>
              </a:r>
            </a:p>
          </p:txBody>
        </p:sp>
      </p:grpSp>
      <p:sp>
        <p:nvSpPr>
          <p:cNvPr id="66595" name="AutoShape 55"/>
          <p:cNvSpPr>
            <a:spLocks noChangeAspect="1" noChangeArrowheads="1"/>
          </p:cNvSpPr>
          <p:nvPr/>
        </p:nvSpPr>
        <p:spPr bwMode="auto">
          <a:xfrm>
            <a:off x="1617452" y="4388822"/>
            <a:ext cx="949325" cy="1074738"/>
          </a:xfrm>
          <a:prstGeom prst="bracketPair">
            <a:avLst>
              <a:gd name="adj" fmla="val 9639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6" name="Rectangle 56"/>
          <p:cNvSpPr>
            <a:spLocks noChangeAspect="1" noChangeArrowheads="1"/>
          </p:cNvSpPr>
          <p:nvPr/>
        </p:nvSpPr>
        <p:spPr bwMode="auto">
          <a:xfrm>
            <a:off x="2911263" y="4672985"/>
            <a:ext cx="2527300" cy="506412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7" name="AutoShape 57"/>
          <p:cNvSpPr>
            <a:spLocks noChangeAspect="1" noChangeArrowheads="1"/>
          </p:cNvSpPr>
          <p:nvPr/>
        </p:nvSpPr>
        <p:spPr bwMode="auto">
          <a:xfrm>
            <a:off x="5994189" y="3660161"/>
            <a:ext cx="803275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8" name="AutoShape 58"/>
          <p:cNvSpPr>
            <a:spLocks noChangeAspect="1" noChangeArrowheads="1"/>
          </p:cNvSpPr>
          <p:nvPr/>
        </p:nvSpPr>
        <p:spPr bwMode="auto">
          <a:xfrm>
            <a:off x="6089439" y="3723661"/>
            <a:ext cx="803275" cy="801687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9" name="AutoShape 59"/>
          <p:cNvSpPr>
            <a:spLocks noChangeAspect="1" noChangeArrowheads="1"/>
          </p:cNvSpPr>
          <p:nvPr/>
        </p:nvSpPr>
        <p:spPr bwMode="auto">
          <a:xfrm>
            <a:off x="6184688" y="3785573"/>
            <a:ext cx="801688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0" name="AutoShape 60"/>
          <p:cNvSpPr>
            <a:spLocks noChangeAspect="1" noChangeArrowheads="1"/>
          </p:cNvSpPr>
          <p:nvPr/>
        </p:nvSpPr>
        <p:spPr bwMode="auto">
          <a:xfrm>
            <a:off x="6278352" y="3850661"/>
            <a:ext cx="803275" cy="801687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1" name="Line 61"/>
          <p:cNvSpPr>
            <a:spLocks noChangeAspect="1" noChangeShapeType="1"/>
          </p:cNvSpPr>
          <p:nvPr/>
        </p:nvSpPr>
        <p:spPr bwMode="auto">
          <a:xfrm flipV="1">
            <a:off x="5470313" y="4671397"/>
            <a:ext cx="411163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602" name="Line 62"/>
          <p:cNvSpPr>
            <a:spLocks noChangeAspect="1" noChangeShapeType="1"/>
          </p:cNvSpPr>
          <p:nvPr/>
        </p:nvSpPr>
        <p:spPr bwMode="auto">
          <a:xfrm>
            <a:off x="6386302" y="3471248"/>
            <a:ext cx="474663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603" name="Oval 63"/>
          <p:cNvSpPr>
            <a:spLocks noChangeAspect="1" noChangeArrowheads="1"/>
          </p:cNvSpPr>
          <p:nvPr/>
        </p:nvSpPr>
        <p:spPr bwMode="auto">
          <a:xfrm>
            <a:off x="4017751" y="5936636"/>
            <a:ext cx="80963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4" name="Oval 64"/>
          <p:cNvSpPr>
            <a:spLocks noChangeAspect="1" noChangeArrowheads="1"/>
          </p:cNvSpPr>
          <p:nvPr/>
        </p:nvSpPr>
        <p:spPr bwMode="auto">
          <a:xfrm>
            <a:off x="4017751" y="5684223"/>
            <a:ext cx="80963" cy="80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5" name="Text Box 65"/>
          <p:cNvSpPr txBox="1">
            <a:spLocks noChangeAspect="1" noChangeArrowheads="1"/>
          </p:cNvSpPr>
          <p:nvPr/>
        </p:nvSpPr>
        <p:spPr bwMode="auto">
          <a:xfrm>
            <a:off x="6229139" y="3345836"/>
            <a:ext cx="14208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b="1" i="1" dirty="0">
                <a:ea typeface="宋体" pitchFamily="2" charset="-122"/>
                <a:cs typeface="Arial" pitchFamily="34" charset="0"/>
              </a:rPr>
              <a:t>&lt;&lt; </a:t>
            </a:r>
            <a:r>
              <a:rPr lang="en-US" altLang="zh-CN" sz="2600" b="1" i="1" dirty="0" smtClean="0">
                <a:ea typeface="宋体" pitchFamily="2" charset="-122"/>
                <a:cs typeface="Arial" pitchFamily="34" charset="0"/>
              </a:rPr>
              <a:t>N </a:t>
            </a:r>
            <a:endParaRPr lang="en-US" altLang="zh-CN" sz="2600" b="1" i="1" dirty="0"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5" name="Group 66"/>
          <p:cNvGrpSpPr>
            <a:grpSpLocks noChangeAspect="1"/>
          </p:cNvGrpSpPr>
          <p:nvPr/>
        </p:nvGrpSpPr>
        <p:grpSpPr bwMode="auto">
          <a:xfrm>
            <a:off x="6733963" y="5228611"/>
            <a:ext cx="992188" cy="928687"/>
            <a:chOff x="4921" y="2265"/>
            <a:chExt cx="712" cy="667"/>
          </a:xfrm>
        </p:grpSpPr>
        <p:sp>
          <p:nvSpPr>
            <p:cNvPr id="16441" name="AutoShape 67"/>
            <p:cNvSpPr>
              <a:spLocks noChangeAspect="1" noChangeArrowheads="1"/>
            </p:cNvSpPr>
            <p:nvPr/>
          </p:nvSpPr>
          <p:spPr bwMode="auto">
            <a:xfrm>
              <a:off x="4921" y="226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2" name="AutoShape 68"/>
            <p:cNvSpPr>
              <a:spLocks noChangeAspect="1" noChangeArrowheads="1"/>
            </p:cNvSpPr>
            <p:nvPr/>
          </p:nvSpPr>
          <p:spPr bwMode="auto">
            <a:xfrm>
              <a:off x="4989" y="231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3" name="AutoShape 69"/>
            <p:cNvSpPr>
              <a:spLocks noChangeAspect="1" noChangeArrowheads="1"/>
            </p:cNvSpPr>
            <p:nvPr/>
          </p:nvSpPr>
          <p:spPr bwMode="auto">
            <a:xfrm>
              <a:off x="5057" y="2356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</p:grpSp>
      <p:grpSp>
        <p:nvGrpSpPr>
          <p:cNvPr id="6" name="Group 71"/>
          <p:cNvGrpSpPr>
            <a:grpSpLocks noChangeAspect="1"/>
          </p:cNvGrpSpPr>
          <p:nvPr/>
        </p:nvGrpSpPr>
        <p:grpSpPr bwMode="auto">
          <a:xfrm>
            <a:off x="7353089" y="3849072"/>
            <a:ext cx="803275" cy="801688"/>
            <a:chOff x="4150" y="3589"/>
            <a:chExt cx="576" cy="576"/>
          </a:xfrm>
        </p:grpSpPr>
        <p:sp>
          <p:nvSpPr>
            <p:cNvPr id="16439" name="AutoShape 72"/>
            <p:cNvSpPr>
              <a:spLocks noChangeAspect="1" noChangeArrowheads="1"/>
            </p:cNvSpPr>
            <p:nvPr/>
          </p:nvSpPr>
          <p:spPr bwMode="auto">
            <a:xfrm>
              <a:off x="4150" y="358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0" name="Rectangle 73"/>
            <p:cNvSpPr>
              <a:spLocks noChangeAspect="1" noChangeArrowheads="1"/>
            </p:cNvSpPr>
            <p:nvPr/>
          </p:nvSpPr>
          <p:spPr bwMode="auto">
            <a:xfrm>
              <a:off x="4285" y="3793"/>
              <a:ext cx="29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600" b="1" i="1">
                  <a:latin typeface="b"/>
                  <a:ea typeface="宋体" pitchFamily="2" charset="-122"/>
                  <a:cs typeface="Arial" pitchFamily="34" charset="0"/>
                </a:rPr>
                <a:t>Q</a:t>
              </a:r>
            </a:p>
          </p:txBody>
        </p:sp>
      </p:grpSp>
      <p:sp>
        <p:nvSpPr>
          <p:cNvPr id="245834" name="AutoShape 74"/>
          <p:cNvSpPr>
            <a:spLocks noChangeAspect="1"/>
          </p:cNvSpPr>
          <p:nvPr/>
        </p:nvSpPr>
        <p:spPr bwMode="auto">
          <a:xfrm rot="5400000">
            <a:off x="7097502" y="3707785"/>
            <a:ext cx="63500" cy="2181225"/>
          </a:xfrm>
          <a:prstGeom prst="rightBracket">
            <a:avLst>
              <a:gd name="adj" fmla="val 28625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Arial" pitchFamily="34" charset="0"/>
            </a:endParaRPr>
          </a:p>
        </p:txBody>
      </p:sp>
      <p:sp>
        <p:nvSpPr>
          <p:cNvPr id="245835" name="AutoShape 75"/>
          <p:cNvSpPr>
            <a:spLocks noChangeAspect="1" noChangeArrowheads="1"/>
          </p:cNvSpPr>
          <p:nvPr/>
        </p:nvSpPr>
        <p:spPr bwMode="auto">
          <a:xfrm>
            <a:off x="7145127" y="4893647"/>
            <a:ext cx="127000" cy="284163"/>
          </a:xfrm>
          <a:prstGeom prst="downArrow">
            <a:avLst>
              <a:gd name="adj1" fmla="val 50000"/>
              <a:gd name="adj2" fmla="val 55938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7034001" y="4169747"/>
            <a:ext cx="323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1896339" y="1340822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set of data points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28601" y="210282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Hash function</a:t>
            </a:r>
            <a:endParaRPr lang="zh-CN" alt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1815888" y="377922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Hash table</a:t>
            </a:r>
            <a:endParaRPr lang="zh-CN" alt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215688" y="545562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New query</a:t>
            </a:r>
            <a:endParaRPr lang="zh-CN" alt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6096001" y="2636222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Search the hash table </a:t>
            </a:r>
          </a:p>
          <a:p>
            <a:r>
              <a:rPr lang="en-US" altLang="zh-CN" sz="2000" dirty="0" smtClean="0"/>
              <a:t>for a small set of points</a:t>
            </a:r>
            <a:endParaRPr lang="zh-CN" alt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387889" y="622929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results</a:t>
            </a:r>
            <a:endParaRPr lang="zh-CN" altLang="en-US" sz="2000" dirty="0"/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387350" y="6274713"/>
            <a:ext cx="5288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[Kristen </a:t>
            </a:r>
            <a:r>
              <a:rPr lang="en-US" altLang="zh-CN" sz="2400" i="1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Grauman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et al, 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CVPR 2008</a:t>
            </a:r>
            <a:r>
              <a:rPr lang="en-US" altLang="zh-CN" sz="2400" i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]</a:t>
            </a:r>
            <a:endParaRPr lang="en-US" altLang="zh-CN" sz="2400" i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88" name="Picture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21" y="1941298"/>
            <a:ext cx="3199661" cy="41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/>
      <p:bldP spid="66565" grpId="0"/>
      <p:bldP spid="66566" grpId="0"/>
      <p:bldP spid="66567" grpId="0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66604" grpId="0" animBg="1"/>
      <p:bldP spid="66605" grpId="0"/>
      <p:bldP spid="245834" grpId="0" animBg="1"/>
      <p:bldP spid="245835" grpId="0" animBg="1"/>
      <p:bldP spid="330832" grpId="0" animBg="1"/>
      <p:bldP spid="82" grpId="0"/>
      <p:bldP spid="83" grpId="0"/>
      <p:bldP spid="84" grpId="0"/>
      <p:bldP spid="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Diversity </a:t>
            </a:r>
            <a:r>
              <a:rPr lang="en-US" sz="3600" dirty="0" smtClean="0"/>
              <a:t>in Randomized LSH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52600"/>
            <a:ext cx="7762875" cy="4800600"/>
          </a:xfrm>
        </p:spPr>
        <p:txBody>
          <a:bodyPr>
            <a:normAutofit/>
          </a:bodyPr>
          <a:lstStyle/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21102" cy="419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914400" y="6013154"/>
            <a:ext cx="7467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KaitiM GB" charset="0"/>
                <a:cs typeface="AR PL KaitiM GB" charset="0"/>
              </a:defRPr>
            </a:lvl9pPr>
          </a:lstStyle>
          <a:p>
            <a:pPr>
              <a:spcBef>
                <a:spcPts val="1375"/>
              </a:spcBef>
              <a:buClrTx/>
              <a:buFontTx/>
              <a:buNone/>
            </a:pPr>
            <a:r>
              <a:rPr lang="en-US" sz="2400" i="1" dirty="0" smtClean="0">
                <a:cs typeface="Arial" charset="0"/>
              </a:rPr>
              <a:t>[</a:t>
            </a:r>
            <a:r>
              <a:rPr lang="en-US" sz="2400" i="1" dirty="0" err="1">
                <a:cs typeface="Arial" charset="0"/>
              </a:rPr>
              <a:t>V</a:t>
            </a:r>
            <a:r>
              <a:rPr lang="en-US" sz="2400" i="1" dirty="0" err="1" smtClean="0">
                <a:cs typeface="Arial" charset="0"/>
              </a:rPr>
              <a:t>idyadhar</a:t>
            </a:r>
            <a:r>
              <a:rPr lang="en-US" sz="2400" i="1" dirty="0" smtClean="0">
                <a:cs typeface="Arial" charset="0"/>
              </a:rPr>
              <a:t> et al, </a:t>
            </a:r>
            <a:r>
              <a:rPr lang="en-US" sz="2400" i="1" dirty="0" err="1" smtClean="0">
                <a:cs typeface="Arial" charset="0"/>
              </a:rPr>
              <a:t>arXiv</a:t>
            </a:r>
            <a:r>
              <a:rPr lang="en-US" sz="2400" i="1" dirty="0" smtClean="0">
                <a:cs typeface="Arial" charset="0"/>
              </a:rPr>
              <a:t> 2015 – Credits to </a:t>
            </a:r>
            <a:r>
              <a:rPr lang="en-US" sz="2400" i="1" dirty="0" err="1" smtClean="0">
                <a:cs typeface="Arial" charset="0"/>
              </a:rPr>
              <a:t>Prateek</a:t>
            </a:r>
            <a:r>
              <a:rPr lang="en-US" sz="2400" i="1" dirty="0" smtClean="0">
                <a:cs typeface="Arial" charset="0"/>
              </a:rPr>
              <a:t> Jain]</a:t>
            </a:r>
            <a:endParaRPr lang="en-US" sz="2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455141" y="1927647"/>
            <a:ext cx="8460259" cy="2644353"/>
            <a:chOff x="531341" y="3188043"/>
            <a:chExt cx="8460259" cy="2644353"/>
          </a:xfrm>
        </p:grpSpPr>
        <p:pic>
          <p:nvPicPr>
            <p:cNvPr id="114" name="Picture 2" descr="C:\Users\saurabh\Desktop\Thesis_PPT\figures\NN_retrieval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1" y="3200400"/>
              <a:ext cx="27432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C:\Users\saurabh\Desktop\Thesis_PPT\figures\Greedy_retrieval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941" y="3200400"/>
              <a:ext cx="2743200" cy="1828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5" descr="C:\Users\saurabh\Desktop\Thesis_PPT\figures\LSHDiv_retrieval.jpg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88043"/>
              <a:ext cx="2743200" cy="18288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531341" y="5124510"/>
              <a:ext cx="273183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 smtClean="0"/>
                <a:t>Simple NN Retrieval</a:t>
              </a:r>
            </a:p>
            <a:p>
              <a:pPr algn="ctr"/>
              <a:r>
                <a:rPr lang="en-US" altLang="zh-CN" sz="2000" dirty="0" smtClean="0"/>
                <a:t>(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accurate</a:t>
              </a:r>
              <a:r>
                <a:rPr lang="en-US" altLang="zh-CN" sz="2000" dirty="0" smtClean="0"/>
                <a:t>,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not diverse</a:t>
              </a:r>
              <a:r>
                <a:rPr lang="en-US" altLang="zh-CN" sz="2000" dirty="0" smtClean="0"/>
                <a:t>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246341" y="5124510"/>
              <a:ext cx="2731838" cy="70788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Randomized LSH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(accurate, 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diverse)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15579" y="5124510"/>
              <a:ext cx="2774092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Greedy MMR Retrieval</a:t>
              </a:r>
            </a:p>
            <a:p>
              <a:pPr algn="ctr"/>
              <a:r>
                <a:rPr lang="en-US" altLang="zh-CN" sz="2000" dirty="0" smtClean="0">
                  <a:solidFill>
                    <a:srgbClr val="FF0000"/>
                  </a:solidFill>
                </a:rPr>
                <a:t>(not accurate</a:t>
              </a:r>
              <a:r>
                <a:rPr lang="en-US" altLang="zh-CN" sz="2000" dirty="0">
                  <a:solidFill>
                    <a:srgbClr val="FF0000"/>
                  </a:solidFill>
                </a:rPr>
                <a:t>, 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diverse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50" name="标题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1133475"/>
          </a:xfrm>
        </p:spPr>
        <p:txBody>
          <a:bodyPr/>
          <a:lstStyle/>
          <a:p>
            <a:r>
              <a:rPr lang="en-US" sz="3600" dirty="0" smtClean="0"/>
              <a:t>Accurate and Diverse LSH Retrieval</a:t>
            </a:r>
            <a:endParaRPr lang="zh-CN" alt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990600" y="4648200"/>
            <a:ext cx="7360920" cy="1687156"/>
            <a:chOff x="990600" y="4724400"/>
            <a:chExt cx="7360920" cy="1687156"/>
          </a:xfrm>
        </p:grpSpPr>
        <p:grpSp>
          <p:nvGrpSpPr>
            <p:cNvPr id="62" name="Group 61"/>
            <p:cNvGrpSpPr/>
            <p:nvPr/>
          </p:nvGrpSpPr>
          <p:grpSpPr>
            <a:xfrm>
              <a:off x="990600" y="4747260"/>
              <a:ext cx="1645920" cy="1663884"/>
              <a:chOff x="776416" y="2362200"/>
              <a:chExt cx="2286000" cy="22860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776416" y="2362200"/>
                <a:ext cx="2286000" cy="2286000"/>
                <a:chOff x="304800" y="1371600"/>
                <a:chExt cx="2286000" cy="228600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04800" y="1371600"/>
                  <a:ext cx="2286000" cy="22860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33400" y="1600200"/>
                  <a:ext cx="18288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762000" y="1859280"/>
                  <a:ext cx="1371600" cy="13716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90600" y="208788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219200" y="231648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676400" y="3276600"/>
                <a:ext cx="381000" cy="533400"/>
                <a:chOff x="1661160" y="3276600"/>
                <a:chExt cx="381000" cy="533400"/>
              </a:xfrm>
            </p:grpSpPr>
            <p:sp>
              <p:nvSpPr>
                <p:cNvPr id="66" name="8-Point Star 65"/>
                <p:cNvSpPr/>
                <p:nvPr/>
              </p:nvSpPr>
              <p:spPr>
                <a:xfrm>
                  <a:off x="1661160" y="35052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8-Point Star 66"/>
                <p:cNvSpPr/>
                <p:nvPr/>
              </p:nvSpPr>
              <p:spPr>
                <a:xfrm>
                  <a:off x="1737360" y="36728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8-Point Star 67"/>
                <p:cNvSpPr/>
                <p:nvPr/>
              </p:nvSpPr>
              <p:spPr>
                <a:xfrm>
                  <a:off x="17526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8-Point Star 68"/>
                <p:cNvSpPr/>
                <p:nvPr/>
              </p:nvSpPr>
              <p:spPr>
                <a:xfrm>
                  <a:off x="19050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8-Point Star 64"/>
              <p:cNvSpPr/>
              <p:nvPr/>
            </p:nvSpPr>
            <p:spPr>
              <a:xfrm>
                <a:off x="1920240" y="3413760"/>
                <a:ext cx="137160" cy="137160"/>
              </a:xfrm>
              <a:prstGeom prst="star8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705600" y="4724400"/>
              <a:ext cx="1645920" cy="1663884"/>
              <a:chOff x="3581400" y="2322658"/>
              <a:chExt cx="2286000" cy="2286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581400" y="2322658"/>
                <a:ext cx="2286000" cy="22860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810000" y="2551258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038600" y="2810338"/>
                <a:ext cx="1371600" cy="1371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67200" y="303893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495800" y="3267538"/>
                <a:ext cx="457200" cy="4572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038600" y="2895600"/>
                <a:ext cx="1371600" cy="1127760"/>
                <a:chOff x="4038600" y="2895600"/>
                <a:chExt cx="1371600" cy="1127760"/>
              </a:xfrm>
            </p:grpSpPr>
            <p:sp>
              <p:nvSpPr>
                <p:cNvPr id="88" name="8-Point Star 87"/>
                <p:cNvSpPr/>
                <p:nvPr/>
              </p:nvSpPr>
              <p:spPr>
                <a:xfrm>
                  <a:off x="4038600" y="333756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8-Point Star 88"/>
                <p:cNvSpPr/>
                <p:nvPr/>
              </p:nvSpPr>
              <p:spPr>
                <a:xfrm>
                  <a:off x="4358640" y="38100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8-Point Star 89"/>
                <p:cNvSpPr/>
                <p:nvPr/>
              </p:nvSpPr>
              <p:spPr>
                <a:xfrm>
                  <a:off x="4663440" y="2895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8-Point Star 90"/>
                <p:cNvSpPr/>
                <p:nvPr/>
              </p:nvSpPr>
              <p:spPr>
                <a:xfrm>
                  <a:off x="527304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8-Point Star 91"/>
                <p:cNvSpPr/>
                <p:nvPr/>
              </p:nvSpPr>
              <p:spPr>
                <a:xfrm>
                  <a:off x="5120640" y="38862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3886200" y="4747672"/>
              <a:ext cx="1645920" cy="1663884"/>
              <a:chOff x="6400800" y="2270760"/>
              <a:chExt cx="2286000" cy="228600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400800" y="2270760"/>
                <a:ext cx="2286000" cy="2286000"/>
                <a:chOff x="304800" y="1371600"/>
                <a:chExt cx="2286000" cy="2286000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304800" y="1371600"/>
                  <a:ext cx="2286000" cy="22860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33400" y="1600200"/>
                  <a:ext cx="18288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62000" y="1859280"/>
                  <a:ext cx="1371600" cy="13716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90600" y="208788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219200" y="231648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6553200" y="2743200"/>
                <a:ext cx="2057400" cy="1752600"/>
                <a:chOff x="3733800" y="2819400"/>
                <a:chExt cx="2057400" cy="1752600"/>
              </a:xfrm>
            </p:grpSpPr>
            <p:sp>
              <p:nvSpPr>
                <p:cNvPr id="109" name="8-Point Star 108"/>
                <p:cNvSpPr/>
                <p:nvPr/>
              </p:nvSpPr>
              <p:spPr>
                <a:xfrm>
                  <a:off x="3733800" y="333756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8-Point Star 109"/>
                <p:cNvSpPr/>
                <p:nvPr/>
              </p:nvSpPr>
              <p:spPr>
                <a:xfrm>
                  <a:off x="4343400" y="44348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8-Point Star 119"/>
                <p:cNvSpPr/>
                <p:nvPr/>
              </p:nvSpPr>
              <p:spPr>
                <a:xfrm>
                  <a:off x="4419600" y="28194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8-Point Star 120"/>
                <p:cNvSpPr/>
                <p:nvPr/>
              </p:nvSpPr>
              <p:spPr>
                <a:xfrm>
                  <a:off x="49530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8-Point Star 121"/>
                <p:cNvSpPr/>
                <p:nvPr/>
              </p:nvSpPr>
              <p:spPr>
                <a:xfrm>
                  <a:off x="5654040" y="38252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19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Accuracy, Diversity and Query 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076450"/>
            <a:ext cx="63531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7700" y="3775796"/>
                <a:ext cx="1088696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dirty="0" smtClean="0">
                          <a:solidFill>
                            <a:srgbClr val="92D050"/>
                          </a:solidFill>
                        </a:rPr>
                        <m:t>O</m:t>
                      </m:r>
                      <m:sSup>
                        <m:sSupPr>
                          <m:ctrlPr>
                            <a:rPr lang="en-US" altLang="zh-CN" b="1" i="1" dirty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b="1" i="1" dirty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box>
                            <m:boxPr>
                              <m:ctrlPr>
                                <a:rPr lang="en-US" altLang="zh-CN" b="1" i="1" dirty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l-GR" altLang="zh-CN" b="1" i="1" dirty="0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𝜺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zh-CN" b="1" i="1" dirty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b="1" i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00" y="3775796"/>
                <a:ext cx="1088696" cy="502317"/>
              </a:xfrm>
              <a:prstGeom prst="rect">
                <a:avLst/>
              </a:prstGeom>
              <a:blipFill rotWithShape="1">
                <a:blip r:embed="rId3"/>
                <a:stretch>
                  <a:fillRect r="-4494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8323" y="5593318"/>
                <a:ext cx="769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dirty="0" smtClean="0">
                          <a:solidFill>
                            <a:srgbClr val="0070C0"/>
                          </a:solidFill>
                        </a:rPr>
                        <m:t>O</m:t>
                      </m:r>
                      <m:r>
                        <a:rPr lang="en-US" altLang="zh-CN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zh-CN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23" y="5593318"/>
                <a:ext cx="76976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70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74464" y="5283028"/>
                <a:ext cx="910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dirty="0" smtClean="0">
                          <a:solidFill>
                            <a:srgbClr val="FF9900"/>
                          </a:solidFill>
                        </a:rPr>
                        <m:t>O</m:t>
                      </m:r>
                      <m:r>
                        <a:rPr lang="en-US" altLang="zh-CN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𝒌𝒏</m:t>
                      </m:r>
                      <m:r>
                        <a:rPr lang="en-US" altLang="zh-CN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b="1" i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4" y="5283028"/>
                <a:ext cx="91082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6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5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Diversity in Image Category Retrieval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Task</a:t>
            </a:r>
          </a:p>
          <a:p>
            <a:pPr lvl="1"/>
            <a:r>
              <a:rPr lang="en-US" sz="1600" dirty="0" smtClean="0"/>
              <a:t> Retrieve sub-category images for an object category query (classifier).</a:t>
            </a:r>
          </a:p>
          <a:p>
            <a:r>
              <a:rPr lang="en-US" sz="2000" dirty="0" smtClean="0"/>
              <a:t>Dataset	</a:t>
            </a:r>
          </a:p>
          <a:p>
            <a:pPr lvl="1"/>
            <a:r>
              <a:rPr lang="en-US" sz="1600" dirty="0" smtClean="0"/>
              <a:t>42K images from </a:t>
            </a:r>
            <a:r>
              <a:rPr lang="en-US" sz="1600" dirty="0" err="1" smtClean="0"/>
              <a:t>ImageNet</a:t>
            </a:r>
            <a:r>
              <a:rPr lang="en-US" sz="1600" dirty="0"/>
              <a:t> </a:t>
            </a:r>
            <a:r>
              <a:rPr lang="en-US" sz="1600" dirty="0" smtClean="0"/>
              <a:t>database with 7 categories:  </a:t>
            </a:r>
            <a:r>
              <a:rPr lang="en-US" sz="1600" dirty="0"/>
              <a:t>animal, bottle, flower, furniture, geography, music, </a:t>
            </a:r>
            <a:r>
              <a:rPr lang="en-US" sz="1600" dirty="0" smtClean="0"/>
              <a:t>vehicle. 5 sub-categories for each.</a:t>
            </a:r>
          </a:p>
          <a:p>
            <a:r>
              <a:rPr lang="en-US" altLang="zh-CN" sz="2000" dirty="0"/>
              <a:t>Performance evaluated on </a:t>
            </a:r>
            <a:r>
              <a:rPr lang="en-US" sz="2000" dirty="0"/>
              <a:t>7 categories X 50 random </a:t>
            </a:r>
            <a:r>
              <a:rPr lang="en-US" sz="2000" dirty="0" smtClean="0"/>
              <a:t>queries</a:t>
            </a:r>
            <a:endParaRPr lang="en-US" altLang="zh-CN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5797"/>
              </p:ext>
            </p:extLst>
          </p:nvPr>
        </p:nvGraphicFramePr>
        <p:xfrm>
          <a:off x="1495424" y="4247158"/>
          <a:ext cx="6200776" cy="230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30"/>
                <a:gridCol w="1137603"/>
                <a:gridCol w="1052830"/>
                <a:gridCol w="1129030"/>
                <a:gridCol w="1036003"/>
                <a:gridCol w="754380"/>
              </a:tblGrid>
              <a:tr h="48768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S-Recall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0.621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5.168</a:t>
                      </a:r>
                      <a:endParaRPr lang="en-US" dirty="0"/>
                    </a:p>
                  </a:txBody>
                  <a:tcPr/>
                </a:tc>
              </a:tr>
              <a:tr h="424508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QP-</a:t>
                      </a:r>
                      <a:r>
                        <a:rPr lang="en-US" dirty="0" err="1" smtClean="0"/>
                        <a:t>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704.9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LSH-</a:t>
                      </a:r>
                      <a:r>
                        <a:rPr lang="en-US" dirty="0" err="1" smtClean="0"/>
                        <a:t>Div</a:t>
                      </a:r>
                      <a:endParaRPr lang="en-US" dirty="0" smtClean="0"/>
                    </a:p>
                    <a:p>
                      <a:pPr lvl="0"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0.112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– Image Category Retrieval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657290"/>
            <a:ext cx="8610600" cy="4972110"/>
            <a:chOff x="457200" y="1657290"/>
            <a:chExt cx="8610600" cy="4972110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1657290"/>
              <a:ext cx="8534400" cy="400110"/>
              <a:chOff x="533400" y="1657290"/>
              <a:chExt cx="8534400" cy="40011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33400" y="1657290"/>
                <a:ext cx="249619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 smtClean="0"/>
                  <a:t>Simple NN Retrieval</a:t>
                </a:r>
                <a:r>
                  <a:rPr lang="en-US" altLang="zh-CN" sz="2000" dirty="0"/>
                  <a:t>	</a:t>
                </a:r>
                <a:endParaRPr lang="en-US" altLang="zh-CN" sz="2000" dirty="0" smtClean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335962" y="1657290"/>
                <a:ext cx="2731838" cy="40011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/>
                  <a:t>Randomized LSH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398108" y="1657290"/>
                <a:ext cx="2774092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/>
                  <a:t>Greedy MMR Retrieval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57200" y="2209800"/>
              <a:ext cx="8610600" cy="4419600"/>
              <a:chOff x="381000" y="2209800"/>
              <a:chExt cx="8610600" cy="44196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81000" y="2209800"/>
                <a:ext cx="8610600" cy="1371600"/>
                <a:chOff x="381000" y="2209800"/>
                <a:chExt cx="8610600" cy="13716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81000" y="2209800"/>
                  <a:ext cx="2743200" cy="1371600"/>
                  <a:chOff x="304800" y="533400"/>
                  <a:chExt cx="4876800" cy="1905000"/>
                </a:xfrm>
              </p:grpSpPr>
              <p:pic>
                <p:nvPicPr>
                  <p:cNvPr id="53" name="Picture 2" descr="C:\Users\kris314\Desktop\vidyadhar\supplementary\flowers\naive\n12937130_2247.JPEG"/>
                  <p:cNvPicPr preferRelativeResize="0">
                    <a:picLocks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295400" y="533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4" name="Picture 3" descr="C:\Users\kris314\Desktop\vidyadhar\supplementary\flowers\naive\n12937130_118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95400" y="1524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5" name="Picture 4" descr="C:\Users\kris314\Desktop\vidyadhar\supplementary\flowers\naive\n12937130_12191.JPEG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267200" y="1524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6" name="Picture 5" descr="C:\Users\kris314\Desktop\vidyadhar\supplementary\flowers\naive\n12937130_14232.JPEG"/>
                  <p:cNvPicPr preferRelativeResize="0">
                    <a:picLocks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533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7" name="Picture 6" descr="C:\Users\kris314\Desktop\vidyadhar\supplementary\flowers\naive\n12937130_149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1524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8" name="Picture 7" descr="C:\Users\kris314\Desktop\vidyadhar\supplementary\flowers\naive\n12937130_15990.JPEG"/>
                  <p:cNvPicPr preferRelativeResize="0">
                    <a:picLocks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1524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59" name="Picture 8" descr="C:\Users\kris314\Desktop\vidyadhar\supplementary\flowers\naive\n12937130_16419.JPEG"/>
                  <p:cNvPicPr preferRelativeResize="0">
                    <a:picLocks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4267200" y="533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60" name="Picture 9" descr="C:\Users\kris314\Desktop\vidyadhar\supplementary\flowers\naive\n12937130_16819.JPEG"/>
                  <p:cNvPicPr preferRelativeResize="0">
                    <a:picLocks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286000" y="1524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61" name="Picture 10" descr="C:\Users\kris314\Desktop\vidyadhar\supplementary\flowers\naive\n12937130_17555.JPEG"/>
                  <p:cNvPicPr preferRelativeResize="0">
                    <a:picLocks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533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62" name="Picture 11" descr="C:\Users\kris314\Desktop\vidyadhar\supplementary\flowers\naive\n11978233_11892.JPEG"/>
                  <p:cNvPicPr preferRelativeResize="0">
                    <a:picLocks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286000" y="533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352800" y="2209800"/>
                  <a:ext cx="2743200" cy="1371600"/>
                  <a:chOff x="457200" y="2590800"/>
                  <a:chExt cx="4876800" cy="1905000"/>
                </a:xfrm>
              </p:grpSpPr>
              <p:pic>
                <p:nvPicPr>
                  <p:cNvPr id="23" name="Picture 12" descr="C:\Users\kris314\Desktop\vidyadhar\supplementary\flowers\mmr\n04971313_11338.JPEG"/>
                  <p:cNvPicPr preferRelativeResize="0">
                    <a:picLocks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4" name="Picture 13" descr="C:\Users\kris314\Desktop\vidyadhar\supplementary\flowers\mmr\n04971313_18417.JPEG"/>
                  <p:cNvPicPr preferRelativeResize="0">
                    <a:picLocks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5" name="Picture 14" descr="C:\Users\kris314\Desktop\vidyadhar\supplementary\flowers\mmr\n11978233_11892.JPEG"/>
                  <p:cNvPicPr preferRelativeResize="0">
                    <a:picLocks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6" name="Picture 15" descr="C:\Users\kris314\Desktop\vidyadhar\supplementary\flowers\mmr\n11978233_14526.JPEG"/>
                  <p:cNvPicPr preferRelativeResize="0">
                    <a:picLocks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7" name="Picture 16" descr="C:\Users\kris314\Desktop\vidyadhar\supplementary\flowers\mmr\n12937130_2590.JPEG"/>
                  <p:cNvPicPr preferRelativeResize="0">
                    <a:picLocks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8" name="Picture 17" descr="C:\Users\kris314\Desktop\vidyadhar\supplementary\flowers\mmr\n12937130_118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9" name="Picture 18" descr="C:\Users\kris314\Desktop\vidyadhar\supplementary\flowers\mmr\n12937130_14232.JPEG"/>
                  <p:cNvPicPr preferRelativeResize="0">
                    <a:picLocks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30" name="Picture 19" descr="C:\Users\kris314\Desktop\vidyadhar\supplementary\flowers\mmr\n12937130_149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31" name="Picture 20" descr="C:\Users\kris314\Desktop\vidyadhar\supplementary\flowers\mmr\n12937130_16419.JPEG"/>
                  <p:cNvPicPr preferRelativeResize="0">
                    <a:picLocks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32" name="Picture 21" descr="C:\Users\kris314\Desktop\vidyadhar\supplementary\flowers\mmr\n09295210_1605.JPEG"/>
                  <p:cNvPicPr preferRelativeResize="0">
                    <a:picLocks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2590800"/>
                    <a:ext cx="914400" cy="914400"/>
                  </a:xfrm>
                  <a:prstGeom prst="rect">
                    <a:avLst/>
                  </a:prstGeom>
                  <a:ln w="9525" cap="rnd" cmpd="sng">
                    <a:solidFill>
                      <a:srgbClr val="FF0000"/>
                    </a:solidFill>
                    <a:prstDash val="dash"/>
                    <a:round/>
                  </a:ln>
                </p:spPr>
              </p:pic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6248400" y="2209800"/>
                  <a:ext cx="2743200" cy="1371600"/>
                  <a:chOff x="533400" y="2590800"/>
                  <a:chExt cx="4876800" cy="1905000"/>
                </a:xfrm>
              </p:grpSpPr>
              <p:pic>
                <p:nvPicPr>
                  <p:cNvPr id="13" name="Picture 22" descr="C:\Users\kris314\Desktop\vidyadhar\supplementary\flowers\lsh\n04971313_5141.JPEG"/>
                  <p:cNvPicPr preferRelativeResize="0">
                    <a:picLocks noChangeArrowheads="1"/>
                  </p:cNvPicPr>
                  <p:nvPr/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" name="Picture 23" descr="C:\Users\kris314\Desktop\vidyadhar\supplementary\flowers\lsh\n11793779_14801.JPEG"/>
                  <p:cNvPicPr preferRelativeResize="0">
                    <a:picLocks noChangeArrowheads="1"/>
                  </p:cNvPicPr>
                  <p:nvPr/>
                </p:nvPicPr>
                <p:blipFill>
                  <a:blip r:embed="rId24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5" name="Picture 24" descr="C:\Users\kris314\Desktop\vidyadhar\supplementary\flowers\lsh\n11793779_18495.JPEG"/>
                  <p:cNvPicPr preferRelativeResize="0">
                    <a:picLocks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6" name="Picture 25" descr="C:\Users\kris314\Desktop\vidyadhar\supplementary\flowers\lsh\n11978233_15165.JPEG"/>
                  <p:cNvPicPr preferRelativeResize="0">
                    <a:picLocks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7" name="Picture 26" descr="C:\Users\kris314\Desktop\vidyadhar\supplementary\flowers\lsh\n11978233_16996.JPEG"/>
                  <p:cNvPicPr preferRelativeResize="0">
                    <a:picLocks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8" name="Picture 27" descr="C:\Users\kris314\Desktop\vidyadhar\supplementary\flowers\lsh\n11978233_18035.JPEG"/>
                  <p:cNvPicPr preferRelativeResize="0">
                    <a:picLocks noChangeArrowheads="1"/>
                  </p:cNvPicPr>
                  <p:nvPr/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9" name="Picture 28" descr="C:\Users\kris314\Desktop\vidyadhar\supplementary\flowers\lsh\n12539306_5381.JPEG"/>
                  <p:cNvPicPr preferRelativeResize="0">
                    <a:picLocks noChangeArrowheads="1"/>
                  </p:cNvPicPr>
                  <p:nvPr/>
                </p:nvPicPr>
                <p:blipFill>
                  <a:blip r:embed="rId29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0" name="Picture 29" descr="C:\Users\kris314\Desktop\vidyadhar\supplementary\flowers\lsh\n12937130_1140.JPEG"/>
                  <p:cNvPicPr preferRelativeResize="0">
                    <a:picLocks noChangeArrowheads="1"/>
                  </p:cNvPicPr>
                  <p:nvPr/>
                </p:nvPicPr>
                <p:blipFill>
                  <a:blip r:embed="rId30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1" name="Picture 30" descr="C:\Users\kris314\Desktop\vidyadhar\supplementary\flowers\lsh\n12937130_11211.JPEG"/>
                  <p:cNvPicPr preferRelativeResize="0">
                    <a:picLocks noChangeArrowheads="1"/>
                  </p:cNvPicPr>
                  <p:nvPr/>
                </p:nvPicPr>
                <p:blipFill>
                  <a:blip r:embed="rId31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22" name="Picture 31" descr="C:\Users\kris314\Desktop\vidyadhar\supplementary\flowers\lsh\n12937130_14328.JPEG"/>
                  <p:cNvPicPr preferRelativeResize="0">
                    <a:picLocks noChangeArrowheads="1"/>
                  </p:cNvPicPr>
                  <p:nvPr/>
                </p:nvPicPr>
                <p:blipFill>
                  <a:blip r:embed="rId32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</p:grpSp>
          <p:grpSp>
            <p:nvGrpSpPr>
              <p:cNvPr id="4" name="Group 3"/>
              <p:cNvGrpSpPr/>
              <p:nvPr/>
            </p:nvGrpSpPr>
            <p:grpSpPr>
              <a:xfrm>
                <a:off x="381000" y="3733800"/>
                <a:ext cx="8610600" cy="1371600"/>
                <a:chOff x="381000" y="3733800"/>
                <a:chExt cx="8610600" cy="1371600"/>
              </a:xfrm>
            </p:grpSpPr>
            <p:grpSp>
              <p:nvGrpSpPr>
                <p:cNvPr id="86" name="Group 55"/>
                <p:cNvGrpSpPr/>
                <p:nvPr/>
              </p:nvGrpSpPr>
              <p:grpSpPr>
                <a:xfrm>
                  <a:off x="6248400" y="3733800"/>
                  <a:ext cx="2743200" cy="1371600"/>
                  <a:chOff x="457200" y="2590800"/>
                  <a:chExt cx="4876800" cy="1905000"/>
                </a:xfrm>
              </p:grpSpPr>
              <p:pic>
                <p:nvPicPr>
                  <p:cNvPr id="87" name="Picture 12" descr="C:\Users\kris314\Desktop\vidyadhar\supplementary\geography\lsh\n09214916_2724.JPEG"/>
                  <p:cNvPicPr preferRelativeResize="0">
                    <a:picLocks noChangeArrowheads="1"/>
                  </p:cNvPicPr>
                  <p:nvPr/>
                </p:nvPicPr>
                <p:blipFill>
                  <a:blip r:embed="rId33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88" name="Picture 13" descr="C:\Users\kris314\Desktop\vidyadhar\supplementary\geography\lsh\n09214916_5523.JPEG"/>
                  <p:cNvPicPr preferRelativeResize="0">
                    <a:picLocks noChangeArrowheads="1"/>
                  </p:cNvPicPr>
                  <p:nvPr/>
                </p:nvPicPr>
                <p:blipFill>
                  <a:blip r:embed="rId34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89" name="Picture 14" descr="C:\Users\kris314\Desktop\vidyadhar\supplementary\geography\lsh\n09231117_5978.JPEG"/>
                  <p:cNvPicPr preferRelativeResize="0">
                    <a:picLocks noChangeArrowheads="1"/>
                  </p:cNvPicPr>
                  <p:nvPr/>
                </p:nvPicPr>
                <p:blipFill>
                  <a:blip r:embed="rId35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0" name="Picture 15" descr="C:\Users\kris314\Desktop\vidyadhar\supplementary\geography\lsh\n09238926_1652.JPEG"/>
                  <p:cNvPicPr preferRelativeResize="0">
                    <a:picLocks noChangeArrowheads="1"/>
                  </p:cNvPicPr>
                  <p:nvPr/>
                </p:nvPicPr>
                <p:blipFill>
                  <a:blip r:embed="rId36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1" name="Picture 16" descr="C:\Users\kris314\Desktop\vidyadhar\supplementary\geography\lsh\n09376526_11285.JPEG"/>
                  <p:cNvPicPr preferRelativeResize="0">
                    <a:picLocks noChangeArrowheads="1"/>
                  </p:cNvPicPr>
                  <p:nvPr/>
                </p:nvPicPr>
                <p:blipFill>
                  <a:blip r:embed="rId37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2" name="Picture 17" descr="C:\Users\kris314\Desktop\vidyadhar\supplementary\geography\lsh\n09403734_12410.JPEG"/>
                  <p:cNvPicPr preferRelativeResize="0">
                    <a:picLocks noChangeArrowheads="1"/>
                  </p:cNvPicPr>
                  <p:nvPr/>
                </p:nvPicPr>
                <p:blipFill>
                  <a:blip r:embed="rId38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3" name="Picture 18" descr="C:\Users\kris314\Desktop\vidyadhar\supplementary\geography\lsh\n09403734_18580.JPEG"/>
                  <p:cNvPicPr preferRelativeResize="0">
                    <a:picLocks noChangeArrowheads="1"/>
                  </p:cNvPicPr>
                  <p:nvPr/>
                </p:nvPicPr>
                <p:blipFill>
                  <a:blip r:embed="rId39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4" name="Picture 19" descr="C:\Users\kris314\Desktop\vidyadhar\supplementary\geography\lsh\n09403734_21198.JPEG"/>
                  <p:cNvPicPr preferRelativeResize="0">
                    <a:picLocks noChangeArrowheads="1"/>
                  </p:cNvPicPr>
                  <p:nvPr/>
                </p:nvPicPr>
                <p:blipFill>
                  <a:blip r:embed="rId40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5" name="Picture 20" descr="C:\Users\kris314\Desktop\vidyadhar\supplementary\geography\lsh\n09403734_27773.JPEG"/>
                  <p:cNvPicPr preferRelativeResize="0">
                    <a:picLocks noChangeArrowheads="1"/>
                  </p:cNvPicPr>
                  <p:nvPr/>
                </p:nvPicPr>
                <p:blipFill>
                  <a:blip r:embed="rId41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6" name="Picture 21" descr="C:\Users\kris314\Desktop\vidyadhar\supplementary\geography\lsh\n02690373_2130.JPEG"/>
                  <p:cNvPicPr preferRelativeResize="0">
                    <a:picLocks noChangeArrowheads="1"/>
                  </p:cNvPicPr>
                  <p:nvPr/>
                </p:nvPicPr>
                <p:blipFill>
                  <a:blip r:embed="rId42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381000" y="3733800"/>
                  <a:ext cx="2743200" cy="1371600"/>
                  <a:chOff x="533400" y="304800"/>
                  <a:chExt cx="4876800" cy="1905000"/>
                </a:xfrm>
              </p:grpSpPr>
              <p:pic>
                <p:nvPicPr>
                  <p:cNvPr id="98" name="Picture 2" descr="C:\Users\kris314\Desktop\vidyadhar\supplementary\geography\naive\n09214916_57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43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1295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99" name="Picture 3" descr="C:\Users\kris314\Desktop\vidyadhar\supplementary\geography\naive\n09231117_4801.JPEG"/>
                  <p:cNvPicPr preferRelativeResize="0">
                    <a:picLocks noChangeArrowheads="1"/>
                  </p:cNvPicPr>
                  <p:nvPr/>
                </p:nvPicPr>
                <p:blipFill>
                  <a:blip r:embed="rId44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1295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0" name="Picture 4" descr="C:\Users\kris314\Desktop\vidyadhar\supplementary\geography\naive\n09308572_276.JPEG"/>
                  <p:cNvPicPr preferRelativeResize="0">
                    <a:picLocks noChangeArrowheads="1"/>
                  </p:cNvPicPr>
                  <p:nvPr/>
                </p:nvPicPr>
                <p:blipFill>
                  <a:blip r:embed="rId45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304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1" name="Picture 5" descr="C:\Users\kris314\Desktop\vidyadhar\supplementary\geography\naive\n09376526_14524.JPEG"/>
                  <p:cNvPicPr preferRelativeResize="0">
                    <a:picLocks noChangeArrowheads="1"/>
                  </p:cNvPicPr>
                  <p:nvPr/>
                </p:nvPicPr>
                <p:blipFill>
                  <a:blip r:embed="rId46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304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2" name="Picture 6" descr="C:\Users\kris314\Desktop\vidyadhar\supplementary\geography\naive\n09376526_23110.JPEG"/>
                  <p:cNvPicPr preferRelativeResize="0">
                    <a:picLocks noChangeArrowheads="1"/>
                  </p:cNvPicPr>
                  <p:nvPr/>
                </p:nvPicPr>
                <p:blipFill>
                  <a:blip r:embed="rId47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304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3" name="Picture 7" descr="C:\Users\kris314\Desktop\vidyadhar\supplementary\geography\naive\n09403734_15312.JPEG"/>
                  <p:cNvPicPr preferRelativeResize="0">
                    <a:picLocks noChangeArrowheads="1"/>
                  </p:cNvPicPr>
                  <p:nvPr/>
                </p:nvPicPr>
                <p:blipFill>
                  <a:blip r:embed="rId48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1295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4" name="Picture 8" descr="C:\Users\kris314\Desktop\vidyadhar\supplementary\geography\naive\n09403734_24641.JPEG"/>
                  <p:cNvPicPr preferRelativeResize="0">
                    <a:picLocks noChangeArrowheads="1"/>
                  </p:cNvPicPr>
                  <p:nvPr/>
                </p:nvPicPr>
                <p:blipFill>
                  <a:blip r:embed="rId49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1295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5" name="Picture 9" descr="C:\Users\kris314\Desktop\vidyadhar\supplementary\geography\naive\n09403734_26507.JPEG"/>
                  <p:cNvPicPr preferRelativeResize="0">
                    <a:picLocks noChangeArrowheads="1"/>
                  </p:cNvPicPr>
                  <p:nvPr/>
                </p:nvPicPr>
                <p:blipFill>
                  <a:blip r:embed="rId50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304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6" name="Picture 10" descr="C:\Users\kris314\Desktop\vidyadhar\supplementary\geography\naive\n09472413_11435.JPEG"/>
                  <p:cNvPicPr preferRelativeResize="0">
                    <a:picLocks noChangeArrowheads="1"/>
                  </p:cNvPicPr>
                  <p:nvPr/>
                </p:nvPicPr>
                <p:blipFill>
                  <a:blip r:embed="rId51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304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07" name="Picture 11" descr="C:\Users\kris314\Desktop\vidyadhar\supplementary\geography\naive\n09472413_26243.JPEG"/>
                  <p:cNvPicPr preferRelativeResize="0">
                    <a:picLocks noChangeArrowheads="1"/>
                  </p:cNvPicPr>
                  <p:nvPr/>
                </p:nvPicPr>
                <p:blipFill>
                  <a:blip r:embed="rId52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1295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3352800" y="3733800"/>
                  <a:ext cx="2743200" cy="1371600"/>
                  <a:chOff x="457200" y="457200"/>
                  <a:chExt cx="4876800" cy="1905000"/>
                </a:xfrm>
              </p:grpSpPr>
              <p:pic>
                <p:nvPicPr>
                  <p:cNvPr id="109" name="Picture 2" descr="C:\Users\kris314\Desktop\vidyadhar\supplementary\geography\mmr\n03923379_30841.JPEG"/>
                  <p:cNvPicPr preferRelativeResize="0">
                    <a:picLocks noChangeArrowheads="1"/>
                  </p:cNvPicPr>
                  <p:nvPr/>
                </p:nvPicPr>
                <p:blipFill>
                  <a:blip r:embed="rId53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1447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rgbClr val="FF0000"/>
                    </a:solidFill>
                    <a:prstDash val="dash"/>
                  </a:ln>
                </p:spPr>
              </p:pic>
              <p:pic>
                <p:nvPicPr>
                  <p:cNvPr id="110" name="Picture 3" descr="C:\Users\kris314\Desktop\vidyadhar\supplementary\geography\mmr\n04067921_4912.JPEG"/>
                  <p:cNvPicPr preferRelativeResize="0">
                    <a:picLocks noChangeArrowheads="1"/>
                  </p:cNvPicPr>
                  <p:nvPr/>
                </p:nvPicPr>
                <p:blipFill>
                  <a:blip r:embed="rId54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1447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rgbClr val="FF0000"/>
                    </a:solidFill>
                    <a:prstDash val="dash"/>
                  </a:ln>
                </p:spPr>
              </p:pic>
              <p:pic>
                <p:nvPicPr>
                  <p:cNvPr id="111" name="Picture 4" descr="C:\Users\kris314\Desktop\vidyadhar\supplementary\geography\mmr\n09238926_4161.JPEG"/>
                  <p:cNvPicPr preferRelativeResize="0">
                    <a:picLocks noChangeArrowheads="1"/>
                  </p:cNvPicPr>
                  <p:nvPr/>
                </p:nvPicPr>
                <p:blipFill>
                  <a:blip r:embed="rId55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4572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12" name="Picture 5" descr="C:\Users\kris314\Desktop\vidyadhar\supplementary\geography\mmr\n09238926_5463.JPEG"/>
                  <p:cNvPicPr preferRelativeResize="0">
                    <a:picLocks noChangeArrowheads="1"/>
                  </p:cNvPicPr>
                  <p:nvPr/>
                </p:nvPicPr>
                <p:blipFill>
                  <a:blip r:embed="rId56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1447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13" name="Picture 6" descr="C:\Users\kris314\Desktop\vidyadhar\supplementary\geography\mmr\n09295210_2054.JPEG"/>
                  <p:cNvPicPr preferRelativeResize="0">
                    <a:picLocks noChangeArrowheads="1"/>
                  </p:cNvPicPr>
                  <p:nvPr/>
                </p:nvPicPr>
                <p:blipFill>
                  <a:blip r:embed="rId57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4572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rgbClr val="FF0000"/>
                    </a:solidFill>
                    <a:prstDash val="sysDash"/>
                  </a:ln>
                </p:spPr>
              </p:pic>
              <p:pic>
                <p:nvPicPr>
                  <p:cNvPr id="114" name="Picture 7" descr="C:\Users\kris314\Desktop\vidyadhar\supplementary\geography\mmr\n09376526_14524.JPEG"/>
                  <p:cNvPicPr preferRelativeResize="0">
                    <a:picLocks noChangeArrowheads="1"/>
                  </p:cNvPicPr>
                  <p:nvPr/>
                </p:nvPicPr>
                <p:blipFill>
                  <a:blip r:embed="rId46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4572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15" name="Picture 8" descr="C:\Users\kris314\Desktop\vidyadhar\supplementary\geography\mmr\n09376526_24038.JPEG"/>
                  <p:cNvPicPr preferRelativeResize="0">
                    <a:picLocks noChangeArrowheads="1"/>
                  </p:cNvPicPr>
                  <p:nvPr/>
                </p:nvPicPr>
                <p:blipFill>
                  <a:blip r:embed="rId58" cstate="print"/>
                  <a:srcRect/>
                  <a:stretch>
                    <a:fillRect/>
                  </a:stretch>
                </p:blipFill>
                <p:spPr bwMode="auto">
                  <a:xfrm>
                    <a:off x="2438400" y="1447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16" name="Picture 9" descr="C:\Users\kris314\Desktop\vidyadhar\supplementary\geography\mmr\n09403734_11498.JPEG"/>
                  <p:cNvPicPr preferRelativeResize="0">
                    <a:picLocks noChangeArrowheads="1"/>
                  </p:cNvPicPr>
                  <p:nvPr/>
                </p:nvPicPr>
                <p:blipFill>
                  <a:blip r:embed="rId59" cstate="print"/>
                  <a:srcRect/>
                  <a:stretch>
                    <a:fillRect/>
                  </a:stretch>
                </p:blipFill>
                <p:spPr bwMode="auto">
                  <a:xfrm>
                    <a:off x="457200" y="1447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17" name="Picture 10" descr="C:\Users\kris314\Desktop\vidyadhar\supplementary\geography\mmr\n12539306_2620.JPEG"/>
                  <p:cNvPicPr preferRelativeResize="0">
                    <a:picLocks noChangeArrowheads="1"/>
                  </p:cNvPicPr>
                  <p:nvPr/>
                </p:nvPicPr>
                <p:blipFill>
                  <a:blip r:embed="rId60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4572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rgbClr val="FF0000"/>
                    </a:solidFill>
                    <a:prstDash val="dash"/>
                  </a:ln>
                </p:spPr>
              </p:pic>
              <p:pic>
                <p:nvPicPr>
                  <p:cNvPr id="118" name="Picture 11" descr="C:\Users\kris314\Desktop\vidyadhar\supplementary\geography\mmr\n02124313_1111.JPEG"/>
                  <p:cNvPicPr preferRelativeResize="0">
                    <a:picLocks noChangeArrowheads="1"/>
                  </p:cNvPicPr>
                  <p:nvPr/>
                </p:nvPicPr>
                <p:blipFill>
                  <a:blip r:embed="rId61" cstate="print"/>
                  <a:srcRect/>
                  <a:stretch>
                    <a:fillRect/>
                  </a:stretch>
                </p:blipFill>
                <p:spPr bwMode="auto">
                  <a:xfrm>
                    <a:off x="4419600" y="4572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rgbClr val="FF0000"/>
                    </a:solidFill>
                    <a:prstDash val="dash"/>
                  </a:ln>
                </p:spPr>
              </p:pic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381000" y="5257800"/>
                <a:ext cx="8610600" cy="1371600"/>
                <a:chOff x="381000" y="5257800"/>
                <a:chExt cx="8610600" cy="1371600"/>
              </a:xfrm>
            </p:grpSpPr>
            <p:grpSp>
              <p:nvGrpSpPr>
                <p:cNvPr id="119" name="Group 33"/>
                <p:cNvGrpSpPr/>
                <p:nvPr/>
              </p:nvGrpSpPr>
              <p:grpSpPr>
                <a:xfrm>
                  <a:off x="3352800" y="5257800"/>
                  <a:ext cx="2743200" cy="1371600"/>
                  <a:chOff x="609600" y="381000"/>
                  <a:chExt cx="4876800" cy="1905000"/>
                </a:xfrm>
              </p:grpSpPr>
              <p:pic>
                <p:nvPicPr>
                  <p:cNvPr id="120" name="Picture 2" descr="C:\Users\kris314\Desktop\vidyadhar\supplementary\furniture\mmr\n03376595_1301.JPEG"/>
                  <p:cNvPicPr preferRelativeResize="0">
                    <a:picLocks noChangeArrowheads="1"/>
                  </p:cNvPicPr>
                  <p:nvPr/>
                </p:nvPicPr>
                <p:blipFill>
                  <a:blip r:embed="rId62" cstate="print"/>
                  <a:srcRect/>
                  <a:stretch>
                    <a:fillRect/>
                  </a:stretch>
                </p:blipFill>
                <p:spPr bwMode="auto">
                  <a:xfrm>
                    <a:off x="45720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1" name="Picture 3" descr="C:\Users\kris314\Desktop\vidyadhar\supplementary\furniture\mmr\n03376595_5811.JPEG"/>
                  <p:cNvPicPr preferRelativeResize="0">
                    <a:picLocks noChangeArrowheads="1"/>
                  </p:cNvPicPr>
                  <p:nvPr/>
                </p:nvPicPr>
                <p:blipFill>
                  <a:blip r:embed="rId63" cstate="print"/>
                  <a:srcRect/>
                  <a:stretch>
                    <a:fillRect/>
                  </a:stretch>
                </p:blipFill>
                <p:spPr bwMode="auto">
                  <a:xfrm>
                    <a:off x="16002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2" name="Picture 4" descr="C:\Users\kris314\Desktop\vidyadhar\supplementary\furniture\mmr\n04067921_395.JPEG"/>
                  <p:cNvPicPr preferRelativeResize="0">
                    <a:picLocks noChangeArrowheads="1"/>
                  </p:cNvPicPr>
                  <p:nvPr/>
                </p:nvPicPr>
                <p:blipFill>
                  <a:blip r:embed="rId64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3" name="Picture 5" descr="C:\Users\kris314\Desktop\vidyadhar\supplementary\furniture\mmr\n04067921_29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65" cstate="print"/>
                  <a:srcRect/>
                  <a:stretch>
                    <a:fillRect/>
                  </a:stretch>
                </p:blipFill>
                <p:spPr bwMode="auto">
                  <a:xfrm>
                    <a:off x="25908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4" name="Picture 6" descr="C:\Users\kris314\Desktop\vidyadhar\supplementary\furniture\mmr\n04067921_3094.JPEG"/>
                  <p:cNvPicPr preferRelativeResize="0">
                    <a:picLocks noChangeArrowheads="1"/>
                  </p:cNvPicPr>
                  <p:nvPr/>
                </p:nvPicPr>
                <p:blipFill>
                  <a:blip r:embed="rId66" cstate="print"/>
                  <a:srcRect/>
                  <a:stretch>
                    <a:fillRect/>
                  </a:stretch>
                </p:blipFill>
                <p:spPr bwMode="auto">
                  <a:xfrm>
                    <a:off x="6096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5" name="Picture 7" descr="C:\Users\kris314\Desktop\vidyadhar\supplementary\furniture\mmr\n04067921_3682.JPEG"/>
                  <p:cNvPicPr preferRelativeResize="0">
                    <a:picLocks noChangeArrowheads="1"/>
                  </p:cNvPicPr>
                  <p:nvPr/>
                </p:nvPicPr>
                <p:blipFill>
                  <a:blip r:embed="rId67" cstate="print"/>
                  <a:srcRect/>
                  <a:stretch>
                    <a:fillRect/>
                  </a:stretch>
                </p:blipFill>
                <p:spPr bwMode="auto">
                  <a:xfrm>
                    <a:off x="6096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6" name="Picture 8" descr="C:\Users\kris314\Desktop\vidyadhar\supplementary\furniture\mmr\n04067921_4323.JPEG"/>
                  <p:cNvPicPr preferRelativeResize="0">
                    <a:picLocks noChangeArrowheads="1"/>
                  </p:cNvPicPr>
                  <p:nvPr/>
                </p:nvPicPr>
                <p:blipFill>
                  <a:blip r:embed="rId68" cstate="print"/>
                  <a:srcRect/>
                  <a:stretch>
                    <a:fillRect/>
                  </a:stretch>
                </p:blipFill>
                <p:spPr bwMode="auto">
                  <a:xfrm>
                    <a:off x="25908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7" name="Picture 9" descr="C:\Users\kris314\Desktop\vidyadhar\supplementary\furniture\mmr\n04067921_4803.JPEG"/>
                  <p:cNvPicPr preferRelativeResize="0">
                    <a:picLocks noChangeArrowheads="1"/>
                  </p:cNvPicPr>
                  <p:nvPr/>
                </p:nvPicPr>
                <p:blipFill>
                  <a:blip r:embed="rId69" cstate="print"/>
                  <a:srcRect/>
                  <a:stretch>
                    <a:fillRect/>
                  </a:stretch>
                </p:blipFill>
                <p:spPr bwMode="auto">
                  <a:xfrm>
                    <a:off x="45720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8" name="Picture 10" descr="C:\Users\kris314\Desktop\vidyadhar\supplementary\furniture\mmr\n04067921_5088.JPEG"/>
                  <p:cNvPicPr preferRelativeResize="0">
                    <a:picLocks noChangeArrowheads="1"/>
                  </p:cNvPicPr>
                  <p:nvPr/>
                </p:nvPicPr>
                <p:blipFill>
                  <a:blip r:embed="rId70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29" name="Picture 11" descr="C:\Users\kris314\Desktop\vidyadhar\supplementary\furniture\mmr\n04067921_5324.JPEG"/>
                  <p:cNvPicPr preferRelativeResize="0">
                    <a:picLocks noChangeArrowheads="1"/>
                  </p:cNvPicPr>
                  <p:nvPr/>
                </p:nvPicPr>
                <p:blipFill>
                  <a:blip r:embed="rId71" cstate="print"/>
                  <a:srcRect/>
                  <a:stretch>
                    <a:fillRect/>
                  </a:stretch>
                </p:blipFill>
                <p:spPr bwMode="auto">
                  <a:xfrm>
                    <a:off x="16002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130" name="Group 44"/>
                <p:cNvGrpSpPr/>
                <p:nvPr/>
              </p:nvGrpSpPr>
              <p:grpSpPr>
                <a:xfrm>
                  <a:off x="6248400" y="5257800"/>
                  <a:ext cx="2743200" cy="1371600"/>
                  <a:chOff x="533400" y="2590800"/>
                  <a:chExt cx="4876800" cy="1905000"/>
                </a:xfrm>
              </p:grpSpPr>
              <p:pic>
                <p:nvPicPr>
                  <p:cNvPr id="131" name="Picture 12" descr="C:\Users\kris314\Desktop\vidyadhar\supplementary\furniture\lsh\n02818832_22510.JPEG"/>
                  <p:cNvPicPr preferRelativeResize="0">
                    <a:picLocks noChangeArrowheads="1"/>
                  </p:cNvPicPr>
                  <p:nvPr/>
                </p:nvPicPr>
                <p:blipFill>
                  <a:blip r:embed="rId72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2" name="Picture 13" descr="C:\Users\kris314\Desktop\vidyadhar\supplementary\furniture\lsh\n03290653_163.JPEG"/>
                  <p:cNvPicPr preferRelativeResize="0">
                    <a:picLocks noChangeArrowheads="1"/>
                  </p:cNvPicPr>
                  <p:nvPr/>
                </p:nvPicPr>
                <p:blipFill>
                  <a:blip r:embed="rId73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3" name="Picture 14" descr="C:\Users\kris314\Desktop\vidyadhar\supplementary\furniture\lsh\n03290653_11246.JPEG"/>
                  <p:cNvPicPr preferRelativeResize="0">
                    <a:picLocks noChangeArrowheads="1"/>
                  </p:cNvPicPr>
                  <p:nvPr/>
                </p:nvPicPr>
                <p:blipFill>
                  <a:blip r:embed="rId74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4" name="Picture 15" descr="C:\Users\kris314\Desktop\vidyadhar\supplementary\furniture\lsh\n03360622_2954.JPEG"/>
                  <p:cNvPicPr preferRelativeResize="0">
                    <a:picLocks noChangeArrowheads="1"/>
                  </p:cNvPicPr>
                  <p:nvPr/>
                </p:nvPicPr>
                <p:blipFill>
                  <a:blip r:embed="rId75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5" name="Picture 16" descr="C:\Users\kris314\Desktop\vidyadhar\supplementary\furniture\lsh\n03360622_3943.JPEG"/>
                  <p:cNvPicPr preferRelativeResize="0">
                    <a:picLocks noChangeArrowheads="1"/>
                  </p:cNvPicPr>
                  <p:nvPr/>
                </p:nvPicPr>
                <p:blipFill>
                  <a:blip r:embed="rId76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6" name="Picture 17" descr="C:\Users\kris314\Desktop\vidyadhar\supplementary\furniture\lsh\n03376595_1233.JPEG"/>
                  <p:cNvPicPr preferRelativeResize="0">
                    <a:picLocks noChangeArrowheads="1"/>
                  </p:cNvPicPr>
                  <p:nvPr/>
                </p:nvPicPr>
                <p:blipFill>
                  <a:blip r:embed="rId77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7" name="Picture 18" descr="C:\Users\kris314\Desktop\vidyadhar\supplementary\furniture\lsh\n03376595_5147.JPEG"/>
                  <p:cNvPicPr preferRelativeResize="0">
                    <a:picLocks noChangeArrowheads="1"/>
                  </p:cNvPicPr>
                  <p:nvPr/>
                </p:nvPicPr>
                <p:blipFill>
                  <a:blip r:embed="rId78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8" name="Picture 19" descr="C:\Users\kris314\Desktop\vidyadhar\supplementary\furniture\lsh\n04067921_3173.JPEG"/>
                  <p:cNvPicPr preferRelativeResize="0">
                    <a:picLocks noChangeArrowheads="1"/>
                  </p:cNvPicPr>
                  <p:nvPr/>
                </p:nvPicPr>
                <p:blipFill>
                  <a:blip r:embed="rId79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39" name="Picture 20" descr="C:\Users\kris314\Desktop\vidyadhar\supplementary\furniture\lsh\n04067921_3795.JPEG"/>
                  <p:cNvPicPr preferRelativeResize="0">
                    <a:picLocks noChangeArrowheads="1"/>
                  </p:cNvPicPr>
                  <p:nvPr/>
                </p:nvPicPr>
                <p:blipFill>
                  <a:blip r:embed="rId80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35814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0" name="Picture 21" descr="C:\Users\kris314\Desktop\vidyadhar\supplementary\furniture\lsh\n04067921_6008.JPEG"/>
                  <p:cNvPicPr preferRelativeResize="0">
                    <a:picLocks noChangeArrowheads="1"/>
                  </p:cNvPicPr>
                  <p:nvPr/>
                </p:nvPicPr>
                <p:blipFill>
                  <a:blip r:embed="rId81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25908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381000" y="5257800"/>
                  <a:ext cx="2743200" cy="1371600"/>
                  <a:chOff x="533400" y="381000"/>
                  <a:chExt cx="4876800" cy="1905000"/>
                </a:xfrm>
              </p:grpSpPr>
              <p:pic>
                <p:nvPicPr>
                  <p:cNvPr id="142" name="Picture 2" descr="C:\Users\kris314\Desktop\vidyadhar\supplementary\furniture\naive\n04067921_124.JPEG"/>
                  <p:cNvPicPr preferRelativeResize="0">
                    <a:picLocks noChangeArrowheads="1"/>
                  </p:cNvPicPr>
                  <p:nvPr/>
                </p:nvPicPr>
                <p:blipFill>
                  <a:blip r:embed="rId82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3" name="Picture 3" descr="C:\Users\kris314\Desktop\vidyadhar\supplementary\furniture\naive\n04067921_395.JPEG"/>
                  <p:cNvPicPr preferRelativeResize="0">
                    <a:picLocks noChangeArrowheads="1"/>
                  </p:cNvPicPr>
                  <p:nvPr/>
                </p:nvPicPr>
                <p:blipFill>
                  <a:blip r:embed="rId64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4" name="Picture 4" descr="C:\Users\kris314\Desktop\vidyadhar\supplementary\furniture\naive\n04067921_1647.JPEG"/>
                  <p:cNvPicPr preferRelativeResize="0">
                    <a:picLocks noChangeArrowheads="1"/>
                  </p:cNvPicPr>
                  <p:nvPr/>
                </p:nvPicPr>
                <p:blipFill>
                  <a:blip r:embed="rId83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5" name="Picture 5" descr="C:\Users\kris314\Desktop\vidyadhar\supplementary\furniture\naive\n04067921_2048.JPEG"/>
                  <p:cNvPicPr preferRelativeResize="0">
                    <a:picLocks noChangeArrowheads="1"/>
                  </p:cNvPicPr>
                  <p:nvPr/>
                </p:nvPicPr>
                <p:blipFill>
                  <a:blip r:embed="rId84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6" name="Picture 6" descr="C:\Users\kris314\Desktop\vidyadhar\supplementary\furniture\naive\n04067921_2827.JPEG"/>
                  <p:cNvPicPr preferRelativeResize="0">
                    <a:picLocks noChangeArrowheads="1"/>
                  </p:cNvPicPr>
                  <p:nvPr/>
                </p:nvPicPr>
                <p:blipFill>
                  <a:blip r:embed="rId85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7" name="Picture 7" descr="C:\Users\kris314\Desktop\vidyadhar\supplementary\furniture\naive\n04067921_2925.JPEG"/>
                  <p:cNvPicPr preferRelativeResize="0">
                    <a:picLocks noChangeArrowheads="1"/>
                  </p:cNvPicPr>
                  <p:nvPr/>
                </p:nvPicPr>
                <p:blipFill>
                  <a:blip r:embed="rId65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8" name="Picture 8" descr="C:\Users\kris314\Desktop\vidyadhar\supplementary\furniture\naive\n04067921_3094.JPEG"/>
                  <p:cNvPicPr preferRelativeResize="0">
                    <a:picLocks noChangeArrowheads="1"/>
                  </p:cNvPicPr>
                  <p:nvPr/>
                </p:nvPicPr>
                <p:blipFill>
                  <a:blip r:embed="rId66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49" name="Picture 9" descr="C:\Users\kris314\Desktop\vidyadhar\supplementary\furniture\naive\n04067921_4015.JPEG"/>
                  <p:cNvPicPr preferRelativeResize="0">
                    <a:picLocks noChangeArrowheads="1"/>
                  </p:cNvPicPr>
                  <p:nvPr/>
                </p:nvPicPr>
                <p:blipFill>
                  <a:blip r:embed="rId86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13716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50" name="Picture 10" descr="C:\Users\kris314\Desktop\vidyadhar\supplementary\furniture\naive\n04067921_4323.JPEG"/>
                  <p:cNvPicPr preferRelativeResize="0">
                    <a:picLocks noChangeArrowheads="1"/>
                  </p:cNvPicPr>
                  <p:nvPr/>
                </p:nvPicPr>
                <p:blipFill>
                  <a:blip r:embed="rId68" cstate="print"/>
                  <a:srcRect/>
                  <a:stretch>
                    <a:fillRect/>
                  </a:stretch>
                </p:blipFill>
                <p:spPr bwMode="auto">
                  <a:xfrm>
                    <a:off x="35052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  <p:pic>
                <p:nvPicPr>
                  <p:cNvPr id="151" name="Picture 11" descr="C:\Users\kris314\Desktop\vidyadhar\supplementary\furniture\naive\n04067921_5088.JPEG"/>
                  <p:cNvPicPr preferRelativeResize="0">
                    <a:picLocks noChangeArrowheads="1"/>
                  </p:cNvPicPr>
                  <p:nvPr/>
                </p:nvPicPr>
                <p:blipFill>
                  <a:blip r:embed="rId70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381000"/>
                    <a:ext cx="914400" cy="914400"/>
                  </a:xfrm>
                  <a:prstGeom prst="rect">
                    <a:avLst/>
                  </a:prstGeom>
                  <a:noFill/>
                  <a:ln cap="rnd" cmpd="sng">
                    <a:solidFill>
                      <a:schemeClr val="tx1"/>
                    </a:solidFill>
                  </a:ln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8322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Diversity in </a:t>
            </a:r>
            <a:r>
              <a:rPr lang="en-US" sz="3600" dirty="0" smtClean="0"/>
              <a:t>Multi-Label Prediction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Task</a:t>
            </a:r>
          </a:p>
          <a:p>
            <a:pPr lvl="1"/>
            <a:r>
              <a:rPr lang="en-US" sz="1600" dirty="0"/>
              <a:t> Retrieve </a:t>
            </a:r>
            <a:r>
              <a:rPr lang="en-US" sz="1600" dirty="0" smtClean="0"/>
              <a:t>diverse set of labels for a document query.</a:t>
            </a:r>
            <a:endParaRPr lang="en-US" sz="2000" dirty="0" smtClean="0"/>
          </a:p>
          <a:p>
            <a:r>
              <a:rPr lang="en-US" sz="2000" dirty="0" smtClean="0"/>
              <a:t>Dataset	</a:t>
            </a:r>
          </a:p>
          <a:p>
            <a:pPr lvl="1"/>
            <a:r>
              <a:rPr lang="en-US" sz="1600" dirty="0" smtClean="0"/>
              <a:t>LSHTC3 </a:t>
            </a:r>
            <a:r>
              <a:rPr lang="en-US" sz="1600" dirty="0"/>
              <a:t>W</a:t>
            </a:r>
            <a:r>
              <a:rPr lang="en-US" sz="1600" dirty="0" smtClean="0"/>
              <a:t>ikipedia 754K </a:t>
            </a:r>
            <a:r>
              <a:rPr lang="en-US" sz="1600" dirty="0"/>
              <a:t>documents with 259K unique </a:t>
            </a:r>
            <a:r>
              <a:rPr lang="en-US" sz="1600" dirty="0" smtClean="0"/>
              <a:t>labels</a:t>
            </a:r>
          </a:p>
          <a:p>
            <a:r>
              <a:rPr lang="en-US" altLang="zh-CN" sz="2000" dirty="0"/>
              <a:t>Performance evaluated on 10%</a:t>
            </a:r>
            <a:r>
              <a:rPr lang="en-US" sz="2000" dirty="0"/>
              <a:t> of the </a:t>
            </a:r>
            <a:r>
              <a:rPr lang="en-US" sz="2000" dirty="0" smtClean="0"/>
              <a:t>documents.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59830"/>
              </p:ext>
            </p:extLst>
          </p:nvPr>
        </p:nvGraphicFramePr>
        <p:xfrm>
          <a:off x="1018221" y="3886200"/>
          <a:ext cx="7287579" cy="276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030"/>
                <a:gridCol w="1137603"/>
                <a:gridCol w="849630"/>
                <a:gridCol w="997903"/>
                <a:gridCol w="1129030"/>
                <a:gridCol w="1036003"/>
                <a:gridCol w="754380"/>
              </a:tblGrid>
              <a:tr h="48768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F-Score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LEML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137.1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458.8</a:t>
                      </a:r>
                      <a:endParaRPr lang="en-US" dirty="0" smtClean="0"/>
                    </a:p>
                  </a:txBody>
                  <a:tcPr/>
                </a:tc>
              </a:tr>
              <a:tr h="511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PCA-HASH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US" b="1" dirty="0"/>
                    </a:p>
                  </a:txBody>
                  <a:tcPr/>
                </a:tc>
              </a:tr>
              <a:tr h="480666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LSH-</a:t>
                      </a:r>
                      <a:r>
                        <a:rPr lang="en-US" dirty="0" err="1" smtClean="0"/>
                        <a:t>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en-US" b="1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LSH-</a:t>
                      </a:r>
                      <a:r>
                        <a:rPr lang="en-US" dirty="0" err="1" smtClean="0"/>
                        <a:t>SDiv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0.919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– Multi-Label Prediction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Flat classification not efficient for Skewed distribution of labels </a:t>
            </a:r>
          </a:p>
          <a:p>
            <a:r>
              <a:rPr lang="en-US" sz="2000" dirty="0" smtClean="0"/>
              <a:t>A variant of PCA Hash to encourage diversity in the labels</a:t>
            </a:r>
            <a:endParaRPr lang="en-US" sz="2000" dirty="0" smtClean="0"/>
          </a:p>
          <a:p>
            <a:r>
              <a:rPr lang="en-US" sz="2000" dirty="0" smtClean="0"/>
              <a:t>Performance </a:t>
            </a:r>
            <a:r>
              <a:rPr lang="en-US" sz="2000" dirty="0"/>
              <a:t>on </a:t>
            </a:r>
            <a:r>
              <a:rPr lang="en-US" sz="2000" dirty="0" smtClean="0"/>
              <a:t>LSHTC3 </a:t>
            </a:r>
            <a:r>
              <a:rPr lang="en-US" sz="2000" dirty="0"/>
              <a:t>dataset with respect </a:t>
            </a:r>
            <a:r>
              <a:rPr lang="en-US" sz="2000" dirty="0" smtClean="0"/>
              <a:t>to </a:t>
            </a:r>
            <a:r>
              <a:rPr lang="en-US" sz="2000" dirty="0"/>
              <a:t>parameter  </a:t>
            </a:r>
            <a:endParaRPr lang="en-US" altLang="zh-CN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657600"/>
            <a:ext cx="83915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848600" y="2800290"/>
                <a:ext cx="4190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800290"/>
                <a:ext cx="41909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4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62875" cy="914400"/>
          </a:xfrm>
        </p:spPr>
        <p:txBody>
          <a:bodyPr/>
          <a:lstStyle/>
          <a:p>
            <a:r>
              <a:rPr lang="en-US" sz="3600" dirty="0" smtClean="0"/>
              <a:t>A typical Image Retrieval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19200"/>
            <a:ext cx="7762875" cy="5163109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user </a:t>
            </a:r>
            <a:r>
              <a:rPr lang="en-US" sz="2000" dirty="0"/>
              <a:t>provides </a:t>
            </a:r>
            <a:r>
              <a:rPr lang="en-US" sz="2000" dirty="0" smtClean="0">
                <a:solidFill>
                  <a:srgbClr val="990000"/>
                </a:solidFill>
              </a:rPr>
              <a:t>query</a:t>
            </a:r>
            <a:endParaRPr lang="en-US" sz="2000" dirty="0">
              <a:solidFill>
                <a:srgbClr val="99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Usually text or  </a:t>
            </a:r>
            <a:r>
              <a:rPr lang="en-US" sz="1600" dirty="0" smtClean="0">
                <a:solidFill>
                  <a:schemeClr val="accent2"/>
                </a:solidFill>
              </a:rPr>
              <a:t>image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system </a:t>
            </a:r>
            <a:r>
              <a:rPr lang="en-US" sz="2000" dirty="0"/>
              <a:t>extracts </a:t>
            </a:r>
            <a:r>
              <a:rPr lang="en-US" sz="2000" dirty="0">
                <a:solidFill>
                  <a:srgbClr val="990000"/>
                </a:solidFill>
              </a:rPr>
              <a:t>image </a:t>
            </a:r>
            <a:r>
              <a:rPr lang="en-US" sz="2000" dirty="0" smtClean="0">
                <a:solidFill>
                  <a:srgbClr val="990000"/>
                </a:solidFill>
              </a:rPr>
              <a:t>features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texture</a:t>
            </a:r>
            <a:r>
              <a:rPr lang="en-US" sz="1600" dirty="0"/>
              <a:t>, color, </a:t>
            </a:r>
            <a:r>
              <a:rPr lang="en-US" sz="1600" dirty="0" smtClean="0"/>
              <a:t>shape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returns </a:t>
            </a:r>
            <a:r>
              <a:rPr lang="en-US" sz="2000" dirty="0">
                <a:solidFill>
                  <a:srgbClr val="990000"/>
                </a:solidFill>
              </a:rPr>
              <a:t>nearest </a:t>
            </a:r>
            <a:r>
              <a:rPr lang="en-US" sz="2000" dirty="0" smtClean="0">
                <a:solidFill>
                  <a:srgbClr val="990000"/>
                </a:solidFill>
              </a:rPr>
              <a:t>neighbors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using </a:t>
            </a:r>
            <a:r>
              <a:rPr lang="en-US" sz="1600" dirty="0"/>
              <a:t>suitable similarity measure</a:t>
            </a:r>
          </a:p>
        </p:txBody>
      </p:sp>
      <p:pic>
        <p:nvPicPr>
          <p:cNvPr id="4" name="Picture 2" descr="C:\Users\saurabh\Desktop\Thesis_PPT\RetrievalPipe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76600" cy="35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Diversity in Image Tag Suggestion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Task</a:t>
            </a:r>
          </a:p>
          <a:p>
            <a:pPr lvl="1"/>
            <a:r>
              <a:rPr lang="en-US" sz="1600" dirty="0" smtClean="0"/>
              <a:t>Predict diverse set of tags for an image query.</a:t>
            </a:r>
          </a:p>
          <a:p>
            <a:r>
              <a:rPr lang="en-US" sz="2000" dirty="0" smtClean="0"/>
              <a:t>Dataset	</a:t>
            </a:r>
          </a:p>
          <a:p>
            <a:pPr lvl="1"/>
            <a:r>
              <a:rPr lang="en-US" sz="1600" dirty="0" smtClean="0"/>
              <a:t>2.7M Flickr images with 5,09,234 </a:t>
            </a:r>
            <a:r>
              <a:rPr lang="en-US" sz="1600" dirty="0"/>
              <a:t>unique </a:t>
            </a:r>
            <a:r>
              <a:rPr lang="en-US" sz="1600" dirty="0" smtClean="0"/>
              <a:t>tags.</a:t>
            </a:r>
          </a:p>
          <a:p>
            <a:pPr lvl="1"/>
            <a:r>
              <a:rPr lang="en-US" sz="1600" dirty="0" smtClean="0"/>
              <a:t>Average </a:t>
            </a:r>
            <a:r>
              <a:rPr lang="en-US" sz="1600" dirty="0"/>
              <a:t>value of 5.4 tags per </a:t>
            </a:r>
            <a:r>
              <a:rPr lang="en-US" sz="1600" dirty="0" smtClean="0"/>
              <a:t>image.</a:t>
            </a:r>
          </a:p>
          <a:p>
            <a:r>
              <a:rPr lang="en-US" altLang="zh-CN" sz="2000" dirty="0"/>
              <a:t>Performance evaluated on 314</a:t>
            </a:r>
            <a:r>
              <a:rPr lang="en-US" sz="2000" dirty="0"/>
              <a:t> query </a:t>
            </a:r>
            <a:r>
              <a:rPr lang="en-US" sz="2000" dirty="0" smtClean="0"/>
              <a:t>images</a:t>
            </a:r>
            <a:endParaRPr lang="en-US" altLang="zh-CN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92290"/>
              </p:ext>
            </p:extLst>
          </p:nvPr>
        </p:nvGraphicFramePr>
        <p:xfrm>
          <a:off x="991661" y="4389120"/>
          <a:ext cx="716173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30"/>
                <a:gridCol w="1018133"/>
                <a:gridCol w="1007427"/>
                <a:gridCol w="1010461"/>
                <a:gridCol w="1129030"/>
                <a:gridCol w="1036003"/>
                <a:gridCol w="742755"/>
              </a:tblGrid>
              <a:tr h="48768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Prec@1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Prec@3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Prec@5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H-Score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6887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VN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472.1</a:t>
                      </a:r>
                      <a:endParaRPr lang="en-US" dirty="0"/>
                    </a:p>
                  </a:txBody>
                  <a:tcPr/>
                </a:tc>
              </a:tr>
              <a:tr h="50703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LSH-</a:t>
                      </a:r>
                      <a:r>
                        <a:rPr lang="en-US" dirty="0" err="1" smtClean="0"/>
                        <a:t>Div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LSH-</a:t>
                      </a:r>
                      <a:r>
                        <a:rPr lang="en-US" dirty="0" err="1" smtClean="0"/>
                        <a:t>SDiv</a:t>
                      </a:r>
                      <a:endParaRPr lang="en-US" dirty="0" smtClean="0"/>
                    </a:p>
                    <a:p>
                      <a:pPr lvl="0"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– Image Tag Suggestion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12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457200" y="1828800"/>
            <a:ext cx="8071718" cy="4708071"/>
            <a:chOff x="-928683" y="152401"/>
            <a:chExt cx="10072683" cy="5508170"/>
          </a:xfrm>
        </p:grpSpPr>
        <p:pic>
          <p:nvPicPr>
            <p:cNvPr id="140" name="Picture 2" descr="C:\Users\kris314\Desktop\vidyadhar\supplementary\flickr_res\113012470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469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1" name="Picture 3" descr="C:\Users\kris314\Desktop\vidyadhar\supplementary\flickr_res\233363650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7437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2" name="Picture 4" descr="C:\Users\kris314\Desktop\vidyadhar\supplementary\flickr_res\245573183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12437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3" name="Picture 5" descr="C:\Users\kris314\Desktop\vidyadhar\supplementary\flickr_res\847897455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64637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4" name="Picture 6" descr="C:\Users\kris314\Desktop\vidyadhar\supplementary\flickr_res\866193763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5" name="Picture 7" descr="C:\Users\kris314\Desktop\vidyadhar\supplementary\flickr_res\1064166969.jp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5237" y="381000"/>
              <a:ext cx="1255363" cy="11430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sp>
          <p:nvSpPr>
            <p:cNvPr id="146" name="TextBox 145"/>
            <p:cNvSpPr txBox="1"/>
            <p:nvPr/>
          </p:nvSpPr>
          <p:spPr>
            <a:xfrm>
              <a:off x="655469" y="1889920"/>
              <a:ext cx="1283979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Cloud, sky, mountain, blue, water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55469" y="3050778"/>
              <a:ext cx="1283979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Sky, snow, snowboard, winter, </a:t>
              </a:r>
              <a:r>
                <a:rPr lang="en-US" sz="1200" dirty="0" err="1" smtClean="0"/>
                <a:t>italia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5469" y="4250419"/>
              <a:ext cx="1283979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Mountain, travel, sky, cloud, lake </a:t>
              </a:r>
              <a:r>
                <a:rPr lang="en-US" sz="1200" dirty="0" err="1" smtClean="0"/>
                <a:t>adelaid</a:t>
              </a:r>
              <a:endParaRPr lang="en-US" sz="12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010781" y="1959643"/>
              <a:ext cx="1497976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Flower, red, macro105mm, rose, nature</a:t>
              </a:r>
              <a:endParaRPr lang="en-US" sz="1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10781" y="3041522"/>
              <a:ext cx="1497976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Chartact</a:t>
              </a:r>
              <a:r>
                <a:rPr lang="en-US" sz="1200" dirty="0" smtClean="0"/>
                <a:t>, red, car, </a:t>
              </a:r>
              <a:r>
                <a:rPr lang="en-US" sz="1200" dirty="0" err="1" smtClean="0"/>
                <a:t>canada</a:t>
              </a:r>
              <a:r>
                <a:rPr lang="en-US" sz="1200" dirty="0" smtClean="0"/>
                <a:t>, grape hyacinth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82112" y="4320142"/>
              <a:ext cx="1355312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Flower, red, rose, garden, lea valley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08757" y="1880664"/>
              <a:ext cx="1283979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Light, fire, night, camp, sunset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935401" y="1810942"/>
              <a:ext cx="1283979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Race, bike, partial, bicycle accident</a:t>
              </a:r>
              <a:endParaRPr lang="en-US" sz="12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90712" y="1959643"/>
              <a:ext cx="1497976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Flower, red, macro105mm, pink, garden</a:t>
              </a:r>
              <a:endParaRPr lang="en-US" sz="12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788688" y="1889920"/>
              <a:ext cx="1283979" cy="75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Tree, hike, park, house, mountain</a:t>
              </a:r>
              <a:endParaRPr lang="en-US" sz="12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865418" y="3299806"/>
              <a:ext cx="641990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---</a:t>
              </a:r>
              <a:endParaRPr lang="en-US" sz="12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497871" y="4250419"/>
              <a:ext cx="1331579" cy="1188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Light, night, firework, flower, concert </a:t>
              </a:r>
              <a:r>
                <a:rPr lang="en-US" sz="1200" dirty="0" err="1" smtClean="0"/>
                <a:t>danzig</a:t>
              </a:r>
              <a:endParaRPr lang="en-US" sz="12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145349" y="3208735"/>
              <a:ext cx="784653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---</a:t>
              </a:r>
              <a:endParaRPr lang="en-US" sz="12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788688" y="4449283"/>
              <a:ext cx="1283979" cy="5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Tree, fall, autumn, car</a:t>
              </a:r>
              <a:endParaRPr lang="en-US" sz="12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90712" y="2971800"/>
              <a:ext cx="1497976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Flower, </a:t>
              </a:r>
              <a:r>
                <a:rPr lang="en-US" sz="1200" dirty="0" err="1" smtClean="0"/>
                <a:t>orangad</a:t>
              </a:r>
              <a:r>
                <a:rPr lang="en-US" sz="1200" dirty="0" smtClean="0"/>
                <a:t>, macro105mm, red, rose</a:t>
              </a:r>
              <a:endParaRPr lang="en-US" sz="12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290712" y="4191000"/>
              <a:ext cx="1497976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Flower, macro105mm, red, nature, green</a:t>
              </a:r>
              <a:endParaRPr lang="en-US" sz="12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006733" y="2971800"/>
              <a:ext cx="1283979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Adult and </a:t>
              </a:r>
              <a:r>
                <a:rPr lang="en-US" sz="1200" dirty="0" err="1" smtClean="0"/>
                <a:t>juvenil</a:t>
              </a:r>
              <a:r>
                <a:rPr lang="en-US" sz="1200" dirty="0" smtClean="0"/>
                <a:t>, life, </a:t>
              </a:r>
              <a:r>
                <a:rPr lang="en-US" sz="1200" dirty="0" err="1" smtClean="0"/>
                <a:t>leavalley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restal</a:t>
              </a:r>
              <a:r>
                <a:rPr lang="en-US" sz="1200" dirty="0" smtClean="0"/>
                <a:t>, kiss</a:t>
              </a:r>
              <a:endParaRPr lang="en-US" sz="12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935401" y="4191000"/>
              <a:ext cx="1426643" cy="97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Sanfrancisco</a:t>
              </a:r>
              <a:r>
                <a:rPr lang="en-US" sz="1200" dirty="0" smtClean="0"/>
                <a:t>, bike rack, bike, tour of </a:t>
              </a:r>
              <a:r>
                <a:rPr lang="en-US" sz="1200" dirty="0" err="1" smtClean="0"/>
                <a:t>california</a:t>
              </a:r>
              <a:endParaRPr lang="en-US" sz="1200" dirty="0"/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-928683" y="5643580"/>
              <a:ext cx="10072683" cy="16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10781" y="152401"/>
              <a:ext cx="0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437425" y="152401"/>
              <a:ext cx="0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864069" y="152401"/>
              <a:ext cx="0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290712" y="152401"/>
              <a:ext cx="0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7717356" y="152401"/>
              <a:ext cx="4244" cy="5508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584137" y="152401"/>
              <a:ext cx="11233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144000" y="152401"/>
              <a:ext cx="0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-831275" y="1997368"/>
              <a:ext cx="1426643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VN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-771175" y="3366691"/>
              <a:ext cx="1283979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LSH-Div</a:t>
              </a:r>
              <a:endParaRPr lang="en-US" sz="1200" b="1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-831275" y="4548214"/>
              <a:ext cx="1355312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LSH-</a:t>
              </a:r>
              <a:r>
                <a:rPr lang="en-US" sz="1200" b="1" dirty="0" err="1" smtClean="0"/>
                <a:t>SDiv</a:t>
              </a:r>
              <a:endParaRPr lang="en-US" sz="1200" b="1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-913839" y="152401"/>
              <a:ext cx="100578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-928683" y="152401"/>
              <a:ext cx="14844" cy="5491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-928683" y="1664156"/>
              <a:ext cx="100578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-913839" y="2895600"/>
              <a:ext cx="100578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-913839" y="4114800"/>
              <a:ext cx="100578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-426549" y="295765"/>
              <a:ext cx="1010687" cy="5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Query</a:t>
              </a:r>
            </a:p>
            <a:p>
              <a:pPr algn="ctr"/>
              <a:r>
                <a:rPr lang="en-US" sz="1200" b="1" dirty="0" smtClean="0"/>
                <a:t>Image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-898754" y="204342"/>
              <a:ext cx="1482891" cy="1448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-928683" y="1146376"/>
              <a:ext cx="1038204" cy="32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 Method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Thesis Contributions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62875" cy="4516438"/>
          </a:xfrm>
        </p:spPr>
        <p:txBody>
          <a:bodyPr/>
          <a:lstStyle/>
          <a:p>
            <a:r>
              <a:rPr lang="en-US" sz="2000" dirty="0"/>
              <a:t>Metrics are convenient proxies for effective representation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sz="1600" dirty="0" smtClean="0"/>
              <a:t>Encode </a:t>
            </a:r>
            <a:r>
              <a:rPr lang="en-US" sz="1600" dirty="0"/>
              <a:t>higher order </a:t>
            </a:r>
            <a:r>
              <a:rPr lang="en-US" sz="1600" dirty="0" smtClean="0"/>
              <a:t>semantics using distance </a:t>
            </a:r>
            <a:r>
              <a:rPr lang="en-US" sz="1600" dirty="0"/>
              <a:t>metric </a:t>
            </a:r>
            <a:r>
              <a:rPr lang="en-US" sz="1600" dirty="0" smtClean="0"/>
              <a:t>learning</a:t>
            </a:r>
          </a:p>
          <a:p>
            <a:pPr lvl="1"/>
            <a:r>
              <a:rPr lang="en-US" sz="1600" dirty="0" smtClean="0"/>
              <a:t>Re-fashion visual feature </a:t>
            </a:r>
            <a:r>
              <a:rPr lang="en-US" sz="1600" dirty="0"/>
              <a:t>space </a:t>
            </a:r>
            <a:r>
              <a:rPr lang="en-US" sz="1600" dirty="0" smtClean="0"/>
              <a:t>to promote diversity in retrieval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Approximate nearest neighbors as proxy </a:t>
            </a:r>
            <a:r>
              <a:rPr lang="en-US" sz="2000" dirty="0" smtClean="0"/>
              <a:t>to promote relevance and diversity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Randomize don`t </a:t>
            </a:r>
            <a:r>
              <a:rPr lang="en-US" sz="1600" dirty="0" smtClean="0">
                <a:solidFill>
                  <a:schemeClr val="accent2"/>
                </a:solidFill>
              </a:rPr>
              <a:t>optimize</a:t>
            </a:r>
            <a:r>
              <a:rPr lang="en-US" sz="1600" dirty="0" smtClean="0">
                <a:solidFill>
                  <a:schemeClr val="tx2"/>
                </a:solidFill>
              </a:rPr>
              <a:t>: Theoretical claim that randomized LSH is </a:t>
            </a:r>
            <a:r>
              <a:rPr lang="en-US" sz="1600" dirty="0">
                <a:solidFill>
                  <a:schemeClr val="tx1"/>
                </a:solidFill>
              </a:rPr>
              <a:t>not biased towards any particular region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of the </a:t>
            </a:r>
            <a:r>
              <a:rPr lang="en-US" sz="1600" dirty="0" smtClean="0">
                <a:solidFill>
                  <a:schemeClr val="tx2"/>
                </a:solidFill>
              </a:rPr>
              <a:t>space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Applicability </a:t>
            </a:r>
            <a:r>
              <a:rPr lang="en-US" sz="2000" dirty="0"/>
              <a:t>i</a:t>
            </a:r>
            <a:r>
              <a:rPr lang="en-US" sz="2000" dirty="0" smtClean="0"/>
              <a:t>n different </a:t>
            </a:r>
            <a:r>
              <a:rPr lang="en-US" sz="2000" dirty="0"/>
              <a:t> </a:t>
            </a:r>
            <a:r>
              <a:rPr lang="en-US" sz="2000" dirty="0" smtClean="0"/>
              <a:t>retrieval settings</a:t>
            </a:r>
          </a:p>
          <a:p>
            <a:pPr lvl="1"/>
            <a:r>
              <a:rPr lang="en-US" sz="1600" dirty="0" smtClean="0"/>
              <a:t>High level semantics incorporated into the retrieval process.</a:t>
            </a:r>
          </a:p>
          <a:p>
            <a:pPr lvl="1"/>
            <a:r>
              <a:rPr lang="en-US" sz="1600" dirty="0" smtClean="0"/>
              <a:t>Robust at different levels of accuracies – </a:t>
            </a:r>
            <a:r>
              <a:rPr lang="en-US" sz="1600" dirty="0" smtClean="0">
                <a:solidFill>
                  <a:schemeClr val="accent2"/>
                </a:solidFill>
              </a:rPr>
              <a:t>high, medium </a:t>
            </a:r>
            <a:r>
              <a:rPr lang="en-US" sz="1600" dirty="0" smtClean="0"/>
              <a:t>and low</a:t>
            </a:r>
          </a:p>
          <a:p>
            <a:pPr lvl="1"/>
            <a:r>
              <a:rPr lang="en-US" sz="1600" dirty="0" smtClean="0"/>
              <a:t>Good balance </a:t>
            </a:r>
            <a:r>
              <a:rPr lang="en-US" sz="1600" dirty="0"/>
              <a:t>between accuracy, diversity – </a:t>
            </a:r>
            <a:r>
              <a:rPr lang="en-US" sz="1600" dirty="0">
                <a:solidFill>
                  <a:schemeClr val="accent2"/>
                </a:solidFill>
              </a:rPr>
              <a:t>compact </a:t>
            </a:r>
            <a:r>
              <a:rPr lang="en-US" sz="1600" dirty="0" smtClean="0">
                <a:solidFill>
                  <a:schemeClr val="accent2"/>
                </a:solidFill>
              </a:rPr>
              <a:t>hashing</a:t>
            </a:r>
            <a:endParaRPr lang="en-US" sz="1600" dirty="0"/>
          </a:p>
          <a:p>
            <a:pPr lvl="1"/>
            <a:r>
              <a:rPr lang="en-US" sz="1600" dirty="0" smtClean="0"/>
              <a:t>Computationally efficient – </a:t>
            </a:r>
            <a:r>
              <a:rPr lang="en-US" sz="1600" dirty="0" smtClean="0">
                <a:solidFill>
                  <a:schemeClr val="accent2"/>
                </a:solidFill>
              </a:rPr>
              <a:t>100x speedup</a:t>
            </a:r>
            <a:r>
              <a:rPr lang="en-US" sz="1600" dirty="0" smtClean="0"/>
              <a:t> over baselines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08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Perspectives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Derive guarantees for the proposed approach</a:t>
            </a:r>
          </a:p>
          <a:p>
            <a:r>
              <a:rPr lang="en-US" sz="2000" dirty="0" smtClean="0"/>
              <a:t>Adaptability to different kinds of diversity</a:t>
            </a:r>
          </a:p>
          <a:p>
            <a:pPr lvl="1"/>
            <a:r>
              <a:rPr lang="en-US" sz="1600" dirty="0" smtClean="0"/>
              <a:t>Temporal, Spatial, Topical, Visual</a:t>
            </a:r>
          </a:p>
          <a:p>
            <a:r>
              <a:rPr lang="en-US" sz="2000" dirty="0" smtClean="0"/>
              <a:t>Immediately </a:t>
            </a:r>
            <a:r>
              <a:rPr lang="en-US" sz="2000" dirty="0"/>
              <a:t>useful </a:t>
            </a:r>
            <a:r>
              <a:rPr lang="en-US" sz="2000" dirty="0" smtClean="0"/>
              <a:t>extensions</a:t>
            </a:r>
          </a:p>
          <a:p>
            <a:pPr lvl="1"/>
            <a:r>
              <a:rPr lang="en-US" sz="1600" dirty="0" smtClean="0"/>
              <a:t>Cross-domain </a:t>
            </a:r>
            <a:r>
              <a:rPr lang="en-US" sz="1600" dirty="0"/>
              <a:t>retrieval </a:t>
            </a:r>
            <a:r>
              <a:rPr lang="en-US" sz="1600" dirty="0" smtClean="0"/>
              <a:t>(text </a:t>
            </a:r>
            <a:r>
              <a:rPr lang="en-US" sz="1600" dirty="0"/>
              <a:t>and </a:t>
            </a:r>
            <a:r>
              <a:rPr lang="en-US" sz="1600" dirty="0" smtClean="0"/>
              <a:t>image)</a:t>
            </a:r>
          </a:p>
          <a:p>
            <a:pPr lvl="1"/>
            <a:r>
              <a:rPr lang="en-US" sz="1600" dirty="0"/>
              <a:t>K</a:t>
            </a:r>
            <a:r>
              <a:rPr lang="en-US" sz="1600" dirty="0" smtClean="0"/>
              <a:t>nowledge </a:t>
            </a:r>
            <a:r>
              <a:rPr lang="en-US" sz="1600" dirty="0"/>
              <a:t>source </a:t>
            </a:r>
            <a:r>
              <a:rPr lang="en-US" sz="1600" dirty="0" smtClean="0"/>
              <a:t>combination (multi-modalities)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mage</a:t>
            </a:r>
            <a:r>
              <a:rPr lang="en-US" sz="1600" dirty="0"/>
              <a:t> search results navigation on mobile devices</a:t>
            </a:r>
            <a:endParaRPr lang="en-US" sz="1600" dirty="0" smtClean="0"/>
          </a:p>
          <a:p>
            <a:r>
              <a:rPr lang="en-US" sz="2000" dirty="0" smtClean="0"/>
              <a:t>Application to Medical domain</a:t>
            </a:r>
          </a:p>
          <a:p>
            <a:pPr lvl="1"/>
            <a:r>
              <a:rPr lang="en-US" sz="1600" dirty="0" smtClean="0"/>
              <a:t>Lung </a:t>
            </a:r>
            <a:r>
              <a:rPr lang="en-US" sz="1600" dirty="0"/>
              <a:t>cancer can stay hidden for over 20 years. </a:t>
            </a:r>
            <a:endParaRPr lang="en-US" sz="1600" dirty="0" smtClean="0"/>
          </a:p>
          <a:p>
            <a:pPr lvl="1"/>
            <a:r>
              <a:rPr lang="en-US" sz="1600" dirty="0" smtClean="0"/>
              <a:t>Visualization of images/reports at </a:t>
            </a:r>
            <a:r>
              <a:rPr lang="en-US" sz="1600" dirty="0"/>
              <a:t>different stages of cancer evolution!</a:t>
            </a:r>
            <a:endParaRPr lang="en-US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1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Further </a:t>
            </a:r>
            <a:r>
              <a:rPr lang="en-US" sz="3600" dirty="0" smtClean="0"/>
              <a:t>Reading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Vidyadhar</a:t>
            </a:r>
            <a:r>
              <a:rPr lang="en-US" sz="1600" dirty="0"/>
              <a:t> </a:t>
            </a:r>
            <a:r>
              <a:rPr lang="en-US" sz="1600" dirty="0" err="1" smtClean="0"/>
              <a:t>Rao</a:t>
            </a:r>
            <a:r>
              <a:rPr lang="en-US" sz="1600" dirty="0" smtClean="0"/>
              <a:t>, </a:t>
            </a:r>
            <a:r>
              <a:rPr lang="en-US" sz="1600" dirty="0" err="1" smtClean="0"/>
              <a:t>Prateek</a:t>
            </a:r>
            <a:r>
              <a:rPr lang="en-US" sz="1600" dirty="0" smtClean="0"/>
              <a:t> Jain </a:t>
            </a:r>
            <a:r>
              <a:rPr lang="en-US" sz="1600" dirty="0"/>
              <a:t>and </a:t>
            </a:r>
            <a:r>
              <a:rPr lang="en-US" sz="1600" dirty="0" smtClean="0"/>
              <a:t>C.V. </a:t>
            </a:r>
            <a:r>
              <a:rPr lang="en-US" sz="1600" dirty="0" err="1" smtClean="0"/>
              <a:t>Jawahar</a:t>
            </a:r>
            <a:r>
              <a:rPr lang="en-US" sz="1600" dirty="0" smtClean="0"/>
              <a:t> “</a:t>
            </a:r>
            <a:r>
              <a:rPr lang="en-US" sz="1600" b="1" dirty="0" smtClean="0"/>
              <a:t>Diverse Yet Efficient Retrieval using Hash Functions</a:t>
            </a:r>
            <a:r>
              <a:rPr lang="en-US" sz="1600" dirty="0" smtClean="0"/>
              <a:t>” in </a:t>
            </a:r>
            <a:r>
              <a:rPr lang="en-US" sz="1600" i="1" dirty="0" err="1"/>
              <a:t>arXiv</a:t>
            </a:r>
            <a:r>
              <a:rPr lang="en-US" sz="1600" i="1" dirty="0"/>
              <a:t> </a:t>
            </a:r>
            <a:r>
              <a:rPr lang="en-US" sz="1600" i="1" dirty="0" smtClean="0"/>
              <a:t>preprint, arXiv:1509.06553</a:t>
            </a:r>
            <a:r>
              <a:rPr lang="en-US" sz="1600" dirty="0" smtClean="0"/>
              <a:t>, 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Sep, 2015.</a:t>
            </a:r>
          </a:p>
          <a:p>
            <a:r>
              <a:rPr lang="en-US" sz="1600" dirty="0" err="1" smtClean="0"/>
              <a:t>Vidyadhar</a:t>
            </a:r>
            <a:r>
              <a:rPr lang="en-US" sz="1600" dirty="0" smtClean="0"/>
              <a:t> </a:t>
            </a:r>
            <a:r>
              <a:rPr lang="en-US" sz="1600" dirty="0" err="1"/>
              <a:t>Rao</a:t>
            </a:r>
            <a:r>
              <a:rPr lang="en-US" sz="1600" dirty="0"/>
              <a:t>, </a:t>
            </a:r>
            <a:r>
              <a:rPr lang="en-US" sz="1600" dirty="0" err="1"/>
              <a:t>Ajitesh</a:t>
            </a:r>
            <a:r>
              <a:rPr lang="en-US" sz="1600" dirty="0"/>
              <a:t> Gupta, </a:t>
            </a:r>
            <a:r>
              <a:rPr lang="en-US" sz="1600" dirty="0" err="1"/>
              <a:t>Visesh</a:t>
            </a:r>
            <a:r>
              <a:rPr lang="en-US" sz="1600" dirty="0"/>
              <a:t> Chari, C.V. </a:t>
            </a:r>
            <a:r>
              <a:rPr lang="en-US" sz="1600" dirty="0" err="1"/>
              <a:t>Jawahar</a:t>
            </a:r>
            <a:r>
              <a:rPr lang="en-US" sz="1600" dirty="0"/>
              <a:t> </a:t>
            </a:r>
            <a:r>
              <a:rPr lang="en-US" sz="1600" dirty="0" smtClean="0"/>
              <a:t>“</a:t>
            </a:r>
            <a:r>
              <a:rPr lang="en-US" sz="1600" b="1" dirty="0" smtClean="0"/>
              <a:t>Learning Metrics for Diversity in Instance </a:t>
            </a:r>
            <a:r>
              <a:rPr lang="en-US" sz="1600" b="1" dirty="0"/>
              <a:t>R</a:t>
            </a:r>
            <a:r>
              <a:rPr lang="en-US" sz="1600" b="1" dirty="0" smtClean="0"/>
              <a:t>etrieval</a:t>
            </a:r>
            <a:r>
              <a:rPr lang="en-US" sz="1600" dirty="0" smtClean="0"/>
              <a:t>” in </a:t>
            </a:r>
            <a:r>
              <a:rPr lang="en-US" sz="1600" i="1" dirty="0" smtClean="0"/>
              <a:t>Proceedings </a:t>
            </a:r>
            <a:r>
              <a:rPr lang="en-US" sz="1600" i="1" dirty="0"/>
              <a:t>of the 5th National </a:t>
            </a:r>
            <a:r>
              <a:rPr lang="en-US" sz="1600" i="1" dirty="0" smtClean="0"/>
              <a:t>Conference </a:t>
            </a:r>
            <a:r>
              <a:rPr lang="en-US" sz="1600" i="1" dirty="0"/>
              <a:t>on Computer Vision, Pattern Recognition, Image Processing and Graphics, 16-19 Dec 2015, Patna, India. </a:t>
            </a:r>
            <a:endParaRPr lang="en-US" sz="1600" i="1" dirty="0" smtClean="0"/>
          </a:p>
          <a:p>
            <a:r>
              <a:rPr lang="en-US" sz="1600" dirty="0" err="1"/>
              <a:t>Vidyadhar</a:t>
            </a:r>
            <a:r>
              <a:rPr lang="en-US" sz="1600" dirty="0"/>
              <a:t> </a:t>
            </a:r>
            <a:r>
              <a:rPr lang="en-US" sz="1600" dirty="0" err="1"/>
              <a:t>Rao</a:t>
            </a:r>
            <a:r>
              <a:rPr lang="en-US" sz="1600" dirty="0"/>
              <a:t> and </a:t>
            </a:r>
            <a:r>
              <a:rPr lang="en-US" sz="1600" dirty="0" smtClean="0"/>
              <a:t>C.V. </a:t>
            </a:r>
            <a:r>
              <a:rPr lang="en-US" sz="1600" dirty="0" err="1" smtClean="0"/>
              <a:t>Jawahar</a:t>
            </a:r>
            <a:r>
              <a:rPr lang="en-US" sz="1600" dirty="0" smtClean="0"/>
              <a:t> “</a:t>
            </a:r>
            <a:r>
              <a:rPr lang="en-US" sz="1600" b="1" dirty="0" smtClean="0"/>
              <a:t>Semi-Supervised Clustering by Selecting Informative Constraints</a:t>
            </a:r>
            <a:r>
              <a:rPr lang="en-US" sz="1600" dirty="0" smtClean="0"/>
              <a:t>” in </a:t>
            </a:r>
            <a:r>
              <a:rPr lang="en-US" sz="1600" i="1" dirty="0" smtClean="0"/>
              <a:t>Proceedings </a:t>
            </a:r>
            <a:r>
              <a:rPr lang="en-US" sz="1600" i="1" dirty="0"/>
              <a:t>of 5th International Conference on Pattern Recognition and </a:t>
            </a:r>
            <a:r>
              <a:rPr lang="en-US" sz="1600" i="1" dirty="0" smtClean="0"/>
              <a:t>Machines </a:t>
            </a:r>
            <a:r>
              <a:rPr lang="en-US" sz="1600" i="1" dirty="0"/>
              <a:t>Intelligence, 10-14 Dec. 2013, Kolkata, India. 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Acknowledgments</a:t>
            </a:r>
            <a:r>
              <a:rPr lang="en-US" sz="1600" i="1" dirty="0" smtClean="0"/>
              <a:t>: </a:t>
            </a:r>
            <a:r>
              <a:rPr lang="en-US" sz="1600" dirty="0">
                <a:solidFill>
                  <a:schemeClr val="accent2"/>
                </a:solidFill>
              </a:rPr>
              <a:t>C.V. </a:t>
            </a:r>
            <a:r>
              <a:rPr lang="en-US" sz="1600" dirty="0" err="1" smtClean="0">
                <a:solidFill>
                  <a:schemeClr val="accent2"/>
                </a:solidFill>
              </a:rPr>
              <a:t>Jawahar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Prateek</a:t>
            </a:r>
            <a:r>
              <a:rPr lang="en-US" sz="1600" dirty="0" smtClean="0">
                <a:solidFill>
                  <a:schemeClr val="accent2"/>
                </a:solidFill>
              </a:rPr>
              <a:t> Jain, </a:t>
            </a:r>
            <a:r>
              <a:rPr lang="en-US" sz="1600" dirty="0" err="1" smtClean="0">
                <a:solidFill>
                  <a:schemeClr val="accent2"/>
                </a:solidFill>
              </a:rPr>
              <a:t>Visesh</a:t>
            </a:r>
            <a:r>
              <a:rPr lang="en-US" sz="1600" dirty="0" smtClean="0">
                <a:solidFill>
                  <a:schemeClr val="accent2"/>
                </a:solidFill>
              </a:rPr>
              <a:t> Chari, </a:t>
            </a:r>
            <a:r>
              <a:rPr lang="en-US" sz="1600" dirty="0" err="1" smtClean="0">
                <a:solidFill>
                  <a:schemeClr val="accent2"/>
                </a:solidFill>
              </a:rPr>
              <a:t>Ajitesh</a:t>
            </a:r>
            <a:r>
              <a:rPr lang="en-US" sz="1600" dirty="0" smtClean="0">
                <a:solidFill>
                  <a:schemeClr val="accent2"/>
                </a:solidFill>
              </a:rPr>
              <a:t> Gupta, 14 participants in our human evaluation task.</a:t>
            </a:r>
            <a:r>
              <a:rPr lang="en-US" sz="1600" i="1" dirty="0" smtClean="0"/>
              <a:t> 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 smtClean="0"/>
              <a:t>													</a:t>
            </a:r>
            <a:r>
              <a:rPr lang="en-US" sz="1600" i="1" smtClean="0"/>
              <a:t>	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627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9906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Tree Based Structure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600200"/>
            <a:ext cx="7762875" cy="5257800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</a:rPr>
              <a:t>Kd</a:t>
            </a:r>
            <a:r>
              <a:rPr lang="en-US" altLang="zh-CN" sz="2000" dirty="0" smtClean="0">
                <a:solidFill>
                  <a:srgbClr val="FF0000"/>
                </a:solidFill>
              </a:rPr>
              <a:t>-tree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kd</a:t>
            </a:r>
            <a:r>
              <a:rPr lang="en-US" sz="1600" dirty="0" smtClean="0"/>
              <a:t>-tree is a binary tree in which every node is a k-dimensional point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No theoretical guarantee</a:t>
            </a:r>
            <a:r>
              <a:rPr lang="en-US" altLang="zh-CN" sz="2000" dirty="0" smtClean="0">
                <a:solidFill>
                  <a:srgbClr val="FF0000"/>
                </a:solidFill>
              </a:rPr>
              <a:t>!</a:t>
            </a:r>
            <a:r>
              <a:rPr lang="en-US" altLang="zh-CN" sz="2000" dirty="0" smtClean="0"/>
              <a:t>)They are known to break down in practice for high dimensional data, and cannot provide better than a worst case linear query time guarantee.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80" y="2514600"/>
            <a:ext cx="3635162" cy="230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Research\document\submission\ACM MM 2010\PPT\kd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173" y="2514600"/>
            <a:ext cx="4164227" cy="2304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矩形 4"/>
          <p:cNvSpPr/>
          <p:nvPr/>
        </p:nvSpPr>
        <p:spPr>
          <a:xfrm>
            <a:off x="5853146" y="4953000"/>
            <a:ext cx="180882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 smtClean="0"/>
              <a:t>K-D tree </a:t>
            </a:r>
            <a:endParaRPr lang="zh-CN" altLang="en-US" sz="2400" dirty="0"/>
          </a:p>
        </p:txBody>
      </p:sp>
      <p:sp>
        <p:nvSpPr>
          <p:cNvPr id="7" name="矩形 31"/>
          <p:cNvSpPr/>
          <p:nvPr/>
        </p:nvSpPr>
        <p:spPr>
          <a:xfrm>
            <a:off x="1066800" y="4953000"/>
            <a:ext cx="30997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 smtClean="0"/>
              <a:t>Hierarchical 1-NN</a:t>
            </a:r>
          </a:p>
        </p:txBody>
      </p:sp>
    </p:spTree>
    <p:extLst>
      <p:ext uri="{BB962C8B-B14F-4D97-AF65-F5344CB8AC3E}">
        <p14:creationId xmlns:p14="http://schemas.microsoft.com/office/powerpoint/2010/main" val="1604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Our idea: Randomize don`t optimize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7762875" cy="4745038"/>
          </a:xfrm>
        </p:spPr>
        <p:txBody>
          <a:bodyPr/>
          <a:lstStyle/>
          <a:p>
            <a:r>
              <a:rPr lang="en-US" sz="2000" dirty="0"/>
              <a:t>Before model induction</a:t>
            </a:r>
          </a:p>
          <a:p>
            <a:pPr lvl="1"/>
            <a:r>
              <a:rPr lang="en-US" sz="1600" dirty="0"/>
              <a:t>Bootstrap sampling; </a:t>
            </a:r>
            <a:r>
              <a:rPr lang="en-US" sz="1600" dirty="0" smtClean="0"/>
              <a:t>Feature randomization</a:t>
            </a:r>
            <a:endParaRPr lang="en-US" sz="1600" dirty="0"/>
          </a:p>
          <a:p>
            <a:r>
              <a:rPr lang="en-US" sz="2000" dirty="0"/>
              <a:t>During model induction</a:t>
            </a:r>
          </a:p>
          <a:p>
            <a:pPr lvl="1"/>
            <a:r>
              <a:rPr lang="en-US" sz="1600" dirty="0"/>
              <a:t>Randomized d</a:t>
            </a:r>
            <a:r>
              <a:rPr lang="en-US" sz="1600" dirty="0" smtClean="0"/>
              <a:t>ecision trees</a:t>
            </a:r>
            <a:r>
              <a:rPr lang="en-US" sz="1600" dirty="0"/>
              <a:t>, Ensemble of randomized </a:t>
            </a:r>
            <a:r>
              <a:rPr lang="en-US" sz="1600" dirty="0" smtClean="0"/>
              <a:t>trees</a:t>
            </a:r>
            <a:endParaRPr lang="en-US" dirty="0" smtClean="0"/>
          </a:p>
          <a:p>
            <a:r>
              <a:rPr lang="en-US" sz="2000" dirty="0" smtClean="0">
                <a:solidFill>
                  <a:schemeClr val="accent2"/>
                </a:solidFill>
              </a:rPr>
              <a:t>After model induction</a:t>
            </a:r>
            <a:endParaRPr lang="en-US" sz="2000" dirty="0" smtClean="0"/>
          </a:p>
          <a:p>
            <a:pPr lvl="1"/>
            <a:r>
              <a:rPr lang="en-US" sz="1600" dirty="0" smtClean="0"/>
              <a:t>Trade </a:t>
            </a:r>
            <a:r>
              <a:rPr lang="en-US" sz="1600" dirty="0"/>
              <a:t>off a small hit in accuracy for faster speed of </a:t>
            </a:r>
            <a:r>
              <a:rPr lang="en-US" sz="1600" dirty="0" smtClean="0"/>
              <a:t>processing</a:t>
            </a:r>
          </a:p>
          <a:p>
            <a:pPr lvl="1"/>
            <a:r>
              <a:rPr lang="en-US" sz="1600" dirty="0"/>
              <a:t>Efficiency and proven approximation guarantees</a:t>
            </a:r>
            <a:endParaRPr lang="en-US" sz="1600" dirty="0" smtClean="0"/>
          </a:p>
          <a:p>
            <a:r>
              <a:rPr lang="en-US" sz="2000" dirty="0" smtClean="0"/>
              <a:t>Earlier </a:t>
            </a:r>
            <a:r>
              <a:rPr lang="en-US" sz="2000" dirty="0"/>
              <a:t>approaches considered approximate </a:t>
            </a:r>
            <a:r>
              <a:rPr lang="en-US" sz="2000" dirty="0" smtClean="0"/>
              <a:t>nearest neighbor retrieval </a:t>
            </a:r>
            <a:r>
              <a:rPr lang="en-US" sz="2000" dirty="0"/>
              <a:t>to be </a:t>
            </a:r>
            <a:r>
              <a:rPr lang="en-US" sz="2000" dirty="0" smtClean="0"/>
              <a:t>acceptable only </a:t>
            </a:r>
            <a:r>
              <a:rPr lang="en-US" sz="2000" dirty="0"/>
              <a:t>for the sake of </a:t>
            </a:r>
            <a:r>
              <a:rPr lang="en-US" sz="2000" dirty="0" smtClean="0"/>
              <a:t>efficiency.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We argue that one can further exploit </a:t>
            </a:r>
            <a:r>
              <a:rPr lang="en-US" sz="2000" dirty="0">
                <a:solidFill>
                  <a:schemeClr val="accent2"/>
                </a:solidFill>
              </a:rPr>
              <a:t>approximate </a:t>
            </a:r>
            <a:r>
              <a:rPr lang="en-US" sz="2000" dirty="0" smtClean="0">
                <a:solidFill>
                  <a:schemeClr val="accent2"/>
                </a:solidFill>
              </a:rPr>
              <a:t>NN retrieval </a:t>
            </a:r>
            <a:r>
              <a:rPr lang="en-US" sz="2000" dirty="0">
                <a:solidFill>
                  <a:schemeClr val="accent2"/>
                </a:solidFill>
              </a:rPr>
              <a:t>to </a:t>
            </a:r>
            <a:r>
              <a:rPr lang="en-US" sz="2000" dirty="0" smtClean="0">
                <a:solidFill>
                  <a:schemeClr val="accent2"/>
                </a:solidFill>
              </a:rPr>
              <a:t>provide impressive </a:t>
            </a:r>
            <a:r>
              <a:rPr lang="en-US" sz="2000" dirty="0">
                <a:solidFill>
                  <a:schemeClr val="accent2"/>
                </a:solidFill>
              </a:rPr>
              <a:t>trade-offs between accuracy and </a:t>
            </a:r>
            <a:r>
              <a:rPr lang="en-US" sz="2000" dirty="0" smtClean="0">
                <a:solidFill>
                  <a:schemeClr val="accent2"/>
                </a:solidFill>
              </a:rPr>
              <a:t>diversity.</a:t>
            </a:r>
          </a:p>
          <a:p>
            <a:pPr lvl="1"/>
            <a:r>
              <a:rPr lang="en-US" sz="1600" dirty="0"/>
              <a:t>Inevitable for </a:t>
            </a:r>
            <a:r>
              <a:rPr lang="en-US" sz="1600" dirty="0" smtClean="0"/>
              <a:t>very large image databases that </a:t>
            </a:r>
            <a:r>
              <a:rPr lang="en-US" sz="1600" dirty="0"/>
              <a:t>require real-time responses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aurabh\Desktop\Thesis_PPT\structure_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" y="914400"/>
            <a:ext cx="8077200" cy="56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" y="3321908"/>
            <a:ext cx="740231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urabh\Desktop\Thesis_PPT\ir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9" y="838200"/>
            <a:ext cx="8555631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3"/>
          <p:cNvGrpSpPr/>
          <p:nvPr/>
        </p:nvGrpSpPr>
        <p:grpSpPr>
          <a:xfrm>
            <a:off x="3276600" y="4572000"/>
            <a:ext cx="2743200" cy="1371600"/>
            <a:chOff x="304800" y="381000"/>
            <a:chExt cx="4876800" cy="1905000"/>
          </a:xfrm>
        </p:grpSpPr>
        <p:pic>
          <p:nvPicPr>
            <p:cNvPr id="6" name="Picture 2" descr="C:\Users\kris314\Desktop\vidyadhar\supplementary\vehicle\mmr\n02814533_15026.JPE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1371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7" name="Picture 3" descr="C:\Users\kris314\Desktop\vidyadhar\supplementary\vehicle\mmr\n02814533_42042.JPE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810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8" name="Picture 4" descr="C:\Users\kris314\Desktop\vidyadhar\supplementary\vehicle\mmr\n02869563_1097.JPE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1371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9" name="Picture 5" descr="C:\Users\kris314\Desktop\vidyadhar\supplementary\vehicle\mmr\n02869563_1519.JPE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0" y="3810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0" name="Picture 6" descr="C:\Users\kris314\Desktop\vidyadhar\supplementary\vehicle\mmr\n02869563_9589.JPE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1371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1" name="Picture 7" descr="C:\Users\kris314\Desktop\vidyadhar\supplementary\vehicle\mmr\n03272562_4028.JPEG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5400" y="1371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2" name="Picture 8" descr="C:\Users\kris314\Desktop\vidyadhar\supplementary\vehicle\mmr\n03272562_4125.JPE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0" y="1371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3" name="Picture 9" descr="C:\Users\kris314\Desktop\vidyadhar\supplementary\vehicle\mmr\n03272562_4232.JPEG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67200" y="3810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4" name="Picture 10" descr="C:\Users\kris314\Desktop\vidyadhar\supplementary\vehicle\mmr\n03272562_7629.JPEG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76600" y="3810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5" name="Picture 11" descr="C:\Users\kris314\Desktop\vidyadhar\supplementary\vehicle\mmr\n03853924_15840.JPEG"/>
            <p:cNvPicPr preferRelativeResize="0"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95400" y="3810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</p:grpSp>
      <p:grpSp>
        <p:nvGrpSpPr>
          <p:cNvPr id="16" name="Group 44"/>
          <p:cNvGrpSpPr/>
          <p:nvPr/>
        </p:nvGrpSpPr>
        <p:grpSpPr>
          <a:xfrm>
            <a:off x="6172200" y="4572000"/>
            <a:ext cx="2743200" cy="1371600"/>
            <a:chOff x="304800" y="2514600"/>
            <a:chExt cx="4876800" cy="1905000"/>
          </a:xfrm>
        </p:grpSpPr>
        <p:pic>
          <p:nvPicPr>
            <p:cNvPr id="17" name="Picture 12" descr="C:\Users\kris314\Desktop\vidyadhar\supplementary\vehicle\lsh\n02690373_5858.JPEG"/>
            <p:cNvPicPr preferRelativeResize="0"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4800" y="35052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8" name="Picture 13" descr="C:\Users\kris314\Desktop\vidyadhar\supplementary\vehicle\lsh\n02814533_3890.JPEG"/>
            <p:cNvPicPr preferRelativeResize="0"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76600" y="35052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19" name="Picture 14" descr="C:\Users\kris314\Desktop\vidyadhar\supplementary\vehicle\lsh\n02814533_18066.JPEG"/>
            <p:cNvPicPr preferRelativeResize="0"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67200" y="2514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0" name="Picture 15" descr="C:\Users\kris314\Desktop\vidyadhar\supplementary\vehicle\lsh\n02814533_42002.JPEG"/>
            <p:cNvPicPr preferRelativeResize="0"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4800" y="2514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1" name="Picture 16" descr="C:\Users\kris314\Desktop\vidyadhar\supplementary\vehicle\lsh\n02869563_1465.JPEG"/>
            <p:cNvPicPr preferRelativeResize="0"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276600" y="2514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2" name="Picture 17" descr="C:\Users\kris314\Desktop\vidyadhar\supplementary\vehicle\lsh\n03272562_1087.JPEG"/>
            <p:cNvPicPr preferRelativeResize="0"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67200" y="35052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3" name="Picture 18" descr="C:\Users\kris314\Desktop\vidyadhar\supplementary\vehicle\lsh\n03272562_1405.JPEG"/>
            <p:cNvPicPr preferRelativeResize="0">
              <a:picLocks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95400" y="35052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4" name="Picture 19" descr="C:\Users\kris314\Desktop\vidyadhar\supplementary\vehicle\lsh\n03272562_5673.JPEG"/>
            <p:cNvPicPr preferRelativeResize="0">
              <a:picLocks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95400" y="2514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5" name="Picture 20" descr="C:\Users\kris314\Desktop\vidyadhar\supplementary\vehicle\lsh\n04310157_2813.JPEG"/>
            <p:cNvPicPr preferRelativeResize="0"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286000" y="35052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6" name="Picture 21" descr="C:\Users\kris314\Desktop\vidyadhar\supplementary\vehicle\lsh\n04310157_17438.JPEG"/>
            <p:cNvPicPr preferRelativeResize="0"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286000" y="25146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4572000"/>
            <a:ext cx="2743200" cy="1371600"/>
            <a:chOff x="533400" y="304800"/>
            <a:chExt cx="4876800" cy="1905000"/>
          </a:xfrm>
        </p:grpSpPr>
        <p:pic>
          <p:nvPicPr>
            <p:cNvPr id="28" name="Picture 2" descr="C:\Users\kris314\Desktop\vidyadhar\supplementary\vehicle\naive\n02814533_42042.JPE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3048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29" name="Picture 3" descr="C:\Users\kris314\Desktop\vidyadhar\supplementary\vehicle\naive\n03272562_3880.JPEG"/>
            <p:cNvPicPr preferRelativeResize="0">
              <a:picLocks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05200" y="12954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0" name="Picture 4" descr="C:\Users\kris314\Desktop\vidyadhar\supplementary\vehicle\naive\n03272562_4028.JPEG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4000" y="3048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1" name="Picture 5" descr="C:\Users\kris314\Desktop\vidyadhar\supplementary\vehicle\naive\n03272562_4232.JPEG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4000" y="12954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2" name="Picture 6" descr="C:\Users\kris314\Desktop\vidyadhar\supplementary\vehicle\naive\n03272562_4252.JPEG"/>
            <p:cNvPicPr preferRelativeResize="0">
              <a:picLocks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495800" y="3048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3" name="Picture 7" descr="C:\Users\kris314\Desktop\vidyadhar\supplementary\vehicle\naive\n03272562_4356.JPEG"/>
            <p:cNvPicPr preferRelativeResize="0">
              <a:picLocks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33400" y="12954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4" name="Picture 8" descr="C:\Users\kris314\Desktop\vidyadhar\supplementary\vehicle\naive\n03272562_5121.JPEG"/>
            <p:cNvPicPr preferRelativeResize="0">
              <a:picLocks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505200" y="3048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5" name="Picture 9" descr="C:\Users\kris314\Desktop\vidyadhar\supplementary\vehicle\naive\n03272562_6551.JPEG"/>
            <p:cNvPicPr preferRelativeResize="0">
              <a:picLocks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495800" y="12954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6" name="Picture 10" descr="C:\Users\kris314\Desktop\vidyadhar\supplementary\vehicle\naive\n03272562_6893.JPEG"/>
            <p:cNvPicPr preferRelativeResize="0">
              <a:picLocks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514600" y="12954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  <p:pic>
          <p:nvPicPr>
            <p:cNvPr id="37" name="Picture 11" descr="C:\Users\kris314\Desktop\vidyadhar\supplementary\vehicle\naive\n03272562_7629.JPEG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14600" y="304800"/>
              <a:ext cx="914400" cy="914400"/>
            </a:xfrm>
            <a:prstGeom prst="rect">
              <a:avLst/>
            </a:prstGeom>
            <a:noFill/>
            <a:ln cap="rnd" cmpd="sng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204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24000"/>
            <a:ext cx="7762875" cy="4897438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pPr lvl="1"/>
            <a:r>
              <a:rPr lang="en-US" sz="1600" dirty="0" smtClean="0"/>
              <a:t>Diversity in Image Retrieval </a:t>
            </a:r>
          </a:p>
          <a:p>
            <a:pPr lvl="1"/>
            <a:r>
              <a:rPr lang="en-US" sz="1600" dirty="0" smtClean="0"/>
              <a:t>Thesis Contributions</a:t>
            </a:r>
          </a:p>
          <a:p>
            <a:r>
              <a:rPr lang="en-US" sz="2000" dirty="0" smtClean="0"/>
              <a:t>Related Work</a:t>
            </a:r>
          </a:p>
          <a:p>
            <a:r>
              <a:rPr lang="en-US" sz="2000" dirty="0" smtClean="0"/>
              <a:t>Different Perspectives</a:t>
            </a:r>
          </a:p>
          <a:p>
            <a:pPr lvl="1"/>
            <a:r>
              <a:rPr lang="en-US" sz="1600" dirty="0" smtClean="0"/>
              <a:t>Locality Sensitive Hash Functions </a:t>
            </a:r>
          </a:p>
          <a:p>
            <a:pPr lvl="1"/>
            <a:r>
              <a:rPr lang="en-US" sz="1600" dirty="0" smtClean="0"/>
              <a:t>Information Theoretic Metric Learning</a:t>
            </a:r>
            <a:endParaRPr lang="en-US" sz="2000" dirty="0" smtClean="0"/>
          </a:p>
          <a:p>
            <a:r>
              <a:rPr lang="en-US" sz="2000" dirty="0" smtClean="0"/>
              <a:t>Results</a:t>
            </a:r>
          </a:p>
          <a:p>
            <a:pPr lvl="1"/>
            <a:r>
              <a:rPr lang="en-US" sz="1600" dirty="0" smtClean="0"/>
              <a:t>Image Category Retrieval </a:t>
            </a:r>
          </a:p>
          <a:p>
            <a:pPr lvl="1"/>
            <a:r>
              <a:rPr lang="en-US" sz="1600" dirty="0" smtClean="0"/>
              <a:t>Multi-label Classification </a:t>
            </a:r>
          </a:p>
          <a:p>
            <a:pPr lvl="1"/>
            <a:r>
              <a:rPr lang="en-US" sz="1600" dirty="0" smtClean="0"/>
              <a:t>Image Tag Prediction </a:t>
            </a:r>
          </a:p>
          <a:p>
            <a:pPr lvl="1"/>
            <a:r>
              <a:rPr lang="en-US" sz="1600" dirty="0" smtClean="0"/>
              <a:t>Instance based Image Retrieval</a:t>
            </a:r>
          </a:p>
          <a:p>
            <a:r>
              <a:rPr lang="en-US" sz="2000" dirty="0" smtClean="0"/>
              <a:t>Conclusions and Future work</a:t>
            </a:r>
          </a:p>
          <a:p>
            <a:endParaRPr lang="en-US" sz="2000" dirty="0"/>
          </a:p>
        </p:txBody>
      </p:sp>
      <p:pic>
        <p:nvPicPr>
          <p:cNvPr id="6" name="Picture 2" descr="C:\Users\saurabh\Desktop\Thesis_PPT\metric learning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66900"/>
            <a:ext cx="5867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8200" y="2605628"/>
            <a:ext cx="1828800" cy="1828800"/>
            <a:chOff x="1303638" y="5011901"/>
            <a:chExt cx="1828800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1303638" y="5011901"/>
              <a:ext cx="1828800" cy="1828800"/>
              <a:chOff x="2133600" y="2133600"/>
              <a:chExt cx="1828800" cy="1828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133600" y="21336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62200" y="2366319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90800" y="259491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9400" y="282351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00200" y="5401138"/>
              <a:ext cx="1016137" cy="1014902"/>
              <a:chOff x="2209800" y="4791538"/>
              <a:chExt cx="1016137" cy="1014902"/>
            </a:xfrm>
          </p:grpSpPr>
          <p:sp>
            <p:nvSpPr>
              <p:cNvPr id="9" name="椭圆 29"/>
              <p:cNvSpPr/>
              <p:nvPr/>
            </p:nvSpPr>
            <p:spPr>
              <a:xfrm>
                <a:off x="2499360" y="486156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34"/>
              <p:cNvSpPr/>
              <p:nvPr/>
            </p:nvSpPr>
            <p:spPr>
              <a:xfrm>
                <a:off x="2780270" y="4791538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35"/>
              <p:cNvSpPr/>
              <p:nvPr/>
            </p:nvSpPr>
            <p:spPr>
              <a:xfrm>
                <a:off x="2209800" y="533400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36"/>
              <p:cNvSpPr/>
              <p:nvPr/>
            </p:nvSpPr>
            <p:spPr>
              <a:xfrm>
                <a:off x="3078480" y="499872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38"/>
              <p:cNvSpPr/>
              <p:nvPr/>
            </p:nvSpPr>
            <p:spPr>
              <a:xfrm>
                <a:off x="2667000" y="571500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39"/>
              <p:cNvSpPr/>
              <p:nvPr/>
            </p:nvSpPr>
            <p:spPr>
              <a:xfrm>
                <a:off x="2819400" y="518160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40"/>
              <p:cNvSpPr/>
              <p:nvPr/>
            </p:nvSpPr>
            <p:spPr>
              <a:xfrm>
                <a:off x="3134497" y="5408141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41"/>
              <p:cNvSpPr/>
              <p:nvPr/>
            </p:nvSpPr>
            <p:spPr>
              <a:xfrm>
                <a:off x="2780682" y="5514821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43"/>
              <p:cNvSpPr/>
              <p:nvPr/>
            </p:nvSpPr>
            <p:spPr>
              <a:xfrm>
                <a:off x="2451992" y="5273040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0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2052"/>
          <p:cNvSpPr txBox="1">
            <a:spLocks noChangeArrowheads="1"/>
          </p:cNvSpPr>
          <p:nvPr/>
        </p:nvSpPr>
        <p:spPr bwMode="auto">
          <a:xfrm>
            <a:off x="0" y="7919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b="0"/>
          </a:p>
        </p:txBody>
      </p:sp>
      <p:pic>
        <p:nvPicPr>
          <p:cNvPr id="223247" name="Picture 2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919538"/>
            <a:ext cx="69056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99" name="Group 2115"/>
          <p:cNvGrpSpPr>
            <a:grpSpLocks/>
          </p:cNvGrpSpPr>
          <p:nvPr/>
        </p:nvGrpSpPr>
        <p:grpSpPr bwMode="auto">
          <a:xfrm>
            <a:off x="457200" y="2738438"/>
            <a:ext cx="1354138" cy="1295400"/>
            <a:chOff x="240" y="1152"/>
            <a:chExt cx="853" cy="816"/>
          </a:xfrm>
        </p:grpSpPr>
        <p:pic>
          <p:nvPicPr>
            <p:cNvPr id="223260" name="Picture 20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52"/>
              <a:ext cx="853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261" name="Picture 2077" descr="C:\home\stejic\work\ppt\p010516\840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44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284" name="Text Box 2100"/>
            <p:cNvSpPr txBox="1">
              <a:spLocks noChangeArrowheads="1"/>
            </p:cNvSpPr>
            <p:nvPr/>
          </p:nvSpPr>
          <p:spPr bwMode="auto">
            <a:xfrm>
              <a:off x="768" y="1253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223298" name="Group 2114"/>
          <p:cNvGrpSpPr>
            <a:grpSpLocks/>
          </p:cNvGrpSpPr>
          <p:nvPr/>
        </p:nvGrpSpPr>
        <p:grpSpPr bwMode="auto">
          <a:xfrm>
            <a:off x="6705600" y="2509838"/>
            <a:ext cx="2286000" cy="2055813"/>
            <a:chOff x="4080" y="720"/>
            <a:chExt cx="1440" cy="1295"/>
          </a:xfrm>
        </p:grpSpPr>
        <p:pic>
          <p:nvPicPr>
            <p:cNvPr id="223290" name="Picture 2106" descr="C:\Documents and Settings\stejic\Application Data\Microsoft\Media Catalog\DD00753_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20"/>
              <a:ext cx="1440" cy="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91" name="Picture 2107" descr="C:\home\stejic\work\ppt\p010516\8402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392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92" name="Picture 2108" descr="C:\home\stejic\work\ppt\p010516\8407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152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93" name="Picture 2109" descr="C:\home\stejic\work\ppt\p010516\840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20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94" name="Picture 2110" descr="C:\home\stejic\work\ppt\p010516\8400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12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295" name="Text Box 2111"/>
            <p:cNvSpPr txBox="1">
              <a:spLocks noChangeArrowheads="1"/>
            </p:cNvSpPr>
            <p:nvPr/>
          </p:nvSpPr>
          <p:spPr bwMode="auto">
            <a:xfrm>
              <a:off x="5136" y="912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!</a:t>
              </a:r>
            </a:p>
          </p:txBody>
        </p:sp>
      </p:grpSp>
      <p:grpSp>
        <p:nvGrpSpPr>
          <p:cNvPr id="223304" name="Group 2120"/>
          <p:cNvGrpSpPr>
            <a:grpSpLocks/>
          </p:cNvGrpSpPr>
          <p:nvPr/>
        </p:nvGrpSpPr>
        <p:grpSpPr bwMode="auto">
          <a:xfrm>
            <a:off x="1093788" y="4125915"/>
            <a:ext cx="5840413" cy="646113"/>
            <a:chOff x="833" y="1786"/>
            <a:chExt cx="3679" cy="407"/>
          </a:xfrm>
        </p:grpSpPr>
        <p:sp>
          <p:nvSpPr>
            <p:cNvPr id="223237" name="Rectangle 2053"/>
            <p:cNvSpPr>
              <a:spLocks noChangeArrowheads="1"/>
            </p:cNvSpPr>
            <p:nvPr/>
          </p:nvSpPr>
          <p:spPr bwMode="auto">
            <a:xfrm>
              <a:off x="1154" y="1874"/>
              <a:ext cx="674" cy="23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querying</a:t>
              </a:r>
            </a:p>
          </p:txBody>
        </p:sp>
        <p:sp>
          <p:nvSpPr>
            <p:cNvPr id="223238" name="Rectangle 2054"/>
            <p:cNvSpPr>
              <a:spLocks noChangeArrowheads="1"/>
            </p:cNvSpPr>
            <p:nvPr/>
          </p:nvSpPr>
          <p:spPr bwMode="auto">
            <a:xfrm>
              <a:off x="2280" y="1786"/>
              <a:ext cx="908" cy="40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similarity</a:t>
              </a:r>
              <a:b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computation</a:t>
              </a:r>
            </a:p>
          </p:txBody>
        </p:sp>
        <p:sp>
          <p:nvSpPr>
            <p:cNvPr id="223239" name="Rectangle 2055"/>
            <p:cNvSpPr>
              <a:spLocks noChangeArrowheads="1"/>
            </p:cNvSpPr>
            <p:nvPr/>
          </p:nvSpPr>
          <p:spPr bwMode="auto">
            <a:xfrm>
              <a:off x="3639" y="1874"/>
              <a:ext cx="633" cy="23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retrieval</a:t>
              </a:r>
            </a:p>
          </p:txBody>
        </p:sp>
        <p:cxnSp>
          <p:nvCxnSpPr>
            <p:cNvPr id="223271" name="AutoShape 2087"/>
            <p:cNvCxnSpPr>
              <a:cxnSpLocks noChangeShapeType="1"/>
              <a:stCxn id="223237" idx="3"/>
              <a:endCxn id="223238" idx="1"/>
            </p:cNvCxnSpPr>
            <p:nvPr/>
          </p:nvCxnSpPr>
          <p:spPr bwMode="auto">
            <a:xfrm flipV="1">
              <a:off x="1828" y="1990"/>
              <a:ext cx="452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272" name="AutoShape 2088"/>
            <p:cNvCxnSpPr>
              <a:cxnSpLocks noChangeShapeType="1"/>
              <a:stCxn id="223238" idx="3"/>
              <a:endCxn id="223239" idx="1"/>
            </p:cNvCxnSpPr>
            <p:nvPr/>
          </p:nvCxnSpPr>
          <p:spPr bwMode="auto">
            <a:xfrm>
              <a:off x="3188" y="1990"/>
              <a:ext cx="451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3280" name="Line 2096"/>
            <p:cNvSpPr>
              <a:spLocks noChangeShapeType="1"/>
            </p:cNvSpPr>
            <p:nvPr/>
          </p:nvSpPr>
          <p:spPr bwMode="auto">
            <a:xfrm>
              <a:off x="833" y="1989"/>
              <a:ext cx="319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81" name="Line 2097"/>
            <p:cNvSpPr>
              <a:spLocks noChangeShapeType="1"/>
            </p:cNvSpPr>
            <p:nvPr/>
          </p:nvSpPr>
          <p:spPr bwMode="auto">
            <a:xfrm>
              <a:off x="4272" y="199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3305" name="Text Box 2121"/>
          <p:cNvSpPr txBox="1">
            <a:spLocks noChangeArrowheads="1"/>
          </p:cNvSpPr>
          <p:nvPr/>
        </p:nvSpPr>
        <p:spPr bwMode="auto">
          <a:xfrm>
            <a:off x="1105437" y="4947549"/>
            <a:ext cx="9199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</a:t>
            </a:r>
          </a:p>
        </p:txBody>
      </p:sp>
      <p:sp>
        <p:nvSpPr>
          <p:cNvPr id="223306" name="Text Box 2122"/>
          <p:cNvSpPr txBox="1">
            <a:spLocks noChangeArrowheads="1"/>
          </p:cNvSpPr>
          <p:nvPr/>
        </p:nvSpPr>
        <p:spPr bwMode="auto">
          <a:xfrm>
            <a:off x="6629400" y="4929367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</a:t>
            </a:r>
          </a:p>
        </p:txBody>
      </p:sp>
      <p:sp>
        <p:nvSpPr>
          <p:cNvPr id="223309" name="Text Box 2125"/>
          <p:cNvSpPr txBox="1">
            <a:spLocks noChangeArrowheads="1"/>
          </p:cNvSpPr>
          <p:nvPr/>
        </p:nvSpPr>
        <p:spPr bwMode="auto">
          <a:xfrm>
            <a:off x="1916113" y="1611313"/>
            <a:ext cx="1284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</a:t>
            </a:r>
            <a:b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images</a:t>
            </a:r>
          </a:p>
        </p:txBody>
      </p:sp>
      <p:sp>
        <p:nvSpPr>
          <p:cNvPr id="223312" name="Text Box 2128"/>
          <p:cNvSpPr txBox="1">
            <a:spLocks noChangeArrowheads="1"/>
          </p:cNvSpPr>
          <p:nvPr/>
        </p:nvSpPr>
        <p:spPr bwMode="auto">
          <a:xfrm>
            <a:off x="228600" y="2281238"/>
            <a:ext cx="173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query image</a:t>
            </a:r>
          </a:p>
        </p:txBody>
      </p:sp>
      <p:sp>
        <p:nvSpPr>
          <p:cNvPr id="223313" name="Text Box 2129"/>
          <p:cNvSpPr txBox="1">
            <a:spLocks noChangeArrowheads="1"/>
          </p:cNvSpPr>
          <p:nvPr/>
        </p:nvSpPr>
        <p:spPr bwMode="auto">
          <a:xfrm>
            <a:off x="2671762" y="4941035"/>
            <a:ext cx="311943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relevant 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 irrelevant  images</a:t>
            </a:r>
            <a:endParaRPr lang="en-US" altLang="ja-JP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3314" name="Text Box 2130"/>
          <p:cNvSpPr txBox="1">
            <a:spLocks noChangeArrowheads="1"/>
          </p:cNvSpPr>
          <p:nvPr/>
        </p:nvSpPr>
        <p:spPr bwMode="auto">
          <a:xfrm>
            <a:off x="6477000" y="2052638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effectLst>
                  <a:outerShdw blurRad="38100" dist="38100" dir="2700000" algn="tl">
                    <a:srgbClr val="C0C0C0"/>
                  </a:outerShdw>
                </a:effectLst>
              </a:rPr>
              <a:t>retrieved images</a:t>
            </a:r>
          </a:p>
        </p:txBody>
      </p:sp>
      <p:sp>
        <p:nvSpPr>
          <p:cNvPr id="223315" name="AutoShape 2131"/>
          <p:cNvSpPr>
            <a:spLocks noChangeArrowheads="1"/>
          </p:cNvSpPr>
          <p:nvPr/>
        </p:nvSpPr>
        <p:spPr bwMode="auto">
          <a:xfrm rot="176411">
            <a:off x="3720571" y="3407000"/>
            <a:ext cx="685800" cy="5334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098" name="Picture 2" descr="C:\Users\saurabh\Desktop\Thesis_PPT\us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67238"/>
            <a:ext cx="126492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urabh\Desktop\Thesis_PPT\dbimage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871291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685801" y="609601"/>
            <a:ext cx="7762875" cy="838200"/>
          </a:xfrm>
          <a:prstGeom prst="rect">
            <a:avLst/>
          </a:prstGeom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3600" dirty="0" smtClean="0"/>
              <a:t>Image Retrieval Process</a:t>
            </a:r>
            <a:endParaRPr lang="en-US" sz="3600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92076" y="6167735"/>
            <a:ext cx="878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i="1" dirty="0" smtClean="0">
                <a:latin typeface="Arial" charset="0"/>
              </a:rPr>
              <a:t>[Multimedia </a:t>
            </a:r>
            <a:r>
              <a:rPr lang="en-US" sz="2400" i="1" dirty="0" smtClean="0">
                <a:latin typeface="Arial" charset="0"/>
              </a:rPr>
              <a:t>Information Retrieval slides by </a:t>
            </a:r>
            <a:r>
              <a:rPr lang="en-US" sz="2400" i="1" dirty="0" err="1" smtClean="0">
                <a:latin typeface="Arial" charset="0"/>
              </a:rPr>
              <a:t>Zoran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Steijic</a:t>
            </a:r>
            <a:r>
              <a:rPr lang="en-US" sz="2400" i="1" dirty="0" smtClean="0">
                <a:latin typeface="Arial" charset="0"/>
              </a:rPr>
              <a:t>, </a:t>
            </a:r>
            <a:r>
              <a:rPr lang="en-US" sz="2400" i="1" dirty="0" smtClean="0">
                <a:latin typeface="Arial" charset="0"/>
              </a:rPr>
              <a:t>2002]</a:t>
            </a: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838200"/>
          </a:xfrm>
        </p:spPr>
        <p:txBody>
          <a:bodyPr/>
          <a:lstStyle/>
          <a:p>
            <a:r>
              <a:rPr lang="en-US" sz="2800" dirty="0" smtClean="0"/>
              <a:t>Example: </a:t>
            </a:r>
            <a:r>
              <a:rPr lang="en-US" sz="2800" dirty="0"/>
              <a:t>Many near duplicates in top ranked images for the query </a:t>
            </a:r>
            <a:r>
              <a:rPr lang="en-US" sz="2800" dirty="0" smtClean="0"/>
              <a:t>“</a:t>
            </a:r>
            <a:r>
              <a:rPr lang="en-US" sz="2800" i="1" dirty="0" smtClean="0"/>
              <a:t>Australian </a:t>
            </a:r>
            <a:r>
              <a:rPr lang="en-US" sz="2800" i="1" dirty="0"/>
              <a:t>animals</a:t>
            </a:r>
            <a:r>
              <a:rPr lang="en-US" sz="2800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62875" cy="48212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18" y="1524000"/>
            <a:ext cx="68675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838200"/>
          </a:xfrm>
        </p:spPr>
        <p:txBody>
          <a:bodyPr/>
          <a:lstStyle/>
          <a:p>
            <a:r>
              <a:rPr lang="en-US" sz="2800" dirty="0" smtClean="0"/>
              <a:t>Example: </a:t>
            </a:r>
            <a:r>
              <a:rPr lang="en-US" sz="2800" dirty="0"/>
              <a:t>User intends for different animals in Australia for the query </a:t>
            </a:r>
            <a:r>
              <a:rPr lang="en-US" sz="2800" dirty="0" smtClean="0"/>
              <a:t>“</a:t>
            </a:r>
            <a:r>
              <a:rPr lang="en-US" sz="2800" i="1" dirty="0" smtClean="0"/>
              <a:t>Australian </a:t>
            </a:r>
            <a:r>
              <a:rPr lang="en-US" sz="2800" i="1" dirty="0"/>
              <a:t>animals</a:t>
            </a:r>
            <a:r>
              <a:rPr lang="en-US" sz="2800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62875" cy="48212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81200"/>
            <a:ext cx="6934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6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Accurate and Diverse Retrieval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52600"/>
            <a:ext cx="7762875" cy="4800600"/>
          </a:xfrm>
        </p:spPr>
        <p:txBody>
          <a:bodyPr>
            <a:normAutofit/>
          </a:bodyPr>
          <a:lstStyle/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 smtClean="0"/>
          </a:p>
          <a:p>
            <a:pPr algn="just"/>
            <a:endParaRPr lang="en-US" altLang="zh-CN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44762" y="1653128"/>
            <a:ext cx="8446838" cy="3223672"/>
            <a:chOff x="544762" y="1653128"/>
            <a:chExt cx="8446838" cy="3223672"/>
          </a:xfrm>
        </p:grpSpPr>
        <p:sp>
          <p:nvSpPr>
            <p:cNvPr id="10" name="TextBox 9"/>
            <p:cNvSpPr txBox="1"/>
            <p:nvPr/>
          </p:nvSpPr>
          <p:spPr>
            <a:xfrm>
              <a:off x="544762" y="4168914"/>
              <a:ext cx="273183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 smtClean="0"/>
                <a:t>Simple NN Retrieval</a:t>
              </a:r>
            </a:p>
            <a:p>
              <a:pPr algn="ctr"/>
              <a:r>
                <a:rPr lang="en-US" altLang="zh-CN" sz="2000" dirty="0" smtClean="0"/>
                <a:t>(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accurate</a:t>
              </a:r>
              <a:r>
                <a:rPr lang="en-US" altLang="zh-CN" sz="2000" dirty="0" smtClean="0"/>
                <a:t>,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not diverse</a:t>
              </a:r>
              <a:r>
                <a:rPr lang="en-US" altLang="zh-CN" sz="2000" dirty="0" smtClean="0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9762" y="4168914"/>
              <a:ext cx="2731838" cy="70788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Randomized LSH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(accurate, 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diverse)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4168914"/>
              <a:ext cx="2774092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Greedy MMR Retrieval</a:t>
              </a:r>
            </a:p>
            <a:p>
              <a:pPr algn="ctr"/>
              <a:r>
                <a:rPr lang="en-US" altLang="zh-CN" sz="2000" dirty="0" smtClean="0">
                  <a:solidFill>
                    <a:srgbClr val="FF0000"/>
                  </a:solidFill>
                </a:rPr>
                <a:t>(not accurate</a:t>
              </a:r>
              <a:r>
                <a:rPr lang="en-US" altLang="zh-CN" sz="2000" dirty="0">
                  <a:solidFill>
                    <a:srgbClr val="FF0000"/>
                  </a:solidFill>
                </a:rPr>
                <a:t>, </a:t>
              </a:r>
              <a:r>
                <a:rPr lang="en-US" altLang="zh-CN" sz="2000" dirty="0" smtClean="0">
                  <a:solidFill>
                    <a:schemeClr val="accent2"/>
                  </a:solidFill>
                </a:rPr>
                <a:t>diverse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6416" y="1675988"/>
              <a:ext cx="2286000" cy="2286000"/>
              <a:chOff x="776416" y="2362200"/>
              <a:chExt cx="2286000" cy="2286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76416" y="2362200"/>
                <a:ext cx="2286000" cy="2286000"/>
                <a:chOff x="304800" y="1371600"/>
                <a:chExt cx="2286000" cy="22860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04800" y="1371600"/>
                  <a:ext cx="2286000" cy="22860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33400" y="1600200"/>
                  <a:ext cx="18288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62000" y="1859280"/>
                  <a:ext cx="1371600" cy="13716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990600" y="208788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219200" y="231648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676400" y="3276600"/>
                <a:ext cx="381000" cy="533400"/>
                <a:chOff x="1661160" y="3276600"/>
                <a:chExt cx="381000" cy="533400"/>
              </a:xfrm>
            </p:grpSpPr>
            <p:sp>
              <p:nvSpPr>
                <p:cNvPr id="17" name="8-Point Star 16"/>
                <p:cNvSpPr/>
                <p:nvPr/>
              </p:nvSpPr>
              <p:spPr>
                <a:xfrm>
                  <a:off x="1661160" y="35052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8-Point Star 17"/>
                <p:cNvSpPr/>
                <p:nvPr/>
              </p:nvSpPr>
              <p:spPr>
                <a:xfrm>
                  <a:off x="1737360" y="36728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8-Point Star 18"/>
                <p:cNvSpPr/>
                <p:nvPr/>
              </p:nvSpPr>
              <p:spPr>
                <a:xfrm>
                  <a:off x="17526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8-Point Star 19"/>
                <p:cNvSpPr/>
                <p:nvPr/>
              </p:nvSpPr>
              <p:spPr>
                <a:xfrm>
                  <a:off x="19050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8-Point Star 15"/>
              <p:cNvSpPr/>
              <p:nvPr/>
            </p:nvSpPr>
            <p:spPr>
              <a:xfrm>
                <a:off x="1920240" y="3413760"/>
                <a:ext cx="137160" cy="137160"/>
              </a:xfrm>
              <a:prstGeom prst="star8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477000" y="1653128"/>
              <a:ext cx="2286000" cy="2286000"/>
              <a:chOff x="3581400" y="2322658"/>
              <a:chExt cx="2286000" cy="2286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81400" y="2322658"/>
                <a:ext cx="2286000" cy="22860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10000" y="2551258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38600" y="2810338"/>
                <a:ext cx="1371600" cy="1371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267200" y="303893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495800" y="3267538"/>
                <a:ext cx="457200" cy="4572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4038600" y="2895600"/>
                <a:ext cx="1371600" cy="1127760"/>
                <a:chOff x="4038600" y="2895600"/>
                <a:chExt cx="1371600" cy="1127760"/>
              </a:xfrm>
            </p:grpSpPr>
            <p:sp>
              <p:nvSpPr>
                <p:cNvPr id="33" name="8-Point Star 32"/>
                <p:cNvSpPr/>
                <p:nvPr/>
              </p:nvSpPr>
              <p:spPr>
                <a:xfrm>
                  <a:off x="4038600" y="333756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8-Point Star 33"/>
                <p:cNvSpPr/>
                <p:nvPr/>
              </p:nvSpPr>
              <p:spPr>
                <a:xfrm>
                  <a:off x="4358640" y="38100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8-Point Star 34"/>
                <p:cNvSpPr/>
                <p:nvPr/>
              </p:nvSpPr>
              <p:spPr>
                <a:xfrm>
                  <a:off x="4663440" y="2895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8-Point Star 35"/>
                <p:cNvSpPr/>
                <p:nvPr/>
              </p:nvSpPr>
              <p:spPr>
                <a:xfrm>
                  <a:off x="527304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8-Point Star 36"/>
                <p:cNvSpPr/>
                <p:nvPr/>
              </p:nvSpPr>
              <p:spPr>
                <a:xfrm>
                  <a:off x="5120640" y="38862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3657600" y="1676400"/>
              <a:ext cx="2286000" cy="2286000"/>
              <a:chOff x="6400800" y="2270760"/>
              <a:chExt cx="2286000" cy="2286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400800" y="2270760"/>
                <a:ext cx="2286000" cy="2286000"/>
                <a:chOff x="304800" y="1371600"/>
                <a:chExt cx="2286000" cy="2286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04800" y="1371600"/>
                  <a:ext cx="2286000" cy="22860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33400" y="1600200"/>
                  <a:ext cx="18288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62000" y="1859280"/>
                  <a:ext cx="1371600" cy="13716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990600" y="208788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219200" y="231648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6553200" y="2743200"/>
                <a:ext cx="2057400" cy="1752600"/>
                <a:chOff x="3733800" y="2819400"/>
                <a:chExt cx="2057400" cy="1752600"/>
              </a:xfrm>
            </p:grpSpPr>
            <p:sp>
              <p:nvSpPr>
                <p:cNvPr id="41" name="8-Point Star 40"/>
                <p:cNvSpPr/>
                <p:nvPr/>
              </p:nvSpPr>
              <p:spPr>
                <a:xfrm>
                  <a:off x="3733800" y="333756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8-Point Star 41"/>
                <p:cNvSpPr/>
                <p:nvPr/>
              </p:nvSpPr>
              <p:spPr>
                <a:xfrm>
                  <a:off x="4343400" y="44348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8-Point Star 42"/>
                <p:cNvSpPr/>
                <p:nvPr/>
              </p:nvSpPr>
              <p:spPr>
                <a:xfrm>
                  <a:off x="4419600" y="28194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8-Point Star 43"/>
                <p:cNvSpPr/>
                <p:nvPr/>
              </p:nvSpPr>
              <p:spPr>
                <a:xfrm>
                  <a:off x="4953000" y="327660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8-Point Star 44"/>
                <p:cNvSpPr/>
                <p:nvPr/>
              </p:nvSpPr>
              <p:spPr>
                <a:xfrm>
                  <a:off x="5654040" y="3825240"/>
                  <a:ext cx="137160" cy="137160"/>
                </a:xfrm>
                <a:prstGeom prst="star8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2875" cy="838200"/>
          </a:xfrm>
        </p:spPr>
        <p:txBody>
          <a:bodyPr/>
          <a:lstStyle/>
          <a:p>
            <a:r>
              <a:rPr lang="en-US" sz="3600" dirty="0" smtClean="0"/>
              <a:t>Variety of query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7762875" cy="5049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aurabh\Desktop\Thesis_PPT\query_sp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3" y="1447800"/>
            <a:ext cx="678884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urabh\Desktop\Thesis_PPT\hyperplane-point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91815"/>
            <a:ext cx="6934200" cy="13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762875" cy="5126038"/>
          </a:xfrm>
        </p:spPr>
        <p:txBody>
          <a:bodyPr/>
          <a:lstStyle/>
          <a:p>
            <a:pPr algn="just"/>
            <a:r>
              <a:rPr lang="en-US" sz="2000" dirty="0" smtClean="0"/>
              <a:t>Visual </a:t>
            </a:r>
            <a:r>
              <a:rPr lang="en-US" sz="2000" dirty="0"/>
              <a:t>content  is rich source for image </a:t>
            </a:r>
            <a:r>
              <a:rPr lang="en-US" sz="2000" dirty="0" smtClean="0"/>
              <a:t>features</a:t>
            </a:r>
            <a:endParaRPr lang="en-US" sz="2000" dirty="0"/>
          </a:p>
          <a:p>
            <a:pPr lvl="1" algn="just"/>
            <a:r>
              <a:rPr lang="en-US" sz="1600" dirty="0"/>
              <a:t>Low level features like color, texture, shape, spatial location etc.</a:t>
            </a:r>
          </a:p>
          <a:p>
            <a:pPr algn="just"/>
            <a:r>
              <a:rPr lang="en-US" sz="2000" dirty="0" smtClean="0"/>
              <a:t>As </a:t>
            </a:r>
            <a:r>
              <a:rPr lang="en-US" sz="2000" dirty="0"/>
              <a:t>opposed to high level features or concepts</a:t>
            </a:r>
          </a:p>
          <a:p>
            <a:pPr lvl="1" algn="just"/>
            <a:r>
              <a:rPr lang="en-US" sz="1600" dirty="0" smtClean="0"/>
              <a:t>Birds, boat, </a:t>
            </a:r>
            <a:r>
              <a:rPr lang="en-US" sz="1600" dirty="0"/>
              <a:t>happy, </a:t>
            </a:r>
            <a:r>
              <a:rPr lang="en-US" sz="1600" dirty="0" smtClean="0"/>
              <a:t>sun-set, water</a:t>
            </a:r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algn="just"/>
            <a:r>
              <a:rPr lang="en-US" sz="2000" dirty="0" smtClean="0">
                <a:solidFill>
                  <a:schemeClr val="accent2"/>
                </a:solidFill>
              </a:rPr>
              <a:t>Semantic </a:t>
            </a:r>
            <a:r>
              <a:rPr lang="en-US" sz="2000" dirty="0">
                <a:solidFill>
                  <a:schemeClr val="accent2"/>
                </a:solidFill>
              </a:rPr>
              <a:t>Gap</a:t>
            </a:r>
            <a:endParaRPr lang="en-US" sz="2000" dirty="0"/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Gap </a:t>
            </a:r>
            <a:r>
              <a:rPr lang="en-US" sz="1600" dirty="0" smtClean="0">
                <a:solidFill>
                  <a:schemeClr val="tx1"/>
                </a:solidFill>
              </a:rPr>
              <a:t>b/w </a:t>
            </a:r>
            <a:r>
              <a:rPr lang="en-US" sz="1600" dirty="0">
                <a:solidFill>
                  <a:schemeClr val="tx1"/>
                </a:solidFill>
              </a:rPr>
              <a:t>low-level features and high level user semantics</a:t>
            </a:r>
            <a:endParaRPr lang="en-US" sz="20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22474"/>
              </p:ext>
            </p:extLst>
          </p:nvPr>
        </p:nvGraphicFramePr>
        <p:xfrm>
          <a:off x="5334000" y="2590800"/>
          <a:ext cx="358140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85801" y="609601"/>
            <a:ext cx="7762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3600" dirty="0" smtClean="0"/>
              <a:t>Image Representation</a:t>
            </a:r>
            <a:endParaRPr lang="en-US" sz="3600" dirty="0"/>
          </a:p>
        </p:txBody>
      </p:sp>
      <p:pic>
        <p:nvPicPr>
          <p:cNvPr id="7469" name="Picture 1325" descr="C:\Users\saurabh\Desktop\Thesis_PPT\sunset-bo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26" y="2895600"/>
            <a:ext cx="2991474" cy="23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762875" cy="5126038"/>
          </a:xfrm>
        </p:spPr>
        <p:txBody>
          <a:bodyPr/>
          <a:lstStyle/>
          <a:p>
            <a:pPr algn="just"/>
            <a:r>
              <a:rPr lang="en-US" sz="2000" dirty="0" smtClean="0"/>
              <a:t>Leverage </a:t>
            </a:r>
            <a:r>
              <a:rPr lang="en-US" sz="2000" dirty="0"/>
              <a:t>the classical Information Retrieval </a:t>
            </a:r>
            <a:r>
              <a:rPr lang="en-US" sz="2000" dirty="0" smtClean="0"/>
              <a:t>methods for Images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2514600"/>
            <a:ext cx="3390876" cy="3485664"/>
            <a:chOff x="5072066" y="3214686"/>
            <a:chExt cx="3071834" cy="335756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5072066" y="3214686"/>
              <a:ext cx="2928958" cy="2857520"/>
            </a:xfrm>
            <a:prstGeom prst="foldedCorner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43504" y="3214686"/>
              <a:ext cx="3000396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+mn-lt"/>
                </a:rPr>
                <a:t>China is forecasting a trade surplus of $90bn (£51bn) to $100bn this year, a threefold increase on 2004's $32bn. The Commerce Ministry said the surplus would be created by a predicted 30% jump in exports to $750bn, compared with a 18% rise in imports to $660bn. The figures are likely to further annoy the US, which has long argued that China's exports are unfairly helped by a deliberately undervalued </a:t>
              </a:r>
              <a:r>
                <a:rPr lang="en-US" sz="1400" dirty="0" err="1">
                  <a:latin typeface="+mn-lt"/>
                </a:rPr>
                <a:t>yuan</a:t>
              </a:r>
              <a:r>
                <a:rPr lang="en-US" sz="1400" dirty="0">
                  <a:latin typeface="+mn-lt"/>
                </a:rPr>
                <a:t>.  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429256" y="3643314"/>
              <a:ext cx="1918788" cy="172842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China, trade,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surplus, commerce,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exports, imports, US, </a:t>
              </a:r>
            </a:p>
            <a:p>
              <a:pPr algn="ctr"/>
              <a:r>
                <a:rPr lang="en-US" sz="1400" b="1" dirty="0" err="1">
                  <a:solidFill>
                    <a:srgbClr val="FF0000"/>
                  </a:solidFill>
                  <a:latin typeface="+mn-lt"/>
                </a:rPr>
                <a:t>yuan</a:t>
              </a:r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, bank, domestic,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foreign, increase,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trade, value</a:t>
              </a:r>
            </a:p>
          </p:txBody>
        </p:sp>
        <p:pic>
          <p:nvPicPr>
            <p:cNvPr id="12" name="Picture 11" descr="m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818" y="3571876"/>
              <a:ext cx="2357585" cy="3000372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495800" y="2514600"/>
            <a:ext cx="3840480" cy="1554480"/>
            <a:chOff x="4724400" y="2286000"/>
            <a:chExt cx="3840480" cy="1554480"/>
          </a:xfrm>
        </p:grpSpPr>
        <p:pic>
          <p:nvPicPr>
            <p:cNvPr id="14" name="Picture 13" descr="bag_junk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286000"/>
              <a:ext cx="1554480" cy="15544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_0075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286000"/>
              <a:ext cx="1554480" cy="15544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>
              <a:off x="6477000" y="3124200"/>
              <a:ext cx="387178" cy="244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0" y="4419600"/>
            <a:ext cx="3840480" cy="1554854"/>
            <a:chOff x="4724400" y="4191000"/>
            <a:chExt cx="3840480" cy="1554854"/>
          </a:xfrm>
        </p:grpSpPr>
        <p:pic>
          <p:nvPicPr>
            <p:cNvPr id="18" name="Picture 17" descr="D:\msra_reseach\document\perl\query_word_download\Google_crawler_run_v2\DownloadData\american gothic painting\0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4191000"/>
              <a:ext cx="1554480" cy="1554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grpSp>
          <p:nvGrpSpPr>
            <p:cNvPr id="19" name="Group 18"/>
            <p:cNvGrpSpPr>
              <a:grpSpLocks/>
            </p:cNvGrpSpPr>
            <p:nvPr/>
          </p:nvGrpSpPr>
          <p:grpSpPr>
            <a:xfrm>
              <a:off x="7010400" y="4191374"/>
              <a:ext cx="1554480" cy="1554480"/>
              <a:chOff x="4958394" y="2320523"/>
              <a:chExt cx="3781878" cy="4741817"/>
            </a:xfrm>
          </p:grpSpPr>
          <p:pic>
            <p:nvPicPr>
              <p:cNvPr id="21" name="Picture 20" descr="lunch-bagtran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58394" y="2320523"/>
                <a:ext cx="3781878" cy="47418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7400" y="3352800"/>
                <a:ext cx="381000" cy="42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13043" y="4038600"/>
                <a:ext cx="39793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553200" y="3492362"/>
                <a:ext cx="469660" cy="44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32302" y="4257236"/>
                <a:ext cx="457200" cy="464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2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315200" y="3657600"/>
                <a:ext cx="450850" cy="71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096000" y="4648200"/>
                <a:ext cx="3968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781800" y="4969864"/>
                <a:ext cx="457200" cy="313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43800" y="4876800"/>
                <a:ext cx="428816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009106" y="5486400"/>
                <a:ext cx="389689" cy="419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720164" y="5513615"/>
                <a:ext cx="442636" cy="330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380515" y="5916072"/>
                <a:ext cx="419100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3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477000" y="6068454"/>
                <a:ext cx="440943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334000" y="5791200"/>
                <a:ext cx="412750" cy="41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" name="Right Arrow 19"/>
            <p:cNvSpPr/>
            <p:nvPr/>
          </p:nvSpPr>
          <p:spPr>
            <a:xfrm>
              <a:off x="6477000" y="4953000"/>
              <a:ext cx="387178" cy="244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209800" y="1905000"/>
            <a:ext cx="1066800" cy="457200"/>
          </a:xfrm>
          <a:prstGeom prst="rect">
            <a:avLst/>
          </a:prstGeom>
          <a:solidFill>
            <a:srgbClr val="DCF6D6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Object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419600" y="1912663"/>
            <a:ext cx="3657600" cy="457200"/>
          </a:xfrm>
          <a:prstGeom prst="rect">
            <a:avLst/>
          </a:prstGeom>
          <a:solidFill>
            <a:srgbClr val="DFCCAB"/>
          </a:solidFill>
          <a:ln w="28575">
            <a:solidFill>
              <a:srgbClr val="9A79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Bag of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Visual ‘words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’</a:t>
            </a: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276600" y="2133600"/>
            <a:ext cx="11430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85801" y="609601"/>
            <a:ext cx="7762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3600" dirty="0" smtClean="0"/>
              <a:t>Image Representation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040003" y="6324600"/>
            <a:ext cx="718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 </a:t>
            </a:r>
            <a:r>
              <a:rPr lang="en-US" sz="2400" i="1" dirty="0" smtClean="0"/>
              <a:t>[Li-</a:t>
            </a:r>
            <a:r>
              <a:rPr lang="en-US" sz="2400" i="1" dirty="0" err="1" smtClean="0"/>
              <a:t>Fei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Fei</a:t>
            </a:r>
            <a:r>
              <a:rPr lang="en-US" sz="2400" i="1" dirty="0" smtClean="0"/>
              <a:t> </a:t>
            </a:r>
            <a:r>
              <a:rPr lang="en-US" sz="2400" i="1" dirty="0" smtClean="0"/>
              <a:t>et al Short Course Slides at </a:t>
            </a:r>
            <a:r>
              <a:rPr lang="en-US" sz="2400" i="1" dirty="0"/>
              <a:t>ICCV </a:t>
            </a:r>
            <a:r>
              <a:rPr lang="en-US" sz="2400" i="1" dirty="0" smtClean="0"/>
              <a:t>2005]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25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Bag of features: outline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dirty="0" smtClean="0"/>
              <a:t>Extract local features from images</a:t>
            </a:r>
          </a:p>
        </p:txBody>
      </p:sp>
      <p:grpSp>
        <p:nvGrpSpPr>
          <p:cNvPr id="53252" name="Group 54"/>
          <p:cNvGrpSpPr>
            <a:grpSpLocks/>
          </p:cNvGrpSpPr>
          <p:nvPr/>
        </p:nvGrpSpPr>
        <p:grpSpPr bwMode="auto">
          <a:xfrm>
            <a:off x="609600" y="3124200"/>
            <a:ext cx="1547813" cy="2000250"/>
            <a:chOff x="288" y="2928"/>
            <a:chExt cx="864" cy="1116"/>
          </a:xfrm>
        </p:grpSpPr>
        <p:pic>
          <p:nvPicPr>
            <p:cNvPr id="53269" name="Picture 55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720" y="3216"/>
              <a:ext cx="2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0" name="Picture 56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864" y="3504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1" name="Picture 57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384" y="3504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2" name="Picture 58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288" y="3216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3" name="Picture 59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624" y="2928"/>
              <a:ext cx="28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4" name="Picture 60" descr="er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768" y="3792"/>
              <a:ext cx="3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3" name="Group 61"/>
          <p:cNvGrpSpPr>
            <a:grpSpLocks/>
          </p:cNvGrpSpPr>
          <p:nvPr/>
        </p:nvGrpSpPr>
        <p:grpSpPr bwMode="auto">
          <a:xfrm>
            <a:off x="3352800" y="3276600"/>
            <a:ext cx="2078038" cy="1809750"/>
            <a:chOff x="2243" y="2924"/>
            <a:chExt cx="1309" cy="1140"/>
          </a:xfrm>
        </p:grpSpPr>
        <p:pic>
          <p:nvPicPr>
            <p:cNvPr id="53263" name="Picture 62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2243" y="3456"/>
              <a:ext cx="4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4" name="Picture 63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3194" y="3556"/>
              <a:ext cx="35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64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490" y="2924"/>
              <a:ext cx="43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6" name="Picture 65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029" y="3118"/>
              <a:ext cx="49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7" name="Picture 66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756" y="3556"/>
              <a:ext cx="32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8" name="Picture 6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3698"/>
              <a:ext cx="2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4" name="Group 68"/>
          <p:cNvGrpSpPr>
            <a:grpSpLocks/>
          </p:cNvGrpSpPr>
          <p:nvPr/>
        </p:nvGrpSpPr>
        <p:grpSpPr bwMode="auto">
          <a:xfrm>
            <a:off x="6738938" y="3260725"/>
            <a:ext cx="2024062" cy="1704975"/>
            <a:chOff x="4416" y="3072"/>
            <a:chExt cx="1035" cy="872"/>
          </a:xfrm>
        </p:grpSpPr>
        <p:pic>
          <p:nvPicPr>
            <p:cNvPr id="53258" name="Picture 69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752" y="3600"/>
              <a:ext cx="37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7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5040" y="3360"/>
              <a:ext cx="4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71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560" y="3408"/>
              <a:ext cx="44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72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4416" y="3456"/>
              <a:ext cx="211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Picture 73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608" y="3072"/>
              <a:ext cx="48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5" name="Rectangle 74"/>
          <p:cNvSpPr>
            <a:spLocks noChangeArrowheads="1"/>
          </p:cNvSpPr>
          <p:nvPr/>
        </p:nvSpPr>
        <p:spPr bwMode="auto">
          <a:xfrm>
            <a:off x="304800" y="2971800"/>
            <a:ext cx="21336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6" name="Rectangle 75"/>
          <p:cNvSpPr>
            <a:spLocks noChangeArrowheads="1"/>
          </p:cNvSpPr>
          <p:nvPr/>
        </p:nvSpPr>
        <p:spPr bwMode="auto">
          <a:xfrm>
            <a:off x="3200400" y="2971800"/>
            <a:ext cx="24384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7" name="Rectangle 76"/>
          <p:cNvSpPr>
            <a:spLocks noChangeArrowheads="1"/>
          </p:cNvSpPr>
          <p:nvPr/>
        </p:nvSpPr>
        <p:spPr bwMode="auto">
          <a:xfrm>
            <a:off x="6400800" y="2971800"/>
            <a:ext cx="24384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CVIT</Template>
  <TotalTime>20539</TotalTime>
  <Words>2861</Words>
  <Application>Microsoft Office PowerPoint</Application>
  <PresentationFormat>On-screen Show (4:3)</PresentationFormat>
  <Paragraphs>694</Paragraphs>
  <Slides>52</Slides>
  <Notes>42</Notes>
  <HiddenSlides>8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1_Office Theme</vt:lpstr>
      <vt:lpstr>Office Theme</vt:lpstr>
      <vt:lpstr>Custom Design</vt:lpstr>
      <vt:lpstr>Diversity in Image Retrieval: Randomization and Learned Metrics</vt:lpstr>
      <vt:lpstr>PowerPoint Presentation</vt:lpstr>
      <vt:lpstr>Image Retrieval is Challenging</vt:lpstr>
      <vt:lpstr>A typical Image Retrieval System</vt:lpstr>
      <vt:lpstr>PowerPoint Presentation</vt:lpstr>
      <vt:lpstr>Variety of query mechanisms</vt:lpstr>
      <vt:lpstr>PowerPoint Presentation</vt:lpstr>
      <vt:lpstr>PowerPoint Presentation</vt:lpstr>
      <vt:lpstr>Bag of features: outline</vt:lpstr>
      <vt:lpstr>Bag of features: outline</vt:lpstr>
      <vt:lpstr>Bag of features: outline</vt:lpstr>
      <vt:lpstr>Similarity/Distance Metrics</vt:lpstr>
      <vt:lpstr>Visual Perspectives</vt:lpstr>
      <vt:lpstr>Distance Metric Learning</vt:lpstr>
      <vt:lpstr>Information Theoretic Metric Learning</vt:lpstr>
      <vt:lpstr>PowerPoint Presentation</vt:lpstr>
      <vt:lpstr>Diversity in Instance based Retrieval</vt:lpstr>
      <vt:lpstr>Results – Instance based Retrieval</vt:lpstr>
      <vt:lpstr>Results – Instance based Retrieval</vt:lpstr>
      <vt:lpstr>Diversity is a subjective phenomenon</vt:lpstr>
      <vt:lpstr>Need for Diversity in Image Retrieval</vt:lpstr>
      <vt:lpstr>Requirements for image search</vt:lpstr>
      <vt:lpstr>Relevance and Diversity</vt:lpstr>
      <vt:lpstr>Optimizing Relevance and Diversity</vt:lpstr>
      <vt:lpstr>Optimizing Relevance and Diversity</vt:lpstr>
      <vt:lpstr>Natural forms of diversification</vt:lpstr>
      <vt:lpstr>Our idea: Randomize don`t optimize</vt:lpstr>
      <vt:lpstr>Approximate Nearest Neighbors</vt:lpstr>
      <vt:lpstr>Locality Sensitive Hashing</vt:lpstr>
      <vt:lpstr>LSH functions for dot products</vt:lpstr>
      <vt:lpstr>LSH with Random Projections </vt:lpstr>
      <vt:lpstr>Nearest Neighbor search from hash table</vt:lpstr>
      <vt:lpstr>Diversity in Randomized LSH</vt:lpstr>
      <vt:lpstr>Accurate and Diverse LSH Retrieval</vt:lpstr>
      <vt:lpstr>Accuracy, Diversity and Query Time</vt:lpstr>
      <vt:lpstr>Diversity in Image Category Retrieval</vt:lpstr>
      <vt:lpstr>Results – Image Category Retrieval</vt:lpstr>
      <vt:lpstr>Diversity in Multi-Label Prediction</vt:lpstr>
      <vt:lpstr>Results – Multi-Label Prediction</vt:lpstr>
      <vt:lpstr>Diversity in Image Tag Suggestion</vt:lpstr>
      <vt:lpstr>Results – Image Tag Suggestion</vt:lpstr>
      <vt:lpstr>Thesis Contributions</vt:lpstr>
      <vt:lpstr>Future Perspectives</vt:lpstr>
      <vt:lpstr>Further Reading</vt:lpstr>
      <vt:lpstr>Tree Based Structure</vt:lpstr>
      <vt:lpstr>Our idea: Randomize don`t optimize</vt:lpstr>
      <vt:lpstr>PowerPoint Presentation</vt:lpstr>
      <vt:lpstr>PowerPoint Presentation</vt:lpstr>
      <vt:lpstr>Outline</vt:lpstr>
      <vt:lpstr>Example: Many near duplicates in top ranked images for the query “Australian animals”</vt:lpstr>
      <vt:lpstr>Example: User intends for different animals in Australia for the query “Australian animals”</vt:lpstr>
      <vt:lpstr>Accurate and Diverse Retrieval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 Vidyadhar Rao</dc:creator>
  <cp:keywords>Randomness, Diversity</cp:keywords>
  <cp:lastModifiedBy>Koustav</cp:lastModifiedBy>
  <cp:revision>3472</cp:revision>
  <dcterms:created xsi:type="dcterms:W3CDTF">2013-12-09T06:37:22Z</dcterms:created>
  <dcterms:modified xsi:type="dcterms:W3CDTF">2015-10-30T09:12:58Z</dcterms:modified>
</cp:coreProperties>
</file>