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61" r:id="rId3"/>
  </p:sldMasterIdLst>
  <p:notesMasterIdLst>
    <p:notesMasterId r:id="rId79"/>
  </p:notesMasterIdLst>
  <p:sldIdLst>
    <p:sldId id="256" r:id="rId4"/>
    <p:sldId id="257" r:id="rId5"/>
    <p:sldId id="368" r:id="rId6"/>
    <p:sldId id="367" r:id="rId7"/>
    <p:sldId id="369" r:id="rId8"/>
    <p:sldId id="370" r:id="rId9"/>
    <p:sldId id="371" r:id="rId10"/>
    <p:sldId id="290" r:id="rId11"/>
    <p:sldId id="350" r:id="rId12"/>
    <p:sldId id="351" r:id="rId13"/>
    <p:sldId id="352" r:id="rId14"/>
    <p:sldId id="285" r:id="rId15"/>
    <p:sldId id="357" r:id="rId16"/>
    <p:sldId id="353" r:id="rId17"/>
    <p:sldId id="354" r:id="rId18"/>
    <p:sldId id="355" r:id="rId19"/>
    <p:sldId id="356" r:id="rId20"/>
    <p:sldId id="291" r:id="rId21"/>
    <p:sldId id="403" r:id="rId22"/>
    <p:sldId id="404" r:id="rId23"/>
    <p:sldId id="409" r:id="rId24"/>
    <p:sldId id="410" r:id="rId25"/>
    <p:sldId id="413" r:id="rId26"/>
    <p:sldId id="407" r:id="rId27"/>
    <p:sldId id="408" r:id="rId28"/>
    <p:sldId id="412" r:id="rId29"/>
    <p:sldId id="303" r:id="rId30"/>
    <p:sldId id="463" r:id="rId31"/>
    <p:sldId id="464" r:id="rId32"/>
    <p:sldId id="465" r:id="rId33"/>
    <p:sldId id="466" r:id="rId34"/>
    <p:sldId id="467" r:id="rId35"/>
    <p:sldId id="363" r:id="rId36"/>
    <p:sldId id="340" r:id="rId37"/>
    <p:sldId id="339" r:id="rId38"/>
    <p:sldId id="338" r:id="rId39"/>
    <p:sldId id="337" r:id="rId40"/>
    <p:sldId id="336" r:id="rId41"/>
    <p:sldId id="421" r:id="rId42"/>
    <p:sldId id="422" r:id="rId43"/>
    <p:sldId id="440" r:id="rId44"/>
    <p:sldId id="430" r:id="rId45"/>
    <p:sldId id="431" r:id="rId46"/>
    <p:sldId id="326" r:id="rId47"/>
    <p:sldId id="327" r:id="rId48"/>
    <p:sldId id="328" r:id="rId49"/>
    <p:sldId id="322" r:id="rId50"/>
    <p:sldId id="314" r:id="rId51"/>
    <p:sldId id="323" r:id="rId52"/>
    <p:sldId id="324" r:id="rId53"/>
    <p:sldId id="325" r:id="rId54"/>
    <p:sldId id="334" r:id="rId55"/>
    <p:sldId id="347" r:id="rId56"/>
    <p:sldId id="348" r:id="rId57"/>
    <p:sldId id="461" r:id="rId58"/>
    <p:sldId id="395" r:id="rId59"/>
    <p:sldId id="396" r:id="rId60"/>
    <p:sldId id="397" r:id="rId61"/>
    <p:sldId id="444" r:id="rId62"/>
    <p:sldId id="445" r:id="rId63"/>
    <p:sldId id="446" r:id="rId64"/>
    <p:sldId id="442" r:id="rId65"/>
    <p:sldId id="448" r:id="rId66"/>
    <p:sldId id="450" r:id="rId67"/>
    <p:sldId id="456" r:id="rId68"/>
    <p:sldId id="457" r:id="rId69"/>
    <p:sldId id="458" r:id="rId70"/>
    <p:sldId id="451" r:id="rId71"/>
    <p:sldId id="452" r:id="rId72"/>
    <p:sldId id="453" r:id="rId73"/>
    <p:sldId id="454" r:id="rId74"/>
    <p:sldId id="460" r:id="rId75"/>
    <p:sldId id="399" r:id="rId76"/>
    <p:sldId id="455" r:id="rId77"/>
    <p:sldId id="400" r:id="rId78"/>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1FAA4"/>
    <a:srgbClr val="0000CC"/>
    <a:srgbClr val="8F2921"/>
    <a:srgbClr val="EFFC78"/>
    <a:srgbClr val="F5FDAD"/>
    <a:srgbClr val="800080"/>
    <a:srgbClr val="FFCCFF"/>
    <a:srgbClr val="CC0099"/>
    <a:srgbClr val="FFCCCC"/>
    <a:srgbClr val="FF66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p:restoredTop sz="88710" autoAdjust="0"/>
  </p:normalViewPr>
  <p:slideViewPr>
    <p:cSldViewPr>
      <p:cViewPr>
        <p:scale>
          <a:sx n="80" d="100"/>
          <a:sy n="80" d="100"/>
        </p:scale>
        <p:origin x="-852" y="2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6661" tIns="48331" rIns="96661" bIns="48331" rtlCol="0"/>
          <a:lstStyle>
            <a:lvl1pPr algn="r">
              <a:defRPr sz="1300"/>
            </a:lvl1pPr>
          </a:lstStyle>
          <a:p>
            <a:fld id="{C54CF97E-9961-4FB4-B140-F62D7037D10A}" type="datetimeFigureOut">
              <a:rPr lang="en-US" smtClean="0"/>
              <a:pPr/>
              <a:t>8/13/2014</a:t>
            </a:fld>
            <a:endParaRPr lang="en-US"/>
          </a:p>
        </p:txBody>
      </p:sp>
      <p:sp>
        <p:nvSpPr>
          <p:cNvPr id="4" name="Slide Image Placeholder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6661" tIns="48331" rIns="96661" bIns="48331" rtlCol="0" anchor="b"/>
          <a:lstStyle>
            <a:lvl1pPr algn="r">
              <a:defRPr sz="1300"/>
            </a:lvl1pPr>
          </a:lstStyle>
          <a:p>
            <a:fld id="{F33DF2BF-821D-4BB6-BA73-5C723AEFCF7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exactly is the definition of clutter? It can range from objects places in spatial isolation to extreme amount of clutter. Most of the grasping applications work for objects in spatial isolation. This shows that we have way to go in terms of handling objects in clutter.</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Use efficient grasping technique, </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Infer semantic interaction among objects. </a:t>
            </a:r>
            <a:endParaRPr lang="en-US" dirty="0" smtClean="0"/>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But the objects are no more isolated. We must remove the surrounding objects before removing our object of interest such that there is no damage. For this, we must understand the semantic interaction among objects at different levels.</a:t>
            </a:r>
            <a:endParaRPr lang="en-US" dirty="0" smtClean="0"/>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our work, we Infer support relationship &amp; derive a sequence in which the surrounding objects of our object of interest should be removed while causing minimal damage to the environment, i.e., </a:t>
            </a:r>
            <a:r>
              <a:rPr lang="en-US" sz="1200" b="1" kern="1200" dirty="0" smtClean="0">
                <a:solidFill>
                  <a:schemeClr val="tx1"/>
                </a:solidFill>
                <a:latin typeface="+mn-lt"/>
                <a:ea typeface="+mn-ea"/>
                <a:cs typeface="+mn-cs"/>
              </a:rPr>
              <a:t>Learn the Support Order </a:t>
            </a:r>
            <a:r>
              <a:rPr lang="en-US" sz="1200" kern="1200" dirty="0" smtClean="0">
                <a:solidFill>
                  <a:schemeClr val="tx1"/>
                </a:solidFill>
                <a:latin typeface="+mn-lt"/>
                <a:ea typeface="+mn-ea"/>
                <a:cs typeface="+mn-cs"/>
              </a:rPr>
              <a:t>for the object of interest.</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analyze spatial relationship or “support relationship” among objects in different levels of</a:t>
            </a:r>
          </a:p>
          <a:p>
            <a:r>
              <a:rPr lang="en-US" dirty="0" smtClean="0"/>
              <a:t>complexity: objects of varying shapes and size, noisy background with non-graspable objects</a:t>
            </a:r>
          </a:p>
          <a:p>
            <a:r>
              <a:rPr lang="en-US" dirty="0" smtClean="0"/>
              <a:t>present in it, clutter with varying level of complexity, both direct and indirect physical contact</a:t>
            </a:r>
          </a:p>
          <a:p>
            <a:r>
              <a:rPr lang="en-US" dirty="0" smtClean="0"/>
              <a:t>among objects, both </a:t>
            </a:r>
            <a:r>
              <a:rPr lang="en-US" dirty="0" err="1" smtClean="0"/>
              <a:t>pairwise</a:t>
            </a:r>
            <a:r>
              <a:rPr lang="en-US" dirty="0" smtClean="0"/>
              <a:t> support relations and hierarchical support relations among objects.</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infer three types of support relations, “Support from Below”, “Support from Side” and “Containment”.</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propose two alternative methods “Multiple Object Support Inference” and “Hierarchical Support Inference” for support inference and compare to MAP inference adapted from </a:t>
            </a:r>
            <a:r>
              <a:rPr lang="en-US" sz="1200" kern="1200" baseline="0" dirty="0" err="1" smtClean="0">
                <a:solidFill>
                  <a:schemeClr val="tx1"/>
                </a:solidFill>
                <a:latin typeface="+mn-lt"/>
                <a:ea typeface="+mn-ea"/>
                <a:cs typeface="+mn-cs"/>
              </a:rPr>
              <a:t>Silberman</a:t>
            </a:r>
            <a:r>
              <a:rPr lang="en-US" sz="1200" kern="1200" baseline="0" dirty="0" smtClean="0">
                <a:solidFill>
                  <a:schemeClr val="tx1"/>
                </a:solidFill>
                <a:latin typeface="+mn-lt"/>
                <a:ea typeface="+mn-ea"/>
                <a:cs typeface="+mn-cs"/>
              </a:rPr>
              <a:t> et al .</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propose the idea of “Support Order Prediction” for objects present in clutter. Support Order</a:t>
            </a:r>
          </a:p>
          <a:p>
            <a:r>
              <a:rPr lang="en-US" dirty="0" smtClean="0"/>
              <a:t>is defined as the order or sequence in which surrounding objects need to be removed in order to</a:t>
            </a:r>
          </a:p>
          <a:p>
            <a:r>
              <a:rPr lang="en-US" dirty="0" smtClean="0"/>
              <a:t>grasp the object of interest. We consider different practical constraints in clutter and address them</a:t>
            </a:r>
          </a:p>
          <a:p>
            <a:r>
              <a:rPr lang="en-US" dirty="0" smtClean="0"/>
              <a:t>while predicting support order, in order to avoid damage.</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extend support order prediction to multiple views. The cluttered scene is captured from multiple</a:t>
            </a:r>
          </a:p>
          <a:p>
            <a:r>
              <a:rPr lang="en-US" dirty="0" smtClean="0"/>
              <a:t>views. The regions from different views are mapped together and global support inference</a:t>
            </a:r>
          </a:p>
          <a:p>
            <a:r>
              <a:rPr lang="en-US" dirty="0" smtClean="0"/>
              <a:t>is generated from single views followed by support order prediction.</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have created two RGBD datasets for our experimentation. “Indoor dataset for clutter” contains</a:t>
            </a:r>
          </a:p>
          <a:p>
            <a:r>
              <a:rPr lang="en-US" sz="1200" kern="1200" baseline="0" dirty="0" smtClean="0">
                <a:solidFill>
                  <a:schemeClr val="tx1"/>
                </a:solidFill>
                <a:latin typeface="+mn-lt"/>
                <a:ea typeface="+mn-ea"/>
                <a:cs typeface="+mn-cs"/>
              </a:rPr>
              <a:t>50 images of 50 cluttered scenes. “Indoor </a:t>
            </a:r>
            <a:r>
              <a:rPr lang="en-US" sz="1200" kern="1200" baseline="0" dirty="0" err="1" smtClean="0">
                <a:solidFill>
                  <a:schemeClr val="tx1"/>
                </a:solidFill>
                <a:latin typeface="+mn-lt"/>
                <a:ea typeface="+mn-ea"/>
                <a:cs typeface="+mn-cs"/>
              </a:rPr>
              <a:t>multiview</a:t>
            </a:r>
            <a:r>
              <a:rPr lang="en-US" sz="1200" kern="1200" baseline="0" dirty="0" smtClean="0">
                <a:solidFill>
                  <a:schemeClr val="tx1"/>
                </a:solidFill>
                <a:latin typeface="+mn-lt"/>
                <a:ea typeface="+mn-ea"/>
                <a:cs typeface="+mn-cs"/>
              </a:rPr>
              <a:t> dataset” contains 67 images of 7 cluttered</a:t>
            </a:r>
          </a:p>
          <a:p>
            <a:r>
              <a:rPr lang="en-US" sz="1200" kern="1200" baseline="0" dirty="0" smtClean="0">
                <a:solidFill>
                  <a:schemeClr val="tx1"/>
                </a:solidFill>
                <a:latin typeface="+mn-lt"/>
                <a:ea typeface="+mn-ea"/>
                <a:cs typeface="+mn-cs"/>
              </a:rPr>
              <a:t>scenes. Manual annotation and ground truth generation are also done. For each image/view, its</a:t>
            </a:r>
          </a:p>
          <a:p>
            <a:r>
              <a:rPr lang="en-US" sz="1200" kern="1200" baseline="0" dirty="0" err="1" smtClean="0">
                <a:solidFill>
                  <a:schemeClr val="tx1"/>
                </a:solidFill>
                <a:latin typeface="+mn-lt"/>
                <a:ea typeface="+mn-ea"/>
                <a:cs typeface="+mn-cs"/>
              </a:rPr>
              <a:t>depthmap</a:t>
            </a:r>
            <a:r>
              <a:rPr lang="en-US" sz="1200" kern="1200" baseline="0" dirty="0" smtClean="0">
                <a:solidFill>
                  <a:schemeClr val="tx1"/>
                </a:solidFill>
                <a:latin typeface="+mn-lt"/>
                <a:ea typeface="+mn-ea"/>
                <a:cs typeface="+mn-cs"/>
              </a:rPr>
              <a:t> and point cloud are collected along with its RGB image using </a:t>
            </a:r>
            <a:r>
              <a:rPr lang="en-US" sz="1200" kern="1200" baseline="0" dirty="0" err="1" smtClean="0">
                <a:solidFill>
                  <a:schemeClr val="tx1"/>
                </a:solidFill>
                <a:latin typeface="+mn-lt"/>
                <a:ea typeface="+mn-ea"/>
                <a:cs typeface="+mn-cs"/>
              </a:rPr>
              <a:t>Kinect</a:t>
            </a:r>
            <a:r>
              <a:rPr lang="en-US" sz="1200" kern="1200" baseline="0" dirty="0" smtClean="0">
                <a:solidFill>
                  <a:schemeClr val="tx1"/>
                </a:solidFill>
                <a:latin typeface="+mn-lt"/>
                <a:ea typeface="+mn-ea"/>
                <a:cs typeface="+mn-cs"/>
              </a:rPr>
              <a:t>. We perform our</a:t>
            </a:r>
          </a:p>
          <a:p>
            <a:r>
              <a:rPr lang="en-US" sz="1200" kern="1200" baseline="0" dirty="0" smtClean="0">
                <a:solidFill>
                  <a:schemeClr val="tx1"/>
                </a:solidFill>
                <a:latin typeface="+mn-lt"/>
                <a:ea typeface="+mn-ea"/>
                <a:cs typeface="+mn-cs"/>
              </a:rPr>
              <a:t>experimentation in the same datasets. The datasets are also available for public usage.</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exactly is the definition of clutter? It can range from objects places in spatial isolation to extreme amount of clutter. Most of the grasping applications work for objects in spatial isolation. This shows that we have way to go in terms of handling objects in clutter.</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have created two RGBD datasets for our experimentation. “Indoor dataset for clutter” contains</a:t>
            </a:r>
          </a:p>
          <a:p>
            <a:r>
              <a:rPr lang="en-US" sz="1200" kern="1200" baseline="0" dirty="0" smtClean="0">
                <a:solidFill>
                  <a:schemeClr val="tx1"/>
                </a:solidFill>
                <a:latin typeface="+mn-lt"/>
                <a:ea typeface="+mn-ea"/>
                <a:cs typeface="+mn-cs"/>
              </a:rPr>
              <a:t>50 images of 50 cluttered scenes. “Indoor </a:t>
            </a:r>
            <a:r>
              <a:rPr lang="en-US" sz="1200" kern="1200" baseline="0" dirty="0" err="1" smtClean="0">
                <a:solidFill>
                  <a:schemeClr val="tx1"/>
                </a:solidFill>
                <a:latin typeface="+mn-lt"/>
                <a:ea typeface="+mn-ea"/>
                <a:cs typeface="+mn-cs"/>
              </a:rPr>
              <a:t>multiview</a:t>
            </a:r>
            <a:r>
              <a:rPr lang="en-US" sz="1200" kern="1200" baseline="0" dirty="0" smtClean="0">
                <a:solidFill>
                  <a:schemeClr val="tx1"/>
                </a:solidFill>
                <a:latin typeface="+mn-lt"/>
                <a:ea typeface="+mn-ea"/>
                <a:cs typeface="+mn-cs"/>
              </a:rPr>
              <a:t> dataset” contains 67 images of 7 cluttered</a:t>
            </a:r>
          </a:p>
          <a:p>
            <a:r>
              <a:rPr lang="en-US" sz="1200" kern="1200" baseline="0" dirty="0" smtClean="0">
                <a:solidFill>
                  <a:schemeClr val="tx1"/>
                </a:solidFill>
                <a:latin typeface="+mn-lt"/>
                <a:ea typeface="+mn-ea"/>
                <a:cs typeface="+mn-cs"/>
              </a:rPr>
              <a:t>scenes. Manual annotation and ground truth generation are also done. For each image/view, its</a:t>
            </a:r>
          </a:p>
          <a:p>
            <a:r>
              <a:rPr lang="en-US" sz="1200" kern="1200" baseline="0" dirty="0" err="1" smtClean="0">
                <a:solidFill>
                  <a:schemeClr val="tx1"/>
                </a:solidFill>
                <a:latin typeface="+mn-lt"/>
                <a:ea typeface="+mn-ea"/>
                <a:cs typeface="+mn-cs"/>
              </a:rPr>
              <a:t>depthmap</a:t>
            </a:r>
            <a:r>
              <a:rPr lang="en-US" sz="1200" kern="1200" baseline="0" dirty="0" smtClean="0">
                <a:solidFill>
                  <a:schemeClr val="tx1"/>
                </a:solidFill>
                <a:latin typeface="+mn-lt"/>
                <a:ea typeface="+mn-ea"/>
                <a:cs typeface="+mn-cs"/>
              </a:rPr>
              <a:t> and point cloud are collected along with its RGB image using </a:t>
            </a:r>
            <a:r>
              <a:rPr lang="en-US" sz="1200" kern="1200" baseline="0" dirty="0" err="1" smtClean="0">
                <a:solidFill>
                  <a:schemeClr val="tx1"/>
                </a:solidFill>
                <a:latin typeface="+mn-lt"/>
                <a:ea typeface="+mn-ea"/>
                <a:cs typeface="+mn-cs"/>
              </a:rPr>
              <a:t>Kinect</a:t>
            </a:r>
            <a:r>
              <a:rPr lang="en-US" sz="1200" kern="1200" baseline="0" dirty="0" smtClean="0">
                <a:solidFill>
                  <a:schemeClr val="tx1"/>
                </a:solidFill>
                <a:latin typeface="+mn-lt"/>
                <a:ea typeface="+mn-ea"/>
                <a:cs typeface="+mn-cs"/>
              </a:rPr>
              <a:t>. We perform our</a:t>
            </a:r>
          </a:p>
          <a:p>
            <a:r>
              <a:rPr lang="en-US" sz="1200" kern="1200" baseline="0" dirty="0" smtClean="0">
                <a:solidFill>
                  <a:schemeClr val="tx1"/>
                </a:solidFill>
                <a:latin typeface="+mn-lt"/>
                <a:ea typeface="+mn-ea"/>
                <a:cs typeface="+mn-cs"/>
              </a:rPr>
              <a:t>experimentation in the same datasets. The datasets are also available for public usage.</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Some of the significant work  in the direction for grasping in clutter is done by </a:t>
            </a:r>
            <a:r>
              <a:rPr lang="en-US" sz="1200" kern="1200" dirty="0" err="1" smtClean="0">
                <a:solidFill>
                  <a:schemeClr val="tx1"/>
                </a:solidFill>
                <a:latin typeface="+mn-lt"/>
                <a:ea typeface="+mn-ea"/>
                <a:cs typeface="+mn-cs"/>
              </a:rPr>
              <a:t>Dogar</a:t>
            </a:r>
            <a:r>
              <a:rPr lang="en-US" sz="1200" kern="1200" dirty="0" smtClean="0">
                <a:solidFill>
                  <a:schemeClr val="tx1"/>
                </a:solidFill>
                <a:latin typeface="+mn-lt"/>
                <a:ea typeface="+mn-ea"/>
                <a:cs typeface="+mn-cs"/>
              </a:rPr>
              <a:t> et al and for semantic interaction are done by </a:t>
            </a:r>
            <a:r>
              <a:rPr lang="en-US" sz="1200" kern="1200" dirty="0" err="1" smtClean="0">
                <a:solidFill>
                  <a:schemeClr val="tx1"/>
                </a:solidFill>
                <a:latin typeface="+mn-lt"/>
                <a:ea typeface="+mn-ea"/>
                <a:cs typeface="+mn-cs"/>
              </a:rPr>
              <a:t>Rosman</a:t>
            </a:r>
            <a:r>
              <a:rPr lang="en-US" sz="1200" kern="1200" dirty="0" smtClean="0">
                <a:solidFill>
                  <a:schemeClr val="tx1"/>
                </a:solidFill>
                <a:latin typeface="+mn-lt"/>
                <a:ea typeface="+mn-ea"/>
                <a:cs typeface="+mn-cs"/>
              </a:rPr>
              <a:t> et al, </a:t>
            </a:r>
            <a:r>
              <a:rPr lang="en-US" sz="1200" kern="1200" dirty="0" err="1" smtClean="0">
                <a:solidFill>
                  <a:schemeClr val="tx1"/>
                </a:solidFill>
                <a:latin typeface="+mn-lt"/>
                <a:ea typeface="+mn-ea"/>
                <a:cs typeface="+mn-cs"/>
              </a:rPr>
              <a:t>Sjoo</a:t>
            </a:r>
            <a:r>
              <a:rPr lang="en-US" sz="1200" kern="1200" dirty="0" smtClean="0">
                <a:solidFill>
                  <a:schemeClr val="tx1"/>
                </a:solidFill>
                <a:latin typeface="+mn-lt"/>
                <a:ea typeface="+mn-ea"/>
                <a:cs typeface="+mn-cs"/>
              </a:rPr>
              <a:t> n </a:t>
            </a:r>
            <a:r>
              <a:rPr lang="en-US" sz="1200" kern="1200" dirty="0" err="1" smtClean="0">
                <a:solidFill>
                  <a:schemeClr val="tx1"/>
                </a:solidFill>
                <a:latin typeface="+mn-lt"/>
                <a:ea typeface="+mn-ea"/>
                <a:cs typeface="+mn-cs"/>
              </a:rPr>
              <a:t>Jensfelt</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Silberman</a:t>
            </a:r>
            <a:r>
              <a:rPr lang="en-US" sz="1200" kern="1200" dirty="0" smtClean="0">
                <a:solidFill>
                  <a:schemeClr val="tx1"/>
                </a:solidFill>
                <a:latin typeface="+mn-lt"/>
                <a:ea typeface="+mn-ea"/>
                <a:cs typeface="+mn-cs"/>
              </a:rPr>
              <a:t> et al. However, they do not satisfy all of the factors that are semantic interaction, physical contact, clutter in real world, noisy background, support by multiple objects and support in hierarchy. In our work, we try to address all these criteria…</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 us get</a:t>
            </a:r>
            <a:r>
              <a:rPr lang="en-US" baseline="0" dirty="0" smtClean="0"/>
              <a:t> an idea of the overall framework. RGB and </a:t>
            </a:r>
            <a:r>
              <a:rPr lang="en-US" baseline="0" dirty="0" err="1" smtClean="0"/>
              <a:t>depthmap</a:t>
            </a:r>
            <a:r>
              <a:rPr lang="en-US" baseline="0" dirty="0" smtClean="0"/>
              <a:t> are captured using </a:t>
            </a:r>
            <a:r>
              <a:rPr lang="en-US" baseline="0" dirty="0" err="1" smtClean="0"/>
              <a:t>Kinect</a:t>
            </a:r>
            <a:r>
              <a:rPr lang="en-US" baseline="0" dirty="0" smtClean="0"/>
              <a: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Both RGB and depth data are used for segmenting an image into regions. </a:t>
            </a:r>
            <a:r>
              <a:rPr lang="en-US" sz="1200" kern="1200" baseline="0" dirty="0" smtClean="0">
                <a:solidFill>
                  <a:schemeClr val="tx1"/>
                </a:solidFill>
                <a:latin typeface="+mn-lt"/>
                <a:ea typeface="+mn-ea"/>
                <a:cs typeface="+mn-cs"/>
              </a:rPr>
              <a:t>The images are first segmented into </a:t>
            </a:r>
            <a:r>
              <a:rPr lang="en-US" sz="1200" kern="1200" baseline="0" dirty="0" err="1" smtClean="0">
                <a:solidFill>
                  <a:schemeClr val="tx1"/>
                </a:solidFill>
                <a:latin typeface="+mn-lt"/>
                <a:ea typeface="+mn-ea"/>
                <a:cs typeface="+mn-cs"/>
              </a:rPr>
              <a:t>superpixels</a:t>
            </a:r>
            <a:r>
              <a:rPr lang="en-US" sz="1200" kern="1200" baseline="0" dirty="0" smtClean="0">
                <a:solidFill>
                  <a:schemeClr val="tx1"/>
                </a:solidFill>
                <a:latin typeface="+mn-lt"/>
                <a:ea typeface="+mn-ea"/>
                <a:cs typeface="+mn-cs"/>
              </a:rPr>
              <a:t> using watershed algorithm applied to </a:t>
            </a:r>
            <a:r>
              <a:rPr lang="en-US" sz="1200" kern="1200" baseline="0" dirty="0" err="1" smtClean="0">
                <a:solidFill>
                  <a:schemeClr val="tx1"/>
                </a:solidFill>
                <a:latin typeface="+mn-lt"/>
                <a:ea typeface="+mn-ea"/>
                <a:cs typeface="+mn-cs"/>
              </a:rPr>
              <a:t>Pb</a:t>
            </a:r>
            <a:r>
              <a:rPr lang="en-US" sz="1200" kern="1200" baseline="0" dirty="0" smtClean="0">
                <a:solidFill>
                  <a:schemeClr val="tx1"/>
                </a:solidFill>
                <a:latin typeface="+mn-lt"/>
                <a:ea typeface="+mn-ea"/>
                <a:cs typeface="+mn-cs"/>
              </a:rPr>
              <a:t> boundaries</a:t>
            </a:r>
          </a:p>
          <a:p>
            <a:r>
              <a:rPr lang="en-US" sz="1200" kern="1200" baseline="0" dirty="0" smtClean="0">
                <a:solidFill>
                  <a:schemeClr val="tx1"/>
                </a:solidFill>
                <a:latin typeface="+mn-lt"/>
                <a:ea typeface="+mn-ea"/>
                <a:cs typeface="+mn-cs"/>
              </a:rPr>
              <a:t>proposed by </a:t>
            </a:r>
            <a:r>
              <a:rPr lang="en-US" sz="1200" kern="1200" baseline="0" dirty="0" err="1" smtClean="0">
                <a:solidFill>
                  <a:schemeClr val="tx1"/>
                </a:solidFill>
                <a:latin typeface="+mn-lt"/>
                <a:ea typeface="+mn-ea"/>
                <a:cs typeface="+mn-cs"/>
              </a:rPr>
              <a:t>Arbelaez</a:t>
            </a:r>
            <a:r>
              <a:rPr lang="en-US" sz="1200" kern="1200" baseline="0" dirty="0" smtClean="0">
                <a:solidFill>
                  <a:schemeClr val="tx1"/>
                </a:solidFill>
                <a:latin typeface="+mn-lt"/>
                <a:ea typeface="+mn-ea"/>
                <a:cs typeface="+mn-cs"/>
              </a:rPr>
              <a:t> et al. [8]. A 5-stage hierarchical segmentation method by </a:t>
            </a:r>
            <a:r>
              <a:rPr lang="en-US" sz="1200" kern="1200" baseline="0" dirty="0" err="1" smtClean="0">
                <a:solidFill>
                  <a:schemeClr val="tx1"/>
                </a:solidFill>
                <a:latin typeface="+mn-lt"/>
                <a:ea typeface="+mn-ea"/>
                <a:cs typeface="+mn-cs"/>
              </a:rPr>
              <a:t>Hoiem</a:t>
            </a:r>
            <a:r>
              <a:rPr lang="en-US" sz="1200" kern="1200" baseline="0" dirty="0" smtClean="0">
                <a:solidFill>
                  <a:schemeClr val="tx1"/>
                </a:solidFill>
                <a:latin typeface="+mn-lt"/>
                <a:ea typeface="+mn-ea"/>
                <a:cs typeface="+mn-cs"/>
              </a:rPr>
              <a:t> et al. [27] is</a:t>
            </a:r>
          </a:p>
          <a:p>
            <a:r>
              <a:rPr lang="en-US" sz="1200" kern="1200" baseline="0" dirty="0" smtClean="0">
                <a:solidFill>
                  <a:schemeClr val="tx1"/>
                </a:solidFill>
                <a:latin typeface="+mn-lt"/>
                <a:ea typeface="+mn-ea"/>
                <a:cs typeface="+mn-cs"/>
              </a:rPr>
              <a:t>used to segment the scene using the </a:t>
            </a:r>
            <a:r>
              <a:rPr lang="en-US" sz="1200" kern="1200" baseline="0" dirty="0" err="1" smtClean="0">
                <a:solidFill>
                  <a:schemeClr val="tx1"/>
                </a:solidFill>
                <a:latin typeface="+mn-lt"/>
                <a:ea typeface="+mn-ea"/>
                <a:cs typeface="+mn-cs"/>
              </a:rPr>
              <a:t>superpixels</a:t>
            </a:r>
            <a:r>
              <a:rPr lang="en-US" sz="1200" kern="1200" baseline="0" dirty="0" smtClean="0">
                <a:solidFill>
                  <a:schemeClr val="tx1"/>
                </a:solidFill>
                <a:latin typeface="+mn-lt"/>
                <a:ea typeface="+mn-ea"/>
                <a:cs typeface="+mn-cs"/>
              </a:rPr>
              <a:t>. Both 2D and 3D geometric and photometric features of</a:t>
            </a:r>
          </a:p>
          <a:p>
            <a:r>
              <a:rPr lang="en-US" sz="1200" kern="1200" baseline="0" dirty="0" smtClean="0">
                <a:solidFill>
                  <a:schemeClr val="tx1"/>
                </a:solidFill>
                <a:latin typeface="+mn-lt"/>
                <a:ea typeface="+mn-ea"/>
                <a:cs typeface="+mn-cs"/>
              </a:rPr>
              <a:t>the images are used for segmentation [49]. In this approach, a boosted decision tree classifier is trained</a:t>
            </a:r>
          </a:p>
          <a:p>
            <a:r>
              <a:rPr lang="en-US" sz="1200" kern="1200" baseline="0" dirty="0" smtClean="0">
                <a:solidFill>
                  <a:schemeClr val="tx1"/>
                </a:solidFill>
                <a:latin typeface="+mn-lt"/>
                <a:ea typeface="+mn-ea"/>
                <a:cs typeface="+mn-cs"/>
              </a:rPr>
              <a:t>to predict the boundary strengths of each image region and regions with boundary strength below a</a:t>
            </a:r>
          </a:p>
          <a:p>
            <a:r>
              <a:rPr lang="en-US" sz="1200" kern="1200" baseline="0" dirty="0" smtClean="0">
                <a:solidFill>
                  <a:schemeClr val="tx1"/>
                </a:solidFill>
                <a:latin typeface="+mn-lt"/>
                <a:ea typeface="+mn-ea"/>
                <a:cs typeface="+mn-cs"/>
              </a:rPr>
              <a:t>threshold are iteratively merged to give optimal segments.</a:t>
            </a:r>
            <a:endParaRPr lang="en-US" dirty="0" smtClean="0"/>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Segmented image is given to object detection module where object of interested is detected </a:t>
            </a:r>
            <a:r>
              <a:rPr lang="en-US" sz="1200" kern="1200" dirty="0" smtClean="0">
                <a:solidFill>
                  <a:schemeClr val="tx1"/>
                </a:solidFill>
                <a:latin typeface="+mn-lt"/>
                <a:ea typeface="+mn-ea"/>
                <a:cs typeface="+mn-cs"/>
              </a:rPr>
              <a:t>using  Dense SIFT feature matching followed by RANSAC to discard outliers. If the matched points belong to more than one region, the regions are merged into one region based on adjacency. The template with maximum matching points is chosen as most matching template.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followed by Support inference in which </a:t>
            </a:r>
            <a:r>
              <a:rPr lang="en-US" baseline="0" dirty="0" err="1" smtClean="0"/>
              <a:t>pairwise</a:t>
            </a:r>
            <a:r>
              <a:rPr lang="en-US" baseline="0" dirty="0" smtClean="0"/>
              <a:t> support relationship b/w each pair of region is inferred and stored in a support matrix. </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given as input to support order prediction module which uses the </a:t>
            </a:r>
            <a:r>
              <a:rPr lang="en-US" baseline="0" dirty="0" err="1" smtClean="0"/>
              <a:t>pairwise</a:t>
            </a:r>
            <a:r>
              <a:rPr lang="en-US" baseline="0" dirty="0" smtClean="0"/>
              <a:t> support information to determine the hierarchical support relationship b/w objects </a:t>
            </a:r>
            <a:r>
              <a:rPr lang="en-US" baseline="0" dirty="0" err="1" smtClean="0"/>
              <a:t>w.r.t</a:t>
            </a:r>
            <a:r>
              <a:rPr lang="en-US" baseline="0" dirty="0" smtClean="0"/>
              <a:t> the object of interest. And produces the support order.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Support inference module takes in the segmented image and stores </a:t>
            </a:r>
            <a:r>
              <a:rPr lang="en-US" sz="1200" kern="1200" dirty="0" err="1" smtClean="0">
                <a:solidFill>
                  <a:schemeClr val="tx1"/>
                </a:solidFill>
                <a:latin typeface="+mn-lt"/>
                <a:ea typeface="+mn-ea"/>
                <a:cs typeface="+mn-cs"/>
              </a:rPr>
              <a:t>pairwise</a:t>
            </a:r>
            <a:r>
              <a:rPr lang="en-US" sz="1200" kern="1200" dirty="0" smtClean="0">
                <a:solidFill>
                  <a:schemeClr val="tx1"/>
                </a:solidFill>
                <a:latin typeface="+mn-lt"/>
                <a:ea typeface="+mn-ea"/>
                <a:cs typeface="+mn-cs"/>
              </a:rPr>
              <a:t> support information in a support matrix. Let us look into support inference method: we apply 3methods: first, MAP inference method by </a:t>
            </a:r>
            <a:r>
              <a:rPr lang="en-US" sz="1200" kern="1200" dirty="0" err="1" smtClean="0">
                <a:solidFill>
                  <a:schemeClr val="tx1"/>
                </a:solidFill>
                <a:latin typeface="+mn-lt"/>
                <a:ea typeface="+mn-ea"/>
                <a:cs typeface="+mn-cs"/>
              </a:rPr>
              <a:t>Silberman</a:t>
            </a:r>
            <a:r>
              <a:rPr lang="en-US" sz="1200" kern="1200" dirty="0" smtClean="0">
                <a:solidFill>
                  <a:schemeClr val="tx1"/>
                </a:solidFill>
                <a:latin typeface="+mn-lt"/>
                <a:ea typeface="+mn-ea"/>
                <a:cs typeface="+mn-cs"/>
              </a:rPr>
              <a:t> et al with slight modification and our proposed multiple object support inference method, and then hierarchical support inference method. For each region in the image, supporting region and support type is inferred using a set of support features. We denote them as f(</a:t>
            </a:r>
            <a:r>
              <a:rPr lang="en-US" sz="1200" kern="1200" dirty="0" err="1" smtClean="0">
                <a:solidFill>
                  <a:schemeClr val="tx1"/>
                </a:solidFill>
                <a:latin typeface="+mn-lt"/>
                <a:ea typeface="+mn-ea"/>
                <a:cs typeface="+mn-cs"/>
              </a:rPr>
              <a:t>i,j</a:t>
            </a:r>
            <a:r>
              <a:rPr lang="en-US" sz="1200" kern="1200" dirty="0" smtClean="0">
                <a:solidFill>
                  <a:schemeClr val="tx1"/>
                </a:solidFill>
                <a:latin typeface="+mn-lt"/>
                <a:ea typeface="+mn-ea"/>
                <a:cs typeface="+mn-cs"/>
              </a:rPr>
              <a:t>) where the first index is supported region and the 2</a:t>
            </a:r>
            <a:r>
              <a:rPr lang="en-US" sz="1200" kern="1200" baseline="30000" dirty="0" smtClean="0">
                <a:solidFill>
                  <a:schemeClr val="tx1"/>
                </a:solidFill>
                <a:latin typeface="+mn-lt"/>
                <a:ea typeface="+mn-ea"/>
                <a:cs typeface="+mn-cs"/>
              </a:rPr>
              <a:t>nd</a:t>
            </a:r>
            <a:r>
              <a:rPr lang="en-US" sz="1200" kern="1200" dirty="0" smtClean="0">
                <a:solidFill>
                  <a:schemeClr val="tx1"/>
                </a:solidFill>
                <a:latin typeface="+mn-lt"/>
                <a:ea typeface="+mn-ea"/>
                <a:cs typeface="+mn-cs"/>
              </a:rPr>
              <a:t> index is a supporting region. A hidden region is denoted by -1 and floor is denoted as 0.</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 us have a brief overview of the features used for support inference.  Proximity b/w two objects measures how close two objects are from each other.</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Boundary ratio feature determines the amount of visual overlap b/w object boundaries.</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exactly is the definition of clutter? It can range from objects places in spatial isolation to extreme amount of clutter. Most of the grasping applications work for objects in spatial isolation. This shows that we have way to go in terms of handling objects in clutter.</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Depth boundary feature discriminates actual contact from no contact in case of visual occlusion.</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Containment feature measures if an object is contained inside another or merely lying on top of it.</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feature determines the relative stability of one object </a:t>
            </a:r>
            <a:r>
              <a:rPr lang="en-US" sz="1200" kern="1200" dirty="0" err="1" smtClean="0">
                <a:solidFill>
                  <a:schemeClr val="tx1"/>
                </a:solidFill>
                <a:latin typeface="+mn-lt"/>
                <a:ea typeface="+mn-ea"/>
                <a:cs typeface="+mn-cs"/>
              </a:rPr>
              <a:t>w.r.t</a:t>
            </a:r>
            <a:r>
              <a:rPr lang="en-US" sz="1200" kern="1200" dirty="0" smtClean="0">
                <a:solidFill>
                  <a:schemeClr val="tx1"/>
                </a:solidFill>
                <a:latin typeface="+mn-lt"/>
                <a:ea typeface="+mn-ea"/>
                <a:cs typeface="+mn-cs"/>
              </a:rPr>
              <a:t> other in terms of -1, +1 and 0.</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MAP inference approach proposed by </a:t>
            </a:r>
            <a:r>
              <a:rPr lang="en-US" sz="1200" kern="1200" dirty="0" err="1" smtClean="0">
                <a:solidFill>
                  <a:schemeClr val="tx1"/>
                </a:solidFill>
                <a:latin typeface="+mn-lt"/>
                <a:ea typeface="+mn-ea"/>
                <a:cs typeface="+mn-cs"/>
              </a:rPr>
              <a:t>Silberman</a:t>
            </a:r>
            <a:r>
              <a:rPr lang="en-US" sz="1200" kern="1200" dirty="0" smtClean="0">
                <a:solidFill>
                  <a:schemeClr val="tx1"/>
                </a:solidFill>
                <a:latin typeface="+mn-lt"/>
                <a:ea typeface="+mn-ea"/>
                <a:cs typeface="+mn-cs"/>
              </a:rPr>
              <a:t> et al poses the support inference as MAP inference  and solves using linear programming. We have modified it by adding a 3</a:t>
            </a:r>
            <a:r>
              <a:rPr lang="en-US" sz="1200" kern="1200" baseline="30000" dirty="0" smtClean="0">
                <a:solidFill>
                  <a:schemeClr val="tx1"/>
                </a:solidFill>
                <a:latin typeface="+mn-lt"/>
                <a:ea typeface="+mn-ea"/>
                <a:cs typeface="+mn-cs"/>
              </a:rPr>
              <a:t>rd</a:t>
            </a:r>
            <a:r>
              <a:rPr lang="en-US" sz="1200" kern="1200" dirty="0" smtClean="0">
                <a:solidFill>
                  <a:schemeClr val="tx1"/>
                </a:solidFill>
                <a:latin typeface="+mn-lt"/>
                <a:ea typeface="+mn-ea"/>
                <a:cs typeface="+mn-cs"/>
              </a:rPr>
              <a:t> support type ‘containment’ . However it does not allow support by multiple objects. It is not designed for grasping applications and assumes that the supporting region is significantly larger than the supported regions.</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our approach, we explicitly use the geometric features discussed earlier for support inference. At first, the graspable objects are identified from the rest of the environment which may contain walls, floor and </a:t>
            </a:r>
            <a:r>
              <a:rPr lang="en-US" sz="1200" kern="1200" dirty="0" err="1" smtClean="0">
                <a:solidFill>
                  <a:schemeClr val="tx1"/>
                </a:solidFill>
                <a:latin typeface="+mn-lt"/>
                <a:ea typeface="+mn-ea"/>
                <a:cs typeface="+mn-cs"/>
              </a:rPr>
              <a:t>furnitures</a:t>
            </a:r>
            <a:r>
              <a:rPr lang="en-US" sz="1200" kern="1200" dirty="0" smtClean="0">
                <a:solidFill>
                  <a:schemeClr val="tx1"/>
                </a:solidFill>
                <a:latin typeface="+mn-lt"/>
                <a:ea typeface="+mn-ea"/>
                <a:cs typeface="+mn-cs"/>
              </a:rPr>
              <a:t> too. A structure classifier is used to classify the four classes.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graspable objects are identified to avoid infeasible support relations such as a wall being supported by a small box. Proximity features and Boundary Ratio features are used to decide is a region is supported by the regions below it. Out of the regions supporting it from bottom, containment is found by using the containment feature. The regions in contact with the current region that do not provide support from below are checked for depth boundary and relative stability to find if they provide support from side. Thus, using this approach, we allow a region to be supported by multiple other regions.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each object, first its supported</a:t>
            </a:r>
            <a:r>
              <a:rPr lang="en-US" baseline="0" dirty="0" smtClean="0"/>
              <a:t> objects are inferred. And recursively supported objects for each object is found out.</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smtClean="0"/>
              <a:t>Support classifier is a </a:t>
            </a:r>
            <a:r>
              <a:rPr lang="en-US" sz="1200" i="1" dirty="0" smtClean="0">
                <a:solidFill>
                  <a:schemeClr val="tx1"/>
                </a:solidFill>
              </a:rPr>
              <a:t>3-layer feed-forward neural network classifier . Given regions (A, B), predict if B supports A. It predicts</a:t>
            </a:r>
            <a:r>
              <a:rPr lang="en-US" sz="1200" i="1" baseline="0" dirty="0" smtClean="0">
                <a:solidFill>
                  <a:schemeClr val="tx1"/>
                </a:solidFill>
              </a:rPr>
              <a:t> 4 types of  support classes: </a:t>
            </a:r>
            <a:r>
              <a:rPr lang="en-US" sz="1200" i="1" dirty="0" smtClean="0">
                <a:solidFill>
                  <a:schemeClr val="tx1"/>
                </a:solidFill>
              </a:rPr>
              <a:t>from below/ from side/ containment/none</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need to go beyond </a:t>
            </a:r>
            <a:r>
              <a:rPr lang="en-US" sz="1200" kern="1200" dirty="0" err="1" smtClean="0">
                <a:solidFill>
                  <a:schemeClr val="tx1"/>
                </a:solidFill>
                <a:latin typeface="+mn-lt"/>
                <a:ea typeface="+mn-ea"/>
                <a:cs typeface="+mn-cs"/>
              </a:rPr>
              <a:t>pairwise</a:t>
            </a:r>
            <a:r>
              <a:rPr lang="en-US" sz="1200" kern="1200" dirty="0" smtClean="0">
                <a:solidFill>
                  <a:schemeClr val="tx1"/>
                </a:solidFill>
                <a:latin typeface="+mn-lt"/>
                <a:ea typeface="+mn-ea"/>
                <a:cs typeface="+mn-cs"/>
              </a:rPr>
              <a:t> support relationships when objects lie on top of the other. Lets have a look at different scenarios that arise when objects lie in such a fashion. We can see here that the object O supports several other objects in hierarchical fashion, in order to remove it, all other objects must be removed carefully without making other objects fall from the topmost layer to lower layer.</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object can support another object in 2 different layers too. The green bottle in the layer can be both consider </a:t>
            </a:r>
            <a:r>
              <a:rPr lang="en-US" sz="1200" kern="1200" dirty="0" err="1" smtClean="0">
                <a:solidFill>
                  <a:schemeClr val="tx1"/>
                </a:solidFill>
                <a:latin typeface="+mn-lt"/>
                <a:ea typeface="+mn-ea"/>
                <a:cs typeface="+mn-cs"/>
              </a:rPr>
              <a:t>ed</a:t>
            </a:r>
            <a:r>
              <a:rPr lang="en-US" sz="1200" kern="1200" dirty="0" smtClean="0">
                <a:solidFill>
                  <a:schemeClr val="tx1"/>
                </a:solidFill>
                <a:latin typeface="+mn-lt"/>
                <a:ea typeface="+mn-ea"/>
                <a:cs typeface="+mn-cs"/>
              </a:rPr>
              <a:t> as level 2 and 3. In such cases it will be risky if it is removed before removing the box (2.4). So it is important to remove the object before removing any other object at lower hierarchy.</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Containment is an important aspect. When we need to pick up any object containing other objects inside it, we do not need to remove the objects contained inside it. So, if we have to pick up the basket, we can directly pick it up w/o removing the bottles and plates inside it. Similarly, for the board, we need to take up the basket and then pick the board.</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we can see, there are different degrees of complexity, Objects of complex shapes and varying sizes, Different types of interaction and Static objects in the background .</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try consider the above practical cases for support order prediction. In support order prediction, the </a:t>
            </a:r>
            <a:r>
              <a:rPr lang="en-US" sz="1200" kern="1200" dirty="0" err="1" smtClean="0">
                <a:solidFill>
                  <a:schemeClr val="tx1"/>
                </a:solidFill>
                <a:latin typeface="+mn-lt"/>
                <a:ea typeface="+mn-ea"/>
                <a:cs typeface="+mn-cs"/>
              </a:rPr>
              <a:t>pairwise</a:t>
            </a:r>
            <a:r>
              <a:rPr lang="en-US" sz="1200" kern="1200" dirty="0" smtClean="0">
                <a:solidFill>
                  <a:schemeClr val="tx1"/>
                </a:solidFill>
                <a:latin typeface="+mn-lt"/>
                <a:ea typeface="+mn-ea"/>
                <a:cs typeface="+mn-cs"/>
              </a:rPr>
              <a:t> relationship given by support inference is converted into a hierarchical one using a tree structure. The tree contains the object of interest on its root. The parent node represents the supporting object and the child node represents supported object. As shown in the figure, we have built a tree of support for every pair of connected object.</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discussed in the previous slides, in case of simultaneous support by objects from different layers, the supported object must be removed before removing any of the objects of the higher layers. So the edges connecting to the parent nodes of higher level are pruned.</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Since we do not need to remove the contained object, we should skip the corr. Nodes while traversing the tree.</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Then we perform  tree traversal in reverse level order fashion and generate the support order sequence.. the order in which we need to remove the objects so as to grasp our object of interest.</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 us have a look at some of the images that we have collected. The first image shows horizontal support when both Rule based and MAP inference methods do well. We can see in the 2</a:t>
            </a:r>
            <a:r>
              <a:rPr lang="en-US" sz="1200" kern="1200" baseline="30000" dirty="0" smtClean="0">
                <a:solidFill>
                  <a:schemeClr val="tx1"/>
                </a:solidFill>
                <a:latin typeface="+mn-lt"/>
                <a:ea typeface="+mn-ea"/>
                <a:cs typeface="+mn-cs"/>
              </a:rPr>
              <a:t>nd</a:t>
            </a:r>
            <a:r>
              <a:rPr lang="en-US" sz="1200" kern="1200" dirty="0" smtClean="0">
                <a:solidFill>
                  <a:schemeClr val="tx1"/>
                </a:solidFill>
                <a:latin typeface="+mn-lt"/>
                <a:ea typeface="+mn-ea"/>
                <a:cs typeface="+mn-cs"/>
              </a:rPr>
              <a:t> row that the support inference is done in very small closely placed objects. We can also find that the objects in basket are also inferred correctly. However, the difference is found in case of side support.  In map inference, the book marked by blue is assumed to be supported by ground and hence the support by the folder marked in red in not inferred, whereas our approach successfully infers the relation.</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52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example illustrates the case of simultaneous support by multiple objects. The green bottle is partially supported by two objects. In the 2</a:t>
            </a:r>
            <a:r>
              <a:rPr lang="en-US" sz="1200" kern="1200" baseline="30000" dirty="0" smtClean="0">
                <a:solidFill>
                  <a:schemeClr val="tx1"/>
                </a:solidFill>
                <a:latin typeface="+mn-lt"/>
                <a:ea typeface="+mn-ea"/>
                <a:cs typeface="+mn-cs"/>
              </a:rPr>
              <a:t>nd</a:t>
            </a:r>
            <a:r>
              <a:rPr lang="en-US" sz="1200" kern="1200" dirty="0" smtClean="0">
                <a:solidFill>
                  <a:schemeClr val="tx1"/>
                </a:solidFill>
                <a:latin typeface="+mn-lt"/>
                <a:ea typeface="+mn-ea"/>
                <a:cs typeface="+mn-cs"/>
              </a:rPr>
              <a:t> column, we can see that both the objects 12 and 11 are inferred to support the bottle, while MAP inference fails to detect this.</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53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noted that the support inference is dependent on structure class prediction. In the top row, we can see that in our approach, the chair in the background is inferred as a graspable object, thus it is counted as an object supported by the book, which is not the case in MAP inference.   On the other hand, the book at the top is predicted as a furniture and hence the true support is missed by both the methods.</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this table, the accuracies of our approach and MAP inference approach is are displayed.  Type agnostic accuracy does not consider the support type whereas </a:t>
            </a:r>
            <a:r>
              <a:rPr lang="en-US" sz="1200" kern="1200" dirty="0" err="1" smtClean="0">
                <a:solidFill>
                  <a:schemeClr val="tx1"/>
                </a:solidFill>
                <a:latin typeface="+mn-lt"/>
                <a:ea typeface="+mn-ea"/>
                <a:cs typeface="+mn-cs"/>
              </a:rPr>
              <a:t>typer</a:t>
            </a:r>
            <a:r>
              <a:rPr lang="en-US" sz="1200" kern="1200" dirty="0" smtClean="0">
                <a:solidFill>
                  <a:schemeClr val="tx1"/>
                </a:solidFill>
                <a:latin typeface="+mn-lt"/>
                <a:ea typeface="+mn-ea"/>
                <a:cs typeface="+mn-cs"/>
              </a:rPr>
              <a:t> aware approach considers support type. The rule based approach performs better than MAP inference especially in case of type aware method. We can see that the performance is degraded severely when used segmented regions instead of using </a:t>
            </a:r>
            <a:r>
              <a:rPr lang="en-US" sz="1200" kern="1200" dirty="0" err="1" smtClean="0">
                <a:solidFill>
                  <a:schemeClr val="tx1"/>
                </a:solidFill>
                <a:latin typeface="+mn-lt"/>
                <a:ea typeface="+mn-ea"/>
                <a:cs typeface="+mn-cs"/>
              </a:rPr>
              <a:t>groundtruth</a:t>
            </a:r>
            <a:r>
              <a:rPr lang="en-US" sz="1200" kern="1200" dirty="0" smtClean="0">
                <a:solidFill>
                  <a:schemeClr val="tx1"/>
                </a:solidFill>
                <a:latin typeface="+mn-lt"/>
                <a:ea typeface="+mn-ea"/>
                <a:cs typeface="+mn-cs"/>
              </a:rPr>
              <a:t> labeled regions thanks to inaccuracies in segmentation algorithms.</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see here support from below and support from side</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these 2 figures, we can see support ‘containment’</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we can see, there are different degrees of complexity, Objects of complex shapes and varying sizes, Different types of interaction and Static objects in the background .</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major limitation of the work is dependency on segmentation. In certain settings support inference fails such as    :    baseline of supporting object invisible, </a:t>
            </a:r>
          </a:p>
          <a:p>
            <a:r>
              <a:rPr lang="en-US" sz="1200" kern="1200" dirty="0" smtClean="0">
                <a:solidFill>
                  <a:schemeClr val="tx1"/>
                </a:solidFill>
                <a:latin typeface="+mn-lt"/>
                <a:ea typeface="+mn-ea"/>
                <a:cs typeface="+mn-cs"/>
              </a:rPr>
              <a:t>supporting object is unstable,     entire surface area of supporting object invisible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of the previously mentioned limitations can be addressed using multiple views. Such as : hidden object can be discovered , side support that cannot be determined from frontal view can be correctly inferred in another view. Containment cannot be detected from frontal view.</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Therefore,</a:t>
            </a:r>
            <a:r>
              <a:rPr lang="en-US" baseline="0" dirty="0" smtClean="0"/>
              <a:t> we Consider multiple views for improved support order prediction . We Take views from different angles, at approx 60 degrees. Then we combine the Support Order prediction from all views to find optimal prediction.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Regions of</a:t>
            </a:r>
            <a:r>
              <a:rPr lang="en-US" baseline="0" dirty="0" smtClean="0"/>
              <a:t> a view are mapped with its previous and next view</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dirty="0" err="1" smtClean="0"/>
              <a:t>regionmapping</a:t>
            </a:r>
            <a:r>
              <a:rPr lang="en-US" dirty="0" smtClean="0"/>
              <a:t> table</a:t>
            </a:r>
            <a:r>
              <a:rPr lang="en-US" baseline="0" dirty="0" smtClean="0"/>
              <a:t> is initialized . It contains mapped regions from each view</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Region mapping b/w 2 views: mutual matches, new objects are discovered and old </a:t>
            </a:r>
            <a:r>
              <a:rPr lang="en-US" dirty="0" err="1" smtClean="0"/>
              <a:t>objeccts</a:t>
            </a:r>
            <a:r>
              <a:rPr lang="en-US" dirty="0" smtClean="0"/>
              <a:t> get omitted.</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case a new object is added,</a:t>
            </a:r>
            <a:r>
              <a:rPr lang="en-US" baseline="0" dirty="0" smtClean="0"/>
              <a:t> a new column is added to the </a:t>
            </a:r>
            <a:r>
              <a:rPr lang="en-US" baseline="0" dirty="0" err="1" smtClean="0"/>
              <a:t>regionmapping</a:t>
            </a:r>
            <a:r>
              <a:rPr lang="en-US" baseline="0" dirty="0" smtClean="0"/>
              <a:t> table</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each</a:t>
            </a:r>
            <a:r>
              <a:rPr lang="en-US" baseline="0" dirty="0" smtClean="0"/>
              <a:t> view support inference is performed individually. Support matrices are then converted to global annotation using region mapping table. The support matrices are then merged into one global support matrix. Redundant support relations are removed. Conflicts are resolved </a:t>
            </a:r>
            <a:r>
              <a:rPr lang="en-US" baseline="0" dirty="0" err="1" smtClean="0"/>
              <a:t>wrt</a:t>
            </a:r>
            <a:r>
              <a:rPr lang="en-US" baseline="0" dirty="0" smtClean="0"/>
              <a:t> support type and loops using the frequency of occurrence of each support relation. The global support matrix is used for support order prediction. Support order is then translated to the values in individual views.</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of the results of </a:t>
            </a:r>
            <a:r>
              <a:rPr lang="en-US" dirty="0" err="1" smtClean="0"/>
              <a:t>regionmapping</a:t>
            </a:r>
            <a:r>
              <a:rPr lang="en-US" dirty="0" smtClean="0"/>
              <a:t> is shown in this</a:t>
            </a:r>
            <a:r>
              <a:rPr lang="en-US" baseline="0" dirty="0" smtClean="0"/>
              <a:t> slide. The region correspondences are shown using black arrows. New objects are marked with white dots.</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69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Due</a:t>
            </a:r>
            <a:r>
              <a:rPr lang="en-US" baseline="0" dirty="0" smtClean="0"/>
              <a:t> to multiple view </a:t>
            </a:r>
            <a:r>
              <a:rPr lang="en-US" baseline="0" dirty="0" err="1" smtClean="0"/>
              <a:t>s.o.p</a:t>
            </a:r>
            <a:r>
              <a:rPr lang="en-US" baseline="0" dirty="0" smtClean="0"/>
              <a:t>, the hidden object in view 1 is noticed and missing support relation in view 2 is inferred.</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70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we can see, there are different degrees of complexity, Objects of complex shapes and varying sizes, Different types of interaction and Static objects in the background .</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11</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accuracy</a:t>
            </a:r>
            <a:r>
              <a:rPr lang="en-US" baseline="0" dirty="0" smtClean="0"/>
              <a:t> of support inference on ground truth regions is 85% Type agnostic and 82% type aware. For segmented images, it is 65% type agnostic and 59.4% type aware.</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72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73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74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we can see, there are different degrees of complexity, Objects of complex shapes and varying sizes, Different types of interaction and Static objects in the background .</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 can the robot pick my stuff from clutter with all these factors present in it? </a:t>
            </a:r>
          </a:p>
          <a:p>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 needs to segment out the object(s), </a:t>
            </a:r>
            <a:endParaRPr lang="en-US" dirty="0"/>
          </a:p>
        </p:txBody>
      </p:sp>
      <p:sp>
        <p:nvSpPr>
          <p:cNvPr id="4" name="Slide Number Placeholder 3"/>
          <p:cNvSpPr>
            <a:spLocks noGrp="1"/>
          </p:cNvSpPr>
          <p:nvPr>
            <p:ph type="sldNum" sz="quarter" idx="10"/>
          </p:nvPr>
        </p:nvSpPr>
        <p:spPr/>
        <p:txBody>
          <a:bodyPr/>
          <a:lstStyle/>
          <a:p>
            <a:fld id="{F33DF2BF-821D-4BB6-BA73-5C723AEFCF75}"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34" name="PlaceHolder 2"/>
          <p:cNvSpPr>
            <a:spLocks noGrp="1"/>
          </p:cNvSpPr>
          <p:nvPr>
            <p:ph type="body"/>
          </p:nvPr>
        </p:nvSpPr>
        <p:spPr>
          <a:xfrm>
            <a:off x="685440" y="1980720"/>
            <a:ext cx="7761240" cy="1896840"/>
          </a:xfrm>
          <a:prstGeom prst="rect">
            <a:avLst/>
          </a:prstGeom>
        </p:spPr>
        <p:txBody>
          <a:bodyPr wrap="none" lIns="90000" tIns="46800" rIns="90000" bIns="46800"/>
          <a:lstStyle/>
          <a:p>
            <a:endParaRPr/>
          </a:p>
        </p:txBody>
      </p:sp>
      <p:sp>
        <p:nvSpPr>
          <p:cNvPr id="35" name="PlaceHolder 3"/>
          <p:cNvSpPr>
            <a:spLocks noGrp="1"/>
          </p:cNvSpPr>
          <p:nvPr>
            <p:ph type="body"/>
          </p:nvPr>
        </p:nvSpPr>
        <p:spPr>
          <a:xfrm>
            <a:off x="685440" y="4057920"/>
            <a:ext cx="7761240" cy="1896840"/>
          </a:xfrm>
          <a:prstGeom prst="rect">
            <a:avLst/>
          </a:prstGeom>
        </p:spPr>
        <p:txBody>
          <a:bodyPr wrap="none" lIns="90000" tIns="46800" rIns="90000" bIns="4680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37" name="PlaceHolder 2"/>
          <p:cNvSpPr>
            <a:spLocks noGrp="1"/>
          </p:cNvSpPr>
          <p:nvPr>
            <p:ph type="body"/>
          </p:nvPr>
        </p:nvSpPr>
        <p:spPr>
          <a:xfrm>
            <a:off x="685440" y="1980720"/>
            <a:ext cx="3787200" cy="1896840"/>
          </a:xfrm>
          <a:prstGeom prst="rect">
            <a:avLst/>
          </a:prstGeom>
        </p:spPr>
        <p:txBody>
          <a:bodyPr wrap="none" lIns="90000" tIns="46800" rIns="90000" bIns="46800"/>
          <a:lstStyle/>
          <a:p>
            <a:endParaRPr/>
          </a:p>
        </p:txBody>
      </p:sp>
      <p:sp>
        <p:nvSpPr>
          <p:cNvPr id="38" name="PlaceHolder 3"/>
          <p:cNvSpPr>
            <a:spLocks noGrp="1"/>
          </p:cNvSpPr>
          <p:nvPr>
            <p:ph type="body"/>
          </p:nvPr>
        </p:nvSpPr>
        <p:spPr>
          <a:xfrm>
            <a:off x="4662360" y="1980720"/>
            <a:ext cx="3787200" cy="1896840"/>
          </a:xfrm>
          <a:prstGeom prst="rect">
            <a:avLst/>
          </a:prstGeom>
        </p:spPr>
        <p:txBody>
          <a:bodyPr wrap="none" lIns="90000" tIns="46800" rIns="90000" bIns="46800"/>
          <a:lstStyle/>
          <a:p>
            <a:endParaRPr/>
          </a:p>
        </p:txBody>
      </p:sp>
      <p:sp>
        <p:nvSpPr>
          <p:cNvPr id="39" name="PlaceHolder 4"/>
          <p:cNvSpPr>
            <a:spLocks noGrp="1"/>
          </p:cNvSpPr>
          <p:nvPr>
            <p:ph type="body"/>
          </p:nvPr>
        </p:nvSpPr>
        <p:spPr>
          <a:xfrm>
            <a:off x="4662360" y="4057920"/>
            <a:ext cx="3787200" cy="1896840"/>
          </a:xfrm>
          <a:prstGeom prst="rect">
            <a:avLst/>
          </a:prstGeom>
        </p:spPr>
        <p:txBody>
          <a:bodyPr wrap="none" lIns="90000" tIns="46800" rIns="90000" bIns="46800"/>
          <a:lstStyle/>
          <a:p>
            <a:endParaRPr/>
          </a:p>
        </p:txBody>
      </p:sp>
      <p:sp>
        <p:nvSpPr>
          <p:cNvPr id="40" name="PlaceHolder 5"/>
          <p:cNvSpPr>
            <a:spLocks noGrp="1"/>
          </p:cNvSpPr>
          <p:nvPr>
            <p:ph type="body"/>
          </p:nvPr>
        </p:nvSpPr>
        <p:spPr>
          <a:xfrm>
            <a:off x="685440" y="4057920"/>
            <a:ext cx="3787200" cy="1896840"/>
          </a:xfrm>
          <a:prstGeom prst="rect">
            <a:avLst/>
          </a:prstGeom>
        </p:spPr>
        <p:txBody>
          <a:bodyPr wrap="none" lIns="90000" tIns="46800" rIns="90000" bIns="4680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42" name="PlaceHolder 2"/>
          <p:cNvSpPr>
            <a:spLocks noGrp="1"/>
          </p:cNvSpPr>
          <p:nvPr>
            <p:ph type="body"/>
          </p:nvPr>
        </p:nvSpPr>
        <p:spPr>
          <a:xfrm>
            <a:off x="685440" y="1980720"/>
            <a:ext cx="3787200" cy="1896840"/>
          </a:xfrm>
          <a:prstGeom prst="rect">
            <a:avLst/>
          </a:prstGeom>
        </p:spPr>
        <p:txBody>
          <a:bodyPr wrap="none" lIns="90000" tIns="46800" rIns="90000" bIns="46800"/>
          <a:lstStyle/>
          <a:p>
            <a:endParaRPr/>
          </a:p>
        </p:txBody>
      </p:sp>
      <p:sp>
        <p:nvSpPr>
          <p:cNvPr id="43" name="PlaceHolder 3"/>
          <p:cNvSpPr>
            <a:spLocks noGrp="1"/>
          </p:cNvSpPr>
          <p:nvPr>
            <p:ph type="body"/>
          </p:nvPr>
        </p:nvSpPr>
        <p:spPr>
          <a:xfrm>
            <a:off x="4662360" y="1980720"/>
            <a:ext cx="3787200" cy="1896840"/>
          </a:xfrm>
          <a:prstGeom prst="rect">
            <a:avLst/>
          </a:prstGeom>
        </p:spPr>
        <p:txBody>
          <a:bodyPr wrap="none" lIns="90000" tIns="46800" rIns="90000" bIns="46800"/>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13" name="PlaceHolder 2"/>
          <p:cNvSpPr>
            <a:spLocks noGrp="1"/>
          </p:cNvSpPr>
          <p:nvPr>
            <p:ph type="subTitle"/>
          </p:nvPr>
        </p:nvSpPr>
        <p:spPr>
          <a:xfrm>
            <a:off x="685440" y="1980720"/>
            <a:ext cx="7761240" cy="3978000"/>
          </a:xfrm>
          <a:prstGeom prst="rect">
            <a:avLst/>
          </a:prstGeom>
        </p:spPr>
        <p:txBody>
          <a:bodyPr wrap="none"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10EB5-1E7C-4F35-8450-8FD03645CDA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65" name="PlaceHolder 2"/>
          <p:cNvSpPr>
            <a:spLocks noGrp="1"/>
          </p:cNvSpPr>
          <p:nvPr>
            <p:ph type="subTitle"/>
          </p:nvPr>
        </p:nvSpPr>
        <p:spPr>
          <a:xfrm>
            <a:off x="685440" y="1980720"/>
            <a:ext cx="7761240" cy="3978000"/>
          </a:xfrm>
          <a:prstGeom prst="rect">
            <a:avLst/>
          </a:prstGeom>
        </p:spPr>
        <p:txBody>
          <a:bodyPr wrap="none" lIns="0" tIns="0" rIns="0" bIns="0" anchor="ctr"/>
          <a:lstStyle/>
          <a:p>
            <a:pPr algn="ct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67" name="PlaceHolder 2"/>
          <p:cNvSpPr>
            <a:spLocks noGrp="1"/>
          </p:cNvSpPr>
          <p:nvPr>
            <p:ph type="body"/>
          </p:nvPr>
        </p:nvSpPr>
        <p:spPr>
          <a:xfrm>
            <a:off x="685440" y="1980720"/>
            <a:ext cx="7761240" cy="3977640"/>
          </a:xfrm>
          <a:prstGeom prst="rect">
            <a:avLst/>
          </a:prstGeom>
        </p:spPr>
        <p:txBody>
          <a:bodyPr wrap="none" lIns="90000" tIns="46800" rIns="90000" bIns="46800"/>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69" name="PlaceHolder 2"/>
          <p:cNvSpPr>
            <a:spLocks noGrp="1"/>
          </p:cNvSpPr>
          <p:nvPr>
            <p:ph type="body"/>
          </p:nvPr>
        </p:nvSpPr>
        <p:spPr>
          <a:xfrm>
            <a:off x="685440" y="1980720"/>
            <a:ext cx="3787200" cy="3977640"/>
          </a:xfrm>
          <a:prstGeom prst="rect">
            <a:avLst/>
          </a:prstGeom>
        </p:spPr>
        <p:txBody>
          <a:bodyPr wrap="none" lIns="90000" tIns="46800" rIns="90000" bIns="46800"/>
          <a:lstStyle/>
          <a:p>
            <a:endParaRPr/>
          </a:p>
        </p:txBody>
      </p:sp>
      <p:sp>
        <p:nvSpPr>
          <p:cNvPr id="70" name="PlaceHolder 3"/>
          <p:cNvSpPr>
            <a:spLocks noGrp="1"/>
          </p:cNvSpPr>
          <p:nvPr>
            <p:ph type="body"/>
          </p:nvPr>
        </p:nvSpPr>
        <p:spPr>
          <a:xfrm>
            <a:off x="4662360" y="1980720"/>
            <a:ext cx="3787200" cy="3977640"/>
          </a:xfrm>
          <a:prstGeom prst="rect">
            <a:avLst/>
          </a:prstGeom>
        </p:spPr>
        <p:txBody>
          <a:bodyPr wrap="none" lIns="90000" tIns="46800" rIns="90000" bIns="4680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685440" y="609480"/>
            <a:ext cx="7761240" cy="5348880"/>
          </a:xfrm>
          <a:prstGeom prst="rect">
            <a:avLst/>
          </a:prstGeom>
        </p:spPr>
        <p:txBody>
          <a:bodyPr wrap="none"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15" name="PlaceHolder 2"/>
          <p:cNvSpPr>
            <a:spLocks noGrp="1"/>
          </p:cNvSpPr>
          <p:nvPr>
            <p:ph type="body"/>
          </p:nvPr>
        </p:nvSpPr>
        <p:spPr>
          <a:xfrm>
            <a:off x="685440" y="1980720"/>
            <a:ext cx="7761240" cy="3977640"/>
          </a:xfrm>
          <a:prstGeom prst="rect">
            <a:avLst/>
          </a:prstGeom>
        </p:spPr>
        <p:txBody>
          <a:bodyPr wrap="none" lIns="90000" tIns="46800" rIns="90000" bIns="46800"/>
          <a:lstStyle/>
          <a:p>
            <a:endParaRPr/>
          </a:p>
        </p:txBody>
      </p:sp>
      <p:sp>
        <p:nvSpPr>
          <p:cNvPr id="4" name="Slide Number Placeholder 3"/>
          <p:cNvSpPr>
            <a:spLocks noGrp="1"/>
          </p:cNvSpPr>
          <p:nvPr>
            <p:ph type="sldNum" idx="10"/>
          </p:nvPr>
        </p:nvSpPr>
        <p:spPr>
          <a:xfrm>
            <a:off x="7696200" y="6248520"/>
            <a:ext cx="750480" cy="459720"/>
          </a:xfrm>
          <a:prstGeom prst="rect">
            <a:avLst/>
          </a:prstGeom>
        </p:spPr>
        <p:txBody>
          <a:bodyPr/>
          <a:lstStyle/>
          <a:p>
            <a:pPr algn="r">
              <a:buFont typeface="StarSymbol"/>
              <a:buChar char=""/>
            </a:pPr>
            <a:fld id="{D1718141-E131-4141-A1C1-3151B1911151}" type="slidenum">
              <a:rPr lang="en-US" smtClean="0"/>
              <a:pPr algn="r">
                <a:buFont typeface="StarSymbol"/>
                <a:buChar cha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74" name="PlaceHolder 2"/>
          <p:cNvSpPr>
            <a:spLocks noGrp="1"/>
          </p:cNvSpPr>
          <p:nvPr>
            <p:ph type="body"/>
          </p:nvPr>
        </p:nvSpPr>
        <p:spPr>
          <a:xfrm>
            <a:off x="685440" y="1980720"/>
            <a:ext cx="3787200" cy="1896840"/>
          </a:xfrm>
          <a:prstGeom prst="rect">
            <a:avLst/>
          </a:prstGeom>
        </p:spPr>
        <p:txBody>
          <a:bodyPr wrap="none" lIns="90000" tIns="46800" rIns="90000" bIns="46800"/>
          <a:lstStyle/>
          <a:p>
            <a:endParaRPr/>
          </a:p>
        </p:txBody>
      </p:sp>
      <p:sp>
        <p:nvSpPr>
          <p:cNvPr id="75" name="PlaceHolder 3"/>
          <p:cNvSpPr>
            <a:spLocks noGrp="1"/>
          </p:cNvSpPr>
          <p:nvPr>
            <p:ph type="body"/>
          </p:nvPr>
        </p:nvSpPr>
        <p:spPr>
          <a:xfrm>
            <a:off x="685440" y="4057920"/>
            <a:ext cx="3787200" cy="1896840"/>
          </a:xfrm>
          <a:prstGeom prst="rect">
            <a:avLst/>
          </a:prstGeom>
        </p:spPr>
        <p:txBody>
          <a:bodyPr wrap="none" lIns="90000" tIns="46800" rIns="90000" bIns="46800"/>
          <a:lstStyle/>
          <a:p>
            <a:endParaRPr/>
          </a:p>
        </p:txBody>
      </p:sp>
      <p:sp>
        <p:nvSpPr>
          <p:cNvPr id="76" name="PlaceHolder 4"/>
          <p:cNvSpPr>
            <a:spLocks noGrp="1"/>
          </p:cNvSpPr>
          <p:nvPr>
            <p:ph type="body"/>
          </p:nvPr>
        </p:nvSpPr>
        <p:spPr>
          <a:xfrm>
            <a:off x="4662360" y="1980720"/>
            <a:ext cx="3787200" cy="3977640"/>
          </a:xfrm>
          <a:prstGeom prst="rect">
            <a:avLst/>
          </a:prstGeom>
        </p:spPr>
        <p:txBody>
          <a:bodyPr wrap="none" lIns="90000" tIns="46800" rIns="90000" bIns="46800"/>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78" name="PlaceHolder 2"/>
          <p:cNvSpPr>
            <a:spLocks noGrp="1"/>
          </p:cNvSpPr>
          <p:nvPr>
            <p:ph type="body"/>
          </p:nvPr>
        </p:nvSpPr>
        <p:spPr>
          <a:xfrm>
            <a:off x="685440" y="1980720"/>
            <a:ext cx="3787200" cy="3977640"/>
          </a:xfrm>
          <a:prstGeom prst="rect">
            <a:avLst/>
          </a:prstGeom>
        </p:spPr>
        <p:txBody>
          <a:bodyPr wrap="none" lIns="90000" tIns="46800" rIns="90000" bIns="46800"/>
          <a:lstStyle/>
          <a:p>
            <a:endParaRPr/>
          </a:p>
        </p:txBody>
      </p:sp>
      <p:sp>
        <p:nvSpPr>
          <p:cNvPr id="79" name="PlaceHolder 3"/>
          <p:cNvSpPr>
            <a:spLocks noGrp="1"/>
          </p:cNvSpPr>
          <p:nvPr>
            <p:ph type="body"/>
          </p:nvPr>
        </p:nvSpPr>
        <p:spPr>
          <a:xfrm>
            <a:off x="4662360" y="1980720"/>
            <a:ext cx="3787200" cy="1896840"/>
          </a:xfrm>
          <a:prstGeom prst="rect">
            <a:avLst/>
          </a:prstGeom>
        </p:spPr>
        <p:txBody>
          <a:bodyPr wrap="none" lIns="90000" tIns="46800" rIns="90000" bIns="46800"/>
          <a:lstStyle/>
          <a:p>
            <a:endParaRPr/>
          </a:p>
        </p:txBody>
      </p:sp>
      <p:sp>
        <p:nvSpPr>
          <p:cNvPr id="80" name="PlaceHolder 4"/>
          <p:cNvSpPr>
            <a:spLocks noGrp="1"/>
          </p:cNvSpPr>
          <p:nvPr>
            <p:ph type="body"/>
          </p:nvPr>
        </p:nvSpPr>
        <p:spPr>
          <a:xfrm>
            <a:off x="4662360" y="4057920"/>
            <a:ext cx="3787200" cy="1896840"/>
          </a:xfrm>
          <a:prstGeom prst="rect">
            <a:avLst/>
          </a:prstGeom>
        </p:spPr>
        <p:txBody>
          <a:bodyPr wrap="none" lIns="90000" tIns="46800" rIns="90000" bIns="4680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82" name="PlaceHolder 2"/>
          <p:cNvSpPr>
            <a:spLocks noGrp="1"/>
          </p:cNvSpPr>
          <p:nvPr>
            <p:ph type="body"/>
          </p:nvPr>
        </p:nvSpPr>
        <p:spPr>
          <a:xfrm>
            <a:off x="685440" y="1980720"/>
            <a:ext cx="3787200" cy="1896840"/>
          </a:xfrm>
          <a:prstGeom prst="rect">
            <a:avLst/>
          </a:prstGeom>
        </p:spPr>
        <p:txBody>
          <a:bodyPr wrap="none" lIns="90000" tIns="46800" rIns="90000" bIns="46800"/>
          <a:lstStyle/>
          <a:p>
            <a:endParaRPr/>
          </a:p>
        </p:txBody>
      </p:sp>
      <p:sp>
        <p:nvSpPr>
          <p:cNvPr id="83" name="PlaceHolder 3"/>
          <p:cNvSpPr>
            <a:spLocks noGrp="1"/>
          </p:cNvSpPr>
          <p:nvPr>
            <p:ph type="body"/>
          </p:nvPr>
        </p:nvSpPr>
        <p:spPr>
          <a:xfrm>
            <a:off x="4662360" y="1980720"/>
            <a:ext cx="3787200" cy="1896840"/>
          </a:xfrm>
          <a:prstGeom prst="rect">
            <a:avLst/>
          </a:prstGeom>
        </p:spPr>
        <p:txBody>
          <a:bodyPr wrap="none" lIns="90000" tIns="46800" rIns="90000" bIns="46800"/>
          <a:lstStyle/>
          <a:p>
            <a:endParaRPr/>
          </a:p>
        </p:txBody>
      </p:sp>
      <p:sp>
        <p:nvSpPr>
          <p:cNvPr id="84" name="PlaceHolder 4"/>
          <p:cNvSpPr>
            <a:spLocks noGrp="1"/>
          </p:cNvSpPr>
          <p:nvPr>
            <p:ph type="body"/>
          </p:nvPr>
        </p:nvSpPr>
        <p:spPr>
          <a:xfrm>
            <a:off x="685440" y="4057920"/>
            <a:ext cx="7760880" cy="1896840"/>
          </a:xfrm>
          <a:prstGeom prst="rect">
            <a:avLst/>
          </a:prstGeom>
        </p:spPr>
        <p:txBody>
          <a:bodyPr wrap="none" lIns="90000" tIns="46800" rIns="90000" bIns="4680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86" name="PlaceHolder 2"/>
          <p:cNvSpPr>
            <a:spLocks noGrp="1"/>
          </p:cNvSpPr>
          <p:nvPr>
            <p:ph type="body"/>
          </p:nvPr>
        </p:nvSpPr>
        <p:spPr>
          <a:xfrm>
            <a:off x="685440" y="1980720"/>
            <a:ext cx="7761240" cy="1896840"/>
          </a:xfrm>
          <a:prstGeom prst="rect">
            <a:avLst/>
          </a:prstGeom>
        </p:spPr>
        <p:txBody>
          <a:bodyPr wrap="none" lIns="90000" tIns="46800" rIns="90000" bIns="46800"/>
          <a:lstStyle/>
          <a:p>
            <a:endParaRPr/>
          </a:p>
        </p:txBody>
      </p:sp>
      <p:sp>
        <p:nvSpPr>
          <p:cNvPr id="87" name="PlaceHolder 3"/>
          <p:cNvSpPr>
            <a:spLocks noGrp="1"/>
          </p:cNvSpPr>
          <p:nvPr>
            <p:ph type="body"/>
          </p:nvPr>
        </p:nvSpPr>
        <p:spPr>
          <a:xfrm>
            <a:off x="685440" y="4057920"/>
            <a:ext cx="7761240" cy="1896840"/>
          </a:xfrm>
          <a:prstGeom prst="rect">
            <a:avLst/>
          </a:prstGeom>
        </p:spPr>
        <p:txBody>
          <a:bodyPr wrap="none" lIns="90000" tIns="46800" rIns="90000" bIns="4680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89" name="PlaceHolder 2"/>
          <p:cNvSpPr>
            <a:spLocks noGrp="1"/>
          </p:cNvSpPr>
          <p:nvPr>
            <p:ph type="body"/>
          </p:nvPr>
        </p:nvSpPr>
        <p:spPr>
          <a:xfrm>
            <a:off x="685440" y="1980720"/>
            <a:ext cx="3787200" cy="1896840"/>
          </a:xfrm>
          <a:prstGeom prst="rect">
            <a:avLst/>
          </a:prstGeom>
        </p:spPr>
        <p:txBody>
          <a:bodyPr wrap="none" lIns="90000" tIns="46800" rIns="90000" bIns="46800"/>
          <a:lstStyle/>
          <a:p>
            <a:endParaRPr/>
          </a:p>
        </p:txBody>
      </p:sp>
      <p:sp>
        <p:nvSpPr>
          <p:cNvPr id="90" name="PlaceHolder 3"/>
          <p:cNvSpPr>
            <a:spLocks noGrp="1"/>
          </p:cNvSpPr>
          <p:nvPr>
            <p:ph type="body"/>
          </p:nvPr>
        </p:nvSpPr>
        <p:spPr>
          <a:xfrm>
            <a:off x="4662360" y="1980720"/>
            <a:ext cx="3787200" cy="1896840"/>
          </a:xfrm>
          <a:prstGeom prst="rect">
            <a:avLst/>
          </a:prstGeom>
        </p:spPr>
        <p:txBody>
          <a:bodyPr wrap="none" lIns="90000" tIns="46800" rIns="90000" bIns="46800"/>
          <a:lstStyle/>
          <a:p>
            <a:endParaRPr/>
          </a:p>
        </p:txBody>
      </p:sp>
      <p:sp>
        <p:nvSpPr>
          <p:cNvPr id="91" name="PlaceHolder 4"/>
          <p:cNvSpPr>
            <a:spLocks noGrp="1"/>
          </p:cNvSpPr>
          <p:nvPr>
            <p:ph type="body"/>
          </p:nvPr>
        </p:nvSpPr>
        <p:spPr>
          <a:xfrm>
            <a:off x="4662360" y="4057920"/>
            <a:ext cx="3787200" cy="1896840"/>
          </a:xfrm>
          <a:prstGeom prst="rect">
            <a:avLst/>
          </a:prstGeom>
        </p:spPr>
        <p:txBody>
          <a:bodyPr wrap="none" lIns="90000" tIns="46800" rIns="90000" bIns="46800"/>
          <a:lstStyle/>
          <a:p>
            <a:endParaRPr/>
          </a:p>
        </p:txBody>
      </p:sp>
      <p:sp>
        <p:nvSpPr>
          <p:cNvPr id="92" name="PlaceHolder 5"/>
          <p:cNvSpPr>
            <a:spLocks noGrp="1"/>
          </p:cNvSpPr>
          <p:nvPr>
            <p:ph type="body"/>
          </p:nvPr>
        </p:nvSpPr>
        <p:spPr>
          <a:xfrm>
            <a:off x="685440" y="4057920"/>
            <a:ext cx="3787200" cy="1896840"/>
          </a:xfrm>
          <a:prstGeom prst="rect">
            <a:avLst/>
          </a:prstGeom>
        </p:spPr>
        <p:txBody>
          <a:bodyPr wrap="none" lIns="90000" tIns="46800" rIns="90000" bIns="4680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94" name="PlaceHolder 2"/>
          <p:cNvSpPr>
            <a:spLocks noGrp="1"/>
          </p:cNvSpPr>
          <p:nvPr>
            <p:ph type="body"/>
          </p:nvPr>
        </p:nvSpPr>
        <p:spPr>
          <a:xfrm>
            <a:off x="685440" y="1980720"/>
            <a:ext cx="3787200" cy="1896840"/>
          </a:xfrm>
          <a:prstGeom prst="rect">
            <a:avLst/>
          </a:prstGeom>
        </p:spPr>
        <p:txBody>
          <a:bodyPr wrap="none" lIns="90000" tIns="46800" rIns="90000" bIns="46800"/>
          <a:lstStyle/>
          <a:p>
            <a:endParaRPr/>
          </a:p>
        </p:txBody>
      </p:sp>
      <p:sp>
        <p:nvSpPr>
          <p:cNvPr id="95" name="PlaceHolder 3"/>
          <p:cNvSpPr>
            <a:spLocks noGrp="1"/>
          </p:cNvSpPr>
          <p:nvPr>
            <p:ph type="body"/>
          </p:nvPr>
        </p:nvSpPr>
        <p:spPr>
          <a:xfrm>
            <a:off x="4662360" y="1980720"/>
            <a:ext cx="3787200" cy="1896840"/>
          </a:xfrm>
          <a:prstGeom prst="rect">
            <a:avLst/>
          </a:prstGeom>
        </p:spPr>
        <p:txBody>
          <a:bodyPr wrap="none" lIns="90000" tIns="46800" rIns="90000" bIns="4680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17" name="PlaceHolder 2"/>
          <p:cNvSpPr>
            <a:spLocks noGrp="1"/>
          </p:cNvSpPr>
          <p:nvPr>
            <p:ph type="body"/>
          </p:nvPr>
        </p:nvSpPr>
        <p:spPr>
          <a:xfrm>
            <a:off x="685440" y="1980720"/>
            <a:ext cx="3787200" cy="3977640"/>
          </a:xfrm>
          <a:prstGeom prst="rect">
            <a:avLst/>
          </a:prstGeom>
        </p:spPr>
        <p:txBody>
          <a:bodyPr wrap="none" lIns="90000" tIns="46800" rIns="90000" bIns="46800"/>
          <a:lstStyle/>
          <a:p>
            <a:endParaRPr/>
          </a:p>
        </p:txBody>
      </p:sp>
      <p:sp>
        <p:nvSpPr>
          <p:cNvPr id="18" name="PlaceHolder 3"/>
          <p:cNvSpPr>
            <a:spLocks noGrp="1"/>
          </p:cNvSpPr>
          <p:nvPr>
            <p:ph type="body"/>
          </p:nvPr>
        </p:nvSpPr>
        <p:spPr>
          <a:xfrm>
            <a:off x="4662360" y="1980720"/>
            <a:ext cx="3787200" cy="3977640"/>
          </a:xfrm>
          <a:prstGeom prst="rect">
            <a:avLst/>
          </a:prstGeom>
        </p:spPr>
        <p:txBody>
          <a:bodyPr wrap="none" lIns="90000" tIns="46800" rIns="90000" bIns="4680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685440" y="609480"/>
            <a:ext cx="7761240" cy="534888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22" name="PlaceHolder 2"/>
          <p:cNvSpPr>
            <a:spLocks noGrp="1"/>
          </p:cNvSpPr>
          <p:nvPr>
            <p:ph type="body"/>
          </p:nvPr>
        </p:nvSpPr>
        <p:spPr>
          <a:xfrm>
            <a:off x="685440" y="1980720"/>
            <a:ext cx="3787200" cy="1896840"/>
          </a:xfrm>
          <a:prstGeom prst="rect">
            <a:avLst/>
          </a:prstGeom>
        </p:spPr>
        <p:txBody>
          <a:bodyPr wrap="none" lIns="90000" tIns="46800" rIns="90000" bIns="46800"/>
          <a:lstStyle/>
          <a:p>
            <a:endParaRPr/>
          </a:p>
        </p:txBody>
      </p:sp>
      <p:sp>
        <p:nvSpPr>
          <p:cNvPr id="23" name="PlaceHolder 3"/>
          <p:cNvSpPr>
            <a:spLocks noGrp="1"/>
          </p:cNvSpPr>
          <p:nvPr>
            <p:ph type="body"/>
          </p:nvPr>
        </p:nvSpPr>
        <p:spPr>
          <a:xfrm>
            <a:off x="685440" y="4057920"/>
            <a:ext cx="3787200" cy="1896840"/>
          </a:xfrm>
          <a:prstGeom prst="rect">
            <a:avLst/>
          </a:prstGeom>
        </p:spPr>
        <p:txBody>
          <a:bodyPr wrap="none" lIns="90000" tIns="46800" rIns="90000" bIns="46800"/>
          <a:lstStyle/>
          <a:p>
            <a:endParaRPr/>
          </a:p>
        </p:txBody>
      </p:sp>
      <p:sp>
        <p:nvSpPr>
          <p:cNvPr id="24" name="PlaceHolder 4"/>
          <p:cNvSpPr>
            <a:spLocks noGrp="1"/>
          </p:cNvSpPr>
          <p:nvPr>
            <p:ph type="body"/>
          </p:nvPr>
        </p:nvSpPr>
        <p:spPr>
          <a:xfrm>
            <a:off x="4662360" y="1980720"/>
            <a:ext cx="3787200" cy="3977640"/>
          </a:xfrm>
          <a:prstGeom prst="rect">
            <a:avLst/>
          </a:prstGeom>
        </p:spPr>
        <p:txBody>
          <a:bodyPr wrap="none" lIns="90000" tIns="46800" rIns="90000" bIns="4680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26" name="PlaceHolder 2"/>
          <p:cNvSpPr>
            <a:spLocks noGrp="1"/>
          </p:cNvSpPr>
          <p:nvPr>
            <p:ph type="body"/>
          </p:nvPr>
        </p:nvSpPr>
        <p:spPr>
          <a:xfrm>
            <a:off x="685440" y="1980720"/>
            <a:ext cx="3787200" cy="3977640"/>
          </a:xfrm>
          <a:prstGeom prst="rect">
            <a:avLst/>
          </a:prstGeom>
        </p:spPr>
        <p:txBody>
          <a:bodyPr wrap="none" lIns="90000" tIns="46800" rIns="90000" bIns="46800"/>
          <a:lstStyle/>
          <a:p>
            <a:endParaRPr/>
          </a:p>
        </p:txBody>
      </p:sp>
      <p:sp>
        <p:nvSpPr>
          <p:cNvPr id="27" name="PlaceHolder 3"/>
          <p:cNvSpPr>
            <a:spLocks noGrp="1"/>
          </p:cNvSpPr>
          <p:nvPr>
            <p:ph type="body"/>
          </p:nvPr>
        </p:nvSpPr>
        <p:spPr>
          <a:xfrm>
            <a:off x="4662360" y="1980720"/>
            <a:ext cx="3787200" cy="1896840"/>
          </a:xfrm>
          <a:prstGeom prst="rect">
            <a:avLst/>
          </a:prstGeom>
        </p:spPr>
        <p:txBody>
          <a:bodyPr wrap="none" lIns="90000" tIns="46800" rIns="90000" bIns="46800"/>
          <a:lstStyle/>
          <a:p>
            <a:endParaRPr/>
          </a:p>
        </p:txBody>
      </p:sp>
      <p:sp>
        <p:nvSpPr>
          <p:cNvPr id="28" name="PlaceHolder 4"/>
          <p:cNvSpPr>
            <a:spLocks noGrp="1"/>
          </p:cNvSpPr>
          <p:nvPr>
            <p:ph type="body"/>
          </p:nvPr>
        </p:nvSpPr>
        <p:spPr>
          <a:xfrm>
            <a:off x="4662360" y="4057920"/>
            <a:ext cx="3787200" cy="1896840"/>
          </a:xfrm>
          <a:prstGeom prst="rect">
            <a:avLst/>
          </a:prstGeom>
        </p:spPr>
        <p:txBody>
          <a:bodyPr wrap="none" lIns="90000" tIns="46800" rIns="90000" bIns="4680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440" y="562680"/>
            <a:ext cx="7761240" cy="1226160"/>
          </a:xfrm>
          <a:prstGeom prst="rect">
            <a:avLst/>
          </a:prstGeom>
        </p:spPr>
        <p:txBody>
          <a:bodyPr wrap="none" lIns="90000" tIns="46800" rIns="90000" bIns="46800" anchor="ctr"/>
          <a:lstStyle/>
          <a:p>
            <a:pPr algn="ctr"/>
            <a:endParaRPr/>
          </a:p>
        </p:txBody>
      </p:sp>
      <p:sp>
        <p:nvSpPr>
          <p:cNvPr id="30" name="PlaceHolder 2"/>
          <p:cNvSpPr>
            <a:spLocks noGrp="1"/>
          </p:cNvSpPr>
          <p:nvPr>
            <p:ph type="body"/>
          </p:nvPr>
        </p:nvSpPr>
        <p:spPr>
          <a:xfrm>
            <a:off x="685440" y="1980720"/>
            <a:ext cx="3787200" cy="1896840"/>
          </a:xfrm>
          <a:prstGeom prst="rect">
            <a:avLst/>
          </a:prstGeom>
        </p:spPr>
        <p:txBody>
          <a:bodyPr wrap="none" lIns="90000" tIns="46800" rIns="90000" bIns="46800"/>
          <a:lstStyle/>
          <a:p>
            <a:endParaRPr/>
          </a:p>
        </p:txBody>
      </p:sp>
      <p:sp>
        <p:nvSpPr>
          <p:cNvPr id="31" name="PlaceHolder 3"/>
          <p:cNvSpPr>
            <a:spLocks noGrp="1"/>
          </p:cNvSpPr>
          <p:nvPr>
            <p:ph type="body"/>
          </p:nvPr>
        </p:nvSpPr>
        <p:spPr>
          <a:xfrm>
            <a:off x="4662360" y="1980720"/>
            <a:ext cx="3787200" cy="1896840"/>
          </a:xfrm>
          <a:prstGeom prst="rect">
            <a:avLst/>
          </a:prstGeom>
        </p:spPr>
        <p:txBody>
          <a:bodyPr wrap="none" lIns="90000" tIns="46800" rIns="90000" bIns="46800"/>
          <a:lstStyle/>
          <a:p>
            <a:endParaRPr/>
          </a:p>
        </p:txBody>
      </p:sp>
      <p:sp>
        <p:nvSpPr>
          <p:cNvPr id="32" name="PlaceHolder 4"/>
          <p:cNvSpPr>
            <a:spLocks noGrp="1"/>
          </p:cNvSpPr>
          <p:nvPr>
            <p:ph type="body"/>
          </p:nvPr>
        </p:nvSpPr>
        <p:spPr>
          <a:xfrm>
            <a:off x="685440" y="4057920"/>
            <a:ext cx="7760880" cy="1896840"/>
          </a:xfrm>
          <a:prstGeom prst="rect">
            <a:avLst/>
          </a:prstGeom>
        </p:spPr>
        <p:txBody>
          <a:bodyPr wrap="none" lIns="90000" tIns="46800" rIns="90000" bIns="4680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685440" y="609480"/>
            <a:ext cx="7761240" cy="1132200"/>
          </a:xfrm>
          <a:prstGeom prst="rect">
            <a:avLst/>
          </a:prstGeom>
        </p:spPr>
        <p:txBody>
          <a:bodyPr wrap="none" lIns="90000" tIns="46800" rIns="90000" bIns="46800" anchor="ctr"/>
          <a:lstStyle/>
          <a:p>
            <a:pPr algn="ctr"/>
            <a:r>
              <a:rPr lang="en-IN" dirty="0"/>
              <a:t>Click to edit the title text format</a:t>
            </a:r>
            <a:endParaRPr/>
          </a:p>
        </p:txBody>
      </p:sp>
      <p:sp>
        <p:nvSpPr>
          <p:cNvPr id="13" name="PlaceHolder 2"/>
          <p:cNvSpPr>
            <a:spLocks noGrp="1"/>
          </p:cNvSpPr>
          <p:nvPr>
            <p:ph type="body"/>
          </p:nvPr>
        </p:nvSpPr>
        <p:spPr>
          <a:xfrm>
            <a:off x="685440" y="1980720"/>
            <a:ext cx="7761240" cy="4267680"/>
          </a:xfrm>
          <a:prstGeom prst="rect">
            <a:avLst/>
          </a:prstGeom>
        </p:spPr>
        <p:txBody>
          <a:bodyPr wrap="none" lIns="90000" tIns="46800" rIns="90000" bIns="46800"/>
          <a:lstStyle/>
          <a:p>
            <a:pPr>
              <a:buFont typeface="StarSymbol"/>
              <a:buChar char=""/>
            </a:pPr>
            <a:r>
              <a:rPr lang="en-IN" dirty="0"/>
              <a:t>Click to edit the outline text format</a:t>
            </a:r>
            <a:endParaRPr/>
          </a:p>
          <a:p>
            <a:pPr lvl="1">
              <a:buFont typeface="Times New Roman"/>
              <a:buChar char="–"/>
            </a:pPr>
            <a:r>
              <a:rPr lang="en-IN" dirty="0"/>
              <a:t>Second Outline Level</a:t>
            </a:r>
            <a:endParaRPr/>
          </a:p>
          <a:p>
            <a:pPr lvl="2">
              <a:buFont typeface="Times New Roman"/>
              <a:buChar char="•"/>
            </a:pPr>
            <a:r>
              <a:rPr lang="en-IN" dirty="0"/>
              <a:t>Third Outline Level</a:t>
            </a:r>
            <a:endParaRPr/>
          </a:p>
          <a:p>
            <a:pPr lvl="3">
              <a:buFont typeface="Times New Roman"/>
              <a:buChar char="–"/>
            </a:pPr>
            <a:r>
              <a:rPr lang="en-IN" dirty="0"/>
              <a:t>Fourth Outline Level</a:t>
            </a:r>
            <a:endParaRPr/>
          </a:p>
          <a:p>
            <a:pPr lvl="4">
              <a:buFont typeface="Times New Roman"/>
              <a:buChar char="»"/>
            </a:pPr>
            <a:r>
              <a:rPr lang="en-IN" dirty="0"/>
              <a:t>Fifth Outline Level</a:t>
            </a:r>
            <a:endParaRPr/>
          </a:p>
          <a:p>
            <a:pPr lvl="5">
              <a:buFont typeface="Times New Roman"/>
              <a:buChar char="»"/>
            </a:pPr>
            <a:r>
              <a:rPr lang="en-IN" dirty="0"/>
              <a:t>Sixth Outline Level</a:t>
            </a:r>
            <a:endParaRPr/>
          </a:p>
          <a:p>
            <a:pPr lvl="6">
              <a:buFont typeface="Times New Roman"/>
              <a:buChar char="»"/>
            </a:pPr>
            <a:r>
              <a:rPr lang="en-IN" dirty="0"/>
              <a:t>Seventh Outline Level</a:t>
            </a:r>
            <a:endParaRPr/>
          </a:p>
        </p:txBody>
      </p:sp>
      <p:sp>
        <p:nvSpPr>
          <p:cNvPr id="2" name="CustomShape 3"/>
          <p:cNvSpPr/>
          <p:nvPr/>
        </p:nvSpPr>
        <p:spPr>
          <a:xfrm>
            <a:off x="685800" y="6248520"/>
            <a:ext cx="1905120" cy="460080"/>
          </a:xfrm>
          <a:prstGeom prst="rect">
            <a:avLst/>
          </a:prstGeom>
        </p:spPr>
      </p:sp>
      <p:sp>
        <p:nvSpPr>
          <p:cNvPr id="3" name="CustomShape 4"/>
          <p:cNvSpPr/>
          <p:nvPr/>
        </p:nvSpPr>
        <p:spPr>
          <a:xfrm>
            <a:off x="3124080" y="6248520"/>
            <a:ext cx="2895840" cy="460080"/>
          </a:xfrm>
          <a:prstGeom prst="rect">
            <a:avLst/>
          </a:prstGeom>
        </p:spPr>
      </p:sp>
      <p:pic>
        <p:nvPicPr>
          <p:cNvPr id="5" name="Picture 4"/>
          <p:cNvPicPr/>
          <p:nvPr/>
        </p:nvPicPr>
        <p:blipFill>
          <a:blip r:embed="rId14"/>
          <a:stretch>
            <a:fillRect/>
          </a:stretch>
        </p:blipFill>
        <p:spPr>
          <a:xfrm>
            <a:off x="7991640" y="76320"/>
            <a:ext cx="1076040" cy="761760"/>
          </a:xfrm>
          <a:prstGeom prst="rect">
            <a:avLst/>
          </a:prstGeom>
        </p:spPr>
      </p:pic>
      <p:pic>
        <p:nvPicPr>
          <p:cNvPr id="6" name="Picture 5"/>
          <p:cNvPicPr/>
          <p:nvPr/>
        </p:nvPicPr>
        <p:blipFill>
          <a:blip r:embed="rId15"/>
          <a:stretch>
            <a:fillRect/>
          </a:stretch>
        </p:blipFill>
        <p:spPr>
          <a:xfrm>
            <a:off x="76320" y="76320"/>
            <a:ext cx="685800" cy="685800"/>
          </a:xfrm>
          <a:prstGeom prst="rect">
            <a:avLst/>
          </a:prstGeom>
        </p:spPr>
      </p:pic>
      <p:sp>
        <p:nvSpPr>
          <p:cNvPr id="7" name="Line 6"/>
          <p:cNvSpPr/>
          <p:nvPr/>
        </p:nvSpPr>
        <p:spPr>
          <a:xfrm>
            <a:off x="838080" y="152280"/>
            <a:ext cx="6858000" cy="1800"/>
          </a:xfrm>
          <a:prstGeom prst="line">
            <a:avLst/>
          </a:prstGeom>
          <a:ln w="9360">
            <a:solidFill>
              <a:srgbClr val="000000"/>
            </a:solidFill>
            <a:miter/>
          </a:ln>
        </p:spPr>
      </p:sp>
      <p:sp>
        <p:nvSpPr>
          <p:cNvPr id="8" name="Line 7"/>
          <p:cNvSpPr/>
          <p:nvPr/>
        </p:nvSpPr>
        <p:spPr>
          <a:xfrm>
            <a:off x="838080" y="228600"/>
            <a:ext cx="5334120" cy="1440"/>
          </a:xfrm>
          <a:prstGeom prst="line">
            <a:avLst/>
          </a:prstGeom>
          <a:ln w="9360">
            <a:solidFill>
              <a:srgbClr val="000000"/>
            </a:solidFill>
            <a:miter/>
          </a:ln>
        </p:spPr>
      </p:sp>
      <p:sp>
        <p:nvSpPr>
          <p:cNvPr id="9" name="Line 8"/>
          <p:cNvSpPr/>
          <p:nvPr/>
        </p:nvSpPr>
        <p:spPr>
          <a:xfrm>
            <a:off x="838080" y="304920"/>
            <a:ext cx="3581640" cy="1440"/>
          </a:xfrm>
          <a:prstGeom prst="line">
            <a:avLst/>
          </a:prstGeom>
          <a:ln w="9360">
            <a:solidFill>
              <a:srgbClr val="000000"/>
            </a:solidFill>
            <a:miter/>
          </a:ln>
        </p:spPr>
      </p:sp>
      <p:sp>
        <p:nvSpPr>
          <p:cNvPr id="10" name="Line 9"/>
          <p:cNvSpPr/>
          <p:nvPr/>
        </p:nvSpPr>
        <p:spPr>
          <a:xfrm>
            <a:off x="152280" y="838080"/>
            <a:ext cx="1800" cy="5715000"/>
          </a:xfrm>
          <a:prstGeom prst="line">
            <a:avLst/>
          </a:prstGeom>
          <a:ln w="9360">
            <a:solidFill>
              <a:srgbClr val="000000"/>
            </a:solidFill>
            <a:miter/>
          </a:ln>
        </p:spPr>
      </p:sp>
      <p:sp>
        <p:nvSpPr>
          <p:cNvPr id="11" name="CustomShape 10"/>
          <p:cNvSpPr/>
          <p:nvPr/>
        </p:nvSpPr>
        <p:spPr>
          <a:xfrm>
            <a:off x="-86040" y="6019920"/>
            <a:ext cx="302040" cy="838080"/>
          </a:xfrm>
          <a:prstGeom prst="rect">
            <a:avLst/>
          </a:prstGeom>
        </p:spPr>
        <p:txBody>
          <a:bodyPr vert="vert" lIns="90000" tIns="46800" rIns="90000" bIns="46800"/>
          <a:lstStyle/>
          <a:p>
            <a:pPr>
              <a:buFont typeface="StarSymbol"/>
              <a:buChar char=""/>
            </a:pPr>
            <a:r>
              <a:rPr lang="en-US" sz="800">
                <a:solidFill>
                  <a:srgbClr val="808080"/>
                </a:solidFill>
              </a:rPr>
              <a:t>IIIT Hyderabad</a:t>
            </a:r>
            <a:endParaRPr/>
          </a:p>
        </p:txBody>
      </p:sp>
      <p:sp>
        <p:nvSpPr>
          <p:cNvPr id="14" name="Footer Placeholder 13"/>
          <p:cNvSpPr>
            <a:spLocks noGrp="1"/>
          </p:cNvSpPr>
          <p:nvPr>
            <p:ph type="ftr" sz="quarter" idx="3"/>
          </p:nvPr>
        </p:nvSpPr>
        <p:spPr>
          <a:xfrm>
            <a:off x="685800" y="6356350"/>
            <a:ext cx="7772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210EB5-1E7C-4F35-8450-8FD03645CDA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 name="Picture 43"/>
          <p:cNvPicPr/>
          <p:nvPr/>
        </p:nvPicPr>
        <p:blipFill>
          <a:blip r:embed="rId14"/>
          <a:stretch>
            <a:fillRect/>
          </a:stretch>
        </p:blipFill>
        <p:spPr>
          <a:xfrm>
            <a:off x="7991640" y="76320"/>
            <a:ext cx="1076040" cy="761760"/>
          </a:xfrm>
          <a:prstGeom prst="rect">
            <a:avLst/>
          </a:prstGeom>
        </p:spPr>
      </p:pic>
      <p:pic>
        <p:nvPicPr>
          <p:cNvPr id="45" name="Picture 44"/>
          <p:cNvPicPr/>
          <p:nvPr/>
        </p:nvPicPr>
        <p:blipFill>
          <a:blip r:embed="rId15"/>
          <a:stretch>
            <a:fillRect/>
          </a:stretch>
        </p:blipFill>
        <p:spPr>
          <a:xfrm>
            <a:off x="76320" y="76320"/>
            <a:ext cx="685800" cy="685800"/>
          </a:xfrm>
          <a:prstGeom prst="rect">
            <a:avLst/>
          </a:prstGeom>
        </p:spPr>
      </p:pic>
      <p:sp>
        <p:nvSpPr>
          <p:cNvPr id="46" name="Line 1"/>
          <p:cNvSpPr/>
          <p:nvPr/>
        </p:nvSpPr>
        <p:spPr>
          <a:xfrm>
            <a:off x="838080" y="152280"/>
            <a:ext cx="6858000" cy="1800"/>
          </a:xfrm>
          <a:prstGeom prst="line">
            <a:avLst/>
          </a:prstGeom>
          <a:ln w="9360">
            <a:solidFill>
              <a:srgbClr val="000000"/>
            </a:solidFill>
            <a:miter/>
          </a:ln>
        </p:spPr>
      </p:sp>
      <p:sp>
        <p:nvSpPr>
          <p:cNvPr id="47" name="Line 2"/>
          <p:cNvSpPr/>
          <p:nvPr/>
        </p:nvSpPr>
        <p:spPr>
          <a:xfrm>
            <a:off x="838080" y="228600"/>
            <a:ext cx="5334120" cy="1440"/>
          </a:xfrm>
          <a:prstGeom prst="line">
            <a:avLst/>
          </a:prstGeom>
          <a:ln w="9360">
            <a:solidFill>
              <a:srgbClr val="000000"/>
            </a:solidFill>
            <a:miter/>
          </a:ln>
        </p:spPr>
      </p:sp>
      <p:sp>
        <p:nvSpPr>
          <p:cNvPr id="48" name="Line 3"/>
          <p:cNvSpPr/>
          <p:nvPr/>
        </p:nvSpPr>
        <p:spPr>
          <a:xfrm>
            <a:off x="838080" y="304920"/>
            <a:ext cx="3581640" cy="1440"/>
          </a:xfrm>
          <a:prstGeom prst="line">
            <a:avLst/>
          </a:prstGeom>
          <a:ln w="9360">
            <a:solidFill>
              <a:srgbClr val="000000"/>
            </a:solidFill>
            <a:miter/>
          </a:ln>
        </p:spPr>
      </p:sp>
      <p:sp>
        <p:nvSpPr>
          <p:cNvPr id="49" name="Line 4"/>
          <p:cNvSpPr/>
          <p:nvPr/>
        </p:nvSpPr>
        <p:spPr>
          <a:xfrm>
            <a:off x="152280" y="838080"/>
            <a:ext cx="1800" cy="5715000"/>
          </a:xfrm>
          <a:prstGeom prst="line">
            <a:avLst/>
          </a:prstGeom>
          <a:ln w="9360">
            <a:solidFill>
              <a:srgbClr val="000000"/>
            </a:solidFill>
            <a:miter/>
          </a:ln>
        </p:spPr>
      </p:sp>
      <p:sp>
        <p:nvSpPr>
          <p:cNvPr id="50" name="Line 5"/>
          <p:cNvSpPr/>
          <p:nvPr/>
        </p:nvSpPr>
        <p:spPr>
          <a:xfrm>
            <a:off x="228600" y="838080"/>
            <a:ext cx="1440" cy="4343400"/>
          </a:xfrm>
          <a:prstGeom prst="line">
            <a:avLst/>
          </a:prstGeom>
          <a:ln w="9360">
            <a:solidFill>
              <a:srgbClr val="000000"/>
            </a:solidFill>
            <a:miter/>
          </a:ln>
        </p:spPr>
      </p:sp>
      <p:sp>
        <p:nvSpPr>
          <p:cNvPr id="51" name="Line 6"/>
          <p:cNvSpPr/>
          <p:nvPr/>
        </p:nvSpPr>
        <p:spPr>
          <a:xfrm>
            <a:off x="304920" y="838080"/>
            <a:ext cx="1440" cy="2895840"/>
          </a:xfrm>
          <a:prstGeom prst="line">
            <a:avLst/>
          </a:prstGeom>
          <a:ln w="9360">
            <a:solidFill>
              <a:srgbClr val="000000"/>
            </a:solidFill>
            <a:miter/>
          </a:ln>
        </p:spPr>
      </p:sp>
      <p:sp>
        <p:nvSpPr>
          <p:cNvPr id="52" name="Line 7"/>
          <p:cNvSpPr/>
          <p:nvPr/>
        </p:nvSpPr>
        <p:spPr>
          <a:xfrm>
            <a:off x="7391520" y="6705720"/>
            <a:ext cx="1600200" cy="1440"/>
          </a:xfrm>
          <a:prstGeom prst="line">
            <a:avLst/>
          </a:prstGeom>
          <a:ln w="9360">
            <a:solidFill>
              <a:srgbClr val="000000"/>
            </a:solidFill>
            <a:miter/>
          </a:ln>
        </p:spPr>
      </p:sp>
      <p:sp>
        <p:nvSpPr>
          <p:cNvPr id="53" name="Line 8"/>
          <p:cNvSpPr/>
          <p:nvPr/>
        </p:nvSpPr>
        <p:spPr>
          <a:xfrm>
            <a:off x="8991720" y="5334120"/>
            <a:ext cx="1440" cy="1371600"/>
          </a:xfrm>
          <a:prstGeom prst="line">
            <a:avLst/>
          </a:prstGeom>
          <a:ln w="9360">
            <a:solidFill>
              <a:srgbClr val="000000"/>
            </a:solidFill>
            <a:miter/>
          </a:ln>
        </p:spPr>
      </p:sp>
      <p:sp>
        <p:nvSpPr>
          <p:cNvPr id="54" name="Line 9"/>
          <p:cNvSpPr/>
          <p:nvPr/>
        </p:nvSpPr>
        <p:spPr>
          <a:xfrm>
            <a:off x="7696080" y="6629400"/>
            <a:ext cx="1219320" cy="1440"/>
          </a:xfrm>
          <a:prstGeom prst="line">
            <a:avLst/>
          </a:prstGeom>
          <a:ln w="9360">
            <a:solidFill>
              <a:srgbClr val="000000"/>
            </a:solidFill>
            <a:miter/>
          </a:ln>
        </p:spPr>
      </p:sp>
      <p:sp>
        <p:nvSpPr>
          <p:cNvPr id="55" name="Line 10"/>
          <p:cNvSpPr/>
          <p:nvPr/>
        </p:nvSpPr>
        <p:spPr>
          <a:xfrm>
            <a:off x="8915400" y="5562720"/>
            <a:ext cx="1440" cy="1066680"/>
          </a:xfrm>
          <a:prstGeom prst="line">
            <a:avLst/>
          </a:prstGeom>
          <a:ln w="9360">
            <a:solidFill>
              <a:srgbClr val="000000"/>
            </a:solidFill>
            <a:miter/>
          </a:ln>
        </p:spPr>
      </p:sp>
      <p:sp>
        <p:nvSpPr>
          <p:cNvPr id="56" name="Line 11"/>
          <p:cNvSpPr/>
          <p:nvPr/>
        </p:nvSpPr>
        <p:spPr>
          <a:xfrm>
            <a:off x="8001000" y="6553080"/>
            <a:ext cx="838080" cy="1800"/>
          </a:xfrm>
          <a:prstGeom prst="line">
            <a:avLst/>
          </a:prstGeom>
          <a:ln w="9360">
            <a:solidFill>
              <a:srgbClr val="000000"/>
            </a:solidFill>
            <a:miter/>
          </a:ln>
        </p:spPr>
      </p:sp>
      <p:sp>
        <p:nvSpPr>
          <p:cNvPr id="57" name="Line 12"/>
          <p:cNvSpPr/>
          <p:nvPr/>
        </p:nvSpPr>
        <p:spPr>
          <a:xfrm>
            <a:off x="8839080" y="5791320"/>
            <a:ext cx="1800" cy="761760"/>
          </a:xfrm>
          <a:prstGeom prst="line">
            <a:avLst/>
          </a:prstGeom>
          <a:ln w="9360">
            <a:solidFill>
              <a:srgbClr val="000000"/>
            </a:solidFill>
            <a:miter/>
          </a:ln>
        </p:spPr>
      </p:sp>
      <p:sp>
        <p:nvSpPr>
          <p:cNvPr id="58" name="CustomShape 13"/>
          <p:cNvSpPr/>
          <p:nvPr/>
        </p:nvSpPr>
        <p:spPr>
          <a:xfrm>
            <a:off x="-86040" y="6019920"/>
            <a:ext cx="302040" cy="838080"/>
          </a:xfrm>
          <a:prstGeom prst="rect">
            <a:avLst/>
          </a:prstGeom>
        </p:spPr>
        <p:txBody>
          <a:bodyPr vert="vert" lIns="90000" tIns="46800" rIns="90000" bIns="46800"/>
          <a:lstStyle/>
          <a:p>
            <a:pPr>
              <a:buFont typeface="StarSymbol"/>
              <a:buChar char=""/>
            </a:pPr>
            <a:r>
              <a:rPr lang="en-US" sz="800">
                <a:solidFill>
                  <a:srgbClr val="808080"/>
                </a:solidFill>
              </a:rPr>
              <a:t>IIIT Hyderabad</a:t>
            </a:r>
            <a:endParaRPr/>
          </a:p>
        </p:txBody>
      </p:sp>
      <p:sp>
        <p:nvSpPr>
          <p:cNvPr id="59" name="PlaceHolder 14"/>
          <p:cNvSpPr>
            <a:spLocks noGrp="1"/>
          </p:cNvSpPr>
          <p:nvPr>
            <p:ph type="title"/>
          </p:nvPr>
        </p:nvSpPr>
        <p:spPr>
          <a:xfrm>
            <a:off x="685440" y="609480"/>
            <a:ext cx="7761240" cy="1132200"/>
          </a:xfrm>
          <a:prstGeom prst="rect">
            <a:avLst/>
          </a:prstGeom>
        </p:spPr>
        <p:txBody>
          <a:bodyPr wrap="none" lIns="90000" tIns="46800" rIns="90000" bIns="46800" anchor="ctr"/>
          <a:lstStyle/>
          <a:p>
            <a:pPr algn="ctr"/>
            <a:r>
              <a:rPr lang="en-IN"/>
              <a:t>Click to edit the title text format</a:t>
            </a:r>
            <a:endParaRPr/>
          </a:p>
        </p:txBody>
      </p:sp>
      <p:sp>
        <p:nvSpPr>
          <p:cNvPr id="60" name="PlaceHolder 15"/>
          <p:cNvSpPr>
            <a:spLocks noGrp="1"/>
          </p:cNvSpPr>
          <p:nvPr>
            <p:ph type="body"/>
          </p:nvPr>
        </p:nvSpPr>
        <p:spPr>
          <a:xfrm>
            <a:off x="685440" y="1980720"/>
            <a:ext cx="7761240" cy="3977640"/>
          </a:xfrm>
          <a:prstGeom prst="rect">
            <a:avLst/>
          </a:prstGeom>
        </p:spPr>
        <p:txBody>
          <a:bodyPr wrap="none" lIns="90000" tIns="46800" rIns="90000" bIns="46800"/>
          <a:lstStyle/>
          <a:p>
            <a:pPr>
              <a:buFont typeface="StarSymbol"/>
              <a:buChar char=""/>
            </a:pPr>
            <a:r>
              <a:rPr lang="en-IN"/>
              <a:t>Click to edit the outline text format</a:t>
            </a:r>
            <a:endParaRPr/>
          </a:p>
          <a:p>
            <a:pPr lvl="1">
              <a:buFont typeface="Times New Roman"/>
              <a:buChar char="–"/>
            </a:pPr>
            <a:r>
              <a:rPr lang="en-IN"/>
              <a:t>Second Outline Level</a:t>
            </a:r>
            <a:endParaRPr/>
          </a:p>
          <a:p>
            <a:pPr lvl="2">
              <a:buFont typeface="Times New Roman"/>
              <a:buChar char="•"/>
            </a:pPr>
            <a:r>
              <a:rPr lang="en-IN"/>
              <a:t>Third Outline Level</a:t>
            </a:r>
            <a:endParaRPr/>
          </a:p>
          <a:p>
            <a:pPr lvl="3">
              <a:buFont typeface="Times New Roman"/>
              <a:buChar char="–"/>
            </a:pPr>
            <a:r>
              <a:rPr lang="en-IN"/>
              <a:t>Fourth Outline Level</a:t>
            </a:r>
            <a:endParaRPr/>
          </a:p>
          <a:p>
            <a:pPr lvl="4">
              <a:buFont typeface="Times New Roman"/>
              <a:buChar char="»"/>
            </a:pPr>
            <a:r>
              <a:rPr lang="en-IN"/>
              <a:t>Fifth Outline Level</a:t>
            </a:r>
            <a:endParaRPr/>
          </a:p>
          <a:p>
            <a:pPr lvl="5">
              <a:buFont typeface="Times New Roman"/>
              <a:buChar char="»"/>
            </a:pPr>
            <a:r>
              <a:rPr lang="en-IN"/>
              <a:t>Sixth Outline Level</a:t>
            </a:r>
            <a:endParaRPr/>
          </a:p>
          <a:p>
            <a:pPr lvl="6">
              <a:buFont typeface="Times New Roman"/>
              <a:buChar char="»"/>
            </a:pPr>
            <a:r>
              <a:rPr lang="en-IN"/>
              <a:t>Seventh Outline Level</a:t>
            </a:r>
            <a:endParaRPr/>
          </a:p>
        </p:txBody>
      </p:sp>
      <p:sp>
        <p:nvSpPr>
          <p:cNvPr id="61" name="CustomShape 16"/>
          <p:cNvSpPr/>
          <p:nvPr/>
        </p:nvSpPr>
        <p:spPr>
          <a:xfrm>
            <a:off x="685800" y="5867280"/>
            <a:ext cx="1905120" cy="457200"/>
          </a:xfrm>
          <a:prstGeom prst="rect">
            <a:avLst/>
          </a:prstGeom>
        </p:spPr>
      </p:sp>
      <p:sp>
        <p:nvSpPr>
          <p:cNvPr id="62" name="CustomShape 17"/>
          <p:cNvSpPr/>
          <p:nvPr/>
        </p:nvSpPr>
        <p:spPr>
          <a:xfrm>
            <a:off x="3124080" y="5867280"/>
            <a:ext cx="2895840" cy="457200"/>
          </a:xfrm>
          <a:prstGeom prst="rect">
            <a:avLst/>
          </a:prstGeom>
        </p:spPr>
      </p:sp>
      <p:sp>
        <p:nvSpPr>
          <p:cNvPr id="63" name="PlaceHolder 18"/>
          <p:cNvSpPr>
            <a:spLocks noGrp="1"/>
          </p:cNvSpPr>
          <p:nvPr>
            <p:ph type="sldNum"/>
          </p:nvPr>
        </p:nvSpPr>
        <p:spPr>
          <a:xfrm>
            <a:off x="6552720" y="5866920"/>
            <a:ext cx="1893960" cy="446400"/>
          </a:xfrm>
          <a:prstGeom prst="rect">
            <a:avLst/>
          </a:prstGeom>
        </p:spPr>
        <p:txBody>
          <a:bodyPr lIns="90000" tIns="46800" rIns="90000" bIns="46800"/>
          <a:lstStyle/>
          <a:p>
            <a:pPr>
              <a:buSzPct val="45000"/>
              <a:buFont typeface="StarSymbol"/>
              <a:buChar char=""/>
            </a:pPr>
            <a:fld id="{615171A1-9151-4191-9171-8161C1718191}" type="slidenum">
              <a:rPr lang="en-US" sz="1400">
                <a:ea typeface="DejaVu Sans"/>
              </a:rPr>
              <a:pPr>
                <a:buSzPct val="45000"/>
                <a:buFont typeface="StarSymbol"/>
                <a:buChar char=""/>
              </a:pPr>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3.jpeg"/><Relationship Id="rId7"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11.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tiff"/><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5.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7.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6.bin"/><Relationship Id="rId4" Type="http://schemas.openxmlformats.org/officeDocument/2006/relationships/image" Target="../media/image87.gif"/></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18" Type="http://schemas.openxmlformats.org/officeDocument/2006/relationships/image" Target="../media/image103.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17" Type="http://schemas.openxmlformats.org/officeDocument/2006/relationships/image" Target="../media/image102.jpeg"/><Relationship Id="rId2" Type="http://schemas.openxmlformats.org/officeDocument/2006/relationships/notesSlide" Target="../notesSlides/notesSlide35.xml"/><Relationship Id="rId16" Type="http://schemas.openxmlformats.org/officeDocument/2006/relationships/image" Target="../media/image101.jpeg"/><Relationship Id="rId20"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5" Type="http://schemas.openxmlformats.org/officeDocument/2006/relationships/image" Target="../media/image100.jpeg"/><Relationship Id="rId10" Type="http://schemas.openxmlformats.org/officeDocument/2006/relationships/image" Target="../media/image95.jpeg"/><Relationship Id="rId19" Type="http://schemas.openxmlformats.org/officeDocument/2006/relationships/image" Target="../media/image104.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128.emf"/><Relationship Id="rId7" Type="http://schemas.openxmlformats.org/officeDocument/2006/relationships/image" Target="../media/image132.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1.emf"/><Relationship Id="rId5" Type="http://schemas.openxmlformats.org/officeDocument/2006/relationships/image" Target="../media/image130.emf"/><Relationship Id="rId4" Type="http://schemas.openxmlformats.org/officeDocument/2006/relationships/image" Target="../media/image129.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eg"/><Relationship Id="rId16"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56.jpeg"/><Relationship Id="rId4" Type="http://schemas.openxmlformats.org/officeDocument/2006/relationships/image" Target="../media/image55.jpeg"/></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56.jpeg"/><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notesSlide" Target="../notesSlides/notesSlide4.xml"/><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70.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12" Type="http://schemas.openxmlformats.org/officeDocument/2006/relationships/image" Target="../media/image157.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slides/_rels/slide71.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9.jpe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68.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ustomShape 1"/>
          <p:cNvSpPr/>
          <p:nvPr/>
        </p:nvSpPr>
        <p:spPr>
          <a:xfrm>
            <a:off x="685800" y="864154"/>
            <a:ext cx="7772400" cy="4469846"/>
          </a:xfrm>
          <a:prstGeom prst="rect">
            <a:avLst/>
          </a:prstGeom>
        </p:spPr>
      </p:sp>
      <p:sp>
        <p:nvSpPr>
          <p:cNvPr id="3" name="TextBox 2"/>
          <p:cNvSpPr txBox="1"/>
          <p:nvPr/>
        </p:nvSpPr>
        <p:spPr>
          <a:xfrm>
            <a:off x="1066800" y="1397675"/>
            <a:ext cx="7467600" cy="1323439"/>
          </a:xfrm>
          <a:prstGeom prst="rect">
            <a:avLst/>
          </a:prstGeom>
          <a:noFill/>
        </p:spPr>
        <p:txBody>
          <a:bodyPr wrap="square" rtlCol="0">
            <a:spAutoFit/>
          </a:bodyPr>
          <a:lstStyle/>
          <a:p>
            <a:pPr algn="ctr"/>
            <a:r>
              <a:rPr lang="en-US" sz="4000" b="1" dirty="0" smtClean="0"/>
              <a:t>Learning Semantic Interaction Among Indoor Objects</a:t>
            </a:r>
            <a:endParaRPr lang="en-US" sz="4000" b="1" dirty="0"/>
          </a:p>
        </p:txBody>
      </p:sp>
      <p:sp>
        <p:nvSpPr>
          <p:cNvPr id="5" name="TextBox 4"/>
          <p:cNvSpPr txBox="1"/>
          <p:nvPr/>
        </p:nvSpPr>
        <p:spPr>
          <a:xfrm>
            <a:off x="609600" y="3390037"/>
            <a:ext cx="8001000" cy="1615827"/>
          </a:xfrm>
          <a:prstGeom prst="rect">
            <a:avLst/>
          </a:prstGeom>
          <a:noFill/>
        </p:spPr>
        <p:txBody>
          <a:bodyPr wrap="square" rtlCol="0">
            <a:spAutoFit/>
          </a:bodyPr>
          <a:lstStyle/>
          <a:p>
            <a:pPr algn="ctr"/>
            <a:r>
              <a:rPr lang="en-US" sz="2400" dirty="0" smtClean="0"/>
              <a:t>Presented by,</a:t>
            </a:r>
          </a:p>
          <a:p>
            <a:pPr algn="ctr"/>
            <a:r>
              <a:rPr lang="en-US" sz="2400" dirty="0" err="1" smtClean="0"/>
              <a:t>Swagatika</a:t>
            </a:r>
            <a:r>
              <a:rPr lang="en-US" sz="2400" dirty="0" smtClean="0"/>
              <a:t> Panda</a:t>
            </a:r>
          </a:p>
          <a:p>
            <a:pPr algn="ctr"/>
            <a:r>
              <a:rPr lang="en-US" sz="2000" dirty="0" smtClean="0"/>
              <a:t>Advisors:  Dr. A.H. Abdul Hafez, </a:t>
            </a:r>
            <a:r>
              <a:rPr lang="en-US" sz="2000" smtClean="0"/>
              <a:t>Prof. C.V</a:t>
            </a:r>
            <a:r>
              <a:rPr lang="en-US" sz="2000" dirty="0" smtClean="0"/>
              <a:t>. </a:t>
            </a:r>
            <a:r>
              <a:rPr lang="en-US" sz="2000" dirty="0" err="1" smtClean="0"/>
              <a:t>Jawahar</a:t>
            </a:r>
            <a:endParaRPr lang="en-US" sz="2000" dirty="0" smtClean="0"/>
          </a:p>
          <a:p>
            <a:pPr algn="ctr">
              <a:lnSpc>
                <a:spcPct val="150000"/>
              </a:lnSpc>
            </a:pPr>
            <a:r>
              <a:rPr lang="en-US" dirty="0" smtClean="0"/>
              <a:t> </a:t>
            </a:r>
            <a:r>
              <a:rPr lang="en-US" i="1" dirty="0" smtClean="0"/>
              <a:t>Center for Visual Information Technology, IIIT-Hyderabad , India</a:t>
            </a:r>
            <a:endParaRPr lang="en-US" i="1" dirty="0"/>
          </a:p>
        </p:txBody>
      </p:sp>
    </p:spTree>
  </p:cSld>
  <p:clrMapOvr>
    <a:masterClrMapping/>
  </p:clrMapOvr>
  <p:transition advTm="1003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7620000" y="1371600"/>
            <a:ext cx="1371600" cy="4572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
          <p:cNvGrpSpPr/>
          <p:nvPr/>
        </p:nvGrpSpPr>
        <p:grpSpPr>
          <a:xfrm>
            <a:off x="685800" y="609480"/>
            <a:ext cx="7772400" cy="4734045"/>
            <a:chOff x="685800" y="609480"/>
            <a:chExt cx="77724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1219200" y="1752600"/>
              <a:ext cx="6705600" cy="1754326"/>
            </a:xfrm>
            <a:prstGeom prst="rect">
              <a:avLst/>
            </a:prstGeom>
            <a:noFill/>
          </p:spPr>
          <p:txBody>
            <a:bodyPr wrap="square" rtlCol="0">
              <a:spAutoFit/>
            </a:bodyPr>
            <a:lstStyle/>
            <a:p>
              <a:pPr algn="ctr"/>
              <a:r>
                <a:rPr lang="en-US" sz="5400" dirty="0" smtClean="0">
                  <a:solidFill>
                    <a:schemeClr val="bg1">
                      <a:lumMod val="65000"/>
                    </a:schemeClr>
                  </a:solidFill>
                </a:rPr>
                <a:t>What makes our job difficult ??</a:t>
              </a:r>
              <a:endParaRPr lang="en-US" sz="5400" dirty="0">
                <a:solidFill>
                  <a:schemeClr val="bg1">
                    <a:lumMod val="65000"/>
                  </a:schemeClr>
                </a:solidFill>
              </a:endParaRPr>
            </a:p>
          </p:txBody>
        </p:sp>
        <p:pic>
          <p:nvPicPr>
            <p:cNvPr id="4" name="Picture 3" descr="question.jpg"/>
            <p:cNvPicPr>
              <a:picLocks noChangeAspect="1"/>
            </p:cNvPicPr>
            <p:nvPr/>
          </p:nvPicPr>
          <p:blipFill>
            <a:blip r:embed="rId3"/>
            <a:stretch>
              <a:fillRect/>
            </a:stretch>
          </p:blipFill>
          <p:spPr>
            <a:xfrm>
              <a:off x="762000" y="3200400"/>
              <a:ext cx="2133600" cy="2143125"/>
            </a:xfrm>
            <a:prstGeom prst="rect">
              <a:avLst/>
            </a:prstGeom>
          </p:spPr>
        </p:pic>
      </p:grpSp>
      <p:sp>
        <p:nvSpPr>
          <p:cNvPr id="7" name="Cloud Callout 6"/>
          <p:cNvSpPr/>
          <p:nvPr/>
        </p:nvSpPr>
        <p:spPr>
          <a:xfrm>
            <a:off x="990600" y="304800"/>
            <a:ext cx="3657600" cy="1524000"/>
          </a:xfrm>
          <a:prstGeom prst="cloudCallout">
            <a:avLst>
              <a:gd name="adj1" fmla="val -27845"/>
              <a:gd name="adj2" fmla="val 96876"/>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Different degrees of complexity</a:t>
            </a:r>
            <a:endParaRPr lang="en-US" sz="2400" dirty="0">
              <a:solidFill>
                <a:schemeClr val="tx1"/>
              </a:solidFill>
            </a:endParaRPr>
          </a:p>
        </p:txBody>
      </p:sp>
      <p:sp>
        <p:nvSpPr>
          <p:cNvPr id="8" name="Cloud Callout 7"/>
          <p:cNvSpPr/>
          <p:nvPr/>
        </p:nvSpPr>
        <p:spPr>
          <a:xfrm>
            <a:off x="3505200" y="457200"/>
            <a:ext cx="4191000" cy="1524000"/>
          </a:xfrm>
          <a:prstGeom prst="cloudCallout">
            <a:avLst>
              <a:gd name="adj1" fmla="val -87296"/>
              <a:gd name="adj2" fmla="val 160939"/>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Objects of complex shapes and varying sizes</a:t>
            </a:r>
            <a:endParaRPr lang="en-US" sz="2400" dirty="0">
              <a:solidFill>
                <a:schemeClr val="tx1"/>
              </a:solidFill>
            </a:endParaRPr>
          </a:p>
        </p:txBody>
      </p:sp>
      <p:grpSp>
        <p:nvGrpSpPr>
          <p:cNvPr id="15" name="Group 14"/>
          <p:cNvGrpSpPr/>
          <p:nvPr/>
        </p:nvGrpSpPr>
        <p:grpSpPr>
          <a:xfrm>
            <a:off x="7696200" y="1524000"/>
            <a:ext cx="1219200" cy="4343400"/>
            <a:chOff x="7696200" y="1524000"/>
            <a:chExt cx="1219200" cy="4343400"/>
          </a:xfrm>
        </p:grpSpPr>
        <p:pic>
          <p:nvPicPr>
            <p:cNvPr id="24577" name="Picture 1" descr="C:\Users\swagatika\Desktop\swagatika_work\objects\18\1\18_1_rgb.tiff"/>
            <p:cNvPicPr>
              <a:picLocks noChangeAspect="1" noChangeArrowheads="1"/>
            </p:cNvPicPr>
            <p:nvPr/>
          </p:nvPicPr>
          <p:blipFill>
            <a:blip r:embed="rId4"/>
            <a:srcRect l="37344" t="67500" r="47656" b="12500"/>
            <a:stretch>
              <a:fillRect/>
            </a:stretch>
          </p:blipFill>
          <p:spPr bwMode="auto">
            <a:xfrm>
              <a:off x="7696200" y="2514600"/>
              <a:ext cx="1219200" cy="914400"/>
            </a:xfrm>
            <a:prstGeom prst="rect">
              <a:avLst/>
            </a:prstGeom>
            <a:noFill/>
          </p:spPr>
        </p:pic>
        <p:pic>
          <p:nvPicPr>
            <p:cNvPr id="24579" name="Picture 3" descr="C:\Users\swagatika\Desktop\swagatika_work\objects\7\2\7_2_rgb.tiff"/>
            <p:cNvPicPr>
              <a:picLocks noChangeAspect="1" noChangeArrowheads="1"/>
            </p:cNvPicPr>
            <p:nvPr/>
          </p:nvPicPr>
          <p:blipFill>
            <a:blip r:embed="rId5"/>
            <a:srcRect l="41719" t="68750" r="30781" b="7917"/>
            <a:stretch>
              <a:fillRect/>
            </a:stretch>
          </p:blipFill>
          <p:spPr bwMode="auto">
            <a:xfrm>
              <a:off x="7696200" y="3352800"/>
              <a:ext cx="1219200" cy="685800"/>
            </a:xfrm>
            <a:prstGeom prst="rect">
              <a:avLst/>
            </a:prstGeom>
            <a:noFill/>
          </p:spPr>
        </p:pic>
        <p:pic>
          <p:nvPicPr>
            <p:cNvPr id="24580" name="Picture 4" descr="C:\Users\swagatika\Desktop\swagatika_work\objects\13\1\13_1_rgb.tiff"/>
            <p:cNvPicPr>
              <a:picLocks noChangeAspect="1" noChangeArrowheads="1"/>
            </p:cNvPicPr>
            <p:nvPr/>
          </p:nvPicPr>
          <p:blipFill>
            <a:blip r:embed="rId6"/>
            <a:srcRect l="33438" t="52291" r="35312" b="12708"/>
            <a:stretch>
              <a:fillRect/>
            </a:stretch>
          </p:blipFill>
          <p:spPr bwMode="auto">
            <a:xfrm>
              <a:off x="7696200" y="4038600"/>
              <a:ext cx="1219200" cy="914400"/>
            </a:xfrm>
            <a:prstGeom prst="rect">
              <a:avLst/>
            </a:prstGeom>
            <a:noFill/>
          </p:spPr>
        </p:pic>
        <p:pic>
          <p:nvPicPr>
            <p:cNvPr id="24581" name="Picture 5" descr="C:\Users\swagatika\Desktop\swagatika_work\objects\15\2\15_2_rgb.tiff"/>
            <p:cNvPicPr>
              <a:picLocks noChangeAspect="1" noChangeArrowheads="1"/>
            </p:cNvPicPr>
            <p:nvPr/>
          </p:nvPicPr>
          <p:blipFill>
            <a:blip r:embed="rId7"/>
            <a:srcRect l="38906" t="55833" r="46094" b="14167"/>
            <a:stretch>
              <a:fillRect/>
            </a:stretch>
          </p:blipFill>
          <p:spPr bwMode="auto">
            <a:xfrm>
              <a:off x="7696200" y="1524000"/>
              <a:ext cx="685800" cy="1066800"/>
            </a:xfrm>
            <a:prstGeom prst="rect">
              <a:avLst/>
            </a:prstGeom>
            <a:noFill/>
          </p:spPr>
        </p:pic>
        <p:pic>
          <p:nvPicPr>
            <p:cNvPr id="24582" name="Picture 6" descr="C:\Users\swagatika\Desktop\swagatika_work\objects\29\1\29_1_rgb.tiff"/>
            <p:cNvPicPr>
              <a:picLocks noChangeAspect="1" noChangeArrowheads="1"/>
            </p:cNvPicPr>
            <p:nvPr/>
          </p:nvPicPr>
          <p:blipFill>
            <a:blip r:embed="rId8"/>
            <a:srcRect l="16250" t="55000" r="30000"/>
            <a:stretch>
              <a:fillRect/>
            </a:stretch>
          </p:blipFill>
          <p:spPr bwMode="auto">
            <a:xfrm>
              <a:off x="7696200" y="4953000"/>
              <a:ext cx="1219200" cy="914400"/>
            </a:xfrm>
            <a:prstGeom prst="rect">
              <a:avLst/>
            </a:prstGeom>
            <a:noFill/>
          </p:spPr>
        </p:pic>
        <p:pic>
          <p:nvPicPr>
            <p:cNvPr id="24578" name="Picture 2" descr="C:\Users\swagatika\Desktop\swagatika_work\objects\21\2\21_2_rgb.tiff"/>
            <p:cNvPicPr>
              <a:picLocks noChangeAspect="1" noChangeArrowheads="1"/>
            </p:cNvPicPr>
            <p:nvPr/>
          </p:nvPicPr>
          <p:blipFill>
            <a:blip r:embed="rId9"/>
            <a:srcRect l="48750" t="70000" r="40625" b="13333"/>
            <a:stretch>
              <a:fillRect/>
            </a:stretch>
          </p:blipFill>
          <p:spPr bwMode="auto">
            <a:xfrm>
              <a:off x="8305800" y="1524000"/>
              <a:ext cx="609600" cy="990600"/>
            </a:xfrm>
            <a:prstGeom prst="rect">
              <a:avLst/>
            </a:prstGeom>
            <a:noFill/>
          </p:spPr>
        </p:pic>
      </p:grpSp>
    </p:spTree>
  </p:cSld>
  <p:clrMapOvr>
    <a:masterClrMapping/>
  </p:clrMapOvr>
  <p:transition advTm="318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Callout 8"/>
          <p:cNvSpPr/>
          <p:nvPr/>
        </p:nvSpPr>
        <p:spPr>
          <a:xfrm>
            <a:off x="3200400" y="4343400"/>
            <a:ext cx="3657600" cy="1447800"/>
          </a:xfrm>
          <a:prstGeom prst="cloudCallout">
            <a:avLst>
              <a:gd name="adj1" fmla="val -59857"/>
              <a:gd name="adj2" fmla="val -85936"/>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Different types of interaction</a:t>
            </a:r>
            <a:endParaRPr lang="en-US" sz="2400" dirty="0">
              <a:solidFill>
                <a:schemeClr val="tx1"/>
              </a:solidFill>
            </a:endParaRPr>
          </a:p>
        </p:txBody>
      </p:sp>
      <p:sp>
        <p:nvSpPr>
          <p:cNvPr id="11" name="Rounded Rectangle 10"/>
          <p:cNvSpPr/>
          <p:nvPr/>
        </p:nvSpPr>
        <p:spPr>
          <a:xfrm>
            <a:off x="7620000" y="1371600"/>
            <a:ext cx="1371600" cy="4572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85800" y="609480"/>
            <a:ext cx="7772400" cy="4734045"/>
            <a:chOff x="685800" y="609480"/>
            <a:chExt cx="77724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1219200" y="1752600"/>
              <a:ext cx="6705600" cy="1754326"/>
            </a:xfrm>
            <a:prstGeom prst="rect">
              <a:avLst/>
            </a:prstGeom>
            <a:noFill/>
          </p:spPr>
          <p:txBody>
            <a:bodyPr wrap="square" rtlCol="0">
              <a:spAutoFit/>
            </a:bodyPr>
            <a:lstStyle/>
            <a:p>
              <a:pPr algn="ctr"/>
              <a:r>
                <a:rPr lang="en-US" sz="5400" dirty="0" smtClean="0">
                  <a:solidFill>
                    <a:schemeClr val="bg1">
                      <a:lumMod val="65000"/>
                    </a:schemeClr>
                  </a:solidFill>
                </a:rPr>
                <a:t>What makes our job difficult ??</a:t>
              </a:r>
              <a:endParaRPr lang="en-US" sz="5400" dirty="0">
                <a:solidFill>
                  <a:schemeClr val="bg1">
                    <a:lumMod val="65000"/>
                  </a:schemeClr>
                </a:solidFill>
              </a:endParaRPr>
            </a:p>
          </p:txBody>
        </p:sp>
        <p:pic>
          <p:nvPicPr>
            <p:cNvPr id="4" name="Picture 3" descr="question.jpg"/>
            <p:cNvPicPr>
              <a:picLocks noChangeAspect="1"/>
            </p:cNvPicPr>
            <p:nvPr/>
          </p:nvPicPr>
          <p:blipFill>
            <a:blip r:embed="rId3"/>
            <a:stretch>
              <a:fillRect/>
            </a:stretch>
          </p:blipFill>
          <p:spPr>
            <a:xfrm>
              <a:off x="762000" y="3200400"/>
              <a:ext cx="2133600" cy="2143125"/>
            </a:xfrm>
            <a:prstGeom prst="rect">
              <a:avLst/>
            </a:prstGeom>
          </p:spPr>
        </p:pic>
      </p:grpSp>
      <p:sp>
        <p:nvSpPr>
          <p:cNvPr id="7" name="Cloud Callout 6"/>
          <p:cNvSpPr/>
          <p:nvPr/>
        </p:nvSpPr>
        <p:spPr>
          <a:xfrm>
            <a:off x="990600" y="304800"/>
            <a:ext cx="3657600" cy="1524000"/>
          </a:xfrm>
          <a:prstGeom prst="cloudCallout">
            <a:avLst>
              <a:gd name="adj1" fmla="val -27845"/>
              <a:gd name="adj2" fmla="val 96876"/>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Different degrees of complexity</a:t>
            </a:r>
            <a:endParaRPr lang="en-US" sz="2400" dirty="0">
              <a:solidFill>
                <a:schemeClr val="tx1"/>
              </a:solidFill>
            </a:endParaRPr>
          </a:p>
        </p:txBody>
      </p:sp>
      <p:sp>
        <p:nvSpPr>
          <p:cNvPr id="8" name="Cloud Callout 7"/>
          <p:cNvSpPr/>
          <p:nvPr/>
        </p:nvSpPr>
        <p:spPr>
          <a:xfrm>
            <a:off x="3505200" y="457200"/>
            <a:ext cx="4191000" cy="1524000"/>
          </a:xfrm>
          <a:prstGeom prst="cloudCallout">
            <a:avLst>
              <a:gd name="adj1" fmla="val -87296"/>
              <a:gd name="adj2" fmla="val 160939"/>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Objects of complex shapes and varying sizes</a:t>
            </a:r>
            <a:endParaRPr lang="en-US" sz="2400" dirty="0">
              <a:solidFill>
                <a:schemeClr val="tx1"/>
              </a:solidFill>
            </a:endParaRPr>
          </a:p>
        </p:txBody>
      </p:sp>
      <p:grpSp>
        <p:nvGrpSpPr>
          <p:cNvPr id="15" name="Group 14"/>
          <p:cNvGrpSpPr/>
          <p:nvPr/>
        </p:nvGrpSpPr>
        <p:grpSpPr>
          <a:xfrm>
            <a:off x="7696200" y="1524000"/>
            <a:ext cx="1219200" cy="4343400"/>
            <a:chOff x="7772400" y="1447800"/>
            <a:chExt cx="1143000" cy="4343400"/>
          </a:xfrm>
        </p:grpSpPr>
        <p:pic>
          <p:nvPicPr>
            <p:cNvPr id="23553" name="Picture 1" descr="C:\Users\swagatika\Desktop\swagatika_work\imges_ppt\17.jpg"/>
            <p:cNvPicPr>
              <a:picLocks noChangeAspect="1" noChangeArrowheads="1"/>
            </p:cNvPicPr>
            <p:nvPr/>
          </p:nvPicPr>
          <p:blipFill>
            <a:blip r:embed="rId4"/>
            <a:srcRect/>
            <a:stretch>
              <a:fillRect/>
            </a:stretch>
          </p:blipFill>
          <p:spPr bwMode="auto">
            <a:xfrm>
              <a:off x="7772400" y="3733800"/>
              <a:ext cx="1143000" cy="2057400"/>
            </a:xfrm>
            <a:prstGeom prst="rect">
              <a:avLst/>
            </a:prstGeom>
            <a:noFill/>
          </p:spPr>
        </p:pic>
        <p:pic>
          <p:nvPicPr>
            <p:cNvPr id="23554" name="Picture 2" descr="C:\Users\swagatika\Desktop\swagatika_work\imges_ppt\19.jpg"/>
            <p:cNvPicPr>
              <a:picLocks noChangeAspect="1" noChangeArrowheads="1"/>
            </p:cNvPicPr>
            <p:nvPr/>
          </p:nvPicPr>
          <p:blipFill>
            <a:blip r:embed="rId5"/>
            <a:srcRect/>
            <a:stretch>
              <a:fillRect/>
            </a:stretch>
          </p:blipFill>
          <p:spPr bwMode="auto">
            <a:xfrm>
              <a:off x="7772400" y="2895600"/>
              <a:ext cx="1143000" cy="838200"/>
            </a:xfrm>
            <a:prstGeom prst="rect">
              <a:avLst/>
            </a:prstGeom>
            <a:noFill/>
          </p:spPr>
        </p:pic>
        <p:pic>
          <p:nvPicPr>
            <p:cNvPr id="23555" name="Picture 3" descr="C:\Users\swagatika\Desktop\swagatika_work\imges_ppt\2.jpg"/>
            <p:cNvPicPr>
              <a:picLocks noChangeAspect="1" noChangeArrowheads="1"/>
            </p:cNvPicPr>
            <p:nvPr/>
          </p:nvPicPr>
          <p:blipFill>
            <a:blip r:embed="rId6"/>
            <a:srcRect b="33333"/>
            <a:stretch>
              <a:fillRect/>
            </a:stretch>
          </p:blipFill>
          <p:spPr bwMode="auto">
            <a:xfrm>
              <a:off x="7772400" y="2133600"/>
              <a:ext cx="1143000" cy="762000"/>
            </a:xfrm>
            <a:prstGeom prst="rect">
              <a:avLst/>
            </a:prstGeom>
            <a:noFill/>
          </p:spPr>
        </p:pic>
        <p:pic>
          <p:nvPicPr>
            <p:cNvPr id="23557" name="Picture 5" descr="C:\Users\swagatika\Desktop\swagatika_work\imges_ppt\3.jpg"/>
            <p:cNvPicPr>
              <a:picLocks noChangeAspect="1" noChangeArrowheads="1"/>
            </p:cNvPicPr>
            <p:nvPr/>
          </p:nvPicPr>
          <p:blipFill>
            <a:blip r:embed="rId7"/>
            <a:srcRect l="12355" t="8247" r="13514"/>
            <a:stretch>
              <a:fillRect/>
            </a:stretch>
          </p:blipFill>
          <p:spPr bwMode="auto">
            <a:xfrm>
              <a:off x="7772400" y="1447800"/>
              <a:ext cx="1143000" cy="838200"/>
            </a:xfrm>
            <a:prstGeom prst="rect">
              <a:avLst/>
            </a:prstGeom>
            <a:noFill/>
          </p:spPr>
        </p:pic>
      </p:grpSp>
    </p:spTree>
  </p:cSld>
  <p:clrMapOvr>
    <a:masterClrMapping/>
  </p:clrMapOvr>
  <p:transition advTm="3292"/>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620000" y="1371600"/>
            <a:ext cx="1371600" cy="4572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85800" y="304800"/>
            <a:ext cx="7772400" cy="5486400"/>
            <a:chOff x="685800" y="304800"/>
            <a:chExt cx="7772400" cy="5486400"/>
          </a:xfrm>
        </p:grpSpPr>
        <p:sp>
          <p:nvSpPr>
            <p:cNvPr id="101" name="CustomShape 1"/>
            <p:cNvSpPr/>
            <p:nvPr/>
          </p:nvSpPr>
          <p:spPr>
            <a:xfrm>
              <a:off x="685800" y="609480"/>
              <a:ext cx="7772400" cy="1143000"/>
            </a:xfrm>
            <a:prstGeom prst="rect">
              <a:avLst/>
            </a:prstGeom>
          </p:spPr>
        </p:sp>
        <p:sp>
          <p:nvSpPr>
            <p:cNvPr id="3" name="TextBox 2"/>
            <p:cNvSpPr txBox="1"/>
            <p:nvPr/>
          </p:nvSpPr>
          <p:spPr>
            <a:xfrm>
              <a:off x="1219200" y="1752600"/>
              <a:ext cx="6705600" cy="1754326"/>
            </a:xfrm>
            <a:prstGeom prst="rect">
              <a:avLst/>
            </a:prstGeom>
            <a:noFill/>
          </p:spPr>
          <p:txBody>
            <a:bodyPr wrap="square" rtlCol="0">
              <a:spAutoFit/>
            </a:bodyPr>
            <a:lstStyle/>
            <a:p>
              <a:pPr algn="ctr"/>
              <a:r>
                <a:rPr lang="en-US" sz="5400" dirty="0" smtClean="0">
                  <a:solidFill>
                    <a:schemeClr val="bg1">
                      <a:lumMod val="65000"/>
                    </a:schemeClr>
                  </a:solidFill>
                </a:rPr>
                <a:t>What makes our job difficult ??</a:t>
              </a:r>
              <a:endParaRPr lang="en-US" sz="5400" dirty="0">
                <a:solidFill>
                  <a:schemeClr val="bg1">
                    <a:lumMod val="65000"/>
                  </a:schemeClr>
                </a:solidFill>
              </a:endParaRPr>
            </a:p>
          </p:txBody>
        </p:sp>
        <p:sp>
          <p:nvSpPr>
            <p:cNvPr id="7" name="Cloud Callout 6"/>
            <p:cNvSpPr/>
            <p:nvPr/>
          </p:nvSpPr>
          <p:spPr>
            <a:xfrm>
              <a:off x="990600" y="304800"/>
              <a:ext cx="3657600" cy="1524000"/>
            </a:xfrm>
            <a:prstGeom prst="cloudCallout">
              <a:avLst>
                <a:gd name="adj1" fmla="val -27845"/>
                <a:gd name="adj2" fmla="val 96876"/>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Different degrees of complexity</a:t>
              </a:r>
              <a:endParaRPr lang="en-US" sz="2400" dirty="0">
                <a:solidFill>
                  <a:schemeClr val="tx1"/>
                </a:solidFill>
              </a:endParaRPr>
            </a:p>
          </p:txBody>
        </p:sp>
        <p:sp>
          <p:nvSpPr>
            <p:cNvPr id="8" name="Cloud Callout 7"/>
            <p:cNvSpPr/>
            <p:nvPr/>
          </p:nvSpPr>
          <p:spPr>
            <a:xfrm>
              <a:off x="3505200" y="457200"/>
              <a:ext cx="4191000" cy="1524000"/>
            </a:xfrm>
            <a:prstGeom prst="cloudCallout">
              <a:avLst>
                <a:gd name="adj1" fmla="val -87296"/>
                <a:gd name="adj2" fmla="val 160939"/>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Objects of complex shapes and varying sizes</a:t>
              </a:r>
              <a:endParaRPr lang="en-US" sz="2400" dirty="0">
                <a:solidFill>
                  <a:schemeClr val="tx1"/>
                </a:solidFill>
              </a:endParaRPr>
            </a:p>
          </p:txBody>
        </p:sp>
        <p:sp>
          <p:nvSpPr>
            <p:cNvPr id="9" name="Cloud Callout 8"/>
            <p:cNvSpPr/>
            <p:nvPr/>
          </p:nvSpPr>
          <p:spPr>
            <a:xfrm>
              <a:off x="3200400" y="4343400"/>
              <a:ext cx="3657600" cy="1447800"/>
            </a:xfrm>
            <a:prstGeom prst="cloudCallout">
              <a:avLst>
                <a:gd name="adj1" fmla="val -59857"/>
                <a:gd name="adj2" fmla="val -85936"/>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Different types of interaction</a:t>
              </a:r>
              <a:endParaRPr lang="en-US" sz="2400" dirty="0">
                <a:solidFill>
                  <a:schemeClr val="tx1"/>
                </a:solidFill>
              </a:endParaRPr>
            </a:p>
          </p:txBody>
        </p:sp>
        <p:sp>
          <p:nvSpPr>
            <p:cNvPr id="10" name="Cloud Callout 9"/>
            <p:cNvSpPr/>
            <p:nvPr/>
          </p:nvSpPr>
          <p:spPr>
            <a:xfrm>
              <a:off x="3733800" y="3200400"/>
              <a:ext cx="3657600" cy="1447800"/>
            </a:xfrm>
            <a:prstGeom prst="cloudCallout">
              <a:avLst>
                <a:gd name="adj1" fmla="val -93394"/>
                <a:gd name="adj2" fmla="val -3046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Static objects in the background</a:t>
              </a:r>
              <a:endParaRPr lang="en-US" sz="2400" dirty="0">
                <a:solidFill>
                  <a:schemeClr val="tx1"/>
                </a:solidFill>
              </a:endParaRPr>
            </a:p>
          </p:txBody>
        </p:sp>
        <p:pic>
          <p:nvPicPr>
            <p:cNvPr id="4" name="Picture 3" descr="question.jpg"/>
            <p:cNvPicPr>
              <a:picLocks noChangeAspect="1"/>
            </p:cNvPicPr>
            <p:nvPr/>
          </p:nvPicPr>
          <p:blipFill>
            <a:blip r:embed="rId3"/>
            <a:stretch>
              <a:fillRect/>
            </a:stretch>
          </p:blipFill>
          <p:spPr>
            <a:xfrm>
              <a:off x="762000" y="3200400"/>
              <a:ext cx="2133600" cy="2143125"/>
            </a:xfrm>
            <a:prstGeom prst="rect">
              <a:avLst/>
            </a:prstGeom>
          </p:spPr>
        </p:pic>
      </p:grpSp>
      <p:grpSp>
        <p:nvGrpSpPr>
          <p:cNvPr id="14" name="Group 13"/>
          <p:cNvGrpSpPr/>
          <p:nvPr/>
        </p:nvGrpSpPr>
        <p:grpSpPr>
          <a:xfrm>
            <a:off x="7696200" y="1524000"/>
            <a:ext cx="1219200" cy="4262437"/>
            <a:chOff x="7696200" y="1524000"/>
            <a:chExt cx="1219200" cy="4262437"/>
          </a:xfrm>
        </p:grpSpPr>
        <p:pic>
          <p:nvPicPr>
            <p:cNvPr id="22529" name="Picture 1" descr="C:\Users\swagatika\Desktop\swagatika_work\rgb1_50\46_rgb.tiff"/>
            <p:cNvPicPr>
              <a:picLocks noChangeAspect="1" noChangeArrowheads="1"/>
            </p:cNvPicPr>
            <p:nvPr/>
          </p:nvPicPr>
          <p:blipFill>
            <a:blip r:embed="rId4" cstate="print"/>
            <a:srcRect/>
            <a:stretch>
              <a:fillRect/>
            </a:stretch>
          </p:blipFill>
          <p:spPr bwMode="auto">
            <a:xfrm>
              <a:off x="7696200" y="1524000"/>
              <a:ext cx="1219200" cy="1219200"/>
            </a:xfrm>
            <a:prstGeom prst="rect">
              <a:avLst/>
            </a:prstGeom>
            <a:noFill/>
          </p:spPr>
        </p:pic>
        <p:pic>
          <p:nvPicPr>
            <p:cNvPr id="22530" name="Picture 2" descr="C:\Users\swagatika\Desktop\swagatika_work\rgb1_50\7_rgb.tiff"/>
            <p:cNvPicPr>
              <a:picLocks noChangeAspect="1" noChangeArrowheads="1"/>
            </p:cNvPicPr>
            <p:nvPr/>
          </p:nvPicPr>
          <p:blipFill>
            <a:blip r:embed="rId5" cstate="print"/>
            <a:srcRect/>
            <a:stretch>
              <a:fillRect/>
            </a:stretch>
          </p:blipFill>
          <p:spPr bwMode="auto">
            <a:xfrm>
              <a:off x="7696200" y="2743200"/>
              <a:ext cx="1219200" cy="1447800"/>
            </a:xfrm>
            <a:prstGeom prst="rect">
              <a:avLst/>
            </a:prstGeom>
            <a:noFill/>
          </p:spPr>
        </p:pic>
        <p:pic>
          <p:nvPicPr>
            <p:cNvPr id="22531" name="Picture 3" descr="C:\Users\swagatika\Desktop\swagatika_work\imges_ppt\31.jpg"/>
            <p:cNvPicPr>
              <a:picLocks noChangeAspect="1" noChangeArrowheads="1"/>
            </p:cNvPicPr>
            <p:nvPr/>
          </p:nvPicPr>
          <p:blipFill>
            <a:blip r:embed="rId6"/>
            <a:srcRect/>
            <a:stretch>
              <a:fillRect/>
            </a:stretch>
          </p:blipFill>
          <p:spPr bwMode="auto">
            <a:xfrm>
              <a:off x="7696200" y="4191000"/>
              <a:ext cx="1219200" cy="1595437"/>
            </a:xfrm>
            <a:prstGeom prst="rect">
              <a:avLst/>
            </a:prstGeom>
            <a:noFill/>
          </p:spPr>
        </p:pic>
      </p:grpSp>
    </p:spTree>
  </p:cSld>
  <p:clrMapOvr>
    <a:masterClrMapping/>
  </p:clrMapOvr>
  <p:transition advTm="298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81000"/>
            <a:ext cx="8382000" cy="4734045"/>
            <a:chOff x="76200" y="609480"/>
            <a:chExt cx="83820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76200" y="1676280"/>
              <a:ext cx="3962400" cy="1200329"/>
            </a:xfrm>
            <a:prstGeom prst="rect">
              <a:avLst/>
            </a:prstGeom>
            <a:noFill/>
          </p:spPr>
          <p:txBody>
            <a:bodyPr wrap="square" rtlCol="0">
              <a:spAutoFit/>
            </a:bodyPr>
            <a:lstStyle/>
            <a:p>
              <a:pPr algn="ctr"/>
              <a:r>
                <a:rPr lang="en-US" sz="3600" dirty="0" smtClean="0"/>
                <a:t>How can the robot pick my stuff ??</a:t>
              </a:r>
              <a:endParaRPr lang="en-US" sz="3600" dirty="0"/>
            </a:p>
          </p:txBody>
        </p:sp>
        <p:pic>
          <p:nvPicPr>
            <p:cNvPr id="4" name="Picture 3" descr="question.jpg"/>
            <p:cNvPicPr>
              <a:picLocks noChangeAspect="1"/>
            </p:cNvPicPr>
            <p:nvPr/>
          </p:nvPicPr>
          <p:blipFill>
            <a:blip r:embed="rId3"/>
            <a:stretch>
              <a:fillRect/>
            </a:stretch>
          </p:blipFill>
          <p:spPr>
            <a:xfrm>
              <a:off x="381000" y="3200400"/>
              <a:ext cx="2133600" cy="2143125"/>
            </a:xfrm>
            <a:prstGeom prst="rect">
              <a:avLst/>
            </a:prstGeom>
          </p:spPr>
        </p:pic>
      </p:grpSp>
    </p:spTree>
  </p:cSld>
  <p:clrMapOvr>
    <a:masterClrMapping/>
  </p:clrMapOvr>
  <p:transition advTm="5881"/>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81000"/>
            <a:ext cx="8382000" cy="4734045"/>
            <a:chOff x="76200" y="609480"/>
            <a:chExt cx="83820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76200" y="1676280"/>
              <a:ext cx="3962400" cy="1200329"/>
            </a:xfrm>
            <a:prstGeom prst="rect">
              <a:avLst/>
            </a:prstGeom>
            <a:noFill/>
          </p:spPr>
          <p:txBody>
            <a:bodyPr wrap="square" rtlCol="0">
              <a:spAutoFit/>
            </a:bodyPr>
            <a:lstStyle/>
            <a:p>
              <a:pPr algn="ctr"/>
              <a:r>
                <a:rPr lang="en-US" sz="3600" dirty="0" smtClean="0"/>
                <a:t>How can the robot pick my stuff ??</a:t>
              </a:r>
              <a:endParaRPr lang="en-US" sz="3600" dirty="0"/>
            </a:p>
          </p:txBody>
        </p:sp>
        <p:pic>
          <p:nvPicPr>
            <p:cNvPr id="4" name="Picture 3" descr="question.jpg"/>
            <p:cNvPicPr>
              <a:picLocks noChangeAspect="1"/>
            </p:cNvPicPr>
            <p:nvPr/>
          </p:nvPicPr>
          <p:blipFill>
            <a:blip r:embed="rId3"/>
            <a:stretch>
              <a:fillRect/>
            </a:stretch>
          </p:blipFill>
          <p:spPr>
            <a:xfrm>
              <a:off x="381000" y="3200400"/>
              <a:ext cx="2133600" cy="2143125"/>
            </a:xfrm>
            <a:prstGeom prst="rect">
              <a:avLst/>
            </a:prstGeom>
          </p:spPr>
        </p:pic>
      </p:grpSp>
      <p:grpSp>
        <p:nvGrpSpPr>
          <p:cNvPr id="7" name="Group 9"/>
          <p:cNvGrpSpPr/>
          <p:nvPr/>
        </p:nvGrpSpPr>
        <p:grpSpPr>
          <a:xfrm>
            <a:off x="4191001" y="1828800"/>
            <a:ext cx="4380806" cy="1139094"/>
            <a:chOff x="5181601" y="1078468"/>
            <a:chExt cx="3886199" cy="830997"/>
          </a:xfrm>
        </p:grpSpPr>
        <p:sp>
          <p:nvSpPr>
            <p:cNvPr id="6" name="TextBox 5"/>
            <p:cNvSpPr txBox="1"/>
            <p:nvPr/>
          </p:nvSpPr>
          <p:spPr>
            <a:xfrm>
              <a:off x="5562600" y="1078468"/>
              <a:ext cx="3505200" cy="830997"/>
            </a:xfrm>
            <a:prstGeom prst="rect">
              <a:avLst/>
            </a:prstGeom>
            <a:noFill/>
          </p:spPr>
          <p:txBody>
            <a:bodyPr wrap="square" rtlCol="0">
              <a:spAutoFit/>
            </a:bodyPr>
            <a:lstStyle/>
            <a:p>
              <a:r>
                <a:rPr lang="en-US" sz="2400" i="1" dirty="0" smtClean="0"/>
                <a:t>Segment out the object(s)</a:t>
              </a:r>
              <a:endParaRPr lang="en-US" sz="2400" i="1" dirty="0"/>
            </a:p>
          </p:txBody>
        </p:sp>
        <p:pic>
          <p:nvPicPr>
            <p:cNvPr id="9" name="Picture 8" descr="tickmark.jpg"/>
            <p:cNvPicPr>
              <a:picLocks noChangeAspect="1"/>
            </p:cNvPicPr>
            <p:nvPr/>
          </p:nvPicPr>
          <p:blipFill>
            <a:blip r:embed="rId4" cstate="print"/>
            <a:stretch>
              <a:fillRect/>
            </a:stretch>
          </p:blipFill>
          <p:spPr>
            <a:xfrm>
              <a:off x="5181601" y="1166958"/>
              <a:ext cx="270387" cy="216309"/>
            </a:xfrm>
            <a:prstGeom prst="rect">
              <a:avLst/>
            </a:prstGeom>
          </p:spPr>
        </p:pic>
      </p:grpSp>
    </p:spTree>
  </p:cSld>
  <p:clrMapOvr>
    <a:masterClrMapping/>
  </p:clrMapOvr>
  <p:transition advTm="2184"/>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81000"/>
            <a:ext cx="8382000" cy="4734045"/>
            <a:chOff x="76200" y="609480"/>
            <a:chExt cx="83820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76200" y="1676280"/>
              <a:ext cx="3962400" cy="1200329"/>
            </a:xfrm>
            <a:prstGeom prst="rect">
              <a:avLst/>
            </a:prstGeom>
            <a:noFill/>
          </p:spPr>
          <p:txBody>
            <a:bodyPr wrap="square" rtlCol="0">
              <a:spAutoFit/>
            </a:bodyPr>
            <a:lstStyle/>
            <a:p>
              <a:pPr algn="ctr"/>
              <a:r>
                <a:rPr lang="en-US" sz="3600" dirty="0" smtClean="0"/>
                <a:t>How can the robot pick my stuff ??</a:t>
              </a:r>
              <a:endParaRPr lang="en-US" sz="3600" dirty="0"/>
            </a:p>
          </p:txBody>
        </p:sp>
        <p:pic>
          <p:nvPicPr>
            <p:cNvPr id="4" name="Picture 3" descr="question.jpg"/>
            <p:cNvPicPr>
              <a:picLocks noChangeAspect="1"/>
            </p:cNvPicPr>
            <p:nvPr/>
          </p:nvPicPr>
          <p:blipFill>
            <a:blip r:embed="rId3"/>
            <a:stretch>
              <a:fillRect/>
            </a:stretch>
          </p:blipFill>
          <p:spPr>
            <a:xfrm>
              <a:off x="381000" y="3200400"/>
              <a:ext cx="2133600" cy="2143125"/>
            </a:xfrm>
            <a:prstGeom prst="rect">
              <a:avLst/>
            </a:prstGeom>
          </p:spPr>
        </p:pic>
      </p:grpSp>
      <p:grpSp>
        <p:nvGrpSpPr>
          <p:cNvPr id="5" name="Group 20"/>
          <p:cNvGrpSpPr/>
          <p:nvPr/>
        </p:nvGrpSpPr>
        <p:grpSpPr>
          <a:xfrm>
            <a:off x="4191001" y="1828800"/>
            <a:ext cx="4380806" cy="1870255"/>
            <a:chOff x="4953001" y="1447800"/>
            <a:chExt cx="3886199" cy="1364397"/>
          </a:xfrm>
        </p:grpSpPr>
        <p:grpSp>
          <p:nvGrpSpPr>
            <p:cNvPr id="7" name="Group 9"/>
            <p:cNvGrpSpPr/>
            <p:nvPr/>
          </p:nvGrpSpPr>
          <p:grpSpPr>
            <a:xfrm>
              <a:off x="4953001" y="1447800"/>
              <a:ext cx="3886199" cy="830997"/>
              <a:chOff x="5181601" y="1078468"/>
              <a:chExt cx="3886199" cy="830997"/>
            </a:xfrm>
          </p:grpSpPr>
          <p:sp>
            <p:nvSpPr>
              <p:cNvPr id="6" name="TextBox 5"/>
              <p:cNvSpPr txBox="1"/>
              <p:nvPr/>
            </p:nvSpPr>
            <p:spPr>
              <a:xfrm>
                <a:off x="5562600" y="1078468"/>
                <a:ext cx="3505200" cy="830997"/>
              </a:xfrm>
              <a:prstGeom prst="rect">
                <a:avLst/>
              </a:prstGeom>
              <a:noFill/>
            </p:spPr>
            <p:txBody>
              <a:bodyPr wrap="square" rtlCol="0">
                <a:spAutoFit/>
              </a:bodyPr>
              <a:lstStyle/>
              <a:p>
                <a:r>
                  <a:rPr lang="en-US" sz="2400" i="1" dirty="0" smtClean="0"/>
                  <a:t>Segment out the object(s)</a:t>
                </a:r>
                <a:endParaRPr lang="en-US" sz="2400" i="1" dirty="0"/>
              </a:p>
            </p:txBody>
          </p:sp>
          <p:pic>
            <p:nvPicPr>
              <p:cNvPr id="9" name="Picture 8" descr="tickmark.jpg"/>
              <p:cNvPicPr>
                <a:picLocks noChangeAspect="1"/>
              </p:cNvPicPr>
              <p:nvPr/>
            </p:nvPicPr>
            <p:blipFill>
              <a:blip r:embed="rId4" cstate="print"/>
              <a:stretch>
                <a:fillRect/>
              </a:stretch>
            </p:blipFill>
            <p:spPr>
              <a:xfrm>
                <a:off x="5181601" y="1166958"/>
                <a:ext cx="270387" cy="216309"/>
              </a:xfrm>
              <a:prstGeom prst="rect">
                <a:avLst/>
              </a:prstGeom>
            </p:spPr>
          </p:pic>
        </p:grpSp>
        <p:grpSp>
          <p:nvGrpSpPr>
            <p:cNvPr id="8" name="Group 10"/>
            <p:cNvGrpSpPr/>
            <p:nvPr/>
          </p:nvGrpSpPr>
          <p:grpSpPr>
            <a:xfrm>
              <a:off x="4953001" y="1981200"/>
              <a:ext cx="3886199" cy="830997"/>
              <a:chOff x="5181601" y="1078468"/>
              <a:chExt cx="3886199" cy="830997"/>
            </a:xfrm>
          </p:grpSpPr>
          <p:sp>
            <p:nvSpPr>
              <p:cNvPr id="12" name="TextBox 11"/>
              <p:cNvSpPr txBox="1"/>
              <p:nvPr/>
            </p:nvSpPr>
            <p:spPr>
              <a:xfrm>
                <a:off x="5562600" y="1078468"/>
                <a:ext cx="3505200" cy="830997"/>
              </a:xfrm>
              <a:prstGeom prst="rect">
                <a:avLst/>
              </a:prstGeom>
              <a:noFill/>
            </p:spPr>
            <p:txBody>
              <a:bodyPr wrap="square" rtlCol="0">
                <a:spAutoFit/>
              </a:bodyPr>
              <a:lstStyle/>
              <a:p>
                <a:r>
                  <a:rPr lang="en-US" sz="2400" i="1" dirty="0" smtClean="0"/>
                  <a:t>Use efficient grasping technique</a:t>
                </a:r>
                <a:endParaRPr lang="en-US" sz="2400" i="1" dirty="0"/>
              </a:p>
            </p:txBody>
          </p:sp>
          <p:pic>
            <p:nvPicPr>
              <p:cNvPr id="13" name="Picture 12" descr="tickmark.jpg"/>
              <p:cNvPicPr>
                <a:picLocks noChangeAspect="1"/>
              </p:cNvPicPr>
              <p:nvPr/>
            </p:nvPicPr>
            <p:blipFill>
              <a:blip r:embed="rId5" cstate="print"/>
              <a:stretch>
                <a:fillRect/>
              </a:stretch>
            </p:blipFill>
            <p:spPr>
              <a:xfrm>
                <a:off x="5181601" y="1156555"/>
                <a:ext cx="283390" cy="226712"/>
              </a:xfrm>
              <a:prstGeom prst="rect">
                <a:avLst/>
              </a:prstGeom>
            </p:spPr>
          </p:pic>
        </p:grpSp>
      </p:grpSp>
    </p:spTree>
  </p:cSld>
  <p:clrMapOvr>
    <a:masterClrMapping/>
  </p:clrMapOvr>
  <p:transition advTm="2418"/>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81000"/>
            <a:ext cx="8382000" cy="4734045"/>
            <a:chOff x="76200" y="609480"/>
            <a:chExt cx="83820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76200" y="1676280"/>
              <a:ext cx="3962400" cy="1200329"/>
            </a:xfrm>
            <a:prstGeom prst="rect">
              <a:avLst/>
            </a:prstGeom>
            <a:noFill/>
          </p:spPr>
          <p:txBody>
            <a:bodyPr wrap="square" rtlCol="0">
              <a:spAutoFit/>
            </a:bodyPr>
            <a:lstStyle/>
            <a:p>
              <a:pPr algn="ctr"/>
              <a:r>
                <a:rPr lang="en-US" sz="3600" dirty="0" smtClean="0"/>
                <a:t>How can the robot pick my stuff ??</a:t>
              </a:r>
              <a:endParaRPr lang="en-US" sz="3600" dirty="0"/>
            </a:p>
          </p:txBody>
        </p:sp>
        <p:pic>
          <p:nvPicPr>
            <p:cNvPr id="4" name="Picture 3" descr="question.jpg"/>
            <p:cNvPicPr>
              <a:picLocks noChangeAspect="1"/>
            </p:cNvPicPr>
            <p:nvPr/>
          </p:nvPicPr>
          <p:blipFill>
            <a:blip r:embed="rId3"/>
            <a:stretch>
              <a:fillRect/>
            </a:stretch>
          </p:blipFill>
          <p:spPr>
            <a:xfrm>
              <a:off x="381000" y="3200400"/>
              <a:ext cx="2133600" cy="2143125"/>
            </a:xfrm>
            <a:prstGeom prst="rect">
              <a:avLst/>
            </a:prstGeom>
          </p:spPr>
        </p:pic>
      </p:grpSp>
      <p:grpSp>
        <p:nvGrpSpPr>
          <p:cNvPr id="5" name="Group 20"/>
          <p:cNvGrpSpPr/>
          <p:nvPr/>
        </p:nvGrpSpPr>
        <p:grpSpPr>
          <a:xfrm>
            <a:off x="4191000" y="1828800"/>
            <a:ext cx="4380807" cy="3212132"/>
            <a:chOff x="4953000" y="1447800"/>
            <a:chExt cx="3886200" cy="2343329"/>
          </a:xfrm>
        </p:grpSpPr>
        <p:grpSp>
          <p:nvGrpSpPr>
            <p:cNvPr id="7" name="Group 9"/>
            <p:cNvGrpSpPr/>
            <p:nvPr/>
          </p:nvGrpSpPr>
          <p:grpSpPr>
            <a:xfrm>
              <a:off x="4953001" y="1447800"/>
              <a:ext cx="3886199" cy="830997"/>
              <a:chOff x="5181601" y="1078468"/>
              <a:chExt cx="3886199" cy="830997"/>
            </a:xfrm>
          </p:grpSpPr>
          <p:sp>
            <p:nvSpPr>
              <p:cNvPr id="6" name="TextBox 5"/>
              <p:cNvSpPr txBox="1"/>
              <p:nvPr/>
            </p:nvSpPr>
            <p:spPr>
              <a:xfrm>
                <a:off x="5562600" y="1078468"/>
                <a:ext cx="3505200" cy="830997"/>
              </a:xfrm>
              <a:prstGeom prst="rect">
                <a:avLst/>
              </a:prstGeom>
              <a:noFill/>
            </p:spPr>
            <p:txBody>
              <a:bodyPr wrap="square" rtlCol="0">
                <a:spAutoFit/>
              </a:bodyPr>
              <a:lstStyle/>
              <a:p>
                <a:r>
                  <a:rPr lang="en-US" sz="2400" i="1" dirty="0" smtClean="0"/>
                  <a:t>Segment out the object(s)</a:t>
                </a:r>
                <a:endParaRPr lang="en-US" sz="2400" i="1" dirty="0"/>
              </a:p>
            </p:txBody>
          </p:sp>
          <p:pic>
            <p:nvPicPr>
              <p:cNvPr id="9" name="Picture 8" descr="tickmark.jpg"/>
              <p:cNvPicPr>
                <a:picLocks noChangeAspect="1"/>
              </p:cNvPicPr>
              <p:nvPr/>
            </p:nvPicPr>
            <p:blipFill>
              <a:blip r:embed="rId4" cstate="print"/>
              <a:stretch>
                <a:fillRect/>
              </a:stretch>
            </p:blipFill>
            <p:spPr>
              <a:xfrm>
                <a:off x="5181601" y="1166958"/>
                <a:ext cx="270387" cy="216309"/>
              </a:xfrm>
              <a:prstGeom prst="rect">
                <a:avLst/>
              </a:prstGeom>
            </p:spPr>
          </p:pic>
        </p:grpSp>
        <p:grpSp>
          <p:nvGrpSpPr>
            <p:cNvPr id="8" name="Group 10"/>
            <p:cNvGrpSpPr/>
            <p:nvPr/>
          </p:nvGrpSpPr>
          <p:grpSpPr>
            <a:xfrm>
              <a:off x="4953001" y="1981200"/>
              <a:ext cx="3886199" cy="830997"/>
              <a:chOff x="5181601" y="1078468"/>
              <a:chExt cx="3886199" cy="830997"/>
            </a:xfrm>
          </p:grpSpPr>
          <p:sp>
            <p:nvSpPr>
              <p:cNvPr id="12" name="TextBox 11"/>
              <p:cNvSpPr txBox="1"/>
              <p:nvPr/>
            </p:nvSpPr>
            <p:spPr>
              <a:xfrm>
                <a:off x="5562600" y="1078468"/>
                <a:ext cx="3505200" cy="830997"/>
              </a:xfrm>
              <a:prstGeom prst="rect">
                <a:avLst/>
              </a:prstGeom>
              <a:noFill/>
            </p:spPr>
            <p:txBody>
              <a:bodyPr wrap="square" rtlCol="0">
                <a:spAutoFit/>
              </a:bodyPr>
              <a:lstStyle/>
              <a:p>
                <a:r>
                  <a:rPr lang="en-US" sz="2400" i="1" dirty="0" smtClean="0"/>
                  <a:t>Use efficient grasping technique</a:t>
                </a:r>
                <a:endParaRPr lang="en-US" sz="2400" i="1" dirty="0"/>
              </a:p>
            </p:txBody>
          </p:sp>
          <p:pic>
            <p:nvPicPr>
              <p:cNvPr id="13" name="Picture 12" descr="tickmark.jpg"/>
              <p:cNvPicPr>
                <a:picLocks noChangeAspect="1"/>
              </p:cNvPicPr>
              <p:nvPr/>
            </p:nvPicPr>
            <p:blipFill>
              <a:blip r:embed="rId5" cstate="print"/>
              <a:stretch>
                <a:fillRect/>
              </a:stretch>
            </p:blipFill>
            <p:spPr>
              <a:xfrm>
                <a:off x="5181601" y="1156555"/>
                <a:ext cx="283390" cy="226712"/>
              </a:xfrm>
              <a:prstGeom prst="rect">
                <a:avLst/>
              </a:prstGeom>
            </p:spPr>
          </p:pic>
        </p:grpSp>
        <p:grpSp>
          <p:nvGrpSpPr>
            <p:cNvPr id="10" name="Group 13"/>
            <p:cNvGrpSpPr/>
            <p:nvPr/>
          </p:nvGrpSpPr>
          <p:grpSpPr>
            <a:xfrm>
              <a:off x="4953000" y="2590800"/>
              <a:ext cx="3886200" cy="1200329"/>
              <a:chOff x="5181600" y="1078468"/>
              <a:chExt cx="3886200" cy="1200329"/>
            </a:xfrm>
          </p:grpSpPr>
          <p:sp>
            <p:nvSpPr>
              <p:cNvPr id="15" name="TextBox 14"/>
              <p:cNvSpPr txBox="1"/>
              <p:nvPr/>
            </p:nvSpPr>
            <p:spPr>
              <a:xfrm>
                <a:off x="5562600" y="1078468"/>
                <a:ext cx="3505200" cy="1200329"/>
              </a:xfrm>
              <a:prstGeom prst="rect">
                <a:avLst/>
              </a:prstGeom>
              <a:noFill/>
            </p:spPr>
            <p:txBody>
              <a:bodyPr wrap="square" rtlCol="0">
                <a:spAutoFit/>
              </a:bodyPr>
              <a:lstStyle/>
              <a:p>
                <a:r>
                  <a:rPr lang="en-US" sz="2400" i="1" dirty="0" smtClean="0"/>
                  <a:t>Infer semantic interaction among objects</a:t>
                </a:r>
                <a:endParaRPr lang="en-US" sz="2400" i="1" dirty="0"/>
              </a:p>
            </p:txBody>
          </p:sp>
          <p:pic>
            <p:nvPicPr>
              <p:cNvPr id="16" name="Picture 15" descr="tickmark.jpg"/>
              <p:cNvPicPr>
                <a:picLocks noChangeAspect="1"/>
              </p:cNvPicPr>
              <p:nvPr/>
            </p:nvPicPr>
            <p:blipFill>
              <a:blip r:embed="rId5" cstate="print"/>
              <a:stretch>
                <a:fillRect/>
              </a:stretch>
            </p:blipFill>
            <p:spPr>
              <a:xfrm>
                <a:off x="5181600" y="1158443"/>
                <a:ext cx="281031" cy="224825"/>
              </a:xfrm>
              <a:prstGeom prst="rect">
                <a:avLst/>
              </a:prstGeom>
            </p:spPr>
          </p:pic>
        </p:grpSp>
      </p:grpSp>
    </p:spTree>
  </p:cSld>
  <p:clrMapOvr>
    <a:masterClrMapping/>
  </p:clrMapOvr>
  <p:transition advTm="4789"/>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81000"/>
            <a:ext cx="8382000" cy="4734045"/>
            <a:chOff x="76200" y="609480"/>
            <a:chExt cx="83820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76200" y="1676280"/>
              <a:ext cx="3962400" cy="1200329"/>
            </a:xfrm>
            <a:prstGeom prst="rect">
              <a:avLst/>
            </a:prstGeom>
            <a:noFill/>
          </p:spPr>
          <p:txBody>
            <a:bodyPr wrap="square" rtlCol="0">
              <a:spAutoFit/>
            </a:bodyPr>
            <a:lstStyle/>
            <a:p>
              <a:pPr algn="ctr"/>
              <a:r>
                <a:rPr lang="en-US" sz="3600" dirty="0" smtClean="0"/>
                <a:t>How can the robot pick my stuff ??</a:t>
              </a:r>
              <a:endParaRPr lang="en-US" sz="3600" dirty="0"/>
            </a:p>
          </p:txBody>
        </p:sp>
        <p:pic>
          <p:nvPicPr>
            <p:cNvPr id="4" name="Picture 3" descr="question.jpg"/>
            <p:cNvPicPr>
              <a:picLocks noChangeAspect="1"/>
            </p:cNvPicPr>
            <p:nvPr/>
          </p:nvPicPr>
          <p:blipFill>
            <a:blip r:embed="rId2"/>
            <a:stretch>
              <a:fillRect/>
            </a:stretch>
          </p:blipFill>
          <p:spPr>
            <a:xfrm>
              <a:off x="381000" y="3200400"/>
              <a:ext cx="2133600" cy="2143125"/>
            </a:xfrm>
            <a:prstGeom prst="rect">
              <a:avLst/>
            </a:prstGeom>
          </p:spPr>
        </p:pic>
      </p:grpSp>
      <p:grpSp>
        <p:nvGrpSpPr>
          <p:cNvPr id="5" name="Group 20"/>
          <p:cNvGrpSpPr/>
          <p:nvPr/>
        </p:nvGrpSpPr>
        <p:grpSpPr>
          <a:xfrm>
            <a:off x="4191000" y="1828800"/>
            <a:ext cx="4724400" cy="3645932"/>
            <a:chOff x="4953000" y="1447800"/>
            <a:chExt cx="4191000" cy="2659797"/>
          </a:xfrm>
        </p:grpSpPr>
        <p:grpSp>
          <p:nvGrpSpPr>
            <p:cNvPr id="7" name="Group 9"/>
            <p:cNvGrpSpPr/>
            <p:nvPr/>
          </p:nvGrpSpPr>
          <p:grpSpPr>
            <a:xfrm>
              <a:off x="4953001" y="1447800"/>
              <a:ext cx="3886199" cy="830997"/>
              <a:chOff x="5181601" y="1078468"/>
              <a:chExt cx="3886199" cy="830997"/>
            </a:xfrm>
          </p:grpSpPr>
          <p:sp>
            <p:nvSpPr>
              <p:cNvPr id="6" name="TextBox 5"/>
              <p:cNvSpPr txBox="1"/>
              <p:nvPr/>
            </p:nvSpPr>
            <p:spPr>
              <a:xfrm>
                <a:off x="5562600" y="1078468"/>
                <a:ext cx="3505200" cy="830997"/>
              </a:xfrm>
              <a:prstGeom prst="rect">
                <a:avLst/>
              </a:prstGeom>
              <a:noFill/>
            </p:spPr>
            <p:txBody>
              <a:bodyPr wrap="square" rtlCol="0">
                <a:spAutoFit/>
              </a:bodyPr>
              <a:lstStyle/>
              <a:p>
                <a:r>
                  <a:rPr lang="en-US" sz="2400" i="1" dirty="0" smtClean="0"/>
                  <a:t>Segment out the object(s)</a:t>
                </a:r>
                <a:endParaRPr lang="en-US" sz="2400" i="1" dirty="0"/>
              </a:p>
            </p:txBody>
          </p:sp>
          <p:pic>
            <p:nvPicPr>
              <p:cNvPr id="9" name="Picture 8" descr="tickmark.jpg"/>
              <p:cNvPicPr>
                <a:picLocks noChangeAspect="1"/>
              </p:cNvPicPr>
              <p:nvPr/>
            </p:nvPicPr>
            <p:blipFill>
              <a:blip r:embed="rId3" cstate="print"/>
              <a:stretch>
                <a:fillRect/>
              </a:stretch>
            </p:blipFill>
            <p:spPr>
              <a:xfrm>
                <a:off x="5181601" y="1166958"/>
                <a:ext cx="270387" cy="216309"/>
              </a:xfrm>
              <a:prstGeom prst="rect">
                <a:avLst/>
              </a:prstGeom>
            </p:spPr>
          </p:pic>
        </p:grpSp>
        <p:grpSp>
          <p:nvGrpSpPr>
            <p:cNvPr id="8" name="Group 10"/>
            <p:cNvGrpSpPr/>
            <p:nvPr/>
          </p:nvGrpSpPr>
          <p:grpSpPr>
            <a:xfrm>
              <a:off x="4953001" y="1981200"/>
              <a:ext cx="3886199" cy="830997"/>
              <a:chOff x="5181601" y="1078468"/>
              <a:chExt cx="3886199" cy="830997"/>
            </a:xfrm>
          </p:grpSpPr>
          <p:sp>
            <p:nvSpPr>
              <p:cNvPr id="12" name="TextBox 11"/>
              <p:cNvSpPr txBox="1"/>
              <p:nvPr/>
            </p:nvSpPr>
            <p:spPr>
              <a:xfrm>
                <a:off x="5562600" y="1078468"/>
                <a:ext cx="3505200" cy="830997"/>
              </a:xfrm>
              <a:prstGeom prst="rect">
                <a:avLst/>
              </a:prstGeom>
              <a:noFill/>
            </p:spPr>
            <p:txBody>
              <a:bodyPr wrap="square" rtlCol="0">
                <a:spAutoFit/>
              </a:bodyPr>
              <a:lstStyle/>
              <a:p>
                <a:r>
                  <a:rPr lang="en-US" sz="2400" i="1" dirty="0" smtClean="0"/>
                  <a:t>Use efficient grasping technique</a:t>
                </a:r>
                <a:endParaRPr lang="en-US" sz="2400" i="1" dirty="0"/>
              </a:p>
            </p:txBody>
          </p:sp>
          <p:pic>
            <p:nvPicPr>
              <p:cNvPr id="13" name="Picture 12" descr="tickmark.jpg"/>
              <p:cNvPicPr>
                <a:picLocks noChangeAspect="1"/>
              </p:cNvPicPr>
              <p:nvPr/>
            </p:nvPicPr>
            <p:blipFill>
              <a:blip r:embed="rId4" cstate="print"/>
              <a:stretch>
                <a:fillRect/>
              </a:stretch>
            </p:blipFill>
            <p:spPr>
              <a:xfrm>
                <a:off x="5181601" y="1156555"/>
                <a:ext cx="283390" cy="226712"/>
              </a:xfrm>
              <a:prstGeom prst="rect">
                <a:avLst/>
              </a:prstGeom>
            </p:spPr>
          </p:pic>
        </p:grpSp>
        <p:grpSp>
          <p:nvGrpSpPr>
            <p:cNvPr id="10" name="Group 13"/>
            <p:cNvGrpSpPr/>
            <p:nvPr/>
          </p:nvGrpSpPr>
          <p:grpSpPr>
            <a:xfrm>
              <a:off x="4953000" y="2590800"/>
              <a:ext cx="3886200" cy="1200329"/>
              <a:chOff x="5181600" y="1078468"/>
              <a:chExt cx="3886200" cy="1200329"/>
            </a:xfrm>
          </p:grpSpPr>
          <p:sp>
            <p:nvSpPr>
              <p:cNvPr id="15" name="TextBox 14"/>
              <p:cNvSpPr txBox="1"/>
              <p:nvPr/>
            </p:nvSpPr>
            <p:spPr>
              <a:xfrm>
                <a:off x="5562600" y="1078468"/>
                <a:ext cx="3505200" cy="1200329"/>
              </a:xfrm>
              <a:prstGeom prst="rect">
                <a:avLst/>
              </a:prstGeom>
              <a:noFill/>
            </p:spPr>
            <p:txBody>
              <a:bodyPr wrap="square" rtlCol="0">
                <a:spAutoFit/>
              </a:bodyPr>
              <a:lstStyle/>
              <a:p>
                <a:r>
                  <a:rPr lang="en-US" sz="2400" i="1" dirty="0" smtClean="0"/>
                  <a:t>Infer semantic interaction among objects</a:t>
                </a:r>
                <a:endParaRPr lang="en-US" sz="2400" i="1" dirty="0"/>
              </a:p>
            </p:txBody>
          </p:sp>
          <p:pic>
            <p:nvPicPr>
              <p:cNvPr id="16" name="Picture 15" descr="tickmark.jpg"/>
              <p:cNvPicPr>
                <a:picLocks noChangeAspect="1"/>
              </p:cNvPicPr>
              <p:nvPr/>
            </p:nvPicPr>
            <p:blipFill>
              <a:blip r:embed="rId4" cstate="print"/>
              <a:stretch>
                <a:fillRect/>
              </a:stretch>
            </p:blipFill>
            <p:spPr>
              <a:xfrm>
                <a:off x="5181600" y="1158443"/>
                <a:ext cx="281031" cy="224825"/>
              </a:xfrm>
              <a:prstGeom prst="rect">
                <a:avLst/>
              </a:prstGeom>
            </p:spPr>
          </p:pic>
        </p:grpSp>
        <p:pic>
          <p:nvPicPr>
            <p:cNvPr id="17" name="Picture 16" descr="question_mark.jpg"/>
            <p:cNvPicPr>
              <a:picLocks noChangeAspect="1"/>
            </p:cNvPicPr>
            <p:nvPr/>
          </p:nvPicPr>
          <p:blipFill>
            <a:blip r:embed="rId5" cstate="print"/>
            <a:stretch>
              <a:fillRect/>
            </a:stretch>
          </p:blipFill>
          <p:spPr>
            <a:xfrm>
              <a:off x="4953000" y="3310969"/>
              <a:ext cx="304800" cy="334963"/>
            </a:xfrm>
            <a:prstGeom prst="rect">
              <a:avLst/>
            </a:prstGeom>
          </p:spPr>
        </p:pic>
        <p:sp>
          <p:nvSpPr>
            <p:cNvPr id="18" name="TextBox 17"/>
            <p:cNvSpPr txBox="1"/>
            <p:nvPr/>
          </p:nvSpPr>
          <p:spPr>
            <a:xfrm>
              <a:off x="5334000" y="3276600"/>
              <a:ext cx="3810000" cy="830997"/>
            </a:xfrm>
            <a:prstGeom prst="rect">
              <a:avLst/>
            </a:prstGeom>
            <a:noFill/>
          </p:spPr>
          <p:txBody>
            <a:bodyPr wrap="square" rtlCol="0">
              <a:spAutoFit/>
            </a:bodyPr>
            <a:lstStyle/>
            <a:p>
              <a:r>
                <a:rPr lang="en-US" sz="2400" i="1" dirty="0" smtClean="0"/>
                <a:t>Remove the surrounding objects!</a:t>
              </a:r>
              <a:endParaRPr lang="en-US" sz="2400" i="1" dirty="0"/>
            </a:p>
          </p:txBody>
        </p:sp>
      </p:grpSp>
    </p:spTree>
  </p:cSld>
  <p:clrMapOvr>
    <a:masterClrMapping/>
  </p:clrMapOvr>
  <p:transition advTm="566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6200" y="381000"/>
            <a:ext cx="8382000" cy="4734045"/>
            <a:chOff x="76200" y="609480"/>
            <a:chExt cx="83820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76200" y="1676280"/>
              <a:ext cx="3962400" cy="1200329"/>
            </a:xfrm>
            <a:prstGeom prst="rect">
              <a:avLst/>
            </a:prstGeom>
            <a:noFill/>
          </p:spPr>
          <p:txBody>
            <a:bodyPr wrap="square" rtlCol="0">
              <a:spAutoFit/>
            </a:bodyPr>
            <a:lstStyle/>
            <a:p>
              <a:pPr algn="ctr"/>
              <a:r>
                <a:rPr lang="en-US" sz="3600" dirty="0" smtClean="0"/>
                <a:t>How can the robot pick my stuff ??</a:t>
              </a:r>
              <a:endParaRPr lang="en-US" sz="3600" dirty="0"/>
            </a:p>
          </p:txBody>
        </p:sp>
        <p:pic>
          <p:nvPicPr>
            <p:cNvPr id="4" name="Picture 3" descr="question.jpg"/>
            <p:cNvPicPr>
              <a:picLocks noChangeAspect="1"/>
            </p:cNvPicPr>
            <p:nvPr/>
          </p:nvPicPr>
          <p:blipFill>
            <a:blip r:embed="rId3"/>
            <a:stretch>
              <a:fillRect/>
            </a:stretch>
          </p:blipFill>
          <p:spPr>
            <a:xfrm>
              <a:off x="381000" y="3200400"/>
              <a:ext cx="2133600" cy="2143125"/>
            </a:xfrm>
            <a:prstGeom prst="rect">
              <a:avLst/>
            </a:prstGeom>
          </p:spPr>
        </p:pic>
      </p:grpSp>
      <p:grpSp>
        <p:nvGrpSpPr>
          <p:cNvPr id="21" name="Group 20"/>
          <p:cNvGrpSpPr/>
          <p:nvPr/>
        </p:nvGrpSpPr>
        <p:grpSpPr>
          <a:xfrm>
            <a:off x="4152207" y="1828800"/>
            <a:ext cx="4763191" cy="3645932"/>
            <a:chOff x="4918588" y="1447800"/>
            <a:chExt cx="4225412" cy="2659797"/>
          </a:xfrm>
        </p:grpSpPr>
        <p:grpSp>
          <p:nvGrpSpPr>
            <p:cNvPr id="10" name="Group 9"/>
            <p:cNvGrpSpPr/>
            <p:nvPr/>
          </p:nvGrpSpPr>
          <p:grpSpPr>
            <a:xfrm>
              <a:off x="4953001" y="1447800"/>
              <a:ext cx="3886199" cy="830997"/>
              <a:chOff x="5181601" y="1078468"/>
              <a:chExt cx="3886199" cy="830997"/>
            </a:xfrm>
          </p:grpSpPr>
          <p:sp>
            <p:nvSpPr>
              <p:cNvPr id="6" name="TextBox 5"/>
              <p:cNvSpPr txBox="1"/>
              <p:nvPr/>
            </p:nvSpPr>
            <p:spPr>
              <a:xfrm>
                <a:off x="5562600" y="1078468"/>
                <a:ext cx="3505200" cy="830997"/>
              </a:xfrm>
              <a:prstGeom prst="rect">
                <a:avLst/>
              </a:prstGeom>
              <a:noFill/>
            </p:spPr>
            <p:txBody>
              <a:bodyPr wrap="square" rtlCol="0">
                <a:spAutoFit/>
              </a:bodyPr>
              <a:lstStyle/>
              <a:p>
                <a:r>
                  <a:rPr lang="en-US" sz="2400" i="1" dirty="0" smtClean="0"/>
                  <a:t>Segment out the object(s)</a:t>
                </a:r>
                <a:endParaRPr lang="en-US" sz="2400" i="1" dirty="0"/>
              </a:p>
            </p:txBody>
          </p:sp>
          <p:pic>
            <p:nvPicPr>
              <p:cNvPr id="9" name="Picture 8" descr="tickmark.jpg"/>
              <p:cNvPicPr>
                <a:picLocks noChangeAspect="1"/>
              </p:cNvPicPr>
              <p:nvPr/>
            </p:nvPicPr>
            <p:blipFill>
              <a:blip r:embed="rId4" cstate="print"/>
              <a:stretch>
                <a:fillRect/>
              </a:stretch>
            </p:blipFill>
            <p:spPr>
              <a:xfrm>
                <a:off x="5181601" y="1166958"/>
                <a:ext cx="270387" cy="216309"/>
              </a:xfrm>
              <a:prstGeom prst="rect">
                <a:avLst/>
              </a:prstGeom>
            </p:spPr>
          </p:pic>
        </p:grpSp>
        <p:grpSp>
          <p:nvGrpSpPr>
            <p:cNvPr id="11" name="Group 10"/>
            <p:cNvGrpSpPr/>
            <p:nvPr/>
          </p:nvGrpSpPr>
          <p:grpSpPr>
            <a:xfrm>
              <a:off x="4953001" y="1981200"/>
              <a:ext cx="3886199" cy="830997"/>
              <a:chOff x="5181601" y="1078468"/>
              <a:chExt cx="3886199" cy="830997"/>
            </a:xfrm>
          </p:grpSpPr>
          <p:sp>
            <p:nvSpPr>
              <p:cNvPr id="12" name="TextBox 11"/>
              <p:cNvSpPr txBox="1"/>
              <p:nvPr/>
            </p:nvSpPr>
            <p:spPr>
              <a:xfrm>
                <a:off x="5562600" y="1078468"/>
                <a:ext cx="3505200" cy="830997"/>
              </a:xfrm>
              <a:prstGeom prst="rect">
                <a:avLst/>
              </a:prstGeom>
              <a:noFill/>
            </p:spPr>
            <p:txBody>
              <a:bodyPr wrap="square" rtlCol="0">
                <a:spAutoFit/>
              </a:bodyPr>
              <a:lstStyle/>
              <a:p>
                <a:r>
                  <a:rPr lang="en-US" sz="2400" i="1" dirty="0" smtClean="0"/>
                  <a:t>Use efficient grasping technique</a:t>
                </a:r>
                <a:endParaRPr lang="en-US" sz="2400" i="1" dirty="0"/>
              </a:p>
            </p:txBody>
          </p:sp>
          <p:pic>
            <p:nvPicPr>
              <p:cNvPr id="13" name="Picture 12" descr="tickmark.jpg"/>
              <p:cNvPicPr>
                <a:picLocks noChangeAspect="1"/>
              </p:cNvPicPr>
              <p:nvPr/>
            </p:nvPicPr>
            <p:blipFill>
              <a:blip r:embed="rId5" cstate="print"/>
              <a:stretch>
                <a:fillRect/>
              </a:stretch>
            </p:blipFill>
            <p:spPr>
              <a:xfrm>
                <a:off x="5181601" y="1156555"/>
                <a:ext cx="283390" cy="226712"/>
              </a:xfrm>
              <a:prstGeom prst="rect">
                <a:avLst/>
              </a:prstGeom>
            </p:spPr>
          </p:pic>
        </p:grpSp>
        <p:grpSp>
          <p:nvGrpSpPr>
            <p:cNvPr id="14" name="Group 13"/>
            <p:cNvGrpSpPr/>
            <p:nvPr/>
          </p:nvGrpSpPr>
          <p:grpSpPr>
            <a:xfrm>
              <a:off x="4953000" y="2590800"/>
              <a:ext cx="3886200" cy="1200329"/>
              <a:chOff x="5181600" y="1078468"/>
              <a:chExt cx="3886200" cy="1200329"/>
            </a:xfrm>
          </p:grpSpPr>
          <p:sp>
            <p:nvSpPr>
              <p:cNvPr id="15" name="TextBox 14"/>
              <p:cNvSpPr txBox="1"/>
              <p:nvPr/>
            </p:nvSpPr>
            <p:spPr>
              <a:xfrm>
                <a:off x="5562600" y="1078468"/>
                <a:ext cx="3505200" cy="1200329"/>
              </a:xfrm>
              <a:prstGeom prst="rect">
                <a:avLst/>
              </a:prstGeom>
              <a:noFill/>
            </p:spPr>
            <p:txBody>
              <a:bodyPr wrap="square" rtlCol="0">
                <a:spAutoFit/>
              </a:bodyPr>
              <a:lstStyle/>
              <a:p>
                <a:r>
                  <a:rPr lang="en-US" sz="2400" i="1" dirty="0" smtClean="0"/>
                  <a:t>Infer semantic interaction among objects</a:t>
                </a:r>
                <a:endParaRPr lang="en-US" sz="2400" i="1" dirty="0"/>
              </a:p>
            </p:txBody>
          </p:sp>
          <p:pic>
            <p:nvPicPr>
              <p:cNvPr id="16" name="Picture 15" descr="tickmark.jpg"/>
              <p:cNvPicPr>
                <a:picLocks noChangeAspect="1"/>
              </p:cNvPicPr>
              <p:nvPr/>
            </p:nvPicPr>
            <p:blipFill>
              <a:blip r:embed="rId5" cstate="print"/>
              <a:stretch>
                <a:fillRect/>
              </a:stretch>
            </p:blipFill>
            <p:spPr>
              <a:xfrm>
                <a:off x="5181600" y="1158443"/>
                <a:ext cx="281031" cy="224825"/>
              </a:xfrm>
              <a:prstGeom prst="rect">
                <a:avLst/>
              </a:prstGeom>
            </p:spPr>
          </p:pic>
        </p:grpSp>
        <p:pic>
          <p:nvPicPr>
            <p:cNvPr id="17" name="Picture 16" descr="question_mark.jpg"/>
            <p:cNvPicPr>
              <a:picLocks noChangeAspect="1"/>
            </p:cNvPicPr>
            <p:nvPr/>
          </p:nvPicPr>
          <p:blipFill>
            <a:blip r:embed="rId6" cstate="print"/>
            <a:stretch>
              <a:fillRect/>
            </a:stretch>
          </p:blipFill>
          <p:spPr>
            <a:xfrm>
              <a:off x="4918588" y="3310969"/>
              <a:ext cx="304800" cy="334963"/>
            </a:xfrm>
            <a:prstGeom prst="rect">
              <a:avLst/>
            </a:prstGeom>
          </p:spPr>
        </p:pic>
        <p:sp>
          <p:nvSpPr>
            <p:cNvPr id="18" name="TextBox 17"/>
            <p:cNvSpPr txBox="1"/>
            <p:nvPr/>
          </p:nvSpPr>
          <p:spPr>
            <a:xfrm>
              <a:off x="5334000" y="3276600"/>
              <a:ext cx="3810000" cy="830997"/>
            </a:xfrm>
            <a:prstGeom prst="rect">
              <a:avLst/>
            </a:prstGeom>
            <a:noFill/>
          </p:spPr>
          <p:txBody>
            <a:bodyPr wrap="square" rtlCol="0">
              <a:spAutoFit/>
            </a:bodyPr>
            <a:lstStyle/>
            <a:p>
              <a:r>
                <a:rPr lang="en-US" sz="2400" i="1" dirty="0" smtClean="0"/>
                <a:t>Remove the surrounding objects!</a:t>
              </a:r>
              <a:endParaRPr lang="en-US" sz="2400" i="1" dirty="0"/>
            </a:p>
          </p:txBody>
        </p:sp>
      </p:grpSp>
      <p:sp>
        <p:nvSpPr>
          <p:cNvPr id="19" name="Rectangle 18"/>
          <p:cNvSpPr/>
          <p:nvPr/>
        </p:nvSpPr>
        <p:spPr>
          <a:xfrm>
            <a:off x="4648200" y="5181600"/>
            <a:ext cx="4495800" cy="1426031"/>
          </a:xfrm>
          <a:prstGeom prst="rect">
            <a:avLst/>
          </a:prstGeom>
        </p:spPr>
        <p:txBody>
          <a:bodyPr wrap="square">
            <a:spAutoFit/>
          </a:bodyPr>
          <a:lstStyle/>
          <a:p>
            <a:pPr lvl="1">
              <a:lnSpc>
                <a:spcPct val="200000"/>
              </a:lnSpc>
              <a:buBlip>
                <a:blip r:embed="rId7"/>
              </a:buBlip>
            </a:pPr>
            <a:r>
              <a:rPr lang="en-US" i="1" dirty="0" smtClean="0"/>
              <a:t>   Identify the supported objects … </a:t>
            </a:r>
          </a:p>
          <a:p>
            <a:pPr lvl="1">
              <a:lnSpc>
                <a:spcPct val="150000"/>
              </a:lnSpc>
              <a:buBlip>
                <a:blip r:embed="rId7"/>
              </a:buBlip>
            </a:pPr>
            <a:r>
              <a:rPr lang="en-US" i="1" dirty="0" smtClean="0"/>
              <a:t>  Remove them without causing damage to the environment. </a:t>
            </a:r>
            <a:endParaRPr lang="en-US" dirty="0"/>
          </a:p>
        </p:txBody>
      </p:sp>
      <p:sp>
        <p:nvSpPr>
          <p:cNvPr id="20" name="Rounded Rectangle 19"/>
          <p:cNvSpPr/>
          <p:nvPr/>
        </p:nvSpPr>
        <p:spPr>
          <a:xfrm>
            <a:off x="3962400" y="4267200"/>
            <a:ext cx="4953000" cy="2362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3042"/>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5"/>
          <p:cNvGrpSpPr/>
          <p:nvPr/>
        </p:nvGrpSpPr>
        <p:grpSpPr>
          <a:xfrm>
            <a:off x="1219200" y="1295400"/>
            <a:ext cx="5059624" cy="713232"/>
            <a:chOff x="1824857" y="1295400"/>
            <a:chExt cx="5059624" cy="713232"/>
          </a:xfrm>
        </p:grpSpPr>
        <p:pic>
          <p:nvPicPr>
            <p:cNvPr id="2" name="Picture 1" descr="DSC02929.JPG"/>
            <p:cNvPicPr>
              <a:picLocks noChangeAspect="1"/>
            </p:cNvPicPr>
            <p:nvPr/>
          </p:nvPicPr>
          <p:blipFill>
            <a:blip r:embed="rId3" cstate="print"/>
            <a:srcRect l="16667" t="50000" r="12500" b="6667"/>
            <a:stretch>
              <a:fillRect/>
            </a:stretch>
          </p:blipFill>
          <p:spPr>
            <a:xfrm>
              <a:off x="1824857" y="1295400"/>
              <a:ext cx="1073539" cy="713232"/>
            </a:xfrm>
            <a:prstGeom prst="rect">
              <a:avLst/>
            </a:prstGeom>
            <a:ln w="15875">
              <a:solidFill>
                <a:schemeClr val="tx1"/>
              </a:solidFill>
            </a:ln>
          </p:spPr>
        </p:pic>
        <p:pic>
          <p:nvPicPr>
            <p:cNvPr id="3" name="Picture 2" descr="DSC02922.JPG"/>
            <p:cNvPicPr>
              <a:picLocks noChangeAspect="1"/>
            </p:cNvPicPr>
            <p:nvPr/>
          </p:nvPicPr>
          <p:blipFill>
            <a:blip r:embed="rId4" cstate="print"/>
            <a:srcRect l="13333" t="17778"/>
            <a:stretch>
              <a:fillRect/>
            </a:stretch>
          </p:blipFill>
          <p:spPr>
            <a:xfrm>
              <a:off x="3429000" y="1295400"/>
              <a:ext cx="1344692" cy="711896"/>
            </a:xfrm>
            <a:prstGeom prst="rect">
              <a:avLst/>
            </a:prstGeom>
            <a:ln w="15875">
              <a:solidFill>
                <a:schemeClr val="tx1"/>
              </a:solidFill>
            </a:ln>
          </p:spPr>
        </p:pic>
        <p:pic>
          <p:nvPicPr>
            <p:cNvPr id="4" name="Picture 3" descr="DSC02924.JPG"/>
            <p:cNvPicPr>
              <a:picLocks noChangeAspect="1"/>
            </p:cNvPicPr>
            <p:nvPr/>
          </p:nvPicPr>
          <p:blipFill>
            <a:blip r:embed="rId5" cstate="print"/>
            <a:srcRect t="35616"/>
            <a:stretch>
              <a:fillRect/>
            </a:stretch>
          </p:blipFill>
          <p:spPr>
            <a:xfrm>
              <a:off x="5410200" y="1295400"/>
              <a:ext cx="1474281" cy="711896"/>
            </a:xfrm>
            <a:prstGeom prst="rect">
              <a:avLst/>
            </a:prstGeom>
            <a:ln w="15875">
              <a:solidFill>
                <a:schemeClr val="tx1"/>
              </a:solidFill>
            </a:ln>
          </p:spPr>
        </p:pic>
      </p:grpSp>
      <p:grpSp>
        <p:nvGrpSpPr>
          <p:cNvPr id="16" name="Group 4"/>
          <p:cNvGrpSpPr/>
          <p:nvPr/>
        </p:nvGrpSpPr>
        <p:grpSpPr>
          <a:xfrm>
            <a:off x="533400" y="2743200"/>
            <a:ext cx="6248400" cy="990600"/>
            <a:chOff x="228600" y="2286000"/>
            <a:chExt cx="8763000" cy="1143000"/>
          </a:xfrm>
        </p:grpSpPr>
        <p:pic>
          <p:nvPicPr>
            <p:cNvPr id="6" name="Picture 5" descr="DSC02925.JPG"/>
            <p:cNvPicPr>
              <a:picLocks noChangeAspect="1"/>
            </p:cNvPicPr>
            <p:nvPr/>
          </p:nvPicPr>
          <p:blipFill>
            <a:blip r:embed="rId6" cstate="print"/>
            <a:srcRect l="17500" t="22222" r="7500" b="14444"/>
            <a:stretch>
              <a:fillRect/>
            </a:stretch>
          </p:blipFill>
          <p:spPr>
            <a:xfrm>
              <a:off x="228600" y="2286000"/>
              <a:ext cx="1905000" cy="1143000"/>
            </a:xfrm>
            <a:prstGeom prst="rect">
              <a:avLst/>
            </a:prstGeom>
            <a:ln w="15875">
              <a:solidFill>
                <a:schemeClr val="tx1"/>
              </a:solidFill>
            </a:ln>
          </p:spPr>
        </p:pic>
        <p:pic>
          <p:nvPicPr>
            <p:cNvPr id="7" name="Picture 6" descr="DSC02926.JPG"/>
            <p:cNvPicPr>
              <a:picLocks/>
            </p:cNvPicPr>
            <p:nvPr/>
          </p:nvPicPr>
          <p:blipFill>
            <a:blip r:embed="rId7" cstate="print"/>
            <a:srcRect l="26693" t="26702" b="21076"/>
            <a:stretch>
              <a:fillRect/>
            </a:stretch>
          </p:blipFill>
          <p:spPr>
            <a:xfrm>
              <a:off x="2590800" y="2286000"/>
              <a:ext cx="1828800" cy="1143000"/>
            </a:xfrm>
            <a:prstGeom prst="rect">
              <a:avLst/>
            </a:prstGeom>
            <a:ln w="15875">
              <a:solidFill>
                <a:schemeClr val="tx1"/>
              </a:solidFill>
            </a:ln>
          </p:spPr>
        </p:pic>
        <p:pic>
          <p:nvPicPr>
            <p:cNvPr id="8" name="Picture 7" descr="DSC02927.JPG"/>
            <p:cNvPicPr>
              <a:picLocks/>
            </p:cNvPicPr>
            <p:nvPr/>
          </p:nvPicPr>
          <p:blipFill>
            <a:blip r:embed="rId8" cstate="print"/>
            <a:srcRect l="30885" t="35626" b="16597"/>
            <a:stretch>
              <a:fillRect/>
            </a:stretch>
          </p:blipFill>
          <p:spPr>
            <a:xfrm>
              <a:off x="4876800" y="2286000"/>
              <a:ext cx="1828800" cy="1143000"/>
            </a:xfrm>
            <a:prstGeom prst="rect">
              <a:avLst/>
            </a:prstGeom>
            <a:ln w="15875">
              <a:solidFill>
                <a:schemeClr val="tx1"/>
              </a:solidFill>
            </a:ln>
          </p:spPr>
        </p:pic>
        <p:pic>
          <p:nvPicPr>
            <p:cNvPr id="9" name="Picture 8" descr="DSC02928.JPG"/>
            <p:cNvPicPr>
              <a:picLocks noChangeAspect="1"/>
            </p:cNvPicPr>
            <p:nvPr/>
          </p:nvPicPr>
          <p:blipFill>
            <a:blip r:embed="rId9" cstate="print"/>
            <a:srcRect l="33312" t="33305" r="12788" b="18784"/>
            <a:stretch>
              <a:fillRect/>
            </a:stretch>
          </p:blipFill>
          <p:spPr>
            <a:xfrm>
              <a:off x="7162800" y="2286000"/>
              <a:ext cx="1828800" cy="1143000"/>
            </a:xfrm>
            <a:prstGeom prst="rect">
              <a:avLst/>
            </a:prstGeom>
            <a:ln w="15875">
              <a:solidFill>
                <a:schemeClr val="tx1"/>
              </a:solidFill>
            </a:ln>
          </p:spPr>
        </p:pic>
        <p:sp>
          <p:nvSpPr>
            <p:cNvPr id="10" name="Right Arrow 9"/>
            <p:cNvSpPr/>
            <p:nvPr/>
          </p:nvSpPr>
          <p:spPr>
            <a:xfrm>
              <a:off x="2133600" y="2819400"/>
              <a:ext cx="4572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419600" y="2819400"/>
              <a:ext cx="4572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705600" y="2819400"/>
              <a:ext cx="4572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914400" y="381000"/>
            <a:ext cx="5105400" cy="523220"/>
          </a:xfrm>
          <a:prstGeom prst="rect">
            <a:avLst/>
          </a:prstGeom>
          <a:noFill/>
        </p:spPr>
        <p:txBody>
          <a:bodyPr wrap="square" rtlCol="0">
            <a:spAutoFit/>
          </a:bodyPr>
          <a:lstStyle/>
          <a:p>
            <a:r>
              <a:rPr lang="en-US" sz="2800" i="1" dirty="0" smtClean="0">
                <a:solidFill>
                  <a:srgbClr val="0000FF"/>
                </a:solidFill>
              </a:rPr>
              <a:t>Problem Statement …</a:t>
            </a:r>
            <a:endParaRPr lang="en-US" sz="2800" i="1" dirty="0">
              <a:solidFill>
                <a:srgbClr val="0000FF"/>
              </a:solidFill>
            </a:endParaRPr>
          </a:p>
        </p:txBody>
      </p:sp>
      <p:sp>
        <p:nvSpPr>
          <p:cNvPr id="14" name="Rounded Rectangular Callout 13"/>
          <p:cNvSpPr/>
          <p:nvPr/>
        </p:nvSpPr>
        <p:spPr>
          <a:xfrm>
            <a:off x="7315200" y="914400"/>
            <a:ext cx="1524000" cy="914400"/>
          </a:xfrm>
          <a:prstGeom prst="wedgeRoundRectCallout">
            <a:avLst>
              <a:gd name="adj1" fmla="val -119109"/>
              <a:gd name="adj2" fmla="val 31465"/>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Possibility of Damage</a:t>
            </a:r>
            <a:endParaRPr lang="en-US" b="1" dirty="0">
              <a:solidFill>
                <a:schemeClr val="tx1"/>
              </a:solidFill>
            </a:endParaRPr>
          </a:p>
        </p:txBody>
      </p:sp>
      <p:sp>
        <p:nvSpPr>
          <p:cNvPr id="15" name="Rounded Rectangular Callout 14"/>
          <p:cNvSpPr/>
          <p:nvPr/>
        </p:nvSpPr>
        <p:spPr>
          <a:xfrm>
            <a:off x="7391400" y="2743200"/>
            <a:ext cx="1371600" cy="1676400"/>
          </a:xfrm>
          <a:prstGeom prst="wedgeRoundRectCallout">
            <a:avLst>
              <a:gd name="adj1" fmla="val -93477"/>
              <a:gd name="adj2" fmla="val -10698"/>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Objects are removed in an order</a:t>
            </a:r>
            <a:endParaRPr lang="en-US" b="1" dirty="0">
              <a:solidFill>
                <a:schemeClr val="tx1"/>
              </a:solidFill>
            </a:endParaRPr>
          </a:p>
        </p:txBody>
      </p:sp>
      <p:grpSp>
        <p:nvGrpSpPr>
          <p:cNvPr id="19" name="Group 18"/>
          <p:cNvGrpSpPr/>
          <p:nvPr/>
        </p:nvGrpSpPr>
        <p:grpSpPr>
          <a:xfrm>
            <a:off x="646197" y="5017193"/>
            <a:ext cx="7659603" cy="926407"/>
            <a:chOff x="646197" y="5017193"/>
            <a:chExt cx="7659603" cy="926407"/>
          </a:xfrm>
        </p:grpSpPr>
        <p:sp>
          <p:nvSpPr>
            <p:cNvPr id="17" name="Rounded Rectangle 16"/>
            <p:cNvSpPr/>
            <p:nvPr/>
          </p:nvSpPr>
          <p:spPr>
            <a:xfrm>
              <a:off x="838200" y="5257800"/>
              <a:ext cx="7467600" cy="685800"/>
            </a:xfrm>
            <a:prstGeom prst="roundRect">
              <a:avLst/>
            </a:prstGeom>
            <a:noFill/>
            <a:ln w="38100">
              <a:solidFill>
                <a:srgbClr val="15EF1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i="1" dirty="0" smtClean="0">
                  <a:solidFill>
                    <a:schemeClr val="tx1"/>
                  </a:solidFill>
                </a:rPr>
                <a:t>Automatically find the order (</a:t>
              </a:r>
              <a:r>
                <a:rPr lang="en-US" sz="2000" b="1" i="1" dirty="0" smtClean="0">
                  <a:solidFill>
                    <a:schemeClr val="tx1"/>
                  </a:solidFill>
                </a:rPr>
                <a:t>Support Order</a:t>
              </a:r>
              <a:r>
                <a:rPr lang="en-US" sz="2000" i="1" dirty="0" smtClean="0">
                  <a:solidFill>
                    <a:schemeClr val="tx1"/>
                  </a:solidFill>
                </a:rPr>
                <a:t>)using RGBD data.</a:t>
              </a:r>
              <a:endParaRPr lang="en-US" sz="2000" i="1" dirty="0">
                <a:solidFill>
                  <a:schemeClr val="tx1"/>
                </a:solidFill>
              </a:endParaRPr>
            </a:p>
          </p:txBody>
        </p:sp>
        <p:sp>
          <p:nvSpPr>
            <p:cNvPr id="18" name="TextBox 17"/>
            <p:cNvSpPr txBox="1"/>
            <p:nvPr/>
          </p:nvSpPr>
          <p:spPr>
            <a:xfrm rot="20618025">
              <a:off x="646197" y="5017193"/>
              <a:ext cx="762000" cy="369332"/>
            </a:xfrm>
            <a:prstGeom prst="rect">
              <a:avLst/>
            </a:prstGeom>
            <a:solidFill>
              <a:schemeClr val="bg1"/>
            </a:solidFill>
            <a:ln>
              <a:solidFill>
                <a:srgbClr val="00B050"/>
              </a:solidFill>
            </a:ln>
          </p:spPr>
          <p:txBody>
            <a:bodyPr wrap="square" rtlCol="0">
              <a:spAutoFit/>
            </a:bodyPr>
            <a:lstStyle/>
            <a:p>
              <a:r>
                <a:rPr lang="en-US" i="1" dirty="0" smtClean="0">
                  <a:solidFill>
                    <a:srgbClr val="FF0000"/>
                  </a:solidFill>
                </a:rPr>
                <a:t> AIM</a:t>
              </a:r>
              <a:endParaRPr lang="en-US" dirty="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685800" y="609480"/>
            <a:ext cx="7772400" cy="1143000"/>
          </a:xfrm>
          <a:prstGeom prst="rect">
            <a:avLst/>
          </a:prstGeom>
        </p:spPr>
      </p:sp>
      <p:sp>
        <p:nvSpPr>
          <p:cNvPr id="4" name="TextBox 3"/>
          <p:cNvSpPr txBox="1"/>
          <p:nvPr/>
        </p:nvSpPr>
        <p:spPr>
          <a:xfrm>
            <a:off x="381000" y="1828800"/>
            <a:ext cx="4267200" cy="707886"/>
          </a:xfrm>
          <a:prstGeom prst="rect">
            <a:avLst/>
          </a:prstGeom>
          <a:noFill/>
        </p:spPr>
        <p:txBody>
          <a:bodyPr wrap="square" rtlCol="0">
            <a:spAutoFit/>
          </a:bodyPr>
          <a:lstStyle/>
          <a:p>
            <a:r>
              <a:rPr lang="en-US" sz="4000" dirty="0" smtClean="0"/>
              <a:t>What is clutter?? </a:t>
            </a:r>
            <a:endParaRPr lang="en-US" sz="4000" dirty="0"/>
          </a:p>
        </p:txBody>
      </p:sp>
      <p:pic>
        <p:nvPicPr>
          <p:cNvPr id="5" name="Picture 4" descr="question.jpg"/>
          <p:cNvPicPr>
            <a:picLocks noChangeAspect="1"/>
          </p:cNvPicPr>
          <p:nvPr/>
        </p:nvPicPr>
        <p:blipFill>
          <a:blip r:embed="rId2"/>
          <a:stretch>
            <a:fillRect/>
          </a:stretch>
        </p:blipFill>
        <p:spPr>
          <a:xfrm>
            <a:off x="304800" y="2971800"/>
            <a:ext cx="2133600" cy="2143125"/>
          </a:xfrm>
          <a:prstGeom prst="rect">
            <a:avLst/>
          </a:prstGeom>
        </p:spPr>
      </p:pic>
    </p:spTree>
  </p:cSld>
  <p:clrMapOvr>
    <a:masterClrMapping/>
  </p:clrMapOvr>
  <p:transition advTm="5928"/>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5105400" cy="523220"/>
          </a:xfrm>
          <a:prstGeom prst="rect">
            <a:avLst/>
          </a:prstGeom>
          <a:noFill/>
        </p:spPr>
        <p:txBody>
          <a:bodyPr wrap="square" rtlCol="0">
            <a:spAutoFit/>
          </a:bodyPr>
          <a:lstStyle/>
          <a:p>
            <a:r>
              <a:rPr lang="en-US" sz="2800" i="1" dirty="0" smtClean="0">
                <a:solidFill>
                  <a:srgbClr val="0000FF"/>
                </a:solidFill>
              </a:rPr>
              <a:t>Contributions…</a:t>
            </a:r>
            <a:endParaRPr lang="en-US" sz="2800" i="1" dirty="0">
              <a:solidFill>
                <a:srgbClr val="0000FF"/>
              </a:solidFill>
            </a:endParaRPr>
          </a:p>
        </p:txBody>
      </p:sp>
      <p:sp>
        <p:nvSpPr>
          <p:cNvPr id="6" name="TextBox 5"/>
          <p:cNvSpPr txBox="1"/>
          <p:nvPr/>
        </p:nvSpPr>
        <p:spPr>
          <a:xfrm>
            <a:off x="533400" y="1371600"/>
            <a:ext cx="4800600" cy="707886"/>
          </a:xfrm>
          <a:prstGeom prst="rect">
            <a:avLst/>
          </a:prstGeom>
          <a:noFill/>
        </p:spPr>
        <p:txBody>
          <a:bodyPr wrap="square" rtlCol="0">
            <a:spAutoFit/>
          </a:bodyPr>
          <a:lstStyle/>
          <a:p>
            <a:pPr>
              <a:buFont typeface="Arial" pitchFamily="34" charset="0"/>
              <a:buChar char="•"/>
            </a:pPr>
            <a:r>
              <a:rPr lang="en-US" sz="2000" b="1" i="1" dirty="0" smtClean="0">
                <a:solidFill>
                  <a:srgbClr val="0000FF"/>
                </a:solidFill>
              </a:rPr>
              <a:t>  Analysis support relationships in different scenarios…</a:t>
            </a:r>
            <a:endParaRPr lang="en-US" sz="2000" b="1" i="1" dirty="0">
              <a:solidFill>
                <a:srgbClr val="0000FF"/>
              </a:solidFill>
            </a:endParaRPr>
          </a:p>
        </p:txBody>
      </p:sp>
      <p:sp>
        <p:nvSpPr>
          <p:cNvPr id="8" name="TextBox 7"/>
          <p:cNvSpPr txBox="1"/>
          <p:nvPr/>
        </p:nvSpPr>
        <p:spPr>
          <a:xfrm>
            <a:off x="685800" y="2286000"/>
            <a:ext cx="7239000" cy="2862322"/>
          </a:xfrm>
          <a:prstGeom prst="rect">
            <a:avLst/>
          </a:prstGeom>
          <a:noFill/>
        </p:spPr>
        <p:txBody>
          <a:bodyPr wrap="square" rtlCol="0" anchor="ctr">
            <a:spAutoFit/>
          </a:bodyPr>
          <a:lstStyle/>
          <a:p>
            <a:pPr>
              <a:buFont typeface="Arial" pitchFamily="34" charset="0"/>
              <a:buChar char="•"/>
            </a:pPr>
            <a:r>
              <a:rPr lang="en-US" dirty="0" smtClean="0"/>
              <a:t>  Objects of varying shapes and size.</a:t>
            </a:r>
          </a:p>
          <a:p>
            <a:endParaRPr lang="en-US" dirty="0" smtClean="0"/>
          </a:p>
          <a:p>
            <a:pPr>
              <a:buFont typeface="Arial" pitchFamily="34" charset="0"/>
              <a:buChar char="•"/>
            </a:pPr>
            <a:r>
              <a:rPr lang="en-US" dirty="0" smtClean="0"/>
              <a:t>   Noisy background with non-graspable objects present in it.</a:t>
            </a:r>
          </a:p>
          <a:p>
            <a:endParaRPr lang="en-US" dirty="0" smtClean="0"/>
          </a:p>
          <a:p>
            <a:pPr>
              <a:buFont typeface="Arial" pitchFamily="34" charset="0"/>
              <a:buChar char="•"/>
            </a:pPr>
            <a:r>
              <a:rPr lang="en-US" dirty="0" smtClean="0"/>
              <a:t>   Clutter with varying level of complexity.</a:t>
            </a:r>
          </a:p>
          <a:p>
            <a:endParaRPr lang="en-US" dirty="0" smtClean="0"/>
          </a:p>
          <a:p>
            <a:pPr>
              <a:buFont typeface="Arial" pitchFamily="34" charset="0"/>
              <a:buChar char="•"/>
            </a:pPr>
            <a:r>
              <a:rPr lang="en-US" dirty="0" smtClean="0"/>
              <a:t>   Both direct and indirect physical contact among objects.</a:t>
            </a:r>
          </a:p>
          <a:p>
            <a:endParaRPr lang="en-US" dirty="0" smtClean="0"/>
          </a:p>
          <a:p>
            <a:pPr>
              <a:buFont typeface="Arial" pitchFamily="34" charset="0"/>
              <a:buChar char="•"/>
            </a:pPr>
            <a:r>
              <a:rPr lang="en-US" dirty="0" smtClean="0"/>
              <a:t>   Both pair-wise and hierarchical support relations among objects.</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371600"/>
            <a:ext cx="4800600" cy="400110"/>
          </a:xfrm>
          <a:prstGeom prst="rect">
            <a:avLst/>
          </a:prstGeom>
          <a:noFill/>
        </p:spPr>
        <p:txBody>
          <a:bodyPr wrap="square" rtlCol="0">
            <a:spAutoFit/>
          </a:bodyPr>
          <a:lstStyle/>
          <a:p>
            <a:pPr>
              <a:buFont typeface="Arial" pitchFamily="34" charset="0"/>
              <a:buChar char="•"/>
            </a:pPr>
            <a:r>
              <a:rPr lang="en-US" sz="2000" b="1" i="1" dirty="0" smtClean="0">
                <a:solidFill>
                  <a:srgbClr val="0000FF"/>
                </a:solidFill>
              </a:rPr>
              <a:t>  3 types of support relationships …</a:t>
            </a:r>
            <a:endParaRPr lang="en-US" sz="2000" b="1" i="1" dirty="0">
              <a:solidFill>
                <a:srgbClr val="0000FF"/>
              </a:solidFill>
            </a:endParaRPr>
          </a:p>
        </p:txBody>
      </p:sp>
      <p:pic>
        <p:nvPicPr>
          <p:cNvPr id="5" name="Picture 4" descr="4.jpg"/>
          <p:cNvPicPr>
            <a:picLocks noChangeAspect="1"/>
          </p:cNvPicPr>
          <p:nvPr/>
        </p:nvPicPr>
        <p:blipFill>
          <a:blip r:embed="rId3" cstate="print"/>
          <a:stretch>
            <a:fillRect/>
          </a:stretch>
        </p:blipFill>
        <p:spPr>
          <a:xfrm>
            <a:off x="381000" y="2057400"/>
            <a:ext cx="2590799" cy="1752600"/>
          </a:xfrm>
          <a:prstGeom prst="rect">
            <a:avLst/>
          </a:prstGeom>
          <a:scene3d>
            <a:camera prst="orthographicFront"/>
            <a:lightRig rig="threePt" dir="t"/>
          </a:scene3d>
          <a:sp3d>
            <a:bevelT prst="angle"/>
          </a:sp3d>
        </p:spPr>
      </p:pic>
      <p:pic>
        <p:nvPicPr>
          <p:cNvPr id="6" name="Picture 5" descr="27.jpg"/>
          <p:cNvPicPr>
            <a:picLocks noChangeAspect="1"/>
          </p:cNvPicPr>
          <p:nvPr/>
        </p:nvPicPr>
        <p:blipFill>
          <a:blip r:embed="rId4"/>
          <a:stretch>
            <a:fillRect/>
          </a:stretch>
        </p:blipFill>
        <p:spPr>
          <a:xfrm>
            <a:off x="5986175" y="2057401"/>
            <a:ext cx="2743715" cy="1752599"/>
          </a:xfrm>
          <a:prstGeom prst="rect">
            <a:avLst/>
          </a:prstGeom>
          <a:scene3d>
            <a:camera prst="orthographicFront"/>
            <a:lightRig rig="threePt" dir="t"/>
          </a:scene3d>
          <a:sp3d>
            <a:bevelT prst="angle"/>
          </a:sp3d>
        </p:spPr>
      </p:pic>
      <p:pic>
        <p:nvPicPr>
          <p:cNvPr id="7" name="Picture 6" descr="34.jpg"/>
          <p:cNvPicPr>
            <a:picLocks noChangeAspect="1"/>
          </p:cNvPicPr>
          <p:nvPr/>
        </p:nvPicPr>
        <p:blipFill>
          <a:blip r:embed="rId5"/>
          <a:stretch>
            <a:fillRect/>
          </a:stretch>
        </p:blipFill>
        <p:spPr>
          <a:xfrm>
            <a:off x="3153914" y="2057400"/>
            <a:ext cx="2713486" cy="1752600"/>
          </a:xfrm>
          <a:prstGeom prst="rect">
            <a:avLst/>
          </a:prstGeom>
          <a:scene3d>
            <a:camera prst="orthographicFront"/>
            <a:lightRig rig="threePt" dir="t"/>
          </a:scene3d>
          <a:sp3d>
            <a:bevelT prst="angle"/>
          </a:sp3d>
        </p:spPr>
      </p:pic>
      <p:sp>
        <p:nvSpPr>
          <p:cNvPr id="8" name="Rounded Rectangle 7"/>
          <p:cNvSpPr/>
          <p:nvPr/>
        </p:nvSpPr>
        <p:spPr>
          <a:xfrm>
            <a:off x="457200" y="4114800"/>
            <a:ext cx="2514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rPr>
              <a:t>Support from Below</a:t>
            </a:r>
            <a:endParaRPr lang="en-US" sz="2000" i="1" dirty="0">
              <a:solidFill>
                <a:schemeClr val="tx1"/>
              </a:solidFill>
            </a:endParaRPr>
          </a:p>
        </p:txBody>
      </p:sp>
      <p:sp>
        <p:nvSpPr>
          <p:cNvPr id="9" name="Rounded Rectangle 8"/>
          <p:cNvSpPr/>
          <p:nvPr/>
        </p:nvSpPr>
        <p:spPr>
          <a:xfrm>
            <a:off x="3276600" y="4114800"/>
            <a:ext cx="2514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rPr>
              <a:t>Support from Side</a:t>
            </a:r>
            <a:endParaRPr lang="en-US" sz="2000" i="1" dirty="0">
              <a:solidFill>
                <a:schemeClr val="tx1"/>
              </a:solidFill>
            </a:endParaRPr>
          </a:p>
        </p:txBody>
      </p:sp>
      <p:sp>
        <p:nvSpPr>
          <p:cNvPr id="10" name="Rounded Rectangle 9"/>
          <p:cNvSpPr/>
          <p:nvPr/>
        </p:nvSpPr>
        <p:spPr>
          <a:xfrm>
            <a:off x="6553200" y="4114800"/>
            <a:ext cx="1752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rPr>
              <a:t>Containment</a:t>
            </a:r>
            <a:endParaRPr lang="en-US" sz="2000" i="1" dirty="0">
              <a:solidFill>
                <a:schemeClr val="tx1"/>
              </a:solidFill>
            </a:endParaRPr>
          </a:p>
        </p:txBody>
      </p:sp>
      <p:sp>
        <p:nvSpPr>
          <p:cNvPr id="11" name="TextBox 10"/>
          <p:cNvSpPr txBox="1"/>
          <p:nvPr/>
        </p:nvSpPr>
        <p:spPr>
          <a:xfrm>
            <a:off x="914400" y="381000"/>
            <a:ext cx="5105400" cy="523220"/>
          </a:xfrm>
          <a:prstGeom prst="rect">
            <a:avLst/>
          </a:prstGeom>
          <a:noFill/>
        </p:spPr>
        <p:txBody>
          <a:bodyPr wrap="square" rtlCol="0">
            <a:spAutoFit/>
          </a:bodyPr>
          <a:lstStyle/>
          <a:p>
            <a:r>
              <a:rPr lang="en-US" sz="2800" i="1" dirty="0" smtClean="0">
                <a:solidFill>
                  <a:srgbClr val="0000FF"/>
                </a:solidFill>
              </a:rPr>
              <a:t>Contributions…</a:t>
            </a:r>
            <a:endParaRPr lang="en-US" sz="2800" i="1" dirty="0">
              <a:solidFill>
                <a:srgbClr val="0000FF"/>
              </a:solidFill>
            </a:endParaRPr>
          </a:p>
        </p:txBody>
      </p:sp>
    </p:spTree>
  </p:cSld>
  <p:clrMapOvr>
    <a:masterClrMapping/>
  </p:clrMapOvr>
  <p:transition advTm="12948"/>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4400" y="381000"/>
            <a:ext cx="5105400" cy="523220"/>
          </a:xfrm>
          <a:prstGeom prst="rect">
            <a:avLst/>
          </a:prstGeom>
          <a:noFill/>
        </p:spPr>
        <p:txBody>
          <a:bodyPr wrap="square" rtlCol="0">
            <a:spAutoFit/>
          </a:bodyPr>
          <a:lstStyle/>
          <a:p>
            <a:r>
              <a:rPr lang="en-US" sz="2800" i="1" dirty="0" smtClean="0">
                <a:solidFill>
                  <a:srgbClr val="0000FF"/>
                </a:solidFill>
              </a:rPr>
              <a:t>Contributions…</a:t>
            </a:r>
            <a:endParaRPr lang="en-US" sz="2800" i="1" dirty="0">
              <a:solidFill>
                <a:srgbClr val="0000FF"/>
              </a:solidFill>
            </a:endParaRPr>
          </a:p>
        </p:txBody>
      </p:sp>
      <p:sp>
        <p:nvSpPr>
          <p:cNvPr id="12" name="TextBox 11"/>
          <p:cNvSpPr txBox="1"/>
          <p:nvPr/>
        </p:nvSpPr>
        <p:spPr>
          <a:xfrm>
            <a:off x="533400" y="1066800"/>
            <a:ext cx="4800600" cy="400110"/>
          </a:xfrm>
          <a:prstGeom prst="rect">
            <a:avLst/>
          </a:prstGeom>
          <a:noFill/>
        </p:spPr>
        <p:txBody>
          <a:bodyPr wrap="square" rtlCol="0">
            <a:spAutoFit/>
          </a:bodyPr>
          <a:lstStyle/>
          <a:p>
            <a:pPr>
              <a:buFont typeface="Arial" pitchFamily="34" charset="0"/>
              <a:buChar char="•"/>
            </a:pPr>
            <a:r>
              <a:rPr lang="en-US" sz="2000" b="1" i="1" dirty="0" smtClean="0">
                <a:solidFill>
                  <a:srgbClr val="0000FF"/>
                </a:solidFill>
              </a:rPr>
              <a:t> Support inference methods …</a:t>
            </a:r>
            <a:endParaRPr lang="en-US" sz="2000" b="1" i="1" dirty="0">
              <a:solidFill>
                <a:srgbClr val="0000FF"/>
              </a:solidFill>
            </a:endParaRPr>
          </a:p>
        </p:txBody>
      </p:sp>
      <p:pic>
        <p:nvPicPr>
          <p:cNvPr id="81922" name="Picture 2" descr="C:\Users\swagatika\Desktop\swagatika_work\thesis_ppt\images\ch4\images\input_image.jpg"/>
          <p:cNvPicPr>
            <a:picLocks noChangeAspect="1" noChangeArrowheads="1"/>
          </p:cNvPicPr>
          <p:nvPr/>
        </p:nvPicPr>
        <p:blipFill>
          <a:blip r:embed="rId3"/>
          <a:srcRect/>
          <a:stretch>
            <a:fillRect/>
          </a:stretch>
        </p:blipFill>
        <p:spPr bwMode="auto">
          <a:xfrm>
            <a:off x="1219200" y="1828799"/>
            <a:ext cx="1963545" cy="1371600"/>
          </a:xfrm>
          <a:prstGeom prst="rect">
            <a:avLst/>
          </a:prstGeom>
          <a:noFill/>
        </p:spPr>
      </p:pic>
      <p:pic>
        <p:nvPicPr>
          <p:cNvPr id="81923" name="Picture 3" descr="C:\Users\swagatika\Desktop\swagatika_work\thesis_ppt\images\ch4\images\rule_step2.jpg"/>
          <p:cNvPicPr preferRelativeResize="0">
            <a:picLocks noChangeArrowheads="1"/>
          </p:cNvPicPr>
          <p:nvPr/>
        </p:nvPicPr>
        <p:blipFill>
          <a:blip r:embed="rId4" cstate="print"/>
          <a:srcRect/>
          <a:stretch>
            <a:fillRect/>
          </a:stretch>
        </p:blipFill>
        <p:spPr bwMode="auto">
          <a:xfrm>
            <a:off x="5867400" y="1828800"/>
            <a:ext cx="1965960" cy="1371600"/>
          </a:xfrm>
          <a:prstGeom prst="rect">
            <a:avLst/>
          </a:prstGeom>
          <a:noFill/>
        </p:spPr>
      </p:pic>
      <p:pic>
        <p:nvPicPr>
          <p:cNvPr id="81924" name="Picture 4" descr="C:\Users\swagatika\Desktop\swagatika_work\thesis_ppt\images\ch4\images\rule_step1.jpg"/>
          <p:cNvPicPr preferRelativeResize="0">
            <a:picLocks noChangeArrowheads="1"/>
          </p:cNvPicPr>
          <p:nvPr/>
        </p:nvPicPr>
        <p:blipFill>
          <a:blip r:embed="rId5" cstate="print"/>
          <a:srcRect/>
          <a:stretch>
            <a:fillRect/>
          </a:stretch>
        </p:blipFill>
        <p:spPr bwMode="auto">
          <a:xfrm>
            <a:off x="3505200" y="1828800"/>
            <a:ext cx="1965960" cy="1371600"/>
          </a:xfrm>
          <a:prstGeom prst="rect">
            <a:avLst/>
          </a:prstGeom>
          <a:noFill/>
        </p:spPr>
      </p:pic>
      <p:pic>
        <p:nvPicPr>
          <p:cNvPr id="14" name="Picture 2" descr="C:\Users\swagatika\Desktop\swagatika_work\thesis_ppt\images\ch4\images\input_image.jpg"/>
          <p:cNvPicPr preferRelativeResize="0">
            <a:picLocks noChangeArrowheads="1"/>
          </p:cNvPicPr>
          <p:nvPr/>
        </p:nvPicPr>
        <p:blipFill>
          <a:blip r:embed="rId3"/>
          <a:srcRect/>
          <a:stretch>
            <a:fillRect/>
          </a:stretch>
        </p:blipFill>
        <p:spPr bwMode="auto">
          <a:xfrm>
            <a:off x="1219200" y="4495800"/>
            <a:ext cx="1965960" cy="1371600"/>
          </a:xfrm>
          <a:prstGeom prst="rect">
            <a:avLst/>
          </a:prstGeom>
          <a:noFill/>
        </p:spPr>
      </p:pic>
      <p:pic>
        <p:nvPicPr>
          <p:cNvPr id="81925" name="Picture 5" descr="C:\Users\swagatika\Desktop\swagatika_work\thesis_ppt\images\ch4\images\hier_step2.jpg"/>
          <p:cNvPicPr preferRelativeResize="0">
            <a:picLocks noChangeArrowheads="1"/>
          </p:cNvPicPr>
          <p:nvPr/>
        </p:nvPicPr>
        <p:blipFill>
          <a:blip r:embed="rId6" cstate="print"/>
          <a:srcRect/>
          <a:stretch>
            <a:fillRect/>
          </a:stretch>
        </p:blipFill>
        <p:spPr bwMode="auto">
          <a:xfrm>
            <a:off x="5867400" y="4495800"/>
            <a:ext cx="1965960" cy="1371600"/>
          </a:xfrm>
          <a:prstGeom prst="rect">
            <a:avLst/>
          </a:prstGeom>
          <a:noFill/>
        </p:spPr>
      </p:pic>
      <p:pic>
        <p:nvPicPr>
          <p:cNvPr id="81926" name="Picture 6" descr="C:\Users\swagatika\Desktop\swagatika_work\thesis_ppt\images\ch4\images\hier_step1.jpg"/>
          <p:cNvPicPr preferRelativeResize="0">
            <a:picLocks noChangeArrowheads="1"/>
          </p:cNvPicPr>
          <p:nvPr/>
        </p:nvPicPr>
        <p:blipFill>
          <a:blip r:embed="rId7"/>
          <a:srcRect/>
          <a:stretch>
            <a:fillRect/>
          </a:stretch>
        </p:blipFill>
        <p:spPr bwMode="auto">
          <a:xfrm>
            <a:off x="3505200" y="4495800"/>
            <a:ext cx="1965960" cy="1371600"/>
          </a:xfrm>
          <a:prstGeom prst="rect">
            <a:avLst/>
          </a:prstGeom>
          <a:noFill/>
        </p:spPr>
      </p:pic>
      <p:sp>
        <p:nvSpPr>
          <p:cNvPr id="17" name="Rectangle 16"/>
          <p:cNvSpPr/>
          <p:nvPr/>
        </p:nvSpPr>
        <p:spPr>
          <a:xfrm>
            <a:off x="762000" y="1447800"/>
            <a:ext cx="3842719" cy="307777"/>
          </a:xfrm>
          <a:prstGeom prst="rect">
            <a:avLst/>
          </a:prstGeom>
        </p:spPr>
        <p:txBody>
          <a:bodyPr wrap="none">
            <a:spAutoFit/>
          </a:bodyPr>
          <a:lstStyle/>
          <a:p>
            <a:pPr>
              <a:buFont typeface="Arial" pitchFamily="34" charset="0"/>
              <a:buChar char="•"/>
            </a:pPr>
            <a:r>
              <a:rPr lang="en-US" sz="1400" b="1" dirty="0" smtClean="0">
                <a:solidFill>
                  <a:srgbClr val="0000FF"/>
                </a:solidFill>
              </a:rPr>
              <a:t> Multiple Object Support Inference Method</a:t>
            </a:r>
          </a:p>
        </p:txBody>
      </p:sp>
      <p:sp>
        <p:nvSpPr>
          <p:cNvPr id="18" name="Rectangle 17"/>
          <p:cNvSpPr/>
          <p:nvPr/>
        </p:nvSpPr>
        <p:spPr>
          <a:xfrm>
            <a:off x="914400" y="3810000"/>
            <a:ext cx="3587842" cy="523220"/>
          </a:xfrm>
          <a:prstGeom prst="rect">
            <a:avLst/>
          </a:prstGeom>
        </p:spPr>
        <p:txBody>
          <a:bodyPr wrap="none">
            <a:spAutoFit/>
          </a:bodyPr>
          <a:lstStyle/>
          <a:p>
            <a:pPr>
              <a:buFont typeface="Arial" pitchFamily="34" charset="0"/>
              <a:buChar char="•"/>
            </a:pPr>
            <a:endParaRPr lang="en-US" sz="1400" b="1" dirty="0" smtClean="0">
              <a:solidFill>
                <a:srgbClr val="0000FF"/>
              </a:solidFill>
            </a:endParaRPr>
          </a:p>
          <a:p>
            <a:pPr>
              <a:buFont typeface="Arial" pitchFamily="34" charset="0"/>
              <a:buChar char="•"/>
            </a:pPr>
            <a:r>
              <a:rPr lang="en-US" sz="1400" b="1" dirty="0" smtClean="0">
                <a:solidFill>
                  <a:srgbClr val="0000FF"/>
                </a:solidFill>
              </a:rPr>
              <a:t> Hierarchical Support Inference Method</a:t>
            </a:r>
          </a:p>
        </p:txBody>
      </p:sp>
      <p:sp>
        <p:nvSpPr>
          <p:cNvPr id="19" name="Rectangle 18"/>
          <p:cNvSpPr/>
          <p:nvPr/>
        </p:nvSpPr>
        <p:spPr>
          <a:xfrm>
            <a:off x="1447800" y="3276600"/>
            <a:ext cx="1523174" cy="400110"/>
          </a:xfrm>
          <a:prstGeom prst="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Input image</a:t>
            </a:r>
          </a:p>
        </p:txBody>
      </p:sp>
      <p:sp>
        <p:nvSpPr>
          <p:cNvPr id="20" name="Rectangle 19"/>
          <p:cNvSpPr/>
          <p:nvPr/>
        </p:nvSpPr>
        <p:spPr>
          <a:xfrm>
            <a:off x="3505200" y="3276600"/>
            <a:ext cx="1981200" cy="609600"/>
          </a:xfrm>
          <a:prstGeom prst="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Support relations among all regions</a:t>
            </a:r>
          </a:p>
        </p:txBody>
      </p:sp>
      <p:sp>
        <p:nvSpPr>
          <p:cNvPr id="21" name="Rectangle 20"/>
          <p:cNvSpPr/>
          <p:nvPr/>
        </p:nvSpPr>
        <p:spPr>
          <a:xfrm>
            <a:off x="5867400" y="3276600"/>
            <a:ext cx="1981200" cy="609600"/>
          </a:xfrm>
          <a:prstGeom prst="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Support order prediction</a:t>
            </a:r>
          </a:p>
        </p:txBody>
      </p:sp>
      <p:sp>
        <p:nvSpPr>
          <p:cNvPr id="22" name="Rectangle 21"/>
          <p:cNvSpPr/>
          <p:nvPr/>
        </p:nvSpPr>
        <p:spPr>
          <a:xfrm>
            <a:off x="3505200" y="5943600"/>
            <a:ext cx="1981200" cy="609600"/>
          </a:xfrm>
          <a:prstGeom prst="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Structure class</a:t>
            </a:r>
          </a:p>
          <a:p>
            <a:pPr algn="ctr"/>
            <a:r>
              <a:rPr lang="en-US" sz="1600" b="1" i="1" dirty="0" smtClean="0"/>
              <a:t> inference</a:t>
            </a:r>
          </a:p>
        </p:txBody>
      </p:sp>
      <p:sp>
        <p:nvSpPr>
          <p:cNvPr id="23" name="Rectangle 22"/>
          <p:cNvSpPr/>
          <p:nvPr/>
        </p:nvSpPr>
        <p:spPr>
          <a:xfrm>
            <a:off x="1447800" y="6019800"/>
            <a:ext cx="1523174" cy="400110"/>
          </a:xfrm>
          <a:prstGeom prst="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Input image</a:t>
            </a:r>
          </a:p>
        </p:txBody>
      </p:sp>
      <p:sp>
        <p:nvSpPr>
          <p:cNvPr id="24" name="Rectangle 23"/>
          <p:cNvSpPr/>
          <p:nvPr/>
        </p:nvSpPr>
        <p:spPr>
          <a:xfrm>
            <a:off x="5867400" y="5943600"/>
            <a:ext cx="2057400" cy="609600"/>
          </a:xfrm>
          <a:prstGeom prst="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Support inference &amp; order prediction</a:t>
            </a:r>
          </a:p>
        </p:txBody>
      </p:sp>
    </p:spTree>
  </p:cSld>
  <p:clrMapOvr>
    <a:masterClrMapping/>
  </p:clrMapOvr>
  <p:transition advTm="12948"/>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685800" y="609480"/>
            <a:ext cx="7772400" cy="2514720"/>
            <a:chOff x="685800" y="609480"/>
            <a:chExt cx="7772400" cy="2514720"/>
          </a:xfrm>
        </p:grpSpPr>
        <p:sp>
          <p:nvSpPr>
            <p:cNvPr id="104" name="CustomShape 1"/>
            <p:cNvSpPr/>
            <p:nvPr/>
          </p:nvSpPr>
          <p:spPr>
            <a:xfrm>
              <a:off x="685800" y="609480"/>
              <a:ext cx="7772400" cy="1143000"/>
            </a:xfrm>
            <a:prstGeom prst="rect">
              <a:avLst/>
            </a:prstGeom>
          </p:spPr>
        </p:sp>
        <p:sp>
          <p:nvSpPr>
            <p:cNvPr id="9" name="Rounded Rectangle 8"/>
            <p:cNvSpPr/>
            <p:nvPr/>
          </p:nvSpPr>
          <p:spPr>
            <a:xfrm>
              <a:off x="914400" y="1524000"/>
              <a:ext cx="7239000" cy="16002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Font typeface="Arial" pitchFamily="34" charset="0"/>
                <a:buChar char="•"/>
              </a:pPr>
              <a:r>
                <a:rPr lang="en-US" sz="2000" dirty="0" smtClean="0">
                  <a:solidFill>
                    <a:schemeClr val="tx1"/>
                  </a:solidFill>
                </a:rPr>
                <a:t> derive an </a:t>
              </a:r>
              <a:r>
                <a:rPr lang="en-US" sz="2000" dirty="0" smtClean="0">
                  <a:solidFill>
                    <a:srgbClr val="0000FF"/>
                  </a:solidFill>
                </a:rPr>
                <a:t>order</a:t>
              </a:r>
              <a:r>
                <a:rPr lang="en-US" sz="2000" dirty="0" smtClean="0">
                  <a:solidFill>
                    <a:schemeClr val="tx1"/>
                  </a:solidFill>
                </a:rPr>
                <a:t> in which the surrounding objects of our object of interest should be removed while causing </a:t>
              </a:r>
              <a:r>
                <a:rPr lang="en-US" sz="2000" dirty="0" smtClean="0">
                  <a:solidFill>
                    <a:srgbClr val="0000FF"/>
                  </a:solidFill>
                </a:rPr>
                <a:t>minimal damage</a:t>
              </a:r>
              <a:r>
                <a:rPr lang="en-US" sz="2000" dirty="0" smtClean="0">
                  <a:solidFill>
                    <a:schemeClr val="tx1"/>
                  </a:solidFill>
                </a:rPr>
                <a:t> to </a:t>
              </a:r>
              <a:r>
                <a:rPr lang="en-US" sz="2000" dirty="0" smtClean="0">
                  <a:solidFill>
                    <a:schemeClr val="tx1"/>
                  </a:solidFill>
                  <a:latin typeface="Arial" pitchFamily="34" charset="0"/>
                  <a:cs typeface="Arial" pitchFamily="34" charset="0"/>
                </a:rPr>
                <a:t>the</a:t>
              </a:r>
              <a:r>
                <a:rPr lang="en-US" sz="2000" dirty="0" smtClean="0">
                  <a:solidFill>
                    <a:schemeClr val="tx1"/>
                  </a:solidFill>
                </a:rPr>
                <a:t> environment.</a:t>
              </a:r>
              <a:endParaRPr lang="en-US" sz="2000" dirty="0">
                <a:solidFill>
                  <a:schemeClr val="tx1"/>
                </a:solidFill>
              </a:endParaRPr>
            </a:p>
          </p:txBody>
        </p:sp>
      </p:grpSp>
      <p:grpSp>
        <p:nvGrpSpPr>
          <p:cNvPr id="3" name="Group 34"/>
          <p:cNvGrpSpPr/>
          <p:nvPr/>
        </p:nvGrpSpPr>
        <p:grpSpPr>
          <a:xfrm>
            <a:off x="1600201" y="3581400"/>
            <a:ext cx="6400800" cy="2209800"/>
            <a:chOff x="381001" y="4419600"/>
            <a:chExt cx="8534399" cy="2209800"/>
          </a:xfrm>
        </p:grpSpPr>
        <p:grpSp>
          <p:nvGrpSpPr>
            <p:cNvPr id="4" name="Group 29"/>
            <p:cNvGrpSpPr/>
            <p:nvPr/>
          </p:nvGrpSpPr>
          <p:grpSpPr>
            <a:xfrm>
              <a:off x="6118117" y="5029200"/>
              <a:ext cx="2797283" cy="1004134"/>
              <a:chOff x="5410201" y="4800600"/>
              <a:chExt cx="2797283" cy="1004134"/>
            </a:xfrm>
          </p:grpSpPr>
          <p:sp>
            <p:nvSpPr>
              <p:cNvPr id="11" name="Rounded Rectangle 10"/>
              <p:cNvSpPr/>
              <p:nvPr/>
            </p:nvSpPr>
            <p:spPr>
              <a:xfrm rot="16200000">
                <a:off x="6351643" y="3859158"/>
                <a:ext cx="914400" cy="2797283"/>
              </a:xfrm>
              <a:prstGeom prst="roundRect">
                <a:avLst/>
              </a:prstGeom>
              <a:noFill/>
              <a:ln w="12700">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7467600" y="5029200"/>
                <a:ext cx="693906" cy="381000"/>
              </a:xfrm>
              <a:prstGeom prst="rect">
                <a:avLst/>
              </a:prstGeom>
              <a:noFill/>
              <a:ln>
                <a:noFill/>
                <a:prstDash val="sysDash"/>
              </a:ln>
            </p:spPr>
          </p:pic>
          <p:pic>
            <p:nvPicPr>
              <p:cNvPr id="14" name="Picture 13"/>
              <p:cNvPicPr>
                <a:picLocks noChangeAspect="1"/>
              </p:cNvPicPr>
              <p:nvPr/>
            </p:nvPicPr>
            <p:blipFill>
              <a:blip r:embed="rId4"/>
              <a:stretch>
                <a:fillRect/>
              </a:stretch>
            </p:blipFill>
            <p:spPr>
              <a:xfrm>
                <a:off x="5562600" y="5029200"/>
                <a:ext cx="685801" cy="380999"/>
              </a:xfrm>
              <a:prstGeom prst="rect">
                <a:avLst/>
              </a:prstGeom>
              <a:noFill/>
              <a:ln>
                <a:noFill/>
                <a:prstDash val="sysDash"/>
              </a:ln>
            </p:spPr>
          </p:pic>
          <p:pic>
            <p:nvPicPr>
              <p:cNvPr id="15" name="Picture 14"/>
              <p:cNvPicPr>
                <a:picLocks noChangeAspect="1"/>
              </p:cNvPicPr>
              <p:nvPr/>
            </p:nvPicPr>
            <p:blipFill>
              <a:blip r:embed="rId5"/>
              <a:stretch>
                <a:fillRect/>
              </a:stretch>
            </p:blipFill>
            <p:spPr>
              <a:xfrm>
                <a:off x="6553200" y="5029200"/>
                <a:ext cx="648762" cy="381000"/>
              </a:xfrm>
              <a:prstGeom prst="rect">
                <a:avLst/>
              </a:prstGeom>
              <a:noFill/>
              <a:ln>
                <a:noFill/>
                <a:prstDash val="sysDash"/>
              </a:ln>
            </p:spPr>
          </p:pic>
          <p:sp>
            <p:nvSpPr>
              <p:cNvPr id="17" name="TextBox 16"/>
              <p:cNvSpPr txBox="1"/>
              <p:nvPr/>
            </p:nvSpPr>
            <p:spPr>
              <a:xfrm>
                <a:off x="7674389" y="5416967"/>
                <a:ext cx="250411" cy="387767"/>
              </a:xfrm>
              <a:prstGeom prst="rect">
                <a:avLst/>
              </a:prstGeom>
              <a:noFill/>
            </p:spPr>
            <p:txBody>
              <a:bodyPr wrap="square" rtlCol="0">
                <a:spAutoFit/>
              </a:bodyPr>
              <a:lstStyle>
                <a:defPPr>
                  <a:defRPr lang="en-US"/>
                </a:defPPr>
                <a:lvl1pPr algn="ctr"/>
              </a:lstStyle>
              <a:p>
                <a:r>
                  <a:rPr lang="en-US" dirty="0"/>
                  <a:t>3</a:t>
                </a:r>
              </a:p>
            </p:txBody>
          </p:sp>
          <p:sp>
            <p:nvSpPr>
              <p:cNvPr id="24" name="TextBox 23"/>
              <p:cNvSpPr txBox="1"/>
              <p:nvPr/>
            </p:nvSpPr>
            <p:spPr>
              <a:xfrm>
                <a:off x="6683789" y="5416967"/>
                <a:ext cx="250411" cy="369332"/>
              </a:xfrm>
              <a:prstGeom prst="rect">
                <a:avLst/>
              </a:prstGeom>
              <a:noFill/>
            </p:spPr>
            <p:txBody>
              <a:bodyPr wrap="square" rtlCol="0">
                <a:spAutoFit/>
              </a:bodyPr>
              <a:lstStyle>
                <a:defPPr>
                  <a:defRPr lang="en-US"/>
                </a:defPPr>
                <a:lvl1pPr algn="ctr"/>
              </a:lstStyle>
              <a:p>
                <a:r>
                  <a:rPr lang="en-US" dirty="0" smtClean="0"/>
                  <a:t>2</a:t>
                </a:r>
                <a:endParaRPr lang="en-US" dirty="0"/>
              </a:p>
            </p:txBody>
          </p:sp>
          <p:sp>
            <p:nvSpPr>
              <p:cNvPr id="25" name="TextBox 24"/>
              <p:cNvSpPr txBox="1"/>
              <p:nvPr/>
            </p:nvSpPr>
            <p:spPr>
              <a:xfrm>
                <a:off x="5791200" y="5410200"/>
                <a:ext cx="250411" cy="387767"/>
              </a:xfrm>
              <a:prstGeom prst="rect">
                <a:avLst/>
              </a:prstGeom>
              <a:noFill/>
            </p:spPr>
            <p:txBody>
              <a:bodyPr wrap="square" rtlCol="0">
                <a:spAutoFit/>
              </a:bodyPr>
              <a:lstStyle>
                <a:defPPr>
                  <a:defRPr lang="en-US"/>
                </a:defPPr>
                <a:lvl1pPr algn="ctr"/>
              </a:lstStyle>
              <a:p>
                <a:r>
                  <a:rPr lang="en-US" dirty="0"/>
                  <a:t>1</a:t>
                </a:r>
              </a:p>
            </p:txBody>
          </p:sp>
          <p:cxnSp>
            <p:nvCxnSpPr>
              <p:cNvPr id="27" name="Straight Arrow Connector 26"/>
              <p:cNvCxnSpPr>
                <a:stCxn id="14" idx="3"/>
                <a:endCxn id="15" idx="1"/>
              </p:cNvCxnSpPr>
              <p:nvPr/>
            </p:nvCxnSpPr>
            <p:spPr>
              <a:xfrm>
                <a:off x="6248401" y="5219700"/>
                <a:ext cx="304799"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5" idx="3"/>
                <a:endCxn id="13" idx="1"/>
              </p:cNvCxnSpPr>
              <p:nvPr/>
            </p:nvCxnSpPr>
            <p:spPr>
              <a:xfrm>
                <a:off x="7201962" y="5219700"/>
                <a:ext cx="265638"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33"/>
            <p:cNvGrpSpPr/>
            <p:nvPr/>
          </p:nvGrpSpPr>
          <p:grpSpPr>
            <a:xfrm>
              <a:off x="381001" y="4419600"/>
              <a:ext cx="1600199" cy="2209800"/>
              <a:chOff x="381001" y="4419600"/>
              <a:chExt cx="1600199" cy="2209800"/>
            </a:xfrm>
          </p:grpSpPr>
          <p:pic>
            <p:nvPicPr>
              <p:cNvPr id="8" name="Picture 7"/>
              <p:cNvPicPr>
                <a:picLocks noChangeAspect="1"/>
              </p:cNvPicPr>
              <p:nvPr/>
            </p:nvPicPr>
            <p:blipFill>
              <a:blip r:embed="rId6" cstate="print"/>
              <a:stretch>
                <a:fillRect/>
              </a:stretch>
            </p:blipFill>
            <p:spPr>
              <a:xfrm>
                <a:off x="533400" y="4572000"/>
                <a:ext cx="1282530" cy="1152665"/>
              </a:xfrm>
              <a:prstGeom prst="rect">
                <a:avLst/>
              </a:prstGeom>
            </p:spPr>
          </p:pic>
          <p:pic>
            <p:nvPicPr>
              <p:cNvPr id="12" name="Picture 11"/>
              <p:cNvPicPr>
                <a:picLocks noChangeAspect="1"/>
              </p:cNvPicPr>
              <p:nvPr/>
            </p:nvPicPr>
            <p:blipFill>
              <a:blip r:embed="rId3"/>
              <a:stretch>
                <a:fillRect/>
              </a:stretch>
            </p:blipFill>
            <p:spPr>
              <a:xfrm>
                <a:off x="990600" y="5943600"/>
                <a:ext cx="762000" cy="609600"/>
              </a:xfrm>
              <a:prstGeom prst="rect">
                <a:avLst/>
              </a:prstGeom>
            </p:spPr>
          </p:pic>
          <p:sp>
            <p:nvSpPr>
              <p:cNvPr id="31" name="Rounded Rectangle 30"/>
              <p:cNvSpPr/>
              <p:nvPr/>
            </p:nvSpPr>
            <p:spPr>
              <a:xfrm rot="16200000">
                <a:off x="76201" y="4724400"/>
                <a:ext cx="2209800" cy="1600199"/>
              </a:xfrm>
              <a:prstGeom prst="roundRect">
                <a:avLst/>
              </a:prstGeom>
              <a:noFill/>
              <a:ln w="12700">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3" name="Straight Arrow Connector 32"/>
            <p:cNvCxnSpPr>
              <a:stCxn id="31" idx="2"/>
              <a:endCxn id="11" idx="0"/>
            </p:cNvCxnSpPr>
            <p:nvPr/>
          </p:nvCxnSpPr>
          <p:spPr>
            <a:xfrm flipV="1">
              <a:off x="1981201" y="5486400"/>
              <a:ext cx="4136917" cy="38100"/>
            </a:xfrm>
            <a:prstGeom prst="straightConnector1">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914400" y="381000"/>
            <a:ext cx="5105400" cy="523220"/>
          </a:xfrm>
          <a:prstGeom prst="rect">
            <a:avLst/>
          </a:prstGeom>
          <a:noFill/>
        </p:spPr>
        <p:txBody>
          <a:bodyPr wrap="square" rtlCol="0">
            <a:spAutoFit/>
          </a:bodyPr>
          <a:lstStyle/>
          <a:p>
            <a:r>
              <a:rPr lang="en-US" sz="2800" i="1" dirty="0" smtClean="0">
                <a:solidFill>
                  <a:srgbClr val="0000FF"/>
                </a:solidFill>
              </a:rPr>
              <a:t>Contributions…</a:t>
            </a:r>
            <a:endParaRPr lang="en-US" sz="2800" i="1" dirty="0">
              <a:solidFill>
                <a:srgbClr val="0000FF"/>
              </a:solidFill>
            </a:endParaRPr>
          </a:p>
        </p:txBody>
      </p:sp>
      <p:sp>
        <p:nvSpPr>
          <p:cNvPr id="28" name="TextBox 27"/>
          <p:cNvSpPr txBox="1"/>
          <p:nvPr/>
        </p:nvSpPr>
        <p:spPr>
          <a:xfrm>
            <a:off x="762000" y="1143000"/>
            <a:ext cx="5105400" cy="400110"/>
          </a:xfrm>
          <a:prstGeom prst="rect">
            <a:avLst/>
          </a:prstGeom>
          <a:noFill/>
        </p:spPr>
        <p:txBody>
          <a:bodyPr wrap="square" rtlCol="0">
            <a:spAutoFit/>
          </a:bodyPr>
          <a:lstStyle/>
          <a:p>
            <a:pPr>
              <a:buFont typeface="Arial" pitchFamily="34" charset="0"/>
              <a:buChar char="•"/>
            </a:pPr>
            <a:r>
              <a:rPr lang="en-US" sz="2000" b="1" i="1" dirty="0" smtClean="0">
                <a:solidFill>
                  <a:srgbClr val="0000FF"/>
                </a:solidFill>
              </a:rPr>
              <a:t>  Support Order Prediction …</a:t>
            </a:r>
            <a:endParaRPr lang="en-US" sz="2000" b="1" i="1" dirty="0">
              <a:solidFill>
                <a:srgbClr val="0000FF"/>
              </a:solidFill>
            </a:endParaRPr>
          </a:p>
        </p:txBody>
      </p:sp>
    </p:spTree>
  </p:cSld>
  <p:clrMapOvr>
    <a:masterClrMapping/>
  </p:clrMapOvr>
  <p:transition advTm="1755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5105400" cy="523220"/>
          </a:xfrm>
          <a:prstGeom prst="rect">
            <a:avLst/>
          </a:prstGeom>
          <a:noFill/>
        </p:spPr>
        <p:txBody>
          <a:bodyPr wrap="square" rtlCol="0">
            <a:spAutoFit/>
          </a:bodyPr>
          <a:lstStyle/>
          <a:p>
            <a:r>
              <a:rPr lang="en-US" sz="2800" i="1" dirty="0" smtClean="0">
                <a:solidFill>
                  <a:srgbClr val="0000FF"/>
                </a:solidFill>
              </a:rPr>
              <a:t>Contributions…</a:t>
            </a:r>
            <a:endParaRPr lang="en-US" sz="2800" i="1" dirty="0">
              <a:solidFill>
                <a:srgbClr val="0000FF"/>
              </a:solidFill>
            </a:endParaRPr>
          </a:p>
        </p:txBody>
      </p:sp>
      <p:grpSp>
        <p:nvGrpSpPr>
          <p:cNvPr id="23" name="Group 22"/>
          <p:cNvGrpSpPr/>
          <p:nvPr/>
        </p:nvGrpSpPr>
        <p:grpSpPr>
          <a:xfrm>
            <a:off x="914400" y="1828800"/>
            <a:ext cx="7010400" cy="2952750"/>
            <a:chOff x="914400" y="1295400"/>
            <a:chExt cx="7010400" cy="2952750"/>
          </a:xfrm>
        </p:grpSpPr>
        <p:pic>
          <p:nvPicPr>
            <p:cNvPr id="5" name="Picture 4" descr="1_1_rgb.jpg"/>
            <p:cNvPicPr>
              <a:picLocks noChangeAspect="1"/>
            </p:cNvPicPr>
            <p:nvPr/>
          </p:nvPicPr>
          <p:blipFill>
            <a:blip r:embed="rId3" cstate="print"/>
            <a:stretch>
              <a:fillRect/>
            </a:stretch>
          </p:blipFill>
          <p:spPr>
            <a:xfrm>
              <a:off x="1752600" y="2209800"/>
              <a:ext cx="1295400" cy="971550"/>
            </a:xfrm>
            <a:prstGeom prst="rect">
              <a:avLst/>
            </a:prstGeom>
          </p:spPr>
        </p:pic>
        <p:pic>
          <p:nvPicPr>
            <p:cNvPr id="6" name="Picture 5" descr="1_2_rgb.jpg"/>
            <p:cNvPicPr>
              <a:picLocks noChangeAspect="1"/>
            </p:cNvPicPr>
            <p:nvPr/>
          </p:nvPicPr>
          <p:blipFill>
            <a:blip r:embed="rId4" cstate="print">
              <a:lum bright="46000" contrast="68000"/>
            </a:blip>
            <a:stretch>
              <a:fillRect/>
            </a:stretch>
          </p:blipFill>
          <p:spPr>
            <a:xfrm>
              <a:off x="4114800" y="1295400"/>
              <a:ext cx="1295400" cy="971550"/>
            </a:xfrm>
            <a:prstGeom prst="rect">
              <a:avLst/>
            </a:prstGeom>
          </p:spPr>
        </p:pic>
        <p:pic>
          <p:nvPicPr>
            <p:cNvPr id="7" name="Picture 6" descr="1_3_rgb.jpg"/>
            <p:cNvPicPr>
              <a:picLocks noChangeAspect="1"/>
            </p:cNvPicPr>
            <p:nvPr/>
          </p:nvPicPr>
          <p:blipFill>
            <a:blip r:embed="rId5" cstate="print">
              <a:lum bright="54000" contrast="68000"/>
            </a:blip>
            <a:stretch>
              <a:fillRect/>
            </a:stretch>
          </p:blipFill>
          <p:spPr>
            <a:xfrm>
              <a:off x="6553200" y="2152650"/>
              <a:ext cx="1295400" cy="971550"/>
            </a:xfrm>
            <a:prstGeom prst="rect">
              <a:avLst/>
            </a:prstGeom>
          </p:spPr>
        </p:pic>
        <p:pic>
          <p:nvPicPr>
            <p:cNvPr id="8" name="Picture 7" descr="1_4_rgb.jpg"/>
            <p:cNvPicPr>
              <a:picLocks noChangeAspect="1"/>
            </p:cNvPicPr>
            <p:nvPr/>
          </p:nvPicPr>
          <p:blipFill>
            <a:blip r:embed="rId6" cstate="print">
              <a:lum bright="20000" contrast="46000"/>
            </a:blip>
            <a:stretch>
              <a:fillRect/>
            </a:stretch>
          </p:blipFill>
          <p:spPr>
            <a:xfrm>
              <a:off x="5181600" y="3276600"/>
              <a:ext cx="1295400" cy="971550"/>
            </a:xfrm>
            <a:prstGeom prst="rect">
              <a:avLst/>
            </a:prstGeom>
          </p:spPr>
        </p:pic>
        <p:pic>
          <p:nvPicPr>
            <p:cNvPr id="9" name="Picture 8" descr="1_5_rgb.jpg"/>
            <p:cNvPicPr>
              <a:picLocks noChangeAspect="1"/>
            </p:cNvPicPr>
            <p:nvPr/>
          </p:nvPicPr>
          <p:blipFill>
            <a:blip r:embed="rId7" cstate="print">
              <a:lum bright="48000" contrast="66000"/>
            </a:blip>
            <a:stretch>
              <a:fillRect/>
            </a:stretch>
          </p:blipFill>
          <p:spPr>
            <a:xfrm>
              <a:off x="3276600" y="3276600"/>
              <a:ext cx="1295400" cy="971550"/>
            </a:xfrm>
            <a:prstGeom prst="rect">
              <a:avLst/>
            </a:prstGeom>
          </p:spPr>
        </p:pic>
        <p:cxnSp>
          <p:nvCxnSpPr>
            <p:cNvPr id="10" name="Shape 9"/>
            <p:cNvCxnSpPr>
              <a:stCxn id="5" idx="0"/>
              <a:endCxn id="6" idx="1"/>
            </p:cNvCxnSpPr>
            <p:nvPr/>
          </p:nvCxnSpPr>
          <p:spPr>
            <a:xfrm rot="5400000" flipH="1" flipV="1">
              <a:off x="3043238" y="1138238"/>
              <a:ext cx="428625" cy="1714500"/>
            </a:xfrm>
            <a:prstGeom prst="curvedConnector2">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hape 10"/>
            <p:cNvCxnSpPr>
              <a:stCxn id="7" idx="2"/>
              <a:endCxn id="8" idx="3"/>
            </p:cNvCxnSpPr>
            <p:nvPr/>
          </p:nvCxnSpPr>
          <p:spPr>
            <a:xfrm rot="5400000">
              <a:off x="6519863" y="3081337"/>
              <a:ext cx="638175" cy="723900"/>
            </a:xfrm>
            <a:prstGeom prst="curvedConnector2">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8" idx="1"/>
              <a:endCxn id="9" idx="3"/>
            </p:cNvCxnSpPr>
            <p:nvPr/>
          </p:nvCxnSpPr>
          <p:spPr>
            <a:xfrm rot="10800000">
              <a:off x="4572000" y="3762375"/>
              <a:ext cx="609600" cy="1588"/>
            </a:xfrm>
            <a:prstGeom prst="curvedConnector3">
              <a:avLst>
                <a:gd name="adj1" fmla="val 50000"/>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hape 12"/>
            <p:cNvCxnSpPr>
              <a:stCxn id="5" idx="2"/>
              <a:endCxn id="9" idx="1"/>
            </p:cNvCxnSpPr>
            <p:nvPr/>
          </p:nvCxnSpPr>
          <p:spPr>
            <a:xfrm rot="16200000" flipH="1">
              <a:off x="2547938" y="3033712"/>
              <a:ext cx="581025" cy="876300"/>
            </a:xfrm>
            <a:prstGeom prst="curvedConnector2">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hape 13"/>
            <p:cNvCxnSpPr>
              <a:stCxn id="6" idx="3"/>
              <a:endCxn id="7" idx="0"/>
            </p:cNvCxnSpPr>
            <p:nvPr/>
          </p:nvCxnSpPr>
          <p:spPr>
            <a:xfrm>
              <a:off x="5410200" y="1781175"/>
              <a:ext cx="1790700" cy="371475"/>
            </a:xfrm>
            <a:prstGeom prst="curvedConnector2">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14400" y="2438400"/>
              <a:ext cx="838200" cy="369332"/>
            </a:xfrm>
            <a:prstGeom prst="rect">
              <a:avLst/>
            </a:prstGeom>
            <a:noFill/>
          </p:spPr>
          <p:txBody>
            <a:bodyPr wrap="square" rtlCol="0">
              <a:spAutoFit/>
            </a:bodyPr>
            <a:lstStyle/>
            <a:p>
              <a:r>
                <a:rPr lang="en-US" dirty="0" smtClean="0"/>
                <a:t>View1</a:t>
              </a:r>
              <a:endParaRPr lang="en-US" dirty="0"/>
            </a:p>
          </p:txBody>
        </p:sp>
        <p:sp>
          <p:nvSpPr>
            <p:cNvPr id="16" name="TextBox 15"/>
            <p:cNvSpPr txBox="1"/>
            <p:nvPr/>
          </p:nvSpPr>
          <p:spPr>
            <a:xfrm>
              <a:off x="3352800" y="1371600"/>
              <a:ext cx="838200" cy="369332"/>
            </a:xfrm>
            <a:prstGeom prst="rect">
              <a:avLst/>
            </a:prstGeom>
            <a:noFill/>
          </p:spPr>
          <p:txBody>
            <a:bodyPr wrap="square" rtlCol="0">
              <a:spAutoFit/>
            </a:bodyPr>
            <a:lstStyle/>
            <a:p>
              <a:r>
                <a:rPr lang="en-US" dirty="0" smtClean="0"/>
                <a:t>View2</a:t>
              </a:r>
              <a:endParaRPr lang="en-US" dirty="0"/>
            </a:p>
          </p:txBody>
        </p:sp>
        <p:sp>
          <p:nvSpPr>
            <p:cNvPr id="17" name="TextBox 16"/>
            <p:cNvSpPr txBox="1"/>
            <p:nvPr/>
          </p:nvSpPr>
          <p:spPr>
            <a:xfrm>
              <a:off x="7086600" y="1676400"/>
              <a:ext cx="838200" cy="369332"/>
            </a:xfrm>
            <a:prstGeom prst="rect">
              <a:avLst/>
            </a:prstGeom>
            <a:noFill/>
          </p:spPr>
          <p:txBody>
            <a:bodyPr wrap="square" rtlCol="0">
              <a:spAutoFit/>
            </a:bodyPr>
            <a:lstStyle/>
            <a:p>
              <a:r>
                <a:rPr lang="en-US" dirty="0" smtClean="0"/>
                <a:t>View3</a:t>
              </a:r>
              <a:endParaRPr lang="en-US" dirty="0"/>
            </a:p>
          </p:txBody>
        </p:sp>
        <p:sp>
          <p:nvSpPr>
            <p:cNvPr id="18" name="TextBox 17"/>
            <p:cNvSpPr txBox="1"/>
            <p:nvPr/>
          </p:nvSpPr>
          <p:spPr>
            <a:xfrm>
              <a:off x="6553200" y="3810000"/>
              <a:ext cx="838200" cy="369332"/>
            </a:xfrm>
            <a:prstGeom prst="rect">
              <a:avLst/>
            </a:prstGeom>
            <a:noFill/>
          </p:spPr>
          <p:txBody>
            <a:bodyPr wrap="square" rtlCol="0">
              <a:spAutoFit/>
            </a:bodyPr>
            <a:lstStyle/>
            <a:p>
              <a:r>
                <a:rPr lang="en-US" dirty="0" smtClean="0"/>
                <a:t>View4</a:t>
              </a:r>
              <a:endParaRPr lang="en-US" dirty="0"/>
            </a:p>
          </p:txBody>
        </p:sp>
        <p:sp>
          <p:nvSpPr>
            <p:cNvPr id="19" name="TextBox 18"/>
            <p:cNvSpPr txBox="1"/>
            <p:nvPr/>
          </p:nvSpPr>
          <p:spPr>
            <a:xfrm>
              <a:off x="2209800" y="3810000"/>
              <a:ext cx="838200" cy="369332"/>
            </a:xfrm>
            <a:prstGeom prst="rect">
              <a:avLst/>
            </a:prstGeom>
            <a:noFill/>
          </p:spPr>
          <p:txBody>
            <a:bodyPr wrap="square" rtlCol="0">
              <a:spAutoFit/>
            </a:bodyPr>
            <a:lstStyle/>
            <a:p>
              <a:r>
                <a:rPr lang="en-US" dirty="0" smtClean="0"/>
                <a:t>View5</a:t>
              </a:r>
              <a:endParaRPr lang="en-US" dirty="0"/>
            </a:p>
          </p:txBody>
        </p:sp>
        <p:sp>
          <p:nvSpPr>
            <p:cNvPr id="20" name="TextBox 19"/>
            <p:cNvSpPr txBox="1"/>
            <p:nvPr/>
          </p:nvSpPr>
          <p:spPr>
            <a:xfrm>
              <a:off x="1828800" y="1371600"/>
              <a:ext cx="1447800" cy="646331"/>
            </a:xfrm>
            <a:prstGeom prst="rect">
              <a:avLst/>
            </a:prstGeom>
            <a:noFill/>
          </p:spPr>
          <p:txBody>
            <a:bodyPr wrap="square" rtlCol="0">
              <a:spAutoFit/>
            </a:bodyPr>
            <a:lstStyle/>
            <a:p>
              <a:r>
                <a:rPr lang="en-US" dirty="0" smtClean="0">
                  <a:solidFill>
                    <a:srgbClr val="FF0000"/>
                  </a:solidFill>
                </a:rPr>
                <a:t>New object in scene</a:t>
              </a:r>
              <a:endParaRPr lang="en-US" dirty="0">
                <a:solidFill>
                  <a:srgbClr val="FF0000"/>
                </a:solidFill>
              </a:endParaRPr>
            </a:p>
          </p:txBody>
        </p:sp>
        <p:sp>
          <p:nvSpPr>
            <p:cNvPr id="21" name="TextBox 20"/>
            <p:cNvSpPr txBox="1"/>
            <p:nvPr/>
          </p:nvSpPr>
          <p:spPr>
            <a:xfrm>
              <a:off x="5867400" y="1383268"/>
              <a:ext cx="1752600" cy="369332"/>
            </a:xfrm>
            <a:prstGeom prst="rect">
              <a:avLst/>
            </a:prstGeom>
            <a:noFill/>
          </p:spPr>
          <p:txBody>
            <a:bodyPr wrap="square" rtlCol="0">
              <a:spAutoFit/>
            </a:bodyPr>
            <a:lstStyle/>
            <a:p>
              <a:r>
                <a:rPr lang="en-US" dirty="0" smtClean="0">
                  <a:solidFill>
                    <a:srgbClr val="FF0000"/>
                  </a:solidFill>
                </a:rPr>
                <a:t>Clearer view</a:t>
              </a:r>
              <a:endParaRPr lang="en-US" dirty="0">
                <a:solidFill>
                  <a:srgbClr val="FF0000"/>
                </a:solidFill>
              </a:endParaRPr>
            </a:p>
          </p:txBody>
        </p:sp>
        <p:sp>
          <p:nvSpPr>
            <p:cNvPr id="22" name="TextBox 21"/>
            <p:cNvSpPr txBox="1"/>
            <p:nvPr/>
          </p:nvSpPr>
          <p:spPr>
            <a:xfrm>
              <a:off x="990600" y="3505200"/>
              <a:ext cx="1752600" cy="369332"/>
            </a:xfrm>
            <a:prstGeom prst="rect">
              <a:avLst/>
            </a:prstGeom>
            <a:noFill/>
          </p:spPr>
          <p:txBody>
            <a:bodyPr wrap="square" rtlCol="0">
              <a:spAutoFit/>
            </a:bodyPr>
            <a:lstStyle/>
            <a:p>
              <a:r>
                <a:rPr lang="en-US" dirty="0" smtClean="0">
                  <a:solidFill>
                    <a:srgbClr val="FF0000"/>
                  </a:solidFill>
                </a:rPr>
                <a:t>Object omitted</a:t>
              </a:r>
              <a:endParaRPr lang="en-US" dirty="0">
                <a:solidFill>
                  <a:srgbClr val="FF0000"/>
                </a:solidFill>
              </a:endParaRPr>
            </a:p>
          </p:txBody>
        </p:sp>
      </p:grpSp>
      <p:sp>
        <p:nvSpPr>
          <p:cNvPr id="24" name="TextBox 23"/>
          <p:cNvSpPr txBox="1"/>
          <p:nvPr/>
        </p:nvSpPr>
        <p:spPr>
          <a:xfrm>
            <a:off x="762000" y="1143000"/>
            <a:ext cx="6172200" cy="400110"/>
          </a:xfrm>
          <a:prstGeom prst="rect">
            <a:avLst/>
          </a:prstGeom>
          <a:noFill/>
        </p:spPr>
        <p:txBody>
          <a:bodyPr wrap="square" rtlCol="0">
            <a:spAutoFit/>
          </a:bodyPr>
          <a:lstStyle/>
          <a:p>
            <a:pPr>
              <a:buFont typeface="Arial" pitchFamily="34" charset="0"/>
              <a:buChar char="•"/>
            </a:pPr>
            <a:r>
              <a:rPr lang="en-US" sz="2000" b="1" i="1" dirty="0" smtClean="0">
                <a:solidFill>
                  <a:srgbClr val="0000FF"/>
                </a:solidFill>
              </a:rPr>
              <a:t>  Support order prediction in multiple views …</a:t>
            </a:r>
            <a:endParaRPr lang="en-US" sz="2000" b="1" i="1" dirty="0">
              <a:solidFill>
                <a:srgbClr val="00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5105400" cy="523220"/>
          </a:xfrm>
          <a:prstGeom prst="rect">
            <a:avLst/>
          </a:prstGeom>
          <a:noFill/>
        </p:spPr>
        <p:txBody>
          <a:bodyPr wrap="square" rtlCol="0">
            <a:spAutoFit/>
          </a:bodyPr>
          <a:lstStyle/>
          <a:p>
            <a:r>
              <a:rPr lang="en-US" sz="2800" i="1" dirty="0" smtClean="0">
                <a:solidFill>
                  <a:srgbClr val="0000FF"/>
                </a:solidFill>
              </a:rPr>
              <a:t>Contributions…</a:t>
            </a:r>
            <a:endParaRPr lang="en-US" sz="2800" i="1" dirty="0">
              <a:solidFill>
                <a:srgbClr val="0000FF"/>
              </a:solidFill>
            </a:endParaRPr>
          </a:p>
        </p:txBody>
      </p:sp>
      <p:sp>
        <p:nvSpPr>
          <p:cNvPr id="5" name="TextBox 4"/>
          <p:cNvSpPr txBox="1"/>
          <p:nvPr/>
        </p:nvSpPr>
        <p:spPr>
          <a:xfrm>
            <a:off x="685800" y="1066800"/>
            <a:ext cx="4800600" cy="400110"/>
          </a:xfrm>
          <a:prstGeom prst="rect">
            <a:avLst/>
          </a:prstGeom>
          <a:noFill/>
        </p:spPr>
        <p:txBody>
          <a:bodyPr wrap="square" rtlCol="0">
            <a:spAutoFit/>
          </a:bodyPr>
          <a:lstStyle/>
          <a:p>
            <a:pPr>
              <a:buFont typeface="Arial" pitchFamily="34" charset="0"/>
              <a:buChar char="•"/>
            </a:pPr>
            <a:r>
              <a:rPr lang="en-US" sz="2000" b="1" i="1" dirty="0" smtClean="0">
                <a:solidFill>
                  <a:srgbClr val="0000FF"/>
                </a:solidFill>
              </a:rPr>
              <a:t>  2 RGBD datasets …</a:t>
            </a:r>
            <a:endParaRPr lang="en-US" sz="2000" b="1" i="1" dirty="0">
              <a:solidFill>
                <a:srgbClr val="0000FF"/>
              </a:solidFill>
            </a:endParaRPr>
          </a:p>
        </p:txBody>
      </p:sp>
      <p:sp>
        <p:nvSpPr>
          <p:cNvPr id="6" name="Rectangle 5"/>
          <p:cNvSpPr/>
          <p:nvPr/>
        </p:nvSpPr>
        <p:spPr>
          <a:xfrm>
            <a:off x="1066800" y="1524000"/>
            <a:ext cx="2412840" cy="307777"/>
          </a:xfrm>
          <a:prstGeom prst="rect">
            <a:avLst/>
          </a:prstGeom>
        </p:spPr>
        <p:txBody>
          <a:bodyPr wrap="none">
            <a:spAutoFit/>
          </a:bodyPr>
          <a:lstStyle/>
          <a:p>
            <a:pPr>
              <a:buFont typeface="Arial" pitchFamily="34" charset="0"/>
              <a:buChar char="•"/>
            </a:pPr>
            <a:r>
              <a:rPr lang="en-US" sz="1400" b="1" dirty="0" smtClean="0">
                <a:solidFill>
                  <a:srgbClr val="0000FF"/>
                </a:solidFill>
              </a:rPr>
              <a:t> Indoor dataset for clutter</a:t>
            </a:r>
          </a:p>
        </p:txBody>
      </p:sp>
      <p:sp>
        <p:nvSpPr>
          <p:cNvPr id="10" name="Rounded Rectangle 9"/>
          <p:cNvSpPr/>
          <p:nvPr/>
        </p:nvSpPr>
        <p:spPr>
          <a:xfrm>
            <a:off x="1066800" y="2209800"/>
            <a:ext cx="2209800" cy="1295400"/>
          </a:xfrm>
          <a:prstGeom prst="roundRect">
            <a:avLst/>
          </a:prstGeom>
          <a:noFill/>
          <a:ln w="38100" cap="rnd">
            <a:solidFill>
              <a:srgbClr val="15EF1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buFont typeface="Arial" pitchFamily="34" charset="0"/>
              <a:buChar char="•"/>
            </a:pPr>
            <a:r>
              <a:rPr lang="en-US" sz="1600" dirty="0" smtClean="0">
                <a:solidFill>
                  <a:prstClr val="black"/>
                </a:solidFill>
              </a:rPr>
              <a:t>50 images </a:t>
            </a:r>
          </a:p>
          <a:p>
            <a:pPr lvl="0">
              <a:lnSpc>
                <a:spcPct val="150000"/>
              </a:lnSpc>
              <a:buFont typeface="Arial" pitchFamily="34" charset="0"/>
              <a:buChar char="•"/>
            </a:pPr>
            <a:r>
              <a:rPr lang="en-US" sz="1600" dirty="0" smtClean="0">
                <a:solidFill>
                  <a:prstClr val="black"/>
                </a:solidFill>
              </a:rPr>
              <a:t>50 cluttered scenes</a:t>
            </a:r>
          </a:p>
          <a:p>
            <a:pPr lvl="0">
              <a:lnSpc>
                <a:spcPct val="150000"/>
              </a:lnSpc>
              <a:buFont typeface="Arial" pitchFamily="34" charset="0"/>
              <a:buChar char="•"/>
            </a:pPr>
            <a:r>
              <a:rPr lang="en-US" sz="1600" dirty="0" smtClean="0">
                <a:solidFill>
                  <a:prstClr val="black"/>
                </a:solidFill>
              </a:rPr>
              <a:t>35 objects</a:t>
            </a:r>
          </a:p>
          <a:p>
            <a:pPr>
              <a:lnSpc>
                <a:spcPct val="150000"/>
              </a:lnSpc>
              <a:buFont typeface="Arial" pitchFamily="34" charset="0"/>
              <a:buChar char="•"/>
            </a:pPr>
            <a:endParaRPr lang="en-US" sz="1600" dirty="0" smtClean="0"/>
          </a:p>
        </p:txBody>
      </p:sp>
      <p:pic>
        <p:nvPicPr>
          <p:cNvPr id="9217" name="Picture 1"/>
          <p:cNvPicPr>
            <a:picLocks noChangeAspect="1" noChangeArrowheads="1"/>
          </p:cNvPicPr>
          <p:nvPr/>
        </p:nvPicPr>
        <p:blipFill>
          <a:blip r:embed="rId3"/>
          <a:srcRect l="25769" t="18750" r="4539" b="19792"/>
          <a:stretch>
            <a:fillRect/>
          </a:stretch>
        </p:blipFill>
        <p:spPr bwMode="auto">
          <a:xfrm>
            <a:off x="4038600" y="1295400"/>
            <a:ext cx="4610745" cy="2286000"/>
          </a:xfrm>
          <a:prstGeom prst="rect">
            <a:avLst/>
          </a:prstGeom>
          <a:noFill/>
          <a:ln w="9525">
            <a:noFill/>
            <a:miter lim="800000"/>
            <a:headEnd/>
            <a:tailEnd/>
          </a:ln>
          <a:effectLst/>
        </p:spPr>
      </p:pic>
      <p:pic>
        <p:nvPicPr>
          <p:cNvPr id="9218" name="Picture 2"/>
          <p:cNvPicPr>
            <a:picLocks noChangeAspect="1" noChangeArrowheads="1"/>
          </p:cNvPicPr>
          <p:nvPr/>
        </p:nvPicPr>
        <p:blipFill>
          <a:blip r:embed="rId4"/>
          <a:srcRect l="27160" t="28125" r="3148" b="17708"/>
          <a:stretch>
            <a:fillRect/>
          </a:stretch>
        </p:blipFill>
        <p:spPr bwMode="auto">
          <a:xfrm>
            <a:off x="838200" y="3886200"/>
            <a:ext cx="6400800" cy="2438400"/>
          </a:xfrm>
          <a:prstGeom prst="rect">
            <a:avLst/>
          </a:prstGeom>
          <a:noFill/>
          <a:ln w="9525">
            <a:noFill/>
            <a:miter lim="800000"/>
            <a:headEnd/>
            <a:tailEnd/>
          </a:ln>
          <a:effectLst/>
        </p:spPr>
      </p:pic>
      <p:sp>
        <p:nvSpPr>
          <p:cNvPr id="13" name="Rounded Rectangular Callout 12"/>
          <p:cNvSpPr/>
          <p:nvPr/>
        </p:nvSpPr>
        <p:spPr>
          <a:xfrm>
            <a:off x="7696200" y="3810000"/>
            <a:ext cx="1143000" cy="685800"/>
          </a:xfrm>
          <a:prstGeom prst="wedgeRoundRectCallout">
            <a:avLst>
              <a:gd name="adj1" fmla="val -14693"/>
              <a:gd name="adj2" fmla="val -101003"/>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Dataset</a:t>
            </a:r>
            <a:endParaRPr lang="en-US" b="1" dirty="0">
              <a:solidFill>
                <a:schemeClr val="tx1"/>
              </a:solidFill>
            </a:endParaRPr>
          </a:p>
        </p:txBody>
      </p:sp>
      <p:sp>
        <p:nvSpPr>
          <p:cNvPr id="14" name="Rounded Rectangular Callout 13"/>
          <p:cNvSpPr/>
          <p:nvPr/>
        </p:nvSpPr>
        <p:spPr>
          <a:xfrm>
            <a:off x="7696200" y="5029200"/>
            <a:ext cx="1143000" cy="685800"/>
          </a:xfrm>
          <a:prstGeom prst="wedgeRoundRectCallout">
            <a:avLst>
              <a:gd name="adj1" fmla="val -93135"/>
              <a:gd name="adj2" fmla="val 28002"/>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Objects</a:t>
            </a:r>
            <a:endParaRPr lang="en-US" b="1" dirty="0">
              <a:solidFill>
                <a:schemeClr val="tx1"/>
              </a:solidFill>
            </a:endParaRPr>
          </a:p>
        </p:txBody>
      </p:sp>
      <p:sp>
        <p:nvSpPr>
          <p:cNvPr id="11" name="Rectangle 10"/>
          <p:cNvSpPr/>
          <p:nvPr/>
        </p:nvSpPr>
        <p:spPr>
          <a:xfrm>
            <a:off x="914400" y="6412468"/>
            <a:ext cx="7543800" cy="276999"/>
          </a:xfrm>
          <a:prstGeom prst="rect">
            <a:avLst/>
          </a:prstGeom>
        </p:spPr>
        <p:txBody>
          <a:bodyPr wrap="square">
            <a:spAutoFit/>
          </a:bodyPr>
          <a:lstStyle/>
          <a:p>
            <a:r>
              <a:rPr lang="en-US" sz="1200" dirty="0" smtClean="0">
                <a:latin typeface="NimbusMonL-Regu"/>
              </a:rPr>
              <a:t>Available @ http://cvit.iiit.ac.in/projects/semantic_interaction_indoor_objects/</a:t>
            </a: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5105400" cy="523220"/>
          </a:xfrm>
          <a:prstGeom prst="rect">
            <a:avLst/>
          </a:prstGeom>
          <a:noFill/>
        </p:spPr>
        <p:txBody>
          <a:bodyPr wrap="square" rtlCol="0">
            <a:spAutoFit/>
          </a:bodyPr>
          <a:lstStyle/>
          <a:p>
            <a:r>
              <a:rPr lang="en-US" sz="2800" i="1" dirty="0" smtClean="0">
                <a:solidFill>
                  <a:srgbClr val="0000FF"/>
                </a:solidFill>
              </a:rPr>
              <a:t>Contributions…</a:t>
            </a:r>
            <a:endParaRPr lang="en-US" sz="2800" i="1" dirty="0">
              <a:solidFill>
                <a:srgbClr val="0000FF"/>
              </a:solidFill>
            </a:endParaRPr>
          </a:p>
        </p:txBody>
      </p:sp>
      <p:sp>
        <p:nvSpPr>
          <p:cNvPr id="5" name="TextBox 4"/>
          <p:cNvSpPr txBox="1"/>
          <p:nvPr/>
        </p:nvSpPr>
        <p:spPr>
          <a:xfrm>
            <a:off x="685800" y="1066800"/>
            <a:ext cx="4800600" cy="400110"/>
          </a:xfrm>
          <a:prstGeom prst="rect">
            <a:avLst/>
          </a:prstGeom>
          <a:noFill/>
        </p:spPr>
        <p:txBody>
          <a:bodyPr wrap="square" rtlCol="0">
            <a:spAutoFit/>
          </a:bodyPr>
          <a:lstStyle/>
          <a:p>
            <a:pPr>
              <a:buFont typeface="Arial" pitchFamily="34" charset="0"/>
              <a:buChar char="•"/>
            </a:pPr>
            <a:r>
              <a:rPr lang="en-US" sz="2000" b="1" i="1" dirty="0" smtClean="0">
                <a:solidFill>
                  <a:srgbClr val="0000FF"/>
                </a:solidFill>
              </a:rPr>
              <a:t>  2 RGBD datasets …</a:t>
            </a:r>
            <a:endParaRPr lang="en-US" sz="2000" b="1" i="1" dirty="0">
              <a:solidFill>
                <a:srgbClr val="0000FF"/>
              </a:solidFill>
            </a:endParaRPr>
          </a:p>
        </p:txBody>
      </p:sp>
      <p:sp>
        <p:nvSpPr>
          <p:cNvPr id="6" name="Rectangle 5"/>
          <p:cNvSpPr/>
          <p:nvPr/>
        </p:nvSpPr>
        <p:spPr>
          <a:xfrm>
            <a:off x="1066800" y="1524000"/>
            <a:ext cx="2483372" cy="307777"/>
          </a:xfrm>
          <a:prstGeom prst="rect">
            <a:avLst/>
          </a:prstGeom>
        </p:spPr>
        <p:txBody>
          <a:bodyPr wrap="none">
            <a:spAutoFit/>
          </a:bodyPr>
          <a:lstStyle/>
          <a:p>
            <a:pPr>
              <a:buFont typeface="Arial" pitchFamily="34" charset="0"/>
              <a:buChar char="•"/>
            </a:pPr>
            <a:r>
              <a:rPr lang="en-US" sz="1400" b="1" dirty="0" smtClean="0">
                <a:solidFill>
                  <a:srgbClr val="0000FF"/>
                </a:solidFill>
              </a:rPr>
              <a:t>  Indoor </a:t>
            </a:r>
            <a:r>
              <a:rPr lang="en-US" sz="1400" b="1" dirty="0" err="1" smtClean="0">
                <a:solidFill>
                  <a:srgbClr val="0000FF"/>
                </a:solidFill>
              </a:rPr>
              <a:t>multiview</a:t>
            </a:r>
            <a:r>
              <a:rPr lang="en-US" sz="1400" b="1" dirty="0" smtClean="0">
                <a:solidFill>
                  <a:srgbClr val="0000FF"/>
                </a:solidFill>
              </a:rPr>
              <a:t> dataset</a:t>
            </a:r>
          </a:p>
        </p:txBody>
      </p:sp>
      <p:sp>
        <p:nvSpPr>
          <p:cNvPr id="10" name="Rounded Rectangle 9"/>
          <p:cNvSpPr/>
          <p:nvPr/>
        </p:nvSpPr>
        <p:spPr>
          <a:xfrm>
            <a:off x="1066800" y="2209800"/>
            <a:ext cx="2209800" cy="1295400"/>
          </a:xfrm>
          <a:prstGeom prst="roundRect">
            <a:avLst/>
          </a:prstGeom>
          <a:noFill/>
          <a:ln w="38100" cap="rnd">
            <a:solidFill>
              <a:srgbClr val="15EF1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buFont typeface="Arial" pitchFamily="34" charset="0"/>
              <a:buChar char="•"/>
            </a:pPr>
            <a:r>
              <a:rPr lang="en-US" sz="1600" dirty="0" smtClean="0">
                <a:solidFill>
                  <a:prstClr val="black"/>
                </a:solidFill>
              </a:rPr>
              <a:t>67 images </a:t>
            </a:r>
          </a:p>
          <a:p>
            <a:pPr lvl="0">
              <a:lnSpc>
                <a:spcPct val="150000"/>
              </a:lnSpc>
              <a:buFont typeface="Arial" pitchFamily="34" charset="0"/>
              <a:buChar char="•"/>
            </a:pPr>
            <a:r>
              <a:rPr lang="en-US" sz="1600" dirty="0" smtClean="0">
                <a:solidFill>
                  <a:prstClr val="black"/>
                </a:solidFill>
              </a:rPr>
              <a:t>7 cluttered scenes</a:t>
            </a:r>
          </a:p>
          <a:p>
            <a:pPr lvl="0">
              <a:lnSpc>
                <a:spcPct val="150000"/>
              </a:lnSpc>
              <a:buFont typeface="Arial" pitchFamily="34" charset="0"/>
              <a:buChar char="•"/>
            </a:pPr>
            <a:r>
              <a:rPr lang="en-US" sz="1600" dirty="0" smtClean="0">
                <a:solidFill>
                  <a:prstClr val="black"/>
                </a:solidFill>
              </a:rPr>
              <a:t>9 objects</a:t>
            </a:r>
          </a:p>
          <a:p>
            <a:pPr>
              <a:lnSpc>
                <a:spcPct val="150000"/>
              </a:lnSpc>
              <a:buFont typeface="Arial" pitchFamily="34" charset="0"/>
              <a:buChar char="•"/>
            </a:pPr>
            <a:endParaRPr lang="en-US" sz="1600" dirty="0" smtClean="0"/>
          </a:p>
        </p:txBody>
      </p:sp>
      <p:sp>
        <p:nvSpPr>
          <p:cNvPr id="13" name="Rounded Rectangular Callout 12"/>
          <p:cNvSpPr/>
          <p:nvPr/>
        </p:nvSpPr>
        <p:spPr>
          <a:xfrm>
            <a:off x="7086600" y="3886200"/>
            <a:ext cx="1143000" cy="685800"/>
          </a:xfrm>
          <a:prstGeom prst="wedgeRoundRectCallout">
            <a:avLst>
              <a:gd name="adj1" fmla="val -14693"/>
              <a:gd name="adj2" fmla="val -101003"/>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Dataset</a:t>
            </a:r>
            <a:endParaRPr lang="en-US" b="1" dirty="0">
              <a:solidFill>
                <a:schemeClr val="tx1"/>
              </a:solidFill>
            </a:endParaRPr>
          </a:p>
        </p:txBody>
      </p:sp>
      <p:sp>
        <p:nvSpPr>
          <p:cNvPr id="14" name="Rounded Rectangular Callout 13"/>
          <p:cNvSpPr/>
          <p:nvPr/>
        </p:nvSpPr>
        <p:spPr>
          <a:xfrm>
            <a:off x="7086600" y="4724400"/>
            <a:ext cx="1143000" cy="685800"/>
          </a:xfrm>
          <a:prstGeom prst="wedgeRoundRectCallout">
            <a:avLst>
              <a:gd name="adj1" fmla="val -93135"/>
              <a:gd name="adj2" fmla="val 28002"/>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Objects</a:t>
            </a:r>
            <a:endParaRPr lang="en-US" b="1" dirty="0">
              <a:solidFill>
                <a:schemeClr val="tx1"/>
              </a:solidFill>
            </a:endParaRPr>
          </a:p>
        </p:txBody>
      </p:sp>
      <p:pic>
        <p:nvPicPr>
          <p:cNvPr id="81922" name="Picture 2"/>
          <p:cNvPicPr>
            <a:picLocks noChangeAspect="1" noChangeArrowheads="1"/>
          </p:cNvPicPr>
          <p:nvPr/>
        </p:nvPicPr>
        <p:blipFill>
          <a:blip r:embed="rId3"/>
          <a:srcRect l="26354" t="21875" r="3953" b="16667"/>
          <a:stretch>
            <a:fillRect/>
          </a:stretch>
        </p:blipFill>
        <p:spPr bwMode="auto">
          <a:xfrm>
            <a:off x="4343400" y="1447800"/>
            <a:ext cx="4191000" cy="2077891"/>
          </a:xfrm>
          <a:prstGeom prst="rect">
            <a:avLst/>
          </a:prstGeom>
          <a:noFill/>
          <a:ln w="9525">
            <a:noFill/>
            <a:miter lim="800000"/>
            <a:headEnd/>
            <a:tailEnd/>
          </a:ln>
          <a:effectLst/>
        </p:spPr>
      </p:pic>
      <p:pic>
        <p:nvPicPr>
          <p:cNvPr id="81923" name="Picture 3"/>
          <p:cNvPicPr>
            <a:picLocks noChangeAspect="1" noChangeArrowheads="1"/>
          </p:cNvPicPr>
          <p:nvPr/>
        </p:nvPicPr>
        <p:blipFill>
          <a:blip r:embed="rId4"/>
          <a:srcRect l="28697" t="41667" r="11567" b="21875"/>
          <a:stretch>
            <a:fillRect/>
          </a:stretch>
        </p:blipFill>
        <p:spPr bwMode="auto">
          <a:xfrm>
            <a:off x="1828800" y="4114800"/>
            <a:ext cx="4724400" cy="1828800"/>
          </a:xfrm>
          <a:prstGeom prst="rect">
            <a:avLst/>
          </a:prstGeom>
          <a:noFill/>
          <a:ln w="9525">
            <a:noFill/>
            <a:miter lim="800000"/>
            <a:headEnd/>
            <a:tailEnd/>
          </a:ln>
          <a:effectLst/>
        </p:spPr>
      </p:pic>
      <p:sp>
        <p:nvSpPr>
          <p:cNvPr id="11" name="Rectangle 10"/>
          <p:cNvSpPr/>
          <p:nvPr/>
        </p:nvSpPr>
        <p:spPr>
          <a:xfrm>
            <a:off x="914400" y="6412468"/>
            <a:ext cx="7543800" cy="276999"/>
          </a:xfrm>
          <a:prstGeom prst="rect">
            <a:avLst/>
          </a:prstGeom>
        </p:spPr>
        <p:txBody>
          <a:bodyPr wrap="square">
            <a:spAutoFit/>
          </a:bodyPr>
          <a:lstStyle/>
          <a:p>
            <a:r>
              <a:rPr lang="en-US" sz="1200" dirty="0" smtClean="0">
                <a:latin typeface="NimbusMonL-Regu"/>
              </a:rPr>
              <a:t>Available @ http://cvit.iiit.ac.in/projects/semantic_interaction_indoor_objects/</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381000"/>
            <a:ext cx="4191000" cy="461665"/>
          </a:xfrm>
          <a:prstGeom prst="rect">
            <a:avLst/>
          </a:prstGeom>
          <a:noFill/>
        </p:spPr>
        <p:txBody>
          <a:bodyPr wrap="square" rtlCol="0">
            <a:spAutoFit/>
          </a:bodyPr>
          <a:lstStyle/>
          <a:p>
            <a:r>
              <a:rPr lang="en-US" sz="2400" i="1" dirty="0" smtClean="0">
                <a:solidFill>
                  <a:srgbClr val="0000FF"/>
                </a:solidFill>
              </a:rPr>
              <a:t>Some of the recent work …</a:t>
            </a:r>
            <a:endParaRPr lang="en-US" sz="2400" i="1" dirty="0">
              <a:solidFill>
                <a:srgbClr val="0000FF"/>
              </a:solidFill>
            </a:endParaRPr>
          </a:p>
        </p:txBody>
      </p:sp>
      <p:sp>
        <p:nvSpPr>
          <p:cNvPr id="14" name="Rounded Rectangle 13"/>
          <p:cNvSpPr/>
          <p:nvPr/>
        </p:nvSpPr>
        <p:spPr>
          <a:xfrm>
            <a:off x="228600" y="1953470"/>
            <a:ext cx="1925053" cy="484930"/>
          </a:xfrm>
          <a:prstGeom prst="roundRect">
            <a:avLst/>
          </a:prstGeom>
          <a:solidFill>
            <a:srgbClr val="2E22C8"/>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baseline="30000" dirty="0" err="1" smtClean="0">
                <a:solidFill>
                  <a:schemeClr val="bg1"/>
                </a:solidFill>
              </a:rPr>
              <a:t>Dogar</a:t>
            </a:r>
            <a:r>
              <a:rPr lang="en-US" sz="2000" i="1" baseline="30000" dirty="0" smtClean="0">
                <a:solidFill>
                  <a:schemeClr val="bg1"/>
                </a:solidFill>
              </a:rPr>
              <a:t> and  </a:t>
            </a:r>
            <a:r>
              <a:rPr lang="en-US" sz="2000" i="1" baseline="30000" dirty="0" err="1" smtClean="0">
                <a:solidFill>
                  <a:schemeClr val="bg1"/>
                </a:solidFill>
              </a:rPr>
              <a:t>Srinivasa</a:t>
            </a:r>
            <a:r>
              <a:rPr lang="en-US" sz="2000" i="1" baseline="30000" dirty="0" smtClean="0">
                <a:solidFill>
                  <a:schemeClr val="bg1"/>
                </a:solidFill>
              </a:rPr>
              <a:t>, RSS 11</a:t>
            </a:r>
          </a:p>
        </p:txBody>
      </p:sp>
      <p:pic>
        <p:nvPicPr>
          <p:cNvPr id="19" name="Picture 18" descr="tickmark.jpg"/>
          <p:cNvPicPr>
            <a:picLocks noChangeAspect="1"/>
          </p:cNvPicPr>
          <p:nvPr/>
        </p:nvPicPr>
        <p:blipFill>
          <a:blip r:embed="rId3" cstate="print"/>
          <a:stretch>
            <a:fillRect/>
          </a:stretch>
        </p:blipFill>
        <p:spPr>
          <a:xfrm>
            <a:off x="2895600" y="1981200"/>
            <a:ext cx="426721" cy="304800"/>
          </a:xfrm>
          <a:prstGeom prst="rect">
            <a:avLst/>
          </a:prstGeom>
        </p:spPr>
      </p:pic>
      <p:pic>
        <p:nvPicPr>
          <p:cNvPr id="20" name="Picture 19" descr="crossmark.jpg"/>
          <p:cNvPicPr>
            <a:picLocks noChangeAspect="1"/>
          </p:cNvPicPr>
          <p:nvPr/>
        </p:nvPicPr>
        <p:blipFill>
          <a:blip r:embed="rId4" cstate="print"/>
          <a:stretch>
            <a:fillRect/>
          </a:stretch>
        </p:blipFill>
        <p:spPr>
          <a:xfrm flipH="1">
            <a:off x="4057651" y="2057400"/>
            <a:ext cx="285749" cy="228599"/>
          </a:xfrm>
          <a:prstGeom prst="rect">
            <a:avLst/>
          </a:prstGeom>
        </p:spPr>
      </p:pic>
      <p:pic>
        <p:nvPicPr>
          <p:cNvPr id="27" name="Picture 26" descr="tickmark.jpg"/>
          <p:cNvPicPr>
            <a:picLocks noChangeAspect="1"/>
          </p:cNvPicPr>
          <p:nvPr/>
        </p:nvPicPr>
        <p:blipFill>
          <a:blip r:embed="rId3" cstate="print"/>
          <a:stretch>
            <a:fillRect/>
          </a:stretch>
        </p:blipFill>
        <p:spPr>
          <a:xfrm>
            <a:off x="5074921" y="1981200"/>
            <a:ext cx="426721" cy="304800"/>
          </a:xfrm>
          <a:prstGeom prst="rect">
            <a:avLst/>
          </a:prstGeom>
        </p:spPr>
      </p:pic>
      <p:pic>
        <p:nvPicPr>
          <p:cNvPr id="28" name="Picture 27" descr="crossmark.jpg"/>
          <p:cNvPicPr>
            <a:picLocks noChangeAspect="1"/>
          </p:cNvPicPr>
          <p:nvPr/>
        </p:nvPicPr>
        <p:blipFill>
          <a:blip r:embed="rId4" cstate="print"/>
          <a:stretch>
            <a:fillRect/>
          </a:stretch>
        </p:blipFill>
        <p:spPr>
          <a:xfrm flipH="1">
            <a:off x="6191251" y="2057400"/>
            <a:ext cx="285749" cy="228599"/>
          </a:xfrm>
          <a:prstGeom prst="rect">
            <a:avLst/>
          </a:prstGeom>
        </p:spPr>
      </p:pic>
      <p:pic>
        <p:nvPicPr>
          <p:cNvPr id="29" name="Picture 28" descr="crossmark.jpg"/>
          <p:cNvPicPr>
            <a:picLocks noChangeAspect="1"/>
          </p:cNvPicPr>
          <p:nvPr/>
        </p:nvPicPr>
        <p:blipFill>
          <a:blip r:embed="rId4" cstate="print"/>
          <a:stretch>
            <a:fillRect/>
          </a:stretch>
        </p:blipFill>
        <p:spPr>
          <a:xfrm flipH="1">
            <a:off x="7239000" y="2057400"/>
            <a:ext cx="285749" cy="228599"/>
          </a:xfrm>
          <a:prstGeom prst="rect">
            <a:avLst/>
          </a:prstGeom>
        </p:spPr>
      </p:pic>
      <p:sp>
        <p:nvSpPr>
          <p:cNvPr id="31" name="Rounded Rectangle 30"/>
          <p:cNvSpPr/>
          <p:nvPr/>
        </p:nvSpPr>
        <p:spPr>
          <a:xfrm>
            <a:off x="228600" y="2971800"/>
            <a:ext cx="1925053" cy="484930"/>
          </a:xfrm>
          <a:prstGeom prst="roundRect">
            <a:avLst/>
          </a:prstGeom>
          <a:solidFill>
            <a:srgbClr val="2E22C8"/>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baseline="30000" dirty="0" err="1" smtClean="0">
                <a:solidFill>
                  <a:schemeClr val="bg1"/>
                </a:solidFill>
              </a:rPr>
              <a:t>Dogar</a:t>
            </a:r>
            <a:r>
              <a:rPr lang="en-US" sz="2000" i="1" baseline="30000" dirty="0" smtClean="0">
                <a:solidFill>
                  <a:schemeClr val="bg1"/>
                </a:solidFill>
              </a:rPr>
              <a:t> et al., RSS 12</a:t>
            </a:r>
          </a:p>
        </p:txBody>
      </p:sp>
      <p:sp>
        <p:nvSpPr>
          <p:cNvPr id="34" name="Rounded Rectangle 33"/>
          <p:cNvSpPr/>
          <p:nvPr/>
        </p:nvSpPr>
        <p:spPr>
          <a:xfrm>
            <a:off x="228600" y="3810000"/>
            <a:ext cx="1905000" cy="685800"/>
          </a:xfrm>
          <a:prstGeom prst="roundRect">
            <a:avLst/>
          </a:prstGeom>
          <a:solidFill>
            <a:srgbClr val="2E22C8"/>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baseline="30000" dirty="0" err="1" smtClean="0">
                <a:solidFill>
                  <a:schemeClr val="bg1"/>
                </a:solidFill>
              </a:rPr>
              <a:t>Rosman</a:t>
            </a:r>
            <a:r>
              <a:rPr lang="en-US" sz="2000" i="1" baseline="30000" dirty="0" smtClean="0">
                <a:solidFill>
                  <a:schemeClr val="bg1"/>
                </a:solidFill>
              </a:rPr>
              <a:t> and </a:t>
            </a:r>
            <a:r>
              <a:rPr lang="en-US" sz="2000" i="1" baseline="30000" dirty="0" err="1" smtClean="0">
                <a:solidFill>
                  <a:schemeClr val="bg1"/>
                </a:solidFill>
              </a:rPr>
              <a:t>Ramamoorthy</a:t>
            </a:r>
            <a:r>
              <a:rPr lang="en-US" sz="2000" i="1" baseline="30000" dirty="0" smtClean="0">
                <a:solidFill>
                  <a:schemeClr val="bg1"/>
                </a:solidFill>
              </a:rPr>
              <a:t>,  IJRR 11</a:t>
            </a:r>
          </a:p>
        </p:txBody>
      </p:sp>
      <p:sp>
        <p:nvSpPr>
          <p:cNvPr id="37" name="Rounded Rectangle 36"/>
          <p:cNvSpPr/>
          <p:nvPr/>
        </p:nvSpPr>
        <p:spPr>
          <a:xfrm>
            <a:off x="228600" y="5105400"/>
            <a:ext cx="1981200" cy="533400"/>
          </a:xfrm>
          <a:prstGeom prst="roundRect">
            <a:avLst/>
          </a:prstGeom>
          <a:solidFill>
            <a:srgbClr val="2E22C8"/>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baseline="30000" dirty="0" err="1" smtClean="0">
                <a:solidFill>
                  <a:schemeClr val="bg1"/>
                </a:solidFill>
              </a:rPr>
              <a:t>Sjoo</a:t>
            </a:r>
            <a:r>
              <a:rPr lang="en-US" sz="2000" i="1" baseline="30000" dirty="0" smtClean="0">
                <a:solidFill>
                  <a:schemeClr val="bg1"/>
                </a:solidFill>
              </a:rPr>
              <a:t>  and </a:t>
            </a:r>
            <a:r>
              <a:rPr lang="en-US" sz="2000" i="1" baseline="30000" dirty="0" err="1" smtClean="0">
                <a:solidFill>
                  <a:schemeClr val="bg1"/>
                </a:solidFill>
              </a:rPr>
              <a:t>Jensfelt</a:t>
            </a:r>
            <a:r>
              <a:rPr lang="en-US" sz="2000" i="1" baseline="30000" dirty="0" smtClean="0">
                <a:solidFill>
                  <a:schemeClr val="bg1"/>
                </a:solidFill>
              </a:rPr>
              <a:t>, IROS 11</a:t>
            </a:r>
          </a:p>
        </p:txBody>
      </p:sp>
      <p:sp>
        <p:nvSpPr>
          <p:cNvPr id="40" name="Rounded Rectangle 39"/>
          <p:cNvSpPr/>
          <p:nvPr/>
        </p:nvSpPr>
        <p:spPr>
          <a:xfrm>
            <a:off x="228600" y="6019800"/>
            <a:ext cx="2209800" cy="381000"/>
          </a:xfrm>
          <a:prstGeom prst="roundRect">
            <a:avLst/>
          </a:prstGeom>
          <a:solidFill>
            <a:srgbClr val="2E22C8"/>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baseline="30000" dirty="0" err="1" smtClean="0">
                <a:solidFill>
                  <a:schemeClr val="bg1"/>
                </a:solidFill>
              </a:rPr>
              <a:t>Silberman</a:t>
            </a:r>
            <a:r>
              <a:rPr lang="en-US" sz="2000" i="1" baseline="30000" dirty="0" smtClean="0">
                <a:solidFill>
                  <a:schemeClr val="bg1"/>
                </a:solidFill>
              </a:rPr>
              <a:t> et al., ECCV 12</a:t>
            </a:r>
          </a:p>
        </p:txBody>
      </p:sp>
      <p:pic>
        <p:nvPicPr>
          <p:cNvPr id="42" name="Picture 41" descr="tickmark.jpg"/>
          <p:cNvPicPr>
            <a:picLocks noChangeAspect="1"/>
          </p:cNvPicPr>
          <p:nvPr/>
        </p:nvPicPr>
        <p:blipFill>
          <a:blip r:embed="rId3" cstate="print"/>
          <a:stretch>
            <a:fillRect/>
          </a:stretch>
        </p:blipFill>
        <p:spPr>
          <a:xfrm>
            <a:off x="2926079" y="3048000"/>
            <a:ext cx="426721" cy="304800"/>
          </a:xfrm>
          <a:prstGeom prst="rect">
            <a:avLst/>
          </a:prstGeom>
        </p:spPr>
      </p:pic>
      <p:pic>
        <p:nvPicPr>
          <p:cNvPr id="49" name="Picture 48" descr="crossmark.jpg"/>
          <p:cNvPicPr>
            <a:picLocks noChangeAspect="1"/>
          </p:cNvPicPr>
          <p:nvPr/>
        </p:nvPicPr>
        <p:blipFill>
          <a:blip r:embed="rId4" cstate="print"/>
          <a:stretch>
            <a:fillRect/>
          </a:stretch>
        </p:blipFill>
        <p:spPr>
          <a:xfrm flipH="1">
            <a:off x="4057651" y="3124201"/>
            <a:ext cx="285749" cy="228599"/>
          </a:xfrm>
          <a:prstGeom prst="rect">
            <a:avLst/>
          </a:prstGeom>
        </p:spPr>
      </p:pic>
      <p:pic>
        <p:nvPicPr>
          <p:cNvPr id="50" name="Picture 49" descr="tickmark.jpg"/>
          <p:cNvPicPr>
            <a:picLocks noChangeAspect="1"/>
          </p:cNvPicPr>
          <p:nvPr/>
        </p:nvPicPr>
        <p:blipFill>
          <a:blip r:embed="rId3" cstate="print"/>
          <a:stretch>
            <a:fillRect/>
          </a:stretch>
        </p:blipFill>
        <p:spPr>
          <a:xfrm>
            <a:off x="5029200" y="3048000"/>
            <a:ext cx="426721" cy="304800"/>
          </a:xfrm>
          <a:prstGeom prst="rect">
            <a:avLst/>
          </a:prstGeom>
        </p:spPr>
      </p:pic>
      <p:pic>
        <p:nvPicPr>
          <p:cNvPr id="56" name="Picture 55" descr="crossmark.jpg"/>
          <p:cNvPicPr>
            <a:picLocks noChangeAspect="1"/>
          </p:cNvPicPr>
          <p:nvPr/>
        </p:nvPicPr>
        <p:blipFill>
          <a:blip r:embed="rId4" cstate="print"/>
          <a:stretch>
            <a:fillRect/>
          </a:stretch>
        </p:blipFill>
        <p:spPr>
          <a:xfrm flipH="1">
            <a:off x="6191251" y="3124200"/>
            <a:ext cx="285749" cy="228599"/>
          </a:xfrm>
          <a:prstGeom prst="rect">
            <a:avLst/>
          </a:prstGeom>
        </p:spPr>
      </p:pic>
      <p:pic>
        <p:nvPicPr>
          <p:cNvPr id="59" name="Picture 58" descr="crossmark.jpg"/>
          <p:cNvPicPr>
            <a:picLocks noChangeAspect="1"/>
          </p:cNvPicPr>
          <p:nvPr/>
        </p:nvPicPr>
        <p:blipFill>
          <a:blip r:embed="rId4" cstate="print"/>
          <a:stretch>
            <a:fillRect/>
          </a:stretch>
        </p:blipFill>
        <p:spPr>
          <a:xfrm flipH="1">
            <a:off x="7258051" y="3124200"/>
            <a:ext cx="285749" cy="228599"/>
          </a:xfrm>
          <a:prstGeom prst="rect">
            <a:avLst/>
          </a:prstGeom>
        </p:spPr>
      </p:pic>
      <p:pic>
        <p:nvPicPr>
          <p:cNvPr id="43" name="Picture 42" descr="tickmark.jpg"/>
          <p:cNvPicPr>
            <a:picLocks noChangeAspect="1"/>
          </p:cNvPicPr>
          <p:nvPr/>
        </p:nvPicPr>
        <p:blipFill>
          <a:blip r:embed="rId3" cstate="print"/>
          <a:stretch>
            <a:fillRect/>
          </a:stretch>
        </p:blipFill>
        <p:spPr>
          <a:xfrm>
            <a:off x="2895600" y="4038600"/>
            <a:ext cx="426721" cy="304800"/>
          </a:xfrm>
          <a:prstGeom prst="rect">
            <a:avLst/>
          </a:prstGeom>
        </p:spPr>
      </p:pic>
      <p:pic>
        <p:nvPicPr>
          <p:cNvPr id="46" name="Picture 45" descr="tickmark.jpg"/>
          <p:cNvPicPr>
            <a:picLocks noChangeAspect="1"/>
          </p:cNvPicPr>
          <p:nvPr/>
        </p:nvPicPr>
        <p:blipFill>
          <a:blip r:embed="rId3" cstate="print"/>
          <a:stretch>
            <a:fillRect/>
          </a:stretch>
        </p:blipFill>
        <p:spPr>
          <a:xfrm>
            <a:off x="3962400" y="4038600"/>
            <a:ext cx="426721" cy="304800"/>
          </a:xfrm>
          <a:prstGeom prst="rect">
            <a:avLst/>
          </a:prstGeom>
        </p:spPr>
      </p:pic>
      <p:pic>
        <p:nvPicPr>
          <p:cNvPr id="54" name="Picture 53" descr="crossmark.jpg"/>
          <p:cNvPicPr>
            <a:picLocks noChangeAspect="1"/>
          </p:cNvPicPr>
          <p:nvPr/>
        </p:nvPicPr>
        <p:blipFill>
          <a:blip r:embed="rId4" cstate="print"/>
          <a:stretch>
            <a:fillRect/>
          </a:stretch>
        </p:blipFill>
        <p:spPr>
          <a:xfrm flipH="1">
            <a:off x="5093972" y="4114800"/>
            <a:ext cx="285749" cy="228599"/>
          </a:xfrm>
          <a:prstGeom prst="rect">
            <a:avLst/>
          </a:prstGeom>
        </p:spPr>
      </p:pic>
      <p:pic>
        <p:nvPicPr>
          <p:cNvPr id="57" name="Picture 56" descr="crossmark.jpg"/>
          <p:cNvPicPr>
            <a:picLocks noChangeAspect="1"/>
          </p:cNvPicPr>
          <p:nvPr/>
        </p:nvPicPr>
        <p:blipFill>
          <a:blip r:embed="rId4" cstate="print"/>
          <a:stretch>
            <a:fillRect/>
          </a:stretch>
        </p:blipFill>
        <p:spPr>
          <a:xfrm flipH="1">
            <a:off x="6191251" y="4114801"/>
            <a:ext cx="285749" cy="228599"/>
          </a:xfrm>
          <a:prstGeom prst="rect">
            <a:avLst/>
          </a:prstGeom>
        </p:spPr>
      </p:pic>
      <p:pic>
        <p:nvPicPr>
          <p:cNvPr id="60" name="Picture 59" descr="tickmark.jpg"/>
          <p:cNvPicPr>
            <a:picLocks noChangeAspect="1"/>
          </p:cNvPicPr>
          <p:nvPr/>
        </p:nvPicPr>
        <p:blipFill>
          <a:blip r:embed="rId3" cstate="print"/>
          <a:stretch>
            <a:fillRect/>
          </a:stretch>
        </p:blipFill>
        <p:spPr>
          <a:xfrm>
            <a:off x="7162800" y="4038600"/>
            <a:ext cx="426721" cy="304800"/>
          </a:xfrm>
          <a:prstGeom prst="rect">
            <a:avLst/>
          </a:prstGeom>
        </p:spPr>
      </p:pic>
      <p:pic>
        <p:nvPicPr>
          <p:cNvPr id="44" name="Picture 43" descr="tickmark.jpg"/>
          <p:cNvPicPr>
            <a:picLocks noChangeAspect="1"/>
          </p:cNvPicPr>
          <p:nvPr/>
        </p:nvPicPr>
        <p:blipFill>
          <a:blip r:embed="rId3" cstate="print"/>
          <a:stretch>
            <a:fillRect/>
          </a:stretch>
        </p:blipFill>
        <p:spPr>
          <a:xfrm>
            <a:off x="2926079" y="5105400"/>
            <a:ext cx="426721" cy="304800"/>
          </a:xfrm>
          <a:prstGeom prst="rect">
            <a:avLst/>
          </a:prstGeom>
        </p:spPr>
      </p:pic>
      <p:pic>
        <p:nvPicPr>
          <p:cNvPr id="47" name="Picture 46" descr="tickmark.jpg"/>
          <p:cNvPicPr>
            <a:picLocks noChangeAspect="1"/>
          </p:cNvPicPr>
          <p:nvPr/>
        </p:nvPicPr>
        <p:blipFill>
          <a:blip r:embed="rId3" cstate="print"/>
          <a:stretch>
            <a:fillRect/>
          </a:stretch>
        </p:blipFill>
        <p:spPr>
          <a:xfrm>
            <a:off x="3992879" y="5105400"/>
            <a:ext cx="426721" cy="304800"/>
          </a:xfrm>
          <a:prstGeom prst="rect">
            <a:avLst/>
          </a:prstGeom>
        </p:spPr>
      </p:pic>
      <p:pic>
        <p:nvPicPr>
          <p:cNvPr id="55" name="Picture 54" descr="crossmark.jpg"/>
          <p:cNvPicPr>
            <a:picLocks noChangeAspect="1"/>
          </p:cNvPicPr>
          <p:nvPr/>
        </p:nvPicPr>
        <p:blipFill>
          <a:blip r:embed="rId4" cstate="print"/>
          <a:stretch>
            <a:fillRect/>
          </a:stretch>
        </p:blipFill>
        <p:spPr>
          <a:xfrm flipH="1">
            <a:off x="5093972" y="5181601"/>
            <a:ext cx="285749" cy="228599"/>
          </a:xfrm>
          <a:prstGeom prst="rect">
            <a:avLst/>
          </a:prstGeom>
        </p:spPr>
      </p:pic>
      <p:pic>
        <p:nvPicPr>
          <p:cNvPr id="58" name="Picture 57" descr="crossmark.jpg"/>
          <p:cNvPicPr>
            <a:picLocks noChangeAspect="1"/>
          </p:cNvPicPr>
          <p:nvPr/>
        </p:nvPicPr>
        <p:blipFill>
          <a:blip r:embed="rId4" cstate="print"/>
          <a:stretch>
            <a:fillRect/>
          </a:stretch>
        </p:blipFill>
        <p:spPr>
          <a:xfrm flipH="1">
            <a:off x="6191251" y="5181601"/>
            <a:ext cx="285749" cy="228599"/>
          </a:xfrm>
          <a:prstGeom prst="rect">
            <a:avLst/>
          </a:prstGeom>
        </p:spPr>
      </p:pic>
      <p:pic>
        <p:nvPicPr>
          <p:cNvPr id="61" name="Picture 60" descr="tickmark.jpg"/>
          <p:cNvPicPr>
            <a:picLocks noChangeAspect="1"/>
          </p:cNvPicPr>
          <p:nvPr/>
        </p:nvPicPr>
        <p:blipFill>
          <a:blip r:embed="rId3" cstate="print"/>
          <a:stretch>
            <a:fillRect/>
          </a:stretch>
        </p:blipFill>
        <p:spPr>
          <a:xfrm>
            <a:off x="7193279" y="5105400"/>
            <a:ext cx="426721" cy="304800"/>
          </a:xfrm>
          <a:prstGeom prst="rect">
            <a:avLst/>
          </a:prstGeom>
        </p:spPr>
      </p:pic>
      <p:pic>
        <p:nvPicPr>
          <p:cNvPr id="45" name="Picture 44" descr="tickmark.jpg"/>
          <p:cNvPicPr>
            <a:picLocks noChangeAspect="1"/>
          </p:cNvPicPr>
          <p:nvPr/>
        </p:nvPicPr>
        <p:blipFill>
          <a:blip r:embed="rId3" cstate="print"/>
          <a:stretch>
            <a:fillRect/>
          </a:stretch>
        </p:blipFill>
        <p:spPr>
          <a:xfrm>
            <a:off x="2926079" y="6172200"/>
            <a:ext cx="426721" cy="304800"/>
          </a:xfrm>
          <a:prstGeom prst="rect">
            <a:avLst/>
          </a:prstGeom>
        </p:spPr>
      </p:pic>
      <p:pic>
        <p:nvPicPr>
          <p:cNvPr id="48" name="Picture 47" descr="tickmark.jpg"/>
          <p:cNvPicPr>
            <a:picLocks noChangeAspect="1"/>
          </p:cNvPicPr>
          <p:nvPr/>
        </p:nvPicPr>
        <p:blipFill>
          <a:blip r:embed="rId3" cstate="print"/>
          <a:stretch>
            <a:fillRect/>
          </a:stretch>
        </p:blipFill>
        <p:spPr>
          <a:xfrm>
            <a:off x="3992879" y="6172200"/>
            <a:ext cx="426721" cy="304800"/>
          </a:xfrm>
          <a:prstGeom prst="rect">
            <a:avLst/>
          </a:prstGeom>
        </p:spPr>
      </p:pic>
      <p:pic>
        <p:nvPicPr>
          <p:cNvPr id="51" name="Picture 50" descr="tickmark.jpg"/>
          <p:cNvPicPr>
            <a:picLocks noChangeAspect="1"/>
          </p:cNvPicPr>
          <p:nvPr/>
        </p:nvPicPr>
        <p:blipFill>
          <a:blip r:embed="rId3" cstate="print"/>
          <a:stretch>
            <a:fillRect/>
          </a:stretch>
        </p:blipFill>
        <p:spPr>
          <a:xfrm>
            <a:off x="5074921" y="6172200"/>
            <a:ext cx="426721" cy="304800"/>
          </a:xfrm>
          <a:prstGeom prst="rect">
            <a:avLst/>
          </a:prstGeom>
        </p:spPr>
      </p:pic>
      <p:pic>
        <p:nvPicPr>
          <p:cNvPr id="53" name="Picture 52" descr="tickmark.jpg"/>
          <p:cNvPicPr>
            <a:picLocks noChangeAspect="1"/>
          </p:cNvPicPr>
          <p:nvPr/>
        </p:nvPicPr>
        <p:blipFill>
          <a:blip r:embed="rId3" cstate="print"/>
          <a:stretch>
            <a:fillRect/>
          </a:stretch>
        </p:blipFill>
        <p:spPr>
          <a:xfrm>
            <a:off x="6038851" y="6172200"/>
            <a:ext cx="426721" cy="304800"/>
          </a:xfrm>
          <a:prstGeom prst="rect">
            <a:avLst/>
          </a:prstGeom>
        </p:spPr>
      </p:pic>
      <p:pic>
        <p:nvPicPr>
          <p:cNvPr id="62" name="Picture 61" descr="crossmark.jpg"/>
          <p:cNvPicPr>
            <a:picLocks noChangeAspect="1"/>
          </p:cNvPicPr>
          <p:nvPr/>
        </p:nvPicPr>
        <p:blipFill>
          <a:blip r:embed="rId4" cstate="print"/>
          <a:stretch>
            <a:fillRect/>
          </a:stretch>
        </p:blipFill>
        <p:spPr>
          <a:xfrm flipH="1">
            <a:off x="7239000" y="6248401"/>
            <a:ext cx="285749" cy="228599"/>
          </a:xfrm>
          <a:prstGeom prst="rect">
            <a:avLst/>
          </a:prstGeom>
        </p:spPr>
      </p:pic>
      <p:sp>
        <p:nvSpPr>
          <p:cNvPr id="69" name="Rounded Rectangle 68"/>
          <p:cNvSpPr/>
          <p:nvPr/>
        </p:nvSpPr>
        <p:spPr>
          <a:xfrm>
            <a:off x="2514600" y="1143000"/>
            <a:ext cx="990600" cy="476726"/>
          </a:xfrm>
          <a:prstGeom prst="roundRect">
            <a:avLst/>
          </a:prstGeom>
          <a:solidFill>
            <a:srgbClr val="F5FD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100" b="1" dirty="0" smtClean="0">
                <a:solidFill>
                  <a:schemeClr val="accent3">
                    <a:lumMod val="50000"/>
                  </a:schemeClr>
                </a:solidFill>
              </a:rPr>
              <a:t>Semantic interaction</a:t>
            </a:r>
            <a:endParaRPr lang="en-US" sz="1100" b="1" dirty="0">
              <a:solidFill>
                <a:schemeClr val="accent3">
                  <a:lumMod val="50000"/>
                </a:schemeClr>
              </a:solidFill>
            </a:endParaRPr>
          </a:p>
        </p:txBody>
      </p:sp>
      <p:sp>
        <p:nvSpPr>
          <p:cNvPr id="70" name="Rounded Rectangle 69"/>
          <p:cNvSpPr/>
          <p:nvPr/>
        </p:nvSpPr>
        <p:spPr>
          <a:xfrm>
            <a:off x="3581400" y="1143000"/>
            <a:ext cx="914400" cy="476726"/>
          </a:xfrm>
          <a:prstGeom prst="roundRect">
            <a:avLst/>
          </a:prstGeom>
          <a:solidFill>
            <a:srgbClr val="F5FD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100" b="1" dirty="0" smtClean="0">
                <a:solidFill>
                  <a:schemeClr val="accent3">
                    <a:lumMod val="50000"/>
                  </a:schemeClr>
                </a:solidFill>
              </a:rPr>
              <a:t>Physical Contact</a:t>
            </a:r>
          </a:p>
        </p:txBody>
      </p:sp>
      <p:sp>
        <p:nvSpPr>
          <p:cNvPr id="71" name="Rounded Rectangle 70"/>
          <p:cNvSpPr/>
          <p:nvPr/>
        </p:nvSpPr>
        <p:spPr>
          <a:xfrm>
            <a:off x="4648200" y="1143000"/>
            <a:ext cx="990600" cy="476726"/>
          </a:xfrm>
          <a:prstGeom prst="roundRect">
            <a:avLst/>
          </a:prstGeom>
          <a:solidFill>
            <a:srgbClr val="F5FD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100" b="1" dirty="0" smtClean="0">
                <a:solidFill>
                  <a:schemeClr val="accent3">
                    <a:lumMod val="50000"/>
                  </a:schemeClr>
                </a:solidFill>
              </a:rPr>
              <a:t>Clutter in real-world</a:t>
            </a:r>
          </a:p>
        </p:txBody>
      </p:sp>
      <p:sp>
        <p:nvSpPr>
          <p:cNvPr id="72" name="Rounded Rectangle 71"/>
          <p:cNvSpPr/>
          <p:nvPr/>
        </p:nvSpPr>
        <p:spPr>
          <a:xfrm>
            <a:off x="5715000" y="1143000"/>
            <a:ext cx="1143000" cy="476726"/>
          </a:xfrm>
          <a:prstGeom prst="roundRect">
            <a:avLst/>
          </a:prstGeom>
          <a:solidFill>
            <a:srgbClr val="F5FD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100" b="1" dirty="0" smtClean="0">
                <a:solidFill>
                  <a:schemeClr val="accent3">
                    <a:lumMod val="50000"/>
                  </a:schemeClr>
                </a:solidFill>
              </a:rPr>
              <a:t>Noisy background</a:t>
            </a:r>
          </a:p>
        </p:txBody>
      </p:sp>
      <p:sp>
        <p:nvSpPr>
          <p:cNvPr id="73" name="Rounded Rectangle 72"/>
          <p:cNvSpPr/>
          <p:nvPr/>
        </p:nvSpPr>
        <p:spPr>
          <a:xfrm>
            <a:off x="7010400" y="990600"/>
            <a:ext cx="990600" cy="664012"/>
          </a:xfrm>
          <a:prstGeom prst="roundRect">
            <a:avLst/>
          </a:prstGeom>
          <a:solidFill>
            <a:srgbClr val="F5FD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100" b="1" dirty="0" smtClean="0">
                <a:solidFill>
                  <a:schemeClr val="accent3">
                    <a:lumMod val="50000"/>
                  </a:schemeClr>
                </a:solidFill>
              </a:rPr>
              <a:t>Support by multiple objects</a:t>
            </a:r>
          </a:p>
        </p:txBody>
      </p:sp>
      <p:pic>
        <p:nvPicPr>
          <p:cNvPr id="52" name="Picture 51" descr="crossmark.jpg"/>
          <p:cNvPicPr>
            <a:picLocks noChangeAspect="1"/>
          </p:cNvPicPr>
          <p:nvPr/>
        </p:nvPicPr>
        <p:blipFill>
          <a:blip r:embed="rId4" cstate="print"/>
          <a:stretch>
            <a:fillRect/>
          </a:stretch>
        </p:blipFill>
        <p:spPr>
          <a:xfrm flipH="1">
            <a:off x="8458200" y="1981200"/>
            <a:ext cx="285749" cy="228599"/>
          </a:xfrm>
          <a:prstGeom prst="rect">
            <a:avLst/>
          </a:prstGeom>
        </p:spPr>
      </p:pic>
      <p:pic>
        <p:nvPicPr>
          <p:cNvPr id="63" name="Picture 62" descr="crossmark.jpg"/>
          <p:cNvPicPr>
            <a:picLocks noChangeAspect="1"/>
          </p:cNvPicPr>
          <p:nvPr/>
        </p:nvPicPr>
        <p:blipFill>
          <a:blip r:embed="rId4" cstate="print"/>
          <a:stretch>
            <a:fillRect/>
          </a:stretch>
        </p:blipFill>
        <p:spPr>
          <a:xfrm flipH="1">
            <a:off x="8477251" y="3048000"/>
            <a:ext cx="285749" cy="228599"/>
          </a:xfrm>
          <a:prstGeom prst="rect">
            <a:avLst/>
          </a:prstGeom>
        </p:spPr>
      </p:pic>
      <p:pic>
        <p:nvPicPr>
          <p:cNvPr id="66" name="Picture 65" descr="crossmark.jpg"/>
          <p:cNvPicPr>
            <a:picLocks noChangeAspect="1"/>
          </p:cNvPicPr>
          <p:nvPr/>
        </p:nvPicPr>
        <p:blipFill>
          <a:blip r:embed="rId4" cstate="print"/>
          <a:stretch>
            <a:fillRect/>
          </a:stretch>
        </p:blipFill>
        <p:spPr>
          <a:xfrm flipH="1">
            <a:off x="8458200" y="6172201"/>
            <a:ext cx="285749" cy="228599"/>
          </a:xfrm>
          <a:prstGeom prst="rect">
            <a:avLst/>
          </a:prstGeom>
        </p:spPr>
      </p:pic>
      <p:sp>
        <p:nvSpPr>
          <p:cNvPr id="67" name="Rounded Rectangle 66"/>
          <p:cNvSpPr/>
          <p:nvPr/>
        </p:nvSpPr>
        <p:spPr>
          <a:xfrm>
            <a:off x="8077200" y="1123474"/>
            <a:ext cx="990600" cy="476726"/>
          </a:xfrm>
          <a:prstGeom prst="roundRect">
            <a:avLst/>
          </a:prstGeom>
          <a:solidFill>
            <a:srgbClr val="F5FD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100" b="1" dirty="0" smtClean="0">
                <a:solidFill>
                  <a:schemeClr val="accent3">
                    <a:lumMod val="50000"/>
                  </a:schemeClr>
                </a:solidFill>
              </a:rPr>
              <a:t>Support in Hierarchy</a:t>
            </a:r>
          </a:p>
        </p:txBody>
      </p:sp>
      <p:pic>
        <p:nvPicPr>
          <p:cNvPr id="68" name="Picture 67" descr="crossmark.jpg"/>
          <p:cNvPicPr>
            <a:picLocks noChangeAspect="1"/>
          </p:cNvPicPr>
          <p:nvPr/>
        </p:nvPicPr>
        <p:blipFill>
          <a:blip r:embed="rId4" cstate="print"/>
          <a:stretch>
            <a:fillRect/>
          </a:stretch>
        </p:blipFill>
        <p:spPr>
          <a:xfrm flipH="1">
            <a:off x="8458200" y="4114801"/>
            <a:ext cx="285749" cy="228599"/>
          </a:xfrm>
          <a:prstGeom prst="rect">
            <a:avLst/>
          </a:prstGeom>
        </p:spPr>
      </p:pic>
      <p:pic>
        <p:nvPicPr>
          <p:cNvPr id="74" name="Picture 73" descr="crossmark.jpg"/>
          <p:cNvPicPr>
            <a:picLocks noChangeAspect="1"/>
          </p:cNvPicPr>
          <p:nvPr/>
        </p:nvPicPr>
        <p:blipFill>
          <a:blip r:embed="rId4" cstate="print"/>
          <a:stretch>
            <a:fillRect/>
          </a:stretch>
        </p:blipFill>
        <p:spPr>
          <a:xfrm flipH="1">
            <a:off x="8477251" y="5181601"/>
            <a:ext cx="285749" cy="228599"/>
          </a:xfrm>
          <a:prstGeom prst="rect">
            <a:avLst/>
          </a:prstGeom>
        </p:spPr>
      </p:pic>
    </p:spTree>
  </p:cSld>
  <p:clrMapOvr>
    <a:masterClrMapping/>
  </p:clrMapOvr>
  <p:transition advTm="40872"/>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4800"/>
            <a:ext cx="3352800" cy="523220"/>
          </a:xfrm>
          <a:prstGeom prst="rect">
            <a:avLst/>
          </a:prstGeom>
          <a:noFill/>
        </p:spPr>
        <p:txBody>
          <a:bodyPr wrap="square" rtlCol="0">
            <a:spAutoFit/>
          </a:bodyPr>
          <a:lstStyle/>
          <a:p>
            <a:r>
              <a:rPr lang="en-US" sz="2800" i="1" dirty="0" smtClean="0">
                <a:solidFill>
                  <a:srgbClr val="0000FF"/>
                </a:solidFill>
              </a:rPr>
              <a:t>The framework …</a:t>
            </a:r>
            <a:endParaRPr lang="en-US" sz="2800" i="1" dirty="0">
              <a:solidFill>
                <a:srgbClr val="0000FF"/>
              </a:solidFill>
            </a:endParaRPr>
          </a:p>
        </p:txBody>
      </p:sp>
      <p:sp>
        <p:nvSpPr>
          <p:cNvPr id="107" name="Rounded Rectangle 106"/>
          <p:cNvSpPr/>
          <p:nvPr/>
        </p:nvSpPr>
        <p:spPr>
          <a:xfrm>
            <a:off x="609600" y="5410200"/>
            <a:ext cx="8001000" cy="9906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smtClean="0">
                <a:solidFill>
                  <a:srgbClr val="0000CC"/>
                </a:solidFill>
              </a:rPr>
              <a:t>Input:  </a:t>
            </a:r>
            <a:r>
              <a:rPr lang="en-US" sz="2000" i="1" dirty="0" smtClean="0">
                <a:solidFill>
                  <a:schemeClr val="tx1"/>
                </a:solidFill>
              </a:rPr>
              <a:t>RGB Image and </a:t>
            </a:r>
            <a:r>
              <a:rPr lang="en-US" sz="2000" i="1" dirty="0" err="1" smtClean="0">
                <a:solidFill>
                  <a:schemeClr val="tx1"/>
                </a:solidFill>
              </a:rPr>
              <a:t>Depthmap</a:t>
            </a:r>
            <a:r>
              <a:rPr lang="en-US" sz="2000" i="1" dirty="0" smtClean="0">
                <a:solidFill>
                  <a:schemeClr val="tx1"/>
                </a:solidFill>
              </a:rPr>
              <a:t> captured using </a:t>
            </a:r>
            <a:r>
              <a:rPr lang="en-US" sz="2000" i="1" dirty="0" err="1" smtClean="0">
                <a:solidFill>
                  <a:schemeClr val="tx1"/>
                </a:solidFill>
              </a:rPr>
              <a:t>Kinect</a:t>
            </a:r>
            <a:r>
              <a:rPr lang="en-US" sz="2000" i="1" dirty="0" smtClean="0">
                <a:solidFill>
                  <a:schemeClr val="tx1"/>
                </a:solidFill>
              </a:rPr>
              <a:t>. </a:t>
            </a:r>
            <a:endParaRPr lang="en-US" sz="2000" i="1" dirty="0">
              <a:solidFill>
                <a:schemeClr val="tx1"/>
              </a:solidFill>
            </a:endParaRPr>
          </a:p>
        </p:txBody>
      </p:sp>
      <p:grpSp>
        <p:nvGrpSpPr>
          <p:cNvPr id="2" name="Group 157"/>
          <p:cNvGrpSpPr/>
          <p:nvPr/>
        </p:nvGrpSpPr>
        <p:grpSpPr>
          <a:xfrm>
            <a:off x="834218" y="1046202"/>
            <a:ext cx="1013419" cy="1877199"/>
            <a:chOff x="834218" y="1046202"/>
            <a:chExt cx="1013419" cy="1877199"/>
          </a:xfrm>
        </p:grpSpPr>
        <p:pic>
          <p:nvPicPr>
            <p:cNvPr id="46" name="Picture 45"/>
            <p:cNvPicPr>
              <a:picLocks/>
            </p:cNvPicPr>
            <p:nvPr/>
          </p:nvPicPr>
          <p:blipFill>
            <a:blip r:embed="rId3" cstate="print"/>
            <a:stretch>
              <a:fillRect/>
            </a:stretch>
          </p:blipFill>
          <p:spPr>
            <a:xfrm>
              <a:off x="892130" y="2113002"/>
              <a:ext cx="932688" cy="603504"/>
            </a:xfrm>
            <a:prstGeom prst="rect">
              <a:avLst/>
            </a:prstGeom>
          </p:spPr>
        </p:pic>
        <p:pic>
          <p:nvPicPr>
            <p:cNvPr id="47" name="Picture 46"/>
            <p:cNvPicPr>
              <a:picLocks noChangeAspect="1"/>
            </p:cNvPicPr>
            <p:nvPr/>
          </p:nvPicPr>
          <p:blipFill>
            <a:blip r:embed="rId4" cstate="print"/>
            <a:stretch>
              <a:fillRect/>
            </a:stretch>
          </p:blipFill>
          <p:spPr>
            <a:xfrm>
              <a:off x="879226" y="1046202"/>
              <a:ext cx="929539" cy="606128"/>
            </a:xfrm>
            <a:prstGeom prst="rect">
              <a:avLst/>
            </a:prstGeom>
          </p:spPr>
        </p:pic>
        <p:sp>
          <p:nvSpPr>
            <p:cNvPr id="56" name="TextBox 55"/>
            <p:cNvSpPr txBox="1"/>
            <p:nvPr/>
          </p:nvSpPr>
          <p:spPr>
            <a:xfrm>
              <a:off x="888343" y="2646402"/>
              <a:ext cx="936475" cy="276999"/>
            </a:xfrm>
            <a:prstGeom prst="rect">
              <a:avLst/>
            </a:prstGeom>
            <a:noFill/>
          </p:spPr>
          <p:txBody>
            <a:bodyPr wrap="none" rtlCol="0">
              <a:spAutoFit/>
            </a:bodyPr>
            <a:lstStyle>
              <a:defPPr>
                <a:defRPr lang="en-US"/>
              </a:defPPr>
            </a:lstStyle>
            <a:p>
              <a:r>
                <a:rPr lang="en-US" sz="1200" b="1" dirty="0" err="1"/>
                <a:t>Depthmap</a:t>
              </a:r>
            </a:p>
          </p:txBody>
        </p:sp>
        <p:sp>
          <p:nvSpPr>
            <p:cNvPr id="62" name="TextBox 61"/>
            <p:cNvSpPr txBox="1"/>
            <p:nvPr/>
          </p:nvSpPr>
          <p:spPr>
            <a:xfrm>
              <a:off x="834218" y="1628001"/>
              <a:ext cx="1013419" cy="276999"/>
            </a:xfrm>
            <a:prstGeom prst="rect">
              <a:avLst/>
            </a:prstGeom>
            <a:noFill/>
          </p:spPr>
          <p:txBody>
            <a:bodyPr wrap="none" rtlCol="0">
              <a:spAutoFit/>
            </a:bodyPr>
            <a:lstStyle/>
            <a:p>
              <a:r>
                <a:rPr lang="en-US" sz="1200" b="1" dirty="0" smtClean="0"/>
                <a:t>RGB Image</a:t>
              </a:r>
              <a:endParaRPr lang="en-US" sz="1400" b="1" dirty="0"/>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4800"/>
            <a:ext cx="3352800" cy="523220"/>
          </a:xfrm>
          <a:prstGeom prst="rect">
            <a:avLst/>
          </a:prstGeom>
          <a:noFill/>
        </p:spPr>
        <p:txBody>
          <a:bodyPr wrap="square" rtlCol="0">
            <a:spAutoFit/>
          </a:bodyPr>
          <a:lstStyle/>
          <a:p>
            <a:r>
              <a:rPr lang="en-US" sz="2800" i="1" dirty="0" smtClean="0">
                <a:solidFill>
                  <a:srgbClr val="0000FF"/>
                </a:solidFill>
              </a:rPr>
              <a:t>The framework …</a:t>
            </a:r>
            <a:endParaRPr lang="en-US" sz="2800" i="1" dirty="0">
              <a:solidFill>
                <a:srgbClr val="0000FF"/>
              </a:solidFill>
            </a:endParaRPr>
          </a:p>
        </p:txBody>
      </p:sp>
      <p:pic>
        <p:nvPicPr>
          <p:cNvPr id="46" name="Picture 45"/>
          <p:cNvPicPr>
            <a:picLocks/>
          </p:cNvPicPr>
          <p:nvPr/>
        </p:nvPicPr>
        <p:blipFill>
          <a:blip r:embed="rId3" cstate="print"/>
          <a:stretch>
            <a:fillRect/>
          </a:stretch>
        </p:blipFill>
        <p:spPr>
          <a:xfrm>
            <a:off x="892130" y="2113002"/>
            <a:ext cx="932688" cy="603504"/>
          </a:xfrm>
          <a:prstGeom prst="rect">
            <a:avLst/>
          </a:prstGeom>
        </p:spPr>
      </p:pic>
      <p:pic>
        <p:nvPicPr>
          <p:cNvPr id="47" name="Picture 46"/>
          <p:cNvPicPr>
            <a:picLocks noChangeAspect="1"/>
          </p:cNvPicPr>
          <p:nvPr/>
        </p:nvPicPr>
        <p:blipFill>
          <a:blip r:embed="rId4" cstate="print"/>
          <a:stretch>
            <a:fillRect/>
          </a:stretch>
        </p:blipFill>
        <p:spPr>
          <a:xfrm>
            <a:off x="879226" y="1046202"/>
            <a:ext cx="929539" cy="606128"/>
          </a:xfrm>
          <a:prstGeom prst="rect">
            <a:avLst/>
          </a:prstGeom>
        </p:spPr>
      </p:pic>
      <p:sp>
        <p:nvSpPr>
          <p:cNvPr id="50" name="Rounded Rectangle 49"/>
          <p:cNvSpPr/>
          <p:nvPr/>
        </p:nvSpPr>
        <p:spPr>
          <a:xfrm>
            <a:off x="2342499" y="1558080"/>
            <a:ext cx="1539719" cy="614536"/>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Segmentation</a:t>
            </a:r>
          </a:p>
        </p:txBody>
      </p:sp>
      <p:sp>
        <p:nvSpPr>
          <p:cNvPr id="56" name="TextBox 55"/>
          <p:cNvSpPr txBox="1"/>
          <p:nvPr/>
        </p:nvSpPr>
        <p:spPr>
          <a:xfrm>
            <a:off x="888343" y="2646402"/>
            <a:ext cx="936475" cy="276999"/>
          </a:xfrm>
          <a:prstGeom prst="rect">
            <a:avLst/>
          </a:prstGeom>
          <a:noFill/>
        </p:spPr>
        <p:txBody>
          <a:bodyPr wrap="none" rtlCol="0">
            <a:spAutoFit/>
          </a:bodyPr>
          <a:lstStyle>
            <a:defPPr>
              <a:defRPr lang="en-US"/>
            </a:defPPr>
          </a:lstStyle>
          <a:p>
            <a:r>
              <a:rPr lang="en-US" sz="1200" b="1" dirty="0" err="1"/>
              <a:t>Depthmap</a:t>
            </a:r>
          </a:p>
        </p:txBody>
      </p:sp>
      <p:sp>
        <p:nvSpPr>
          <p:cNvPr id="62" name="TextBox 61"/>
          <p:cNvSpPr txBox="1"/>
          <p:nvPr/>
        </p:nvSpPr>
        <p:spPr>
          <a:xfrm>
            <a:off x="834218" y="1628001"/>
            <a:ext cx="1013419" cy="276999"/>
          </a:xfrm>
          <a:prstGeom prst="rect">
            <a:avLst/>
          </a:prstGeom>
          <a:noFill/>
        </p:spPr>
        <p:txBody>
          <a:bodyPr wrap="none" rtlCol="0">
            <a:spAutoFit/>
          </a:bodyPr>
          <a:lstStyle/>
          <a:p>
            <a:r>
              <a:rPr lang="en-US" sz="1200" b="1" dirty="0" smtClean="0"/>
              <a:t>RGB Image</a:t>
            </a:r>
            <a:endParaRPr lang="en-US" sz="1400" b="1" dirty="0"/>
          </a:p>
        </p:txBody>
      </p:sp>
      <p:cxnSp>
        <p:nvCxnSpPr>
          <p:cNvPr id="139" name="Elbow Connector 138"/>
          <p:cNvCxnSpPr>
            <a:stCxn id="47" idx="3"/>
          </p:cNvCxnSpPr>
          <p:nvPr/>
        </p:nvCxnSpPr>
        <p:spPr>
          <a:xfrm>
            <a:off x="1808765" y="1349266"/>
            <a:ext cx="473253" cy="382736"/>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1" name="Elbow Connector 140"/>
          <p:cNvCxnSpPr>
            <a:stCxn id="46" idx="3"/>
          </p:cNvCxnSpPr>
          <p:nvPr/>
        </p:nvCxnSpPr>
        <p:spPr>
          <a:xfrm flipV="1">
            <a:off x="1824818" y="2036802"/>
            <a:ext cx="457200" cy="377952"/>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endCxn id="93" idx="3"/>
          </p:cNvCxnSpPr>
          <p:nvPr/>
        </p:nvCxnSpPr>
        <p:spPr>
          <a:xfrm>
            <a:off x="3882218" y="1865349"/>
            <a:ext cx="1280200" cy="15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3" name="Picture 92"/>
          <p:cNvPicPr>
            <a:picLocks/>
          </p:cNvPicPr>
          <p:nvPr/>
        </p:nvPicPr>
        <p:blipFill>
          <a:blip r:embed="rId5" cstate="print"/>
          <a:stretch>
            <a:fillRect/>
          </a:stretch>
        </p:blipFill>
        <p:spPr>
          <a:xfrm>
            <a:off x="4191000" y="1524000"/>
            <a:ext cx="971418" cy="685800"/>
          </a:xfrm>
          <a:prstGeom prst="rect">
            <a:avLst/>
          </a:prstGeom>
        </p:spPr>
      </p:pic>
      <p:sp>
        <p:nvSpPr>
          <p:cNvPr id="94" name="TextBox 93"/>
          <p:cNvSpPr txBox="1"/>
          <p:nvPr/>
        </p:nvSpPr>
        <p:spPr>
          <a:xfrm>
            <a:off x="3958418" y="2237601"/>
            <a:ext cx="1500732" cy="276999"/>
          </a:xfrm>
          <a:prstGeom prst="rect">
            <a:avLst/>
          </a:prstGeom>
          <a:noFill/>
        </p:spPr>
        <p:txBody>
          <a:bodyPr wrap="none" rtlCol="0">
            <a:spAutoFit/>
          </a:bodyPr>
          <a:lstStyle/>
          <a:p>
            <a:r>
              <a:rPr lang="en-US" sz="1200" b="1" dirty="0" smtClean="0"/>
              <a:t>Segmented Image</a:t>
            </a:r>
            <a:endParaRPr lang="en-US" sz="1400" b="1" dirty="0">
              <a:solidFill>
                <a:srgbClr val="1F497D"/>
              </a:solidFill>
            </a:endParaRPr>
          </a:p>
        </p:txBody>
      </p:sp>
      <p:sp>
        <p:nvSpPr>
          <p:cNvPr id="96" name="Rounded Rectangle 95"/>
          <p:cNvSpPr/>
          <p:nvPr/>
        </p:nvSpPr>
        <p:spPr>
          <a:xfrm>
            <a:off x="381000" y="5334000"/>
            <a:ext cx="8610600" cy="1524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smtClean="0">
                <a:solidFill>
                  <a:srgbClr val="0000CC"/>
                </a:solidFill>
              </a:rPr>
              <a:t>Segmentation:  </a:t>
            </a:r>
            <a:r>
              <a:rPr lang="en-US" sz="2000" i="1" dirty="0" smtClean="0">
                <a:solidFill>
                  <a:schemeClr val="tx1"/>
                </a:solidFill>
              </a:rPr>
              <a:t>Over-segmentation using </a:t>
            </a:r>
            <a:r>
              <a:rPr lang="en-US" sz="2000" b="1" i="1" dirty="0" err="1" smtClean="0">
                <a:solidFill>
                  <a:schemeClr val="tx1"/>
                </a:solidFill>
              </a:rPr>
              <a:t>Arbelaez</a:t>
            </a:r>
            <a:r>
              <a:rPr lang="en-US" sz="2000" b="1" i="1" dirty="0" smtClean="0">
                <a:solidFill>
                  <a:schemeClr val="tx1"/>
                </a:solidFill>
              </a:rPr>
              <a:t> et al. (PAMI’11)</a:t>
            </a:r>
          </a:p>
          <a:p>
            <a:pPr algn="just"/>
            <a:r>
              <a:rPr lang="en-US" sz="2000" i="1" dirty="0" smtClean="0">
                <a:solidFill>
                  <a:schemeClr val="tx1"/>
                </a:solidFill>
              </a:rPr>
              <a:t>	              Hierarchical segmentation using </a:t>
            </a:r>
            <a:r>
              <a:rPr lang="en-US" sz="2000" b="1" i="1" dirty="0" err="1" smtClean="0">
                <a:solidFill>
                  <a:schemeClr val="tx1"/>
                </a:solidFill>
              </a:rPr>
              <a:t>Hoiem</a:t>
            </a:r>
            <a:r>
              <a:rPr lang="en-US" sz="2000" b="1" i="1" dirty="0" smtClean="0">
                <a:solidFill>
                  <a:schemeClr val="tx1"/>
                </a:solidFill>
              </a:rPr>
              <a:t> et  al. (IJCV’11)</a:t>
            </a:r>
          </a:p>
          <a:p>
            <a:pPr algn="just"/>
            <a:r>
              <a:rPr lang="en-US" sz="2000" b="1" i="1" dirty="0" smtClean="0">
                <a:solidFill>
                  <a:schemeClr val="tx1"/>
                </a:solidFill>
              </a:rPr>
              <a:t> 		</a:t>
            </a:r>
            <a:r>
              <a:rPr lang="en-US" sz="2000" i="1" dirty="0" smtClean="0">
                <a:solidFill>
                  <a:schemeClr val="tx1"/>
                </a:solidFill>
              </a:rPr>
              <a:t>Use 2D and 3D geometric and photometric features.</a:t>
            </a:r>
          </a:p>
          <a:p>
            <a:pPr algn="just"/>
            <a:r>
              <a:rPr lang="en-US" sz="2000" i="1" dirty="0" smtClean="0">
                <a:solidFill>
                  <a:schemeClr val="tx1"/>
                </a:solidFill>
              </a:rPr>
              <a:t>		Boosted decision tree classifier. </a:t>
            </a:r>
          </a:p>
          <a:p>
            <a:pPr algn="just"/>
            <a:endParaRPr lang="en-US" sz="2000" b="1" i="1" dirty="0">
              <a:solidFill>
                <a:schemeClr val="tx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685800" y="609480"/>
            <a:ext cx="7772400" cy="1143000"/>
          </a:xfrm>
          <a:prstGeom prst="rect">
            <a:avLst/>
          </a:prstGeom>
        </p:spPr>
      </p:sp>
      <p:sp>
        <p:nvSpPr>
          <p:cNvPr id="4" name="TextBox 3"/>
          <p:cNvSpPr txBox="1"/>
          <p:nvPr/>
        </p:nvSpPr>
        <p:spPr>
          <a:xfrm>
            <a:off x="381000" y="1828800"/>
            <a:ext cx="4267200" cy="707886"/>
          </a:xfrm>
          <a:prstGeom prst="rect">
            <a:avLst/>
          </a:prstGeom>
          <a:noFill/>
        </p:spPr>
        <p:txBody>
          <a:bodyPr wrap="square" rtlCol="0">
            <a:spAutoFit/>
          </a:bodyPr>
          <a:lstStyle/>
          <a:p>
            <a:r>
              <a:rPr lang="en-US" sz="4000" dirty="0" smtClean="0"/>
              <a:t>What is clutter?? </a:t>
            </a:r>
            <a:endParaRPr lang="en-US" sz="4000" dirty="0"/>
          </a:p>
        </p:txBody>
      </p:sp>
      <p:pic>
        <p:nvPicPr>
          <p:cNvPr id="5" name="Picture 4" descr="question.jpg"/>
          <p:cNvPicPr>
            <a:picLocks noChangeAspect="1"/>
          </p:cNvPicPr>
          <p:nvPr/>
        </p:nvPicPr>
        <p:blipFill>
          <a:blip r:embed="rId3"/>
          <a:stretch>
            <a:fillRect/>
          </a:stretch>
        </p:blipFill>
        <p:spPr>
          <a:xfrm>
            <a:off x="304800" y="2971800"/>
            <a:ext cx="2133600" cy="2143125"/>
          </a:xfrm>
          <a:prstGeom prst="rect">
            <a:avLst/>
          </a:prstGeom>
        </p:spPr>
      </p:pic>
      <p:grpSp>
        <p:nvGrpSpPr>
          <p:cNvPr id="2" name="Group 5"/>
          <p:cNvGrpSpPr/>
          <p:nvPr/>
        </p:nvGrpSpPr>
        <p:grpSpPr>
          <a:xfrm>
            <a:off x="4191000" y="2362200"/>
            <a:ext cx="4648200" cy="3276600"/>
            <a:chOff x="685800" y="609480"/>
            <a:chExt cx="7772400" cy="4724520"/>
          </a:xfrm>
        </p:grpSpPr>
        <p:sp>
          <p:nvSpPr>
            <p:cNvPr id="7" name="CustomShape 1"/>
            <p:cNvSpPr/>
            <p:nvPr/>
          </p:nvSpPr>
          <p:spPr>
            <a:xfrm>
              <a:off x="685800" y="609480"/>
              <a:ext cx="7772400" cy="1143000"/>
            </a:xfrm>
            <a:prstGeom prst="rect">
              <a:avLst/>
            </a:prstGeom>
          </p:spPr>
        </p:sp>
        <p:pic>
          <p:nvPicPr>
            <p:cNvPr id="8" name="Picture 7" descr="28.jpg"/>
            <p:cNvPicPr>
              <a:picLocks noChangeAspect="1"/>
            </p:cNvPicPr>
            <p:nvPr/>
          </p:nvPicPr>
          <p:blipFill>
            <a:blip r:embed="rId4"/>
            <a:stretch>
              <a:fillRect/>
            </a:stretch>
          </p:blipFill>
          <p:spPr>
            <a:xfrm>
              <a:off x="5943600" y="2438400"/>
              <a:ext cx="2257425" cy="2019300"/>
            </a:xfrm>
            <a:prstGeom prst="rect">
              <a:avLst/>
            </a:prstGeom>
          </p:spPr>
        </p:pic>
        <p:pic>
          <p:nvPicPr>
            <p:cNvPr id="9" name="Picture 8" descr="29.jpg"/>
            <p:cNvPicPr>
              <a:picLocks noChangeAspect="1"/>
            </p:cNvPicPr>
            <p:nvPr/>
          </p:nvPicPr>
          <p:blipFill>
            <a:blip r:embed="rId5"/>
            <a:stretch>
              <a:fillRect/>
            </a:stretch>
          </p:blipFill>
          <p:spPr>
            <a:xfrm>
              <a:off x="762000" y="3200400"/>
              <a:ext cx="2133600" cy="2133600"/>
            </a:xfrm>
            <a:prstGeom prst="rect">
              <a:avLst/>
            </a:prstGeom>
          </p:spPr>
        </p:pic>
        <p:pic>
          <p:nvPicPr>
            <p:cNvPr id="10" name="Picture 9" descr="30.jpg"/>
            <p:cNvPicPr>
              <a:picLocks noChangeAspect="1"/>
            </p:cNvPicPr>
            <p:nvPr/>
          </p:nvPicPr>
          <p:blipFill>
            <a:blip r:embed="rId6"/>
            <a:stretch>
              <a:fillRect/>
            </a:stretch>
          </p:blipFill>
          <p:spPr>
            <a:xfrm>
              <a:off x="3124200" y="990600"/>
              <a:ext cx="2152650" cy="2124075"/>
            </a:xfrm>
            <a:prstGeom prst="rect">
              <a:avLst/>
            </a:prstGeom>
          </p:spPr>
        </p:pic>
      </p:grpSp>
      <p:sp>
        <p:nvSpPr>
          <p:cNvPr id="11" name="TextBox 10"/>
          <p:cNvSpPr txBox="1"/>
          <p:nvPr/>
        </p:nvSpPr>
        <p:spPr>
          <a:xfrm>
            <a:off x="2819400" y="5344180"/>
            <a:ext cx="1600200" cy="523220"/>
          </a:xfrm>
          <a:prstGeom prst="rect">
            <a:avLst/>
          </a:prstGeom>
          <a:noFill/>
        </p:spPr>
        <p:txBody>
          <a:bodyPr wrap="square" rtlCol="0">
            <a:spAutoFit/>
          </a:bodyPr>
          <a:lstStyle/>
          <a:p>
            <a:r>
              <a:rPr lang="en-US" sz="1400" dirty="0" smtClean="0">
                <a:solidFill>
                  <a:schemeClr val="accent2">
                    <a:lumMod val="75000"/>
                  </a:schemeClr>
                </a:solidFill>
              </a:rPr>
              <a:t>Spatial Isolation, single plane</a:t>
            </a:r>
            <a:endParaRPr lang="en-US" sz="1400" dirty="0">
              <a:solidFill>
                <a:schemeClr val="accent2">
                  <a:lumMod val="75000"/>
                </a:schemeClr>
              </a:solidFill>
            </a:endParaRPr>
          </a:p>
        </p:txBody>
      </p:sp>
      <p:sp>
        <p:nvSpPr>
          <p:cNvPr id="12" name="TextBox 11"/>
          <p:cNvSpPr txBox="1"/>
          <p:nvPr/>
        </p:nvSpPr>
        <p:spPr>
          <a:xfrm>
            <a:off x="2667000" y="2600980"/>
            <a:ext cx="1752600" cy="307777"/>
          </a:xfrm>
          <a:prstGeom prst="rect">
            <a:avLst/>
          </a:prstGeom>
          <a:noFill/>
        </p:spPr>
        <p:txBody>
          <a:bodyPr wrap="square" rtlCol="0">
            <a:spAutoFit/>
          </a:bodyPr>
          <a:lstStyle/>
          <a:p>
            <a:r>
              <a:rPr lang="en-US" sz="1400" dirty="0" smtClean="0">
                <a:solidFill>
                  <a:schemeClr val="accent2">
                    <a:lumMod val="75000"/>
                  </a:schemeClr>
                </a:solidFill>
              </a:rPr>
              <a:t>Extremely cluttered</a:t>
            </a:r>
            <a:endParaRPr lang="en-US" sz="1400" dirty="0">
              <a:solidFill>
                <a:schemeClr val="accent2">
                  <a:lumMod val="75000"/>
                </a:schemeClr>
              </a:solidFill>
            </a:endParaRPr>
          </a:p>
        </p:txBody>
      </p:sp>
      <p:grpSp>
        <p:nvGrpSpPr>
          <p:cNvPr id="13" name="Group 12"/>
          <p:cNvGrpSpPr/>
          <p:nvPr/>
        </p:nvGrpSpPr>
        <p:grpSpPr>
          <a:xfrm>
            <a:off x="3429000" y="3048000"/>
            <a:ext cx="152400" cy="2133600"/>
            <a:chOff x="3429000" y="3048000"/>
            <a:chExt cx="152400" cy="2133600"/>
          </a:xfrm>
        </p:grpSpPr>
        <p:sp>
          <p:nvSpPr>
            <p:cNvPr id="14" name="Rectangle 13"/>
            <p:cNvSpPr/>
            <p:nvPr/>
          </p:nvSpPr>
          <p:spPr>
            <a:xfrm>
              <a:off x="3429000" y="3048000"/>
              <a:ext cx="1524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29000" y="3581400"/>
              <a:ext cx="1524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29000" y="4114800"/>
              <a:ext cx="1524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0" y="4648200"/>
              <a:ext cx="1524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491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4800"/>
            <a:ext cx="3352800" cy="523220"/>
          </a:xfrm>
          <a:prstGeom prst="rect">
            <a:avLst/>
          </a:prstGeom>
          <a:noFill/>
        </p:spPr>
        <p:txBody>
          <a:bodyPr wrap="square" rtlCol="0">
            <a:spAutoFit/>
          </a:bodyPr>
          <a:lstStyle/>
          <a:p>
            <a:r>
              <a:rPr lang="en-US" sz="2800" i="1" dirty="0" smtClean="0">
                <a:solidFill>
                  <a:srgbClr val="0000FF"/>
                </a:solidFill>
              </a:rPr>
              <a:t>The framework …</a:t>
            </a:r>
            <a:endParaRPr lang="en-US" sz="2800" i="1" dirty="0">
              <a:solidFill>
                <a:srgbClr val="0000FF"/>
              </a:solidFill>
            </a:endParaRPr>
          </a:p>
        </p:txBody>
      </p:sp>
      <p:grpSp>
        <p:nvGrpSpPr>
          <p:cNvPr id="2" name="Group 64"/>
          <p:cNvGrpSpPr/>
          <p:nvPr/>
        </p:nvGrpSpPr>
        <p:grpSpPr>
          <a:xfrm>
            <a:off x="834218" y="1046202"/>
            <a:ext cx="7547782" cy="1925598"/>
            <a:chOff x="834218" y="1046202"/>
            <a:chExt cx="7547782" cy="1925598"/>
          </a:xfrm>
        </p:grpSpPr>
        <p:cxnSp>
          <p:nvCxnSpPr>
            <p:cNvPr id="130" name="Straight Arrow Connector 129"/>
            <p:cNvCxnSpPr>
              <a:stCxn id="50" idx="3"/>
              <a:endCxn id="51" idx="1"/>
            </p:cNvCxnSpPr>
            <p:nvPr/>
          </p:nvCxnSpPr>
          <p:spPr>
            <a:xfrm flipV="1">
              <a:off x="3882218" y="1861765"/>
              <a:ext cx="1606580" cy="35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6" name="Picture 45"/>
            <p:cNvPicPr>
              <a:picLocks/>
            </p:cNvPicPr>
            <p:nvPr/>
          </p:nvPicPr>
          <p:blipFill>
            <a:blip r:embed="rId3" cstate="print"/>
            <a:stretch>
              <a:fillRect/>
            </a:stretch>
          </p:blipFill>
          <p:spPr>
            <a:xfrm>
              <a:off x="892130" y="2113002"/>
              <a:ext cx="932688" cy="603504"/>
            </a:xfrm>
            <a:prstGeom prst="rect">
              <a:avLst/>
            </a:prstGeom>
          </p:spPr>
        </p:pic>
        <p:pic>
          <p:nvPicPr>
            <p:cNvPr id="47" name="Picture 46"/>
            <p:cNvPicPr>
              <a:picLocks noChangeAspect="1"/>
            </p:cNvPicPr>
            <p:nvPr/>
          </p:nvPicPr>
          <p:blipFill>
            <a:blip r:embed="rId4" cstate="print"/>
            <a:stretch>
              <a:fillRect/>
            </a:stretch>
          </p:blipFill>
          <p:spPr>
            <a:xfrm>
              <a:off x="879226" y="1046202"/>
              <a:ext cx="929539" cy="606128"/>
            </a:xfrm>
            <a:prstGeom prst="rect">
              <a:avLst/>
            </a:prstGeom>
          </p:spPr>
        </p:pic>
        <p:pic>
          <p:nvPicPr>
            <p:cNvPr id="48" name="Picture 47"/>
            <p:cNvPicPr>
              <a:picLocks/>
            </p:cNvPicPr>
            <p:nvPr/>
          </p:nvPicPr>
          <p:blipFill>
            <a:blip r:embed="rId5" cstate="print"/>
            <a:stretch>
              <a:fillRect/>
            </a:stretch>
          </p:blipFill>
          <p:spPr>
            <a:xfrm>
              <a:off x="4191000" y="1524000"/>
              <a:ext cx="971418" cy="685800"/>
            </a:xfrm>
            <a:prstGeom prst="rect">
              <a:avLst/>
            </a:prstGeom>
          </p:spPr>
        </p:pic>
        <p:pic>
          <p:nvPicPr>
            <p:cNvPr id="49" name="Picture 48"/>
            <p:cNvPicPr>
              <a:picLocks noChangeAspect="1"/>
            </p:cNvPicPr>
            <p:nvPr/>
          </p:nvPicPr>
          <p:blipFill>
            <a:blip r:embed="rId6"/>
            <a:stretch>
              <a:fillRect/>
            </a:stretch>
          </p:blipFill>
          <p:spPr>
            <a:xfrm>
              <a:off x="5634818" y="2417802"/>
              <a:ext cx="962385" cy="332600"/>
            </a:xfrm>
            <a:prstGeom prst="rect">
              <a:avLst/>
            </a:prstGeom>
          </p:spPr>
        </p:pic>
        <p:sp>
          <p:nvSpPr>
            <p:cNvPr id="50" name="Rounded Rectangle 49"/>
            <p:cNvSpPr/>
            <p:nvPr/>
          </p:nvSpPr>
          <p:spPr>
            <a:xfrm>
              <a:off x="2342499" y="1558080"/>
              <a:ext cx="1539719" cy="614536"/>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Segmentation</a:t>
              </a:r>
            </a:p>
          </p:txBody>
        </p:sp>
        <p:sp>
          <p:nvSpPr>
            <p:cNvPr id="51" name="Rounded Rectangle 50"/>
            <p:cNvSpPr/>
            <p:nvPr/>
          </p:nvSpPr>
          <p:spPr>
            <a:xfrm>
              <a:off x="5488798" y="1539554"/>
              <a:ext cx="1224136" cy="644422"/>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Object Detection</a:t>
              </a:r>
            </a:p>
          </p:txBody>
        </p:sp>
        <p:sp>
          <p:nvSpPr>
            <p:cNvPr id="52" name="TextBox 51"/>
            <p:cNvSpPr txBox="1"/>
            <p:nvPr/>
          </p:nvSpPr>
          <p:spPr>
            <a:xfrm>
              <a:off x="5406218" y="2694801"/>
              <a:ext cx="1451038" cy="276999"/>
            </a:xfrm>
            <a:prstGeom prst="rect">
              <a:avLst/>
            </a:prstGeom>
            <a:noFill/>
          </p:spPr>
          <p:txBody>
            <a:bodyPr wrap="none" rtlCol="0">
              <a:spAutoFit/>
            </a:bodyPr>
            <a:lstStyle>
              <a:defPPr>
                <a:defRPr lang="en-US"/>
              </a:defPPr>
            </a:lstStyle>
            <a:p>
              <a:r>
                <a:rPr lang="en-US" sz="1200" b="1" dirty="0"/>
                <a:t>Object of interest</a:t>
              </a:r>
            </a:p>
          </p:txBody>
        </p:sp>
        <p:sp>
          <p:nvSpPr>
            <p:cNvPr id="56" name="TextBox 55"/>
            <p:cNvSpPr txBox="1"/>
            <p:nvPr/>
          </p:nvSpPr>
          <p:spPr>
            <a:xfrm>
              <a:off x="888343" y="2646402"/>
              <a:ext cx="936475" cy="276999"/>
            </a:xfrm>
            <a:prstGeom prst="rect">
              <a:avLst/>
            </a:prstGeom>
            <a:noFill/>
          </p:spPr>
          <p:txBody>
            <a:bodyPr wrap="none" rtlCol="0">
              <a:spAutoFit/>
            </a:bodyPr>
            <a:lstStyle>
              <a:defPPr>
                <a:defRPr lang="en-US"/>
              </a:defPPr>
            </a:lstStyle>
            <a:p>
              <a:r>
                <a:rPr lang="en-US" sz="1200" b="1" dirty="0" err="1"/>
                <a:t>Depthmap</a:t>
              </a:r>
            </a:p>
          </p:txBody>
        </p:sp>
        <p:sp>
          <p:nvSpPr>
            <p:cNvPr id="62" name="TextBox 61"/>
            <p:cNvSpPr txBox="1"/>
            <p:nvPr/>
          </p:nvSpPr>
          <p:spPr>
            <a:xfrm>
              <a:off x="834218" y="1628001"/>
              <a:ext cx="1013419" cy="276999"/>
            </a:xfrm>
            <a:prstGeom prst="rect">
              <a:avLst/>
            </a:prstGeom>
            <a:noFill/>
          </p:spPr>
          <p:txBody>
            <a:bodyPr wrap="none" rtlCol="0">
              <a:spAutoFit/>
            </a:bodyPr>
            <a:lstStyle/>
            <a:p>
              <a:r>
                <a:rPr lang="en-US" sz="1200" b="1" dirty="0" smtClean="0"/>
                <a:t>RGB Image</a:t>
              </a:r>
              <a:endParaRPr lang="en-US" sz="1400" b="1" dirty="0"/>
            </a:p>
          </p:txBody>
        </p:sp>
        <p:sp>
          <p:nvSpPr>
            <p:cNvPr id="63" name="TextBox 62"/>
            <p:cNvSpPr txBox="1"/>
            <p:nvPr/>
          </p:nvSpPr>
          <p:spPr>
            <a:xfrm>
              <a:off x="3958418" y="2237601"/>
              <a:ext cx="1500732" cy="276999"/>
            </a:xfrm>
            <a:prstGeom prst="rect">
              <a:avLst/>
            </a:prstGeom>
            <a:noFill/>
          </p:spPr>
          <p:txBody>
            <a:bodyPr wrap="none" rtlCol="0">
              <a:spAutoFit/>
            </a:bodyPr>
            <a:lstStyle/>
            <a:p>
              <a:r>
                <a:rPr lang="en-US" sz="1200" b="1" dirty="0" smtClean="0"/>
                <a:t>Segmented Image</a:t>
              </a:r>
              <a:endParaRPr lang="en-US" sz="1400" b="1" dirty="0">
                <a:solidFill>
                  <a:srgbClr val="1F497D"/>
                </a:solidFill>
              </a:endParaRPr>
            </a:p>
          </p:txBody>
        </p:sp>
        <p:sp>
          <p:nvSpPr>
            <p:cNvPr id="64" name="TextBox 63"/>
            <p:cNvSpPr txBox="1"/>
            <p:nvPr/>
          </p:nvSpPr>
          <p:spPr>
            <a:xfrm>
              <a:off x="6854018" y="2341602"/>
              <a:ext cx="1527982" cy="276999"/>
            </a:xfrm>
            <a:prstGeom prst="rect">
              <a:avLst/>
            </a:prstGeom>
            <a:noFill/>
          </p:spPr>
          <p:txBody>
            <a:bodyPr wrap="none" rtlCol="0">
              <a:spAutoFit/>
            </a:bodyPr>
            <a:lstStyle>
              <a:defPPr>
                <a:defRPr lang="en-US"/>
              </a:defPPr>
            </a:lstStyle>
            <a:p>
              <a:r>
                <a:rPr lang="en-US" sz="1200" b="1" dirty="0" smtClean="0"/>
                <a:t>Detected   </a:t>
              </a:r>
              <a:r>
                <a:rPr lang="en-US" sz="1200" b="1" dirty="0"/>
                <a:t>Region </a:t>
              </a:r>
            </a:p>
          </p:txBody>
        </p:sp>
        <p:cxnSp>
          <p:nvCxnSpPr>
            <p:cNvPr id="66" name="Straight Arrow Connector 65"/>
            <p:cNvCxnSpPr>
              <a:stCxn id="49" idx="0"/>
              <a:endCxn id="51" idx="2"/>
            </p:cNvCxnSpPr>
            <p:nvPr/>
          </p:nvCxnSpPr>
          <p:spPr>
            <a:xfrm rot="16200000" flipV="1">
              <a:off x="5991526" y="2293316"/>
              <a:ext cx="233826" cy="151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47" idx="3"/>
            </p:cNvCxnSpPr>
            <p:nvPr/>
          </p:nvCxnSpPr>
          <p:spPr>
            <a:xfrm>
              <a:off x="1808765" y="1349266"/>
              <a:ext cx="473253" cy="382736"/>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1" name="Elbow Connector 140"/>
            <p:cNvCxnSpPr>
              <a:stCxn id="46" idx="3"/>
            </p:cNvCxnSpPr>
            <p:nvPr/>
          </p:nvCxnSpPr>
          <p:spPr>
            <a:xfrm flipV="1">
              <a:off x="1824818" y="2036802"/>
              <a:ext cx="457200" cy="377952"/>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7" cstate="print"/>
            <a:stretch>
              <a:fillRect/>
            </a:stretch>
          </p:blipFill>
          <p:spPr>
            <a:xfrm>
              <a:off x="7082618" y="1500526"/>
              <a:ext cx="969264" cy="709274"/>
            </a:xfrm>
            <a:prstGeom prst="rect">
              <a:avLst/>
            </a:prstGeom>
          </p:spPr>
        </p:pic>
        <p:cxnSp>
          <p:nvCxnSpPr>
            <p:cNvPr id="60" name="Straight Connector 59"/>
            <p:cNvCxnSpPr>
              <a:stCxn id="51" idx="3"/>
              <a:endCxn id="55" idx="1"/>
            </p:cNvCxnSpPr>
            <p:nvPr/>
          </p:nvCxnSpPr>
          <p:spPr>
            <a:xfrm flipV="1">
              <a:off x="6712934" y="1855163"/>
              <a:ext cx="369684" cy="6602"/>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68" name="Rounded Rectangle 67"/>
          <p:cNvSpPr/>
          <p:nvPr/>
        </p:nvSpPr>
        <p:spPr>
          <a:xfrm>
            <a:off x="609600" y="5181600"/>
            <a:ext cx="8001000" cy="1524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0000CC"/>
                </a:solidFill>
              </a:rPr>
              <a:t>Object Detection: </a:t>
            </a:r>
            <a:r>
              <a:rPr lang="en-US" sz="2000" i="1" dirty="0" smtClean="0">
                <a:solidFill>
                  <a:schemeClr val="tx1"/>
                </a:solidFill>
              </a:rPr>
              <a:t>SIFT feature matching.</a:t>
            </a:r>
          </a:p>
          <a:p>
            <a:r>
              <a:rPr lang="en-US" sz="2000" i="1" dirty="0" smtClean="0">
                <a:solidFill>
                  <a:schemeClr val="tx1"/>
                </a:solidFill>
              </a:rPr>
              <a:t>		  RANSAC applied to discard outliers.</a:t>
            </a:r>
          </a:p>
          <a:p>
            <a:r>
              <a:rPr lang="en-US" sz="2000" i="1" dirty="0" smtClean="0">
                <a:solidFill>
                  <a:schemeClr val="tx1"/>
                </a:solidFill>
              </a:rPr>
              <a:t>		  Matching segmented regions are merged.</a:t>
            </a:r>
          </a:p>
          <a:p>
            <a:r>
              <a:rPr lang="en-US" sz="2000" i="1" dirty="0" smtClean="0">
                <a:solidFill>
                  <a:schemeClr val="tx1"/>
                </a:solidFill>
              </a:rPr>
              <a:t>		  For each object multiple templates are stored.</a:t>
            </a:r>
          </a:p>
          <a:p>
            <a:r>
              <a:rPr lang="en-US" sz="2000" i="1" dirty="0" smtClean="0">
                <a:solidFill>
                  <a:schemeClr val="tx1"/>
                </a:solidFill>
              </a:rPr>
              <a:t>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4800"/>
            <a:ext cx="3352800" cy="523220"/>
          </a:xfrm>
          <a:prstGeom prst="rect">
            <a:avLst/>
          </a:prstGeom>
          <a:noFill/>
        </p:spPr>
        <p:txBody>
          <a:bodyPr wrap="square" rtlCol="0">
            <a:spAutoFit/>
          </a:bodyPr>
          <a:lstStyle/>
          <a:p>
            <a:r>
              <a:rPr lang="en-US" sz="2800" i="1" dirty="0" smtClean="0">
                <a:solidFill>
                  <a:srgbClr val="0000FF"/>
                </a:solidFill>
              </a:rPr>
              <a:t>The framework …</a:t>
            </a:r>
            <a:endParaRPr lang="en-US" sz="2800" i="1" dirty="0">
              <a:solidFill>
                <a:srgbClr val="0000FF"/>
              </a:solidFill>
            </a:endParaRPr>
          </a:p>
        </p:txBody>
      </p:sp>
      <p:grpSp>
        <p:nvGrpSpPr>
          <p:cNvPr id="2" name="Group 57"/>
          <p:cNvGrpSpPr/>
          <p:nvPr/>
        </p:nvGrpSpPr>
        <p:grpSpPr>
          <a:xfrm>
            <a:off x="834218" y="1046202"/>
            <a:ext cx="7547782" cy="3324999"/>
            <a:chOff x="834218" y="1046202"/>
            <a:chExt cx="7547782" cy="3324999"/>
          </a:xfrm>
        </p:grpSpPr>
        <p:cxnSp>
          <p:nvCxnSpPr>
            <p:cNvPr id="130" name="Straight Arrow Connector 129"/>
            <p:cNvCxnSpPr>
              <a:stCxn id="50" idx="3"/>
              <a:endCxn id="51" idx="1"/>
            </p:cNvCxnSpPr>
            <p:nvPr/>
          </p:nvCxnSpPr>
          <p:spPr>
            <a:xfrm flipV="1">
              <a:off x="3882218" y="1861765"/>
              <a:ext cx="1606580" cy="35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6" name="Picture 45"/>
            <p:cNvPicPr>
              <a:picLocks/>
            </p:cNvPicPr>
            <p:nvPr/>
          </p:nvPicPr>
          <p:blipFill>
            <a:blip r:embed="rId3" cstate="print"/>
            <a:stretch>
              <a:fillRect/>
            </a:stretch>
          </p:blipFill>
          <p:spPr>
            <a:xfrm>
              <a:off x="892130" y="2113002"/>
              <a:ext cx="932688" cy="603504"/>
            </a:xfrm>
            <a:prstGeom prst="rect">
              <a:avLst/>
            </a:prstGeom>
          </p:spPr>
        </p:pic>
        <p:pic>
          <p:nvPicPr>
            <p:cNvPr id="47" name="Picture 46"/>
            <p:cNvPicPr>
              <a:picLocks noChangeAspect="1"/>
            </p:cNvPicPr>
            <p:nvPr/>
          </p:nvPicPr>
          <p:blipFill>
            <a:blip r:embed="rId4" cstate="print"/>
            <a:stretch>
              <a:fillRect/>
            </a:stretch>
          </p:blipFill>
          <p:spPr>
            <a:xfrm>
              <a:off x="879226" y="1046202"/>
              <a:ext cx="929539" cy="606128"/>
            </a:xfrm>
            <a:prstGeom prst="rect">
              <a:avLst/>
            </a:prstGeom>
          </p:spPr>
        </p:pic>
        <p:pic>
          <p:nvPicPr>
            <p:cNvPr id="48" name="Picture 47"/>
            <p:cNvPicPr>
              <a:picLocks/>
            </p:cNvPicPr>
            <p:nvPr/>
          </p:nvPicPr>
          <p:blipFill>
            <a:blip r:embed="rId5" cstate="print"/>
            <a:stretch>
              <a:fillRect/>
            </a:stretch>
          </p:blipFill>
          <p:spPr>
            <a:xfrm>
              <a:off x="4191000" y="1524000"/>
              <a:ext cx="971418" cy="685800"/>
            </a:xfrm>
            <a:prstGeom prst="rect">
              <a:avLst/>
            </a:prstGeom>
          </p:spPr>
        </p:pic>
        <p:pic>
          <p:nvPicPr>
            <p:cNvPr id="49" name="Picture 48"/>
            <p:cNvPicPr>
              <a:picLocks noChangeAspect="1"/>
            </p:cNvPicPr>
            <p:nvPr/>
          </p:nvPicPr>
          <p:blipFill>
            <a:blip r:embed="rId6"/>
            <a:stretch>
              <a:fillRect/>
            </a:stretch>
          </p:blipFill>
          <p:spPr>
            <a:xfrm>
              <a:off x="5634818" y="2417802"/>
              <a:ext cx="962385" cy="332600"/>
            </a:xfrm>
            <a:prstGeom prst="rect">
              <a:avLst/>
            </a:prstGeom>
          </p:spPr>
        </p:pic>
        <p:sp>
          <p:nvSpPr>
            <p:cNvPr id="50" name="Rounded Rectangle 49"/>
            <p:cNvSpPr/>
            <p:nvPr/>
          </p:nvSpPr>
          <p:spPr>
            <a:xfrm>
              <a:off x="2342499" y="1558080"/>
              <a:ext cx="1539719" cy="614536"/>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Segmentation</a:t>
              </a:r>
            </a:p>
          </p:txBody>
        </p:sp>
        <p:sp>
          <p:nvSpPr>
            <p:cNvPr id="51" name="Rounded Rectangle 50"/>
            <p:cNvSpPr/>
            <p:nvPr/>
          </p:nvSpPr>
          <p:spPr>
            <a:xfrm>
              <a:off x="5488798" y="1539554"/>
              <a:ext cx="1224136" cy="644422"/>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Object Detection</a:t>
              </a:r>
            </a:p>
          </p:txBody>
        </p:sp>
        <p:sp>
          <p:nvSpPr>
            <p:cNvPr id="52" name="TextBox 51"/>
            <p:cNvSpPr txBox="1"/>
            <p:nvPr/>
          </p:nvSpPr>
          <p:spPr>
            <a:xfrm>
              <a:off x="5406218" y="2694801"/>
              <a:ext cx="1451038" cy="276999"/>
            </a:xfrm>
            <a:prstGeom prst="rect">
              <a:avLst/>
            </a:prstGeom>
            <a:noFill/>
          </p:spPr>
          <p:txBody>
            <a:bodyPr wrap="none" rtlCol="0">
              <a:spAutoFit/>
            </a:bodyPr>
            <a:lstStyle>
              <a:defPPr>
                <a:defRPr lang="en-US"/>
              </a:defPPr>
            </a:lstStyle>
            <a:p>
              <a:r>
                <a:rPr lang="en-US" sz="1200" b="1" dirty="0"/>
                <a:t>Object of interest</a:t>
              </a:r>
            </a:p>
          </p:txBody>
        </p:sp>
        <p:sp>
          <p:nvSpPr>
            <p:cNvPr id="56" name="TextBox 55"/>
            <p:cNvSpPr txBox="1"/>
            <p:nvPr/>
          </p:nvSpPr>
          <p:spPr>
            <a:xfrm>
              <a:off x="888343" y="2646402"/>
              <a:ext cx="936475" cy="276999"/>
            </a:xfrm>
            <a:prstGeom prst="rect">
              <a:avLst/>
            </a:prstGeom>
            <a:noFill/>
          </p:spPr>
          <p:txBody>
            <a:bodyPr wrap="none" rtlCol="0">
              <a:spAutoFit/>
            </a:bodyPr>
            <a:lstStyle>
              <a:defPPr>
                <a:defRPr lang="en-US"/>
              </a:defPPr>
            </a:lstStyle>
            <a:p>
              <a:r>
                <a:rPr lang="en-US" sz="1200" b="1" dirty="0" err="1"/>
                <a:t>Depthmap</a:t>
              </a:r>
            </a:p>
          </p:txBody>
        </p:sp>
        <p:grpSp>
          <p:nvGrpSpPr>
            <p:cNvPr id="3" name="Group 109"/>
            <p:cNvGrpSpPr/>
            <p:nvPr/>
          </p:nvGrpSpPr>
          <p:grpSpPr>
            <a:xfrm>
              <a:off x="5558618" y="3075801"/>
              <a:ext cx="1271502" cy="734199"/>
              <a:chOff x="6089354" y="3962400"/>
              <a:chExt cx="1271502" cy="734199"/>
            </a:xfrm>
          </p:grpSpPr>
          <p:pic>
            <p:nvPicPr>
              <p:cNvPr id="53" name="Picture 52"/>
              <p:cNvPicPr>
                <a:picLocks noChangeAspect="1"/>
              </p:cNvPicPr>
              <p:nvPr/>
            </p:nvPicPr>
            <p:blipFill>
              <a:blip r:embed="rId7" cstate="print"/>
              <a:stretch>
                <a:fillRect/>
              </a:stretch>
            </p:blipFill>
            <p:spPr>
              <a:xfrm>
                <a:off x="6566049" y="3962400"/>
                <a:ext cx="361505" cy="457200"/>
              </a:xfrm>
              <a:prstGeom prst="rect">
                <a:avLst/>
              </a:prstGeom>
            </p:spPr>
          </p:pic>
          <p:sp>
            <p:nvSpPr>
              <p:cNvPr id="61" name="TextBox 60"/>
              <p:cNvSpPr txBox="1"/>
              <p:nvPr/>
            </p:nvSpPr>
            <p:spPr>
              <a:xfrm>
                <a:off x="6089354" y="4419600"/>
                <a:ext cx="1271502" cy="276999"/>
              </a:xfrm>
              <a:prstGeom prst="rect">
                <a:avLst/>
              </a:prstGeom>
              <a:noFill/>
            </p:spPr>
            <p:txBody>
              <a:bodyPr wrap="none" rtlCol="0">
                <a:spAutoFit/>
              </a:bodyPr>
              <a:lstStyle>
                <a:defPPr>
                  <a:defRPr lang="en-US"/>
                </a:defPPr>
              </a:lstStyle>
              <a:p>
                <a:r>
                  <a:rPr lang="en-US" sz="1200" b="1" dirty="0"/>
                  <a:t>Support Matrix</a:t>
                </a:r>
              </a:p>
            </p:txBody>
          </p:sp>
        </p:grpSp>
        <p:sp>
          <p:nvSpPr>
            <p:cNvPr id="62" name="TextBox 61"/>
            <p:cNvSpPr txBox="1"/>
            <p:nvPr/>
          </p:nvSpPr>
          <p:spPr>
            <a:xfrm>
              <a:off x="834218" y="1628001"/>
              <a:ext cx="1013419" cy="276999"/>
            </a:xfrm>
            <a:prstGeom prst="rect">
              <a:avLst/>
            </a:prstGeom>
            <a:noFill/>
          </p:spPr>
          <p:txBody>
            <a:bodyPr wrap="none" rtlCol="0">
              <a:spAutoFit/>
            </a:bodyPr>
            <a:lstStyle/>
            <a:p>
              <a:r>
                <a:rPr lang="en-US" sz="1200" b="1" dirty="0" smtClean="0"/>
                <a:t>RGB Image</a:t>
              </a:r>
              <a:endParaRPr lang="en-US" sz="1400" b="1" dirty="0"/>
            </a:p>
          </p:txBody>
        </p:sp>
        <p:sp>
          <p:nvSpPr>
            <p:cNvPr id="63" name="TextBox 62"/>
            <p:cNvSpPr txBox="1"/>
            <p:nvPr/>
          </p:nvSpPr>
          <p:spPr>
            <a:xfrm>
              <a:off x="3958418" y="2237601"/>
              <a:ext cx="1500732" cy="276999"/>
            </a:xfrm>
            <a:prstGeom prst="rect">
              <a:avLst/>
            </a:prstGeom>
            <a:noFill/>
          </p:spPr>
          <p:txBody>
            <a:bodyPr wrap="none" rtlCol="0">
              <a:spAutoFit/>
            </a:bodyPr>
            <a:lstStyle/>
            <a:p>
              <a:r>
                <a:rPr lang="en-US" sz="1200" b="1" dirty="0" smtClean="0"/>
                <a:t>Segmented Image</a:t>
              </a:r>
              <a:endParaRPr lang="en-US" sz="1400" b="1" dirty="0">
                <a:solidFill>
                  <a:srgbClr val="1F497D"/>
                </a:solidFill>
              </a:endParaRPr>
            </a:p>
          </p:txBody>
        </p:sp>
        <p:sp>
          <p:nvSpPr>
            <p:cNvPr id="64" name="TextBox 63"/>
            <p:cNvSpPr txBox="1"/>
            <p:nvPr/>
          </p:nvSpPr>
          <p:spPr>
            <a:xfrm>
              <a:off x="6854018" y="2341602"/>
              <a:ext cx="1527982" cy="276999"/>
            </a:xfrm>
            <a:prstGeom prst="rect">
              <a:avLst/>
            </a:prstGeom>
            <a:noFill/>
          </p:spPr>
          <p:txBody>
            <a:bodyPr wrap="none" rtlCol="0">
              <a:spAutoFit/>
            </a:bodyPr>
            <a:lstStyle>
              <a:defPPr>
                <a:defRPr lang="en-US"/>
              </a:defPPr>
            </a:lstStyle>
            <a:p>
              <a:r>
                <a:rPr lang="en-US" sz="1200" b="1" dirty="0" smtClean="0"/>
                <a:t>Detected   </a:t>
              </a:r>
              <a:r>
                <a:rPr lang="en-US" sz="1200" b="1" dirty="0"/>
                <a:t>Region </a:t>
              </a:r>
            </a:p>
          </p:txBody>
        </p:sp>
        <p:cxnSp>
          <p:nvCxnSpPr>
            <p:cNvPr id="66" name="Straight Arrow Connector 65"/>
            <p:cNvCxnSpPr>
              <a:stCxn id="49" idx="0"/>
              <a:endCxn id="51" idx="2"/>
            </p:cNvCxnSpPr>
            <p:nvPr/>
          </p:nvCxnSpPr>
          <p:spPr>
            <a:xfrm rot="16200000" flipV="1">
              <a:off x="5991526" y="2293316"/>
              <a:ext cx="233826" cy="151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 name="Rounded Rectangle 66"/>
            <p:cNvSpPr/>
            <p:nvPr/>
          </p:nvSpPr>
          <p:spPr>
            <a:xfrm>
              <a:off x="7006418" y="3456801"/>
              <a:ext cx="1225846" cy="598040"/>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Support Inference</a:t>
              </a:r>
            </a:p>
          </p:txBody>
        </p:sp>
        <p:grpSp>
          <p:nvGrpSpPr>
            <p:cNvPr id="5" name="Group 110"/>
            <p:cNvGrpSpPr/>
            <p:nvPr/>
          </p:nvGrpSpPr>
          <p:grpSpPr>
            <a:xfrm>
              <a:off x="5558618" y="3761601"/>
              <a:ext cx="1066800" cy="609600"/>
              <a:chOff x="5918586" y="2590800"/>
              <a:chExt cx="1323952" cy="846540"/>
            </a:xfrm>
          </p:grpSpPr>
          <p:grpSp>
            <p:nvGrpSpPr>
              <p:cNvPr id="6" name="Group 92"/>
              <p:cNvGrpSpPr/>
              <p:nvPr/>
            </p:nvGrpSpPr>
            <p:grpSpPr>
              <a:xfrm>
                <a:off x="6317954" y="2895600"/>
                <a:ext cx="631260" cy="541740"/>
                <a:chOff x="857224" y="4857760"/>
                <a:chExt cx="1428760" cy="1071570"/>
              </a:xfrm>
            </p:grpSpPr>
            <p:sp>
              <p:nvSpPr>
                <p:cNvPr id="71" name="Oval 70"/>
                <p:cNvSpPr/>
                <p:nvPr/>
              </p:nvSpPr>
              <p:spPr>
                <a:xfrm>
                  <a:off x="1500166" y="4857760"/>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071538" y="5286388"/>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928794" y="5286388"/>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857224"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714480"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2071670"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stCxn id="72" idx="7"/>
                  <a:endCxn id="71" idx="3"/>
                </p:cNvCxnSpPr>
                <p:nvPr/>
              </p:nvCxnSpPr>
              <p:spPr>
                <a:xfrm rot="5400000" flipH="1" flipV="1">
                  <a:off x="1254466" y="5040688"/>
                  <a:ext cx="277086" cy="2770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71" idx="5"/>
                  <a:endCxn id="73" idx="1"/>
                </p:cNvCxnSpPr>
                <p:nvPr/>
              </p:nvCxnSpPr>
              <p:spPr>
                <a:xfrm rot="16200000" flipH="1">
                  <a:off x="1683094" y="5040688"/>
                  <a:ext cx="277086" cy="2770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72" idx="3"/>
                  <a:endCxn id="74" idx="7"/>
                </p:cNvCxnSpPr>
                <p:nvPr/>
              </p:nvCxnSpPr>
              <p:spPr>
                <a:xfrm rot="5400000">
                  <a:off x="932995" y="5576473"/>
                  <a:ext cx="277086" cy="627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75" idx="7"/>
                  <a:endCxn id="73" idx="3"/>
                </p:cNvCxnSpPr>
                <p:nvPr/>
              </p:nvCxnSpPr>
              <p:spPr>
                <a:xfrm rot="5400000" flipH="1" flipV="1">
                  <a:off x="1790251" y="5576473"/>
                  <a:ext cx="277086" cy="627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3" idx="5"/>
                  <a:endCxn id="76" idx="0"/>
                </p:cNvCxnSpPr>
                <p:nvPr/>
              </p:nvCxnSpPr>
              <p:spPr>
                <a:xfrm rot="16200000" flipH="1">
                  <a:off x="2022424" y="5558613"/>
                  <a:ext cx="245700" cy="671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5918586" y="2590800"/>
                <a:ext cx="1323952" cy="276999"/>
              </a:xfrm>
              <a:prstGeom prst="rect">
                <a:avLst/>
              </a:prstGeom>
              <a:noFill/>
            </p:spPr>
            <p:txBody>
              <a:bodyPr wrap="none" rtlCol="0">
                <a:spAutoFit/>
              </a:bodyPr>
              <a:lstStyle>
                <a:defPPr>
                  <a:defRPr lang="en-US"/>
                </a:defPPr>
              </a:lstStyle>
              <a:p>
                <a:r>
                  <a:rPr lang="en-US" sz="1200" b="1" dirty="0" smtClean="0"/>
                  <a:t>Tree of Support</a:t>
                </a:r>
                <a:endParaRPr lang="en-US" sz="1200" b="1" dirty="0"/>
              </a:p>
            </p:txBody>
          </p:sp>
        </p:grpSp>
        <p:cxnSp>
          <p:nvCxnSpPr>
            <p:cNvPr id="120" name="Straight Arrow Connector 119"/>
            <p:cNvCxnSpPr>
              <a:stCxn id="67" idx="1"/>
            </p:cNvCxnSpPr>
            <p:nvPr/>
          </p:nvCxnSpPr>
          <p:spPr>
            <a:xfrm rot="10800000">
              <a:off x="5181600" y="3733801"/>
              <a:ext cx="1824818" cy="220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47" idx="3"/>
            </p:cNvCxnSpPr>
            <p:nvPr/>
          </p:nvCxnSpPr>
          <p:spPr>
            <a:xfrm>
              <a:off x="1808765" y="1349266"/>
              <a:ext cx="473253" cy="382736"/>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1" name="Elbow Connector 140"/>
            <p:cNvCxnSpPr>
              <a:stCxn id="46" idx="3"/>
            </p:cNvCxnSpPr>
            <p:nvPr/>
          </p:nvCxnSpPr>
          <p:spPr>
            <a:xfrm flipV="1">
              <a:off x="1824818" y="2036802"/>
              <a:ext cx="457200" cy="377952"/>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1" name="Shape 150"/>
            <p:cNvCxnSpPr>
              <a:stCxn id="51" idx="3"/>
              <a:endCxn id="67" idx="0"/>
            </p:cNvCxnSpPr>
            <p:nvPr/>
          </p:nvCxnSpPr>
          <p:spPr>
            <a:xfrm>
              <a:off x="6712934" y="1861765"/>
              <a:ext cx="906407" cy="1595036"/>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59" name="Picture 58"/>
          <p:cNvPicPr>
            <a:picLocks noChangeAspect="1"/>
          </p:cNvPicPr>
          <p:nvPr/>
        </p:nvPicPr>
        <p:blipFill>
          <a:blip r:embed="rId8" cstate="print"/>
          <a:stretch>
            <a:fillRect/>
          </a:stretch>
        </p:blipFill>
        <p:spPr>
          <a:xfrm>
            <a:off x="7082618" y="1500526"/>
            <a:ext cx="969264" cy="709274"/>
          </a:xfrm>
          <a:prstGeom prst="rect">
            <a:avLst/>
          </a:prstGeom>
        </p:spPr>
      </p:pic>
      <p:sp>
        <p:nvSpPr>
          <p:cNvPr id="60" name="Rounded Rectangle 59"/>
          <p:cNvSpPr/>
          <p:nvPr/>
        </p:nvSpPr>
        <p:spPr>
          <a:xfrm>
            <a:off x="609600" y="5181600"/>
            <a:ext cx="8001000" cy="9906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1" dirty="0" smtClean="0">
                <a:solidFill>
                  <a:srgbClr val="0000CC"/>
                </a:solidFill>
              </a:rPr>
              <a:t>Support Inference:  </a:t>
            </a:r>
            <a:r>
              <a:rPr lang="en-US" sz="2000" i="1" dirty="0" smtClean="0">
                <a:solidFill>
                  <a:schemeClr val="tx1"/>
                </a:solidFill>
              </a:rPr>
              <a:t>Infers support relationships among the regions and stores in a support matrix. </a:t>
            </a:r>
            <a:endParaRPr lang="en-US" sz="2000" i="1" dirty="0">
              <a:solidFill>
                <a:schemeClr val="tx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4800"/>
            <a:ext cx="3352800" cy="523220"/>
          </a:xfrm>
          <a:prstGeom prst="rect">
            <a:avLst/>
          </a:prstGeom>
          <a:noFill/>
        </p:spPr>
        <p:txBody>
          <a:bodyPr wrap="square" rtlCol="0">
            <a:spAutoFit/>
          </a:bodyPr>
          <a:lstStyle/>
          <a:p>
            <a:r>
              <a:rPr lang="en-US" sz="2800" i="1" dirty="0" smtClean="0">
                <a:solidFill>
                  <a:srgbClr val="0000FF"/>
                </a:solidFill>
              </a:rPr>
              <a:t>The framework …</a:t>
            </a:r>
            <a:endParaRPr lang="en-US" sz="2800" i="1" dirty="0">
              <a:solidFill>
                <a:srgbClr val="0000FF"/>
              </a:solidFill>
            </a:endParaRPr>
          </a:p>
        </p:txBody>
      </p:sp>
      <p:grpSp>
        <p:nvGrpSpPr>
          <p:cNvPr id="2" name="Group 156"/>
          <p:cNvGrpSpPr/>
          <p:nvPr/>
        </p:nvGrpSpPr>
        <p:grpSpPr>
          <a:xfrm>
            <a:off x="834218" y="1046202"/>
            <a:ext cx="7547782" cy="3906798"/>
            <a:chOff x="457200" y="942201"/>
            <a:chExt cx="7547782" cy="3906798"/>
          </a:xfrm>
        </p:grpSpPr>
        <p:cxnSp>
          <p:nvCxnSpPr>
            <p:cNvPr id="130" name="Straight Arrow Connector 129"/>
            <p:cNvCxnSpPr>
              <a:stCxn id="50" idx="3"/>
              <a:endCxn id="51" idx="1"/>
            </p:cNvCxnSpPr>
            <p:nvPr/>
          </p:nvCxnSpPr>
          <p:spPr>
            <a:xfrm flipV="1">
              <a:off x="3505200" y="1757764"/>
              <a:ext cx="1606580" cy="35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447800" y="4572000"/>
              <a:ext cx="1676400" cy="276999"/>
            </a:xfrm>
            <a:prstGeom prst="rect">
              <a:avLst/>
            </a:prstGeom>
            <a:noFill/>
          </p:spPr>
          <p:txBody>
            <a:bodyPr wrap="square" rtlCol="0">
              <a:spAutoFit/>
            </a:bodyPr>
            <a:lstStyle>
              <a:defPPr>
                <a:defRPr lang="en-US"/>
              </a:defPPr>
            </a:lstStyle>
            <a:p>
              <a:pPr algn="ctr"/>
              <a:r>
                <a:rPr lang="en-US" sz="1200" b="1" dirty="0" smtClean="0"/>
                <a:t>Support Order </a:t>
              </a:r>
              <a:endParaRPr lang="en-US" sz="1200" b="1" dirty="0"/>
            </a:p>
          </p:txBody>
        </p:sp>
        <p:pic>
          <p:nvPicPr>
            <p:cNvPr id="46" name="Picture 45"/>
            <p:cNvPicPr>
              <a:picLocks/>
            </p:cNvPicPr>
            <p:nvPr/>
          </p:nvPicPr>
          <p:blipFill>
            <a:blip r:embed="rId3" cstate="print"/>
            <a:stretch>
              <a:fillRect/>
            </a:stretch>
          </p:blipFill>
          <p:spPr>
            <a:xfrm>
              <a:off x="515112" y="2009001"/>
              <a:ext cx="932688" cy="603504"/>
            </a:xfrm>
            <a:prstGeom prst="rect">
              <a:avLst/>
            </a:prstGeom>
          </p:spPr>
        </p:pic>
        <p:pic>
          <p:nvPicPr>
            <p:cNvPr id="47" name="Picture 46"/>
            <p:cNvPicPr>
              <a:picLocks noChangeAspect="1"/>
            </p:cNvPicPr>
            <p:nvPr/>
          </p:nvPicPr>
          <p:blipFill>
            <a:blip r:embed="rId4" cstate="print"/>
            <a:stretch>
              <a:fillRect/>
            </a:stretch>
          </p:blipFill>
          <p:spPr>
            <a:xfrm>
              <a:off x="502208" y="942201"/>
              <a:ext cx="929539" cy="606128"/>
            </a:xfrm>
            <a:prstGeom prst="rect">
              <a:avLst/>
            </a:prstGeom>
          </p:spPr>
        </p:pic>
        <p:pic>
          <p:nvPicPr>
            <p:cNvPr id="48" name="Picture 47"/>
            <p:cNvPicPr>
              <a:picLocks/>
            </p:cNvPicPr>
            <p:nvPr/>
          </p:nvPicPr>
          <p:blipFill>
            <a:blip r:embed="rId5" cstate="print"/>
            <a:stretch>
              <a:fillRect/>
            </a:stretch>
          </p:blipFill>
          <p:spPr>
            <a:xfrm>
              <a:off x="3813982" y="1419999"/>
              <a:ext cx="971418" cy="685800"/>
            </a:xfrm>
            <a:prstGeom prst="rect">
              <a:avLst/>
            </a:prstGeom>
          </p:spPr>
        </p:pic>
        <p:pic>
          <p:nvPicPr>
            <p:cNvPr id="49" name="Picture 48"/>
            <p:cNvPicPr>
              <a:picLocks noChangeAspect="1"/>
            </p:cNvPicPr>
            <p:nvPr/>
          </p:nvPicPr>
          <p:blipFill>
            <a:blip r:embed="rId6"/>
            <a:stretch>
              <a:fillRect/>
            </a:stretch>
          </p:blipFill>
          <p:spPr>
            <a:xfrm>
              <a:off x="5257800" y="2313801"/>
              <a:ext cx="962385" cy="332600"/>
            </a:xfrm>
            <a:prstGeom prst="rect">
              <a:avLst/>
            </a:prstGeom>
          </p:spPr>
        </p:pic>
        <p:sp>
          <p:nvSpPr>
            <p:cNvPr id="50" name="Rounded Rectangle 49"/>
            <p:cNvSpPr/>
            <p:nvPr/>
          </p:nvSpPr>
          <p:spPr>
            <a:xfrm>
              <a:off x="1965481" y="1454079"/>
              <a:ext cx="1539719" cy="614536"/>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Segmentation</a:t>
              </a:r>
            </a:p>
          </p:txBody>
        </p:sp>
        <p:sp>
          <p:nvSpPr>
            <p:cNvPr id="51" name="Rounded Rectangle 50"/>
            <p:cNvSpPr/>
            <p:nvPr/>
          </p:nvSpPr>
          <p:spPr>
            <a:xfrm>
              <a:off x="5111780" y="1435553"/>
              <a:ext cx="1224136" cy="644422"/>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Object Detection</a:t>
              </a:r>
            </a:p>
          </p:txBody>
        </p:sp>
        <p:sp>
          <p:nvSpPr>
            <p:cNvPr id="52" name="TextBox 51"/>
            <p:cNvSpPr txBox="1"/>
            <p:nvPr/>
          </p:nvSpPr>
          <p:spPr>
            <a:xfrm>
              <a:off x="5029200" y="2590800"/>
              <a:ext cx="1451038" cy="276999"/>
            </a:xfrm>
            <a:prstGeom prst="rect">
              <a:avLst/>
            </a:prstGeom>
            <a:noFill/>
          </p:spPr>
          <p:txBody>
            <a:bodyPr wrap="none" rtlCol="0">
              <a:spAutoFit/>
            </a:bodyPr>
            <a:lstStyle>
              <a:defPPr>
                <a:defRPr lang="en-US"/>
              </a:defPPr>
            </a:lstStyle>
            <a:p>
              <a:r>
                <a:rPr lang="en-US" sz="1200" b="1" dirty="0"/>
                <a:t>Object of interest</a:t>
              </a:r>
            </a:p>
          </p:txBody>
        </p:sp>
        <p:sp>
          <p:nvSpPr>
            <p:cNvPr id="56" name="TextBox 55"/>
            <p:cNvSpPr txBox="1"/>
            <p:nvPr/>
          </p:nvSpPr>
          <p:spPr>
            <a:xfrm>
              <a:off x="511325" y="2542401"/>
              <a:ext cx="936475" cy="276999"/>
            </a:xfrm>
            <a:prstGeom prst="rect">
              <a:avLst/>
            </a:prstGeom>
            <a:noFill/>
          </p:spPr>
          <p:txBody>
            <a:bodyPr wrap="none" rtlCol="0">
              <a:spAutoFit/>
            </a:bodyPr>
            <a:lstStyle>
              <a:defPPr>
                <a:defRPr lang="en-US"/>
              </a:defPPr>
            </a:lstStyle>
            <a:p>
              <a:r>
                <a:rPr lang="en-US" sz="1200" b="1" dirty="0" err="1"/>
                <a:t>Depthmap</a:t>
              </a:r>
            </a:p>
          </p:txBody>
        </p:sp>
        <p:grpSp>
          <p:nvGrpSpPr>
            <p:cNvPr id="3" name="Group 54"/>
            <p:cNvGrpSpPr/>
            <p:nvPr/>
          </p:nvGrpSpPr>
          <p:grpSpPr>
            <a:xfrm>
              <a:off x="1600200" y="2667000"/>
              <a:ext cx="1321790" cy="1828800"/>
              <a:chOff x="9244608" y="1499829"/>
              <a:chExt cx="1321790" cy="2362200"/>
            </a:xfrm>
          </p:grpSpPr>
          <p:pic>
            <p:nvPicPr>
              <p:cNvPr id="82" name="Picture 81"/>
              <p:cNvPicPr>
                <a:picLocks noChangeAspect="1"/>
              </p:cNvPicPr>
              <p:nvPr/>
            </p:nvPicPr>
            <p:blipFill>
              <a:blip r:embed="rId6"/>
              <a:stretch>
                <a:fillRect/>
              </a:stretch>
            </p:blipFill>
            <p:spPr>
              <a:xfrm>
                <a:off x="9378648" y="3327383"/>
                <a:ext cx="787006" cy="447162"/>
              </a:xfrm>
              <a:prstGeom prst="rect">
                <a:avLst/>
              </a:prstGeom>
              <a:noFill/>
              <a:ln>
                <a:noFill/>
                <a:prstDash val="sysDash"/>
              </a:ln>
            </p:spPr>
          </p:pic>
          <p:pic>
            <p:nvPicPr>
              <p:cNvPr id="83" name="Picture 82"/>
              <p:cNvPicPr>
                <a:picLocks noChangeAspect="1"/>
              </p:cNvPicPr>
              <p:nvPr/>
            </p:nvPicPr>
            <p:blipFill>
              <a:blip r:embed="rId7"/>
              <a:stretch>
                <a:fillRect/>
              </a:stretch>
            </p:blipFill>
            <p:spPr>
              <a:xfrm>
                <a:off x="9378648" y="1727182"/>
                <a:ext cx="775295" cy="384134"/>
              </a:xfrm>
              <a:prstGeom prst="rect">
                <a:avLst/>
              </a:prstGeom>
              <a:noFill/>
              <a:ln>
                <a:noFill/>
                <a:prstDash val="sysDash"/>
              </a:ln>
            </p:spPr>
          </p:pic>
          <p:pic>
            <p:nvPicPr>
              <p:cNvPr id="84" name="Picture 83"/>
              <p:cNvPicPr>
                <a:picLocks noChangeAspect="1"/>
              </p:cNvPicPr>
              <p:nvPr/>
            </p:nvPicPr>
            <p:blipFill>
              <a:blip r:embed="rId8"/>
              <a:stretch>
                <a:fillRect/>
              </a:stretch>
            </p:blipFill>
            <p:spPr>
              <a:xfrm>
                <a:off x="9378648" y="2565383"/>
                <a:ext cx="787006" cy="365396"/>
              </a:xfrm>
              <a:prstGeom prst="rect">
                <a:avLst/>
              </a:prstGeom>
              <a:noFill/>
              <a:ln>
                <a:noFill/>
                <a:prstDash val="sysDash"/>
              </a:ln>
            </p:spPr>
          </p:pic>
          <p:sp>
            <p:nvSpPr>
              <p:cNvPr id="85" name="TextBox 84"/>
              <p:cNvSpPr txBox="1"/>
              <p:nvPr/>
            </p:nvSpPr>
            <p:spPr>
              <a:xfrm>
                <a:off x="10264713" y="1715853"/>
                <a:ext cx="301685" cy="369332"/>
              </a:xfrm>
              <a:prstGeom prst="rect">
                <a:avLst/>
              </a:prstGeom>
              <a:noFill/>
            </p:spPr>
            <p:txBody>
              <a:bodyPr wrap="square" rtlCol="0">
                <a:spAutoFit/>
              </a:bodyPr>
              <a:lstStyle>
                <a:defPPr>
                  <a:defRPr lang="en-US"/>
                </a:defPPr>
                <a:lvl1pPr algn="ctr"/>
              </a:lstStyle>
              <a:p>
                <a:r>
                  <a:rPr lang="en-US" dirty="0"/>
                  <a:t>1</a:t>
                </a:r>
              </a:p>
            </p:txBody>
          </p:sp>
          <p:sp>
            <p:nvSpPr>
              <p:cNvPr id="86" name="TextBox 85"/>
              <p:cNvSpPr txBox="1"/>
              <p:nvPr/>
            </p:nvSpPr>
            <p:spPr>
              <a:xfrm>
                <a:off x="10264713" y="2554053"/>
                <a:ext cx="301685" cy="369332"/>
              </a:xfrm>
              <a:prstGeom prst="rect">
                <a:avLst/>
              </a:prstGeom>
              <a:noFill/>
            </p:spPr>
            <p:txBody>
              <a:bodyPr wrap="square" rtlCol="0">
                <a:spAutoFit/>
              </a:bodyPr>
              <a:lstStyle>
                <a:defPPr>
                  <a:defRPr lang="en-US"/>
                </a:defPPr>
                <a:lvl1pPr algn="ctr"/>
              </a:lstStyle>
              <a:p>
                <a:r>
                  <a:rPr lang="en-US" dirty="0"/>
                  <a:t>2</a:t>
                </a:r>
              </a:p>
            </p:txBody>
          </p:sp>
          <p:sp>
            <p:nvSpPr>
              <p:cNvPr id="87" name="TextBox 86"/>
              <p:cNvSpPr txBox="1"/>
              <p:nvPr/>
            </p:nvSpPr>
            <p:spPr>
              <a:xfrm>
                <a:off x="10241854" y="3392253"/>
                <a:ext cx="301685" cy="369332"/>
              </a:xfrm>
              <a:prstGeom prst="rect">
                <a:avLst/>
              </a:prstGeom>
              <a:noFill/>
            </p:spPr>
            <p:txBody>
              <a:bodyPr wrap="square" rtlCol="0">
                <a:spAutoFit/>
              </a:bodyPr>
              <a:lstStyle>
                <a:defPPr>
                  <a:defRPr lang="en-US"/>
                </a:defPPr>
                <a:lvl1pPr algn="ctr"/>
              </a:lstStyle>
              <a:p>
                <a:r>
                  <a:rPr lang="en-US" dirty="0"/>
                  <a:t>3</a:t>
                </a:r>
              </a:p>
            </p:txBody>
          </p:sp>
          <p:cxnSp>
            <p:nvCxnSpPr>
              <p:cNvPr id="88" name="Straight Arrow Connector 87"/>
              <p:cNvCxnSpPr>
                <a:stCxn id="83" idx="2"/>
                <a:endCxn id="84" idx="0"/>
              </p:cNvCxnSpPr>
              <p:nvPr/>
            </p:nvCxnSpPr>
            <p:spPr>
              <a:xfrm rot="16200000" flipH="1">
                <a:off x="9542190" y="2335421"/>
                <a:ext cx="454067" cy="58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4" idx="2"/>
                <a:endCxn id="82" idx="0"/>
              </p:cNvCxnSpPr>
              <p:nvPr/>
            </p:nvCxnSpPr>
            <p:spPr>
              <a:xfrm rot="5400000">
                <a:off x="9573849" y="3129081"/>
                <a:ext cx="396604"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0" name="Rounded Rectangle 89"/>
              <p:cNvSpPr/>
              <p:nvPr/>
            </p:nvSpPr>
            <p:spPr>
              <a:xfrm>
                <a:off x="9244608" y="1499829"/>
                <a:ext cx="1302046" cy="2362200"/>
              </a:xfrm>
              <a:prstGeom prst="roundRect">
                <a:avLst/>
              </a:prstGeom>
              <a:noFill/>
              <a:ln w="12700">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109"/>
            <p:cNvGrpSpPr/>
            <p:nvPr/>
          </p:nvGrpSpPr>
          <p:grpSpPr>
            <a:xfrm>
              <a:off x="5181600" y="2971800"/>
              <a:ext cx="1271502" cy="734199"/>
              <a:chOff x="6089354" y="3962400"/>
              <a:chExt cx="1271502" cy="734199"/>
            </a:xfrm>
          </p:grpSpPr>
          <p:pic>
            <p:nvPicPr>
              <p:cNvPr id="53" name="Picture 52"/>
              <p:cNvPicPr>
                <a:picLocks noChangeAspect="1"/>
              </p:cNvPicPr>
              <p:nvPr/>
            </p:nvPicPr>
            <p:blipFill>
              <a:blip r:embed="rId9" cstate="print"/>
              <a:stretch>
                <a:fillRect/>
              </a:stretch>
            </p:blipFill>
            <p:spPr>
              <a:xfrm>
                <a:off x="6566049" y="3962400"/>
                <a:ext cx="361505" cy="457200"/>
              </a:xfrm>
              <a:prstGeom prst="rect">
                <a:avLst/>
              </a:prstGeom>
            </p:spPr>
          </p:pic>
          <p:sp>
            <p:nvSpPr>
              <p:cNvPr id="61" name="TextBox 60"/>
              <p:cNvSpPr txBox="1"/>
              <p:nvPr/>
            </p:nvSpPr>
            <p:spPr>
              <a:xfrm>
                <a:off x="6089354" y="4419600"/>
                <a:ext cx="1271502" cy="276999"/>
              </a:xfrm>
              <a:prstGeom prst="rect">
                <a:avLst/>
              </a:prstGeom>
              <a:noFill/>
            </p:spPr>
            <p:txBody>
              <a:bodyPr wrap="none" rtlCol="0">
                <a:spAutoFit/>
              </a:bodyPr>
              <a:lstStyle>
                <a:defPPr>
                  <a:defRPr lang="en-US"/>
                </a:defPPr>
              </a:lstStyle>
              <a:p>
                <a:r>
                  <a:rPr lang="en-US" sz="1200" b="1" dirty="0"/>
                  <a:t>Support Matrix</a:t>
                </a:r>
              </a:p>
            </p:txBody>
          </p:sp>
        </p:grpSp>
        <p:sp>
          <p:nvSpPr>
            <p:cNvPr id="62" name="TextBox 61"/>
            <p:cNvSpPr txBox="1"/>
            <p:nvPr/>
          </p:nvSpPr>
          <p:spPr>
            <a:xfrm>
              <a:off x="457200" y="1524000"/>
              <a:ext cx="1013419" cy="276999"/>
            </a:xfrm>
            <a:prstGeom prst="rect">
              <a:avLst/>
            </a:prstGeom>
            <a:noFill/>
          </p:spPr>
          <p:txBody>
            <a:bodyPr wrap="none" rtlCol="0">
              <a:spAutoFit/>
            </a:bodyPr>
            <a:lstStyle/>
            <a:p>
              <a:r>
                <a:rPr lang="en-US" sz="1200" b="1" dirty="0" smtClean="0"/>
                <a:t>RGB Image</a:t>
              </a:r>
              <a:endParaRPr lang="en-US" sz="1400" b="1" dirty="0"/>
            </a:p>
          </p:txBody>
        </p:sp>
        <p:sp>
          <p:nvSpPr>
            <p:cNvPr id="63" name="TextBox 62"/>
            <p:cNvSpPr txBox="1"/>
            <p:nvPr/>
          </p:nvSpPr>
          <p:spPr>
            <a:xfrm>
              <a:off x="3581400" y="2133600"/>
              <a:ext cx="1500732" cy="276999"/>
            </a:xfrm>
            <a:prstGeom prst="rect">
              <a:avLst/>
            </a:prstGeom>
            <a:noFill/>
          </p:spPr>
          <p:txBody>
            <a:bodyPr wrap="none" rtlCol="0">
              <a:spAutoFit/>
            </a:bodyPr>
            <a:lstStyle/>
            <a:p>
              <a:r>
                <a:rPr lang="en-US" sz="1200" b="1" dirty="0" smtClean="0"/>
                <a:t>Segmented Image</a:t>
              </a:r>
              <a:endParaRPr lang="en-US" sz="1400" b="1" dirty="0">
                <a:solidFill>
                  <a:srgbClr val="1F497D"/>
                </a:solidFill>
              </a:endParaRPr>
            </a:p>
          </p:txBody>
        </p:sp>
        <p:sp>
          <p:nvSpPr>
            <p:cNvPr id="64" name="TextBox 63"/>
            <p:cNvSpPr txBox="1"/>
            <p:nvPr/>
          </p:nvSpPr>
          <p:spPr>
            <a:xfrm>
              <a:off x="6477000" y="2237601"/>
              <a:ext cx="1527982" cy="276999"/>
            </a:xfrm>
            <a:prstGeom prst="rect">
              <a:avLst/>
            </a:prstGeom>
            <a:noFill/>
          </p:spPr>
          <p:txBody>
            <a:bodyPr wrap="none" rtlCol="0">
              <a:spAutoFit/>
            </a:bodyPr>
            <a:lstStyle>
              <a:defPPr>
                <a:defRPr lang="en-US"/>
              </a:defPPr>
            </a:lstStyle>
            <a:p>
              <a:r>
                <a:rPr lang="en-US" sz="1200" b="1" dirty="0" smtClean="0"/>
                <a:t>Detected   </a:t>
              </a:r>
              <a:r>
                <a:rPr lang="en-US" sz="1200" b="1" dirty="0"/>
                <a:t>Region </a:t>
              </a:r>
            </a:p>
          </p:txBody>
        </p:sp>
        <p:cxnSp>
          <p:nvCxnSpPr>
            <p:cNvPr id="66" name="Straight Arrow Connector 65"/>
            <p:cNvCxnSpPr>
              <a:stCxn id="49" idx="0"/>
              <a:endCxn id="51" idx="2"/>
            </p:cNvCxnSpPr>
            <p:nvPr/>
          </p:nvCxnSpPr>
          <p:spPr>
            <a:xfrm rot="16200000" flipV="1">
              <a:off x="5614508" y="2189315"/>
              <a:ext cx="233826" cy="151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 name="Rounded Rectangle 66"/>
            <p:cNvSpPr/>
            <p:nvPr/>
          </p:nvSpPr>
          <p:spPr>
            <a:xfrm>
              <a:off x="6629400" y="3352800"/>
              <a:ext cx="1225846" cy="598040"/>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Support Inference</a:t>
              </a:r>
            </a:p>
          </p:txBody>
        </p:sp>
        <p:grpSp>
          <p:nvGrpSpPr>
            <p:cNvPr id="6" name="Group 110"/>
            <p:cNvGrpSpPr/>
            <p:nvPr/>
          </p:nvGrpSpPr>
          <p:grpSpPr>
            <a:xfrm>
              <a:off x="5181600" y="3657600"/>
              <a:ext cx="1066800" cy="609600"/>
              <a:chOff x="5918586" y="2590800"/>
              <a:chExt cx="1323952" cy="846540"/>
            </a:xfrm>
          </p:grpSpPr>
          <p:grpSp>
            <p:nvGrpSpPr>
              <p:cNvPr id="7" name="Group 92"/>
              <p:cNvGrpSpPr/>
              <p:nvPr/>
            </p:nvGrpSpPr>
            <p:grpSpPr>
              <a:xfrm>
                <a:off x="6317954" y="2895600"/>
                <a:ext cx="631260" cy="541740"/>
                <a:chOff x="857224" y="4857760"/>
                <a:chExt cx="1428760" cy="1071570"/>
              </a:xfrm>
            </p:grpSpPr>
            <p:sp>
              <p:nvSpPr>
                <p:cNvPr id="71" name="Oval 70"/>
                <p:cNvSpPr/>
                <p:nvPr/>
              </p:nvSpPr>
              <p:spPr>
                <a:xfrm>
                  <a:off x="1500166" y="4857760"/>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071538" y="5286388"/>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928794" y="5286388"/>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857224"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714480"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2071670"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stCxn id="72" idx="7"/>
                  <a:endCxn id="71" idx="3"/>
                </p:cNvCxnSpPr>
                <p:nvPr/>
              </p:nvCxnSpPr>
              <p:spPr>
                <a:xfrm rot="5400000" flipH="1" flipV="1">
                  <a:off x="1254466" y="5040688"/>
                  <a:ext cx="277086" cy="2770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71" idx="5"/>
                  <a:endCxn id="73" idx="1"/>
                </p:cNvCxnSpPr>
                <p:nvPr/>
              </p:nvCxnSpPr>
              <p:spPr>
                <a:xfrm rot="16200000" flipH="1">
                  <a:off x="1683094" y="5040688"/>
                  <a:ext cx="277086" cy="2770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72" idx="3"/>
                  <a:endCxn id="74" idx="7"/>
                </p:cNvCxnSpPr>
                <p:nvPr/>
              </p:nvCxnSpPr>
              <p:spPr>
                <a:xfrm rot="5400000">
                  <a:off x="932995" y="5576473"/>
                  <a:ext cx="277086" cy="627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75" idx="7"/>
                  <a:endCxn id="73" idx="3"/>
                </p:cNvCxnSpPr>
                <p:nvPr/>
              </p:nvCxnSpPr>
              <p:spPr>
                <a:xfrm rot="5400000" flipH="1" flipV="1">
                  <a:off x="1790251" y="5576473"/>
                  <a:ext cx="277086" cy="627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3" idx="5"/>
                  <a:endCxn id="76" idx="0"/>
                </p:cNvCxnSpPr>
                <p:nvPr/>
              </p:nvCxnSpPr>
              <p:spPr>
                <a:xfrm rot="16200000" flipH="1">
                  <a:off x="2022424" y="5558613"/>
                  <a:ext cx="245700" cy="671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5918586" y="2590800"/>
                <a:ext cx="1323952" cy="276999"/>
              </a:xfrm>
              <a:prstGeom prst="rect">
                <a:avLst/>
              </a:prstGeom>
              <a:noFill/>
            </p:spPr>
            <p:txBody>
              <a:bodyPr wrap="none" rtlCol="0">
                <a:spAutoFit/>
              </a:bodyPr>
              <a:lstStyle>
                <a:defPPr>
                  <a:defRPr lang="en-US"/>
                </a:defPPr>
              </a:lstStyle>
              <a:p>
                <a:r>
                  <a:rPr lang="en-US" sz="1200" b="1" dirty="0" smtClean="0"/>
                  <a:t>Tree of Support</a:t>
                </a:r>
                <a:endParaRPr lang="en-US" sz="1200" b="1" dirty="0"/>
              </a:p>
            </p:txBody>
          </p:sp>
        </p:grpSp>
        <p:cxnSp>
          <p:nvCxnSpPr>
            <p:cNvPr id="120" name="Straight Arrow Connector 119"/>
            <p:cNvCxnSpPr>
              <a:stCxn id="67" idx="1"/>
              <a:endCxn id="86" idx="3"/>
            </p:cNvCxnSpPr>
            <p:nvPr/>
          </p:nvCxnSpPr>
          <p:spPr>
            <a:xfrm rot="10800000">
              <a:off x="2921990" y="3626140"/>
              <a:ext cx="3707410" cy="256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47" idx="3"/>
            </p:cNvCxnSpPr>
            <p:nvPr/>
          </p:nvCxnSpPr>
          <p:spPr>
            <a:xfrm>
              <a:off x="1431747" y="1245265"/>
              <a:ext cx="473253" cy="382736"/>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1" name="Elbow Connector 140"/>
            <p:cNvCxnSpPr>
              <a:stCxn id="46" idx="3"/>
            </p:cNvCxnSpPr>
            <p:nvPr/>
          </p:nvCxnSpPr>
          <p:spPr>
            <a:xfrm flipV="1">
              <a:off x="1447800" y="1932801"/>
              <a:ext cx="457200" cy="377952"/>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Rounded Rectangle 53"/>
            <p:cNvSpPr/>
            <p:nvPr/>
          </p:nvSpPr>
          <p:spPr>
            <a:xfrm>
              <a:off x="3581400" y="3352800"/>
              <a:ext cx="1440160" cy="598040"/>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Support order prediction</a:t>
              </a:r>
            </a:p>
          </p:txBody>
        </p:sp>
        <p:cxnSp>
          <p:nvCxnSpPr>
            <p:cNvPr id="151" name="Shape 150"/>
            <p:cNvCxnSpPr>
              <a:stCxn id="51" idx="3"/>
              <a:endCxn id="67" idx="0"/>
            </p:cNvCxnSpPr>
            <p:nvPr/>
          </p:nvCxnSpPr>
          <p:spPr>
            <a:xfrm>
              <a:off x="6335916" y="1757764"/>
              <a:ext cx="906407" cy="1595036"/>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57" name="Picture 56"/>
          <p:cNvPicPr>
            <a:picLocks noChangeAspect="1"/>
          </p:cNvPicPr>
          <p:nvPr/>
        </p:nvPicPr>
        <p:blipFill>
          <a:blip r:embed="rId10" cstate="print"/>
          <a:stretch>
            <a:fillRect/>
          </a:stretch>
        </p:blipFill>
        <p:spPr>
          <a:xfrm>
            <a:off x="7082618" y="1500526"/>
            <a:ext cx="969264" cy="709274"/>
          </a:xfrm>
          <a:prstGeom prst="rect">
            <a:avLst/>
          </a:prstGeom>
        </p:spPr>
      </p:pic>
      <p:sp>
        <p:nvSpPr>
          <p:cNvPr id="58" name="Rounded Rectangle 57"/>
          <p:cNvSpPr/>
          <p:nvPr/>
        </p:nvSpPr>
        <p:spPr>
          <a:xfrm>
            <a:off x="609600" y="5410200"/>
            <a:ext cx="8153400" cy="1143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1" dirty="0" smtClean="0">
                <a:solidFill>
                  <a:srgbClr val="0000CC"/>
                </a:solidFill>
              </a:rPr>
              <a:t>Support Order Prediction:  </a:t>
            </a:r>
            <a:r>
              <a:rPr lang="en-US" sz="2000" i="1" dirty="0" smtClean="0">
                <a:solidFill>
                  <a:schemeClr val="tx1"/>
                </a:solidFill>
              </a:rPr>
              <a:t>Support relationship captured in a tree.</a:t>
            </a:r>
          </a:p>
          <a:p>
            <a:pPr algn="just"/>
            <a:r>
              <a:rPr lang="en-US" sz="2000" i="1" dirty="0" smtClean="0">
                <a:solidFill>
                  <a:schemeClr val="tx1"/>
                </a:solidFill>
              </a:rPr>
              <a:t>			   Identification of scenarios to avoid damage.</a:t>
            </a:r>
          </a:p>
          <a:p>
            <a:pPr algn="just"/>
            <a:r>
              <a:rPr lang="en-US" sz="2000" i="1" dirty="0" smtClean="0">
                <a:solidFill>
                  <a:schemeClr val="tx1"/>
                </a:solidFill>
              </a:rPr>
              <a:t>			   Tree traversal to generate Support Order.</a:t>
            </a:r>
            <a:endParaRPr lang="en-US" sz="2000" i="1" dirty="0">
              <a:solidFill>
                <a:schemeClr val="tx1"/>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4800600" cy="461665"/>
          </a:xfrm>
          <a:prstGeom prst="rect">
            <a:avLst/>
          </a:prstGeom>
          <a:noFill/>
        </p:spPr>
        <p:txBody>
          <a:bodyPr wrap="square" rtlCol="0">
            <a:spAutoFit/>
          </a:bodyPr>
          <a:lstStyle/>
          <a:p>
            <a:r>
              <a:rPr lang="en-US" sz="2400" i="1" dirty="0" smtClean="0">
                <a:solidFill>
                  <a:srgbClr val="0000FF"/>
                </a:solidFill>
              </a:rPr>
              <a:t>Support Inference</a:t>
            </a:r>
            <a:endParaRPr lang="en-US" sz="2400" i="1" dirty="0">
              <a:solidFill>
                <a:srgbClr val="0000FF"/>
              </a:solidFill>
            </a:endParaRPr>
          </a:p>
        </p:txBody>
      </p:sp>
      <p:sp>
        <p:nvSpPr>
          <p:cNvPr id="5" name="Rounded Rectangle 4"/>
          <p:cNvSpPr/>
          <p:nvPr/>
        </p:nvSpPr>
        <p:spPr>
          <a:xfrm>
            <a:off x="1371600" y="3810000"/>
            <a:ext cx="6629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tx1"/>
                </a:solidFill>
              </a:rPr>
              <a:t>Infer supporting region and support type for each region.</a:t>
            </a:r>
            <a:endParaRPr lang="en-US" sz="2000" i="1" dirty="0">
              <a:solidFill>
                <a:schemeClr val="tx1"/>
              </a:solidFill>
            </a:endParaRPr>
          </a:p>
        </p:txBody>
      </p:sp>
      <p:sp>
        <p:nvSpPr>
          <p:cNvPr id="6" name="Rounded Rectangle 5"/>
          <p:cNvSpPr/>
          <p:nvPr/>
        </p:nvSpPr>
        <p:spPr>
          <a:xfrm>
            <a:off x="1371600" y="4572000"/>
            <a:ext cx="6629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tx1"/>
                </a:solidFill>
              </a:rPr>
              <a:t>Denote hidden supporting region as -1 and floor as 0.</a:t>
            </a:r>
            <a:endParaRPr lang="en-US" sz="2000" i="1" dirty="0">
              <a:solidFill>
                <a:schemeClr val="tx1"/>
              </a:solidFill>
            </a:endParaRPr>
          </a:p>
        </p:txBody>
      </p:sp>
      <p:sp>
        <p:nvSpPr>
          <p:cNvPr id="7" name="Rounded Rectangle 6"/>
          <p:cNvSpPr/>
          <p:nvPr/>
        </p:nvSpPr>
        <p:spPr>
          <a:xfrm>
            <a:off x="1371600" y="5410200"/>
            <a:ext cx="6629400" cy="6858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tx1"/>
                </a:solidFill>
              </a:rPr>
              <a:t>Use geometric features </a:t>
            </a:r>
            <a:r>
              <a:rPr lang="en-US" sz="2400" i="1" dirty="0" smtClean="0">
                <a:solidFill>
                  <a:srgbClr val="0000CC"/>
                </a:solidFill>
              </a:rPr>
              <a:t>f(</a:t>
            </a:r>
            <a:r>
              <a:rPr lang="en-US" sz="2400" i="1" dirty="0" err="1" smtClean="0">
                <a:solidFill>
                  <a:srgbClr val="0000CC"/>
                </a:solidFill>
              </a:rPr>
              <a:t>i,j</a:t>
            </a:r>
            <a:r>
              <a:rPr lang="en-US" sz="2400" i="1" dirty="0" smtClean="0">
                <a:solidFill>
                  <a:srgbClr val="0000CC"/>
                </a:solidFill>
              </a:rPr>
              <a:t>)</a:t>
            </a:r>
          </a:p>
          <a:p>
            <a:r>
              <a:rPr lang="en-US" sz="2400" i="1" dirty="0" smtClean="0">
                <a:solidFill>
                  <a:schemeClr val="tx1"/>
                </a:solidFill>
              </a:rPr>
              <a:t> </a:t>
            </a:r>
            <a:r>
              <a:rPr lang="en-US" sz="2000" i="1" dirty="0" err="1" smtClean="0">
                <a:solidFill>
                  <a:schemeClr val="tx1"/>
                </a:solidFill>
              </a:rPr>
              <a:t>i</a:t>
            </a:r>
            <a:r>
              <a:rPr lang="en-US" sz="2000" i="1" dirty="0" smtClean="0">
                <a:solidFill>
                  <a:schemeClr val="tx1"/>
                </a:solidFill>
              </a:rPr>
              <a:t> : supported region, j: supporting region</a:t>
            </a:r>
            <a:endParaRPr lang="en-US" sz="2000" i="1" dirty="0">
              <a:solidFill>
                <a:schemeClr val="tx1"/>
              </a:solidFill>
            </a:endParaRPr>
          </a:p>
        </p:txBody>
      </p:sp>
      <p:sp>
        <p:nvSpPr>
          <p:cNvPr id="10" name="Rounded Rectangle 9"/>
          <p:cNvSpPr/>
          <p:nvPr/>
        </p:nvSpPr>
        <p:spPr>
          <a:xfrm>
            <a:off x="3962400" y="914400"/>
            <a:ext cx="2133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tx1"/>
                </a:solidFill>
              </a:rPr>
              <a:t>MAP Inference </a:t>
            </a:r>
            <a:r>
              <a:rPr lang="en-US" sz="1200" i="1" dirty="0" smtClean="0">
                <a:solidFill>
                  <a:schemeClr val="tx1"/>
                </a:solidFill>
              </a:rPr>
              <a:t>[</a:t>
            </a:r>
            <a:r>
              <a:rPr lang="en-US" sz="1200" i="1" dirty="0" err="1" smtClean="0">
                <a:solidFill>
                  <a:schemeClr val="tx1"/>
                </a:solidFill>
              </a:rPr>
              <a:t>Silberman</a:t>
            </a:r>
            <a:r>
              <a:rPr lang="en-US" sz="1200" i="1" dirty="0" smtClean="0">
                <a:solidFill>
                  <a:schemeClr val="tx1"/>
                </a:solidFill>
              </a:rPr>
              <a:t> </a:t>
            </a:r>
            <a:r>
              <a:rPr lang="en-US" sz="1200" i="1" dirty="0" err="1" smtClean="0">
                <a:solidFill>
                  <a:schemeClr val="tx1"/>
                </a:solidFill>
              </a:rPr>
              <a:t>etal</a:t>
            </a:r>
            <a:r>
              <a:rPr lang="en-US" sz="1200" i="1" dirty="0" smtClean="0">
                <a:solidFill>
                  <a:schemeClr val="tx1"/>
                </a:solidFill>
              </a:rPr>
              <a:t>., ECCV’12]</a:t>
            </a:r>
            <a:endParaRPr lang="en-US" sz="2000" i="1" dirty="0">
              <a:solidFill>
                <a:schemeClr val="tx1"/>
              </a:solidFill>
            </a:endParaRPr>
          </a:p>
        </p:txBody>
      </p:sp>
      <p:sp>
        <p:nvSpPr>
          <p:cNvPr id="11" name="Rounded Rectangle 10"/>
          <p:cNvSpPr/>
          <p:nvPr/>
        </p:nvSpPr>
        <p:spPr>
          <a:xfrm>
            <a:off x="3962400" y="1676400"/>
            <a:ext cx="41148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tx1"/>
                </a:solidFill>
              </a:rPr>
              <a:t>Multiple Object Support Inference</a:t>
            </a:r>
            <a:endParaRPr lang="en-US" sz="2000" i="1" dirty="0">
              <a:solidFill>
                <a:schemeClr val="tx1"/>
              </a:solidFill>
            </a:endParaRPr>
          </a:p>
        </p:txBody>
      </p:sp>
      <p:sp>
        <p:nvSpPr>
          <p:cNvPr id="12" name="Rounded Rectangle 11"/>
          <p:cNvSpPr/>
          <p:nvPr/>
        </p:nvSpPr>
        <p:spPr>
          <a:xfrm>
            <a:off x="914400" y="1600200"/>
            <a:ext cx="2133600" cy="6096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rPr>
              <a:t>Inference methods</a:t>
            </a:r>
            <a:endParaRPr lang="en-US" sz="2000" i="1" dirty="0">
              <a:solidFill>
                <a:schemeClr val="tx1"/>
              </a:solidFill>
            </a:endParaRPr>
          </a:p>
        </p:txBody>
      </p:sp>
      <p:cxnSp>
        <p:nvCxnSpPr>
          <p:cNvPr id="14" name="Straight Arrow Connector 13"/>
          <p:cNvCxnSpPr/>
          <p:nvPr/>
        </p:nvCxnSpPr>
        <p:spPr>
          <a:xfrm flipV="1">
            <a:off x="3048000" y="1219200"/>
            <a:ext cx="914400" cy="609600"/>
          </a:xfrm>
          <a:prstGeom prst="straightConnector1">
            <a:avLst/>
          </a:prstGeom>
          <a:ln w="412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3"/>
            <a:endCxn id="11" idx="1"/>
          </p:cNvCxnSpPr>
          <p:nvPr/>
        </p:nvCxnSpPr>
        <p:spPr>
          <a:xfrm>
            <a:off x="3048000" y="1905000"/>
            <a:ext cx="914400" cy="38100"/>
          </a:xfrm>
          <a:prstGeom prst="straightConnector1">
            <a:avLst/>
          </a:prstGeom>
          <a:ln w="412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62400" y="2514600"/>
            <a:ext cx="41148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tx1"/>
                </a:solidFill>
              </a:rPr>
              <a:t>Hierarchical Support Inference</a:t>
            </a:r>
            <a:endParaRPr lang="en-US" sz="2000" i="1" dirty="0">
              <a:solidFill>
                <a:schemeClr val="tx1"/>
              </a:solidFill>
            </a:endParaRPr>
          </a:p>
        </p:txBody>
      </p:sp>
      <p:cxnSp>
        <p:nvCxnSpPr>
          <p:cNvPr id="20" name="Straight Arrow Connector 19"/>
          <p:cNvCxnSpPr>
            <a:stCxn id="12" idx="3"/>
          </p:cNvCxnSpPr>
          <p:nvPr/>
        </p:nvCxnSpPr>
        <p:spPr>
          <a:xfrm>
            <a:off x="3048000" y="1905000"/>
            <a:ext cx="914400" cy="838200"/>
          </a:xfrm>
          <a:prstGeom prst="straightConnector1">
            <a:avLst/>
          </a:prstGeom>
          <a:ln w="41275">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44554"/>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4572000" cy="461665"/>
          </a:xfrm>
          <a:prstGeom prst="rect">
            <a:avLst/>
          </a:prstGeom>
          <a:noFill/>
        </p:spPr>
        <p:txBody>
          <a:bodyPr wrap="square" rtlCol="0">
            <a:spAutoFit/>
          </a:bodyPr>
          <a:lstStyle/>
          <a:p>
            <a:r>
              <a:rPr lang="en-US" sz="2400" i="1" dirty="0" smtClean="0">
                <a:solidFill>
                  <a:srgbClr val="0000FF"/>
                </a:solidFill>
              </a:rPr>
              <a:t>Features…</a:t>
            </a:r>
            <a:endParaRPr lang="en-US" sz="2400" i="1" dirty="0">
              <a:solidFill>
                <a:srgbClr val="0000FF"/>
              </a:solidFill>
            </a:endParaRPr>
          </a:p>
        </p:txBody>
      </p:sp>
      <p:grpSp>
        <p:nvGrpSpPr>
          <p:cNvPr id="13" name="Group 12"/>
          <p:cNvGrpSpPr/>
          <p:nvPr/>
        </p:nvGrpSpPr>
        <p:grpSpPr>
          <a:xfrm>
            <a:off x="4343400" y="914400"/>
            <a:ext cx="4210050" cy="4320416"/>
            <a:chOff x="4648200" y="762000"/>
            <a:chExt cx="4210050" cy="4320416"/>
          </a:xfrm>
        </p:grpSpPr>
        <p:pic>
          <p:nvPicPr>
            <p:cNvPr id="9" name="Picture 8" descr="proximity1_1.jpg"/>
            <p:cNvPicPr>
              <a:picLocks noChangeAspect="1"/>
            </p:cNvPicPr>
            <p:nvPr/>
          </p:nvPicPr>
          <p:blipFill>
            <a:blip r:embed="rId4" cstate="print"/>
            <a:stretch>
              <a:fillRect/>
            </a:stretch>
          </p:blipFill>
          <p:spPr>
            <a:xfrm>
              <a:off x="4648200" y="762000"/>
              <a:ext cx="2667000" cy="2057400"/>
            </a:xfrm>
            <a:prstGeom prst="rect">
              <a:avLst/>
            </a:prstGeom>
          </p:spPr>
        </p:pic>
        <p:pic>
          <p:nvPicPr>
            <p:cNvPr id="10" name="Picture 9" descr="proximity2_1.jpg"/>
            <p:cNvPicPr>
              <a:picLocks noChangeAspect="1"/>
            </p:cNvPicPr>
            <p:nvPr/>
          </p:nvPicPr>
          <p:blipFill>
            <a:blip r:embed="rId5"/>
            <a:stretch>
              <a:fillRect/>
            </a:stretch>
          </p:blipFill>
          <p:spPr>
            <a:xfrm>
              <a:off x="4706936" y="3048000"/>
              <a:ext cx="3979864" cy="2034416"/>
            </a:xfrm>
            <a:prstGeom prst="rect">
              <a:avLst/>
            </a:prstGeom>
          </p:spPr>
        </p:pic>
        <p:sp>
          <p:nvSpPr>
            <p:cNvPr id="11" name="TextBox 10"/>
            <p:cNvSpPr txBox="1"/>
            <p:nvPr/>
          </p:nvSpPr>
          <p:spPr>
            <a:xfrm>
              <a:off x="7315200" y="762000"/>
              <a:ext cx="1371600" cy="923330"/>
            </a:xfrm>
            <a:prstGeom prst="rect">
              <a:avLst/>
            </a:prstGeom>
            <a:noFill/>
          </p:spPr>
          <p:txBody>
            <a:bodyPr wrap="square" rtlCol="0">
              <a:spAutoFit/>
            </a:bodyPr>
            <a:lstStyle/>
            <a:p>
              <a:r>
                <a:rPr lang="en-US" b="1" dirty="0" smtClean="0">
                  <a:solidFill>
                    <a:srgbClr val="FF0000"/>
                  </a:solidFill>
                </a:rPr>
                <a:t>Close Proximity, </a:t>
              </a:r>
              <a:r>
                <a:rPr lang="en-US" b="1" dirty="0" err="1" smtClean="0">
                  <a:solidFill>
                    <a:srgbClr val="FF0000"/>
                  </a:solidFill>
                </a:rPr>
                <a:t>f</a:t>
              </a:r>
              <a:r>
                <a:rPr lang="en-US" b="1" baseline="-25000" dirty="0" err="1" smtClean="0">
                  <a:solidFill>
                    <a:srgbClr val="FF0000"/>
                  </a:solidFill>
                </a:rPr>
                <a:t>p</a:t>
              </a:r>
              <a:r>
                <a:rPr lang="en-US" b="1" dirty="0" smtClean="0">
                  <a:solidFill>
                    <a:srgbClr val="FF0000"/>
                  </a:solidFill>
                </a:rPr>
                <a:t> &lt; 1</a:t>
              </a:r>
              <a:endParaRPr lang="en-US" b="1" baseline="-25000" dirty="0">
                <a:solidFill>
                  <a:srgbClr val="FF0000"/>
                </a:solidFill>
              </a:endParaRPr>
            </a:p>
          </p:txBody>
        </p:sp>
        <p:sp>
          <p:nvSpPr>
            <p:cNvPr id="12" name="TextBox 11"/>
            <p:cNvSpPr txBox="1"/>
            <p:nvPr/>
          </p:nvSpPr>
          <p:spPr>
            <a:xfrm>
              <a:off x="7315200" y="2667000"/>
              <a:ext cx="1543050" cy="646331"/>
            </a:xfrm>
            <a:prstGeom prst="rect">
              <a:avLst/>
            </a:prstGeom>
            <a:noFill/>
          </p:spPr>
          <p:txBody>
            <a:bodyPr wrap="square" rtlCol="0">
              <a:spAutoFit/>
            </a:bodyPr>
            <a:lstStyle/>
            <a:p>
              <a:r>
                <a:rPr lang="en-US" b="1" dirty="0" smtClean="0">
                  <a:solidFill>
                    <a:srgbClr val="FF0000"/>
                  </a:solidFill>
                </a:rPr>
                <a:t>At distance, </a:t>
              </a:r>
              <a:r>
                <a:rPr lang="en-US" b="1" dirty="0" err="1" smtClean="0">
                  <a:solidFill>
                    <a:srgbClr val="FF0000"/>
                  </a:solidFill>
                </a:rPr>
                <a:t>f</a:t>
              </a:r>
              <a:r>
                <a:rPr lang="en-US" b="1" baseline="-25000" dirty="0" err="1" smtClean="0">
                  <a:solidFill>
                    <a:srgbClr val="FF0000"/>
                  </a:solidFill>
                </a:rPr>
                <a:t>p</a:t>
              </a:r>
              <a:r>
                <a:rPr lang="en-US" b="1" dirty="0" smtClean="0">
                  <a:solidFill>
                    <a:srgbClr val="FF0000"/>
                  </a:solidFill>
                </a:rPr>
                <a:t> &gt; 1</a:t>
              </a:r>
              <a:endParaRPr lang="en-US" b="1" dirty="0">
                <a:solidFill>
                  <a:srgbClr val="FF0000"/>
                </a:solidFill>
              </a:endParaRPr>
            </a:p>
          </p:txBody>
        </p:sp>
      </p:grpSp>
      <p:sp>
        <p:nvSpPr>
          <p:cNvPr id="14" name="Rounded Rectangle 13"/>
          <p:cNvSpPr/>
          <p:nvPr/>
        </p:nvSpPr>
        <p:spPr>
          <a:xfrm>
            <a:off x="4267200" y="838200"/>
            <a:ext cx="4191000" cy="4495800"/>
          </a:xfrm>
          <a:prstGeom prst="roundRect">
            <a:avLst>
              <a:gd name="adj" fmla="val 5309"/>
            </a:avLst>
          </a:prstGeom>
          <a:noFill/>
          <a:ln>
            <a:solidFill>
              <a:srgbClr val="8F2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p:cNvGraphicFramePr>
            <a:graphicFrameLocks noChangeAspect="1"/>
          </p:cNvGraphicFramePr>
          <p:nvPr/>
        </p:nvGraphicFramePr>
        <p:xfrm>
          <a:off x="5257800" y="5664200"/>
          <a:ext cx="2819400" cy="812800"/>
        </p:xfrm>
        <a:graphic>
          <a:graphicData uri="http://schemas.openxmlformats.org/presentationml/2006/ole">
            <p:oleObj spid="_x0000_s1026" name="Equation" r:id="rId6" imgW="1549080" imgH="520560" progId="Equation.3">
              <p:embed/>
            </p:oleObj>
          </a:graphicData>
        </a:graphic>
      </p:graphicFrame>
      <p:sp>
        <p:nvSpPr>
          <p:cNvPr id="15" name="Rounded Rectangle 14"/>
          <p:cNvSpPr/>
          <p:nvPr/>
        </p:nvSpPr>
        <p:spPr>
          <a:xfrm>
            <a:off x="533400" y="14478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rPr>
              <a:t>Proximity</a:t>
            </a:r>
            <a:endParaRPr lang="en-US" sz="2000" b="1" dirty="0">
              <a:solidFill>
                <a:schemeClr val="tx1"/>
              </a:solidFill>
            </a:endParaRPr>
          </a:p>
        </p:txBody>
      </p:sp>
    </p:spTree>
  </p:cSld>
  <p:clrMapOvr>
    <a:masterClrMapping/>
  </p:clrMapOvr>
  <p:transition advTm="9391"/>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4572000" cy="461665"/>
          </a:xfrm>
          <a:prstGeom prst="rect">
            <a:avLst/>
          </a:prstGeom>
          <a:noFill/>
        </p:spPr>
        <p:txBody>
          <a:bodyPr wrap="square" rtlCol="0">
            <a:spAutoFit/>
          </a:bodyPr>
          <a:lstStyle/>
          <a:p>
            <a:r>
              <a:rPr lang="en-US" sz="2400" i="1" dirty="0" smtClean="0">
                <a:solidFill>
                  <a:srgbClr val="0000FF"/>
                </a:solidFill>
              </a:rPr>
              <a:t>Features…</a:t>
            </a:r>
            <a:endParaRPr lang="en-US" sz="2400" i="1" dirty="0">
              <a:solidFill>
                <a:srgbClr val="0000FF"/>
              </a:solidFill>
            </a:endParaRPr>
          </a:p>
        </p:txBody>
      </p:sp>
      <p:sp>
        <p:nvSpPr>
          <p:cNvPr id="9" name="Rounded Rectangle 8"/>
          <p:cNvSpPr/>
          <p:nvPr/>
        </p:nvSpPr>
        <p:spPr>
          <a:xfrm>
            <a:off x="4267200" y="838200"/>
            <a:ext cx="4191000" cy="4267200"/>
          </a:xfrm>
          <a:prstGeom prst="roundRect">
            <a:avLst>
              <a:gd name="adj" fmla="val 5309"/>
            </a:avLst>
          </a:prstGeom>
          <a:noFill/>
          <a:ln>
            <a:solidFill>
              <a:srgbClr val="8F2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nvGraphicFramePr>
        <p:xfrm>
          <a:off x="4867275" y="5334000"/>
          <a:ext cx="3143250" cy="1162050"/>
        </p:xfrm>
        <a:graphic>
          <a:graphicData uri="http://schemas.openxmlformats.org/presentationml/2006/ole">
            <p:oleObj spid="_x0000_s2050" name="Equation" r:id="rId4" imgW="1904760" imgH="850680" progId="Equation.3">
              <p:embed/>
            </p:oleObj>
          </a:graphicData>
        </a:graphic>
      </p:graphicFrame>
      <p:pic>
        <p:nvPicPr>
          <p:cNvPr id="11" name="Picture 10" descr="boundaryRatio1.jpg"/>
          <p:cNvPicPr>
            <a:picLocks noChangeAspect="1"/>
          </p:cNvPicPr>
          <p:nvPr/>
        </p:nvPicPr>
        <p:blipFill>
          <a:blip r:embed="rId5"/>
          <a:stretch>
            <a:fillRect/>
          </a:stretch>
        </p:blipFill>
        <p:spPr>
          <a:xfrm>
            <a:off x="6353894" y="990600"/>
            <a:ext cx="1875706" cy="1836629"/>
          </a:xfrm>
          <a:prstGeom prst="rect">
            <a:avLst/>
          </a:prstGeom>
        </p:spPr>
      </p:pic>
      <p:pic>
        <p:nvPicPr>
          <p:cNvPr id="12" name="Picture 11" descr="boundaryRatio2.jpg"/>
          <p:cNvPicPr>
            <a:picLocks noChangeAspect="1"/>
          </p:cNvPicPr>
          <p:nvPr/>
        </p:nvPicPr>
        <p:blipFill>
          <a:blip r:embed="rId6"/>
          <a:stretch>
            <a:fillRect/>
          </a:stretch>
        </p:blipFill>
        <p:spPr>
          <a:xfrm>
            <a:off x="5486400" y="3200400"/>
            <a:ext cx="2699880" cy="1818867"/>
          </a:xfrm>
          <a:prstGeom prst="rect">
            <a:avLst/>
          </a:prstGeom>
        </p:spPr>
      </p:pic>
      <p:sp>
        <p:nvSpPr>
          <p:cNvPr id="13" name="TextBox 12"/>
          <p:cNvSpPr txBox="1"/>
          <p:nvPr/>
        </p:nvSpPr>
        <p:spPr>
          <a:xfrm>
            <a:off x="4343400" y="990600"/>
            <a:ext cx="1524000" cy="646331"/>
          </a:xfrm>
          <a:prstGeom prst="rect">
            <a:avLst/>
          </a:prstGeom>
          <a:noFill/>
        </p:spPr>
        <p:txBody>
          <a:bodyPr wrap="square" rtlCol="0">
            <a:spAutoFit/>
          </a:bodyPr>
          <a:lstStyle/>
          <a:p>
            <a:r>
              <a:rPr lang="en-US" b="1" dirty="0" smtClean="0">
                <a:solidFill>
                  <a:srgbClr val="FF0000"/>
                </a:solidFill>
              </a:rPr>
              <a:t>Significant overlap</a:t>
            </a:r>
            <a:endParaRPr lang="en-US" b="1" baseline="-25000" dirty="0">
              <a:solidFill>
                <a:srgbClr val="FF0000"/>
              </a:solidFill>
            </a:endParaRPr>
          </a:p>
        </p:txBody>
      </p:sp>
      <p:sp>
        <p:nvSpPr>
          <p:cNvPr id="14" name="TextBox 13"/>
          <p:cNvSpPr txBox="1"/>
          <p:nvPr/>
        </p:nvSpPr>
        <p:spPr>
          <a:xfrm>
            <a:off x="4343400" y="2895600"/>
            <a:ext cx="1524000" cy="646331"/>
          </a:xfrm>
          <a:prstGeom prst="rect">
            <a:avLst/>
          </a:prstGeom>
          <a:noFill/>
        </p:spPr>
        <p:txBody>
          <a:bodyPr wrap="square" rtlCol="0">
            <a:spAutoFit/>
          </a:bodyPr>
          <a:lstStyle/>
          <a:p>
            <a:r>
              <a:rPr lang="en-US" b="1" dirty="0" smtClean="0">
                <a:solidFill>
                  <a:srgbClr val="FF0000"/>
                </a:solidFill>
              </a:rPr>
              <a:t>Less overlap</a:t>
            </a:r>
            <a:endParaRPr lang="en-US" b="1" baseline="-25000" dirty="0">
              <a:solidFill>
                <a:srgbClr val="FF0000"/>
              </a:solidFill>
            </a:endParaRPr>
          </a:p>
        </p:txBody>
      </p:sp>
      <p:sp>
        <p:nvSpPr>
          <p:cNvPr id="15" name="Rounded Rectangle 14"/>
          <p:cNvSpPr/>
          <p:nvPr/>
        </p:nvSpPr>
        <p:spPr>
          <a:xfrm>
            <a:off x="533400" y="14478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Proximity</a:t>
            </a:r>
            <a:endParaRPr lang="en-US" sz="2000" b="1" dirty="0">
              <a:solidFill>
                <a:schemeClr val="bg1">
                  <a:lumMod val="85000"/>
                </a:schemeClr>
              </a:solidFill>
            </a:endParaRPr>
          </a:p>
        </p:txBody>
      </p:sp>
      <p:sp>
        <p:nvSpPr>
          <p:cNvPr id="16" name="Rounded Rectangle 15"/>
          <p:cNvSpPr/>
          <p:nvPr/>
        </p:nvSpPr>
        <p:spPr>
          <a:xfrm>
            <a:off x="533400" y="20574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rPr>
              <a:t>Boundary Ratio</a:t>
            </a:r>
            <a:endParaRPr lang="en-US" sz="2000" b="1" dirty="0">
              <a:solidFill>
                <a:schemeClr val="tx1"/>
              </a:solidFill>
            </a:endParaRPr>
          </a:p>
        </p:txBody>
      </p:sp>
    </p:spTree>
  </p:cSld>
  <p:clrMapOvr>
    <a:masterClrMapping/>
  </p:clrMapOvr>
  <p:transition advTm="5242"/>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4572000" cy="461665"/>
          </a:xfrm>
          <a:prstGeom prst="rect">
            <a:avLst/>
          </a:prstGeom>
          <a:noFill/>
        </p:spPr>
        <p:txBody>
          <a:bodyPr wrap="square" rtlCol="0">
            <a:spAutoFit/>
          </a:bodyPr>
          <a:lstStyle/>
          <a:p>
            <a:r>
              <a:rPr lang="en-US" sz="2400" i="1" dirty="0" smtClean="0">
                <a:solidFill>
                  <a:srgbClr val="0000FF"/>
                </a:solidFill>
              </a:rPr>
              <a:t>Features…</a:t>
            </a:r>
            <a:endParaRPr lang="en-US" sz="2400" i="1" dirty="0">
              <a:solidFill>
                <a:srgbClr val="0000FF"/>
              </a:solidFill>
            </a:endParaRPr>
          </a:p>
        </p:txBody>
      </p:sp>
      <p:sp>
        <p:nvSpPr>
          <p:cNvPr id="9" name="Rounded Rectangle 8"/>
          <p:cNvSpPr/>
          <p:nvPr/>
        </p:nvSpPr>
        <p:spPr>
          <a:xfrm>
            <a:off x="4267200" y="838200"/>
            <a:ext cx="4191000" cy="4495800"/>
          </a:xfrm>
          <a:prstGeom prst="roundRect">
            <a:avLst>
              <a:gd name="adj" fmla="val 5309"/>
            </a:avLst>
          </a:prstGeom>
          <a:noFill/>
          <a:ln>
            <a:solidFill>
              <a:srgbClr val="8F2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74" name="Object 2"/>
          <p:cNvGraphicFramePr>
            <a:graphicFrameLocks noChangeAspect="1"/>
          </p:cNvGraphicFramePr>
          <p:nvPr/>
        </p:nvGraphicFramePr>
        <p:xfrm>
          <a:off x="4373563" y="5486400"/>
          <a:ext cx="3919537" cy="814388"/>
        </p:xfrm>
        <a:graphic>
          <a:graphicData uri="http://schemas.openxmlformats.org/presentationml/2006/ole">
            <p:oleObj spid="_x0000_s3074" name="Equation" r:id="rId4" imgW="1625400" imgH="393480" progId="Equation.3">
              <p:embed/>
            </p:oleObj>
          </a:graphicData>
        </a:graphic>
      </p:graphicFrame>
      <p:pic>
        <p:nvPicPr>
          <p:cNvPr id="10" name="Picture 9" descr="depthBoundary1.jpg"/>
          <p:cNvPicPr>
            <a:picLocks noChangeAspect="1"/>
          </p:cNvPicPr>
          <p:nvPr/>
        </p:nvPicPr>
        <p:blipFill>
          <a:blip r:embed="rId5" cstate="print"/>
          <a:stretch>
            <a:fillRect/>
          </a:stretch>
        </p:blipFill>
        <p:spPr>
          <a:xfrm>
            <a:off x="4572000" y="990600"/>
            <a:ext cx="1941016" cy="1103376"/>
          </a:xfrm>
          <a:prstGeom prst="rect">
            <a:avLst/>
          </a:prstGeom>
        </p:spPr>
      </p:pic>
      <p:pic>
        <p:nvPicPr>
          <p:cNvPr id="11" name="Picture 10" descr="depthBoundary2.jpg"/>
          <p:cNvPicPr>
            <a:picLocks noChangeAspect="1"/>
          </p:cNvPicPr>
          <p:nvPr/>
        </p:nvPicPr>
        <p:blipFill>
          <a:blip r:embed="rId6" cstate="print"/>
          <a:stretch>
            <a:fillRect/>
          </a:stretch>
        </p:blipFill>
        <p:spPr>
          <a:xfrm>
            <a:off x="4648200" y="2362200"/>
            <a:ext cx="1688979" cy="1084884"/>
          </a:xfrm>
          <a:prstGeom prst="rect">
            <a:avLst/>
          </a:prstGeom>
        </p:spPr>
      </p:pic>
      <p:pic>
        <p:nvPicPr>
          <p:cNvPr id="12" name="Picture 11" descr="depthBoundary3.jpg"/>
          <p:cNvPicPr>
            <a:picLocks noChangeAspect="1"/>
          </p:cNvPicPr>
          <p:nvPr/>
        </p:nvPicPr>
        <p:blipFill>
          <a:blip r:embed="rId7"/>
          <a:stretch>
            <a:fillRect/>
          </a:stretch>
        </p:blipFill>
        <p:spPr>
          <a:xfrm>
            <a:off x="4648200" y="3733800"/>
            <a:ext cx="2284704" cy="1082829"/>
          </a:xfrm>
          <a:prstGeom prst="rect">
            <a:avLst/>
          </a:prstGeom>
        </p:spPr>
      </p:pic>
      <p:sp>
        <p:nvSpPr>
          <p:cNvPr id="13" name="TextBox 12"/>
          <p:cNvSpPr txBox="1"/>
          <p:nvPr/>
        </p:nvSpPr>
        <p:spPr>
          <a:xfrm>
            <a:off x="6781800" y="990600"/>
            <a:ext cx="1981200" cy="646331"/>
          </a:xfrm>
          <a:prstGeom prst="rect">
            <a:avLst/>
          </a:prstGeom>
          <a:noFill/>
        </p:spPr>
        <p:txBody>
          <a:bodyPr wrap="square" rtlCol="0">
            <a:spAutoFit/>
          </a:bodyPr>
          <a:lstStyle/>
          <a:p>
            <a:r>
              <a:rPr lang="en-US" b="1" dirty="0" smtClean="0">
                <a:solidFill>
                  <a:srgbClr val="FF0000"/>
                </a:solidFill>
              </a:rPr>
              <a:t>Visual Occlusion</a:t>
            </a:r>
            <a:endParaRPr lang="en-US" b="1" baseline="-25000" dirty="0">
              <a:solidFill>
                <a:srgbClr val="FF0000"/>
              </a:solidFill>
            </a:endParaRPr>
          </a:p>
        </p:txBody>
      </p:sp>
      <p:sp>
        <p:nvSpPr>
          <p:cNvPr id="14" name="TextBox 13"/>
          <p:cNvSpPr txBox="1"/>
          <p:nvPr/>
        </p:nvSpPr>
        <p:spPr>
          <a:xfrm>
            <a:off x="6781800" y="2133600"/>
            <a:ext cx="1752600" cy="646331"/>
          </a:xfrm>
          <a:prstGeom prst="rect">
            <a:avLst/>
          </a:prstGeom>
          <a:noFill/>
        </p:spPr>
        <p:txBody>
          <a:bodyPr wrap="square" rtlCol="0">
            <a:spAutoFit/>
          </a:bodyPr>
          <a:lstStyle/>
          <a:p>
            <a:r>
              <a:rPr lang="en-US" b="1" dirty="0" smtClean="0">
                <a:solidFill>
                  <a:srgbClr val="FF0000"/>
                </a:solidFill>
              </a:rPr>
              <a:t>Side view: actual contact</a:t>
            </a:r>
            <a:endParaRPr lang="en-US" b="1" baseline="-25000" dirty="0">
              <a:solidFill>
                <a:srgbClr val="FF0000"/>
              </a:solidFill>
            </a:endParaRPr>
          </a:p>
        </p:txBody>
      </p:sp>
      <p:sp>
        <p:nvSpPr>
          <p:cNvPr id="15" name="TextBox 14"/>
          <p:cNvSpPr txBox="1"/>
          <p:nvPr/>
        </p:nvSpPr>
        <p:spPr>
          <a:xfrm>
            <a:off x="6781800" y="3276600"/>
            <a:ext cx="1524000" cy="646331"/>
          </a:xfrm>
          <a:prstGeom prst="rect">
            <a:avLst/>
          </a:prstGeom>
          <a:noFill/>
        </p:spPr>
        <p:txBody>
          <a:bodyPr wrap="square" rtlCol="0">
            <a:spAutoFit/>
          </a:bodyPr>
          <a:lstStyle/>
          <a:p>
            <a:r>
              <a:rPr lang="en-US" b="1" dirty="0" smtClean="0">
                <a:solidFill>
                  <a:srgbClr val="FF0000"/>
                </a:solidFill>
              </a:rPr>
              <a:t>Side view: no contact</a:t>
            </a:r>
            <a:endParaRPr lang="en-US" b="1" baseline="-25000" dirty="0">
              <a:solidFill>
                <a:srgbClr val="FF0000"/>
              </a:solidFill>
            </a:endParaRPr>
          </a:p>
        </p:txBody>
      </p:sp>
      <p:sp>
        <p:nvSpPr>
          <p:cNvPr id="16" name="TextBox 15"/>
          <p:cNvSpPr txBox="1"/>
          <p:nvPr/>
        </p:nvSpPr>
        <p:spPr>
          <a:xfrm>
            <a:off x="8382000" y="5486400"/>
            <a:ext cx="76200" cy="276999"/>
          </a:xfrm>
          <a:prstGeom prst="rect">
            <a:avLst/>
          </a:prstGeom>
          <a:noFill/>
        </p:spPr>
        <p:txBody>
          <a:bodyPr wrap="square" rtlCol="0">
            <a:spAutoFit/>
          </a:bodyPr>
          <a:lstStyle/>
          <a:p>
            <a:r>
              <a:rPr lang="en-US" baseline="30000" dirty="0" smtClean="0"/>
              <a:t>1</a:t>
            </a:r>
            <a:endParaRPr lang="en-US" baseline="30000" dirty="0"/>
          </a:p>
        </p:txBody>
      </p:sp>
      <p:sp>
        <p:nvSpPr>
          <p:cNvPr id="17" name="TextBox 16"/>
          <p:cNvSpPr txBox="1"/>
          <p:nvPr/>
        </p:nvSpPr>
        <p:spPr>
          <a:xfrm>
            <a:off x="381000" y="6477000"/>
            <a:ext cx="8534400" cy="307777"/>
          </a:xfrm>
          <a:prstGeom prst="rect">
            <a:avLst/>
          </a:prstGeom>
          <a:noFill/>
        </p:spPr>
        <p:txBody>
          <a:bodyPr wrap="square" rtlCol="0">
            <a:spAutoFit/>
          </a:bodyPr>
          <a:lstStyle/>
          <a:p>
            <a:r>
              <a:rPr lang="en-US" sz="1400" baseline="30000" dirty="0" smtClean="0"/>
              <a:t>1</a:t>
            </a:r>
            <a:r>
              <a:rPr lang="en-US" sz="1400" dirty="0" smtClean="0"/>
              <a:t> </a:t>
            </a:r>
            <a:r>
              <a:rPr lang="en-US" sz="1400" i="1" dirty="0" err="1" smtClean="0"/>
              <a:t>Mishra</a:t>
            </a:r>
            <a:r>
              <a:rPr lang="en-US" sz="1400" i="1" dirty="0" smtClean="0"/>
              <a:t> et al.</a:t>
            </a:r>
            <a:r>
              <a:rPr lang="en-US" sz="1400" dirty="0" smtClean="0"/>
              <a:t>,  “Segmenting simple objects using RGB-D”, ICRA’12</a:t>
            </a:r>
            <a:endParaRPr lang="en-US" sz="1400" baseline="-25000" dirty="0"/>
          </a:p>
        </p:txBody>
      </p:sp>
      <p:sp>
        <p:nvSpPr>
          <p:cNvPr id="18" name="Rounded Rectangle 17"/>
          <p:cNvSpPr/>
          <p:nvPr/>
        </p:nvSpPr>
        <p:spPr>
          <a:xfrm>
            <a:off x="533400" y="14478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Proximity</a:t>
            </a:r>
            <a:endParaRPr lang="en-US" sz="2000" b="1" dirty="0">
              <a:solidFill>
                <a:schemeClr val="bg1">
                  <a:lumMod val="85000"/>
                </a:schemeClr>
              </a:solidFill>
            </a:endParaRPr>
          </a:p>
        </p:txBody>
      </p:sp>
      <p:sp>
        <p:nvSpPr>
          <p:cNvPr id="19" name="Rounded Rectangle 18"/>
          <p:cNvSpPr/>
          <p:nvPr/>
        </p:nvSpPr>
        <p:spPr>
          <a:xfrm>
            <a:off x="533400" y="20574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Boundary Ratio</a:t>
            </a:r>
            <a:endParaRPr lang="en-US" sz="2000" b="1" dirty="0">
              <a:solidFill>
                <a:schemeClr val="bg1">
                  <a:lumMod val="85000"/>
                </a:schemeClr>
              </a:solidFill>
            </a:endParaRPr>
          </a:p>
        </p:txBody>
      </p:sp>
      <p:sp>
        <p:nvSpPr>
          <p:cNvPr id="20" name="Rounded Rectangle 19"/>
          <p:cNvSpPr/>
          <p:nvPr/>
        </p:nvSpPr>
        <p:spPr>
          <a:xfrm>
            <a:off x="533400" y="26670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rPr>
              <a:t>Depth Boundary</a:t>
            </a:r>
            <a:endParaRPr lang="en-US" sz="2000" b="1" dirty="0">
              <a:solidFill>
                <a:schemeClr val="tx1"/>
              </a:solidFill>
            </a:endParaRPr>
          </a:p>
        </p:txBody>
      </p:sp>
    </p:spTree>
  </p:cSld>
  <p:clrMapOvr>
    <a:masterClrMapping/>
  </p:clrMapOvr>
  <p:transition advTm="7769"/>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4572000" cy="461665"/>
          </a:xfrm>
          <a:prstGeom prst="rect">
            <a:avLst/>
          </a:prstGeom>
          <a:noFill/>
        </p:spPr>
        <p:txBody>
          <a:bodyPr wrap="square" rtlCol="0">
            <a:spAutoFit/>
          </a:bodyPr>
          <a:lstStyle/>
          <a:p>
            <a:r>
              <a:rPr lang="en-US" sz="2400" i="1" dirty="0" smtClean="0">
                <a:solidFill>
                  <a:srgbClr val="0000FF"/>
                </a:solidFill>
              </a:rPr>
              <a:t>Features…</a:t>
            </a:r>
            <a:endParaRPr lang="en-US" sz="2400" i="1" dirty="0">
              <a:solidFill>
                <a:srgbClr val="0000FF"/>
              </a:solidFill>
            </a:endParaRPr>
          </a:p>
        </p:txBody>
      </p:sp>
      <p:sp>
        <p:nvSpPr>
          <p:cNvPr id="9" name="Rounded Rectangle 8"/>
          <p:cNvSpPr/>
          <p:nvPr/>
        </p:nvSpPr>
        <p:spPr>
          <a:xfrm>
            <a:off x="4267200" y="838200"/>
            <a:ext cx="4191000" cy="4267200"/>
          </a:xfrm>
          <a:prstGeom prst="roundRect">
            <a:avLst>
              <a:gd name="adj" fmla="val 5309"/>
            </a:avLst>
          </a:prstGeom>
          <a:noFill/>
          <a:ln>
            <a:solidFill>
              <a:srgbClr val="8F2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2"/>
          <p:cNvGraphicFramePr>
            <a:graphicFrameLocks noChangeAspect="1"/>
          </p:cNvGraphicFramePr>
          <p:nvPr/>
        </p:nvGraphicFramePr>
        <p:xfrm>
          <a:off x="4449763" y="5399088"/>
          <a:ext cx="3767137" cy="1262062"/>
        </p:xfrm>
        <a:graphic>
          <a:graphicData uri="http://schemas.openxmlformats.org/presentationml/2006/ole">
            <p:oleObj spid="_x0000_s4098" name="Equation" r:id="rId4" imgW="1562040" imgH="609480" progId="Equation.3">
              <p:embed/>
            </p:oleObj>
          </a:graphicData>
        </a:graphic>
      </p:graphicFrame>
      <p:pic>
        <p:nvPicPr>
          <p:cNvPr id="11" name="Picture 10" descr="containment1.jpg"/>
          <p:cNvPicPr>
            <a:picLocks noChangeAspect="1"/>
          </p:cNvPicPr>
          <p:nvPr/>
        </p:nvPicPr>
        <p:blipFill>
          <a:blip r:embed="rId5"/>
          <a:stretch>
            <a:fillRect/>
          </a:stretch>
        </p:blipFill>
        <p:spPr>
          <a:xfrm>
            <a:off x="4991976" y="1057008"/>
            <a:ext cx="1395984" cy="1804416"/>
          </a:xfrm>
          <a:prstGeom prst="rect">
            <a:avLst/>
          </a:prstGeom>
        </p:spPr>
      </p:pic>
      <p:pic>
        <p:nvPicPr>
          <p:cNvPr id="12" name="Picture 11" descr="containment2.jpg"/>
          <p:cNvPicPr>
            <a:picLocks noChangeAspect="1"/>
          </p:cNvPicPr>
          <p:nvPr/>
        </p:nvPicPr>
        <p:blipFill>
          <a:blip r:embed="rId6"/>
          <a:stretch>
            <a:fillRect/>
          </a:stretch>
        </p:blipFill>
        <p:spPr>
          <a:xfrm>
            <a:off x="4724400" y="3310354"/>
            <a:ext cx="2231136" cy="1627632"/>
          </a:xfrm>
          <a:prstGeom prst="rect">
            <a:avLst/>
          </a:prstGeom>
        </p:spPr>
      </p:pic>
      <p:sp>
        <p:nvSpPr>
          <p:cNvPr id="13" name="TextBox 12"/>
          <p:cNvSpPr txBox="1"/>
          <p:nvPr/>
        </p:nvSpPr>
        <p:spPr>
          <a:xfrm>
            <a:off x="6553200" y="1066800"/>
            <a:ext cx="1981200" cy="369332"/>
          </a:xfrm>
          <a:prstGeom prst="rect">
            <a:avLst/>
          </a:prstGeom>
          <a:noFill/>
        </p:spPr>
        <p:txBody>
          <a:bodyPr wrap="square" rtlCol="0">
            <a:spAutoFit/>
          </a:bodyPr>
          <a:lstStyle/>
          <a:p>
            <a:r>
              <a:rPr lang="en-US" b="1" dirty="0" smtClean="0">
                <a:solidFill>
                  <a:srgbClr val="FF0000"/>
                </a:solidFill>
              </a:rPr>
              <a:t>Containment</a:t>
            </a:r>
            <a:endParaRPr lang="en-US" b="1" baseline="-25000" dirty="0">
              <a:solidFill>
                <a:srgbClr val="FF0000"/>
              </a:solidFill>
            </a:endParaRPr>
          </a:p>
        </p:txBody>
      </p:sp>
      <p:sp>
        <p:nvSpPr>
          <p:cNvPr id="14" name="TextBox 13"/>
          <p:cNvSpPr txBox="1"/>
          <p:nvPr/>
        </p:nvSpPr>
        <p:spPr>
          <a:xfrm>
            <a:off x="6553200" y="2895600"/>
            <a:ext cx="1981200" cy="369332"/>
          </a:xfrm>
          <a:prstGeom prst="rect">
            <a:avLst/>
          </a:prstGeom>
          <a:noFill/>
        </p:spPr>
        <p:txBody>
          <a:bodyPr wrap="square" rtlCol="0">
            <a:spAutoFit/>
          </a:bodyPr>
          <a:lstStyle/>
          <a:p>
            <a:r>
              <a:rPr lang="en-US" b="1" dirty="0" smtClean="0">
                <a:solidFill>
                  <a:srgbClr val="FF0000"/>
                </a:solidFill>
              </a:rPr>
              <a:t>No containment</a:t>
            </a:r>
            <a:endParaRPr lang="en-US" b="1" baseline="-25000" dirty="0">
              <a:solidFill>
                <a:srgbClr val="FF0000"/>
              </a:solidFill>
            </a:endParaRPr>
          </a:p>
        </p:txBody>
      </p:sp>
      <p:sp>
        <p:nvSpPr>
          <p:cNvPr id="19" name="Rounded Rectangle 18"/>
          <p:cNvSpPr/>
          <p:nvPr/>
        </p:nvSpPr>
        <p:spPr>
          <a:xfrm>
            <a:off x="533400" y="14478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Proximity</a:t>
            </a:r>
            <a:endParaRPr lang="en-US" sz="2000" b="1" dirty="0">
              <a:solidFill>
                <a:schemeClr val="bg1">
                  <a:lumMod val="85000"/>
                </a:schemeClr>
              </a:solidFill>
            </a:endParaRPr>
          </a:p>
        </p:txBody>
      </p:sp>
      <p:sp>
        <p:nvSpPr>
          <p:cNvPr id="20" name="Rounded Rectangle 19"/>
          <p:cNvSpPr/>
          <p:nvPr/>
        </p:nvSpPr>
        <p:spPr>
          <a:xfrm>
            <a:off x="533400" y="20574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Boundary Ratio</a:t>
            </a:r>
            <a:endParaRPr lang="en-US" sz="2000" b="1" dirty="0">
              <a:solidFill>
                <a:schemeClr val="bg1">
                  <a:lumMod val="85000"/>
                </a:schemeClr>
              </a:solidFill>
            </a:endParaRPr>
          </a:p>
        </p:txBody>
      </p:sp>
      <p:sp>
        <p:nvSpPr>
          <p:cNvPr id="21" name="Rounded Rectangle 20"/>
          <p:cNvSpPr/>
          <p:nvPr/>
        </p:nvSpPr>
        <p:spPr>
          <a:xfrm>
            <a:off x="533400" y="26670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Depth Boundary</a:t>
            </a:r>
            <a:endParaRPr lang="en-US" sz="2000" b="1" dirty="0">
              <a:solidFill>
                <a:schemeClr val="bg1">
                  <a:lumMod val="85000"/>
                </a:schemeClr>
              </a:solidFill>
            </a:endParaRPr>
          </a:p>
        </p:txBody>
      </p:sp>
      <p:sp>
        <p:nvSpPr>
          <p:cNvPr id="22" name="Rounded Rectangle 21"/>
          <p:cNvSpPr/>
          <p:nvPr/>
        </p:nvSpPr>
        <p:spPr>
          <a:xfrm>
            <a:off x="533400" y="32766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rPr>
              <a:t>Containment	</a:t>
            </a:r>
            <a:endParaRPr lang="en-US" sz="2000" b="1" dirty="0">
              <a:solidFill>
                <a:schemeClr val="tx1"/>
              </a:solidFill>
            </a:endParaRPr>
          </a:p>
        </p:txBody>
      </p:sp>
    </p:spTree>
  </p:cSld>
  <p:clrMapOvr>
    <a:masterClrMapping/>
  </p:clrMapOvr>
  <p:transition advTm="7925"/>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4572000" cy="461665"/>
          </a:xfrm>
          <a:prstGeom prst="rect">
            <a:avLst/>
          </a:prstGeom>
          <a:noFill/>
        </p:spPr>
        <p:txBody>
          <a:bodyPr wrap="square" rtlCol="0">
            <a:spAutoFit/>
          </a:bodyPr>
          <a:lstStyle/>
          <a:p>
            <a:r>
              <a:rPr lang="en-US" sz="2400" i="1" dirty="0" smtClean="0">
                <a:solidFill>
                  <a:srgbClr val="0000FF"/>
                </a:solidFill>
              </a:rPr>
              <a:t>Features…</a:t>
            </a:r>
            <a:endParaRPr lang="en-US" sz="2400" i="1" dirty="0">
              <a:solidFill>
                <a:srgbClr val="0000FF"/>
              </a:solidFill>
            </a:endParaRPr>
          </a:p>
        </p:txBody>
      </p:sp>
      <p:sp>
        <p:nvSpPr>
          <p:cNvPr id="3" name="Rounded Rectangle 2"/>
          <p:cNvSpPr/>
          <p:nvPr/>
        </p:nvSpPr>
        <p:spPr>
          <a:xfrm>
            <a:off x="533400" y="14478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Proximity</a:t>
            </a:r>
            <a:endParaRPr lang="en-US" sz="2000" b="1" dirty="0">
              <a:solidFill>
                <a:schemeClr val="bg1">
                  <a:lumMod val="85000"/>
                </a:schemeClr>
              </a:solidFill>
            </a:endParaRPr>
          </a:p>
        </p:txBody>
      </p:sp>
      <p:sp>
        <p:nvSpPr>
          <p:cNvPr id="5" name="Rounded Rectangle 4"/>
          <p:cNvSpPr/>
          <p:nvPr/>
        </p:nvSpPr>
        <p:spPr>
          <a:xfrm>
            <a:off x="533400" y="20574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Boundary Ratio</a:t>
            </a:r>
            <a:endParaRPr lang="en-US" sz="2000" b="1" dirty="0">
              <a:solidFill>
                <a:schemeClr val="bg1">
                  <a:lumMod val="85000"/>
                </a:schemeClr>
              </a:solidFill>
            </a:endParaRPr>
          </a:p>
        </p:txBody>
      </p:sp>
      <p:sp>
        <p:nvSpPr>
          <p:cNvPr id="6" name="Rounded Rectangle 5"/>
          <p:cNvSpPr/>
          <p:nvPr/>
        </p:nvSpPr>
        <p:spPr>
          <a:xfrm>
            <a:off x="533400" y="26670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Depth Boundary</a:t>
            </a:r>
            <a:endParaRPr lang="en-US" sz="2000" b="1" dirty="0">
              <a:solidFill>
                <a:schemeClr val="bg1">
                  <a:lumMod val="85000"/>
                </a:schemeClr>
              </a:solidFill>
            </a:endParaRPr>
          </a:p>
        </p:txBody>
      </p:sp>
      <p:sp>
        <p:nvSpPr>
          <p:cNvPr id="7" name="Rounded Rectangle 6"/>
          <p:cNvSpPr/>
          <p:nvPr/>
        </p:nvSpPr>
        <p:spPr>
          <a:xfrm>
            <a:off x="533400" y="32766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lumMod val="85000"/>
                  </a:schemeClr>
                </a:solidFill>
              </a:rPr>
              <a:t>Containment	</a:t>
            </a:r>
            <a:endParaRPr lang="en-US" sz="2000" b="1" dirty="0">
              <a:solidFill>
                <a:schemeClr val="bg1">
                  <a:lumMod val="85000"/>
                </a:schemeClr>
              </a:solidFill>
            </a:endParaRPr>
          </a:p>
        </p:txBody>
      </p:sp>
      <p:sp>
        <p:nvSpPr>
          <p:cNvPr id="8" name="Rounded Rectangle 7"/>
          <p:cNvSpPr/>
          <p:nvPr/>
        </p:nvSpPr>
        <p:spPr>
          <a:xfrm>
            <a:off x="533400" y="3886200"/>
            <a:ext cx="2590800" cy="381000"/>
          </a:xfrm>
          <a:prstGeom prst="roundRect">
            <a:avLst/>
          </a:prstGeom>
          <a:noFill/>
          <a:ln w="38100">
            <a:solidFill>
              <a:srgbClr val="EFF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rPr>
              <a:t>Relative Stability</a:t>
            </a:r>
            <a:endParaRPr lang="en-US" sz="2000" b="1" dirty="0">
              <a:solidFill>
                <a:schemeClr val="tx1"/>
              </a:solidFill>
            </a:endParaRPr>
          </a:p>
        </p:txBody>
      </p:sp>
      <p:sp>
        <p:nvSpPr>
          <p:cNvPr id="9" name="Rounded Rectangle 8"/>
          <p:cNvSpPr/>
          <p:nvPr/>
        </p:nvSpPr>
        <p:spPr>
          <a:xfrm>
            <a:off x="4267200" y="838200"/>
            <a:ext cx="4343400" cy="4495800"/>
          </a:xfrm>
          <a:prstGeom prst="roundRect">
            <a:avLst>
              <a:gd name="adj" fmla="val 5309"/>
            </a:avLst>
          </a:prstGeom>
          <a:noFill/>
          <a:ln>
            <a:solidFill>
              <a:srgbClr val="8F2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2"/>
          <p:cNvGraphicFramePr>
            <a:graphicFrameLocks noChangeAspect="1"/>
          </p:cNvGraphicFramePr>
          <p:nvPr/>
        </p:nvGraphicFramePr>
        <p:xfrm>
          <a:off x="4648200" y="5486401"/>
          <a:ext cx="3581400" cy="1066800"/>
        </p:xfrm>
        <a:graphic>
          <a:graphicData uri="http://schemas.openxmlformats.org/presentationml/2006/ole">
            <p:oleObj spid="_x0000_s5122" name="Equation" r:id="rId4" imgW="2171520" imgH="672840" progId="Equation.3">
              <p:embed/>
            </p:oleObj>
          </a:graphicData>
        </a:graphic>
      </p:graphicFrame>
      <p:pic>
        <p:nvPicPr>
          <p:cNvPr id="15" name="Picture 14" descr="stability1.jpg"/>
          <p:cNvPicPr>
            <a:picLocks noChangeAspect="1"/>
          </p:cNvPicPr>
          <p:nvPr/>
        </p:nvPicPr>
        <p:blipFill>
          <a:blip r:embed="rId5"/>
          <a:stretch>
            <a:fillRect/>
          </a:stretch>
        </p:blipFill>
        <p:spPr>
          <a:xfrm>
            <a:off x="4724400" y="3352800"/>
            <a:ext cx="3405788" cy="1920240"/>
          </a:xfrm>
          <a:prstGeom prst="rect">
            <a:avLst/>
          </a:prstGeom>
        </p:spPr>
      </p:pic>
      <p:pic>
        <p:nvPicPr>
          <p:cNvPr id="16" name="Picture 15" descr="stability2.jpg"/>
          <p:cNvPicPr>
            <a:picLocks noChangeAspect="1"/>
          </p:cNvPicPr>
          <p:nvPr/>
        </p:nvPicPr>
        <p:blipFill>
          <a:blip r:embed="rId6"/>
          <a:stretch>
            <a:fillRect/>
          </a:stretch>
        </p:blipFill>
        <p:spPr>
          <a:xfrm>
            <a:off x="4572000" y="1219199"/>
            <a:ext cx="3276600" cy="1884253"/>
          </a:xfrm>
          <a:prstGeom prst="rect">
            <a:avLst/>
          </a:prstGeom>
        </p:spPr>
      </p:pic>
      <p:sp>
        <p:nvSpPr>
          <p:cNvPr id="13" name="TextBox 12"/>
          <p:cNvSpPr txBox="1"/>
          <p:nvPr/>
        </p:nvSpPr>
        <p:spPr>
          <a:xfrm>
            <a:off x="6934200" y="1066800"/>
            <a:ext cx="1676400" cy="369332"/>
          </a:xfrm>
          <a:prstGeom prst="rect">
            <a:avLst/>
          </a:prstGeom>
          <a:noFill/>
        </p:spPr>
        <p:txBody>
          <a:bodyPr wrap="square" rtlCol="0">
            <a:spAutoFit/>
          </a:bodyPr>
          <a:lstStyle/>
          <a:p>
            <a:r>
              <a:rPr lang="en-US" b="1" dirty="0" smtClean="0">
                <a:solidFill>
                  <a:srgbClr val="FF0000"/>
                </a:solidFill>
              </a:rPr>
              <a:t>Stable object</a:t>
            </a:r>
            <a:endParaRPr lang="en-US" b="1" baseline="-25000" dirty="0">
              <a:solidFill>
                <a:srgbClr val="FF0000"/>
              </a:solidFill>
            </a:endParaRPr>
          </a:p>
        </p:txBody>
      </p:sp>
      <p:sp>
        <p:nvSpPr>
          <p:cNvPr id="14" name="TextBox 13"/>
          <p:cNvSpPr txBox="1"/>
          <p:nvPr/>
        </p:nvSpPr>
        <p:spPr>
          <a:xfrm>
            <a:off x="7162800" y="3200400"/>
            <a:ext cx="1295400" cy="646331"/>
          </a:xfrm>
          <a:prstGeom prst="rect">
            <a:avLst/>
          </a:prstGeom>
          <a:noFill/>
        </p:spPr>
        <p:txBody>
          <a:bodyPr wrap="square" rtlCol="0">
            <a:spAutoFit/>
          </a:bodyPr>
          <a:lstStyle/>
          <a:p>
            <a:r>
              <a:rPr lang="en-US" b="1" dirty="0" smtClean="0">
                <a:solidFill>
                  <a:srgbClr val="FF0000"/>
                </a:solidFill>
              </a:rPr>
              <a:t> Unstable object</a:t>
            </a:r>
            <a:endParaRPr lang="en-US" b="1" baseline="-25000" dirty="0">
              <a:solidFill>
                <a:srgbClr val="FF0000"/>
              </a:solidFill>
            </a:endParaRPr>
          </a:p>
        </p:txBody>
      </p:sp>
    </p:spTree>
  </p:cSld>
  <p:clrMapOvr>
    <a:masterClrMapping/>
  </p:clrMapOvr>
  <p:transition advTm="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528935"/>
            <a:ext cx="6019800" cy="461665"/>
          </a:xfrm>
          <a:prstGeom prst="rect">
            <a:avLst/>
          </a:prstGeom>
          <a:noFill/>
        </p:spPr>
        <p:txBody>
          <a:bodyPr wrap="square" rtlCol="0">
            <a:spAutoFit/>
          </a:bodyPr>
          <a:lstStyle/>
          <a:p>
            <a:r>
              <a:rPr lang="en-US" sz="2400" i="1" dirty="0" smtClean="0">
                <a:solidFill>
                  <a:srgbClr val="0000FF"/>
                </a:solidFill>
              </a:rPr>
              <a:t>MAP support inference approach*</a:t>
            </a:r>
            <a:endParaRPr lang="en-US" sz="2400" i="1" dirty="0">
              <a:solidFill>
                <a:srgbClr val="0000FF"/>
              </a:solidFill>
            </a:endParaRPr>
          </a:p>
        </p:txBody>
      </p:sp>
      <p:sp>
        <p:nvSpPr>
          <p:cNvPr id="6" name="TextBox 5"/>
          <p:cNvSpPr txBox="1"/>
          <p:nvPr/>
        </p:nvSpPr>
        <p:spPr>
          <a:xfrm>
            <a:off x="838200" y="6352401"/>
            <a:ext cx="7620000" cy="276999"/>
          </a:xfrm>
          <a:prstGeom prst="rect">
            <a:avLst/>
          </a:prstGeom>
          <a:noFill/>
        </p:spPr>
        <p:txBody>
          <a:bodyPr wrap="square" rtlCol="0">
            <a:spAutoFit/>
          </a:bodyPr>
          <a:lstStyle/>
          <a:p>
            <a:r>
              <a:rPr lang="en-US" baseline="30000" dirty="0" smtClean="0"/>
              <a:t>*</a:t>
            </a:r>
            <a:r>
              <a:rPr lang="en-US" sz="1200" dirty="0" smtClean="0"/>
              <a:t> </a:t>
            </a:r>
            <a:r>
              <a:rPr lang="en-US" sz="1200" dirty="0" err="1" smtClean="0"/>
              <a:t>Silberman</a:t>
            </a:r>
            <a:r>
              <a:rPr lang="en-US" sz="1200" dirty="0" smtClean="0"/>
              <a:t> et al., “Indoor segmentation and support inference from RGBD images”, in </a:t>
            </a:r>
            <a:r>
              <a:rPr lang="en-US" sz="1200" i="1" dirty="0" smtClean="0"/>
              <a:t>ECCV, 2012</a:t>
            </a:r>
            <a:endParaRPr lang="en-US" sz="1200" dirty="0"/>
          </a:p>
        </p:txBody>
      </p:sp>
      <p:sp>
        <p:nvSpPr>
          <p:cNvPr id="9" name="Rounded Rectangle 8"/>
          <p:cNvSpPr/>
          <p:nvPr/>
        </p:nvSpPr>
        <p:spPr>
          <a:xfrm>
            <a:off x="1676400" y="3962400"/>
            <a:ext cx="6553200" cy="22098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2800" i="1" baseline="30000" dirty="0" smtClean="0">
              <a:solidFill>
                <a:srgbClr val="FF0000"/>
              </a:solidFill>
            </a:endParaRPr>
          </a:p>
          <a:p>
            <a:endParaRPr lang="en-US" sz="2800" i="1" baseline="30000" dirty="0" smtClean="0">
              <a:solidFill>
                <a:srgbClr val="FF0000"/>
              </a:solidFill>
            </a:endParaRPr>
          </a:p>
          <a:p>
            <a:r>
              <a:rPr lang="en-US" sz="2800" i="1" baseline="30000" dirty="0" smtClean="0">
                <a:solidFill>
                  <a:srgbClr val="FF0000"/>
                </a:solidFill>
              </a:rPr>
              <a:t>Limitation: </a:t>
            </a:r>
          </a:p>
          <a:p>
            <a:pPr>
              <a:lnSpc>
                <a:spcPct val="150000"/>
              </a:lnSpc>
              <a:buBlip>
                <a:blip r:embed="rId4"/>
              </a:buBlip>
            </a:pPr>
            <a:r>
              <a:rPr lang="en-US" i="1" dirty="0" smtClean="0">
                <a:solidFill>
                  <a:schemeClr val="tx1"/>
                </a:solidFill>
              </a:rPr>
              <a:t>  does not allow support by multiple objects</a:t>
            </a:r>
          </a:p>
          <a:p>
            <a:pPr>
              <a:lnSpc>
                <a:spcPct val="150000"/>
              </a:lnSpc>
              <a:buBlip>
                <a:blip r:embed="rId4"/>
              </a:buBlip>
            </a:pPr>
            <a:r>
              <a:rPr lang="en-US" i="1" dirty="0" smtClean="0">
                <a:solidFill>
                  <a:schemeClr val="tx1"/>
                </a:solidFill>
              </a:rPr>
              <a:t>  not designed for grasping applications </a:t>
            </a:r>
          </a:p>
          <a:p>
            <a:pPr>
              <a:lnSpc>
                <a:spcPct val="150000"/>
              </a:lnSpc>
              <a:buBlip>
                <a:blip r:embed="rId4"/>
              </a:buBlip>
            </a:pPr>
            <a:r>
              <a:rPr lang="en-US" i="1" dirty="0" smtClean="0">
                <a:solidFill>
                  <a:schemeClr val="tx1"/>
                </a:solidFill>
              </a:rPr>
              <a:t>  assumption that the supporting region is significantly larger than the supported regions. </a:t>
            </a:r>
          </a:p>
        </p:txBody>
      </p:sp>
      <p:graphicFrame>
        <p:nvGraphicFramePr>
          <p:cNvPr id="78850" name="Object 2"/>
          <p:cNvGraphicFramePr>
            <a:graphicFrameLocks noChangeAspect="1"/>
          </p:cNvGraphicFramePr>
          <p:nvPr/>
        </p:nvGraphicFramePr>
        <p:xfrm>
          <a:off x="1752600" y="1524000"/>
          <a:ext cx="6333175" cy="631825"/>
        </p:xfrm>
        <a:graphic>
          <a:graphicData uri="http://schemas.openxmlformats.org/presentationml/2006/ole">
            <p:oleObj spid="_x0000_s82946" name="Equation" r:id="rId5" imgW="2450880" imgH="253800" progId="Equation.3">
              <p:embed/>
            </p:oleObj>
          </a:graphicData>
        </a:graphic>
      </p:graphicFrame>
      <p:sp>
        <p:nvSpPr>
          <p:cNvPr id="7" name="TextBox 6"/>
          <p:cNvSpPr txBox="1"/>
          <p:nvPr/>
        </p:nvSpPr>
        <p:spPr>
          <a:xfrm>
            <a:off x="2971800" y="2362200"/>
            <a:ext cx="3048000" cy="1323439"/>
          </a:xfrm>
          <a:prstGeom prst="rect">
            <a:avLst/>
          </a:prstGeom>
          <a:noFill/>
        </p:spPr>
        <p:txBody>
          <a:bodyPr wrap="square" rtlCol="0">
            <a:spAutoFit/>
          </a:bodyPr>
          <a:lstStyle/>
          <a:p>
            <a:r>
              <a:rPr lang="en-US" sz="2000" dirty="0" smtClean="0"/>
              <a:t>where, </a:t>
            </a:r>
          </a:p>
          <a:p>
            <a:r>
              <a:rPr lang="en-US" sz="2000" i="1" dirty="0" smtClean="0"/>
              <a:t>S</a:t>
            </a:r>
            <a:r>
              <a:rPr lang="en-US" sz="2000" dirty="0" smtClean="0"/>
              <a:t>: supporting region</a:t>
            </a:r>
          </a:p>
          <a:p>
            <a:r>
              <a:rPr lang="en-US" sz="2000" i="1" dirty="0" smtClean="0"/>
              <a:t>T:  </a:t>
            </a:r>
            <a:r>
              <a:rPr lang="en-US" sz="2000" dirty="0" smtClean="0"/>
              <a:t>support type</a:t>
            </a:r>
          </a:p>
          <a:p>
            <a:r>
              <a:rPr lang="en-US" sz="2000" i="1" dirty="0" smtClean="0"/>
              <a:t>M:  </a:t>
            </a:r>
            <a:r>
              <a:rPr lang="en-US" sz="2000" dirty="0" smtClean="0"/>
              <a:t>structure class</a:t>
            </a:r>
            <a:r>
              <a:rPr lang="en-US" sz="2000" i="1" dirty="0" smtClean="0"/>
              <a:t>  </a:t>
            </a:r>
            <a:endParaRPr lang="en-US" sz="2000" i="1" dirty="0"/>
          </a:p>
        </p:txBody>
      </p:sp>
    </p:spTree>
  </p:cSld>
  <p:clrMapOvr>
    <a:masterClrMapping/>
  </p:clrMapOvr>
  <p:transition advTm="32963"/>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685800" y="609480"/>
            <a:ext cx="7772400" cy="1143000"/>
          </a:xfrm>
          <a:prstGeom prst="rect">
            <a:avLst/>
          </a:prstGeom>
        </p:spPr>
      </p:sp>
      <p:sp>
        <p:nvSpPr>
          <p:cNvPr id="4" name="TextBox 3"/>
          <p:cNvSpPr txBox="1"/>
          <p:nvPr/>
        </p:nvSpPr>
        <p:spPr>
          <a:xfrm>
            <a:off x="381000" y="1828800"/>
            <a:ext cx="4267200" cy="707886"/>
          </a:xfrm>
          <a:prstGeom prst="rect">
            <a:avLst/>
          </a:prstGeom>
          <a:noFill/>
        </p:spPr>
        <p:txBody>
          <a:bodyPr wrap="square" rtlCol="0">
            <a:spAutoFit/>
          </a:bodyPr>
          <a:lstStyle/>
          <a:p>
            <a:r>
              <a:rPr lang="en-US" sz="4000" dirty="0" smtClean="0"/>
              <a:t>What is clutter?? </a:t>
            </a:r>
            <a:endParaRPr lang="en-US" sz="4000" dirty="0"/>
          </a:p>
        </p:txBody>
      </p:sp>
      <p:pic>
        <p:nvPicPr>
          <p:cNvPr id="5" name="Picture 4" descr="question.jpg"/>
          <p:cNvPicPr>
            <a:picLocks noChangeAspect="1"/>
          </p:cNvPicPr>
          <p:nvPr/>
        </p:nvPicPr>
        <p:blipFill>
          <a:blip r:embed="rId3"/>
          <a:stretch>
            <a:fillRect/>
          </a:stretch>
        </p:blipFill>
        <p:spPr>
          <a:xfrm>
            <a:off x="304800" y="2971800"/>
            <a:ext cx="2133600" cy="2143125"/>
          </a:xfrm>
          <a:prstGeom prst="rect">
            <a:avLst/>
          </a:prstGeom>
        </p:spPr>
      </p:pic>
      <p:grpSp>
        <p:nvGrpSpPr>
          <p:cNvPr id="2" name="Group 5"/>
          <p:cNvGrpSpPr/>
          <p:nvPr/>
        </p:nvGrpSpPr>
        <p:grpSpPr>
          <a:xfrm>
            <a:off x="4191000" y="2362200"/>
            <a:ext cx="4648200" cy="3276600"/>
            <a:chOff x="685800" y="609480"/>
            <a:chExt cx="7772400" cy="4724520"/>
          </a:xfrm>
        </p:grpSpPr>
        <p:sp>
          <p:nvSpPr>
            <p:cNvPr id="7" name="CustomShape 1"/>
            <p:cNvSpPr/>
            <p:nvPr/>
          </p:nvSpPr>
          <p:spPr>
            <a:xfrm>
              <a:off x="685800" y="609480"/>
              <a:ext cx="7772400" cy="1143000"/>
            </a:xfrm>
            <a:prstGeom prst="rect">
              <a:avLst/>
            </a:prstGeom>
          </p:spPr>
        </p:sp>
        <p:pic>
          <p:nvPicPr>
            <p:cNvPr id="8" name="Picture 7" descr="28.jpg"/>
            <p:cNvPicPr>
              <a:picLocks noChangeAspect="1"/>
            </p:cNvPicPr>
            <p:nvPr/>
          </p:nvPicPr>
          <p:blipFill>
            <a:blip r:embed="rId4">
              <a:lum bright="63000" contrast="-57000"/>
            </a:blip>
            <a:stretch>
              <a:fillRect/>
            </a:stretch>
          </p:blipFill>
          <p:spPr>
            <a:xfrm>
              <a:off x="5943600" y="2438400"/>
              <a:ext cx="2257425" cy="2019300"/>
            </a:xfrm>
            <a:prstGeom prst="rect">
              <a:avLst/>
            </a:prstGeom>
          </p:spPr>
        </p:pic>
        <p:pic>
          <p:nvPicPr>
            <p:cNvPr id="9" name="Picture 8" descr="29.jpg"/>
            <p:cNvPicPr>
              <a:picLocks noChangeAspect="1"/>
            </p:cNvPicPr>
            <p:nvPr/>
          </p:nvPicPr>
          <p:blipFill>
            <a:blip r:embed="rId5">
              <a:lum bright="63000" contrast="-57000"/>
            </a:blip>
            <a:stretch>
              <a:fillRect/>
            </a:stretch>
          </p:blipFill>
          <p:spPr>
            <a:xfrm>
              <a:off x="762000" y="3200400"/>
              <a:ext cx="2133600" cy="2133600"/>
            </a:xfrm>
            <a:prstGeom prst="rect">
              <a:avLst/>
            </a:prstGeom>
          </p:spPr>
        </p:pic>
        <p:pic>
          <p:nvPicPr>
            <p:cNvPr id="10" name="Picture 9" descr="30.jpg"/>
            <p:cNvPicPr>
              <a:picLocks noChangeAspect="1"/>
            </p:cNvPicPr>
            <p:nvPr/>
          </p:nvPicPr>
          <p:blipFill>
            <a:blip r:embed="rId6">
              <a:lum bright="63000" contrast="-57000"/>
            </a:blip>
            <a:stretch>
              <a:fillRect/>
            </a:stretch>
          </p:blipFill>
          <p:spPr>
            <a:xfrm>
              <a:off x="3124200" y="990600"/>
              <a:ext cx="2152650" cy="2124075"/>
            </a:xfrm>
            <a:prstGeom prst="rect">
              <a:avLst/>
            </a:prstGeom>
          </p:spPr>
        </p:pic>
      </p:grpSp>
      <p:pic>
        <p:nvPicPr>
          <p:cNvPr id="19" name="Picture 18" descr="3.jpg"/>
          <p:cNvPicPr>
            <a:picLocks noChangeAspect="1"/>
          </p:cNvPicPr>
          <p:nvPr/>
        </p:nvPicPr>
        <p:blipFill>
          <a:blip r:embed="rId7"/>
          <a:stretch>
            <a:fillRect/>
          </a:stretch>
        </p:blipFill>
        <p:spPr>
          <a:xfrm rot="20253520">
            <a:off x="4757129" y="3277898"/>
            <a:ext cx="1454123" cy="1258397"/>
          </a:xfrm>
          <a:prstGeom prst="rect">
            <a:avLst/>
          </a:prstGeom>
        </p:spPr>
      </p:pic>
      <p:pic>
        <p:nvPicPr>
          <p:cNvPr id="20" name="Picture 19" descr="4.jpg"/>
          <p:cNvPicPr>
            <a:picLocks noChangeAspect="1"/>
          </p:cNvPicPr>
          <p:nvPr/>
        </p:nvPicPr>
        <p:blipFill>
          <a:blip r:embed="rId8">
            <a:lum bright="29000"/>
          </a:blip>
          <a:stretch>
            <a:fillRect/>
          </a:stretch>
        </p:blipFill>
        <p:spPr>
          <a:xfrm rot="818848">
            <a:off x="6616226" y="2596209"/>
            <a:ext cx="1493744" cy="1304385"/>
          </a:xfrm>
          <a:prstGeom prst="rect">
            <a:avLst/>
          </a:prstGeom>
          <a:noFill/>
          <a:ln>
            <a:noFill/>
          </a:ln>
        </p:spPr>
      </p:pic>
      <p:pic>
        <p:nvPicPr>
          <p:cNvPr id="21" name="Picture 20" descr="22.jpg"/>
          <p:cNvPicPr>
            <a:picLocks noChangeAspect="1"/>
          </p:cNvPicPr>
          <p:nvPr/>
        </p:nvPicPr>
        <p:blipFill>
          <a:blip r:embed="rId9"/>
          <a:stretch>
            <a:fillRect/>
          </a:stretch>
        </p:blipFill>
        <p:spPr>
          <a:xfrm rot="21287474">
            <a:off x="6530869" y="4182900"/>
            <a:ext cx="1557431" cy="1257561"/>
          </a:xfrm>
          <a:prstGeom prst="rect">
            <a:avLst/>
          </a:prstGeom>
        </p:spPr>
      </p:pic>
      <p:sp>
        <p:nvSpPr>
          <p:cNvPr id="22" name="TextBox 21"/>
          <p:cNvSpPr txBox="1"/>
          <p:nvPr/>
        </p:nvSpPr>
        <p:spPr>
          <a:xfrm>
            <a:off x="2819400" y="5344180"/>
            <a:ext cx="1600200" cy="523220"/>
          </a:xfrm>
          <a:prstGeom prst="rect">
            <a:avLst/>
          </a:prstGeom>
          <a:noFill/>
        </p:spPr>
        <p:txBody>
          <a:bodyPr wrap="square" rtlCol="0">
            <a:spAutoFit/>
          </a:bodyPr>
          <a:lstStyle/>
          <a:p>
            <a:r>
              <a:rPr lang="en-US" sz="1400" dirty="0" smtClean="0">
                <a:solidFill>
                  <a:srgbClr val="FF0000"/>
                </a:solidFill>
              </a:rPr>
              <a:t>Spatial Isolation, single plane</a:t>
            </a:r>
            <a:endParaRPr lang="en-US" sz="1400" dirty="0">
              <a:solidFill>
                <a:srgbClr val="FF0000"/>
              </a:solidFill>
            </a:endParaRPr>
          </a:p>
        </p:txBody>
      </p:sp>
      <p:sp>
        <p:nvSpPr>
          <p:cNvPr id="23" name="TextBox 22"/>
          <p:cNvSpPr txBox="1"/>
          <p:nvPr/>
        </p:nvSpPr>
        <p:spPr>
          <a:xfrm>
            <a:off x="2667000" y="2600980"/>
            <a:ext cx="1752600" cy="307777"/>
          </a:xfrm>
          <a:prstGeom prst="rect">
            <a:avLst/>
          </a:prstGeom>
          <a:noFill/>
        </p:spPr>
        <p:txBody>
          <a:bodyPr wrap="square" rtlCol="0">
            <a:spAutoFit/>
          </a:bodyPr>
          <a:lstStyle/>
          <a:p>
            <a:r>
              <a:rPr lang="en-US" sz="1400" dirty="0" smtClean="0">
                <a:solidFill>
                  <a:srgbClr val="FF0000"/>
                </a:solidFill>
              </a:rPr>
              <a:t>Extremely cluttered</a:t>
            </a:r>
            <a:endParaRPr lang="en-US" sz="1400" dirty="0">
              <a:solidFill>
                <a:srgbClr val="FF0000"/>
              </a:solidFill>
            </a:endParaRPr>
          </a:p>
        </p:txBody>
      </p:sp>
      <p:grpSp>
        <p:nvGrpSpPr>
          <p:cNvPr id="24" name="Group 23"/>
          <p:cNvGrpSpPr/>
          <p:nvPr/>
        </p:nvGrpSpPr>
        <p:grpSpPr>
          <a:xfrm>
            <a:off x="3429000" y="3048000"/>
            <a:ext cx="152400" cy="2133600"/>
            <a:chOff x="3429000" y="3048000"/>
            <a:chExt cx="152400" cy="2133600"/>
          </a:xfrm>
        </p:grpSpPr>
        <p:sp>
          <p:nvSpPr>
            <p:cNvPr id="25" name="Rectangle 24"/>
            <p:cNvSpPr/>
            <p:nvPr/>
          </p:nvSpPr>
          <p:spPr>
            <a:xfrm>
              <a:off x="3429000" y="3048000"/>
              <a:ext cx="1524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429000" y="3581400"/>
              <a:ext cx="1524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429000" y="4114800"/>
              <a:ext cx="1524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29000" y="4648200"/>
              <a:ext cx="1524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312"/>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6019800" cy="461665"/>
          </a:xfrm>
          <a:prstGeom prst="rect">
            <a:avLst/>
          </a:prstGeom>
          <a:noFill/>
        </p:spPr>
        <p:txBody>
          <a:bodyPr wrap="square" rtlCol="0">
            <a:spAutoFit/>
          </a:bodyPr>
          <a:lstStyle/>
          <a:p>
            <a:r>
              <a:rPr lang="en-US" sz="2400" i="1" dirty="0" smtClean="0">
                <a:solidFill>
                  <a:srgbClr val="0000FF"/>
                </a:solidFill>
              </a:rPr>
              <a:t>Multiple object support inference approach</a:t>
            </a:r>
            <a:endParaRPr lang="en-US" sz="2400" i="1" dirty="0">
              <a:solidFill>
                <a:srgbClr val="0000FF"/>
              </a:solidFill>
            </a:endParaRPr>
          </a:p>
        </p:txBody>
      </p:sp>
      <p:sp>
        <p:nvSpPr>
          <p:cNvPr id="5" name="Rounded Rectangle 4"/>
          <p:cNvSpPr/>
          <p:nvPr/>
        </p:nvSpPr>
        <p:spPr>
          <a:xfrm>
            <a:off x="1143000" y="1219200"/>
            <a:ext cx="7010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i="1" baseline="30000" dirty="0" smtClean="0">
                <a:solidFill>
                  <a:schemeClr val="tx1"/>
                </a:solidFill>
              </a:rPr>
              <a:t>Structure class classification*  to predict structure class: </a:t>
            </a:r>
          </a:p>
          <a:p>
            <a:pPr algn="ctr"/>
            <a:r>
              <a:rPr lang="en-US" sz="2800" i="1" baseline="30000" dirty="0" smtClean="0">
                <a:solidFill>
                  <a:schemeClr val="tx1"/>
                </a:solidFill>
              </a:rPr>
              <a:t>Floor, Walls, Furniture, graspable objects</a:t>
            </a:r>
            <a:endParaRPr lang="en-US" sz="2800" i="1" baseline="30000" dirty="0">
              <a:solidFill>
                <a:schemeClr val="tx1"/>
              </a:solidFill>
            </a:endParaRPr>
          </a:p>
        </p:txBody>
      </p:sp>
      <p:sp>
        <p:nvSpPr>
          <p:cNvPr id="7" name="Rounded Rectangle 6"/>
          <p:cNvSpPr/>
          <p:nvPr/>
        </p:nvSpPr>
        <p:spPr>
          <a:xfrm>
            <a:off x="1143000" y="2133600"/>
            <a:ext cx="7010400" cy="4572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baseline="30000" dirty="0" smtClean="0">
                <a:solidFill>
                  <a:schemeClr val="tx1"/>
                </a:solidFill>
              </a:rPr>
              <a:t>Identify graspable objects to avoid infeasible support relations.</a:t>
            </a:r>
            <a:endParaRPr lang="en-US" sz="2800" i="1" baseline="30000" dirty="0">
              <a:solidFill>
                <a:schemeClr val="tx1"/>
              </a:solidFill>
            </a:endParaRPr>
          </a:p>
        </p:txBody>
      </p:sp>
      <p:sp>
        <p:nvSpPr>
          <p:cNvPr id="8" name="Rounded Rectangle 7"/>
          <p:cNvSpPr/>
          <p:nvPr/>
        </p:nvSpPr>
        <p:spPr>
          <a:xfrm>
            <a:off x="1143000" y="2971800"/>
            <a:ext cx="7010400" cy="6096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baseline="30000" dirty="0" smtClean="0">
                <a:solidFill>
                  <a:schemeClr val="tx1"/>
                </a:solidFill>
              </a:rPr>
              <a:t>For a region, find Support from below using</a:t>
            </a:r>
            <a:r>
              <a:rPr lang="en-US" sz="2800" i="1" dirty="0" smtClean="0">
                <a:solidFill>
                  <a:schemeClr val="tx1"/>
                </a:solidFill>
              </a:rPr>
              <a:t> </a:t>
            </a:r>
            <a:r>
              <a:rPr lang="en-US" sz="2800" i="1" baseline="30000" dirty="0" smtClean="0">
                <a:solidFill>
                  <a:srgbClr val="0000CC"/>
                </a:solidFill>
              </a:rPr>
              <a:t>Proximity </a:t>
            </a:r>
            <a:r>
              <a:rPr lang="en-US" sz="2800" i="1" baseline="30000" dirty="0" err="1" smtClean="0">
                <a:solidFill>
                  <a:srgbClr val="0000CC"/>
                </a:solidFill>
              </a:rPr>
              <a:t>f</a:t>
            </a:r>
            <a:r>
              <a:rPr lang="en-US" sz="2000" i="1" baseline="30000" dirty="0" err="1" smtClean="0">
                <a:solidFill>
                  <a:srgbClr val="0000CC"/>
                </a:solidFill>
              </a:rPr>
              <a:t>p</a:t>
            </a:r>
            <a:r>
              <a:rPr lang="en-US" sz="2800" i="1" baseline="30000" dirty="0" smtClean="0">
                <a:solidFill>
                  <a:srgbClr val="0000CC"/>
                </a:solidFill>
              </a:rPr>
              <a:t> </a:t>
            </a:r>
            <a:r>
              <a:rPr lang="en-US" sz="2800" i="1" baseline="30000" dirty="0" smtClean="0">
                <a:solidFill>
                  <a:schemeClr val="tx1"/>
                </a:solidFill>
              </a:rPr>
              <a:t>and </a:t>
            </a:r>
            <a:r>
              <a:rPr lang="en-US" sz="2800" i="1" baseline="30000" dirty="0" smtClean="0">
                <a:solidFill>
                  <a:srgbClr val="0000CC"/>
                </a:solidFill>
              </a:rPr>
              <a:t>Boundary Ratio </a:t>
            </a:r>
            <a:r>
              <a:rPr lang="en-US" sz="2800" i="1" baseline="30000" dirty="0" err="1" smtClean="0">
                <a:solidFill>
                  <a:srgbClr val="0000CC"/>
                </a:solidFill>
              </a:rPr>
              <a:t>f</a:t>
            </a:r>
            <a:r>
              <a:rPr lang="en-US" sz="2400" i="1" baseline="30000" dirty="0" err="1" smtClean="0">
                <a:solidFill>
                  <a:srgbClr val="0000CC"/>
                </a:solidFill>
              </a:rPr>
              <a:t>br</a:t>
            </a:r>
            <a:r>
              <a:rPr lang="en-US" sz="2800" i="1" baseline="30000" dirty="0" smtClean="0">
                <a:solidFill>
                  <a:schemeClr val="tx1"/>
                </a:solidFill>
              </a:rPr>
              <a:t>.</a:t>
            </a:r>
          </a:p>
        </p:txBody>
      </p:sp>
      <p:sp>
        <p:nvSpPr>
          <p:cNvPr id="9" name="Rounded Rectangle 8"/>
          <p:cNvSpPr/>
          <p:nvPr/>
        </p:nvSpPr>
        <p:spPr>
          <a:xfrm>
            <a:off x="1143000" y="3962400"/>
            <a:ext cx="7010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i="1" baseline="30000" dirty="0" smtClean="0">
              <a:solidFill>
                <a:schemeClr val="tx1"/>
              </a:solidFill>
            </a:endParaRPr>
          </a:p>
          <a:p>
            <a:pPr algn="ctr"/>
            <a:r>
              <a:rPr lang="en-US" sz="2800" i="1" baseline="30000" dirty="0" smtClean="0">
                <a:solidFill>
                  <a:schemeClr val="tx1"/>
                </a:solidFill>
              </a:rPr>
              <a:t>Find containment by using 3D convex hull using </a:t>
            </a:r>
            <a:r>
              <a:rPr lang="en-US" sz="2800" i="1" baseline="30000" dirty="0" smtClean="0">
                <a:solidFill>
                  <a:srgbClr val="0000CC"/>
                </a:solidFill>
              </a:rPr>
              <a:t>containment</a:t>
            </a:r>
            <a:r>
              <a:rPr lang="en-US" sz="2800" i="1" baseline="30000" dirty="0" smtClean="0">
                <a:solidFill>
                  <a:schemeClr val="tx1"/>
                </a:solidFill>
              </a:rPr>
              <a:t> feature </a:t>
            </a:r>
            <a:r>
              <a:rPr lang="en-US" sz="2800" i="1" baseline="30000" dirty="0" err="1" smtClean="0">
                <a:solidFill>
                  <a:srgbClr val="0000CC"/>
                </a:solidFill>
              </a:rPr>
              <a:t>f</a:t>
            </a:r>
            <a:r>
              <a:rPr lang="en-US" sz="2400" i="1" baseline="30000" dirty="0" err="1" smtClean="0">
                <a:solidFill>
                  <a:srgbClr val="0000CC"/>
                </a:solidFill>
              </a:rPr>
              <a:t>cnt</a:t>
            </a:r>
            <a:endParaRPr lang="en-US" sz="2800" i="1" baseline="30000" dirty="0" smtClean="0">
              <a:solidFill>
                <a:srgbClr val="0000CC"/>
              </a:solidFill>
            </a:endParaRPr>
          </a:p>
        </p:txBody>
      </p:sp>
      <p:sp>
        <p:nvSpPr>
          <p:cNvPr id="10" name="Rounded Rectangle 9"/>
          <p:cNvSpPr/>
          <p:nvPr/>
        </p:nvSpPr>
        <p:spPr>
          <a:xfrm>
            <a:off x="1143000" y="4876800"/>
            <a:ext cx="7010400" cy="914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i="1" baseline="30000" dirty="0" smtClean="0">
                <a:solidFill>
                  <a:schemeClr val="tx1"/>
                </a:solidFill>
              </a:rPr>
              <a:t>Find Support from side by finding regions in contact      </a:t>
            </a:r>
          </a:p>
          <a:p>
            <a:pPr algn="ctr"/>
            <a:r>
              <a:rPr lang="en-US" sz="2800" i="1" baseline="30000" dirty="0" smtClean="0">
                <a:solidFill>
                  <a:schemeClr val="tx1"/>
                </a:solidFill>
              </a:rPr>
              <a:t> </a:t>
            </a:r>
            <a:r>
              <a:rPr lang="en-US" sz="2800" i="1" baseline="30000" dirty="0" smtClean="0">
                <a:solidFill>
                  <a:srgbClr val="0000CC"/>
                </a:solidFill>
              </a:rPr>
              <a:t>(depth boundary, </a:t>
            </a:r>
            <a:r>
              <a:rPr lang="en-US" sz="2800" i="1" baseline="30000" dirty="0" err="1" smtClean="0">
                <a:solidFill>
                  <a:srgbClr val="0000CC"/>
                </a:solidFill>
              </a:rPr>
              <a:t>fd</a:t>
            </a:r>
            <a:r>
              <a:rPr lang="en-US" sz="2800" i="1" baseline="30000" dirty="0" smtClean="0">
                <a:solidFill>
                  <a:srgbClr val="0000CC"/>
                </a:solidFill>
              </a:rPr>
              <a:t>) </a:t>
            </a:r>
            <a:r>
              <a:rPr lang="en-US" sz="2800" i="1" baseline="30000" dirty="0" smtClean="0">
                <a:solidFill>
                  <a:schemeClr val="tx1"/>
                </a:solidFill>
              </a:rPr>
              <a:t>that are not supported from below, but are stable </a:t>
            </a:r>
            <a:r>
              <a:rPr lang="en-US" sz="2800" i="1" baseline="30000" dirty="0" smtClean="0">
                <a:solidFill>
                  <a:srgbClr val="0000CC"/>
                </a:solidFill>
              </a:rPr>
              <a:t>(</a:t>
            </a:r>
            <a:r>
              <a:rPr lang="en-US" sz="2800" i="1" baseline="30000" dirty="0" err="1" smtClean="0">
                <a:solidFill>
                  <a:srgbClr val="0000CC"/>
                </a:solidFill>
              </a:rPr>
              <a:t>fstab</a:t>
            </a:r>
            <a:r>
              <a:rPr lang="en-US" sz="2800" i="1" baseline="30000" dirty="0" smtClean="0">
                <a:solidFill>
                  <a:srgbClr val="0000CC"/>
                </a:solidFill>
              </a:rPr>
              <a:t>). </a:t>
            </a:r>
          </a:p>
          <a:p>
            <a:pPr algn="ctr"/>
            <a:r>
              <a:rPr lang="en-US" sz="2800" i="1" baseline="30000" dirty="0" smtClean="0">
                <a:solidFill>
                  <a:srgbClr val="0000CC"/>
                </a:solidFill>
              </a:rPr>
              <a:t>    </a:t>
            </a:r>
          </a:p>
        </p:txBody>
      </p:sp>
      <p:sp>
        <p:nvSpPr>
          <p:cNvPr id="12" name="Down Arrow 11"/>
          <p:cNvSpPr/>
          <p:nvPr/>
        </p:nvSpPr>
        <p:spPr>
          <a:xfrm>
            <a:off x="4482123" y="18288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Down Arrow 12"/>
          <p:cNvSpPr/>
          <p:nvPr/>
        </p:nvSpPr>
        <p:spPr>
          <a:xfrm>
            <a:off x="4482123" y="26670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Down Arrow 13"/>
          <p:cNvSpPr/>
          <p:nvPr/>
        </p:nvSpPr>
        <p:spPr>
          <a:xfrm>
            <a:off x="4482123" y="36576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Down Arrow 14"/>
          <p:cNvSpPr/>
          <p:nvPr/>
        </p:nvSpPr>
        <p:spPr>
          <a:xfrm>
            <a:off x="4482123" y="45720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extBox 15"/>
          <p:cNvSpPr txBox="1"/>
          <p:nvPr/>
        </p:nvSpPr>
        <p:spPr>
          <a:xfrm>
            <a:off x="838200" y="6352401"/>
            <a:ext cx="7620000" cy="276999"/>
          </a:xfrm>
          <a:prstGeom prst="rect">
            <a:avLst/>
          </a:prstGeom>
          <a:noFill/>
        </p:spPr>
        <p:txBody>
          <a:bodyPr wrap="square" rtlCol="0">
            <a:spAutoFit/>
          </a:bodyPr>
          <a:lstStyle/>
          <a:p>
            <a:r>
              <a:rPr lang="en-US" baseline="30000" dirty="0" smtClean="0"/>
              <a:t>*</a:t>
            </a:r>
            <a:r>
              <a:rPr lang="en-US" sz="1200" dirty="0" smtClean="0"/>
              <a:t> </a:t>
            </a:r>
            <a:r>
              <a:rPr lang="en-US" sz="1200" dirty="0" err="1" smtClean="0"/>
              <a:t>Silberman</a:t>
            </a:r>
            <a:r>
              <a:rPr lang="en-US" sz="1200" dirty="0" smtClean="0"/>
              <a:t> et al., “Indoor segmentation and support inference from RGBD images”, in </a:t>
            </a:r>
            <a:r>
              <a:rPr lang="en-US" sz="1200" i="1" dirty="0" smtClean="0"/>
              <a:t>ECCV, 2012</a:t>
            </a:r>
            <a:endParaRPr lang="en-US" sz="1200" dirty="0"/>
          </a:p>
        </p:txBody>
      </p:sp>
    </p:spTree>
  </p:cSld>
  <p:clrMapOvr>
    <a:masterClrMapping/>
  </p:clrMapOvr>
  <p:transition advTm="60731"/>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2922.JPG"/>
          <p:cNvPicPr>
            <a:picLocks noChangeAspect="1"/>
          </p:cNvPicPr>
          <p:nvPr/>
        </p:nvPicPr>
        <p:blipFill>
          <a:blip r:embed="rId3" cstate="print"/>
          <a:srcRect l="13333" t="17778"/>
          <a:stretch>
            <a:fillRect/>
          </a:stretch>
        </p:blipFill>
        <p:spPr>
          <a:xfrm>
            <a:off x="228600" y="914400"/>
            <a:ext cx="1600200" cy="838200"/>
          </a:xfrm>
          <a:prstGeom prst="rect">
            <a:avLst/>
          </a:prstGeom>
          <a:ln w="15875">
            <a:solidFill>
              <a:schemeClr val="tx1"/>
            </a:solidFill>
          </a:ln>
        </p:spPr>
      </p:pic>
      <p:sp>
        <p:nvSpPr>
          <p:cNvPr id="10" name="TextBox 9"/>
          <p:cNvSpPr txBox="1"/>
          <p:nvPr/>
        </p:nvSpPr>
        <p:spPr>
          <a:xfrm>
            <a:off x="914400" y="381000"/>
            <a:ext cx="6781800" cy="461665"/>
          </a:xfrm>
          <a:prstGeom prst="rect">
            <a:avLst/>
          </a:prstGeom>
          <a:noFill/>
        </p:spPr>
        <p:txBody>
          <a:bodyPr wrap="square" rtlCol="0">
            <a:spAutoFit/>
          </a:bodyPr>
          <a:lstStyle/>
          <a:p>
            <a:r>
              <a:rPr lang="en-US" sz="2400" i="1" dirty="0" smtClean="0">
                <a:solidFill>
                  <a:srgbClr val="0000FF"/>
                </a:solidFill>
              </a:rPr>
              <a:t>Illustration of Hierarchical Support Inference …</a:t>
            </a:r>
            <a:endParaRPr lang="en-US" sz="2400" i="1" dirty="0">
              <a:solidFill>
                <a:srgbClr val="0000FF"/>
              </a:solidFill>
            </a:endParaRPr>
          </a:p>
        </p:txBody>
      </p:sp>
      <p:grpSp>
        <p:nvGrpSpPr>
          <p:cNvPr id="2" name="Group 12"/>
          <p:cNvGrpSpPr/>
          <p:nvPr/>
        </p:nvGrpSpPr>
        <p:grpSpPr>
          <a:xfrm>
            <a:off x="1905000" y="2362200"/>
            <a:ext cx="1905000" cy="1524000"/>
            <a:chOff x="4038600" y="914400"/>
            <a:chExt cx="2438400" cy="1752600"/>
          </a:xfrm>
        </p:grpSpPr>
        <p:grpSp>
          <p:nvGrpSpPr>
            <p:cNvPr id="3" name="Group 10"/>
            <p:cNvGrpSpPr/>
            <p:nvPr/>
          </p:nvGrpSpPr>
          <p:grpSpPr>
            <a:xfrm>
              <a:off x="4363289" y="1052611"/>
              <a:ext cx="1713038" cy="1309590"/>
              <a:chOff x="4363289" y="1052611"/>
              <a:chExt cx="1713038" cy="1309590"/>
            </a:xfrm>
          </p:grpSpPr>
          <p:pic>
            <p:nvPicPr>
              <p:cNvPr id="6" name="Picture 5" descr="DSC02922.JPG"/>
              <p:cNvPicPr>
                <a:picLocks noChangeAspect="1"/>
              </p:cNvPicPr>
              <p:nvPr/>
            </p:nvPicPr>
            <p:blipFill>
              <a:blip r:embed="rId4" cstate="print">
                <a:lum bright="20000" contrast="30000"/>
              </a:blip>
              <a:srcRect l="23529" t="22346" r="50981" b="41111"/>
              <a:stretch>
                <a:fillRect/>
              </a:stretch>
            </p:blipFill>
            <p:spPr>
              <a:xfrm rot="20772033">
                <a:off x="4363289" y="1052611"/>
                <a:ext cx="762000" cy="609600"/>
              </a:xfrm>
              <a:prstGeom prst="rect">
                <a:avLst/>
              </a:prstGeom>
              <a:ln w="15875">
                <a:solidFill>
                  <a:schemeClr val="tx1"/>
                </a:solidFill>
              </a:ln>
            </p:spPr>
          </p:pic>
          <p:pic>
            <p:nvPicPr>
              <p:cNvPr id="7" name="Picture 6" descr="DSC02926.JPG"/>
              <p:cNvPicPr>
                <a:picLocks/>
              </p:cNvPicPr>
              <p:nvPr/>
            </p:nvPicPr>
            <p:blipFill>
              <a:blip r:embed="rId5" cstate="print"/>
              <a:srcRect l="30710" t="46702" r="32134" b="34409"/>
              <a:stretch>
                <a:fillRect/>
              </a:stretch>
            </p:blipFill>
            <p:spPr>
              <a:xfrm rot="1420913">
                <a:off x="5238127" y="1139685"/>
                <a:ext cx="838200" cy="457200"/>
              </a:xfrm>
              <a:prstGeom prst="rect">
                <a:avLst/>
              </a:prstGeom>
              <a:ln w="15875">
                <a:solidFill>
                  <a:schemeClr val="tx1"/>
                </a:solidFill>
              </a:ln>
            </p:spPr>
          </p:pic>
          <p:pic>
            <p:nvPicPr>
              <p:cNvPr id="8" name="Picture 7" descr="DSC02924.JPG"/>
              <p:cNvPicPr>
                <a:picLocks noChangeAspect="1"/>
              </p:cNvPicPr>
              <p:nvPr/>
            </p:nvPicPr>
            <p:blipFill>
              <a:blip r:embed="rId6" cstate="print"/>
              <a:srcRect l="53318" t="58418" r="9517" b="8048"/>
              <a:stretch>
                <a:fillRect/>
              </a:stretch>
            </p:blipFill>
            <p:spPr>
              <a:xfrm>
                <a:off x="4706113" y="1905001"/>
                <a:ext cx="990600" cy="457200"/>
              </a:xfrm>
              <a:prstGeom prst="rect">
                <a:avLst/>
              </a:prstGeom>
              <a:ln w="15875">
                <a:solidFill>
                  <a:schemeClr val="tx1"/>
                </a:solidFill>
              </a:ln>
            </p:spPr>
          </p:pic>
        </p:grpSp>
        <p:sp>
          <p:nvSpPr>
            <p:cNvPr id="12" name="Rounded Rectangle 11"/>
            <p:cNvSpPr/>
            <p:nvPr/>
          </p:nvSpPr>
          <p:spPr>
            <a:xfrm>
              <a:off x="4038600" y="914400"/>
              <a:ext cx="2438400" cy="1752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DSC02926.JPG"/>
          <p:cNvPicPr>
            <a:picLocks/>
          </p:cNvPicPr>
          <p:nvPr/>
        </p:nvPicPr>
        <p:blipFill>
          <a:blip r:embed="rId7" cstate="print"/>
          <a:srcRect l="30710" t="46702" r="32134" b="34409"/>
          <a:stretch>
            <a:fillRect/>
          </a:stretch>
        </p:blipFill>
        <p:spPr>
          <a:xfrm>
            <a:off x="4419600" y="2819400"/>
            <a:ext cx="1066800" cy="630333"/>
          </a:xfrm>
          <a:prstGeom prst="rect">
            <a:avLst/>
          </a:prstGeom>
          <a:ln w="15875">
            <a:solidFill>
              <a:schemeClr val="tx1"/>
            </a:solidFill>
          </a:ln>
        </p:spPr>
      </p:pic>
      <p:pic>
        <p:nvPicPr>
          <p:cNvPr id="15" name="Picture 14" descr="DSC02926.JPG"/>
          <p:cNvPicPr>
            <a:picLocks/>
          </p:cNvPicPr>
          <p:nvPr/>
        </p:nvPicPr>
        <p:blipFill>
          <a:blip r:embed="rId7" cstate="print"/>
          <a:srcRect l="30710" t="46702" r="32134" b="34409"/>
          <a:stretch>
            <a:fillRect/>
          </a:stretch>
        </p:blipFill>
        <p:spPr>
          <a:xfrm>
            <a:off x="457200" y="4038600"/>
            <a:ext cx="1066799" cy="609600"/>
          </a:xfrm>
          <a:prstGeom prst="rect">
            <a:avLst/>
          </a:prstGeom>
          <a:ln w="15875">
            <a:solidFill>
              <a:schemeClr val="tx1"/>
            </a:solidFill>
          </a:ln>
        </p:spPr>
      </p:pic>
      <p:grpSp>
        <p:nvGrpSpPr>
          <p:cNvPr id="4" name="Group 15"/>
          <p:cNvGrpSpPr/>
          <p:nvPr/>
        </p:nvGrpSpPr>
        <p:grpSpPr>
          <a:xfrm>
            <a:off x="1905000" y="4038600"/>
            <a:ext cx="1981200" cy="627017"/>
            <a:chOff x="4038600" y="914400"/>
            <a:chExt cx="2438400" cy="990600"/>
          </a:xfrm>
        </p:grpSpPr>
        <p:grpSp>
          <p:nvGrpSpPr>
            <p:cNvPr id="9" name="Group 10"/>
            <p:cNvGrpSpPr/>
            <p:nvPr/>
          </p:nvGrpSpPr>
          <p:grpSpPr>
            <a:xfrm>
              <a:off x="4363289" y="1052611"/>
              <a:ext cx="1961311" cy="609600"/>
              <a:chOff x="4363289" y="1052611"/>
              <a:chExt cx="1961311" cy="609600"/>
            </a:xfrm>
          </p:grpSpPr>
          <p:pic>
            <p:nvPicPr>
              <p:cNvPr id="19" name="Picture 18" descr="DSC02922.JPG"/>
              <p:cNvPicPr>
                <a:picLocks noChangeAspect="1"/>
              </p:cNvPicPr>
              <p:nvPr/>
            </p:nvPicPr>
            <p:blipFill>
              <a:blip r:embed="rId8" cstate="print">
                <a:lum bright="20000" contrast="30000"/>
              </a:blip>
              <a:srcRect l="23529" t="22346" r="50981" b="41111"/>
              <a:stretch>
                <a:fillRect/>
              </a:stretch>
            </p:blipFill>
            <p:spPr>
              <a:xfrm rot="20772033">
                <a:off x="4363289" y="1052611"/>
                <a:ext cx="762000" cy="609600"/>
              </a:xfrm>
              <a:prstGeom prst="rect">
                <a:avLst/>
              </a:prstGeom>
              <a:ln w="15875">
                <a:solidFill>
                  <a:schemeClr val="tx1"/>
                </a:solidFill>
              </a:ln>
            </p:spPr>
          </p:pic>
          <p:pic>
            <p:nvPicPr>
              <p:cNvPr id="21" name="Picture 20" descr="DSC02924.JPG"/>
              <p:cNvPicPr>
                <a:picLocks noChangeAspect="1"/>
              </p:cNvPicPr>
              <p:nvPr/>
            </p:nvPicPr>
            <p:blipFill>
              <a:blip r:embed="rId9" cstate="print"/>
              <a:srcRect l="53318" t="58418" r="9517" b="8048"/>
              <a:stretch>
                <a:fillRect/>
              </a:stretch>
            </p:blipFill>
            <p:spPr>
              <a:xfrm>
                <a:off x="5334000" y="1143000"/>
                <a:ext cx="990600" cy="457200"/>
              </a:xfrm>
              <a:prstGeom prst="rect">
                <a:avLst/>
              </a:prstGeom>
              <a:ln w="15875">
                <a:solidFill>
                  <a:schemeClr val="tx1"/>
                </a:solidFill>
              </a:ln>
            </p:spPr>
          </p:pic>
        </p:grpSp>
        <p:sp>
          <p:nvSpPr>
            <p:cNvPr id="18" name="Rounded Rectangle 17"/>
            <p:cNvSpPr/>
            <p:nvPr/>
          </p:nvSpPr>
          <p:spPr>
            <a:xfrm>
              <a:off x="4038600" y="914400"/>
              <a:ext cx="2438400" cy="99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9"/>
          <p:cNvGrpSpPr/>
          <p:nvPr/>
        </p:nvGrpSpPr>
        <p:grpSpPr>
          <a:xfrm>
            <a:off x="4267200" y="4114800"/>
            <a:ext cx="1524000" cy="533400"/>
            <a:chOff x="4191000" y="4021183"/>
            <a:chExt cx="1600200" cy="627017"/>
          </a:xfrm>
        </p:grpSpPr>
        <p:pic>
          <p:nvPicPr>
            <p:cNvPr id="23" name="Picture 22" descr="DSC02922.JPG"/>
            <p:cNvPicPr>
              <a:picLocks noChangeAspect="1"/>
            </p:cNvPicPr>
            <p:nvPr/>
          </p:nvPicPr>
          <p:blipFill>
            <a:blip r:embed="rId10" cstate="print">
              <a:lum bright="20000" contrast="30000"/>
            </a:blip>
            <a:srcRect l="23529" t="22346" r="50981" b="41111"/>
            <a:stretch>
              <a:fillRect/>
            </a:stretch>
          </p:blipFill>
          <p:spPr>
            <a:xfrm>
              <a:off x="4191000" y="4021183"/>
              <a:ext cx="762000" cy="609600"/>
            </a:xfrm>
            <a:prstGeom prst="rect">
              <a:avLst/>
            </a:prstGeom>
            <a:ln w="15875">
              <a:solidFill>
                <a:schemeClr val="tx1"/>
              </a:solidFill>
            </a:ln>
          </p:spPr>
        </p:pic>
        <p:pic>
          <p:nvPicPr>
            <p:cNvPr id="24" name="Picture 23" descr="DSC02924.JPG"/>
            <p:cNvPicPr>
              <a:picLocks noChangeAspect="1"/>
            </p:cNvPicPr>
            <p:nvPr/>
          </p:nvPicPr>
          <p:blipFill>
            <a:blip r:embed="rId11" cstate="print"/>
            <a:srcRect l="53318" t="58418" r="9517" b="8048"/>
            <a:stretch>
              <a:fillRect/>
            </a:stretch>
          </p:blipFill>
          <p:spPr>
            <a:xfrm>
              <a:off x="5105400" y="4021183"/>
              <a:ext cx="685800" cy="627017"/>
            </a:xfrm>
            <a:prstGeom prst="rect">
              <a:avLst/>
            </a:prstGeom>
            <a:ln w="15875">
              <a:solidFill>
                <a:schemeClr val="tx1"/>
              </a:solidFill>
            </a:ln>
          </p:spPr>
        </p:pic>
      </p:grpSp>
      <p:pic>
        <p:nvPicPr>
          <p:cNvPr id="25" name="Picture 24" descr="DSC02922.JPG"/>
          <p:cNvPicPr>
            <a:picLocks noChangeAspect="1"/>
          </p:cNvPicPr>
          <p:nvPr/>
        </p:nvPicPr>
        <p:blipFill>
          <a:blip r:embed="rId12" cstate="print">
            <a:lum bright="20000" contrast="30000"/>
          </a:blip>
          <a:srcRect l="23529" t="22346" r="50981" b="41111"/>
          <a:stretch>
            <a:fillRect/>
          </a:stretch>
        </p:blipFill>
        <p:spPr>
          <a:xfrm>
            <a:off x="685800" y="4953000"/>
            <a:ext cx="762000" cy="609600"/>
          </a:xfrm>
          <a:prstGeom prst="rect">
            <a:avLst/>
          </a:prstGeom>
          <a:ln w="15875">
            <a:solidFill>
              <a:schemeClr val="tx1"/>
            </a:solidFill>
          </a:ln>
        </p:spPr>
      </p:pic>
      <p:grpSp>
        <p:nvGrpSpPr>
          <p:cNvPr id="13" name="Group 25"/>
          <p:cNvGrpSpPr/>
          <p:nvPr/>
        </p:nvGrpSpPr>
        <p:grpSpPr>
          <a:xfrm>
            <a:off x="2133600" y="4953000"/>
            <a:ext cx="1371600" cy="609601"/>
            <a:chOff x="2667000" y="627016"/>
            <a:chExt cx="1371600" cy="609601"/>
          </a:xfrm>
        </p:grpSpPr>
        <p:pic>
          <p:nvPicPr>
            <p:cNvPr id="30" name="Picture 29" descr="DSC02924.JPG"/>
            <p:cNvPicPr>
              <a:picLocks noChangeAspect="1"/>
            </p:cNvPicPr>
            <p:nvPr/>
          </p:nvPicPr>
          <p:blipFill>
            <a:blip r:embed="rId13" cstate="print"/>
            <a:srcRect l="53318" t="58418" r="9517" b="8048"/>
            <a:stretch>
              <a:fillRect/>
            </a:stretch>
          </p:blipFill>
          <p:spPr>
            <a:xfrm>
              <a:off x="2895600" y="685800"/>
              <a:ext cx="990600" cy="457200"/>
            </a:xfrm>
            <a:prstGeom prst="rect">
              <a:avLst/>
            </a:prstGeom>
            <a:ln w="15875">
              <a:solidFill>
                <a:schemeClr val="tx1"/>
              </a:solidFill>
            </a:ln>
          </p:spPr>
        </p:pic>
        <p:sp>
          <p:nvSpPr>
            <p:cNvPr id="28" name="Rounded Rectangle 27"/>
            <p:cNvSpPr/>
            <p:nvPr/>
          </p:nvSpPr>
          <p:spPr>
            <a:xfrm>
              <a:off x="2667000" y="627016"/>
              <a:ext cx="1371600" cy="6096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30"/>
          <p:cNvGrpSpPr/>
          <p:nvPr/>
        </p:nvGrpSpPr>
        <p:grpSpPr>
          <a:xfrm rot="21420389">
            <a:off x="2209800" y="5791200"/>
            <a:ext cx="1143000" cy="838200"/>
            <a:chOff x="4244340" y="914400"/>
            <a:chExt cx="1028700" cy="838200"/>
          </a:xfrm>
        </p:grpSpPr>
        <p:pic>
          <p:nvPicPr>
            <p:cNvPr id="34" name="Picture 33" descr="DSC02922.JPG"/>
            <p:cNvPicPr>
              <a:picLocks noChangeAspect="1"/>
            </p:cNvPicPr>
            <p:nvPr/>
          </p:nvPicPr>
          <p:blipFill>
            <a:blip r:embed="rId12" cstate="print">
              <a:lum bright="20000" contrast="30000"/>
            </a:blip>
            <a:srcRect l="23529" t="22346" r="50981" b="41111"/>
            <a:stretch>
              <a:fillRect/>
            </a:stretch>
          </p:blipFill>
          <p:spPr>
            <a:xfrm rot="20772033">
              <a:off x="4363289" y="1052611"/>
              <a:ext cx="762000" cy="609600"/>
            </a:xfrm>
            <a:prstGeom prst="rect">
              <a:avLst/>
            </a:prstGeom>
            <a:ln w="15875">
              <a:solidFill>
                <a:schemeClr val="tx1"/>
              </a:solidFill>
            </a:ln>
          </p:spPr>
        </p:pic>
        <p:sp>
          <p:nvSpPr>
            <p:cNvPr id="33" name="Rounded Rectangle 32"/>
            <p:cNvSpPr/>
            <p:nvPr/>
          </p:nvSpPr>
          <p:spPr>
            <a:xfrm>
              <a:off x="4244340" y="914400"/>
              <a:ext cx="1028700"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DSC02924.JPG"/>
          <p:cNvPicPr>
            <a:picLocks noChangeAspect="1"/>
          </p:cNvPicPr>
          <p:nvPr/>
        </p:nvPicPr>
        <p:blipFill>
          <a:blip r:embed="rId14" cstate="print"/>
          <a:srcRect l="53318" t="58418" r="9517" b="8048"/>
          <a:stretch>
            <a:fillRect/>
          </a:stretch>
        </p:blipFill>
        <p:spPr>
          <a:xfrm>
            <a:off x="457200" y="5867400"/>
            <a:ext cx="1155032" cy="627017"/>
          </a:xfrm>
          <a:prstGeom prst="rect">
            <a:avLst/>
          </a:prstGeom>
          <a:ln w="15875">
            <a:solidFill>
              <a:schemeClr val="tx1"/>
            </a:solidFill>
          </a:ln>
        </p:spPr>
      </p:pic>
      <p:graphicFrame>
        <p:nvGraphicFramePr>
          <p:cNvPr id="38" name="Table 37"/>
          <p:cNvGraphicFramePr>
            <a:graphicFrameLocks noGrp="1"/>
          </p:cNvGraphicFramePr>
          <p:nvPr/>
        </p:nvGraphicFramePr>
        <p:xfrm>
          <a:off x="6248400" y="3048000"/>
          <a:ext cx="2705100" cy="2209800"/>
        </p:xfrm>
        <a:graphic>
          <a:graphicData uri="http://schemas.openxmlformats.org/drawingml/2006/table">
            <a:tbl>
              <a:tblPr firstRow="1" bandRow="1">
                <a:tableStyleId>{5C22544A-7EE6-4342-B048-85BDC9FD1C3A}</a:tableStyleId>
              </a:tblPr>
              <a:tblGrid>
                <a:gridCol w="901700"/>
                <a:gridCol w="951795"/>
                <a:gridCol w="851605"/>
              </a:tblGrid>
              <a:tr h="607514">
                <a:tc>
                  <a:txBody>
                    <a:bodyPr/>
                    <a:lstStyle/>
                    <a:p>
                      <a:pPr algn="ctr"/>
                      <a:r>
                        <a:rPr lang="en-US" sz="1100" dirty="0" smtClean="0"/>
                        <a:t>Supported Region</a:t>
                      </a:r>
                      <a:endParaRPr lang="en-US" sz="1100" dirty="0"/>
                    </a:p>
                  </a:txBody>
                  <a:tcPr/>
                </a:tc>
                <a:tc>
                  <a:txBody>
                    <a:bodyPr/>
                    <a:lstStyle/>
                    <a:p>
                      <a:pPr algn="ctr"/>
                      <a:r>
                        <a:rPr lang="en-US" sz="1100" dirty="0" smtClean="0"/>
                        <a:t>Supporting Region</a:t>
                      </a:r>
                      <a:endParaRPr lang="en-US" sz="1100" dirty="0"/>
                    </a:p>
                  </a:txBody>
                  <a:tcPr/>
                </a:tc>
                <a:tc>
                  <a:txBody>
                    <a:bodyPr/>
                    <a:lstStyle/>
                    <a:p>
                      <a:pPr algn="ctr"/>
                      <a:r>
                        <a:rPr lang="en-US" sz="1100" dirty="0" smtClean="0"/>
                        <a:t>Support Type</a:t>
                      </a:r>
                      <a:endParaRPr lang="en-US" sz="1100" dirty="0"/>
                    </a:p>
                  </a:txBody>
                  <a:tcPr/>
                </a:tc>
              </a:tr>
              <a:tr h="514412">
                <a:tc>
                  <a:txBody>
                    <a:bodyPr/>
                    <a:lstStyle/>
                    <a:p>
                      <a:endParaRPr lang="en-US" dirty="0"/>
                    </a:p>
                  </a:txBody>
                  <a:tcPr/>
                </a:tc>
                <a:tc>
                  <a:txBody>
                    <a:bodyPr/>
                    <a:lstStyle/>
                    <a:p>
                      <a:endParaRPr lang="en-US" dirty="0"/>
                    </a:p>
                  </a:txBody>
                  <a:tcPr/>
                </a:tc>
                <a:tc>
                  <a:txBody>
                    <a:bodyPr/>
                    <a:lstStyle/>
                    <a:p>
                      <a:pPr lvl="1" algn="ctr"/>
                      <a:r>
                        <a:rPr lang="en-US" sz="1600" b="1" dirty="0" smtClean="0"/>
                        <a:t> Below</a:t>
                      </a:r>
                      <a:endParaRPr lang="en-US" sz="1600" b="1" dirty="0"/>
                    </a:p>
                  </a:txBody>
                  <a:tcPr/>
                </a:tc>
              </a:tr>
              <a:tr h="480360">
                <a:tc>
                  <a:txBody>
                    <a:bodyPr/>
                    <a:lstStyle/>
                    <a:p>
                      <a:endParaRPr lang="en-US" dirty="0"/>
                    </a:p>
                  </a:txBody>
                  <a:tcPr/>
                </a:tc>
                <a:tc>
                  <a:txBody>
                    <a:bodyPr/>
                    <a:lstStyle/>
                    <a:p>
                      <a:endParaRPr lang="en-US" dirty="0"/>
                    </a:p>
                  </a:txBody>
                  <a:tcPr/>
                </a:tc>
                <a:tc>
                  <a:txBody>
                    <a:bodyPr/>
                    <a:lstStyle/>
                    <a:p>
                      <a:pPr algn="ctr"/>
                      <a:r>
                        <a:rPr lang="en-US" sz="1600" b="1" dirty="0" smtClean="0">
                          <a:solidFill>
                            <a:schemeClr val="dk1"/>
                          </a:solidFill>
                          <a:latin typeface="+mn-lt"/>
                          <a:ea typeface="+mn-ea"/>
                          <a:cs typeface="+mn-cs"/>
                        </a:rPr>
                        <a:t>Below</a:t>
                      </a:r>
                    </a:p>
                  </a:txBody>
                  <a:tcPr/>
                </a:tc>
              </a:tr>
              <a:tr h="607514">
                <a:tc>
                  <a:txBody>
                    <a:bodyPr/>
                    <a:lstStyle/>
                    <a:p>
                      <a:endParaRPr lang="en-US" dirty="0"/>
                    </a:p>
                  </a:txBody>
                  <a:tcPr/>
                </a:tc>
                <a:tc>
                  <a:txBody>
                    <a:bodyPr/>
                    <a:lstStyle/>
                    <a:p>
                      <a:pPr algn="ctr"/>
                      <a:endParaRPr lang="en-US" b="1" dirty="0" smtClean="0">
                        <a:solidFill>
                          <a:schemeClr val="dk1"/>
                        </a:solidFill>
                        <a:latin typeface="+mn-lt"/>
                        <a:ea typeface="+mn-ea"/>
                        <a:cs typeface="+mn-cs"/>
                      </a:endParaRPr>
                    </a:p>
                  </a:txBody>
                  <a:tcPr/>
                </a:tc>
                <a:tc>
                  <a:txBody>
                    <a:bodyPr/>
                    <a:lstStyle/>
                    <a:p>
                      <a:pPr algn="ctr"/>
                      <a:r>
                        <a:rPr lang="en-US" sz="1600" b="1" dirty="0" smtClean="0">
                          <a:solidFill>
                            <a:schemeClr val="dk1"/>
                          </a:solidFill>
                          <a:latin typeface="+mn-lt"/>
                          <a:ea typeface="+mn-ea"/>
                          <a:cs typeface="+mn-cs"/>
                        </a:rPr>
                        <a:t>Side</a:t>
                      </a:r>
                    </a:p>
                  </a:txBody>
                  <a:tcPr/>
                </a:tc>
              </a:tr>
            </a:tbl>
          </a:graphicData>
        </a:graphic>
      </p:graphicFrame>
      <p:grpSp>
        <p:nvGrpSpPr>
          <p:cNvPr id="17" name="Group 45"/>
          <p:cNvGrpSpPr/>
          <p:nvPr/>
        </p:nvGrpSpPr>
        <p:grpSpPr>
          <a:xfrm>
            <a:off x="6400800" y="3733800"/>
            <a:ext cx="1752600" cy="1371601"/>
            <a:chOff x="7315200" y="2971800"/>
            <a:chExt cx="2400300" cy="1676400"/>
          </a:xfrm>
        </p:grpSpPr>
        <p:pic>
          <p:nvPicPr>
            <p:cNvPr id="39" name="Picture 38" descr="DSC02929.JPG"/>
            <p:cNvPicPr>
              <a:picLocks noChangeAspect="1"/>
            </p:cNvPicPr>
            <p:nvPr/>
          </p:nvPicPr>
          <p:blipFill>
            <a:blip r:embed="rId15" cstate="print"/>
            <a:srcRect l="16667" t="50000" r="12500" b="6667"/>
            <a:stretch>
              <a:fillRect/>
            </a:stretch>
          </p:blipFill>
          <p:spPr>
            <a:xfrm>
              <a:off x="8572500" y="2971800"/>
              <a:ext cx="1143000" cy="457200"/>
            </a:xfrm>
            <a:prstGeom prst="rect">
              <a:avLst/>
            </a:prstGeom>
            <a:ln w="15875">
              <a:solidFill>
                <a:schemeClr val="tx1"/>
              </a:solidFill>
            </a:ln>
          </p:spPr>
        </p:pic>
        <p:pic>
          <p:nvPicPr>
            <p:cNvPr id="40" name="Picture 39" descr="DSC02926.JPG"/>
            <p:cNvPicPr>
              <a:picLocks/>
            </p:cNvPicPr>
            <p:nvPr/>
          </p:nvPicPr>
          <p:blipFill>
            <a:blip r:embed="rId16" cstate="print"/>
            <a:srcRect l="30710" t="46702" r="32134" b="34409"/>
            <a:stretch>
              <a:fillRect/>
            </a:stretch>
          </p:blipFill>
          <p:spPr>
            <a:xfrm>
              <a:off x="7315200" y="2971801"/>
              <a:ext cx="1047127" cy="457199"/>
            </a:xfrm>
            <a:prstGeom prst="rect">
              <a:avLst/>
            </a:prstGeom>
            <a:ln w="15875">
              <a:solidFill>
                <a:schemeClr val="tx1"/>
              </a:solidFill>
            </a:ln>
          </p:spPr>
        </p:pic>
        <p:pic>
          <p:nvPicPr>
            <p:cNvPr id="41" name="Picture 40" descr="DSC02922.JPG"/>
            <p:cNvPicPr>
              <a:picLocks noChangeAspect="1"/>
            </p:cNvPicPr>
            <p:nvPr/>
          </p:nvPicPr>
          <p:blipFill>
            <a:blip r:embed="rId17" cstate="print">
              <a:lum bright="20000" contrast="30000"/>
            </a:blip>
            <a:srcRect l="23529" t="22346" r="50981" b="41111"/>
            <a:stretch>
              <a:fillRect/>
            </a:stretch>
          </p:blipFill>
          <p:spPr>
            <a:xfrm>
              <a:off x="7391400" y="3581400"/>
              <a:ext cx="762000" cy="533400"/>
            </a:xfrm>
            <a:prstGeom prst="rect">
              <a:avLst/>
            </a:prstGeom>
            <a:ln w="15875">
              <a:solidFill>
                <a:schemeClr val="tx1"/>
              </a:solidFill>
            </a:ln>
          </p:spPr>
        </p:pic>
        <p:pic>
          <p:nvPicPr>
            <p:cNvPr id="42" name="Picture 41" descr="DSC02924.JPG"/>
            <p:cNvPicPr>
              <a:picLocks noChangeAspect="1"/>
            </p:cNvPicPr>
            <p:nvPr/>
          </p:nvPicPr>
          <p:blipFill>
            <a:blip r:embed="rId18" cstate="print"/>
            <a:srcRect l="53318" t="58418" r="9517" b="8048"/>
            <a:stretch>
              <a:fillRect/>
            </a:stretch>
          </p:blipFill>
          <p:spPr>
            <a:xfrm>
              <a:off x="7315200" y="4191000"/>
              <a:ext cx="1066800" cy="381000"/>
            </a:xfrm>
            <a:prstGeom prst="rect">
              <a:avLst/>
            </a:prstGeom>
            <a:ln w="15875">
              <a:solidFill>
                <a:schemeClr val="tx1"/>
              </a:solidFill>
            </a:ln>
          </p:spPr>
        </p:pic>
        <p:pic>
          <p:nvPicPr>
            <p:cNvPr id="43" name="Picture 42" descr="DSC02926.JPG"/>
            <p:cNvPicPr>
              <a:picLocks/>
            </p:cNvPicPr>
            <p:nvPr/>
          </p:nvPicPr>
          <p:blipFill>
            <a:blip r:embed="rId19" cstate="print"/>
            <a:srcRect l="30710" t="46702" r="32134" b="34409"/>
            <a:stretch>
              <a:fillRect/>
            </a:stretch>
          </p:blipFill>
          <p:spPr>
            <a:xfrm>
              <a:off x="8610600" y="3581400"/>
              <a:ext cx="1066799" cy="457200"/>
            </a:xfrm>
            <a:prstGeom prst="rect">
              <a:avLst/>
            </a:prstGeom>
            <a:ln w="15875">
              <a:solidFill>
                <a:schemeClr val="tx1"/>
              </a:solidFill>
            </a:ln>
          </p:spPr>
        </p:pic>
        <p:pic>
          <p:nvPicPr>
            <p:cNvPr id="44" name="Picture 43" descr="DSC02926.JPG"/>
            <p:cNvPicPr>
              <a:picLocks/>
            </p:cNvPicPr>
            <p:nvPr/>
          </p:nvPicPr>
          <p:blipFill>
            <a:blip r:embed="rId19" cstate="print"/>
            <a:srcRect l="30710" t="46702" r="32134" b="34409"/>
            <a:stretch>
              <a:fillRect/>
            </a:stretch>
          </p:blipFill>
          <p:spPr>
            <a:xfrm>
              <a:off x="8610600" y="4191000"/>
              <a:ext cx="1066799" cy="457200"/>
            </a:xfrm>
            <a:prstGeom prst="rect">
              <a:avLst/>
            </a:prstGeom>
            <a:ln w="15875">
              <a:solidFill>
                <a:schemeClr val="tx1"/>
              </a:solidFill>
            </a:ln>
          </p:spPr>
        </p:pic>
      </p:grpSp>
      <p:pic>
        <p:nvPicPr>
          <p:cNvPr id="45" name="Picture 44" descr="DSC02929.JPG"/>
          <p:cNvPicPr>
            <a:picLocks noChangeAspect="1"/>
          </p:cNvPicPr>
          <p:nvPr/>
        </p:nvPicPr>
        <p:blipFill>
          <a:blip r:embed="rId20" cstate="print"/>
          <a:srcRect l="16667" t="50000" r="12500" b="6667"/>
          <a:stretch>
            <a:fillRect/>
          </a:stretch>
        </p:blipFill>
        <p:spPr>
          <a:xfrm>
            <a:off x="457200" y="2878183"/>
            <a:ext cx="1066800" cy="457200"/>
          </a:xfrm>
          <a:prstGeom prst="rect">
            <a:avLst/>
          </a:prstGeom>
          <a:ln w="15875">
            <a:solidFill>
              <a:schemeClr val="tx1"/>
            </a:solidFill>
          </a:ln>
        </p:spPr>
      </p:pic>
      <p:sp>
        <p:nvSpPr>
          <p:cNvPr id="51" name="TextBox 50"/>
          <p:cNvSpPr txBox="1"/>
          <p:nvPr/>
        </p:nvSpPr>
        <p:spPr>
          <a:xfrm>
            <a:off x="533400" y="1981200"/>
            <a:ext cx="720436" cy="369332"/>
          </a:xfrm>
          <a:prstGeom prst="rect">
            <a:avLst/>
          </a:prstGeom>
          <a:noFill/>
          <a:ln>
            <a:solidFill>
              <a:srgbClr val="92D050"/>
            </a:solidFill>
          </a:ln>
        </p:spPr>
        <p:txBody>
          <a:bodyPr wrap="square" rtlCol="0">
            <a:spAutoFit/>
          </a:bodyPr>
          <a:lstStyle/>
          <a:p>
            <a:pPr algn="ctr"/>
            <a:r>
              <a:rPr lang="en-US" b="1" dirty="0" err="1" smtClean="0"/>
              <a:t>O</a:t>
            </a:r>
            <a:r>
              <a:rPr lang="en-US" b="1" baseline="-25000" dirty="0" err="1" smtClean="0"/>
              <a:t>in</a:t>
            </a:r>
            <a:endParaRPr lang="en-US" b="1" baseline="-25000" dirty="0"/>
          </a:p>
        </p:txBody>
      </p:sp>
      <p:sp>
        <p:nvSpPr>
          <p:cNvPr id="52" name="TextBox 51"/>
          <p:cNvSpPr txBox="1"/>
          <p:nvPr/>
        </p:nvSpPr>
        <p:spPr>
          <a:xfrm>
            <a:off x="4572000" y="1992868"/>
            <a:ext cx="720436" cy="369332"/>
          </a:xfrm>
          <a:prstGeom prst="rect">
            <a:avLst/>
          </a:prstGeom>
          <a:noFill/>
          <a:ln>
            <a:solidFill>
              <a:srgbClr val="92D050"/>
            </a:solidFill>
          </a:ln>
        </p:spPr>
        <p:txBody>
          <a:bodyPr wrap="square" rtlCol="0">
            <a:spAutoFit/>
          </a:bodyPr>
          <a:lstStyle/>
          <a:p>
            <a:pPr algn="ctr"/>
            <a:r>
              <a:rPr lang="en-US" b="1" dirty="0" err="1" smtClean="0"/>
              <a:t>O</a:t>
            </a:r>
            <a:r>
              <a:rPr lang="en-US" b="1" baseline="-25000" dirty="0" err="1" smtClean="0"/>
              <a:t>out</a:t>
            </a:r>
            <a:endParaRPr lang="en-US" b="1" baseline="-25000" dirty="0"/>
          </a:p>
        </p:txBody>
      </p:sp>
      <p:sp>
        <p:nvSpPr>
          <p:cNvPr id="53" name="TextBox 52"/>
          <p:cNvSpPr txBox="1"/>
          <p:nvPr/>
        </p:nvSpPr>
        <p:spPr>
          <a:xfrm>
            <a:off x="6819900" y="2516685"/>
            <a:ext cx="1981200" cy="369332"/>
          </a:xfrm>
          <a:prstGeom prst="rect">
            <a:avLst/>
          </a:prstGeom>
          <a:noFill/>
          <a:ln>
            <a:solidFill>
              <a:srgbClr val="92D050"/>
            </a:solidFill>
          </a:ln>
        </p:spPr>
        <p:txBody>
          <a:bodyPr wrap="square" rtlCol="0">
            <a:spAutoFit/>
          </a:bodyPr>
          <a:lstStyle/>
          <a:p>
            <a:pPr algn="ctr"/>
            <a:r>
              <a:rPr lang="en-US" b="1" dirty="0" smtClean="0"/>
              <a:t>Support Matrix</a:t>
            </a:r>
            <a:endParaRPr lang="en-US" b="1" baseline="-25000" dirty="0"/>
          </a:p>
        </p:txBody>
      </p:sp>
      <p:sp>
        <p:nvSpPr>
          <p:cNvPr id="54" name="Rectangle 53"/>
          <p:cNvSpPr/>
          <p:nvPr/>
        </p:nvSpPr>
        <p:spPr>
          <a:xfrm>
            <a:off x="4419600" y="5029200"/>
            <a:ext cx="1295400" cy="381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419600" y="5943600"/>
            <a:ext cx="1295400" cy="381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p:cNvSpPr/>
          <p:nvPr/>
        </p:nvSpPr>
        <p:spPr>
          <a:xfrm>
            <a:off x="1600200" y="3048000"/>
            <a:ext cx="2286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56"/>
          <p:cNvSpPr/>
          <p:nvPr/>
        </p:nvSpPr>
        <p:spPr>
          <a:xfrm>
            <a:off x="1600200" y="4267200"/>
            <a:ext cx="2286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Arrow 57"/>
          <p:cNvSpPr/>
          <p:nvPr/>
        </p:nvSpPr>
        <p:spPr>
          <a:xfrm>
            <a:off x="1600200" y="5181600"/>
            <a:ext cx="2286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58"/>
          <p:cNvSpPr/>
          <p:nvPr/>
        </p:nvSpPr>
        <p:spPr>
          <a:xfrm>
            <a:off x="1752600" y="6096000"/>
            <a:ext cx="2286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a:off x="3962400" y="3048000"/>
            <a:ext cx="2286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a:off x="3962400" y="4267200"/>
            <a:ext cx="2286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61"/>
          <p:cNvSpPr/>
          <p:nvPr/>
        </p:nvSpPr>
        <p:spPr>
          <a:xfrm>
            <a:off x="3962400" y="5181600"/>
            <a:ext cx="2286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Arrow 62"/>
          <p:cNvSpPr/>
          <p:nvPr/>
        </p:nvSpPr>
        <p:spPr>
          <a:xfrm>
            <a:off x="3962400" y="6096000"/>
            <a:ext cx="228600" cy="1524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Brace 63"/>
          <p:cNvSpPr/>
          <p:nvPr/>
        </p:nvSpPr>
        <p:spPr>
          <a:xfrm>
            <a:off x="5715000" y="1600200"/>
            <a:ext cx="609600" cy="495300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4800600" cy="461665"/>
          </a:xfrm>
          <a:prstGeom prst="rect">
            <a:avLst/>
          </a:prstGeom>
          <a:noFill/>
        </p:spPr>
        <p:txBody>
          <a:bodyPr wrap="square" rtlCol="0">
            <a:spAutoFit/>
          </a:bodyPr>
          <a:lstStyle/>
          <a:p>
            <a:r>
              <a:rPr lang="en-US" sz="2400" i="1" dirty="0" smtClean="0">
                <a:solidFill>
                  <a:srgbClr val="0000FF"/>
                </a:solidFill>
              </a:rPr>
              <a:t>Support Inference</a:t>
            </a:r>
            <a:endParaRPr lang="en-US" sz="2400" i="1" dirty="0">
              <a:solidFill>
                <a:srgbClr val="0000FF"/>
              </a:solidFill>
            </a:endParaRPr>
          </a:p>
        </p:txBody>
      </p:sp>
      <p:grpSp>
        <p:nvGrpSpPr>
          <p:cNvPr id="2" name="Group 4"/>
          <p:cNvGrpSpPr/>
          <p:nvPr/>
        </p:nvGrpSpPr>
        <p:grpSpPr>
          <a:xfrm>
            <a:off x="304800" y="1828800"/>
            <a:ext cx="8586702" cy="2138370"/>
            <a:chOff x="-857288" y="2088590"/>
            <a:chExt cx="10403439" cy="2138370"/>
          </a:xfrm>
        </p:grpSpPr>
        <p:cxnSp>
          <p:nvCxnSpPr>
            <p:cNvPr id="6" name="Straight Connector 5"/>
            <p:cNvCxnSpPr/>
            <p:nvPr/>
          </p:nvCxnSpPr>
          <p:spPr>
            <a:xfrm flipV="1">
              <a:off x="6981400" y="2996983"/>
              <a:ext cx="857256" cy="57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cstate="print"/>
            <a:stretch>
              <a:fillRect/>
            </a:stretch>
          </p:blipFill>
          <p:spPr>
            <a:xfrm>
              <a:off x="8553036" y="3214686"/>
              <a:ext cx="482006" cy="609600"/>
            </a:xfrm>
            <a:prstGeom prst="rect">
              <a:avLst/>
            </a:prstGeom>
          </p:spPr>
        </p:pic>
        <p:sp>
          <p:nvSpPr>
            <p:cNvPr id="8" name="TextBox 7"/>
            <p:cNvSpPr txBox="1"/>
            <p:nvPr/>
          </p:nvSpPr>
          <p:spPr>
            <a:xfrm>
              <a:off x="8005630" y="3764990"/>
              <a:ext cx="1540521" cy="276999"/>
            </a:xfrm>
            <a:prstGeom prst="rect">
              <a:avLst/>
            </a:prstGeom>
            <a:noFill/>
          </p:spPr>
          <p:txBody>
            <a:bodyPr wrap="none" rtlCol="0">
              <a:spAutoFit/>
            </a:bodyPr>
            <a:lstStyle>
              <a:defPPr>
                <a:defRPr lang="en-US"/>
              </a:defPPr>
            </a:lstStyle>
            <a:p>
              <a:r>
                <a:rPr lang="en-US" sz="1200" b="1" dirty="0"/>
                <a:t>Support Matrix</a:t>
              </a:r>
            </a:p>
          </p:txBody>
        </p:sp>
        <p:grpSp>
          <p:nvGrpSpPr>
            <p:cNvPr id="3" name="Group 11"/>
            <p:cNvGrpSpPr/>
            <p:nvPr/>
          </p:nvGrpSpPr>
          <p:grpSpPr>
            <a:xfrm>
              <a:off x="8512772" y="2315750"/>
              <a:ext cx="631260" cy="541740"/>
              <a:chOff x="857224" y="4857760"/>
              <a:chExt cx="1428760" cy="1071570"/>
            </a:xfrm>
          </p:grpSpPr>
          <p:sp>
            <p:nvSpPr>
              <p:cNvPr id="41" name="Oval 28"/>
              <p:cNvSpPr/>
              <p:nvPr/>
            </p:nvSpPr>
            <p:spPr>
              <a:xfrm>
                <a:off x="1500166" y="4857760"/>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071538" y="5286388"/>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928794" y="5286388"/>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57224"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714480"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17"/>
              <p:cNvSpPr/>
              <p:nvPr/>
            </p:nvSpPr>
            <p:spPr>
              <a:xfrm>
                <a:off x="2071670"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a:stCxn id="42" idx="7"/>
              </p:cNvCxnSpPr>
              <p:nvPr/>
            </p:nvCxnSpPr>
            <p:spPr>
              <a:xfrm rot="5400000" flipH="1" flipV="1">
                <a:off x="1254466" y="5040688"/>
                <a:ext cx="277086" cy="2770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43" idx="1"/>
              </p:cNvCxnSpPr>
              <p:nvPr/>
            </p:nvCxnSpPr>
            <p:spPr>
              <a:xfrm rot="16200000" flipH="1">
                <a:off x="1683094" y="5040688"/>
                <a:ext cx="277086" cy="2770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2" idx="3"/>
                <a:endCxn id="44" idx="7"/>
              </p:cNvCxnSpPr>
              <p:nvPr/>
            </p:nvCxnSpPr>
            <p:spPr>
              <a:xfrm rot="5400000">
                <a:off x="932995" y="5576473"/>
                <a:ext cx="277086" cy="627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5" idx="7"/>
                <a:endCxn id="43" idx="3"/>
              </p:cNvCxnSpPr>
              <p:nvPr/>
            </p:nvCxnSpPr>
            <p:spPr>
              <a:xfrm rot="5400000" flipH="1" flipV="1">
                <a:off x="1790251" y="5576473"/>
                <a:ext cx="277086" cy="627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3" idx="5"/>
              </p:cNvCxnSpPr>
              <p:nvPr/>
            </p:nvCxnSpPr>
            <p:spPr>
              <a:xfrm rot="16200000" flipH="1">
                <a:off x="2022424" y="5558613"/>
                <a:ext cx="245700" cy="671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7913308" y="2088590"/>
              <a:ext cx="1604068" cy="276999"/>
            </a:xfrm>
            <a:prstGeom prst="rect">
              <a:avLst/>
            </a:prstGeom>
            <a:noFill/>
          </p:spPr>
          <p:txBody>
            <a:bodyPr wrap="none" rtlCol="0">
              <a:spAutoFit/>
            </a:bodyPr>
            <a:lstStyle>
              <a:defPPr>
                <a:defRPr lang="en-US"/>
              </a:defPPr>
            </a:lstStyle>
            <a:p>
              <a:r>
                <a:rPr lang="en-US" sz="1200" b="1" dirty="0" smtClean="0"/>
                <a:t>Tree of Support</a:t>
              </a:r>
              <a:endParaRPr lang="en-US" sz="1200" b="1" dirty="0"/>
            </a:p>
          </p:txBody>
        </p:sp>
        <p:cxnSp>
          <p:nvCxnSpPr>
            <p:cNvPr id="11" name="Straight Connector 10"/>
            <p:cNvCxnSpPr>
              <a:stCxn id="12" idx="3"/>
            </p:cNvCxnSpPr>
            <p:nvPr/>
          </p:nvCxnSpPr>
          <p:spPr>
            <a:xfrm>
              <a:off x="653954" y="2974830"/>
              <a:ext cx="398544" cy="8218"/>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cstate="print"/>
            <a:stretch>
              <a:fillRect/>
            </a:stretch>
          </p:blipFill>
          <p:spPr>
            <a:xfrm>
              <a:off x="-642974" y="2500306"/>
              <a:ext cx="1296928" cy="949047"/>
            </a:xfrm>
            <a:prstGeom prst="rect">
              <a:avLst/>
            </a:prstGeom>
          </p:spPr>
        </p:pic>
        <p:sp>
          <p:nvSpPr>
            <p:cNvPr id="13" name="Rounded Rectangle 12"/>
            <p:cNvSpPr/>
            <p:nvPr/>
          </p:nvSpPr>
          <p:spPr>
            <a:xfrm>
              <a:off x="1071538" y="2545790"/>
              <a:ext cx="1602076" cy="766870"/>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Structure class Classifier</a:t>
              </a:r>
            </a:p>
          </p:txBody>
        </p:sp>
        <p:sp>
          <p:nvSpPr>
            <p:cNvPr id="14" name="TextBox 13"/>
            <p:cNvSpPr txBox="1"/>
            <p:nvPr/>
          </p:nvSpPr>
          <p:spPr>
            <a:xfrm>
              <a:off x="-857288" y="3416858"/>
              <a:ext cx="1818250" cy="276999"/>
            </a:xfrm>
            <a:prstGeom prst="rect">
              <a:avLst/>
            </a:prstGeom>
            <a:noFill/>
          </p:spPr>
          <p:txBody>
            <a:bodyPr wrap="none" rtlCol="0">
              <a:spAutoFit/>
            </a:bodyPr>
            <a:lstStyle>
              <a:defPPr>
                <a:defRPr lang="en-US"/>
              </a:defPPr>
            </a:lstStyle>
            <a:p>
              <a:r>
                <a:rPr lang="en-US" sz="1200" b="1" dirty="0" smtClean="0"/>
                <a:t>Segmented Image</a:t>
              </a:r>
            </a:p>
          </p:txBody>
        </p:sp>
        <p:sp>
          <p:nvSpPr>
            <p:cNvPr id="15" name="Rounded Rectangle 14"/>
            <p:cNvSpPr/>
            <p:nvPr/>
          </p:nvSpPr>
          <p:spPr>
            <a:xfrm>
              <a:off x="5482455" y="2714620"/>
              <a:ext cx="1602076" cy="598040"/>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Support Classifier</a:t>
              </a:r>
            </a:p>
          </p:txBody>
        </p:sp>
        <p:cxnSp>
          <p:nvCxnSpPr>
            <p:cNvPr id="16" name="Straight Arrow Connector 15"/>
            <p:cNvCxnSpPr>
              <a:endCxn id="15" idx="1"/>
            </p:cNvCxnSpPr>
            <p:nvPr/>
          </p:nvCxnSpPr>
          <p:spPr>
            <a:xfrm>
              <a:off x="2673614" y="2996983"/>
              <a:ext cx="2808841" cy="166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1602337" y="3568473"/>
              <a:ext cx="511626"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57223" y="3857628"/>
              <a:ext cx="2088520" cy="276999"/>
            </a:xfrm>
            <a:prstGeom prst="rect">
              <a:avLst/>
            </a:prstGeom>
            <a:noFill/>
          </p:spPr>
          <p:txBody>
            <a:bodyPr wrap="none" rtlCol="0">
              <a:spAutoFit/>
            </a:bodyPr>
            <a:lstStyle>
              <a:defPPr>
                <a:defRPr lang="en-US"/>
              </a:defPPr>
            </a:lstStyle>
            <a:p>
              <a:r>
                <a:rPr lang="en-US" sz="1200" b="1" dirty="0" smtClean="0"/>
                <a:t>Floor, Wall, Furniture</a:t>
              </a:r>
              <a:endParaRPr lang="en-US" sz="1200" b="1" dirty="0"/>
            </a:p>
          </p:txBody>
        </p:sp>
        <p:sp>
          <p:nvSpPr>
            <p:cNvPr id="19" name="TextBox 18"/>
            <p:cNvSpPr txBox="1"/>
            <p:nvPr/>
          </p:nvSpPr>
          <p:spPr>
            <a:xfrm>
              <a:off x="2743272" y="2465125"/>
              <a:ext cx="1559435" cy="461665"/>
            </a:xfrm>
            <a:prstGeom prst="rect">
              <a:avLst/>
            </a:prstGeom>
            <a:noFill/>
          </p:spPr>
          <p:txBody>
            <a:bodyPr wrap="square" rtlCol="0">
              <a:spAutoFit/>
            </a:bodyPr>
            <a:lstStyle>
              <a:defPPr>
                <a:defRPr lang="en-US"/>
              </a:defPPr>
            </a:lstStyle>
            <a:p>
              <a:r>
                <a:rPr lang="en-US" sz="1200" b="1" dirty="0" smtClean="0"/>
                <a:t>Graspable objects {</a:t>
              </a:r>
              <a:r>
                <a:rPr lang="en-US" sz="1200" b="1" dirty="0" err="1" smtClean="0"/>
                <a:t>O</a:t>
              </a:r>
              <a:r>
                <a:rPr lang="en-US" sz="1200" b="1" baseline="-25000" dirty="0" err="1" smtClean="0"/>
                <a:t>i</a:t>
              </a:r>
              <a:r>
                <a:rPr lang="en-US" sz="1200" b="1" dirty="0" smtClean="0"/>
                <a:t>}</a:t>
              </a:r>
              <a:endParaRPr lang="en-US" sz="1200" b="1" dirty="0"/>
            </a:p>
          </p:txBody>
        </p:sp>
        <p:sp>
          <p:nvSpPr>
            <p:cNvPr id="20" name="TextBox 19"/>
            <p:cNvSpPr txBox="1"/>
            <p:nvPr/>
          </p:nvSpPr>
          <p:spPr>
            <a:xfrm>
              <a:off x="2743271" y="2996983"/>
              <a:ext cx="1015544" cy="830997"/>
            </a:xfrm>
            <a:prstGeom prst="rect">
              <a:avLst/>
            </a:prstGeom>
            <a:noFill/>
          </p:spPr>
          <p:txBody>
            <a:bodyPr wrap="square" rtlCol="0">
              <a:spAutoFit/>
            </a:bodyPr>
            <a:lstStyle>
              <a:defPPr>
                <a:defRPr lang="en-US"/>
              </a:defPPr>
            </a:lstStyle>
            <a:p>
              <a:pPr algn="ctr"/>
              <a:r>
                <a:rPr lang="en-US" sz="1200" b="1" dirty="0" smtClean="0"/>
                <a:t>Object of interest O(</a:t>
              </a:r>
              <a:r>
                <a:rPr lang="en-US" sz="1200" b="1" dirty="0" err="1" smtClean="0"/>
                <a:t>O</a:t>
              </a:r>
              <a:r>
                <a:rPr lang="en-US" sz="1200" b="1" baseline="-25000" dirty="0" err="1" smtClean="0"/>
                <a:t>in</a:t>
              </a:r>
              <a:r>
                <a:rPr lang="en-US" sz="1200" b="1" dirty="0" smtClean="0"/>
                <a:t>)</a:t>
              </a:r>
              <a:endParaRPr lang="en-US" sz="1200" b="1" dirty="0"/>
            </a:p>
          </p:txBody>
        </p:sp>
        <p:sp>
          <p:nvSpPr>
            <p:cNvPr id="21" name="Rounded Rectangle 20"/>
            <p:cNvSpPr/>
            <p:nvPr/>
          </p:nvSpPr>
          <p:spPr>
            <a:xfrm>
              <a:off x="3960751" y="2285992"/>
              <a:ext cx="3611645" cy="1940968"/>
            </a:xfrm>
            <a:prstGeom prst="roundRect">
              <a:avLst/>
            </a:prstGeom>
            <a:noFill/>
            <a:ln w="12700">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rot="5400000">
              <a:off x="6870789" y="3429571"/>
              <a:ext cx="855668" cy="20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645473" y="3856040"/>
              <a:ext cx="265416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H="1" flipV="1">
              <a:off x="4229096" y="3428777"/>
              <a:ext cx="830720" cy="20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013093" y="2649791"/>
              <a:ext cx="807892" cy="276999"/>
            </a:xfrm>
            <a:prstGeom prst="rect">
              <a:avLst/>
            </a:prstGeom>
            <a:noFill/>
          </p:spPr>
          <p:txBody>
            <a:bodyPr wrap="square" rtlCol="0">
              <a:spAutoFit/>
            </a:bodyPr>
            <a:lstStyle>
              <a:defPPr>
                <a:defRPr lang="en-US"/>
              </a:defPPr>
            </a:lstStyle>
            <a:p>
              <a:r>
                <a:rPr lang="en-US" sz="1200" b="1" dirty="0" smtClean="0"/>
                <a:t>{O</a:t>
              </a:r>
              <a:r>
                <a:rPr lang="en-US" sz="1200" b="1" baseline="-25000" dirty="0" smtClean="0"/>
                <a:t>s</a:t>
              </a:r>
              <a:r>
                <a:rPr lang="en-US" sz="1200" b="1" dirty="0" smtClean="0"/>
                <a:t>}</a:t>
              </a:r>
              <a:endParaRPr lang="en-US" sz="1200" b="1" dirty="0"/>
            </a:p>
          </p:txBody>
        </p:sp>
        <p:cxnSp>
          <p:nvCxnSpPr>
            <p:cNvPr id="26" name="Straight Connector 25"/>
            <p:cNvCxnSpPr/>
            <p:nvPr/>
          </p:nvCxnSpPr>
          <p:spPr>
            <a:xfrm rot="5400000">
              <a:off x="7443883" y="3021292"/>
              <a:ext cx="79113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838656" y="3416858"/>
              <a:ext cx="674117" cy="105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838656" y="2632628"/>
              <a:ext cx="674117" cy="105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5" name="Group 64"/>
            <p:cNvGrpSpPr/>
            <p:nvPr/>
          </p:nvGrpSpPr>
          <p:grpSpPr>
            <a:xfrm>
              <a:off x="5781696" y="3714752"/>
              <a:ext cx="945652" cy="214314"/>
              <a:chOff x="1500166" y="1000108"/>
              <a:chExt cx="998768" cy="357190"/>
            </a:xfrm>
          </p:grpSpPr>
          <p:sp>
            <p:nvSpPr>
              <p:cNvPr id="36" name="Rectangle 35"/>
              <p:cNvSpPr/>
              <p:nvPr/>
            </p:nvSpPr>
            <p:spPr>
              <a:xfrm>
                <a:off x="1500166" y="1000108"/>
                <a:ext cx="214314" cy="357190"/>
              </a:xfrm>
              <a:prstGeom prst="rect">
                <a:avLst/>
              </a:prstGeom>
              <a:solidFill>
                <a:srgbClr val="0000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04880" y="1000108"/>
                <a:ext cx="214314" cy="357190"/>
              </a:xfrm>
              <a:prstGeom prst="rect">
                <a:avLst/>
              </a:prstGeom>
              <a:solidFill>
                <a:srgbClr val="33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98127" y="1000108"/>
                <a:ext cx="214314" cy="357190"/>
              </a:xfrm>
              <a:prstGeom prst="rect">
                <a:avLst/>
              </a:prstGeom>
              <a:solidFill>
                <a:srgbClr val="6699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091374" y="1000108"/>
                <a:ext cx="214314" cy="357190"/>
              </a:xfrm>
              <a:prstGeom prst="rect">
                <a:avLst/>
              </a:prstGeom>
              <a:solidFill>
                <a:srgbClr val="99CC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284620" y="1000108"/>
                <a:ext cx="214314" cy="357190"/>
              </a:xfrm>
              <a:prstGeom prst="rect">
                <a:avLst/>
              </a:prstGeom>
              <a:solidFill>
                <a:srgbClr val="CCEC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rot="10800000">
              <a:off x="6727342" y="3845154"/>
              <a:ext cx="570265"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13093" y="3845486"/>
              <a:ext cx="328496" cy="369332"/>
            </a:xfrm>
            <a:prstGeom prst="rect">
              <a:avLst/>
            </a:prstGeom>
            <a:noFill/>
          </p:spPr>
          <p:txBody>
            <a:bodyPr wrap="square" rtlCol="0">
              <a:spAutoFit/>
            </a:bodyPr>
            <a:lstStyle>
              <a:defPPr>
                <a:defRPr lang="en-US"/>
              </a:defPPr>
            </a:lstStyle>
            <a:p>
              <a:r>
                <a:rPr lang="en-US" dirty="0" smtClean="0"/>
                <a:t>Q</a:t>
              </a:r>
              <a:endParaRPr lang="en-US" dirty="0"/>
            </a:p>
          </p:txBody>
        </p:sp>
        <p:sp>
          <p:nvSpPr>
            <p:cNvPr id="32" name="TextBox 31"/>
            <p:cNvSpPr txBox="1"/>
            <p:nvPr/>
          </p:nvSpPr>
          <p:spPr>
            <a:xfrm>
              <a:off x="6774796" y="3564191"/>
              <a:ext cx="399935" cy="276999"/>
            </a:xfrm>
            <a:prstGeom prst="rect">
              <a:avLst/>
            </a:prstGeom>
            <a:noFill/>
          </p:spPr>
          <p:txBody>
            <a:bodyPr wrap="square" rtlCol="0">
              <a:spAutoFit/>
            </a:bodyPr>
            <a:lstStyle>
              <a:defPPr>
                <a:defRPr lang="en-US"/>
              </a:defPPr>
            </a:lstStyle>
            <a:p>
              <a:r>
                <a:rPr lang="en-US" sz="1200" b="1" dirty="0" smtClean="0"/>
                <a:t>In</a:t>
              </a:r>
              <a:endParaRPr lang="en-US" sz="1200" b="1" dirty="0"/>
            </a:p>
          </p:txBody>
        </p:sp>
        <p:sp>
          <p:nvSpPr>
            <p:cNvPr id="33" name="TextBox 32"/>
            <p:cNvSpPr txBox="1"/>
            <p:nvPr/>
          </p:nvSpPr>
          <p:spPr>
            <a:xfrm>
              <a:off x="5257584" y="3559734"/>
              <a:ext cx="541063" cy="276999"/>
            </a:xfrm>
            <a:prstGeom prst="rect">
              <a:avLst/>
            </a:prstGeom>
            <a:noFill/>
          </p:spPr>
          <p:txBody>
            <a:bodyPr wrap="square" rtlCol="0">
              <a:spAutoFit/>
            </a:bodyPr>
            <a:lstStyle>
              <a:defPPr>
                <a:defRPr lang="en-US"/>
              </a:defPPr>
            </a:lstStyle>
            <a:p>
              <a:r>
                <a:rPr lang="en-US" sz="1200" b="1" dirty="0" smtClean="0"/>
                <a:t>Out</a:t>
              </a:r>
              <a:endParaRPr lang="en-US" sz="1200" b="1" dirty="0"/>
            </a:p>
          </p:txBody>
        </p:sp>
        <p:sp>
          <p:nvSpPr>
            <p:cNvPr id="34" name="TextBox 33"/>
            <p:cNvSpPr txBox="1"/>
            <p:nvPr/>
          </p:nvSpPr>
          <p:spPr>
            <a:xfrm>
              <a:off x="3851137" y="2643182"/>
              <a:ext cx="1829150" cy="276999"/>
            </a:xfrm>
            <a:prstGeom prst="rect">
              <a:avLst/>
            </a:prstGeom>
            <a:noFill/>
          </p:spPr>
          <p:txBody>
            <a:bodyPr wrap="square" rtlCol="0">
              <a:spAutoFit/>
            </a:bodyPr>
            <a:lstStyle>
              <a:defPPr>
                <a:defRPr lang="en-US"/>
              </a:defPPr>
            </a:lstStyle>
            <a:p>
              <a:r>
                <a:rPr lang="en-US" sz="1200" b="1" dirty="0" smtClean="0"/>
                <a:t>(</a:t>
              </a:r>
              <a:r>
                <a:rPr lang="en-US" sz="1200" b="1" dirty="0" err="1" smtClean="0"/>
                <a:t>O</a:t>
              </a:r>
              <a:r>
                <a:rPr lang="en-US" sz="1200" b="1" baseline="-25000" dirty="0" err="1" smtClean="0"/>
                <a:t>i</a:t>
              </a:r>
              <a:r>
                <a:rPr lang="en-US" sz="1200" b="1" dirty="0" smtClean="0"/>
                <a:t> – </a:t>
              </a:r>
              <a:r>
                <a:rPr lang="en-US" sz="1100" b="1" i="1" dirty="0" smtClean="0"/>
                <a:t>pa</a:t>
              </a:r>
              <a:r>
                <a:rPr lang="en-US" sz="1200" b="1" dirty="0" smtClean="0"/>
                <a:t>(</a:t>
              </a:r>
              <a:r>
                <a:rPr lang="en-US" sz="1200" b="1" dirty="0" err="1" smtClean="0"/>
                <a:t>O</a:t>
              </a:r>
              <a:r>
                <a:rPr lang="en-US" sz="1200" b="1" baseline="-25000" dirty="0" err="1" smtClean="0"/>
                <a:t>in</a:t>
              </a:r>
              <a:r>
                <a:rPr lang="en-US" sz="1200" b="1" dirty="0" smtClean="0"/>
                <a:t>), </a:t>
              </a:r>
              <a:r>
                <a:rPr lang="en-US" sz="1200" b="1" dirty="0" err="1" smtClean="0"/>
                <a:t>O</a:t>
              </a:r>
              <a:r>
                <a:rPr lang="en-US" sz="1200" b="1" baseline="-25000" dirty="0" err="1" smtClean="0"/>
                <a:t>in</a:t>
              </a:r>
              <a:r>
                <a:rPr lang="en-US" sz="1200" b="1" dirty="0" smtClean="0"/>
                <a:t>)</a:t>
              </a:r>
              <a:endParaRPr lang="en-US" sz="1200" b="1" baseline="-25000" dirty="0"/>
            </a:p>
          </p:txBody>
        </p:sp>
        <p:sp>
          <p:nvSpPr>
            <p:cNvPr id="35" name="Rectangle 34"/>
            <p:cNvSpPr/>
            <p:nvPr/>
          </p:nvSpPr>
          <p:spPr>
            <a:xfrm>
              <a:off x="4631899" y="2988230"/>
              <a:ext cx="480101" cy="276999"/>
            </a:xfrm>
            <a:prstGeom prst="rect">
              <a:avLst/>
            </a:prstGeom>
          </p:spPr>
          <p:txBody>
            <a:bodyPr wrap="none">
              <a:spAutoFit/>
            </a:bodyPr>
            <a:lstStyle/>
            <a:p>
              <a:r>
                <a:rPr lang="en-US" sz="1200" b="1" dirty="0" err="1" smtClean="0"/>
                <a:t>O</a:t>
              </a:r>
              <a:r>
                <a:rPr lang="en-US" sz="1200" b="1" baseline="-25000" dirty="0" err="1" smtClean="0"/>
                <a:t>in</a:t>
              </a:r>
              <a:endParaRPr lang="en-US" sz="1200" b="1" dirty="0"/>
            </a:p>
          </p:txBody>
        </p:sp>
      </p:grpSp>
      <p:sp>
        <p:nvSpPr>
          <p:cNvPr id="54" name="Rounded Rectangle 53"/>
          <p:cNvSpPr/>
          <p:nvPr/>
        </p:nvSpPr>
        <p:spPr>
          <a:xfrm>
            <a:off x="457200" y="4876800"/>
            <a:ext cx="8305800" cy="1676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1" dirty="0" smtClean="0">
                <a:solidFill>
                  <a:srgbClr val="0000CC"/>
                </a:solidFill>
              </a:rPr>
              <a:t>Support classifier:  	</a:t>
            </a:r>
            <a:r>
              <a:rPr lang="en-US" sz="2000" i="1" dirty="0" smtClean="0">
                <a:solidFill>
                  <a:schemeClr val="tx1"/>
                </a:solidFill>
              </a:rPr>
              <a:t>3-layer feed-forward neural network classifier</a:t>
            </a:r>
          </a:p>
          <a:p>
            <a:pPr algn="just"/>
            <a:r>
              <a:rPr lang="en-US" sz="2000" i="1" dirty="0">
                <a:solidFill>
                  <a:schemeClr val="tx1"/>
                </a:solidFill>
              </a:rPr>
              <a:t>	</a:t>
            </a:r>
            <a:r>
              <a:rPr lang="en-US" sz="2000" i="1" dirty="0" smtClean="0">
                <a:solidFill>
                  <a:schemeClr val="tx1"/>
                </a:solidFill>
              </a:rPr>
              <a:t>	       	 Hierarchical support inference</a:t>
            </a:r>
          </a:p>
          <a:p>
            <a:pPr algn="just"/>
            <a:r>
              <a:rPr lang="en-US" sz="2000" i="1" dirty="0">
                <a:solidFill>
                  <a:schemeClr val="tx1"/>
                </a:solidFill>
              </a:rPr>
              <a:t>	</a:t>
            </a:r>
            <a:r>
              <a:rPr lang="en-US" sz="2000" i="1" dirty="0" smtClean="0">
                <a:solidFill>
                  <a:schemeClr val="tx1"/>
                </a:solidFill>
              </a:rPr>
              <a:t>	       	Given regions (A, B), predict if B supports A.</a:t>
            </a:r>
          </a:p>
          <a:p>
            <a:pPr algn="just"/>
            <a:r>
              <a:rPr lang="en-US" sz="2000" i="1" dirty="0">
                <a:solidFill>
                  <a:schemeClr val="tx1"/>
                </a:solidFill>
              </a:rPr>
              <a:t>	</a:t>
            </a:r>
            <a:r>
              <a:rPr lang="en-US" sz="2000" i="1" dirty="0" smtClean="0">
                <a:solidFill>
                  <a:schemeClr val="tx1"/>
                </a:solidFill>
              </a:rPr>
              <a:t>	       	Support types:  </a:t>
            </a:r>
          </a:p>
          <a:p>
            <a:pPr algn="just"/>
            <a:r>
              <a:rPr lang="en-US" sz="2000" i="1" dirty="0">
                <a:solidFill>
                  <a:schemeClr val="tx1"/>
                </a:solidFill>
              </a:rPr>
              <a:t>	</a:t>
            </a:r>
            <a:r>
              <a:rPr lang="en-US" sz="2000" i="1" dirty="0" smtClean="0">
                <a:solidFill>
                  <a:schemeClr val="tx1"/>
                </a:solidFill>
              </a:rPr>
              <a:t>		      from below/ from side/ containment/none</a:t>
            </a:r>
          </a:p>
          <a:p>
            <a:pPr algn="just"/>
            <a:r>
              <a:rPr lang="en-US" sz="2000" i="1" dirty="0">
                <a:solidFill>
                  <a:schemeClr val="tx1"/>
                </a:solidFill>
              </a:rPr>
              <a:t>	 </a:t>
            </a:r>
            <a:r>
              <a:rPr lang="en-US" sz="2000" i="1" dirty="0" smtClean="0">
                <a:solidFill>
                  <a:schemeClr val="tx1"/>
                </a:solidFill>
              </a:rPr>
              <a:t>                    </a:t>
            </a:r>
          </a:p>
          <a:p>
            <a:pPr algn="just"/>
            <a:r>
              <a:rPr lang="en-US" sz="2000" i="1" dirty="0">
                <a:solidFill>
                  <a:schemeClr val="tx1"/>
                </a:solidFill>
              </a:rPr>
              <a:t>	</a:t>
            </a:r>
            <a:r>
              <a:rPr lang="en-US" sz="2000" i="1" dirty="0" smtClean="0">
                <a:solidFill>
                  <a:schemeClr val="tx1"/>
                </a:solidFill>
              </a:rPr>
              <a:t>		</a:t>
            </a:r>
            <a:endParaRPr lang="en-US" sz="2000" i="1" dirty="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4800600" cy="461665"/>
          </a:xfrm>
          <a:prstGeom prst="rect">
            <a:avLst/>
          </a:prstGeom>
          <a:noFill/>
        </p:spPr>
        <p:txBody>
          <a:bodyPr wrap="square" rtlCol="0">
            <a:spAutoFit/>
          </a:bodyPr>
          <a:lstStyle/>
          <a:p>
            <a:r>
              <a:rPr lang="en-US" sz="2400" i="1" dirty="0" smtClean="0">
                <a:solidFill>
                  <a:srgbClr val="0000FF"/>
                </a:solidFill>
              </a:rPr>
              <a:t>Support Inference</a:t>
            </a:r>
            <a:endParaRPr lang="en-US" sz="2400" i="1" dirty="0">
              <a:solidFill>
                <a:srgbClr val="0000FF"/>
              </a:solidFill>
            </a:endParaRPr>
          </a:p>
        </p:txBody>
      </p:sp>
      <p:grpSp>
        <p:nvGrpSpPr>
          <p:cNvPr id="2" name="Group 4"/>
          <p:cNvGrpSpPr/>
          <p:nvPr/>
        </p:nvGrpSpPr>
        <p:grpSpPr>
          <a:xfrm>
            <a:off x="304800" y="1828800"/>
            <a:ext cx="8586702" cy="2138370"/>
            <a:chOff x="-857288" y="2088590"/>
            <a:chExt cx="10403439" cy="2138370"/>
          </a:xfrm>
        </p:grpSpPr>
        <p:cxnSp>
          <p:nvCxnSpPr>
            <p:cNvPr id="6" name="Straight Connector 5"/>
            <p:cNvCxnSpPr/>
            <p:nvPr/>
          </p:nvCxnSpPr>
          <p:spPr>
            <a:xfrm flipV="1">
              <a:off x="6981400" y="2996983"/>
              <a:ext cx="857256" cy="57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cstate="print"/>
            <a:stretch>
              <a:fillRect/>
            </a:stretch>
          </p:blipFill>
          <p:spPr>
            <a:xfrm>
              <a:off x="8553036" y="3214686"/>
              <a:ext cx="482006" cy="609600"/>
            </a:xfrm>
            <a:prstGeom prst="rect">
              <a:avLst/>
            </a:prstGeom>
          </p:spPr>
        </p:pic>
        <p:sp>
          <p:nvSpPr>
            <p:cNvPr id="8" name="TextBox 7"/>
            <p:cNvSpPr txBox="1"/>
            <p:nvPr/>
          </p:nvSpPr>
          <p:spPr>
            <a:xfrm>
              <a:off x="8005630" y="3764990"/>
              <a:ext cx="1540521" cy="276999"/>
            </a:xfrm>
            <a:prstGeom prst="rect">
              <a:avLst/>
            </a:prstGeom>
            <a:noFill/>
          </p:spPr>
          <p:txBody>
            <a:bodyPr wrap="none" rtlCol="0">
              <a:spAutoFit/>
            </a:bodyPr>
            <a:lstStyle>
              <a:defPPr>
                <a:defRPr lang="en-US"/>
              </a:defPPr>
            </a:lstStyle>
            <a:p>
              <a:r>
                <a:rPr lang="en-US" sz="1200" b="1" dirty="0"/>
                <a:t>Support Matrix</a:t>
              </a:r>
            </a:p>
          </p:txBody>
        </p:sp>
        <p:grpSp>
          <p:nvGrpSpPr>
            <p:cNvPr id="3" name="Group 11"/>
            <p:cNvGrpSpPr/>
            <p:nvPr/>
          </p:nvGrpSpPr>
          <p:grpSpPr>
            <a:xfrm>
              <a:off x="8512772" y="2315750"/>
              <a:ext cx="631260" cy="541740"/>
              <a:chOff x="857224" y="4857760"/>
              <a:chExt cx="1428760" cy="1071570"/>
            </a:xfrm>
          </p:grpSpPr>
          <p:sp>
            <p:nvSpPr>
              <p:cNvPr id="41" name="Oval 28"/>
              <p:cNvSpPr/>
              <p:nvPr/>
            </p:nvSpPr>
            <p:spPr>
              <a:xfrm>
                <a:off x="1500166" y="4857760"/>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071538" y="5286388"/>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928794" y="5286388"/>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57224"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714480"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17"/>
              <p:cNvSpPr/>
              <p:nvPr/>
            </p:nvSpPr>
            <p:spPr>
              <a:xfrm>
                <a:off x="2071670" y="5715016"/>
                <a:ext cx="214314" cy="214314"/>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a:stCxn id="42" idx="7"/>
              </p:cNvCxnSpPr>
              <p:nvPr/>
            </p:nvCxnSpPr>
            <p:spPr>
              <a:xfrm rot="5400000" flipH="1" flipV="1">
                <a:off x="1254466" y="5040688"/>
                <a:ext cx="277086" cy="2770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43" idx="1"/>
              </p:cNvCxnSpPr>
              <p:nvPr/>
            </p:nvCxnSpPr>
            <p:spPr>
              <a:xfrm rot="16200000" flipH="1">
                <a:off x="1683094" y="5040688"/>
                <a:ext cx="277086" cy="2770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2" idx="3"/>
                <a:endCxn id="44" idx="7"/>
              </p:cNvCxnSpPr>
              <p:nvPr/>
            </p:nvCxnSpPr>
            <p:spPr>
              <a:xfrm rot="5400000">
                <a:off x="932995" y="5576473"/>
                <a:ext cx="277086" cy="627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5" idx="7"/>
                <a:endCxn id="43" idx="3"/>
              </p:cNvCxnSpPr>
              <p:nvPr/>
            </p:nvCxnSpPr>
            <p:spPr>
              <a:xfrm rot="5400000" flipH="1" flipV="1">
                <a:off x="1790251" y="5576473"/>
                <a:ext cx="277086" cy="627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3" idx="5"/>
              </p:cNvCxnSpPr>
              <p:nvPr/>
            </p:nvCxnSpPr>
            <p:spPr>
              <a:xfrm rot="16200000" flipH="1">
                <a:off x="2022424" y="5558613"/>
                <a:ext cx="245700" cy="671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7913308" y="2088590"/>
              <a:ext cx="1604068" cy="276999"/>
            </a:xfrm>
            <a:prstGeom prst="rect">
              <a:avLst/>
            </a:prstGeom>
            <a:noFill/>
          </p:spPr>
          <p:txBody>
            <a:bodyPr wrap="none" rtlCol="0">
              <a:spAutoFit/>
            </a:bodyPr>
            <a:lstStyle>
              <a:defPPr>
                <a:defRPr lang="en-US"/>
              </a:defPPr>
            </a:lstStyle>
            <a:p>
              <a:r>
                <a:rPr lang="en-US" sz="1200" b="1" dirty="0" smtClean="0"/>
                <a:t>Tree of Support</a:t>
              </a:r>
              <a:endParaRPr lang="en-US" sz="1200" b="1" dirty="0"/>
            </a:p>
          </p:txBody>
        </p:sp>
        <p:cxnSp>
          <p:nvCxnSpPr>
            <p:cNvPr id="11" name="Straight Connector 10"/>
            <p:cNvCxnSpPr>
              <a:stCxn id="12" idx="3"/>
            </p:cNvCxnSpPr>
            <p:nvPr/>
          </p:nvCxnSpPr>
          <p:spPr>
            <a:xfrm>
              <a:off x="653954" y="2974830"/>
              <a:ext cx="398544" cy="8218"/>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print"/>
            <a:stretch>
              <a:fillRect/>
            </a:stretch>
          </p:blipFill>
          <p:spPr>
            <a:xfrm>
              <a:off x="-642974" y="2500306"/>
              <a:ext cx="1296928" cy="949047"/>
            </a:xfrm>
            <a:prstGeom prst="rect">
              <a:avLst/>
            </a:prstGeom>
          </p:spPr>
        </p:pic>
        <p:sp>
          <p:nvSpPr>
            <p:cNvPr id="13" name="Rounded Rectangle 12"/>
            <p:cNvSpPr/>
            <p:nvPr/>
          </p:nvSpPr>
          <p:spPr>
            <a:xfrm>
              <a:off x="1071538" y="2545790"/>
              <a:ext cx="1602076" cy="766870"/>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Structure class Classifier</a:t>
              </a:r>
            </a:p>
          </p:txBody>
        </p:sp>
        <p:sp>
          <p:nvSpPr>
            <p:cNvPr id="14" name="TextBox 13"/>
            <p:cNvSpPr txBox="1"/>
            <p:nvPr/>
          </p:nvSpPr>
          <p:spPr>
            <a:xfrm>
              <a:off x="-857288" y="3416858"/>
              <a:ext cx="1818250" cy="276999"/>
            </a:xfrm>
            <a:prstGeom prst="rect">
              <a:avLst/>
            </a:prstGeom>
            <a:noFill/>
          </p:spPr>
          <p:txBody>
            <a:bodyPr wrap="none" rtlCol="0">
              <a:spAutoFit/>
            </a:bodyPr>
            <a:lstStyle>
              <a:defPPr>
                <a:defRPr lang="en-US"/>
              </a:defPPr>
            </a:lstStyle>
            <a:p>
              <a:r>
                <a:rPr lang="en-US" sz="1200" b="1" dirty="0" smtClean="0"/>
                <a:t>Segmented Image</a:t>
              </a:r>
            </a:p>
          </p:txBody>
        </p:sp>
        <p:sp>
          <p:nvSpPr>
            <p:cNvPr id="15" name="Rounded Rectangle 14"/>
            <p:cNvSpPr/>
            <p:nvPr/>
          </p:nvSpPr>
          <p:spPr>
            <a:xfrm>
              <a:off x="5482455" y="2714620"/>
              <a:ext cx="1602076" cy="598040"/>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Support Classifier</a:t>
              </a:r>
            </a:p>
          </p:txBody>
        </p:sp>
        <p:cxnSp>
          <p:nvCxnSpPr>
            <p:cNvPr id="16" name="Straight Arrow Connector 15"/>
            <p:cNvCxnSpPr>
              <a:endCxn id="15" idx="1"/>
            </p:cNvCxnSpPr>
            <p:nvPr/>
          </p:nvCxnSpPr>
          <p:spPr>
            <a:xfrm>
              <a:off x="2673614" y="2996983"/>
              <a:ext cx="2808841" cy="166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1602337" y="3568473"/>
              <a:ext cx="511626"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57223" y="3857628"/>
              <a:ext cx="2088520" cy="276999"/>
            </a:xfrm>
            <a:prstGeom prst="rect">
              <a:avLst/>
            </a:prstGeom>
            <a:noFill/>
          </p:spPr>
          <p:txBody>
            <a:bodyPr wrap="none" rtlCol="0">
              <a:spAutoFit/>
            </a:bodyPr>
            <a:lstStyle>
              <a:defPPr>
                <a:defRPr lang="en-US"/>
              </a:defPPr>
            </a:lstStyle>
            <a:p>
              <a:r>
                <a:rPr lang="en-US" sz="1200" b="1" dirty="0" smtClean="0"/>
                <a:t>Floor, Wall, Furniture</a:t>
              </a:r>
              <a:endParaRPr lang="en-US" sz="1200" b="1" dirty="0"/>
            </a:p>
          </p:txBody>
        </p:sp>
        <p:sp>
          <p:nvSpPr>
            <p:cNvPr id="19" name="TextBox 18"/>
            <p:cNvSpPr txBox="1"/>
            <p:nvPr/>
          </p:nvSpPr>
          <p:spPr>
            <a:xfrm>
              <a:off x="2743272" y="2465125"/>
              <a:ext cx="1559435" cy="461665"/>
            </a:xfrm>
            <a:prstGeom prst="rect">
              <a:avLst/>
            </a:prstGeom>
            <a:noFill/>
          </p:spPr>
          <p:txBody>
            <a:bodyPr wrap="square" rtlCol="0">
              <a:spAutoFit/>
            </a:bodyPr>
            <a:lstStyle>
              <a:defPPr>
                <a:defRPr lang="en-US"/>
              </a:defPPr>
            </a:lstStyle>
            <a:p>
              <a:r>
                <a:rPr lang="en-US" sz="1200" b="1" dirty="0" smtClean="0"/>
                <a:t>Graspable objects {</a:t>
              </a:r>
              <a:r>
                <a:rPr lang="en-US" sz="1200" b="1" dirty="0" err="1" smtClean="0"/>
                <a:t>O</a:t>
              </a:r>
              <a:r>
                <a:rPr lang="en-US" sz="1200" b="1" baseline="-25000" dirty="0" err="1" smtClean="0"/>
                <a:t>i</a:t>
              </a:r>
              <a:r>
                <a:rPr lang="en-US" sz="1200" b="1" dirty="0" smtClean="0"/>
                <a:t>}</a:t>
              </a:r>
              <a:endParaRPr lang="en-US" sz="1200" b="1" dirty="0"/>
            </a:p>
          </p:txBody>
        </p:sp>
        <p:sp>
          <p:nvSpPr>
            <p:cNvPr id="20" name="TextBox 19"/>
            <p:cNvSpPr txBox="1"/>
            <p:nvPr/>
          </p:nvSpPr>
          <p:spPr>
            <a:xfrm>
              <a:off x="2743271" y="2996983"/>
              <a:ext cx="1015544" cy="830997"/>
            </a:xfrm>
            <a:prstGeom prst="rect">
              <a:avLst/>
            </a:prstGeom>
            <a:noFill/>
          </p:spPr>
          <p:txBody>
            <a:bodyPr wrap="square" rtlCol="0">
              <a:spAutoFit/>
            </a:bodyPr>
            <a:lstStyle>
              <a:defPPr>
                <a:defRPr lang="en-US"/>
              </a:defPPr>
            </a:lstStyle>
            <a:p>
              <a:pPr algn="ctr"/>
              <a:r>
                <a:rPr lang="en-US" sz="1200" b="1" dirty="0" smtClean="0"/>
                <a:t>Object of interest O(</a:t>
              </a:r>
              <a:r>
                <a:rPr lang="en-US" sz="1200" b="1" dirty="0" err="1" smtClean="0"/>
                <a:t>O</a:t>
              </a:r>
              <a:r>
                <a:rPr lang="en-US" sz="1200" b="1" baseline="-25000" dirty="0" err="1" smtClean="0"/>
                <a:t>in</a:t>
              </a:r>
              <a:r>
                <a:rPr lang="en-US" sz="1200" b="1" dirty="0" smtClean="0"/>
                <a:t>)</a:t>
              </a:r>
              <a:endParaRPr lang="en-US" sz="1200" b="1" dirty="0"/>
            </a:p>
          </p:txBody>
        </p:sp>
        <p:sp>
          <p:nvSpPr>
            <p:cNvPr id="21" name="Rounded Rectangle 20"/>
            <p:cNvSpPr/>
            <p:nvPr/>
          </p:nvSpPr>
          <p:spPr>
            <a:xfrm>
              <a:off x="3960751" y="2285992"/>
              <a:ext cx="3611645" cy="1940968"/>
            </a:xfrm>
            <a:prstGeom prst="roundRect">
              <a:avLst/>
            </a:prstGeom>
            <a:noFill/>
            <a:ln w="12700">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rot="5400000">
              <a:off x="6870789" y="3429571"/>
              <a:ext cx="855668" cy="20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645473" y="3856040"/>
              <a:ext cx="265416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H="1" flipV="1">
              <a:off x="4229096" y="3428777"/>
              <a:ext cx="830720" cy="20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013093" y="2649791"/>
              <a:ext cx="807892" cy="276999"/>
            </a:xfrm>
            <a:prstGeom prst="rect">
              <a:avLst/>
            </a:prstGeom>
            <a:noFill/>
          </p:spPr>
          <p:txBody>
            <a:bodyPr wrap="square" rtlCol="0">
              <a:spAutoFit/>
            </a:bodyPr>
            <a:lstStyle>
              <a:defPPr>
                <a:defRPr lang="en-US"/>
              </a:defPPr>
            </a:lstStyle>
            <a:p>
              <a:r>
                <a:rPr lang="en-US" sz="1200" b="1" dirty="0" smtClean="0"/>
                <a:t>{O</a:t>
              </a:r>
              <a:r>
                <a:rPr lang="en-US" sz="1200" b="1" baseline="-25000" dirty="0" smtClean="0"/>
                <a:t>s</a:t>
              </a:r>
              <a:r>
                <a:rPr lang="en-US" sz="1200" b="1" dirty="0" smtClean="0"/>
                <a:t>}</a:t>
              </a:r>
              <a:endParaRPr lang="en-US" sz="1200" b="1" dirty="0"/>
            </a:p>
          </p:txBody>
        </p:sp>
        <p:cxnSp>
          <p:nvCxnSpPr>
            <p:cNvPr id="26" name="Straight Connector 25"/>
            <p:cNvCxnSpPr/>
            <p:nvPr/>
          </p:nvCxnSpPr>
          <p:spPr>
            <a:xfrm rot="5400000">
              <a:off x="7443883" y="3021292"/>
              <a:ext cx="79113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838656" y="3416858"/>
              <a:ext cx="674117" cy="105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838656" y="2632628"/>
              <a:ext cx="674117" cy="105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5" name="Group 64"/>
            <p:cNvGrpSpPr/>
            <p:nvPr/>
          </p:nvGrpSpPr>
          <p:grpSpPr>
            <a:xfrm>
              <a:off x="5781696" y="3714752"/>
              <a:ext cx="945652" cy="214314"/>
              <a:chOff x="1500166" y="1000108"/>
              <a:chExt cx="998768" cy="357190"/>
            </a:xfrm>
          </p:grpSpPr>
          <p:sp>
            <p:nvSpPr>
              <p:cNvPr id="36" name="Rectangle 35"/>
              <p:cNvSpPr/>
              <p:nvPr/>
            </p:nvSpPr>
            <p:spPr>
              <a:xfrm>
                <a:off x="1500166" y="1000108"/>
                <a:ext cx="214314" cy="357190"/>
              </a:xfrm>
              <a:prstGeom prst="rect">
                <a:avLst/>
              </a:prstGeom>
              <a:solidFill>
                <a:srgbClr val="0000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04880" y="1000108"/>
                <a:ext cx="214314" cy="357190"/>
              </a:xfrm>
              <a:prstGeom prst="rect">
                <a:avLst/>
              </a:prstGeom>
              <a:solidFill>
                <a:srgbClr val="33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98127" y="1000108"/>
                <a:ext cx="214314" cy="357190"/>
              </a:xfrm>
              <a:prstGeom prst="rect">
                <a:avLst/>
              </a:prstGeom>
              <a:solidFill>
                <a:srgbClr val="6699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091374" y="1000108"/>
                <a:ext cx="214314" cy="357190"/>
              </a:xfrm>
              <a:prstGeom prst="rect">
                <a:avLst/>
              </a:prstGeom>
              <a:solidFill>
                <a:srgbClr val="99CC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284620" y="1000108"/>
                <a:ext cx="214314" cy="357190"/>
              </a:xfrm>
              <a:prstGeom prst="rect">
                <a:avLst/>
              </a:prstGeom>
              <a:solidFill>
                <a:srgbClr val="CCEC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rot="10800000">
              <a:off x="6727342" y="3845154"/>
              <a:ext cx="570265"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13093" y="3845486"/>
              <a:ext cx="328496" cy="369332"/>
            </a:xfrm>
            <a:prstGeom prst="rect">
              <a:avLst/>
            </a:prstGeom>
            <a:noFill/>
          </p:spPr>
          <p:txBody>
            <a:bodyPr wrap="square" rtlCol="0">
              <a:spAutoFit/>
            </a:bodyPr>
            <a:lstStyle>
              <a:defPPr>
                <a:defRPr lang="en-US"/>
              </a:defPPr>
            </a:lstStyle>
            <a:p>
              <a:r>
                <a:rPr lang="en-US" dirty="0" smtClean="0"/>
                <a:t>Q</a:t>
              </a:r>
              <a:endParaRPr lang="en-US" dirty="0"/>
            </a:p>
          </p:txBody>
        </p:sp>
        <p:sp>
          <p:nvSpPr>
            <p:cNvPr id="32" name="TextBox 31"/>
            <p:cNvSpPr txBox="1"/>
            <p:nvPr/>
          </p:nvSpPr>
          <p:spPr>
            <a:xfrm>
              <a:off x="6774796" y="3564191"/>
              <a:ext cx="399935" cy="276999"/>
            </a:xfrm>
            <a:prstGeom prst="rect">
              <a:avLst/>
            </a:prstGeom>
            <a:noFill/>
          </p:spPr>
          <p:txBody>
            <a:bodyPr wrap="square" rtlCol="0">
              <a:spAutoFit/>
            </a:bodyPr>
            <a:lstStyle>
              <a:defPPr>
                <a:defRPr lang="en-US"/>
              </a:defPPr>
            </a:lstStyle>
            <a:p>
              <a:r>
                <a:rPr lang="en-US" sz="1200" b="1" dirty="0" smtClean="0"/>
                <a:t>In</a:t>
              </a:r>
              <a:endParaRPr lang="en-US" sz="1200" b="1" dirty="0"/>
            </a:p>
          </p:txBody>
        </p:sp>
        <p:sp>
          <p:nvSpPr>
            <p:cNvPr id="33" name="TextBox 32"/>
            <p:cNvSpPr txBox="1"/>
            <p:nvPr/>
          </p:nvSpPr>
          <p:spPr>
            <a:xfrm>
              <a:off x="5257584" y="3559734"/>
              <a:ext cx="541063" cy="276999"/>
            </a:xfrm>
            <a:prstGeom prst="rect">
              <a:avLst/>
            </a:prstGeom>
            <a:noFill/>
          </p:spPr>
          <p:txBody>
            <a:bodyPr wrap="square" rtlCol="0">
              <a:spAutoFit/>
            </a:bodyPr>
            <a:lstStyle>
              <a:defPPr>
                <a:defRPr lang="en-US"/>
              </a:defPPr>
            </a:lstStyle>
            <a:p>
              <a:r>
                <a:rPr lang="en-US" sz="1200" b="1" dirty="0" smtClean="0"/>
                <a:t>Out</a:t>
              </a:r>
              <a:endParaRPr lang="en-US" sz="1200" b="1" dirty="0"/>
            </a:p>
          </p:txBody>
        </p:sp>
        <p:sp>
          <p:nvSpPr>
            <p:cNvPr id="34" name="TextBox 33"/>
            <p:cNvSpPr txBox="1"/>
            <p:nvPr/>
          </p:nvSpPr>
          <p:spPr>
            <a:xfrm>
              <a:off x="3851137" y="2643182"/>
              <a:ext cx="1829150" cy="276999"/>
            </a:xfrm>
            <a:prstGeom prst="rect">
              <a:avLst/>
            </a:prstGeom>
            <a:noFill/>
          </p:spPr>
          <p:txBody>
            <a:bodyPr wrap="square" rtlCol="0">
              <a:spAutoFit/>
            </a:bodyPr>
            <a:lstStyle>
              <a:defPPr>
                <a:defRPr lang="en-US"/>
              </a:defPPr>
            </a:lstStyle>
            <a:p>
              <a:r>
                <a:rPr lang="en-US" sz="1200" b="1" dirty="0" smtClean="0"/>
                <a:t>(</a:t>
              </a:r>
              <a:r>
                <a:rPr lang="en-US" sz="1200" b="1" dirty="0" err="1" smtClean="0"/>
                <a:t>O</a:t>
              </a:r>
              <a:r>
                <a:rPr lang="en-US" sz="1200" b="1" baseline="-25000" dirty="0" err="1" smtClean="0"/>
                <a:t>i</a:t>
              </a:r>
              <a:r>
                <a:rPr lang="en-US" sz="1200" b="1" dirty="0" smtClean="0"/>
                <a:t> – </a:t>
              </a:r>
              <a:r>
                <a:rPr lang="en-US" sz="1100" b="1" i="1" dirty="0" smtClean="0"/>
                <a:t>pa</a:t>
              </a:r>
              <a:r>
                <a:rPr lang="en-US" sz="1200" b="1" dirty="0" smtClean="0"/>
                <a:t>(</a:t>
              </a:r>
              <a:r>
                <a:rPr lang="en-US" sz="1200" b="1" dirty="0" err="1" smtClean="0"/>
                <a:t>O</a:t>
              </a:r>
              <a:r>
                <a:rPr lang="en-US" sz="1200" b="1" baseline="-25000" dirty="0" err="1" smtClean="0"/>
                <a:t>in</a:t>
              </a:r>
              <a:r>
                <a:rPr lang="en-US" sz="1200" b="1" dirty="0" smtClean="0"/>
                <a:t>), </a:t>
              </a:r>
              <a:r>
                <a:rPr lang="en-US" sz="1200" b="1" dirty="0" err="1" smtClean="0"/>
                <a:t>O</a:t>
              </a:r>
              <a:r>
                <a:rPr lang="en-US" sz="1200" b="1" baseline="-25000" dirty="0" err="1" smtClean="0"/>
                <a:t>in</a:t>
              </a:r>
              <a:r>
                <a:rPr lang="en-US" sz="1200" b="1" dirty="0" smtClean="0"/>
                <a:t>)</a:t>
              </a:r>
              <a:endParaRPr lang="en-US" sz="1200" b="1" baseline="-25000" dirty="0"/>
            </a:p>
          </p:txBody>
        </p:sp>
        <p:sp>
          <p:nvSpPr>
            <p:cNvPr id="35" name="Rectangle 34"/>
            <p:cNvSpPr/>
            <p:nvPr/>
          </p:nvSpPr>
          <p:spPr>
            <a:xfrm>
              <a:off x="4631899" y="2988230"/>
              <a:ext cx="480101" cy="276999"/>
            </a:xfrm>
            <a:prstGeom prst="rect">
              <a:avLst/>
            </a:prstGeom>
          </p:spPr>
          <p:txBody>
            <a:bodyPr wrap="none">
              <a:spAutoFit/>
            </a:bodyPr>
            <a:lstStyle/>
            <a:p>
              <a:r>
                <a:rPr lang="en-US" sz="1200" b="1" dirty="0" err="1" smtClean="0"/>
                <a:t>O</a:t>
              </a:r>
              <a:r>
                <a:rPr lang="en-US" sz="1200" b="1" baseline="-25000" dirty="0" err="1" smtClean="0"/>
                <a:t>in</a:t>
              </a:r>
              <a:endParaRPr lang="en-US" sz="1200" b="1" dirty="0"/>
            </a:p>
          </p:txBody>
        </p:sp>
      </p:grpSp>
      <p:sp>
        <p:nvSpPr>
          <p:cNvPr id="54" name="Rounded Rectangle 53"/>
          <p:cNvSpPr/>
          <p:nvPr/>
        </p:nvSpPr>
        <p:spPr>
          <a:xfrm>
            <a:off x="457200" y="4724400"/>
            <a:ext cx="8305800" cy="19812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1" dirty="0" smtClean="0">
                <a:solidFill>
                  <a:srgbClr val="0000CC"/>
                </a:solidFill>
              </a:rPr>
              <a:t>Hierarchical Support Inference: </a:t>
            </a:r>
          </a:p>
          <a:p>
            <a:pPr algn="just"/>
            <a:r>
              <a:rPr lang="en-US" sz="2000" b="1" i="1" dirty="0">
                <a:solidFill>
                  <a:srgbClr val="0000CC"/>
                </a:solidFill>
              </a:rPr>
              <a:t>	</a:t>
            </a:r>
            <a:r>
              <a:rPr lang="en-US" sz="2000" i="1" dirty="0" smtClean="0">
                <a:solidFill>
                  <a:schemeClr val="tx1"/>
                </a:solidFill>
              </a:rPr>
              <a:t>Begin with object of interest O.</a:t>
            </a:r>
          </a:p>
          <a:p>
            <a:pPr algn="just"/>
            <a:r>
              <a:rPr lang="en-US" sz="2000" i="1" dirty="0">
                <a:solidFill>
                  <a:schemeClr val="tx1"/>
                </a:solidFill>
              </a:rPr>
              <a:t>	</a:t>
            </a:r>
            <a:r>
              <a:rPr lang="en-US" sz="2000" i="1" dirty="0" smtClean="0">
                <a:solidFill>
                  <a:schemeClr val="tx1"/>
                </a:solidFill>
              </a:rPr>
              <a:t>Compare each object with other objects except its parents and grand-parents.</a:t>
            </a:r>
          </a:p>
          <a:p>
            <a:pPr algn="just"/>
            <a:r>
              <a:rPr lang="en-US" sz="2000" i="1" dirty="0">
                <a:solidFill>
                  <a:schemeClr val="tx1"/>
                </a:solidFill>
              </a:rPr>
              <a:t>	</a:t>
            </a:r>
            <a:r>
              <a:rPr lang="en-US" sz="2000" i="1" dirty="0" smtClean="0">
                <a:solidFill>
                  <a:schemeClr val="tx1"/>
                </a:solidFill>
              </a:rPr>
              <a:t>Iterate until Q is empty.</a:t>
            </a:r>
          </a:p>
          <a:p>
            <a:pPr algn="just"/>
            <a:r>
              <a:rPr lang="en-US" sz="2000" i="1" dirty="0" smtClean="0">
                <a:solidFill>
                  <a:schemeClr val="tx1"/>
                </a:solidFill>
              </a:rPr>
              <a:t>	#comparisons: O(</a:t>
            </a:r>
            <a:r>
              <a:rPr lang="en-US" sz="2000" i="1" dirty="0" err="1" smtClean="0">
                <a:solidFill>
                  <a:schemeClr val="tx1"/>
                </a:solidFill>
              </a:rPr>
              <a:t>nlogn</a:t>
            </a:r>
            <a:r>
              <a:rPr lang="en-US" sz="2000" i="1" dirty="0" smtClean="0">
                <a:solidFill>
                  <a:schemeClr val="tx1"/>
                </a:solidFill>
              </a:rPr>
              <a:t>)  </a:t>
            </a:r>
          </a:p>
          <a:p>
            <a:pPr algn="just"/>
            <a:endParaRPr lang="en-US" sz="2000" i="1" dirty="0" smtClean="0">
              <a:solidFill>
                <a:schemeClr val="tx1"/>
              </a:solidFill>
            </a:endParaRPr>
          </a:p>
          <a:p>
            <a:pPr algn="just"/>
            <a:r>
              <a:rPr lang="en-US" sz="2000" i="1" dirty="0">
                <a:solidFill>
                  <a:schemeClr val="tx1"/>
                </a:solidFill>
              </a:rPr>
              <a:t>	                     </a:t>
            </a:r>
          </a:p>
          <a:p>
            <a:pPr algn="just"/>
            <a:r>
              <a:rPr lang="en-US" sz="2000" i="1" dirty="0">
                <a:solidFill>
                  <a:schemeClr val="tx1"/>
                </a:solidFill>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5562600" cy="461665"/>
          </a:xfrm>
          <a:prstGeom prst="rect">
            <a:avLst/>
          </a:prstGeom>
          <a:noFill/>
        </p:spPr>
        <p:txBody>
          <a:bodyPr wrap="square" rtlCol="0">
            <a:spAutoFit/>
          </a:bodyPr>
          <a:lstStyle/>
          <a:p>
            <a:r>
              <a:rPr lang="en-US" sz="2400" i="1" dirty="0" smtClean="0">
                <a:solidFill>
                  <a:srgbClr val="0000FF"/>
                </a:solidFill>
              </a:rPr>
              <a:t>Beyond </a:t>
            </a:r>
            <a:r>
              <a:rPr lang="en-US" sz="2400" i="1" dirty="0" err="1" smtClean="0">
                <a:solidFill>
                  <a:srgbClr val="0000FF"/>
                </a:solidFill>
              </a:rPr>
              <a:t>pairwise</a:t>
            </a:r>
            <a:r>
              <a:rPr lang="en-US" sz="2400" i="1" dirty="0" smtClean="0">
                <a:solidFill>
                  <a:srgbClr val="0000FF"/>
                </a:solidFill>
              </a:rPr>
              <a:t> support relations …</a:t>
            </a:r>
            <a:endParaRPr lang="en-US" sz="2400" i="1" dirty="0">
              <a:solidFill>
                <a:srgbClr val="0000FF"/>
              </a:solidFill>
            </a:endParaRPr>
          </a:p>
        </p:txBody>
      </p:sp>
      <p:grpSp>
        <p:nvGrpSpPr>
          <p:cNvPr id="14" name="Group 13"/>
          <p:cNvGrpSpPr/>
          <p:nvPr/>
        </p:nvGrpSpPr>
        <p:grpSpPr>
          <a:xfrm>
            <a:off x="2057400" y="1600200"/>
            <a:ext cx="4648200" cy="2679700"/>
            <a:chOff x="1905000" y="1752600"/>
            <a:chExt cx="4648200" cy="2679700"/>
          </a:xfrm>
          <a:effectLst>
            <a:glow rad="63500">
              <a:schemeClr val="accent1">
                <a:satMod val="175000"/>
                <a:alpha val="40000"/>
              </a:schemeClr>
            </a:glow>
          </a:effectLst>
        </p:grpSpPr>
        <p:pic>
          <p:nvPicPr>
            <p:cNvPr id="3" name="Picture 2" descr="case1.tiff"/>
            <p:cNvPicPr>
              <a:picLocks noChangeAspect="1"/>
            </p:cNvPicPr>
            <p:nvPr/>
          </p:nvPicPr>
          <p:blipFill>
            <a:blip r:embed="rId3"/>
            <a:stretch>
              <a:fillRect/>
            </a:stretch>
          </p:blipFill>
          <p:spPr>
            <a:xfrm>
              <a:off x="1905000" y="1752600"/>
              <a:ext cx="4648200" cy="2679700"/>
            </a:xfrm>
            <a:prstGeom prst="rect">
              <a:avLst/>
            </a:prstGeom>
            <a:scene3d>
              <a:camera prst="orthographicFront"/>
              <a:lightRig rig="threePt" dir="t"/>
            </a:scene3d>
            <a:sp3d>
              <a:bevelT/>
            </a:sp3d>
          </p:spPr>
        </p:pic>
        <p:sp>
          <p:nvSpPr>
            <p:cNvPr id="5" name="TextBox 4"/>
            <p:cNvSpPr txBox="1"/>
            <p:nvPr/>
          </p:nvSpPr>
          <p:spPr>
            <a:xfrm>
              <a:off x="3970657" y="3569972"/>
              <a:ext cx="531223" cy="369332"/>
            </a:xfrm>
            <a:prstGeom prst="rect">
              <a:avLst/>
            </a:prstGeom>
            <a:noFill/>
            <a:scene3d>
              <a:camera prst="orthographicFront"/>
              <a:lightRig rig="threePt" dir="t"/>
            </a:scene3d>
            <a:sp3d>
              <a:bevelT/>
            </a:sp3d>
          </p:spPr>
          <p:txBody>
            <a:bodyPr wrap="square" rtlCol="0">
              <a:spAutoFit/>
            </a:bodyPr>
            <a:lstStyle/>
            <a:p>
              <a:pPr algn="ctr"/>
              <a:r>
                <a:rPr lang="en-US" b="1" dirty="0"/>
                <a:t>O</a:t>
              </a:r>
              <a:endParaRPr lang="en-US" sz="1100" b="1" dirty="0"/>
            </a:p>
          </p:txBody>
        </p:sp>
        <p:sp>
          <p:nvSpPr>
            <p:cNvPr id="6" name="TextBox 5"/>
            <p:cNvSpPr txBox="1"/>
            <p:nvPr/>
          </p:nvSpPr>
          <p:spPr>
            <a:xfrm>
              <a:off x="2876963" y="2938837"/>
              <a:ext cx="531223" cy="369332"/>
            </a:xfrm>
            <a:prstGeom prst="rect">
              <a:avLst/>
            </a:prstGeom>
            <a:noFill/>
            <a:scene3d>
              <a:camera prst="orthographicFront"/>
              <a:lightRig rig="threePt" dir="t"/>
            </a:scene3d>
            <a:sp3d>
              <a:bevelT/>
            </a:sp3d>
          </p:spPr>
          <p:txBody>
            <a:bodyPr wrap="square" rtlCol="0">
              <a:spAutoFit/>
            </a:bodyPr>
            <a:lstStyle/>
            <a:p>
              <a:pPr algn="ctr"/>
              <a:r>
                <a:rPr lang="en-US" b="1" dirty="0" smtClean="0"/>
                <a:t>1.1</a:t>
              </a:r>
              <a:endParaRPr lang="en-US" sz="1100" b="1" dirty="0"/>
            </a:p>
          </p:txBody>
        </p:sp>
        <p:sp>
          <p:nvSpPr>
            <p:cNvPr id="7" name="TextBox 6"/>
            <p:cNvSpPr txBox="1"/>
            <p:nvPr/>
          </p:nvSpPr>
          <p:spPr>
            <a:xfrm>
              <a:off x="4028220" y="3109132"/>
              <a:ext cx="531223" cy="369332"/>
            </a:xfrm>
            <a:prstGeom prst="rect">
              <a:avLst/>
            </a:prstGeom>
            <a:noFill/>
            <a:scene3d>
              <a:camera prst="orthographicFront"/>
              <a:lightRig rig="threePt" dir="t"/>
            </a:scene3d>
            <a:sp3d>
              <a:bevelT/>
            </a:sp3d>
          </p:spPr>
          <p:txBody>
            <a:bodyPr wrap="square" rtlCol="0">
              <a:spAutoFit/>
            </a:bodyPr>
            <a:lstStyle/>
            <a:p>
              <a:r>
                <a:rPr lang="en-US" b="1" dirty="0" smtClean="0"/>
                <a:t>1.2</a:t>
              </a:r>
              <a:endParaRPr lang="en-US" sz="1100" b="1" dirty="0"/>
            </a:p>
          </p:txBody>
        </p:sp>
        <p:sp>
          <p:nvSpPr>
            <p:cNvPr id="8" name="TextBox 7"/>
            <p:cNvSpPr txBox="1"/>
            <p:nvPr/>
          </p:nvSpPr>
          <p:spPr>
            <a:xfrm>
              <a:off x="5334000" y="2819400"/>
              <a:ext cx="531223" cy="369332"/>
            </a:xfrm>
            <a:prstGeom prst="rect">
              <a:avLst/>
            </a:prstGeom>
            <a:noFill/>
            <a:scene3d>
              <a:camera prst="orthographicFront"/>
              <a:lightRig rig="threePt" dir="t"/>
            </a:scene3d>
            <a:sp3d>
              <a:bevelT/>
            </a:sp3d>
          </p:spPr>
          <p:txBody>
            <a:bodyPr wrap="square" rtlCol="0">
              <a:spAutoFit/>
            </a:bodyPr>
            <a:lstStyle/>
            <a:p>
              <a:r>
                <a:rPr lang="en-US" b="1" dirty="0" smtClean="0"/>
                <a:t>1.3</a:t>
              </a:r>
              <a:endParaRPr lang="en-US" sz="1100" b="1" dirty="0"/>
            </a:p>
          </p:txBody>
        </p:sp>
        <p:sp>
          <p:nvSpPr>
            <p:cNvPr id="9" name="TextBox 8"/>
            <p:cNvSpPr txBox="1"/>
            <p:nvPr/>
          </p:nvSpPr>
          <p:spPr>
            <a:xfrm>
              <a:off x="2897777" y="2324383"/>
              <a:ext cx="531223" cy="338554"/>
            </a:xfrm>
            <a:prstGeom prst="rect">
              <a:avLst/>
            </a:prstGeom>
            <a:noFill/>
            <a:scene3d>
              <a:camera prst="orthographicFront"/>
              <a:lightRig rig="threePt" dir="t"/>
            </a:scene3d>
            <a:sp3d>
              <a:bevelT/>
            </a:sp3d>
          </p:spPr>
          <p:txBody>
            <a:bodyPr wrap="square" rtlCol="0">
              <a:spAutoFit/>
            </a:bodyPr>
            <a:lstStyle/>
            <a:p>
              <a:pPr algn="ctr"/>
              <a:r>
                <a:rPr lang="en-US" sz="1600" b="1" dirty="0"/>
                <a:t>2</a:t>
              </a:r>
              <a:r>
                <a:rPr lang="en-US" sz="1600" b="1" dirty="0" smtClean="0"/>
                <a:t>.1</a:t>
              </a:r>
              <a:endParaRPr lang="en-US" sz="1100" b="1" dirty="0"/>
            </a:p>
          </p:txBody>
        </p:sp>
        <p:sp>
          <p:nvSpPr>
            <p:cNvPr id="10" name="TextBox 9"/>
            <p:cNvSpPr txBox="1"/>
            <p:nvPr/>
          </p:nvSpPr>
          <p:spPr>
            <a:xfrm>
              <a:off x="4143346" y="2545883"/>
              <a:ext cx="531223" cy="369332"/>
            </a:xfrm>
            <a:prstGeom prst="rect">
              <a:avLst/>
            </a:prstGeom>
            <a:noFill/>
            <a:scene3d>
              <a:camera prst="orthographicFront"/>
              <a:lightRig rig="threePt" dir="t"/>
            </a:scene3d>
            <a:sp3d>
              <a:bevelT/>
            </a:sp3d>
          </p:spPr>
          <p:txBody>
            <a:bodyPr wrap="square" rtlCol="0">
              <a:spAutoFit/>
            </a:bodyPr>
            <a:lstStyle/>
            <a:p>
              <a:pPr algn="ctr"/>
              <a:r>
                <a:rPr lang="en-US" b="1" dirty="0" smtClean="0"/>
                <a:t>2.2</a:t>
              </a:r>
              <a:endParaRPr lang="en-US" sz="1100" b="1" dirty="0"/>
            </a:p>
          </p:txBody>
        </p:sp>
        <p:sp>
          <p:nvSpPr>
            <p:cNvPr id="11" name="TextBox 10"/>
            <p:cNvSpPr txBox="1"/>
            <p:nvPr/>
          </p:nvSpPr>
          <p:spPr>
            <a:xfrm>
              <a:off x="4143346" y="2170770"/>
              <a:ext cx="531223" cy="369332"/>
            </a:xfrm>
            <a:prstGeom prst="rect">
              <a:avLst/>
            </a:prstGeom>
            <a:noFill/>
            <a:scene3d>
              <a:camera prst="orthographicFront"/>
              <a:lightRig rig="threePt" dir="t"/>
            </a:scene3d>
            <a:sp3d>
              <a:bevelT/>
            </a:sp3d>
          </p:spPr>
          <p:txBody>
            <a:bodyPr wrap="square" rtlCol="0">
              <a:spAutoFit/>
            </a:bodyPr>
            <a:lstStyle/>
            <a:p>
              <a:pPr algn="ctr"/>
              <a:r>
                <a:rPr lang="en-US" b="1" dirty="0"/>
                <a:t>3</a:t>
              </a:r>
              <a:r>
                <a:rPr lang="en-US" b="1" dirty="0" smtClean="0"/>
                <a:t>.1</a:t>
              </a:r>
              <a:endParaRPr lang="en-US" sz="1100" b="1" dirty="0"/>
            </a:p>
          </p:txBody>
        </p:sp>
        <p:sp>
          <p:nvSpPr>
            <p:cNvPr id="12" name="TextBox 11"/>
            <p:cNvSpPr txBox="1"/>
            <p:nvPr/>
          </p:nvSpPr>
          <p:spPr>
            <a:xfrm>
              <a:off x="4038600" y="1902023"/>
              <a:ext cx="531223" cy="307777"/>
            </a:xfrm>
            <a:prstGeom prst="rect">
              <a:avLst/>
            </a:prstGeom>
            <a:noFill/>
            <a:scene3d>
              <a:camera prst="orthographicFront"/>
              <a:lightRig rig="threePt" dir="t"/>
            </a:scene3d>
            <a:sp3d>
              <a:bevelT/>
            </a:sp3d>
          </p:spPr>
          <p:txBody>
            <a:bodyPr wrap="square" rtlCol="0">
              <a:spAutoFit/>
            </a:bodyPr>
            <a:lstStyle/>
            <a:p>
              <a:pPr algn="ctr"/>
              <a:r>
                <a:rPr lang="en-US" sz="1400" b="1" dirty="0"/>
                <a:t>4</a:t>
              </a:r>
              <a:r>
                <a:rPr lang="en-US" sz="1400" b="1" dirty="0" smtClean="0"/>
                <a:t>.1</a:t>
              </a:r>
              <a:endParaRPr lang="en-US" sz="1100" b="1" dirty="0"/>
            </a:p>
          </p:txBody>
        </p:sp>
      </p:grpSp>
      <p:sp>
        <p:nvSpPr>
          <p:cNvPr id="15" name="Rounded Rectangle 14"/>
          <p:cNvSpPr/>
          <p:nvPr/>
        </p:nvSpPr>
        <p:spPr>
          <a:xfrm>
            <a:off x="2362200" y="4800600"/>
            <a:ext cx="45720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i="1" dirty="0" smtClean="0">
                <a:solidFill>
                  <a:schemeClr val="tx1"/>
                </a:solidFill>
              </a:rPr>
              <a:t>Case1 : Support In Hierarchy </a:t>
            </a:r>
            <a:endParaRPr lang="en-US" sz="2400" i="1" dirty="0">
              <a:solidFill>
                <a:schemeClr val="tx1"/>
              </a:solidFill>
            </a:endParaRPr>
          </a:p>
        </p:txBody>
      </p:sp>
    </p:spTree>
  </p:cSld>
  <p:clrMapOvr>
    <a:masterClrMapping/>
  </p:clrMapOvr>
  <p:transition advTm="43867"/>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133600" y="4800600"/>
            <a:ext cx="4724400" cy="8382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i="1" dirty="0" smtClean="0">
                <a:solidFill>
                  <a:schemeClr val="tx1"/>
                </a:solidFill>
              </a:rPr>
              <a:t>Case 2 : Simultaneous support in multiple hierarchy</a:t>
            </a:r>
            <a:endParaRPr lang="en-US" sz="2400" i="1" dirty="0">
              <a:solidFill>
                <a:schemeClr val="tx1"/>
              </a:solidFill>
            </a:endParaRPr>
          </a:p>
        </p:txBody>
      </p:sp>
      <p:grpSp>
        <p:nvGrpSpPr>
          <p:cNvPr id="27" name="Group 26"/>
          <p:cNvGrpSpPr/>
          <p:nvPr/>
        </p:nvGrpSpPr>
        <p:grpSpPr>
          <a:xfrm>
            <a:off x="1828800" y="1143000"/>
            <a:ext cx="5257800" cy="3200400"/>
            <a:chOff x="1981200" y="1143000"/>
            <a:chExt cx="5257800" cy="3200400"/>
          </a:xfrm>
        </p:grpSpPr>
        <p:pic>
          <p:nvPicPr>
            <p:cNvPr id="16" name="Picture 15" descr="case2.tiff"/>
            <p:cNvPicPr>
              <a:picLocks noChangeAspect="1"/>
            </p:cNvPicPr>
            <p:nvPr/>
          </p:nvPicPr>
          <p:blipFill>
            <a:blip r:embed="rId3"/>
            <a:stretch>
              <a:fillRect/>
            </a:stretch>
          </p:blipFill>
          <p:spPr>
            <a:xfrm>
              <a:off x="1981200" y="1143000"/>
              <a:ext cx="5257800" cy="3200400"/>
            </a:xfrm>
            <a:prstGeom prst="rect">
              <a:avLst/>
            </a:prstGeom>
            <a:scene3d>
              <a:camera prst="orthographicFront"/>
              <a:lightRig rig="threePt" dir="t"/>
            </a:scene3d>
            <a:sp3d>
              <a:bevelT prst="angle"/>
            </a:sp3d>
          </p:spPr>
        </p:pic>
        <p:sp>
          <p:nvSpPr>
            <p:cNvPr id="17" name="TextBox 16"/>
            <p:cNvSpPr txBox="1"/>
            <p:nvPr/>
          </p:nvSpPr>
          <p:spPr>
            <a:xfrm>
              <a:off x="4285989" y="3165231"/>
              <a:ext cx="540185" cy="369332"/>
            </a:xfrm>
            <a:prstGeom prst="rect">
              <a:avLst/>
            </a:prstGeom>
            <a:noFill/>
            <a:scene3d>
              <a:camera prst="orthographicFront"/>
              <a:lightRig rig="threePt" dir="t"/>
            </a:scene3d>
            <a:sp3d>
              <a:bevelT prst="angle"/>
            </a:sp3d>
          </p:spPr>
          <p:txBody>
            <a:bodyPr wrap="square" rtlCol="0">
              <a:spAutoFit/>
            </a:bodyPr>
            <a:lstStyle/>
            <a:p>
              <a:pPr algn="ctr"/>
              <a:r>
                <a:rPr lang="en-US" b="1" dirty="0"/>
                <a:t>O</a:t>
              </a:r>
              <a:endParaRPr lang="en-US" sz="1100" b="1" dirty="0"/>
            </a:p>
          </p:txBody>
        </p:sp>
        <p:sp>
          <p:nvSpPr>
            <p:cNvPr id="18" name="TextBox 17"/>
            <p:cNvSpPr txBox="1"/>
            <p:nvPr/>
          </p:nvSpPr>
          <p:spPr>
            <a:xfrm>
              <a:off x="3259638" y="2584938"/>
              <a:ext cx="540185" cy="369332"/>
            </a:xfrm>
            <a:prstGeom prst="rect">
              <a:avLst/>
            </a:prstGeom>
            <a:noFill/>
            <a:scene3d>
              <a:camera prst="orthographicFront"/>
              <a:lightRig rig="threePt" dir="t"/>
            </a:scene3d>
            <a:sp3d>
              <a:bevelT prst="angle"/>
            </a:sp3d>
          </p:spPr>
          <p:txBody>
            <a:bodyPr wrap="square" rtlCol="0">
              <a:spAutoFit/>
            </a:bodyPr>
            <a:lstStyle/>
            <a:p>
              <a:pPr algn="ctr"/>
              <a:r>
                <a:rPr lang="en-US" b="1" dirty="0" smtClean="0"/>
                <a:t>1.1</a:t>
              </a:r>
              <a:endParaRPr lang="en-US" sz="1100" b="1" dirty="0"/>
            </a:p>
          </p:txBody>
        </p:sp>
        <p:sp>
          <p:nvSpPr>
            <p:cNvPr id="19" name="TextBox 18"/>
            <p:cNvSpPr txBox="1"/>
            <p:nvPr/>
          </p:nvSpPr>
          <p:spPr>
            <a:xfrm>
              <a:off x="4880192" y="2865894"/>
              <a:ext cx="540185" cy="369332"/>
            </a:xfrm>
            <a:prstGeom prst="rect">
              <a:avLst/>
            </a:prstGeom>
            <a:noFill/>
            <a:scene3d>
              <a:camera prst="orthographicFront"/>
              <a:lightRig rig="threePt" dir="t"/>
            </a:scene3d>
            <a:sp3d>
              <a:bevelT prst="angle"/>
            </a:sp3d>
          </p:spPr>
          <p:txBody>
            <a:bodyPr wrap="square" rtlCol="0">
              <a:spAutoFit/>
            </a:bodyPr>
            <a:lstStyle/>
            <a:p>
              <a:r>
                <a:rPr lang="en-US" b="1" dirty="0" smtClean="0"/>
                <a:t>1.2</a:t>
              </a:r>
              <a:endParaRPr lang="en-US" sz="1100" b="1" dirty="0"/>
            </a:p>
          </p:txBody>
        </p:sp>
        <p:sp>
          <p:nvSpPr>
            <p:cNvPr id="20" name="TextBox 19"/>
            <p:cNvSpPr txBox="1"/>
            <p:nvPr/>
          </p:nvSpPr>
          <p:spPr>
            <a:xfrm>
              <a:off x="2989545" y="1740877"/>
              <a:ext cx="540185" cy="369332"/>
            </a:xfrm>
            <a:prstGeom prst="rect">
              <a:avLst/>
            </a:prstGeom>
            <a:noFill/>
            <a:scene3d>
              <a:camera prst="orthographicFront"/>
              <a:lightRig rig="threePt" dir="t"/>
            </a:scene3d>
            <a:sp3d>
              <a:bevelT prst="angle"/>
            </a:sp3d>
          </p:spPr>
          <p:txBody>
            <a:bodyPr wrap="square" rtlCol="0">
              <a:spAutoFit/>
            </a:bodyPr>
            <a:lstStyle/>
            <a:p>
              <a:pPr algn="ctr"/>
              <a:r>
                <a:rPr lang="en-US" b="1" dirty="0"/>
                <a:t>2</a:t>
              </a:r>
              <a:r>
                <a:rPr lang="en-US" b="1" dirty="0" smtClean="0"/>
                <a:t>.1</a:t>
              </a:r>
              <a:endParaRPr lang="en-US" sz="1100" b="1" dirty="0"/>
            </a:p>
          </p:txBody>
        </p:sp>
        <p:sp>
          <p:nvSpPr>
            <p:cNvPr id="21" name="TextBox 20"/>
            <p:cNvSpPr txBox="1"/>
            <p:nvPr/>
          </p:nvSpPr>
          <p:spPr>
            <a:xfrm>
              <a:off x="3745804" y="1688123"/>
              <a:ext cx="540185" cy="369332"/>
            </a:xfrm>
            <a:prstGeom prst="rect">
              <a:avLst/>
            </a:prstGeom>
            <a:noFill/>
            <a:scene3d>
              <a:camera prst="orthographicFront"/>
              <a:lightRig rig="threePt" dir="t"/>
            </a:scene3d>
            <a:sp3d>
              <a:bevelT prst="angle"/>
            </a:sp3d>
          </p:spPr>
          <p:txBody>
            <a:bodyPr wrap="square" rtlCol="0">
              <a:spAutoFit/>
            </a:bodyPr>
            <a:lstStyle/>
            <a:p>
              <a:pPr algn="ctr"/>
              <a:r>
                <a:rPr lang="en-US" b="1" dirty="0" smtClean="0"/>
                <a:t>2.2</a:t>
              </a:r>
              <a:endParaRPr lang="en-US" sz="1100" b="1" dirty="0"/>
            </a:p>
          </p:txBody>
        </p:sp>
        <p:sp>
          <p:nvSpPr>
            <p:cNvPr id="22" name="TextBox 21"/>
            <p:cNvSpPr txBox="1"/>
            <p:nvPr/>
          </p:nvSpPr>
          <p:spPr>
            <a:xfrm>
              <a:off x="4123934" y="2057400"/>
              <a:ext cx="972333" cy="307777"/>
            </a:xfrm>
            <a:prstGeom prst="rect">
              <a:avLst/>
            </a:prstGeom>
            <a:noFill/>
            <a:scene3d>
              <a:camera prst="orthographicFront"/>
              <a:lightRig rig="threePt" dir="t"/>
            </a:scene3d>
            <a:sp3d>
              <a:bevelT prst="angle"/>
            </a:sp3d>
          </p:spPr>
          <p:txBody>
            <a:bodyPr wrap="square" rtlCol="0">
              <a:spAutoFit/>
            </a:bodyPr>
            <a:lstStyle/>
            <a:p>
              <a:pPr algn="ctr"/>
              <a:r>
                <a:rPr lang="en-US" sz="1400" b="1" dirty="0" smtClean="0"/>
                <a:t>2.3, 3.1</a:t>
              </a:r>
              <a:endParaRPr lang="en-US" sz="1100" b="1" dirty="0"/>
            </a:p>
          </p:txBody>
        </p:sp>
        <p:sp>
          <p:nvSpPr>
            <p:cNvPr id="23" name="TextBox 22"/>
            <p:cNvSpPr txBox="1"/>
            <p:nvPr/>
          </p:nvSpPr>
          <p:spPr>
            <a:xfrm>
              <a:off x="5474396" y="1958940"/>
              <a:ext cx="540185" cy="338554"/>
            </a:xfrm>
            <a:prstGeom prst="rect">
              <a:avLst/>
            </a:prstGeom>
            <a:noFill/>
            <a:scene3d>
              <a:camera prst="orthographicFront"/>
              <a:lightRig rig="threePt" dir="t"/>
            </a:scene3d>
            <a:sp3d>
              <a:bevelT prst="angle"/>
            </a:sp3d>
          </p:spPr>
          <p:txBody>
            <a:bodyPr wrap="square" rtlCol="0">
              <a:spAutoFit/>
            </a:bodyPr>
            <a:lstStyle/>
            <a:p>
              <a:pPr algn="ctr"/>
              <a:r>
                <a:rPr lang="en-US" sz="1600" b="1" dirty="0" smtClean="0"/>
                <a:t>3.2</a:t>
              </a:r>
              <a:endParaRPr lang="en-US" sz="1100" b="1" dirty="0"/>
            </a:p>
          </p:txBody>
        </p:sp>
        <p:sp>
          <p:nvSpPr>
            <p:cNvPr id="24" name="TextBox 23"/>
            <p:cNvSpPr txBox="1"/>
            <p:nvPr/>
          </p:nvSpPr>
          <p:spPr>
            <a:xfrm>
              <a:off x="5258322" y="2433725"/>
              <a:ext cx="540185" cy="338554"/>
            </a:xfrm>
            <a:prstGeom prst="rect">
              <a:avLst/>
            </a:prstGeom>
            <a:noFill/>
            <a:scene3d>
              <a:camera prst="orthographicFront"/>
              <a:lightRig rig="threePt" dir="t"/>
            </a:scene3d>
            <a:sp3d>
              <a:bevelT prst="angle"/>
            </a:sp3d>
          </p:spPr>
          <p:txBody>
            <a:bodyPr wrap="square" rtlCol="0">
              <a:spAutoFit/>
            </a:bodyPr>
            <a:lstStyle/>
            <a:p>
              <a:pPr algn="ctr"/>
              <a:r>
                <a:rPr lang="en-US" sz="1600" b="1" dirty="0" smtClean="0"/>
                <a:t>2.5</a:t>
              </a:r>
              <a:endParaRPr lang="en-US" sz="1100" b="1" dirty="0"/>
            </a:p>
          </p:txBody>
        </p:sp>
        <p:sp>
          <p:nvSpPr>
            <p:cNvPr id="25" name="TextBox 24"/>
            <p:cNvSpPr txBox="1"/>
            <p:nvPr/>
          </p:nvSpPr>
          <p:spPr>
            <a:xfrm>
              <a:off x="4664118" y="2433725"/>
              <a:ext cx="540185" cy="338554"/>
            </a:xfrm>
            <a:prstGeom prst="rect">
              <a:avLst/>
            </a:prstGeom>
            <a:noFill/>
            <a:scene3d>
              <a:camera prst="orthographicFront"/>
              <a:lightRig rig="threePt" dir="t"/>
            </a:scene3d>
            <a:sp3d>
              <a:bevelT prst="angle"/>
            </a:sp3d>
          </p:spPr>
          <p:txBody>
            <a:bodyPr wrap="square" rtlCol="0">
              <a:spAutoFit/>
            </a:bodyPr>
            <a:lstStyle/>
            <a:p>
              <a:pPr algn="ctr"/>
              <a:r>
                <a:rPr lang="en-US" sz="1600" b="1" dirty="0" smtClean="0"/>
                <a:t>2.4</a:t>
              </a:r>
              <a:endParaRPr lang="en-US" sz="1100" b="1" dirty="0"/>
            </a:p>
          </p:txBody>
        </p:sp>
        <p:cxnSp>
          <p:nvCxnSpPr>
            <p:cNvPr id="26" name="Straight Arrow Connector 25"/>
            <p:cNvCxnSpPr/>
            <p:nvPr/>
          </p:nvCxnSpPr>
          <p:spPr>
            <a:xfrm rot="5400000">
              <a:off x="4965646" y="1922986"/>
              <a:ext cx="369277" cy="216074"/>
            </a:xfrm>
            <a:prstGeom prst="straightConnector1">
              <a:avLst/>
            </a:prstGeom>
            <a:ln w="25400">
              <a:solidFill>
                <a:schemeClr val="tx1"/>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914400" y="381000"/>
            <a:ext cx="5562600" cy="461665"/>
          </a:xfrm>
          <a:prstGeom prst="rect">
            <a:avLst/>
          </a:prstGeom>
          <a:noFill/>
        </p:spPr>
        <p:txBody>
          <a:bodyPr wrap="square" rtlCol="0">
            <a:spAutoFit/>
          </a:bodyPr>
          <a:lstStyle/>
          <a:p>
            <a:r>
              <a:rPr lang="en-US" sz="2400" i="1" dirty="0" smtClean="0">
                <a:solidFill>
                  <a:srgbClr val="0000FF"/>
                </a:solidFill>
              </a:rPr>
              <a:t>Beyond </a:t>
            </a:r>
            <a:r>
              <a:rPr lang="en-US" sz="2400" i="1" dirty="0" err="1" smtClean="0">
                <a:solidFill>
                  <a:srgbClr val="0000FF"/>
                </a:solidFill>
              </a:rPr>
              <a:t>pairwise</a:t>
            </a:r>
            <a:r>
              <a:rPr lang="en-US" sz="2400" i="1" dirty="0" smtClean="0">
                <a:solidFill>
                  <a:srgbClr val="0000FF"/>
                </a:solidFill>
              </a:rPr>
              <a:t> support relations …</a:t>
            </a:r>
            <a:endParaRPr lang="en-US" sz="2400" i="1" dirty="0">
              <a:solidFill>
                <a:srgbClr val="0000FF"/>
              </a:solidFill>
            </a:endParaRPr>
          </a:p>
        </p:txBody>
      </p:sp>
    </p:spTree>
  </p:cSld>
  <p:clrMapOvr>
    <a:masterClrMapping/>
  </p:clrMapOvr>
  <p:transition advTm="4689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819400" y="4191000"/>
            <a:ext cx="3581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i="1" dirty="0" smtClean="0">
                <a:solidFill>
                  <a:schemeClr val="tx1"/>
                </a:solidFill>
              </a:rPr>
              <a:t>Case 3 : Containment</a:t>
            </a:r>
            <a:endParaRPr lang="en-US" sz="2400" i="1" dirty="0">
              <a:solidFill>
                <a:schemeClr val="tx1"/>
              </a:solidFill>
            </a:endParaRPr>
          </a:p>
        </p:txBody>
      </p:sp>
      <p:grpSp>
        <p:nvGrpSpPr>
          <p:cNvPr id="34" name="Group 33"/>
          <p:cNvGrpSpPr/>
          <p:nvPr/>
        </p:nvGrpSpPr>
        <p:grpSpPr>
          <a:xfrm>
            <a:off x="685800" y="1987550"/>
            <a:ext cx="2514600" cy="1670050"/>
            <a:chOff x="1314450" y="1987550"/>
            <a:chExt cx="2571750" cy="1670050"/>
          </a:xfrm>
        </p:grpSpPr>
        <p:pic>
          <p:nvPicPr>
            <p:cNvPr id="27" name="Picture 26" descr="case3a.tiff"/>
            <p:cNvPicPr>
              <a:picLocks noChangeAspect="1"/>
            </p:cNvPicPr>
            <p:nvPr/>
          </p:nvPicPr>
          <p:blipFill>
            <a:blip r:embed="rId3"/>
            <a:stretch>
              <a:fillRect/>
            </a:stretch>
          </p:blipFill>
          <p:spPr>
            <a:xfrm>
              <a:off x="1314450" y="1987550"/>
              <a:ext cx="2571750" cy="1670050"/>
            </a:xfrm>
            <a:prstGeom prst="rect">
              <a:avLst/>
            </a:prstGeom>
            <a:scene3d>
              <a:camera prst="orthographicFront"/>
              <a:lightRig rig="threePt" dir="t"/>
            </a:scene3d>
            <a:sp3d>
              <a:bevelT prst="angle"/>
            </a:sp3d>
          </p:spPr>
        </p:pic>
        <p:sp>
          <p:nvSpPr>
            <p:cNvPr id="28" name="TextBox 27"/>
            <p:cNvSpPr txBox="1"/>
            <p:nvPr/>
          </p:nvSpPr>
          <p:spPr>
            <a:xfrm>
              <a:off x="1981200" y="2362200"/>
              <a:ext cx="381000" cy="246221"/>
            </a:xfrm>
            <a:prstGeom prst="rect">
              <a:avLst/>
            </a:prstGeom>
            <a:noFill/>
            <a:scene3d>
              <a:camera prst="orthographicFront"/>
              <a:lightRig rig="threePt" dir="t"/>
            </a:scene3d>
            <a:sp3d>
              <a:bevelT prst="angle"/>
            </a:sp3d>
          </p:spPr>
          <p:txBody>
            <a:bodyPr wrap="square" rtlCol="0">
              <a:spAutoFit/>
            </a:bodyPr>
            <a:lstStyle/>
            <a:p>
              <a:r>
                <a:rPr lang="en-US" sz="1000" b="1" dirty="0" smtClean="0"/>
                <a:t>1.1</a:t>
              </a:r>
              <a:endParaRPr lang="en-US" sz="600" b="1" dirty="0"/>
            </a:p>
          </p:txBody>
        </p:sp>
        <p:sp>
          <p:nvSpPr>
            <p:cNvPr id="31" name="TextBox 30"/>
            <p:cNvSpPr txBox="1"/>
            <p:nvPr/>
          </p:nvSpPr>
          <p:spPr>
            <a:xfrm>
              <a:off x="2366211" y="2877979"/>
              <a:ext cx="300789" cy="246221"/>
            </a:xfrm>
            <a:prstGeom prst="rect">
              <a:avLst/>
            </a:prstGeom>
            <a:noFill/>
            <a:scene3d>
              <a:camera prst="orthographicFront"/>
              <a:lightRig rig="threePt" dir="t"/>
            </a:scene3d>
            <a:sp3d>
              <a:bevelT prst="angle"/>
            </a:sp3d>
          </p:spPr>
          <p:txBody>
            <a:bodyPr wrap="square" rtlCol="0">
              <a:spAutoFit/>
            </a:bodyPr>
            <a:lstStyle/>
            <a:p>
              <a:pPr algn="ctr"/>
              <a:r>
                <a:rPr lang="en-US" sz="1000" b="1" dirty="0"/>
                <a:t>O</a:t>
              </a:r>
              <a:endParaRPr lang="en-US" sz="600" b="1" dirty="0"/>
            </a:p>
          </p:txBody>
        </p:sp>
        <p:sp>
          <p:nvSpPr>
            <p:cNvPr id="32" name="TextBox 31"/>
            <p:cNvSpPr txBox="1"/>
            <p:nvPr/>
          </p:nvSpPr>
          <p:spPr>
            <a:xfrm>
              <a:off x="2362200" y="2496979"/>
              <a:ext cx="381000" cy="246221"/>
            </a:xfrm>
            <a:prstGeom prst="rect">
              <a:avLst/>
            </a:prstGeom>
            <a:noFill/>
            <a:scene3d>
              <a:camera prst="orthographicFront"/>
              <a:lightRig rig="threePt" dir="t"/>
            </a:scene3d>
            <a:sp3d>
              <a:bevelT prst="angle"/>
            </a:sp3d>
          </p:spPr>
          <p:txBody>
            <a:bodyPr wrap="square" rtlCol="0">
              <a:spAutoFit/>
            </a:bodyPr>
            <a:lstStyle/>
            <a:p>
              <a:r>
                <a:rPr lang="en-US" sz="1000" b="1" dirty="0" smtClean="0"/>
                <a:t>1.2</a:t>
              </a:r>
              <a:endParaRPr lang="en-US" sz="600" b="1" dirty="0"/>
            </a:p>
          </p:txBody>
        </p:sp>
        <p:sp>
          <p:nvSpPr>
            <p:cNvPr id="33" name="TextBox 32"/>
            <p:cNvSpPr txBox="1"/>
            <p:nvPr/>
          </p:nvSpPr>
          <p:spPr>
            <a:xfrm>
              <a:off x="2819400" y="2496979"/>
              <a:ext cx="381000" cy="246221"/>
            </a:xfrm>
            <a:prstGeom prst="rect">
              <a:avLst/>
            </a:prstGeom>
            <a:noFill/>
            <a:scene3d>
              <a:camera prst="orthographicFront"/>
              <a:lightRig rig="threePt" dir="t"/>
            </a:scene3d>
            <a:sp3d>
              <a:bevelT prst="angle"/>
            </a:sp3d>
          </p:spPr>
          <p:txBody>
            <a:bodyPr wrap="square" rtlCol="0">
              <a:spAutoFit/>
            </a:bodyPr>
            <a:lstStyle/>
            <a:p>
              <a:r>
                <a:rPr lang="en-US" sz="1000" b="1" dirty="0" smtClean="0"/>
                <a:t>1.3</a:t>
              </a:r>
              <a:endParaRPr lang="en-US" sz="600" b="1" dirty="0"/>
            </a:p>
          </p:txBody>
        </p:sp>
      </p:grpSp>
      <p:grpSp>
        <p:nvGrpSpPr>
          <p:cNvPr id="44" name="Group 43"/>
          <p:cNvGrpSpPr/>
          <p:nvPr/>
        </p:nvGrpSpPr>
        <p:grpSpPr>
          <a:xfrm>
            <a:off x="3505200" y="1981200"/>
            <a:ext cx="2514600" cy="1728788"/>
            <a:chOff x="3505200" y="1981200"/>
            <a:chExt cx="2514600" cy="1728788"/>
          </a:xfrm>
        </p:grpSpPr>
        <p:pic>
          <p:nvPicPr>
            <p:cNvPr id="35" name="Picture 34" descr="case3b.tiff"/>
            <p:cNvPicPr>
              <a:picLocks noChangeAspect="1"/>
            </p:cNvPicPr>
            <p:nvPr/>
          </p:nvPicPr>
          <p:blipFill>
            <a:blip r:embed="rId3"/>
            <a:stretch>
              <a:fillRect/>
            </a:stretch>
          </p:blipFill>
          <p:spPr>
            <a:xfrm>
              <a:off x="3505200" y="1981200"/>
              <a:ext cx="2514600" cy="1728788"/>
            </a:xfrm>
            <a:prstGeom prst="rect">
              <a:avLst/>
            </a:prstGeom>
            <a:scene3d>
              <a:camera prst="orthographicFront"/>
              <a:lightRig rig="threePt" dir="t"/>
            </a:scene3d>
            <a:sp3d>
              <a:bevelT prst="angle"/>
            </a:sp3d>
          </p:spPr>
        </p:pic>
        <p:sp>
          <p:nvSpPr>
            <p:cNvPr id="36" name="TextBox 35"/>
            <p:cNvSpPr txBox="1"/>
            <p:nvPr/>
          </p:nvSpPr>
          <p:spPr>
            <a:xfrm flipH="1">
              <a:off x="4572000" y="2514600"/>
              <a:ext cx="304800" cy="307777"/>
            </a:xfrm>
            <a:prstGeom prst="rect">
              <a:avLst/>
            </a:prstGeom>
            <a:noFill/>
            <a:scene3d>
              <a:camera prst="orthographicFront"/>
              <a:lightRig rig="threePt" dir="t"/>
            </a:scene3d>
            <a:sp3d>
              <a:bevelT prst="angle"/>
            </a:sp3d>
          </p:spPr>
          <p:txBody>
            <a:bodyPr wrap="square" rtlCol="0">
              <a:spAutoFit/>
            </a:bodyPr>
            <a:lstStyle/>
            <a:p>
              <a:pPr algn="ctr"/>
              <a:r>
                <a:rPr lang="en-US" sz="1400" b="1" dirty="0"/>
                <a:t>O</a:t>
              </a:r>
              <a:endParaRPr lang="en-US" sz="1000" b="1" dirty="0"/>
            </a:p>
          </p:txBody>
        </p:sp>
      </p:grpSp>
      <p:grpSp>
        <p:nvGrpSpPr>
          <p:cNvPr id="45" name="Group 44"/>
          <p:cNvGrpSpPr/>
          <p:nvPr/>
        </p:nvGrpSpPr>
        <p:grpSpPr>
          <a:xfrm>
            <a:off x="6191250" y="1981200"/>
            <a:ext cx="2514600" cy="1676400"/>
            <a:chOff x="6191250" y="1981200"/>
            <a:chExt cx="2514600" cy="1676400"/>
          </a:xfrm>
        </p:grpSpPr>
        <p:pic>
          <p:nvPicPr>
            <p:cNvPr id="38" name="Picture 37" descr="case3c.tiff"/>
            <p:cNvPicPr>
              <a:picLocks noChangeAspect="1"/>
            </p:cNvPicPr>
            <p:nvPr/>
          </p:nvPicPr>
          <p:blipFill>
            <a:blip r:embed="rId3"/>
            <a:stretch>
              <a:fillRect/>
            </a:stretch>
          </p:blipFill>
          <p:spPr>
            <a:xfrm>
              <a:off x="6191250" y="1981200"/>
              <a:ext cx="2514600" cy="1676400"/>
            </a:xfrm>
            <a:prstGeom prst="rect">
              <a:avLst/>
            </a:prstGeom>
            <a:scene3d>
              <a:camera prst="orthographicFront"/>
              <a:lightRig rig="threePt" dir="t"/>
            </a:scene3d>
            <a:sp3d>
              <a:bevelT prst="angle"/>
            </a:sp3d>
          </p:spPr>
        </p:pic>
        <p:sp>
          <p:nvSpPr>
            <p:cNvPr id="39" name="TextBox 38"/>
            <p:cNvSpPr txBox="1"/>
            <p:nvPr/>
          </p:nvSpPr>
          <p:spPr>
            <a:xfrm>
              <a:off x="6553200" y="3200400"/>
              <a:ext cx="529724" cy="256480"/>
            </a:xfrm>
            <a:prstGeom prst="rect">
              <a:avLst/>
            </a:prstGeom>
            <a:noFill/>
            <a:scene3d>
              <a:camera prst="orthographicFront"/>
              <a:lightRig rig="threePt" dir="t"/>
            </a:scene3d>
            <a:sp3d>
              <a:bevelT prst="angle"/>
            </a:sp3d>
          </p:spPr>
          <p:txBody>
            <a:bodyPr wrap="square" rtlCol="0">
              <a:spAutoFit/>
            </a:bodyPr>
            <a:lstStyle/>
            <a:p>
              <a:pPr algn="ctr"/>
              <a:r>
                <a:rPr lang="en-US" sz="1600" b="1" baseline="30000" dirty="0"/>
                <a:t>O</a:t>
              </a:r>
              <a:endParaRPr lang="en-US" sz="1050" b="1" baseline="30000" dirty="0"/>
            </a:p>
          </p:txBody>
        </p:sp>
        <p:sp>
          <p:nvSpPr>
            <p:cNvPr id="40" name="TextBox 39"/>
            <p:cNvSpPr txBox="1"/>
            <p:nvPr/>
          </p:nvSpPr>
          <p:spPr>
            <a:xfrm>
              <a:off x="7242676" y="2833836"/>
              <a:ext cx="529724" cy="256480"/>
            </a:xfrm>
            <a:prstGeom prst="rect">
              <a:avLst/>
            </a:prstGeom>
            <a:noFill/>
            <a:scene3d>
              <a:camera prst="orthographicFront"/>
              <a:lightRig rig="threePt" dir="t"/>
            </a:scene3d>
            <a:sp3d>
              <a:bevelT prst="angle"/>
            </a:sp3d>
          </p:spPr>
          <p:txBody>
            <a:bodyPr wrap="square" rtlCol="0">
              <a:spAutoFit/>
            </a:bodyPr>
            <a:lstStyle/>
            <a:p>
              <a:pPr algn="ctr"/>
              <a:r>
                <a:rPr lang="en-US" sz="1600" b="1" baseline="30000" dirty="0" smtClean="0"/>
                <a:t>1.1</a:t>
              </a:r>
              <a:endParaRPr lang="en-US" sz="1050" b="1" baseline="30000" dirty="0"/>
            </a:p>
          </p:txBody>
        </p:sp>
        <p:sp>
          <p:nvSpPr>
            <p:cNvPr id="41" name="TextBox 40"/>
            <p:cNvSpPr txBox="1"/>
            <p:nvPr/>
          </p:nvSpPr>
          <p:spPr>
            <a:xfrm>
              <a:off x="6785476" y="2334320"/>
              <a:ext cx="529724" cy="256480"/>
            </a:xfrm>
            <a:prstGeom prst="rect">
              <a:avLst/>
            </a:prstGeom>
            <a:noFill/>
            <a:scene3d>
              <a:camera prst="orthographicFront"/>
              <a:lightRig rig="threePt" dir="t"/>
            </a:scene3d>
            <a:sp3d>
              <a:bevelT prst="angle"/>
            </a:sp3d>
          </p:spPr>
          <p:txBody>
            <a:bodyPr wrap="square" rtlCol="0">
              <a:spAutoFit/>
            </a:bodyPr>
            <a:lstStyle/>
            <a:p>
              <a:pPr algn="ctr"/>
              <a:r>
                <a:rPr lang="en-US" sz="1600" b="1" baseline="30000" dirty="0"/>
                <a:t>2</a:t>
              </a:r>
              <a:r>
                <a:rPr lang="en-US" sz="1600" b="1" baseline="30000" dirty="0" smtClean="0"/>
                <a:t>.1</a:t>
              </a:r>
              <a:endParaRPr lang="en-US" sz="1050" b="1" baseline="30000" dirty="0"/>
            </a:p>
          </p:txBody>
        </p:sp>
        <p:sp>
          <p:nvSpPr>
            <p:cNvPr id="42" name="TextBox 41"/>
            <p:cNvSpPr txBox="1"/>
            <p:nvPr/>
          </p:nvSpPr>
          <p:spPr>
            <a:xfrm>
              <a:off x="7166476" y="2562920"/>
              <a:ext cx="529724" cy="256480"/>
            </a:xfrm>
            <a:prstGeom prst="rect">
              <a:avLst/>
            </a:prstGeom>
            <a:noFill/>
            <a:scene3d>
              <a:camera prst="orthographicFront"/>
              <a:lightRig rig="threePt" dir="t"/>
            </a:scene3d>
            <a:sp3d>
              <a:bevelT prst="angle"/>
            </a:sp3d>
          </p:spPr>
          <p:txBody>
            <a:bodyPr wrap="square" rtlCol="0">
              <a:spAutoFit/>
            </a:bodyPr>
            <a:lstStyle/>
            <a:p>
              <a:pPr algn="ctr"/>
              <a:r>
                <a:rPr lang="en-US" sz="1600" b="1" baseline="30000" dirty="0" smtClean="0"/>
                <a:t>2.2</a:t>
              </a:r>
              <a:endParaRPr lang="en-US" sz="1050" b="1" baseline="30000" dirty="0"/>
            </a:p>
          </p:txBody>
        </p:sp>
        <p:sp>
          <p:nvSpPr>
            <p:cNvPr id="43" name="TextBox 42"/>
            <p:cNvSpPr txBox="1"/>
            <p:nvPr/>
          </p:nvSpPr>
          <p:spPr>
            <a:xfrm>
              <a:off x="7543800" y="2507238"/>
              <a:ext cx="529724" cy="235962"/>
            </a:xfrm>
            <a:prstGeom prst="rect">
              <a:avLst/>
            </a:prstGeom>
            <a:noFill/>
            <a:scene3d>
              <a:camera prst="orthographicFront"/>
              <a:lightRig rig="threePt" dir="t"/>
            </a:scene3d>
            <a:sp3d>
              <a:bevelT prst="angle"/>
            </a:sp3d>
          </p:spPr>
          <p:txBody>
            <a:bodyPr wrap="square" rtlCol="0">
              <a:spAutoFit/>
            </a:bodyPr>
            <a:lstStyle/>
            <a:p>
              <a:pPr algn="ctr"/>
              <a:r>
                <a:rPr lang="en-US" sz="1400" b="1" baseline="30000" dirty="0" smtClean="0"/>
                <a:t>2.3</a:t>
              </a:r>
              <a:endParaRPr lang="en-US" sz="1000" b="1" baseline="30000" dirty="0"/>
            </a:p>
          </p:txBody>
        </p:sp>
      </p:grpSp>
      <p:sp>
        <p:nvSpPr>
          <p:cNvPr id="20" name="TextBox 19"/>
          <p:cNvSpPr txBox="1"/>
          <p:nvPr/>
        </p:nvSpPr>
        <p:spPr>
          <a:xfrm>
            <a:off x="914400" y="381000"/>
            <a:ext cx="5562600" cy="461665"/>
          </a:xfrm>
          <a:prstGeom prst="rect">
            <a:avLst/>
          </a:prstGeom>
          <a:noFill/>
        </p:spPr>
        <p:txBody>
          <a:bodyPr wrap="square" rtlCol="0">
            <a:spAutoFit/>
          </a:bodyPr>
          <a:lstStyle/>
          <a:p>
            <a:r>
              <a:rPr lang="en-US" sz="2400" i="1" dirty="0" smtClean="0">
                <a:solidFill>
                  <a:srgbClr val="0000FF"/>
                </a:solidFill>
              </a:rPr>
              <a:t>Beyond </a:t>
            </a:r>
            <a:r>
              <a:rPr lang="en-US" sz="2400" i="1" dirty="0" err="1" smtClean="0">
                <a:solidFill>
                  <a:srgbClr val="0000FF"/>
                </a:solidFill>
              </a:rPr>
              <a:t>pairwise</a:t>
            </a:r>
            <a:r>
              <a:rPr lang="en-US" sz="2400" i="1" dirty="0" smtClean="0">
                <a:solidFill>
                  <a:srgbClr val="0000FF"/>
                </a:solidFill>
              </a:rPr>
              <a:t> support relations …</a:t>
            </a:r>
            <a:endParaRPr lang="en-US" sz="2400" i="1" dirty="0">
              <a:solidFill>
                <a:srgbClr val="0000FF"/>
              </a:solidFill>
            </a:endParaRPr>
          </a:p>
        </p:txBody>
      </p:sp>
    </p:spTree>
  </p:cSld>
  <p:clrMapOvr>
    <a:masterClrMapping/>
  </p:clrMapOvr>
  <p:transition advTm="36629"/>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9"/>
          <p:cNvGrpSpPr/>
          <p:nvPr/>
        </p:nvGrpSpPr>
        <p:grpSpPr>
          <a:xfrm>
            <a:off x="4876800" y="533400"/>
            <a:ext cx="3962400" cy="3421505"/>
            <a:chOff x="4876800" y="762000"/>
            <a:chExt cx="3962400" cy="3421505"/>
          </a:xfrm>
        </p:grpSpPr>
        <p:sp>
          <p:nvSpPr>
            <p:cNvPr id="114" name="Oval 113"/>
            <p:cNvSpPr/>
            <p:nvPr/>
          </p:nvSpPr>
          <p:spPr>
            <a:xfrm>
              <a:off x="78486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9</a:t>
              </a:r>
              <a:endParaRPr lang="en-US" sz="1200" b="1" baseline="-25000" dirty="0"/>
            </a:p>
          </p:txBody>
        </p:sp>
        <p:sp>
          <p:nvSpPr>
            <p:cNvPr id="113" name="Oval 112"/>
            <p:cNvSpPr/>
            <p:nvPr/>
          </p:nvSpPr>
          <p:spPr>
            <a:xfrm>
              <a:off x="5257800" y="37338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3</a:t>
              </a:r>
              <a:endParaRPr lang="en-US" sz="1200" b="1" baseline="-25000" dirty="0"/>
            </a:p>
          </p:txBody>
        </p:sp>
        <p:sp>
          <p:nvSpPr>
            <p:cNvPr id="67" name="Down Arrow 66"/>
            <p:cNvSpPr/>
            <p:nvPr/>
          </p:nvSpPr>
          <p:spPr>
            <a:xfrm rot="20368536">
              <a:off x="5179036" y="3137644"/>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8768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2</a:t>
              </a:r>
              <a:endParaRPr lang="en-US" sz="1200" b="1" baseline="-25000" dirty="0"/>
            </a:p>
          </p:txBody>
        </p:sp>
        <p:sp>
          <p:nvSpPr>
            <p:cNvPr id="55" name="Down Arrow 54"/>
            <p:cNvSpPr/>
            <p:nvPr/>
          </p:nvSpPr>
          <p:spPr>
            <a:xfrm rot="1562006">
              <a:off x="6301439" y="853661"/>
              <a:ext cx="133708" cy="307050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Down Arrow 55"/>
            <p:cNvSpPr/>
            <p:nvPr/>
          </p:nvSpPr>
          <p:spPr>
            <a:xfrm>
              <a:off x="5515708" y="2167328"/>
              <a:ext cx="169646" cy="1583137"/>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Down Arrow 56"/>
            <p:cNvSpPr/>
            <p:nvPr/>
          </p:nvSpPr>
          <p:spPr>
            <a:xfrm rot="3051194">
              <a:off x="6172618" y="855578"/>
              <a:ext cx="210196" cy="1500411"/>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rot="911874">
              <a:off x="6802493" y="880807"/>
              <a:ext cx="211873" cy="1190249"/>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wn Arrow 58"/>
            <p:cNvSpPr/>
            <p:nvPr/>
          </p:nvSpPr>
          <p:spPr>
            <a:xfrm rot="18718447">
              <a:off x="7664144" y="755250"/>
              <a:ext cx="210196" cy="1603777"/>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wn Arrow 59"/>
            <p:cNvSpPr/>
            <p:nvPr/>
          </p:nvSpPr>
          <p:spPr>
            <a:xfrm rot="19856992">
              <a:off x="7239615" y="891749"/>
              <a:ext cx="176463" cy="124667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818923" y="762000"/>
              <a:ext cx="453292"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endParaRPr lang="en-US" sz="1200" dirty="0"/>
            </a:p>
          </p:txBody>
        </p:sp>
        <p:sp>
          <p:nvSpPr>
            <p:cNvPr id="62" name="Down Arrow 61"/>
            <p:cNvSpPr/>
            <p:nvPr/>
          </p:nvSpPr>
          <p:spPr>
            <a:xfrm rot="2251810">
              <a:off x="5226459"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rot="2251810">
              <a:off x="8314524"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rot="2251810">
              <a:off x="6414665"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rot="19628929">
              <a:off x="6886445"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rot="19628929">
              <a:off x="7729420"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257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1</a:t>
              </a:r>
              <a:endParaRPr lang="en-US" sz="1200" b="1" baseline="-25000" dirty="0"/>
            </a:p>
          </p:txBody>
        </p:sp>
        <p:sp>
          <p:nvSpPr>
            <p:cNvPr id="108" name="Oval 107"/>
            <p:cNvSpPr/>
            <p:nvPr/>
          </p:nvSpPr>
          <p:spPr>
            <a:xfrm>
              <a:off x="6400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4</a:t>
              </a:r>
              <a:endParaRPr lang="en-US" sz="1200" b="1" baseline="-25000" dirty="0"/>
            </a:p>
          </p:txBody>
        </p:sp>
        <p:sp>
          <p:nvSpPr>
            <p:cNvPr id="109" name="Oval 108"/>
            <p:cNvSpPr/>
            <p:nvPr/>
          </p:nvSpPr>
          <p:spPr>
            <a:xfrm>
              <a:off x="73914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7</a:t>
              </a:r>
              <a:endParaRPr lang="en-US" sz="1200" b="1" baseline="-25000" dirty="0"/>
            </a:p>
          </p:txBody>
        </p:sp>
        <p:sp>
          <p:nvSpPr>
            <p:cNvPr id="110" name="Oval 109"/>
            <p:cNvSpPr/>
            <p:nvPr/>
          </p:nvSpPr>
          <p:spPr>
            <a:xfrm>
              <a:off x="8229600" y="20574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8</a:t>
              </a:r>
              <a:endParaRPr lang="en-US" sz="1200" b="1" baseline="-25000" dirty="0"/>
            </a:p>
          </p:txBody>
        </p:sp>
      </p:grpSp>
      <p:grpSp>
        <p:nvGrpSpPr>
          <p:cNvPr id="3" name="Group 3"/>
          <p:cNvGrpSpPr/>
          <p:nvPr/>
        </p:nvGrpSpPr>
        <p:grpSpPr>
          <a:xfrm>
            <a:off x="228600" y="1219200"/>
            <a:ext cx="4191000" cy="2667000"/>
            <a:chOff x="1447800" y="1524000"/>
            <a:chExt cx="6052902" cy="2667000"/>
          </a:xfrm>
        </p:grpSpPr>
        <p:sp>
          <p:nvSpPr>
            <p:cNvPr id="5" name="Cube 4"/>
            <p:cNvSpPr/>
            <p:nvPr/>
          </p:nvSpPr>
          <p:spPr>
            <a:xfrm>
              <a:off x="1600200" y="2895600"/>
              <a:ext cx="5638800" cy="1295400"/>
            </a:xfrm>
            <a:prstGeom prst="cube">
              <a:avLst>
                <a:gd name="adj" fmla="val 5866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1905000" y="2667000"/>
              <a:ext cx="838200" cy="7620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057400" y="2362200"/>
              <a:ext cx="457200" cy="457200"/>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rot="19905826">
              <a:off x="2621176" y="2014242"/>
              <a:ext cx="187215" cy="1464004"/>
            </a:xfrm>
            <a:prstGeom prst="cube">
              <a:avLst>
                <a:gd name="adj" fmla="val 2597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876800" y="2667000"/>
              <a:ext cx="1524000" cy="533400"/>
            </a:xfrm>
            <a:prstGeom prst="cube">
              <a:avLst>
                <a:gd name="adj" fmla="val 41135"/>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rot="19167934">
              <a:off x="5178129" y="2133521"/>
              <a:ext cx="1524000" cy="317574"/>
            </a:xfrm>
            <a:prstGeom prst="cube">
              <a:avLst>
                <a:gd name="adj" fmla="val 3828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6477000" y="1524000"/>
              <a:ext cx="381000" cy="17526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3581400" y="2590800"/>
              <a:ext cx="990600" cy="838200"/>
            </a:xfrm>
            <a:prstGeom prst="can">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979425">
              <a:off x="3658727" y="2474441"/>
              <a:ext cx="169703"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8929992">
              <a:off x="4423705" y="2360918"/>
              <a:ext cx="106333" cy="26885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2"/>
            </p:cNvCxnSpPr>
            <p:nvPr/>
          </p:nvCxnSpPr>
          <p:spPr>
            <a:xfrm rot="10800000" flipH="1" flipV="1">
              <a:off x="3667982" y="2535834"/>
              <a:ext cx="218218" cy="491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3" idx="6"/>
              <a:endCxn id="12" idx="0"/>
            </p:cNvCxnSpPr>
            <p:nvPr/>
          </p:nvCxnSpPr>
          <p:spPr>
            <a:xfrm>
              <a:off x="3819176" y="2458767"/>
              <a:ext cx="257524" cy="551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rot="5400000">
              <a:off x="3945264" y="2569836"/>
              <a:ext cx="495344" cy="2324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4"/>
            </p:cNvCxnSpPr>
            <p:nvPr/>
          </p:nvCxnSpPr>
          <p:spPr>
            <a:xfrm rot="5400000">
              <a:off x="4266960" y="2667665"/>
              <a:ext cx="380575" cy="22769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62400" y="3581400"/>
              <a:ext cx="304800" cy="523220"/>
            </a:xfrm>
            <a:prstGeom prst="rect">
              <a:avLst/>
            </a:prstGeom>
            <a:noFill/>
          </p:spPr>
          <p:txBody>
            <a:bodyPr wrap="square" rtlCol="0">
              <a:spAutoFit/>
            </a:bodyPr>
            <a:lstStyle/>
            <a:p>
              <a:r>
                <a:rPr lang="en-US" sz="2800" b="1" dirty="0" smtClean="0">
                  <a:solidFill>
                    <a:schemeClr val="bg1"/>
                  </a:solidFill>
                </a:rPr>
                <a:t>O</a:t>
              </a:r>
              <a:endParaRPr lang="en-US" sz="2800" b="1" dirty="0">
                <a:solidFill>
                  <a:schemeClr val="bg1"/>
                </a:solidFill>
              </a:endParaRPr>
            </a:p>
          </p:txBody>
        </p:sp>
        <p:sp>
          <p:nvSpPr>
            <p:cNvPr id="20" name="TextBox 19"/>
            <p:cNvSpPr txBox="1"/>
            <p:nvPr/>
          </p:nvSpPr>
          <p:spPr>
            <a:xfrm>
              <a:off x="1447800" y="2895600"/>
              <a:ext cx="685800" cy="338554"/>
            </a:xfrm>
            <a:prstGeom prst="rect">
              <a:avLst/>
            </a:prstGeom>
            <a:noFill/>
          </p:spPr>
          <p:txBody>
            <a:bodyPr wrap="square" rtlCol="0">
              <a:spAutoFit/>
            </a:bodyPr>
            <a:lstStyle/>
            <a:p>
              <a:r>
                <a:rPr lang="en-US" sz="1600" b="1" dirty="0" smtClean="0"/>
                <a:t>O</a:t>
              </a:r>
              <a:r>
                <a:rPr lang="en-US" sz="1600" b="1" baseline="-25000" dirty="0" smtClean="0"/>
                <a:t>1</a:t>
              </a:r>
              <a:endParaRPr lang="en-US" sz="1600" b="1" baseline="-25000" dirty="0"/>
            </a:p>
          </p:txBody>
        </p:sp>
        <p:sp>
          <p:nvSpPr>
            <p:cNvPr id="21" name="TextBox 20"/>
            <p:cNvSpPr txBox="1"/>
            <p:nvPr/>
          </p:nvSpPr>
          <p:spPr>
            <a:xfrm>
              <a:off x="3810000" y="2971800"/>
              <a:ext cx="719277" cy="338554"/>
            </a:xfrm>
            <a:prstGeom prst="rect">
              <a:avLst/>
            </a:prstGeom>
            <a:noFill/>
          </p:spPr>
          <p:txBody>
            <a:bodyPr wrap="square" rtlCol="0">
              <a:spAutoFit/>
            </a:bodyPr>
            <a:lstStyle/>
            <a:p>
              <a:pPr algn="ctr"/>
              <a:r>
                <a:rPr lang="en-US" sz="1600" b="1" dirty="0"/>
                <a:t>O</a:t>
              </a:r>
              <a:r>
                <a:rPr lang="en-US" sz="1600" b="1" baseline="-25000" dirty="0"/>
                <a:t>4</a:t>
              </a:r>
            </a:p>
          </p:txBody>
        </p:sp>
        <p:sp>
          <p:nvSpPr>
            <p:cNvPr id="22" name="TextBox 21"/>
            <p:cNvSpPr txBox="1"/>
            <p:nvPr/>
          </p:nvSpPr>
          <p:spPr>
            <a:xfrm>
              <a:off x="1524000" y="2209800"/>
              <a:ext cx="7239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2</a:t>
              </a:r>
            </a:p>
          </p:txBody>
        </p:sp>
        <p:sp>
          <p:nvSpPr>
            <p:cNvPr id="23" name="TextBox 22"/>
            <p:cNvSpPr txBox="1"/>
            <p:nvPr/>
          </p:nvSpPr>
          <p:spPr>
            <a:xfrm>
              <a:off x="2370693" y="2191435"/>
              <a:ext cx="727898"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3</a:t>
              </a:r>
            </a:p>
          </p:txBody>
        </p:sp>
        <p:sp>
          <p:nvSpPr>
            <p:cNvPr id="24" name="TextBox 23"/>
            <p:cNvSpPr txBox="1"/>
            <p:nvPr/>
          </p:nvSpPr>
          <p:spPr>
            <a:xfrm>
              <a:off x="3429001" y="2099846"/>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5</a:t>
              </a:r>
            </a:p>
          </p:txBody>
        </p:sp>
        <p:sp>
          <p:nvSpPr>
            <p:cNvPr id="25" name="TextBox 24"/>
            <p:cNvSpPr txBox="1"/>
            <p:nvPr/>
          </p:nvSpPr>
          <p:spPr>
            <a:xfrm>
              <a:off x="4267200" y="2057400"/>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6</a:t>
              </a:r>
            </a:p>
          </p:txBody>
        </p:sp>
        <p:sp>
          <p:nvSpPr>
            <p:cNvPr id="26" name="TextBox 25"/>
            <p:cNvSpPr txBox="1"/>
            <p:nvPr/>
          </p:nvSpPr>
          <p:spPr>
            <a:xfrm>
              <a:off x="5257799" y="1810435"/>
              <a:ext cx="7620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9</a:t>
              </a:r>
            </a:p>
          </p:txBody>
        </p:sp>
        <p:sp>
          <p:nvSpPr>
            <p:cNvPr id="27" name="TextBox 26"/>
            <p:cNvSpPr txBox="1"/>
            <p:nvPr/>
          </p:nvSpPr>
          <p:spPr>
            <a:xfrm>
              <a:off x="5105400" y="2895600"/>
              <a:ext cx="6858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7</a:t>
              </a:r>
            </a:p>
          </p:txBody>
        </p:sp>
        <p:sp>
          <p:nvSpPr>
            <p:cNvPr id="28" name="TextBox 27"/>
            <p:cNvSpPr txBox="1"/>
            <p:nvPr/>
          </p:nvSpPr>
          <p:spPr>
            <a:xfrm>
              <a:off x="6709096" y="2191434"/>
              <a:ext cx="791606" cy="338554"/>
            </a:xfrm>
            <a:prstGeom prst="rect">
              <a:avLst/>
            </a:prstGeom>
            <a:noFill/>
          </p:spPr>
          <p:txBody>
            <a:bodyPr wrap="square" rtlCol="0">
              <a:spAutoFit/>
            </a:bodyPr>
            <a:lstStyle>
              <a:defPPr>
                <a:defRPr lang="en-US"/>
              </a:defPPr>
              <a:lvl1pPr algn="ctr">
                <a:defRPr sz="2400" b="1"/>
              </a:lvl1pPr>
            </a:lstStyle>
            <a:p>
              <a:pPr algn="r"/>
              <a:r>
                <a:rPr lang="en-US" sz="1600" dirty="0"/>
                <a:t>O</a:t>
              </a:r>
              <a:r>
                <a:rPr lang="en-US" sz="1600" baseline="-25000" dirty="0"/>
                <a:t>8</a:t>
              </a:r>
            </a:p>
          </p:txBody>
        </p:sp>
      </p:grpSp>
      <p:sp>
        <p:nvSpPr>
          <p:cNvPr id="107" name="TextBox 106"/>
          <p:cNvSpPr txBox="1"/>
          <p:nvPr/>
        </p:nvSpPr>
        <p:spPr>
          <a:xfrm>
            <a:off x="914400" y="381000"/>
            <a:ext cx="3962400" cy="461665"/>
          </a:xfrm>
          <a:prstGeom prst="rect">
            <a:avLst/>
          </a:prstGeom>
          <a:noFill/>
        </p:spPr>
        <p:txBody>
          <a:bodyPr wrap="square" rtlCol="0">
            <a:spAutoFit/>
          </a:bodyPr>
          <a:lstStyle/>
          <a:p>
            <a:r>
              <a:rPr lang="en-US" sz="2400" i="1" dirty="0" smtClean="0">
                <a:solidFill>
                  <a:srgbClr val="0000FF"/>
                </a:solidFill>
              </a:rPr>
              <a:t>Support Order Prediction…</a:t>
            </a:r>
            <a:endParaRPr lang="en-US" sz="2400" i="1" dirty="0">
              <a:solidFill>
                <a:srgbClr val="0000FF"/>
              </a:solidFill>
            </a:endParaRPr>
          </a:p>
        </p:txBody>
      </p:sp>
      <p:sp>
        <p:nvSpPr>
          <p:cNvPr id="116" name="Rounded Rectangle 115"/>
          <p:cNvSpPr/>
          <p:nvPr/>
        </p:nvSpPr>
        <p:spPr>
          <a:xfrm>
            <a:off x="304800" y="4191000"/>
            <a:ext cx="2514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Build Tree of Support </a:t>
            </a:r>
            <a:endParaRPr lang="en-US" i="1" dirty="0">
              <a:solidFill>
                <a:schemeClr val="tx1"/>
              </a:solidFill>
            </a:endParaRPr>
          </a:p>
        </p:txBody>
      </p:sp>
      <p:sp>
        <p:nvSpPr>
          <p:cNvPr id="68" name="Oval 67"/>
          <p:cNvSpPr/>
          <p:nvPr/>
        </p:nvSpPr>
        <p:spPr>
          <a:xfrm>
            <a:off x="6854952" y="2667000"/>
            <a:ext cx="612648"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6</a:t>
            </a:r>
            <a:endParaRPr lang="en-US" sz="1200" b="1" baseline="-25000" dirty="0"/>
          </a:p>
        </p:txBody>
      </p:sp>
      <p:sp>
        <p:nvSpPr>
          <p:cNvPr id="69" name="Oval 68"/>
          <p:cNvSpPr/>
          <p:nvPr/>
        </p:nvSpPr>
        <p:spPr>
          <a:xfrm>
            <a:off x="5943600" y="2667000"/>
            <a:ext cx="612648"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5</a:t>
            </a:r>
            <a:endParaRPr lang="en-US" sz="1200" b="1" baseline="-25000" dirty="0"/>
          </a:p>
        </p:txBody>
      </p:sp>
      <p:grpSp>
        <p:nvGrpSpPr>
          <p:cNvPr id="77" name="Group 76"/>
          <p:cNvGrpSpPr/>
          <p:nvPr/>
        </p:nvGrpSpPr>
        <p:grpSpPr>
          <a:xfrm>
            <a:off x="4953000" y="4191000"/>
            <a:ext cx="3810000" cy="1255931"/>
            <a:chOff x="4800600" y="4343400"/>
            <a:chExt cx="3810000" cy="1255931"/>
          </a:xfrm>
        </p:grpSpPr>
        <p:sp>
          <p:nvSpPr>
            <p:cNvPr id="52" name="Oval 51"/>
            <p:cNvSpPr/>
            <p:nvPr/>
          </p:nvSpPr>
          <p:spPr>
            <a:xfrm>
              <a:off x="4876800" y="4343400"/>
              <a:ext cx="453292"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endParaRPr lang="en-US" sz="1200" dirty="0"/>
            </a:p>
          </p:txBody>
        </p:sp>
        <p:sp>
          <p:nvSpPr>
            <p:cNvPr id="53" name="Oval 52"/>
            <p:cNvSpPr/>
            <p:nvPr/>
          </p:nvSpPr>
          <p:spPr>
            <a:xfrm>
              <a:off x="6096000" y="4350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1</a:t>
              </a:r>
              <a:endParaRPr lang="en-US" sz="1200" b="1" baseline="-25000" dirty="0"/>
            </a:p>
          </p:txBody>
        </p:sp>
        <p:sp>
          <p:nvSpPr>
            <p:cNvPr id="72" name="Oval 71"/>
            <p:cNvSpPr/>
            <p:nvPr/>
          </p:nvSpPr>
          <p:spPr>
            <a:xfrm>
              <a:off x="7848600" y="43434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2</a:t>
              </a:r>
              <a:endParaRPr lang="en-US" sz="1200" b="1" baseline="-25000" dirty="0"/>
            </a:p>
          </p:txBody>
        </p:sp>
        <p:sp>
          <p:nvSpPr>
            <p:cNvPr id="73" name="TextBox 72"/>
            <p:cNvSpPr txBox="1"/>
            <p:nvPr/>
          </p:nvSpPr>
          <p:spPr>
            <a:xfrm>
              <a:off x="4800600" y="4953000"/>
              <a:ext cx="685800" cy="381000"/>
            </a:xfrm>
            <a:prstGeom prst="rect">
              <a:avLst/>
            </a:prstGeom>
            <a:noFill/>
          </p:spPr>
          <p:txBody>
            <a:bodyPr wrap="square" rtlCol="0">
              <a:spAutoFit/>
            </a:bodyPr>
            <a:lstStyle/>
            <a:p>
              <a:r>
                <a:rPr lang="en-US" dirty="0" smtClean="0"/>
                <a:t>Root</a:t>
              </a:r>
              <a:endParaRPr lang="en-US" dirty="0"/>
            </a:p>
          </p:txBody>
        </p:sp>
        <p:sp>
          <p:nvSpPr>
            <p:cNvPr id="74" name="TextBox 73"/>
            <p:cNvSpPr txBox="1"/>
            <p:nvPr/>
          </p:nvSpPr>
          <p:spPr>
            <a:xfrm>
              <a:off x="5791200" y="4953000"/>
              <a:ext cx="1295400" cy="646331"/>
            </a:xfrm>
            <a:prstGeom prst="rect">
              <a:avLst/>
            </a:prstGeom>
            <a:noFill/>
          </p:spPr>
          <p:txBody>
            <a:bodyPr wrap="square" rtlCol="0">
              <a:spAutoFit/>
            </a:bodyPr>
            <a:lstStyle/>
            <a:p>
              <a:r>
                <a:rPr lang="en-US" dirty="0" smtClean="0"/>
                <a:t>Supporting Region</a:t>
              </a:r>
              <a:endParaRPr lang="en-US" dirty="0"/>
            </a:p>
          </p:txBody>
        </p:sp>
        <p:sp>
          <p:nvSpPr>
            <p:cNvPr id="75" name="TextBox 74"/>
            <p:cNvSpPr txBox="1"/>
            <p:nvPr/>
          </p:nvSpPr>
          <p:spPr>
            <a:xfrm>
              <a:off x="7315200" y="4953000"/>
              <a:ext cx="1295400" cy="646331"/>
            </a:xfrm>
            <a:prstGeom prst="rect">
              <a:avLst/>
            </a:prstGeom>
            <a:noFill/>
          </p:spPr>
          <p:txBody>
            <a:bodyPr wrap="square" rtlCol="0">
              <a:spAutoFit/>
            </a:bodyPr>
            <a:lstStyle/>
            <a:p>
              <a:r>
                <a:rPr lang="en-US" dirty="0" err="1" smtClean="0"/>
                <a:t>SupportedRegion</a:t>
              </a:r>
              <a:endParaRPr lang="en-US" dirty="0"/>
            </a:p>
          </p:txBody>
        </p:sp>
        <p:sp>
          <p:nvSpPr>
            <p:cNvPr id="76" name="Right Arrow 75"/>
            <p:cNvSpPr/>
            <p:nvPr/>
          </p:nvSpPr>
          <p:spPr>
            <a:xfrm>
              <a:off x="6705600" y="4419600"/>
              <a:ext cx="1143000" cy="256032"/>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advTm="31356"/>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p:cNvGrpSpPr/>
          <p:nvPr/>
        </p:nvGrpSpPr>
        <p:grpSpPr>
          <a:xfrm>
            <a:off x="4876800" y="533400"/>
            <a:ext cx="3962400" cy="3421505"/>
            <a:chOff x="4876800" y="762000"/>
            <a:chExt cx="3962400" cy="3421505"/>
          </a:xfrm>
        </p:grpSpPr>
        <p:sp>
          <p:nvSpPr>
            <p:cNvPr id="114" name="Oval 113"/>
            <p:cNvSpPr/>
            <p:nvPr/>
          </p:nvSpPr>
          <p:spPr>
            <a:xfrm>
              <a:off x="78486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9</a:t>
              </a:r>
              <a:endParaRPr lang="en-US" sz="1200" b="1" baseline="-25000" dirty="0"/>
            </a:p>
          </p:txBody>
        </p:sp>
        <p:sp>
          <p:nvSpPr>
            <p:cNvPr id="113" name="Oval 112"/>
            <p:cNvSpPr/>
            <p:nvPr/>
          </p:nvSpPr>
          <p:spPr>
            <a:xfrm>
              <a:off x="5257800" y="37338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3</a:t>
              </a:r>
              <a:endParaRPr lang="en-US" sz="1200" b="1" baseline="-25000" dirty="0"/>
            </a:p>
          </p:txBody>
        </p:sp>
        <p:sp>
          <p:nvSpPr>
            <p:cNvPr id="67" name="Down Arrow 66"/>
            <p:cNvSpPr/>
            <p:nvPr/>
          </p:nvSpPr>
          <p:spPr>
            <a:xfrm rot="20368536">
              <a:off x="5179036" y="3137644"/>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8768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2</a:t>
              </a:r>
              <a:endParaRPr lang="en-US" sz="1200" b="1" baseline="-25000" dirty="0"/>
            </a:p>
          </p:txBody>
        </p:sp>
        <p:sp>
          <p:nvSpPr>
            <p:cNvPr id="55" name="Down Arrow 54"/>
            <p:cNvSpPr/>
            <p:nvPr/>
          </p:nvSpPr>
          <p:spPr>
            <a:xfrm rot="1562006">
              <a:off x="6301439" y="853661"/>
              <a:ext cx="133708" cy="3070506"/>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Down Arrow 55"/>
            <p:cNvSpPr/>
            <p:nvPr/>
          </p:nvSpPr>
          <p:spPr>
            <a:xfrm>
              <a:off x="5515708" y="2167328"/>
              <a:ext cx="169646" cy="1583137"/>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Down Arrow 56"/>
            <p:cNvSpPr/>
            <p:nvPr/>
          </p:nvSpPr>
          <p:spPr>
            <a:xfrm rot="3051194">
              <a:off x="6172618" y="855578"/>
              <a:ext cx="210196" cy="1500411"/>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rot="911874">
              <a:off x="6802493" y="880807"/>
              <a:ext cx="211873" cy="1190249"/>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wn Arrow 58"/>
            <p:cNvSpPr/>
            <p:nvPr/>
          </p:nvSpPr>
          <p:spPr>
            <a:xfrm rot="18718447">
              <a:off x="7664144" y="755250"/>
              <a:ext cx="210196" cy="1603777"/>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wn Arrow 59"/>
            <p:cNvSpPr/>
            <p:nvPr/>
          </p:nvSpPr>
          <p:spPr>
            <a:xfrm rot="19856992">
              <a:off x="7239615" y="891749"/>
              <a:ext cx="176463" cy="124667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818923" y="762000"/>
              <a:ext cx="453292"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endParaRPr lang="en-US" sz="1200" dirty="0"/>
            </a:p>
          </p:txBody>
        </p:sp>
        <p:sp>
          <p:nvSpPr>
            <p:cNvPr id="62" name="Down Arrow 61"/>
            <p:cNvSpPr/>
            <p:nvPr/>
          </p:nvSpPr>
          <p:spPr>
            <a:xfrm rot="2251810">
              <a:off x="5226459"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rot="2251810">
              <a:off x="8314524"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rot="2251810">
              <a:off x="6414665"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rot="19628929">
              <a:off x="6886445"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rot="19628929">
              <a:off x="7729420"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257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1</a:t>
              </a:r>
              <a:endParaRPr lang="en-US" sz="1200" b="1" baseline="-25000" dirty="0"/>
            </a:p>
          </p:txBody>
        </p:sp>
        <p:sp>
          <p:nvSpPr>
            <p:cNvPr id="108" name="Oval 107"/>
            <p:cNvSpPr/>
            <p:nvPr/>
          </p:nvSpPr>
          <p:spPr>
            <a:xfrm>
              <a:off x="6400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4</a:t>
              </a:r>
              <a:endParaRPr lang="en-US" sz="1200" b="1" baseline="-25000" dirty="0"/>
            </a:p>
          </p:txBody>
        </p:sp>
        <p:sp>
          <p:nvSpPr>
            <p:cNvPr id="109" name="Oval 108"/>
            <p:cNvSpPr/>
            <p:nvPr/>
          </p:nvSpPr>
          <p:spPr>
            <a:xfrm>
              <a:off x="73914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7</a:t>
              </a:r>
              <a:endParaRPr lang="en-US" sz="1200" b="1" baseline="-25000" dirty="0"/>
            </a:p>
          </p:txBody>
        </p:sp>
        <p:sp>
          <p:nvSpPr>
            <p:cNvPr id="110" name="Oval 109"/>
            <p:cNvSpPr/>
            <p:nvPr/>
          </p:nvSpPr>
          <p:spPr>
            <a:xfrm>
              <a:off x="8229600" y="20574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8</a:t>
              </a:r>
              <a:endParaRPr lang="en-US" sz="1200" b="1" baseline="-25000" dirty="0"/>
            </a:p>
          </p:txBody>
        </p:sp>
      </p:grpSp>
      <p:grpSp>
        <p:nvGrpSpPr>
          <p:cNvPr id="4" name="Group 3"/>
          <p:cNvGrpSpPr/>
          <p:nvPr/>
        </p:nvGrpSpPr>
        <p:grpSpPr>
          <a:xfrm>
            <a:off x="228600" y="1219200"/>
            <a:ext cx="4191000" cy="2667000"/>
            <a:chOff x="1447800" y="1524000"/>
            <a:chExt cx="6052902" cy="2667000"/>
          </a:xfrm>
        </p:grpSpPr>
        <p:sp>
          <p:nvSpPr>
            <p:cNvPr id="5" name="Cube 4"/>
            <p:cNvSpPr/>
            <p:nvPr/>
          </p:nvSpPr>
          <p:spPr>
            <a:xfrm>
              <a:off x="1600200" y="2895600"/>
              <a:ext cx="5638800" cy="1295400"/>
            </a:xfrm>
            <a:prstGeom prst="cube">
              <a:avLst>
                <a:gd name="adj" fmla="val 5866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1905000" y="2667000"/>
              <a:ext cx="838200" cy="7620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057400" y="2362200"/>
              <a:ext cx="457200" cy="457200"/>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rot="19905826">
              <a:off x="2621176" y="2014242"/>
              <a:ext cx="187215" cy="1464004"/>
            </a:xfrm>
            <a:prstGeom prst="cube">
              <a:avLst>
                <a:gd name="adj" fmla="val 2597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876800" y="2667000"/>
              <a:ext cx="1524000" cy="533400"/>
            </a:xfrm>
            <a:prstGeom prst="cube">
              <a:avLst>
                <a:gd name="adj" fmla="val 41135"/>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rot="19167934">
              <a:off x="5178129" y="2133521"/>
              <a:ext cx="1524000" cy="317574"/>
            </a:xfrm>
            <a:prstGeom prst="cube">
              <a:avLst>
                <a:gd name="adj" fmla="val 3828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6477000" y="1524000"/>
              <a:ext cx="381000" cy="17526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3581400" y="2590800"/>
              <a:ext cx="990600" cy="838200"/>
            </a:xfrm>
            <a:prstGeom prst="can">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979425">
              <a:off x="3658727" y="2474441"/>
              <a:ext cx="169703"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8929992">
              <a:off x="4423705" y="2360918"/>
              <a:ext cx="106333" cy="26885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2"/>
            </p:cNvCxnSpPr>
            <p:nvPr/>
          </p:nvCxnSpPr>
          <p:spPr>
            <a:xfrm rot="10800000" flipH="1" flipV="1">
              <a:off x="3667982" y="2535834"/>
              <a:ext cx="218218" cy="491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3" idx="6"/>
              <a:endCxn id="12" idx="0"/>
            </p:cNvCxnSpPr>
            <p:nvPr/>
          </p:nvCxnSpPr>
          <p:spPr>
            <a:xfrm>
              <a:off x="3819176" y="2458767"/>
              <a:ext cx="257524" cy="551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rot="5400000">
              <a:off x="3945264" y="2569836"/>
              <a:ext cx="495344" cy="2324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4"/>
            </p:cNvCxnSpPr>
            <p:nvPr/>
          </p:nvCxnSpPr>
          <p:spPr>
            <a:xfrm rot="5400000">
              <a:off x="4266960" y="2667665"/>
              <a:ext cx="380575" cy="22769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62400" y="3581400"/>
              <a:ext cx="304800" cy="523220"/>
            </a:xfrm>
            <a:prstGeom prst="rect">
              <a:avLst/>
            </a:prstGeom>
            <a:noFill/>
          </p:spPr>
          <p:txBody>
            <a:bodyPr wrap="square" rtlCol="0">
              <a:spAutoFit/>
            </a:bodyPr>
            <a:lstStyle/>
            <a:p>
              <a:r>
                <a:rPr lang="en-US" sz="2800" b="1" dirty="0" smtClean="0">
                  <a:solidFill>
                    <a:schemeClr val="bg1"/>
                  </a:solidFill>
                </a:rPr>
                <a:t>O</a:t>
              </a:r>
              <a:endParaRPr lang="en-US" sz="2800" b="1" dirty="0">
                <a:solidFill>
                  <a:schemeClr val="bg1"/>
                </a:solidFill>
              </a:endParaRPr>
            </a:p>
          </p:txBody>
        </p:sp>
        <p:sp>
          <p:nvSpPr>
            <p:cNvPr id="20" name="TextBox 19"/>
            <p:cNvSpPr txBox="1"/>
            <p:nvPr/>
          </p:nvSpPr>
          <p:spPr>
            <a:xfrm>
              <a:off x="1447800" y="2895600"/>
              <a:ext cx="685800" cy="338554"/>
            </a:xfrm>
            <a:prstGeom prst="rect">
              <a:avLst/>
            </a:prstGeom>
            <a:noFill/>
          </p:spPr>
          <p:txBody>
            <a:bodyPr wrap="square" rtlCol="0">
              <a:spAutoFit/>
            </a:bodyPr>
            <a:lstStyle/>
            <a:p>
              <a:r>
                <a:rPr lang="en-US" sz="1600" b="1" dirty="0" smtClean="0"/>
                <a:t>O</a:t>
              </a:r>
              <a:r>
                <a:rPr lang="en-US" sz="1600" b="1" baseline="-25000" dirty="0" smtClean="0"/>
                <a:t>1</a:t>
              </a:r>
              <a:endParaRPr lang="en-US" sz="1600" b="1" baseline="-25000" dirty="0"/>
            </a:p>
          </p:txBody>
        </p:sp>
        <p:sp>
          <p:nvSpPr>
            <p:cNvPr id="21" name="TextBox 20"/>
            <p:cNvSpPr txBox="1"/>
            <p:nvPr/>
          </p:nvSpPr>
          <p:spPr>
            <a:xfrm>
              <a:off x="3810000" y="2971800"/>
              <a:ext cx="719277" cy="338554"/>
            </a:xfrm>
            <a:prstGeom prst="rect">
              <a:avLst/>
            </a:prstGeom>
            <a:noFill/>
          </p:spPr>
          <p:txBody>
            <a:bodyPr wrap="square" rtlCol="0">
              <a:spAutoFit/>
            </a:bodyPr>
            <a:lstStyle/>
            <a:p>
              <a:pPr algn="ctr"/>
              <a:r>
                <a:rPr lang="en-US" sz="1600" b="1" dirty="0"/>
                <a:t>O</a:t>
              </a:r>
              <a:r>
                <a:rPr lang="en-US" sz="1600" b="1" baseline="-25000" dirty="0"/>
                <a:t>4</a:t>
              </a:r>
            </a:p>
          </p:txBody>
        </p:sp>
        <p:sp>
          <p:nvSpPr>
            <p:cNvPr id="22" name="TextBox 21"/>
            <p:cNvSpPr txBox="1"/>
            <p:nvPr/>
          </p:nvSpPr>
          <p:spPr>
            <a:xfrm>
              <a:off x="1524000" y="2209800"/>
              <a:ext cx="7239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2</a:t>
              </a:r>
            </a:p>
          </p:txBody>
        </p:sp>
        <p:sp>
          <p:nvSpPr>
            <p:cNvPr id="23" name="TextBox 22"/>
            <p:cNvSpPr txBox="1"/>
            <p:nvPr/>
          </p:nvSpPr>
          <p:spPr>
            <a:xfrm>
              <a:off x="2370693" y="2191435"/>
              <a:ext cx="727898"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3</a:t>
              </a:r>
            </a:p>
          </p:txBody>
        </p:sp>
        <p:sp>
          <p:nvSpPr>
            <p:cNvPr id="24" name="TextBox 23"/>
            <p:cNvSpPr txBox="1"/>
            <p:nvPr/>
          </p:nvSpPr>
          <p:spPr>
            <a:xfrm>
              <a:off x="3429001" y="2099846"/>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5</a:t>
              </a:r>
            </a:p>
          </p:txBody>
        </p:sp>
        <p:sp>
          <p:nvSpPr>
            <p:cNvPr id="25" name="TextBox 24"/>
            <p:cNvSpPr txBox="1"/>
            <p:nvPr/>
          </p:nvSpPr>
          <p:spPr>
            <a:xfrm>
              <a:off x="4267200" y="2057400"/>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6</a:t>
              </a:r>
            </a:p>
          </p:txBody>
        </p:sp>
        <p:sp>
          <p:nvSpPr>
            <p:cNvPr id="26" name="TextBox 25"/>
            <p:cNvSpPr txBox="1"/>
            <p:nvPr/>
          </p:nvSpPr>
          <p:spPr>
            <a:xfrm>
              <a:off x="5257799" y="1810435"/>
              <a:ext cx="7620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9</a:t>
              </a:r>
            </a:p>
          </p:txBody>
        </p:sp>
        <p:sp>
          <p:nvSpPr>
            <p:cNvPr id="27" name="TextBox 26"/>
            <p:cNvSpPr txBox="1"/>
            <p:nvPr/>
          </p:nvSpPr>
          <p:spPr>
            <a:xfrm>
              <a:off x="5105400" y="2895600"/>
              <a:ext cx="6858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7</a:t>
              </a:r>
            </a:p>
          </p:txBody>
        </p:sp>
        <p:sp>
          <p:nvSpPr>
            <p:cNvPr id="28" name="TextBox 27"/>
            <p:cNvSpPr txBox="1"/>
            <p:nvPr/>
          </p:nvSpPr>
          <p:spPr>
            <a:xfrm>
              <a:off x="6709096" y="2191434"/>
              <a:ext cx="791606" cy="338554"/>
            </a:xfrm>
            <a:prstGeom prst="rect">
              <a:avLst/>
            </a:prstGeom>
            <a:noFill/>
          </p:spPr>
          <p:txBody>
            <a:bodyPr wrap="square" rtlCol="0">
              <a:spAutoFit/>
            </a:bodyPr>
            <a:lstStyle>
              <a:defPPr>
                <a:defRPr lang="en-US"/>
              </a:defPPr>
              <a:lvl1pPr algn="ctr">
                <a:defRPr sz="2400" b="1"/>
              </a:lvl1pPr>
            </a:lstStyle>
            <a:p>
              <a:pPr algn="r"/>
              <a:r>
                <a:rPr lang="en-US" sz="1600" dirty="0"/>
                <a:t>O</a:t>
              </a:r>
              <a:r>
                <a:rPr lang="en-US" sz="1600" baseline="-25000" dirty="0"/>
                <a:t>8</a:t>
              </a:r>
            </a:p>
          </p:txBody>
        </p:sp>
      </p:grpSp>
      <p:sp>
        <p:nvSpPr>
          <p:cNvPr id="107" name="TextBox 106"/>
          <p:cNvSpPr txBox="1"/>
          <p:nvPr/>
        </p:nvSpPr>
        <p:spPr>
          <a:xfrm>
            <a:off x="914400" y="381000"/>
            <a:ext cx="3962400" cy="461665"/>
          </a:xfrm>
          <a:prstGeom prst="rect">
            <a:avLst/>
          </a:prstGeom>
          <a:noFill/>
        </p:spPr>
        <p:txBody>
          <a:bodyPr wrap="square" rtlCol="0">
            <a:spAutoFit/>
          </a:bodyPr>
          <a:lstStyle/>
          <a:p>
            <a:r>
              <a:rPr lang="en-US" sz="2400" i="1" dirty="0" smtClean="0">
                <a:solidFill>
                  <a:srgbClr val="0000FF"/>
                </a:solidFill>
              </a:rPr>
              <a:t>Support Order Prediction…</a:t>
            </a:r>
            <a:endParaRPr lang="en-US" sz="2400" i="1" dirty="0">
              <a:solidFill>
                <a:srgbClr val="0000FF"/>
              </a:solidFill>
            </a:endParaRPr>
          </a:p>
        </p:txBody>
      </p:sp>
      <p:sp>
        <p:nvSpPr>
          <p:cNvPr id="116" name="Rounded Rectangle 115"/>
          <p:cNvSpPr/>
          <p:nvPr/>
        </p:nvSpPr>
        <p:spPr>
          <a:xfrm>
            <a:off x="304800" y="4191000"/>
            <a:ext cx="2514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Build Tree of Support </a:t>
            </a:r>
            <a:endParaRPr lang="en-US" i="1" dirty="0">
              <a:solidFill>
                <a:schemeClr val="tx1"/>
              </a:solidFill>
            </a:endParaRPr>
          </a:p>
        </p:txBody>
      </p:sp>
      <p:sp>
        <p:nvSpPr>
          <p:cNvPr id="117" name="Rounded Rectangle 116"/>
          <p:cNvSpPr/>
          <p:nvPr/>
        </p:nvSpPr>
        <p:spPr>
          <a:xfrm>
            <a:off x="304800" y="4648200"/>
            <a:ext cx="3200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Prune the redundant edges</a:t>
            </a:r>
            <a:endParaRPr lang="en-US" i="1" dirty="0">
              <a:solidFill>
                <a:schemeClr val="tx1"/>
              </a:solidFill>
            </a:endParaRPr>
          </a:p>
        </p:txBody>
      </p:sp>
      <p:sp>
        <p:nvSpPr>
          <p:cNvPr id="133" name="Oval 132"/>
          <p:cNvSpPr/>
          <p:nvPr/>
        </p:nvSpPr>
        <p:spPr>
          <a:xfrm>
            <a:off x="6854952" y="2667000"/>
            <a:ext cx="612648"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6</a:t>
            </a:r>
            <a:endParaRPr lang="en-US" sz="1200" b="1" baseline="-25000" dirty="0"/>
          </a:p>
        </p:txBody>
      </p:sp>
      <p:sp>
        <p:nvSpPr>
          <p:cNvPr id="134" name="Oval 133"/>
          <p:cNvSpPr/>
          <p:nvPr/>
        </p:nvSpPr>
        <p:spPr>
          <a:xfrm>
            <a:off x="5943600" y="2667000"/>
            <a:ext cx="612648"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5</a:t>
            </a:r>
            <a:endParaRPr lang="en-US" sz="1200" b="1" baseline="-25000" dirty="0"/>
          </a:p>
        </p:txBody>
      </p:sp>
      <p:sp>
        <p:nvSpPr>
          <p:cNvPr id="53" name="Rectangle 52"/>
          <p:cNvSpPr/>
          <p:nvPr/>
        </p:nvSpPr>
        <p:spPr>
          <a:xfrm>
            <a:off x="152400" y="1676400"/>
            <a:ext cx="1447800" cy="1828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3167"/>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9"/>
          <p:cNvGrpSpPr/>
          <p:nvPr/>
        </p:nvGrpSpPr>
        <p:grpSpPr>
          <a:xfrm>
            <a:off x="4876800" y="533400"/>
            <a:ext cx="3962400" cy="3421505"/>
            <a:chOff x="4876800" y="762000"/>
            <a:chExt cx="3962400" cy="3421505"/>
          </a:xfrm>
        </p:grpSpPr>
        <p:sp>
          <p:nvSpPr>
            <p:cNvPr id="114" name="Oval 113"/>
            <p:cNvSpPr/>
            <p:nvPr/>
          </p:nvSpPr>
          <p:spPr>
            <a:xfrm>
              <a:off x="78486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9</a:t>
              </a:r>
              <a:endParaRPr lang="en-US" sz="1200" b="1" baseline="-25000" dirty="0"/>
            </a:p>
          </p:txBody>
        </p:sp>
        <p:sp>
          <p:nvSpPr>
            <p:cNvPr id="113" name="Oval 112"/>
            <p:cNvSpPr/>
            <p:nvPr/>
          </p:nvSpPr>
          <p:spPr>
            <a:xfrm>
              <a:off x="5257800" y="37338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3</a:t>
              </a:r>
              <a:endParaRPr lang="en-US" sz="1200" b="1" baseline="-25000" dirty="0"/>
            </a:p>
          </p:txBody>
        </p:sp>
        <p:sp>
          <p:nvSpPr>
            <p:cNvPr id="112" name="Oval 111"/>
            <p:cNvSpPr/>
            <p:nvPr/>
          </p:nvSpPr>
          <p:spPr>
            <a:xfrm>
              <a:off x="6931152" y="2895600"/>
              <a:ext cx="612648" cy="449705"/>
            </a:xfrm>
            <a:prstGeom prst="ellipse">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O</a:t>
              </a:r>
              <a:r>
                <a:rPr lang="en-US" sz="2400" b="1" baseline="-25000" dirty="0" smtClean="0">
                  <a:solidFill>
                    <a:schemeClr val="tx1"/>
                  </a:solidFill>
                </a:rPr>
                <a:t>6</a:t>
              </a:r>
              <a:endParaRPr lang="en-US" sz="1200" b="1" baseline="-25000" dirty="0">
                <a:solidFill>
                  <a:schemeClr val="tx1"/>
                </a:solidFill>
              </a:endParaRPr>
            </a:p>
          </p:txBody>
        </p:sp>
        <p:sp>
          <p:nvSpPr>
            <p:cNvPr id="67" name="Down Arrow 66"/>
            <p:cNvSpPr/>
            <p:nvPr/>
          </p:nvSpPr>
          <p:spPr>
            <a:xfrm rot="20368536">
              <a:off x="5179036" y="3137644"/>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8768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2</a:t>
              </a:r>
              <a:endParaRPr lang="en-US" sz="1200" b="1" baseline="-25000" dirty="0"/>
            </a:p>
          </p:txBody>
        </p:sp>
        <p:sp>
          <p:nvSpPr>
            <p:cNvPr id="55" name="Down Arrow 54"/>
            <p:cNvSpPr/>
            <p:nvPr/>
          </p:nvSpPr>
          <p:spPr>
            <a:xfrm rot="1562006">
              <a:off x="6301439" y="853661"/>
              <a:ext cx="133708" cy="3070506"/>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Down Arrow 55"/>
            <p:cNvSpPr/>
            <p:nvPr/>
          </p:nvSpPr>
          <p:spPr>
            <a:xfrm>
              <a:off x="5515708" y="2167328"/>
              <a:ext cx="169646" cy="1583137"/>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Down Arrow 56"/>
            <p:cNvSpPr/>
            <p:nvPr/>
          </p:nvSpPr>
          <p:spPr>
            <a:xfrm rot="3051194">
              <a:off x="6172618" y="855578"/>
              <a:ext cx="210196" cy="1500411"/>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rot="911874">
              <a:off x="6802493" y="880807"/>
              <a:ext cx="211873" cy="1190249"/>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wn Arrow 58"/>
            <p:cNvSpPr/>
            <p:nvPr/>
          </p:nvSpPr>
          <p:spPr>
            <a:xfrm rot="18718447">
              <a:off x="7664144" y="755250"/>
              <a:ext cx="210196" cy="1603777"/>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wn Arrow 59"/>
            <p:cNvSpPr/>
            <p:nvPr/>
          </p:nvSpPr>
          <p:spPr>
            <a:xfrm rot="19856992">
              <a:off x="7239615" y="891749"/>
              <a:ext cx="176463" cy="124667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818923" y="762000"/>
              <a:ext cx="453292"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endParaRPr lang="en-US" sz="1200" dirty="0"/>
            </a:p>
          </p:txBody>
        </p:sp>
        <p:sp>
          <p:nvSpPr>
            <p:cNvPr id="62" name="Down Arrow 61"/>
            <p:cNvSpPr/>
            <p:nvPr/>
          </p:nvSpPr>
          <p:spPr>
            <a:xfrm rot="2251810">
              <a:off x="5226459"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rot="2251810">
              <a:off x="8314524"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rot="2251810">
              <a:off x="6414665"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rot="19628929">
              <a:off x="6886445"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rot="19628929">
              <a:off x="7729420"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019800" y="2895600"/>
              <a:ext cx="612648" cy="449705"/>
            </a:xfrm>
            <a:prstGeom prst="ellipse">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O</a:t>
              </a:r>
              <a:r>
                <a:rPr lang="en-US" sz="2400" b="1" baseline="-25000" dirty="0">
                  <a:solidFill>
                    <a:schemeClr val="tx1"/>
                  </a:solidFill>
                </a:rPr>
                <a:t>5</a:t>
              </a:r>
              <a:endParaRPr lang="en-US" sz="1200" b="1" baseline="-25000" dirty="0">
                <a:solidFill>
                  <a:schemeClr val="tx1"/>
                </a:solidFill>
              </a:endParaRPr>
            </a:p>
          </p:txBody>
        </p:sp>
        <p:sp>
          <p:nvSpPr>
            <p:cNvPr id="78" name="Oval 77"/>
            <p:cNvSpPr/>
            <p:nvPr/>
          </p:nvSpPr>
          <p:spPr>
            <a:xfrm>
              <a:off x="5257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1</a:t>
              </a:r>
              <a:endParaRPr lang="en-US" sz="1200" b="1" baseline="-25000" dirty="0"/>
            </a:p>
          </p:txBody>
        </p:sp>
        <p:sp>
          <p:nvSpPr>
            <p:cNvPr id="108" name="Oval 107"/>
            <p:cNvSpPr/>
            <p:nvPr/>
          </p:nvSpPr>
          <p:spPr>
            <a:xfrm>
              <a:off x="6400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4</a:t>
              </a:r>
              <a:endParaRPr lang="en-US" sz="1200" b="1" baseline="-25000" dirty="0"/>
            </a:p>
          </p:txBody>
        </p:sp>
        <p:sp>
          <p:nvSpPr>
            <p:cNvPr id="109" name="Oval 108"/>
            <p:cNvSpPr/>
            <p:nvPr/>
          </p:nvSpPr>
          <p:spPr>
            <a:xfrm>
              <a:off x="73914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7</a:t>
              </a:r>
              <a:endParaRPr lang="en-US" sz="1200" b="1" baseline="-25000" dirty="0"/>
            </a:p>
          </p:txBody>
        </p:sp>
        <p:sp>
          <p:nvSpPr>
            <p:cNvPr id="110" name="Oval 109"/>
            <p:cNvSpPr/>
            <p:nvPr/>
          </p:nvSpPr>
          <p:spPr>
            <a:xfrm>
              <a:off x="8229600" y="20574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8</a:t>
              </a:r>
              <a:endParaRPr lang="en-US" sz="1200" b="1" baseline="-25000" dirty="0"/>
            </a:p>
          </p:txBody>
        </p:sp>
      </p:grpSp>
      <p:grpSp>
        <p:nvGrpSpPr>
          <p:cNvPr id="3" name="Group 3"/>
          <p:cNvGrpSpPr/>
          <p:nvPr/>
        </p:nvGrpSpPr>
        <p:grpSpPr>
          <a:xfrm>
            <a:off x="228600" y="1219200"/>
            <a:ext cx="4191000" cy="2667000"/>
            <a:chOff x="1447800" y="1524000"/>
            <a:chExt cx="6052902" cy="2667000"/>
          </a:xfrm>
        </p:grpSpPr>
        <p:sp>
          <p:nvSpPr>
            <p:cNvPr id="5" name="Cube 4"/>
            <p:cNvSpPr/>
            <p:nvPr/>
          </p:nvSpPr>
          <p:spPr>
            <a:xfrm>
              <a:off x="1600200" y="2895600"/>
              <a:ext cx="5638800" cy="1295400"/>
            </a:xfrm>
            <a:prstGeom prst="cube">
              <a:avLst>
                <a:gd name="adj" fmla="val 5866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1905000" y="2667000"/>
              <a:ext cx="838200" cy="7620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057400" y="2362200"/>
              <a:ext cx="457200" cy="457200"/>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rot="19905826">
              <a:off x="2621176" y="2014242"/>
              <a:ext cx="187215" cy="1464004"/>
            </a:xfrm>
            <a:prstGeom prst="cube">
              <a:avLst>
                <a:gd name="adj" fmla="val 2597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876800" y="2667000"/>
              <a:ext cx="1524000" cy="533400"/>
            </a:xfrm>
            <a:prstGeom prst="cube">
              <a:avLst>
                <a:gd name="adj" fmla="val 41135"/>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rot="19167934">
              <a:off x="5178129" y="2133521"/>
              <a:ext cx="1524000" cy="317574"/>
            </a:xfrm>
            <a:prstGeom prst="cube">
              <a:avLst>
                <a:gd name="adj" fmla="val 3828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6477000" y="1524000"/>
              <a:ext cx="381000" cy="17526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3581400" y="2590800"/>
              <a:ext cx="990600" cy="838200"/>
            </a:xfrm>
            <a:prstGeom prst="can">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979425">
              <a:off x="3658727" y="2474441"/>
              <a:ext cx="169703"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8929992">
              <a:off x="4423705" y="2360918"/>
              <a:ext cx="106333" cy="26885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2"/>
            </p:cNvCxnSpPr>
            <p:nvPr/>
          </p:nvCxnSpPr>
          <p:spPr>
            <a:xfrm rot="10800000" flipH="1" flipV="1">
              <a:off x="3667982" y="2535834"/>
              <a:ext cx="218218" cy="491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3" idx="6"/>
              <a:endCxn id="12" idx="0"/>
            </p:cNvCxnSpPr>
            <p:nvPr/>
          </p:nvCxnSpPr>
          <p:spPr>
            <a:xfrm>
              <a:off x="3819176" y="2458767"/>
              <a:ext cx="257524" cy="551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rot="5400000">
              <a:off x="3945264" y="2569836"/>
              <a:ext cx="495344" cy="2324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4"/>
            </p:cNvCxnSpPr>
            <p:nvPr/>
          </p:nvCxnSpPr>
          <p:spPr>
            <a:xfrm rot="5400000">
              <a:off x="4266960" y="2667665"/>
              <a:ext cx="380575" cy="22769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62400" y="3581400"/>
              <a:ext cx="304800" cy="523220"/>
            </a:xfrm>
            <a:prstGeom prst="rect">
              <a:avLst/>
            </a:prstGeom>
            <a:noFill/>
          </p:spPr>
          <p:txBody>
            <a:bodyPr wrap="square" rtlCol="0">
              <a:spAutoFit/>
            </a:bodyPr>
            <a:lstStyle/>
            <a:p>
              <a:r>
                <a:rPr lang="en-US" sz="2800" b="1" dirty="0" smtClean="0">
                  <a:solidFill>
                    <a:schemeClr val="bg1"/>
                  </a:solidFill>
                </a:rPr>
                <a:t>O</a:t>
              </a:r>
              <a:endParaRPr lang="en-US" sz="2800" b="1" dirty="0">
                <a:solidFill>
                  <a:schemeClr val="bg1"/>
                </a:solidFill>
              </a:endParaRPr>
            </a:p>
          </p:txBody>
        </p:sp>
        <p:sp>
          <p:nvSpPr>
            <p:cNvPr id="20" name="TextBox 19"/>
            <p:cNvSpPr txBox="1"/>
            <p:nvPr/>
          </p:nvSpPr>
          <p:spPr>
            <a:xfrm>
              <a:off x="1447800" y="2895600"/>
              <a:ext cx="685800" cy="338554"/>
            </a:xfrm>
            <a:prstGeom prst="rect">
              <a:avLst/>
            </a:prstGeom>
            <a:noFill/>
          </p:spPr>
          <p:txBody>
            <a:bodyPr wrap="square" rtlCol="0">
              <a:spAutoFit/>
            </a:bodyPr>
            <a:lstStyle/>
            <a:p>
              <a:r>
                <a:rPr lang="en-US" sz="1600" b="1" dirty="0" smtClean="0"/>
                <a:t>O</a:t>
              </a:r>
              <a:r>
                <a:rPr lang="en-US" sz="1600" b="1" baseline="-25000" dirty="0" smtClean="0"/>
                <a:t>1</a:t>
              </a:r>
              <a:endParaRPr lang="en-US" sz="1600" b="1" baseline="-25000" dirty="0"/>
            </a:p>
          </p:txBody>
        </p:sp>
        <p:sp>
          <p:nvSpPr>
            <p:cNvPr id="21" name="TextBox 20"/>
            <p:cNvSpPr txBox="1"/>
            <p:nvPr/>
          </p:nvSpPr>
          <p:spPr>
            <a:xfrm>
              <a:off x="3810000" y="2971800"/>
              <a:ext cx="719277" cy="338554"/>
            </a:xfrm>
            <a:prstGeom prst="rect">
              <a:avLst/>
            </a:prstGeom>
            <a:noFill/>
          </p:spPr>
          <p:txBody>
            <a:bodyPr wrap="square" rtlCol="0">
              <a:spAutoFit/>
            </a:bodyPr>
            <a:lstStyle/>
            <a:p>
              <a:pPr algn="ctr"/>
              <a:r>
                <a:rPr lang="en-US" sz="1600" b="1" dirty="0"/>
                <a:t>O</a:t>
              </a:r>
              <a:r>
                <a:rPr lang="en-US" sz="1600" b="1" baseline="-25000" dirty="0"/>
                <a:t>4</a:t>
              </a:r>
            </a:p>
          </p:txBody>
        </p:sp>
        <p:sp>
          <p:nvSpPr>
            <p:cNvPr id="22" name="TextBox 21"/>
            <p:cNvSpPr txBox="1"/>
            <p:nvPr/>
          </p:nvSpPr>
          <p:spPr>
            <a:xfrm>
              <a:off x="1524000" y="2209800"/>
              <a:ext cx="7239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2</a:t>
              </a:r>
            </a:p>
          </p:txBody>
        </p:sp>
        <p:sp>
          <p:nvSpPr>
            <p:cNvPr id="23" name="TextBox 22"/>
            <p:cNvSpPr txBox="1"/>
            <p:nvPr/>
          </p:nvSpPr>
          <p:spPr>
            <a:xfrm>
              <a:off x="2370693" y="2191435"/>
              <a:ext cx="727898"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3</a:t>
              </a:r>
            </a:p>
          </p:txBody>
        </p:sp>
        <p:sp>
          <p:nvSpPr>
            <p:cNvPr id="24" name="TextBox 23"/>
            <p:cNvSpPr txBox="1"/>
            <p:nvPr/>
          </p:nvSpPr>
          <p:spPr>
            <a:xfrm>
              <a:off x="3429001" y="2099846"/>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5</a:t>
              </a:r>
            </a:p>
          </p:txBody>
        </p:sp>
        <p:sp>
          <p:nvSpPr>
            <p:cNvPr id="25" name="TextBox 24"/>
            <p:cNvSpPr txBox="1"/>
            <p:nvPr/>
          </p:nvSpPr>
          <p:spPr>
            <a:xfrm>
              <a:off x="4267200" y="2057400"/>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6</a:t>
              </a:r>
            </a:p>
          </p:txBody>
        </p:sp>
        <p:sp>
          <p:nvSpPr>
            <p:cNvPr id="26" name="TextBox 25"/>
            <p:cNvSpPr txBox="1"/>
            <p:nvPr/>
          </p:nvSpPr>
          <p:spPr>
            <a:xfrm>
              <a:off x="5257799" y="1810435"/>
              <a:ext cx="7620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9</a:t>
              </a:r>
            </a:p>
          </p:txBody>
        </p:sp>
        <p:sp>
          <p:nvSpPr>
            <p:cNvPr id="27" name="TextBox 26"/>
            <p:cNvSpPr txBox="1"/>
            <p:nvPr/>
          </p:nvSpPr>
          <p:spPr>
            <a:xfrm>
              <a:off x="5105400" y="2895600"/>
              <a:ext cx="6858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7</a:t>
              </a:r>
            </a:p>
          </p:txBody>
        </p:sp>
        <p:sp>
          <p:nvSpPr>
            <p:cNvPr id="28" name="TextBox 27"/>
            <p:cNvSpPr txBox="1"/>
            <p:nvPr/>
          </p:nvSpPr>
          <p:spPr>
            <a:xfrm>
              <a:off x="6709096" y="2191434"/>
              <a:ext cx="791606" cy="338554"/>
            </a:xfrm>
            <a:prstGeom prst="rect">
              <a:avLst/>
            </a:prstGeom>
            <a:noFill/>
          </p:spPr>
          <p:txBody>
            <a:bodyPr wrap="square" rtlCol="0">
              <a:spAutoFit/>
            </a:bodyPr>
            <a:lstStyle>
              <a:defPPr>
                <a:defRPr lang="en-US"/>
              </a:defPPr>
              <a:lvl1pPr algn="ctr">
                <a:defRPr sz="2400" b="1"/>
              </a:lvl1pPr>
            </a:lstStyle>
            <a:p>
              <a:pPr algn="r"/>
              <a:r>
                <a:rPr lang="en-US" sz="1600" dirty="0"/>
                <a:t>O</a:t>
              </a:r>
              <a:r>
                <a:rPr lang="en-US" sz="1600" baseline="-25000" dirty="0"/>
                <a:t>8</a:t>
              </a:r>
            </a:p>
          </p:txBody>
        </p:sp>
      </p:grpSp>
      <p:sp>
        <p:nvSpPr>
          <p:cNvPr id="107" name="TextBox 106"/>
          <p:cNvSpPr txBox="1"/>
          <p:nvPr/>
        </p:nvSpPr>
        <p:spPr>
          <a:xfrm>
            <a:off x="914400" y="381000"/>
            <a:ext cx="3962400" cy="461665"/>
          </a:xfrm>
          <a:prstGeom prst="rect">
            <a:avLst/>
          </a:prstGeom>
          <a:noFill/>
        </p:spPr>
        <p:txBody>
          <a:bodyPr wrap="square" rtlCol="0">
            <a:spAutoFit/>
          </a:bodyPr>
          <a:lstStyle/>
          <a:p>
            <a:r>
              <a:rPr lang="en-US" sz="2400" i="1" dirty="0" smtClean="0">
                <a:solidFill>
                  <a:srgbClr val="0000FF"/>
                </a:solidFill>
              </a:rPr>
              <a:t>Support Order Prediction…</a:t>
            </a:r>
            <a:endParaRPr lang="en-US" sz="2400" i="1" dirty="0">
              <a:solidFill>
                <a:srgbClr val="0000FF"/>
              </a:solidFill>
            </a:endParaRPr>
          </a:p>
        </p:txBody>
      </p:sp>
      <p:sp>
        <p:nvSpPr>
          <p:cNvPr id="116" name="Rounded Rectangle 115"/>
          <p:cNvSpPr/>
          <p:nvPr/>
        </p:nvSpPr>
        <p:spPr>
          <a:xfrm>
            <a:off x="304800" y="4191000"/>
            <a:ext cx="2514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Build Tree of Support </a:t>
            </a:r>
            <a:endParaRPr lang="en-US" i="1" dirty="0">
              <a:solidFill>
                <a:schemeClr val="tx1"/>
              </a:solidFill>
            </a:endParaRPr>
          </a:p>
        </p:txBody>
      </p:sp>
      <p:sp>
        <p:nvSpPr>
          <p:cNvPr id="117" name="Rounded Rectangle 116"/>
          <p:cNvSpPr/>
          <p:nvPr/>
        </p:nvSpPr>
        <p:spPr>
          <a:xfrm>
            <a:off x="304800" y="4648200"/>
            <a:ext cx="3200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Prune the redundant edges</a:t>
            </a:r>
            <a:endParaRPr lang="en-US" i="1" dirty="0">
              <a:solidFill>
                <a:schemeClr val="tx1"/>
              </a:solidFill>
            </a:endParaRPr>
          </a:p>
        </p:txBody>
      </p:sp>
      <p:sp>
        <p:nvSpPr>
          <p:cNvPr id="118" name="Rounded Rectangle 117"/>
          <p:cNvSpPr/>
          <p:nvPr/>
        </p:nvSpPr>
        <p:spPr>
          <a:xfrm>
            <a:off x="304800" y="5105400"/>
            <a:ext cx="38862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Skip the contained objects</a:t>
            </a:r>
            <a:endParaRPr lang="en-US" i="1" dirty="0">
              <a:solidFill>
                <a:schemeClr val="tx1"/>
              </a:solidFill>
            </a:endParaRPr>
          </a:p>
        </p:txBody>
      </p:sp>
      <p:sp>
        <p:nvSpPr>
          <p:cNvPr id="54" name="Rectangle 53"/>
          <p:cNvSpPr/>
          <p:nvPr/>
        </p:nvSpPr>
        <p:spPr>
          <a:xfrm>
            <a:off x="1447800" y="1676400"/>
            <a:ext cx="1143000" cy="1676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6989"/>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685800" y="609480"/>
            <a:ext cx="7772400" cy="1143000"/>
          </a:xfrm>
          <a:prstGeom prst="rect">
            <a:avLst/>
          </a:prstGeom>
        </p:spPr>
      </p:sp>
      <p:sp>
        <p:nvSpPr>
          <p:cNvPr id="4" name="TextBox 3"/>
          <p:cNvSpPr txBox="1"/>
          <p:nvPr/>
        </p:nvSpPr>
        <p:spPr>
          <a:xfrm>
            <a:off x="381000" y="1828800"/>
            <a:ext cx="4267200" cy="707886"/>
          </a:xfrm>
          <a:prstGeom prst="rect">
            <a:avLst/>
          </a:prstGeom>
          <a:noFill/>
        </p:spPr>
        <p:txBody>
          <a:bodyPr wrap="square" rtlCol="0">
            <a:spAutoFit/>
          </a:bodyPr>
          <a:lstStyle/>
          <a:p>
            <a:r>
              <a:rPr lang="en-US" sz="4000" dirty="0" smtClean="0"/>
              <a:t>What is clutter?? </a:t>
            </a:r>
            <a:endParaRPr lang="en-US" sz="4000" dirty="0"/>
          </a:p>
        </p:txBody>
      </p:sp>
      <p:pic>
        <p:nvPicPr>
          <p:cNvPr id="5" name="Picture 4" descr="question.jpg"/>
          <p:cNvPicPr>
            <a:picLocks noChangeAspect="1"/>
          </p:cNvPicPr>
          <p:nvPr/>
        </p:nvPicPr>
        <p:blipFill>
          <a:blip r:embed="rId3"/>
          <a:stretch>
            <a:fillRect/>
          </a:stretch>
        </p:blipFill>
        <p:spPr>
          <a:xfrm>
            <a:off x="304800" y="2971800"/>
            <a:ext cx="2133600" cy="2143125"/>
          </a:xfrm>
          <a:prstGeom prst="rect">
            <a:avLst/>
          </a:prstGeom>
        </p:spPr>
      </p:pic>
      <p:grpSp>
        <p:nvGrpSpPr>
          <p:cNvPr id="2" name="Group 5"/>
          <p:cNvGrpSpPr/>
          <p:nvPr/>
        </p:nvGrpSpPr>
        <p:grpSpPr>
          <a:xfrm>
            <a:off x="4191000" y="2362200"/>
            <a:ext cx="4648200" cy="3276600"/>
            <a:chOff x="685800" y="609480"/>
            <a:chExt cx="7772400" cy="4724520"/>
          </a:xfrm>
        </p:grpSpPr>
        <p:sp>
          <p:nvSpPr>
            <p:cNvPr id="7" name="CustomShape 1"/>
            <p:cNvSpPr/>
            <p:nvPr/>
          </p:nvSpPr>
          <p:spPr>
            <a:xfrm>
              <a:off x="685800" y="609480"/>
              <a:ext cx="7772400" cy="1143000"/>
            </a:xfrm>
            <a:prstGeom prst="rect">
              <a:avLst/>
            </a:prstGeom>
          </p:spPr>
        </p:sp>
        <p:pic>
          <p:nvPicPr>
            <p:cNvPr id="8" name="Picture 7" descr="28.jpg"/>
            <p:cNvPicPr>
              <a:picLocks noChangeAspect="1"/>
            </p:cNvPicPr>
            <p:nvPr/>
          </p:nvPicPr>
          <p:blipFill>
            <a:blip r:embed="rId4">
              <a:lum bright="63000" contrast="-57000"/>
            </a:blip>
            <a:stretch>
              <a:fillRect/>
            </a:stretch>
          </p:blipFill>
          <p:spPr>
            <a:xfrm>
              <a:off x="5943600" y="2438400"/>
              <a:ext cx="2257425" cy="2019300"/>
            </a:xfrm>
            <a:prstGeom prst="rect">
              <a:avLst/>
            </a:prstGeom>
          </p:spPr>
        </p:pic>
        <p:pic>
          <p:nvPicPr>
            <p:cNvPr id="9" name="Picture 8" descr="29.jpg"/>
            <p:cNvPicPr>
              <a:picLocks noChangeAspect="1"/>
            </p:cNvPicPr>
            <p:nvPr/>
          </p:nvPicPr>
          <p:blipFill>
            <a:blip r:embed="rId5">
              <a:lum bright="63000" contrast="-57000"/>
            </a:blip>
            <a:stretch>
              <a:fillRect/>
            </a:stretch>
          </p:blipFill>
          <p:spPr>
            <a:xfrm>
              <a:off x="762000" y="3200400"/>
              <a:ext cx="2133600" cy="2133600"/>
            </a:xfrm>
            <a:prstGeom prst="rect">
              <a:avLst/>
            </a:prstGeom>
          </p:spPr>
        </p:pic>
        <p:pic>
          <p:nvPicPr>
            <p:cNvPr id="10" name="Picture 9" descr="30.jpg"/>
            <p:cNvPicPr>
              <a:picLocks noChangeAspect="1"/>
            </p:cNvPicPr>
            <p:nvPr/>
          </p:nvPicPr>
          <p:blipFill>
            <a:blip r:embed="rId6">
              <a:lum bright="63000" contrast="-57000"/>
            </a:blip>
            <a:stretch>
              <a:fillRect/>
            </a:stretch>
          </p:blipFill>
          <p:spPr>
            <a:xfrm>
              <a:off x="3124200" y="990600"/>
              <a:ext cx="2152650" cy="2124075"/>
            </a:xfrm>
            <a:prstGeom prst="rect">
              <a:avLst/>
            </a:prstGeom>
          </p:spPr>
        </p:pic>
      </p:grpSp>
      <p:pic>
        <p:nvPicPr>
          <p:cNvPr id="19" name="Picture 18" descr="3.jpg"/>
          <p:cNvPicPr>
            <a:picLocks noChangeAspect="1"/>
          </p:cNvPicPr>
          <p:nvPr/>
        </p:nvPicPr>
        <p:blipFill>
          <a:blip r:embed="rId7">
            <a:lum bright="62000" contrast="-60000"/>
          </a:blip>
          <a:stretch>
            <a:fillRect/>
          </a:stretch>
        </p:blipFill>
        <p:spPr>
          <a:xfrm rot="20253520">
            <a:off x="4757129" y="3277898"/>
            <a:ext cx="1454123" cy="1258397"/>
          </a:xfrm>
          <a:prstGeom prst="rect">
            <a:avLst/>
          </a:prstGeom>
        </p:spPr>
      </p:pic>
      <p:pic>
        <p:nvPicPr>
          <p:cNvPr id="20" name="Picture 19" descr="4.jpg"/>
          <p:cNvPicPr>
            <a:picLocks noChangeAspect="1"/>
          </p:cNvPicPr>
          <p:nvPr/>
        </p:nvPicPr>
        <p:blipFill>
          <a:blip r:embed="rId8">
            <a:lum bright="62000" contrast="-60000"/>
          </a:blip>
          <a:stretch>
            <a:fillRect/>
          </a:stretch>
        </p:blipFill>
        <p:spPr>
          <a:xfrm rot="818848">
            <a:off x="6616226" y="2596209"/>
            <a:ext cx="1493744" cy="1304385"/>
          </a:xfrm>
          <a:prstGeom prst="rect">
            <a:avLst/>
          </a:prstGeom>
          <a:noFill/>
          <a:ln>
            <a:noFill/>
          </a:ln>
        </p:spPr>
      </p:pic>
      <p:pic>
        <p:nvPicPr>
          <p:cNvPr id="21" name="Picture 20" descr="22.jpg"/>
          <p:cNvPicPr>
            <a:picLocks noChangeAspect="1"/>
          </p:cNvPicPr>
          <p:nvPr/>
        </p:nvPicPr>
        <p:blipFill>
          <a:blip r:embed="rId9">
            <a:lum bright="62000" contrast="-60000"/>
          </a:blip>
          <a:stretch>
            <a:fillRect/>
          </a:stretch>
        </p:blipFill>
        <p:spPr>
          <a:xfrm rot="21287474">
            <a:off x="6530869" y="4182900"/>
            <a:ext cx="1557431" cy="1257561"/>
          </a:xfrm>
          <a:prstGeom prst="rect">
            <a:avLst/>
          </a:prstGeom>
        </p:spPr>
      </p:pic>
      <p:pic>
        <p:nvPicPr>
          <p:cNvPr id="13" name="Picture 12" descr="6.jpg"/>
          <p:cNvPicPr>
            <a:picLocks noChangeAspect="1"/>
          </p:cNvPicPr>
          <p:nvPr/>
        </p:nvPicPr>
        <p:blipFill>
          <a:blip r:embed="rId10"/>
          <a:stretch>
            <a:fillRect/>
          </a:stretch>
        </p:blipFill>
        <p:spPr>
          <a:xfrm rot="1309067">
            <a:off x="6991942" y="2796814"/>
            <a:ext cx="1295673" cy="970504"/>
          </a:xfrm>
          <a:prstGeom prst="rect">
            <a:avLst/>
          </a:prstGeom>
        </p:spPr>
      </p:pic>
      <p:pic>
        <p:nvPicPr>
          <p:cNvPr id="14" name="Picture 13" descr="19.jpg"/>
          <p:cNvPicPr>
            <a:picLocks noChangeAspect="1"/>
          </p:cNvPicPr>
          <p:nvPr/>
        </p:nvPicPr>
        <p:blipFill>
          <a:blip r:embed="rId11"/>
          <a:stretch>
            <a:fillRect/>
          </a:stretch>
        </p:blipFill>
        <p:spPr>
          <a:xfrm rot="20150327">
            <a:off x="7061297" y="4432445"/>
            <a:ext cx="1375715" cy="915476"/>
          </a:xfrm>
          <a:prstGeom prst="rect">
            <a:avLst/>
          </a:prstGeom>
        </p:spPr>
      </p:pic>
      <p:pic>
        <p:nvPicPr>
          <p:cNvPr id="15" name="Picture 14" descr="20.jpg"/>
          <p:cNvPicPr>
            <a:picLocks noChangeAspect="1"/>
          </p:cNvPicPr>
          <p:nvPr/>
        </p:nvPicPr>
        <p:blipFill>
          <a:blip r:embed="rId12"/>
          <a:stretch>
            <a:fillRect/>
          </a:stretch>
        </p:blipFill>
        <p:spPr>
          <a:xfrm>
            <a:off x="4343400" y="4419600"/>
            <a:ext cx="940488" cy="960499"/>
          </a:xfrm>
          <a:prstGeom prst="rect">
            <a:avLst/>
          </a:prstGeom>
        </p:spPr>
      </p:pic>
      <p:pic>
        <p:nvPicPr>
          <p:cNvPr id="16" name="Picture 15" descr="21.jpg"/>
          <p:cNvPicPr>
            <a:picLocks noChangeAspect="1"/>
          </p:cNvPicPr>
          <p:nvPr/>
        </p:nvPicPr>
        <p:blipFill>
          <a:blip r:embed="rId13"/>
          <a:stretch>
            <a:fillRect/>
          </a:stretch>
        </p:blipFill>
        <p:spPr>
          <a:xfrm>
            <a:off x="5791200" y="3429000"/>
            <a:ext cx="1295673" cy="970504"/>
          </a:xfrm>
          <a:prstGeom prst="rect">
            <a:avLst/>
          </a:prstGeom>
        </p:spPr>
      </p:pic>
      <p:pic>
        <p:nvPicPr>
          <p:cNvPr id="17" name="Picture 16" descr="23.jpg"/>
          <p:cNvPicPr>
            <a:picLocks noChangeAspect="1"/>
          </p:cNvPicPr>
          <p:nvPr/>
        </p:nvPicPr>
        <p:blipFill>
          <a:blip r:embed="rId14"/>
          <a:stretch>
            <a:fillRect/>
          </a:stretch>
        </p:blipFill>
        <p:spPr>
          <a:xfrm rot="20567572">
            <a:off x="5448554" y="2227328"/>
            <a:ext cx="1295673" cy="970504"/>
          </a:xfrm>
          <a:prstGeom prst="rect">
            <a:avLst/>
          </a:prstGeom>
        </p:spPr>
      </p:pic>
      <p:pic>
        <p:nvPicPr>
          <p:cNvPr id="18" name="Picture 17" descr="10.jpg"/>
          <p:cNvPicPr>
            <a:picLocks noChangeAspect="1"/>
          </p:cNvPicPr>
          <p:nvPr/>
        </p:nvPicPr>
        <p:blipFill>
          <a:blip r:embed="rId15"/>
          <a:stretch>
            <a:fillRect/>
          </a:stretch>
        </p:blipFill>
        <p:spPr>
          <a:xfrm rot="977677">
            <a:off x="5511000" y="4594210"/>
            <a:ext cx="1375714" cy="915475"/>
          </a:xfrm>
          <a:prstGeom prst="rect">
            <a:avLst/>
          </a:prstGeom>
        </p:spPr>
      </p:pic>
      <p:pic>
        <p:nvPicPr>
          <p:cNvPr id="22" name="Picture 21" descr="9.jpg"/>
          <p:cNvPicPr>
            <a:picLocks noChangeAspect="1"/>
          </p:cNvPicPr>
          <p:nvPr/>
        </p:nvPicPr>
        <p:blipFill>
          <a:blip r:embed="rId16"/>
          <a:stretch>
            <a:fillRect/>
          </a:stretch>
        </p:blipFill>
        <p:spPr>
          <a:xfrm rot="615650">
            <a:off x="4273469" y="2767436"/>
            <a:ext cx="1220634" cy="1035538"/>
          </a:xfrm>
          <a:prstGeom prst="rect">
            <a:avLst/>
          </a:prstGeom>
        </p:spPr>
      </p:pic>
      <p:sp>
        <p:nvSpPr>
          <p:cNvPr id="24" name="TextBox 23"/>
          <p:cNvSpPr txBox="1"/>
          <p:nvPr/>
        </p:nvSpPr>
        <p:spPr>
          <a:xfrm>
            <a:off x="2819400" y="5344180"/>
            <a:ext cx="1600200" cy="523220"/>
          </a:xfrm>
          <a:prstGeom prst="rect">
            <a:avLst/>
          </a:prstGeom>
          <a:noFill/>
        </p:spPr>
        <p:txBody>
          <a:bodyPr wrap="square" rtlCol="0">
            <a:spAutoFit/>
          </a:bodyPr>
          <a:lstStyle/>
          <a:p>
            <a:r>
              <a:rPr lang="en-US" sz="1400" dirty="0" smtClean="0">
                <a:solidFill>
                  <a:srgbClr val="FF0000"/>
                </a:solidFill>
              </a:rPr>
              <a:t>Spatial Isolation, single plane</a:t>
            </a:r>
            <a:endParaRPr lang="en-US" sz="1400" dirty="0">
              <a:solidFill>
                <a:srgbClr val="FF0000"/>
              </a:solidFill>
            </a:endParaRPr>
          </a:p>
        </p:txBody>
      </p:sp>
      <p:sp>
        <p:nvSpPr>
          <p:cNvPr id="25" name="TextBox 24"/>
          <p:cNvSpPr txBox="1"/>
          <p:nvPr/>
        </p:nvSpPr>
        <p:spPr>
          <a:xfrm>
            <a:off x="2667000" y="2600980"/>
            <a:ext cx="1752600" cy="307777"/>
          </a:xfrm>
          <a:prstGeom prst="rect">
            <a:avLst/>
          </a:prstGeom>
          <a:noFill/>
        </p:spPr>
        <p:txBody>
          <a:bodyPr wrap="square" rtlCol="0">
            <a:spAutoFit/>
          </a:bodyPr>
          <a:lstStyle/>
          <a:p>
            <a:r>
              <a:rPr lang="en-US" sz="1400" dirty="0" smtClean="0">
                <a:solidFill>
                  <a:srgbClr val="FF0000"/>
                </a:solidFill>
              </a:rPr>
              <a:t>Extremely cluttered</a:t>
            </a:r>
            <a:endParaRPr lang="en-US" sz="1400" dirty="0">
              <a:solidFill>
                <a:srgbClr val="FF0000"/>
              </a:solidFill>
            </a:endParaRPr>
          </a:p>
        </p:txBody>
      </p:sp>
      <p:grpSp>
        <p:nvGrpSpPr>
          <p:cNvPr id="30" name="Group 29"/>
          <p:cNvGrpSpPr/>
          <p:nvPr/>
        </p:nvGrpSpPr>
        <p:grpSpPr>
          <a:xfrm>
            <a:off x="3429000" y="3048000"/>
            <a:ext cx="152400" cy="2133600"/>
            <a:chOff x="3429000" y="3048000"/>
            <a:chExt cx="152400" cy="2133600"/>
          </a:xfrm>
        </p:grpSpPr>
        <p:sp>
          <p:nvSpPr>
            <p:cNvPr id="26" name="Rectangle 25"/>
            <p:cNvSpPr/>
            <p:nvPr/>
          </p:nvSpPr>
          <p:spPr>
            <a:xfrm>
              <a:off x="3429000" y="3048000"/>
              <a:ext cx="1524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429000" y="3581400"/>
              <a:ext cx="1524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29000" y="4114800"/>
              <a:ext cx="1524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429000" y="4648200"/>
              <a:ext cx="1524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49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9"/>
          <p:cNvGrpSpPr/>
          <p:nvPr/>
        </p:nvGrpSpPr>
        <p:grpSpPr>
          <a:xfrm>
            <a:off x="4495800" y="533400"/>
            <a:ext cx="4419600" cy="3429000"/>
            <a:chOff x="4495800" y="762000"/>
            <a:chExt cx="4419600" cy="3429000"/>
          </a:xfrm>
        </p:grpSpPr>
        <p:sp>
          <p:nvSpPr>
            <p:cNvPr id="114" name="Oval 113"/>
            <p:cNvSpPr/>
            <p:nvPr/>
          </p:nvSpPr>
          <p:spPr>
            <a:xfrm>
              <a:off x="78486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9</a:t>
              </a:r>
              <a:endParaRPr lang="en-US" sz="1200" b="1" baseline="-25000" dirty="0"/>
            </a:p>
          </p:txBody>
        </p:sp>
        <p:sp>
          <p:nvSpPr>
            <p:cNvPr id="113" name="Oval 112"/>
            <p:cNvSpPr/>
            <p:nvPr/>
          </p:nvSpPr>
          <p:spPr>
            <a:xfrm>
              <a:off x="5257800" y="37338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3</a:t>
              </a:r>
              <a:endParaRPr lang="en-US" sz="1200" b="1" baseline="-25000" dirty="0"/>
            </a:p>
          </p:txBody>
        </p:sp>
        <p:sp>
          <p:nvSpPr>
            <p:cNvPr id="112" name="Oval 111"/>
            <p:cNvSpPr/>
            <p:nvPr/>
          </p:nvSpPr>
          <p:spPr>
            <a:xfrm>
              <a:off x="6931152" y="2895600"/>
              <a:ext cx="612648" cy="449705"/>
            </a:xfrm>
            <a:prstGeom prst="ellipse">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O</a:t>
              </a:r>
              <a:r>
                <a:rPr lang="en-US" sz="2400" b="1" baseline="-25000" dirty="0" smtClean="0">
                  <a:solidFill>
                    <a:schemeClr val="tx1"/>
                  </a:solidFill>
                </a:rPr>
                <a:t>6</a:t>
              </a:r>
              <a:endParaRPr lang="en-US" sz="1200" b="1" baseline="-25000" dirty="0">
                <a:solidFill>
                  <a:schemeClr val="tx1"/>
                </a:solidFill>
              </a:endParaRPr>
            </a:p>
          </p:txBody>
        </p:sp>
        <p:sp>
          <p:nvSpPr>
            <p:cNvPr id="67" name="Down Arrow 66"/>
            <p:cNvSpPr/>
            <p:nvPr/>
          </p:nvSpPr>
          <p:spPr>
            <a:xfrm rot="20368536">
              <a:off x="5179036" y="3137644"/>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8768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2</a:t>
              </a:r>
              <a:endParaRPr lang="en-US" sz="1200" b="1" baseline="-25000" dirty="0"/>
            </a:p>
          </p:txBody>
        </p:sp>
        <p:sp>
          <p:nvSpPr>
            <p:cNvPr id="55" name="Down Arrow 54"/>
            <p:cNvSpPr/>
            <p:nvPr/>
          </p:nvSpPr>
          <p:spPr>
            <a:xfrm rot="1562006">
              <a:off x="6301439" y="853661"/>
              <a:ext cx="133708" cy="3070506"/>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Down Arrow 55"/>
            <p:cNvSpPr/>
            <p:nvPr/>
          </p:nvSpPr>
          <p:spPr>
            <a:xfrm>
              <a:off x="5515708" y="2167328"/>
              <a:ext cx="169646" cy="1583137"/>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Down Arrow 56"/>
            <p:cNvSpPr/>
            <p:nvPr/>
          </p:nvSpPr>
          <p:spPr>
            <a:xfrm rot="3051194">
              <a:off x="6172618" y="855578"/>
              <a:ext cx="210196" cy="1500411"/>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rot="911874">
              <a:off x="6802493" y="880807"/>
              <a:ext cx="211873" cy="1190249"/>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wn Arrow 58"/>
            <p:cNvSpPr/>
            <p:nvPr/>
          </p:nvSpPr>
          <p:spPr>
            <a:xfrm rot="18718447">
              <a:off x="7664144" y="755250"/>
              <a:ext cx="210196" cy="1603777"/>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wn Arrow 59"/>
            <p:cNvSpPr/>
            <p:nvPr/>
          </p:nvSpPr>
          <p:spPr>
            <a:xfrm rot="19856992">
              <a:off x="7239615" y="891749"/>
              <a:ext cx="176463" cy="124667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818923" y="762000"/>
              <a:ext cx="453292"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endParaRPr lang="en-US" sz="1200" dirty="0"/>
            </a:p>
          </p:txBody>
        </p:sp>
        <p:sp>
          <p:nvSpPr>
            <p:cNvPr id="62" name="Down Arrow 61"/>
            <p:cNvSpPr/>
            <p:nvPr/>
          </p:nvSpPr>
          <p:spPr>
            <a:xfrm rot="2251810">
              <a:off x="5226459"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rot="2251810">
              <a:off x="8314524"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rot="2251810">
              <a:off x="6414665"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rot="19628929">
              <a:off x="6886445"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rot="19628929">
              <a:off x="7729420"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019800" y="2895600"/>
              <a:ext cx="612648" cy="449705"/>
            </a:xfrm>
            <a:prstGeom prst="ellipse">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O</a:t>
              </a:r>
              <a:r>
                <a:rPr lang="en-US" sz="2400" b="1" baseline="-25000" dirty="0">
                  <a:solidFill>
                    <a:schemeClr val="tx1"/>
                  </a:solidFill>
                </a:rPr>
                <a:t>5</a:t>
              </a:r>
              <a:endParaRPr lang="en-US" sz="1200" b="1" baseline="-25000" dirty="0">
                <a:solidFill>
                  <a:schemeClr val="tx1"/>
                </a:solidFill>
              </a:endParaRPr>
            </a:p>
          </p:txBody>
        </p:sp>
        <p:sp>
          <p:nvSpPr>
            <p:cNvPr id="76" name="Left Arrow 75"/>
            <p:cNvSpPr/>
            <p:nvPr/>
          </p:nvSpPr>
          <p:spPr>
            <a:xfrm>
              <a:off x="4552462" y="2898098"/>
              <a:ext cx="3966308" cy="505918"/>
            </a:xfrm>
            <a:prstGeom prst="leftArrow">
              <a:avLst/>
            </a:prstGeom>
            <a:solidFill>
              <a:srgbClr val="11FBF5">
                <a:alpha val="28627"/>
              </a:srgbClr>
            </a:solidFill>
            <a:ln w="127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 Arrow 76"/>
            <p:cNvSpPr/>
            <p:nvPr/>
          </p:nvSpPr>
          <p:spPr>
            <a:xfrm>
              <a:off x="4495800" y="3685082"/>
              <a:ext cx="1586523" cy="505918"/>
            </a:xfrm>
            <a:prstGeom prst="leftArrow">
              <a:avLst/>
            </a:prstGeom>
            <a:solidFill>
              <a:srgbClr val="11FBF5">
                <a:alpha val="28627"/>
              </a:srgbClr>
            </a:solidFill>
            <a:ln w="127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257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1</a:t>
              </a:r>
              <a:endParaRPr lang="en-US" sz="1200" b="1" baseline="-25000" dirty="0"/>
            </a:p>
          </p:txBody>
        </p:sp>
        <p:sp>
          <p:nvSpPr>
            <p:cNvPr id="108" name="Oval 107"/>
            <p:cNvSpPr/>
            <p:nvPr/>
          </p:nvSpPr>
          <p:spPr>
            <a:xfrm>
              <a:off x="6400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4</a:t>
              </a:r>
              <a:endParaRPr lang="en-US" sz="1200" b="1" baseline="-25000" dirty="0"/>
            </a:p>
          </p:txBody>
        </p:sp>
        <p:sp>
          <p:nvSpPr>
            <p:cNvPr id="109" name="Oval 108"/>
            <p:cNvSpPr/>
            <p:nvPr/>
          </p:nvSpPr>
          <p:spPr>
            <a:xfrm>
              <a:off x="73914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7</a:t>
              </a:r>
              <a:endParaRPr lang="en-US" sz="1200" b="1" baseline="-25000" dirty="0"/>
            </a:p>
          </p:txBody>
        </p:sp>
        <p:sp>
          <p:nvSpPr>
            <p:cNvPr id="110" name="Oval 109"/>
            <p:cNvSpPr/>
            <p:nvPr/>
          </p:nvSpPr>
          <p:spPr>
            <a:xfrm>
              <a:off x="8229600" y="20574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8</a:t>
              </a:r>
              <a:endParaRPr lang="en-US" sz="1200" b="1" baseline="-25000" dirty="0"/>
            </a:p>
          </p:txBody>
        </p:sp>
        <p:sp>
          <p:nvSpPr>
            <p:cNvPr id="79" name="Left Arrow 78"/>
            <p:cNvSpPr/>
            <p:nvPr/>
          </p:nvSpPr>
          <p:spPr>
            <a:xfrm>
              <a:off x="4552462" y="2008682"/>
              <a:ext cx="4362938" cy="505918"/>
            </a:xfrm>
            <a:prstGeom prst="leftArrow">
              <a:avLst/>
            </a:prstGeom>
            <a:solidFill>
              <a:srgbClr val="11FBF5">
                <a:alpha val="28627"/>
              </a:srgbClr>
            </a:solidFill>
            <a:ln w="127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
          <p:cNvGrpSpPr/>
          <p:nvPr/>
        </p:nvGrpSpPr>
        <p:grpSpPr>
          <a:xfrm>
            <a:off x="228600" y="1219200"/>
            <a:ext cx="4191000" cy="2667000"/>
            <a:chOff x="1447800" y="1524000"/>
            <a:chExt cx="6052902" cy="2667000"/>
          </a:xfrm>
        </p:grpSpPr>
        <p:sp>
          <p:nvSpPr>
            <p:cNvPr id="5" name="Cube 4"/>
            <p:cNvSpPr/>
            <p:nvPr/>
          </p:nvSpPr>
          <p:spPr>
            <a:xfrm>
              <a:off x="1600200" y="2895600"/>
              <a:ext cx="5638800" cy="1295400"/>
            </a:xfrm>
            <a:prstGeom prst="cube">
              <a:avLst>
                <a:gd name="adj" fmla="val 5866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1905000" y="2667000"/>
              <a:ext cx="838200" cy="7620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057400" y="2362200"/>
              <a:ext cx="457200" cy="457200"/>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rot="19905826">
              <a:off x="2621176" y="2014242"/>
              <a:ext cx="187215" cy="1464004"/>
            </a:xfrm>
            <a:prstGeom prst="cube">
              <a:avLst>
                <a:gd name="adj" fmla="val 2597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876800" y="2667000"/>
              <a:ext cx="1524000" cy="533400"/>
            </a:xfrm>
            <a:prstGeom prst="cube">
              <a:avLst>
                <a:gd name="adj" fmla="val 41135"/>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rot="19167934">
              <a:off x="5178129" y="2133521"/>
              <a:ext cx="1524000" cy="317574"/>
            </a:xfrm>
            <a:prstGeom prst="cube">
              <a:avLst>
                <a:gd name="adj" fmla="val 3828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6477000" y="1524000"/>
              <a:ext cx="381000" cy="17526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3581400" y="2590800"/>
              <a:ext cx="990600" cy="838200"/>
            </a:xfrm>
            <a:prstGeom prst="can">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979425">
              <a:off x="3658727" y="2474441"/>
              <a:ext cx="169703"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8929992">
              <a:off x="4423705" y="2360918"/>
              <a:ext cx="106333" cy="26885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2"/>
            </p:cNvCxnSpPr>
            <p:nvPr/>
          </p:nvCxnSpPr>
          <p:spPr>
            <a:xfrm rot="10800000" flipH="1" flipV="1">
              <a:off x="3667982" y="2535834"/>
              <a:ext cx="218218" cy="491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3" idx="6"/>
              <a:endCxn id="12" idx="0"/>
            </p:cNvCxnSpPr>
            <p:nvPr/>
          </p:nvCxnSpPr>
          <p:spPr>
            <a:xfrm>
              <a:off x="3819176" y="2458767"/>
              <a:ext cx="257524" cy="551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rot="5400000">
              <a:off x="3945264" y="2569836"/>
              <a:ext cx="495344" cy="2324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4"/>
            </p:cNvCxnSpPr>
            <p:nvPr/>
          </p:nvCxnSpPr>
          <p:spPr>
            <a:xfrm rot="5400000">
              <a:off x="4266960" y="2667665"/>
              <a:ext cx="380575" cy="22769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62400" y="3581400"/>
              <a:ext cx="304800" cy="523220"/>
            </a:xfrm>
            <a:prstGeom prst="rect">
              <a:avLst/>
            </a:prstGeom>
            <a:noFill/>
          </p:spPr>
          <p:txBody>
            <a:bodyPr wrap="square" rtlCol="0">
              <a:spAutoFit/>
            </a:bodyPr>
            <a:lstStyle/>
            <a:p>
              <a:r>
                <a:rPr lang="en-US" sz="2800" b="1" dirty="0" smtClean="0">
                  <a:solidFill>
                    <a:schemeClr val="bg1"/>
                  </a:solidFill>
                </a:rPr>
                <a:t>O</a:t>
              </a:r>
              <a:endParaRPr lang="en-US" sz="2800" b="1" dirty="0">
                <a:solidFill>
                  <a:schemeClr val="bg1"/>
                </a:solidFill>
              </a:endParaRPr>
            </a:p>
          </p:txBody>
        </p:sp>
        <p:sp>
          <p:nvSpPr>
            <p:cNvPr id="20" name="TextBox 19"/>
            <p:cNvSpPr txBox="1"/>
            <p:nvPr/>
          </p:nvSpPr>
          <p:spPr>
            <a:xfrm>
              <a:off x="1447800" y="2895600"/>
              <a:ext cx="685800" cy="338554"/>
            </a:xfrm>
            <a:prstGeom prst="rect">
              <a:avLst/>
            </a:prstGeom>
            <a:noFill/>
          </p:spPr>
          <p:txBody>
            <a:bodyPr wrap="square" rtlCol="0">
              <a:spAutoFit/>
            </a:bodyPr>
            <a:lstStyle/>
            <a:p>
              <a:r>
                <a:rPr lang="en-US" sz="1600" b="1" dirty="0" smtClean="0"/>
                <a:t>O</a:t>
              </a:r>
              <a:r>
                <a:rPr lang="en-US" sz="1600" b="1" baseline="-25000" dirty="0" smtClean="0"/>
                <a:t>1</a:t>
              </a:r>
              <a:endParaRPr lang="en-US" sz="1600" b="1" baseline="-25000" dirty="0"/>
            </a:p>
          </p:txBody>
        </p:sp>
        <p:sp>
          <p:nvSpPr>
            <p:cNvPr id="21" name="TextBox 20"/>
            <p:cNvSpPr txBox="1"/>
            <p:nvPr/>
          </p:nvSpPr>
          <p:spPr>
            <a:xfrm>
              <a:off x="3810000" y="2971800"/>
              <a:ext cx="719277" cy="338554"/>
            </a:xfrm>
            <a:prstGeom prst="rect">
              <a:avLst/>
            </a:prstGeom>
            <a:noFill/>
          </p:spPr>
          <p:txBody>
            <a:bodyPr wrap="square" rtlCol="0">
              <a:spAutoFit/>
            </a:bodyPr>
            <a:lstStyle/>
            <a:p>
              <a:pPr algn="ctr"/>
              <a:r>
                <a:rPr lang="en-US" sz="1600" b="1" dirty="0"/>
                <a:t>O</a:t>
              </a:r>
              <a:r>
                <a:rPr lang="en-US" sz="1600" b="1" baseline="-25000" dirty="0"/>
                <a:t>4</a:t>
              </a:r>
            </a:p>
          </p:txBody>
        </p:sp>
        <p:sp>
          <p:nvSpPr>
            <p:cNvPr id="22" name="TextBox 21"/>
            <p:cNvSpPr txBox="1"/>
            <p:nvPr/>
          </p:nvSpPr>
          <p:spPr>
            <a:xfrm>
              <a:off x="1524000" y="2209800"/>
              <a:ext cx="7239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2</a:t>
              </a:r>
            </a:p>
          </p:txBody>
        </p:sp>
        <p:sp>
          <p:nvSpPr>
            <p:cNvPr id="23" name="TextBox 22"/>
            <p:cNvSpPr txBox="1"/>
            <p:nvPr/>
          </p:nvSpPr>
          <p:spPr>
            <a:xfrm>
              <a:off x="2370693" y="2191435"/>
              <a:ext cx="727898"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3</a:t>
              </a:r>
            </a:p>
          </p:txBody>
        </p:sp>
        <p:sp>
          <p:nvSpPr>
            <p:cNvPr id="24" name="TextBox 23"/>
            <p:cNvSpPr txBox="1"/>
            <p:nvPr/>
          </p:nvSpPr>
          <p:spPr>
            <a:xfrm>
              <a:off x="3429001" y="2099846"/>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5</a:t>
              </a:r>
            </a:p>
          </p:txBody>
        </p:sp>
        <p:sp>
          <p:nvSpPr>
            <p:cNvPr id="25" name="TextBox 24"/>
            <p:cNvSpPr txBox="1"/>
            <p:nvPr/>
          </p:nvSpPr>
          <p:spPr>
            <a:xfrm>
              <a:off x="4267200" y="2057400"/>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6</a:t>
              </a:r>
            </a:p>
          </p:txBody>
        </p:sp>
        <p:sp>
          <p:nvSpPr>
            <p:cNvPr id="26" name="TextBox 25"/>
            <p:cNvSpPr txBox="1"/>
            <p:nvPr/>
          </p:nvSpPr>
          <p:spPr>
            <a:xfrm>
              <a:off x="5257799" y="1810435"/>
              <a:ext cx="7620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9</a:t>
              </a:r>
            </a:p>
          </p:txBody>
        </p:sp>
        <p:sp>
          <p:nvSpPr>
            <p:cNvPr id="27" name="TextBox 26"/>
            <p:cNvSpPr txBox="1"/>
            <p:nvPr/>
          </p:nvSpPr>
          <p:spPr>
            <a:xfrm>
              <a:off x="5105400" y="2895600"/>
              <a:ext cx="6858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7</a:t>
              </a:r>
            </a:p>
          </p:txBody>
        </p:sp>
        <p:sp>
          <p:nvSpPr>
            <p:cNvPr id="28" name="TextBox 27"/>
            <p:cNvSpPr txBox="1"/>
            <p:nvPr/>
          </p:nvSpPr>
          <p:spPr>
            <a:xfrm>
              <a:off x="6709096" y="2191434"/>
              <a:ext cx="791606" cy="338554"/>
            </a:xfrm>
            <a:prstGeom prst="rect">
              <a:avLst/>
            </a:prstGeom>
            <a:noFill/>
          </p:spPr>
          <p:txBody>
            <a:bodyPr wrap="square" rtlCol="0">
              <a:spAutoFit/>
            </a:bodyPr>
            <a:lstStyle>
              <a:defPPr>
                <a:defRPr lang="en-US"/>
              </a:defPPr>
              <a:lvl1pPr algn="ctr">
                <a:defRPr sz="2400" b="1"/>
              </a:lvl1pPr>
            </a:lstStyle>
            <a:p>
              <a:pPr algn="r"/>
              <a:r>
                <a:rPr lang="en-US" sz="1600" dirty="0"/>
                <a:t>O</a:t>
              </a:r>
              <a:r>
                <a:rPr lang="en-US" sz="1600" baseline="-25000" dirty="0"/>
                <a:t>8</a:t>
              </a:r>
            </a:p>
          </p:txBody>
        </p:sp>
      </p:grpSp>
      <p:sp>
        <p:nvSpPr>
          <p:cNvPr id="107" name="TextBox 106"/>
          <p:cNvSpPr txBox="1"/>
          <p:nvPr/>
        </p:nvSpPr>
        <p:spPr>
          <a:xfrm>
            <a:off x="914400" y="381000"/>
            <a:ext cx="3962400" cy="461665"/>
          </a:xfrm>
          <a:prstGeom prst="rect">
            <a:avLst/>
          </a:prstGeom>
          <a:noFill/>
        </p:spPr>
        <p:txBody>
          <a:bodyPr wrap="square" rtlCol="0">
            <a:spAutoFit/>
          </a:bodyPr>
          <a:lstStyle/>
          <a:p>
            <a:r>
              <a:rPr lang="en-US" sz="2400" i="1" dirty="0" smtClean="0">
                <a:solidFill>
                  <a:srgbClr val="0000FF"/>
                </a:solidFill>
              </a:rPr>
              <a:t>Support Order Prediction…</a:t>
            </a:r>
            <a:endParaRPr lang="en-US" sz="2400" i="1" dirty="0">
              <a:solidFill>
                <a:srgbClr val="0000FF"/>
              </a:solidFill>
            </a:endParaRPr>
          </a:p>
        </p:txBody>
      </p:sp>
      <p:sp>
        <p:nvSpPr>
          <p:cNvPr id="116" name="Rounded Rectangle 115"/>
          <p:cNvSpPr/>
          <p:nvPr/>
        </p:nvSpPr>
        <p:spPr>
          <a:xfrm>
            <a:off x="304800" y="4191000"/>
            <a:ext cx="2514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Build Tree of Support </a:t>
            </a:r>
            <a:endParaRPr lang="en-US" i="1" dirty="0">
              <a:solidFill>
                <a:schemeClr val="tx1"/>
              </a:solidFill>
            </a:endParaRPr>
          </a:p>
        </p:txBody>
      </p:sp>
      <p:sp>
        <p:nvSpPr>
          <p:cNvPr id="117" name="Rounded Rectangle 116"/>
          <p:cNvSpPr/>
          <p:nvPr/>
        </p:nvSpPr>
        <p:spPr>
          <a:xfrm>
            <a:off x="304800" y="4648200"/>
            <a:ext cx="3200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Prune the redundant edges</a:t>
            </a:r>
            <a:endParaRPr lang="en-US" i="1" dirty="0">
              <a:solidFill>
                <a:schemeClr val="tx1"/>
              </a:solidFill>
            </a:endParaRPr>
          </a:p>
        </p:txBody>
      </p:sp>
      <p:sp>
        <p:nvSpPr>
          <p:cNvPr id="118" name="Rounded Rectangle 117"/>
          <p:cNvSpPr/>
          <p:nvPr/>
        </p:nvSpPr>
        <p:spPr>
          <a:xfrm>
            <a:off x="304800" y="5105400"/>
            <a:ext cx="38862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Skip the contained objects</a:t>
            </a:r>
            <a:endParaRPr lang="en-US" i="1" dirty="0">
              <a:solidFill>
                <a:schemeClr val="tx1"/>
              </a:solidFill>
            </a:endParaRPr>
          </a:p>
        </p:txBody>
      </p:sp>
      <p:sp>
        <p:nvSpPr>
          <p:cNvPr id="119" name="Rounded Rectangle 118"/>
          <p:cNvSpPr/>
          <p:nvPr/>
        </p:nvSpPr>
        <p:spPr>
          <a:xfrm>
            <a:off x="304800" y="5562600"/>
            <a:ext cx="4800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Perform Reverse Level Order Tree Traversal</a:t>
            </a:r>
            <a:endParaRPr lang="en-US" i="1" dirty="0">
              <a:solidFill>
                <a:schemeClr val="tx1"/>
              </a:solidFill>
            </a:endParaRPr>
          </a:p>
        </p:txBody>
      </p:sp>
    </p:spTree>
  </p:cSld>
  <p:clrMapOvr>
    <a:masterClrMapping/>
  </p:clrMapOvr>
  <p:transition advTm="12199"/>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9"/>
          <p:cNvGrpSpPr/>
          <p:nvPr/>
        </p:nvGrpSpPr>
        <p:grpSpPr>
          <a:xfrm>
            <a:off x="4495800" y="533400"/>
            <a:ext cx="4419600" cy="3429000"/>
            <a:chOff x="4495800" y="762000"/>
            <a:chExt cx="4419600" cy="3429000"/>
          </a:xfrm>
        </p:grpSpPr>
        <p:sp>
          <p:nvSpPr>
            <p:cNvPr id="114" name="Oval 113"/>
            <p:cNvSpPr/>
            <p:nvPr/>
          </p:nvSpPr>
          <p:spPr>
            <a:xfrm>
              <a:off x="78486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9</a:t>
              </a:r>
              <a:endParaRPr lang="en-US" sz="1200" b="1" baseline="-25000" dirty="0"/>
            </a:p>
          </p:txBody>
        </p:sp>
        <p:sp>
          <p:nvSpPr>
            <p:cNvPr id="113" name="Oval 112"/>
            <p:cNvSpPr/>
            <p:nvPr/>
          </p:nvSpPr>
          <p:spPr>
            <a:xfrm>
              <a:off x="5257800" y="37338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3</a:t>
              </a:r>
              <a:endParaRPr lang="en-US" sz="1200" b="1" baseline="-25000" dirty="0"/>
            </a:p>
          </p:txBody>
        </p:sp>
        <p:sp>
          <p:nvSpPr>
            <p:cNvPr id="112" name="Oval 111"/>
            <p:cNvSpPr/>
            <p:nvPr/>
          </p:nvSpPr>
          <p:spPr>
            <a:xfrm>
              <a:off x="6931152" y="2895600"/>
              <a:ext cx="612648" cy="449705"/>
            </a:xfrm>
            <a:prstGeom prst="ellipse">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O</a:t>
              </a:r>
              <a:r>
                <a:rPr lang="en-US" sz="2400" b="1" baseline="-25000" dirty="0" smtClean="0">
                  <a:solidFill>
                    <a:schemeClr val="tx1"/>
                  </a:solidFill>
                </a:rPr>
                <a:t>6</a:t>
              </a:r>
              <a:endParaRPr lang="en-US" sz="1200" b="1" baseline="-25000" dirty="0">
                <a:solidFill>
                  <a:schemeClr val="tx1"/>
                </a:solidFill>
              </a:endParaRPr>
            </a:p>
          </p:txBody>
        </p:sp>
        <p:sp>
          <p:nvSpPr>
            <p:cNvPr id="67" name="Down Arrow 66"/>
            <p:cNvSpPr/>
            <p:nvPr/>
          </p:nvSpPr>
          <p:spPr>
            <a:xfrm rot="20368536">
              <a:off x="5179036" y="3137644"/>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876800" y="28956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2</a:t>
              </a:r>
              <a:endParaRPr lang="en-US" sz="1200" b="1" baseline="-25000" dirty="0"/>
            </a:p>
          </p:txBody>
        </p:sp>
        <p:sp>
          <p:nvSpPr>
            <p:cNvPr id="55" name="Down Arrow 54"/>
            <p:cNvSpPr/>
            <p:nvPr/>
          </p:nvSpPr>
          <p:spPr>
            <a:xfrm rot="1562006">
              <a:off x="6301439" y="853661"/>
              <a:ext cx="133708" cy="3070506"/>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Down Arrow 55"/>
            <p:cNvSpPr/>
            <p:nvPr/>
          </p:nvSpPr>
          <p:spPr>
            <a:xfrm>
              <a:off x="5515708" y="2167328"/>
              <a:ext cx="169646" cy="1583137"/>
            </a:xfrm>
            <a:prstGeom prst="downArrow">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Down Arrow 56"/>
            <p:cNvSpPr/>
            <p:nvPr/>
          </p:nvSpPr>
          <p:spPr>
            <a:xfrm rot="3051194">
              <a:off x="6172618" y="855578"/>
              <a:ext cx="210196" cy="1500411"/>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rot="911874">
              <a:off x="6802493" y="880807"/>
              <a:ext cx="211873" cy="1190249"/>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wn Arrow 58"/>
            <p:cNvSpPr/>
            <p:nvPr/>
          </p:nvSpPr>
          <p:spPr>
            <a:xfrm rot="18718447">
              <a:off x="7664144" y="755250"/>
              <a:ext cx="210196" cy="1603777"/>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wn Arrow 59"/>
            <p:cNvSpPr/>
            <p:nvPr/>
          </p:nvSpPr>
          <p:spPr>
            <a:xfrm rot="19856992">
              <a:off x="7239615" y="891749"/>
              <a:ext cx="176463" cy="124667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818923" y="762000"/>
              <a:ext cx="453292"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endParaRPr lang="en-US" sz="1200" dirty="0"/>
            </a:p>
          </p:txBody>
        </p:sp>
        <p:sp>
          <p:nvSpPr>
            <p:cNvPr id="62" name="Down Arrow 61"/>
            <p:cNvSpPr/>
            <p:nvPr/>
          </p:nvSpPr>
          <p:spPr>
            <a:xfrm rot="2251810">
              <a:off x="5226459"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wn Arrow 62"/>
            <p:cNvSpPr/>
            <p:nvPr/>
          </p:nvSpPr>
          <p:spPr>
            <a:xfrm rot="2251810">
              <a:off x="8314524"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rot="2251810">
              <a:off x="6414665" y="2271543"/>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rot="19628929">
              <a:off x="6886445"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rot="19628929">
              <a:off x="7729420" y="2280952"/>
              <a:ext cx="211873" cy="698036"/>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019800" y="2895600"/>
              <a:ext cx="612648" cy="449705"/>
            </a:xfrm>
            <a:prstGeom prst="ellipse">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O</a:t>
              </a:r>
              <a:r>
                <a:rPr lang="en-US" sz="2400" b="1" baseline="-25000" dirty="0">
                  <a:solidFill>
                    <a:schemeClr val="tx1"/>
                  </a:solidFill>
                </a:rPr>
                <a:t>5</a:t>
              </a:r>
              <a:endParaRPr lang="en-US" sz="1200" b="1" baseline="-25000" dirty="0">
                <a:solidFill>
                  <a:schemeClr val="tx1"/>
                </a:solidFill>
              </a:endParaRPr>
            </a:p>
          </p:txBody>
        </p:sp>
        <p:sp>
          <p:nvSpPr>
            <p:cNvPr id="76" name="Left Arrow 75"/>
            <p:cNvSpPr/>
            <p:nvPr/>
          </p:nvSpPr>
          <p:spPr>
            <a:xfrm>
              <a:off x="4552462" y="2898098"/>
              <a:ext cx="3966308" cy="505918"/>
            </a:xfrm>
            <a:prstGeom prst="leftArrow">
              <a:avLst/>
            </a:prstGeom>
            <a:solidFill>
              <a:srgbClr val="11FBF5">
                <a:alpha val="28627"/>
              </a:srgbClr>
            </a:solidFill>
            <a:ln w="127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 Arrow 76"/>
            <p:cNvSpPr/>
            <p:nvPr/>
          </p:nvSpPr>
          <p:spPr>
            <a:xfrm>
              <a:off x="4495800" y="3685082"/>
              <a:ext cx="1586523" cy="505918"/>
            </a:xfrm>
            <a:prstGeom prst="leftArrow">
              <a:avLst/>
            </a:prstGeom>
            <a:solidFill>
              <a:srgbClr val="11FBF5">
                <a:alpha val="28627"/>
              </a:srgbClr>
            </a:solidFill>
            <a:ln w="127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257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1</a:t>
              </a:r>
              <a:endParaRPr lang="en-US" sz="1200" b="1" baseline="-25000" dirty="0"/>
            </a:p>
          </p:txBody>
        </p:sp>
        <p:sp>
          <p:nvSpPr>
            <p:cNvPr id="108" name="Oval 107"/>
            <p:cNvSpPr/>
            <p:nvPr/>
          </p:nvSpPr>
          <p:spPr>
            <a:xfrm>
              <a:off x="64008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4</a:t>
              </a:r>
              <a:endParaRPr lang="en-US" sz="1200" b="1" baseline="-25000" dirty="0"/>
            </a:p>
          </p:txBody>
        </p:sp>
        <p:sp>
          <p:nvSpPr>
            <p:cNvPr id="109" name="Oval 108"/>
            <p:cNvSpPr/>
            <p:nvPr/>
          </p:nvSpPr>
          <p:spPr>
            <a:xfrm>
              <a:off x="7391400" y="2064895"/>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7</a:t>
              </a:r>
              <a:endParaRPr lang="en-US" sz="1200" b="1" baseline="-25000" dirty="0"/>
            </a:p>
          </p:txBody>
        </p:sp>
        <p:sp>
          <p:nvSpPr>
            <p:cNvPr id="110" name="Oval 109"/>
            <p:cNvSpPr/>
            <p:nvPr/>
          </p:nvSpPr>
          <p:spPr>
            <a:xfrm>
              <a:off x="8229600" y="2057400"/>
              <a:ext cx="609600" cy="449705"/>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O</a:t>
              </a:r>
              <a:r>
                <a:rPr lang="en-US" sz="2400" b="1" baseline="-25000" dirty="0" smtClean="0"/>
                <a:t>8</a:t>
              </a:r>
              <a:endParaRPr lang="en-US" sz="1200" b="1" baseline="-25000" dirty="0"/>
            </a:p>
          </p:txBody>
        </p:sp>
        <p:sp>
          <p:nvSpPr>
            <p:cNvPr id="79" name="Left Arrow 78"/>
            <p:cNvSpPr/>
            <p:nvPr/>
          </p:nvSpPr>
          <p:spPr>
            <a:xfrm>
              <a:off x="4552462" y="2008682"/>
              <a:ext cx="4362938" cy="505918"/>
            </a:xfrm>
            <a:prstGeom prst="leftArrow">
              <a:avLst/>
            </a:prstGeom>
            <a:solidFill>
              <a:srgbClr val="11FBF5">
                <a:alpha val="28627"/>
              </a:srgbClr>
            </a:solidFill>
            <a:ln w="127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
          <p:cNvGrpSpPr/>
          <p:nvPr/>
        </p:nvGrpSpPr>
        <p:grpSpPr>
          <a:xfrm>
            <a:off x="228600" y="1219200"/>
            <a:ext cx="4191000" cy="2667000"/>
            <a:chOff x="1447800" y="1524000"/>
            <a:chExt cx="6052902" cy="2667000"/>
          </a:xfrm>
        </p:grpSpPr>
        <p:sp>
          <p:nvSpPr>
            <p:cNvPr id="5" name="Cube 4"/>
            <p:cNvSpPr/>
            <p:nvPr/>
          </p:nvSpPr>
          <p:spPr>
            <a:xfrm>
              <a:off x="1600200" y="2895600"/>
              <a:ext cx="5638800" cy="1295400"/>
            </a:xfrm>
            <a:prstGeom prst="cube">
              <a:avLst>
                <a:gd name="adj" fmla="val 5866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1905000" y="2667000"/>
              <a:ext cx="838200" cy="7620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057400" y="2362200"/>
              <a:ext cx="457200" cy="457200"/>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rot="19905826">
              <a:off x="2621176" y="2014242"/>
              <a:ext cx="187215" cy="1464004"/>
            </a:xfrm>
            <a:prstGeom prst="cube">
              <a:avLst>
                <a:gd name="adj" fmla="val 2597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876800" y="2667000"/>
              <a:ext cx="1524000" cy="533400"/>
            </a:xfrm>
            <a:prstGeom prst="cube">
              <a:avLst>
                <a:gd name="adj" fmla="val 41135"/>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rot="19167934">
              <a:off x="5178129" y="2133521"/>
              <a:ext cx="1524000" cy="317574"/>
            </a:xfrm>
            <a:prstGeom prst="cube">
              <a:avLst>
                <a:gd name="adj" fmla="val 3828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6477000" y="1524000"/>
              <a:ext cx="381000" cy="1752600"/>
            </a:xfrm>
            <a:prstGeom prst="cub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3581400" y="2590800"/>
              <a:ext cx="990600" cy="838200"/>
            </a:xfrm>
            <a:prstGeom prst="can">
              <a:avLst>
                <a:gd name="adj"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979425">
              <a:off x="3658727" y="2474441"/>
              <a:ext cx="169703"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8929992">
              <a:off x="4423705" y="2360918"/>
              <a:ext cx="106333" cy="26885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2"/>
            </p:cNvCxnSpPr>
            <p:nvPr/>
          </p:nvCxnSpPr>
          <p:spPr>
            <a:xfrm rot="10800000" flipH="1" flipV="1">
              <a:off x="3667982" y="2535834"/>
              <a:ext cx="218218" cy="491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3" idx="6"/>
              <a:endCxn id="12" idx="0"/>
            </p:cNvCxnSpPr>
            <p:nvPr/>
          </p:nvCxnSpPr>
          <p:spPr>
            <a:xfrm>
              <a:off x="3819176" y="2458767"/>
              <a:ext cx="257524" cy="551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rot="5400000">
              <a:off x="3945264" y="2569836"/>
              <a:ext cx="495344" cy="2324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4"/>
            </p:cNvCxnSpPr>
            <p:nvPr/>
          </p:nvCxnSpPr>
          <p:spPr>
            <a:xfrm rot="5400000">
              <a:off x="4266960" y="2667665"/>
              <a:ext cx="380575" cy="22769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62399" y="3581400"/>
              <a:ext cx="676930" cy="523220"/>
            </a:xfrm>
            <a:prstGeom prst="rect">
              <a:avLst/>
            </a:prstGeom>
            <a:noFill/>
          </p:spPr>
          <p:txBody>
            <a:bodyPr wrap="square" rtlCol="0">
              <a:spAutoFit/>
            </a:bodyPr>
            <a:lstStyle/>
            <a:p>
              <a:r>
                <a:rPr lang="en-US" sz="2800" b="1" dirty="0" smtClean="0">
                  <a:solidFill>
                    <a:schemeClr val="bg1"/>
                  </a:solidFill>
                </a:rPr>
                <a:t>O</a:t>
              </a:r>
              <a:endParaRPr lang="en-US" sz="2800" b="1" dirty="0">
                <a:solidFill>
                  <a:schemeClr val="bg1"/>
                </a:solidFill>
              </a:endParaRPr>
            </a:p>
          </p:txBody>
        </p:sp>
        <p:sp>
          <p:nvSpPr>
            <p:cNvPr id="20" name="TextBox 19"/>
            <p:cNvSpPr txBox="1"/>
            <p:nvPr/>
          </p:nvSpPr>
          <p:spPr>
            <a:xfrm>
              <a:off x="1447800" y="2895600"/>
              <a:ext cx="685800" cy="338554"/>
            </a:xfrm>
            <a:prstGeom prst="rect">
              <a:avLst/>
            </a:prstGeom>
            <a:noFill/>
          </p:spPr>
          <p:txBody>
            <a:bodyPr wrap="square" rtlCol="0">
              <a:spAutoFit/>
            </a:bodyPr>
            <a:lstStyle/>
            <a:p>
              <a:r>
                <a:rPr lang="en-US" sz="1600" b="1" dirty="0" smtClean="0"/>
                <a:t>O</a:t>
              </a:r>
              <a:r>
                <a:rPr lang="en-US" sz="1600" b="1" baseline="-25000" dirty="0" smtClean="0"/>
                <a:t>1</a:t>
              </a:r>
              <a:endParaRPr lang="en-US" sz="1600" b="1" baseline="-25000" dirty="0"/>
            </a:p>
          </p:txBody>
        </p:sp>
        <p:sp>
          <p:nvSpPr>
            <p:cNvPr id="21" name="TextBox 20"/>
            <p:cNvSpPr txBox="1"/>
            <p:nvPr/>
          </p:nvSpPr>
          <p:spPr>
            <a:xfrm>
              <a:off x="3810000" y="2971800"/>
              <a:ext cx="719277" cy="338554"/>
            </a:xfrm>
            <a:prstGeom prst="rect">
              <a:avLst/>
            </a:prstGeom>
            <a:noFill/>
          </p:spPr>
          <p:txBody>
            <a:bodyPr wrap="square" rtlCol="0">
              <a:spAutoFit/>
            </a:bodyPr>
            <a:lstStyle/>
            <a:p>
              <a:pPr algn="ctr"/>
              <a:r>
                <a:rPr lang="en-US" sz="1600" b="1" dirty="0"/>
                <a:t>O</a:t>
              </a:r>
              <a:r>
                <a:rPr lang="en-US" sz="1600" b="1" baseline="-25000" dirty="0"/>
                <a:t>4</a:t>
              </a:r>
            </a:p>
          </p:txBody>
        </p:sp>
        <p:sp>
          <p:nvSpPr>
            <p:cNvPr id="22" name="TextBox 21"/>
            <p:cNvSpPr txBox="1"/>
            <p:nvPr/>
          </p:nvSpPr>
          <p:spPr>
            <a:xfrm>
              <a:off x="1524000" y="2209800"/>
              <a:ext cx="7239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2</a:t>
              </a:r>
            </a:p>
          </p:txBody>
        </p:sp>
        <p:sp>
          <p:nvSpPr>
            <p:cNvPr id="23" name="TextBox 22"/>
            <p:cNvSpPr txBox="1"/>
            <p:nvPr/>
          </p:nvSpPr>
          <p:spPr>
            <a:xfrm>
              <a:off x="2370693" y="2191435"/>
              <a:ext cx="727898"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3</a:t>
              </a:r>
            </a:p>
          </p:txBody>
        </p:sp>
        <p:sp>
          <p:nvSpPr>
            <p:cNvPr id="24" name="TextBox 23"/>
            <p:cNvSpPr txBox="1"/>
            <p:nvPr/>
          </p:nvSpPr>
          <p:spPr>
            <a:xfrm>
              <a:off x="3429001" y="2099846"/>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5</a:t>
              </a:r>
            </a:p>
          </p:txBody>
        </p:sp>
        <p:sp>
          <p:nvSpPr>
            <p:cNvPr id="25" name="TextBox 24"/>
            <p:cNvSpPr txBox="1"/>
            <p:nvPr/>
          </p:nvSpPr>
          <p:spPr>
            <a:xfrm>
              <a:off x="4267200" y="2057400"/>
              <a:ext cx="6096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6</a:t>
              </a:r>
            </a:p>
          </p:txBody>
        </p:sp>
        <p:sp>
          <p:nvSpPr>
            <p:cNvPr id="26" name="TextBox 25"/>
            <p:cNvSpPr txBox="1"/>
            <p:nvPr/>
          </p:nvSpPr>
          <p:spPr>
            <a:xfrm>
              <a:off x="5257799" y="1810435"/>
              <a:ext cx="7620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9</a:t>
              </a:r>
            </a:p>
          </p:txBody>
        </p:sp>
        <p:sp>
          <p:nvSpPr>
            <p:cNvPr id="27" name="TextBox 26"/>
            <p:cNvSpPr txBox="1"/>
            <p:nvPr/>
          </p:nvSpPr>
          <p:spPr>
            <a:xfrm>
              <a:off x="5105400" y="2895600"/>
              <a:ext cx="685800" cy="338554"/>
            </a:xfrm>
            <a:prstGeom prst="rect">
              <a:avLst/>
            </a:prstGeom>
            <a:noFill/>
          </p:spPr>
          <p:txBody>
            <a:bodyPr wrap="square" rtlCol="0">
              <a:spAutoFit/>
            </a:bodyPr>
            <a:lstStyle>
              <a:defPPr>
                <a:defRPr lang="en-US"/>
              </a:defPPr>
              <a:lvl1pPr algn="ctr">
                <a:defRPr sz="2400" b="1"/>
              </a:lvl1pPr>
            </a:lstStyle>
            <a:p>
              <a:r>
                <a:rPr lang="en-US" sz="1600" dirty="0"/>
                <a:t>O</a:t>
              </a:r>
              <a:r>
                <a:rPr lang="en-US" sz="1600" baseline="-25000" dirty="0"/>
                <a:t>7</a:t>
              </a:r>
            </a:p>
          </p:txBody>
        </p:sp>
        <p:sp>
          <p:nvSpPr>
            <p:cNvPr id="28" name="TextBox 27"/>
            <p:cNvSpPr txBox="1"/>
            <p:nvPr/>
          </p:nvSpPr>
          <p:spPr>
            <a:xfrm>
              <a:off x="6709096" y="2191434"/>
              <a:ext cx="791606" cy="338554"/>
            </a:xfrm>
            <a:prstGeom prst="rect">
              <a:avLst/>
            </a:prstGeom>
            <a:noFill/>
          </p:spPr>
          <p:txBody>
            <a:bodyPr wrap="square" rtlCol="0">
              <a:spAutoFit/>
            </a:bodyPr>
            <a:lstStyle>
              <a:defPPr>
                <a:defRPr lang="en-US"/>
              </a:defPPr>
              <a:lvl1pPr algn="ctr">
                <a:defRPr sz="2400" b="1"/>
              </a:lvl1pPr>
            </a:lstStyle>
            <a:p>
              <a:pPr algn="r"/>
              <a:r>
                <a:rPr lang="en-US" sz="1600" dirty="0"/>
                <a:t>O</a:t>
              </a:r>
              <a:r>
                <a:rPr lang="en-US" sz="1600" baseline="-25000" dirty="0"/>
                <a:t>8</a:t>
              </a:r>
            </a:p>
          </p:txBody>
        </p:sp>
      </p:grpSp>
      <p:sp>
        <p:nvSpPr>
          <p:cNvPr id="107" name="TextBox 106"/>
          <p:cNvSpPr txBox="1"/>
          <p:nvPr/>
        </p:nvSpPr>
        <p:spPr>
          <a:xfrm>
            <a:off x="914400" y="381000"/>
            <a:ext cx="3962400" cy="461665"/>
          </a:xfrm>
          <a:prstGeom prst="rect">
            <a:avLst/>
          </a:prstGeom>
          <a:noFill/>
        </p:spPr>
        <p:txBody>
          <a:bodyPr wrap="square" rtlCol="0">
            <a:spAutoFit/>
          </a:bodyPr>
          <a:lstStyle/>
          <a:p>
            <a:r>
              <a:rPr lang="en-US" sz="2400" i="1" dirty="0" smtClean="0">
                <a:solidFill>
                  <a:srgbClr val="0000FF"/>
                </a:solidFill>
              </a:rPr>
              <a:t>Support Order Prediction…</a:t>
            </a:r>
            <a:endParaRPr lang="en-US" sz="2400" i="1" dirty="0">
              <a:solidFill>
                <a:srgbClr val="0000FF"/>
              </a:solidFill>
            </a:endParaRPr>
          </a:p>
        </p:txBody>
      </p:sp>
      <p:sp>
        <p:nvSpPr>
          <p:cNvPr id="116" name="Rounded Rectangle 115"/>
          <p:cNvSpPr/>
          <p:nvPr/>
        </p:nvSpPr>
        <p:spPr>
          <a:xfrm>
            <a:off x="304800" y="4191000"/>
            <a:ext cx="2514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Build Tree of Support </a:t>
            </a:r>
            <a:endParaRPr lang="en-US" i="1" dirty="0">
              <a:solidFill>
                <a:schemeClr val="tx1"/>
              </a:solidFill>
            </a:endParaRPr>
          </a:p>
        </p:txBody>
      </p:sp>
      <p:sp>
        <p:nvSpPr>
          <p:cNvPr id="117" name="Rounded Rectangle 116"/>
          <p:cNvSpPr/>
          <p:nvPr/>
        </p:nvSpPr>
        <p:spPr>
          <a:xfrm>
            <a:off x="304800" y="4648200"/>
            <a:ext cx="3200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Prune the redundant edges</a:t>
            </a:r>
            <a:endParaRPr lang="en-US" i="1" dirty="0">
              <a:solidFill>
                <a:schemeClr val="tx1"/>
              </a:solidFill>
            </a:endParaRPr>
          </a:p>
        </p:txBody>
      </p:sp>
      <p:sp>
        <p:nvSpPr>
          <p:cNvPr id="118" name="Rounded Rectangle 117"/>
          <p:cNvSpPr/>
          <p:nvPr/>
        </p:nvSpPr>
        <p:spPr>
          <a:xfrm>
            <a:off x="304800" y="5105400"/>
            <a:ext cx="38862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Skip the contained objects</a:t>
            </a:r>
            <a:endParaRPr lang="en-US" i="1" dirty="0">
              <a:solidFill>
                <a:schemeClr val="tx1"/>
              </a:solidFill>
            </a:endParaRPr>
          </a:p>
        </p:txBody>
      </p:sp>
      <p:sp>
        <p:nvSpPr>
          <p:cNvPr id="119" name="Rounded Rectangle 118"/>
          <p:cNvSpPr/>
          <p:nvPr/>
        </p:nvSpPr>
        <p:spPr>
          <a:xfrm>
            <a:off x="304800" y="5562600"/>
            <a:ext cx="48006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smtClean="0">
                <a:solidFill>
                  <a:schemeClr val="tx1"/>
                </a:solidFill>
              </a:rPr>
              <a:t>Perform Reverse Level Order Tree Traversal</a:t>
            </a:r>
            <a:endParaRPr lang="en-US" i="1" dirty="0">
              <a:solidFill>
                <a:schemeClr val="tx1"/>
              </a:solidFill>
            </a:endParaRPr>
          </a:p>
        </p:txBody>
      </p:sp>
      <p:sp>
        <p:nvSpPr>
          <p:cNvPr id="115" name="Rounded Rectangle 114"/>
          <p:cNvSpPr/>
          <p:nvPr/>
        </p:nvSpPr>
        <p:spPr>
          <a:xfrm>
            <a:off x="304800" y="6019800"/>
            <a:ext cx="75438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0000CC"/>
                </a:solidFill>
              </a:rPr>
              <a:t>Support Order</a:t>
            </a:r>
            <a:r>
              <a:rPr lang="en-US" b="1" dirty="0" smtClean="0">
                <a:solidFill>
                  <a:schemeClr val="tx1"/>
                </a:solidFill>
              </a:rPr>
              <a:t>: </a:t>
            </a:r>
            <a:r>
              <a:rPr lang="pt-BR" sz="2400" dirty="0" smtClean="0">
                <a:solidFill>
                  <a:schemeClr val="tx1"/>
                </a:solidFill>
                <a:latin typeface="CMMI10"/>
              </a:rPr>
              <a:t>O</a:t>
            </a:r>
            <a:r>
              <a:rPr lang="pt-BR" sz="1000" dirty="0" smtClean="0">
                <a:solidFill>
                  <a:schemeClr val="tx1"/>
                </a:solidFill>
                <a:latin typeface="CMR7"/>
              </a:rPr>
              <a:t>3 </a:t>
            </a:r>
            <a:r>
              <a:rPr lang="pt-BR" sz="1000" dirty="0" smtClean="0">
                <a:solidFill>
                  <a:schemeClr val="tx1"/>
                </a:solidFill>
                <a:latin typeface="CMSY10"/>
              </a:rPr>
              <a:t> </a:t>
            </a:r>
            <a:r>
              <a:rPr lang="pt-BR" sz="2400" dirty="0" smtClean="0">
                <a:solidFill>
                  <a:schemeClr val="tx1"/>
                </a:solidFill>
                <a:latin typeface="Times New Roman"/>
                <a:cs typeface="Times New Roman"/>
              </a:rPr>
              <a:t>→</a:t>
            </a:r>
            <a:r>
              <a:rPr lang="pt-BR" sz="2400" dirty="0" smtClean="0">
                <a:solidFill>
                  <a:schemeClr val="tx1"/>
                </a:solidFill>
                <a:latin typeface="CMSY10"/>
              </a:rPr>
              <a:t> </a:t>
            </a:r>
            <a:r>
              <a:rPr lang="pt-BR" sz="2400" dirty="0" smtClean="0">
                <a:solidFill>
                  <a:schemeClr val="tx1"/>
                </a:solidFill>
                <a:latin typeface="CMMI10"/>
              </a:rPr>
              <a:t>O</a:t>
            </a:r>
            <a:r>
              <a:rPr lang="pt-BR" sz="1000" dirty="0" smtClean="0">
                <a:solidFill>
                  <a:schemeClr val="tx1"/>
                </a:solidFill>
                <a:latin typeface="CMR7"/>
              </a:rPr>
              <a:t>9 </a:t>
            </a:r>
            <a:r>
              <a:rPr lang="pt-BR" sz="2400" dirty="0" smtClean="0">
                <a:solidFill>
                  <a:schemeClr val="tx1"/>
                </a:solidFill>
                <a:latin typeface="Times New Roman"/>
                <a:cs typeface="Times New Roman"/>
              </a:rPr>
              <a:t>→</a:t>
            </a:r>
            <a:r>
              <a:rPr lang="pt-BR" sz="2400" dirty="0" smtClean="0">
                <a:solidFill>
                  <a:schemeClr val="tx1"/>
                </a:solidFill>
                <a:latin typeface="CMSY10"/>
              </a:rPr>
              <a:t> </a:t>
            </a:r>
            <a:r>
              <a:rPr lang="pt-BR" sz="2400" dirty="0" smtClean="0">
                <a:solidFill>
                  <a:schemeClr val="tx1"/>
                </a:solidFill>
                <a:latin typeface="CMMI10"/>
              </a:rPr>
              <a:t>O</a:t>
            </a:r>
            <a:r>
              <a:rPr lang="pt-BR" sz="1000" dirty="0" smtClean="0">
                <a:solidFill>
                  <a:schemeClr val="tx1"/>
                </a:solidFill>
                <a:latin typeface="CMR7"/>
              </a:rPr>
              <a:t>2 </a:t>
            </a:r>
            <a:r>
              <a:rPr lang="pt-BR" sz="2400" dirty="0" smtClean="0">
                <a:solidFill>
                  <a:schemeClr val="tx1"/>
                </a:solidFill>
                <a:latin typeface="Times New Roman"/>
                <a:cs typeface="Times New Roman"/>
              </a:rPr>
              <a:t>→</a:t>
            </a:r>
            <a:r>
              <a:rPr lang="pt-BR" sz="2400" dirty="0" smtClean="0">
                <a:solidFill>
                  <a:schemeClr val="tx1"/>
                </a:solidFill>
                <a:latin typeface="CMSY10"/>
              </a:rPr>
              <a:t> </a:t>
            </a:r>
            <a:r>
              <a:rPr lang="pt-BR" sz="2400" dirty="0" smtClean="0">
                <a:solidFill>
                  <a:schemeClr val="tx1"/>
                </a:solidFill>
                <a:latin typeface="CMMI10"/>
              </a:rPr>
              <a:t>O</a:t>
            </a:r>
            <a:r>
              <a:rPr lang="pt-BR" sz="1000" dirty="0" smtClean="0">
                <a:solidFill>
                  <a:schemeClr val="tx1"/>
                </a:solidFill>
                <a:latin typeface="CMR7"/>
              </a:rPr>
              <a:t>8 </a:t>
            </a:r>
            <a:r>
              <a:rPr lang="pt-BR" sz="2400" dirty="0" smtClean="0">
                <a:solidFill>
                  <a:schemeClr val="tx1"/>
                </a:solidFill>
                <a:latin typeface="Times New Roman"/>
                <a:cs typeface="Times New Roman"/>
              </a:rPr>
              <a:t>→</a:t>
            </a:r>
            <a:r>
              <a:rPr lang="pt-BR" sz="2400" dirty="0" smtClean="0">
                <a:solidFill>
                  <a:schemeClr val="tx1"/>
                </a:solidFill>
                <a:latin typeface="CMSY10"/>
              </a:rPr>
              <a:t> </a:t>
            </a:r>
            <a:r>
              <a:rPr lang="pt-BR" sz="2400" dirty="0" smtClean="0">
                <a:solidFill>
                  <a:schemeClr val="tx1"/>
                </a:solidFill>
                <a:latin typeface="CMMI10"/>
              </a:rPr>
              <a:t>O</a:t>
            </a:r>
            <a:r>
              <a:rPr lang="pt-BR" sz="1000" dirty="0" smtClean="0">
                <a:solidFill>
                  <a:schemeClr val="tx1"/>
                </a:solidFill>
                <a:latin typeface="CMR7"/>
              </a:rPr>
              <a:t>7 </a:t>
            </a:r>
            <a:r>
              <a:rPr lang="pt-BR" sz="2400" dirty="0" smtClean="0">
                <a:solidFill>
                  <a:schemeClr val="tx1"/>
                </a:solidFill>
                <a:latin typeface="Times New Roman"/>
                <a:cs typeface="Times New Roman"/>
              </a:rPr>
              <a:t>→</a:t>
            </a:r>
            <a:r>
              <a:rPr lang="pt-BR" sz="2400" dirty="0" smtClean="0">
                <a:solidFill>
                  <a:schemeClr val="tx1"/>
                </a:solidFill>
                <a:latin typeface="CMSY10"/>
              </a:rPr>
              <a:t> </a:t>
            </a:r>
            <a:r>
              <a:rPr lang="pt-BR" sz="2400" dirty="0" smtClean="0">
                <a:solidFill>
                  <a:schemeClr val="tx1"/>
                </a:solidFill>
                <a:latin typeface="CMMI10"/>
              </a:rPr>
              <a:t>O</a:t>
            </a:r>
            <a:r>
              <a:rPr lang="pt-BR" sz="1000" dirty="0" smtClean="0">
                <a:solidFill>
                  <a:schemeClr val="tx1"/>
                </a:solidFill>
                <a:latin typeface="CMR7"/>
              </a:rPr>
              <a:t>4 </a:t>
            </a:r>
            <a:r>
              <a:rPr lang="pt-BR" sz="2400" dirty="0" smtClean="0">
                <a:solidFill>
                  <a:schemeClr val="tx1"/>
                </a:solidFill>
                <a:latin typeface="Times New Roman"/>
                <a:cs typeface="Times New Roman"/>
              </a:rPr>
              <a:t>→</a:t>
            </a:r>
            <a:r>
              <a:rPr lang="pt-BR" sz="2400" dirty="0" smtClean="0">
                <a:solidFill>
                  <a:schemeClr val="tx1"/>
                </a:solidFill>
                <a:latin typeface="CMSY10"/>
              </a:rPr>
              <a:t> </a:t>
            </a:r>
            <a:r>
              <a:rPr lang="pt-BR" sz="2400" dirty="0" smtClean="0">
                <a:solidFill>
                  <a:schemeClr val="tx1"/>
                </a:solidFill>
                <a:latin typeface="CMMI10"/>
              </a:rPr>
              <a:t>O</a:t>
            </a:r>
            <a:r>
              <a:rPr lang="pt-BR" sz="1000" dirty="0" smtClean="0">
                <a:solidFill>
                  <a:schemeClr val="tx1"/>
                </a:solidFill>
                <a:latin typeface="CMR7"/>
              </a:rPr>
              <a:t>1 </a:t>
            </a:r>
            <a:r>
              <a:rPr lang="pt-BR" sz="2400" dirty="0" smtClean="0">
                <a:solidFill>
                  <a:schemeClr val="tx1"/>
                </a:solidFill>
                <a:latin typeface="Times New Roman"/>
                <a:cs typeface="Times New Roman"/>
              </a:rPr>
              <a:t>→</a:t>
            </a:r>
            <a:r>
              <a:rPr lang="pt-BR" sz="2400" dirty="0" smtClean="0">
                <a:solidFill>
                  <a:schemeClr val="tx1"/>
                </a:solidFill>
                <a:latin typeface="CMSY10"/>
              </a:rPr>
              <a:t> </a:t>
            </a:r>
            <a:r>
              <a:rPr lang="pt-BR" sz="2400" dirty="0" smtClean="0">
                <a:solidFill>
                  <a:schemeClr val="tx1"/>
                </a:solidFill>
                <a:latin typeface="CMMI10"/>
              </a:rPr>
              <a:t>O</a:t>
            </a:r>
            <a:endParaRPr lang="en-US" i="1" dirty="0">
              <a:solidFill>
                <a:schemeClr val="tx1"/>
              </a:solidFill>
            </a:endParaRPr>
          </a:p>
        </p:txBody>
      </p:sp>
    </p:spTree>
  </p:cSld>
  <p:clrMapOvr>
    <a:masterClrMapping/>
  </p:clrMapOvr>
  <p:transition advTm="3682"/>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228600"/>
            <a:ext cx="5257800" cy="707886"/>
          </a:xfrm>
          <a:prstGeom prst="rect">
            <a:avLst/>
          </a:prstGeom>
          <a:noFill/>
        </p:spPr>
        <p:txBody>
          <a:bodyPr wrap="square" rtlCol="0">
            <a:spAutoFit/>
          </a:bodyPr>
          <a:lstStyle/>
          <a:p>
            <a:pPr lvl="0"/>
            <a:r>
              <a:rPr lang="en-US" sz="2000" i="1" dirty="0" smtClean="0">
                <a:solidFill>
                  <a:srgbClr val="0000FF"/>
                </a:solidFill>
              </a:rPr>
              <a:t>Results on Multiple Object Support Inference and Support Order Prediction</a:t>
            </a:r>
          </a:p>
        </p:txBody>
      </p:sp>
      <p:sp>
        <p:nvSpPr>
          <p:cNvPr id="3" name="Rounded Rectangle 2"/>
          <p:cNvSpPr/>
          <p:nvPr/>
        </p:nvSpPr>
        <p:spPr>
          <a:xfrm>
            <a:off x="1524000" y="5943600"/>
            <a:ext cx="1524000" cy="8382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Input Images</a:t>
            </a:r>
            <a:endParaRPr lang="en-US" i="1" dirty="0">
              <a:solidFill>
                <a:schemeClr val="tx1"/>
              </a:solidFill>
            </a:endParaRPr>
          </a:p>
        </p:txBody>
      </p:sp>
      <p:pic>
        <p:nvPicPr>
          <p:cNvPr id="6" name="Picture 5" descr="rgb_000027.png"/>
          <p:cNvPicPr>
            <a:picLocks noChangeAspect="1"/>
          </p:cNvPicPr>
          <p:nvPr/>
        </p:nvPicPr>
        <p:blipFill>
          <a:blip r:embed="rId3" cstate="print"/>
          <a:stretch>
            <a:fillRect/>
          </a:stretch>
        </p:blipFill>
        <p:spPr>
          <a:xfrm>
            <a:off x="1571003" y="3505201"/>
            <a:ext cx="1400797" cy="1066799"/>
          </a:xfrm>
          <a:prstGeom prst="rect">
            <a:avLst/>
          </a:prstGeom>
        </p:spPr>
      </p:pic>
      <p:pic>
        <p:nvPicPr>
          <p:cNvPr id="7" name="Picture 6" descr="rgb_001456.png"/>
          <p:cNvPicPr>
            <a:picLocks noChangeAspect="1"/>
          </p:cNvPicPr>
          <p:nvPr/>
        </p:nvPicPr>
        <p:blipFill>
          <a:blip r:embed="rId4" cstate="print"/>
          <a:stretch>
            <a:fillRect/>
          </a:stretch>
        </p:blipFill>
        <p:spPr>
          <a:xfrm>
            <a:off x="1571003" y="1066801"/>
            <a:ext cx="1400797" cy="1066799"/>
          </a:xfrm>
          <a:prstGeom prst="rect">
            <a:avLst/>
          </a:prstGeom>
        </p:spPr>
      </p:pic>
      <p:pic>
        <p:nvPicPr>
          <p:cNvPr id="8" name="Picture 7" descr="rgb_001458.png"/>
          <p:cNvPicPr>
            <a:picLocks noChangeAspect="1"/>
          </p:cNvPicPr>
          <p:nvPr/>
        </p:nvPicPr>
        <p:blipFill>
          <a:blip r:embed="rId5" cstate="print"/>
          <a:stretch>
            <a:fillRect/>
          </a:stretch>
        </p:blipFill>
        <p:spPr>
          <a:xfrm>
            <a:off x="1571002" y="4800601"/>
            <a:ext cx="1400797" cy="1066799"/>
          </a:xfrm>
          <a:prstGeom prst="rect">
            <a:avLst/>
          </a:prstGeom>
        </p:spPr>
      </p:pic>
      <p:pic>
        <p:nvPicPr>
          <p:cNvPr id="9" name="Picture 8" descr="rgb_001468.png"/>
          <p:cNvPicPr>
            <a:picLocks noChangeAspect="1"/>
          </p:cNvPicPr>
          <p:nvPr/>
        </p:nvPicPr>
        <p:blipFill>
          <a:blip r:embed="rId6" cstate="print"/>
          <a:stretch>
            <a:fillRect/>
          </a:stretch>
        </p:blipFill>
        <p:spPr>
          <a:xfrm>
            <a:off x="1571002" y="2286001"/>
            <a:ext cx="1400797" cy="1066799"/>
          </a:xfrm>
          <a:prstGeom prst="rect">
            <a:avLst/>
          </a:prstGeom>
        </p:spPr>
      </p:pic>
      <p:pic>
        <p:nvPicPr>
          <p:cNvPr id="10" name="Picture 9" descr="region_000027_1.png"/>
          <p:cNvPicPr>
            <a:picLocks noChangeAspect="1"/>
          </p:cNvPicPr>
          <p:nvPr/>
        </p:nvPicPr>
        <p:blipFill>
          <a:blip r:embed="rId7" cstate="print"/>
          <a:stretch>
            <a:fillRect/>
          </a:stretch>
        </p:blipFill>
        <p:spPr>
          <a:xfrm>
            <a:off x="3657600" y="3505200"/>
            <a:ext cx="1453687" cy="1067204"/>
          </a:xfrm>
          <a:prstGeom prst="rect">
            <a:avLst/>
          </a:prstGeom>
        </p:spPr>
      </p:pic>
      <p:pic>
        <p:nvPicPr>
          <p:cNvPr id="11" name="Picture 10" descr="region_001456_1.png"/>
          <p:cNvPicPr>
            <a:picLocks noChangeAspect="1"/>
          </p:cNvPicPr>
          <p:nvPr/>
        </p:nvPicPr>
        <p:blipFill>
          <a:blip r:embed="rId8" cstate="print"/>
          <a:stretch>
            <a:fillRect/>
          </a:stretch>
        </p:blipFill>
        <p:spPr>
          <a:xfrm>
            <a:off x="3657601" y="1066800"/>
            <a:ext cx="1462486" cy="1066800"/>
          </a:xfrm>
          <a:prstGeom prst="rect">
            <a:avLst/>
          </a:prstGeom>
        </p:spPr>
      </p:pic>
      <p:pic>
        <p:nvPicPr>
          <p:cNvPr id="12" name="Picture 11" descr="region_001458_2.png"/>
          <p:cNvPicPr>
            <a:picLocks noChangeAspect="1"/>
          </p:cNvPicPr>
          <p:nvPr/>
        </p:nvPicPr>
        <p:blipFill>
          <a:blip r:embed="rId9" cstate="print"/>
          <a:stretch>
            <a:fillRect/>
          </a:stretch>
        </p:blipFill>
        <p:spPr>
          <a:xfrm>
            <a:off x="3657600" y="4800600"/>
            <a:ext cx="1447800" cy="1066800"/>
          </a:xfrm>
          <a:prstGeom prst="rect">
            <a:avLst/>
          </a:prstGeom>
        </p:spPr>
      </p:pic>
      <p:pic>
        <p:nvPicPr>
          <p:cNvPr id="13" name="Picture 12" descr="region_001468_1.png"/>
          <p:cNvPicPr>
            <a:picLocks noChangeAspect="1"/>
          </p:cNvPicPr>
          <p:nvPr/>
        </p:nvPicPr>
        <p:blipFill>
          <a:blip r:embed="rId10"/>
          <a:stretch>
            <a:fillRect/>
          </a:stretch>
        </p:blipFill>
        <p:spPr>
          <a:xfrm>
            <a:off x="3657600" y="2286000"/>
            <a:ext cx="1447799" cy="1066800"/>
          </a:xfrm>
          <a:prstGeom prst="rect">
            <a:avLst/>
          </a:prstGeom>
        </p:spPr>
      </p:pic>
      <p:pic>
        <p:nvPicPr>
          <p:cNvPr id="16" name="Picture 15" descr="region_000027_1.png"/>
          <p:cNvPicPr>
            <a:picLocks noChangeAspect="1"/>
          </p:cNvPicPr>
          <p:nvPr/>
        </p:nvPicPr>
        <p:blipFill>
          <a:blip r:embed="rId11"/>
          <a:stretch>
            <a:fillRect/>
          </a:stretch>
        </p:blipFill>
        <p:spPr>
          <a:xfrm>
            <a:off x="5715000" y="3614181"/>
            <a:ext cx="1447800" cy="1034020"/>
          </a:xfrm>
          <a:prstGeom prst="rect">
            <a:avLst/>
          </a:prstGeom>
        </p:spPr>
      </p:pic>
      <p:pic>
        <p:nvPicPr>
          <p:cNvPr id="17" name="Picture 16" descr="region_001456_1.png"/>
          <p:cNvPicPr>
            <a:picLocks noChangeAspect="1"/>
          </p:cNvPicPr>
          <p:nvPr/>
        </p:nvPicPr>
        <p:blipFill>
          <a:blip r:embed="rId12" cstate="print"/>
          <a:stretch>
            <a:fillRect/>
          </a:stretch>
        </p:blipFill>
        <p:spPr>
          <a:xfrm>
            <a:off x="5715000" y="1096758"/>
            <a:ext cx="1447800" cy="1036842"/>
          </a:xfrm>
          <a:prstGeom prst="rect">
            <a:avLst/>
          </a:prstGeom>
        </p:spPr>
      </p:pic>
      <p:pic>
        <p:nvPicPr>
          <p:cNvPr id="18" name="Picture 17" descr="region_001458_2.png"/>
          <p:cNvPicPr>
            <a:picLocks noChangeAspect="1"/>
          </p:cNvPicPr>
          <p:nvPr/>
        </p:nvPicPr>
        <p:blipFill>
          <a:blip r:embed="rId13" cstate="print"/>
          <a:stretch>
            <a:fillRect/>
          </a:stretch>
        </p:blipFill>
        <p:spPr>
          <a:xfrm>
            <a:off x="5638800" y="4800600"/>
            <a:ext cx="1524000" cy="1066800"/>
          </a:xfrm>
          <a:prstGeom prst="rect">
            <a:avLst/>
          </a:prstGeom>
        </p:spPr>
      </p:pic>
      <p:pic>
        <p:nvPicPr>
          <p:cNvPr id="19" name="Picture 18" descr="region_001468_1.png"/>
          <p:cNvPicPr>
            <a:picLocks noChangeAspect="1"/>
          </p:cNvPicPr>
          <p:nvPr/>
        </p:nvPicPr>
        <p:blipFill>
          <a:blip r:embed="rId14"/>
          <a:stretch>
            <a:fillRect/>
          </a:stretch>
        </p:blipFill>
        <p:spPr>
          <a:xfrm>
            <a:off x="5715000" y="2286000"/>
            <a:ext cx="1447800" cy="1175780"/>
          </a:xfrm>
          <a:prstGeom prst="rect">
            <a:avLst/>
          </a:prstGeom>
        </p:spPr>
      </p:pic>
      <p:sp>
        <p:nvSpPr>
          <p:cNvPr id="20" name="Rounded Rectangle 19"/>
          <p:cNvSpPr/>
          <p:nvPr/>
        </p:nvSpPr>
        <p:spPr>
          <a:xfrm>
            <a:off x="3581400" y="5943600"/>
            <a:ext cx="1600200" cy="8382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Rule based Inference</a:t>
            </a:r>
            <a:endParaRPr lang="en-US" i="1" dirty="0">
              <a:solidFill>
                <a:schemeClr val="tx1"/>
              </a:solidFill>
            </a:endParaRPr>
          </a:p>
        </p:txBody>
      </p:sp>
      <p:sp>
        <p:nvSpPr>
          <p:cNvPr id="21" name="Rounded Rectangle 20"/>
          <p:cNvSpPr/>
          <p:nvPr/>
        </p:nvSpPr>
        <p:spPr>
          <a:xfrm>
            <a:off x="5562600" y="5943600"/>
            <a:ext cx="1524000" cy="8382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MAP Inference</a:t>
            </a:r>
            <a:endParaRPr lang="en-US" i="1" dirty="0">
              <a:solidFill>
                <a:schemeClr val="tx1"/>
              </a:solidFill>
            </a:endParaRPr>
          </a:p>
        </p:txBody>
      </p:sp>
      <p:sp>
        <p:nvSpPr>
          <p:cNvPr id="22" name="TextBox 21"/>
          <p:cNvSpPr txBox="1"/>
          <p:nvPr/>
        </p:nvSpPr>
        <p:spPr>
          <a:xfrm>
            <a:off x="7553700" y="1219200"/>
            <a:ext cx="1447800" cy="307777"/>
          </a:xfrm>
          <a:prstGeom prst="rect">
            <a:avLst/>
          </a:prstGeom>
          <a:noFill/>
        </p:spPr>
        <p:txBody>
          <a:bodyPr wrap="square" rtlCol="0">
            <a:spAutoFit/>
          </a:bodyPr>
          <a:lstStyle/>
          <a:p>
            <a:r>
              <a:rPr lang="en-US" sz="1400" dirty="0" smtClean="0">
                <a:solidFill>
                  <a:srgbClr val="0000CC"/>
                </a:solidFill>
              </a:rPr>
              <a:t>R: </a:t>
            </a:r>
            <a:r>
              <a:rPr lang="en-US" sz="1400" dirty="0" smtClean="0"/>
              <a:t>5 10 6 </a:t>
            </a:r>
            <a:r>
              <a:rPr lang="en-US" sz="1400" b="1" dirty="0" smtClean="0"/>
              <a:t>7</a:t>
            </a:r>
            <a:endParaRPr lang="en-US" sz="1400" b="1" dirty="0"/>
          </a:p>
        </p:txBody>
      </p:sp>
      <p:sp>
        <p:nvSpPr>
          <p:cNvPr id="23" name="TextBox 22"/>
          <p:cNvSpPr txBox="1"/>
          <p:nvPr/>
        </p:nvSpPr>
        <p:spPr>
          <a:xfrm>
            <a:off x="7553700" y="1611868"/>
            <a:ext cx="1447800" cy="307777"/>
          </a:xfrm>
          <a:prstGeom prst="rect">
            <a:avLst/>
          </a:prstGeom>
          <a:noFill/>
        </p:spPr>
        <p:txBody>
          <a:bodyPr wrap="square" rtlCol="0">
            <a:spAutoFit/>
          </a:bodyPr>
          <a:lstStyle/>
          <a:p>
            <a:r>
              <a:rPr lang="en-US" sz="1400" dirty="0" smtClean="0">
                <a:solidFill>
                  <a:srgbClr val="0000CC"/>
                </a:solidFill>
              </a:rPr>
              <a:t>M: </a:t>
            </a:r>
            <a:r>
              <a:rPr lang="en-US" sz="1400" dirty="0" smtClean="0"/>
              <a:t>5 10 6 </a:t>
            </a:r>
            <a:r>
              <a:rPr lang="en-US" sz="1400" b="1" dirty="0" smtClean="0"/>
              <a:t>7</a:t>
            </a:r>
            <a:endParaRPr lang="en-US" sz="1400" b="1" dirty="0"/>
          </a:p>
        </p:txBody>
      </p:sp>
      <p:sp>
        <p:nvSpPr>
          <p:cNvPr id="24" name="TextBox 23"/>
          <p:cNvSpPr txBox="1"/>
          <p:nvPr/>
        </p:nvSpPr>
        <p:spPr>
          <a:xfrm>
            <a:off x="7553700" y="2362200"/>
            <a:ext cx="1447800" cy="307777"/>
          </a:xfrm>
          <a:prstGeom prst="rect">
            <a:avLst/>
          </a:prstGeom>
          <a:noFill/>
        </p:spPr>
        <p:txBody>
          <a:bodyPr wrap="square" rtlCol="0">
            <a:spAutoFit/>
          </a:bodyPr>
          <a:lstStyle/>
          <a:p>
            <a:r>
              <a:rPr lang="en-US" sz="1400" dirty="0" smtClean="0">
                <a:solidFill>
                  <a:srgbClr val="0000CC"/>
                </a:solidFill>
              </a:rPr>
              <a:t>R: </a:t>
            </a:r>
            <a:r>
              <a:rPr lang="en-US" sz="1400" dirty="0" smtClean="0"/>
              <a:t>6 13 12 5 </a:t>
            </a:r>
            <a:r>
              <a:rPr lang="en-US" sz="1400" b="1" dirty="0" smtClean="0"/>
              <a:t>11</a:t>
            </a:r>
            <a:endParaRPr lang="en-US" sz="1400" b="1" dirty="0"/>
          </a:p>
        </p:txBody>
      </p:sp>
      <p:sp>
        <p:nvSpPr>
          <p:cNvPr id="25" name="TextBox 24"/>
          <p:cNvSpPr txBox="1"/>
          <p:nvPr/>
        </p:nvSpPr>
        <p:spPr>
          <a:xfrm>
            <a:off x="7553700" y="2754868"/>
            <a:ext cx="1447800" cy="307777"/>
          </a:xfrm>
          <a:prstGeom prst="rect">
            <a:avLst/>
          </a:prstGeom>
          <a:noFill/>
        </p:spPr>
        <p:txBody>
          <a:bodyPr wrap="square" rtlCol="0">
            <a:spAutoFit/>
          </a:bodyPr>
          <a:lstStyle/>
          <a:p>
            <a:r>
              <a:rPr lang="en-US" sz="1400" dirty="0" smtClean="0">
                <a:solidFill>
                  <a:srgbClr val="0000CC"/>
                </a:solidFill>
              </a:rPr>
              <a:t>M: </a:t>
            </a:r>
            <a:r>
              <a:rPr lang="en-US" sz="1400" dirty="0" smtClean="0"/>
              <a:t>6 13 12 5 </a:t>
            </a:r>
            <a:r>
              <a:rPr lang="en-US" sz="1400" b="1" dirty="0" smtClean="0"/>
              <a:t>11</a:t>
            </a:r>
            <a:endParaRPr lang="en-US" sz="1400" b="1" dirty="0"/>
          </a:p>
        </p:txBody>
      </p:sp>
      <p:sp>
        <p:nvSpPr>
          <p:cNvPr id="26" name="TextBox 25"/>
          <p:cNvSpPr txBox="1"/>
          <p:nvPr/>
        </p:nvSpPr>
        <p:spPr>
          <a:xfrm>
            <a:off x="7620000" y="3733800"/>
            <a:ext cx="1447800" cy="307777"/>
          </a:xfrm>
          <a:prstGeom prst="rect">
            <a:avLst/>
          </a:prstGeom>
          <a:noFill/>
        </p:spPr>
        <p:txBody>
          <a:bodyPr wrap="square" rtlCol="0">
            <a:spAutoFit/>
          </a:bodyPr>
          <a:lstStyle/>
          <a:p>
            <a:r>
              <a:rPr lang="en-US" sz="1400" dirty="0" smtClean="0">
                <a:solidFill>
                  <a:srgbClr val="0000CC"/>
                </a:solidFill>
              </a:rPr>
              <a:t>R: </a:t>
            </a:r>
            <a:r>
              <a:rPr lang="en-US" sz="1400" dirty="0" smtClean="0"/>
              <a:t> </a:t>
            </a:r>
            <a:r>
              <a:rPr lang="en-US" sz="1400" b="1" dirty="0" smtClean="0"/>
              <a:t>7</a:t>
            </a:r>
            <a:endParaRPr lang="en-US" sz="1400" b="1" dirty="0"/>
          </a:p>
        </p:txBody>
      </p:sp>
      <p:sp>
        <p:nvSpPr>
          <p:cNvPr id="27" name="TextBox 26"/>
          <p:cNvSpPr txBox="1"/>
          <p:nvPr/>
        </p:nvSpPr>
        <p:spPr>
          <a:xfrm>
            <a:off x="7620000" y="4126468"/>
            <a:ext cx="1447800" cy="307777"/>
          </a:xfrm>
          <a:prstGeom prst="rect">
            <a:avLst/>
          </a:prstGeom>
          <a:noFill/>
        </p:spPr>
        <p:txBody>
          <a:bodyPr wrap="square" rtlCol="0">
            <a:spAutoFit/>
          </a:bodyPr>
          <a:lstStyle/>
          <a:p>
            <a:r>
              <a:rPr lang="en-US" sz="1400" dirty="0" smtClean="0">
                <a:solidFill>
                  <a:srgbClr val="0000CC"/>
                </a:solidFill>
              </a:rPr>
              <a:t>M: </a:t>
            </a:r>
            <a:r>
              <a:rPr lang="en-US" sz="1400" dirty="0" smtClean="0"/>
              <a:t> </a:t>
            </a:r>
            <a:r>
              <a:rPr lang="en-US" sz="1400" b="1" dirty="0" smtClean="0"/>
              <a:t>7</a:t>
            </a:r>
            <a:endParaRPr lang="en-US" sz="1400" b="1" dirty="0"/>
          </a:p>
        </p:txBody>
      </p:sp>
      <p:grpSp>
        <p:nvGrpSpPr>
          <p:cNvPr id="30" name="Group 29"/>
          <p:cNvGrpSpPr/>
          <p:nvPr/>
        </p:nvGrpSpPr>
        <p:grpSpPr>
          <a:xfrm>
            <a:off x="7620000" y="4938355"/>
            <a:ext cx="1447800" cy="700445"/>
            <a:chOff x="7620000" y="4938355"/>
            <a:chExt cx="1447800" cy="700445"/>
          </a:xfrm>
        </p:grpSpPr>
        <p:sp>
          <p:nvSpPr>
            <p:cNvPr id="28" name="TextBox 27"/>
            <p:cNvSpPr txBox="1"/>
            <p:nvPr/>
          </p:nvSpPr>
          <p:spPr>
            <a:xfrm>
              <a:off x="7620000" y="4938355"/>
              <a:ext cx="1447800" cy="307777"/>
            </a:xfrm>
            <a:prstGeom prst="rect">
              <a:avLst/>
            </a:prstGeom>
            <a:noFill/>
            <a:ln>
              <a:solidFill>
                <a:srgbClr val="FF0000"/>
              </a:solidFill>
            </a:ln>
          </p:spPr>
          <p:txBody>
            <a:bodyPr wrap="square" rtlCol="0">
              <a:spAutoFit/>
            </a:bodyPr>
            <a:lstStyle/>
            <a:p>
              <a:r>
                <a:rPr lang="en-US" sz="1400" dirty="0" smtClean="0">
                  <a:solidFill>
                    <a:srgbClr val="0000CC"/>
                  </a:solidFill>
                </a:rPr>
                <a:t>R: </a:t>
              </a:r>
              <a:r>
                <a:rPr lang="en-US" sz="1400" dirty="0" smtClean="0"/>
                <a:t>1 </a:t>
              </a:r>
              <a:r>
                <a:rPr lang="en-US" sz="1400" b="1" dirty="0" smtClean="0"/>
                <a:t>8</a:t>
              </a:r>
              <a:endParaRPr lang="en-US" sz="1400" b="1" dirty="0"/>
            </a:p>
          </p:txBody>
        </p:sp>
        <p:sp>
          <p:nvSpPr>
            <p:cNvPr id="29" name="TextBox 28"/>
            <p:cNvSpPr txBox="1"/>
            <p:nvPr/>
          </p:nvSpPr>
          <p:spPr>
            <a:xfrm>
              <a:off x="7620000" y="5331023"/>
              <a:ext cx="1447800" cy="307777"/>
            </a:xfrm>
            <a:prstGeom prst="rect">
              <a:avLst/>
            </a:prstGeom>
            <a:noFill/>
            <a:ln>
              <a:solidFill>
                <a:srgbClr val="FF0000"/>
              </a:solidFill>
            </a:ln>
          </p:spPr>
          <p:txBody>
            <a:bodyPr wrap="square" rtlCol="0">
              <a:spAutoFit/>
            </a:bodyPr>
            <a:lstStyle/>
            <a:p>
              <a:r>
                <a:rPr lang="en-US" sz="1400" dirty="0" smtClean="0">
                  <a:solidFill>
                    <a:srgbClr val="0000CC"/>
                  </a:solidFill>
                </a:rPr>
                <a:t>M: </a:t>
              </a:r>
              <a:r>
                <a:rPr lang="en-US" sz="1400" b="1" dirty="0" smtClean="0"/>
                <a:t>8</a:t>
              </a:r>
              <a:endParaRPr lang="en-US" sz="1400" b="1" dirty="0"/>
            </a:p>
          </p:txBody>
        </p:sp>
      </p:grpSp>
      <p:sp>
        <p:nvSpPr>
          <p:cNvPr id="35" name="Rounded Rectangle 34"/>
          <p:cNvSpPr/>
          <p:nvPr/>
        </p:nvSpPr>
        <p:spPr>
          <a:xfrm>
            <a:off x="7467600" y="5943600"/>
            <a:ext cx="1524000" cy="8382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Support order prediction</a:t>
            </a:r>
            <a:endParaRPr lang="en-US" i="1" dirty="0">
              <a:solidFill>
                <a:schemeClr val="tx1"/>
              </a:solidFill>
            </a:endParaRPr>
          </a:p>
        </p:txBody>
      </p:sp>
      <p:sp>
        <p:nvSpPr>
          <p:cNvPr id="36" name="TextBox 35"/>
          <p:cNvSpPr txBox="1"/>
          <p:nvPr/>
        </p:nvSpPr>
        <p:spPr>
          <a:xfrm>
            <a:off x="304800" y="1828800"/>
            <a:ext cx="1066800" cy="923330"/>
          </a:xfrm>
          <a:prstGeom prst="rect">
            <a:avLst/>
          </a:prstGeom>
          <a:noFill/>
        </p:spPr>
        <p:txBody>
          <a:bodyPr wrap="square" rtlCol="0">
            <a:spAutoFit/>
          </a:bodyPr>
          <a:lstStyle/>
          <a:p>
            <a:r>
              <a:rPr lang="en-US" dirty="0" smtClean="0"/>
              <a:t>Support from Below</a:t>
            </a:r>
            <a:endParaRPr lang="en-US" dirty="0"/>
          </a:p>
        </p:txBody>
      </p:sp>
      <p:sp>
        <p:nvSpPr>
          <p:cNvPr id="37" name="TextBox 36"/>
          <p:cNvSpPr txBox="1"/>
          <p:nvPr/>
        </p:nvSpPr>
        <p:spPr>
          <a:xfrm>
            <a:off x="304800" y="3496270"/>
            <a:ext cx="1066800" cy="646331"/>
          </a:xfrm>
          <a:prstGeom prst="rect">
            <a:avLst/>
          </a:prstGeom>
          <a:noFill/>
        </p:spPr>
        <p:txBody>
          <a:bodyPr wrap="square" rtlCol="0">
            <a:spAutoFit/>
          </a:bodyPr>
          <a:lstStyle/>
          <a:p>
            <a:r>
              <a:rPr lang="en-US" dirty="0" smtClean="0"/>
              <a:t>Containment</a:t>
            </a:r>
            <a:endParaRPr lang="en-US" dirty="0"/>
          </a:p>
        </p:txBody>
      </p:sp>
      <p:sp>
        <p:nvSpPr>
          <p:cNvPr id="38" name="TextBox 37"/>
          <p:cNvSpPr txBox="1"/>
          <p:nvPr/>
        </p:nvSpPr>
        <p:spPr>
          <a:xfrm>
            <a:off x="381000" y="4992469"/>
            <a:ext cx="1066800" cy="923330"/>
          </a:xfrm>
          <a:prstGeom prst="rect">
            <a:avLst/>
          </a:prstGeom>
          <a:noFill/>
        </p:spPr>
        <p:txBody>
          <a:bodyPr wrap="square" rtlCol="0">
            <a:spAutoFit/>
          </a:bodyPr>
          <a:lstStyle/>
          <a:p>
            <a:r>
              <a:rPr lang="en-US" dirty="0" smtClean="0"/>
              <a:t>Support from Side</a:t>
            </a:r>
            <a:endParaRPr lang="en-US" dirty="0"/>
          </a:p>
        </p:txBody>
      </p:sp>
    </p:spTree>
  </p:cSld>
  <p:clrMapOvr>
    <a:masterClrMapping/>
  </p:clrMapOvr>
  <p:transition advTm="71807"/>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gb_000016.png"/>
          <p:cNvPicPr>
            <a:picLocks noChangeAspect="1"/>
          </p:cNvPicPr>
          <p:nvPr/>
        </p:nvPicPr>
        <p:blipFill>
          <a:blip r:embed="rId3"/>
          <a:stretch>
            <a:fillRect/>
          </a:stretch>
        </p:blipFill>
        <p:spPr>
          <a:xfrm>
            <a:off x="304800" y="1219201"/>
            <a:ext cx="2601500" cy="1981200"/>
          </a:xfrm>
          <a:prstGeom prst="rect">
            <a:avLst/>
          </a:prstGeom>
        </p:spPr>
      </p:pic>
      <p:pic>
        <p:nvPicPr>
          <p:cNvPr id="5" name="Picture 4" descr="region_000016_1.png"/>
          <p:cNvPicPr>
            <a:picLocks noChangeAspect="1"/>
          </p:cNvPicPr>
          <p:nvPr/>
        </p:nvPicPr>
        <p:blipFill>
          <a:blip r:embed="rId4"/>
          <a:stretch>
            <a:fillRect/>
          </a:stretch>
        </p:blipFill>
        <p:spPr>
          <a:xfrm>
            <a:off x="6324600" y="1219200"/>
            <a:ext cx="2590800" cy="1981200"/>
          </a:xfrm>
          <a:prstGeom prst="rect">
            <a:avLst/>
          </a:prstGeom>
        </p:spPr>
      </p:pic>
      <p:pic>
        <p:nvPicPr>
          <p:cNvPr id="6" name="Picture 5" descr="region_000016_2.png"/>
          <p:cNvPicPr>
            <a:picLocks noChangeAspect="1"/>
          </p:cNvPicPr>
          <p:nvPr/>
        </p:nvPicPr>
        <p:blipFill>
          <a:blip r:embed="rId5"/>
          <a:stretch>
            <a:fillRect/>
          </a:stretch>
        </p:blipFill>
        <p:spPr>
          <a:xfrm>
            <a:off x="6324600" y="3733800"/>
            <a:ext cx="2590800" cy="2057400"/>
          </a:xfrm>
          <a:prstGeom prst="rect">
            <a:avLst/>
          </a:prstGeom>
        </p:spPr>
      </p:pic>
      <p:sp>
        <p:nvSpPr>
          <p:cNvPr id="7" name="TextBox 6"/>
          <p:cNvSpPr txBox="1"/>
          <p:nvPr/>
        </p:nvSpPr>
        <p:spPr>
          <a:xfrm>
            <a:off x="914400" y="228600"/>
            <a:ext cx="6248400" cy="461665"/>
          </a:xfrm>
          <a:prstGeom prst="rect">
            <a:avLst/>
          </a:prstGeom>
          <a:noFill/>
        </p:spPr>
        <p:txBody>
          <a:bodyPr wrap="square" rtlCol="0">
            <a:spAutoFit/>
          </a:bodyPr>
          <a:lstStyle/>
          <a:p>
            <a:pPr lvl="0"/>
            <a:r>
              <a:rPr lang="en-US" sz="2400" i="1" dirty="0" smtClean="0">
                <a:solidFill>
                  <a:srgbClr val="0000FF"/>
                </a:solidFill>
              </a:rPr>
              <a:t>Demonstration of support by multiple objects</a:t>
            </a:r>
          </a:p>
        </p:txBody>
      </p:sp>
      <p:pic>
        <p:nvPicPr>
          <p:cNvPr id="8" name="Picture 7" descr="rgb_000016.png"/>
          <p:cNvPicPr>
            <a:picLocks noChangeAspect="1"/>
          </p:cNvPicPr>
          <p:nvPr/>
        </p:nvPicPr>
        <p:blipFill>
          <a:blip r:embed="rId3"/>
          <a:stretch>
            <a:fillRect/>
          </a:stretch>
        </p:blipFill>
        <p:spPr>
          <a:xfrm>
            <a:off x="304800" y="3733801"/>
            <a:ext cx="2667000" cy="2031082"/>
          </a:xfrm>
          <a:prstGeom prst="rect">
            <a:avLst/>
          </a:prstGeom>
        </p:spPr>
      </p:pic>
      <p:pic>
        <p:nvPicPr>
          <p:cNvPr id="9" name="Picture 8" descr="region_000016_1.png"/>
          <p:cNvPicPr>
            <a:picLocks noChangeAspect="1"/>
          </p:cNvPicPr>
          <p:nvPr/>
        </p:nvPicPr>
        <p:blipFill>
          <a:blip r:embed="rId6" cstate="print"/>
          <a:stretch>
            <a:fillRect/>
          </a:stretch>
        </p:blipFill>
        <p:spPr>
          <a:xfrm>
            <a:off x="3352800" y="1219200"/>
            <a:ext cx="2590800" cy="1984248"/>
          </a:xfrm>
          <a:prstGeom prst="rect">
            <a:avLst/>
          </a:prstGeom>
        </p:spPr>
      </p:pic>
      <p:pic>
        <p:nvPicPr>
          <p:cNvPr id="10" name="Picture 9" descr="region_000016_2.png"/>
          <p:cNvPicPr>
            <a:picLocks noChangeAspect="1"/>
          </p:cNvPicPr>
          <p:nvPr/>
        </p:nvPicPr>
        <p:blipFill>
          <a:blip r:embed="rId7"/>
          <a:stretch>
            <a:fillRect/>
          </a:stretch>
        </p:blipFill>
        <p:spPr>
          <a:xfrm>
            <a:off x="3352801" y="3733800"/>
            <a:ext cx="2590800" cy="2057400"/>
          </a:xfrm>
          <a:prstGeom prst="rect">
            <a:avLst/>
          </a:prstGeom>
        </p:spPr>
      </p:pic>
      <p:sp>
        <p:nvSpPr>
          <p:cNvPr id="11" name="Rounded Rectangle 10"/>
          <p:cNvSpPr/>
          <p:nvPr/>
        </p:nvSpPr>
        <p:spPr>
          <a:xfrm>
            <a:off x="914400" y="6172200"/>
            <a:ext cx="17526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Input Images</a:t>
            </a:r>
            <a:endParaRPr lang="en-US" i="1" dirty="0">
              <a:solidFill>
                <a:schemeClr val="tx1"/>
              </a:solidFill>
            </a:endParaRPr>
          </a:p>
        </p:txBody>
      </p:sp>
      <p:sp>
        <p:nvSpPr>
          <p:cNvPr id="12" name="Rounded Rectangle 11"/>
          <p:cNvSpPr/>
          <p:nvPr/>
        </p:nvSpPr>
        <p:spPr>
          <a:xfrm>
            <a:off x="3657600" y="6019800"/>
            <a:ext cx="2438400" cy="6858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Multiple Object Support Inference</a:t>
            </a:r>
            <a:endParaRPr lang="en-US" i="1" dirty="0">
              <a:solidFill>
                <a:schemeClr val="tx1"/>
              </a:solidFill>
            </a:endParaRPr>
          </a:p>
        </p:txBody>
      </p:sp>
      <p:sp>
        <p:nvSpPr>
          <p:cNvPr id="13" name="Rounded Rectangle 12"/>
          <p:cNvSpPr/>
          <p:nvPr/>
        </p:nvSpPr>
        <p:spPr>
          <a:xfrm>
            <a:off x="6858000" y="6172200"/>
            <a:ext cx="17526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MAP Inference</a:t>
            </a:r>
            <a:endParaRPr lang="en-US" i="1" dirty="0">
              <a:solidFill>
                <a:schemeClr val="tx1"/>
              </a:solidFill>
            </a:endParaRPr>
          </a:p>
        </p:txBody>
      </p:sp>
      <p:sp>
        <p:nvSpPr>
          <p:cNvPr id="15" name="Rectangle 14"/>
          <p:cNvSpPr/>
          <p:nvPr/>
        </p:nvSpPr>
        <p:spPr>
          <a:xfrm>
            <a:off x="990600" y="1447800"/>
            <a:ext cx="1143000" cy="3048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6800" y="3962400"/>
            <a:ext cx="1143000" cy="3048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26318"/>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685800" y="228600"/>
            <a:ext cx="8153400" cy="6096000"/>
            <a:chOff x="685800" y="228600"/>
            <a:chExt cx="8153400" cy="6096000"/>
          </a:xfrm>
        </p:grpSpPr>
        <p:sp>
          <p:nvSpPr>
            <p:cNvPr id="7" name="TextBox 6"/>
            <p:cNvSpPr txBox="1"/>
            <p:nvPr/>
          </p:nvSpPr>
          <p:spPr>
            <a:xfrm>
              <a:off x="914400" y="228600"/>
              <a:ext cx="6248400" cy="461665"/>
            </a:xfrm>
            <a:prstGeom prst="rect">
              <a:avLst/>
            </a:prstGeom>
            <a:noFill/>
          </p:spPr>
          <p:txBody>
            <a:bodyPr wrap="square" rtlCol="0">
              <a:spAutoFit/>
            </a:bodyPr>
            <a:lstStyle/>
            <a:p>
              <a:pPr lvl="0"/>
              <a:r>
                <a:rPr lang="en-US" sz="2400" i="1" dirty="0" smtClean="0">
                  <a:solidFill>
                    <a:srgbClr val="0000FF"/>
                  </a:solidFill>
                </a:rPr>
                <a:t>Dependency on Structure class prediction</a:t>
              </a:r>
            </a:p>
          </p:txBody>
        </p:sp>
        <p:sp>
          <p:nvSpPr>
            <p:cNvPr id="11" name="Rounded Rectangle 10"/>
            <p:cNvSpPr/>
            <p:nvPr/>
          </p:nvSpPr>
          <p:spPr>
            <a:xfrm>
              <a:off x="914400" y="5943600"/>
              <a:ext cx="17526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Input Image</a:t>
              </a:r>
              <a:endParaRPr lang="en-US" i="1" dirty="0">
                <a:solidFill>
                  <a:schemeClr val="tx1"/>
                </a:solidFill>
              </a:endParaRPr>
            </a:p>
          </p:txBody>
        </p:sp>
        <p:sp>
          <p:nvSpPr>
            <p:cNvPr id="13" name="Rounded Rectangle 12"/>
            <p:cNvSpPr/>
            <p:nvPr/>
          </p:nvSpPr>
          <p:spPr>
            <a:xfrm>
              <a:off x="6629400" y="5943600"/>
              <a:ext cx="17526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MAP Inference</a:t>
              </a:r>
              <a:endParaRPr lang="en-US" i="1" dirty="0">
                <a:solidFill>
                  <a:schemeClr val="tx1"/>
                </a:solidFill>
              </a:endParaRPr>
            </a:p>
          </p:txBody>
        </p:sp>
        <p:pic>
          <p:nvPicPr>
            <p:cNvPr id="15" name="Picture 14" descr="region_001458_1.eps"/>
            <p:cNvPicPr>
              <a:picLocks noChangeAspect="1"/>
            </p:cNvPicPr>
            <p:nvPr/>
          </p:nvPicPr>
          <p:blipFill>
            <a:blip r:embed="rId3"/>
            <a:stretch>
              <a:fillRect/>
            </a:stretch>
          </p:blipFill>
          <p:spPr>
            <a:xfrm>
              <a:off x="3429000" y="3733800"/>
              <a:ext cx="2514600" cy="1828800"/>
            </a:xfrm>
            <a:prstGeom prst="rect">
              <a:avLst/>
            </a:prstGeom>
          </p:spPr>
        </p:pic>
        <p:pic>
          <p:nvPicPr>
            <p:cNvPr id="16" name="Picture 15" descr="region_001458_1_lp.eps"/>
            <p:cNvPicPr>
              <a:picLocks noChangeAspect="1"/>
            </p:cNvPicPr>
            <p:nvPr/>
          </p:nvPicPr>
          <p:blipFill>
            <a:blip r:embed="rId4"/>
            <a:stretch>
              <a:fillRect/>
            </a:stretch>
          </p:blipFill>
          <p:spPr>
            <a:xfrm>
              <a:off x="6324600" y="3733800"/>
              <a:ext cx="2514600" cy="1828800"/>
            </a:xfrm>
            <a:prstGeom prst="rect">
              <a:avLst/>
            </a:prstGeom>
          </p:spPr>
        </p:pic>
        <p:pic>
          <p:nvPicPr>
            <p:cNvPr id="17" name="Picture 16" descr="region_001464_1.eps"/>
            <p:cNvPicPr>
              <a:picLocks noChangeAspect="1"/>
            </p:cNvPicPr>
            <p:nvPr/>
          </p:nvPicPr>
          <p:blipFill>
            <a:blip r:embed="rId5"/>
            <a:stretch>
              <a:fillRect/>
            </a:stretch>
          </p:blipFill>
          <p:spPr>
            <a:xfrm>
              <a:off x="3429000" y="1447800"/>
              <a:ext cx="2461552" cy="1831734"/>
            </a:xfrm>
            <a:prstGeom prst="rect">
              <a:avLst/>
            </a:prstGeom>
          </p:spPr>
        </p:pic>
        <p:pic>
          <p:nvPicPr>
            <p:cNvPr id="18" name="Picture 17" descr="region_001464_1_lp.eps"/>
            <p:cNvPicPr>
              <a:picLocks noChangeAspect="1"/>
            </p:cNvPicPr>
            <p:nvPr/>
          </p:nvPicPr>
          <p:blipFill>
            <a:blip r:embed="rId6"/>
            <a:stretch>
              <a:fillRect/>
            </a:stretch>
          </p:blipFill>
          <p:spPr>
            <a:xfrm>
              <a:off x="6300256" y="1485933"/>
              <a:ext cx="2462744" cy="1790667"/>
            </a:xfrm>
            <a:prstGeom prst="rect">
              <a:avLst/>
            </a:prstGeom>
          </p:spPr>
        </p:pic>
        <p:pic>
          <p:nvPicPr>
            <p:cNvPr id="19" name="Picture 18" descr="rgb_001458.eps"/>
            <p:cNvPicPr>
              <a:picLocks noChangeAspect="1"/>
            </p:cNvPicPr>
            <p:nvPr/>
          </p:nvPicPr>
          <p:blipFill>
            <a:blip r:embed="rId7"/>
            <a:stretch>
              <a:fillRect/>
            </a:stretch>
          </p:blipFill>
          <p:spPr>
            <a:xfrm>
              <a:off x="762000" y="3762727"/>
              <a:ext cx="2359910" cy="1799873"/>
            </a:xfrm>
            <a:prstGeom prst="rect">
              <a:avLst/>
            </a:prstGeom>
          </p:spPr>
        </p:pic>
        <p:sp>
          <p:nvSpPr>
            <p:cNvPr id="14" name="Freeform 13"/>
            <p:cNvSpPr/>
            <p:nvPr/>
          </p:nvSpPr>
          <p:spPr>
            <a:xfrm>
              <a:off x="4656587" y="1604513"/>
              <a:ext cx="1226628" cy="690113"/>
            </a:xfrm>
            <a:custGeom>
              <a:avLst/>
              <a:gdLst>
                <a:gd name="connsiteX0" fmla="*/ 70688 w 1226628"/>
                <a:gd name="connsiteY0" fmla="*/ 405442 h 690113"/>
                <a:gd name="connsiteX1" fmla="*/ 200085 w 1226628"/>
                <a:gd name="connsiteY1" fmla="*/ 172529 h 690113"/>
                <a:gd name="connsiteX2" fmla="*/ 286349 w 1226628"/>
                <a:gd name="connsiteY2" fmla="*/ 51759 h 690113"/>
                <a:gd name="connsiteX3" fmla="*/ 432998 w 1226628"/>
                <a:gd name="connsiteY3" fmla="*/ 8627 h 690113"/>
                <a:gd name="connsiteX4" fmla="*/ 674538 w 1226628"/>
                <a:gd name="connsiteY4" fmla="*/ 0 h 690113"/>
                <a:gd name="connsiteX5" fmla="*/ 881571 w 1226628"/>
                <a:gd name="connsiteY5" fmla="*/ 34506 h 690113"/>
                <a:gd name="connsiteX6" fmla="*/ 1019594 w 1226628"/>
                <a:gd name="connsiteY6" fmla="*/ 146649 h 690113"/>
                <a:gd name="connsiteX7" fmla="*/ 1123111 w 1226628"/>
                <a:gd name="connsiteY7" fmla="*/ 293298 h 690113"/>
                <a:gd name="connsiteX8" fmla="*/ 1192122 w 1226628"/>
                <a:gd name="connsiteY8" fmla="*/ 483079 h 690113"/>
                <a:gd name="connsiteX9" fmla="*/ 1226628 w 1226628"/>
                <a:gd name="connsiteY9" fmla="*/ 655608 h 690113"/>
                <a:gd name="connsiteX10" fmla="*/ 933330 w 1226628"/>
                <a:gd name="connsiteY10" fmla="*/ 690113 h 690113"/>
                <a:gd name="connsiteX11" fmla="*/ 907451 w 1226628"/>
                <a:gd name="connsiteY11" fmla="*/ 517585 h 690113"/>
                <a:gd name="connsiteX12" fmla="*/ 346734 w 1226628"/>
                <a:gd name="connsiteY12" fmla="*/ 508959 h 690113"/>
                <a:gd name="connsiteX13" fmla="*/ 320855 w 1226628"/>
                <a:gd name="connsiteY13" fmla="*/ 388189 h 690113"/>
                <a:gd name="connsiteX14" fmla="*/ 269096 w 1226628"/>
                <a:gd name="connsiteY14" fmla="*/ 396815 h 690113"/>
                <a:gd name="connsiteX15" fmla="*/ 200085 w 1226628"/>
                <a:gd name="connsiteY15" fmla="*/ 422695 h 690113"/>
                <a:gd name="connsiteX16" fmla="*/ 139700 w 1226628"/>
                <a:gd name="connsiteY16" fmla="*/ 431321 h 690113"/>
                <a:gd name="connsiteX17" fmla="*/ 10304 w 1226628"/>
                <a:gd name="connsiteY17" fmla="*/ 448574 h 690113"/>
                <a:gd name="connsiteX18" fmla="*/ 36183 w 1226628"/>
                <a:gd name="connsiteY18" fmla="*/ 431321 h 690113"/>
                <a:gd name="connsiteX19" fmla="*/ 70688 w 1226628"/>
                <a:gd name="connsiteY19" fmla="*/ 405442 h 69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628" h="690113">
                  <a:moveTo>
                    <a:pt x="70688" y="405442"/>
                  </a:moveTo>
                  <a:lnTo>
                    <a:pt x="200085" y="172529"/>
                  </a:lnTo>
                  <a:lnTo>
                    <a:pt x="286349" y="51759"/>
                  </a:lnTo>
                  <a:lnTo>
                    <a:pt x="432998" y="8627"/>
                  </a:lnTo>
                  <a:lnTo>
                    <a:pt x="674538" y="0"/>
                  </a:lnTo>
                  <a:lnTo>
                    <a:pt x="881571" y="34506"/>
                  </a:lnTo>
                  <a:lnTo>
                    <a:pt x="1019594" y="146649"/>
                  </a:lnTo>
                  <a:lnTo>
                    <a:pt x="1123111" y="293298"/>
                  </a:lnTo>
                  <a:lnTo>
                    <a:pt x="1192122" y="483079"/>
                  </a:lnTo>
                  <a:lnTo>
                    <a:pt x="1226628" y="655608"/>
                  </a:lnTo>
                  <a:lnTo>
                    <a:pt x="933330" y="690113"/>
                  </a:lnTo>
                  <a:lnTo>
                    <a:pt x="907451" y="517585"/>
                  </a:lnTo>
                  <a:lnTo>
                    <a:pt x="346734" y="508959"/>
                  </a:lnTo>
                  <a:cubicBezTo>
                    <a:pt x="338108" y="468702"/>
                    <a:pt x="344290" y="422039"/>
                    <a:pt x="320855" y="388189"/>
                  </a:cubicBezTo>
                  <a:cubicBezTo>
                    <a:pt x="310899" y="373808"/>
                    <a:pt x="286247" y="393385"/>
                    <a:pt x="269096" y="396815"/>
                  </a:cubicBezTo>
                  <a:cubicBezTo>
                    <a:pt x="124445" y="425745"/>
                    <a:pt x="351129" y="381501"/>
                    <a:pt x="200085" y="422695"/>
                  </a:cubicBezTo>
                  <a:cubicBezTo>
                    <a:pt x="180469" y="428045"/>
                    <a:pt x="159828" y="428446"/>
                    <a:pt x="139700" y="431321"/>
                  </a:cubicBezTo>
                  <a:cubicBezTo>
                    <a:pt x="93907" y="446585"/>
                    <a:pt x="73627" y="455610"/>
                    <a:pt x="10304" y="448574"/>
                  </a:cubicBezTo>
                  <a:cubicBezTo>
                    <a:pt x="0" y="447429"/>
                    <a:pt x="27889" y="437542"/>
                    <a:pt x="36183" y="431321"/>
                  </a:cubicBezTo>
                  <a:cubicBezTo>
                    <a:pt x="39436" y="428881"/>
                    <a:pt x="41934" y="425570"/>
                    <a:pt x="70688" y="40544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rgb_001464.eps"/>
            <p:cNvPicPr>
              <a:picLocks noChangeAspect="1"/>
            </p:cNvPicPr>
            <p:nvPr/>
          </p:nvPicPr>
          <p:blipFill>
            <a:blip r:embed="rId8"/>
            <a:stretch>
              <a:fillRect/>
            </a:stretch>
          </p:blipFill>
          <p:spPr>
            <a:xfrm>
              <a:off x="685800" y="1476727"/>
              <a:ext cx="2359910" cy="1799873"/>
            </a:xfrm>
            <a:prstGeom prst="rect">
              <a:avLst/>
            </a:prstGeom>
          </p:spPr>
        </p:pic>
        <p:sp>
          <p:nvSpPr>
            <p:cNvPr id="21" name="TextBox 20"/>
            <p:cNvSpPr txBox="1"/>
            <p:nvPr/>
          </p:nvSpPr>
          <p:spPr>
            <a:xfrm>
              <a:off x="3962400" y="762000"/>
              <a:ext cx="1524000" cy="338554"/>
            </a:xfrm>
            <a:prstGeom prst="rect">
              <a:avLst/>
            </a:prstGeom>
            <a:noFill/>
          </p:spPr>
          <p:txBody>
            <a:bodyPr wrap="square" rtlCol="0">
              <a:spAutoFit/>
            </a:bodyPr>
            <a:lstStyle/>
            <a:p>
              <a:r>
                <a:rPr lang="en-US" sz="1600" dirty="0" smtClean="0">
                  <a:solidFill>
                    <a:srgbClr val="FF0000"/>
                  </a:solidFill>
                </a:rPr>
                <a:t>False Positive</a:t>
              </a:r>
              <a:endParaRPr lang="en-US" sz="1600" dirty="0">
                <a:solidFill>
                  <a:srgbClr val="FF0000"/>
                </a:solidFill>
              </a:endParaRPr>
            </a:p>
          </p:txBody>
        </p:sp>
        <p:cxnSp>
          <p:nvCxnSpPr>
            <p:cNvPr id="23" name="Straight Arrow Connector 22"/>
            <p:cNvCxnSpPr>
              <a:stCxn id="14" idx="3"/>
              <a:endCxn id="21" idx="2"/>
            </p:cNvCxnSpPr>
            <p:nvPr/>
          </p:nvCxnSpPr>
          <p:spPr>
            <a:xfrm flipH="1" flipV="1">
              <a:off x="4724400" y="1100554"/>
              <a:ext cx="365185" cy="51258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10200" y="990600"/>
              <a:ext cx="1524000" cy="461665"/>
            </a:xfrm>
            <a:prstGeom prst="rect">
              <a:avLst/>
            </a:prstGeom>
            <a:noFill/>
          </p:spPr>
          <p:txBody>
            <a:bodyPr wrap="square" rtlCol="0">
              <a:spAutoFit/>
            </a:bodyPr>
            <a:lstStyle/>
            <a:p>
              <a:r>
                <a:rPr lang="en-US" sz="1200" dirty="0" smtClean="0">
                  <a:solidFill>
                    <a:srgbClr val="0000CC"/>
                  </a:solidFill>
                </a:rPr>
                <a:t>Chair classified as Graspable object</a:t>
              </a:r>
              <a:endParaRPr lang="en-US" sz="1200" dirty="0">
                <a:solidFill>
                  <a:srgbClr val="0000CC"/>
                </a:solidFill>
              </a:endParaRPr>
            </a:p>
          </p:txBody>
        </p:sp>
        <p:sp>
          <p:nvSpPr>
            <p:cNvPr id="27" name="TextBox 26"/>
            <p:cNvSpPr txBox="1"/>
            <p:nvPr/>
          </p:nvSpPr>
          <p:spPr>
            <a:xfrm>
              <a:off x="4038600" y="3339860"/>
              <a:ext cx="1600200" cy="338554"/>
            </a:xfrm>
            <a:prstGeom prst="rect">
              <a:avLst/>
            </a:prstGeom>
            <a:noFill/>
          </p:spPr>
          <p:txBody>
            <a:bodyPr wrap="square" rtlCol="0">
              <a:spAutoFit/>
            </a:bodyPr>
            <a:lstStyle/>
            <a:p>
              <a:r>
                <a:rPr lang="en-US" sz="1600" dirty="0" smtClean="0">
                  <a:solidFill>
                    <a:srgbClr val="FF0000"/>
                  </a:solidFill>
                </a:rPr>
                <a:t>Missed support</a:t>
              </a:r>
              <a:endParaRPr lang="en-US" sz="1600" dirty="0">
                <a:solidFill>
                  <a:srgbClr val="FF0000"/>
                </a:solidFill>
              </a:endParaRPr>
            </a:p>
          </p:txBody>
        </p:sp>
        <p:cxnSp>
          <p:nvCxnSpPr>
            <p:cNvPr id="28" name="Straight Arrow Connector 27"/>
            <p:cNvCxnSpPr>
              <a:endCxn id="27" idx="2"/>
            </p:cNvCxnSpPr>
            <p:nvPr/>
          </p:nvCxnSpPr>
          <p:spPr>
            <a:xfrm rot="16200000" flipV="1">
              <a:off x="4487159" y="4029956"/>
              <a:ext cx="1045989" cy="34290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38800" y="3352801"/>
              <a:ext cx="1752600" cy="461665"/>
            </a:xfrm>
            <a:prstGeom prst="rect">
              <a:avLst/>
            </a:prstGeom>
            <a:noFill/>
          </p:spPr>
          <p:txBody>
            <a:bodyPr wrap="square" rtlCol="0">
              <a:spAutoFit/>
            </a:bodyPr>
            <a:lstStyle/>
            <a:p>
              <a:r>
                <a:rPr lang="en-US" sz="1200" dirty="0" smtClean="0">
                  <a:solidFill>
                    <a:srgbClr val="0000CC"/>
                  </a:solidFill>
                </a:rPr>
                <a:t>Book classified as furniture</a:t>
              </a:r>
              <a:endParaRPr lang="en-US" sz="1200" dirty="0">
                <a:solidFill>
                  <a:srgbClr val="0000CC"/>
                </a:solidFill>
              </a:endParaRPr>
            </a:p>
          </p:txBody>
        </p:sp>
        <p:cxnSp>
          <p:nvCxnSpPr>
            <p:cNvPr id="35" name="Straight Arrow Connector 34"/>
            <p:cNvCxnSpPr/>
            <p:nvPr/>
          </p:nvCxnSpPr>
          <p:spPr>
            <a:xfrm rot="10800000">
              <a:off x="5105400" y="3657600"/>
              <a:ext cx="2895602" cy="106680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724400" y="4724400"/>
              <a:ext cx="762000" cy="22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00" y="4724400"/>
              <a:ext cx="762000" cy="22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3657600" y="6019800"/>
            <a:ext cx="2438400" cy="6858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Multiple Object Support Inference</a:t>
            </a:r>
            <a:endParaRPr lang="en-US" i="1" dirty="0">
              <a:solidFill>
                <a:schemeClr val="tx1"/>
              </a:solidFill>
            </a:endParaRPr>
          </a:p>
        </p:txBody>
      </p:sp>
    </p:spTree>
  </p:cSld>
  <p:clrMapOvr>
    <a:masterClrMapping/>
  </p:clrMapOvr>
  <p:transition advTm="53134"/>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6535"/>
            <a:ext cx="6248400" cy="830997"/>
          </a:xfrm>
          <a:prstGeom prst="rect">
            <a:avLst/>
          </a:prstGeom>
          <a:noFill/>
        </p:spPr>
        <p:txBody>
          <a:bodyPr wrap="square" rtlCol="0">
            <a:spAutoFit/>
          </a:bodyPr>
          <a:lstStyle/>
          <a:p>
            <a:pPr lvl="0"/>
            <a:r>
              <a:rPr lang="en-US" sz="2400" i="1" dirty="0" smtClean="0">
                <a:solidFill>
                  <a:srgbClr val="0000FF"/>
                </a:solidFill>
              </a:rPr>
              <a:t>Accuracy of  Multiple Object Support Inference</a:t>
            </a:r>
          </a:p>
        </p:txBody>
      </p:sp>
      <p:graphicFrame>
        <p:nvGraphicFramePr>
          <p:cNvPr id="5" name="Table 4"/>
          <p:cNvGraphicFramePr>
            <a:graphicFrameLocks noGrp="1"/>
          </p:cNvGraphicFramePr>
          <p:nvPr/>
        </p:nvGraphicFramePr>
        <p:xfrm>
          <a:off x="1524000" y="1783080"/>
          <a:ext cx="6096000" cy="310896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a:r>
                        <a:rPr lang="en-US" dirty="0" smtClean="0"/>
                        <a:t>Region Source</a:t>
                      </a:r>
                      <a:endParaRPr lang="en-US" dirty="0"/>
                    </a:p>
                  </a:txBody>
                  <a:tcPr/>
                </a:tc>
                <a:tc gridSpan="2">
                  <a:txBody>
                    <a:bodyPr/>
                    <a:lstStyle/>
                    <a:p>
                      <a:pPr algn="ctr"/>
                      <a:r>
                        <a:rPr lang="en-US" dirty="0" smtClean="0"/>
                        <a:t>Ground Truth</a:t>
                      </a:r>
                      <a:endParaRPr lang="en-US" dirty="0"/>
                    </a:p>
                  </a:txBody>
                  <a:tcPr/>
                </a:tc>
                <a:tc hMerge="1">
                  <a:txBody>
                    <a:bodyPr/>
                    <a:lstStyle/>
                    <a:p>
                      <a:endParaRPr lang="en-US" dirty="0"/>
                    </a:p>
                  </a:txBody>
                  <a:tcPr/>
                </a:tc>
                <a:tc gridSpan="2">
                  <a:txBody>
                    <a:bodyPr/>
                    <a:lstStyle/>
                    <a:p>
                      <a:pPr algn="ctr"/>
                      <a:r>
                        <a:rPr lang="en-US" dirty="0" smtClean="0"/>
                        <a:t>Segmentation</a:t>
                      </a:r>
                      <a:endParaRPr lang="en-US" dirty="0"/>
                    </a:p>
                  </a:txBody>
                  <a:tcPr/>
                </a:tc>
                <a:tc hMerge="1">
                  <a:txBody>
                    <a:bodyPr/>
                    <a:lstStyle/>
                    <a:p>
                      <a:pPr algn="ctr"/>
                      <a:endParaRPr lang="en-US" dirty="0"/>
                    </a:p>
                  </a:txBody>
                  <a:tcPr/>
                </a:tc>
              </a:tr>
              <a:tr h="370840">
                <a:tc>
                  <a:txBody>
                    <a:bodyPr/>
                    <a:lstStyle/>
                    <a:p>
                      <a:pPr algn="ctr"/>
                      <a:r>
                        <a:rPr lang="en-US" dirty="0" smtClean="0"/>
                        <a:t>Inference Type</a:t>
                      </a:r>
                      <a:endParaRPr lang="en-US" dirty="0"/>
                    </a:p>
                  </a:txBody>
                  <a:tcPr/>
                </a:tc>
                <a:tc>
                  <a:txBody>
                    <a:bodyPr/>
                    <a:lstStyle/>
                    <a:p>
                      <a:pPr algn="ctr"/>
                      <a:r>
                        <a:rPr lang="en-US" dirty="0" smtClean="0"/>
                        <a:t>Type Agnostic</a:t>
                      </a:r>
                      <a:endParaRPr lang="en-US" dirty="0"/>
                    </a:p>
                  </a:txBody>
                  <a:tcPr/>
                </a:tc>
                <a:tc>
                  <a:txBody>
                    <a:bodyPr/>
                    <a:lstStyle/>
                    <a:p>
                      <a:pPr algn="ctr"/>
                      <a:r>
                        <a:rPr lang="en-US" dirty="0" smtClean="0"/>
                        <a:t>Type Aware</a:t>
                      </a:r>
                      <a:endParaRPr lang="en-US" dirty="0"/>
                    </a:p>
                  </a:txBody>
                  <a:tcPr/>
                </a:tc>
                <a:tc>
                  <a:txBody>
                    <a:bodyPr/>
                    <a:lstStyle/>
                    <a:p>
                      <a:pPr algn="ctr"/>
                      <a:r>
                        <a:rPr lang="en-US" dirty="0" smtClean="0"/>
                        <a:t>Type Agnostic</a:t>
                      </a:r>
                      <a:endParaRPr lang="en-US" dirty="0"/>
                    </a:p>
                  </a:txBody>
                  <a:tcPr/>
                </a:tc>
                <a:tc>
                  <a:txBody>
                    <a:bodyPr/>
                    <a:lstStyle/>
                    <a:p>
                      <a:pPr algn="ctr"/>
                      <a:r>
                        <a:rPr lang="en-US" dirty="0" smtClean="0"/>
                        <a:t>Type</a:t>
                      </a:r>
                      <a:r>
                        <a:rPr lang="en-US" baseline="0" dirty="0" smtClean="0"/>
                        <a:t> Aware</a:t>
                      </a:r>
                      <a:endParaRPr lang="en-US" dirty="0"/>
                    </a:p>
                  </a:txBody>
                  <a:tcPr/>
                </a:tc>
              </a:tr>
              <a:tr h="370840">
                <a:tc>
                  <a:txBody>
                    <a:bodyPr/>
                    <a:lstStyle/>
                    <a:p>
                      <a:pPr algn="ctr"/>
                      <a:r>
                        <a:rPr lang="en-US" dirty="0" smtClean="0"/>
                        <a:t>Multiple Object Support Inference</a:t>
                      </a:r>
                      <a:endParaRPr lang="en-US" dirty="0"/>
                    </a:p>
                  </a:txBody>
                  <a:tcPr/>
                </a:tc>
                <a:tc>
                  <a:txBody>
                    <a:bodyPr/>
                    <a:lstStyle/>
                    <a:p>
                      <a:pPr algn="ctr"/>
                      <a:r>
                        <a:rPr lang="en-US" dirty="0" smtClean="0"/>
                        <a:t>66.2</a:t>
                      </a:r>
                      <a:endParaRPr lang="en-US" dirty="0"/>
                    </a:p>
                  </a:txBody>
                  <a:tcPr/>
                </a:tc>
                <a:tc>
                  <a:txBody>
                    <a:bodyPr/>
                    <a:lstStyle/>
                    <a:p>
                      <a:pPr algn="ctr"/>
                      <a:r>
                        <a:rPr lang="en-US" dirty="0" smtClean="0"/>
                        <a:t>56.1</a:t>
                      </a:r>
                      <a:endParaRPr lang="en-US" dirty="0"/>
                    </a:p>
                  </a:txBody>
                  <a:tcPr/>
                </a:tc>
                <a:tc>
                  <a:txBody>
                    <a:bodyPr/>
                    <a:lstStyle/>
                    <a:p>
                      <a:pPr algn="ctr"/>
                      <a:r>
                        <a:rPr lang="en-US" dirty="0" smtClean="0"/>
                        <a:t>35.1</a:t>
                      </a:r>
                      <a:endParaRPr lang="en-US" dirty="0"/>
                    </a:p>
                  </a:txBody>
                  <a:tcPr/>
                </a:tc>
                <a:tc>
                  <a:txBody>
                    <a:bodyPr/>
                    <a:lstStyle/>
                    <a:p>
                      <a:pPr algn="ctr"/>
                      <a:r>
                        <a:rPr lang="en-US" dirty="0" smtClean="0"/>
                        <a:t>32.4</a:t>
                      </a:r>
                      <a:endParaRPr lang="en-US" dirty="0"/>
                    </a:p>
                  </a:txBody>
                  <a:tcPr/>
                </a:tc>
              </a:tr>
              <a:tr h="370840">
                <a:tc>
                  <a:txBody>
                    <a:bodyPr/>
                    <a:lstStyle/>
                    <a:p>
                      <a:pPr algn="ctr"/>
                      <a:r>
                        <a:rPr lang="en-US" dirty="0" smtClean="0"/>
                        <a:t>MAP Inference</a:t>
                      </a:r>
                      <a:endParaRPr lang="en-US" dirty="0"/>
                    </a:p>
                  </a:txBody>
                  <a:tcPr/>
                </a:tc>
                <a:tc>
                  <a:txBody>
                    <a:bodyPr/>
                    <a:lstStyle/>
                    <a:p>
                      <a:pPr algn="ctr"/>
                      <a:r>
                        <a:rPr lang="en-US" dirty="0" smtClean="0"/>
                        <a:t>65.8</a:t>
                      </a:r>
                      <a:endParaRPr lang="en-US" dirty="0"/>
                    </a:p>
                  </a:txBody>
                  <a:tcPr/>
                </a:tc>
                <a:tc>
                  <a:txBody>
                    <a:bodyPr/>
                    <a:lstStyle/>
                    <a:p>
                      <a:pPr algn="ctr"/>
                      <a:r>
                        <a:rPr lang="en-US" dirty="0" smtClean="0"/>
                        <a:t>48.0</a:t>
                      </a:r>
                      <a:endParaRPr lang="en-US" dirty="0"/>
                    </a:p>
                  </a:txBody>
                  <a:tcPr/>
                </a:tc>
                <a:tc>
                  <a:txBody>
                    <a:bodyPr/>
                    <a:lstStyle/>
                    <a:p>
                      <a:pPr algn="ctr"/>
                      <a:r>
                        <a:rPr lang="en-US" dirty="0" smtClean="0"/>
                        <a:t>32.1</a:t>
                      </a:r>
                      <a:endParaRPr lang="en-US" dirty="0"/>
                    </a:p>
                  </a:txBody>
                  <a:tcPr/>
                </a:tc>
                <a:tc>
                  <a:txBody>
                    <a:bodyPr/>
                    <a:lstStyle/>
                    <a:p>
                      <a:pPr algn="ctr"/>
                      <a:r>
                        <a:rPr lang="en-US" dirty="0" smtClean="0"/>
                        <a:t>30.5</a:t>
                      </a:r>
                      <a:endParaRPr lang="en-US" dirty="0"/>
                    </a:p>
                  </a:txBody>
                  <a:tcPr/>
                </a:tc>
              </a:tr>
            </a:tbl>
          </a:graphicData>
        </a:graphic>
      </p:graphicFrame>
    </p:spTree>
  </p:cSld>
  <p:clrMapOvr>
    <a:masterClrMapping/>
  </p:clrMapOvr>
  <p:transition advTm="35833"/>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0335"/>
            <a:ext cx="5257800" cy="707886"/>
          </a:xfrm>
          <a:prstGeom prst="rect">
            <a:avLst/>
          </a:prstGeom>
          <a:noFill/>
        </p:spPr>
        <p:txBody>
          <a:bodyPr wrap="square" rtlCol="0">
            <a:spAutoFit/>
          </a:bodyPr>
          <a:lstStyle/>
          <a:p>
            <a:pPr lvl="0"/>
            <a:r>
              <a:rPr lang="en-US" sz="2000" i="1" dirty="0" smtClean="0">
                <a:solidFill>
                  <a:srgbClr val="0000FF"/>
                </a:solidFill>
              </a:rPr>
              <a:t>Results on Hierarchical Support Inference and Support Order Prediction</a:t>
            </a:r>
          </a:p>
        </p:txBody>
      </p:sp>
      <p:sp>
        <p:nvSpPr>
          <p:cNvPr id="3" name="TextBox 2"/>
          <p:cNvSpPr txBox="1"/>
          <p:nvPr/>
        </p:nvSpPr>
        <p:spPr>
          <a:xfrm>
            <a:off x="990600" y="909935"/>
            <a:ext cx="5257800" cy="369332"/>
          </a:xfrm>
          <a:prstGeom prst="rect">
            <a:avLst/>
          </a:prstGeom>
          <a:noFill/>
        </p:spPr>
        <p:txBody>
          <a:bodyPr wrap="square" rtlCol="0">
            <a:spAutoFit/>
          </a:bodyPr>
          <a:lstStyle/>
          <a:p>
            <a:pPr lvl="0">
              <a:buFont typeface="Arial" pitchFamily="34" charset="0"/>
              <a:buChar char="•"/>
            </a:pPr>
            <a:r>
              <a:rPr lang="en-US" i="1" dirty="0" smtClean="0">
                <a:solidFill>
                  <a:srgbClr val="0000FF"/>
                </a:solidFill>
              </a:rPr>
              <a:t>Illustration of Support from Below</a:t>
            </a:r>
          </a:p>
        </p:txBody>
      </p:sp>
      <p:pic>
        <p:nvPicPr>
          <p:cNvPr id="5" name="Picture 4" descr="region_000032_16.png"/>
          <p:cNvPicPr>
            <a:picLocks noChangeAspect="1"/>
          </p:cNvPicPr>
          <p:nvPr/>
        </p:nvPicPr>
        <p:blipFill>
          <a:blip r:embed="rId3"/>
          <a:stretch>
            <a:fillRect/>
          </a:stretch>
        </p:blipFill>
        <p:spPr>
          <a:xfrm>
            <a:off x="3886200" y="1600200"/>
            <a:ext cx="3124200" cy="2419350"/>
          </a:xfrm>
          <a:prstGeom prst="rect">
            <a:avLst/>
          </a:prstGeom>
        </p:spPr>
      </p:pic>
      <p:pic>
        <p:nvPicPr>
          <p:cNvPr id="6" name="Picture 5" descr="region_000040_7.png"/>
          <p:cNvPicPr>
            <a:picLocks noChangeAspect="1"/>
          </p:cNvPicPr>
          <p:nvPr/>
        </p:nvPicPr>
        <p:blipFill>
          <a:blip r:embed="rId4"/>
          <a:stretch>
            <a:fillRect/>
          </a:stretch>
        </p:blipFill>
        <p:spPr>
          <a:xfrm>
            <a:off x="3886200" y="4114800"/>
            <a:ext cx="3124200" cy="2562225"/>
          </a:xfrm>
          <a:prstGeom prst="rect">
            <a:avLst/>
          </a:prstGeom>
        </p:spPr>
      </p:pic>
      <p:pic>
        <p:nvPicPr>
          <p:cNvPr id="7" name="Picture 6" descr="rgb_000032.png"/>
          <p:cNvPicPr>
            <a:picLocks noChangeAspect="1"/>
          </p:cNvPicPr>
          <p:nvPr/>
        </p:nvPicPr>
        <p:blipFill>
          <a:blip r:embed="rId5"/>
          <a:stretch>
            <a:fillRect/>
          </a:stretch>
        </p:blipFill>
        <p:spPr>
          <a:xfrm>
            <a:off x="533400" y="1581352"/>
            <a:ext cx="3048000" cy="2495347"/>
          </a:xfrm>
          <a:prstGeom prst="rect">
            <a:avLst/>
          </a:prstGeom>
        </p:spPr>
      </p:pic>
      <p:pic>
        <p:nvPicPr>
          <p:cNvPr id="8" name="Picture 7" descr="rgb_000040.png"/>
          <p:cNvPicPr>
            <a:picLocks noChangeAspect="1"/>
          </p:cNvPicPr>
          <p:nvPr/>
        </p:nvPicPr>
        <p:blipFill>
          <a:blip r:embed="rId6"/>
          <a:stretch>
            <a:fillRect/>
          </a:stretch>
        </p:blipFill>
        <p:spPr>
          <a:xfrm>
            <a:off x="533400" y="4114800"/>
            <a:ext cx="3048000" cy="2552700"/>
          </a:xfrm>
          <a:prstGeom prst="rect">
            <a:avLst/>
          </a:prstGeom>
        </p:spPr>
      </p:pic>
      <p:sp>
        <p:nvSpPr>
          <p:cNvPr id="9" name="TextBox 8"/>
          <p:cNvSpPr txBox="1"/>
          <p:nvPr/>
        </p:nvSpPr>
        <p:spPr>
          <a:xfrm>
            <a:off x="7162800" y="2209800"/>
            <a:ext cx="1676400" cy="646331"/>
          </a:xfrm>
          <a:prstGeom prst="rect">
            <a:avLst/>
          </a:prstGeom>
          <a:noFill/>
          <a:ln>
            <a:solidFill>
              <a:schemeClr val="tx1"/>
            </a:solidFill>
          </a:ln>
        </p:spPr>
        <p:txBody>
          <a:bodyPr wrap="square" rtlCol="0">
            <a:spAutoFit/>
          </a:bodyPr>
          <a:lstStyle/>
          <a:p>
            <a:r>
              <a:rPr lang="en-US" dirty="0" smtClean="0"/>
              <a:t>15 14 13 5 4 3 2 1 </a:t>
            </a:r>
            <a:r>
              <a:rPr lang="en-US" b="1" dirty="0" smtClean="0"/>
              <a:t>16</a:t>
            </a:r>
            <a:endParaRPr lang="en-US" b="1" dirty="0"/>
          </a:p>
        </p:txBody>
      </p:sp>
      <p:sp>
        <p:nvSpPr>
          <p:cNvPr id="11" name="TextBox 10"/>
          <p:cNvSpPr txBox="1"/>
          <p:nvPr/>
        </p:nvSpPr>
        <p:spPr>
          <a:xfrm>
            <a:off x="7162800" y="4572000"/>
            <a:ext cx="1676400" cy="381000"/>
          </a:xfrm>
          <a:prstGeom prst="rect">
            <a:avLst/>
          </a:prstGeom>
          <a:noFill/>
          <a:ln>
            <a:solidFill>
              <a:schemeClr val="tx1"/>
            </a:solidFill>
          </a:ln>
        </p:spPr>
        <p:txBody>
          <a:bodyPr wrap="square" rtlCol="0">
            <a:spAutoFit/>
          </a:bodyPr>
          <a:lstStyle/>
          <a:p>
            <a:r>
              <a:rPr lang="en-US" dirty="0" smtClean="0"/>
              <a:t>3 2 1 6 </a:t>
            </a:r>
            <a:r>
              <a:rPr lang="en-US" b="1" dirty="0" smtClean="0"/>
              <a:t>7</a:t>
            </a:r>
            <a:endParaRPr lang="en-US"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909935"/>
            <a:ext cx="5257800" cy="369332"/>
          </a:xfrm>
          <a:prstGeom prst="rect">
            <a:avLst/>
          </a:prstGeom>
          <a:noFill/>
        </p:spPr>
        <p:txBody>
          <a:bodyPr wrap="square" rtlCol="0">
            <a:spAutoFit/>
          </a:bodyPr>
          <a:lstStyle/>
          <a:p>
            <a:pPr lvl="0">
              <a:buFont typeface="Arial" pitchFamily="34" charset="0"/>
              <a:buChar char="•"/>
            </a:pPr>
            <a:r>
              <a:rPr lang="en-US" i="1" dirty="0" smtClean="0">
                <a:solidFill>
                  <a:srgbClr val="0000FF"/>
                </a:solidFill>
              </a:rPr>
              <a:t>Illustration of Support from Side</a:t>
            </a:r>
          </a:p>
        </p:txBody>
      </p:sp>
      <p:sp>
        <p:nvSpPr>
          <p:cNvPr id="9" name="TextBox 8"/>
          <p:cNvSpPr txBox="1"/>
          <p:nvPr/>
        </p:nvSpPr>
        <p:spPr>
          <a:xfrm>
            <a:off x="7162800" y="2209800"/>
            <a:ext cx="990600" cy="381000"/>
          </a:xfrm>
          <a:prstGeom prst="rect">
            <a:avLst/>
          </a:prstGeom>
          <a:noFill/>
          <a:ln>
            <a:solidFill>
              <a:schemeClr val="tx1"/>
            </a:solidFill>
          </a:ln>
        </p:spPr>
        <p:txBody>
          <a:bodyPr wrap="square" rtlCol="0">
            <a:spAutoFit/>
          </a:bodyPr>
          <a:lstStyle/>
          <a:p>
            <a:r>
              <a:rPr lang="en-US" dirty="0" smtClean="0"/>
              <a:t>3 2</a:t>
            </a:r>
            <a:r>
              <a:rPr lang="en-US" b="1" dirty="0" smtClean="0"/>
              <a:t> 1</a:t>
            </a:r>
            <a:endParaRPr lang="en-US" b="1" dirty="0"/>
          </a:p>
        </p:txBody>
      </p:sp>
      <p:sp>
        <p:nvSpPr>
          <p:cNvPr id="11" name="TextBox 10"/>
          <p:cNvSpPr txBox="1"/>
          <p:nvPr/>
        </p:nvSpPr>
        <p:spPr>
          <a:xfrm>
            <a:off x="7162800" y="4572000"/>
            <a:ext cx="1066800" cy="369332"/>
          </a:xfrm>
          <a:prstGeom prst="rect">
            <a:avLst/>
          </a:prstGeom>
          <a:noFill/>
          <a:ln>
            <a:solidFill>
              <a:schemeClr val="tx1"/>
            </a:solidFill>
          </a:ln>
        </p:spPr>
        <p:txBody>
          <a:bodyPr wrap="square" rtlCol="0">
            <a:spAutoFit/>
          </a:bodyPr>
          <a:lstStyle/>
          <a:p>
            <a:r>
              <a:rPr lang="en-US" dirty="0" smtClean="0"/>
              <a:t>3 2 1 </a:t>
            </a:r>
            <a:r>
              <a:rPr lang="en-US" b="1" dirty="0" smtClean="0"/>
              <a:t>7</a:t>
            </a:r>
            <a:endParaRPr lang="en-US" b="1" dirty="0"/>
          </a:p>
        </p:txBody>
      </p:sp>
      <p:pic>
        <p:nvPicPr>
          <p:cNvPr id="13" name="Picture 12" descr="rgb_000041_1.png"/>
          <p:cNvPicPr>
            <a:picLocks noChangeAspect="1"/>
          </p:cNvPicPr>
          <p:nvPr/>
        </p:nvPicPr>
        <p:blipFill>
          <a:blip r:embed="rId2"/>
          <a:stretch>
            <a:fillRect/>
          </a:stretch>
        </p:blipFill>
        <p:spPr>
          <a:xfrm>
            <a:off x="1066800" y="4193301"/>
            <a:ext cx="2438400" cy="2359899"/>
          </a:xfrm>
          <a:prstGeom prst="rect">
            <a:avLst/>
          </a:prstGeom>
        </p:spPr>
      </p:pic>
      <p:pic>
        <p:nvPicPr>
          <p:cNvPr id="14" name="Picture 13" descr="rgb_000041_7.png"/>
          <p:cNvPicPr>
            <a:picLocks noChangeAspect="1"/>
          </p:cNvPicPr>
          <p:nvPr/>
        </p:nvPicPr>
        <p:blipFill>
          <a:blip r:embed="rId3"/>
          <a:stretch>
            <a:fillRect/>
          </a:stretch>
        </p:blipFill>
        <p:spPr>
          <a:xfrm>
            <a:off x="1066800" y="1447800"/>
            <a:ext cx="2438400" cy="2286000"/>
          </a:xfrm>
          <a:prstGeom prst="rect">
            <a:avLst/>
          </a:prstGeom>
        </p:spPr>
      </p:pic>
      <p:grpSp>
        <p:nvGrpSpPr>
          <p:cNvPr id="2" name="Group 50"/>
          <p:cNvGrpSpPr/>
          <p:nvPr/>
        </p:nvGrpSpPr>
        <p:grpSpPr>
          <a:xfrm>
            <a:off x="4114800" y="1447800"/>
            <a:ext cx="2441448" cy="2286000"/>
            <a:chOff x="4114800" y="1371600"/>
            <a:chExt cx="2441448" cy="2286000"/>
          </a:xfrm>
        </p:grpSpPr>
        <p:pic>
          <p:nvPicPr>
            <p:cNvPr id="15" name="Picture 14" descr="out1.jpg"/>
            <p:cNvPicPr>
              <a:picLocks/>
            </p:cNvPicPr>
            <p:nvPr/>
          </p:nvPicPr>
          <p:blipFill>
            <a:blip r:embed="rId4"/>
            <a:stretch>
              <a:fillRect/>
            </a:stretch>
          </p:blipFill>
          <p:spPr>
            <a:xfrm>
              <a:off x="4114800" y="1371600"/>
              <a:ext cx="2441448" cy="2286000"/>
            </a:xfrm>
            <a:prstGeom prst="rect">
              <a:avLst/>
            </a:prstGeom>
          </p:spPr>
        </p:pic>
        <p:sp>
          <p:nvSpPr>
            <p:cNvPr id="19" name="TextBox 18"/>
            <p:cNvSpPr txBox="1"/>
            <p:nvPr/>
          </p:nvSpPr>
          <p:spPr>
            <a:xfrm>
              <a:off x="4724400" y="1992868"/>
              <a:ext cx="152400" cy="369332"/>
            </a:xfrm>
            <a:prstGeom prst="rect">
              <a:avLst/>
            </a:prstGeom>
            <a:noFill/>
          </p:spPr>
          <p:txBody>
            <a:bodyPr wrap="square" rtlCol="0">
              <a:spAutoFit/>
            </a:bodyPr>
            <a:lstStyle/>
            <a:p>
              <a:r>
                <a:rPr lang="en-US" b="1" dirty="0" smtClean="0"/>
                <a:t>1</a:t>
              </a:r>
              <a:endParaRPr lang="en-US" b="1" dirty="0"/>
            </a:p>
          </p:txBody>
        </p:sp>
        <p:sp>
          <p:nvSpPr>
            <p:cNvPr id="20" name="TextBox 19"/>
            <p:cNvSpPr txBox="1"/>
            <p:nvPr/>
          </p:nvSpPr>
          <p:spPr>
            <a:xfrm>
              <a:off x="5105400" y="2133600"/>
              <a:ext cx="304800" cy="369332"/>
            </a:xfrm>
            <a:prstGeom prst="rect">
              <a:avLst/>
            </a:prstGeom>
            <a:noFill/>
          </p:spPr>
          <p:txBody>
            <a:bodyPr wrap="square" rtlCol="0">
              <a:spAutoFit/>
            </a:bodyPr>
            <a:lstStyle/>
            <a:p>
              <a:r>
                <a:rPr lang="en-US" b="1" dirty="0" smtClean="0"/>
                <a:t>2</a:t>
              </a:r>
              <a:endParaRPr lang="en-US" b="1" dirty="0"/>
            </a:p>
          </p:txBody>
        </p:sp>
        <p:sp>
          <p:nvSpPr>
            <p:cNvPr id="21" name="TextBox 20"/>
            <p:cNvSpPr txBox="1"/>
            <p:nvPr/>
          </p:nvSpPr>
          <p:spPr>
            <a:xfrm>
              <a:off x="5715000" y="2590800"/>
              <a:ext cx="152400" cy="369332"/>
            </a:xfrm>
            <a:prstGeom prst="rect">
              <a:avLst/>
            </a:prstGeom>
            <a:noFill/>
          </p:spPr>
          <p:txBody>
            <a:bodyPr wrap="square" rtlCol="0">
              <a:spAutoFit/>
            </a:bodyPr>
            <a:lstStyle/>
            <a:p>
              <a:r>
                <a:rPr lang="en-US" b="1" dirty="0" smtClean="0"/>
                <a:t>3</a:t>
              </a:r>
              <a:endParaRPr lang="en-US" b="1" dirty="0"/>
            </a:p>
          </p:txBody>
        </p:sp>
        <p:cxnSp>
          <p:nvCxnSpPr>
            <p:cNvPr id="27" name="Straight Arrow Connector 26"/>
            <p:cNvCxnSpPr>
              <a:stCxn id="19" idx="2"/>
              <a:endCxn id="20" idx="2"/>
            </p:cNvCxnSpPr>
            <p:nvPr/>
          </p:nvCxnSpPr>
          <p:spPr>
            <a:xfrm rot="16200000" flipH="1">
              <a:off x="4958834" y="2203966"/>
              <a:ext cx="140732" cy="457200"/>
            </a:xfrm>
            <a:prstGeom prst="straightConnector1">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0" idx="2"/>
              <a:endCxn id="21" idx="1"/>
            </p:cNvCxnSpPr>
            <p:nvPr/>
          </p:nvCxnSpPr>
          <p:spPr>
            <a:xfrm rot="16200000" flipH="1">
              <a:off x="5350133" y="2410599"/>
              <a:ext cx="272534" cy="457200"/>
            </a:xfrm>
            <a:prstGeom prst="straightConnector1">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5" name="Group 51"/>
          <p:cNvGrpSpPr/>
          <p:nvPr/>
        </p:nvGrpSpPr>
        <p:grpSpPr>
          <a:xfrm>
            <a:off x="4114800" y="4191000"/>
            <a:ext cx="2441448" cy="2286000"/>
            <a:chOff x="4114800" y="1371600"/>
            <a:chExt cx="2441448" cy="2286000"/>
          </a:xfrm>
        </p:grpSpPr>
        <p:pic>
          <p:nvPicPr>
            <p:cNvPr id="53" name="Picture 52" descr="out1.jpg"/>
            <p:cNvPicPr>
              <a:picLocks/>
            </p:cNvPicPr>
            <p:nvPr/>
          </p:nvPicPr>
          <p:blipFill>
            <a:blip r:embed="rId4"/>
            <a:stretch>
              <a:fillRect/>
            </a:stretch>
          </p:blipFill>
          <p:spPr>
            <a:xfrm>
              <a:off x="4114800" y="1371600"/>
              <a:ext cx="2441448" cy="2286000"/>
            </a:xfrm>
            <a:prstGeom prst="rect">
              <a:avLst/>
            </a:prstGeom>
          </p:spPr>
        </p:pic>
        <p:sp>
          <p:nvSpPr>
            <p:cNvPr id="54" name="TextBox 53"/>
            <p:cNvSpPr txBox="1"/>
            <p:nvPr/>
          </p:nvSpPr>
          <p:spPr>
            <a:xfrm>
              <a:off x="4419600" y="1524000"/>
              <a:ext cx="228600" cy="369332"/>
            </a:xfrm>
            <a:prstGeom prst="rect">
              <a:avLst/>
            </a:prstGeom>
            <a:noFill/>
          </p:spPr>
          <p:txBody>
            <a:bodyPr wrap="square" rtlCol="0">
              <a:spAutoFit/>
            </a:bodyPr>
            <a:lstStyle/>
            <a:p>
              <a:r>
                <a:rPr lang="en-US" b="1" dirty="0" smtClean="0"/>
                <a:t>7</a:t>
              </a:r>
              <a:endParaRPr lang="en-US" b="1" dirty="0"/>
            </a:p>
          </p:txBody>
        </p:sp>
        <p:sp>
          <p:nvSpPr>
            <p:cNvPr id="55" name="TextBox 54"/>
            <p:cNvSpPr txBox="1"/>
            <p:nvPr/>
          </p:nvSpPr>
          <p:spPr>
            <a:xfrm>
              <a:off x="4724400" y="1992868"/>
              <a:ext cx="152400" cy="369332"/>
            </a:xfrm>
            <a:prstGeom prst="rect">
              <a:avLst/>
            </a:prstGeom>
            <a:noFill/>
          </p:spPr>
          <p:txBody>
            <a:bodyPr wrap="square" rtlCol="0">
              <a:spAutoFit/>
            </a:bodyPr>
            <a:lstStyle/>
            <a:p>
              <a:r>
                <a:rPr lang="en-US" b="1" dirty="0" smtClean="0"/>
                <a:t>1</a:t>
              </a:r>
              <a:endParaRPr lang="en-US" b="1" dirty="0"/>
            </a:p>
          </p:txBody>
        </p:sp>
        <p:sp>
          <p:nvSpPr>
            <p:cNvPr id="56" name="TextBox 55"/>
            <p:cNvSpPr txBox="1"/>
            <p:nvPr/>
          </p:nvSpPr>
          <p:spPr>
            <a:xfrm>
              <a:off x="5105400" y="2133600"/>
              <a:ext cx="304800" cy="369332"/>
            </a:xfrm>
            <a:prstGeom prst="rect">
              <a:avLst/>
            </a:prstGeom>
            <a:noFill/>
          </p:spPr>
          <p:txBody>
            <a:bodyPr wrap="square" rtlCol="0">
              <a:spAutoFit/>
            </a:bodyPr>
            <a:lstStyle/>
            <a:p>
              <a:r>
                <a:rPr lang="en-US" b="1" dirty="0" smtClean="0"/>
                <a:t>2</a:t>
              </a:r>
              <a:endParaRPr lang="en-US" b="1" dirty="0"/>
            </a:p>
          </p:txBody>
        </p:sp>
        <p:sp>
          <p:nvSpPr>
            <p:cNvPr id="57" name="TextBox 56"/>
            <p:cNvSpPr txBox="1"/>
            <p:nvPr/>
          </p:nvSpPr>
          <p:spPr>
            <a:xfrm>
              <a:off x="5715000" y="2590800"/>
              <a:ext cx="152400" cy="369332"/>
            </a:xfrm>
            <a:prstGeom prst="rect">
              <a:avLst/>
            </a:prstGeom>
            <a:noFill/>
          </p:spPr>
          <p:txBody>
            <a:bodyPr wrap="square" rtlCol="0">
              <a:spAutoFit/>
            </a:bodyPr>
            <a:lstStyle/>
            <a:p>
              <a:r>
                <a:rPr lang="en-US" b="1" dirty="0" smtClean="0"/>
                <a:t>3</a:t>
              </a:r>
              <a:endParaRPr lang="en-US" b="1" dirty="0"/>
            </a:p>
          </p:txBody>
        </p:sp>
        <p:cxnSp>
          <p:nvCxnSpPr>
            <p:cNvPr id="58" name="Straight Arrow Connector 57"/>
            <p:cNvCxnSpPr>
              <a:stCxn id="54" idx="3"/>
              <a:endCxn id="55" idx="2"/>
            </p:cNvCxnSpPr>
            <p:nvPr/>
          </p:nvCxnSpPr>
          <p:spPr>
            <a:xfrm>
              <a:off x="4648200" y="1708666"/>
              <a:ext cx="152400" cy="653534"/>
            </a:xfrm>
            <a:prstGeom prst="straightConnector1">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5" idx="2"/>
              <a:endCxn id="56" idx="2"/>
            </p:cNvCxnSpPr>
            <p:nvPr/>
          </p:nvCxnSpPr>
          <p:spPr>
            <a:xfrm rot="16200000" flipH="1">
              <a:off x="4958834" y="2203966"/>
              <a:ext cx="140732" cy="457200"/>
            </a:xfrm>
            <a:prstGeom prst="straightConnector1">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6" idx="2"/>
              <a:endCxn id="57" idx="1"/>
            </p:cNvCxnSpPr>
            <p:nvPr/>
          </p:nvCxnSpPr>
          <p:spPr>
            <a:xfrm rot="16200000" flipH="1">
              <a:off x="5350133" y="2410599"/>
              <a:ext cx="272534" cy="457200"/>
            </a:xfrm>
            <a:prstGeom prst="straightConnector1">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914400" y="300335"/>
            <a:ext cx="5257800" cy="707886"/>
          </a:xfrm>
          <a:prstGeom prst="rect">
            <a:avLst/>
          </a:prstGeom>
          <a:noFill/>
        </p:spPr>
        <p:txBody>
          <a:bodyPr wrap="square" rtlCol="0">
            <a:spAutoFit/>
          </a:bodyPr>
          <a:lstStyle/>
          <a:p>
            <a:pPr lvl="0"/>
            <a:r>
              <a:rPr lang="en-US" sz="2000" i="1" dirty="0" smtClean="0">
                <a:solidFill>
                  <a:srgbClr val="0000FF"/>
                </a:solidFill>
              </a:rPr>
              <a:t>Results on Hierarchical Support Inference and Support Order Prediction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909935"/>
            <a:ext cx="5257800" cy="369332"/>
          </a:xfrm>
          <a:prstGeom prst="rect">
            <a:avLst/>
          </a:prstGeom>
          <a:noFill/>
        </p:spPr>
        <p:txBody>
          <a:bodyPr wrap="square" rtlCol="0">
            <a:spAutoFit/>
          </a:bodyPr>
          <a:lstStyle/>
          <a:p>
            <a:pPr lvl="0">
              <a:buFont typeface="Arial" pitchFamily="34" charset="0"/>
              <a:buChar char="•"/>
            </a:pPr>
            <a:r>
              <a:rPr lang="en-US" i="1" dirty="0" smtClean="0">
                <a:solidFill>
                  <a:srgbClr val="0000FF"/>
                </a:solidFill>
              </a:rPr>
              <a:t>Illustration of Containment</a:t>
            </a:r>
          </a:p>
        </p:txBody>
      </p:sp>
      <p:pic>
        <p:nvPicPr>
          <p:cNvPr id="6" name="Picture 5" descr="region_000026_11.png"/>
          <p:cNvPicPr>
            <a:picLocks noChangeAspect="1"/>
          </p:cNvPicPr>
          <p:nvPr/>
        </p:nvPicPr>
        <p:blipFill>
          <a:blip r:embed="rId3"/>
          <a:stretch>
            <a:fillRect/>
          </a:stretch>
        </p:blipFill>
        <p:spPr>
          <a:xfrm>
            <a:off x="3963296" y="1752600"/>
            <a:ext cx="2742304" cy="2029104"/>
          </a:xfrm>
          <a:prstGeom prst="rect">
            <a:avLst/>
          </a:prstGeom>
        </p:spPr>
      </p:pic>
      <p:pic>
        <p:nvPicPr>
          <p:cNvPr id="7" name="Picture 6" descr="region_000027_7.png"/>
          <p:cNvPicPr>
            <a:picLocks noChangeAspect="1"/>
          </p:cNvPicPr>
          <p:nvPr/>
        </p:nvPicPr>
        <p:blipFill>
          <a:blip r:embed="rId4"/>
          <a:stretch>
            <a:fillRect/>
          </a:stretch>
        </p:blipFill>
        <p:spPr>
          <a:xfrm>
            <a:off x="3963295" y="4267200"/>
            <a:ext cx="2719540" cy="1896448"/>
          </a:xfrm>
          <a:prstGeom prst="rect">
            <a:avLst/>
          </a:prstGeom>
        </p:spPr>
      </p:pic>
      <p:pic>
        <p:nvPicPr>
          <p:cNvPr id="8" name="Picture 7" descr="rgb_000026.png"/>
          <p:cNvPicPr>
            <a:picLocks noChangeAspect="1"/>
          </p:cNvPicPr>
          <p:nvPr/>
        </p:nvPicPr>
        <p:blipFill>
          <a:blip r:embed="rId5"/>
          <a:stretch>
            <a:fillRect/>
          </a:stretch>
        </p:blipFill>
        <p:spPr>
          <a:xfrm>
            <a:off x="674603" y="1752600"/>
            <a:ext cx="2670222" cy="2033550"/>
          </a:xfrm>
          <a:prstGeom prst="rect">
            <a:avLst/>
          </a:prstGeom>
        </p:spPr>
      </p:pic>
      <p:pic>
        <p:nvPicPr>
          <p:cNvPr id="9" name="Picture 8" descr="rgb_000027.png"/>
          <p:cNvPicPr>
            <a:picLocks noChangeAspect="1"/>
          </p:cNvPicPr>
          <p:nvPr/>
        </p:nvPicPr>
        <p:blipFill>
          <a:blip r:embed="rId6"/>
          <a:stretch>
            <a:fillRect/>
          </a:stretch>
        </p:blipFill>
        <p:spPr>
          <a:xfrm>
            <a:off x="674603" y="4341900"/>
            <a:ext cx="2678197" cy="1880436"/>
          </a:xfrm>
          <a:prstGeom prst="rect">
            <a:avLst/>
          </a:prstGeom>
        </p:spPr>
      </p:pic>
      <p:sp>
        <p:nvSpPr>
          <p:cNvPr id="10" name="TextBox 9"/>
          <p:cNvSpPr txBox="1"/>
          <p:nvPr/>
        </p:nvSpPr>
        <p:spPr>
          <a:xfrm>
            <a:off x="7162800" y="2133600"/>
            <a:ext cx="685800" cy="369332"/>
          </a:xfrm>
          <a:prstGeom prst="rect">
            <a:avLst/>
          </a:prstGeom>
          <a:noFill/>
          <a:ln>
            <a:solidFill>
              <a:schemeClr val="tx1"/>
            </a:solidFill>
          </a:ln>
        </p:spPr>
        <p:txBody>
          <a:bodyPr wrap="square" rtlCol="0">
            <a:spAutoFit/>
          </a:bodyPr>
          <a:lstStyle/>
          <a:p>
            <a:r>
              <a:rPr lang="en-US" dirty="0" smtClean="0"/>
              <a:t>- </a:t>
            </a:r>
            <a:r>
              <a:rPr lang="en-US" b="1" dirty="0" smtClean="0"/>
              <a:t>11</a:t>
            </a:r>
            <a:endParaRPr lang="en-US" b="1" dirty="0"/>
          </a:p>
        </p:txBody>
      </p:sp>
      <p:sp>
        <p:nvSpPr>
          <p:cNvPr id="13" name="TextBox 12"/>
          <p:cNvSpPr txBox="1"/>
          <p:nvPr/>
        </p:nvSpPr>
        <p:spPr>
          <a:xfrm>
            <a:off x="7162800" y="5040868"/>
            <a:ext cx="685800" cy="369332"/>
          </a:xfrm>
          <a:prstGeom prst="rect">
            <a:avLst/>
          </a:prstGeom>
          <a:noFill/>
          <a:ln>
            <a:solidFill>
              <a:schemeClr val="tx1"/>
            </a:solidFill>
          </a:ln>
        </p:spPr>
        <p:txBody>
          <a:bodyPr wrap="square" rtlCol="0">
            <a:spAutoFit/>
          </a:bodyPr>
          <a:lstStyle/>
          <a:p>
            <a:r>
              <a:rPr lang="en-US" dirty="0" smtClean="0"/>
              <a:t>- </a:t>
            </a:r>
            <a:r>
              <a:rPr lang="en-US" b="1" dirty="0" smtClean="0"/>
              <a:t>7</a:t>
            </a:r>
            <a:endParaRPr lang="en-US" b="1" dirty="0"/>
          </a:p>
        </p:txBody>
      </p:sp>
      <p:sp>
        <p:nvSpPr>
          <p:cNvPr id="11" name="TextBox 10"/>
          <p:cNvSpPr txBox="1"/>
          <p:nvPr/>
        </p:nvSpPr>
        <p:spPr>
          <a:xfrm>
            <a:off x="914400" y="300335"/>
            <a:ext cx="5257800" cy="707886"/>
          </a:xfrm>
          <a:prstGeom prst="rect">
            <a:avLst/>
          </a:prstGeom>
          <a:noFill/>
        </p:spPr>
        <p:txBody>
          <a:bodyPr wrap="square" rtlCol="0">
            <a:spAutoFit/>
          </a:bodyPr>
          <a:lstStyle/>
          <a:p>
            <a:pPr lvl="0"/>
            <a:r>
              <a:rPr lang="en-US" sz="2000" i="1" dirty="0" smtClean="0">
                <a:solidFill>
                  <a:srgbClr val="0000FF"/>
                </a:solidFill>
              </a:rPr>
              <a:t>Results on Hierarchical Support Inference and Support Order Prediction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6535"/>
            <a:ext cx="6248400" cy="461665"/>
          </a:xfrm>
          <a:prstGeom prst="rect">
            <a:avLst/>
          </a:prstGeom>
          <a:noFill/>
        </p:spPr>
        <p:txBody>
          <a:bodyPr wrap="square" rtlCol="0">
            <a:spAutoFit/>
          </a:bodyPr>
          <a:lstStyle/>
          <a:p>
            <a:pPr lvl="0"/>
            <a:r>
              <a:rPr lang="en-US" sz="2400" i="1" dirty="0" smtClean="0">
                <a:solidFill>
                  <a:srgbClr val="0000FF"/>
                </a:solidFill>
              </a:rPr>
              <a:t>Accuracy of  Hierarchical Support Inference</a:t>
            </a:r>
          </a:p>
        </p:txBody>
      </p:sp>
      <p:graphicFrame>
        <p:nvGraphicFramePr>
          <p:cNvPr id="5" name="Table 4"/>
          <p:cNvGraphicFramePr>
            <a:graphicFrameLocks noGrp="1"/>
          </p:cNvGraphicFramePr>
          <p:nvPr/>
        </p:nvGraphicFramePr>
        <p:xfrm>
          <a:off x="762000" y="2286000"/>
          <a:ext cx="7696200" cy="1752600"/>
        </p:xfrm>
        <a:graphic>
          <a:graphicData uri="http://schemas.openxmlformats.org/drawingml/2006/table">
            <a:tbl>
              <a:tblPr firstRow="1" bandRow="1">
                <a:tableStyleId>{5C22544A-7EE6-4342-B048-85BDC9FD1C3A}</a:tableStyleId>
              </a:tblPr>
              <a:tblGrid>
                <a:gridCol w="2565400"/>
                <a:gridCol w="1282700"/>
                <a:gridCol w="1282700"/>
                <a:gridCol w="1282700"/>
                <a:gridCol w="1282700"/>
              </a:tblGrid>
              <a:tr h="370840">
                <a:tc>
                  <a:txBody>
                    <a:bodyPr/>
                    <a:lstStyle/>
                    <a:p>
                      <a:pPr algn="ctr"/>
                      <a:r>
                        <a:rPr lang="en-US" dirty="0" smtClean="0"/>
                        <a:t>Inference</a:t>
                      </a:r>
                      <a:endParaRPr lang="en-US" dirty="0"/>
                    </a:p>
                  </a:txBody>
                  <a:tcPr>
                    <a:solidFill>
                      <a:schemeClr val="tx2"/>
                    </a:solidFill>
                  </a:tcPr>
                </a:tc>
                <a:tc gridSpan="2">
                  <a:txBody>
                    <a:bodyPr/>
                    <a:lstStyle/>
                    <a:p>
                      <a:pPr algn="ctr"/>
                      <a:r>
                        <a:rPr lang="en-US" dirty="0" smtClean="0"/>
                        <a:t>Structure class Inference</a:t>
                      </a:r>
                      <a:endParaRPr lang="en-US" dirty="0"/>
                    </a:p>
                  </a:txBody>
                  <a:tcPr>
                    <a:solidFill>
                      <a:schemeClr val="tx2"/>
                    </a:solidFill>
                  </a:tcPr>
                </a:tc>
                <a:tc hMerge="1">
                  <a:txBody>
                    <a:bodyPr/>
                    <a:lstStyle/>
                    <a:p>
                      <a:endParaRPr lang="en-US"/>
                    </a:p>
                  </a:txBody>
                  <a:tcPr/>
                </a:tc>
                <a:tc gridSpan="2">
                  <a:txBody>
                    <a:bodyPr/>
                    <a:lstStyle/>
                    <a:p>
                      <a:pPr algn="ctr"/>
                      <a:r>
                        <a:rPr lang="en-US" dirty="0" smtClean="0"/>
                        <a:t>Support Class Inference</a:t>
                      </a:r>
                      <a:endParaRPr lang="en-US" dirty="0"/>
                    </a:p>
                  </a:txBody>
                  <a:tcPr>
                    <a:solidFill>
                      <a:schemeClr val="tx2"/>
                    </a:solidFill>
                  </a:tcPr>
                </a:tc>
                <a:tc hMerge="1">
                  <a:txBody>
                    <a:bodyPr/>
                    <a:lstStyle/>
                    <a:p>
                      <a:endParaRPr lang="en-US"/>
                    </a:p>
                  </a:txBody>
                  <a:tcPr/>
                </a:tc>
              </a:tr>
              <a:tr h="370840">
                <a:tc>
                  <a:txBody>
                    <a:bodyPr/>
                    <a:lstStyle/>
                    <a:p>
                      <a:pPr algn="ctr"/>
                      <a:r>
                        <a:rPr lang="en-US" b="1" dirty="0" smtClean="0">
                          <a:solidFill>
                            <a:schemeClr val="lt1"/>
                          </a:solidFill>
                          <a:latin typeface="+mn-lt"/>
                          <a:ea typeface="+mn-ea"/>
                          <a:cs typeface="+mn-cs"/>
                        </a:rPr>
                        <a:t>Type</a:t>
                      </a:r>
                    </a:p>
                  </a:txBody>
                  <a:tcPr>
                    <a:solidFill>
                      <a:schemeClr val="accent1"/>
                    </a:solidFill>
                  </a:tcPr>
                </a:tc>
                <a:tc>
                  <a:txBody>
                    <a:bodyPr/>
                    <a:lstStyle/>
                    <a:p>
                      <a:pPr algn="ctr"/>
                      <a:r>
                        <a:rPr lang="en-US" b="1" dirty="0" smtClean="0">
                          <a:solidFill>
                            <a:schemeClr val="lt1"/>
                          </a:solidFill>
                          <a:latin typeface="+mn-lt"/>
                          <a:ea typeface="+mn-ea"/>
                          <a:cs typeface="+mn-cs"/>
                        </a:rPr>
                        <a:t>Training</a:t>
                      </a:r>
                    </a:p>
                  </a:txBody>
                  <a:tcPr>
                    <a:solidFill>
                      <a:schemeClr val="accent1"/>
                    </a:solidFill>
                  </a:tcPr>
                </a:tc>
                <a:tc>
                  <a:txBody>
                    <a:bodyPr/>
                    <a:lstStyle/>
                    <a:p>
                      <a:pPr algn="ctr"/>
                      <a:r>
                        <a:rPr lang="en-US" b="1" dirty="0" smtClean="0">
                          <a:solidFill>
                            <a:schemeClr val="lt1"/>
                          </a:solidFill>
                          <a:latin typeface="+mn-lt"/>
                          <a:ea typeface="+mn-ea"/>
                          <a:cs typeface="+mn-cs"/>
                        </a:rPr>
                        <a:t>Testing</a:t>
                      </a:r>
                    </a:p>
                  </a:txBody>
                  <a:tcPr>
                    <a:solidFill>
                      <a:schemeClr val="accent1"/>
                    </a:solidFill>
                  </a:tcPr>
                </a:tc>
                <a:tc>
                  <a:txBody>
                    <a:bodyPr/>
                    <a:lstStyle/>
                    <a:p>
                      <a:pPr algn="ctr"/>
                      <a:r>
                        <a:rPr lang="en-US" b="1" dirty="0" smtClean="0">
                          <a:solidFill>
                            <a:schemeClr val="lt1"/>
                          </a:solidFill>
                          <a:latin typeface="+mn-lt"/>
                          <a:ea typeface="+mn-ea"/>
                          <a:cs typeface="+mn-cs"/>
                        </a:rPr>
                        <a:t>Training </a:t>
                      </a:r>
                    </a:p>
                  </a:txBody>
                  <a:tcPr>
                    <a:solidFill>
                      <a:schemeClr val="accent1"/>
                    </a:solidFill>
                  </a:tcPr>
                </a:tc>
                <a:tc>
                  <a:txBody>
                    <a:bodyPr/>
                    <a:lstStyle/>
                    <a:p>
                      <a:pPr algn="ctr"/>
                      <a:r>
                        <a:rPr lang="en-US" b="1" dirty="0" smtClean="0">
                          <a:solidFill>
                            <a:schemeClr val="lt1"/>
                          </a:solidFill>
                          <a:latin typeface="+mn-lt"/>
                          <a:ea typeface="+mn-ea"/>
                          <a:cs typeface="+mn-cs"/>
                        </a:rPr>
                        <a:t>Testing</a:t>
                      </a:r>
                    </a:p>
                  </a:txBody>
                  <a:tcPr>
                    <a:solidFill>
                      <a:schemeClr val="accent1"/>
                    </a:solidFill>
                  </a:tcPr>
                </a:tc>
              </a:tr>
              <a:tr h="370840">
                <a:tc>
                  <a:txBody>
                    <a:bodyPr/>
                    <a:lstStyle/>
                    <a:p>
                      <a:pPr algn="ctr"/>
                      <a:r>
                        <a:rPr lang="en-US" sz="1800" baseline="0" dirty="0" smtClean="0">
                          <a:solidFill>
                            <a:schemeClr val="dk1"/>
                          </a:solidFill>
                          <a:latin typeface="+mn-lt"/>
                          <a:ea typeface="+mn-ea"/>
                          <a:cs typeface="+mn-cs"/>
                        </a:rPr>
                        <a:t>Ground Truth Regions</a:t>
                      </a:r>
                      <a:endParaRPr lang="en-US" dirty="0"/>
                    </a:p>
                  </a:txBody>
                  <a:tcPr/>
                </a:tc>
                <a:tc>
                  <a:txBody>
                    <a:bodyPr/>
                    <a:lstStyle/>
                    <a:p>
                      <a:pPr algn="ctr"/>
                      <a:r>
                        <a:rPr lang="en-US" sz="1800" baseline="0" dirty="0" smtClean="0">
                          <a:solidFill>
                            <a:schemeClr val="dk1"/>
                          </a:solidFill>
                          <a:latin typeface="+mn-lt"/>
                          <a:ea typeface="+mn-ea"/>
                          <a:cs typeface="+mn-cs"/>
                        </a:rPr>
                        <a:t>100</a:t>
                      </a:r>
                      <a:endParaRPr lang="en-US" dirty="0"/>
                    </a:p>
                  </a:txBody>
                  <a:tcPr/>
                </a:tc>
                <a:tc>
                  <a:txBody>
                    <a:bodyPr/>
                    <a:lstStyle/>
                    <a:p>
                      <a:pPr algn="ctr"/>
                      <a:r>
                        <a:rPr lang="en-US" sz="1800" baseline="0" dirty="0" smtClean="0">
                          <a:solidFill>
                            <a:schemeClr val="dk1"/>
                          </a:solidFill>
                          <a:latin typeface="+mn-lt"/>
                          <a:ea typeface="+mn-ea"/>
                          <a:cs typeface="+mn-cs"/>
                        </a:rPr>
                        <a:t>97.02</a:t>
                      </a:r>
                      <a:endParaRPr lang="en-US" dirty="0"/>
                    </a:p>
                  </a:txBody>
                  <a:tcPr/>
                </a:tc>
                <a:tc>
                  <a:txBody>
                    <a:bodyPr/>
                    <a:lstStyle/>
                    <a:p>
                      <a:pPr algn="ctr"/>
                      <a:r>
                        <a:rPr lang="en-US" sz="1800" baseline="0" dirty="0" smtClean="0">
                          <a:solidFill>
                            <a:schemeClr val="dk1"/>
                          </a:solidFill>
                          <a:latin typeface="+mn-lt"/>
                          <a:ea typeface="+mn-ea"/>
                          <a:cs typeface="+mn-cs"/>
                        </a:rPr>
                        <a:t>73.42</a:t>
                      </a:r>
                      <a:endParaRPr lang="en-US" dirty="0"/>
                    </a:p>
                  </a:txBody>
                  <a:tcPr/>
                </a:tc>
                <a:tc>
                  <a:txBody>
                    <a:bodyPr/>
                    <a:lstStyle/>
                    <a:p>
                      <a:pPr algn="ctr"/>
                      <a:r>
                        <a:rPr lang="en-US" sz="1800" baseline="0" dirty="0" smtClean="0">
                          <a:solidFill>
                            <a:schemeClr val="dk1"/>
                          </a:solidFill>
                          <a:latin typeface="+mn-lt"/>
                          <a:ea typeface="+mn-ea"/>
                          <a:cs typeface="+mn-cs"/>
                        </a:rPr>
                        <a:t>64.72</a:t>
                      </a:r>
                      <a:endParaRPr lang="en-US" dirty="0"/>
                    </a:p>
                  </a:txBody>
                  <a:tcPr/>
                </a:tc>
              </a:tr>
              <a:tr h="370840">
                <a:tc>
                  <a:txBody>
                    <a:bodyPr/>
                    <a:lstStyle/>
                    <a:p>
                      <a:pPr algn="ctr"/>
                      <a:r>
                        <a:rPr lang="en-US" sz="1800" baseline="0" dirty="0" smtClean="0">
                          <a:solidFill>
                            <a:schemeClr val="dk1"/>
                          </a:solidFill>
                          <a:latin typeface="+mn-lt"/>
                          <a:ea typeface="+mn-ea"/>
                          <a:cs typeface="+mn-cs"/>
                        </a:rPr>
                        <a:t>Segmented Regions</a:t>
                      </a:r>
                      <a:endParaRPr lang="en-US" dirty="0"/>
                    </a:p>
                  </a:txBody>
                  <a:tcPr/>
                </a:tc>
                <a:tc>
                  <a:txBody>
                    <a:bodyPr/>
                    <a:lstStyle/>
                    <a:p>
                      <a:pPr algn="ctr"/>
                      <a:r>
                        <a:rPr lang="en-US" sz="1800" baseline="0" dirty="0" smtClean="0">
                          <a:solidFill>
                            <a:schemeClr val="dk1"/>
                          </a:solidFill>
                          <a:latin typeface="+mn-lt"/>
                          <a:ea typeface="+mn-ea"/>
                          <a:cs typeface="+mn-cs"/>
                        </a:rPr>
                        <a:t>97.79</a:t>
                      </a:r>
                      <a:endParaRPr lang="en-US" dirty="0"/>
                    </a:p>
                  </a:txBody>
                  <a:tcPr/>
                </a:tc>
                <a:tc>
                  <a:txBody>
                    <a:bodyPr/>
                    <a:lstStyle/>
                    <a:p>
                      <a:pPr algn="ctr"/>
                      <a:r>
                        <a:rPr lang="en-US" sz="1800" baseline="0" dirty="0" smtClean="0">
                          <a:solidFill>
                            <a:schemeClr val="dk1"/>
                          </a:solidFill>
                          <a:latin typeface="+mn-lt"/>
                          <a:ea typeface="+mn-ea"/>
                          <a:cs typeface="+mn-cs"/>
                        </a:rPr>
                        <a:t>83.88</a:t>
                      </a:r>
                      <a:endParaRPr lang="en-US" dirty="0"/>
                    </a:p>
                  </a:txBody>
                  <a:tcPr/>
                </a:tc>
                <a:tc>
                  <a:txBody>
                    <a:bodyPr/>
                    <a:lstStyle/>
                    <a:p>
                      <a:pPr algn="ctr"/>
                      <a:r>
                        <a:rPr lang="en-US" sz="1800" baseline="0" dirty="0" smtClean="0">
                          <a:solidFill>
                            <a:schemeClr val="dk1"/>
                          </a:solidFill>
                          <a:latin typeface="+mn-lt"/>
                          <a:ea typeface="+mn-ea"/>
                          <a:cs typeface="+mn-cs"/>
                        </a:rPr>
                        <a:t>53.00</a:t>
                      </a:r>
                      <a:endParaRPr lang="en-US" dirty="0"/>
                    </a:p>
                  </a:txBody>
                  <a:tcPr/>
                </a:tc>
                <a:tc>
                  <a:txBody>
                    <a:bodyPr/>
                    <a:lstStyle/>
                    <a:p>
                      <a:pPr algn="ctr"/>
                      <a:r>
                        <a:rPr lang="en-US" sz="1800" baseline="0" dirty="0" smtClean="0">
                          <a:solidFill>
                            <a:schemeClr val="dk1"/>
                          </a:solidFill>
                          <a:latin typeface="+mn-lt"/>
                          <a:ea typeface="+mn-ea"/>
                          <a:cs typeface="+mn-cs"/>
                        </a:rPr>
                        <a:t>49.17</a:t>
                      </a:r>
                      <a:endParaRPr lang="en-US"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685800" y="609480"/>
            <a:ext cx="7772400" cy="1143000"/>
          </a:xfrm>
          <a:prstGeom prst="rect">
            <a:avLst/>
          </a:prstGeom>
        </p:spPr>
      </p:sp>
      <p:sp>
        <p:nvSpPr>
          <p:cNvPr id="4" name="TextBox 3"/>
          <p:cNvSpPr txBox="1"/>
          <p:nvPr/>
        </p:nvSpPr>
        <p:spPr>
          <a:xfrm>
            <a:off x="381000" y="1828800"/>
            <a:ext cx="4267200" cy="707886"/>
          </a:xfrm>
          <a:prstGeom prst="rect">
            <a:avLst/>
          </a:prstGeom>
          <a:noFill/>
        </p:spPr>
        <p:txBody>
          <a:bodyPr wrap="square" rtlCol="0">
            <a:spAutoFit/>
          </a:bodyPr>
          <a:lstStyle/>
          <a:p>
            <a:r>
              <a:rPr lang="en-US" sz="4000" dirty="0" smtClean="0"/>
              <a:t>What is clutter?? </a:t>
            </a:r>
            <a:endParaRPr lang="en-US" sz="4000" dirty="0"/>
          </a:p>
        </p:txBody>
      </p:sp>
      <p:pic>
        <p:nvPicPr>
          <p:cNvPr id="5" name="Picture 4" descr="question.jpg"/>
          <p:cNvPicPr>
            <a:picLocks noChangeAspect="1"/>
          </p:cNvPicPr>
          <p:nvPr/>
        </p:nvPicPr>
        <p:blipFill>
          <a:blip r:embed="rId2"/>
          <a:stretch>
            <a:fillRect/>
          </a:stretch>
        </p:blipFill>
        <p:spPr>
          <a:xfrm>
            <a:off x="304800" y="2971800"/>
            <a:ext cx="2133600" cy="2143125"/>
          </a:xfrm>
          <a:prstGeom prst="rect">
            <a:avLst/>
          </a:prstGeom>
        </p:spPr>
      </p:pic>
      <p:grpSp>
        <p:nvGrpSpPr>
          <p:cNvPr id="2" name="Group 5"/>
          <p:cNvGrpSpPr/>
          <p:nvPr/>
        </p:nvGrpSpPr>
        <p:grpSpPr>
          <a:xfrm>
            <a:off x="4191000" y="2362200"/>
            <a:ext cx="4648200" cy="3276600"/>
            <a:chOff x="685800" y="609480"/>
            <a:chExt cx="7772400" cy="4724520"/>
          </a:xfrm>
        </p:grpSpPr>
        <p:sp>
          <p:nvSpPr>
            <p:cNvPr id="7" name="CustomShape 1"/>
            <p:cNvSpPr/>
            <p:nvPr/>
          </p:nvSpPr>
          <p:spPr>
            <a:xfrm>
              <a:off x="685800" y="609480"/>
              <a:ext cx="7772400" cy="1143000"/>
            </a:xfrm>
            <a:prstGeom prst="rect">
              <a:avLst/>
            </a:prstGeom>
          </p:spPr>
        </p:sp>
        <p:pic>
          <p:nvPicPr>
            <p:cNvPr id="8" name="Picture 7" descr="28.jpg"/>
            <p:cNvPicPr>
              <a:picLocks noChangeAspect="1"/>
            </p:cNvPicPr>
            <p:nvPr/>
          </p:nvPicPr>
          <p:blipFill>
            <a:blip r:embed="rId3">
              <a:lum bright="63000" contrast="-57000"/>
            </a:blip>
            <a:stretch>
              <a:fillRect/>
            </a:stretch>
          </p:blipFill>
          <p:spPr>
            <a:xfrm>
              <a:off x="5943600" y="2438400"/>
              <a:ext cx="2257425" cy="2019300"/>
            </a:xfrm>
            <a:prstGeom prst="rect">
              <a:avLst/>
            </a:prstGeom>
          </p:spPr>
        </p:pic>
        <p:pic>
          <p:nvPicPr>
            <p:cNvPr id="9" name="Picture 8" descr="29.jpg"/>
            <p:cNvPicPr>
              <a:picLocks noChangeAspect="1"/>
            </p:cNvPicPr>
            <p:nvPr/>
          </p:nvPicPr>
          <p:blipFill>
            <a:blip r:embed="rId4">
              <a:lum bright="63000" contrast="-57000"/>
            </a:blip>
            <a:stretch>
              <a:fillRect/>
            </a:stretch>
          </p:blipFill>
          <p:spPr>
            <a:xfrm>
              <a:off x="762000" y="3200400"/>
              <a:ext cx="2133600" cy="2133600"/>
            </a:xfrm>
            <a:prstGeom prst="rect">
              <a:avLst/>
            </a:prstGeom>
          </p:spPr>
        </p:pic>
        <p:pic>
          <p:nvPicPr>
            <p:cNvPr id="10" name="Picture 9" descr="30.jpg"/>
            <p:cNvPicPr>
              <a:picLocks noChangeAspect="1"/>
            </p:cNvPicPr>
            <p:nvPr/>
          </p:nvPicPr>
          <p:blipFill>
            <a:blip r:embed="rId5">
              <a:lum bright="63000" contrast="-57000"/>
            </a:blip>
            <a:stretch>
              <a:fillRect/>
            </a:stretch>
          </p:blipFill>
          <p:spPr>
            <a:xfrm>
              <a:off x="3124200" y="990600"/>
              <a:ext cx="2152650" cy="2124075"/>
            </a:xfrm>
            <a:prstGeom prst="rect">
              <a:avLst/>
            </a:prstGeom>
          </p:spPr>
        </p:pic>
      </p:grpSp>
      <p:pic>
        <p:nvPicPr>
          <p:cNvPr id="19" name="Picture 18" descr="3.jpg"/>
          <p:cNvPicPr>
            <a:picLocks noChangeAspect="1"/>
          </p:cNvPicPr>
          <p:nvPr/>
        </p:nvPicPr>
        <p:blipFill>
          <a:blip r:embed="rId6">
            <a:lum bright="62000" contrast="-60000"/>
          </a:blip>
          <a:stretch>
            <a:fillRect/>
          </a:stretch>
        </p:blipFill>
        <p:spPr>
          <a:xfrm rot="20253520">
            <a:off x="4757129" y="3277898"/>
            <a:ext cx="1454123" cy="1258397"/>
          </a:xfrm>
          <a:prstGeom prst="rect">
            <a:avLst/>
          </a:prstGeom>
        </p:spPr>
      </p:pic>
      <p:pic>
        <p:nvPicPr>
          <p:cNvPr id="20" name="Picture 19" descr="4.jpg"/>
          <p:cNvPicPr>
            <a:picLocks noChangeAspect="1"/>
          </p:cNvPicPr>
          <p:nvPr/>
        </p:nvPicPr>
        <p:blipFill>
          <a:blip r:embed="rId7">
            <a:lum bright="62000" contrast="-60000"/>
          </a:blip>
          <a:stretch>
            <a:fillRect/>
          </a:stretch>
        </p:blipFill>
        <p:spPr>
          <a:xfrm rot="818848">
            <a:off x="6616226" y="2596209"/>
            <a:ext cx="1493744" cy="1304385"/>
          </a:xfrm>
          <a:prstGeom prst="rect">
            <a:avLst/>
          </a:prstGeom>
          <a:noFill/>
          <a:ln>
            <a:noFill/>
          </a:ln>
        </p:spPr>
      </p:pic>
      <p:pic>
        <p:nvPicPr>
          <p:cNvPr id="21" name="Picture 20" descr="22.jpg"/>
          <p:cNvPicPr>
            <a:picLocks noChangeAspect="1"/>
          </p:cNvPicPr>
          <p:nvPr/>
        </p:nvPicPr>
        <p:blipFill>
          <a:blip r:embed="rId8">
            <a:lum bright="62000" contrast="-60000"/>
          </a:blip>
          <a:stretch>
            <a:fillRect/>
          </a:stretch>
        </p:blipFill>
        <p:spPr>
          <a:xfrm rot="21287474">
            <a:off x="6530869" y="4182900"/>
            <a:ext cx="1557431" cy="1257561"/>
          </a:xfrm>
          <a:prstGeom prst="rect">
            <a:avLst/>
          </a:prstGeom>
        </p:spPr>
      </p:pic>
      <p:pic>
        <p:nvPicPr>
          <p:cNvPr id="13" name="Picture 12" descr="6.jpg"/>
          <p:cNvPicPr>
            <a:picLocks noChangeAspect="1"/>
          </p:cNvPicPr>
          <p:nvPr/>
        </p:nvPicPr>
        <p:blipFill>
          <a:blip r:embed="rId9">
            <a:lum bright="72000" contrast="-72000"/>
          </a:blip>
          <a:stretch>
            <a:fillRect/>
          </a:stretch>
        </p:blipFill>
        <p:spPr>
          <a:xfrm rot="1309067">
            <a:off x="6991942" y="2796814"/>
            <a:ext cx="1295673" cy="970504"/>
          </a:xfrm>
          <a:prstGeom prst="rect">
            <a:avLst/>
          </a:prstGeom>
        </p:spPr>
      </p:pic>
      <p:pic>
        <p:nvPicPr>
          <p:cNvPr id="14" name="Picture 13" descr="19.jpg"/>
          <p:cNvPicPr>
            <a:picLocks noChangeAspect="1"/>
          </p:cNvPicPr>
          <p:nvPr/>
        </p:nvPicPr>
        <p:blipFill>
          <a:blip r:embed="rId10">
            <a:lum bright="72000" contrast="-72000"/>
          </a:blip>
          <a:stretch>
            <a:fillRect/>
          </a:stretch>
        </p:blipFill>
        <p:spPr>
          <a:xfrm rot="20150327">
            <a:off x="7061297" y="4432445"/>
            <a:ext cx="1375715" cy="915476"/>
          </a:xfrm>
          <a:prstGeom prst="rect">
            <a:avLst/>
          </a:prstGeom>
        </p:spPr>
      </p:pic>
      <p:pic>
        <p:nvPicPr>
          <p:cNvPr id="15" name="Picture 14" descr="20.jpg"/>
          <p:cNvPicPr>
            <a:picLocks noChangeAspect="1"/>
          </p:cNvPicPr>
          <p:nvPr/>
        </p:nvPicPr>
        <p:blipFill>
          <a:blip r:embed="rId11">
            <a:lum bright="72000" contrast="-72000"/>
          </a:blip>
          <a:stretch>
            <a:fillRect/>
          </a:stretch>
        </p:blipFill>
        <p:spPr>
          <a:xfrm>
            <a:off x="4343400" y="4419600"/>
            <a:ext cx="940488" cy="960499"/>
          </a:xfrm>
          <a:prstGeom prst="rect">
            <a:avLst/>
          </a:prstGeom>
        </p:spPr>
      </p:pic>
      <p:pic>
        <p:nvPicPr>
          <p:cNvPr id="16" name="Picture 15" descr="21.jpg"/>
          <p:cNvPicPr>
            <a:picLocks noChangeAspect="1"/>
          </p:cNvPicPr>
          <p:nvPr/>
        </p:nvPicPr>
        <p:blipFill>
          <a:blip r:embed="rId12">
            <a:lum bright="72000" contrast="-72000"/>
          </a:blip>
          <a:stretch>
            <a:fillRect/>
          </a:stretch>
        </p:blipFill>
        <p:spPr>
          <a:xfrm>
            <a:off x="5791200" y="3429000"/>
            <a:ext cx="1295673" cy="970504"/>
          </a:xfrm>
          <a:prstGeom prst="rect">
            <a:avLst/>
          </a:prstGeom>
        </p:spPr>
      </p:pic>
      <p:pic>
        <p:nvPicPr>
          <p:cNvPr id="17" name="Picture 16" descr="23.jpg"/>
          <p:cNvPicPr>
            <a:picLocks noChangeAspect="1"/>
          </p:cNvPicPr>
          <p:nvPr/>
        </p:nvPicPr>
        <p:blipFill>
          <a:blip r:embed="rId13">
            <a:lum bright="72000" contrast="-72000"/>
          </a:blip>
          <a:stretch>
            <a:fillRect/>
          </a:stretch>
        </p:blipFill>
        <p:spPr>
          <a:xfrm rot="20567572">
            <a:off x="5448554" y="2227328"/>
            <a:ext cx="1295673" cy="970504"/>
          </a:xfrm>
          <a:prstGeom prst="rect">
            <a:avLst/>
          </a:prstGeom>
        </p:spPr>
      </p:pic>
      <p:pic>
        <p:nvPicPr>
          <p:cNvPr id="18" name="Picture 17" descr="10.jpg"/>
          <p:cNvPicPr>
            <a:picLocks noChangeAspect="1"/>
          </p:cNvPicPr>
          <p:nvPr/>
        </p:nvPicPr>
        <p:blipFill>
          <a:blip r:embed="rId14">
            <a:lum bright="72000" contrast="-72000"/>
          </a:blip>
          <a:stretch>
            <a:fillRect/>
          </a:stretch>
        </p:blipFill>
        <p:spPr>
          <a:xfrm rot="977677">
            <a:off x="5511000" y="4594210"/>
            <a:ext cx="1375714" cy="915475"/>
          </a:xfrm>
          <a:prstGeom prst="rect">
            <a:avLst/>
          </a:prstGeom>
        </p:spPr>
      </p:pic>
      <p:pic>
        <p:nvPicPr>
          <p:cNvPr id="22" name="Picture 21" descr="9.jpg"/>
          <p:cNvPicPr>
            <a:picLocks noChangeAspect="1"/>
          </p:cNvPicPr>
          <p:nvPr/>
        </p:nvPicPr>
        <p:blipFill>
          <a:blip r:embed="rId15">
            <a:lum bright="72000" contrast="-72000"/>
          </a:blip>
          <a:stretch>
            <a:fillRect/>
          </a:stretch>
        </p:blipFill>
        <p:spPr>
          <a:xfrm rot="615650">
            <a:off x="4273469" y="2767436"/>
            <a:ext cx="1220634" cy="1035538"/>
          </a:xfrm>
          <a:prstGeom prst="rect">
            <a:avLst/>
          </a:prstGeom>
        </p:spPr>
      </p:pic>
      <p:pic>
        <p:nvPicPr>
          <p:cNvPr id="24" name="Picture 23" descr="25.jpg"/>
          <p:cNvPicPr>
            <a:picLocks noChangeAspect="1"/>
          </p:cNvPicPr>
          <p:nvPr/>
        </p:nvPicPr>
        <p:blipFill>
          <a:blip r:embed="rId16"/>
          <a:stretch>
            <a:fillRect/>
          </a:stretch>
        </p:blipFill>
        <p:spPr>
          <a:xfrm rot="20279092">
            <a:off x="4514225" y="2492322"/>
            <a:ext cx="2141979" cy="1899880"/>
          </a:xfrm>
          <a:prstGeom prst="rect">
            <a:avLst/>
          </a:prstGeom>
        </p:spPr>
      </p:pic>
      <p:pic>
        <p:nvPicPr>
          <p:cNvPr id="23" name="Picture 22" descr="24.jpg"/>
          <p:cNvPicPr>
            <a:picLocks noChangeAspect="1"/>
          </p:cNvPicPr>
          <p:nvPr/>
        </p:nvPicPr>
        <p:blipFill>
          <a:blip r:embed="rId17"/>
          <a:stretch>
            <a:fillRect/>
          </a:stretch>
        </p:blipFill>
        <p:spPr>
          <a:xfrm rot="1522556">
            <a:off x="6119801" y="3194913"/>
            <a:ext cx="2205171" cy="1950728"/>
          </a:xfrm>
          <a:prstGeom prst="rect">
            <a:avLst/>
          </a:prstGeom>
        </p:spPr>
      </p:pic>
      <p:sp>
        <p:nvSpPr>
          <p:cNvPr id="25" name="TextBox 24"/>
          <p:cNvSpPr txBox="1"/>
          <p:nvPr/>
        </p:nvSpPr>
        <p:spPr>
          <a:xfrm>
            <a:off x="2819400" y="5344180"/>
            <a:ext cx="1600200" cy="523220"/>
          </a:xfrm>
          <a:prstGeom prst="rect">
            <a:avLst/>
          </a:prstGeom>
          <a:noFill/>
        </p:spPr>
        <p:txBody>
          <a:bodyPr wrap="square" rtlCol="0">
            <a:spAutoFit/>
          </a:bodyPr>
          <a:lstStyle/>
          <a:p>
            <a:r>
              <a:rPr lang="en-US" sz="1400" dirty="0" smtClean="0">
                <a:solidFill>
                  <a:srgbClr val="FF0000"/>
                </a:solidFill>
              </a:rPr>
              <a:t>Spatial Isolation, single plane</a:t>
            </a:r>
            <a:endParaRPr lang="en-US" sz="1400" dirty="0">
              <a:solidFill>
                <a:srgbClr val="FF0000"/>
              </a:solidFill>
            </a:endParaRPr>
          </a:p>
        </p:txBody>
      </p:sp>
      <p:sp>
        <p:nvSpPr>
          <p:cNvPr id="26" name="TextBox 25"/>
          <p:cNvSpPr txBox="1"/>
          <p:nvPr/>
        </p:nvSpPr>
        <p:spPr>
          <a:xfrm>
            <a:off x="2667000" y="2600980"/>
            <a:ext cx="1752600" cy="307777"/>
          </a:xfrm>
          <a:prstGeom prst="rect">
            <a:avLst/>
          </a:prstGeom>
          <a:noFill/>
        </p:spPr>
        <p:txBody>
          <a:bodyPr wrap="square" rtlCol="0">
            <a:spAutoFit/>
          </a:bodyPr>
          <a:lstStyle/>
          <a:p>
            <a:r>
              <a:rPr lang="en-US" sz="1400" dirty="0" smtClean="0">
                <a:solidFill>
                  <a:srgbClr val="FF0000"/>
                </a:solidFill>
              </a:rPr>
              <a:t>Extremely cluttered</a:t>
            </a:r>
            <a:endParaRPr lang="en-US" sz="1400" dirty="0">
              <a:solidFill>
                <a:srgbClr val="FF0000"/>
              </a:solidFill>
            </a:endParaRPr>
          </a:p>
        </p:txBody>
      </p:sp>
      <p:grpSp>
        <p:nvGrpSpPr>
          <p:cNvPr id="27" name="Group 26"/>
          <p:cNvGrpSpPr/>
          <p:nvPr/>
        </p:nvGrpSpPr>
        <p:grpSpPr>
          <a:xfrm>
            <a:off x="3429000" y="3048000"/>
            <a:ext cx="152400" cy="2133600"/>
            <a:chOff x="3429000" y="3048000"/>
            <a:chExt cx="152400" cy="2133600"/>
          </a:xfrm>
          <a:solidFill>
            <a:srgbClr val="FF0000"/>
          </a:solidFill>
        </p:grpSpPr>
        <p:sp>
          <p:nvSpPr>
            <p:cNvPr id="28" name="Rectangle 27"/>
            <p:cNvSpPr/>
            <p:nvPr/>
          </p:nvSpPr>
          <p:spPr>
            <a:xfrm>
              <a:off x="3429000" y="3048000"/>
              <a:ext cx="152400" cy="5334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429000" y="3581400"/>
              <a:ext cx="152400" cy="5334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429000" y="4114800"/>
              <a:ext cx="152400" cy="5334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429000" y="4648200"/>
              <a:ext cx="152400" cy="5334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2605"/>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381000"/>
            <a:ext cx="3962400" cy="461665"/>
          </a:xfrm>
          <a:prstGeom prst="rect">
            <a:avLst/>
          </a:prstGeom>
          <a:noFill/>
        </p:spPr>
        <p:txBody>
          <a:bodyPr wrap="square" rtlCol="0">
            <a:spAutoFit/>
          </a:bodyPr>
          <a:lstStyle/>
          <a:p>
            <a:r>
              <a:rPr lang="en-US" sz="2400" i="1" dirty="0" smtClean="0">
                <a:solidFill>
                  <a:srgbClr val="0000FF"/>
                </a:solidFill>
              </a:rPr>
              <a:t>Limitations…</a:t>
            </a:r>
            <a:endParaRPr lang="en-US" sz="2400" i="1" dirty="0">
              <a:solidFill>
                <a:srgbClr val="0000FF"/>
              </a:solidFill>
            </a:endParaRPr>
          </a:p>
        </p:txBody>
      </p:sp>
      <p:sp>
        <p:nvSpPr>
          <p:cNvPr id="6" name="TextBox 5"/>
          <p:cNvSpPr txBox="1"/>
          <p:nvPr/>
        </p:nvSpPr>
        <p:spPr>
          <a:xfrm>
            <a:off x="457200" y="2286000"/>
            <a:ext cx="8382000" cy="2793842"/>
          </a:xfrm>
          <a:prstGeom prst="rect">
            <a:avLst/>
          </a:prstGeom>
          <a:noFill/>
        </p:spPr>
        <p:txBody>
          <a:bodyPr wrap="square" rtlCol="0" anchor="ctr">
            <a:spAutoFit/>
          </a:bodyPr>
          <a:lstStyle/>
          <a:p>
            <a:pPr>
              <a:lnSpc>
                <a:spcPct val="150000"/>
              </a:lnSpc>
              <a:buBlip>
                <a:blip r:embed="rId3"/>
              </a:buBlip>
            </a:pPr>
            <a:r>
              <a:rPr lang="en-US" sz="2400" dirty="0" smtClean="0"/>
              <a:t>    Limitations in segmentation</a:t>
            </a:r>
          </a:p>
          <a:p>
            <a:pPr>
              <a:lnSpc>
                <a:spcPct val="150000"/>
              </a:lnSpc>
              <a:buBlip>
                <a:blip r:embed="rId3"/>
              </a:buBlip>
            </a:pPr>
            <a:r>
              <a:rPr lang="en-US" sz="2400" dirty="0" smtClean="0"/>
              <a:t>    Failure in support inference at some settings </a:t>
            </a:r>
          </a:p>
          <a:p>
            <a:pPr lvl="2">
              <a:lnSpc>
                <a:spcPct val="150000"/>
              </a:lnSpc>
              <a:buBlip>
                <a:blip r:embed="rId3"/>
              </a:buBlip>
            </a:pPr>
            <a:r>
              <a:rPr lang="en-US" sz="2400" dirty="0" smtClean="0"/>
              <a:t>     baseline of supporting object invisible, </a:t>
            </a:r>
          </a:p>
          <a:p>
            <a:pPr lvl="2">
              <a:lnSpc>
                <a:spcPct val="150000"/>
              </a:lnSpc>
              <a:buBlip>
                <a:blip r:embed="rId3"/>
              </a:buBlip>
            </a:pPr>
            <a:r>
              <a:rPr lang="en-US" sz="2400" dirty="0" smtClean="0"/>
              <a:t>     supporting object is unstable, </a:t>
            </a:r>
          </a:p>
          <a:p>
            <a:pPr lvl="2">
              <a:lnSpc>
                <a:spcPct val="150000"/>
              </a:lnSpc>
              <a:buBlip>
                <a:blip r:embed="rId3"/>
              </a:buBlip>
            </a:pPr>
            <a:r>
              <a:rPr lang="en-US" sz="2400" dirty="0" smtClean="0"/>
              <a:t>     entire surface area of supporting object invisible</a:t>
            </a:r>
            <a:endParaRPr lang="en-US" sz="2400" dirty="0"/>
          </a:p>
        </p:txBody>
      </p:sp>
    </p:spTree>
  </p:cSld>
  <p:clrMapOvr>
    <a:masterClrMapping/>
  </p:clrMapOvr>
  <p:transition advTm="23665"/>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srcRect l="19912" t="32292" r="7467" b="46327"/>
          <a:stretch>
            <a:fillRect/>
          </a:stretch>
        </p:blipFill>
        <p:spPr bwMode="auto">
          <a:xfrm>
            <a:off x="533400" y="1981200"/>
            <a:ext cx="8305800" cy="1371600"/>
          </a:xfrm>
          <a:prstGeom prst="rect">
            <a:avLst/>
          </a:prstGeom>
          <a:noFill/>
          <a:ln w="9525">
            <a:noFill/>
            <a:miter lim="800000"/>
            <a:headEnd/>
            <a:tailEnd/>
          </a:ln>
          <a:effectLst/>
        </p:spPr>
      </p:pic>
      <p:sp>
        <p:nvSpPr>
          <p:cNvPr id="7" name="Rounded Rectangle 6"/>
          <p:cNvSpPr/>
          <p:nvPr/>
        </p:nvSpPr>
        <p:spPr>
          <a:xfrm>
            <a:off x="1066800" y="3733800"/>
            <a:ext cx="1828800" cy="1295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Hidden object discovered</a:t>
            </a:r>
          </a:p>
          <a:p>
            <a:pPr algn="ctr"/>
            <a:r>
              <a:rPr lang="en-US" i="1" dirty="0" smtClean="0">
                <a:solidFill>
                  <a:schemeClr val="tx1"/>
                </a:solidFill>
              </a:rPr>
              <a:t>in another view</a:t>
            </a:r>
            <a:endParaRPr lang="en-US" i="1" dirty="0">
              <a:solidFill>
                <a:schemeClr val="tx1"/>
              </a:solidFill>
            </a:endParaRPr>
          </a:p>
        </p:txBody>
      </p:sp>
      <p:sp>
        <p:nvSpPr>
          <p:cNvPr id="8" name="Rounded Rectangle 7"/>
          <p:cNvSpPr/>
          <p:nvPr/>
        </p:nvSpPr>
        <p:spPr>
          <a:xfrm>
            <a:off x="3810000" y="3733800"/>
            <a:ext cx="1828800" cy="1295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Side Support cannot be determined from front view</a:t>
            </a:r>
            <a:endParaRPr lang="en-US" i="1" dirty="0">
              <a:solidFill>
                <a:schemeClr val="tx1"/>
              </a:solidFill>
            </a:endParaRPr>
          </a:p>
        </p:txBody>
      </p:sp>
      <p:sp>
        <p:nvSpPr>
          <p:cNvPr id="9" name="Rounded Rectangle 8"/>
          <p:cNvSpPr/>
          <p:nvPr/>
        </p:nvSpPr>
        <p:spPr>
          <a:xfrm>
            <a:off x="6629400" y="3733800"/>
            <a:ext cx="1905000" cy="1295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Containment cannot be detected from frontal view.</a:t>
            </a:r>
            <a:endParaRPr lang="en-US" i="1" dirty="0">
              <a:solidFill>
                <a:schemeClr val="tx1"/>
              </a:solidFill>
            </a:endParaRPr>
          </a:p>
        </p:txBody>
      </p:sp>
      <p:sp>
        <p:nvSpPr>
          <p:cNvPr id="10" name="Rectangle 9"/>
          <p:cNvSpPr/>
          <p:nvPr/>
        </p:nvSpPr>
        <p:spPr>
          <a:xfrm>
            <a:off x="1066800" y="762000"/>
            <a:ext cx="5354351" cy="461665"/>
          </a:xfrm>
          <a:prstGeom prst="rect">
            <a:avLst/>
          </a:prstGeom>
        </p:spPr>
        <p:txBody>
          <a:bodyPr wrap="none">
            <a:spAutoFit/>
          </a:bodyPr>
          <a:lstStyle/>
          <a:p>
            <a:pPr lvl="0"/>
            <a:r>
              <a:rPr lang="en-US" sz="2400" i="1" dirty="0" smtClean="0">
                <a:solidFill>
                  <a:srgbClr val="0000FF"/>
                </a:solidFill>
              </a:rPr>
              <a:t>Multi-view Support Order Prediction…</a:t>
            </a:r>
            <a:endParaRPr lang="en-US" sz="2400" i="1" dirty="0">
              <a:solidFill>
                <a:srgbClr val="0000FF"/>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762000"/>
            <a:ext cx="5012911" cy="461665"/>
          </a:xfrm>
          <a:prstGeom prst="rect">
            <a:avLst/>
          </a:prstGeom>
        </p:spPr>
        <p:txBody>
          <a:bodyPr wrap="none">
            <a:spAutoFit/>
          </a:bodyPr>
          <a:lstStyle/>
          <a:p>
            <a:pPr lvl="0"/>
            <a:r>
              <a:rPr lang="en-US" sz="2400" i="1" dirty="0" smtClean="0">
                <a:solidFill>
                  <a:srgbClr val="0000FF"/>
                </a:solidFill>
              </a:rPr>
              <a:t>Extension towards multiple views…</a:t>
            </a:r>
            <a:endParaRPr lang="en-US" sz="2400" i="1" dirty="0">
              <a:solidFill>
                <a:srgbClr val="0000FF"/>
              </a:solidFill>
            </a:endParaRPr>
          </a:p>
        </p:txBody>
      </p:sp>
      <p:sp>
        <p:nvSpPr>
          <p:cNvPr id="5" name="Rounded Rectangle 4"/>
          <p:cNvSpPr/>
          <p:nvPr/>
        </p:nvSpPr>
        <p:spPr>
          <a:xfrm>
            <a:off x="1219200" y="4724400"/>
            <a:ext cx="7010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baseline="30000" dirty="0" smtClean="0">
                <a:solidFill>
                  <a:schemeClr val="tx1"/>
                </a:solidFill>
              </a:rPr>
              <a:t>Consider multiple views for improved support order prediction </a:t>
            </a:r>
            <a:endParaRPr lang="en-US" sz="2800" i="1" baseline="30000" dirty="0">
              <a:solidFill>
                <a:schemeClr val="tx1"/>
              </a:solidFill>
            </a:endParaRPr>
          </a:p>
        </p:txBody>
      </p:sp>
      <p:sp>
        <p:nvSpPr>
          <p:cNvPr id="6" name="Rounded Rectangle 5"/>
          <p:cNvSpPr/>
          <p:nvPr/>
        </p:nvSpPr>
        <p:spPr>
          <a:xfrm>
            <a:off x="1219200" y="5410200"/>
            <a:ext cx="7010400" cy="4572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baseline="30000" dirty="0" smtClean="0">
                <a:solidFill>
                  <a:schemeClr val="tx1"/>
                </a:solidFill>
              </a:rPr>
              <a:t>Take views from different angles, at approx 60 degrees.</a:t>
            </a:r>
            <a:endParaRPr lang="en-US" sz="2800" i="1" baseline="30000" dirty="0">
              <a:solidFill>
                <a:schemeClr val="tx1"/>
              </a:solidFill>
            </a:endParaRPr>
          </a:p>
        </p:txBody>
      </p:sp>
      <p:sp>
        <p:nvSpPr>
          <p:cNvPr id="7" name="Rounded Rectangle 6"/>
          <p:cNvSpPr/>
          <p:nvPr/>
        </p:nvSpPr>
        <p:spPr>
          <a:xfrm>
            <a:off x="1219200" y="6019800"/>
            <a:ext cx="7010400" cy="6858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i="1" baseline="30000" dirty="0" smtClean="0">
                <a:solidFill>
                  <a:schemeClr val="tx1"/>
                </a:solidFill>
              </a:rPr>
              <a:t>Combine the Support Order prediction from all views to find optimal prediction.</a:t>
            </a:r>
            <a:endParaRPr lang="en-US" sz="2800" i="1" baseline="30000" dirty="0">
              <a:solidFill>
                <a:schemeClr val="tx1"/>
              </a:solidFill>
            </a:endParaRPr>
          </a:p>
        </p:txBody>
      </p:sp>
      <p:pic>
        <p:nvPicPr>
          <p:cNvPr id="8" name="Picture 7" descr="1_1_rgb.jpg"/>
          <p:cNvPicPr>
            <a:picLocks noChangeAspect="1"/>
          </p:cNvPicPr>
          <p:nvPr/>
        </p:nvPicPr>
        <p:blipFill>
          <a:blip r:embed="rId3" cstate="print"/>
          <a:stretch>
            <a:fillRect/>
          </a:stretch>
        </p:blipFill>
        <p:spPr>
          <a:xfrm>
            <a:off x="1752600" y="2209800"/>
            <a:ext cx="1295400" cy="971550"/>
          </a:xfrm>
          <a:prstGeom prst="rect">
            <a:avLst/>
          </a:prstGeom>
        </p:spPr>
      </p:pic>
      <p:pic>
        <p:nvPicPr>
          <p:cNvPr id="9" name="Picture 8" descr="1_2_rgb.jpg"/>
          <p:cNvPicPr>
            <a:picLocks noChangeAspect="1"/>
          </p:cNvPicPr>
          <p:nvPr/>
        </p:nvPicPr>
        <p:blipFill>
          <a:blip r:embed="rId4" cstate="print">
            <a:lum bright="46000" contrast="68000"/>
          </a:blip>
          <a:stretch>
            <a:fillRect/>
          </a:stretch>
        </p:blipFill>
        <p:spPr>
          <a:xfrm>
            <a:off x="4114800" y="1295400"/>
            <a:ext cx="1295400" cy="971550"/>
          </a:xfrm>
          <a:prstGeom prst="rect">
            <a:avLst/>
          </a:prstGeom>
        </p:spPr>
      </p:pic>
      <p:pic>
        <p:nvPicPr>
          <p:cNvPr id="10" name="Picture 9" descr="1_3_rgb.jpg"/>
          <p:cNvPicPr>
            <a:picLocks noChangeAspect="1"/>
          </p:cNvPicPr>
          <p:nvPr/>
        </p:nvPicPr>
        <p:blipFill>
          <a:blip r:embed="rId5" cstate="print">
            <a:lum bright="54000" contrast="68000"/>
          </a:blip>
          <a:stretch>
            <a:fillRect/>
          </a:stretch>
        </p:blipFill>
        <p:spPr>
          <a:xfrm>
            <a:off x="6553200" y="2152650"/>
            <a:ext cx="1295400" cy="971550"/>
          </a:xfrm>
          <a:prstGeom prst="rect">
            <a:avLst/>
          </a:prstGeom>
        </p:spPr>
      </p:pic>
      <p:pic>
        <p:nvPicPr>
          <p:cNvPr id="11" name="Picture 10" descr="1_4_rgb.jpg"/>
          <p:cNvPicPr>
            <a:picLocks noChangeAspect="1"/>
          </p:cNvPicPr>
          <p:nvPr/>
        </p:nvPicPr>
        <p:blipFill>
          <a:blip r:embed="rId6" cstate="print">
            <a:lum bright="20000" contrast="46000"/>
          </a:blip>
          <a:stretch>
            <a:fillRect/>
          </a:stretch>
        </p:blipFill>
        <p:spPr>
          <a:xfrm>
            <a:off x="5181600" y="3276600"/>
            <a:ext cx="1295400" cy="971550"/>
          </a:xfrm>
          <a:prstGeom prst="rect">
            <a:avLst/>
          </a:prstGeom>
        </p:spPr>
      </p:pic>
      <p:pic>
        <p:nvPicPr>
          <p:cNvPr id="12" name="Picture 11" descr="1_5_rgb.jpg"/>
          <p:cNvPicPr>
            <a:picLocks noChangeAspect="1"/>
          </p:cNvPicPr>
          <p:nvPr/>
        </p:nvPicPr>
        <p:blipFill>
          <a:blip r:embed="rId7" cstate="print">
            <a:lum bright="48000" contrast="66000"/>
          </a:blip>
          <a:stretch>
            <a:fillRect/>
          </a:stretch>
        </p:blipFill>
        <p:spPr>
          <a:xfrm>
            <a:off x="3276600" y="3276600"/>
            <a:ext cx="1295400" cy="971550"/>
          </a:xfrm>
          <a:prstGeom prst="rect">
            <a:avLst/>
          </a:prstGeom>
        </p:spPr>
      </p:pic>
      <p:cxnSp>
        <p:nvCxnSpPr>
          <p:cNvPr id="19" name="Shape 18"/>
          <p:cNvCxnSpPr>
            <a:stCxn id="8" idx="0"/>
            <a:endCxn id="9" idx="1"/>
          </p:cNvCxnSpPr>
          <p:nvPr/>
        </p:nvCxnSpPr>
        <p:spPr>
          <a:xfrm rot="5400000" flipH="1" flipV="1">
            <a:off x="3043238" y="1138238"/>
            <a:ext cx="428625" cy="1714500"/>
          </a:xfrm>
          <a:prstGeom prst="curvedConnector2">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hape 26"/>
          <p:cNvCxnSpPr>
            <a:stCxn id="10" idx="2"/>
            <a:endCxn id="11" idx="3"/>
          </p:cNvCxnSpPr>
          <p:nvPr/>
        </p:nvCxnSpPr>
        <p:spPr>
          <a:xfrm rot="5400000">
            <a:off x="6519863" y="3081337"/>
            <a:ext cx="638175" cy="723900"/>
          </a:xfrm>
          <a:prstGeom prst="curvedConnector2">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1" idx="1"/>
            <a:endCxn id="12" idx="3"/>
          </p:cNvCxnSpPr>
          <p:nvPr/>
        </p:nvCxnSpPr>
        <p:spPr>
          <a:xfrm rot="10800000">
            <a:off x="4572000" y="3762375"/>
            <a:ext cx="609600" cy="1588"/>
          </a:xfrm>
          <a:prstGeom prst="curvedConnector3">
            <a:avLst>
              <a:gd name="adj1" fmla="val 50000"/>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hape 30"/>
          <p:cNvCxnSpPr>
            <a:stCxn id="8" idx="2"/>
            <a:endCxn id="12" idx="1"/>
          </p:cNvCxnSpPr>
          <p:nvPr/>
        </p:nvCxnSpPr>
        <p:spPr>
          <a:xfrm rot="16200000" flipH="1">
            <a:off x="2547938" y="3033712"/>
            <a:ext cx="581025" cy="876300"/>
          </a:xfrm>
          <a:prstGeom prst="curvedConnector2">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hape 35"/>
          <p:cNvCxnSpPr>
            <a:stCxn id="9" idx="3"/>
            <a:endCxn id="10" idx="0"/>
          </p:cNvCxnSpPr>
          <p:nvPr/>
        </p:nvCxnSpPr>
        <p:spPr>
          <a:xfrm>
            <a:off x="5410200" y="1781175"/>
            <a:ext cx="1790700" cy="371475"/>
          </a:xfrm>
          <a:prstGeom prst="curvedConnector2">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14400" y="2438400"/>
            <a:ext cx="838200" cy="369332"/>
          </a:xfrm>
          <a:prstGeom prst="rect">
            <a:avLst/>
          </a:prstGeom>
          <a:noFill/>
        </p:spPr>
        <p:txBody>
          <a:bodyPr wrap="square" rtlCol="0">
            <a:spAutoFit/>
          </a:bodyPr>
          <a:lstStyle/>
          <a:p>
            <a:r>
              <a:rPr lang="en-US" dirty="0" smtClean="0"/>
              <a:t>View1</a:t>
            </a:r>
            <a:endParaRPr lang="en-US" dirty="0"/>
          </a:p>
        </p:txBody>
      </p:sp>
      <p:sp>
        <p:nvSpPr>
          <p:cNvPr id="38" name="TextBox 37"/>
          <p:cNvSpPr txBox="1"/>
          <p:nvPr/>
        </p:nvSpPr>
        <p:spPr>
          <a:xfrm>
            <a:off x="3352800" y="1371600"/>
            <a:ext cx="838200" cy="369332"/>
          </a:xfrm>
          <a:prstGeom prst="rect">
            <a:avLst/>
          </a:prstGeom>
          <a:noFill/>
        </p:spPr>
        <p:txBody>
          <a:bodyPr wrap="square" rtlCol="0">
            <a:spAutoFit/>
          </a:bodyPr>
          <a:lstStyle/>
          <a:p>
            <a:r>
              <a:rPr lang="en-US" dirty="0" smtClean="0"/>
              <a:t>View2</a:t>
            </a:r>
            <a:endParaRPr lang="en-US" dirty="0"/>
          </a:p>
        </p:txBody>
      </p:sp>
      <p:sp>
        <p:nvSpPr>
          <p:cNvPr id="39" name="TextBox 38"/>
          <p:cNvSpPr txBox="1"/>
          <p:nvPr/>
        </p:nvSpPr>
        <p:spPr>
          <a:xfrm>
            <a:off x="7086600" y="1676400"/>
            <a:ext cx="838200" cy="369332"/>
          </a:xfrm>
          <a:prstGeom prst="rect">
            <a:avLst/>
          </a:prstGeom>
          <a:noFill/>
        </p:spPr>
        <p:txBody>
          <a:bodyPr wrap="square" rtlCol="0">
            <a:spAutoFit/>
          </a:bodyPr>
          <a:lstStyle/>
          <a:p>
            <a:r>
              <a:rPr lang="en-US" dirty="0" smtClean="0"/>
              <a:t>View3</a:t>
            </a:r>
            <a:endParaRPr lang="en-US" dirty="0"/>
          </a:p>
        </p:txBody>
      </p:sp>
      <p:sp>
        <p:nvSpPr>
          <p:cNvPr id="40" name="TextBox 39"/>
          <p:cNvSpPr txBox="1"/>
          <p:nvPr/>
        </p:nvSpPr>
        <p:spPr>
          <a:xfrm>
            <a:off x="6553200" y="3810000"/>
            <a:ext cx="838200" cy="369332"/>
          </a:xfrm>
          <a:prstGeom prst="rect">
            <a:avLst/>
          </a:prstGeom>
          <a:noFill/>
        </p:spPr>
        <p:txBody>
          <a:bodyPr wrap="square" rtlCol="0">
            <a:spAutoFit/>
          </a:bodyPr>
          <a:lstStyle/>
          <a:p>
            <a:r>
              <a:rPr lang="en-US" dirty="0" smtClean="0"/>
              <a:t>View4</a:t>
            </a:r>
            <a:endParaRPr lang="en-US" dirty="0"/>
          </a:p>
        </p:txBody>
      </p:sp>
      <p:sp>
        <p:nvSpPr>
          <p:cNvPr id="41" name="TextBox 40"/>
          <p:cNvSpPr txBox="1"/>
          <p:nvPr/>
        </p:nvSpPr>
        <p:spPr>
          <a:xfrm>
            <a:off x="2209800" y="3810000"/>
            <a:ext cx="838200" cy="369332"/>
          </a:xfrm>
          <a:prstGeom prst="rect">
            <a:avLst/>
          </a:prstGeom>
          <a:noFill/>
        </p:spPr>
        <p:txBody>
          <a:bodyPr wrap="square" rtlCol="0">
            <a:spAutoFit/>
          </a:bodyPr>
          <a:lstStyle/>
          <a:p>
            <a:r>
              <a:rPr lang="en-US" dirty="0" smtClean="0"/>
              <a:t>View5</a:t>
            </a:r>
            <a:endParaRPr lang="en-US" dirty="0"/>
          </a:p>
        </p:txBody>
      </p:sp>
      <p:sp>
        <p:nvSpPr>
          <p:cNvPr id="42" name="TextBox 41"/>
          <p:cNvSpPr txBox="1"/>
          <p:nvPr/>
        </p:nvSpPr>
        <p:spPr>
          <a:xfrm>
            <a:off x="1828800" y="1371600"/>
            <a:ext cx="1447800" cy="646331"/>
          </a:xfrm>
          <a:prstGeom prst="rect">
            <a:avLst/>
          </a:prstGeom>
          <a:noFill/>
        </p:spPr>
        <p:txBody>
          <a:bodyPr wrap="square" rtlCol="0">
            <a:spAutoFit/>
          </a:bodyPr>
          <a:lstStyle/>
          <a:p>
            <a:r>
              <a:rPr lang="en-US" dirty="0" smtClean="0">
                <a:solidFill>
                  <a:srgbClr val="FF0000"/>
                </a:solidFill>
              </a:rPr>
              <a:t>New object in scene</a:t>
            </a:r>
            <a:endParaRPr lang="en-US" dirty="0">
              <a:solidFill>
                <a:srgbClr val="FF0000"/>
              </a:solidFill>
            </a:endParaRPr>
          </a:p>
        </p:txBody>
      </p:sp>
      <p:sp>
        <p:nvSpPr>
          <p:cNvPr id="43" name="TextBox 42"/>
          <p:cNvSpPr txBox="1"/>
          <p:nvPr/>
        </p:nvSpPr>
        <p:spPr>
          <a:xfrm>
            <a:off x="5867400" y="1383268"/>
            <a:ext cx="1752600" cy="369332"/>
          </a:xfrm>
          <a:prstGeom prst="rect">
            <a:avLst/>
          </a:prstGeom>
          <a:noFill/>
        </p:spPr>
        <p:txBody>
          <a:bodyPr wrap="square" rtlCol="0">
            <a:spAutoFit/>
          </a:bodyPr>
          <a:lstStyle/>
          <a:p>
            <a:r>
              <a:rPr lang="en-US" dirty="0" smtClean="0">
                <a:solidFill>
                  <a:srgbClr val="FF0000"/>
                </a:solidFill>
              </a:rPr>
              <a:t>Clearer view</a:t>
            </a:r>
            <a:endParaRPr lang="en-US" dirty="0">
              <a:solidFill>
                <a:srgbClr val="FF0000"/>
              </a:solidFill>
            </a:endParaRPr>
          </a:p>
        </p:txBody>
      </p:sp>
      <p:sp>
        <p:nvSpPr>
          <p:cNvPr id="44" name="TextBox 43"/>
          <p:cNvSpPr txBox="1"/>
          <p:nvPr/>
        </p:nvSpPr>
        <p:spPr>
          <a:xfrm>
            <a:off x="990600" y="3505200"/>
            <a:ext cx="1752600" cy="369332"/>
          </a:xfrm>
          <a:prstGeom prst="rect">
            <a:avLst/>
          </a:prstGeom>
          <a:noFill/>
        </p:spPr>
        <p:txBody>
          <a:bodyPr wrap="square" rtlCol="0">
            <a:spAutoFit/>
          </a:bodyPr>
          <a:lstStyle/>
          <a:p>
            <a:r>
              <a:rPr lang="en-US" dirty="0" smtClean="0">
                <a:solidFill>
                  <a:srgbClr val="FF0000"/>
                </a:solidFill>
              </a:rPr>
              <a:t>Object omitted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95400" y="1981200"/>
            <a:ext cx="3581400" cy="990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66800" y="762000"/>
            <a:ext cx="7556107" cy="461665"/>
          </a:xfrm>
          <a:prstGeom prst="rect">
            <a:avLst/>
          </a:prstGeom>
        </p:spPr>
        <p:txBody>
          <a:bodyPr wrap="none">
            <a:spAutoFit/>
          </a:bodyPr>
          <a:lstStyle/>
          <a:p>
            <a:pPr lvl="0"/>
            <a:r>
              <a:rPr lang="en-US" sz="2400" i="1" dirty="0" smtClean="0">
                <a:solidFill>
                  <a:srgbClr val="0000FF"/>
                </a:solidFill>
              </a:rPr>
              <a:t>Framework for Multiple View Support Order Prediction</a:t>
            </a:r>
            <a:endParaRPr lang="en-US" sz="2400" i="1" dirty="0">
              <a:solidFill>
                <a:srgbClr val="0000FF"/>
              </a:solidFill>
            </a:endParaRPr>
          </a:p>
        </p:txBody>
      </p:sp>
      <p:sp>
        <p:nvSpPr>
          <p:cNvPr id="5" name="Rounded Rectangle 4"/>
          <p:cNvSpPr/>
          <p:nvPr/>
        </p:nvSpPr>
        <p:spPr>
          <a:xfrm>
            <a:off x="1447800" y="2133600"/>
            <a:ext cx="1539719" cy="614536"/>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Segmentation</a:t>
            </a:r>
          </a:p>
        </p:txBody>
      </p:sp>
      <p:sp>
        <p:nvSpPr>
          <p:cNvPr id="6" name="Rounded Rectangle 5"/>
          <p:cNvSpPr/>
          <p:nvPr/>
        </p:nvSpPr>
        <p:spPr>
          <a:xfrm>
            <a:off x="3500264" y="2133600"/>
            <a:ext cx="1224136" cy="644422"/>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Object Detection</a:t>
            </a:r>
          </a:p>
        </p:txBody>
      </p:sp>
      <p:sp>
        <p:nvSpPr>
          <p:cNvPr id="8" name="Rounded Rectangle 7"/>
          <p:cNvSpPr/>
          <p:nvPr/>
        </p:nvSpPr>
        <p:spPr>
          <a:xfrm>
            <a:off x="6319664" y="3124200"/>
            <a:ext cx="1986136" cy="644422"/>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Region Mapping</a:t>
            </a:r>
            <a:endParaRPr lang="en-US" sz="1400" b="1" dirty="0">
              <a:solidFill>
                <a:schemeClr val="tx1"/>
              </a:solidFill>
            </a:endParaRPr>
          </a:p>
        </p:txBody>
      </p:sp>
      <p:sp>
        <p:nvSpPr>
          <p:cNvPr id="9" name="Rounded Rectangle 8"/>
          <p:cNvSpPr/>
          <p:nvPr/>
        </p:nvSpPr>
        <p:spPr>
          <a:xfrm>
            <a:off x="4109864" y="4191000"/>
            <a:ext cx="1986136" cy="644422"/>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Support Inference</a:t>
            </a:r>
            <a:endParaRPr lang="en-US" sz="1400" b="1" dirty="0">
              <a:solidFill>
                <a:schemeClr val="tx1"/>
              </a:solidFill>
            </a:endParaRPr>
          </a:p>
        </p:txBody>
      </p:sp>
      <p:sp>
        <p:nvSpPr>
          <p:cNvPr id="10" name="Rounded Rectangle 9"/>
          <p:cNvSpPr/>
          <p:nvPr/>
        </p:nvSpPr>
        <p:spPr>
          <a:xfrm>
            <a:off x="1447800" y="4191000"/>
            <a:ext cx="1986136" cy="644422"/>
          </a:xfrm>
          <a:prstGeom prst="roundRect">
            <a:avLst/>
          </a:prstGeom>
          <a:solidFill>
            <a:srgbClr val="F5FDAD"/>
          </a:solidFill>
          <a:ln w="2540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Support Order Prediction</a:t>
            </a:r>
            <a:endParaRPr lang="en-US" sz="1400" b="1" dirty="0">
              <a:solidFill>
                <a:schemeClr val="tx1"/>
              </a:solidFill>
            </a:endParaRPr>
          </a:p>
        </p:txBody>
      </p:sp>
      <p:cxnSp>
        <p:nvCxnSpPr>
          <p:cNvPr id="24" name="Straight Arrow Connector 23"/>
          <p:cNvCxnSpPr>
            <a:stCxn id="5" idx="3"/>
          </p:cNvCxnSpPr>
          <p:nvPr/>
        </p:nvCxnSpPr>
        <p:spPr>
          <a:xfrm flipV="1">
            <a:off x="2987519" y="2438400"/>
            <a:ext cx="517681" cy="2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hape 31"/>
          <p:cNvCxnSpPr>
            <a:stCxn id="7" idx="3"/>
            <a:endCxn id="8" idx="0"/>
          </p:cNvCxnSpPr>
          <p:nvPr/>
        </p:nvCxnSpPr>
        <p:spPr>
          <a:xfrm>
            <a:off x="4876800" y="2476500"/>
            <a:ext cx="2435932" cy="647700"/>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hape 33"/>
          <p:cNvCxnSpPr>
            <a:stCxn id="8" idx="2"/>
            <a:endCxn id="9" idx="3"/>
          </p:cNvCxnSpPr>
          <p:nvPr/>
        </p:nvCxnSpPr>
        <p:spPr>
          <a:xfrm rot="5400000">
            <a:off x="6332072" y="3532550"/>
            <a:ext cx="744589" cy="1216732"/>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hape 35"/>
          <p:cNvCxnSpPr/>
          <p:nvPr/>
        </p:nvCxnSpPr>
        <p:spPr>
          <a:xfrm rot="10800000" flipV="1">
            <a:off x="5105400" y="3429000"/>
            <a:ext cx="1216732" cy="744589"/>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9" idx="1"/>
            <a:endCxn id="10" idx="3"/>
          </p:cNvCxnSpPr>
          <p:nvPr/>
        </p:nvCxnSpPr>
        <p:spPr>
          <a:xfrm rot="10800000">
            <a:off x="3433936" y="4513211"/>
            <a:ext cx="675928"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10" idx="1"/>
          </p:cNvCxnSpPr>
          <p:nvPr/>
        </p:nvCxnSpPr>
        <p:spPr>
          <a:xfrm rot="10800000">
            <a:off x="1143000" y="4495801"/>
            <a:ext cx="304800" cy="174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200400" y="4953000"/>
            <a:ext cx="1271502" cy="276999"/>
          </a:xfrm>
          <a:prstGeom prst="rect">
            <a:avLst/>
          </a:prstGeom>
          <a:noFill/>
        </p:spPr>
        <p:txBody>
          <a:bodyPr wrap="square" rtlCol="0">
            <a:spAutoFit/>
          </a:bodyPr>
          <a:lstStyle>
            <a:defPPr>
              <a:defRPr lang="en-US"/>
            </a:defPPr>
          </a:lstStyle>
          <a:p>
            <a:r>
              <a:rPr lang="en-US" sz="1200" b="1" dirty="0"/>
              <a:t>Support Matrix</a:t>
            </a:r>
          </a:p>
        </p:txBody>
      </p:sp>
      <p:sp>
        <p:nvSpPr>
          <p:cNvPr id="47" name="TextBox 46"/>
          <p:cNvSpPr txBox="1"/>
          <p:nvPr/>
        </p:nvSpPr>
        <p:spPr>
          <a:xfrm>
            <a:off x="762000" y="4953000"/>
            <a:ext cx="1271502" cy="276999"/>
          </a:xfrm>
          <a:prstGeom prst="rect">
            <a:avLst/>
          </a:prstGeom>
          <a:noFill/>
        </p:spPr>
        <p:txBody>
          <a:bodyPr wrap="square" rtlCol="0">
            <a:spAutoFit/>
          </a:bodyPr>
          <a:lstStyle>
            <a:defPPr>
              <a:defRPr lang="en-US"/>
            </a:defPPr>
          </a:lstStyle>
          <a:p>
            <a:r>
              <a:rPr lang="en-US" sz="1200" b="1" dirty="0" smtClean="0"/>
              <a:t>Support Order</a:t>
            </a:r>
            <a:endParaRPr lang="en-US" sz="1200" b="1" dirty="0"/>
          </a:p>
        </p:txBody>
      </p:sp>
      <p:sp>
        <p:nvSpPr>
          <p:cNvPr id="52" name="TextBox 51"/>
          <p:cNvSpPr txBox="1"/>
          <p:nvPr/>
        </p:nvSpPr>
        <p:spPr>
          <a:xfrm>
            <a:off x="7162800" y="4724400"/>
            <a:ext cx="1271502" cy="461665"/>
          </a:xfrm>
          <a:prstGeom prst="rect">
            <a:avLst/>
          </a:prstGeom>
          <a:noFill/>
        </p:spPr>
        <p:txBody>
          <a:bodyPr wrap="square" rtlCol="0">
            <a:spAutoFit/>
          </a:bodyPr>
          <a:lstStyle>
            <a:defPPr>
              <a:defRPr lang="en-US"/>
            </a:defPPr>
          </a:lstStyle>
          <a:p>
            <a:r>
              <a:rPr lang="en-US" sz="1200" b="1" dirty="0" smtClean="0"/>
              <a:t>Region mapping Table</a:t>
            </a:r>
            <a:endParaRPr lang="en-US" sz="1200" b="1" dirty="0"/>
          </a:p>
        </p:txBody>
      </p:sp>
      <p:sp>
        <p:nvSpPr>
          <p:cNvPr id="53" name="TextBox 52"/>
          <p:cNvSpPr txBox="1"/>
          <p:nvPr/>
        </p:nvSpPr>
        <p:spPr>
          <a:xfrm>
            <a:off x="3810000" y="3276600"/>
            <a:ext cx="1524000" cy="646331"/>
          </a:xfrm>
          <a:prstGeom prst="rect">
            <a:avLst/>
          </a:prstGeom>
          <a:noFill/>
        </p:spPr>
        <p:txBody>
          <a:bodyPr wrap="square" rtlCol="0">
            <a:spAutoFit/>
          </a:bodyPr>
          <a:lstStyle>
            <a:defPPr>
              <a:defRPr lang="en-US"/>
            </a:defPPr>
          </a:lstStyle>
          <a:p>
            <a:pPr algn="ctr"/>
            <a:r>
              <a:rPr lang="en-US" sz="1200" b="1" dirty="0" smtClean="0"/>
              <a:t>Updated Segmented Images</a:t>
            </a:r>
            <a:endParaRPr lang="en-US" sz="1200" b="1" dirty="0"/>
          </a:p>
        </p:txBody>
      </p:sp>
      <p:sp>
        <p:nvSpPr>
          <p:cNvPr id="54" name="TextBox 53"/>
          <p:cNvSpPr txBox="1"/>
          <p:nvPr/>
        </p:nvSpPr>
        <p:spPr>
          <a:xfrm>
            <a:off x="1600200" y="1295400"/>
            <a:ext cx="1271502" cy="276999"/>
          </a:xfrm>
          <a:prstGeom prst="rect">
            <a:avLst/>
          </a:prstGeom>
          <a:noFill/>
        </p:spPr>
        <p:txBody>
          <a:bodyPr wrap="square" rtlCol="0">
            <a:spAutoFit/>
          </a:bodyPr>
          <a:lstStyle>
            <a:defPPr>
              <a:defRPr lang="en-US"/>
            </a:defPPr>
          </a:lstStyle>
          <a:p>
            <a:r>
              <a:rPr lang="en-US" sz="1200" b="1" dirty="0" smtClean="0"/>
              <a:t>RGBD data</a:t>
            </a:r>
            <a:endParaRPr lang="en-US" sz="1200" b="1" dirty="0"/>
          </a:p>
        </p:txBody>
      </p:sp>
      <p:sp>
        <p:nvSpPr>
          <p:cNvPr id="55" name="TextBox 54"/>
          <p:cNvSpPr txBox="1"/>
          <p:nvPr/>
        </p:nvSpPr>
        <p:spPr>
          <a:xfrm>
            <a:off x="3352800" y="1295400"/>
            <a:ext cx="1600200" cy="276999"/>
          </a:xfrm>
          <a:prstGeom prst="rect">
            <a:avLst/>
          </a:prstGeom>
          <a:noFill/>
        </p:spPr>
        <p:txBody>
          <a:bodyPr wrap="square" rtlCol="0">
            <a:spAutoFit/>
          </a:bodyPr>
          <a:lstStyle>
            <a:defPPr>
              <a:defRPr lang="en-US"/>
            </a:defPPr>
          </a:lstStyle>
          <a:p>
            <a:r>
              <a:rPr lang="en-US" sz="1200" b="1" dirty="0" smtClean="0"/>
              <a:t>Object of Interest</a:t>
            </a:r>
            <a:endParaRPr lang="en-US" sz="1200" b="1" dirty="0"/>
          </a:p>
        </p:txBody>
      </p:sp>
      <p:sp>
        <p:nvSpPr>
          <p:cNvPr id="56" name="TextBox 55"/>
          <p:cNvSpPr txBox="1"/>
          <p:nvPr/>
        </p:nvSpPr>
        <p:spPr>
          <a:xfrm>
            <a:off x="6858000" y="1981200"/>
            <a:ext cx="1271502" cy="461665"/>
          </a:xfrm>
          <a:prstGeom prst="rect">
            <a:avLst/>
          </a:prstGeom>
          <a:noFill/>
        </p:spPr>
        <p:txBody>
          <a:bodyPr wrap="square" rtlCol="0">
            <a:spAutoFit/>
          </a:bodyPr>
          <a:lstStyle>
            <a:defPPr>
              <a:defRPr lang="en-US"/>
            </a:defPPr>
          </a:lstStyle>
          <a:p>
            <a:pPr algn="ctr"/>
            <a:r>
              <a:rPr lang="en-US" sz="1200" b="1" dirty="0" smtClean="0"/>
              <a:t>Segmented Images</a:t>
            </a:r>
            <a:endParaRPr lang="en-US" sz="1200" b="1" dirty="0"/>
          </a:p>
        </p:txBody>
      </p:sp>
      <p:cxnSp>
        <p:nvCxnSpPr>
          <p:cNvPr id="58" name="Straight Arrow Connector 57"/>
          <p:cNvCxnSpPr>
            <a:stCxn id="54" idx="2"/>
            <a:endCxn id="5" idx="0"/>
          </p:cNvCxnSpPr>
          <p:nvPr/>
        </p:nvCxnSpPr>
        <p:spPr>
          <a:xfrm rot="5400000">
            <a:off x="1946206" y="1843854"/>
            <a:ext cx="561201" cy="182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5" idx="2"/>
            <a:endCxn id="6" idx="0"/>
          </p:cNvCxnSpPr>
          <p:nvPr/>
        </p:nvCxnSpPr>
        <p:spPr>
          <a:xfrm rot="5400000">
            <a:off x="3852016" y="1832715"/>
            <a:ext cx="561201" cy="405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762000"/>
            <a:ext cx="2438400" cy="461665"/>
          </a:xfrm>
          <a:prstGeom prst="rect">
            <a:avLst/>
          </a:prstGeom>
        </p:spPr>
        <p:txBody>
          <a:bodyPr wrap="square">
            <a:spAutoFit/>
          </a:bodyPr>
          <a:lstStyle/>
          <a:p>
            <a:pPr lvl="0"/>
            <a:r>
              <a:rPr lang="en-US" sz="2400" i="1" dirty="0" smtClean="0">
                <a:solidFill>
                  <a:srgbClr val="0000FF"/>
                </a:solidFill>
              </a:rPr>
              <a:t>Region Mapping </a:t>
            </a:r>
            <a:endParaRPr lang="en-US" sz="2400" i="1" dirty="0">
              <a:solidFill>
                <a:srgbClr val="0000FF"/>
              </a:solidFill>
            </a:endParaRPr>
          </a:p>
        </p:txBody>
      </p:sp>
      <p:grpSp>
        <p:nvGrpSpPr>
          <p:cNvPr id="21" name="Group 20"/>
          <p:cNvGrpSpPr/>
          <p:nvPr/>
        </p:nvGrpSpPr>
        <p:grpSpPr>
          <a:xfrm>
            <a:off x="609600" y="1600200"/>
            <a:ext cx="4343400" cy="1524000"/>
            <a:chOff x="609600" y="1600200"/>
            <a:chExt cx="4343400" cy="1524000"/>
          </a:xfrm>
        </p:grpSpPr>
        <p:pic>
          <p:nvPicPr>
            <p:cNvPr id="4" name="Picture 3" descr="1_1_rgb.jpg"/>
            <p:cNvPicPr>
              <a:picLocks noChangeAspect="1"/>
            </p:cNvPicPr>
            <p:nvPr/>
          </p:nvPicPr>
          <p:blipFill>
            <a:blip r:embed="rId3" cstate="print"/>
            <a:stretch>
              <a:fillRect/>
            </a:stretch>
          </p:blipFill>
          <p:spPr>
            <a:xfrm>
              <a:off x="685800" y="1600200"/>
              <a:ext cx="1295400" cy="971550"/>
            </a:xfrm>
            <a:prstGeom prst="rect">
              <a:avLst/>
            </a:prstGeom>
          </p:spPr>
        </p:pic>
        <p:pic>
          <p:nvPicPr>
            <p:cNvPr id="5" name="Picture 4" descr="1_2_rgb.jpg"/>
            <p:cNvPicPr>
              <a:picLocks noChangeAspect="1"/>
            </p:cNvPicPr>
            <p:nvPr/>
          </p:nvPicPr>
          <p:blipFill>
            <a:blip r:embed="rId4" cstate="print">
              <a:lum bright="46000" contrast="68000"/>
            </a:blip>
            <a:stretch>
              <a:fillRect/>
            </a:stretch>
          </p:blipFill>
          <p:spPr>
            <a:xfrm>
              <a:off x="2133600" y="1600200"/>
              <a:ext cx="1295400" cy="971550"/>
            </a:xfrm>
            <a:prstGeom prst="rect">
              <a:avLst/>
            </a:prstGeom>
          </p:spPr>
        </p:pic>
        <p:pic>
          <p:nvPicPr>
            <p:cNvPr id="6" name="Picture 5" descr="1_3_rgb.jpg"/>
            <p:cNvPicPr>
              <a:picLocks noChangeAspect="1"/>
            </p:cNvPicPr>
            <p:nvPr/>
          </p:nvPicPr>
          <p:blipFill>
            <a:blip r:embed="rId5" cstate="print">
              <a:lum bright="54000" contrast="68000"/>
            </a:blip>
            <a:stretch>
              <a:fillRect/>
            </a:stretch>
          </p:blipFill>
          <p:spPr>
            <a:xfrm>
              <a:off x="3657600" y="1600200"/>
              <a:ext cx="1295400" cy="971550"/>
            </a:xfrm>
            <a:prstGeom prst="rect">
              <a:avLst/>
            </a:prstGeom>
          </p:spPr>
        </p:pic>
        <p:sp>
          <p:nvSpPr>
            <p:cNvPr id="8" name="TextBox 7"/>
            <p:cNvSpPr txBox="1"/>
            <p:nvPr/>
          </p:nvSpPr>
          <p:spPr>
            <a:xfrm>
              <a:off x="609600" y="2785646"/>
              <a:ext cx="1447800" cy="338554"/>
            </a:xfrm>
            <a:prstGeom prst="rect">
              <a:avLst/>
            </a:prstGeom>
            <a:solidFill>
              <a:schemeClr val="bg1">
                <a:alpha val="95000"/>
              </a:schemeClr>
            </a:solidFill>
          </p:spPr>
          <p:txBody>
            <a:bodyPr wrap="square" rtlCol="0">
              <a:spAutoFit/>
            </a:bodyPr>
            <a:lstStyle/>
            <a:p>
              <a:pPr algn="ctr"/>
              <a:r>
                <a:rPr lang="en-US" sz="1600" b="1" i="1" dirty="0" smtClean="0"/>
                <a:t>(</a:t>
              </a:r>
              <a:r>
                <a:rPr lang="en-US" sz="1600" b="1" i="1" dirty="0" err="1" smtClean="0"/>
                <a:t>i</a:t>
              </a:r>
              <a:r>
                <a:rPr lang="en-US" sz="1600" b="1" i="1" dirty="0" smtClean="0"/>
                <a:t> – 1)</a:t>
              </a:r>
              <a:r>
                <a:rPr lang="en-US" sz="1600" baseline="30000" dirty="0" err="1" smtClean="0"/>
                <a:t>th</a:t>
              </a:r>
              <a:r>
                <a:rPr lang="en-US" sz="1600" dirty="0" smtClean="0"/>
                <a:t> View</a:t>
              </a:r>
              <a:endParaRPr lang="en-US" sz="1600" dirty="0"/>
            </a:p>
          </p:txBody>
        </p:sp>
        <p:sp>
          <p:nvSpPr>
            <p:cNvPr id="9" name="TextBox 8"/>
            <p:cNvSpPr txBox="1"/>
            <p:nvPr/>
          </p:nvSpPr>
          <p:spPr>
            <a:xfrm>
              <a:off x="2438400" y="2743200"/>
              <a:ext cx="1295400" cy="338554"/>
            </a:xfrm>
            <a:prstGeom prst="rect">
              <a:avLst/>
            </a:prstGeom>
            <a:noFill/>
          </p:spPr>
          <p:txBody>
            <a:bodyPr wrap="square" rtlCol="0">
              <a:spAutoFit/>
            </a:bodyPr>
            <a:lstStyle/>
            <a:p>
              <a:pPr algn="ctr"/>
              <a:r>
                <a:rPr lang="en-US" sz="1600" b="1" i="1" dirty="0" err="1" smtClean="0"/>
                <a:t>i</a:t>
              </a:r>
              <a:r>
                <a:rPr lang="en-US" sz="1600" i="1" dirty="0" smtClean="0"/>
                <a:t> </a:t>
              </a:r>
              <a:r>
                <a:rPr lang="en-US" sz="1600" baseline="30000" dirty="0" err="1" smtClean="0"/>
                <a:t>th</a:t>
              </a:r>
              <a:r>
                <a:rPr lang="en-US" sz="1600" dirty="0" smtClean="0"/>
                <a:t> View</a:t>
              </a:r>
              <a:endParaRPr lang="en-US" sz="1600" dirty="0"/>
            </a:p>
          </p:txBody>
        </p:sp>
        <p:sp>
          <p:nvSpPr>
            <p:cNvPr id="10" name="TextBox 9"/>
            <p:cNvSpPr txBox="1"/>
            <p:nvPr/>
          </p:nvSpPr>
          <p:spPr>
            <a:xfrm>
              <a:off x="3657600" y="2743200"/>
              <a:ext cx="1295400" cy="338554"/>
            </a:xfrm>
            <a:prstGeom prst="rect">
              <a:avLst/>
            </a:prstGeom>
            <a:noFill/>
          </p:spPr>
          <p:txBody>
            <a:bodyPr wrap="square" rtlCol="0">
              <a:spAutoFit/>
            </a:bodyPr>
            <a:lstStyle/>
            <a:p>
              <a:r>
                <a:rPr lang="en-US" sz="1600" b="1" i="1" dirty="0" smtClean="0"/>
                <a:t>(</a:t>
              </a:r>
              <a:r>
                <a:rPr lang="en-US" sz="1600" b="1" i="1" dirty="0" err="1" smtClean="0"/>
                <a:t>i</a:t>
              </a:r>
              <a:r>
                <a:rPr lang="en-US" sz="1600" b="1" i="1" dirty="0" smtClean="0"/>
                <a:t> +1)</a:t>
              </a:r>
              <a:r>
                <a:rPr lang="en-US" sz="1600" baseline="30000" dirty="0" err="1" smtClean="0"/>
                <a:t>th</a:t>
              </a:r>
              <a:r>
                <a:rPr lang="en-US" sz="1600" dirty="0" smtClean="0"/>
                <a:t> View</a:t>
              </a:r>
              <a:endParaRPr lang="en-US" sz="1600" dirty="0"/>
            </a:p>
          </p:txBody>
        </p:sp>
        <p:cxnSp>
          <p:nvCxnSpPr>
            <p:cNvPr id="14" name="Curved Connector 13"/>
            <p:cNvCxnSpPr>
              <a:stCxn id="5" idx="2"/>
              <a:endCxn id="6" idx="2"/>
            </p:cNvCxnSpPr>
            <p:nvPr/>
          </p:nvCxnSpPr>
          <p:spPr>
            <a:xfrm rot="16200000" flipH="1">
              <a:off x="3543300" y="1809750"/>
              <a:ext cx="1588" cy="1524000"/>
            </a:xfrm>
            <a:prstGeom prst="curvedConnector3">
              <a:avLst>
                <a:gd name="adj1" fmla="val 33090879"/>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a:stCxn id="5" idx="2"/>
              <a:endCxn id="4" idx="2"/>
            </p:cNvCxnSpPr>
            <p:nvPr/>
          </p:nvCxnSpPr>
          <p:spPr>
            <a:xfrm rot="5400000">
              <a:off x="2057400" y="1847850"/>
              <a:ext cx="1588" cy="1447800"/>
            </a:xfrm>
            <a:prstGeom prst="curvedConnector3">
              <a:avLst>
                <a:gd name="adj1" fmla="val 3383861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0" name="Rounded Rectangle 19"/>
          <p:cNvSpPr/>
          <p:nvPr/>
        </p:nvSpPr>
        <p:spPr>
          <a:xfrm>
            <a:off x="1295400" y="3200400"/>
            <a:ext cx="32004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Matching b/w adjacent views</a:t>
            </a:r>
            <a:endParaRPr lang="en-US" i="1"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762000"/>
            <a:ext cx="2438400" cy="461665"/>
          </a:xfrm>
          <a:prstGeom prst="rect">
            <a:avLst/>
          </a:prstGeom>
        </p:spPr>
        <p:txBody>
          <a:bodyPr wrap="square">
            <a:spAutoFit/>
          </a:bodyPr>
          <a:lstStyle/>
          <a:p>
            <a:pPr lvl="0"/>
            <a:r>
              <a:rPr lang="en-US" sz="2400" i="1" dirty="0" smtClean="0">
                <a:solidFill>
                  <a:srgbClr val="0000FF"/>
                </a:solidFill>
              </a:rPr>
              <a:t>Region Mapping </a:t>
            </a:r>
            <a:endParaRPr lang="en-US" sz="2400" i="1" dirty="0">
              <a:solidFill>
                <a:srgbClr val="0000FF"/>
              </a:solidFill>
            </a:endParaRPr>
          </a:p>
        </p:txBody>
      </p:sp>
      <p:grpSp>
        <p:nvGrpSpPr>
          <p:cNvPr id="2" name="Group 20"/>
          <p:cNvGrpSpPr/>
          <p:nvPr/>
        </p:nvGrpSpPr>
        <p:grpSpPr>
          <a:xfrm>
            <a:off x="609600" y="1600200"/>
            <a:ext cx="4343400" cy="1524000"/>
            <a:chOff x="609600" y="1600200"/>
            <a:chExt cx="4343400" cy="1524000"/>
          </a:xfrm>
        </p:grpSpPr>
        <p:pic>
          <p:nvPicPr>
            <p:cNvPr id="4" name="Picture 3" descr="1_1_rgb.jpg"/>
            <p:cNvPicPr>
              <a:picLocks noChangeAspect="1"/>
            </p:cNvPicPr>
            <p:nvPr/>
          </p:nvPicPr>
          <p:blipFill>
            <a:blip r:embed="rId3" cstate="print"/>
            <a:stretch>
              <a:fillRect/>
            </a:stretch>
          </p:blipFill>
          <p:spPr>
            <a:xfrm>
              <a:off x="685800" y="1600200"/>
              <a:ext cx="1295400" cy="971550"/>
            </a:xfrm>
            <a:prstGeom prst="rect">
              <a:avLst/>
            </a:prstGeom>
          </p:spPr>
        </p:pic>
        <p:pic>
          <p:nvPicPr>
            <p:cNvPr id="5" name="Picture 4" descr="1_2_rgb.jpg"/>
            <p:cNvPicPr>
              <a:picLocks noChangeAspect="1"/>
            </p:cNvPicPr>
            <p:nvPr/>
          </p:nvPicPr>
          <p:blipFill>
            <a:blip r:embed="rId4" cstate="print">
              <a:lum bright="46000" contrast="68000"/>
            </a:blip>
            <a:stretch>
              <a:fillRect/>
            </a:stretch>
          </p:blipFill>
          <p:spPr>
            <a:xfrm>
              <a:off x="2133600" y="1600200"/>
              <a:ext cx="1295400" cy="971550"/>
            </a:xfrm>
            <a:prstGeom prst="rect">
              <a:avLst/>
            </a:prstGeom>
          </p:spPr>
        </p:pic>
        <p:pic>
          <p:nvPicPr>
            <p:cNvPr id="6" name="Picture 5" descr="1_3_rgb.jpg"/>
            <p:cNvPicPr>
              <a:picLocks noChangeAspect="1"/>
            </p:cNvPicPr>
            <p:nvPr/>
          </p:nvPicPr>
          <p:blipFill>
            <a:blip r:embed="rId5" cstate="print">
              <a:lum bright="54000" contrast="68000"/>
            </a:blip>
            <a:stretch>
              <a:fillRect/>
            </a:stretch>
          </p:blipFill>
          <p:spPr>
            <a:xfrm>
              <a:off x="3657600" y="1600200"/>
              <a:ext cx="1295400" cy="971550"/>
            </a:xfrm>
            <a:prstGeom prst="rect">
              <a:avLst/>
            </a:prstGeom>
          </p:spPr>
        </p:pic>
        <p:sp>
          <p:nvSpPr>
            <p:cNvPr id="8" name="TextBox 7"/>
            <p:cNvSpPr txBox="1"/>
            <p:nvPr/>
          </p:nvSpPr>
          <p:spPr>
            <a:xfrm>
              <a:off x="609600" y="2785646"/>
              <a:ext cx="1447800" cy="338554"/>
            </a:xfrm>
            <a:prstGeom prst="rect">
              <a:avLst/>
            </a:prstGeom>
            <a:solidFill>
              <a:schemeClr val="bg1">
                <a:alpha val="95000"/>
              </a:schemeClr>
            </a:solidFill>
          </p:spPr>
          <p:txBody>
            <a:bodyPr wrap="square" rtlCol="0">
              <a:spAutoFit/>
            </a:bodyPr>
            <a:lstStyle/>
            <a:p>
              <a:pPr algn="ctr"/>
              <a:r>
                <a:rPr lang="en-US" sz="1600" b="1" i="1" dirty="0" smtClean="0"/>
                <a:t>(</a:t>
              </a:r>
              <a:r>
                <a:rPr lang="en-US" sz="1600" b="1" i="1" dirty="0" err="1" smtClean="0"/>
                <a:t>i</a:t>
              </a:r>
              <a:r>
                <a:rPr lang="en-US" sz="1600" b="1" i="1" dirty="0" smtClean="0"/>
                <a:t> – 1)</a:t>
              </a:r>
              <a:r>
                <a:rPr lang="en-US" sz="1600" baseline="30000" dirty="0" err="1" smtClean="0"/>
                <a:t>th</a:t>
              </a:r>
              <a:r>
                <a:rPr lang="en-US" sz="1600" dirty="0" smtClean="0"/>
                <a:t> View</a:t>
              </a:r>
              <a:endParaRPr lang="en-US" sz="1600" dirty="0"/>
            </a:p>
          </p:txBody>
        </p:sp>
        <p:sp>
          <p:nvSpPr>
            <p:cNvPr id="9" name="TextBox 8"/>
            <p:cNvSpPr txBox="1"/>
            <p:nvPr/>
          </p:nvSpPr>
          <p:spPr>
            <a:xfrm>
              <a:off x="2438400" y="2743200"/>
              <a:ext cx="1295400" cy="338554"/>
            </a:xfrm>
            <a:prstGeom prst="rect">
              <a:avLst/>
            </a:prstGeom>
            <a:noFill/>
          </p:spPr>
          <p:txBody>
            <a:bodyPr wrap="square" rtlCol="0">
              <a:spAutoFit/>
            </a:bodyPr>
            <a:lstStyle/>
            <a:p>
              <a:pPr algn="ctr"/>
              <a:r>
                <a:rPr lang="en-US" sz="1600" b="1" i="1" dirty="0" err="1" smtClean="0"/>
                <a:t>i</a:t>
              </a:r>
              <a:r>
                <a:rPr lang="en-US" sz="1600" i="1" dirty="0" smtClean="0"/>
                <a:t> </a:t>
              </a:r>
              <a:r>
                <a:rPr lang="en-US" sz="1600" baseline="30000" dirty="0" err="1" smtClean="0"/>
                <a:t>th</a:t>
              </a:r>
              <a:r>
                <a:rPr lang="en-US" sz="1600" dirty="0" smtClean="0"/>
                <a:t> View</a:t>
              </a:r>
              <a:endParaRPr lang="en-US" sz="1600" dirty="0"/>
            </a:p>
          </p:txBody>
        </p:sp>
        <p:sp>
          <p:nvSpPr>
            <p:cNvPr id="10" name="TextBox 9"/>
            <p:cNvSpPr txBox="1"/>
            <p:nvPr/>
          </p:nvSpPr>
          <p:spPr>
            <a:xfrm>
              <a:off x="3657600" y="2743200"/>
              <a:ext cx="1295400" cy="338554"/>
            </a:xfrm>
            <a:prstGeom prst="rect">
              <a:avLst/>
            </a:prstGeom>
            <a:noFill/>
          </p:spPr>
          <p:txBody>
            <a:bodyPr wrap="square" rtlCol="0">
              <a:spAutoFit/>
            </a:bodyPr>
            <a:lstStyle/>
            <a:p>
              <a:r>
                <a:rPr lang="en-US" sz="1600" b="1" i="1" dirty="0" smtClean="0"/>
                <a:t>(</a:t>
              </a:r>
              <a:r>
                <a:rPr lang="en-US" sz="1600" b="1" i="1" dirty="0" err="1" smtClean="0"/>
                <a:t>i</a:t>
              </a:r>
              <a:r>
                <a:rPr lang="en-US" sz="1600" b="1" i="1" dirty="0" smtClean="0"/>
                <a:t> +1)</a:t>
              </a:r>
              <a:r>
                <a:rPr lang="en-US" sz="1600" baseline="30000" dirty="0" err="1" smtClean="0"/>
                <a:t>th</a:t>
              </a:r>
              <a:r>
                <a:rPr lang="en-US" sz="1600" dirty="0" smtClean="0"/>
                <a:t> View</a:t>
              </a:r>
              <a:endParaRPr lang="en-US" sz="1600" dirty="0"/>
            </a:p>
          </p:txBody>
        </p:sp>
        <p:cxnSp>
          <p:nvCxnSpPr>
            <p:cNvPr id="14" name="Curved Connector 13"/>
            <p:cNvCxnSpPr>
              <a:stCxn id="5" idx="2"/>
              <a:endCxn id="6" idx="2"/>
            </p:cNvCxnSpPr>
            <p:nvPr/>
          </p:nvCxnSpPr>
          <p:spPr>
            <a:xfrm rot="16200000" flipH="1">
              <a:off x="3543300" y="1809750"/>
              <a:ext cx="1588" cy="1524000"/>
            </a:xfrm>
            <a:prstGeom prst="curvedConnector3">
              <a:avLst>
                <a:gd name="adj1" fmla="val 33090879"/>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a:stCxn id="5" idx="2"/>
              <a:endCxn id="4" idx="2"/>
            </p:cNvCxnSpPr>
            <p:nvPr/>
          </p:nvCxnSpPr>
          <p:spPr>
            <a:xfrm rot="5400000">
              <a:off x="2057400" y="1847850"/>
              <a:ext cx="1588" cy="1447800"/>
            </a:xfrm>
            <a:prstGeom prst="curvedConnector3">
              <a:avLst>
                <a:gd name="adj1" fmla="val 3383861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0" name="Rounded Rectangle 19"/>
          <p:cNvSpPr/>
          <p:nvPr/>
        </p:nvSpPr>
        <p:spPr>
          <a:xfrm>
            <a:off x="1295400" y="3200400"/>
            <a:ext cx="32004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Matching b/w adjacent views</a:t>
            </a:r>
            <a:endParaRPr lang="en-US" i="1" dirty="0">
              <a:solidFill>
                <a:schemeClr val="tx1"/>
              </a:solidFill>
            </a:endParaRPr>
          </a:p>
        </p:txBody>
      </p:sp>
      <p:graphicFrame>
        <p:nvGraphicFramePr>
          <p:cNvPr id="22" name="Table 21"/>
          <p:cNvGraphicFramePr>
            <a:graphicFrameLocks noGrp="1"/>
          </p:cNvGraphicFramePr>
          <p:nvPr/>
        </p:nvGraphicFramePr>
        <p:xfrm>
          <a:off x="6172200" y="1143000"/>
          <a:ext cx="2057400" cy="1828800"/>
        </p:xfrm>
        <a:graphic>
          <a:graphicData uri="http://schemas.openxmlformats.org/drawingml/2006/table">
            <a:tbl>
              <a:tblPr firstRow="1" bandRow="1">
                <a:tableStyleId>{5C22544A-7EE6-4342-B048-85BDC9FD1C3A}</a:tableStyleId>
              </a:tblPr>
              <a:tblGrid>
                <a:gridCol w="411480"/>
                <a:gridCol w="411480"/>
                <a:gridCol w="411480"/>
                <a:gridCol w="411480"/>
                <a:gridCol w="411480"/>
              </a:tblGrid>
              <a:tr h="243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3" name="TextBox 22"/>
          <p:cNvSpPr txBox="1"/>
          <p:nvPr/>
        </p:nvSpPr>
        <p:spPr>
          <a:xfrm rot="16200000">
            <a:off x="5368718" y="1976643"/>
            <a:ext cx="814305" cy="261610"/>
          </a:xfrm>
          <a:prstGeom prst="rect">
            <a:avLst/>
          </a:prstGeom>
          <a:noFill/>
        </p:spPr>
        <p:txBody>
          <a:bodyPr wrap="square" rtlCol="0">
            <a:spAutoFit/>
          </a:bodyPr>
          <a:lstStyle/>
          <a:p>
            <a:r>
              <a:rPr lang="en-US" sz="1100" b="1" dirty="0" smtClean="0">
                <a:sym typeface="Wingdings" pitchFamily="2" charset="2"/>
              </a:rPr>
              <a:t></a:t>
            </a:r>
            <a:r>
              <a:rPr lang="en-US" sz="1100" b="1" dirty="0" smtClean="0"/>
              <a:t>Views</a:t>
            </a:r>
            <a:endParaRPr lang="en-US" sz="1100" b="1" dirty="0"/>
          </a:p>
        </p:txBody>
      </p:sp>
      <p:sp>
        <p:nvSpPr>
          <p:cNvPr id="24" name="TextBox 23"/>
          <p:cNvSpPr txBox="1"/>
          <p:nvPr/>
        </p:nvSpPr>
        <p:spPr>
          <a:xfrm>
            <a:off x="5943600" y="1219200"/>
            <a:ext cx="304800" cy="276999"/>
          </a:xfrm>
          <a:prstGeom prst="rect">
            <a:avLst/>
          </a:prstGeom>
          <a:noFill/>
        </p:spPr>
        <p:txBody>
          <a:bodyPr wrap="square" rtlCol="0">
            <a:spAutoFit/>
          </a:bodyPr>
          <a:lstStyle/>
          <a:p>
            <a:r>
              <a:rPr lang="en-US" sz="1200" b="1" dirty="0" smtClean="0"/>
              <a:t>1</a:t>
            </a:r>
            <a:endParaRPr lang="en-US" sz="1200" b="1" dirty="0"/>
          </a:p>
        </p:txBody>
      </p:sp>
      <p:sp>
        <p:nvSpPr>
          <p:cNvPr id="25" name="TextBox 24"/>
          <p:cNvSpPr txBox="1"/>
          <p:nvPr/>
        </p:nvSpPr>
        <p:spPr>
          <a:xfrm rot="16200000">
            <a:off x="5853500" y="1600200"/>
            <a:ext cx="304800" cy="276999"/>
          </a:xfrm>
          <a:prstGeom prst="rect">
            <a:avLst/>
          </a:prstGeom>
          <a:noFill/>
        </p:spPr>
        <p:txBody>
          <a:bodyPr wrap="square" rtlCol="0">
            <a:spAutoFit/>
          </a:bodyPr>
          <a:lstStyle/>
          <a:p>
            <a:r>
              <a:rPr lang="en-US" sz="1200" b="1" dirty="0" smtClean="0"/>
              <a:t>…</a:t>
            </a:r>
          </a:p>
        </p:txBody>
      </p:sp>
      <p:sp>
        <p:nvSpPr>
          <p:cNvPr id="26" name="TextBox 25"/>
          <p:cNvSpPr txBox="1"/>
          <p:nvPr/>
        </p:nvSpPr>
        <p:spPr>
          <a:xfrm>
            <a:off x="5943600" y="1932801"/>
            <a:ext cx="304800" cy="276999"/>
          </a:xfrm>
          <a:prstGeom prst="rect">
            <a:avLst/>
          </a:prstGeom>
          <a:noFill/>
        </p:spPr>
        <p:txBody>
          <a:bodyPr wrap="square" rtlCol="0">
            <a:spAutoFit/>
          </a:bodyPr>
          <a:lstStyle/>
          <a:p>
            <a:r>
              <a:rPr lang="en-US" sz="1200" b="1" dirty="0" err="1" smtClean="0"/>
              <a:t>i</a:t>
            </a:r>
            <a:endParaRPr lang="en-US" sz="1200" b="1" dirty="0"/>
          </a:p>
        </p:txBody>
      </p:sp>
      <p:sp>
        <p:nvSpPr>
          <p:cNvPr id="28" name="TextBox 27"/>
          <p:cNvSpPr txBox="1"/>
          <p:nvPr/>
        </p:nvSpPr>
        <p:spPr>
          <a:xfrm>
            <a:off x="5943600" y="2667000"/>
            <a:ext cx="304800" cy="276999"/>
          </a:xfrm>
          <a:prstGeom prst="rect">
            <a:avLst/>
          </a:prstGeom>
          <a:noFill/>
        </p:spPr>
        <p:txBody>
          <a:bodyPr wrap="square" rtlCol="0">
            <a:spAutoFit/>
          </a:bodyPr>
          <a:lstStyle/>
          <a:p>
            <a:r>
              <a:rPr lang="en-US" sz="1200" b="1" dirty="0" smtClean="0"/>
              <a:t>n</a:t>
            </a:r>
            <a:endParaRPr lang="en-US" sz="1200" b="1" dirty="0"/>
          </a:p>
        </p:txBody>
      </p:sp>
      <p:sp>
        <p:nvSpPr>
          <p:cNvPr id="29" name="TextBox 28"/>
          <p:cNvSpPr txBox="1"/>
          <p:nvPr/>
        </p:nvSpPr>
        <p:spPr>
          <a:xfrm rot="16200000">
            <a:off x="5853500" y="2299900"/>
            <a:ext cx="304800" cy="276999"/>
          </a:xfrm>
          <a:prstGeom prst="rect">
            <a:avLst/>
          </a:prstGeom>
          <a:noFill/>
        </p:spPr>
        <p:txBody>
          <a:bodyPr wrap="square" rtlCol="0">
            <a:spAutoFit/>
          </a:bodyPr>
          <a:lstStyle/>
          <a:p>
            <a:r>
              <a:rPr lang="en-US" sz="1200" b="1" dirty="0" smtClean="0"/>
              <a:t>…</a:t>
            </a:r>
          </a:p>
        </p:txBody>
      </p:sp>
      <p:sp>
        <p:nvSpPr>
          <p:cNvPr id="30" name="TextBox 29"/>
          <p:cNvSpPr txBox="1"/>
          <p:nvPr/>
        </p:nvSpPr>
        <p:spPr>
          <a:xfrm>
            <a:off x="6705600" y="609600"/>
            <a:ext cx="1371600" cy="276999"/>
          </a:xfrm>
          <a:prstGeom prst="rect">
            <a:avLst/>
          </a:prstGeom>
          <a:noFill/>
        </p:spPr>
        <p:txBody>
          <a:bodyPr wrap="square" rtlCol="0">
            <a:spAutoFit/>
          </a:bodyPr>
          <a:lstStyle/>
          <a:p>
            <a:r>
              <a:rPr lang="en-US" sz="1200" b="1" dirty="0" smtClean="0"/>
              <a:t>Regions </a:t>
            </a:r>
            <a:r>
              <a:rPr lang="en-US" sz="1200" b="1" dirty="0" smtClean="0">
                <a:sym typeface="Wingdings" pitchFamily="2" charset="2"/>
              </a:rPr>
              <a:t></a:t>
            </a:r>
            <a:endParaRPr lang="en-US" sz="1200" b="1" dirty="0"/>
          </a:p>
        </p:txBody>
      </p:sp>
      <p:sp>
        <p:nvSpPr>
          <p:cNvPr id="31" name="TextBox 30"/>
          <p:cNvSpPr txBox="1"/>
          <p:nvPr/>
        </p:nvSpPr>
        <p:spPr>
          <a:xfrm>
            <a:off x="6172200" y="838200"/>
            <a:ext cx="304800" cy="276999"/>
          </a:xfrm>
          <a:prstGeom prst="rect">
            <a:avLst/>
          </a:prstGeom>
          <a:noFill/>
        </p:spPr>
        <p:txBody>
          <a:bodyPr wrap="square" rtlCol="0">
            <a:spAutoFit/>
          </a:bodyPr>
          <a:lstStyle/>
          <a:p>
            <a:r>
              <a:rPr lang="en-US" sz="1200" b="1" dirty="0" smtClean="0"/>
              <a:t>1</a:t>
            </a:r>
            <a:endParaRPr lang="en-US" sz="1200" b="1" dirty="0"/>
          </a:p>
        </p:txBody>
      </p:sp>
      <p:sp>
        <p:nvSpPr>
          <p:cNvPr id="32" name="TextBox 31"/>
          <p:cNvSpPr txBox="1"/>
          <p:nvPr/>
        </p:nvSpPr>
        <p:spPr>
          <a:xfrm>
            <a:off x="6629400" y="838200"/>
            <a:ext cx="304800" cy="276999"/>
          </a:xfrm>
          <a:prstGeom prst="rect">
            <a:avLst/>
          </a:prstGeom>
          <a:noFill/>
        </p:spPr>
        <p:txBody>
          <a:bodyPr wrap="square" rtlCol="0">
            <a:spAutoFit/>
          </a:bodyPr>
          <a:lstStyle/>
          <a:p>
            <a:r>
              <a:rPr lang="en-US" sz="1200" b="1" dirty="0" smtClean="0"/>
              <a:t>…</a:t>
            </a:r>
            <a:endParaRPr lang="en-US" sz="1200" b="1" dirty="0"/>
          </a:p>
        </p:txBody>
      </p:sp>
      <p:sp>
        <p:nvSpPr>
          <p:cNvPr id="33" name="TextBox 32"/>
          <p:cNvSpPr txBox="1"/>
          <p:nvPr/>
        </p:nvSpPr>
        <p:spPr>
          <a:xfrm>
            <a:off x="7086600" y="838200"/>
            <a:ext cx="304800" cy="276999"/>
          </a:xfrm>
          <a:prstGeom prst="rect">
            <a:avLst/>
          </a:prstGeom>
          <a:noFill/>
        </p:spPr>
        <p:txBody>
          <a:bodyPr wrap="square" rtlCol="0">
            <a:spAutoFit/>
          </a:bodyPr>
          <a:lstStyle/>
          <a:p>
            <a:r>
              <a:rPr lang="en-US" sz="1200" b="1" dirty="0" smtClean="0"/>
              <a:t>j</a:t>
            </a:r>
            <a:endParaRPr lang="en-US" sz="1200" b="1" dirty="0"/>
          </a:p>
        </p:txBody>
      </p:sp>
      <p:sp>
        <p:nvSpPr>
          <p:cNvPr id="34" name="TextBox 33"/>
          <p:cNvSpPr txBox="1"/>
          <p:nvPr/>
        </p:nvSpPr>
        <p:spPr>
          <a:xfrm>
            <a:off x="7467600" y="838200"/>
            <a:ext cx="304800" cy="276999"/>
          </a:xfrm>
          <a:prstGeom prst="rect">
            <a:avLst/>
          </a:prstGeom>
          <a:noFill/>
        </p:spPr>
        <p:txBody>
          <a:bodyPr wrap="square" rtlCol="0">
            <a:spAutoFit/>
          </a:bodyPr>
          <a:lstStyle/>
          <a:p>
            <a:r>
              <a:rPr lang="en-US" sz="1200" b="1" dirty="0" smtClean="0"/>
              <a:t>…</a:t>
            </a:r>
            <a:endParaRPr lang="en-US" sz="1200" b="1" dirty="0"/>
          </a:p>
        </p:txBody>
      </p:sp>
      <p:sp>
        <p:nvSpPr>
          <p:cNvPr id="35" name="TextBox 34"/>
          <p:cNvSpPr txBox="1"/>
          <p:nvPr/>
        </p:nvSpPr>
        <p:spPr>
          <a:xfrm>
            <a:off x="7848600" y="838200"/>
            <a:ext cx="304800" cy="276999"/>
          </a:xfrm>
          <a:prstGeom prst="rect">
            <a:avLst/>
          </a:prstGeom>
          <a:noFill/>
        </p:spPr>
        <p:txBody>
          <a:bodyPr wrap="square" rtlCol="0">
            <a:spAutoFit/>
          </a:bodyPr>
          <a:lstStyle/>
          <a:p>
            <a:r>
              <a:rPr lang="en-US" sz="1200" b="1" dirty="0" smtClean="0"/>
              <a:t>m</a:t>
            </a:r>
            <a:endParaRPr lang="en-US" sz="1200" b="1" dirty="0"/>
          </a:p>
        </p:txBody>
      </p:sp>
      <p:sp>
        <p:nvSpPr>
          <p:cNvPr id="36" name="Rounded Rectangle 35"/>
          <p:cNvSpPr/>
          <p:nvPr/>
        </p:nvSpPr>
        <p:spPr>
          <a:xfrm>
            <a:off x="5867400" y="3048000"/>
            <a:ext cx="26670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Region mapping table</a:t>
            </a:r>
            <a:endParaRPr lang="en-US" i="1" dirty="0">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762000"/>
            <a:ext cx="2438400" cy="461665"/>
          </a:xfrm>
          <a:prstGeom prst="rect">
            <a:avLst/>
          </a:prstGeom>
        </p:spPr>
        <p:txBody>
          <a:bodyPr wrap="square">
            <a:spAutoFit/>
          </a:bodyPr>
          <a:lstStyle/>
          <a:p>
            <a:pPr lvl="0"/>
            <a:r>
              <a:rPr lang="en-US" sz="2400" i="1" dirty="0" smtClean="0">
                <a:solidFill>
                  <a:srgbClr val="0000FF"/>
                </a:solidFill>
              </a:rPr>
              <a:t>Region Mapping </a:t>
            </a:r>
            <a:endParaRPr lang="en-US" sz="2400" i="1" dirty="0">
              <a:solidFill>
                <a:srgbClr val="0000FF"/>
              </a:solidFill>
            </a:endParaRPr>
          </a:p>
        </p:txBody>
      </p:sp>
      <p:grpSp>
        <p:nvGrpSpPr>
          <p:cNvPr id="2" name="Group 20"/>
          <p:cNvGrpSpPr/>
          <p:nvPr/>
        </p:nvGrpSpPr>
        <p:grpSpPr>
          <a:xfrm>
            <a:off x="609600" y="1600200"/>
            <a:ext cx="4343400" cy="1524000"/>
            <a:chOff x="609600" y="1600200"/>
            <a:chExt cx="4343400" cy="1524000"/>
          </a:xfrm>
        </p:grpSpPr>
        <p:pic>
          <p:nvPicPr>
            <p:cNvPr id="4" name="Picture 3" descr="1_1_rgb.jpg"/>
            <p:cNvPicPr>
              <a:picLocks noChangeAspect="1"/>
            </p:cNvPicPr>
            <p:nvPr/>
          </p:nvPicPr>
          <p:blipFill>
            <a:blip r:embed="rId3" cstate="print"/>
            <a:stretch>
              <a:fillRect/>
            </a:stretch>
          </p:blipFill>
          <p:spPr>
            <a:xfrm>
              <a:off x="685800" y="1600200"/>
              <a:ext cx="1295400" cy="971550"/>
            </a:xfrm>
            <a:prstGeom prst="rect">
              <a:avLst/>
            </a:prstGeom>
          </p:spPr>
        </p:pic>
        <p:pic>
          <p:nvPicPr>
            <p:cNvPr id="5" name="Picture 4" descr="1_2_rgb.jpg"/>
            <p:cNvPicPr>
              <a:picLocks noChangeAspect="1"/>
            </p:cNvPicPr>
            <p:nvPr/>
          </p:nvPicPr>
          <p:blipFill>
            <a:blip r:embed="rId4" cstate="print">
              <a:lum bright="46000" contrast="68000"/>
            </a:blip>
            <a:stretch>
              <a:fillRect/>
            </a:stretch>
          </p:blipFill>
          <p:spPr>
            <a:xfrm>
              <a:off x="2133600" y="1600200"/>
              <a:ext cx="1295400" cy="971550"/>
            </a:xfrm>
            <a:prstGeom prst="rect">
              <a:avLst/>
            </a:prstGeom>
          </p:spPr>
        </p:pic>
        <p:pic>
          <p:nvPicPr>
            <p:cNvPr id="6" name="Picture 5" descr="1_3_rgb.jpg"/>
            <p:cNvPicPr>
              <a:picLocks noChangeAspect="1"/>
            </p:cNvPicPr>
            <p:nvPr/>
          </p:nvPicPr>
          <p:blipFill>
            <a:blip r:embed="rId5" cstate="print">
              <a:lum bright="54000" contrast="68000"/>
            </a:blip>
            <a:stretch>
              <a:fillRect/>
            </a:stretch>
          </p:blipFill>
          <p:spPr>
            <a:xfrm>
              <a:off x="3657600" y="1600200"/>
              <a:ext cx="1295400" cy="971550"/>
            </a:xfrm>
            <a:prstGeom prst="rect">
              <a:avLst/>
            </a:prstGeom>
          </p:spPr>
        </p:pic>
        <p:sp>
          <p:nvSpPr>
            <p:cNvPr id="8" name="TextBox 7"/>
            <p:cNvSpPr txBox="1"/>
            <p:nvPr/>
          </p:nvSpPr>
          <p:spPr>
            <a:xfrm>
              <a:off x="609600" y="2785646"/>
              <a:ext cx="1447800" cy="338554"/>
            </a:xfrm>
            <a:prstGeom prst="rect">
              <a:avLst/>
            </a:prstGeom>
            <a:solidFill>
              <a:schemeClr val="bg1">
                <a:alpha val="95000"/>
              </a:schemeClr>
            </a:solidFill>
          </p:spPr>
          <p:txBody>
            <a:bodyPr wrap="square" rtlCol="0">
              <a:spAutoFit/>
            </a:bodyPr>
            <a:lstStyle/>
            <a:p>
              <a:pPr algn="ctr"/>
              <a:r>
                <a:rPr lang="en-US" sz="1600" b="1" i="1" dirty="0" smtClean="0"/>
                <a:t>(</a:t>
              </a:r>
              <a:r>
                <a:rPr lang="en-US" sz="1600" b="1" i="1" dirty="0" err="1" smtClean="0"/>
                <a:t>i</a:t>
              </a:r>
              <a:r>
                <a:rPr lang="en-US" sz="1600" b="1" i="1" dirty="0" smtClean="0"/>
                <a:t> – 1)</a:t>
              </a:r>
              <a:r>
                <a:rPr lang="en-US" sz="1600" baseline="30000" dirty="0" err="1" smtClean="0"/>
                <a:t>th</a:t>
              </a:r>
              <a:r>
                <a:rPr lang="en-US" sz="1600" dirty="0" smtClean="0"/>
                <a:t> View</a:t>
              </a:r>
              <a:endParaRPr lang="en-US" sz="1600" dirty="0"/>
            </a:p>
          </p:txBody>
        </p:sp>
        <p:sp>
          <p:nvSpPr>
            <p:cNvPr id="9" name="TextBox 8"/>
            <p:cNvSpPr txBox="1"/>
            <p:nvPr/>
          </p:nvSpPr>
          <p:spPr>
            <a:xfrm>
              <a:off x="2438400" y="2743200"/>
              <a:ext cx="1295400" cy="338554"/>
            </a:xfrm>
            <a:prstGeom prst="rect">
              <a:avLst/>
            </a:prstGeom>
            <a:noFill/>
          </p:spPr>
          <p:txBody>
            <a:bodyPr wrap="square" rtlCol="0">
              <a:spAutoFit/>
            </a:bodyPr>
            <a:lstStyle/>
            <a:p>
              <a:pPr algn="ctr"/>
              <a:r>
                <a:rPr lang="en-US" sz="1600" b="1" i="1" dirty="0" err="1" smtClean="0"/>
                <a:t>i</a:t>
              </a:r>
              <a:r>
                <a:rPr lang="en-US" sz="1600" i="1" dirty="0" smtClean="0"/>
                <a:t> </a:t>
              </a:r>
              <a:r>
                <a:rPr lang="en-US" sz="1600" baseline="30000" dirty="0" err="1" smtClean="0"/>
                <a:t>th</a:t>
              </a:r>
              <a:r>
                <a:rPr lang="en-US" sz="1600" dirty="0" smtClean="0"/>
                <a:t> View</a:t>
              </a:r>
              <a:endParaRPr lang="en-US" sz="1600" dirty="0"/>
            </a:p>
          </p:txBody>
        </p:sp>
        <p:sp>
          <p:nvSpPr>
            <p:cNvPr id="10" name="TextBox 9"/>
            <p:cNvSpPr txBox="1"/>
            <p:nvPr/>
          </p:nvSpPr>
          <p:spPr>
            <a:xfrm>
              <a:off x="3657600" y="2743200"/>
              <a:ext cx="1295400" cy="338554"/>
            </a:xfrm>
            <a:prstGeom prst="rect">
              <a:avLst/>
            </a:prstGeom>
            <a:noFill/>
          </p:spPr>
          <p:txBody>
            <a:bodyPr wrap="square" rtlCol="0">
              <a:spAutoFit/>
            </a:bodyPr>
            <a:lstStyle/>
            <a:p>
              <a:r>
                <a:rPr lang="en-US" sz="1600" b="1" i="1" dirty="0" smtClean="0"/>
                <a:t>(</a:t>
              </a:r>
              <a:r>
                <a:rPr lang="en-US" sz="1600" b="1" i="1" dirty="0" err="1" smtClean="0"/>
                <a:t>i</a:t>
              </a:r>
              <a:r>
                <a:rPr lang="en-US" sz="1600" b="1" i="1" dirty="0" smtClean="0"/>
                <a:t> +1)</a:t>
              </a:r>
              <a:r>
                <a:rPr lang="en-US" sz="1600" baseline="30000" dirty="0" err="1" smtClean="0"/>
                <a:t>th</a:t>
              </a:r>
              <a:r>
                <a:rPr lang="en-US" sz="1600" dirty="0" smtClean="0"/>
                <a:t> View</a:t>
              </a:r>
              <a:endParaRPr lang="en-US" sz="1600" dirty="0"/>
            </a:p>
          </p:txBody>
        </p:sp>
        <p:cxnSp>
          <p:nvCxnSpPr>
            <p:cNvPr id="14" name="Curved Connector 13"/>
            <p:cNvCxnSpPr>
              <a:stCxn id="5" idx="2"/>
              <a:endCxn id="6" idx="2"/>
            </p:cNvCxnSpPr>
            <p:nvPr/>
          </p:nvCxnSpPr>
          <p:spPr>
            <a:xfrm rot="16200000" flipH="1">
              <a:off x="3543300" y="1809750"/>
              <a:ext cx="1588" cy="1524000"/>
            </a:xfrm>
            <a:prstGeom prst="curvedConnector3">
              <a:avLst>
                <a:gd name="adj1" fmla="val 33090879"/>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a:stCxn id="5" idx="2"/>
              <a:endCxn id="4" idx="2"/>
            </p:cNvCxnSpPr>
            <p:nvPr/>
          </p:nvCxnSpPr>
          <p:spPr>
            <a:xfrm rot="5400000">
              <a:off x="2057400" y="1847850"/>
              <a:ext cx="1588" cy="1447800"/>
            </a:xfrm>
            <a:prstGeom prst="curvedConnector3">
              <a:avLst>
                <a:gd name="adj1" fmla="val 3383861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0" name="Rounded Rectangle 19"/>
          <p:cNvSpPr/>
          <p:nvPr/>
        </p:nvSpPr>
        <p:spPr>
          <a:xfrm>
            <a:off x="1295400" y="3200400"/>
            <a:ext cx="32004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Matching b/w adjacent views</a:t>
            </a:r>
            <a:endParaRPr lang="en-US" i="1" dirty="0">
              <a:solidFill>
                <a:schemeClr val="tx1"/>
              </a:solidFill>
            </a:endParaRPr>
          </a:p>
        </p:txBody>
      </p:sp>
      <p:graphicFrame>
        <p:nvGraphicFramePr>
          <p:cNvPr id="22" name="Table 21"/>
          <p:cNvGraphicFramePr>
            <a:graphicFrameLocks noGrp="1"/>
          </p:cNvGraphicFramePr>
          <p:nvPr/>
        </p:nvGraphicFramePr>
        <p:xfrm>
          <a:off x="6172200" y="1143000"/>
          <a:ext cx="2057400" cy="1828800"/>
        </p:xfrm>
        <a:graphic>
          <a:graphicData uri="http://schemas.openxmlformats.org/drawingml/2006/table">
            <a:tbl>
              <a:tblPr firstRow="1" bandRow="1">
                <a:tableStyleId>{5C22544A-7EE6-4342-B048-85BDC9FD1C3A}</a:tableStyleId>
              </a:tblPr>
              <a:tblGrid>
                <a:gridCol w="411480"/>
                <a:gridCol w="411480"/>
                <a:gridCol w="411480"/>
                <a:gridCol w="411480"/>
                <a:gridCol w="411480"/>
              </a:tblGrid>
              <a:tr h="243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3" name="TextBox 22"/>
          <p:cNvSpPr txBox="1"/>
          <p:nvPr/>
        </p:nvSpPr>
        <p:spPr>
          <a:xfrm rot="16200000">
            <a:off x="5368718" y="1976643"/>
            <a:ext cx="814305" cy="261610"/>
          </a:xfrm>
          <a:prstGeom prst="rect">
            <a:avLst/>
          </a:prstGeom>
          <a:noFill/>
        </p:spPr>
        <p:txBody>
          <a:bodyPr wrap="square" rtlCol="0">
            <a:spAutoFit/>
          </a:bodyPr>
          <a:lstStyle/>
          <a:p>
            <a:r>
              <a:rPr lang="en-US" sz="1100" b="1" dirty="0" smtClean="0">
                <a:sym typeface="Wingdings" pitchFamily="2" charset="2"/>
              </a:rPr>
              <a:t></a:t>
            </a:r>
            <a:r>
              <a:rPr lang="en-US" sz="1100" b="1" dirty="0" smtClean="0"/>
              <a:t>Views</a:t>
            </a:r>
            <a:endParaRPr lang="en-US" sz="1100" b="1" dirty="0"/>
          </a:p>
        </p:txBody>
      </p:sp>
      <p:sp>
        <p:nvSpPr>
          <p:cNvPr id="24" name="TextBox 23"/>
          <p:cNvSpPr txBox="1"/>
          <p:nvPr/>
        </p:nvSpPr>
        <p:spPr>
          <a:xfrm>
            <a:off x="5943600" y="1219200"/>
            <a:ext cx="304800" cy="276999"/>
          </a:xfrm>
          <a:prstGeom prst="rect">
            <a:avLst/>
          </a:prstGeom>
          <a:noFill/>
        </p:spPr>
        <p:txBody>
          <a:bodyPr wrap="square" rtlCol="0">
            <a:spAutoFit/>
          </a:bodyPr>
          <a:lstStyle/>
          <a:p>
            <a:r>
              <a:rPr lang="en-US" sz="1200" b="1" dirty="0" smtClean="0"/>
              <a:t>1</a:t>
            </a:r>
            <a:endParaRPr lang="en-US" sz="1200" b="1" dirty="0"/>
          </a:p>
        </p:txBody>
      </p:sp>
      <p:sp>
        <p:nvSpPr>
          <p:cNvPr id="25" name="TextBox 24"/>
          <p:cNvSpPr txBox="1"/>
          <p:nvPr/>
        </p:nvSpPr>
        <p:spPr>
          <a:xfrm rot="16200000">
            <a:off x="5853500" y="1600200"/>
            <a:ext cx="304800" cy="276999"/>
          </a:xfrm>
          <a:prstGeom prst="rect">
            <a:avLst/>
          </a:prstGeom>
          <a:noFill/>
        </p:spPr>
        <p:txBody>
          <a:bodyPr wrap="square" rtlCol="0">
            <a:spAutoFit/>
          </a:bodyPr>
          <a:lstStyle/>
          <a:p>
            <a:r>
              <a:rPr lang="en-US" sz="1200" b="1" dirty="0" smtClean="0"/>
              <a:t>…</a:t>
            </a:r>
          </a:p>
        </p:txBody>
      </p:sp>
      <p:sp>
        <p:nvSpPr>
          <p:cNvPr id="26" name="TextBox 25"/>
          <p:cNvSpPr txBox="1"/>
          <p:nvPr/>
        </p:nvSpPr>
        <p:spPr>
          <a:xfrm>
            <a:off x="5943600" y="1932801"/>
            <a:ext cx="304800" cy="276999"/>
          </a:xfrm>
          <a:prstGeom prst="rect">
            <a:avLst/>
          </a:prstGeom>
          <a:noFill/>
        </p:spPr>
        <p:txBody>
          <a:bodyPr wrap="square" rtlCol="0">
            <a:spAutoFit/>
          </a:bodyPr>
          <a:lstStyle/>
          <a:p>
            <a:r>
              <a:rPr lang="en-US" sz="1200" b="1" dirty="0" err="1" smtClean="0"/>
              <a:t>i</a:t>
            </a:r>
            <a:endParaRPr lang="en-US" sz="1200" b="1" dirty="0"/>
          </a:p>
        </p:txBody>
      </p:sp>
      <p:sp>
        <p:nvSpPr>
          <p:cNvPr id="28" name="TextBox 27"/>
          <p:cNvSpPr txBox="1"/>
          <p:nvPr/>
        </p:nvSpPr>
        <p:spPr>
          <a:xfrm>
            <a:off x="5943600" y="2667000"/>
            <a:ext cx="304800" cy="276999"/>
          </a:xfrm>
          <a:prstGeom prst="rect">
            <a:avLst/>
          </a:prstGeom>
          <a:noFill/>
        </p:spPr>
        <p:txBody>
          <a:bodyPr wrap="square" rtlCol="0">
            <a:spAutoFit/>
          </a:bodyPr>
          <a:lstStyle/>
          <a:p>
            <a:r>
              <a:rPr lang="en-US" sz="1200" b="1" dirty="0" smtClean="0"/>
              <a:t>n</a:t>
            </a:r>
            <a:endParaRPr lang="en-US" sz="1200" b="1" dirty="0"/>
          </a:p>
        </p:txBody>
      </p:sp>
      <p:sp>
        <p:nvSpPr>
          <p:cNvPr id="29" name="TextBox 28"/>
          <p:cNvSpPr txBox="1"/>
          <p:nvPr/>
        </p:nvSpPr>
        <p:spPr>
          <a:xfrm rot="16200000">
            <a:off x="5853500" y="2299900"/>
            <a:ext cx="304800" cy="276999"/>
          </a:xfrm>
          <a:prstGeom prst="rect">
            <a:avLst/>
          </a:prstGeom>
          <a:noFill/>
        </p:spPr>
        <p:txBody>
          <a:bodyPr wrap="square" rtlCol="0">
            <a:spAutoFit/>
          </a:bodyPr>
          <a:lstStyle/>
          <a:p>
            <a:r>
              <a:rPr lang="en-US" sz="1200" b="1" dirty="0" smtClean="0"/>
              <a:t>…</a:t>
            </a:r>
          </a:p>
        </p:txBody>
      </p:sp>
      <p:sp>
        <p:nvSpPr>
          <p:cNvPr id="30" name="TextBox 29"/>
          <p:cNvSpPr txBox="1"/>
          <p:nvPr/>
        </p:nvSpPr>
        <p:spPr>
          <a:xfrm>
            <a:off x="6705600" y="609600"/>
            <a:ext cx="1371600" cy="276999"/>
          </a:xfrm>
          <a:prstGeom prst="rect">
            <a:avLst/>
          </a:prstGeom>
          <a:noFill/>
        </p:spPr>
        <p:txBody>
          <a:bodyPr wrap="square" rtlCol="0">
            <a:spAutoFit/>
          </a:bodyPr>
          <a:lstStyle/>
          <a:p>
            <a:r>
              <a:rPr lang="en-US" sz="1200" b="1" dirty="0" smtClean="0"/>
              <a:t>Regions </a:t>
            </a:r>
            <a:r>
              <a:rPr lang="en-US" sz="1200" b="1" dirty="0" smtClean="0">
                <a:sym typeface="Wingdings" pitchFamily="2" charset="2"/>
              </a:rPr>
              <a:t></a:t>
            </a:r>
            <a:endParaRPr lang="en-US" sz="1200" b="1" dirty="0"/>
          </a:p>
        </p:txBody>
      </p:sp>
      <p:sp>
        <p:nvSpPr>
          <p:cNvPr id="31" name="TextBox 30"/>
          <p:cNvSpPr txBox="1"/>
          <p:nvPr/>
        </p:nvSpPr>
        <p:spPr>
          <a:xfrm>
            <a:off x="6172200" y="838200"/>
            <a:ext cx="304800" cy="276999"/>
          </a:xfrm>
          <a:prstGeom prst="rect">
            <a:avLst/>
          </a:prstGeom>
          <a:noFill/>
        </p:spPr>
        <p:txBody>
          <a:bodyPr wrap="square" rtlCol="0">
            <a:spAutoFit/>
          </a:bodyPr>
          <a:lstStyle/>
          <a:p>
            <a:r>
              <a:rPr lang="en-US" sz="1200" b="1" dirty="0" smtClean="0"/>
              <a:t>1</a:t>
            </a:r>
            <a:endParaRPr lang="en-US" sz="1200" b="1" dirty="0"/>
          </a:p>
        </p:txBody>
      </p:sp>
      <p:sp>
        <p:nvSpPr>
          <p:cNvPr id="32" name="TextBox 31"/>
          <p:cNvSpPr txBox="1"/>
          <p:nvPr/>
        </p:nvSpPr>
        <p:spPr>
          <a:xfrm>
            <a:off x="6629400" y="838200"/>
            <a:ext cx="304800" cy="276999"/>
          </a:xfrm>
          <a:prstGeom prst="rect">
            <a:avLst/>
          </a:prstGeom>
          <a:noFill/>
        </p:spPr>
        <p:txBody>
          <a:bodyPr wrap="square" rtlCol="0">
            <a:spAutoFit/>
          </a:bodyPr>
          <a:lstStyle/>
          <a:p>
            <a:r>
              <a:rPr lang="en-US" sz="1200" b="1" dirty="0" smtClean="0"/>
              <a:t>…</a:t>
            </a:r>
            <a:endParaRPr lang="en-US" sz="1200" b="1" dirty="0"/>
          </a:p>
        </p:txBody>
      </p:sp>
      <p:sp>
        <p:nvSpPr>
          <p:cNvPr id="33" name="TextBox 32"/>
          <p:cNvSpPr txBox="1"/>
          <p:nvPr/>
        </p:nvSpPr>
        <p:spPr>
          <a:xfrm>
            <a:off x="7086600" y="838200"/>
            <a:ext cx="304800" cy="276999"/>
          </a:xfrm>
          <a:prstGeom prst="rect">
            <a:avLst/>
          </a:prstGeom>
          <a:noFill/>
        </p:spPr>
        <p:txBody>
          <a:bodyPr wrap="square" rtlCol="0">
            <a:spAutoFit/>
          </a:bodyPr>
          <a:lstStyle/>
          <a:p>
            <a:r>
              <a:rPr lang="en-US" sz="1200" b="1" dirty="0" smtClean="0"/>
              <a:t>j</a:t>
            </a:r>
            <a:endParaRPr lang="en-US" sz="1200" b="1" dirty="0"/>
          </a:p>
        </p:txBody>
      </p:sp>
      <p:sp>
        <p:nvSpPr>
          <p:cNvPr id="34" name="TextBox 33"/>
          <p:cNvSpPr txBox="1"/>
          <p:nvPr/>
        </p:nvSpPr>
        <p:spPr>
          <a:xfrm>
            <a:off x="7467600" y="838200"/>
            <a:ext cx="304800" cy="276999"/>
          </a:xfrm>
          <a:prstGeom prst="rect">
            <a:avLst/>
          </a:prstGeom>
          <a:noFill/>
        </p:spPr>
        <p:txBody>
          <a:bodyPr wrap="square" rtlCol="0">
            <a:spAutoFit/>
          </a:bodyPr>
          <a:lstStyle/>
          <a:p>
            <a:r>
              <a:rPr lang="en-US" sz="1200" b="1" dirty="0" smtClean="0"/>
              <a:t>…</a:t>
            </a:r>
            <a:endParaRPr lang="en-US" sz="1200" b="1" dirty="0"/>
          </a:p>
        </p:txBody>
      </p:sp>
      <p:sp>
        <p:nvSpPr>
          <p:cNvPr id="35" name="TextBox 34"/>
          <p:cNvSpPr txBox="1"/>
          <p:nvPr/>
        </p:nvSpPr>
        <p:spPr>
          <a:xfrm>
            <a:off x="7848600" y="838200"/>
            <a:ext cx="304800" cy="276999"/>
          </a:xfrm>
          <a:prstGeom prst="rect">
            <a:avLst/>
          </a:prstGeom>
          <a:noFill/>
        </p:spPr>
        <p:txBody>
          <a:bodyPr wrap="square" rtlCol="0">
            <a:spAutoFit/>
          </a:bodyPr>
          <a:lstStyle/>
          <a:p>
            <a:r>
              <a:rPr lang="en-US" sz="1200" b="1" dirty="0" smtClean="0"/>
              <a:t>m</a:t>
            </a:r>
            <a:endParaRPr lang="en-US" sz="1200" b="1" dirty="0"/>
          </a:p>
        </p:txBody>
      </p:sp>
      <p:sp>
        <p:nvSpPr>
          <p:cNvPr id="36" name="Rounded Rectangle 35"/>
          <p:cNvSpPr/>
          <p:nvPr/>
        </p:nvSpPr>
        <p:spPr>
          <a:xfrm>
            <a:off x="5867400" y="3048000"/>
            <a:ext cx="26670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Region mapping table</a:t>
            </a:r>
            <a:endParaRPr lang="en-US" i="1" dirty="0">
              <a:solidFill>
                <a:schemeClr val="tx1"/>
              </a:solidFill>
            </a:endParaRPr>
          </a:p>
        </p:txBody>
      </p:sp>
      <p:pic>
        <p:nvPicPr>
          <p:cNvPr id="86018" name="Picture 2"/>
          <p:cNvPicPr>
            <a:picLocks noChangeAspect="1" noChangeArrowheads="1"/>
          </p:cNvPicPr>
          <p:nvPr/>
        </p:nvPicPr>
        <p:blipFill>
          <a:blip r:embed="rId6"/>
          <a:srcRect l="33382" t="31250" r="16252" b="34375"/>
          <a:stretch>
            <a:fillRect/>
          </a:stretch>
        </p:blipFill>
        <p:spPr bwMode="auto">
          <a:xfrm>
            <a:off x="762000" y="3886200"/>
            <a:ext cx="4572000" cy="1905000"/>
          </a:xfrm>
          <a:prstGeom prst="rect">
            <a:avLst/>
          </a:prstGeom>
          <a:noFill/>
          <a:ln w="9525">
            <a:noFill/>
            <a:miter lim="800000"/>
            <a:headEnd/>
            <a:tailEnd/>
          </a:ln>
          <a:effectLst/>
        </p:spPr>
      </p:pic>
      <p:sp>
        <p:nvSpPr>
          <p:cNvPr id="38" name="Rounded Rectangle 37"/>
          <p:cNvSpPr/>
          <p:nvPr/>
        </p:nvSpPr>
        <p:spPr>
          <a:xfrm>
            <a:off x="914400" y="5943600"/>
            <a:ext cx="1981200" cy="762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Region mapping across 2 views</a:t>
            </a:r>
            <a:endParaRPr lang="en-US" i="1" dirty="0">
              <a:solidFill>
                <a:schemeClr val="tx1"/>
              </a:solidFill>
            </a:endParaRPr>
          </a:p>
        </p:txBody>
      </p:sp>
      <p:sp>
        <p:nvSpPr>
          <p:cNvPr id="40" name="Rectangle 39"/>
          <p:cNvSpPr/>
          <p:nvPr/>
        </p:nvSpPr>
        <p:spPr>
          <a:xfrm>
            <a:off x="3200400" y="6019800"/>
            <a:ext cx="457200" cy="152400"/>
          </a:xfrm>
          <a:prstGeom prst="rect">
            <a:avLst/>
          </a:prstGeom>
          <a:solidFill>
            <a:srgbClr val="FF0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200400" y="6324600"/>
            <a:ext cx="457200" cy="152400"/>
          </a:xfrm>
          <a:prstGeom prst="rect">
            <a:avLst/>
          </a:prstGeom>
          <a:solidFill>
            <a:srgbClr val="C1FAA4">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733800" y="5943600"/>
            <a:ext cx="1752600" cy="230832"/>
          </a:xfrm>
          <a:prstGeom prst="rect">
            <a:avLst/>
          </a:prstGeom>
          <a:noFill/>
        </p:spPr>
        <p:txBody>
          <a:bodyPr wrap="square" rtlCol="0">
            <a:spAutoFit/>
          </a:bodyPr>
          <a:lstStyle/>
          <a:p>
            <a:r>
              <a:rPr lang="en-US" sz="900" dirty="0" smtClean="0"/>
              <a:t>Object omitted  in next view</a:t>
            </a:r>
            <a:endParaRPr lang="en-US" sz="900" dirty="0"/>
          </a:p>
        </p:txBody>
      </p:sp>
      <p:sp>
        <p:nvSpPr>
          <p:cNvPr id="43" name="TextBox 42"/>
          <p:cNvSpPr txBox="1"/>
          <p:nvPr/>
        </p:nvSpPr>
        <p:spPr>
          <a:xfrm>
            <a:off x="3733800" y="6246168"/>
            <a:ext cx="1752600" cy="230832"/>
          </a:xfrm>
          <a:prstGeom prst="rect">
            <a:avLst/>
          </a:prstGeom>
          <a:noFill/>
        </p:spPr>
        <p:txBody>
          <a:bodyPr wrap="square" rtlCol="0">
            <a:spAutoFit/>
          </a:bodyPr>
          <a:lstStyle/>
          <a:p>
            <a:r>
              <a:rPr lang="en-US" sz="900" dirty="0" smtClean="0"/>
              <a:t>New object</a:t>
            </a:r>
            <a:endParaRPr lang="en-US" sz="900" dirty="0"/>
          </a:p>
        </p:txBody>
      </p:sp>
      <p:cxnSp>
        <p:nvCxnSpPr>
          <p:cNvPr id="45" name="Straight Arrow Connector 44"/>
          <p:cNvCxnSpPr/>
          <p:nvPr/>
        </p:nvCxnSpPr>
        <p:spPr>
          <a:xfrm>
            <a:off x="3276600" y="6629400"/>
            <a:ext cx="304800" cy="1588"/>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733800" y="6477000"/>
            <a:ext cx="1752600" cy="230832"/>
          </a:xfrm>
          <a:prstGeom prst="rect">
            <a:avLst/>
          </a:prstGeom>
          <a:noFill/>
        </p:spPr>
        <p:txBody>
          <a:bodyPr wrap="square" rtlCol="0">
            <a:spAutoFit/>
          </a:bodyPr>
          <a:lstStyle/>
          <a:p>
            <a:r>
              <a:rPr lang="en-US" sz="900" dirty="0" smtClean="0"/>
              <a:t>Mutual match</a:t>
            </a:r>
            <a:endParaRPr lang="en-US" sz="9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762000"/>
            <a:ext cx="2438400" cy="461665"/>
          </a:xfrm>
          <a:prstGeom prst="rect">
            <a:avLst/>
          </a:prstGeom>
        </p:spPr>
        <p:txBody>
          <a:bodyPr wrap="square">
            <a:spAutoFit/>
          </a:bodyPr>
          <a:lstStyle/>
          <a:p>
            <a:pPr lvl="0"/>
            <a:r>
              <a:rPr lang="en-US" sz="2400" i="1" dirty="0" smtClean="0">
                <a:solidFill>
                  <a:srgbClr val="0000FF"/>
                </a:solidFill>
              </a:rPr>
              <a:t>Region Mapping </a:t>
            </a:r>
            <a:endParaRPr lang="en-US" sz="2400" i="1" dirty="0">
              <a:solidFill>
                <a:srgbClr val="0000FF"/>
              </a:solidFill>
            </a:endParaRPr>
          </a:p>
        </p:txBody>
      </p:sp>
      <p:grpSp>
        <p:nvGrpSpPr>
          <p:cNvPr id="2" name="Group 20"/>
          <p:cNvGrpSpPr/>
          <p:nvPr/>
        </p:nvGrpSpPr>
        <p:grpSpPr>
          <a:xfrm>
            <a:off x="609600" y="1600200"/>
            <a:ext cx="4343400" cy="1524000"/>
            <a:chOff x="609600" y="1600200"/>
            <a:chExt cx="4343400" cy="1524000"/>
          </a:xfrm>
        </p:grpSpPr>
        <p:pic>
          <p:nvPicPr>
            <p:cNvPr id="4" name="Picture 3" descr="1_1_rgb.jpg"/>
            <p:cNvPicPr>
              <a:picLocks noChangeAspect="1"/>
            </p:cNvPicPr>
            <p:nvPr/>
          </p:nvPicPr>
          <p:blipFill>
            <a:blip r:embed="rId3" cstate="print"/>
            <a:stretch>
              <a:fillRect/>
            </a:stretch>
          </p:blipFill>
          <p:spPr>
            <a:xfrm>
              <a:off x="685800" y="1600200"/>
              <a:ext cx="1295400" cy="971550"/>
            </a:xfrm>
            <a:prstGeom prst="rect">
              <a:avLst/>
            </a:prstGeom>
          </p:spPr>
        </p:pic>
        <p:pic>
          <p:nvPicPr>
            <p:cNvPr id="5" name="Picture 4" descr="1_2_rgb.jpg"/>
            <p:cNvPicPr>
              <a:picLocks noChangeAspect="1"/>
            </p:cNvPicPr>
            <p:nvPr/>
          </p:nvPicPr>
          <p:blipFill>
            <a:blip r:embed="rId4" cstate="print">
              <a:lum bright="46000" contrast="68000"/>
            </a:blip>
            <a:stretch>
              <a:fillRect/>
            </a:stretch>
          </p:blipFill>
          <p:spPr>
            <a:xfrm>
              <a:off x="2133600" y="1600200"/>
              <a:ext cx="1295400" cy="971550"/>
            </a:xfrm>
            <a:prstGeom prst="rect">
              <a:avLst/>
            </a:prstGeom>
          </p:spPr>
        </p:pic>
        <p:pic>
          <p:nvPicPr>
            <p:cNvPr id="6" name="Picture 5" descr="1_3_rgb.jpg"/>
            <p:cNvPicPr>
              <a:picLocks noChangeAspect="1"/>
            </p:cNvPicPr>
            <p:nvPr/>
          </p:nvPicPr>
          <p:blipFill>
            <a:blip r:embed="rId5" cstate="print">
              <a:lum bright="54000" contrast="68000"/>
            </a:blip>
            <a:stretch>
              <a:fillRect/>
            </a:stretch>
          </p:blipFill>
          <p:spPr>
            <a:xfrm>
              <a:off x="3657600" y="1600200"/>
              <a:ext cx="1295400" cy="971550"/>
            </a:xfrm>
            <a:prstGeom prst="rect">
              <a:avLst/>
            </a:prstGeom>
          </p:spPr>
        </p:pic>
        <p:sp>
          <p:nvSpPr>
            <p:cNvPr id="8" name="TextBox 7"/>
            <p:cNvSpPr txBox="1"/>
            <p:nvPr/>
          </p:nvSpPr>
          <p:spPr>
            <a:xfrm>
              <a:off x="609600" y="2785646"/>
              <a:ext cx="1447800" cy="338554"/>
            </a:xfrm>
            <a:prstGeom prst="rect">
              <a:avLst/>
            </a:prstGeom>
            <a:solidFill>
              <a:schemeClr val="bg1">
                <a:alpha val="95000"/>
              </a:schemeClr>
            </a:solidFill>
          </p:spPr>
          <p:txBody>
            <a:bodyPr wrap="square" rtlCol="0">
              <a:spAutoFit/>
            </a:bodyPr>
            <a:lstStyle/>
            <a:p>
              <a:pPr algn="ctr"/>
              <a:r>
                <a:rPr lang="en-US" sz="1600" b="1" i="1" dirty="0" smtClean="0"/>
                <a:t>(</a:t>
              </a:r>
              <a:r>
                <a:rPr lang="en-US" sz="1600" b="1" i="1" dirty="0" err="1" smtClean="0"/>
                <a:t>i</a:t>
              </a:r>
              <a:r>
                <a:rPr lang="en-US" sz="1600" b="1" i="1" dirty="0" smtClean="0"/>
                <a:t> – 1)</a:t>
              </a:r>
              <a:r>
                <a:rPr lang="en-US" sz="1600" baseline="30000" dirty="0" err="1" smtClean="0"/>
                <a:t>th</a:t>
              </a:r>
              <a:r>
                <a:rPr lang="en-US" sz="1600" dirty="0" smtClean="0"/>
                <a:t> View</a:t>
              </a:r>
              <a:endParaRPr lang="en-US" sz="1600" dirty="0"/>
            </a:p>
          </p:txBody>
        </p:sp>
        <p:sp>
          <p:nvSpPr>
            <p:cNvPr id="9" name="TextBox 8"/>
            <p:cNvSpPr txBox="1"/>
            <p:nvPr/>
          </p:nvSpPr>
          <p:spPr>
            <a:xfrm>
              <a:off x="2438400" y="2743200"/>
              <a:ext cx="1295400" cy="338554"/>
            </a:xfrm>
            <a:prstGeom prst="rect">
              <a:avLst/>
            </a:prstGeom>
            <a:noFill/>
          </p:spPr>
          <p:txBody>
            <a:bodyPr wrap="square" rtlCol="0">
              <a:spAutoFit/>
            </a:bodyPr>
            <a:lstStyle/>
            <a:p>
              <a:pPr algn="ctr"/>
              <a:r>
                <a:rPr lang="en-US" sz="1600" b="1" i="1" dirty="0" err="1" smtClean="0"/>
                <a:t>i</a:t>
              </a:r>
              <a:r>
                <a:rPr lang="en-US" sz="1600" i="1" dirty="0" smtClean="0"/>
                <a:t> </a:t>
              </a:r>
              <a:r>
                <a:rPr lang="en-US" sz="1600" baseline="30000" dirty="0" err="1" smtClean="0"/>
                <a:t>th</a:t>
              </a:r>
              <a:r>
                <a:rPr lang="en-US" sz="1600" dirty="0" smtClean="0"/>
                <a:t> View</a:t>
              </a:r>
              <a:endParaRPr lang="en-US" sz="1600" dirty="0"/>
            </a:p>
          </p:txBody>
        </p:sp>
        <p:sp>
          <p:nvSpPr>
            <p:cNvPr id="10" name="TextBox 9"/>
            <p:cNvSpPr txBox="1"/>
            <p:nvPr/>
          </p:nvSpPr>
          <p:spPr>
            <a:xfrm>
              <a:off x="3657600" y="2743200"/>
              <a:ext cx="1295400" cy="338554"/>
            </a:xfrm>
            <a:prstGeom prst="rect">
              <a:avLst/>
            </a:prstGeom>
            <a:noFill/>
          </p:spPr>
          <p:txBody>
            <a:bodyPr wrap="square" rtlCol="0">
              <a:spAutoFit/>
            </a:bodyPr>
            <a:lstStyle/>
            <a:p>
              <a:r>
                <a:rPr lang="en-US" sz="1600" b="1" i="1" dirty="0" smtClean="0"/>
                <a:t>(</a:t>
              </a:r>
              <a:r>
                <a:rPr lang="en-US" sz="1600" b="1" i="1" dirty="0" err="1" smtClean="0"/>
                <a:t>i</a:t>
              </a:r>
              <a:r>
                <a:rPr lang="en-US" sz="1600" b="1" i="1" dirty="0" smtClean="0"/>
                <a:t> +1)</a:t>
              </a:r>
              <a:r>
                <a:rPr lang="en-US" sz="1600" baseline="30000" dirty="0" err="1" smtClean="0"/>
                <a:t>th</a:t>
              </a:r>
              <a:r>
                <a:rPr lang="en-US" sz="1600" dirty="0" smtClean="0"/>
                <a:t> View</a:t>
              </a:r>
              <a:endParaRPr lang="en-US" sz="1600" dirty="0"/>
            </a:p>
          </p:txBody>
        </p:sp>
        <p:cxnSp>
          <p:nvCxnSpPr>
            <p:cNvPr id="14" name="Curved Connector 13"/>
            <p:cNvCxnSpPr>
              <a:stCxn id="5" idx="2"/>
              <a:endCxn id="6" idx="2"/>
            </p:cNvCxnSpPr>
            <p:nvPr/>
          </p:nvCxnSpPr>
          <p:spPr>
            <a:xfrm rot="16200000" flipH="1">
              <a:off x="3543300" y="1809750"/>
              <a:ext cx="1588" cy="1524000"/>
            </a:xfrm>
            <a:prstGeom prst="curvedConnector3">
              <a:avLst>
                <a:gd name="adj1" fmla="val 33090879"/>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a:stCxn id="5" idx="2"/>
              <a:endCxn id="4" idx="2"/>
            </p:cNvCxnSpPr>
            <p:nvPr/>
          </p:nvCxnSpPr>
          <p:spPr>
            <a:xfrm rot="5400000">
              <a:off x="2057400" y="1847850"/>
              <a:ext cx="1588" cy="1447800"/>
            </a:xfrm>
            <a:prstGeom prst="curvedConnector3">
              <a:avLst>
                <a:gd name="adj1" fmla="val 3383861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0" name="Rounded Rectangle 19"/>
          <p:cNvSpPr/>
          <p:nvPr/>
        </p:nvSpPr>
        <p:spPr>
          <a:xfrm>
            <a:off x="1295400" y="3200400"/>
            <a:ext cx="32004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Matching b/w adjacent views</a:t>
            </a:r>
            <a:endParaRPr lang="en-US" i="1" dirty="0">
              <a:solidFill>
                <a:schemeClr val="tx1"/>
              </a:solidFill>
            </a:endParaRPr>
          </a:p>
        </p:txBody>
      </p:sp>
      <p:graphicFrame>
        <p:nvGraphicFramePr>
          <p:cNvPr id="22" name="Table 21"/>
          <p:cNvGraphicFramePr>
            <a:graphicFrameLocks noGrp="1"/>
          </p:cNvGraphicFramePr>
          <p:nvPr/>
        </p:nvGraphicFramePr>
        <p:xfrm>
          <a:off x="6172200" y="1143000"/>
          <a:ext cx="2057400" cy="1828800"/>
        </p:xfrm>
        <a:graphic>
          <a:graphicData uri="http://schemas.openxmlformats.org/drawingml/2006/table">
            <a:tbl>
              <a:tblPr firstRow="1" bandRow="1">
                <a:tableStyleId>{5C22544A-7EE6-4342-B048-85BDC9FD1C3A}</a:tableStyleId>
              </a:tblPr>
              <a:tblGrid>
                <a:gridCol w="411480"/>
                <a:gridCol w="411480"/>
                <a:gridCol w="411480"/>
                <a:gridCol w="411480"/>
                <a:gridCol w="411480"/>
              </a:tblGrid>
              <a:tr h="243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3" name="TextBox 22"/>
          <p:cNvSpPr txBox="1"/>
          <p:nvPr/>
        </p:nvSpPr>
        <p:spPr>
          <a:xfrm rot="16200000">
            <a:off x="5368718" y="1976643"/>
            <a:ext cx="814305" cy="261610"/>
          </a:xfrm>
          <a:prstGeom prst="rect">
            <a:avLst/>
          </a:prstGeom>
          <a:noFill/>
        </p:spPr>
        <p:txBody>
          <a:bodyPr wrap="square" rtlCol="0">
            <a:spAutoFit/>
          </a:bodyPr>
          <a:lstStyle/>
          <a:p>
            <a:r>
              <a:rPr lang="en-US" sz="1100" b="1" dirty="0" smtClean="0">
                <a:sym typeface="Wingdings" pitchFamily="2" charset="2"/>
              </a:rPr>
              <a:t></a:t>
            </a:r>
            <a:r>
              <a:rPr lang="en-US" sz="1100" b="1" dirty="0" smtClean="0"/>
              <a:t>Views</a:t>
            </a:r>
            <a:endParaRPr lang="en-US" sz="1100" b="1" dirty="0"/>
          </a:p>
        </p:txBody>
      </p:sp>
      <p:sp>
        <p:nvSpPr>
          <p:cNvPr id="24" name="TextBox 23"/>
          <p:cNvSpPr txBox="1"/>
          <p:nvPr/>
        </p:nvSpPr>
        <p:spPr>
          <a:xfrm>
            <a:off x="5943600" y="1219200"/>
            <a:ext cx="304800" cy="276999"/>
          </a:xfrm>
          <a:prstGeom prst="rect">
            <a:avLst/>
          </a:prstGeom>
          <a:noFill/>
        </p:spPr>
        <p:txBody>
          <a:bodyPr wrap="square" rtlCol="0">
            <a:spAutoFit/>
          </a:bodyPr>
          <a:lstStyle/>
          <a:p>
            <a:r>
              <a:rPr lang="en-US" sz="1200" b="1" dirty="0" smtClean="0"/>
              <a:t>1</a:t>
            </a:r>
            <a:endParaRPr lang="en-US" sz="1200" b="1" dirty="0"/>
          </a:p>
        </p:txBody>
      </p:sp>
      <p:sp>
        <p:nvSpPr>
          <p:cNvPr id="25" name="TextBox 24"/>
          <p:cNvSpPr txBox="1"/>
          <p:nvPr/>
        </p:nvSpPr>
        <p:spPr>
          <a:xfrm rot="16200000">
            <a:off x="5853500" y="1600200"/>
            <a:ext cx="304800" cy="276999"/>
          </a:xfrm>
          <a:prstGeom prst="rect">
            <a:avLst/>
          </a:prstGeom>
          <a:noFill/>
        </p:spPr>
        <p:txBody>
          <a:bodyPr wrap="square" rtlCol="0">
            <a:spAutoFit/>
          </a:bodyPr>
          <a:lstStyle/>
          <a:p>
            <a:r>
              <a:rPr lang="en-US" sz="1200" b="1" dirty="0" smtClean="0"/>
              <a:t>…</a:t>
            </a:r>
          </a:p>
        </p:txBody>
      </p:sp>
      <p:sp>
        <p:nvSpPr>
          <p:cNvPr id="26" name="TextBox 25"/>
          <p:cNvSpPr txBox="1"/>
          <p:nvPr/>
        </p:nvSpPr>
        <p:spPr>
          <a:xfrm>
            <a:off x="5943600" y="1932801"/>
            <a:ext cx="304800" cy="276999"/>
          </a:xfrm>
          <a:prstGeom prst="rect">
            <a:avLst/>
          </a:prstGeom>
          <a:noFill/>
        </p:spPr>
        <p:txBody>
          <a:bodyPr wrap="square" rtlCol="0">
            <a:spAutoFit/>
          </a:bodyPr>
          <a:lstStyle/>
          <a:p>
            <a:r>
              <a:rPr lang="en-US" sz="1200" b="1" dirty="0" err="1" smtClean="0"/>
              <a:t>i</a:t>
            </a:r>
            <a:endParaRPr lang="en-US" sz="1200" b="1" dirty="0"/>
          </a:p>
        </p:txBody>
      </p:sp>
      <p:sp>
        <p:nvSpPr>
          <p:cNvPr id="28" name="TextBox 27"/>
          <p:cNvSpPr txBox="1"/>
          <p:nvPr/>
        </p:nvSpPr>
        <p:spPr>
          <a:xfrm>
            <a:off x="5943600" y="2667000"/>
            <a:ext cx="304800" cy="276999"/>
          </a:xfrm>
          <a:prstGeom prst="rect">
            <a:avLst/>
          </a:prstGeom>
          <a:noFill/>
        </p:spPr>
        <p:txBody>
          <a:bodyPr wrap="square" rtlCol="0">
            <a:spAutoFit/>
          </a:bodyPr>
          <a:lstStyle/>
          <a:p>
            <a:r>
              <a:rPr lang="en-US" sz="1200" b="1" dirty="0" smtClean="0"/>
              <a:t>n</a:t>
            </a:r>
            <a:endParaRPr lang="en-US" sz="1200" b="1" dirty="0"/>
          </a:p>
        </p:txBody>
      </p:sp>
      <p:sp>
        <p:nvSpPr>
          <p:cNvPr id="29" name="TextBox 28"/>
          <p:cNvSpPr txBox="1"/>
          <p:nvPr/>
        </p:nvSpPr>
        <p:spPr>
          <a:xfrm rot="16200000">
            <a:off x="5853500" y="2299900"/>
            <a:ext cx="304800" cy="276999"/>
          </a:xfrm>
          <a:prstGeom prst="rect">
            <a:avLst/>
          </a:prstGeom>
          <a:noFill/>
        </p:spPr>
        <p:txBody>
          <a:bodyPr wrap="square" rtlCol="0">
            <a:spAutoFit/>
          </a:bodyPr>
          <a:lstStyle/>
          <a:p>
            <a:r>
              <a:rPr lang="en-US" sz="1200" b="1" dirty="0" smtClean="0"/>
              <a:t>…</a:t>
            </a:r>
          </a:p>
        </p:txBody>
      </p:sp>
      <p:sp>
        <p:nvSpPr>
          <p:cNvPr id="30" name="TextBox 29"/>
          <p:cNvSpPr txBox="1"/>
          <p:nvPr/>
        </p:nvSpPr>
        <p:spPr>
          <a:xfrm>
            <a:off x="6705600" y="609600"/>
            <a:ext cx="1371600" cy="276999"/>
          </a:xfrm>
          <a:prstGeom prst="rect">
            <a:avLst/>
          </a:prstGeom>
          <a:noFill/>
        </p:spPr>
        <p:txBody>
          <a:bodyPr wrap="square" rtlCol="0">
            <a:spAutoFit/>
          </a:bodyPr>
          <a:lstStyle/>
          <a:p>
            <a:r>
              <a:rPr lang="en-US" sz="1200" b="1" dirty="0" smtClean="0"/>
              <a:t>Regions </a:t>
            </a:r>
            <a:r>
              <a:rPr lang="en-US" sz="1200" b="1" dirty="0" smtClean="0">
                <a:sym typeface="Wingdings" pitchFamily="2" charset="2"/>
              </a:rPr>
              <a:t></a:t>
            </a:r>
            <a:endParaRPr lang="en-US" sz="1200" b="1" dirty="0"/>
          </a:p>
        </p:txBody>
      </p:sp>
      <p:sp>
        <p:nvSpPr>
          <p:cNvPr id="31" name="TextBox 30"/>
          <p:cNvSpPr txBox="1"/>
          <p:nvPr/>
        </p:nvSpPr>
        <p:spPr>
          <a:xfrm>
            <a:off x="6172200" y="838200"/>
            <a:ext cx="304800" cy="276999"/>
          </a:xfrm>
          <a:prstGeom prst="rect">
            <a:avLst/>
          </a:prstGeom>
          <a:noFill/>
        </p:spPr>
        <p:txBody>
          <a:bodyPr wrap="square" rtlCol="0">
            <a:spAutoFit/>
          </a:bodyPr>
          <a:lstStyle/>
          <a:p>
            <a:r>
              <a:rPr lang="en-US" sz="1200" b="1" dirty="0" smtClean="0"/>
              <a:t>1</a:t>
            </a:r>
            <a:endParaRPr lang="en-US" sz="1200" b="1" dirty="0"/>
          </a:p>
        </p:txBody>
      </p:sp>
      <p:sp>
        <p:nvSpPr>
          <p:cNvPr id="32" name="TextBox 31"/>
          <p:cNvSpPr txBox="1"/>
          <p:nvPr/>
        </p:nvSpPr>
        <p:spPr>
          <a:xfrm>
            <a:off x="6629400" y="838200"/>
            <a:ext cx="304800" cy="276999"/>
          </a:xfrm>
          <a:prstGeom prst="rect">
            <a:avLst/>
          </a:prstGeom>
          <a:noFill/>
        </p:spPr>
        <p:txBody>
          <a:bodyPr wrap="square" rtlCol="0">
            <a:spAutoFit/>
          </a:bodyPr>
          <a:lstStyle/>
          <a:p>
            <a:r>
              <a:rPr lang="en-US" sz="1200" b="1" dirty="0" smtClean="0"/>
              <a:t>…</a:t>
            </a:r>
            <a:endParaRPr lang="en-US" sz="1200" b="1" dirty="0"/>
          </a:p>
        </p:txBody>
      </p:sp>
      <p:sp>
        <p:nvSpPr>
          <p:cNvPr id="33" name="TextBox 32"/>
          <p:cNvSpPr txBox="1"/>
          <p:nvPr/>
        </p:nvSpPr>
        <p:spPr>
          <a:xfrm>
            <a:off x="7086600" y="838200"/>
            <a:ext cx="304800" cy="276999"/>
          </a:xfrm>
          <a:prstGeom prst="rect">
            <a:avLst/>
          </a:prstGeom>
          <a:noFill/>
        </p:spPr>
        <p:txBody>
          <a:bodyPr wrap="square" rtlCol="0">
            <a:spAutoFit/>
          </a:bodyPr>
          <a:lstStyle/>
          <a:p>
            <a:r>
              <a:rPr lang="en-US" sz="1200" b="1" dirty="0" smtClean="0"/>
              <a:t>j</a:t>
            </a:r>
            <a:endParaRPr lang="en-US" sz="1200" b="1" dirty="0"/>
          </a:p>
        </p:txBody>
      </p:sp>
      <p:sp>
        <p:nvSpPr>
          <p:cNvPr id="34" name="TextBox 33"/>
          <p:cNvSpPr txBox="1"/>
          <p:nvPr/>
        </p:nvSpPr>
        <p:spPr>
          <a:xfrm>
            <a:off x="7467600" y="838200"/>
            <a:ext cx="304800" cy="276999"/>
          </a:xfrm>
          <a:prstGeom prst="rect">
            <a:avLst/>
          </a:prstGeom>
          <a:noFill/>
        </p:spPr>
        <p:txBody>
          <a:bodyPr wrap="square" rtlCol="0">
            <a:spAutoFit/>
          </a:bodyPr>
          <a:lstStyle/>
          <a:p>
            <a:r>
              <a:rPr lang="en-US" sz="1200" b="1" dirty="0" smtClean="0"/>
              <a:t>…</a:t>
            </a:r>
            <a:endParaRPr lang="en-US" sz="1200" b="1" dirty="0"/>
          </a:p>
        </p:txBody>
      </p:sp>
      <p:sp>
        <p:nvSpPr>
          <p:cNvPr id="35" name="TextBox 34"/>
          <p:cNvSpPr txBox="1"/>
          <p:nvPr/>
        </p:nvSpPr>
        <p:spPr>
          <a:xfrm>
            <a:off x="7848600" y="838200"/>
            <a:ext cx="304800" cy="276999"/>
          </a:xfrm>
          <a:prstGeom prst="rect">
            <a:avLst/>
          </a:prstGeom>
          <a:noFill/>
        </p:spPr>
        <p:txBody>
          <a:bodyPr wrap="square" rtlCol="0">
            <a:spAutoFit/>
          </a:bodyPr>
          <a:lstStyle/>
          <a:p>
            <a:r>
              <a:rPr lang="en-US" sz="1200" b="1" dirty="0" smtClean="0"/>
              <a:t>m</a:t>
            </a:r>
            <a:endParaRPr lang="en-US" sz="1200" b="1" dirty="0"/>
          </a:p>
        </p:txBody>
      </p:sp>
      <p:sp>
        <p:nvSpPr>
          <p:cNvPr id="36" name="Rounded Rectangle 35"/>
          <p:cNvSpPr/>
          <p:nvPr/>
        </p:nvSpPr>
        <p:spPr>
          <a:xfrm>
            <a:off x="5867400" y="3048000"/>
            <a:ext cx="2667000" cy="381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Region mapping table</a:t>
            </a:r>
            <a:endParaRPr lang="en-US" i="1" dirty="0">
              <a:solidFill>
                <a:schemeClr val="tx1"/>
              </a:solidFill>
            </a:endParaRPr>
          </a:p>
        </p:txBody>
      </p:sp>
      <p:pic>
        <p:nvPicPr>
          <p:cNvPr id="86018" name="Picture 2"/>
          <p:cNvPicPr>
            <a:picLocks noChangeAspect="1" noChangeArrowheads="1"/>
          </p:cNvPicPr>
          <p:nvPr/>
        </p:nvPicPr>
        <p:blipFill>
          <a:blip r:embed="rId6"/>
          <a:srcRect l="33382" t="31250" r="16252" b="34375"/>
          <a:stretch>
            <a:fillRect/>
          </a:stretch>
        </p:blipFill>
        <p:spPr bwMode="auto">
          <a:xfrm>
            <a:off x="762000" y="3886200"/>
            <a:ext cx="4572000" cy="1905000"/>
          </a:xfrm>
          <a:prstGeom prst="rect">
            <a:avLst/>
          </a:prstGeom>
          <a:noFill/>
          <a:ln w="9525">
            <a:noFill/>
            <a:miter lim="800000"/>
            <a:headEnd/>
            <a:tailEnd/>
          </a:ln>
          <a:effectLst/>
        </p:spPr>
      </p:pic>
      <p:sp>
        <p:nvSpPr>
          <p:cNvPr id="38" name="Rounded Rectangle 37"/>
          <p:cNvSpPr/>
          <p:nvPr/>
        </p:nvSpPr>
        <p:spPr>
          <a:xfrm>
            <a:off x="914400" y="5943600"/>
            <a:ext cx="1981200" cy="7620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Region mapping across 2 views</a:t>
            </a:r>
            <a:endParaRPr lang="en-US" i="1" dirty="0">
              <a:solidFill>
                <a:schemeClr val="tx1"/>
              </a:solidFill>
            </a:endParaRPr>
          </a:p>
        </p:txBody>
      </p:sp>
      <p:sp>
        <p:nvSpPr>
          <p:cNvPr id="40" name="Rectangle 39"/>
          <p:cNvSpPr/>
          <p:nvPr/>
        </p:nvSpPr>
        <p:spPr>
          <a:xfrm>
            <a:off x="3200400" y="6019800"/>
            <a:ext cx="457200" cy="152400"/>
          </a:xfrm>
          <a:prstGeom prst="rect">
            <a:avLst/>
          </a:prstGeom>
          <a:solidFill>
            <a:srgbClr val="FF0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200400" y="6324600"/>
            <a:ext cx="457200" cy="152400"/>
          </a:xfrm>
          <a:prstGeom prst="rect">
            <a:avLst/>
          </a:prstGeom>
          <a:solidFill>
            <a:srgbClr val="C1FAA4">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733800" y="5943600"/>
            <a:ext cx="1752600" cy="230832"/>
          </a:xfrm>
          <a:prstGeom prst="rect">
            <a:avLst/>
          </a:prstGeom>
          <a:noFill/>
        </p:spPr>
        <p:txBody>
          <a:bodyPr wrap="square" rtlCol="0">
            <a:spAutoFit/>
          </a:bodyPr>
          <a:lstStyle/>
          <a:p>
            <a:r>
              <a:rPr lang="en-US" sz="900" dirty="0" smtClean="0"/>
              <a:t>Object omitted  in next view</a:t>
            </a:r>
            <a:endParaRPr lang="en-US" sz="900" dirty="0"/>
          </a:p>
        </p:txBody>
      </p:sp>
      <p:sp>
        <p:nvSpPr>
          <p:cNvPr id="43" name="TextBox 42"/>
          <p:cNvSpPr txBox="1"/>
          <p:nvPr/>
        </p:nvSpPr>
        <p:spPr>
          <a:xfrm>
            <a:off x="3733800" y="6246168"/>
            <a:ext cx="1752600" cy="230832"/>
          </a:xfrm>
          <a:prstGeom prst="rect">
            <a:avLst/>
          </a:prstGeom>
          <a:noFill/>
        </p:spPr>
        <p:txBody>
          <a:bodyPr wrap="square" rtlCol="0">
            <a:spAutoFit/>
          </a:bodyPr>
          <a:lstStyle/>
          <a:p>
            <a:r>
              <a:rPr lang="en-US" sz="900" dirty="0" smtClean="0"/>
              <a:t>New object</a:t>
            </a:r>
            <a:endParaRPr lang="en-US" sz="900" dirty="0"/>
          </a:p>
        </p:txBody>
      </p:sp>
      <p:cxnSp>
        <p:nvCxnSpPr>
          <p:cNvPr id="45" name="Straight Arrow Connector 44"/>
          <p:cNvCxnSpPr/>
          <p:nvPr/>
        </p:nvCxnSpPr>
        <p:spPr>
          <a:xfrm>
            <a:off x="3276600" y="6629400"/>
            <a:ext cx="304800" cy="1588"/>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733800" y="6477000"/>
            <a:ext cx="1752600" cy="230832"/>
          </a:xfrm>
          <a:prstGeom prst="rect">
            <a:avLst/>
          </a:prstGeom>
          <a:noFill/>
        </p:spPr>
        <p:txBody>
          <a:bodyPr wrap="square" rtlCol="0">
            <a:spAutoFit/>
          </a:bodyPr>
          <a:lstStyle/>
          <a:p>
            <a:r>
              <a:rPr lang="en-US" sz="900" dirty="0" smtClean="0"/>
              <a:t>Mutual match</a:t>
            </a:r>
            <a:endParaRPr lang="en-US" sz="900" dirty="0"/>
          </a:p>
        </p:txBody>
      </p:sp>
      <p:sp>
        <p:nvSpPr>
          <p:cNvPr id="47" name="Rounded Rectangle 46"/>
          <p:cNvSpPr/>
          <p:nvPr/>
        </p:nvSpPr>
        <p:spPr>
          <a:xfrm>
            <a:off x="5638800" y="6019800"/>
            <a:ext cx="2057400" cy="6858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tx1"/>
                </a:solidFill>
              </a:rPr>
              <a:t>Update Region mapping table</a:t>
            </a:r>
            <a:endParaRPr lang="en-US" i="1" dirty="0">
              <a:solidFill>
                <a:schemeClr val="tx1"/>
              </a:solidFill>
            </a:endParaRPr>
          </a:p>
        </p:txBody>
      </p:sp>
      <p:graphicFrame>
        <p:nvGraphicFramePr>
          <p:cNvPr id="48" name="Table 47"/>
          <p:cNvGraphicFramePr>
            <a:graphicFrameLocks noGrp="1"/>
          </p:cNvGraphicFramePr>
          <p:nvPr/>
        </p:nvGraphicFramePr>
        <p:xfrm>
          <a:off x="5861135" y="4114800"/>
          <a:ext cx="2057400" cy="1828800"/>
        </p:xfrm>
        <a:graphic>
          <a:graphicData uri="http://schemas.openxmlformats.org/drawingml/2006/table">
            <a:tbl>
              <a:tblPr firstRow="1" bandRow="1">
                <a:tableStyleId>{5C22544A-7EE6-4342-B048-85BDC9FD1C3A}</a:tableStyleId>
              </a:tblPr>
              <a:tblGrid>
                <a:gridCol w="411480"/>
                <a:gridCol w="411480"/>
                <a:gridCol w="411480"/>
                <a:gridCol w="411480"/>
                <a:gridCol w="411480"/>
              </a:tblGrid>
              <a:tr h="243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243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3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9" name="TextBox 48"/>
          <p:cNvSpPr txBox="1"/>
          <p:nvPr/>
        </p:nvSpPr>
        <p:spPr>
          <a:xfrm rot="16200000">
            <a:off x="5057653" y="4948443"/>
            <a:ext cx="814305" cy="261610"/>
          </a:xfrm>
          <a:prstGeom prst="rect">
            <a:avLst/>
          </a:prstGeom>
          <a:noFill/>
        </p:spPr>
        <p:txBody>
          <a:bodyPr wrap="square" rtlCol="0">
            <a:spAutoFit/>
          </a:bodyPr>
          <a:lstStyle/>
          <a:p>
            <a:r>
              <a:rPr lang="en-US" sz="1100" b="1" dirty="0" smtClean="0">
                <a:sym typeface="Wingdings" pitchFamily="2" charset="2"/>
              </a:rPr>
              <a:t></a:t>
            </a:r>
            <a:r>
              <a:rPr lang="en-US" sz="1100" b="1" dirty="0" smtClean="0"/>
              <a:t>Views</a:t>
            </a:r>
            <a:endParaRPr lang="en-US" sz="1100" b="1" dirty="0"/>
          </a:p>
        </p:txBody>
      </p:sp>
      <p:sp>
        <p:nvSpPr>
          <p:cNvPr id="50" name="TextBox 49"/>
          <p:cNvSpPr txBox="1"/>
          <p:nvPr/>
        </p:nvSpPr>
        <p:spPr>
          <a:xfrm>
            <a:off x="5632535" y="4191000"/>
            <a:ext cx="304800" cy="276999"/>
          </a:xfrm>
          <a:prstGeom prst="rect">
            <a:avLst/>
          </a:prstGeom>
          <a:noFill/>
        </p:spPr>
        <p:txBody>
          <a:bodyPr wrap="square" rtlCol="0">
            <a:spAutoFit/>
          </a:bodyPr>
          <a:lstStyle/>
          <a:p>
            <a:r>
              <a:rPr lang="en-US" sz="1200" b="1" dirty="0" smtClean="0"/>
              <a:t>1</a:t>
            </a:r>
            <a:endParaRPr lang="en-US" sz="1200" b="1" dirty="0"/>
          </a:p>
        </p:txBody>
      </p:sp>
      <p:sp>
        <p:nvSpPr>
          <p:cNvPr id="51" name="TextBox 50"/>
          <p:cNvSpPr txBox="1"/>
          <p:nvPr/>
        </p:nvSpPr>
        <p:spPr>
          <a:xfrm rot="16200000">
            <a:off x="5542435" y="4572000"/>
            <a:ext cx="304800" cy="276999"/>
          </a:xfrm>
          <a:prstGeom prst="rect">
            <a:avLst/>
          </a:prstGeom>
          <a:noFill/>
        </p:spPr>
        <p:txBody>
          <a:bodyPr wrap="square" rtlCol="0">
            <a:spAutoFit/>
          </a:bodyPr>
          <a:lstStyle/>
          <a:p>
            <a:r>
              <a:rPr lang="en-US" sz="1200" b="1" dirty="0" smtClean="0"/>
              <a:t>…</a:t>
            </a:r>
          </a:p>
        </p:txBody>
      </p:sp>
      <p:sp>
        <p:nvSpPr>
          <p:cNvPr id="52" name="TextBox 51"/>
          <p:cNvSpPr txBox="1"/>
          <p:nvPr/>
        </p:nvSpPr>
        <p:spPr>
          <a:xfrm>
            <a:off x="5632535" y="4904601"/>
            <a:ext cx="304800" cy="276999"/>
          </a:xfrm>
          <a:prstGeom prst="rect">
            <a:avLst/>
          </a:prstGeom>
          <a:noFill/>
        </p:spPr>
        <p:txBody>
          <a:bodyPr wrap="square" rtlCol="0">
            <a:spAutoFit/>
          </a:bodyPr>
          <a:lstStyle/>
          <a:p>
            <a:r>
              <a:rPr lang="en-US" sz="1200" b="1" dirty="0" err="1" smtClean="0"/>
              <a:t>i</a:t>
            </a:r>
            <a:endParaRPr lang="en-US" sz="1200" b="1" dirty="0"/>
          </a:p>
        </p:txBody>
      </p:sp>
      <p:sp>
        <p:nvSpPr>
          <p:cNvPr id="53" name="TextBox 52"/>
          <p:cNvSpPr txBox="1"/>
          <p:nvPr/>
        </p:nvSpPr>
        <p:spPr>
          <a:xfrm>
            <a:off x="5632535" y="5638800"/>
            <a:ext cx="304800" cy="276999"/>
          </a:xfrm>
          <a:prstGeom prst="rect">
            <a:avLst/>
          </a:prstGeom>
          <a:noFill/>
        </p:spPr>
        <p:txBody>
          <a:bodyPr wrap="square" rtlCol="0">
            <a:spAutoFit/>
          </a:bodyPr>
          <a:lstStyle/>
          <a:p>
            <a:r>
              <a:rPr lang="en-US" sz="1200" b="1" dirty="0" smtClean="0"/>
              <a:t>n</a:t>
            </a:r>
            <a:endParaRPr lang="en-US" sz="1200" b="1" dirty="0"/>
          </a:p>
        </p:txBody>
      </p:sp>
      <p:sp>
        <p:nvSpPr>
          <p:cNvPr id="54" name="TextBox 53"/>
          <p:cNvSpPr txBox="1"/>
          <p:nvPr/>
        </p:nvSpPr>
        <p:spPr>
          <a:xfrm rot="16200000">
            <a:off x="5542435" y="5271700"/>
            <a:ext cx="304800" cy="276999"/>
          </a:xfrm>
          <a:prstGeom prst="rect">
            <a:avLst/>
          </a:prstGeom>
          <a:noFill/>
        </p:spPr>
        <p:txBody>
          <a:bodyPr wrap="square" rtlCol="0">
            <a:spAutoFit/>
          </a:bodyPr>
          <a:lstStyle/>
          <a:p>
            <a:r>
              <a:rPr lang="en-US" sz="1200" b="1" dirty="0" smtClean="0"/>
              <a:t>…</a:t>
            </a:r>
          </a:p>
        </p:txBody>
      </p:sp>
      <p:sp>
        <p:nvSpPr>
          <p:cNvPr id="55" name="TextBox 54"/>
          <p:cNvSpPr txBox="1"/>
          <p:nvPr/>
        </p:nvSpPr>
        <p:spPr>
          <a:xfrm>
            <a:off x="6394535" y="3581400"/>
            <a:ext cx="1371600" cy="276999"/>
          </a:xfrm>
          <a:prstGeom prst="rect">
            <a:avLst/>
          </a:prstGeom>
          <a:noFill/>
        </p:spPr>
        <p:txBody>
          <a:bodyPr wrap="square" rtlCol="0">
            <a:spAutoFit/>
          </a:bodyPr>
          <a:lstStyle/>
          <a:p>
            <a:r>
              <a:rPr lang="en-US" sz="1200" b="1" dirty="0" smtClean="0"/>
              <a:t>Regions </a:t>
            </a:r>
            <a:r>
              <a:rPr lang="en-US" sz="1200" b="1" dirty="0" smtClean="0">
                <a:sym typeface="Wingdings" pitchFamily="2" charset="2"/>
              </a:rPr>
              <a:t></a:t>
            </a:r>
            <a:endParaRPr lang="en-US" sz="1200" b="1" dirty="0"/>
          </a:p>
        </p:txBody>
      </p:sp>
      <p:sp>
        <p:nvSpPr>
          <p:cNvPr id="56" name="TextBox 55"/>
          <p:cNvSpPr txBox="1"/>
          <p:nvPr/>
        </p:nvSpPr>
        <p:spPr>
          <a:xfrm>
            <a:off x="5861135" y="3810000"/>
            <a:ext cx="304800" cy="276999"/>
          </a:xfrm>
          <a:prstGeom prst="rect">
            <a:avLst/>
          </a:prstGeom>
          <a:noFill/>
        </p:spPr>
        <p:txBody>
          <a:bodyPr wrap="square" rtlCol="0">
            <a:spAutoFit/>
          </a:bodyPr>
          <a:lstStyle/>
          <a:p>
            <a:r>
              <a:rPr lang="en-US" sz="1200" b="1" dirty="0" smtClean="0"/>
              <a:t>1</a:t>
            </a:r>
            <a:endParaRPr lang="en-US" sz="1200" b="1" dirty="0"/>
          </a:p>
        </p:txBody>
      </p:sp>
      <p:sp>
        <p:nvSpPr>
          <p:cNvPr id="57" name="TextBox 56"/>
          <p:cNvSpPr txBox="1"/>
          <p:nvPr/>
        </p:nvSpPr>
        <p:spPr>
          <a:xfrm>
            <a:off x="6318335" y="3810000"/>
            <a:ext cx="304800" cy="276999"/>
          </a:xfrm>
          <a:prstGeom prst="rect">
            <a:avLst/>
          </a:prstGeom>
          <a:noFill/>
        </p:spPr>
        <p:txBody>
          <a:bodyPr wrap="square" rtlCol="0">
            <a:spAutoFit/>
          </a:bodyPr>
          <a:lstStyle/>
          <a:p>
            <a:r>
              <a:rPr lang="en-US" sz="1200" b="1" dirty="0" smtClean="0"/>
              <a:t>…</a:t>
            </a:r>
            <a:endParaRPr lang="en-US" sz="1200" b="1" dirty="0"/>
          </a:p>
        </p:txBody>
      </p:sp>
      <p:sp>
        <p:nvSpPr>
          <p:cNvPr id="58" name="TextBox 57"/>
          <p:cNvSpPr txBox="1"/>
          <p:nvPr/>
        </p:nvSpPr>
        <p:spPr>
          <a:xfrm>
            <a:off x="6775535" y="3810000"/>
            <a:ext cx="304800" cy="276999"/>
          </a:xfrm>
          <a:prstGeom prst="rect">
            <a:avLst/>
          </a:prstGeom>
          <a:noFill/>
        </p:spPr>
        <p:txBody>
          <a:bodyPr wrap="square" rtlCol="0">
            <a:spAutoFit/>
          </a:bodyPr>
          <a:lstStyle/>
          <a:p>
            <a:r>
              <a:rPr lang="en-US" sz="1200" b="1" dirty="0" smtClean="0"/>
              <a:t>j</a:t>
            </a:r>
            <a:endParaRPr lang="en-US" sz="1200" b="1" dirty="0"/>
          </a:p>
        </p:txBody>
      </p:sp>
      <p:sp>
        <p:nvSpPr>
          <p:cNvPr id="59" name="TextBox 58"/>
          <p:cNvSpPr txBox="1"/>
          <p:nvPr/>
        </p:nvSpPr>
        <p:spPr>
          <a:xfrm>
            <a:off x="7156535" y="3810000"/>
            <a:ext cx="304800" cy="276999"/>
          </a:xfrm>
          <a:prstGeom prst="rect">
            <a:avLst/>
          </a:prstGeom>
          <a:noFill/>
        </p:spPr>
        <p:txBody>
          <a:bodyPr wrap="square" rtlCol="0">
            <a:spAutoFit/>
          </a:bodyPr>
          <a:lstStyle/>
          <a:p>
            <a:r>
              <a:rPr lang="en-US" sz="1200" b="1" dirty="0" smtClean="0"/>
              <a:t>…</a:t>
            </a:r>
            <a:endParaRPr lang="en-US" sz="1200" b="1" dirty="0"/>
          </a:p>
        </p:txBody>
      </p:sp>
      <p:sp>
        <p:nvSpPr>
          <p:cNvPr id="60" name="TextBox 59"/>
          <p:cNvSpPr txBox="1"/>
          <p:nvPr/>
        </p:nvSpPr>
        <p:spPr>
          <a:xfrm>
            <a:off x="7537535" y="3810000"/>
            <a:ext cx="304800" cy="276999"/>
          </a:xfrm>
          <a:prstGeom prst="rect">
            <a:avLst/>
          </a:prstGeom>
          <a:noFill/>
        </p:spPr>
        <p:txBody>
          <a:bodyPr wrap="square" rtlCol="0">
            <a:spAutoFit/>
          </a:bodyPr>
          <a:lstStyle/>
          <a:p>
            <a:r>
              <a:rPr lang="en-US" sz="1200" b="1" dirty="0" smtClean="0"/>
              <a:t>m</a:t>
            </a:r>
            <a:endParaRPr lang="en-US" sz="1200" b="1" dirty="0"/>
          </a:p>
        </p:txBody>
      </p:sp>
      <p:graphicFrame>
        <p:nvGraphicFramePr>
          <p:cNvPr id="61" name="Table 60"/>
          <p:cNvGraphicFramePr>
            <a:graphicFrameLocks noGrp="1"/>
          </p:cNvGraphicFramePr>
          <p:nvPr/>
        </p:nvGraphicFramePr>
        <p:xfrm>
          <a:off x="8153400" y="4114800"/>
          <a:ext cx="304800" cy="1828800"/>
        </p:xfrm>
        <a:graphic>
          <a:graphicData uri="http://schemas.openxmlformats.org/drawingml/2006/table">
            <a:tbl>
              <a:tblPr firstRow="1" bandRow="1">
                <a:tableStyleId>{5C22544A-7EE6-4342-B048-85BDC9FD1C3A}</a:tableStyleId>
              </a:tblPr>
              <a:tblGrid>
                <a:gridCol w="304800"/>
              </a:tblGrid>
              <a:tr h="0">
                <a:tc>
                  <a:txBody>
                    <a:bodyPr/>
                    <a:lstStyle/>
                    <a:p>
                      <a:endParaRPr lang="en-US" dirty="0"/>
                    </a:p>
                  </a:txBody>
                  <a:tcPr/>
                </a:tc>
              </a:tr>
              <a:tr h="0">
                <a:tc>
                  <a:txBody>
                    <a:bodyPr/>
                    <a:lstStyle/>
                    <a:p>
                      <a:endParaRPr lang="en-US"/>
                    </a:p>
                  </a:txBody>
                  <a:tcPr/>
                </a:tc>
              </a:tr>
              <a:tr h="0">
                <a:tc>
                  <a:txBody>
                    <a:bodyPr/>
                    <a:lstStyle/>
                    <a:p>
                      <a:endParaRPr lang="en-US"/>
                    </a:p>
                  </a:txBody>
                  <a:tcPr/>
                </a:tc>
              </a:tr>
              <a:tr h="0">
                <a:tc>
                  <a:txBody>
                    <a:bodyPr/>
                    <a:lstStyle/>
                    <a:p>
                      <a:endParaRPr lang="en-US"/>
                    </a:p>
                  </a:txBody>
                  <a:tcPr/>
                </a:tc>
              </a:tr>
              <a:tr h="0">
                <a:tc>
                  <a:txBody>
                    <a:bodyPr/>
                    <a:lstStyle/>
                    <a:p>
                      <a:endParaRPr lang="en-US" dirty="0"/>
                    </a:p>
                  </a:txBody>
                  <a:tcPr/>
                </a:tc>
              </a:tr>
            </a:tbl>
          </a:graphicData>
        </a:graphic>
      </p:graphicFrame>
      <p:sp>
        <p:nvSpPr>
          <p:cNvPr id="62" name="TextBox 61"/>
          <p:cNvSpPr txBox="1"/>
          <p:nvPr/>
        </p:nvSpPr>
        <p:spPr>
          <a:xfrm>
            <a:off x="8077200" y="3837801"/>
            <a:ext cx="609600" cy="276999"/>
          </a:xfrm>
          <a:prstGeom prst="rect">
            <a:avLst/>
          </a:prstGeom>
          <a:noFill/>
        </p:spPr>
        <p:txBody>
          <a:bodyPr wrap="square" rtlCol="0">
            <a:spAutoFit/>
          </a:bodyPr>
          <a:lstStyle/>
          <a:p>
            <a:r>
              <a:rPr lang="en-US" sz="1200" b="1" dirty="0" smtClean="0"/>
              <a:t>m + 1</a:t>
            </a:r>
            <a:endParaRPr lang="en-US" sz="1200" b="1" dirty="0"/>
          </a:p>
        </p:txBody>
      </p:sp>
      <p:sp>
        <p:nvSpPr>
          <p:cNvPr id="63" name="Rounded Rectangular Callout 62"/>
          <p:cNvSpPr/>
          <p:nvPr/>
        </p:nvSpPr>
        <p:spPr>
          <a:xfrm>
            <a:off x="7848600" y="6019800"/>
            <a:ext cx="1066800" cy="685800"/>
          </a:xfrm>
          <a:prstGeom prst="wedgeRoundRectCallout">
            <a:avLst>
              <a:gd name="adj1" fmla="val -14693"/>
              <a:gd name="adj2" fmla="val -101003"/>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New column added for new object</a:t>
            </a:r>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6019800" cy="461665"/>
          </a:xfrm>
          <a:prstGeom prst="rect">
            <a:avLst/>
          </a:prstGeom>
          <a:noFill/>
        </p:spPr>
        <p:txBody>
          <a:bodyPr wrap="square" rtlCol="0">
            <a:spAutoFit/>
          </a:bodyPr>
          <a:lstStyle/>
          <a:p>
            <a:r>
              <a:rPr lang="en-US" sz="2400" i="1" dirty="0" smtClean="0">
                <a:solidFill>
                  <a:srgbClr val="0000FF"/>
                </a:solidFill>
              </a:rPr>
              <a:t>Support Inference for N Views</a:t>
            </a:r>
            <a:endParaRPr lang="en-US" sz="2400" i="1" dirty="0">
              <a:solidFill>
                <a:srgbClr val="0000FF"/>
              </a:solidFill>
            </a:endParaRPr>
          </a:p>
        </p:txBody>
      </p:sp>
      <p:sp>
        <p:nvSpPr>
          <p:cNvPr id="5" name="Rounded Rectangle 4"/>
          <p:cNvSpPr/>
          <p:nvPr/>
        </p:nvSpPr>
        <p:spPr>
          <a:xfrm>
            <a:off x="1143000" y="1066800"/>
            <a:ext cx="7010400" cy="5334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i="1" baseline="30000" dirty="0" smtClean="0">
                <a:solidFill>
                  <a:schemeClr val="tx1"/>
                </a:solidFill>
              </a:rPr>
              <a:t>Support inference for each view</a:t>
            </a:r>
            <a:endParaRPr lang="en-US" sz="2800" i="1" baseline="30000" dirty="0">
              <a:solidFill>
                <a:schemeClr val="tx1"/>
              </a:solidFill>
            </a:endParaRPr>
          </a:p>
        </p:txBody>
      </p:sp>
      <p:sp>
        <p:nvSpPr>
          <p:cNvPr id="7" name="Rounded Rectangle 6"/>
          <p:cNvSpPr/>
          <p:nvPr/>
        </p:nvSpPr>
        <p:spPr>
          <a:xfrm>
            <a:off x="1143000" y="1981200"/>
            <a:ext cx="7010400" cy="6858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baseline="30000" dirty="0" smtClean="0">
                <a:solidFill>
                  <a:schemeClr val="tx1"/>
                </a:solidFill>
              </a:rPr>
              <a:t>Change Support matrices to global annotation using region mapping table</a:t>
            </a:r>
            <a:endParaRPr lang="en-US" sz="2800" i="1" baseline="30000" dirty="0">
              <a:solidFill>
                <a:schemeClr val="tx1"/>
              </a:solidFill>
            </a:endParaRPr>
          </a:p>
        </p:txBody>
      </p:sp>
      <p:sp>
        <p:nvSpPr>
          <p:cNvPr id="8" name="Rounded Rectangle 7"/>
          <p:cNvSpPr/>
          <p:nvPr/>
        </p:nvSpPr>
        <p:spPr>
          <a:xfrm>
            <a:off x="1143000" y="2971800"/>
            <a:ext cx="7010400" cy="6096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baseline="30000" dirty="0" smtClean="0">
                <a:solidFill>
                  <a:schemeClr val="tx1"/>
                </a:solidFill>
              </a:rPr>
              <a:t>Merge the support matrices into one global support matrix </a:t>
            </a:r>
          </a:p>
        </p:txBody>
      </p:sp>
      <p:sp>
        <p:nvSpPr>
          <p:cNvPr id="9" name="Rounded Rectangle 8"/>
          <p:cNvSpPr/>
          <p:nvPr/>
        </p:nvSpPr>
        <p:spPr>
          <a:xfrm>
            <a:off x="1143000" y="3962400"/>
            <a:ext cx="7010400" cy="6096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baseline="30000" dirty="0" smtClean="0">
                <a:solidFill>
                  <a:schemeClr val="tx1"/>
                </a:solidFill>
              </a:rPr>
              <a:t>Remove redundant support relations, note their frequency f</a:t>
            </a:r>
            <a:r>
              <a:rPr lang="en-US" b="1" i="1" baseline="30000" dirty="0" smtClean="0">
                <a:solidFill>
                  <a:schemeClr val="tx1"/>
                </a:solidFill>
              </a:rPr>
              <a:t>0 .</a:t>
            </a:r>
            <a:r>
              <a:rPr lang="en-US" sz="2800" i="1" baseline="30000" dirty="0" smtClean="0">
                <a:solidFill>
                  <a:schemeClr val="tx1"/>
                </a:solidFill>
              </a:rPr>
              <a:t>  </a:t>
            </a:r>
            <a:endParaRPr lang="en-US" sz="2800" i="1" baseline="30000" dirty="0" smtClean="0">
              <a:solidFill>
                <a:srgbClr val="0000CC"/>
              </a:solidFill>
            </a:endParaRPr>
          </a:p>
        </p:txBody>
      </p:sp>
      <p:sp>
        <p:nvSpPr>
          <p:cNvPr id="10" name="Rounded Rectangle 9"/>
          <p:cNvSpPr/>
          <p:nvPr/>
        </p:nvSpPr>
        <p:spPr>
          <a:xfrm>
            <a:off x="1143000" y="4953000"/>
            <a:ext cx="7010400" cy="6096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i="1" baseline="30000" dirty="0" smtClean="0">
                <a:solidFill>
                  <a:schemeClr val="tx1"/>
                </a:solidFill>
              </a:rPr>
              <a:t>Resolve conflict in support relations </a:t>
            </a:r>
            <a:r>
              <a:rPr lang="en-US" sz="2800" i="1" baseline="30000" dirty="0" err="1" smtClean="0">
                <a:solidFill>
                  <a:schemeClr val="tx1"/>
                </a:solidFill>
              </a:rPr>
              <a:t>w.r.t</a:t>
            </a:r>
            <a:r>
              <a:rPr lang="en-US" sz="2800" i="1" baseline="30000" dirty="0" smtClean="0">
                <a:solidFill>
                  <a:schemeClr val="tx1"/>
                </a:solidFill>
              </a:rPr>
              <a:t>. support type and loops using f</a:t>
            </a:r>
            <a:r>
              <a:rPr lang="en-US" sz="2000" b="1" i="1" baseline="30000" dirty="0" smtClean="0">
                <a:solidFill>
                  <a:schemeClr val="tx1"/>
                </a:solidFill>
              </a:rPr>
              <a:t>0 .</a:t>
            </a:r>
            <a:r>
              <a:rPr lang="en-US" sz="2800" i="1" baseline="30000" dirty="0" smtClean="0">
                <a:solidFill>
                  <a:schemeClr val="tx1"/>
                </a:solidFill>
              </a:rPr>
              <a:t> </a:t>
            </a:r>
            <a:endParaRPr lang="en-US" sz="2800" i="1" baseline="30000" dirty="0" smtClean="0">
              <a:solidFill>
                <a:srgbClr val="0000CC"/>
              </a:solidFill>
            </a:endParaRPr>
          </a:p>
        </p:txBody>
      </p:sp>
      <p:sp>
        <p:nvSpPr>
          <p:cNvPr id="12" name="Down Arrow 11"/>
          <p:cNvSpPr/>
          <p:nvPr/>
        </p:nvSpPr>
        <p:spPr>
          <a:xfrm>
            <a:off x="4482123" y="16764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Down Arrow 12"/>
          <p:cNvSpPr/>
          <p:nvPr/>
        </p:nvSpPr>
        <p:spPr>
          <a:xfrm>
            <a:off x="4482123" y="26670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Down Arrow 13"/>
          <p:cNvSpPr/>
          <p:nvPr/>
        </p:nvSpPr>
        <p:spPr>
          <a:xfrm>
            <a:off x="4482123" y="36576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Down Arrow 14"/>
          <p:cNvSpPr/>
          <p:nvPr/>
        </p:nvSpPr>
        <p:spPr>
          <a:xfrm>
            <a:off x="4482123" y="45720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Down Arrow 16"/>
          <p:cNvSpPr/>
          <p:nvPr/>
        </p:nvSpPr>
        <p:spPr>
          <a:xfrm>
            <a:off x="4495800" y="5638800"/>
            <a:ext cx="8987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ounded Rectangle 18"/>
          <p:cNvSpPr/>
          <p:nvPr/>
        </p:nvSpPr>
        <p:spPr>
          <a:xfrm>
            <a:off x="1143000" y="5943600"/>
            <a:ext cx="7010400" cy="609600"/>
          </a:xfrm>
          <a:prstGeom prst="roundRect">
            <a:avLst/>
          </a:prstGeom>
          <a:solidFill>
            <a:srgbClr val="C1FAA4"/>
          </a:solidFill>
          <a:ln>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baseline="30000" dirty="0" smtClean="0">
                <a:solidFill>
                  <a:schemeClr val="tx1"/>
                </a:solidFill>
              </a:rPr>
              <a:t>Use global support matrix for support order prediction.</a:t>
            </a:r>
            <a:endParaRPr lang="en-US" sz="2800" i="1" baseline="30000" dirty="0" smtClean="0">
              <a:solidFill>
                <a:srgbClr val="0000CC"/>
              </a:solidFill>
            </a:endParaRPr>
          </a:p>
        </p:txBody>
      </p:sp>
    </p:spTree>
  </p:cSld>
  <p:clrMapOvr>
    <a:masterClrMapping/>
  </p:clrMapOvr>
  <p:transition advTm="60731"/>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6019800" cy="461665"/>
          </a:xfrm>
          <a:prstGeom prst="rect">
            <a:avLst/>
          </a:prstGeom>
          <a:noFill/>
        </p:spPr>
        <p:txBody>
          <a:bodyPr wrap="square" rtlCol="0">
            <a:spAutoFit/>
          </a:bodyPr>
          <a:lstStyle/>
          <a:p>
            <a:r>
              <a:rPr lang="en-US" sz="2400" i="1" dirty="0" smtClean="0">
                <a:solidFill>
                  <a:srgbClr val="0000FF"/>
                </a:solidFill>
              </a:rPr>
              <a:t>Results</a:t>
            </a:r>
            <a:endParaRPr lang="en-US" sz="2400" i="1" dirty="0">
              <a:solidFill>
                <a:srgbClr val="0000FF"/>
              </a:solidFill>
            </a:endParaRPr>
          </a:p>
        </p:txBody>
      </p:sp>
      <p:pic>
        <p:nvPicPr>
          <p:cNvPr id="87044" name="Picture 4"/>
          <p:cNvPicPr>
            <a:picLocks noChangeAspect="1" noChangeArrowheads="1"/>
          </p:cNvPicPr>
          <p:nvPr/>
        </p:nvPicPr>
        <p:blipFill>
          <a:blip r:embed="rId3"/>
          <a:srcRect l="9370" t="34375" r="14495" b="26042"/>
          <a:stretch>
            <a:fillRect/>
          </a:stretch>
        </p:blipFill>
        <p:spPr bwMode="auto">
          <a:xfrm>
            <a:off x="304800" y="2667000"/>
            <a:ext cx="8610600" cy="2362200"/>
          </a:xfrm>
          <a:prstGeom prst="rect">
            <a:avLst/>
          </a:prstGeom>
          <a:noFill/>
          <a:ln w="9525">
            <a:noFill/>
            <a:miter lim="800000"/>
            <a:headEnd/>
            <a:tailEnd/>
          </a:ln>
          <a:effectLst/>
        </p:spPr>
      </p:pic>
      <p:sp>
        <p:nvSpPr>
          <p:cNvPr id="8" name="TextBox 7"/>
          <p:cNvSpPr txBox="1"/>
          <p:nvPr/>
        </p:nvSpPr>
        <p:spPr>
          <a:xfrm>
            <a:off x="457200" y="1371600"/>
            <a:ext cx="6019800" cy="461665"/>
          </a:xfrm>
          <a:prstGeom prst="rect">
            <a:avLst/>
          </a:prstGeom>
          <a:noFill/>
        </p:spPr>
        <p:txBody>
          <a:bodyPr wrap="square" rtlCol="0">
            <a:spAutoFit/>
          </a:bodyPr>
          <a:lstStyle/>
          <a:p>
            <a:r>
              <a:rPr lang="en-US" sz="2400" i="1" dirty="0" err="1" smtClean="0">
                <a:solidFill>
                  <a:srgbClr val="0000FF"/>
                </a:solidFill>
              </a:rPr>
              <a:t>Regionmapping</a:t>
            </a:r>
            <a:endParaRPr lang="en-US" sz="2400" i="1" dirty="0">
              <a:solidFill>
                <a:srgbClr val="0000FF"/>
              </a:solidFill>
            </a:endParaRPr>
          </a:p>
        </p:txBody>
      </p:sp>
      <p:sp>
        <p:nvSpPr>
          <p:cNvPr id="9" name="Rounded Rectangular Callout 8"/>
          <p:cNvSpPr/>
          <p:nvPr/>
        </p:nvSpPr>
        <p:spPr>
          <a:xfrm>
            <a:off x="3352800" y="1524000"/>
            <a:ext cx="1447800" cy="762000"/>
          </a:xfrm>
          <a:prstGeom prst="wedgeRoundRectCallout">
            <a:avLst>
              <a:gd name="adj1" fmla="val -6901"/>
              <a:gd name="adj2" fmla="val 114062"/>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New objects marked with white dot.</a:t>
            </a:r>
            <a:endParaRPr lang="en-US" sz="1400" b="1" dirty="0">
              <a:solidFill>
                <a:schemeClr val="tx1"/>
              </a:solidFill>
            </a:endParaRPr>
          </a:p>
        </p:txBody>
      </p:sp>
      <p:sp>
        <p:nvSpPr>
          <p:cNvPr id="10" name="Rounded Rectangular Callout 9"/>
          <p:cNvSpPr/>
          <p:nvPr/>
        </p:nvSpPr>
        <p:spPr>
          <a:xfrm>
            <a:off x="1219200" y="5410200"/>
            <a:ext cx="1447800" cy="762000"/>
          </a:xfrm>
          <a:prstGeom prst="wedgeRoundRectCallout">
            <a:avLst>
              <a:gd name="adj1" fmla="val -1159"/>
              <a:gd name="adj2" fmla="val -138406"/>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Correspondence b/w regions shown </a:t>
            </a:r>
            <a:endParaRPr lang="en-US" sz="1400" b="1"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685800" y="609480"/>
            <a:ext cx="7772400" cy="1143000"/>
          </a:xfrm>
          <a:prstGeom prst="rect">
            <a:avLst/>
          </a:prstGeom>
        </p:spPr>
      </p:sp>
      <p:sp>
        <p:nvSpPr>
          <p:cNvPr id="4" name="TextBox 3"/>
          <p:cNvSpPr txBox="1"/>
          <p:nvPr/>
        </p:nvSpPr>
        <p:spPr>
          <a:xfrm>
            <a:off x="381000" y="1828800"/>
            <a:ext cx="4267200" cy="707886"/>
          </a:xfrm>
          <a:prstGeom prst="rect">
            <a:avLst/>
          </a:prstGeom>
          <a:noFill/>
        </p:spPr>
        <p:txBody>
          <a:bodyPr wrap="square" rtlCol="0">
            <a:spAutoFit/>
          </a:bodyPr>
          <a:lstStyle/>
          <a:p>
            <a:r>
              <a:rPr lang="en-US" sz="4000" dirty="0" smtClean="0"/>
              <a:t>What is clutter?? </a:t>
            </a:r>
            <a:endParaRPr lang="en-US" sz="4000" dirty="0"/>
          </a:p>
        </p:txBody>
      </p:sp>
      <p:pic>
        <p:nvPicPr>
          <p:cNvPr id="5" name="Picture 4" descr="question.jpg"/>
          <p:cNvPicPr>
            <a:picLocks noChangeAspect="1"/>
          </p:cNvPicPr>
          <p:nvPr/>
        </p:nvPicPr>
        <p:blipFill>
          <a:blip r:embed="rId3"/>
          <a:stretch>
            <a:fillRect/>
          </a:stretch>
        </p:blipFill>
        <p:spPr>
          <a:xfrm>
            <a:off x="304800" y="2971800"/>
            <a:ext cx="2133600" cy="2143125"/>
          </a:xfrm>
          <a:prstGeom prst="rect">
            <a:avLst/>
          </a:prstGeom>
        </p:spPr>
      </p:pic>
      <p:grpSp>
        <p:nvGrpSpPr>
          <p:cNvPr id="2" name="Group 5"/>
          <p:cNvGrpSpPr/>
          <p:nvPr/>
        </p:nvGrpSpPr>
        <p:grpSpPr>
          <a:xfrm>
            <a:off x="4191000" y="2362200"/>
            <a:ext cx="4648200" cy="3276600"/>
            <a:chOff x="685800" y="609480"/>
            <a:chExt cx="7772400" cy="4724520"/>
          </a:xfrm>
        </p:grpSpPr>
        <p:sp>
          <p:nvSpPr>
            <p:cNvPr id="7" name="CustomShape 1"/>
            <p:cNvSpPr/>
            <p:nvPr/>
          </p:nvSpPr>
          <p:spPr>
            <a:xfrm>
              <a:off x="685800" y="609480"/>
              <a:ext cx="7772400" cy="1143000"/>
            </a:xfrm>
            <a:prstGeom prst="rect">
              <a:avLst/>
            </a:prstGeom>
          </p:spPr>
        </p:sp>
        <p:pic>
          <p:nvPicPr>
            <p:cNvPr id="8" name="Picture 7" descr="28.jpg"/>
            <p:cNvPicPr>
              <a:picLocks noChangeAspect="1"/>
            </p:cNvPicPr>
            <p:nvPr/>
          </p:nvPicPr>
          <p:blipFill>
            <a:blip r:embed="rId4">
              <a:lum bright="63000" contrast="-57000"/>
            </a:blip>
            <a:stretch>
              <a:fillRect/>
            </a:stretch>
          </p:blipFill>
          <p:spPr>
            <a:xfrm>
              <a:off x="5943600" y="2438400"/>
              <a:ext cx="2257425" cy="2019300"/>
            </a:xfrm>
            <a:prstGeom prst="rect">
              <a:avLst/>
            </a:prstGeom>
          </p:spPr>
        </p:pic>
        <p:pic>
          <p:nvPicPr>
            <p:cNvPr id="9" name="Picture 8" descr="29.jpg"/>
            <p:cNvPicPr>
              <a:picLocks noChangeAspect="1"/>
            </p:cNvPicPr>
            <p:nvPr/>
          </p:nvPicPr>
          <p:blipFill>
            <a:blip r:embed="rId5">
              <a:lum bright="63000" contrast="-57000"/>
            </a:blip>
            <a:stretch>
              <a:fillRect/>
            </a:stretch>
          </p:blipFill>
          <p:spPr>
            <a:xfrm>
              <a:off x="762000" y="3200400"/>
              <a:ext cx="2133600" cy="2133600"/>
            </a:xfrm>
            <a:prstGeom prst="rect">
              <a:avLst/>
            </a:prstGeom>
          </p:spPr>
        </p:pic>
        <p:pic>
          <p:nvPicPr>
            <p:cNvPr id="10" name="Picture 9" descr="30.jpg"/>
            <p:cNvPicPr>
              <a:picLocks noChangeAspect="1"/>
            </p:cNvPicPr>
            <p:nvPr/>
          </p:nvPicPr>
          <p:blipFill>
            <a:blip r:embed="rId6">
              <a:lum bright="63000" contrast="-57000"/>
            </a:blip>
            <a:stretch>
              <a:fillRect/>
            </a:stretch>
          </p:blipFill>
          <p:spPr>
            <a:xfrm>
              <a:off x="3124200" y="990600"/>
              <a:ext cx="2152650" cy="2124075"/>
            </a:xfrm>
            <a:prstGeom prst="rect">
              <a:avLst/>
            </a:prstGeom>
          </p:spPr>
        </p:pic>
      </p:grpSp>
      <p:pic>
        <p:nvPicPr>
          <p:cNvPr id="19" name="Picture 18" descr="3.jpg"/>
          <p:cNvPicPr>
            <a:picLocks noChangeAspect="1"/>
          </p:cNvPicPr>
          <p:nvPr/>
        </p:nvPicPr>
        <p:blipFill>
          <a:blip r:embed="rId7">
            <a:lum bright="62000" contrast="-60000"/>
          </a:blip>
          <a:stretch>
            <a:fillRect/>
          </a:stretch>
        </p:blipFill>
        <p:spPr>
          <a:xfrm rot="20253520">
            <a:off x="4757129" y="3277898"/>
            <a:ext cx="1454123" cy="1258397"/>
          </a:xfrm>
          <a:prstGeom prst="rect">
            <a:avLst/>
          </a:prstGeom>
        </p:spPr>
      </p:pic>
      <p:pic>
        <p:nvPicPr>
          <p:cNvPr id="20" name="Picture 19" descr="4.jpg"/>
          <p:cNvPicPr>
            <a:picLocks noChangeAspect="1"/>
          </p:cNvPicPr>
          <p:nvPr/>
        </p:nvPicPr>
        <p:blipFill>
          <a:blip r:embed="rId8">
            <a:lum bright="62000" contrast="-60000"/>
          </a:blip>
          <a:stretch>
            <a:fillRect/>
          </a:stretch>
        </p:blipFill>
        <p:spPr>
          <a:xfrm rot="818848">
            <a:off x="6616226" y="2596209"/>
            <a:ext cx="1493744" cy="1304385"/>
          </a:xfrm>
          <a:prstGeom prst="rect">
            <a:avLst/>
          </a:prstGeom>
          <a:noFill/>
          <a:ln>
            <a:noFill/>
          </a:ln>
        </p:spPr>
      </p:pic>
      <p:pic>
        <p:nvPicPr>
          <p:cNvPr id="21" name="Picture 20" descr="22.jpg"/>
          <p:cNvPicPr>
            <a:picLocks noChangeAspect="1"/>
          </p:cNvPicPr>
          <p:nvPr/>
        </p:nvPicPr>
        <p:blipFill>
          <a:blip r:embed="rId9">
            <a:lum bright="62000" contrast="-60000"/>
          </a:blip>
          <a:stretch>
            <a:fillRect/>
          </a:stretch>
        </p:blipFill>
        <p:spPr>
          <a:xfrm rot="21287474">
            <a:off x="6530869" y="4182900"/>
            <a:ext cx="1557431" cy="1257561"/>
          </a:xfrm>
          <a:prstGeom prst="rect">
            <a:avLst/>
          </a:prstGeom>
        </p:spPr>
      </p:pic>
      <p:pic>
        <p:nvPicPr>
          <p:cNvPr id="13" name="Picture 12" descr="6.jpg"/>
          <p:cNvPicPr>
            <a:picLocks noChangeAspect="1"/>
          </p:cNvPicPr>
          <p:nvPr/>
        </p:nvPicPr>
        <p:blipFill>
          <a:blip r:embed="rId10">
            <a:lum bright="72000" contrast="-72000"/>
          </a:blip>
          <a:stretch>
            <a:fillRect/>
          </a:stretch>
        </p:blipFill>
        <p:spPr>
          <a:xfrm rot="1309067">
            <a:off x="6991942" y="2796814"/>
            <a:ext cx="1295673" cy="970504"/>
          </a:xfrm>
          <a:prstGeom prst="rect">
            <a:avLst/>
          </a:prstGeom>
        </p:spPr>
      </p:pic>
      <p:pic>
        <p:nvPicPr>
          <p:cNvPr id="14" name="Picture 13" descr="19.jpg"/>
          <p:cNvPicPr>
            <a:picLocks noChangeAspect="1"/>
          </p:cNvPicPr>
          <p:nvPr/>
        </p:nvPicPr>
        <p:blipFill>
          <a:blip r:embed="rId11">
            <a:lum bright="72000" contrast="-72000"/>
          </a:blip>
          <a:stretch>
            <a:fillRect/>
          </a:stretch>
        </p:blipFill>
        <p:spPr>
          <a:xfrm rot="20150327">
            <a:off x="7061297" y="4432445"/>
            <a:ext cx="1375715" cy="915476"/>
          </a:xfrm>
          <a:prstGeom prst="rect">
            <a:avLst/>
          </a:prstGeom>
        </p:spPr>
      </p:pic>
      <p:pic>
        <p:nvPicPr>
          <p:cNvPr id="15" name="Picture 14" descr="20.jpg"/>
          <p:cNvPicPr>
            <a:picLocks noChangeAspect="1"/>
          </p:cNvPicPr>
          <p:nvPr/>
        </p:nvPicPr>
        <p:blipFill>
          <a:blip r:embed="rId12">
            <a:lum bright="72000" contrast="-72000"/>
          </a:blip>
          <a:stretch>
            <a:fillRect/>
          </a:stretch>
        </p:blipFill>
        <p:spPr>
          <a:xfrm>
            <a:off x="4343400" y="4419600"/>
            <a:ext cx="940488" cy="960499"/>
          </a:xfrm>
          <a:prstGeom prst="rect">
            <a:avLst/>
          </a:prstGeom>
        </p:spPr>
      </p:pic>
      <p:pic>
        <p:nvPicPr>
          <p:cNvPr id="16" name="Picture 15" descr="21.jpg"/>
          <p:cNvPicPr>
            <a:picLocks noChangeAspect="1"/>
          </p:cNvPicPr>
          <p:nvPr/>
        </p:nvPicPr>
        <p:blipFill>
          <a:blip r:embed="rId13">
            <a:lum bright="72000" contrast="-72000"/>
          </a:blip>
          <a:stretch>
            <a:fillRect/>
          </a:stretch>
        </p:blipFill>
        <p:spPr>
          <a:xfrm>
            <a:off x="5791200" y="3429000"/>
            <a:ext cx="1295673" cy="970504"/>
          </a:xfrm>
          <a:prstGeom prst="rect">
            <a:avLst/>
          </a:prstGeom>
        </p:spPr>
      </p:pic>
      <p:pic>
        <p:nvPicPr>
          <p:cNvPr id="17" name="Picture 16" descr="23.jpg"/>
          <p:cNvPicPr>
            <a:picLocks noChangeAspect="1"/>
          </p:cNvPicPr>
          <p:nvPr/>
        </p:nvPicPr>
        <p:blipFill>
          <a:blip r:embed="rId14">
            <a:lum bright="72000" contrast="-72000"/>
          </a:blip>
          <a:stretch>
            <a:fillRect/>
          </a:stretch>
        </p:blipFill>
        <p:spPr>
          <a:xfrm rot="20567572">
            <a:off x="5448554" y="2227328"/>
            <a:ext cx="1295673" cy="970504"/>
          </a:xfrm>
          <a:prstGeom prst="rect">
            <a:avLst/>
          </a:prstGeom>
        </p:spPr>
      </p:pic>
      <p:pic>
        <p:nvPicPr>
          <p:cNvPr id="18" name="Picture 17" descr="10.jpg"/>
          <p:cNvPicPr>
            <a:picLocks noChangeAspect="1"/>
          </p:cNvPicPr>
          <p:nvPr/>
        </p:nvPicPr>
        <p:blipFill>
          <a:blip r:embed="rId15">
            <a:lum bright="72000" contrast="-72000"/>
          </a:blip>
          <a:stretch>
            <a:fillRect/>
          </a:stretch>
        </p:blipFill>
        <p:spPr>
          <a:xfrm rot="977677">
            <a:off x="5511000" y="4594210"/>
            <a:ext cx="1375714" cy="915475"/>
          </a:xfrm>
          <a:prstGeom prst="rect">
            <a:avLst/>
          </a:prstGeom>
        </p:spPr>
      </p:pic>
      <p:pic>
        <p:nvPicPr>
          <p:cNvPr id="22" name="Picture 21" descr="9.jpg"/>
          <p:cNvPicPr>
            <a:picLocks noChangeAspect="1"/>
          </p:cNvPicPr>
          <p:nvPr/>
        </p:nvPicPr>
        <p:blipFill>
          <a:blip r:embed="rId16">
            <a:lum bright="72000" contrast="-72000"/>
          </a:blip>
          <a:stretch>
            <a:fillRect/>
          </a:stretch>
        </p:blipFill>
        <p:spPr>
          <a:xfrm rot="615650">
            <a:off x="4273469" y="2767436"/>
            <a:ext cx="1220634" cy="1035538"/>
          </a:xfrm>
          <a:prstGeom prst="rect">
            <a:avLst/>
          </a:prstGeom>
        </p:spPr>
      </p:pic>
      <p:pic>
        <p:nvPicPr>
          <p:cNvPr id="24" name="Picture 23" descr="25.jpg"/>
          <p:cNvPicPr>
            <a:picLocks noChangeAspect="1"/>
          </p:cNvPicPr>
          <p:nvPr/>
        </p:nvPicPr>
        <p:blipFill>
          <a:blip r:embed="rId17"/>
          <a:stretch>
            <a:fillRect/>
          </a:stretch>
        </p:blipFill>
        <p:spPr>
          <a:xfrm rot="20279092">
            <a:off x="4514225" y="2492322"/>
            <a:ext cx="2141979" cy="1899880"/>
          </a:xfrm>
          <a:prstGeom prst="rect">
            <a:avLst/>
          </a:prstGeom>
        </p:spPr>
      </p:pic>
      <p:pic>
        <p:nvPicPr>
          <p:cNvPr id="23" name="Picture 22" descr="24.jpg"/>
          <p:cNvPicPr>
            <a:picLocks noChangeAspect="1"/>
          </p:cNvPicPr>
          <p:nvPr/>
        </p:nvPicPr>
        <p:blipFill>
          <a:blip r:embed="rId18"/>
          <a:stretch>
            <a:fillRect/>
          </a:stretch>
        </p:blipFill>
        <p:spPr>
          <a:xfrm rot="1522556">
            <a:off x="6119801" y="3194913"/>
            <a:ext cx="2205171" cy="1950728"/>
          </a:xfrm>
          <a:prstGeom prst="rect">
            <a:avLst/>
          </a:prstGeom>
        </p:spPr>
      </p:pic>
      <p:sp>
        <p:nvSpPr>
          <p:cNvPr id="25" name="TextBox 24"/>
          <p:cNvSpPr txBox="1"/>
          <p:nvPr/>
        </p:nvSpPr>
        <p:spPr>
          <a:xfrm>
            <a:off x="2819400" y="5344180"/>
            <a:ext cx="1600200" cy="523220"/>
          </a:xfrm>
          <a:prstGeom prst="rect">
            <a:avLst/>
          </a:prstGeom>
          <a:noFill/>
        </p:spPr>
        <p:txBody>
          <a:bodyPr wrap="square" rtlCol="0">
            <a:spAutoFit/>
          </a:bodyPr>
          <a:lstStyle/>
          <a:p>
            <a:r>
              <a:rPr lang="en-US" sz="1400" dirty="0" smtClean="0">
                <a:solidFill>
                  <a:srgbClr val="FF0000"/>
                </a:solidFill>
              </a:rPr>
              <a:t>Spatial Isolation, single plane</a:t>
            </a:r>
            <a:endParaRPr lang="en-US" sz="1400" dirty="0">
              <a:solidFill>
                <a:srgbClr val="FF0000"/>
              </a:solidFill>
            </a:endParaRPr>
          </a:p>
        </p:txBody>
      </p:sp>
      <p:sp>
        <p:nvSpPr>
          <p:cNvPr id="26" name="TextBox 25"/>
          <p:cNvSpPr txBox="1"/>
          <p:nvPr/>
        </p:nvSpPr>
        <p:spPr>
          <a:xfrm>
            <a:off x="2667000" y="2600980"/>
            <a:ext cx="1752600" cy="307777"/>
          </a:xfrm>
          <a:prstGeom prst="rect">
            <a:avLst/>
          </a:prstGeom>
          <a:noFill/>
        </p:spPr>
        <p:txBody>
          <a:bodyPr wrap="square" rtlCol="0">
            <a:spAutoFit/>
          </a:bodyPr>
          <a:lstStyle/>
          <a:p>
            <a:r>
              <a:rPr lang="en-US" sz="1400" dirty="0" smtClean="0">
                <a:solidFill>
                  <a:srgbClr val="FF0000"/>
                </a:solidFill>
              </a:rPr>
              <a:t>Extremely cluttered</a:t>
            </a:r>
            <a:endParaRPr lang="en-US" sz="1400" dirty="0">
              <a:solidFill>
                <a:srgbClr val="FF0000"/>
              </a:solidFill>
            </a:endParaRPr>
          </a:p>
        </p:txBody>
      </p:sp>
      <p:grpSp>
        <p:nvGrpSpPr>
          <p:cNvPr id="3" name="Group 26"/>
          <p:cNvGrpSpPr/>
          <p:nvPr/>
        </p:nvGrpSpPr>
        <p:grpSpPr>
          <a:xfrm>
            <a:off x="3429000" y="3048000"/>
            <a:ext cx="152400" cy="2133600"/>
            <a:chOff x="3429000" y="3048000"/>
            <a:chExt cx="152400" cy="2133600"/>
          </a:xfrm>
          <a:solidFill>
            <a:srgbClr val="FF0000"/>
          </a:solidFill>
        </p:grpSpPr>
        <p:sp>
          <p:nvSpPr>
            <p:cNvPr id="28" name="Rectangle 27"/>
            <p:cNvSpPr/>
            <p:nvPr/>
          </p:nvSpPr>
          <p:spPr>
            <a:xfrm>
              <a:off x="3429000" y="3048000"/>
              <a:ext cx="152400" cy="5334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429000" y="3581400"/>
              <a:ext cx="152400" cy="5334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429000" y="4114800"/>
              <a:ext cx="152400" cy="5334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429000" y="4648200"/>
              <a:ext cx="152400" cy="5334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838200" y="5562600"/>
            <a:ext cx="1676400" cy="646331"/>
          </a:xfrm>
          <a:prstGeom prst="rect">
            <a:avLst/>
          </a:prstGeom>
          <a:noFill/>
        </p:spPr>
        <p:txBody>
          <a:bodyPr wrap="square" rtlCol="0">
            <a:spAutoFit/>
          </a:bodyPr>
          <a:lstStyle/>
          <a:p>
            <a:pPr algn="ctr"/>
            <a:r>
              <a:rPr lang="en-US" dirty="0" smtClean="0">
                <a:solidFill>
                  <a:srgbClr val="0000CC"/>
                </a:solidFill>
              </a:rPr>
              <a:t>Grasping applications</a:t>
            </a:r>
            <a:endParaRPr lang="en-US" dirty="0">
              <a:solidFill>
                <a:srgbClr val="0000CC"/>
              </a:solidFill>
            </a:endParaRPr>
          </a:p>
        </p:txBody>
      </p:sp>
      <p:cxnSp>
        <p:nvCxnSpPr>
          <p:cNvPr id="34" name="Straight Arrow Connector 33"/>
          <p:cNvCxnSpPr/>
          <p:nvPr/>
        </p:nvCxnSpPr>
        <p:spPr>
          <a:xfrm flipV="1">
            <a:off x="2133600" y="4648200"/>
            <a:ext cx="1219200" cy="990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16849"/>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6019800" cy="461665"/>
          </a:xfrm>
          <a:prstGeom prst="rect">
            <a:avLst/>
          </a:prstGeom>
          <a:noFill/>
        </p:spPr>
        <p:txBody>
          <a:bodyPr wrap="square" rtlCol="0">
            <a:spAutoFit/>
          </a:bodyPr>
          <a:lstStyle/>
          <a:p>
            <a:r>
              <a:rPr lang="en-US" sz="2400" i="1" dirty="0" smtClean="0">
                <a:solidFill>
                  <a:srgbClr val="0000FF"/>
                </a:solidFill>
              </a:rPr>
              <a:t>Results</a:t>
            </a:r>
            <a:endParaRPr lang="en-US" sz="2400" i="1" dirty="0">
              <a:solidFill>
                <a:srgbClr val="0000FF"/>
              </a:solidFill>
            </a:endParaRPr>
          </a:p>
        </p:txBody>
      </p:sp>
      <p:sp>
        <p:nvSpPr>
          <p:cNvPr id="5" name="TextBox 4"/>
          <p:cNvSpPr txBox="1"/>
          <p:nvPr/>
        </p:nvSpPr>
        <p:spPr>
          <a:xfrm>
            <a:off x="914400" y="1062335"/>
            <a:ext cx="6019800" cy="461665"/>
          </a:xfrm>
          <a:prstGeom prst="rect">
            <a:avLst/>
          </a:prstGeom>
          <a:noFill/>
        </p:spPr>
        <p:txBody>
          <a:bodyPr wrap="square" rtlCol="0">
            <a:spAutoFit/>
          </a:bodyPr>
          <a:lstStyle/>
          <a:p>
            <a:r>
              <a:rPr lang="en-US" sz="2400" i="1" dirty="0" smtClean="0">
                <a:solidFill>
                  <a:srgbClr val="0000FF"/>
                </a:solidFill>
              </a:rPr>
              <a:t>Multi-view Support Order Prediction</a:t>
            </a:r>
            <a:endParaRPr lang="en-US" sz="2400" i="1" dirty="0">
              <a:solidFill>
                <a:srgbClr val="0000FF"/>
              </a:solidFill>
            </a:endParaRPr>
          </a:p>
        </p:txBody>
      </p:sp>
      <p:pic>
        <p:nvPicPr>
          <p:cNvPr id="88066" name="Picture 2" descr="C:\Users\swagatika\Desktop\swagatika_work\thesis_ppt\images\ch5\sop_singleview\region_000051.jpg"/>
          <p:cNvPicPr preferRelativeResize="0">
            <a:picLocks noChangeArrowheads="1"/>
          </p:cNvPicPr>
          <p:nvPr/>
        </p:nvPicPr>
        <p:blipFill>
          <a:blip r:embed="rId3" cstate="print"/>
          <a:srcRect/>
          <a:stretch>
            <a:fillRect/>
          </a:stretch>
        </p:blipFill>
        <p:spPr bwMode="auto">
          <a:xfrm>
            <a:off x="1051560" y="1752600"/>
            <a:ext cx="1463040" cy="1298448"/>
          </a:xfrm>
          <a:prstGeom prst="rect">
            <a:avLst/>
          </a:prstGeom>
          <a:noFill/>
        </p:spPr>
      </p:pic>
      <p:pic>
        <p:nvPicPr>
          <p:cNvPr id="88067" name="Picture 3" descr="C:\Users\swagatika\Desktop\swagatika_work\thesis_ppt\images\ch5\sop_singleview\region_000052.jpg"/>
          <p:cNvPicPr preferRelativeResize="0">
            <a:picLocks noChangeArrowheads="1"/>
          </p:cNvPicPr>
          <p:nvPr/>
        </p:nvPicPr>
        <p:blipFill>
          <a:blip r:embed="rId4" cstate="print"/>
          <a:srcRect/>
          <a:stretch>
            <a:fillRect/>
          </a:stretch>
        </p:blipFill>
        <p:spPr bwMode="auto">
          <a:xfrm>
            <a:off x="2636520" y="1752601"/>
            <a:ext cx="1463040" cy="1298448"/>
          </a:xfrm>
          <a:prstGeom prst="rect">
            <a:avLst/>
          </a:prstGeom>
          <a:noFill/>
        </p:spPr>
      </p:pic>
      <p:pic>
        <p:nvPicPr>
          <p:cNvPr id="88068" name="Picture 4" descr="C:\Users\swagatika\Desktop\swagatika_work\thesis_ppt\images\ch5\sop_singleview\region_000053.jpg"/>
          <p:cNvPicPr preferRelativeResize="0">
            <a:picLocks noChangeArrowheads="1"/>
          </p:cNvPicPr>
          <p:nvPr/>
        </p:nvPicPr>
        <p:blipFill>
          <a:blip r:embed="rId5" cstate="print"/>
          <a:srcRect/>
          <a:stretch>
            <a:fillRect/>
          </a:stretch>
        </p:blipFill>
        <p:spPr bwMode="auto">
          <a:xfrm>
            <a:off x="4236720" y="1752600"/>
            <a:ext cx="1463040" cy="1298448"/>
          </a:xfrm>
          <a:prstGeom prst="rect">
            <a:avLst/>
          </a:prstGeom>
          <a:noFill/>
        </p:spPr>
      </p:pic>
      <p:pic>
        <p:nvPicPr>
          <p:cNvPr id="88069" name="Picture 5" descr="C:\Users\swagatika\Desktop\swagatika_work\thesis_ppt\images\ch5\sop_singleview\region_000054.jpg"/>
          <p:cNvPicPr preferRelativeResize="0">
            <a:picLocks noChangeArrowheads="1"/>
          </p:cNvPicPr>
          <p:nvPr/>
        </p:nvPicPr>
        <p:blipFill>
          <a:blip r:embed="rId6" cstate="print"/>
          <a:srcRect/>
          <a:stretch>
            <a:fillRect/>
          </a:stretch>
        </p:blipFill>
        <p:spPr bwMode="auto">
          <a:xfrm>
            <a:off x="5836920" y="1752601"/>
            <a:ext cx="1463040" cy="1298448"/>
          </a:xfrm>
          <a:prstGeom prst="rect">
            <a:avLst/>
          </a:prstGeom>
          <a:noFill/>
        </p:spPr>
      </p:pic>
      <p:pic>
        <p:nvPicPr>
          <p:cNvPr id="88070" name="Picture 6" descr="C:\Users\swagatika\Desktop\swagatika_work\thesis_ppt\images\ch5\sop_singleview\region_000055.jpg"/>
          <p:cNvPicPr preferRelativeResize="0">
            <a:picLocks noChangeArrowheads="1"/>
          </p:cNvPicPr>
          <p:nvPr/>
        </p:nvPicPr>
        <p:blipFill>
          <a:blip r:embed="rId7" cstate="print"/>
          <a:srcRect/>
          <a:stretch>
            <a:fillRect/>
          </a:stretch>
        </p:blipFill>
        <p:spPr bwMode="auto">
          <a:xfrm>
            <a:off x="7452360" y="1752600"/>
            <a:ext cx="1463040" cy="1298448"/>
          </a:xfrm>
          <a:prstGeom prst="rect">
            <a:avLst/>
          </a:prstGeom>
          <a:noFill/>
        </p:spPr>
      </p:pic>
      <p:pic>
        <p:nvPicPr>
          <p:cNvPr id="88071" name="Picture 7" descr="C:\Users\swagatika\Desktop\swagatika_work\thesis_ppt\images\ch5\sop_multiview\region_000051_4.jpg"/>
          <p:cNvPicPr preferRelativeResize="0">
            <a:picLocks noChangeArrowheads="1"/>
          </p:cNvPicPr>
          <p:nvPr/>
        </p:nvPicPr>
        <p:blipFill>
          <a:blip r:embed="rId8" cstate="print"/>
          <a:srcRect/>
          <a:stretch>
            <a:fillRect/>
          </a:stretch>
        </p:blipFill>
        <p:spPr bwMode="auto">
          <a:xfrm>
            <a:off x="1051559" y="3352801"/>
            <a:ext cx="1463040" cy="1298448"/>
          </a:xfrm>
          <a:prstGeom prst="rect">
            <a:avLst/>
          </a:prstGeom>
          <a:noFill/>
        </p:spPr>
      </p:pic>
      <p:pic>
        <p:nvPicPr>
          <p:cNvPr id="88072" name="Picture 8" descr="C:\Users\swagatika\Desktop\swagatika_work\thesis_ppt\images\ch5\sop_multiview\region_000052_4.jpg"/>
          <p:cNvPicPr preferRelativeResize="0">
            <a:picLocks noChangeArrowheads="1"/>
          </p:cNvPicPr>
          <p:nvPr/>
        </p:nvPicPr>
        <p:blipFill>
          <a:blip r:embed="rId9" cstate="print"/>
          <a:srcRect/>
          <a:stretch>
            <a:fillRect/>
          </a:stretch>
        </p:blipFill>
        <p:spPr bwMode="auto">
          <a:xfrm>
            <a:off x="2636520" y="3352801"/>
            <a:ext cx="1463040" cy="1298448"/>
          </a:xfrm>
          <a:prstGeom prst="rect">
            <a:avLst/>
          </a:prstGeom>
          <a:noFill/>
        </p:spPr>
      </p:pic>
      <p:pic>
        <p:nvPicPr>
          <p:cNvPr id="88073" name="Picture 9" descr="C:\Users\swagatika\Desktop\swagatika_work\thesis_ppt\images\ch5\sop_multiview\region_000053_4.jpg"/>
          <p:cNvPicPr preferRelativeResize="0">
            <a:picLocks noChangeArrowheads="1"/>
          </p:cNvPicPr>
          <p:nvPr/>
        </p:nvPicPr>
        <p:blipFill>
          <a:blip r:embed="rId10" cstate="print"/>
          <a:srcRect/>
          <a:stretch>
            <a:fillRect/>
          </a:stretch>
        </p:blipFill>
        <p:spPr bwMode="auto">
          <a:xfrm>
            <a:off x="4236720" y="3352801"/>
            <a:ext cx="1463040" cy="1298448"/>
          </a:xfrm>
          <a:prstGeom prst="rect">
            <a:avLst/>
          </a:prstGeom>
          <a:noFill/>
        </p:spPr>
      </p:pic>
      <p:pic>
        <p:nvPicPr>
          <p:cNvPr id="88074" name="Picture 10" descr="C:\Users\swagatika\Desktop\swagatika_work\thesis_ppt\images\ch5\sop_multiview\region_000054_4.jpg"/>
          <p:cNvPicPr preferRelativeResize="0">
            <a:picLocks noChangeArrowheads="1"/>
          </p:cNvPicPr>
          <p:nvPr/>
        </p:nvPicPr>
        <p:blipFill>
          <a:blip r:embed="rId11" cstate="print"/>
          <a:srcRect/>
          <a:stretch>
            <a:fillRect/>
          </a:stretch>
        </p:blipFill>
        <p:spPr bwMode="auto">
          <a:xfrm>
            <a:off x="5852159" y="3352801"/>
            <a:ext cx="1463040" cy="1298448"/>
          </a:xfrm>
          <a:prstGeom prst="rect">
            <a:avLst/>
          </a:prstGeom>
          <a:noFill/>
        </p:spPr>
      </p:pic>
      <p:pic>
        <p:nvPicPr>
          <p:cNvPr id="88075" name="Picture 11" descr="C:\Users\swagatika\Desktop\swagatika_work\thesis_ppt\images\ch5\sop_multiview\region_000055_4.jpg"/>
          <p:cNvPicPr preferRelativeResize="0">
            <a:picLocks noChangeArrowheads="1"/>
          </p:cNvPicPr>
          <p:nvPr/>
        </p:nvPicPr>
        <p:blipFill>
          <a:blip r:embed="rId12" cstate="print"/>
          <a:srcRect/>
          <a:stretch>
            <a:fillRect/>
          </a:stretch>
        </p:blipFill>
        <p:spPr bwMode="auto">
          <a:xfrm>
            <a:off x="7452360" y="3352801"/>
            <a:ext cx="1463040" cy="1298448"/>
          </a:xfrm>
          <a:prstGeom prst="rect">
            <a:avLst/>
          </a:prstGeom>
          <a:noFill/>
        </p:spPr>
      </p:pic>
      <p:sp>
        <p:nvSpPr>
          <p:cNvPr id="16" name="TextBox 15"/>
          <p:cNvSpPr txBox="1"/>
          <p:nvPr/>
        </p:nvSpPr>
        <p:spPr>
          <a:xfrm>
            <a:off x="304800" y="1981200"/>
            <a:ext cx="838200" cy="646331"/>
          </a:xfrm>
          <a:prstGeom prst="rect">
            <a:avLst/>
          </a:prstGeom>
          <a:noFill/>
        </p:spPr>
        <p:txBody>
          <a:bodyPr wrap="square" rtlCol="0">
            <a:spAutoFit/>
          </a:bodyPr>
          <a:lstStyle/>
          <a:p>
            <a:r>
              <a:rPr lang="en-US" dirty="0" smtClean="0"/>
              <a:t>Single View</a:t>
            </a:r>
            <a:endParaRPr lang="en-US" dirty="0"/>
          </a:p>
        </p:txBody>
      </p:sp>
      <p:sp>
        <p:nvSpPr>
          <p:cNvPr id="17" name="TextBox 16"/>
          <p:cNvSpPr txBox="1"/>
          <p:nvPr/>
        </p:nvSpPr>
        <p:spPr>
          <a:xfrm>
            <a:off x="152400" y="3620869"/>
            <a:ext cx="990600" cy="646331"/>
          </a:xfrm>
          <a:prstGeom prst="rect">
            <a:avLst/>
          </a:prstGeom>
          <a:noFill/>
        </p:spPr>
        <p:txBody>
          <a:bodyPr wrap="square" rtlCol="0">
            <a:spAutoFit/>
          </a:bodyPr>
          <a:lstStyle/>
          <a:p>
            <a:r>
              <a:rPr lang="en-US" dirty="0" smtClean="0"/>
              <a:t>Multiple Views</a:t>
            </a:r>
            <a:endParaRPr lang="en-US" dirty="0"/>
          </a:p>
        </p:txBody>
      </p:sp>
      <p:sp>
        <p:nvSpPr>
          <p:cNvPr id="19" name="Rounded Rectangular Callout 18"/>
          <p:cNvSpPr/>
          <p:nvPr/>
        </p:nvSpPr>
        <p:spPr>
          <a:xfrm>
            <a:off x="1295400" y="4953000"/>
            <a:ext cx="1219200" cy="762000"/>
          </a:xfrm>
          <a:prstGeom prst="wedgeRoundRectCallout">
            <a:avLst>
              <a:gd name="adj1" fmla="val -14693"/>
              <a:gd name="adj2" fmla="val -101003"/>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Hidden Object shown by cross mark</a:t>
            </a:r>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557519"/>
            <a:ext cx="3973500" cy="461665"/>
          </a:xfrm>
          <a:prstGeom prst="rect">
            <a:avLst/>
          </a:prstGeom>
          <a:noFill/>
        </p:spPr>
        <p:txBody>
          <a:bodyPr wrap="square" rtlCol="0">
            <a:spAutoFit/>
          </a:bodyPr>
          <a:lstStyle/>
          <a:p>
            <a:r>
              <a:rPr lang="en-US" sz="2400" i="1" dirty="0" smtClean="0">
                <a:solidFill>
                  <a:srgbClr val="0000FF"/>
                </a:solidFill>
              </a:rPr>
              <a:t>Results</a:t>
            </a:r>
            <a:endParaRPr lang="en-US" sz="2400" i="1" dirty="0">
              <a:solidFill>
                <a:srgbClr val="0000FF"/>
              </a:solidFill>
            </a:endParaRPr>
          </a:p>
        </p:txBody>
      </p:sp>
      <p:sp>
        <p:nvSpPr>
          <p:cNvPr id="5" name="TextBox 4"/>
          <p:cNvSpPr txBox="1"/>
          <p:nvPr/>
        </p:nvSpPr>
        <p:spPr>
          <a:xfrm>
            <a:off x="914400" y="1238854"/>
            <a:ext cx="6324600" cy="461665"/>
          </a:xfrm>
          <a:prstGeom prst="rect">
            <a:avLst/>
          </a:prstGeom>
          <a:noFill/>
        </p:spPr>
        <p:txBody>
          <a:bodyPr wrap="square" rtlCol="0">
            <a:spAutoFit/>
          </a:bodyPr>
          <a:lstStyle/>
          <a:p>
            <a:r>
              <a:rPr lang="en-US" sz="2400" i="1" dirty="0" smtClean="0">
                <a:solidFill>
                  <a:srgbClr val="0000FF"/>
                </a:solidFill>
              </a:rPr>
              <a:t>Multi-view Support Order Prediction</a:t>
            </a:r>
            <a:endParaRPr lang="en-US" sz="2400" i="1" dirty="0">
              <a:solidFill>
                <a:srgbClr val="0000FF"/>
              </a:solidFill>
            </a:endParaRPr>
          </a:p>
        </p:txBody>
      </p:sp>
      <p:pic>
        <p:nvPicPr>
          <p:cNvPr id="89090" name="Picture 2" descr="C:\Users\swagatika\Desktop\swagatika_work\thesis_ppt\images\ch5\sop_singleview\region_000064.jpg"/>
          <p:cNvPicPr preferRelativeResize="0">
            <a:picLocks noChangeArrowheads="1"/>
          </p:cNvPicPr>
          <p:nvPr/>
        </p:nvPicPr>
        <p:blipFill>
          <a:blip r:embed="rId2" cstate="print"/>
          <a:srcRect/>
          <a:stretch>
            <a:fillRect/>
          </a:stretch>
        </p:blipFill>
        <p:spPr bwMode="auto">
          <a:xfrm>
            <a:off x="838200" y="2286000"/>
            <a:ext cx="1371600" cy="1280160"/>
          </a:xfrm>
          <a:prstGeom prst="rect">
            <a:avLst/>
          </a:prstGeom>
          <a:noFill/>
        </p:spPr>
      </p:pic>
      <p:pic>
        <p:nvPicPr>
          <p:cNvPr id="89091" name="Picture 3" descr="C:\Users\swagatika\Desktop\swagatika_work\thesis_ppt\images\ch5\sop_singleview\region_000065.jpg"/>
          <p:cNvPicPr preferRelativeResize="0">
            <a:picLocks noChangeArrowheads="1"/>
          </p:cNvPicPr>
          <p:nvPr/>
        </p:nvPicPr>
        <p:blipFill>
          <a:blip r:embed="rId3" cstate="print"/>
          <a:srcRect/>
          <a:stretch>
            <a:fillRect/>
          </a:stretch>
        </p:blipFill>
        <p:spPr bwMode="auto">
          <a:xfrm>
            <a:off x="2209800" y="2286000"/>
            <a:ext cx="1371600" cy="1280160"/>
          </a:xfrm>
          <a:prstGeom prst="rect">
            <a:avLst/>
          </a:prstGeom>
          <a:noFill/>
        </p:spPr>
      </p:pic>
      <p:pic>
        <p:nvPicPr>
          <p:cNvPr id="89092" name="Picture 4" descr="C:\Users\swagatika\Desktop\swagatika_work\thesis_ppt\images\ch5\sop_singleview\region_000066.jpg"/>
          <p:cNvPicPr preferRelativeResize="0">
            <a:picLocks noChangeArrowheads="1"/>
          </p:cNvPicPr>
          <p:nvPr/>
        </p:nvPicPr>
        <p:blipFill>
          <a:blip r:embed="rId4" cstate="print"/>
          <a:srcRect/>
          <a:stretch>
            <a:fillRect/>
          </a:stretch>
        </p:blipFill>
        <p:spPr bwMode="auto">
          <a:xfrm>
            <a:off x="3581400" y="2286001"/>
            <a:ext cx="1371600" cy="1280160"/>
          </a:xfrm>
          <a:prstGeom prst="rect">
            <a:avLst/>
          </a:prstGeom>
          <a:noFill/>
        </p:spPr>
      </p:pic>
      <p:pic>
        <p:nvPicPr>
          <p:cNvPr id="89093" name="Picture 5" descr="C:\Users\swagatika\Desktop\swagatika_work\thesis_ppt\images\ch5\sop_singleview\region_000067.jpg"/>
          <p:cNvPicPr preferRelativeResize="0">
            <a:picLocks noChangeArrowheads="1"/>
          </p:cNvPicPr>
          <p:nvPr/>
        </p:nvPicPr>
        <p:blipFill>
          <a:blip r:embed="rId5" cstate="print"/>
          <a:srcRect/>
          <a:stretch>
            <a:fillRect/>
          </a:stretch>
        </p:blipFill>
        <p:spPr bwMode="auto">
          <a:xfrm>
            <a:off x="4953000" y="2286000"/>
            <a:ext cx="1371600" cy="1280160"/>
          </a:xfrm>
          <a:prstGeom prst="rect">
            <a:avLst/>
          </a:prstGeom>
          <a:noFill/>
        </p:spPr>
      </p:pic>
      <p:pic>
        <p:nvPicPr>
          <p:cNvPr id="89094" name="Picture 6" descr="C:\Users\swagatika\Desktop\swagatika_work\thesis_ppt\images\ch5\sop_singleview\region_000068.jpg"/>
          <p:cNvPicPr preferRelativeResize="0">
            <a:picLocks noChangeArrowheads="1"/>
          </p:cNvPicPr>
          <p:nvPr/>
        </p:nvPicPr>
        <p:blipFill>
          <a:blip r:embed="rId6" cstate="print"/>
          <a:srcRect/>
          <a:stretch>
            <a:fillRect/>
          </a:stretch>
        </p:blipFill>
        <p:spPr bwMode="auto">
          <a:xfrm>
            <a:off x="6324600" y="2286000"/>
            <a:ext cx="1371600" cy="1280160"/>
          </a:xfrm>
          <a:prstGeom prst="rect">
            <a:avLst/>
          </a:prstGeom>
          <a:noFill/>
        </p:spPr>
      </p:pic>
      <p:pic>
        <p:nvPicPr>
          <p:cNvPr id="89095" name="Picture 7" descr="C:\Users\swagatika\Desktop\swagatika_work\thesis_ppt\images\ch5\sop_singleview\region_000069.jpg"/>
          <p:cNvPicPr preferRelativeResize="0">
            <a:picLocks noChangeArrowheads="1"/>
          </p:cNvPicPr>
          <p:nvPr/>
        </p:nvPicPr>
        <p:blipFill>
          <a:blip r:embed="rId7" cstate="print"/>
          <a:srcRect/>
          <a:stretch>
            <a:fillRect/>
          </a:stretch>
        </p:blipFill>
        <p:spPr bwMode="auto">
          <a:xfrm>
            <a:off x="7696200" y="2286000"/>
            <a:ext cx="1371600" cy="1280160"/>
          </a:xfrm>
          <a:prstGeom prst="rect">
            <a:avLst/>
          </a:prstGeom>
          <a:noFill/>
        </p:spPr>
      </p:pic>
      <p:pic>
        <p:nvPicPr>
          <p:cNvPr id="89096" name="Picture 8" descr="C:\Users\swagatika\Desktop\swagatika_work\thesis_ppt\images\ch5\sop_multiview\region_000069_6.jpg"/>
          <p:cNvPicPr preferRelativeResize="0">
            <a:picLocks noChangeArrowheads="1"/>
          </p:cNvPicPr>
          <p:nvPr/>
        </p:nvPicPr>
        <p:blipFill>
          <a:blip r:embed="rId8" cstate="print"/>
          <a:srcRect/>
          <a:stretch>
            <a:fillRect/>
          </a:stretch>
        </p:blipFill>
        <p:spPr bwMode="auto">
          <a:xfrm>
            <a:off x="7696200" y="4038600"/>
            <a:ext cx="1371600" cy="1280160"/>
          </a:xfrm>
          <a:prstGeom prst="rect">
            <a:avLst/>
          </a:prstGeom>
          <a:noFill/>
        </p:spPr>
      </p:pic>
      <p:pic>
        <p:nvPicPr>
          <p:cNvPr id="89097" name="Picture 9" descr="C:\Users\swagatika\Desktop\swagatika_work\thesis_ppt\images\ch5\sop_multiview\region_000064_6.jpg"/>
          <p:cNvPicPr preferRelativeResize="0">
            <a:picLocks noChangeArrowheads="1"/>
          </p:cNvPicPr>
          <p:nvPr/>
        </p:nvPicPr>
        <p:blipFill>
          <a:blip r:embed="rId9" cstate="print"/>
          <a:srcRect/>
          <a:stretch>
            <a:fillRect/>
          </a:stretch>
        </p:blipFill>
        <p:spPr bwMode="auto">
          <a:xfrm>
            <a:off x="838200" y="4038600"/>
            <a:ext cx="1371600" cy="1280160"/>
          </a:xfrm>
          <a:prstGeom prst="rect">
            <a:avLst/>
          </a:prstGeom>
          <a:noFill/>
        </p:spPr>
      </p:pic>
      <p:pic>
        <p:nvPicPr>
          <p:cNvPr id="89098" name="Picture 10" descr="C:\Users\swagatika\Desktop\swagatika_work\thesis_ppt\images\ch5\sop_multiview\region_000065_6.jpg"/>
          <p:cNvPicPr preferRelativeResize="0">
            <a:picLocks noChangeArrowheads="1"/>
          </p:cNvPicPr>
          <p:nvPr/>
        </p:nvPicPr>
        <p:blipFill>
          <a:blip r:embed="rId10" cstate="print"/>
          <a:srcRect/>
          <a:stretch>
            <a:fillRect/>
          </a:stretch>
        </p:blipFill>
        <p:spPr bwMode="auto">
          <a:xfrm>
            <a:off x="2209800" y="4038600"/>
            <a:ext cx="1371600" cy="1280160"/>
          </a:xfrm>
          <a:prstGeom prst="rect">
            <a:avLst/>
          </a:prstGeom>
          <a:noFill/>
        </p:spPr>
      </p:pic>
      <p:pic>
        <p:nvPicPr>
          <p:cNvPr id="89099" name="Picture 11" descr="C:\Users\swagatika\Desktop\swagatika_work\thesis_ppt\images\ch5\sop_multiview\region_000066_6.jpg"/>
          <p:cNvPicPr preferRelativeResize="0">
            <a:picLocks noChangeArrowheads="1"/>
          </p:cNvPicPr>
          <p:nvPr/>
        </p:nvPicPr>
        <p:blipFill>
          <a:blip r:embed="rId11" cstate="print"/>
          <a:srcRect/>
          <a:stretch>
            <a:fillRect/>
          </a:stretch>
        </p:blipFill>
        <p:spPr bwMode="auto">
          <a:xfrm>
            <a:off x="3581400" y="4038600"/>
            <a:ext cx="1371600" cy="1280160"/>
          </a:xfrm>
          <a:prstGeom prst="rect">
            <a:avLst/>
          </a:prstGeom>
          <a:noFill/>
        </p:spPr>
      </p:pic>
      <p:pic>
        <p:nvPicPr>
          <p:cNvPr id="89100" name="Picture 12" descr="C:\Users\swagatika\Desktop\swagatika_work\thesis_ppt\images\ch5\sop_multiview\region_000067_6.jpg"/>
          <p:cNvPicPr preferRelativeResize="0">
            <a:picLocks noChangeArrowheads="1"/>
          </p:cNvPicPr>
          <p:nvPr/>
        </p:nvPicPr>
        <p:blipFill>
          <a:blip r:embed="rId12" cstate="print"/>
          <a:srcRect/>
          <a:stretch>
            <a:fillRect/>
          </a:stretch>
        </p:blipFill>
        <p:spPr bwMode="auto">
          <a:xfrm>
            <a:off x="4953000" y="4038600"/>
            <a:ext cx="1371600" cy="1280160"/>
          </a:xfrm>
          <a:prstGeom prst="rect">
            <a:avLst/>
          </a:prstGeom>
          <a:noFill/>
        </p:spPr>
      </p:pic>
      <p:pic>
        <p:nvPicPr>
          <p:cNvPr id="89101" name="Picture 13" descr="C:\Users\swagatika\Desktop\swagatika_work\thesis_ppt\images\ch5\sop_multiview\region_000068_6.jpg"/>
          <p:cNvPicPr preferRelativeResize="0">
            <a:picLocks noChangeArrowheads="1"/>
          </p:cNvPicPr>
          <p:nvPr/>
        </p:nvPicPr>
        <p:blipFill>
          <a:blip r:embed="rId13" cstate="print"/>
          <a:srcRect/>
          <a:stretch>
            <a:fillRect/>
          </a:stretch>
        </p:blipFill>
        <p:spPr bwMode="auto">
          <a:xfrm>
            <a:off x="6324600" y="4038600"/>
            <a:ext cx="1371600" cy="1280160"/>
          </a:xfrm>
          <a:prstGeom prst="rect">
            <a:avLst/>
          </a:prstGeom>
          <a:noFill/>
        </p:spPr>
      </p:pic>
      <p:sp>
        <p:nvSpPr>
          <p:cNvPr id="18" name="TextBox 17"/>
          <p:cNvSpPr txBox="1"/>
          <p:nvPr/>
        </p:nvSpPr>
        <p:spPr>
          <a:xfrm>
            <a:off x="76200" y="2819400"/>
            <a:ext cx="838200" cy="584775"/>
          </a:xfrm>
          <a:prstGeom prst="rect">
            <a:avLst/>
          </a:prstGeom>
          <a:noFill/>
        </p:spPr>
        <p:txBody>
          <a:bodyPr wrap="square" rtlCol="0">
            <a:spAutoFit/>
          </a:bodyPr>
          <a:lstStyle/>
          <a:p>
            <a:r>
              <a:rPr lang="en-US" sz="1600" b="1" dirty="0" smtClean="0"/>
              <a:t>Single View</a:t>
            </a:r>
            <a:endParaRPr lang="en-US" sz="1600" b="1" dirty="0"/>
          </a:p>
        </p:txBody>
      </p:sp>
      <p:sp>
        <p:nvSpPr>
          <p:cNvPr id="19" name="TextBox 18"/>
          <p:cNvSpPr txBox="1"/>
          <p:nvPr/>
        </p:nvSpPr>
        <p:spPr>
          <a:xfrm>
            <a:off x="76200" y="4459069"/>
            <a:ext cx="990600" cy="584775"/>
          </a:xfrm>
          <a:prstGeom prst="rect">
            <a:avLst/>
          </a:prstGeom>
          <a:noFill/>
        </p:spPr>
        <p:txBody>
          <a:bodyPr wrap="square" rtlCol="0">
            <a:spAutoFit/>
          </a:bodyPr>
          <a:lstStyle/>
          <a:p>
            <a:r>
              <a:rPr lang="en-US" sz="1600" b="1" dirty="0" smtClean="0"/>
              <a:t>Multiple Views</a:t>
            </a:r>
            <a:endParaRPr lang="en-US" sz="1600" b="1" dirty="0"/>
          </a:p>
        </p:txBody>
      </p:sp>
      <p:sp>
        <p:nvSpPr>
          <p:cNvPr id="21" name="Rounded Rectangular Callout 20"/>
          <p:cNvSpPr/>
          <p:nvPr/>
        </p:nvSpPr>
        <p:spPr>
          <a:xfrm>
            <a:off x="1524000" y="5943600"/>
            <a:ext cx="3657600" cy="612648"/>
          </a:xfrm>
          <a:prstGeom prst="wedgeRoundRectCallout">
            <a:avLst>
              <a:gd name="adj1" fmla="val 63583"/>
              <a:gd name="adj2" fmla="val -158473"/>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Using multiple views, support order that was not accurately inferred using</a:t>
            </a:r>
          </a:p>
          <a:p>
            <a:pPr algn="ctr"/>
            <a:r>
              <a:rPr lang="en-US" sz="1200" dirty="0" smtClean="0">
                <a:solidFill>
                  <a:schemeClr val="tx1"/>
                </a:solidFill>
              </a:rPr>
              <a:t>single view is recovered.</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76535"/>
            <a:ext cx="6248400" cy="830997"/>
          </a:xfrm>
          <a:prstGeom prst="rect">
            <a:avLst/>
          </a:prstGeom>
          <a:noFill/>
        </p:spPr>
        <p:txBody>
          <a:bodyPr wrap="square" rtlCol="0">
            <a:spAutoFit/>
          </a:bodyPr>
          <a:lstStyle/>
          <a:p>
            <a:pPr lvl="0"/>
            <a:r>
              <a:rPr lang="en-US" sz="2400" i="1" dirty="0" smtClean="0">
                <a:solidFill>
                  <a:srgbClr val="0000FF"/>
                </a:solidFill>
              </a:rPr>
              <a:t>Accuracy of Support Inference using multiple views</a:t>
            </a:r>
          </a:p>
        </p:txBody>
      </p:sp>
      <p:graphicFrame>
        <p:nvGraphicFramePr>
          <p:cNvPr id="5" name="Table 4"/>
          <p:cNvGraphicFramePr>
            <a:graphicFrameLocks noGrp="1"/>
          </p:cNvGraphicFramePr>
          <p:nvPr/>
        </p:nvGraphicFramePr>
        <p:xfrm>
          <a:off x="533400" y="2635377"/>
          <a:ext cx="8077200" cy="1860423"/>
        </p:xfrm>
        <a:graphic>
          <a:graphicData uri="http://schemas.openxmlformats.org/drawingml/2006/table">
            <a:tbl>
              <a:tblPr firstRow="1" bandRow="1">
                <a:tableStyleId>{5C22544A-7EE6-4342-B048-85BDC9FD1C3A}</a:tableStyleId>
              </a:tblPr>
              <a:tblGrid>
                <a:gridCol w="2590800"/>
                <a:gridCol w="1143000"/>
                <a:gridCol w="1112520"/>
                <a:gridCol w="1615440"/>
                <a:gridCol w="1615440"/>
              </a:tblGrid>
              <a:tr h="427120">
                <a:tc>
                  <a:txBody>
                    <a:bodyPr/>
                    <a:lstStyle/>
                    <a:p>
                      <a:pPr algn="ctr"/>
                      <a:r>
                        <a:rPr lang="en-US" dirty="0" smtClean="0"/>
                        <a:t>Region Source</a:t>
                      </a:r>
                      <a:endParaRPr lang="en-US" dirty="0"/>
                    </a:p>
                  </a:txBody>
                  <a:tcPr/>
                </a:tc>
                <a:tc gridSpan="2">
                  <a:txBody>
                    <a:bodyPr/>
                    <a:lstStyle/>
                    <a:p>
                      <a:pPr algn="ctr"/>
                      <a:r>
                        <a:rPr lang="en-US" dirty="0" smtClean="0"/>
                        <a:t>Ground Truth</a:t>
                      </a:r>
                      <a:endParaRPr lang="en-US" dirty="0"/>
                    </a:p>
                  </a:txBody>
                  <a:tcPr/>
                </a:tc>
                <a:tc hMerge="1">
                  <a:txBody>
                    <a:bodyPr/>
                    <a:lstStyle/>
                    <a:p>
                      <a:endParaRPr lang="en-US" dirty="0"/>
                    </a:p>
                  </a:txBody>
                  <a:tcPr/>
                </a:tc>
                <a:tc gridSpan="2">
                  <a:txBody>
                    <a:bodyPr/>
                    <a:lstStyle/>
                    <a:p>
                      <a:pPr algn="ctr"/>
                      <a:r>
                        <a:rPr lang="en-US" dirty="0" smtClean="0"/>
                        <a:t>Segmentation</a:t>
                      </a:r>
                      <a:endParaRPr lang="en-US" dirty="0"/>
                    </a:p>
                  </a:txBody>
                  <a:tcPr/>
                </a:tc>
                <a:tc hMerge="1">
                  <a:txBody>
                    <a:bodyPr/>
                    <a:lstStyle/>
                    <a:p>
                      <a:pPr algn="ctr"/>
                      <a:endParaRPr lang="en-US" dirty="0"/>
                    </a:p>
                  </a:txBody>
                  <a:tcPr/>
                </a:tc>
              </a:tr>
              <a:tr h="532257">
                <a:tc>
                  <a:txBody>
                    <a:bodyPr/>
                    <a:lstStyle/>
                    <a:p>
                      <a:pPr algn="ctr"/>
                      <a:r>
                        <a:rPr lang="en-US" dirty="0" smtClean="0"/>
                        <a:t>Inference Type</a:t>
                      </a:r>
                      <a:endParaRPr lang="en-US" dirty="0"/>
                    </a:p>
                  </a:txBody>
                  <a:tcPr/>
                </a:tc>
                <a:tc>
                  <a:txBody>
                    <a:bodyPr/>
                    <a:lstStyle/>
                    <a:p>
                      <a:pPr algn="ctr"/>
                      <a:r>
                        <a:rPr lang="en-US" dirty="0" smtClean="0"/>
                        <a:t>Type Agnostic</a:t>
                      </a:r>
                      <a:endParaRPr lang="en-US" dirty="0"/>
                    </a:p>
                  </a:txBody>
                  <a:tcPr/>
                </a:tc>
                <a:tc>
                  <a:txBody>
                    <a:bodyPr/>
                    <a:lstStyle/>
                    <a:p>
                      <a:pPr algn="ctr"/>
                      <a:r>
                        <a:rPr lang="en-US" dirty="0" smtClean="0"/>
                        <a:t>Type Aware</a:t>
                      </a:r>
                      <a:endParaRPr lang="en-US" dirty="0"/>
                    </a:p>
                  </a:txBody>
                  <a:tcPr/>
                </a:tc>
                <a:tc>
                  <a:txBody>
                    <a:bodyPr/>
                    <a:lstStyle/>
                    <a:p>
                      <a:pPr algn="ctr"/>
                      <a:r>
                        <a:rPr lang="en-US" dirty="0" smtClean="0"/>
                        <a:t>Type Agnostic</a:t>
                      </a:r>
                      <a:endParaRPr lang="en-US" dirty="0"/>
                    </a:p>
                  </a:txBody>
                  <a:tcPr/>
                </a:tc>
                <a:tc>
                  <a:txBody>
                    <a:bodyPr/>
                    <a:lstStyle/>
                    <a:p>
                      <a:pPr algn="ctr"/>
                      <a:r>
                        <a:rPr lang="en-US" dirty="0" smtClean="0"/>
                        <a:t>Type</a:t>
                      </a:r>
                      <a:r>
                        <a:rPr lang="en-US" baseline="0" dirty="0" smtClean="0"/>
                        <a:t> Aware</a:t>
                      </a:r>
                      <a:endParaRPr lang="en-US" dirty="0"/>
                    </a:p>
                  </a:txBody>
                  <a:tcPr/>
                </a:tc>
              </a:tr>
              <a:tr h="793223">
                <a:tc>
                  <a:txBody>
                    <a:bodyPr/>
                    <a:lstStyle/>
                    <a:p>
                      <a:pPr algn="ctr"/>
                      <a:r>
                        <a:rPr lang="en-US" dirty="0" smtClean="0"/>
                        <a:t>Multiple Object Support Inference</a:t>
                      </a:r>
                      <a:endParaRPr lang="en-US" dirty="0"/>
                    </a:p>
                  </a:txBody>
                  <a:tcPr/>
                </a:tc>
                <a:tc>
                  <a:txBody>
                    <a:bodyPr/>
                    <a:lstStyle/>
                    <a:p>
                      <a:pPr algn="ctr"/>
                      <a:r>
                        <a:rPr lang="en-US" dirty="0" smtClean="0"/>
                        <a:t>85.0 %</a:t>
                      </a:r>
                      <a:endParaRPr lang="en-US" dirty="0"/>
                    </a:p>
                  </a:txBody>
                  <a:tcPr/>
                </a:tc>
                <a:tc>
                  <a:txBody>
                    <a:bodyPr/>
                    <a:lstStyle/>
                    <a:p>
                      <a:pPr algn="ctr"/>
                      <a:r>
                        <a:rPr lang="en-US" dirty="0" smtClean="0"/>
                        <a:t>82.0 % </a:t>
                      </a:r>
                      <a:endParaRPr lang="en-US" dirty="0"/>
                    </a:p>
                  </a:txBody>
                  <a:tcPr/>
                </a:tc>
                <a:tc>
                  <a:txBody>
                    <a:bodyPr/>
                    <a:lstStyle/>
                    <a:p>
                      <a:pPr algn="ctr"/>
                      <a:r>
                        <a:rPr lang="en-US" dirty="0" smtClean="0"/>
                        <a:t>65.0 % </a:t>
                      </a:r>
                      <a:endParaRPr lang="en-US" dirty="0"/>
                    </a:p>
                  </a:txBody>
                  <a:tcPr/>
                </a:tc>
                <a:tc>
                  <a:txBody>
                    <a:bodyPr/>
                    <a:lstStyle/>
                    <a:p>
                      <a:pPr algn="ctr"/>
                      <a:r>
                        <a:rPr lang="en-US" dirty="0" smtClean="0"/>
                        <a:t>59.4 %</a:t>
                      </a:r>
                      <a:endParaRPr lang="en-US" dirty="0"/>
                    </a:p>
                  </a:txBody>
                  <a:tcPr/>
                </a:tc>
              </a:tr>
            </a:tbl>
          </a:graphicData>
        </a:graphic>
      </p:graphicFrame>
    </p:spTree>
  </p:cSld>
  <p:clrMapOvr>
    <a:masterClrMapping/>
  </p:clrMapOvr>
  <p:transition advTm="35833"/>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381000"/>
            <a:ext cx="3962400" cy="461665"/>
          </a:xfrm>
          <a:prstGeom prst="rect">
            <a:avLst/>
          </a:prstGeom>
          <a:noFill/>
        </p:spPr>
        <p:txBody>
          <a:bodyPr wrap="square" rtlCol="0">
            <a:spAutoFit/>
          </a:bodyPr>
          <a:lstStyle/>
          <a:p>
            <a:r>
              <a:rPr lang="en-US" sz="2400" i="1" dirty="0" smtClean="0">
                <a:solidFill>
                  <a:srgbClr val="0000FF"/>
                </a:solidFill>
              </a:rPr>
              <a:t>Conclusion</a:t>
            </a:r>
            <a:endParaRPr lang="en-US" sz="2400" i="1" dirty="0">
              <a:solidFill>
                <a:srgbClr val="0000FF"/>
              </a:solidFill>
            </a:endParaRPr>
          </a:p>
        </p:txBody>
      </p:sp>
      <p:sp>
        <p:nvSpPr>
          <p:cNvPr id="6" name="TextBox 5"/>
          <p:cNvSpPr txBox="1"/>
          <p:nvPr/>
        </p:nvSpPr>
        <p:spPr>
          <a:xfrm>
            <a:off x="457200" y="1143000"/>
            <a:ext cx="8382000" cy="6273512"/>
          </a:xfrm>
          <a:prstGeom prst="rect">
            <a:avLst/>
          </a:prstGeom>
          <a:noFill/>
        </p:spPr>
        <p:txBody>
          <a:bodyPr wrap="square" rtlCol="0" anchor="ctr">
            <a:spAutoFit/>
          </a:bodyPr>
          <a:lstStyle/>
          <a:p>
            <a:pPr>
              <a:lnSpc>
                <a:spcPct val="150000"/>
              </a:lnSpc>
              <a:buBlip>
                <a:blip r:embed="rId3"/>
              </a:buBlip>
            </a:pPr>
            <a:r>
              <a:rPr lang="en-US" dirty="0" smtClean="0"/>
              <a:t>    Learned </a:t>
            </a:r>
            <a:r>
              <a:rPr lang="en-US" dirty="0"/>
              <a:t>semantic interaction among objects in clutter </a:t>
            </a:r>
            <a:r>
              <a:rPr lang="en-US" dirty="0" smtClean="0"/>
              <a:t>by support inference and support order prediction</a:t>
            </a:r>
          </a:p>
          <a:p>
            <a:pPr>
              <a:lnSpc>
                <a:spcPct val="150000"/>
              </a:lnSpc>
              <a:buBlip>
                <a:blip r:embed="rId3"/>
              </a:buBlip>
            </a:pPr>
            <a:r>
              <a:rPr lang="en-US" dirty="0"/>
              <a:t> </a:t>
            </a:r>
            <a:r>
              <a:rPr lang="en-US" dirty="0" smtClean="0"/>
              <a:t>   Worked on clutter of indoor objects in different levels of complexity in the environment.</a:t>
            </a:r>
          </a:p>
          <a:p>
            <a:pPr>
              <a:lnSpc>
                <a:spcPct val="150000"/>
              </a:lnSpc>
              <a:buBlip>
                <a:blip r:embed="rId3"/>
              </a:buBlip>
            </a:pPr>
            <a:r>
              <a:rPr lang="en-US" dirty="0" smtClean="0"/>
              <a:t>    Defined and analyzed three types of support relationships: Support from below, Support from side, and containment.</a:t>
            </a:r>
          </a:p>
          <a:p>
            <a:pPr>
              <a:lnSpc>
                <a:spcPct val="150000"/>
              </a:lnSpc>
              <a:buBlip>
                <a:blip r:embed="rId3"/>
              </a:buBlip>
            </a:pPr>
            <a:r>
              <a:rPr lang="en-US" dirty="0" smtClean="0"/>
              <a:t>    Proposed “Multiple Object Support Inference” and “Hierarchical Support Inference” along with an adaptation of well-known MAP inference by </a:t>
            </a:r>
            <a:r>
              <a:rPr lang="en-US" i="1" dirty="0" err="1" smtClean="0"/>
              <a:t>Silberman</a:t>
            </a:r>
            <a:r>
              <a:rPr lang="en-US" i="1" dirty="0" smtClean="0"/>
              <a:t> et al.</a:t>
            </a:r>
          </a:p>
          <a:p>
            <a:pPr>
              <a:lnSpc>
                <a:spcPct val="150000"/>
              </a:lnSpc>
              <a:buBlip>
                <a:blip r:embed="rId3"/>
              </a:buBlip>
            </a:pPr>
            <a:r>
              <a:rPr lang="en-US" i="1" dirty="0" smtClean="0"/>
              <a:t>    </a:t>
            </a:r>
            <a:r>
              <a:rPr lang="en-US" dirty="0" smtClean="0"/>
              <a:t>Multi-view Support Order Prediction to handle limitations in single view such as occlusion and incorrect support inference.</a:t>
            </a:r>
          </a:p>
          <a:p>
            <a:pPr>
              <a:lnSpc>
                <a:spcPct val="150000"/>
              </a:lnSpc>
              <a:buBlip>
                <a:blip r:embed="rId3"/>
              </a:buBlip>
            </a:pPr>
            <a:r>
              <a:rPr lang="en-US" i="1" dirty="0" smtClean="0"/>
              <a:t>    </a:t>
            </a:r>
            <a:r>
              <a:rPr lang="en-US" dirty="0" smtClean="0"/>
              <a:t>Created two RGB datasets “</a:t>
            </a:r>
            <a:r>
              <a:rPr lang="en-US" i="1" dirty="0" smtClean="0"/>
              <a:t>Indoor dataset for clutter” </a:t>
            </a:r>
            <a:r>
              <a:rPr lang="en-US" dirty="0" smtClean="0"/>
              <a:t> and “</a:t>
            </a:r>
            <a:r>
              <a:rPr lang="en-US" i="1" dirty="0" smtClean="0"/>
              <a:t>Indoor multi-view dataset”</a:t>
            </a:r>
            <a:r>
              <a:rPr lang="en-US" dirty="0" smtClean="0"/>
              <a:t>.</a:t>
            </a:r>
            <a:endParaRPr lang="en-US" i="1" dirty="0" smtClean="0"/>
          </a:p>
          <a:p>
            <a:pPr>
              <a:lnSpc>
                <a:spcPct val="150000"/>
              </a:lnSpc>
              <a:buBlip>
                <a:blip r:embed="rId3"/>
              </a:buBlip>
            </a:pPr>
            <a:endParaRPr lang="en-US" i="1" dirty="0" smtClean="0"/>
          </a:p>
          <a:p>
            <a:pPr>
              <a:lnSpc>
                <a:spcPct val="150000"/>
              </a:lnSpc>
            </a:pPr>
            <a:endParaRPr lang="en-US" dirty="0"/>
          </a:p>
        </p:txBody>
      </p:sp>
    </p:spTree>
  </p:cSld>
  <p:clrMapOvr>
    <a:masterClrMapping/>
  </p:clrMapOvr>
  <p:transition advTm="23665"/>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81000"/>
            <a:ext cx="3962400" cy="461665"/>
          </a:xfrm>
          <a:prstGeom prst="rect">
            <a:avLst/>
          </a:prstGeom>
          <a:noFill/>
        </p:spPr>
        <p:txBody>
          <a:bodyPr wrap="square" rtlCol="0">
            <a:spAutoFit/>
          </a:bodyPr>
          <a:lstStyle/>
          <a:p>
            <a:r>
              <a:rPr lang="en-US" sz="2400" i="1" dirty="0" smtClean="0">
                <a:solidFill>
                  <a:srgbClr val="0000FF"/>
                </a:solidFill>
              </a:rPr>
              <a:t>Future Work</a:t>
            </a:r>
            <a:endParaRPr lang="en-US" sz="2400" i="1" dirty="0">
              <a:solidFill>
                <a:srgbClr val="0000FF"/>
              </a:solidFill>
            </a:endParaRPr>
          </a:p>
        </p:txBody>
      </p:sp>
      <p:sp>
        <p:nvSpPr>
          <p:cNvPr id="6" name="Rectangle 5"/>
          <p:cNvSpPr/>
          <p:nvPr/>
        </p:nvSpPr>
        <p:spPr>
          <a:xfrm>
            <a:off x="990600" y="1828800"/>
            <a:ext cx="7239000" cy="2862322"/>
          </a:xfrm>
          <a:prstGeom prst="rect">
            <a:avLst/>
          </a:prstGeom>
        </p:spPr>
        <p:txBody>
          <a:bodyPr wrap="square">
            <a:spAutoFit/>
          </a:bodyPr>
          <a:lstStyle/>
          <a:p>
            <a:pPr>
              <a:lnSpc>
                <a:spcPct val="150000"/>
              </a:lnSpc>
              <a:buBlip>
                <a:blip r:embed="rId3"/>
              </a:buBlip>
            </a:pPr>
            <a:r>
              <a:rPr lang="en-US" sz="2400" dirty="0" smtClean="0"/>
              <a:t> Efficient segmentation algorithm for RGBD data</a:t>
            </a:r>
          </a:p>
          <a:p>
            <a:pPr>
              <a:lnSpc>
                <a:spcPct val="150000"/>
              </a:lnSpc>
              <a:buBlip>
                <a:blip r:embed="rId3"/>
              </a:buBlip>
            </a:pPr>
            <a:r>
              <a:rPr lang="en-US" sz="2400" dirty="0" smtClean="0"/>
              <a:t> Use of sophisticated methods for object detection</a:t>
            </a:r>
          </a:p>
          <a:p>
            <a:pPr>
              <a:lnSpc>
                <a:spcPct val="150000"/>
              </a:lnSpc>
              <a:buBlip>
                <a:blip r:embed="rId3"/>
              </a:buBlip>
            </a:pPr>
            <a:r>
              <a:rPr lang="en-US" sz="2400" dirty="0" smtClean="0"/>
              <a:t> Real-time implementation</a:t>
            </a:r>
          </a:p>
          <a:p>
            <a:pPr>
              <a:lnSpc>
                <a:spcPct val="150000"/>
              </a:lnSpc>
              <a:buBlip>
                <a:blip r:embed="rId3"/>
              </a:buBlip>
            </a:pPr>
            <a:r>
              <a:rPr lang="en-US" sz="2400" dirty="0" smtClean="0"/>
              <a:t> Optimization in finding next best view point</a:t>
            </a:r>
          </a:p>
          <a:p>
            <a:pPr>
              <a:lnSpc>
                <a:spcPct val="150000"/>
              </a:lnSpc>
              <a:buBlip>
                <a:blip r:embed="rId3"/>
              </a:buBlip>
            </a:pPr>
            <a:r>
              <a:rPr lang="en-US" sz="2400" dirty="0" smtClean="0"/>
              <a:t> Multi-view object segmentation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133600"/>
            <a:ext cx="5334000" cy="1107996"/>
          </a:xfrm>
          <a:prstGeom prst="rect">
            <a:avLst/>
          </a:prstGeom>
          <a:noFill/>
        </p:spPr>
        <p:txBody>
          <a:bodyPr wrap="square" rtlCol="0">
            <a:spAutoFit/>
          </a:bodyPr>
          <a:lstStyle/>
          <a:p>
            <a:pPr algn="ctr"/>
            <a:r>
              <a:rPr lang="en-US" sz="6600" i="1" dirty="0" smtClean="0"/>
              <a:t>Thank You!</a:t>
            </a:r>
            <a:endParaRPr lang="en-US" sz="6600" i="1" dirty="0"/>
          </a:p>
        </p:txBody>
      </p:sp>
    </p:spTree>
  </p:cSld>
  <p:clrMapOvr>
    <a:masterClrMapping/>
  </p:clrMapOvr>
  <p:transition advTm="2433"/>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685800" y="609480"/>
            <a:ext cx="7772400" cy="4734045"/>
            <a:chOff x="685800" y="609480"/>
            <a:chExt cx="77724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1219200" y="1752600"/>
              <a:ext cx="6705600" cy="1754326"/>
            </a:xfrm>
            <a:prstGeom prst="rect">
              <a:avLst/>
            </a:prstGeom>
            <a:noFill/>
          </p:spPr>
          <p:txBody>
            <a:bodyPr wrap="square" rtlCol="0">
              <a:spAutoFit/>
            </a:bodyPr>
            <a:lstStyle/>
            <a:p>
              <a:pPr algn="ctr"/>
              <a:r>
                <a:rPr lang="en-US" sz="5400" dirty="0" smtClean="0"/>
                <a:t>What makes our job difficult ??</a:t>
              </a:r>
              <a:endParaRPr lang="en-US" sz="5400" dirty="0"/>
            </a:p>
          </p:txBody>
        </p:sp>
        <p:pic>
          <p:nvPicPr>
            <p:cNvPr id="4" name="Picture 3" descr="question.jpg"/>
            <p:cNvPicPr>
              <a:picLocks noChangeAspect="1"/>
            </p:cNvPicPr>
            <p:nvPr/>
          </p:nvPicPr>
          <p:blipFill>
            <a:blip r:embed="rId2"/>
            <a:stretch>
              <a:fillRect/>
            </a:stretch>
          </p:blipFill>
          <p:spPr>
            <a:xfrm>
              <a:off x="762000" y="3200400"/>
              <a:ext cx="2133600" cy="2143125"/>
            </a:xfrm>
            <a:prstGeom prst="rect">
              <a:avLst/>
            </a:prstGeom>
          </p:spPr>
        </p:pic>
      </p:grpSp>
    </p:spTree>
  </p:cSld>
  <p:clrMapOvr>
    <a:masterClrMapping/>
  </p:clrMapOvr>
  <p:transition advTm="343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685800" y="609480"/>
            <a:ext cx="7772400" cy="4734045"/>
            <a:chOff x="685800" y="609480"/>
            <a:chExt cx="7772400" cy="4734045"/>
          </a:xfrm>
        </p:grpSpPr>
        <p:sp>
          <p:nvSpPr>
            <p:cNvPr id="101" name="CustomShape 1"/>
            <p:cNvSpPr/>
            <p:nvPr/>
          </p:nvSpPr>
          <p:spPr>
            <a:xfrm>
              <a:off x="685800" y="609480"/>
              <a:ext cx="7772400" cy="1143000"/>
            </a:xfrm>
            <a:prstGeom prst="rect">
              <a:avLst/>
            </a:prstGeom>
          </p:spPr>
        </p:sp>
        <p:sp>
          <p:nvSpPr>
            <p:cNvPr id="3" name="TextBox 2"/>
            <p:cNvSpPr txBox="1"/>
            <p:nvPr/>
          </p:nvSpPr>
          <p:spPr>
            <a:xfrm>
              <a:off x="1219200" y="1752600"/>
              <a:ext cx="6705600" cy="1754326"/>
            </a:xfrm>
            <a:prstGeom prst="rect">
              <a:avLst/>
            </a:prstGeom>
            <a:noFill/>
          </p:spPr>
          <p:txBody>
            <a:bodyPr wrap="square" rtlCol="0">
              <a:spAutoFit/>
            </a:bodyPr>
            <a:lstStyle/>
            <a:p>
              <a:pPr algn="ctr"/>
              <a:r>
                <a:rPr lang="en-US" sz="5400" dirty="0" smtClean="0">
                  <a:solidFill>
                    <a:schemeClr val="bg1">
                      <a:lumMod val="65000"/>
                    </a:schemeClr>
                  </a:solidFill>
                </a:rPr>
                <a:t>What makes our job difficult ??</a:t>
              </a:r>
              <a:endParaRPr lang="en-US" sz="5400" dirty="0">
                <a:solidFill>
                  <a:schemeClr val="bg1">
                    <a:lumMod val="65000"/>
                  </a:schemeClr>
                </a:solidFill>
              </a:endParaRPr>
            </a:p>
          </p:txBody>
        </p:sp>
        <p:pic>
          <p:nvPicPr>
            <p:cNvPr id="4" name="Picture 3" descr="question.jpg"/>
            <p:cNvPicPr>
              <a:picLocks noChangeAspect="1"/>
            </p:cNvPicPr>
            <p:nvPr/>
          </p:nvPicPr>
          <p:blipFill>
            <a:blip r:embed="rId2"/>
            <a:stretch>
              <a:fillRect/>
            </a:stretch>
          </p:blipFill>
          <p:spPr>
            <a:xfrm>
              <a:off x="762000" y="3200400"/>
              <a:ext cx="2133600" cy="2143125"/>
            </a:xfrm>
            <a:prstGeom prst="rect">
              <a:avLst/>
            </a:prstGeom>
          </p:spPr>
        </p:pic>
      </p:grpSp>
      <p:sp>
        <p:nvSpPr>
          <p:cNvPr id="7" name="Cloud Callout 6"/>
          <p:cNvSpPr/>
          <p:nvPr/>
        </p:nvSpPr>
        <p:spPr>
          <a:xfrm>
            <a:off x="990600" y="304800"/>
            <a:ext cx="3657600" cy="1524000"/>
          </a:xfrm>
          <a:prstGeom prst="cloudCallout">
            <a:avLst>
              <a:gd name="adj1" fmla="val -27845"/>
              <a:gd name="adj2" fmla="val 96876"/>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Different degrees of complexity</a:t>
            </a:r>
            <a:endParaRPr lang="en-US" sz="2400" dirty="0">
              <a:solidFill>
                <a:schemeClr val="tx1"/>
              </a:solidFill>
            </a:endParaRPr>
          </a:p>
        </p:txBody>
      </p:sp>
      <p:grpSp>
        <p:nvGrpSpPr>
          <p:cNvPr id="14" name="Group 13"/>
          <p:cNvGrpSpPr/>
          <p:nvPr/>
        </p:nvGrpSpPr>
        <p:grpSpPr>
          <a:xfrm>
            <a:off x="7696200" y="1524000"/>
            <a:ext cx="1219200" cy="4267200"/>
            <a:chOff x="7772400" y="1371600"/>
            <a:chExt cx="1219200" cy="4267200"/>
          </a:xfrm>
        </p:grpSpPr>
        <p:pic>
          <p:nvPicPr>
            <p:cNvPr id="80898" name="Picture 2" descr="C:\Users\swagatika\Desktop\swagatika_work\imges_ppt\25.jpg"/>
            <p:cNvPicPr>
              <a:picLocks noChangeAspect="1" noChangeArrowheads="1"/>
            </p:cNvPicPr>
            <p:nvPr/>
          </p:nvPicPr>
          <p:blipFill>
            <a:blip r:embed="rId3"/>
            <a:srcRect/>
            <a:stretch>
              <a:fillRect/>
            </a:stretch>
          </p:blipFill>
          <p:spPr bwMode="auto">
            <a:xfrm>
              <a:off x="7772400" y="4572000"/>
              <a:ext cx="1219200" cy="1066800"/>
            </a:xfrm>
            <a:prstGeom prst="rect">
              <a:avLst/>
            </a:prstGeom>
            <a:noFill/>
            <a:ln>
              <a:solidFill>
                <a:schemeClr val="tx1"/>
              </a:solidFill>
            </a:ln>
          </p:spPr>
        </p:pic>
        <p:pic>
          <p:nvPicPr>
            <p:cNvPr id="80900" name="Picture 4" descr="C:\Users\swagatika\Desktop\swagatika_work\imges_ppt\4.jpg"/>
            <p:cNvPicPr>
              <a:picLocks noChangeAspect="1" noChangeArrowheads="1"/>
            </p:cNvPicPr>
            <p:nvPr/>
          </p:nvPicPr>
          <p:blipFill>
            <a:blip r:embed="rId4"/>
            <a:srcRect/>
            <a:stretch>
              <a:fillRect/>
            </a:stretch>
          </p:blipFill>
          <p:spPr bwMode="auto">
            <a:xfrm>
              <a:off x="7772400" y="2438401"/>
              <a:ext cx="1219200" cy="1143000"/>
            </a:xfrm>
            <a:prstGeom prst="rect">
              <a:avLst/>
            </a:prstGeom>
            <a:noFill/>
            <a:ln>
              <a:solidFill>
                <a:schemeClr val="tx1"/>
              </a:solidFill>
            </a:ln>
          </p:spPr>
        </p:pic>
        <p:pic>
          <p:nvPicPr>
            <p:cNvPr id="80901" name="Picture 5" descr="C:\Users\swagatika\Desktop\swagatika_work\imges_ppt\8.jpg"/>
            <p:cNvPicPr>
              <a:picLocks noChangeAspect="1" noChangeArrowheads="1"/>
            </p:cNvPicPr>
            <p:nvPr/>
          </p:nvPicPr>
          <p:blipFill>
            <a:blip r:embed="rId5"/>
            <a:srcRect/>
            <a:stretch>
              <a:fillRect/>
            </a:stretch>
          </p:blipFill>
          <p:spPr bwMode="auto">
            <a:xfrm>
              <a:off x="7772400" y="3505200"/>
              <a:ext cx="1219200" cy="1066800"/>
            </a:xfrm>
            <a:prstGeom prst="rect">
              <a:avLst/>
            </a:prstGeom>
            <a:noFill/>
            <a:ln>
              <a:solidFill>
                <a:schemeClr val="tx1"/>
              </a:solidFill>
            </a:ln>
          </p:spPr>
        </p:pic>
        <p:pic>
          <p:nvPicPr>
            <p:cNvPr id="80899" name="Picture 3" descr="C:\Users\swagatika\Desktop\swagatika_work\imges_ppt\30.jpg"/>
            <p:cNvPicPr>
              <a:picLocks noChangeAspect="1" noChangeArrowheads="1"/>
            </p:cNvPicPr>
            <p:nvPr/>
          </p:nvPicPr>
          <p:blipFill>
            <a:blip r:embed="rId6"/>
            <a:srcRect/>
            <a:stretch>
              <a:fillRect/>
            </a:stretch>
          </p:blipFill>
          <p:spPr bwMode="auto">
            <a:xfrm>
              <a:off x="7772400" y="1371600"/>
              <a:ext cx="1219200" cy="1066800"/>
            </a:xfrm>
            <a:prstGeom prst="rect">
              <a:avLst/>
            </a:prstGeom>
            <a:noFill/>
            <a:ln>
              <a:solidFill>
                <a:schemeClr val="tx1"/>
              </a:solidFill>
            </a:ln>
          </p:spPr>
        </p:pic>
      </p:grpSp>
      <p:sp>
        <p:nvSpPr>
          <p:cNvPr id="15" name="Rounded Rectangle 14"/>
          <p:cNvSpPr/>
          <p:nvPr/>
        </p:nvSpPr>
        <p:spPr>
          <a:xfrm>
            <a:off x="7620000" y="1371600"/>
            <a:ext cx="1371600" cy="4572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3635"/>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11038</TotalTime>
  <Words>5110</Words>
  <PresentationFormat>On-screen Show (4:3)</PresentationFormat>
  <Paragraphs>875</Paragraphs>
  <Slides>75</Slides>
  <Notes>62</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75</vt:i4>
      </vt:variant>
    </vt:vector>
  </HeadingPairs>
  <TitlesOfParts>
    <vt:vector size="79" baseType="lpstr">
      <vt:lpstr>Office Theme</vt:lpstr>
      <vt:lpstr>Custom Design</vt: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swagatika</cp:lastModifiedBy>
  <cp:revision>527</cp:revision>
  <dcterms:modified xsi:type="dcterms:W3CDTF">2014-08-13T10:42:53Z</dcterms:modified>
</cp:coreProperties>
</file>