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5"/>
  </p:notesMasterIdLst>
  <p:sldIdLst>
    <p:sldId id="357" r:id="rId2"/>
    <p:sldId id="373" r:id="rId3"/>
    <p:sldId id="359" r:id="rId4"/>
    <p:sldId id="375" r:id="rId5"/>
    <p:sldId id="376" r:id="rId6"/>
    <p:sldId id="372" r:id="rId7"/>
    <p:sldId id="382" r:id="rId8"/>
    <p:sldId id="361" r:id="rId9"/>
    <p:sldId id="362" r:id="rId10"/>
    <p:sldId id="363" r:id="rId11"/>
    <p:sldId id="364" r:id="rId12"/>
    <p:sldId id="365" r:id="rId13"/>
    <p:sldId id="360" r:id="rId14"/>
    <p:sldId id="370" r:id="rId15"/>
    <p:sldId id="371" r:id="rId16"/>
    <p:sldId id="256" r:id="rId17"/>
    <p:sldId id="261" r:id="rId18"/>
    <p:sldId id="258" r:id="rId19"/>
    <p:sldId id="259" r:id="rId20"/>
    <p:sldId id="260" r:id="rId21"/>
    <p:sldId id="327" r:id="rId22"/>
    <p:sldId id="263" r:id="rId23"/>
    <p:sldId id="264" r:id="rId24"/>
    <p:sldId id="328" r:id="rId25"/>
    <p:sldId id="329" r:id="rId26"/>
    <p:sldId id="320" r:id="rId27"/>
    <p:sldId id="266" r:id="rId28"/>
    <p:sldId id="330" r:id="rId29"/>
    <p:sldId id="301" r:id="rId30"/>
    <p:sldId id="331" r:id="rId31"/>
    <p:sldId id="268" r:id="rId32"/>
    <p:sldId id="269" r:id="rId33"/>
    <p:sldId id="312" r:id="rId34"/>
    <p:sldId id="270" r:id="rId35"/>
    <p:sldId id="271" r:id="rId36"/>
    <p:sldId id="311" r:id="rId37"/>
    <p:sldId id="272" r:id="rId38"/>
    <p:sldId id="313" r:id="rId39"/>
    <p:sldId id="308" r:id="rId40"/>
    <p:sldId id="315" r:id="rId41"/>
    <p:sldId id="273" r:id="rId42"/>
    <p:sldId id="274" r:id="rId43"/>
    <p:sldId id="275" r:id="rId44"/>
    <p:sldId id="321" r:id="rId45"/>
    <p:sldId id="276" r:id="rId46"/>
    <p:sldId id="277" r:id="rId47"/>
    <p:sldId id="316" r:id="rId48"/>
    <p:sldId id="278" r:id="rId49"/>
    <p:sldId id="285" r:id="rId50"/>
    <p:sldId id="284" r:id="rId51"/>
    <p:sldId id="286" r:id="rId52"/>
    <p:sldId id="279" r:id="rId53"/>
    <p:sldId id="322" r:id="rId54"/>
    <p:sldId id="323" r:id="rId55"/>
    <p:sldId id="317" r:id="rId56"/>
    <p:sldId id="332" r:id="rId57"/>
    <p:sldId id="341" r:id="rId58"/>
    <p:sldId id="342" r:id="rId59"/>
    <p:sldId id="343" r:id="rId60"/>
    <p:sldId id="344" r:id="rId61"/>
    <p:sldId id="345" r:id="rId62"/>
    <p:sldId id="346" r:id="rId63"/>
    <p:sldId id="347" r:id="rId64"/>
    <p:sldId id="348" r:id="rId65"/>
    <p:sldId id="350" r:id="rId66"/>
    <p:sldId id="352" r:id="rId67"/>
    <p:sldId id="384" r:id="rId68"/>
    <p:sldId id="385" r:id="rId69"/>
    <p:sldId id="378" r:id="rId70"/>
    <p:sldId id="379" r:id="rId71"/>
    <p:sldId id="367" r:id="rId72"/>
    <p:sldId id="368" r:id="rId73"/>
    <p:sldId id="369" r:id="rId74"/>
    <p:sldId id="386" r:id="rId75"/>
    <p:sldId id="381" r:id="rId76"/>
    <p:sldId id="377" r:id="rId77"/>
    <p:sldId id="366" r:id="rId78"/>
    <p:sldId id="354" r:id="rId79"/>
    <p:sldId id="355" r:id="rId80"/>
    <p:sldId id="356" r:id="rId81"/>
    <p:sldId id="383" r:id="rId82"/>
    <p:sldId id="387" r:id="rId83"/>
    <p:sldId id="288" r:id="rId8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548" autoAdjust="0"/>
  </p:normalViewPr>
  <p:slideViewPr>
    <p:cSldViewPr>
      <p:cViewPr varScale="1">
        <p:scale>
          <a:sx n="70" d="100"/>
          <a:sy n="70" d="100"/>
        </p:scale>
        <p:origin x="66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35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51.wmf"/><Relationship Id="rId1" Type="http://schemas.openxmlformats.org/officeDocument/2006/relationships/image" Target="../media/image4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36.wmf"/><Relationship Id="rId7" Type="http://schemas.openxmlformats.org/officeDocument/2006/relationships/image" Target="../media/image33.wmf"/><Relationship Id="rId2" Type="http://schemas.openxmlformats.org/officeDocument/2006/relationships/image" Target="../media/image35.wmf"/><Relationship Id="rId1" Type="http://schemas.openxmlformats.org/officeDocument/2006/relationships/image" Target="../media/image4.wmf"/><Relationship Id="rId6" Type="http://schemas.openxmlformats.org/officeDocument/2006/relationships/image" Target="../media/image38.wmf"/><Relationship Id="rId5" Type="http://schemas.openxmlformats.org/officeDocument/2006/relationships/image" Target="../media/image5.wmf"/><Relationship Id="rId4" Type="http://schemas.openxmlformats.org/officeDocument/2006/relationships/image" Target="../media/image39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38.wmf"/><Relationship Id="rId1" Type="http://schemas.openxmlformats.org/officeDocument/2006/relationships/image" Target="../media/image5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36.wmf"/><Relationship Id="rId7" Type="http://schemas.openxmlformats.org/officeDocument/2006/relationships/image" Target="../media/image33.wmf"/><Relationship Id="rId2" Type="http://schemas.openxmlformats.org/officeDocument/2006/relationships/image" Target="../media/image35.wmf"/><Relationship Id="rId1" Type="http://schemas.openxmlformats.org/officeDocument/2006/relationships/image" Target="../media/image4.wmf"/><Relationship Id="rId6" Type="http://schemas.openxmlformats.org/officeDocument/2006/relationships/image" Target="../media/image38.wmf"/><Relationship Id="rId5" Type="http://schemas.openxmlformats.org/officeDocument/2006/relationships/image" Target="../media/image5.wmf"/><Relationship Id="rId4" Type="http://schemas.openxmlformats.org/officeDocument/2006/relationships/image" Target="../media/image39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36.wmf"/><Relationship Id="rId7" Type="http://schemas.openxmlformats.org/officeDocument/2006/relationships/image" Target="../media/image33.wmf"/><Relationship Id="rId2" Type="http://schemas.openxmlformats.org/officeDocument/2006/relationships/image" Target="../media/image35.wmf"/><Relationship Id="rId1" Type="http://schemas.openxmlformats.org/officeDocument/2006/relationships/image" Target="../media/image4.wmf"/><Relationship Id="rId6" Type="http://schemas.openxmlformats.org/officeDocument/2006/relationships/image" Target="../media/image38.wmf"/><Relationship Id="rId5" Type="http://schemas.openxmlformats.org/officeDocument/2006/relationships/image" Target="../media/image5.wmf"/><Relationship Id="rId4" Type="http://schemas.openxmlformats.org/officeDocument/2006/relationships/image" Target="../media/image39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3" Type="http://schemas.openxmlformats.org/officeDocument/2006/relationships/image" Target="../media/image70.wmf"/><Relationship Id="rId7" Type="http://schemas.openxmlformats.org/officeDocument/2006/relationships/image" Target="../media/image74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6" Type="http://schemas.openxmlformats.org/officeDocument/2006/relationships/image" Target="../media/image73.wmf"/><Relationship Id="rId5" Type="http://schemas.openxmlformats.org/officeDocument/2006/relationships/image" Target="../media/image72.wmf"/><Relationship Id="rId10" Type="http://schemas.openxmlformats.org/officeDocument/2006/relationships/image" Target="../media/image77.wmf"/><Relationship Id="rId4" Type="http://schemas.openxmlformats.org/officeDocument/2006/relationships/image" Target="../media/image71.wmf"/><Relationship Id="rId9" Type="http://schemas.openxmlformats.org/officeDocument/2006/relationships/image" Target="../media/image76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69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9.wmf"/><Relationship Id="rId1" Type="http://schemas.openxmlformats.org/officeDocument/2006/relationships/image" Target="../media/image70.wmf"/><Relationship Id="rId4" Type="http://schemas.openxmlformats.org/officeDocument/2006/relationships/image" Target="../media/image77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7" Type="http://schemas.openxmlformats.org/officeDocument/2006/relationships/image" Target="../media/image83.wmf"/><Relationship Id="rId2" Type="http://schemas.openxmlformats.org/officeDocument/2006/relationships/image" Target="../media/image71.wmf"/><Relationship Id="rId1" Type="http://schemas.openxmlformats.org/officeDocument/2006/relationships/image" Target="../media/image80.wmf"/><Relationship Id="rId6" Type="http://schemas.openxmlformats.org/officeDocument/2006/relationships/image" Target="../media/image82.wmf"/><Relationship Id="rId5" Type="http://schemas.openxmlformats.org/officeDocument/2006/relationships/image" Target="../media/image81.wmf"/><Relationship Id="rId4" Type="http://schemas.openxmlformats.org/officeDocument/2006/relationships/image" Target="../media/image74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wmf"/><Relationship Id="rId2" Type="http://schemas.openxmlformats.org/officeDocument/2006/relationships/image" Target="../media/image146.wmf"/><Relationship Id="rId1" Type="http://schemas.openxmlformats.org/officeDocument/2006/relationships/image" Target="../media/image145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14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image" Target="../media/image4.wmf"/><Relationship Id="rId7" Type="http://schemas.openxmlformats.org/officeDocument/2006/relationships/image" Target="../media/image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36.wmf"/><Relationship Id="rId7" Type="http://schemas.openxmlformats.org/officeDocument/2006/relationships/image" Target="../media/image33.wmf"/><Relationship Id="rId2" Type="http://schemas.openxmlformats.org/officeDocument/2006/relationships/image" Target="../media/image35.wmf"/><Relationship Id="rId1" Type="http://schemas.openxmlformats.org/officeDocument/2006/relationships/image" Target="../media/image4.wmf"/><Relationship Id="rId6" Type="http://schemas.openxmlformats.org/officeDocument/2006/relationships/image" Target="../media/image38.wmf"/><Relationship Id="rId5" Type="http://schemas.openxmlformats.org/officeDocument/2006/relationships/image" Target="../media/image5.wmf"/><Relationship Id="rId4" Type="http://schemas.openxmlformats.org/officeDocument/2006/relationships/image" Target="../media/image3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6" Type="http://schemas.openxmlformats.org/officeDocument/2006/relationships/image" Target="../media/image4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36.wmf"/><Relationship Id="rId7" Type="http://schemas.openxmlformats.org/officeDocument/2006/relationships/image" Target="../media/image33.wmf"/><Relationship Id="rId2" Type="http://schemas.openxmlformats.org/officeDocument/2006/relationships/image" Target="../media/image35.wmf"/><Relationship Id="rId1" Type="http://schemas.openxmlformats.org/officeDocument/2006/relationships/image" Target="../media/image4.wmf"/><Relationship Id="rId6" Type="http://schemas.openxmlformats.org/officeDocument/2006/relationships/image" Target="../media/image38.wmf"/><Relationship Id="rId5" Type="http://schemas.openxmlformats.org/officeDocument/2006/relationships/image" Target="../media/image5.wmf"/><Relationship Id="rId4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BDC774-BA58-4C04-8194-618250B98195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F30677-D22C-4A79-8DBC-C7CE3A6228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480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30677-D22C-4A79-8DBC-C7CE3A6228A2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1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F969-BB18-49DD-8D49-77957A8AFF5D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3531-981A-4F30-AC1F-12FCAAC15C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F969-BB18-49DD-8D49-77957A8AFF5D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3531-981A-4F30-AC1F-12FCAAC15C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F969-BB18-49DD-8D49-77957A8AFF5D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3531-981A-4F30-AC1F-12FCAAC15C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F969-BB18-49DD-8D49-77957A8AFF5D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3531-981A-4F30-AC1F-12FCAAC15C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F969-BB18-49DD-8D49-77957A8AFF5D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3531-981A-4F30-AC1F-12FCAAC15C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F969-BB18-49DD-8D49-77957A8AFF5D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3531-981A-4F30-AC1F-12FCAAC15C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F969-BB18-49DD-8D49-77957A8AFF5D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3531-981A-4F30-AC1F-12FCAAC15C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F969-BB18-49DD-8D49-77957A8AFF5D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3531-981A-4F30-AC1F-12FCAAC15C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F969-BB18-49DD-8D49-77957A8AFF5D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3531-981A-4F30-AC1F-12FCAAC15C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F969-BB18-49DD-8D49-77957A8AFF5D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3531-981A-4F30-AC1F-12FCAAC15C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7935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762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6553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7F969-BB18-49DD-8D49-77957A8AFF5D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6553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6553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43531-981A-4F30-AC1F-12FCAAC15C7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-18365" y="120939"/>
            <a:ext cx="8881315" cy="6660861"/>
            <a:chOff x="-18365" y="164860"/>
            <a:chExt cx="8881315" cy="6660861"/>
          </a:xfrm>
        </p:grpSpPr>
        <p:pic>
          <p:nvPicPr>
            <p:cNvPr id="8" name="Picture 7" descr="cvitLogo.png"/>
            <p:cNvPicPr>
              <a:picLocks noChangeAspect="1"/>
            </p:cNvPicPr>
            <p:nvPr userDrawn="1"/>
          </p:nvPicPr>
          <p:blipFill>
            <a:blip r:embed="rId13" cstate="print"/>
            <a:stretch>
              <a:fillRect/>
            </a:stretch>
          </p:blipFill>
          <p:spPr>
            <a:xfrm>
              <a:off x="174900" y="164860"/>
              <a:ext cx="646482" cy="640080"/>
            </a:xfrm>
            <a:prstGeom prst="rect">
              <a:avLst/>
            </a:prstGeom>
          </p:spPr>
        </p:pic>
        <p:cxnSp>
          <p:nvCxnSpPr>
            <p:cNvPr id="9" name="Straight Connector 8"/>
            <p:cNvCxnSpPr/>
            <p:nvPr userDrawn="1"/>
          </p:nvCxnSpPr>
          <p:spPr>
            <a:xfrm>
              <a:off x="914400" y="252350"/>
              <a:ext cx="685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 userDrawn="1"/>
          </p:nvCxnSpPr>
          <p:spPr>
            <a:xfrm>
              <a:off x="912425" y="307977"/>
              <a:ext cx="5224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 userDrawn="1"/>
          </p:nvCxnSpPr>
          <p:spPr>
            <a:xfrm>
              <a:off x="910450" y="377252"/>
              <a:ext cx="34854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Picture 11" descr="iiitLogo1.jpg"/>
            <p:cNvPicPr>
              <a:picLocks noChangeAspect="1"/>
            </p:cNvPicPr>
            <p:nvPr userDrawn="1"/>
          </p:nvPicPr>
          <p:blipFill>
            <a:blip r:embed="rId14" cstate="print"/>
            <a:stretch>
              <a:fillRect/>
            </a:stretch>
          </p:blipFill>
          <p:spPr>
            <a:xfrm>
              <a:off x="7946974" y="199900"/>
              <a:ext cx="915976" cy="640080"/>
            </a:xfrm>
            <a:prstGeom prst="rect">
              <a:avLst/>
            </a:prstGeom>
          </p:spPr>
        </p:pic>
        <p:cxnSp>
          <p:nvCxnSpPr>
            <p:cNvPr id="13" name="Straight Connector 12"/>
            <p:cNvCxnSpPr/>
            <p:nvPr userDrawn="1"/>
          </p:nvCxnSpPr>
          <p:spPr>
            <a:xfrm rot="5400000">
              <a:off x="-2578744" y="3715376"/>
              <a:ext cx="566928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 userDrawn="1"/>
          </p:nvSpPr>
          <p:spPr>
            <a:xfrm>
              <a:off x="-18365" y="4993944"/>
              <a:ext cx="369332" cy="1831777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l"/>
              <a:r>
                <a:rPr lang="en-US" sz="1200" dirty="0" smtClean="0">
                  <a:latin typeface="Arabic Typesetting" pitchFamily="66" charset="-78"/>
                  <a:cs typeface="Arabic Typesetting" pitchFamily="66" charset="-78"/>
                </a:rPr>
                <a:t>IIIT Hyderabad</a:t>
              </a:r>
              <a:endParaRPr lang="en-US" sz="1200" dirty="0">
                <a:latin typeface="Arabic Typesetting" pitchFamily="66" charset="-78"/>
                <a:cs typeface="Arabic Typesetting" pitchFamily="66" charset="-78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Sushma\Dropbox\PReMI%20Presentation\Video_ppt\baby.mp4" TargetMode="External"/><Relationship Id="rId1" Type="http://schemas.microsoft.com/office/2007/relationships/media" Target="file:///C:\Users\Sushma\Dropbox\PReMI%20Presentation\Video_ppt\baby.mp4" TargetMode="Externa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Sushma\Dropbox\PReMI%20Presentation\Video_ppt\baby_result.avi" TargetMode="External"/><Relationship Id="rId1" Type="http://schemas.microsoft.com/office/2007/relationships/media" Target="file:///C:\Users\Sushma\Dropbox\PReMI%20Presentation\Video_ppt\baby_result.avi" TargetMode="Externa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media" Target="file:///W:\thesisPresentation\PReMI%20Presentation\Video_ppt\OriginalSwingSet.wmv" TargetMode="External"/><Relationship Id="rId7" Type="http://schemas.openxmlformats.org/officeDocument/2006/relationships/image" Target="../media/image22.png"/><Relationship Id="rId2" Type="http://schemas.openxmlformats.org/officeDocument/2006/relationships/video" Target="file:///W:\thesisPresentation\PReMI%20Presentation\Video_ppt\MagSwingSet.wmv" TargetMode="External"/><Relationship Id="rId1" Type="http://schemas.microsoft.com/office/2007/relationships/media" Target="file:///W:\thesisPresentation\PReMI%20Presentation\Video_ppt\MagSwingSet.wmv" TargetMode="External"/><Relationship Id="rId6" Type="http://schemas.openxmlformats.org/officeDocument/2006/relationships/image" Target="../media/image21.png"/><Relationship Id="rId5" Type="http://schemas.openxmlformats.org/officeDocument/2006/relationships/slideLayout" Target="../slideLayouts/slideLayout2.xml"/><Relationship Id="rId4" Type="http://schemas.openxmlformats.org/officeDocument/2006/relationships/video" Target="file:///W:\thesisPresentation\PReMI%20Presentation\Video_ppt\OriginalSwingSet.wmv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Sushma\Dropbox\PReMI%20Presentation\Video_ppt\subway_2.wmv" TargetMode="External"/><Relationship Id="rId1" Type="http://schemas.microsoft.com/office/2007/relationships/media" Target="file:///C:\Users\Sushma\Dropbox\PReMI%20Presentation\Video_ppt\subway_2.wmv" TargetMode="Externa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4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oleObject" Target="../embeddings/oleObject5.bin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0.png"/><Relationship Id="rId4" Type="http://schemas.openxmlformats.org/officeDocument/2006/relationships/image" Target="../media/image2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2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13.bin"/><Relationship Id="rId18" Type="http://schemas.openxmlformats.org/officeDocument/2006/relationships/image" Target="../media/image38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36.wmf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4.bin"/><Relationship Id="rId10" Type="http://schemas.openxmlformats.org/officeDocument/2006/relationships/image" Target="../media/image35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37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21.bin"/><Relationship Id="rId18" Type="http://schemas.openxmlformats.org/officeDocument/2006/relationships/image" Target="../media/image34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2.bin"/><Relationship Id="rId10" Type="http://schemas.openxmlformats.org/officeDocument/2006/relationships/image" Target="../media/image39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38.w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41.wmf"/><Relationship Id="rId18" Type="http://schemas.openxmlformats.org/officeDocument/2006/relationships/oleObject" Target="../embeddings/oleObject28.bin"/><Relationship Id="rId3" Type="http://schemas.openxmlformats.org/officeDocument/2006/relationships/image" Target="../media/image6.png"/><Relationship Id="rId21" Type="http://schemas.openxmlformats.org/officeDocument/2006/relationships/image" Target="../media/image4.wmf"/><Relationship Id="rId7" Type="http://schemas.openxmlformats.org/officeDocument/2006/relationships/image" Target="../media/image48.png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43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29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47.png"/><Relationship Id="rId11" Type="http://schemas.openxmlformats.org/officeDocument/2006/relationships/image" Target="../media/image40.wmf"/><Relationship Id="rId5" Type="http://schemas.openxmlformats.org/officeDocument/2006/relationships/image" Target="../media/image46.png"/><Relationship Id="rId15" Type="http://schemas.openxmlformats.org/officeDocument/2006/relationships/image" Target="../media/image42.wmf"/><Relationship Id="rId10" Type="http://schemas.openxmlformats.org/officeDocument/2006/relationships/oleObject" Target="../embeddings/oleObject24.bin"/><Relationship Id="rId19" Type="http://schemas.openxmlformats.org/officeDocument/2006/relationships/image" Target="../media/image44.wmf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oleObject" Target="../embeddings/oleObject26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35.bin"/><Relationship Id="rId18" Type="http://schemas.openxmlformats.org/officeDocument/2006/relationships/image" Target="../media/image34.w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31.bin"/><Relationship Id="rId15" Type="http://schemas.openxmlformats.org/officeDocument/2006/relationships/oleObject" Target="../embeddings/oleObject36.bin"/><Relationship Id="rId10" Type="http://schemas.openxmlformats.org/officeDocument/2006/relationships/image" Target="../media/image39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33.bin"/><Relationship Id="rId14" Type="http://schemas.openxmlformats.org/officeDocument/2006/relationships/image" Target="../media/image38.w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image" Target="../media/image9.png"/><Relationship Id="rId3" Type="http://schemas.openxmlformats.org/officeDocument/2006/relationships/oleObject" Target="../embeddings/oleObject38.bin"/><Relationship Id="rId7" Type="http://schemas.openxmlformats.org/officeDocument/2006/relationships/image" Target="../media/image51.wmf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5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41.bin"/><Relationship Id="rId14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47.bin"/><Relationship Id="rId18" Type="http://schemas.openxmlformats.org/officeDocument/2006/relationships/image" Target="../media/image34.wmf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4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wmf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46.bin"/><Relationship Id="rId5" Type="http://schemas.openxmlformats.org/officeDocument/2006/relationships/oleObject" Target="../embeddings/oleObject43.bin"/><Relationship Id="rId15" Type="http://schemas.openxmlformats.org/officeDocument/2006/relationships/oleObject" Target="../embeddings/oleObject48.bin"/><Relationship Id="rId10" Type="http://schemas.openxmlformats.org/officeDocument/2006/relationships/image" Target="../media/image39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45.bin"/><Relationship Id="rId14" Type="http://schemas.openxmlformats.org/officeDocument/2006/relationships/image" Target="../media/image38.w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oleObject" Target="../embeddings/oleObject50.bin"/><Relationship Id="rId7" Type="http://schemas.openxmlformats.org/officeDocument/2006/relationships/image" Target="../media/image9.png"/><Relationship Id="rId12" Type="http://schemas.openxmlformats.org/officeDocument/2006/relationships/image" Target="../media/image5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8.png"/><Relationship Id="rId11" Type="http://schemas.openxmlformats.org/officeDocument/2006/relationships/oleObject" Target="../embeddings/oleObject52.bin"/><Relationship Id="rId5" Type="http://schemas.openxmlformats.org/officeDocument/2006/relationships/image" Target="../media/image7.png"/><Relationship Id="rId10" Type="http://schemas.openxmlformats.org/officeDocument/2006/relationships/image" Target="../media/image3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5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4.wmf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8.png"/><Relationship Id="rId5" Type="http://schemas.openxmlformats.org/officeDocument/2006/relationships/image" Target="../media/image3.wmf"/><Relationship Id="rId10" Type="http://schemas.openxmlformats.org/officeDocument/2006/relationships/image" Target="../media/image7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w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58.bin"/><Relationship Id="rId18" Type="http://schemas.openxmlformats.org/officeDocument/2006/relationships/image" Target="../media/image34.wmf"/><Relationship Id="rId3" Type="http://schemas.openxmlformats.org/officeDocument/2006/relationships/oleObject" Target="../embeddings/oleObject53.bin"/><Relationship Id="rId7" Type="http://schemas.openxmlformats.org/officeDocument/2006/relationships/oleObject" Target="../embeddings/oleObject55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57.bin"/><Relationship Id="rId5" Type="http://schemas.openxmlformats.org/officeDocument/2006/relationships/oleObject" Target="../embeddings/oleObject54.bin"/><Relationship Id="rId15" Type="http://schemas.openxmlformats.org/officeDocument/2006/relationships/oleObject" Target="../embeddings/oleObject59.bin"/><Relationship Id="rId10" Type="http://schemas.openxmlformats.org/officeDocument/2006/relationships/image" Target="../media/image39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56.bin"/><Relationship Id="rId14" Type="http://schemas.openxmlformats.org/officeDocument/2006/relationships/image" Target="../media/image38.w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54.w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53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55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56.w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57.wmf"/><Relationship Id="rId4" Type="http://schemas.openxmlformats.org/officeDocument/2006/relationships/oleObject" Target="../embeddings/oleObject65.bin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71.bin"/><Relationship Id="rId18" Type="http://schemas.openxmlformats.org/officeDocument/2006/relationships/image" Target="../media/image34.wmf"/><Relationship Id="rId3" Type="http://schemas.openxmlformats.org/officeDocument/2006/relationships/oleObject" Target="../embeddings/oleObject66.bin"/><Relationship Id="rId7" Type="http://schemas.openxmlformats.org/officeDocument/2006/relationships/oleObject" Target="../embeddings/oleObject68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73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wmf"/><Relationship Id="rId1" Type="http://schemas.openxmlformats.org/officeDocument/2006/relationships/vmlDrawing" Target="../drawings/vmlDrawing18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70.bin"/><Relationship Id="rId5" Type="http://schemas.openxmlformats.org/officeDocument/2006/relationships/oleObject" Target="../embeddings/oleObject67.bin"/><Relationship Id="rId15" Type="http://schemas.openxmlformats.org/officeDocument/2006/relationships/oleObject" Target="../embeddings/oleObject72.bin"/><Relationship Id="rId10" Type="http://schemas.openxmlformats.org/officeDocument/2006/relationships/image" Target="../media/image39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69.bin"/><Relationship Id="rId14" Type="http://schemas.openxmlformats.org/officeDocument/2006/relationships/image" Target="../media/image38.w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media" Target="file:///C:\Users\Sushma\Dropbox\PReMI%20Presentation\Video_ppt\shadow_result.avi" TargetMode="External"/><Relationship Id="rId7" Type="http://schemas.openxmlformats.org/officeDocument/2006/relationships/image" Target="../media/image59.png"/><Relationship Id="rId2" Type="http://schemas.openxmlformats.org/officeDocument/2006/relationships/video" Target="file:///C:\Users\Sushma\Dropbox\PReMI%20Presentation\Video_ppt\shadow.mp4" TargetMode="External"/><Relationship Id="rId1" Type="http://schemas.microsoft.com/office/2007/relationships/media" Target="file:///C:\Users\Sushma\Dropbox\PReMI%20Presentation\Video_ppt\shadow.mp4" TargetMode="External"/><Relationship Id="rId6" Type="http://schemas.openxmlformats.org/officeDocument/2006/relationships/image" Target="../media/image58.png"/><Relationship Id="rId5" Type="http://schemas.openxmlformats.org/officeDocument/2006/relationships/slideLayout" Target="../slideLayouts/slideLayout2.xml"/><Relationship Id="rId4" Type="http://schemas.openxmlformats.org/officeDocument/2006/relationships/video" Target="file:///C:\Users\Sushma\Dropbox\PReMI%20Presentation\Video_ppt\shadow_result.avi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07/relationships/media" Target="file:///C:\Users\Sushma\Dropbox\PReMI%20Presentation\Video_ppt\wrist_result.avi" TargetMode="External"/><Relationship Id="rId7" Type="http://schemas.openxmlformats.org/officeDocument/2006/relationships/image" Target="../media/image61.png"/><Relationship Id="rId2" Type="http://schemas.openxmlformats.org/officeDocument/2006/relationships/video" Target="file:///C:\Users\Sushma\Dropbox\PReMI%20Presentation\Video_ppt\wrist.mp4" TargetMode="External"/><Relationship Id="rId1" Type="http://schemas.microsoft.com/office/2007/relationships/media" Target="file:///C:\Users\Sushma\Dropbox\PReMI%20Presentation\Video_ppt\wrist.mp4" TargetMode="External"/><Relationship Id="rId6" Type="http://schemas.openxmlformats.org/officeDocument/2006/relationships/image" Target="../media/image60.png"/><Relationship Id="rId5" Type="http://schemas.openxmlformats.org/officeDocument/2006/relationships/slideLayout" Target="../slideLayouts/slideLayout2.xml"/><Relationship Id="rId4" Type="http://schemas.openxmlformats.org/officeDocument/2006/relationships/video" Target="file:///C:\Users\Sushma\Dropbox\PReMI%20Presentation\Video_ppt\wrist_result.avi" TargetMode="Externa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64.w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wmf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13" Type="http://schemas.openxmlformats.org/officeDocument/2006/relationships/oleObject" Target="../embeddings/oleObject81.bin"/><Relationship Id="rId18" Type="http://schemas.openxmlformats.org/officeDocument/2006/relationships/image" Target="../media/image75.wmf"/><Relationship Id="rId3" Type="http://schemas.openxmlformats.org/officeDocument/2006/relationships/oleObject" Target="../embeddings/oleObject76.bin"/><Relationship Id="rId21" Type="http://schemas.openxmlformats.org/officeDocument/2006/relationships/image" Target="../media/image76.wmf"/><Relationship Id="rId7" Type="http://schemas.openxmlformats.org/officeDocument/2006/relationships/oleObject" Target="../embeddings/oleObject78.bin"/><Relationship Id="rId12" Type="http://schemas.openxmlformats.org/officeDocument/2006/relationships/image" Target="../media/image72.wmf"/><Relationship Id="rId17" Type="http://schemas.openxmlformats.org/officeDocument/2006/relationships/oleObject" Target="../embeddings/oleObject83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4.wmf"/><Relationship Id="rId20" Type="http://schemas.openxmlformats.org/officeDocument/2006/relationships/oleObject" Target="../embeddings/oleObject85.bin"/><Relationship Id="rId1" Type="http://schemas.openxmlformats.org/officeDocument/2006/relationships/vmlDrawing" Target="../drawings/vmlDrawing21.vml"/><Relationship Id="rId6" Type="http://schemas.openxmlformats.org/officeDocument/2006/relationships/image" Target="../media/image69.wmf"/><Relationship Id="rId11" Type="http://schemas.openxmlformats.org/officeDocument/2006/relationships/oleObject" Target="../embeddings/oleObject80.bin"/><Relationship Id="rId5" Type="http://schemas.openxmlformats.org/officeDocument/2006/relationships/oleObject" Target="../embeddings/oleObject77.bin"/><Relationship Id="rId15" Type="http://schemas.openxmlformats.org/officeDocument/2006/relationships/oleObject" Target="../embeddings/oleObject82.bin"/><Relationship Id="rId23" Type="http://schemas.openxmlformats.org/officeDocument/2006/relationships/image" Target="../media/image77.wmf"/><Relationship Id="rId10" Type="http://schemas.openxmlformats.org/officeDocument/2006/relationships/image" Target="../media/image71.wmf"/><Relationship Id="rId19" Type="http://schemas.openxmlformats.org/officeDocument/2006/relationships/oleObject" Target="../embeddings/oleObject84.bin"/><Relationship Id="rId4" Type="http://schemas.openxmlformats.org/officeDocument/2006/relationships/image" Target="../media/image68.wmf"/><Relationship Id="rId9" Type="http://schemas.openxmlformats.org/officeDocument/2006/relationships/oleObject" Target="../embeddings/oleObject79.bin"/><Relationship Id="rId14" Type="http://schemas.openxmlformats.org/officeDocument/2006/relationships/image" Target="../media/image73.wmf"/><Relationship Id="rId22" Type="http://schemas.openxmlformats.org/officeDocument/2006/relationships/oleObject" Target="../embeddings/oleObject86.bin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oleObject" Target="../embeddings/oleObject87.bin"/><Relationship Id="rId7" Type="http://schemas.openxmlformats.org/officeDocument/2006/relationships/oleObject" Target="../embeddings/oleObject8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77.wmf"/><Relationship Id="rId5" Type="http://schemas.openxmlformats.org/officeDocument/2006/relationships/oleObject" Target="../embeddings/oleObject88.bin"/><Relationship Id="rId4" Type="http://schemas.openxmlformats.org/officeDocument/2006/relationships/image" Target="../media/image69.wmf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3" Type="http://schemas.openxmlformats.org/officeDocument/2006/relationships/oleObject" Target="../embeddings/oleObject90.bin"/><Relationship Id="rId7" Type="http://schemas.openxmlformats.org/officeDocument/2006/relationships/oleObject" Target="../embeddings/oleObject9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79.wmf"/><Relationship Id="rId5" Type="http://schemas.openxmlformats.org/officeDocument/2006/relationships/oleObject" Target="../embeddings/oleObject91.bin"/><Relationship Id="rId10" Type="http://schemas.openxmlformats.org/officeDocument/2006/relationships/image" Target="../media/image77.wmf"/><Relationship Id="rId4" Type="http://schemas.openxmlformats.org/officeDocument/2006/relationships/image" Target="../media/image70.wmf"/><Relationship Id="rId9" Type="http://schemas.openxmlformats.org/officeDocument/2006/relationships/oleObject" Target="../embeddings/oleObject93.bin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6.bin"/><Relationship Id="rId13" Type="http://schemas.openxmlformats.org/officeDocument/2006/relationships/image" Target="../media/image81.wmf"/><Relationship Id="rId3" Type="http://schemas.openxmlformats.org/officeDocument/2006/relationships/image" Target="../media/image84.png"/><Relationship Id="rId7" Type="http://schemas.openxmlformats.org/officeDocument/2006/relationships/image" Target="../media/image71.wmf"/><Relationship Id="rId12" Type="http://schemas.openxmlformats.org/officeDocument/2006/relationships/oleObject" Target="../embeddings/oleObject98.bin"/><Relationship Id="rId17" Type="http://schemas.openxmlformats.org/officeDocument/2006/relationships/image" Target="../media/image83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00.bin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95.bin"/><Relationship Id="rId11" Type="http://schemas.openxmlformats.org/officeDocument/2006/relationships/image" Target="../media/image74.wmf"/><Relationship Id="rId5" Type="http://schemas.openxmlformats.org/officeDocument/2006/relationships/image" Target="../media/image80.wmf"/><Relationship Id="rId15" Type="http://schemas.openxmlformats.org/officeDocument/2006/relationships/image" Target="../media/image82.wmf"/><Relationship Id="rId10" Type="http://schemas.openxmlformats.org/officeDocument/2006/relationships/oleObject" Target="../embeddings/oleObject97.bin"/><Relationship Id="rId4" Type="http://schemas.openxmlformats.org/officeDocument/2006/relationships/oleObject" Target="../embeddings/oleObject94.bin"/><Relationship Id="rId9" Type="http://schemas.openxmlformats.org/officeDocument/2006/relationships/image" Target="../media/image72.wmf"/><Relationship Id="rId14" Type="http://schemas.openxmlformats.org/officeDocument/2006/relationships/oleObject" Target="../embeddings/oleObject99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0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6.png"/><Relationship Id="rId18" Type="http://schemas.openxmlformats.org/officeDocument/2006/relationships/image" Target="../media/image101.png"/><Relationship Id="rId26" Type="http://schemas.openxmlformats.org/officeDocument/2006/relationships/image" Target="../media/image109.png"/><Relationship Id="rId39" Type="http://schemas.openxmlformats.org/officeDocument/2006/relationships/image" Target="../media/image122.png"/><Relationship Id="rId21" Type="http://schemas.openxmlformats.org/officeDocument/2006/relationships/image" Target="../media/image104.png"/><Relationship Id="rId34" Type="http://schemas.openxmlformats.org/officeDocument/2006/relationships/image" Target="../media/image117.png"/><Relationship Id="rId42" Type="http://schemas.openxmlformats.org/officeDocument/2006/relationships/image" Target="../media/image125.png"/><Relationship Id="rId7" Type="http://schemas.openxmlformats.org/officeDocument/2006/relationships/image" Target="../media/image90.png"/><Relationship Id="rId2" Type="http://schemas.openxmlformats.org/officeDocument/2006/relationships/image" Target="../media/image85.png"/><Relationship Id="rId16" Type="http://schemas.openxmlformats.org/officeDocument/2006/relationships/image" Target="../media/image99.png"/><Relationship Id="rId20" Type="http://schemas.openxmlformats.org/officeDocument/2006/relationships/image" Target="../media/image103.png"/><Relationship Id="rId29" Type="http://schemas.openxmlformats.org/officeDocument/2006/relationships/image" Target="../media/image112.png"/><Relationship Id="rId41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11" Type="http://schemas.openxmlformats.org/officeDocument/2006/relationships/image" Target="../media/image94.png"/><Relationship Id="rId24" Type="http://schemas.openxmlformats.org/officeDocument/2006/relationships/image" Target="../media/image107.png"/><Relationship Id="rId32" Type="http://schemas.openxmlformats.org/officeDocument/2006/relationships/image" Target="../media/image115.png"/><Relationship Id="rId37" Type="http://schemas.openxmlformats.org/officeDocument/2006/relationships/image" Target="../media/image120.png"/><Relationship Id="rId40" Type="http://schemas.openxmlformats.org/officeDocument/2006/relationships/image" Target="../media/image123.png"/><Relationship Id="rId5" Type="http://schemas.openxmlformats.org/officeDocument/2006/relationships/image" Target="../media/image88.png"/><Relationship Id="rId15" Type="http://schemas.openxmlformats.org/officeDocument/2006/relationships/image" Target="../media/image98.png"/><Relationship Id="rId23" Type="http://schemas.openxmlformats.org/officeDocument/2006/relationships/image" Target="../media/image106.png"/><Relationship Id="rId28" Type="http://schemas.openxmlformats.org/officeDocument/2006/relationships/image" Target="../media/image111.png"/><Relationship Id="rId36" Type="http://schemas.openxmlformats.org/officeDocument/2006/relationships/image" Target="../media/image119.png"/><Relationship Id="rId10" Type="http://schemas.openxmlformats.org/officeDocument/2006/relationships/image" Target="../media/image93.png"/><Relationship Id="rId19" Type="http://schemas.openxmlformats.org/officeDocument/2006/relationships/image" Target="../media/image102.png"/><Relationship Id="rId31" Type="http://schemas.openxmlformats.org/officeDocument/2006/relationships/image" Target="../media/image114.png"/><Relationship Id="rId44" Type="http://schemas.openxmlformats.org/officeDocument/2006/relationships/image" Target="../media/image1270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Relationship Id="rId14" Type="http://schemas.openxmlformats.org/officeDocument/2006/relationships/image" Target="../media/image97.png"/><Relationship Id="rId22" Type="http://schemas.openxmlformats.org/officeDocument/2006/relationships/image" Target="../media/image105.png"/><Relationship Id="rId27" Type="http://schemas.openxmlformats.org/officeDocument/2006/relationships/image" Target="../media/image110.png"/><Relationship Id="rId30" Type="http://schemas.openxmlformats.org/officeDocument/2006/relationships/image" Target="../media/image113.png"/><Relationship Id="rId35" Type="http://schemas.openxmlformats.org/officeDocument/2006/relationships/image" Target="../media/image118.png"/><Relationship Id="rId43" Type="http://schemas.openxmlformats.org/officeDocument/2006/relationships/image" Target="../media/image1260.png"/><Relationship Id="rId8" Type="http://schemas.openxmlformats.org/officeDocument/2006/relationships/image" Target="../media/image91.png"/><Relationship Id="rId3" Type="http://schemas.openxmlformats.org/officeDocument/2006/relationships/image" Target="../media/image86.png"/><Relationship Id="rId12" Type="http://schemas.openxmlformats.org/officeDocument/2006/relationships/image" Target="../media/image95.png"/><Relationship Id="rId17" Type="http://schemas.openxmlformats.org/officeDocument/2006/relationships/image" Target="../media/image100.png"/><Relationship Id="rId25" Type="http://schemas.openxmlformats.org/officeDocument/2006/relationships/image" Target="../media/image108.png"/><Relationship Id="rId33" Type="http://schemas.openxmlformats.org/officeDocument/2006/relationships/image" Target="../media/image116.png"/><Relationship Id="rId38" Type="http://schemas.openxmlformats.org/officeDocument/2006/relationships/image" Target="../media/image121.png"/></Relationships>
</file>

<file path=ppt/slides/_rels/slide7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1.png"/><Relationship Id="rId18" Type="http://schemas.openxmlformats.org/officeDocument/2006/relationships/image" Target="../media/image106.png"/><Relationship Id="rId26" Type="http://schemas.openxmlformats.org/officeDocument/2006/relationships/image" Target="../media/image114.png"/><Relationship Id="rId39" Type="http://schemas.openxmlformats.org/officeDocument/2006/relationships/image" Target="../media/image128.png"/><Relationship Id="rId21" Type="http://schemas.openxmlformats.org/officeDocument/2006/relationships/image" Target="../media/image109.png"/><Relationship Id="rId34" Type="http://schemas.openxmlformats.org/officeDocument/2006/relationships/image" Target="../media/image122.png"/><Relationship Id="rId42" Type="http://schemas.openxmlformats.org/officeDocument/2006/relationships/image" Target="../media/image131.png"/><Relationship Id="rId7" Type="http://schemas.openxmlformats.org/officeDocument/2006/relationships/image" Target="../media/image90.png"/><Relationship Id="rId2" Type="http://schemas.openxmlformats.org/officeDocument/2006/relationships/image" Target="../media/image126.png"/><Relationship Id="rId16" Type="http://schemas.openxmlformats.org/officeDocument/2006/relationships/image" Target="../media/image104.png"/><Relationship Id="rId20" Type="http://schemas.openxmlformats.org/officeDocument/2006/relationships/image" Target="../media/image108.png"/><Relationship Id="rId29" Type="http://schemas.openxmlformats.org/officeDocument/2006/relationships/image" Target="../media/image117.png"/><Relationship Id="rId41" Type="http://schemas.openxmlformats.org/officeDocument/2006/relationships/image" Target="../media/image1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11" Type="http://schemas.openxmlformats.org/officeDocument/2006/relationships/image" Target="../media/image99.png"/><Relationship Id="rId24" Type="http://schemas.openxmlformats.org/officeDocument/2006/relationships/image" Target="../media/image112.png"/><Relationship Id="rId32" Type="http://schemas.openxmlformats.org/officeDocument/2006/relationships/image" Target="../media/image120.png"/><Relationship Id="rId37" Type="http://schemas.openxmlformats.org/officeDocument/2006/relationships/image" Target="../media/image125.png"/><Relationship Id="rId40" Type="http://schemas.openxmlformats.org/officeDocument/2006/relationships/image" Target="../media/image129.png"/><Relationship Id="rId5" Type="http://schemas.openxmlformats.org/officeDocument/2006/relationships/image" Target="../media/image88.png"/><Relationship Id="rId15" Type="http://schemas.openxmlformats.org/officeDocument/2006/relationships/image" Target="../media/image103.png"/><Relationship Id="rId23" Type="http://schemas.openxmlformats.org/officeDocument/2006/relationships/image" Target="../media/image111.png"/><Relationship Id="rId28" Type="http://schemas.openxmlformats.org/officeDocument/2006/relationships/image" Target="../media/image116.png"/><Relationship Id="rId36" Type="http://schemas.openxmlformats.org/officeDocument/2006/relationships/image" Target="../media/image124.png"/><Relationship Id="rId10" Type="http://schemas.openxmlformats.org/officeDocument/2006/relationships/image" Target="../media/image98.png"/><Relationship Id="rId19" Type="http://schemas.openxmlformats.org/officeDocument/2006/relationships/image" Target="../media/image107.png"/><Relationship Id="rId31" Type="http://schemas.openxmlformats.org/officeDocument/2006/relationships/image" Target="../media/image119.png"/><Relationship Id="rId44" Type="http://schemas.openxmlformats.org/officeDocument/2006/relationships/image" Target="../media/image135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Relationship Id="rId14" Type="http://schemas.openxmlformats.org/officeDocument/2006/relationships/image" Target="../media/image102.png"/><Relationship Id="rId22" Type="http://schemas.openxmlformats.org/officeDocument/2006/relationships/image" Target="../media/image110.png"/><Relationship Id="rId27" Type="http://schemas.openxmlformats.org/officeDocument/2006/relationships/image" Target="../media/image115.png"/><Relationship Id="rId30" Type="http://schemas.openxmlformats.org/officeDocument/2006/relationships/image" Target="../media/image118.png"/><Relationship Id="rId35" Type="http://schemas.openxmlformats.org/officeDocument/2006/relationships/image" Target="../media/image123.png"/><Relationship Id="rId43" Type="http://schemas.openxmlformats.org/officeDocument/2006/relationships/image" Target="../media/image1340.png"/><Relationship Id="rId8" Type="http://schemas.openxmlformats.org/officeDocument/2006/relationships/image" Target="../media/image91.png"/><Relationship Id="rId3" Type="http://schemas.openxmlformats.org/officeDocument/2006/relationships/image" Target="../media/image86.png"/><Relationship Id="rId12" Type="http://schemas.openxmlformats.org/officeDocument/2006/relationships/image" Target="../media/image100.png"/><Relationship Id="rId17" Type="http://schemas.openxmlformats.org/officeDocument/2006/relationships/image" Target="../media/image105.png"/><Relationship Id="rId25" Type="http://schemas.openxmlformats.org/officeDocument/2006/relationships/image" Target="../media/image113.png"/><Relationship Id="rId33" Type="http://schemas.openxmlformats.org/officeDocument/2006/relationships/image" Target="../media/image121.png"/><Relationship Id="rId38" Type="http://schemas.openxmlformats.org/officeDocument/2006/relationships/image" Target="../media/image127.png"/></Relationships>
</file>

<file path=ppt/slides/_rels/slide7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2.png"/><Relationship Id="rId18" Type="http://schemas.openxmlformats.org/officeDocument/2006/relationships/image" Target="../media/image107.png"/><Relationship Id="rId26" Type="http://schemas.openxmlformats.org/officeDocument/2006/relationships/image" Target="../media/image121.png"/><Relationship Id="rId39" Type="http://schemas.openxmlformats.org/officeDocument/2006/relationships/image" Target="../media/image141.png"/><Relationship Id="rId21" Type="http://schemas.openxmlformats.org/officeDocument/2006/relationships/image" Target="../media/image116.png"/><Relationship Id="rId34" Type="http://schemas.openxmlformats.org/officeDocument/2006/relationships/image" Target="../media/image130.png"/><Relationship Id="rId42" Type="http://schemas.openxmlformats.org/officeDocument/2006/relationships/image" Target="../media/image144.png"/><Relationship Id="rId7" Type="http://schemas.openxmlformats.org/officeDocument/2006/relationships/image" Target="../media/image86.png"/><Relationship Id="rId2" Type="http://schemas.openxmlformats.org/officeDocument/2006/relationships/image" Target="../media/image132.png"/><Relationship Id="rId16" Type="http://schemas.openxmlformats.org/officeDocument/2006/relationships/image" Target="../media/image105.png"/><Relationship Id="rId20" Type="http://schemas.openxmlformats.org/officeDocument/2006/relationships/image" Target="../media/image115.png"/><Relationship Id="rId29" Type="http://schemas.openxmlformats.org/officeDocument/2006/relationships/image" Target="../media/image124.png"/><Relationship Id="rId41" Type="http://schemas.openxmlformats.org/officeDocument/2006/relationships/image" Target="../media/image1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7.png"/><Relationship Id="rId11" Type="http://schemas.openxmlformats.org/officeDocument/2006/relationships/image" Target="../media/image100.png"/><Relationship Id="rId24" Type="http://schemas.openxmlformats.org/officeDocument/2006/relationships/image" Target="../media/image119.png"/><Relationship Id="rId32" Type="http://schemas.openxmlformats.org/officeDocument/2006/relationships/image" Target="../media/image128.png"/><Relationship Id="rId37" Type="http://schemas.openxmlformats.org/officeDocument/2006/relationships/image" Target="../media/image139.png"/><Relationship Id="rId40" Type="http://schemas.openxmlformats.org/officeDocument/2006/relationships/image" Target="../media/image142.png"/><Relationship Id="rId5" Type="http://schemas.openxmlformats.org/officeDocument/2006/relationships/image" Target="../media/image136.png"/><Relationship Id="rId15" Type="http://schemas.openxmlformats.org/officeDocument/2006/relationships/image" Target="../media/image104.png"/><Relationship Id="rId23" Type="http://schemas.openxmlformats.org/officeDocument/2006/relationships/image" Target="../media/image118.png"/><Relationship Id="rId28" Type="http://schemas.openxmlformats.org/officeDocument/2006/relationships/image" Target="../media/image123.png"/><Relationship Id="rId36" Type="http://schemas.openxmlformats.org/officeDocument/2006/relationships/image" Target="../media/image138.png"/><Relationship Id="rId10" Type="http://schemas.openxmlformats.org/officeDocument/2006/relationships/image" Target="../media/image99.png"/><Relationship Id="rId19" Type="http://schemas.openxmlformats.org/officeDocument/2006/relationships/image" Target="../media/image114.png"/><Relationship Id="rId31" Type="http://schemas.openxmlformats.org/officeDocument/2006/relationships/image" Target="../media/image127.png"/><Relationship Id="rId44" Type="http://schemas.openxmlformats.org/officeDocument/2006/relationships/image" Target="../media/image135.png"/><Relationship Id="rId4" Type="http://schemas.openxmlformats.org/officeDocument/2006/relationships/image" Target="../media/image134.png"/><Relationship Id="rId9" Type="http://schemas.openxmlformats.org/officeDocument/2006/relationships/image" Target="../media/image98.png"/><Relationship Id="rId14" Type="http://schemas.openxmlformats.org/officeDocument/2006/relationships/image" Target="../media/image103.png"/><Relationship Id="rId22" Type="http://schemas.openxmlformats.org/officeDocument/2006/relationships/image" Target="../media/image117.png"/><Relationship Id="rId27" Type="http://schemas.openxmlformats.org/officeDocument/2006/relationships/image" Target="../media/image122.png"/><Relationship Id="rId30" Type="http://schemas.openxmlformats.org/officeDocument/2006/relationships/image" Target="../media/image125.png"/><Relationship Id="rId35" Type="http://schemas.openxmlformats.org/officeDocument/2006/relationships/image" Target="../media/image131.png"/><Relationship Id="rId43" Type="http://schemas.openxmlformats.org/officeDocument/2006/relationships/image" Target="../media/image148.png"/><Relationship Id="rId8" Type="http://schemas.openxmlformats.org/officeDocument/2006/relationships/image" Target="../media/image92.png"/><Relationship Id="rId3" Type="http://schemas.openxmlformats.org/officeDocument/2006/relationships/image" Target="../media/image133.png"/><Relationship Id="rId12" Type="http://schemas.openxmlformats.org/officeDocument/2006/relationships/image" Target="../media/image101.png"/><Relationship Id="rId17" Type="http://schemas.openxmlformats.org/officeDocument/2006/relationships/image" Target="../media/image106.png"/><Relationship Id="rId25" Type="http://schemas.openxmlformats.org/officeDocument/2006/relationships/image" Target="../media/image120.png"/><Relationship Id="rId33" Type="http://schemas.openxmlformats.org/officeDocument/2006/relationships/image" Target="../media/image129.png"/><Relationship Id="rId38" Type="http://schemas.openxmlformats.org/officeDocument/2006/relationships/image" Target="../media/image140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oleObject" Target="../embeddings/oleObject101.bin"/><Relationship Id="rId7" Type="http://schemas.openxmlformats.org/officeDocument/2006/relationships/image" Target="../media/image9.png"/><Relationship Id="rId12" Type="http://schemas.openxmlformats.org/officeDocument/2006/relationships/image" Target="../media/image14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8.png"/><Relationship Id="rId11" Type="http://schemas.openxmlformats.org/officeDocument/2006/relationships/oleObject" Target="../embeddings/oleObject103.bin"/><Relationship Id="rId5" Type="http://schemas.openxmlformats.org/officeDocument/2006/relationships/image" Target="../media/image7.png"/><Relationship Id="rId10" Type="http://schemas.openxmlformats.org/officeDocument/2006/relationships/image" Target="../media/image146.wmf"/><Relationship Id="rId4" Type="http://schemas.openxmlformats.org/officeDocument/2006/relationships/image" Target="../media/image145.wmf"/><Relationship Id="rId9" Type="http://schemas.openxmlformats.org/officeDocument/2006/relationships/oleObject" Target="../embeddings/oleObject102.bin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68.wmf"/><Relationship Id="rId5" Type="http://schemas.openxmlformats.org/officeDocument/2006/relationships/oleObject" Target="../embeddings/oleObject105.bin"/><Relationship Id="rId4" Type="http://schemas.openxmlformats.org/officeDocument/2006/relationships/image" Target="../media/image147.wmf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7.png"/><Relationship Id="rId18" Type="http://schemas.openxmlformats.org/officeDocument/2006/relationships/image" Target="../media/image99.png"/><Relationship Id="rId26" Type="http://schemas.openxmlformats.org/officeDocument/2006/relationships/image" Target="../media/image107.png"/><Relationship Id="rId39" Type="http://schemas.openxmlformats.org/officeDocument/2006/relationships/image" Target="../media/image120.png"/><Relationship Id="rId21" Type="http://schemas.openxmlformats.org/officeDocument/2006/relationships/image" Target="../media/image102.png"/><Relationship Id="rId34" Type="http://schemas.openxmlformats.org/officeDocument/2006/relationships/image" Target="../media/image115.png"/><Relationship Id="rId7" Type="http://schemas.openxmlformats.org/officeDocument/2006/relationships/image" Target="../media/image136.png"/><Relationship Id="rId2" Type="http://schemas.openxmlformats.org/officeDocument/2006/relationships/image" Target="../media/image122.png"/><Relationship Id="rId16" Type="http://schemas.openxmlformats.org/officeDocument/2006/relationships/image" Target="../media/image130.png"/><Relationship Id="rId20" Type="http://schemas.openxmlformats.org/officeDocument/2006/relationships/image" Target="../media/image101.png"/><Relationship Id="rId29" Type="http://schemas.openxmlformats.org/officeDocument/2006/relationships/image" Target="../media/image141.png"/><Relationship Id="rId41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png"/><Relationship Id="rId11" Type="http://schemas.openxmlformats.org/officeDocument/2006/relationships/image" Target="../media/image124.png"/><Relationship Id="rId24" Type="http://schemas.openxmlformats.org/officeDocument/2006/relationships/image" Target="../media/image105.png"/><Relationship Id="rId32" Type="http://schemas.openxmlformats.org/officeDocument/2006/relationships/image" Target="../media/image144.png"/><Relationship Id="rId37" Type="http://schemas.openxmlformats.org/officeDocument/2006/relationships/image" Target="../media/image118.png"/><Relationship Id="rId40" Type="http://schemas.openxmlformats.org/officeDocument/2006/relationships/image" Target="../media/image121.png"/><Relationship Id="rId5" Type="http://schemas.openxmlformats.org/officeDocument/2006/relationships/image" Target="../media/image133.png"/><Relationship Id="rId15" Type="http://schemas.openxmlformats.org/officeDocument/2006/relationships/image" Target="../media/image129.png"/><Relationship Id="rId23" Type="http://schemas.openxmlformats.org/officeDocument/2006/relationships/image" Target="../media/image104.png"/><Relationship Id="rId28" Type="http://schemas.openxmlformats.org/officeDocument/2006/relationships/image" Target="../media/image140.png"/><Relationship Id="rId36" Type="http://schemas.openxmlformats.org/officeDocument/2006/relationships/image" Target="../media/image117.png"/><Relationship Id="rId10" Type="http://schemas.openxmlformats.org/officeDocument/2006/relationships/image" Target="../media/image123.png"/><Relationship Id="rId19" Type="http://schemas.openxmlformats.org/officeDocument/2006/relationships/image" Target="../media/image100.png"/><Relationship Id="rId31" Type="http://schemas.openxmlformats.org/officeDocument/2006/relationships/image" Target="../media/image143.png"/><Relationship Id="rId4" Type="http://schemas.openxmlformats.org/officeDocument/2006/relationships/image" Target="../media/image138.png"/><Relationship Id="rId9" Type="http://schemas.openxmlformats.org/officeDocument/2006/relationships/image" Target="../media/image92.png"/><Relationship Id="rId14" Type="http://schemas.openxmlformats.org/officeDocument/2006/relationships/image" Target="../media/image128.png"/><Relationship Id="rId22" Type="http://schemas.openxmlformats.org/officeDocument/2006/relationships/image" Target="../media/image103.png"/><Relationship Id="rId27" Type="http://schemas.openxmlformats.org/officeDocument/2006/relationships/image" Target="../media/image139.png"/><Relationship Id="rId30" Type="http://schemas.openxmlformats.org/officeDocument/2006/relationships/image" Target="../media/image142.png"/><Relationship Id="rId35" Type="http://schemas.openxmlformats.org/officeDocument/2006/relationships/image" Target="../media/image116.png"/><Relationship Id="rId8" Type="http://schemas.openxmlformats.org/officeDocument/2006/relationships/image" Target="../media/image137.png"/><Relationship Id="rId3" Type="http://schemas.openxmlformats.org/officeDocument/2006/relationships/image" Target="../media/image86.png"/><Relationship Id="rId12" Type="http://schemas.openxmlformats.org/officeDocument/2006/relationships/image" Target="../media/image125.png"/><Relationship Id="rId17" Type="http://schemas.openxmlformats.org/officeDocument/2006/relationships/image" Target="../media/image98.png"/><Relationship Id="rId25" Type="http://schemas.openxmlformats.org/officeDocument/2006/relationships/image" Target="../media/image106.png"/><Relationship Id="rId33" Type="http://schemas.openxmlformats.org/officeDocument/2006/relationships/image" Target="../media/image114.png"/><Relationship Id="rId38" Type="http://schemas.openxmlformats.org/officeDocument/2006/relationships/image" Target="../media/image119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Calibri" pitchFamily="32" charset="0"/>
                <a:ea typeface="MS PGothic" pitchFamily="32" charset="-128"/>
              </a:rPr>
              <a:t>Time Frequency Analysis for Motion</a:t>
            </a:r>
            <a:endParaRPr 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371600" y="4114800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kern="1200">
                <a:solidFill>
                  <a:schemeClr val="bg1"/>
                </a:solidFill>
                <a:latin typeface="Arial" panose="020B0604020202020204" pitchFamily="34" charset="0"/>
                <a:ea typeface="WenQuanYi Zen Hei" charset="0"/>
                <a:cs typeface="WenQuanYi Zen Hei" charset="0"/>
              </a:defRPr>
            </a:lvl1pPr>
            <a:lvl2pPr marL="742950" indent="-285750" algn="l" defTabSz="457200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kern="1200">
                <a:solidFill>
                  <a:schemeClr val="bg1"/>
                </a:solidFill>
                <a:latin typeface="Arial" panose="020B0604020202020204" pitchFamily="34" charset="0"/>
                <a:ea typeface="WenQuanYi Zen Hei" charset="0"/>
                <a:cs typeface="WenQuanYi Zen Hei" charset="0"/>
              </a:defRPr>
            </a:lvl2pPr>
            <a:lvl3pPr marL="1143000" indent="-228600" algn="l" defTabSz="457200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kern="1200">
                <a:solidFill>
                  <a:schemeClr val="bg1"/>
                </a:solidFill>
                <a:latin typeface="Arial" panose="020B0604020202020204" pitchFamily="34" charset="0"/>
                <a:ea typeface="WenQuanYi Zen Hei" charset="0"/>
                <a:cs typeface="WenQuanYi Zen Hei" charset="0"/>
              </a:defRPr>
            </a:lvl3pPr>
            <a:lvl4pPr marL="1600200" indent="-228600" algn="l" defTabSz="457200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kern="1200">
                <a:solidFill>
                  <a:schemeClr val="bg1"/>
                </a:solidFill>
                <a:latin typeface="Arial" panose="020B0604020202020204" pitchFamily="34" charset="0"/>
                <a:ea typeface="WenQuanYi Zen Hei" charset="0"/>
                <a:cs typeface="WenQuanYi Zen Hei" charset="0"/>
              </a:defRPr>
            </a:lvl4pPr>
            <a:lvl5pPr marL="2057400" indent="-228600" algn="l" defTabSz="457200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kern="1200">
                <a:solidFill>
                  <a:schemeClr val="bg1"/>
                </a:solidFill>
                <a:latin typeface="Arial" panose="020B0604020202020204" pitchFamily="34" charset="0"/>
                <a:ea typeface="WenQuanYi Zen Hei" charset="0"/>
                <a:cs typeface="WenQuanYi Zen Hei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WenQuanYi Zen Hei" charset="0"/>
                <a:cs typeface="WenQuanYi Zen Hei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WenQuanYi Zen Hei" charset="0"/>
                <a:cs typeface="WenQuanYi Zen Hei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WenQuanYi Zen Hei" charset="0"/>
                <a:cs typeface="WenQuanYi Zen Hei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WenQuanYi Zen Hei" charset="0"/>
                <a:cs typeface="WenQuanYi Zen Hei" charset="0"/>
              </a:defRPr>
            </a:lvl9pPr>
          </a:lstStyle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en-US" sz="2400" dirty="0" smtClean="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Sushma M</a:t>
            </a:r>
            <a:endParaRPr lang="en-US" sz="2400" dirty="0">
              <a:solidFill>
                <a:srgbClr val="898989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en-US" sz="2400" dirty="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CVIT, IIIT Hyderabad</a:t>
            </a:r>
          </a:p>
          <a:p>
            <a:pPr>
              <a:spcBef>
                <a:spcPts val="80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 dirty="0" smtClean="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Advisors </a:t>
            </a:r>
            <a:r>
              <a:rPr lang="en-US" sz="2400" dirty="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: </a:t>
            </a:r>
            <a:r>
              <a:rPr lang="en-US" sz="2400" dirty="0" err="1">
                <a:solidFill>
                  <a:srgbClr val="898989"/>
                </a:solidFill>
                <a:latin typeface="Calibri" pitchFamily="32" charset="0"/>
                <a:ea typeface="MS PGothic" pitchFamily="32" charset="-128"/>
              </a:rPr>
              <a:t>Anubha</a:t>
            </a:r>
            <a:r>
              <a:rPr lang="en-US" sz="2400" dirty="0">
                <a:solidFill>
                  <a:srgbClr val="898989"/>
                </a:solidFill>
                <a:latin typeface="Calibri" pitchFamily="32" charset="0"/>
                <a:ea typeface="MS PGothic" pitchFamily="32" charset="-128"/>
              </a:rPr>
              <a:t> </a:t>
            </a:r>
            <a:r>
              <a:rPr lang="en-US" sz="2400" dirty="0" smtClean="0">
                <a:solidFill>
                  <a:srgbClr val="898989"/>
                </a:solidFill>
                <a:latin typeface="Calibri" pitchFamily="32" charset="0"/>
                <a:ea typeface="MS PGothic" pitchFamily="32" charset="-128"/>
              </a:rPr>
              <a:t>Gupta </a:t>
            </a:r>
            <a:r>
              <a:rPr lang="en-US" sz="2400" dirty="0">
                <a:solidFill>
                  <a:srgbClr val="898989"/>
                </a:solidFill>
                <a:latin typeface="Calibri" pitchFamily="32" charset="0"/>
                <a:ea typeface="MS PGothic" pitchFamily="32" charset="-128"/>
              </a:rPr>
              <a:t>and </a:t>
            </a:r>
            <a:r>
              <a:rPr lang="en-US" sz="2400" dirty="0" err="1">
                <a:solidFill>
                  <a:srgbClr val="898989"/>
                </a:solidFill>
                <a:latin typeface="Calibri" pitchFamily="32" charset="0"/>
                <a:ea typeface="MS PGothic" pitchFamily="32" charset="-128"/>
              </a:rPr>
              <a:t>Jayanthi</a:t>
            </a:r>
            <a:r>
              <a:rPr lang="en-US" sz="2400" dirty="0">
                <a:solidFill>
                  <a:srgbClr val="898989"/>
                </a:solidFill>
                <a:latin typeface="Calibri" pitchFamily="32" charset="0"/>
                <a:ea typeface="MS PGothic" pitchFamily="32" charset="-128"/>
              </a:rPr>
              <a:t> </a:t>
            </a:r>
            <a:r>
              <a:rPr lang="en-US" sz="2400" dirty="0" err="1" smtClean="0">
                <a:solidFill>
                  <a:srgbClr val="898989"/>
                </a:solidFill>
                <a:latin typeface="Calibri" pitchFamily="32" charset="0"/>
                <a:ea typeface="MS PGothic" pitchFamily="32" charset="-128"/>
              </a:rPr>
              <a:t>Sivaswamy</a:t>
            </a:r>
            <a:endParaRPr lang="en-US" sz="2400" dirty="0">
              <a:solidFill>
                <a:srgbClr val="898989"/>
              </a:solidFill>
              <a:latin typeface="Calibri" pitchFamily="32" charset="0"/>
              <a:ea typeface="MS PGothic" pitchFamily="32" charset="-128"/>
            </a:endParaRPr>
          </a:p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endParaRPr lang="en-US" sz="2400" dirty="0">
              <a:solidFill>
                <a:srgbClr val="898989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297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Wigner Ville Distribution</a:t>
            </a:r>
            <a:endParaRPr lang="en-US" sz="4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>
                  <a:lnSpc>
                    <a:spcPct val="125000"/>
                  </a:lnSpc>
                  <a:buFont typeface="Arial" charset="0"/>
                  <a:buChar char="•"/>
                </a:pPr>
                <a:r>
                  <a:rPr lang="en-IN" sz="2400" dirty="0" smtClean="0"/>
                  <a:t>Signal itself is used as window</a:t>
                </a:r>
              </a:p>
              <a:p>
                <a:pPr>
                  <a:lnSpc>
                    <a:spcPct val="125000"/>
                  </a:lnSpc>
                  <a:buFont typeface="Arial" charset="0"/>
                  <a:buChar char="•"/>
                </a:pPr>
                <a:r>
                  <a:rPr lang="en-IN" sz="2400" dirty="0" smtClean="0"/>
                  <a:t>Wigner Ville Distribution of a time signal,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N" sz="2400" dirty="0" smtClean="0"/>
                  <a:t>is defined as below,</a:t>
                </a:r>
              </a:p>
              <a:p>
                <a:pPr marL="0" indent="0" algn="ctr">
                  <a:spcBef>
                    <a:spcPts val="0"/>
                  </a:spcBef>
                  <a:buNone/>
                  <a:defRPr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sz="2400" b="0" i="1" baseline="-25000" smtClean="0">
                        <a:latin typeface="Cambria Math" panose="02040503050406030204" pitchFamily="18" charset="0"/>
                      </a:rPr>
                      <m:t>𝑊𝑉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l-GR" sz="2400" i="1">
                        <a:latin typeface="Cambria Math" panose="02040503050406030204" pitchFamily="18" charset="0"/>
                      </a:rPr>
                      <m:t>τ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 smtClean="0"/>
                  <a:t> =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h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l-GR" sz="2400" i="1">
                                    <a:latin typeface="Cambria Math" panose="02040503050406030204" pitchFamily="18" charset="0"/>
                                  </a:rPr>
                                  <m:t>τ</m:t>
                                </m:r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m:rPr>
                                <m:sty m:val="p"/>
                              </m:rPr>
                              <a:rPr lang="el-GR" sz="2400" i="1">
                                <a:latin typeface="Cambria Math" panose="02040503050406030204" pitchFamily="18" charset="0"/>
                              </a:rPr>
                              <m:t>τ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𝑓𝑡</m:t>
                            </m:r>
                          </m:sup>
                        </m:sSup>
                      </m:e>
                    </m:d>
                  </m:oMath>
                </a14:m>
                <a:endParaRPr lang="en-US" sz="2400" dirty="0"/>
              </a:p>
              <a:p>
                <a:pPr marL="0" indent="0" algn="ctr">
                  <a:buNone/>
                </a:pPr>
                <a:r>
                  <a:rPr lang="en-US" sz="2400" dirty="0" smtClean="0"/>
                  <a:t>                          = </a:t>
                </a:r>
                <a14:m>
                  <m:oMath xmlns:m="http://schemas.openxmlformats.org/officeDocument/2006/math">
                    <m:nary>
                      <m:naryPr>
                        <m:limLoc m:val="undOvr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4"/>
                          </m:rP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b>
                      <m:sup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h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l-GR" sz="2400" i="1">
                                    <a:latin typeface="Cambria Math" panose="02040503050406030204" pitchFamily="18" charset="0"/>
                                  </a:rPr>
                                  <m:t>τ</m:t>
                                </m:r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m:rPr>
                                <m:sty m:val="p"/>
                              </m:rPr>
                              <a:rPr lang="el-GR" sz="2400" i="1">
                                <a:latin typeface="Cambria Math" panose="02040503050406030204" pitchFamily="18" charset="0"/>
                              </a:rPr>
                              <m:t>τ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𝑓𝑡</m:t>
                            </m:r>
                          </m:sup>
                        </m:sSup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𝑑𝑡</m:t>
                        </m:r>
                        <m:r>
                          <m:rPr>
                            <m:nor/>
                          </m:rPr>
                          <a:rPr lang="en-US" sz="2400" dirty="0"/>
                          <m:t> </m:t>
                        </m:r>
                      </m:e>
                    </m:nary>
                  </m:oMath>
                </a14:m>
                <a:endParaRPr lang="en-US" sz="2400" dirty="0"/>
              </a:p>
              <a:p>
                <a:pPr marL="0" indent="0">
                  <a:lnSpc>
                    <a:spcPct val="125000"/>
                  </a:lnSpc>
                  <a:buNone/>
                </a:pPr>
                <a:r>
                  <a:rPr lang="en-IN" sz="2400" dirty="0" smtClean="0"/>
                  <a:t>     where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IN" sz="2400" dirty="0"/>
                  <a:t>  : Time Shift Parameter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   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IN" sz="2400" dirty="0"/>
                  <a:t>              : </a:t>
                </a:r>
                <a:r>
                  <a:rPr lang="en-IN" sz="2400" dirty="0" smtClean="0"/>
                  <a:t>Frequency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:r>
                  <a:rPr lang="en-IN" sz="2400" dirty="0"/>
                  <a:t> </a:t>
                </a:r>
                <a:r>
                  <a:rPr lang="en-IN" sz="2400" dirty="0" smtClean="0"/>
                  <a:t>   </a:t>
                </a:r>
                <a14:m>
                  <m:oMath xmlns:m="http://schemas.openxmlformats.org/officeDocument/2006/math">
                    <m:r>
                      <a:rPr lang="en-IN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.,.&gt;</m:t>
                    </m:r>
                  </m:oMath>
                </a14:m>
                <a:r>
                  <a:rPr lang="en-IN" sz="2400" dirty="0"/>
                  <a:t>      : Inner </a:t>
                </a:r>
                <a:r>
                  <a:rPr lang="en-IN" sz="2400" dirty="0" smtClean="0"/>
                  <a:t>Product</a:t>
                </a:r>
              </a:p>
              <a:p>
                <a:pPr marL="400050" lvl="1" indent="0">
                  <a:lnSpc>
                    <a:spcPct val="125000"/>
                  </a:lnSpc>
                  <a:buNone/>
                </a:pPr>
                <a:endParaRPr lang="en-IN" sz="2000" dirty="0" smtClean="0"/>
              </a:p>
              <a:p>
                <a:pPr>
                  <a:lnSpc>
                    <a:spcPct val="125000"/>
                  </a:lnSpc>
                </a:pPr>
                <a:r>
                  <a:rPr lang="en-IN" sz="2400" dirty="0" smtClean="0"/>
                  <a:t>Produces cross-terms in case of summation of several signals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:endParaRPr lang="en-IN" sz="2400" dirty="0"/>
              </a:p>
              <a:p>
                <a:pPr marL="0" indent="0">
                  <a:lnSpc>
                    <a:spcPct val="125000"/>
                  </a:lnSpc>
                  <a:buNone/>
                </a:pPr>
                <a:endParaRPr lang="en-US" sz="2400" dirty="0"/>
              </a:p>
              <a:p>
                <a:pPr marL="0" indent="0">
                  <a:lnSpc>
                    <a:spcPct val="125000"/>
                  </a:lnSpc>
                  <a:buNone/>
                </a:pPr>
                <a:endParaRPr lang="en-IN" sz="24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815" t="-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847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Continuous Wavelet Transform</a:t>
            </a:r>
            <a:endParaRPr lang="en-US" sz="4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pPr>
                  <a:lnSpc>
                    <a:spcPct val="125000"/>
                  </a:lnSpc>
                  <a:buFont typeface="Arial" charset="0"/>
                  <a:buChar char="•"/>
                </a:pPr>
                <a:r>
                  <a:rPr lang="en-IN" sz="2000" dirty="0" smtClean="0"/>
                  <a:t>Continuous wavelet transform of a time signal,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N" sz="2000" dirty="0" smtClean="0"/>
                  <a:t>is defined as below,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:r>
                  <a:rPr lang="en-IN" sz="2000" dirty="0"/>
                  <a:t> </a:t>
                </a:r>
                <a:r>
                  <a:rPr lang="en-IN" sz="2000" dirty="0" smtClean="0"/>
                  <a:t>                                 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sz="2000" b="0" i="1" baseline="-25000" smtClean="0">
                        <a:latin typeface="Cambria Math" panose="02040503050406030204" pitchFamily="18" charset="0"/>
                      </a:rPr>
                      <m:t>𝐶𝑊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 smtClean="0"/>
                  <a:t> =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sz="20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h</m:t>
                        </m:r>
                        <m:d>
                          <m:dPr>
                            <m:ctrlPr>
                              <a:rPr lang="en-US" sz="20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 dirty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l-GR" sz="2000" dirty="0">
                            <a:latin typeface="Cambria Math" panose="02040503050406030204" pitchFamily="18" charset="0"/>
                          </a:rPr>
                          <m:t>ψ</m:t>
                        </m:r>
                        <m:r>
                          <a:rPr lang="en-US" sz="2000" b="0" i="1" baseline="-25000" dirty="0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000" b="0" i="1" baseline="-25000" dirty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b="0" i="1" baseline="-25000" dirty="0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</m:oMath>
                </a14:m>
                <a:endParaRPr lang="en-US" sz="2000" dirty="0" smtClean="0"/>
              </a:p>
              <a:p>
                <a:pPr marL="0" indent="0">
                  <a:lnSpc>
                    <a:spcPct val="125000"/>
                  </a:lnSpc>
                  <a:buNone/>
                </a:pPr>
                <a:r>
                  <a:rPr lang="en-US" sz="2000" dirty="0" smtClean="0"/>
                  <a:t>                                                 = </a:t>
                </a:r>
                <a14:m>
                  <m:oMath xmlns:m="http://schemas.openxmlformats.org/officeDocument/2006/math">
                    <m:nary>
                      <m:naryPr>
                        <m:limLoc m:val="undOvr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4"/>
                          </m:rPr>
                          <a:rPr lang="en-US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r>
                          <m:rPr>
                            <m:sty m:val="p"/>
                          </m:rPr>
                          <a:rPr lang="el-GR" sz="2000" dirty="0">
                            <a:latin typeface="Cambria Math" panose="02040503050406030204" pitchFamily="18" charset="0"/>
                          </a:rPr>
                          <m:t>ψ</m:t>
                        </m:r>
                        <m:r>
                          <a:rPr lang="en-US" sz="2000" baseline="30000" dirty="0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US" sz="2000" i="1" baseline="-25000" dirty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000" i="1" baseline="-25000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 baseline="-25000" dirty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  <m:r>
                      <a:rPr lang="en-US" sz="2000" i="1">
                        <a:latin typeface="Cambria Math" panose="02040503050406030204" pitchFamily="18" charset="0"/>
                      </a:rPr>
                      <m:t>𝑑𝑡</m:t>
                    </m:r>
                  </m:oMath>
                </a14:m>
                <a:endParaRPr lang="en-IN" sz="2000" dirty="0" smtClean="0"/>
              </a:p>
              <a:p>
                <a:pPr marL="0" indent="0">
                  <a:lnSpc>
                    <a:spcPct val="125000"/>
                  </a:lnSpc>
                  <a:buNone/>
                </a:pPr>
                <a:endParaRPr lang="en-IN" sz="2000" dirty="0" smtClean="0"/>
              </a:p>
              <a:p>
                <a:pPr marL="0" indent="0">
                  <a:lnSpc>
                    <a:spcPct val="125000"/>
                  </a:lnSpc>
                  <a:buNone/>
                </a:pPr>
                <a:r>
                  <a:rPr lang="en-IN" sz="2000" dirty="0" smtClean="0"/>
                  <a:t>   </a:t>
                </a:r>
                <a:r>
                  <a:rPr lang="en-IN" sz="2000" dirty="0"/>
                  <a:t>where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IN" sz="2000" dirty="0"/>
                  <a:t>              : Frequency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:r>
                  <a:rPr lang="en-IN" sz="2000" dirty="0"/>
                  <a:t>    </a:t>
                </a:r>
                <a14:m>
                  <m:oMath xmlns:m="http://schemas.openxmlformats.org/officeDocument/2006/math">
                    <m:r>
                      <a:rPr lang="en-IN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.,.&gt;</m:t>
                    </m:r>
                  </m:oMath>
                </a14:m>
                <a:r>
                  <a:rPr lang="en-IN" sz="2000" dirty="0"/>
                  <a:t>      </a:t>
                </a:r>
                <a:r>
                  <a:rPr lang="en-IN" sz="2000" dirty="0" smtClean="0"/>
                  <a:t>           : </a:t>
                </a:r>
                <a:r>
                  <a:rPr lang="en-IN" sz="2000" dirty="0"/>
                  <a:t>Inner </a:t>
                </a:r>
                <a:r>
                  <a:rPr lang="en-IN" sz="2000" dirty="0" smtClean="0"/>
                  <a:t>Product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:r>
                  <a:rPr lang="en-US" sz="2000" dirty="0" smtClean="0"/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000" i="1">
                        <a:latin typeface="Cambria Math" panose="02040503050406030204" pitchFamily="18" charset="0"/>
                      </a:rPr>
                      <m:t>ψ</m:t>
                    </m:r>
                    <m:r>
                      <a:rPr lang="en-US" sz="2000" b="0" i="1" baseline="-2500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000" b="0" i="1" baseline="-2500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b="0" i="1" baseline="-25000" smtClean="0">
                        <a:latin typeface="Cambria Math" panose="02040503050406030204" pitchFamily="18" charset="0"/>
                      </a:rPr>
                      <m:t>𝑏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</m:d>
                          </m:e>
                        </m:rad>
                      </m:den>
                    </m:f>
                    <m:r>
                      <m:rPr>
                        <m:sty m:val="p"/>
                      </m:rPr>
                      <a:rPr lang="el-GR" sz="2000" b="0" i="1" smtClean="0">
                        <a:latin typeface="Cambria Math" panose="02040503050406030204" pitchFamily="18" charset="0"/>
                      </a:rPr>
                      <m:t>ψ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(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IN" sz="2000" dirty="0" smtClean="0"/>
                  <a:t> 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:r>
                  <a:rPr lang="en-IN" sz="2000" dirty="0"/>
                  <a:t> </a:t>
                </a:r>
                <a:r>
                  <a:rPr lang="en-IN" sz="2000" dirty="0" smtClean="0"/>
                  <a:t>                               : Mother Wavelet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:r>
                  <a:rPr lang="en-IN" sz="2000" dirty="0"/>
                  <a:t> </a:t>
                </a:r>
                <a:r>
                  <a:rPr lang="en-IN" sz="2000" dirty="0" smtClean="0"/>
                  <a:t>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IN" sz="2000" dirty="0" smtClean="0"/>
                  <a:t>                         : Dilation Parameter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:r>
                  <a:rPr lang="en-IN" sz="2000" dirty="0"/>
                  <a:t> </a:t>
                </a:r>
                <a:r>
                  <a:rPr lang="en-IN" sz="2000" dirty="0" smtClean="0"/>
                  <a:t>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IN" sz="2000" dirty="0" smtClean="0"/>
                  <a:t>                         : Translation Parameter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:r>
                  <a:rPr lang="en-IN" sz="2000" dirty="0"/>
                  <a:t> </a:t>
                </a:r>
                <a:r>
                  <a:rPr lang="en-IN" sz="2000" dirty="0" smtClean="0"/>
                  <a:t>   *                         :  Complex Conjugation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:r>
                  <a:rPr lang="en-US" sz="2000" dirty="0" smtClean="0"/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000" i="1">
                        <a:latin typeface="Cambria Math" panose="02040503050406030204" pitchFamily="18" charset="0"/>
                      </a:rPr>
                      <m:t>ψ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IN" sz="2000" dirty="0" smtClean="0"/>
                  <a:t>                   : Wavelet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370" t="-5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/>
          <p:cNvGrpSpPr/>
          <p:nvPr/>
        </p:nvGrpSpPr>
        <p:grpSpPr>
          <a:xfrm>
            <a:off x="4626591" y="5105400"/>
            <a:ext cx="4136409" cy="1600200"/>
            <a:chOff x="4626591" y="4343400"/>
            <a:chExt cx="4136409" cy="1600200"/>
          </a:xfrm>
        </p:grpSpPr>
        <p:sp>
          <p:nvSpPr>
            <p:cNvPr id="5" name="Rectangle 4"/>
            <p:cNvSpPr/>
            <p:nvPr/>
          </p:nvSpPr>
          <p:spPr>
            <a:xfrm>
              <a:off x="4648200" y="4343400"/>
              <a:ext cx="4114800" cy="16002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/>
                <p:cNvSpPr txBox="1"/>
                <p:nvPr/>
              </p:nvSpPr>
              <p:spPr>
                <a:xfrm>
                  <a:off x="4626591" y="4380931"/>
                  <a:ext cx="4136409" cy="150958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buFont typeface="Arial" panose="020B0604020202020204" pitchFamily="34" charset="0"/>
                    <a:buChar char="•"/>
                  </a:pPr>
                  <a14:m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el-GR" i="1">
                              <a:latin typeface="Cambria Math" panose="02040503050406030204" pitchFamily="18" charset="0"/>
                            </a:rPr>
                            <m:t>ψ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=0</m:t>
                          </m:r>
                        </m:e>
                      </m:nary>
                    </m:oMath>
                  </a14:m>
                  <a:endParaRPr lang="en-US" dirty="0" smtClean="0"/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14:m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l-GR" i="1">
                                  <a:latin typeface="Cambria Math" panose="02040503050406030204" pitchFamily="18" charset="0"/>
                                </a:rPr>
                                <m:t>ψ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d>
                          <m:r>
                            <a:rPr lang="en-US" b="0" i="1" baseline="3000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&lt;∞</m:t>
                      </m:r>
                    </m:oMath>
                  </a14:m>
                  <a:endParaRPr lang="en-US" dirty="0" smtClean="0"/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14:m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i="1" smtClean="0">
                                      <a:latin typeface="Cambria Math" panose="02040503050406030204" pitchFamily="18" charset="0"/>
                                    </a:rPr>
                                    <m:t>Ψ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l-GR" i="1" smtClean="0">
                                      <a:latin typeface="Cambria Math" panose="02040503050406030204" pitchFamily="18" charset="0"/>
                                    </a:rPr>
                                    <m:t>ω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d>
                              <m:r>
                                <a:rPr lang="en-US" b="0" i="1" baseline="3000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i="1">
                                      <a:latin typeface="Cambria Math" panose="02040503050406030204" pitchFamily="18" charset="0"/>
                                    </a:rPr>
                                    <m:t>ω</m:t>
                                  </m:r>
                                </m:e>
                              </m:d>
                            </m:den>
                          </m:f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m:rPr>
                              <m:sty m:val="p"/>
                            </m:rPr>
                            <a:rPr lang="el-GR" i="1">
                              <a:latin typeface="Cambria Math" panose="02040503050406030204" pitchFamily="18" charset="0"/>
                            </a:rPr>
                            <m:t>ω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&lt;∞</m:t>
                          </m:r>
                        </m:e>
                      </m:nary>
                    </m:oMath>
                  </a14:m>
                  <a:endParaRPr lang="en-US" dirty="0" smtClean="0"/>
                </a:p>
                <a:p>
                  <a:r>
                    <a:rPr lang="en-US" dirty="0" smtClean="0"/>
                    <a:t>    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i="1">
                          <a:latin typeface="Cambria Math" panose="02040503050406030204" pitchFamily="18" charset="0"/>
                        </a:rPr>
                        <m:t>Ψ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l-GR" i="1"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a14:m>
                  <a:r>
                    <a:rPr lang="en-US" dirty="0" smtClean="0"/>
                    <a:t> is the Fourier transform of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i="1">
                          <a:latin typeface="Cambria Math" panose="02040503050406030204" pitchFamily="18" charset="0"/>
                        </a:rPr>
                        <m:t>ψ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a14:m>
                  <a:r>
                    <a:rPr lang="en-US" dirty="0" smtClean="0"/>
                    <a:t> </a:t>
                  </a:r>
                  <a:endParaRPr lang="en-US" dirty="0"/>
                </a:p>
              </p:txBody>
            </p:sp>
          </mc:Choice>
          <mc:Fallback xmlns="">
            <p:sp>
              <p:nvSpPr>
                <p:cNvPr id="4" name="TextBox 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26591" y="4380931"/>
                  <a:ext cx="4136409" cy="1509580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 l="-3093" t="-34008" b="-3117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7" name="Right Arrow 6"/>
          <p:cNvSpPr/>
          <p:nvPr/>
        </p:nvSpPr>
        <p:spPr>
          <a:xfrm>
            <a:off x="3200400" y="5791200"/>
            <a:ext cx="1295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39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/>
              <a:t>Stockwell</a:t>
            </a:r>
            <a:r>
              <a:rPr lang="en-US" sz="4000" b="1" dirty="0" smtClean="0"/>
              <a:t> Transform</a:t>
            </a:r>
            <a:endParaRPr lang="en-US" sz="4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pPr>
                  <a:lnSpc>
                    <a:spcPct val="125000"/>
                  </a:lnSpc>
                  <a:buFont typeface="Arial" charset="0"/>
                  <a:buChar char="•"/>
                </a:pPr>
                <a:r>
                  <a:rPr lang="en-IN" sz="2400" dirty="0" smtClean="0"/>
                  <a:t>Stockwell transform of a time signal,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N" sz="2400" dirty="0" smtClean="0"/>
                  <a:t>is defined as below,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:endParaRPr lang="en-IN" sz="2400" dirty="0" smtClean="0"/>
              </a:p>
              <a:p>
                <a:pPr marL="0" indent="0" algn="ctr">
                  <a:spcBef>
                    <a:spcPts val="0"/>
                  </a:spcBef>
                  <a:buNone/>
                  <a:defRPr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 smtClean="0"/>
                  <a:t> =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h</m:t>
                        </m:r>
                        <m:d>
                          <m: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 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l-GR" sz="2400" i="1">
                                <a:latin typeface="Cambria Math" panose="02040503050406030204" pitchFamily="18" charset="0"/>
                              </a:rPr>
                              <m:t>ω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sty m:val="p"/>
                              </m:rPr>
                              <a:rPr lang="el-GR" sz="2400" i="1">
                                <a:latin typeface="Cambria Math" panose="02040503050406030204" pitchFamily="18" charset="0"/>
                              </a:rPr>
                              <m:t>τ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𝑓𝑡</m:t>
                            </m:r>
                          </m:sup>
                        </m:sSup>
                      </m:e>
                    </m:d>
                  </m:oMath>
                </a14:m>
                <a:endParaRPr lang="en-US" sz="2400" dirty="0" smtClean="0"/>
              </a:p>
              <a:p>
                <a:pPr marL="0" indent="0" algn="ctr">
                  <a:spcBef>
                    <a:spcPts val="0"/>
                  </a:spcBef>
                  <a:buNone/>
                  <a:defRPr/>
                </a:pPr>
                <a:endParaRPr lang="en-US" sz="2400" dirty="0"/>
              </a:p>
              <a:p>
                <a:pPr marL="0" indent="0" algn="ctr">
                  <a:spcBef>
                    <a:spcPts val="0"/>
                  </a:spcBef>
                  <a:buNone/>
                  <a:defRPr/>
                </a:pPr>
                <a:r>
                  <a:rPr lang="en-US" sz="2400" dirty="0" smtClean="0"/>
                  <a:t>                        = </a:t>
                </a:r>
                <a14:m>
                  <m:oMath xmlns:m="http://schemas.openxmlformats.org/officeDocument/2006/math">
                    <m:nary>
                      <m:naryPr>
                        <m:limLoc m:val="undOvr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4"/>
                          </m:rP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b>
                      <m:sup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h</m:t>
                        </m:r>
                        <m:d>
                          <m: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l-GR" sz="2400" i="1">
                                <a:latin typeface="Cambria Math" panose="02040503050406030204" pitchFamily="18" charset="0"/>
                              </a:rPr>
                              <m:t>ω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sty m:val="p"/>
                              </m:rPr>
                              <a:rPr lang="el-GR" sz="2400" i="1">
                                <a:latin typeface="Cambria Math" panose="02040503050406030204" pitchFamily="18" charset="0"/>
                              </a:rPr>
                              <m:t>τ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𝑓𝑡</m:t>
                            </m:r>
                          </m:sup>
                        </m:sSup>
                      </m:e>
                    </m:nary>
                    <m:r>
                      <a:rPr lang="en-US" sz="2400" i="1">
                        <a:latin typeface="Cambria Math" panose="02040503050406030204" pitchFamily="18" charset="0"/>
                      </a:rPr>
                      <m:t>𝑑𝑡</m:t>
                    </m:r>
                  </m:oMath>
                </a14:m>
                <a:endParaRPr lang="en-US" sz="2400" dirty="0"/>
              </a:p>
              <a:p>
                <a:pPr marL="0" indent="0">
                  <a:lnSpc>
                    <a:spcPct val="125000"/>
                  </a:lnSpc>
                  <a:buNone/>
                </a:pPr>
                <a:endParaRPr lang="en-US" sz="2400" dirty="0"/>
              </a:p>
              <a:p>
                <a:pPr marL="0" indent="0">
                  <a:lnSpc>
                    <a:spcPct val="125000"/>
                  </a:lnSpc>
                  <a:buNone/>
                </a:pPr>
                <a:r>
                  <a:rPr lang="en-IN" sz="2400" dirty="0" smtClean="0"/>
                  <a:t>     where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400" b="0" i="1" smtClean="0">
                        <a:latin typeface="Cambria Math" panose="02040503050406030204" pitchFamily="18" charset="0"/>
                      </a:rPr>
                      <m:t>ω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</m:d>
                      </m:num>
                      <m:den>
                        <m:rad>
                          <m:radPr>
                            <m:degHide m:val="on"/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e>
                        </m:rad>
                      </m:den>
                    </m:f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400" b="0" i="1" baseline="3000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sz="2400" b="0" i="1" baseline="3000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sup>
                    </m:sSup>
                  </m:oMath>
                </a14:m>
                <a:r>
                  <a:rPr lang="en-IN" sz="2400" dirty="0" smtClean="0"/>
                  <a:t> 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    </m:t>
                    </m:r>
                    <m:r>
                      <m:rPr>
                        <m:sty m:val="p"/>
                      </m:rPr>
                      <a:rPr lang="el-GR" sz="2400" i="1">
                        <a:latin typeface="Cambria Math" panose="02040503050406030204" pitchFamily="18" charset="0"/>
                      </a:rPr>
                      <m:t>ω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</m:d>
                  </m:oMath>
                </a14:m>
                <a:r>
                  <a:rPr lang="en-IN" sz="2400" dirty="0" smtClean="0"/>
                  <a:t> : Window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   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IN" sz="2400" dirty="0" smtClean="0"/>
                  <a:t>            : Time Shift Parameter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   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IN" sz="2400" dirty="0" smtClean="0"/>
                  <a:t>           : Frequency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    </m:t>
                    </m:r>
                    <m:d>
                      <m:dPr>
                        <m:begChr m:val="|"/>
                        <m:endChr m:val="|"/>
                        <m:ctrlPr>
                          <a:rPr lang="en-IN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.</m:t>
                        </m:r>
                      </m:e>
                    </m:d>
                  </m:oMath>
                </a14:m>
                <a:r>
                  <a:rPr lang="en-IN" sz="2400" dirty="0" smtClean="0"/>
                  <a:t>         : Absolute Value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:endParaRPr lang="en-IN" sz="24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667" t="-8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7481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2347643"/>
                  </p:ext>
                </p:extLst>
              </p:nvPr>
            </p:nvGraphicFramePr>
            <p:xfrm>
              <a:off x="609600" y="1783080"/>
              <a:ext cx="8229600" cy="46939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66800"/>
                    <a:gridCol w="1066800"/>
                    <a:gridCol w="2819400"/>
                    <a:gridCol w="327660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Transform</a:t>
                          </a:r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Notation</a:t>
                          </a:r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Inner Product</a:t>
                          </a:r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Expression</a:t>
                          </a:r>
                          <a:endParaRPr lang="en-US" sz="1400" dirty="0"/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Fourier</a:t>
                          </a:r>
                        </a:p>
                        <a:p>
                          <a:pPr algn="ctr"/>
                          <a:r>
                            <a:rPr lang="en-US" sz="1400" dirty="0" smtClean="0"/>
                            <a:t>Transform</a:t>
                          </a:r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US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  <m:d>
                                      <m:d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e>
                                    </m:d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sSup>
                                      <m:sSup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𝑓𝑡</m:t>
                                        </m:r>
                                      </m:sup>
                                    </m:sSup>
                                  </m:e>
                                </m:d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nary>
                                  <m:naryPr>
                                    <m:limLoc m:val="undOvr"/>
                                    <m:ctrlPr>
                                      <a:rPr lang="en-US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m:rPr>
                                        <m:brk m:alnAt="24"/>
                                      </m:r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∞</m:t>
                                    </m:r>
                                  </m:sub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∞</m:t>
                                    </m:r>
                                  </m:sup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  <m:d>
                                      <m:d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e>
                                    </m:d>
                                    <m:sSup>
                                      <m:sSup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𝑓𝑡</m:t>
                                        </m:r>
                                      </m:sup>
                                    </m:sSup>
                                  </m:e>
                                </m:nary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𝑑𝑡</m:t>
                                </m:r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Short Time</a:t>
                          </a:r>
                        </a:p>
                        <a:p>
                          <a:pPr algn="ctr"/>
                          <a:r>
                            <a:rPr lang="en-US" sz="1400" dirty="0" smtClean="0"/>
                            <a:t>Fourier Transform</a:t>
                          </a:r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en-US" sz="1400" b="0" i="1" baseline="-25000" smtClean="0">
                                    <a:latin typeface="Cambria Math" panose="02040503050406030204" pitchFamily="18" charset="0"/>
                                  </a:rPr>
                                  <m:t>𝑆𝑇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𝜏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𝑓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US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  <m:d>
                                      <m:d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e>
                                    </m:d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sSup>
                                      <m:sSup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l-GR" sz="1400" b="0" i="1" smtClean="0">
                                            <a:latin typeface="Cambria Math" panose="02040503050406030204" pitchFamily="18" charset="0"/>
                                          </a:rPr>
                                          <m:t>ω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l-GR" sz="1400" b="0" i="1" smtClean="0">
                                            <a:latin typeface="Cambria Math" panose="02040503050406030204" pitchFamily="18" charset="0"/>
                                          </a:rPr>
                                          <m:t>τ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)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𝑓𝑡</m:t>
                                        </m:r>
                                      </m:sup>
                                    </m:sSup>
                                  </m:e>
                                </m:d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nary>
                                  <m:naryPr>
                                    <m:limLoc m:val="undOvr"/>
                                    <m:ctrlPr>
                                      <a:rPr lang="en-US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m:rPr>
                                        <m:brk m:alnAt="24"/>
                                      </m:r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∞</m:t>
                                    </m:r>
                                  </m:sub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∞</m:t>
                                    </m:r>
                                  </m:sup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  <m:d>
                                      <m:d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e>
                                    </m:d>
                                    <m:sSup>
                                      <m:sSup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l-GR" sz="1400" b="0" i="1" smtClean="0">
                                            <a:latin typeface="Cambria Math" panose="02040503050406030204" pitchFamily="18" charset="0"/>
                                          </a:rPr>
                                          <m:t>ω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l-GR" sz="1400" b="0" i="1" smtClean="0">
                                            <a:latin typeface="Cambria Math" panose="02040503050406030204" pitchFamily="18" charset="0"/>
                                          </a:rPr>
                                          <m:t>τ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)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𝑓𝑡</m:t>
                                        </m:r>
                                      </m:sup>
                                    </m:s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𝑑𝑡</m:t>
                                    </m:r>
                                  </m:e>
                                </m:nary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Gabor</a:t>
                          </a:r>
                        </a:p>
                        <a:p>
                          <a:pPr algn="ctr"/>
                          <a:r>
                            <a:rPr lang="en-US" sz="1400" dirty="0" smtClean="0"/>
                            <a:t>Transform</a:t>
                          </a:r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en-US" sz="1400" b="0" i="1" baseline="-25000" smtClean="0">
                                    <a:latin typeface="Cambria Math" panose="02040503050406030204" pitchFamily="18" charset="0"/>
                                  </a:rPr>
                                  <m:t>𝐺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𝜏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𝑓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US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  <m:d>
                                      <m:d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e>
                                    </m:d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sSup>
                                      <m:sSup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p>
                                          <m:sSupPr>
                                            <m:ctrlPr>
                                              <a:rPr lang="en-US" sz="14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4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r>
                                              <a:rPr lang="en-US" sz="1400" b="0" i="1" smtClean="0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14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𝜋</m:t>
                                            </m:r>
                                            <m:d>
                                              <m:dPr>
                                                <m:ctrlPr>
                                                  <a:rPr lang="en-US" sz="1400" b="0" i="1" smtClean="0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en-US" sz="14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𝑡</m:t>
                                                </m:r>
                                                <m:r>
                                                  <a:rPr lang="en-US" sz="14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−</m:t>
                                                </m:r>
                                                <m:r>
                                                  <m:rPr>
                                                    <m:sty m:val="p"/>
                                                  </m:rPr>
                                                  <a:rPr lang="el-GR" sz="14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τ</m:t>
                                                </m:r>
                                              </m:e>
                                            </m:d>
                                            <m:r>
                                              <a:rPr lang="en-US" sz="1400" b="0" i="1" baseline="30000" smtClean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𝑓𝑡</m:t>
                                        </m:r>
                                      </m:sup>
                                    </m:sSup>
                                  </m:e>
                                </m:d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nary>
                                  <m:naryPr>
                                    <m:limLoc m:val="undOvr"/>
                                    <m:ctrlPr>
                                      <a:rPr lang="en-US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m:rPr>
                                        <m:brk m:alnAt="24"/>
                                      </m:r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∞</m:t>
                                    </m:r>
                                  </m:sub>
                                  <m:sup>
                                    <m:r>
                                      <a:rPr lang="en-US" sz="14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∞</m:t>
                                    </m:r>
                                  </m:sup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  <m:d>
                                      <m:d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e>
                                    </m:d>
                                    <m:sSup>
                                      <m:sSup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p>
                                          <m:sSupPr>
                                            <m:ctrlPr>
                                              <a:rPr lang="en-US" sz="14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4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r>
                                              <a:rPr lang="en-US" sz="1400" b="0" i="1" smtClean="0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14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𝜋</m:t>
                                            </m:r>
                                            <m:d>
                                              <m:dPr>
                                                <m:ctrlPr>
                                                  <a:rPr lang="en-US" sz="1400" b="0" i="1" smtClean="0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en-US" sz="14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𝑡</m:t>
                                                </m:r>
                                                <m:r>
                                                  <a:rPr lang="en-US" sz="14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−</m:t>
                                                </m:r>
                                                <m:r>
                                                  <m:rPr>
                                                    <m:sty m:val="p"/>
                                                  </m:rPr>
                                                  <a:rPr lang="el-GR" sz="14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τ</m:t>
                                                </m:r>
                                              </m:e>
                                            </m:d>
                                            <m:r>
                                              <a:rPr lang="en-US" sz="1400" b="0" i="1" baseline="30000" smtClean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𝑓𝑡</m:t>
                                        </m:r>
                                      </m:sup>
                                    </m:s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𝑑𝑡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sz="1400" dirty="0"/>
                                      <m:t> </m:t>
                                    </m:r>
                                  </m:e>
                                </m:nary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Wigner Ville Distribution</a:t>
                          </a:r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en-US" sz="1400" b="0" i="1" baseline="-25000" smtClean="0">
                                    <a:latin typeface="Cambria Math" panose="02040503050406030204" pitchFamily="18" charset="0"/>
                                  </a:rPr>
                                  <m:t>𝑊𝑉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𝜏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𝑓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US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  <m:sSup>
                                      <m:sSup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14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el-GR" sz="1400" b="0" i="1" smtClean="0">
                                                <a:latin typeface="Cambria Math" panose="02040503050406030204" pitchFamily="18" charset="0"/>
                                              </a:rPr>
                                              <m:t>τ</m:t>
                                            </m:r>
                                            <m:r>
                                              <a:rPr lang="en-US" sz="1400" b="0" i="1" smtClean="0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f>
                                              <m:fPr>
                                                <m:ctrlPr>
                                                  <a:rPr lang="en-US" sz="14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14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1</m:t>
                                                </m:r>
                                              </m:num>
                                              <m:den>
                                                <m:r>
                                                  <a:rPr lang="en-US" sz="14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2</m:t>
                                                </m:r>
                                              </m:den>
                                            </m:f>
                                            <m:r>
                                              <a:rPr lang="en-US" sz="14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𝑡</m:t>
                                            </m:r>
                                          </m:e>
                                        </m:d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l-GR" sz="1400" b="0" i="1" smtClean="0">
                                            <a:latin typeface="Cambria Math" panose="02040503050406030204" pitchFamily="18" charset="0"/>
                                          </a:rPr>
                                          <m:t>τ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f>
                                          <m:fPr>
                                            <m:ctrlPr>
                                              <a:rPr lang="en-US" sz="14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400" b="0" i="1" smtClean="0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400" b="0" i="1" smtClean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)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𝑓𝑡</m:t>
                                        </m:r>
                                      </m:sup>
                                    </m:sSup>
                                  </m:e>
                                </m:d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nary>
                                  <m:naryPr>
                                    <m:limLoc m:val="undOvr"/>
                                    <m:ctrlPr>
                                      <a:rPr lang="en-US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m:rPr>
                                        <m:brk m:alnAt="24"/>
                                      </m:r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∞</m:t>
                                    </m:r>
                                  </m:sub>
                                  <m:sup>
                                    <m:r>
                                      <a:rPr lang="en-US" sz="14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∞</m:t>
                                    </m:r>
                                  </m:sup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  <m:sSup>
                                      <m:sSup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14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el-GR" sz="1400" b="0" i="1" smtClean="0">
                                                <a:latin typeface="Cambria Math" panose="02040503050406030204" pitchFamily="18" charset="0"/>
                                              </a:rPr>
                                              <m:t>τ</m:t>
                                            </m:r>
                                            <m:r>
                                              <a:rPr lang="en-US" sz="1400" b="0" i="1" smtClean="0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f>
                                              <m:fPr>
                                                <m:ctrlPr>
                                                  <a:rPr lang="en-US" sz="14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14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1</m:t>
                                                </m:r>
                                              </m:num>
                                              <m:den>
                                                <m:r>
                                                  <a:rPr lang="en-US" sz="14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2</m:t>
                                                </m:r>
                                              </m:den>
                                            </m:f>
                                            <m:r>
                                              <a:rPr lang="en-US" sz="14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𝑡</m:t>
                                            </m:r>
                                          </m:e>
                                        </m:d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l-GR" sz="1400" b="0" i="1" smtClean="0">
                                            <a:latin typeface="Cambria Math" panose="02040503050406030204" pitchFamily="18" charset="0"/>
                                          </a:rPr>
                                          <m:t>τ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f>
                                          <m:fPr>
                                            <m:ctrlPr>
                                              <a:rPr lang="en-US" sz="14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400" b="0" i="1" smtClean="0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400" b="0" i="1" smtClean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)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𝑓𝑡</m:t>
                                        </m:r>
                                      </m:sup>
                                    </m:s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𝑑𝑡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sz="1400" dirty="0"/>
                                      <m:t> </m:t>
                                    </m:r>
                                  </m:e>
                                </m:nary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Continuous Wavelet</a:t>
                          </a:r>
                        </a:p>
                        <a:p>
                          <a:pPr algn="ctr"/>
                          <a:r>
                            <a:rPr lang="en-US" sz="1400" dirty="0" smtClean="0"/>
                            <a:t>Transform</a:t>
                          </a:r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en-US" sz="1400" b="0" i="1" baseline="-25000" smtClean="0">
                                    <a:latin typeface="Cambria Math" panose="02040503050406030204" pitchFamily="18" charset="0"/>
                                  </a:rPr>
                                  <m:t>𝐶𝑊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i="1" dirty="0" smtClean="0">
                                    <a:latin typeface="Cambria Math" panose="02040503050406030204" pitchFamily="18" charset="0"/>
                                  </a:rPr>
                                  <m:t>⟨</m:t>
                                </m:r>
                                <m:r>
                                  <a:rPr lang="en-US" sz="1400" b="0" i="1" dirty="0" smtClean="0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  <m:r>
                                  <a:rPr lang="en-US" sz="1400" b="0" i="1" dirty="0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400" b="0" i="1" dirty="0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en-US" sz="1400" b="0" i="1" dirty="0" smtClean="0">
                                    <a:latin typeface="Cambria Math" panose="02040503050406030204" pitchFamily="18" charset="0"/>
                                  </a:rPr>
                                  <m:t>), </m:t>
                                </m:r>
                                <m:r>
                                  <m:rPr>
                                    <m:sty m:val="p"/>
                                  </m:rPr>
                                  <a:rPr lang="el-GR" sz="1400" b="0" i="0" dirty="0" smtClean="0">
                                    <a:latin typeface="Cambria Math" panose="02040503050406030204" pitchFamily="18" charset="0"/>
                                  </a:rPr>
                                  <m:t>ψ</m:t>
                                </m:r>
                                <m:r>
                                  <a:rPr lang="en-US" sz="1400" b="0" i="1" baseline="-25000" dirty="0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US" sz="1400" b="0" i="1" baseline="-25000" dirty="0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400" b="0" i="1" baseline="-25000" dirty="0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sz="1400" b="0" i="1" dirty="0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400" b="0" i="1" dirty="0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en-US" sz="1400" b="0" i="1" dirty="0" smtClean="0">
                                    <a:latin typeface="Cambria Math" panose="02040503050406030204" pitchFamily="18" charset="0"/>
                                  </a:rPr>
                                  <m:t>)⟩</m:t>
                                </m:r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nary>
                                  <m:naryPr>
                                    <m:limLoc m:val="undOvr"/>
                                    <m:ctrlPr>
                                      <a:rPr lang="en-US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m:rPr>
                                        <m:brk m:alnAt="24"/>
                                      </m:r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∞</m:t>
                                    </m:r>
                                  </m:sub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∞</m:t>
                                    </m:r>
                                  </m:sup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  <m:d>
                                      <m:d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e>
                                    </m:d>
                                    <m:r>
                                      <m:rPr>
                                        <m:sty m:val="p"/>
                                      </m:rPr>
                                      <a:rPr lang="el-GR" sz="1400" b="0" i="0" dirty="0" smtClean="0">
                                        <a:latin typeface="Cambria Math" panose="02040503050406030204" pitchFamily="18" charset="0"/>
                                      </a:rPr>
                                      <m:t>ψ</m:t>
                                    </m:r>
                                    <m:r>
                                      <a:rPr lang="en-US" sz="1400" b="0" i="0" baseline="30000" dirty="0" smtClean="0"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  <m:r>
                                      <a:rPr lang="en-US" sz="1400" b="0" i="1" baseline="-25000" dirty="0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  <m:r>
                                      <a:rPr lang="en-US" sz="1400" b="0" i="1" baseline="-25000" dirty="0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1400" b="0" i="1" baseline="-25000" dirty="0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  <m:r>
                                      <a:rPr lang="en-US" sz="1400" b="0" i="1" dirty="0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sz="1400" b="0" i="1" dirty="0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n-US" sz="1400" b="0" i="1" dirty="0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nary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𝑑𝑡</m:t>
                                </m:r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err="1" smtClean="0"/>
                            <a:t>Stockwell</a:t>
                          </a:r>
                          <a:r>
                            <a:rPr lang="en-US" sz="1400" dirty="0" smtClean="0"/>
                            <a:t> Transform</a:t>
                          </a:r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𝜏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𝑓</m:t>
                                </m:r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US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  <m:d>
                                      <m:d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e>
                                    </m:d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sSup>
                                      <m:sSup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l-GR" sz="1400" b="0" i="1" smtClean="0">
                                            <a:latin typeface="Cambria Math" panose="02040503050406030204" pitchFamily="18" charset="0"/>
                                          </a:rPr>
                                          <m:t>ω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l-GR" sz="1400" b="0" i="1" smtClean="0">
                                            <a:latin typeface="Cambria Math" panose="02040503050406030204" pitchFamily="18" charset="0"/>
                                          </a:rPr>
                                          <m:t>τ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)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𝑓𝑡</m:t>
                                        </m:r>
                                      </m:sup>
                                    </m:sSup>
                                  </m:e>
                                </m:d>
                              </m:oMath>
                            </m:oMathPara>
                          </a14:m>
                          <a:endParaRPr lang="en-US" sz="1400" dirty="0"/>
                        </a:p>
                        <a:p>
                          <a:pPr algn="ctr"/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nary>
                                  <m:naryPr>
                                    <m:limLoc m:val="undOvr"/>
                                    <m:ctrlPr>
                                      <a:rPr lang="en-US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m:rPr>
                                        <m:brk m:alnAt="24"/>
                                      </m:r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∞</m:t>
                                    </m:r>
                                  </m:sub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∞</m:t>
                                    </m:r>
                                  </m:sup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  <m:d>
                                      <m:d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e>
                                    </m:d>
                                    <m:sSup>
                                      <m:sSup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l-GR" sz="1400" b="0" i="1" smtClean="0">
                                            <a:latin typeface="Cambria Math" panose="02040503050406030204" pitchFamily="18" charset="0"/>
                                          </a:rPr>
                                          <m:t>ω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l-GR" sz="1400" b="0" i="1" smtClean="0">
                                            <a:latin typeface="Cambria Math" panose="02040503050406030204" pitchFamily="18" charset="0"/>
                                          </a:rPr>
                                          <m:t>τ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)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𝑓𝑡</m:t>
                                        </m:r>
                                      </m:sup>
                                    </m:sSup>
                                  </m:e>
                                </m:nary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𝑑𝑡</m:t>
                                </m:r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2347643"/>
                  </p:ext>
                </p:extLst>
              </p:nvPr>
            </p:nvGraphicFramePr>
            <p:xfrm>
              <a:off x="609600" y="1783080"/>
              <a:ext cx="8229600" cy="46939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66800"/>
                    <a:gridCol w="1066800"/>
                    <a:gridCol w="2819400"/>
                    <a:gridCol w="327660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Transform</a:t>
                          </a:r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Notation</a:t>
                          </a:r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Inner Product</a:t>
                          </a:r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Expression</a:t>
                          </a:r>
                          <a:endParaRPr lang="en-US" sz="1400" dirty="0"/>
                        </a:p>
                      </a:txBody>
                      <a:tcPr anchor="ctr"/>
                    </a:tc>
                  </a:tr>
                  <a:tr h="71501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Fourier</a:t>
                          </a:r>
                        </a:p>
                        <a:p>
                          <a:pPr algn="ctr"/>
                          <a:r>
                            <a:rPr lang="en-US" sz="1400" dirty="0" smtClean="0"/>
                            <a:t>Transform</a:t>
                          </a:r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01143" t="-52991" r="-574286" b="-5085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76026" t="-52991" r="-117063" b="-5085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51769" t="-52991" r="-931" b="-508547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Short Time</a:t>
                          </a:r>
                        </a:p>
                        <a:p>
                          <a:pPr algn="ctr"/>
                          <a:r>
                            <a:rPr lang="en-US" sz="1400" dirty="0" smtClean="0"/>
                            <a:t>Fourier Transform</a:t>
                          </a:r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01143" t="-147934" r="-574286" b="-3917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76026" t="-147934" r="-117063" b="-3917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51769" t="-147934" r="-931" b="-391736"/>
                          </a:stretch>
                        </a:blipFill>
                      </a:tcPr>
                    </a:tc>
                  </a:tr>
                  <a:tr h="71501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Gabor</a:t>
                          </a:r>
                        </a:p>
                        <a:p>
                          <a:pPr algn="ctr"/>
                          <a:r>
                            <a:rPr lang="en-US" sz="1400" dirty="0" smtClean="0"/>
                            <a:t>Transform</a:t>
                          </a:r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01143" t="-256410" r="-574286" b="-3051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76026" t="-256410" r="-117063" b="-3051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51769" t="-256410" r="-931" b="-305128"/>
                          </a:stretch>
                        </a:blipFill>
                      </a:tcPr>
                    </a:tc>
                  </a:tr>
                  <a:tr h="71501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Wigner Ville Distribution</a:t>
                          </a:r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01143" t="-356410" r="-574286" b="-2051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76026" t="-356410" r="-117063" b="-2051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51769" t="-356410" r="-931" b="-205128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Continuous Wavelet</a:t>
                          </a:r>
                        </a:p>
                        <a:p>
                          <a:pPr algn="ctr"/>
                          <a:r>
                            <a:rPr lang="en-US" sz="1400" dirty="0" smtClean="0"/>
                            <a:t>Transform</a:t>
                          </a:r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01143" t="-441322" r="-574286" b="-983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76026" t="-441322" r="-117063" b="-983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51769" t="-441322" r="-931" b="-98347"/>
                          </a:stretch>
                        </a:blipFill>
                      </a:tcPr>
                    </a:tc>
                  </a:tr>
                  <a:tr h="71501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err="1" smtClean="0"/>
                            <a:t>Stockwell</a:t>
                          </a:r>
                          <a:r>
                            <a:rPr lang="en-US" sz="1400" dirty="0" smtClean="0"/>
                            <a:t> Transform</a:t>
                          </a:r>
                          <a:endParaRPr 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01143" t="-559829" r="-574286" b="-17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76026" t="-559829" r="-117063" b="-17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51769" t="-559829" r="-931" b="-170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479358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Different Transforms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50856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Example</a:t>
            </a:r>
            <a:endParaRPr lang="en-US" sz="4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55000" lnSpcReduction="20000"/>
              </a:bodyPr>
              <a:lstStyle/>
              <a:p>
                <a:pPr>
                  <a:lnSpc>
                    <a:spcPct val="125000"/>
                  </a:lnSpc>
                  <a:buFont typeface="Arial" charset="0"/>
                  <a:buChar char="•"/>
                </a:pPr>
                <a:r>
                  <a:rPr lang="en-US" sz="4400" dirty="0" smtClean="0"/>
                  <a:t>Consider a synthetic signal as below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:r>
                  <a:rPr lang="en-US" sz="2400" dirty="0" smtClean="0"/>
                  <a:t> 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begChr m:val="{"/>
                        <m:endChr m:val="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func>
                              <m:func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𝜋</m:t>
                                    </m:r>
                                    <m:d>
                                      <m:dPr>
                                        <m:ctrlP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10+</m:t>
                                        </m:r>
                                        <m:f>
                                          <m:fPr>
                                            <m:ctrlP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𝑡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7</m:t>
                                            </m:r>
                                          </m:den>
                                        </m:f>
                                      </m:e>
                                    </m:d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∗</m:t>
                                    </m:r>
                                    <m:f>
                                      <m:fPr>
                                        <m:ctrlP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num>
                                      <m:den>
                                        <m: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256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 </m:t>
                                </m:r>
                                <m:func>
                                  <m:funcPr>
                                    <m:ctrlPr>
                                      <a:rPr lang="en-US" sz="2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4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  <m:d>
                                          <m:dPr>
                                            <m:ctrlP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f>
                                              <m:fPr>
                                                <m:ctrlPr>
                                                  <a:rPr lang="en-US" sz="2400" b="0" i="1" smtClean="0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2400" b="0" i="1" smtClean="0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  <m:t>256</m:t>
                                                </m:r>
                                              </m:num>
                                              <m:den>
                                                <m:r>
                                                  <a:rPr lang="en-US" sz="2400" b="0" i="1" smtClean="0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  <m:t>2.8</m:t>
                                                </m:r>
                                              </m:den>
                                            </m:f>
                                            <m: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f>
                                              <m:fPr>
                                                <m:ctrlPr>
                                                  <a:rPr lang="en-US" sz="2400" b="0" i="1" smtClean="0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2400" b="0" i="1" smtClean="0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  <m:t>𝑡</m:t>
                                                </m:r>
                                              </m:num>
                                              <m:den>
                                                <m:r>
                                                  <a:rPr lang="en-US" sz="2400" b="0" i="1" smtClean="0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  <m:t>6</m:t>
                                                </m:r>
                                              </m:den>
                                            </m:f>
                                          </m:e>
                                        </m:d>
                                        <m: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∗</m:t>
                                        </m:r>
                                        <m:f>
                                          <m:fPr>
                                            <m:ctrlP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𝑡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256</m:t>
                                            </m:r>
                                          </m:den>
                                        </m:f>
                                      </m:e>
                                    </m:d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                                              </m:t>
                                    </m:r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𝑖𝑓</m:t>
                                    </m:r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0≤</m:t>
                                    </m:r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&lt;114 </m:t>
                                    </m:r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𝑎𝑛𝑑</m:t>
                                    </m:r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142&lt;</m:t>
                                    </m:r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≤255</m:t>
                                    </m:r>
                                  </m:e>
                                </m:func>
                              </m:e>
                            </m:func>
                          </m:e>
                          <m:e>
                            <m:func>
                              <m:func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240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𝜋</m:t>
                                    </m:r>
                                    <m:d>
                                      <m:d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10+</m:t>
                                        </m:r>
                                        <m:f>
                                          <m:fPr>
                                            <m:ctrlPr>
                                              <a:rPr lang="en-US" sz="2400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400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𝑡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400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7</m:t>
                                            </m:r>
                                          </m:den>
                                        </m:f>
                                      </m:e>
                                    </m:d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∗</m:t>
                                    </m:r>
                                    <m:f>
                                      <m:f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num>
                                      <m:den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256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 </m:t>
                                </m:r>
                                <m:func>
                                  <m:func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40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  <m:d>
                                          <m:dPr>
                                            <m:ctrlPr>
                                              <a:rPr lang="en-US" sz="2400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f>
                                              <m:fPr>
                                                <m:ctrlPr>
                                                  <a:rPr lang="en-US" sz="240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240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  <m:t>256</m:t>
                                                </m:r>
                                              </m:num>
                                              <m:den>
                                                <m:r>
                                                  <a:rPr lang="en-US" sz="240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  <m:t>2.8</m:t>
                                                </m:r>
                                              </m:den>
                                            </m:f>
                                            <m:r>
                                              <a:rPr lang="en-US" sz="2400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f>
                                              <m:fPr>
                                                <m:ctrlPr>
                                                  <a:rPr lang="en-US" sz="240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240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  <m:t>𝑡</m:t>
                                                </m:r>
                                              </m:num>
                                              <m:den>
                                                <m:r>
                                                  <a:rPr lang="en-US" sz="240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  <m:t>6</m:t>
                                                </m:r>
                                              </m:den>
                                            </m:f>
                                          </m:e>
                                        </m:d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∗</m:t>
                                        </m:r>
                                        <m:f>
                                          <m:fPr>
                                            <m:ctrlPr>
                                              <a:rPr lang="en-US" sz="2400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400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𝑡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400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256</m:t>
                                            </m:r>
                                          </m:den>
                                        </m:f>
                                      </m:e>
                                    </m:d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+</m:t>
                                    </m:r>
                                    <m:func>
                                      <m:funcPr>
                                        <m:ctrlP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m:rPr>
                                            <m:sty m:val="p"/>
                                          </m:rPr>
                                          <a:rPr lang="en-US" sz="2400" b="0" i="0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cos</m:t>
                                        </m:r>
                                      </m:fName>
                                      <m:e>
                                        <m: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(2</m:t>
                                        </m:r>
                                        <m: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  <m: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  <m: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∗0.42)</m:t>
                                        </m:r>
                                      </m:e>
                                    </m:func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sz="2400" b="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                                     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      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𝑖𝑓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114≤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n-US" sz="24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≤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22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func>
                              </m:e>
                            </m:func>
                          </m:e>
                          <m:e>
                            <m:func>
                              <m:func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40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𝜋</m:t>
                                    </m:r>
                                    <m:d>
                                      <m:d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10+</m:t>
                                        </m:r>
                                        <m:f>
                                          <m:fPr>
                                            <m:ctrlPr>
                                              <a:rPr lang="en-US" sz="2400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400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𝑡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400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7</m:t>
                                            </m:r>
                                          </m:den>
                                        </m:f>
                                      </m:e>
                                    </m:d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∗</m:t>
                                    </m:r>
                                    <m:f>
                                      <m:f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num>
                                      <m:den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256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 </m:t>
                                </m:r>
                                <m:func>
                                  <m:func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40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  <m:d>
                                          <m:dPr>
                                            <m:ctrlPr>
                                              <a:rPr lang="en-US" sz="2400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f>
                                              <m:fPr>
                                                <m:ctrlPr>
                                                  <a:rPr lang="en-US" sz="240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240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  <m:t>256</m:t>
                                                </m:r>
                                              </m:num>
                                              <m:den>
                                                <m:r>
                                                  <a:rPr lang="en-US" sz="240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  <m:t>2.8</m:t>
                                                </m:r>
                                              </m:den>
                                            </m:f>
                                            <m:r>
                                              <a:rPr lang="en-US" sz="2400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f>
                                              <m:fPr>
                                                <m:ctrlPr>
                                                  <a:rPr lang="en-US" sz="240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240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  <m:t>𝑡</m:t>
                                                </m:r>
                                              </m:num>
                                              <m:den>
                                                <m:r>
                                                  <a:rPr lang="en-US" sz="240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  <m:t>6</m:t>
                                                </m:r>
                                              </m:den>
                                            </m:f>
                                          </m:e>
                                        </m:d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∗</m:t>
                                        </m:r>
                                        <m:f>
                                          <m:fPr>
                                            <m:ctrlPr>
                                              <a:rPr lang="en-US" sz="2400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400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𝑡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400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256</m:t>
                                            </m:r>
                                          </m:den>
                                        </m:f>
                                      </m:e>
                                    </m:d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+</m:t>
                                    </m:r>
                                    <m:func>
                                      <m:func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m:rPr>
                                            <m:sty m:val="p"/>
                                          </m:rPr>
                                          <a:rPr lang="en-US" sz="240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cos</m:t>
                                        </m:r>
                                      </m:fName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(2</m:t>
                                        </m:r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∗0.42)</m:t>
                                        </m:r>
                                      </m:e>
                                    </m:func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+</m:t>
                                    </m:r>
                                    <m:func>
                                      <m:funcPr>
                                        <m:ctrlP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m:rPr>
                                            <m:sty m:val="p"/>
                                          </m:rPr>
                                          <a:rPr lang="en-US" sz="2400" b="0" i="0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cos</m:t>
                                        </m:r>
                                      </m:fName>
                                      <m:e>
                                        <m:d>
                                          <m:dPr>
                                            <m:ctrlP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  <m: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𝜋</m:t>
                                            </m:r>
                                            <m: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𝑡</m:t>
                                            </m:r>
                                            <m: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∗0.42</m:t>
                                            </m:r>
                                          </m:e>
                                        </m:d>
                                        <m: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           </m:t>
                                        </m:r>
                                      </m:e>
                                    </m:func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𝑖𝑓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134≤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n-US" sz="24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≤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42</m:t>
                                    </m:r>
                                  </m:e>
                                </m:func>
                              </m:e>
                            </m:func>
                          </m:e>
                        </m:eqArr>
                      </m:e>
                    </m:d>
                  </m:oMath>
                </a14:m>
                <a:endParaRPr lang="en-IN" sz="2400" dirty="0" smtClean="0"/>
              </a:p>
              <a:p>
                <a:pPr marL="0" indent="0">
                  <a:lnSpc>
                    <a:spcPct val="125000"/>
                  </a:lnSpc>
                  <a:buNone/>
                </a:pPr>
                <a:endParaRPr lang="en-IN" sz="2400" dirty="0" smtClean="0"/>
              </a:p>
              <a:p>
                <a:pPr marL="0" indent="0">
                  <a:lnSpc>
                    <a:spcPct val="125000"/>
                  </a:lnSpc>
                  <a:buNone/>
                </a:pPr>
                <a:endParaRPr lang="en-US" sz="2400" dirty="0"/>
              </a:p>
              <a:p>
                <a:pPr marL="0" indent="0">
                  <a:lnSpc>
                    <a:spcPct val="125000"/>
                  </a:lnSpc>
                  <a:buNone/>
                </a:pPr>
                <a:endParaRPr lang="en-IN" sz="24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963" t="-10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3703320"/>
            <a:ext cx="3899920" cy="29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68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88" y="353704"/>
            <a:ext cx="2559323" cy="19202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373" y="353704"/>
            <a:ext cx="2559323" cy="19202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1" y="2563504"/>
            <a:ext cx="2559323" cy="192024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333" y="2563504"/>
            <a:ext cx="2559323" cy="192024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1" y="4724400"/>
            <a:ext cx="2559323" cy="19202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794" y="4724400"/>
            <a:ext cx="2559323" cy="192024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64776" y="2169995"/>
            <a:ext cx="18037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Chirp Signal</a:t>
            </a:r>
            <a:endParaRPr 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4863152" y="2210305"/>
            <a:ext cx="20369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STFT with Boxcar Window</a:t>
            </a:r>
            <a:endParaRPr lang="en-US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1254456" y="44196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Gabor Transform</a:t>
            </a:r>
            <a:endParaRPr lang="en-US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4876800" y="44196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WVD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1255594" y="6578221"/>
            <a:ext cx="2076735" cy="279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CWT with </a:t>
            </a:r>
            <a:r>
              <a:rPr lang="en-US" sz="1200" dirty="0" err="1" smtClean="0"/>
              <a:t>Marlet</a:t>
            </a:r>
            <a:r>
              <a:rPr lang="en-US" sz="1200" dirty="0" smtClean="0"/>
              <a:t> wavelet</a:t>
            </a:r>
            <a:endParaRPr lang="en-US" sz="1200" dirty="0"/>
          </a:p>
        </p:txBody>
      </p:sp>
      <p:sp>
        <p:nvSpPr>
          <p:cNvPr id="22" name="TextBox 21"/>
          <p:cNvSpPr txBox="1"/>
          <p:nvPr/>
        </p:nvSpPr>
        <p:spPr>
          <a:xfrm>
            <a:off x="4876800" y="6594649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/>
              <a:t>Stockwell</a:t>
            </a:r>
            <a:r>
              <a:rPr lang="en-US" sz="1200" dirty="0" smtClean="0"/>
              <a:t> Transform</a:t>
            </a:r>
            <a:endParaRPr lang="en-US" sz="1200" dirty="0"/>
          </a:p>
        </p:txBody>
      </p:sp>
      <p:sp>
        <p:nvSpPr>
          <p:cNvPr id="23" name="Oval 22"/>
          <p:cNvSpPr/>
          <p:nvPr/>
        </p:nvSpPr>
        <p:spPr>
          <a:xfrm>
            <a:off x="5709312" y="4773304"/>
            <a:ext cx="457200" cy="8654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77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Calibri" pitchFamily="32" charset="0"/>
                <a:ea typeface="MS PGothic" pitchFamily="32" charset="-128"/>
              </a:rPr>
              <a:t>Semi-Automated Magnification of Small Motions in Videos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Overview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IN" sz="2400" dirty="0" smtClean="0"/>
              <a:t>Motivation</a:t>
            </a:r>
          </a:p>
          <a:p>
            <a:pPr lvl="1">
              <a:lnSpc>
                <a:spcPct val="125000"/>
              </a:lnSpc>
            </a:pPr>
            <a:r>
              <a:rPr lang="en-IN" sz="2000" dirty="0" smtClean="0"/>
              <a:t>Why amplify motion?</a:t>
            </a:r>
          </a:p>
          <a:p>
            <a:pPr>
              <a:lnSpc>
                <a:spcPct val="125000"/>
              </a:lnSpc>
            </a:pPr>
            <a:r>
              <a:rPr lang="en-IN" sz="2400" dirty="0" smtClean="0"/>
              <a:t>Related Works</a:t>
            </a:r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Motion Magnification [Liu 2005]</a:t>
            </a:r>
          </a:p>
          <a:p>
            <a:pPr lvl="1">
              <a:lnSpc>
                <a:spcPct val="125000"/>
              </a:lnSpc>
            </a:pPr>
            <a:r>
              <a:rPr lang="en-US" sz="2000" dirty="0" err="1" smtClean="0"/>
              <a:t>Eulerian</a:t>
            </a:r>
            <a:r>
              <a:rPr lang="en-US" sz="2000" dirty="0" smtClean="0"/>
              <a:t> Video Magnification [Wu 2012]</a:t>
            </a:r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Limitations of Existing Methods</a:t>
            </a:r>
          </a:p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US" sz="2400" dirty="0" err="1" smtClean="0"/>
              <a:t>Stockwell</a:t>
            </a:r>
            <a:r>
              <a:rPr lang="en-US" sz="2400" dirty="0" smtClean="0"/>
              <a:t> Transform </a:t>
            </a:r>
          </a:p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US" sz="2400" dirty="0" smtClean="0"/>
              <a:t>Proposed Method</a:t>
            </a:r>
          </a:p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US" sz="2400" dirty="0" smtClean="0"/>
              <a:t>Results</a:t>
            </a:r>
          </a:p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US" sz="2400" dirty="0" smtClean="0"/>
              <a:t>Conclusion and Future Work </a:t>
            </a:r>
            <a:endParaRPr lang="en-IN" sz="2400" dirty="0" smtClean="0"/>
          </a:p>
          <a:p>
            <a:pPr>
              <a:lnSpc>
                <a:spcPct val="125000"/>
              </a:lnSpc>
            </a:pPr>
            <a:endParaRPr lang="en-I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Motivation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3944208" y="5354480"/>
            <a:ext cx="1828800" cy="615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Respiratory motion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baby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456067" y="2382680"/>
            <a:ext cx="4840941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Motivation</a:t>
            </a:r>
            <a:endParaRPr lang="en-US" sz="4000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381000" y="1646237"/>
            <a:ext cx="7696200" cy="487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>
            <a:normAutofit fontScale="97500"/>
          </a:bodyPr>
          <a:lstStyle/>
          <a:p>
            <a:pPr eaLnBrk="0" hangingPunct="0">
              <a:buFont typeface="Arial" pitchFamily="34" charset="0"/>
              <a:buChar char="•"/>
              <a:defRPr/>
            </a:pPr>
            <a:r>
              <a:rPr lang="en-US" sz="2400" kern="0" dirty="0">
                <a:solidFill>
                  <a:srgbClr val="000000"/>
                </a:solidFill>
                <a:ea typeface="+mj-ea"/>
                <a:cs typeface="+mj-cs"/>
              </a:rPr>
              <a:t> </a:t>
            </a:r>
            <a:r>
              <a:rPr lang="en-US" sz="2400" kern="0" dirty="0" smtClean="0">
                <a:solidFill>
                  <a:srgbClr val="000000"/>
                </a:solidFill>
                <a:ea typeface="+mj-ea"/>
                <a:cs typeface="+mj-cs"/>
              </a:rPr>
              <a:t>  Magnify </a:t>
            </a:r>
            <a:r>
              <a:rPr lang="en-US" sz="2400" kern="0" dirty="0">
                <a:solidFill>
                  <a:srgbClr val="000000"/>
                </a:solidFill>
                <a:ea typeface="+mj-ea"/>
                <a:cs typeface="+mj-cs"/>
              </a:rPr>
              <a:t>the subtle motion </a:t>
            </a:r>
            <a:r>
              <a:rPr lang="en-US" sz="2400" kern="0" dirty="0" smtClean="0">
                <a:solidFill>
                  <a:srgbClr val="000000"/>
                </a:solidFill>
                <a:ea typeface="+mj-ea"/>
                <a:cs typeface="+mj-cs"/>
              </a:rPr>
              <a:t>present  </a:t>
            </a:r>
            <a:endParaRPr lang="en-US" sz="2400" kern="0" dirty="0">
              <a:solidFill>
                <a:srgbClr val="000000"/>
              </a:solidFill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1400" y="5304432"/>
            <a:ext cx="2895600" cy="615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1600" b="1" i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Magnified Respiratory motion</a:t>
            </a:r>
          </a:p>
          <a:p>
            <a:pPr>
              <a:defRPr/>
            </a:pPr>
            <a:endParaRPr lang="en-US" b="1" i="1" dirty="0"/>
          </a:p>
        </p:txBody>
      </p:sp>
      <p:pic>
        <p:nvPicPr>
          <p:cNvPr id="6" name="baby_result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474259" y="2367888"/>
            <a:ext cx="4840941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Motion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US" sz="2400" dirty="0" smtClean="0"/>
              <a:t>Motion can be defined as change in position of an object of interest w.r.t. time</a:t>
            </a:r>
          </a:p>
          <a:p>
            <a:pPr marL="0" indent="0">
              <a:lnSpc>
                <a:spcPct val="125000"/>
              </a:lnSpc>
              <a:buNone/>
            </a:pPr>
            <a:endParaRPr lang="en-IN" sz="2400" dirty="0" smtClean="0"/>
          </a:p>
          <a:p>
            <a:pPr marL="0" indent="0">
              <a:lnSpc>
                <a:spcPct val="125000"/>
              </a:lnSpc>
              <a:buNone/>
            </a:pPr>
            <a:endParaRPr lang="en-US" sz="2400" dirty="0" smtClean="0"/>
          </a:p>
          <a:p>
            <a:pPr marL="0" indent="0">
              <a:lnSpc>
                <a:spcPct val="125000"/>
              </a:lnSpc>
              <a:buNone/>
            </a:pPr>
            <a:endParaRPr lang="en-US" sz="2400" dirty="0"/>
          </a:p>
          <a:p>
            <a:pPr marL="0" indent="0">
              <a:lnSpc>
                <a:spcPct val="125000"/>
              </a:lnSpc>
              <a:buNone/>
            </a:pPr>
            <a:endParaRPr lang="en-US" sz="2400" dirty="0" smtClean="0"/>
          </a:p>
          <a:p>
            <a:pPr marL="0" indent="0">
              <a:lnSpc>
                <a:spcPct val="125000"/>
              </a:lnSpc>
              <a:buNone/>
            </a:pPr>
            <a:endParaRPr lang="en-US" sz="2400" dirty="0"/>
          </a:p>
          <a:p>
            <a:pPr>
              <a:lnSpc>
                <a:spcPct val="125000"/>
              </a:lnSpc>
            </a:pPr>
            <a:r>
              <a:rPr lang="en-US" sz="2400" dirty="0" smtClean="0"/>
              <a:t>We analyze motion using time-frequency representation</a:t>
            </a:r>
            <a:endParaRPr lang="en-US" sz="2400" dirty="0"/>
          </a:p>
          <a:p>
            <a:pPr marL="0" indent="0">
              <a:lnSpc>
                <a:spcPct val="125000"/>
              </a:lnSpc>
              <a:buNone/>
            </a:pPr>
            <a:endParaRPr lang="en-IN" sz="2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574040" y="3759116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Motion</a:t>
            </a:r>
          </a:p>
        </p:txBody>
      </p:sp>
      <p:sp>
        <p:nvSpPr>
          <p:cNvPr id="5" name="Right Arrow 4"/>
          <p:cNvSpPr/>
          <p:nvPr/>
        </p:nvSpPr>
        <p:spPr>
          <a:xfrm rot="2700000">
            <a:off x="2876486" y="4381868"/>
            <a:ext cx="990600" cy="1407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 rot="-2700000">
            <a:off x="2876487" y="3391269"/>
            <a:ext cx="990600" cy="1407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962400" y="2866324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Displacement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62400" y="4659868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Time</a:t>
            </a:r>
          </a:p>
        </p:txBody>
      </p:sp>
      <p:sp>
        <p:nvSpPr>
          <p:cNvPr id="9" name="Right Arrow 8"/>
          <p:cNvSpPr/>
          <p:nvPr/>
        </p:nvSpPr>
        <p:spPr>
          <a:xfrm rot="900000">
            <a:off x="3028887" y="4076872"/>
            <a:ext cx="990600" cy="1407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-900000">
            <a:off x="3028887" y="3695872"/>
            <a:ext cx="990600" cy="1407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962400" y="3440668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Velocity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64672" y="407074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Acceleration</a:t>
            </a:r>
          </a:p>
        </p:txBody>
      </p:sp>
    </p:spTree>
    <p:extLst>
      <p:ext uri="{BB962C8B-B14F-4D97-AF65-F5344CB8AC3E}">
        <p14:creationId xmlns:p14="http://schemas.microsoft.com/office/powerpoint/2010/main" val="94934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  <p:bldP spid="8" grpId="0"/>
      <p:bldP spid="9" grpId="0" animBg="1"/>
      <p:bldP spid="10" grpId="0" animBg="1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Motivation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0" hangingPunct="0">
              <a:lnSpc>
                <a:spcPct val="125000"/>
              </a:lnSpc>
              <a:defRPr/>
            </a:pPr>
            <a:r>
              <a:rPr lang="en-US" sz="2400" kern="0" dirty="0" smtClean="0">
                <a:solidFill>
                  <a:srgbClr val="000000"/>
                </a:solidFill>
              </a:rPr>
              <a:t>Magnify the subtle motion present</a:t>
            </a:r>
          </a:p>
          <a:p>
            <a:pPr eaLnBrk="0" hangingPunct="0">
              <a:lnSpc>
                <a:spcPct val="125000"/>
              </a:lnSpc>
              <a:defRPr/>
            </a:pPr>
            <a:r>
              <a:rPr lang="en-US" sz="2400" kern="0" dirty="0" smtClean="0">
                <a:solidFill>
                  <a:srgbClr val="000000"/>
                </a:solidFill>
              </a:rPr>
              <a:t>Useful in several applications like </a:t>
            </a:r>
          </a:p>
          <a:p>
            <a:pPr lvl="1" eaLnBrk="0" hangingPunct="0">
              <a:lnSpc>
                <a:spcPct val="125000"/>
              </a:lnSpc>
              <a:defRPr/>
            </a:pPr>
            <a:r>
              <a:rPr lang="en-US" sz="2000" kern="0" dirty="0" smtClean="0">
                <a:solidFill>
                  <a:srgbClr val="000000"/>
                </a:solidFill>
              </a:rPr>
              <a:t>Visualization</a:t>
            </a:r>
          </a:p>
          <a:p>
            <a:pPr lvl="1" eaLnBrk="0" hangingPunct="0">
              <a:lnSpc>
                <a:spcPct val="125000"/>
              </a:lnSpc>
              <a:defRPr/>
            </a:pPr>
            <a:r>
              <a:rPr lang="en-US" sz="2000" kern="0" dirty="0" smtClean="0">
                <a:solidFill>
                  <a:srgbClr val="000000"/>
                </a:solidFill>
              </a:rPr>
              <a:t>physical diagnosis</a:t>
            </a:r>
          </a:p>
          <a:p>
            <a:pPr lvl="1" eaLnBrk="0" hangingPunct="0">
              <a:lnSpc>
                <a:spcPct val="125000"/>
              </a:lnSpc>
              <a:defRPr/>
            </a:pPr>
            <a:r>
              <a:rPr lang="en-US" sz="2000" kern="0" dirty="0" smtClean="0">
                <a:solidFill>
                  <a:srgbClr val="000000"/>
                </a:solidFill>
              </a:rPr>
              <a:t>surveillance etc.</a:t>
            </a:r>
          </a:p>
          <a:p>
            <a:pPr>
              <a:lnSpc>
                <a:spcPct val="125000"/>
              </a:lnSpc>
              <a:buFont typeface="Arial" charset="0"/>
              <a:buChar char="•"/>
            </a:pPr>
            <a:endParaRPr lang="en-I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Related Works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US" sz="2400" dirty="0" smtClean="0"/>
              <a:t>There are 2 popular methods for magnifying motion</a:t>
            </a:r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Detecting or tracking motion in a video and then by amplifying that motion</a:t>
            </a:r>
            <a:r>
              <a:rPr lang="en-US" sz="2000" baseline="30000" dirty="0" smtClean="0"/>
              <a:t>[1]</a:t>
            </a:r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Directly magnifying motion without detecting or tracking</a:t>
            </a:r>
            <a:r>
              <a:rPr lang="en-US" sz="2000" baseline="30000" dirty="0" smtClean="0"/>
              <a:t>[2]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04717" y="6182436"/>
            <a:ext cx="9026859" cy="327663"/>
            <a:chOff x="315500" y="6321094"/>
            <a:chExt cx="8915400" cy="256675"/>
          </a:xfrm>
        </p:grpSpPr>
        <p:sp>
          <p:nvSpPr>
            <p:cNvPr id="5" name="TextBox 3"/>
            <p:cNvSpPr txBox="1">
              <a:spLocks noChangeArrowheads="1"/>
            </p:cNvSpPr>
            <p:nvPr/>
          </p:nvSpPr>
          <p:spPr bwMode="auto">
            <a:xfrm>
              <a:off x="315500" y="6360782"/>
              <a:ext cx="8915400" cy="216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28600" indent="-228600" algn="just"/>
              <a:r>
                <a:rPr lang="fr-FR" sz="1200" dirty="0" smtClean="0"/>
                <a:t>[1]   </a:t>
              </a:r>
              <a:r>
                <a:rPr lang="fr-FR" sz="1200" i="1" dirty="0" smtClean="0"/>
                <a:t>C. Liu  et al. "</a:t>
              </a:r>
              <a:r>
                <a:rPr lang="fr-FR" sz="1200" b="1" i="1" dirty="0" smtClean="0"/>
                <a:t>Motion magnification</a:t>
              </a:r>
              <a:r>
                <a:rPr lang="fr-FR" sz="1200" i="1" dirty="0" smtClean="0"/>
                <a:t>" SIGGRAPH 2005</a:t>
              </a:r>
            </a:p>
          </p:txBody>
        </p:sp>
        <p:cxnSp>
          <p:nvCxnSpPr>
            <p:cNvPr id="6" name="Straight Connector 5"/>
            <p:cNvCxnSpPr>
              <a:cxnSpLocks noChangeShapeType="1"/>
            </p:cNvCxnSpPr>
            <p:nvPr/>
          </p:nvCxnSpPr>
          <p:spPr bwMode="auto">
            <a:xfrm>
              <a:off x="445620" y="6321094"/>
              <a:ext cx="868680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96188" y="6486265"/>
            <a:ext cx="89154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 algn="just"/>
            <a:r>
              <a:rPr lang="en-US" sz="1200" dirty="0" smtClean="0"/>
              <a:t>[2]   </a:t>
            </a:r>
            <a:r>
              <a:rPr lang="en-US" sz="1200" i="1" dirty="0" err="1" smtClean="0">
                <a:solidFill>
                  <a:schemeClr val="tx1"/>
                </a:solidFill>
              </a:rPr>
              <a:t>Hao</a:t>
            </a:r>
            <a:r>
              <a:rPr lang="en-US" sz="1200" i="1" dirty="0" smtClean="0">
                <a:solidFill>
                  <a:schemeClr val="tx1"/>
                </a:solidFill>
              </a:rPr>
              <a:t>-Yu </a:t>
            </a:r>
            <a:r>
              <a:rPr lang="en-US" sz="1200" i="1" dirty="0">
                <a:solidFill>
                  <a:schemeClr val="tx1"/>
                </a:solidFill>
              </a:rPr>
              <a:t>Wu et </a:t>
            </a:r>
            <a:r>
              <a:rPr lang="en-US" sz="1200" i="1" dirty="0" smtClean="0">
                <a:solidFill>
                  <a:schemeClr val="tx1"/>
                </a:solidFill>
              </a:rPr>
              <a:t>al. </a:t>
            </a:r>
            <a:r>
              <a:rPr lang="en-US" sz="1200" i="1" dirty="0">
                <a:solidFill>
                  <a:schemeClr val="tx1"/>
                </a:solidFill>
              </a:rPr>
              <a:t>"</a:t>
            </a:r>
            <a:r>
              <a:rPr lang="en-US" sz="1200" b="1" i="1" dirty="0" err="1">
                <a:solidFill>
                  <a:schemeClr val="tx1"/>
                </a:solidFill>
              </a:rPr>
              <a:t>Eulerian</a:t>
            </a:r>
            <a:r>
              <a:rPr lang="en-US" sz="1200" b="1" i="1" dirty="0">
                <a:solidFill>
                  <a:schemeClr val="tx1"/>
                </a:solidFill>
              </a:rPr>
              <a:t> Video Magnification for Revealing Subtle Changes in the World</a:t>
            </a:r>
            <a:r>
              <a:rPr lang="en-US" sz="1200" i="1" dirty="0">
                <a:solidFill>
                  <a:schemeClr val="tx1"/>
                </a:solidFill>
              </a:rPr>
              <a:t>" SIGGRAPH 2012</a:t>
            </a:r>
          </a:p>
        </p:txBody>
      </p:sp>
    </p:spTree>
    <p:extLst>
      <p:ext uri="{BB962C8B-B14F-4D97-AF65-F5344CB8AC3E}">
        <p14:creationId xmlns:p14="http://schemas.microsoft.com/office/powerpoint/2010/main" val="368992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8B3B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8B3B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Related Works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525963"/>
          </a:xfrm>
        </p:spPr>
        <p:txBody>
          <a:bodyPr/>
          <a:lstStyle/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US" sz="2400" dirty="0" smtClean="0"/>
              <a:t>Motion Magnification</a:t>
            </a:r>
            <a:r>
              <a:rPr lang="en-US" sz="2400" baseline="30000" dirty="0" smtClean="0"/>
              <a:t>[1]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61584" y="6321094"/>
            <a:ext cx="8915400" cy="501353"/>
            <a:chOff x="261584" y="6321094"/>
            <a:chExt cx="8915400" cy="501353"/>
          </a:xfrm>
        </p:grpSpPr>
        <p:sp>
          <p:nvSpPr>
            <p:cNvPr id="8" name="TextBox 3"/>
            <p:cNvSpPr txBox="1">
              <a:spLocks noChangeArrowheads="1"/>
            </p:cNvSpPr>
            <p:nvPr/>
          </p:nvSpPr>
          <p:spPr bwMode="auto">
            <a:xfrm>
              <a:off x="261584" y="6360782"/>
              <a:ext cx="89154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28600" indent="-228600" algn="just"/>
              <a:r>
                <a:rPr lang="fr-FR" sz="1200" dirty="0" smtClean="0"/>
                <a:t>[1]   </a:t>
              </a:r>
              <a:r>
                <a:rPr lang="fr-FR" sz="1200" i="1" dirty="0" smtClean="0"/>
                <a:t>C. Liu  et al. "</a:t>
              </a:r>
              <a:r>
                <a:rPr lang="fr-FR" sz="1200" b="1" i="1" dirty="0" smtClean="0"/>
                <a:t>Motion magnification</a:t>
              </a:r>
              <a:r>
                <a:rPr lang="fr-FR" sz="1200" i="1" dirty="0" smtClean="0"/>
                <a:t>" SIGGRAPH 2005</a:t>
              </a:r>
            </a:p>
            <a:p>
              <a:pPr marL="228600" indent="-228600" algn="just"/>
              <a:r>
                <a:rPr lang="en-US" sz="1200" dirty="0" smtClean="0"/>
                <a:t>[2]   </a:t>
              </a:r>
              <a:r>
                <a:rPr lang="en-US" sz="1200" i="1" dirty="0" err="1" smtClean="0">
                  <a:solidFill>
                    <a:schemeClr val="tx1"/>
                  </a:solidFill>
                </a:rPr>
                <a:t>Hao</a:t>
              </a:r>
              <a:r>
                <a:rPr lang="en-US" sz="1200" i="1" dirty="0" smtClean="0">
                  <a:solidFill>
                    <a:schemeClr val="tx1"/>
                  </a:solidFill>
                </a:rPr>
                <a:t>-Yu </a:t>
              </a:r>
              <a:r>
                <a:rPr lang="en-US" sz="1200" i="1" dirty="0">
                  <a:solidFill>
                    <a:schemeClr val="tx1"/>
                  </a:solidFill>
                </a:rPr>
                <a:t>Wu et </a:t>
              </a:r>
              <a:r>
                <a:rPr lang="en-US" sz="1200" i="1" dirty="0" smtClean="0">
                  <a:solidFill>
                    <a:schemeClr val="tx1"/>
                  </a:solidFill>
                </a:rPr>
                <a:t>al. </a:t>
              </a:r>
              <a:r>
                <a:rPr lang="en-US" sz="1200" i="1" dirty="0">
                  <a:solidFill>
                    <a:schemeClr val="tx1"/>
                  </a:solidFill>
                </a:rPr>
                <a:t>"</a:t>
              </a:r>
              <a:r>
                <a:rPr lang="en-US" sz="1200" b="1" i="1" dirty="0" err="1">
                  <a:solidFill>
                    <a:schemeClr val="tx1"/>
                  </a:solidFill>
                </a:rPr>
                <a:t>Eulerian</a:t>
              </a:r>
              <a:r>
                <a:rPr lang="en-US" sz="1200" b="1" i="1" dirty="0">
                  <a:solidFill>
                    <a:schemeClr val="tx1"/>
                  </a:solidFill>
                </a:rPr>
                <a:t> Video Magnification for Revealing Subtle Changes in the World</a:t>
              </a:r>
              <a:r>
                <a:rPr lang="en-US" sz="1200" i="1" dirty="0">
                  <a:solidFill>
                    <a:schemeClr val="tx1"/>
                  </a:solidFill>
                </a:rPr>
                <a:t>" SIGGRAPH 2012</a:t>
              </a:r>
            </a:p>
          </p:txBody>
        </p:sp>
        <p:cxnSp>
          <p:nvCxnSpPr>
            <p:cNvPr id="9" name="Straight Connector 8"/>
            <p:cNvCxnSpPr>
              <a:cxnSpLocks noChangeShapeType="1"/>
            </p:cNvCxnSpPr>
            <p:nvPr/>
          </p:nvCxnSpPr>
          <p:spPr bwMode="auto">
            <a:xfrm>
              <a:off x="337784" y="6321094"/>
              <a:ext cx="868680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pic>
        <p:nvPicPr>
          <p:cNvPr id="10" name="MagSwingSe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00600" y="236855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OriginalSwingSet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4175" y="236855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025650" y="5645150"/>
            <a:ext cx="8255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kern="0" dirty="0">
                <a:solidFill>
                  <a:sysClr val="windowText" lastClr="000000"/>
                </a:solidFill>
              </a:rPr>
              <a:t>Source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11850" y="5649913"/>
            <a:ext cx="188753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kern="0" dirty="0">
                <a:solidFill>
                  <a:sysClr val="windowText" lastClr="000000"/>
                </a:solidFill>
              </a:rPr>
              <a:t>Motion-magnified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79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Related Works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US" sz="2400" dirty="0" err="1" smtClean="0"/>
              <a:t>Eulerian</a:t>
            </a:r>
            <a:r>
              <a:rPr lang="en-US" sz="2400" dirty="0" smtClean="0"/>
              <a:t> Video Magnification</a:t>
            </a:r>
            <a:r>
              <a:rPr lang="en-US" sz="2400" baseline="30000" dirty="0" smtClean="0"/>
              <a:t>[2]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61584" y="6321094"/>
            <a:ext cx="8915400" cy="501353"/>
            <a:chOff x="261584" y="6321094"/>
            <a:chExt cx="8915400" cy="501353"/>
          </a:xfrm>
        </p:grpSpPr>
        <p:sp>
          <p:nvSpPr>
            <p:cNvPr id="8" name="TextBox 3"/>
            <p:cNvSpPr txBox="1">
              <a:spLocks noChangeArrowheads="1"/>
            </p:cNvSpPr>
            <p:nvPr/>
          </p:nvSpPr>
          <p:spPr bwMode="auto">
            <a:xfrm>
              <a:off x="261584" y="6360782"/>
              <a:ext cx="89154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28600" indent="-228600" algn="just"/>
              <a:r>
                <a:rPr lang="fr-FR" sz="1200" dirty="0" smtClean="0"/>
                <a:t>[1]   </a:t>
              </a:r>
              <a:r>
                <a:rPr lang="fr-FR" sz="1200" i="1" dirty="0" smtClean="0"/>
                <a:t>C. Liu  et al. "</a:t>
              </a:r>
              <a:r>
                <a:rPr lang="fr-FR" sz="1200" b="1" i="1" dirty="0" smtClean="0"/>
                <a:t>Motion magnification</a:t>
              </a:r>
              <a:r>
                <a:rPr lang="fr-FR" sz="1200" i="1" dirty="0" smtClean="0"/>
                <a:t>" SIGGRAPH 2005</a:t>
              </a:r>
            </a:p>
            <a:p>
              <a:pPr marL="228600" indent="-228600" algn="just"/>
              <a:r>
                <a:rPr lang="en-US" sz="1200" dirty="0" smtClean="0"/>
                <a:t>[2]   </a:t>
              </a:r>
              <a:r>
                <a:rPr lang="en-US" sz="1200" i="1" dirty="0" err="1" smtClean="0">
                  <a:solidFill>
                    <a:schemeClr val="tx1"/>
                  </a:solidFill>
                </a:rPr>
                <a:t>Hao</a:t>
              </a:r>
              <a:r>
                <a:rPr lang="en-US" sz="1200" i="1" dirty="0" smtClean="0">
                  <a:solidFill>
                    <a:schemeClr val="tx1"/>
                  </a:solidFill>
                </a:rPr>
                <a:t>-Yu </a:t>
              </a:r>
              <a:r>
                <a:rPr lang="en-US" sz="1200" i="1" dirty="0">
                  <a:solidFill>
                    <a:schemeClr val="tx1"/>
                  </a:solidFill>
                </a:rPr>
                <a:t>Wu et </a:t>
              </a:r>
              <a:r>
                <a:rPr lang="en-US" sz="1200" i="1" dirty="0" smtClean="0">
                  <a:solidFill>
                    <a:schemeClr val="tx1"/>
                  </a:solidFill>
                </a:rPr>
                <a:t>al. </a:t>
              </a:r>
              <a:r>
                <a:rPr lang="en-US" sz="1200" i="1" dirty="0">
                  <a:solidFill>
                    <a:schemeClr val="tx1"/>
                  </a:solidFill>
                </a:rPr>
                <a:t>"</a:t>
              </a:r>
              <a:r>
                <a:rPr lang="en-US" sz="1200" b="1" i="1" dirty="0" err="1">
                  <a:solidFill>
                    <a:schemeClr val="tx1"/>
                  </a:solidFill>
                </a:rPr>
                <a:t>Eulerian</a:t>
              </a:r>
              <a:r>
                <a:rPr lang="en-US" sz="1200" b="1" i="1" dirty="0">
                  <a:solidFill>
                    <a:schemeClr val="tx1"/>
                  </a:solidFill>
                </a:rPr>
                <a:t> Video Magnification for Revealing Subtle Changes in the World</a:t>
              </a:r>
              <a:r>
                <a:rPr lang="en-US" sz="1200" i="1" dirty="0">
                  <a:solidFill>
                    <a:schemeClr val="tx1"/>
                  </a:solidFill>
                </a:rPr>
                <a:t>" SIGGRAPH 2012</a:t>
              </a:r>
            </a:p>
          </p:txBody>
        </p:sp>
        <p:cxnSp>
          <p:nvCxnSpPr>
            <p:cNvPr id="9" name="Straight Connector 8"/>
            <p:cNvCxnSpPr>
              <a:cxnSpLocks noChangeShapeType="1"/>
            </p:cNvCxnSpPr>
            <p:nvPr/>
          </p:nvCxnSpPr>
          <p:spPr bwMode="auto">
            <a:xfrm>
              <a:off x="337784" y="6321094"/>
              <a:ext cx="868680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10" name="TextBox 9"/>
          <p:cNvSpPr txBox="1"/>
          <p:nvPr/>
        </p:nvSpPr>
        <p:spPr>
          <a:xfrm>
            <a:off x="1524000" y="5573712"/>
            <a:ext cx="18907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kern="0" dirty="0">
                <a:solidFill>
                  <a:sysClr val="windowText" lastClr="000000"/>
                </a:solidFill>
              </a:rPr>
              <a:t>Source (300 fps)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00600" y="5649912"/>
            <a:ext cx="392906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kern="0" dirty="0">
                <a:solidFill>
                  <a:sysClr val="windowText" lastClr="000000"/>
                </a:solidFill>
              </a:rPr>
              <a:t>Motion-magnified   (3.6-6.2 Hz, x60)</a:t>
            </a:r>
          </a:p>
        </p:txBody>
      </p:sp>
      <p:pic>
        <p:nvPicPr>
          <p:cNvPr id="12" name="subway_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8199" y="2590800"/>
            <a:ext cx="8001001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0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Related Works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1746914"/>
            <a:ext cx="8222776" cy="4556674"/>
          </a:xfrm>
        </p:spPr>
        <p:txBody>
          <a:bodyPr/>
          <a:lstStyle/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US" sz="2400" dirty="0" smtClean="0"/>
              <a:t>Limitations of Existing Methods </a:t>
            </a:r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Detecting or tracking motion in a video and then by amplifying that motion</a:t>
            </a:r>
          </a:p>
          <a:p>
            <a:pPr lvl="2">
              <a:lnSpc>
                <a:spcPct val="125000"/>
              </a:lnSpc>
            </a:pPr>
            <a:r>
              <a:rPr lang="en-US" sz="1600" dirty="0" smtClean="0"/>
              <a:t>Depends on how well tracking algorithm performs </a:t>
            </a:r>
          </a:p>
          <a:p>
            <a:pPr lvl="2">
              <a:lnSpc>
                <a:spcPct val="125000"/>
              </a:lnSpc>
            </a:pPr>
            <a:r>
              <a:rPr lang="en-US" sz="1600" dirty="0" smtClean="0"/>
              <a:t>In medical applications, tracking algorithm is known not to perform well</a:t>
            </a:r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Directly magnifying motion without detecting or tracking</a:t>
            </a:r>
          </a:p>
          <a:p>
            <a:pPr lvl="2">
              <a:lnSpc>
                <a:spcPct val="125000"/>
              </a:lnSpc>
            </a:pPr>
            <a:r>
              <a:rPr lang="en-US" sz="1600" dirty="0" smtClean="0"/>
              <a:t>Video specific  user defined parameters</a:t>
            </a:r>
          </a:p>
          <a:p>
            <a:pPr lvl="2">
              <a:lnSpc>
                <a:spcPct val="125000"/>
              </a:lnSpc>
            </a:pPr>
            <a:r>
              <a:rPr lang="en-US" sz="1600" dirty="0" smtClean="0"/>
              <a:t>Needs method to automatically estimate parameters</a:t>
            </a:r>
          </a:p>
          <a:p>
            <a:pPr lvl="2">
              <a:lnSpc>
                <a:spcPct val="125000"/>
              </a:lnSpc>
              <a:buNone/>
            </a:pPr>
            <a:endParaRPr lang="en-US" sz="1600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464024" y="4531056"/>
            <a:ext cx="6560024" cy="533400"/>
            <a:chOff x="464024" y="4531056"/>
            <a:chExt cx="6560024" cy="533400"/>
          </a:xfrm>
        </p:grpSpPr>
        <p:sp>
          <p:nvSpPr>
            <p:cNvPr id="5" name="Rectangle 4"/>
            <p:cNvSpPr/>
            <p:nvPr/>
          </p:nvSpPr>
          <p:spPr>
            <a:xfrm>
              <a:off x="464024" y="4558353"/>
              <a:ext cx="6560024" cy="4129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200150" lvl="2" indent="-285750">
                <a:lnSpc>
                  <a:spcPct val="125000"/>
                </a:lnSpc>
                <a:buFont typeface="Arial" panose="020B0604020202020204" pitchFamily="34" charset="0"/>
                <a:buChar char="•"/>
              </a:pPr>
              <a:r>
                <a:rPr lang="en-US" b="1" dirty="0"/>
                <a:t>Needs method to automatically estimate parameters</a:t>
              </a:r>
            </a:p>
          </p:txBody>
        </p:sp>
        <p:sp>
          <p:nvSpPr>
            <p:cNvPr id="6" name="Oval 5"/>
            <p:cNvSpPr/>
            <p:nvPr/>
          </p:nvSpPr>
          <p:spPr>
            <a:xfrm>
              <a:off x="1143000" y="4531056"/>
              <a:ext cx="5867400" cy="5334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6956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8B3B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8B3B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8B3B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8B3B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8B3B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Problem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US" sz="2400" dirty="0" smtClean="0"/>
              <a:t>Estimate parameters automatically</a:t>
            </a:r>
            <a:endParaRPr lang="en-US" sz="1600" dirty="0" smtClean="0"/>
          </a:p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US" sz="2400" dirty="0" smtClean="0"/>
              <a:t>There are four parameters to be estimated</a:t>
            </a:r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Bandwidth of temporal filter, </a:t>
            </a:r>
            <a:r>
              <a:rPr lang="el-GR" sz="2000" i="1" dirty="0" smtClean="0"/>
              <a:t>ω</a:t>
            </a:r>
            <a:r>
              <a:rPr lang="en-US" sz="2000" i="1" baseline="-25000" dirty="0" smtClean="0"/>
              <a:t>l</a:t>
            </a:r>
            <a:r>
              <a:rPr lang="en-US" sz="2000" dirty="0" smtClean="0"/>
              <a:t> and </a:t>
            </a:r>
            <a:r>
              <a:rPr lang="el-GR" sz="2000" i="1" dirty="0" smtClean="0"/>
              <a:t>ω</a:t>
            </a:r>
            <a:r>
              <a:rPr lang="en-US" sz="2000" i="1" baseline="-25000" dirty="0" smtClean="0"/>
              <a:t>h</a:t>
            </a:r>
            <a:r>
              <a:rPr lang="en-US" sz="2000" i="1" dirty="0" smtClean="0"/>
              <a:t> </a:t>
            </a:r>
            <a:r>
              <a:rPr lang="en-US" sz="2000" dirty="0" smtClean="0"/>
              <a:t>: for temporal processing (filtering)</a:t>
            </a:r>
            <a:endParaRPr lang="en-US" sz="2000" i="1" baseline="-25000" dirty="0" smtClean="0"/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Magnification factor, </a:t>
            </a:r>
            <a:r>
              <a:rPr lang="el-GR" sz="2000" i="1" dirty="0" smtClean="0"/>
              <a:t>α</a:t>
            </a:r>
            <a:r>
              <a:rPr lang="en-US" sz="2000" i="1" dirty="0" smtClean="0"/>
              <a:t> </a:t>
            </a:r>
            <a:r>
              <a:rPr lang="en-US" sz="2000" dirty="0" smtClean="0"/>
              <a:t>: for magnification of small motions in videos</a:t>
            </a:r>
            <a:endParaRPr lang="en-US" sz="2000" i="1" baseline="-25000" dirty="0" smtClean="0"/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Cut-off wavelength, </a:t>
            </a:r>
            <a:r>
              <a:rPr lang="el-GR" sz="2000" i="1" dirty="0" smtClean="0"/>
              <a:t>λ</a:t>
            </a:r>
            <a:r>
              <a:rPr lang="en-US" sz="2000" i="1" baseline="-25000" dirty="0" smtClean="0"/>
              <a:t>c</a:t>
            </a:r>
            <a:r>
              <a:rPr lang="en-US" sz="2000" dirty="0" smtClean="0"/>
              <a:t> : beyond which </a:t>
            </a:r>
            <a:r>
              <a:rPr lang="el-GR" sz="2000" i="1" dirty="0" smtClean="0"/>
              <a:t>α</a:t>
            </a:r>
            <a:r>
              <a:rPr lang="en-US" sz="2000" i="1" dirty="0" smtClean="0"/>
              <a:t> = </a:t>
            </a:r>
            <a:r>
              <a:rPr lang="en-US" sz="2000" dirty="0" smtClean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405867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Proposed Solution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US" sz="2400" dirty="0" smtClean="0"/>
              <a:t>All these parameters are estimated using a time-frequency representation</a:t>
            </a:r>
          </a:p>
          <a:p>
            <a:pPr>
              <a:lnSpc>
                <a:spcPct val="125000"/>
              </a:lnSpc>
              <a:buNone/>
            </a:pPr>
            <a:endParaRPr lang="en-US" sz="2400" dirty="0" smtClean="0"/>
          </a:p>
          <a:p>
            <a:pPr>
              <a:lnSpc>
                <a:spcPct val="125000"/>
              </a:lnSpc>
            </a:pPr>
            <a:r>
              <a:rPr lang="en-US" sz="2400" dirty="0" smtClean="0"/>
              <a:t>In this work, “</a:t>
            </a:r>
            <a:r>
              <a:rPr lang="en-US" sz="2400" dirty="0" err="1" smtClean="0"/>
              <a:t>Stockwell</a:t>
            </a:r>
            <a:r>
              <a:rPr lang="en-US" sz="2400" dirty="0" smtClean="0"/>
              <a:t> Transform” is used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/>
              <a:t>Stockwell</a:t>
            </a:r>
            <a:r>
              <a:rPr lang="en-US" sz="4000" b="1" dirty="0" smtClean="0"/>
              <a:t> Transform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IN" sz="2400" dirty="0" smtClean="0"/>
              <a:t>Stockwell transform is defined as below,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3276600" y="2590800"/>
          <a:ext cx="3629025" cy="360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" name="Equation" r:id="rId3" imgW="2057400" imgH="2044440" progId="Equation.3">
                  <p:embed/>
                </p:oleObj>
              </mc:Choice>
              <mc:Fallback>
                <p:oleObj name="Equation" r:id="rId3" imgW="2057400" imgH="20444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2590800"/>
                        <a:ext cx="3629025" cy="36068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/>
              <a:t>Stockwell</a:t>
            </a:r>
            <a:r>
              <a:rPr lang="en-US" sz="4000" b="1" dirty="0" smtClean="0"/>
              <a:t> Transform 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IN" sz="2400" dirty="0" smtClean="0"/>
              <a:t>Time signal:</a:t>
            </a:r>
          </a:p>
          <a:p>
            <a:pPr lvl="2">
              <a:lnSpc>
                <a:spcPct val="125000"/>
              </a:lnSpc>
              <a:buNone/>
            </a:pPr>
            <a:endParaRPr lang="en-US" sz="1600" dirty="0" smtClean="0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867370" y="2511425"/>
          <a:ext cx="5127625" cy="1179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14" name="Equation" r:id="rId3" imgW="2869920" imgH="660240" progId="Equation.3">
                  <p:embed/>
                </p:oleObj>
              </mc:Choice>
              <mc:Fallback>
                <p:oleObj name="Equation" r:id="rId3" imgW="286992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7370" y="2511425"/>
                        <a:ext cx="5127625" cy="1179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 descr="Premi_signa_origina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05400" y="3810000"/>
            <a:ext cx="3998976" cy="2999232"/>
          </a:xfrm>
          <a:prstGeom prst="rect">
            <a:avLst/>
          </a:prstGeom>
        </p:spPr>
      </p:pic>
      <p:pic>
        <p:nvPicPr>
          <p:cNvPr id="6" name="Picture 5" descr="Premi_signal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05400" y="3810000"/>
            <a:ext cx="3998976" cy="299923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92792" y="2529376"/>
            <a:ext cx="2971800" cy="304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Premi_signal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05400" y="3810000"/>
            <a:ext cx="3998976" cy="299923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84832" y="2922896"/>
            <a:ext cx="34290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752" y="3334608"/>
            <a:ext cx="5074920" cy="304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Premi_signa3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05400" y="3810000"/>
            <a:ext cx="3998976" cy="2999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77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/>
              <a:t>Stockwell</a:t>
            </a:r>
            <a:r>
              <a:rPr lang="en-US" sz="4000" b="1" dirty="0" smtClean="0"/>
              <a:t> Transform 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IN" sz="2400" dirty="0" smtClean="0"/>
              <a:t>Time signal:</a:t>
            </a:r>
          </a:p>
          <a:p>
            <a:pPr lvl="2">
              <a:lnSpc>
                <a:spcPct val="125000"/>
              </a:lnSpc>
              <a:buNone/>
            </a:pPr>
            <a:endParaRPr lang="en-US" sz="1600" dirty="0" smtClean="0"/>
          </a:p>
        </p:txBody>
      </p:sp>
      <p:grpSp>
        <p:nvGrpSpPr>
          <p:cNvPr id="4" name="Group 14"/>
          <p:cNvGrpSpPr/>
          <p:nvPr/>
        </p:nvGrpSpPr>
        <p:grpSpPr>
          <a:xfrm>
            <a:off x="867370" y="2511425"/>
            <a:ext cx="5127625" cy="1179513"/>
            <a:chOff x="744538" y="2511425"/>
            <a:chExt cx="5127625" cy="1179513"/>
          </a:xfrm>
        </p:grpSpPr>
        <p:graphicFrame>
          <p:nvGraphicFramePr>
            <p:cNvPr id="34818" name="Object 2"/>
            <p:cNvGraphicFramePr>
              <a:graphicFrameLocks noChangeAspect="1"/>
            </p:cNvGraphicFramePr>
            <p:nvPr/>
          </p:nvGraphicFramePr>
          <p:xfrm>
            <a:off x="744538" y="2511425"/>
            <a:ext cx="5127625" cy="11795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509" name="Equation" r:id="rId3" imgW="2869920" imgH="660240" progId="Equation.3">
                    <p:embed/>
                  </p:oleObj>
                </mc:Choice>
                <mc:Fallback>
                  <p:oleObj name="Equation" r:id="rId3" imgW="2869920" imgH="66024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4538" y="2511425"/>
                          <a:ext cx="5127625" cy="11795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Rectangle 10"/>
            <p:cNvSpPr/>
            <p:nvPr/>
          </p:nvSpPr>
          <p:spPr>
            <a:xfrm>
              <a:off x="762000" y="2922896"/>
              <a:ext cx="3429000" cy="3048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77920" y="3334608"/>
              <a:ext cx="5074920" cy="304800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69960" y="2529376"/>
              <a:ext cx="2971800" cy="3048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 descr="Premi_signa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05400" y="3810000"/>
            <a:ext cx="3998976" cy="2999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dirty="0" smtClean="0"/>
              <a:t>Why do we need time frequency analysis?</a:t>
            </a:r>
            <a:endParaRPr lang="en-US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574040" y="2983468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Signal</a:t>
            </a:r>
          </a:p>
        </p:txBody>
      </p:sp>
      <p:sp>
        <p:nvSpPr>
          <p:cNvPr id="6" name="Right Arrow 5"/>
          <p:cNvSpPr/>
          <p:nvPr/>
        </p:nvSpPr>
        <p:spPr>
          <a:xfrm rot="2700000">
            <a:off x="2876486" y="3606220"/>
            <a:ext cx="990600" cy="1407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-2700000">
            <a:off x="2876487" y="2615621"/>
            <a:ext cx="990600" cy="1407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581400" y="2090676"/>
                <a:ext cx="2362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Time Domain,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1400" y="2090676"/>
                <a:ext cx="2362200" cy="369332"/>
              </a:xfrm>
              <a:prstGeom prst="rect">
                <a:avLst/>
              </a:prstGeom>
              <a:blipFill rotWithShape="0">
                <a:blip r:embed="rId2"/>
                <a:stretch>
                  <a:fillRect t="-9836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665560" y="3884220"/>
                <a:ext cx="2667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Frequency Domain,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5560" y="3884220"/>
                <a:ext cx="2667000" cy="369332"/>
              </a:xfrm>
              <a:prstGeom prst="rect">
                <a:avLst/>
              </a:prstGeom>
              <a:blipFill rotWithShape="0">
                <a:blip r:embed="rId3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4543117"/>
                <a:ext cx="8229600" cy="1933883"/>
              </a:xfrm>
            </p:spPr>
            <p:txBody>
              <a:bodyPr>
                <a:normAutofit/>
              </a:bodyPr>
              <a:lstStyle/>
              <a:p>
                <a:pPr>
                  <a:lnSpc>
                    <a:spcPct val="125000"/>
                  </a:lnSpc>
                  <a:buFont typeface="Arial" charset="0"/>
                  <a:buChar char="•"/>
                </a:pPr>
                <a:r>
                  <a:rPr lang="en-US" sz="2400" dirty="0" smtClean="0"/>
                  <a:t>One representation of a signal is non-localized w.r.t. the other</a:t>
                </a:r>
              </a:p>
              <a:p>
                <a:pPr>
                  <a:lnSpc>
                    <a:spcPct val="125000"/>
                  </a:lnSpc>
                  <a:buFont typeface="Arial" charset="0"/>
                  <a:buChar char="•"/>
                </a:pPr>
                <a:r>
                  <a:rPr lang="en-US" sz="2400" dirty="0" smtClean="0"/>
                  <a:t>Need a representation as two variable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 smtClean="0"/>
                  <a:t> function, called as ‘Time-Frequency Representation’</a:t>
                </a:r>
                <a:endParaRPr lang="en-US" sz="2400" dirty="0"/>
              </a:p>
              <a:p>
                <a:pPr marL="0" indent="0">
                  <a:lnSpc>
                    <a:spcPct val="125000"/>
                  </a:lnSpc>
                  <a:buNone/>
                </a:pPr>
                <a:endParaRPr lang="en-IN" sz="2400" dirty="0" smtClean="0"/>
              </a:p>
            </p:txBody>
          </p:sp>
        </mc:Choice>
        <mc:Fallback xmlns="">
          <p:sp>
            <p:nvSpPr>
              <p:cNvPr id="10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4543117"/>
                <a:ext cx="8229600" cy="1933883"/>
              </a:xfrm>
              <a:blipFill rotWithShape="0">
                <a:blip r:embed="rId4"/>
                <a:stretch>
                  <a:fillRect l="-9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802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/>
              <a:t>Stockwell</a:t>
            </a:r>
            <a:r>
              <a:rPr lang="en-US" sz="4000" b="1" dirty="0" smtClean="0"/>
              <a:t> Transform </a:t>
            </a:r>
            <a:endParaRPr lang="en-US" sz="4000" b="1" dirty="0"/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571500" y="2790825"/>
            <a:ext cx="8191500" cy="3000375"/>
            <a:chOff x="381000" y="3248025"/>
            <a:chExt cx="8191500" cy="3000375"/>
          </a:xfrm>
        </p:grpSpPr>
        <p:pic>
          <p:nvPicPr>
            <p:cNvPr id="5" name="Picture 3" descr="signal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381000" y="3248025"/>
              <a:ext cx="4000500" cy="3000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st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3248025"/>
              <a:ext cx="4000500" cy="3000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3" descr="signa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74344" y="2790825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"/>
          <p:cNvGrpSpPr/>
          <p:nvPr/>
        </p:nvGrpSpPr>
        <p:grpSpPr>
          <a:xfrm>
            <a:off x="4762500" y="2790825"/>
            <a:ext cx="4000500" cy="3000375"/>
            <a:chOff x="4762500" y="2790825"/>
            <a:chExt cx="4000500" cy="3000375"/>
          </a:xfrm>
        </p:grpSpPr>
        <p:pic>
          <p:nvPicPr>
            <p:cNvPr id="8" name="Picture 4" descr="st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62500" y="2790825"/>
              <a:ext cx="4000500" cy="3000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/>
            <p:nvPr/>
          </p:nvSpPr>
          <p:spPr>
            <a:xfrm>
              <a:off x="6705600" y="4114800"/>
              <a:ext cx="1828800" cy="6096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715000" y="2971800"/>
              <a:ext cx="381000" cy="990600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283736" y="5001904"/>
              <a:ext cx="2103120" cy="27432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2643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/>
              <a:t>Stockwell</a:t>
            </a:r>
            <a:r>
              <a:rPr lang="en-US" sz="4000" b="1" dirty="0" smtClean="0"/>
              <a:t> Transform 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7624"/>
            <a:ext cx="8229600" cy="4927976"/>
          </a:xfrm>
        </p:spPr>
        <p:txBody>
          <a:bodyPr>
            <a:normAutofit lnSpcReduction="10000"/>
          </a:bodyPr>
          <a:lstStyle/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US" sz="2400" dirty="0" smtClean="0"/>
              <a:t>Time signal:</a:t>
            </a:r>
          </a:p>
          <a:p>
            <a:pPr>
              <a:lnSpc>
                <a:spcPct val="125000"/>
              </a:lnSpc>
              <a:buFont typeface="Arial" charset="0"/>
              <a:buChar char="•"/>
            </a:pPr>
            <a:endParaRPr lang="en-US" sz="2400" dirty="0" smtClean="0"/>
          </a:p>
          <a:p>
            <a:pPr>
              <a:lnSpc>
                <a:spcPct val="125000"/>
              </a:lnSpc>
              <a:buFont typeface="Arial" charset="0"/>
              <a:buChar char="•"/>
            </a:pPr>
            <a:endParaRPr lang="en-US" sz="2400" dirty="0" smtClean="0"/>
          </a:p>
          <a:p>
            <a:pPr>
              <a:lnSpc>
                <a:spcPct val="125000"/>
              </a:lnSpc>
              <a:buFont typeface="Arial" charset="0"/>
              <a:buChar char="•"/>
            </a:pPr>
            <a:endParaRPr lang="en-US" sz="2400" dirty="0" smtClean="0"/>
          </a:p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US" sz="2400" dirty="0" smtClean="0"/>
              <a:t>It contains a low-frequency signal for the first half, a middle-frequency signal for the second half and a high-frequency burst at </a:t>
            </a:r>
            <a:r>
              <a:rPr lang="en-US" sz="2400" i="1" dirty="0" smtClean="0"/>
              <a:t>t = 20</a:t>
            </a:r>
          </a:p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US" sz="2400" dirty="0" smtClean="0"/>
              <a:t>All these frequencies are clearly</a:t>
            </a:r>
            <a:r>
              <a:rPr lang="en-US" sz="2400" i="1" dirty="0" smtClean="0"/>
              <a:t> </a:t>
            </a:r>
            <a:r>
              <a:rPr lang="en-US" sz="2400" dirty="0" smtClean="0"/>
              <a:t>visible along with time location in </a:t>
            </a:r>
            <a:r>
              <a:rPr lang="en-US" sz="2400" dirty="0" err="1" smtClean="0"/>
              <a:t>Stockwell</a:t>
            </a:r>
            <a:r>
              <a:rPr lang="en-US" sz="2400" dirty="0" smtClean="0"/>
              <a:t> transform as shown in right (bright pixels indicate high strength of transform)</a:t>
            </a:r>
            <a:endParaRPr lang="en-IN" sz="2400" dirty="0" smtClean="0"/>
          </a:p>
          <a:p>
            <a:pPr lvl="2">
              <a:lnSpc>
                <a:spcPct val="125000"/>
              </a:lnSpc>
              <a:buNone/>
            </a:pPr>
            <a:endParaRPr lang="en-US" sz="1600" dirty="0" smtClean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1600200" y="2435225"/>
          <a:ext cx="5521325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3" name="Equation" r:id="rId3" imgW="2806560" imgH="660240" progId="Equation.3">
                  <p:embed/>
                </p:oleObj>
              </mc:Choice>
              <mc:Fallback>
                <p:oleObj name="Equation" r:id="rId3" imgW="2806560" imgH="6602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435225"/>
                        <a:ext cx="5521325" cy="1298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Proposed Method </a:t>
            </a:r>
            <a:endParaRPr lang="en-US" sz="4000" b="1" dirty="0"/>
          </a:p>
        </p:txBody>
      </p:sp>
      <p:grpSp>
        <p:nvGrpSpPr>
          <p:cNvPr id="40" name="Group 39"/>
          <p:cNvGrpSpPr/>
          <p:nvPr/>
        </p:nvGrpSpPr>
        <p:grpSpPr>
          <a:xfrm>
            <a:off x="771230" y="1760560"/>
            <a:ext cx="7991770" cy="4754880"/>
            <a:chOff x="771230" y="1760560"/>
            <a:chExt cx="7991770" cy="4754880"/>
          </a:xfrm>
        </p:grpSpPr>
        <p:sp>
          <p:nvSpPr>
            <p:cNvPr id="15" name="TextBox 14"/>
            <p:cNvSpPr txBox="1"/>
            <p:nvPr/>
          </p:nvSpPr>
          <p:spPr>
            <a:xfrm>
              <a:off x="1052776" y="1800921"/>
              <a:ext cx="1623205" cy="323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50" b="1" dirty="0" smtClean="0">
                  <a:cs typeface="Aparajita" pitchFamily="34" charset="0"/>
                </a:rPr>
                <a:t>Input Video </a:t>
              </a:r>
              <a:endParaRPr lang="en-IN" sz="1450" b="1" baseline="30000" dirty="0">
                <a:cs typeface="Aparajita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16130" y="2462045"/>
              <a:ext cx="94687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50" b="1" dirty="0" smtClean="0">
                  <a:cs typeface="Aparajita" pitchFamily="34" charset="0"/>
                </a:rPr>
                <a:t>Output Video</a:t>
              </a:r>
              <a:endParaRPr lang="en-IN" sz="1450" b="1" dirty="0">
                <a:cs typeface="Aparajita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188043" y="4577654"/>
              <a:ext cx="1583918" cy="676335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450" b="1" dirty="0" smtClean="0">
                  <a:solidFill>
                    <a:schemeClr val="tx1"/>
                  </a:solidFill>
                  <a:cs typeface="Aparajita" pitchFamily="34" charset="0"/>
                </a:rPr>
                <a:t>Get Landmark Pixels  </a:t>
              </a:r>
              <a:endParaRPr lang="en-IN" sz="1450" b="1" dirty="0">
                <a:solidFill>
                  <a:schemeClr val="tx1"/>
                </a:solidFill>
                <a:cs typeface="Aparajita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45186" y="5839105"/>
              <a:ext cx="1581912" cy="676335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450" b="1" dirty="0" smtClean="0">
                  <a:solidFill>
                    <a:schemeClr val="tx1"/>
                  </a:solidFill>
                  <a:cs typeface="Aparajita" pitchFamily="34" charset="0"/>
                </a:rPr>
                <a:t>Extract Time Series at </a:t>
              </a:r>
              <a:r>
                <a:rPr lang="en-IN" sz="1450" b="1" i="1" dirty="0" smtClean="0">
                  <a:solidFill>
                    <a:schemeClr val="tx1"/>
                  </a:solidFill>
                  <a:cs typeface="Aparajita" pitchFamily="34" charset="0"/>
                </a:rPr>
                <a:t>‘k’</a:t>
              </a:r>
              <a:r>
                <a:rPr lang="en-IN" sz="1450" b="1" dirty="0" smtClean="0">
                  <a:solidFill>
                    <a:schemeClr val="tx1"/>
                  </a:solidFill>
                  <a:cs typeface="Aparajita" pitchFamily="34" charset="0"/>
                </a:rPr>
                <a:t> Landmark Pixels </a:t>
              </a:r>
              <a:endParaRPr lang="en-IN" sz="1450" b="1" dirty="0">
                <a:solidFill>
                  <a:schemeClr val="tx1"/>
                </a:solidFill>
                <a:cs typeface="Aparajita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629102" y="1760560"/>
              <a:ext cx="1583918" cy="676335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450" b="1" dirty="0" smtClean="0">
                  <a:solidFill>
                    <a:schemeClr val="tx1"/>
                  </a:solidFill>
                  <a:cs typeface="Aparajita" pitchFamily="34" charset="0"/>
                </a:rPr>
                <a:t>Spatial Decomposition</a:t>
              </a:r>
              <a:endParaRPr lang="en-IN" sz="1450" b="1" dirty="0">
                <a:solidFill>
                  <a:schemeClr val="tx1"/>
                </a:solidFill>
                <a:cs typeface="Aparajita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732065" y="1760560"/>
              <a:ext cx="1623205" cy="676335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450" b="1" dirty="0" smtClean="0">
                  <a:solidFill>
                    <a:schemeClr val="tx1"/>
                  </a:solidFill>
                  <a:cs typeface="Aparajita" pitchFamily="34" charset="0"/>
                </a:rPr>
                <a:t>Reconstruction</a:t>
              </a:r>
              <a:endParaRPr lang="en-IN" sz="1450" b="1" dirty="0">
                <a:solidFill>
                  <a:schemeClr val="tx1"/>
                </a:solidFill>
                <a:cs typeface="Aparajita" pitchFamily="34" charset="0"/>
              </a:endParaRPr>
            </a:p>
          </p:txBody>
        </p:sp>
        <p:sp>
          <p:nvSpPr>
            <p:cNvPr id="21" name="Right Arrow 20"/>
            <p:cNvSpPr/>
            <p:nvPr/>
          </p:nvSpPr>
          <p:spPr>
            <a:xfrm>
              <a:off x="2540714" y="2031094"/>
              <a:ext cx="676335" cy="135267"/>
            </a:xfrm>
            <a:prstGeom prst="rightArrow">
              <a:avLst/>
            </a:prstGeom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50" b="1">
                <a:cs typeface="Aparajita" pitchFamily="34" charset="0"/>
              </a:endParaRPr>
            </a:p>
          </p:txBody>
        </p:sp>
        <p:sp>
          <p:nvSpPr>
            <p:cNvPr id="22" name="Right Arrow 21"/>
            <p:cNvSpPr/>
            <p:nvPr/>
          </p:nvSpPr>
          <p:spPr>
            <a:xfrm rot="5400000">
              <a:off x="1729134" y="2707407"/>
              <a:ext cx="405756" cy="135267"/>
            </a:xfrm>
            <a:prstGeom prst="rightArrow">
              <a:avLst/>
            </a:prstGeom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50" b="1">
                <a:cs typeface="Aparajita" pitchFamily="34" charset="0"/>
              </a:endParaRPr>
            </a:p>
          </p:txBody>
        </p:sp>
        <p:sp>
          <p:nvSpPr>
            <p:cNvPr id="23" name="Right Arrow 22"/>
            <p:cNvSpPr/>
            <p:nvPr/>
          </p:nvSpPr>
          <p:spPr>
            <a:xfrm rot="5400000">
              <a:off x="1729134" y="4175001"/>
              <a:ext cx="405756" cy="135267"/>
            </a:xfrm>
            <a:prstGeom prst="rightArrow">
              <a:avLst/>
            </a:prstGeom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50" b="1">
                <a:cs typeface="Aparajita" pitchFamily="34" charset="0"/>
              </a:endParaRPr>
            </a:p>
          </p:txBody>
        </p:sp>
        <p:sp>
          <p:nvSpPr>
            <p:cNvPr id="24" name="Right Arrow 23"/>
            <p:cNvSpPr/>
            <p:nvPr/>
          </p:nvSpPr>
          <p:spPr>
            <a:xfrm rot="5400000">
              <a:off x="1740146" y="5480499"/>
              <a:ext cx="405756" cy="135267"/>
            </a:xfrm>
            <a:prstGeom prst="rightArrow">
              <a:avLst/>
            </a:prstGeom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50" b="1">
                <a:cs typeface="Aparajita" pitchFamily="34" charset="0"/>
              </a:endParaRPr>
            </a:p>
          </p:txBody>
        </p:sp>
        <p:sp>
          <p:nvSpPr>
            <p:cNvPr id="25" name="Right Arrow 24"/>
            <p:cNvSpPr/>
            <p:nvPr/>
          </p:nvSpPr>
          <p:spPr>
            <a:xfrm rot="5400000">
              <a:off x="4163942" y="2707452"/>
              <a:ext cx="405756" cy="135267"/>
            </a:xfrm>
            <a:prstGeom prst="rightArrow">
              <a:avLst/>
            </a:prstGeom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50" b="1">
                <a:cs typeface="Aparajita" pitchFamily="34" charset="0"/>
              </a:endParaRPr>
            </a:p>
          </p:txBody>
        </p:sp>
        <p:sp>
          <p:nvSpPr>
            <p:cNvPr id="26" name="Right Arrow 25"/>
            <p:cNvSpPr/>
            <p:nvPr/>
          </p:nvSpPr>
          <p:spPr>
            <a:xfrm rot="16200000">
              <a:off x="6328215" y="2707407"/>
              <a:ext cx="405756" cy="135267"/>
            </a:xfrm>
            <a:prstGeom prst="rightArrow">
              <a:avLst/>
            </a:prstGeom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50" b="1">
                <a:cs typeface="Aparajita" pitchFamily="34" charset="0"/>
              </a:endParaRPr>
            </a:p>
          </p:txBody>
        </p:sp>
        <p:sp>
          <p:nvSpPr>
            <p:cNvPr id="27" name="Right Arrow 26"/>
            <p:cNvSpPr/>
            <p:nvPr/>
          </p:nvSpPr>
          <p:spPr>
            <a:xfrm>
              <a:off x="5367215" y="2031094"/>
              <a:ext cx="270504" cy="135267"/>
            </a:xfrm>
            <a:prstGeom prst="rightArrow">
              <a:avLst/>
            </a:prstGeom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50" b="1">
                <a:cs typeface="Aparajita" pitchFamily="34" charset="0"/>
              </a:endParaRPr>
            </a:p>
          </p:txBody>
        </p:sp>
        <p:sp>
          <p:nvSpPr>
            <p:cNvPr id="28" name="Bent-Up Arrow 27"/>
            <p:cNvSpPr/>
            <p:nvPr/>
          </p:nvSpPr>
          <p:spPr>
            <a:xfrm flipV="1">
              <a:off x="7443364" y="2042106"/>
              <a:ext cx="946764" cy="304317"/>
            </a:xfrm>
            <a:prstGeom prst="ben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50" b="1">
                <a:cs typeface="Aparajita" pitchFamily="34" charset="0"/>
              </a:endParaRPr>
            </a:p>
          </p:txBody>
        </p:sp>
        <p:sp>
          <p:nvSpPr>
            <p:cNvPr id="29" name="U-Turn Arrow 28"/>
            <p:cNvSpPr/>
            <p:nvPr/>
          </p:nvSpPr>
          <p:spPr>
            <a:xfrm rot="5400000" flipV="1">
              <a:off x="-1122299" y="4028876"/>
              <a:ext cx="4125188" cy="338130"/>
            </a:xfrm>
            <a:prstGeom prst="uturnArrow">
              <a:avLst>
                <a:gd name="adj1" fmla="val 21744"/>
                <a:gd name="adj2" fmla="val 25000"/>
                <a:gd name="adj3" fmla="val 25000"/>
                <a:gd name="adj4" fmla="val 43750"/>
                <a:gd name="adj5" fmla="val 7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50" b="1">
                <a:solidFill>
                  <a:schemeClr val="tx1"/>
                </a:solidFill>
                <a:cs typeface="Aparajita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611839" y="4601169"/>
              <a:ext cx="2299541" cy="676335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450" b="1" dirty="0" smtClean="0">
                  <a:solidFill>
                    <a:schemeClr val="tx1"/>
                  </a:solidFill>
                  <a:cs typeface="Aparajita" pitchFamily="34" charset="0"/>
                </a:rPr>
                <a:t>Estimate filter (</a:t>
              </a:r>
              <a:r>
                <a:rPr lang="el-GR" sz="1450" b="1" dirty="0" smtClean="0">
                  <a:solidFill>
                    <a:schemeClr val="tx1"/>
                  </a:solidFill>
                  <a:cs typeface="Aparajita" pitchFamily="34" charset="0"/>
                </a:rPr>
                <a:t>ω</a:t>
              </a:r>
              <a:r>
                <a:rPr lang="en-IN" sz="1450" b="1" baseline="-25000" dirty="0" smtClean="0">
                  <a:solidFill>
                    <a:schemeClr val="tx1"/>
                  </a:solidFill>
                  <a:cs typeface="Aparajita" pitchFamily="34" charset="0"/>
                </a:rPr>
                <a:t>l</a:t>
              </a:r>
              <a:r>
                <a:rPr lang="en-IN" sz="1450" b="1" dirty="0" smtClean="0">
                  <a:solidFill>
                    <a:schemeClr val="tx1"/>
                  </a:solidFill>
                  <a:cs typeface="Aparajita" pitchFamily="34" charset="0"/>
                </a:rPr>
                <a:t>, </a:t>
              </a:r>
              <a:r>
                <a:rPr lang="el-GR" sz="1450" b="1" dirty="0" smtClean="0">
                  <a:solidFill>
                    <a:schemeClr val="tx1"/>
                  </a:solidFill>
                  <a:cs typeface="Aparajita" pitchFamily="34" charset="0"/>
                </a:rPr>
                <a:t>ω</a:t>
              </a:r>
              <a:r>
                <a:rPr lang="en-IN" sz="1450" b="1" baseline="-25000" dirty="0" smtClean="0">
                  <a:solidFill>
                    <a:schemeClr val="tx1"/>
                  </a:solidFill>
                  <a:cs typeface="Aparajita" pitchFamily="34" charset="0"/>
                </a:rPr>
                <a:t>h</a:t>
              </a:r>
              <a:r>
                <a:rPr lang="en-IN" sz="1450" b="1" dirty="0" smtClean="0">
                  <a:solidFill>
                    <a:schemeClr val="tx1"/>
                  </a:solidFill>
                  <a:cs typeface="Aparajita" pitchFamily="34" charset="0"/>
                </a:rPr>
                <a:t>) and magnification (</a:t>
              </a:r>
              <a:r>
                <a:rPr lang="el-GR" sz="1450" b="1" dirty="0" smtClean="0">
                  <a:solidFill>
                    <a:schemeClr val="tx1"/>
                  </a:solidFill>
                  <a:cs typeface="Aparajita" pitchFamily="34" charset="0"/>
                </a:rPr>
                <a:t>α</a:t>
              </a:r>
              <a:r>
                <a:rPr lang="en-IN" sz="1450" b="1" dirty="0" smtClean="0">
                  <a:solidFill>
                    <a:schemeClr val="tx1"/>
                  </a:solidFill>
                  <a:cs typeface="Aparajita" pitchFamily="34" charset="0"/>
                </a:rPr>
                <a:t>, </a:t>
              </a:r>
              <a:r>
                <a:rPr lang="el-GR" sz="1450" b="1" dirty="0" smtClean="0">
                  <a:solidFill>
                    <a:schemeClr val="tx1"/>
                  </a:solidFill>
                  <a:cs typeface="Aparajita" pitchFamily="34" charset="0"/>
                </a:rPr>
                <a:t>λ</a:t>
              </a:r>
              <a:r>
                <a:rPr lang="en-IN" sz="1450" b="1" baseline="-25000" dirty="0" smtClean="0">
                  <a:solidFill>
                    <a:schemeClr val="tx1"/>
                  </a:solidFill>
                  <a:cs typeface="Aparajita" pitchFamily="34" charset="0"/>
                </a:rPr>
                <a:t>c</a:t>
              </a:r>
              <a:r>
                <a:rPr lang="en-IN" sz="1450" b="1" dirty="0" smtClean="0">
                  <a:solidFill>
                    <a:schemeClr val="tx1"/>
                  </a:solidFill>
                  <a:cs typeface="Aparajita" pitchFamily="34" charset="0"/>
                </a:rPr>
                <a:t>) parameters</a:t>
              </a:r>
              <a:endParaRPr lang="en-IN" sz="1450" b="1" dirty="0">
                <a:solidFill>
                  <a:schemeClr val="tx1"/>
                </a:solidFill>
                <a:cs typeface="Aparajita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611839" y="3248498"/>
              <a:ext cx="1583918" cy="676335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450" b="1" dirty="0" smtClean="0">
                  <a:solidFill>
                    <a:schemeClr val="tx1"/>
                  </a:solidFill>
                  <a:cs typeface="Aparajita" pitchFamily="34" charset="0"/>
                </a:rPr>
                <a:t>Filter (</a:t>
              </a:r>
              <a:r>
                <a:rPr lang="en-IN" sz="1450" b="1" smtClean="0">
                  <a:solidFill>
                    <a:schemeClr val="tx1"/>
                  </a:solidFill>
                  <a:cs typeface="Aparajita" pitchFamily="34" charset="0"/>
                </a:rPr>
                <a:t>pixel wise)</a:t>
              </a:r>
              <a:endParaRPr lang="en-IN" sz="1450" b="1" dirty="0">
                <a:solidFill>
                  <a:schemeClr val="tx1"/>
                </a:solidFill>
                <a:cs typeface="Aparajita" pitchFamily="34" charset="0"/>
              </a:endParaRPr>
            </a:p>
          </p:txBody>
        </p:sp>
        <p:sp>
          <p:nvSpPr>
            <p:cNvPr id="32" name="Right Arrow 31"/>
            <p:cNvSpPr/>
            <p:nvPr/>
          </p:nvSpPr>
          <p:spPr>
            <a:xfrm rot="16200000">
              <a:off x="4167067" y="4195390"/>
              <a:ext cx="405756" cy="135267"/>
            </a:xfrm>
            <a:prstGeom prst="rightArrow">
              <a:avLst/>
            </a:prstGeom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50" b="1">
                <a:cs typeface="Aparajita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752454" y="3248498"/>
              <a:ext cx="1583918" cy="676335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450" b="1" dirty="0" smtClean="0">
                  <a:solidFill>
                    <a:schemeClr val="tx1"/>
                  </a:solidFill>
                  <a:cs typeface="Aparajita" pitchFamily="34" charset="0"/>
                </a:rPr>
                <a:t>Magnification</a:t>
              </a:r>
              <a:endParaRPr lang="en-IN" sz="1450" b="1" dirty="0">
                <a:solidFill>
                  <a:schemeClr val="tx1"/>
                </a:solidFill>
                <a:cs typeface="Aparajita" pitchFamily="34" charset="0"/>
              </a:endParaRPr>
            </a:p>
          </p:txBody>
        </p:sp>
        <p:sp>
          <p:nvSpPr>
            <p:cNvPr id="34" name="Right Arrow 33"/>
            <p:cNvSpPr/>
            <p:nvPr/>
          </p:nvSpPr>
          <p:spPr>
            <a:xfrm>
              <a:off x="5370311" y="3482871"/>
              <a:ext cx="270504" cy="135267"/>
            </a:xfrm>
            <a:prstGeom prst="rightArrow">
              <a:avLst/>
            </a:prstGeom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50" b="1">
                <a:cs typeface="Aparajita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611839" y="5818573"/>
              <a:ext cx="1583918" cy="676335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450" b="1" dirty="0" smtClean="0">
                  <a:solidFill>
                    <a:schemeClr val="tx1"/>
                  </a:solidFill>
                  <a:cs typeface="Aparajita" pitchFamily="34" charset="0"/>
                </a:rPr>
                <a:t>Time-Frequency Analysis</a:t>
              </a:r>
              <a:endParaRPr lang="en-IN" sz="1450" b="1" dirty="0">
                <a:solidFill>
                  <a:schemeClr val="tx1"/>
                </a:solidFill>
                <a:cs typeface="Aparajita" pitchFamily="34" charset="0"/>
              </a:endParaRPr>
            </a:p>
          </p:txBody>
        </p:sp>
        <p:sp>
          <p:nvSpPr>
            <p:cNvPr id="36" name="Right Arrow 35"/>
            <p:cNvSpPr/>
            <p:nvPr/>
          </p:nvSpPr>
          <p:spPr>
            <a:xfrm rot="16200000">
              <a:off x="4152930" y="5481990"/>
              <a:ext cx="405756" cy="135267"/>
            </a:xfrm>
            <a:prstGeom prst="rightArrow">
              <a:avLst/>
            </a:prstGeom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50" b="1">
                <a:cs typeface="Aparajita" pitchFamily="34" charset="0"/>
              </a:endParaRPr>
            </a:p>
          </p:txBody>
        </p:sp>
        <p:sp>
          <p:nvSpPr>
            <p:cNvPr id="37" name="Right Arrow 36"/>
            <p:cNvSpPr/>
            <p:nvPr/>
          </p:nvSpPr>
          <p:spPr>
            <a:xfrm>
              <a:off x="2783936" y="6089107"/>
              <a:ext cx="731520" cy="135267"/>
            </a:xfrm>
            <a:prstGeom prst="rightArrow">
              <a:avLst/>
            </a:prstGeom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50" b="1">
                <a:cs typeface="Aparajita" pitchFamily="34" charset="0"/>
              </a:endParaRPr>
            </a:p>
          </p:txBody>
        </p:sp>
        <p:sp>
          <p:nvSpPr>
            <p:cNvPr id="38" name="Bent-Up Arrow 37"/>
            <p:cNvSpPr/>
            <p:nvPr/>
          </p:nvSpPr>
          <p:spPr>
            <a:xfrm>
              <a:off x="6012086" y="4036522"/>
              <a:ext cx="619676" cy="893366"/>
            </a:xfrm>
            <a:prstGeom prst="bentUpArrow">
              <a:avLst>
                <a:gd name="adj1" fmla="val 10198"/>
                <a:gd name="adj2" fmla="val 15380"/>
                <a:gd name="adj3" fmla="val 1759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50" b="1">
                <a:cs typeface="Aparajita" pitchFamily="34" charset="0"/>
              </a:endParaRPr>
            </a:p>
          </p:txBody>
        </p:sp>
        <p:graphicFrame>
          <p:nvGraphicFramePr>
            <p:cNvPr id="8" name="Object 7"/>
            <p:cNvGraphicFramePr>
              <a:graphicFrameLocks noChangeAspect="1"/>
            </p:cNvGraphicFramePr>
            <p:nvPr/>
          </p:nvGraphicFramePr>
          <p:xfrm>
            <a:off x="1595438" y="2155825"/>
            <a:ext cx="533400" cy="317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667" name="Equation" r:id="rId3" imgW="406080" imgH="241200" progId="Equation.3">
                    <p:embed/>
                  </p:oleObj>
                </mc:Choice>
                <mc:Fallback>
                  <p:oleObj name="Equation" r:id="rId3" imgW="406080" imgH="24120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95438" y="2155825"/>
                          <a:ext cx="533400" cy="317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5"/>
            <p:cNvGraphicFramePr>
              <a:graphicFrameLocks noChangeAspect="1"/>
            </p:cNvGraphicFramePr>
            <p:nvPr/>
          </p:nvGraphicFramePr>
          <p:xfrm>
            <a:off x="2041525" y="4051300"/>
            <a:ext cx="519113" cy="3190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668" name="Equation" r:id="rId5" imgW="393480" imgH="241200" progId="Equation.3">
                    <p:embed/>
                  </p:oleObj>
                </mc:Choice>
                <mc:Fallback>
                  <p:oleObj name="Equation" r:id="rId5" imgW="393480" imgH="24120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41525" y="4051300"/>
                          <a:ext cx="519113" cy="3190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Rectangle 9"/>
            <p:cNvSpPr/>
            <p:nvPr/>
          </p:nvSpPr>
          <p:spPr>
            <a:xfrm>
              <a:off x="1158134" y="3228109"/>
              <a:ext cx="1583918" cy="676335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450" b="1" dirty="0" smtClean="0">
                  <a:solidFill>
                    <a:schemeClr val="tx1"/>
                  </a:solidFill>
                  <a:cs typeface="Aparajita" pitchFamily="34" charset="0"/>
                </a:rPr>
                <a:t>Extract First Two Frames</a:t>
              </a:r>
              <a:endParaRPr lang="en-IN" sz="1450" b="1" dirty="0">
                <a:solidFill>
                  <a:schemeClr val="tx1"/>
                </a:solidFill>
                <a:cs typeface="Aparajita" pitchFamily="34" charset="0"/>
              </a:endParaRPr>
            </a:p>
          </p:txBody>
        </p:sp>
        <p:graphicFrame>
          <p:nvGraphicFramePr>
            <p:cNvPr id="11" name="Object 6"/>
            <p:cNvGraphicFramePr>
              <a:graphicFrameLocks noChangeAspect="1"/>
            </p:cNvGraphicFramePr>
            <p:nvPr/>
          </p:nvGraphicFramePr>
          <p:xfrm>
            <a:off x="2030932" y="5345463"/>
            <a:ext cx="468194" cy="3190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669" name="Equation" r:id="rId7" imgW="355320" imgH="241200" progId="Equation.3">
                    <p:embed/>
                  </p:oleObj>
                </mc:Choice>
                <mc:Fallback>
                  <p:oleObj name="Equation" r:id="rId7" imgW="355320" imgH="24120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30932" y="5345463"/>
                          <a:ext cx="468194" cy="31908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7"/>
            <p:cNvGraphicFramePr>
              <a:graphicFrameLocks noChangeAspect="1"/>
            </p:cNvGraphicFramePr>
            <p:nvPr/>
          </p:nvGraphicFramePr>
          <p:xfrm>
            <a:off x="4423441" y="4143435"/>
            <a:ext cx="667995" cy="3041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670" name="Equation" r:id="rId9" imgW="507960" imgH="228600" progId="Equation.3">
                    <p:embed/>
                  </p:oleObj>
                </mc:Choice>
                <mc:Fallback>
                  <p:oleObj name="Equation" r:id="rId9" imgW="507960" imgH="22860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23441" y="4143435"/>
                          <a:ext cx="667995" cy="30417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8"/>
            <p:cNvGraphicFramePr>
              <a:graphicFrameLocks noChangeAspect="1"/>
            </p:cNvGraphicFramePr>
            <p:nvPr/>
          </p:nvGraphicFramePr>
          <p:xfrm>
            <a:off x="6609738" y="4322749"/>
            <a:ext cx="584496" cy="3041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671" name="Equation" r:id="rId11" imgW="444240" imgH="228600" progId="Equation.3">
                    <p:embed/>
                  </p:oleObj>
                </mc:Choice>
                <mc:Fallback>
                  <p:oleObj name="Equation" r:id="rId11" imgW="444240" imgH="228600" progId="Equation.3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09738" y="4322749"/>
                          <a:ext cx="584496" cy="30417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0"/>
            <p:cNvGraphicFramePr>
              <a:graphicFrameLocks noChangeAspect="1"/>
            </p:cNvGraphicFramePr>
            <p:nvPr/>
          </p:nvGraphicFramePr>
          <p:xfrm>
            <a:off x="8047038" y="3030538"/>
            <a:ext cx="519112" cy="3381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672" name="Equation" r:id="rId13" imgW="393480" imgH="253800" progId="Equation.3">
                    <p:embed/>
                  </p:oleObj>
                </mc:Choice>
                <mc:Fallback>
                  <p:oleObj name="Equation" r:id="rId13" imgW="393480" imgH="253800" progId="Equation.3">
                    <p:embed/>
                    <p:pic>
                      <p:nvPicPr>
                        <p:cNvPr id="0" name="Picture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47038" y="3030538"/>
                          <a:ext cx="519112" cy="3381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9" name="Object 6"/>
            <p:cNvGraphicFramePr>
              <a:graphicFrameLocks noChangeAspect="1"/>
            </p:cNvGraphicFramePr>
            <p:nvPr/>
          </p:nvGraphicFramePr>
          <p:xfrm>
            <a:off x="2775040" y="5732064"/>
            <a:ext cx="754062" cy="3190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673" name="Equation" r:id="rId15" imgW="571320" imgH="241200" progId="Equation.3">
                    <p:embed/>
                  </p:oleObj>
                </mc:Choice>
                <mc:Fallback>
                  <p:oleObj name="Equation" r:id="rId15" imgW="571320" imgH="241200" progId="Equation.3">
                    <p:embed/>
                    <p:pic>
                      <p:nvPicPr>
                        <p:cNvPr id="0" name="Picture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5040" y="5732064"/>
                          <a:ext cx="754062" cy="3190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2" name="Object 10"/>
            <p:cNvGraphicFramePr>
              <a:graphicFrameLocks noChangeAspect="1"/>
            </p:cNvGraphicFramePr>
            <p:nvPr/>
          </p:nvGraphicFramePr>
          <p:xfrm>
            <a:off x="4396074" y="5410200"/>
            <a:ext cx="1022350" cy="3190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674" name="Equation" r:id="rId17" imgW="774360" imgH="241200" progId="Equation.3">
                    <p:embed/>
                  </p:oleObj>
                </mc:Choice>
                <mc:Fallback>
                  <p:oleObj name="Equation" r:id="rId17" imgW="774360" imgH="241200" progId="Equation.3">
                    <p:embed/>
                    <p:pic>
                      <p:nvPicPr>
                        <p:cNvPr id="0" name="Picture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96074" y="5410200"/>
                          <a:ext cx="1022350" cy="3190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" name="Rounded Rectangle 2"/>
          <p:cNvSpPr/>
          <p:nvPr/>
        </p:nvSpPr>
        <p:spPr>
          <a:xfrm>
            <a:off x="3469944" y="1660314"/>
            <a:ext cx="4014364" cy="2399831"/>
          </a:xfrm>
          <a:prstGeom prst="roundRect">
            <a:avLst/>
          </a:prstGeom>
          <a:noFill/>
          <a:ln>
            <a:solidFill>
              <a:srgbClr val="92D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484308" y="3810000"/>
            <a:ext cx="16596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92D050"/>
                </a:solidFill>
              </a:rPr>
              <a:t>Eulerian Magnification</a:t>
            </a:r>
            <a:endParaRPr lang="en-US" sz="1600" b="1" dirty="0">
              <a:solidFill>
                <a:srgbClr val="92D050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 rot="1560000">
            <a:off x="7484308" y="3810000"/>
            <a:ext cx="364292" cy="152400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Proposed Method </a:t>
            </a:r>
            <a:endParaRPr lang="en-US" sz="4000" b="1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>
          <a:xfrm>
            <a:off x="771230" y="1760560"/>
            <a:ext cx="7991770" cy="4734348"/>
            <a:chOff x="89941" y="153778"/>
            <a:chExt cx="4254334" cy="2520280"/>
          </a:xfrm>
        </p:grpSpPr>
        <p:grpSp>
          <p:nvGrpSpPr>
            <p:cNvPr id="4" name="Group 68"/>
            <p:cNvGrpSpPr/>
            <p:nvPr/>
          </p:nvGrpSpPr>
          <p:grpSpPr>
            <a:xfrm>
              <a:off x="89941" y="153778"/>
              <a:ext cx="4254334" cy="2520280"/>
              <a:chOff x="72355" y="71710"/>
              <a:chExt cx="4254334" cy="2520280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222233" y="93196"/>
                <a:ext cx="864096" cy="1720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N" sz="1450" b="1" dirty="0" smtClean="0">
                    <a:cs typeface="Aparajita" pitchFamily="34" charset="0"/>
                  </a:rPr>
                  <a:t>Input Video </a:t>
                </a:r>
                <a:endParaRPr lang="en-IN" sz="1450" b="1" baseline="30000" dirty="0">
                  <a:cs typeface="Aparajita" pitchFamily="34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3822633" y="445138"/>
                <a:ext cx="504056" cy="2949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Output Video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94241" y="1571360"/>
                <a:ext cx="843182" cy="360040"/>
              </a:xfrm>
              <a:prstGeom prst="rect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b="1" dirty="0" smtClean="0">
                    <a:solidFill>
                      <a:schemeClr val="tx1"/>
                    </a:solidFill>
                    <a:cs typeface="Aparajita" pitchFamily="34" charset="0"/>
                  </a:rPr>
                  <a:t>Get Landmark Pixels  </a:t>
                </a:r>
                <a:endParaRPr lang="en-IN" sz="1450" b="1" dirty="0">
                  <a:solidFill>
                    <a:schemeClr val="tx1"/>
                  </a:solidFill>
                  <a:cs typeface="Aparajita" pitchFamily="34" charset="0"/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593713" y="71710"/>
                <a:ext cx="843182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Spatial Decomposition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713203" y="71710"/>
                <a:ext cx="864096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Reconstruction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21" name="Right Arrow 20"/>
              <p:cNvSpPr/>
              <p:nvPr/>
            </p:nvSpPr>
            <p:spPr>
              <a:xfrm>
                <a:off x="1014321" y="215726"/>
                <a:ext cx="36004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2" name="Right Arrow 21"/>
              <p:cNvSpPr/>
              <p:nvPr/>
            </p:nvSpPr>
            <p:spPr>
              <a:xfrm rot="5400000">
                <a:off x="582285" y="575754"/>
                <a:ext cx="216000" cy="72008"/>
              </a:xfrm>
              <a:prstGeom prst="rightArrow">
                <a:avLst/>
              </a:prstGeom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3" name="Right Arrow 22"/>
              <p:cNvSpPr/>
              <p:nvPr/>
            </p:nvSpPr>
            <p:spPr>
              <a:xfrm rot="5400000">
                <a:off x="582285" y="1357012"/>
                <a:ext cx="216000" cy="72008"/>
              </a:xfrm>
              <a:prstGeom prst="rightArrow">
                <a:avLst/>
              </a:prstGeom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4" name="Right Arrow 23"/>
              <p:cNvSpPr/>
              <p:nvPr/>
            </p:nvSpPr>
            <p:spPr>
              <a:xfrm rot="5400000">
                <a:off x="588147" y="2051980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5" name="Right Arrow 24"/>
              <p:cNvSpPr/>
              <p:nvPr/>
            </p:nvSpPr>
            <p:spPr>
              <a:xfrm rot="5400000">
                <a:off x="1878429" y="575778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6" name="Right Arrow 25"/>
              <p:cNvSpPr/>
              <p:nvPr/>
            </p:nvSpPr>
            <p:spPr>
              <a:xfrm rot="16200000">
                <a:off x="3030557" y="575754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7" name="Right Arrow 26"/>
              <p:cNvSpPr/>
              <p:nvPr/>
            </p:nvSpPr>
            <p:spPr>
              <a:xfrm>
                <a:off x="2518979" y="215726"/>
                <a:ext cx="144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8" name="Bent-Up Arrow 27"/>
              <p:cNvSpPr/>
              <p:nvPr/>
            </p:nvSpPr>
            <p:spPr>
              <a:xfrm flipV="1">
                <a:off x="3624195" y="221588"/>
                <a:ext cx="504000" cy="162000"/>
              </a:xfrm>
              <a:prstGeom prst="bentUp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9" name="U-Turn Arrow 28"/>
              <p:cNvSpPr/>
              <p:nvPr/>
            </p:nvSpPr>
            <p:spPr>
              <a:xfrm rot="5400000" flipV="1">
                <a:off x="-935645" y="1279224"/>
                <a:ext cx="2196000" cy="180000"/>
              </a:xfrm>
              <a:prstGeom prst="uturnArrow">
                <a:avLst>
                  <a:gd name="adj1" fmla="val 21744"/>
                  <a:gd name="adj2" fmla="val 25000"/>
                  <a:gd name="adj3" fmla="val 25000"/>
                  <a:gd name="adj4" fmla="val 43750"/>
                  <a:gd name="adj5" fmla="val 75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solidFill>
                    <a:schemeClr val="tx1"/>
                  </a:solidFill>
                  <a:cs typeface="Aparajita" pitchFamily="34" charset="0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1584523" y="1583878"/>
                <a:ext cx="1224136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Estimate filter (</a:t>
                </a:r>
                <a:r>
                  <a:rPr lang="el-GR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ω</a:t>
                </a:r>
                <a:r>
                  <a:rPr lang="en-IN" sz="1450" baseline="-25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l</a:t>
                </a:r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, </a:t>
                </a:r>
                <a:r>
                  <a:rPr lang="el-GR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ω</a:t>
                </a:r>
                <a:r>
                  <a:rPr lang="en-IN" sz="1450" baseline="-25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h</a:t>
                </a:r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) and magnification (</a:t>
                </a:r>
                <a:r>
                  <a:rPr lang="el-GR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α</a:t>
                </a:r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, </a:t>
                </a:r>
                <a:r>
                  <a:rPr lang="el-GR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λ</a:t>
                </a:r>
                <a:r>
                  <a:rPr lang="en-IN" sz="1450" baseline="-25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c</a:t>
                </a:r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) parameters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1584523" y="863798"/>
                <a:ext cx="843182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Filter (</a:t>
                </a:r>
                <a:r>
                  <a:rPr lang="en-IN" sz="145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pixel wise)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32" name="Right Arrow 31"/>
              <p:cNvSpPr/>
              <p:nvPr/>
            </p:nvSpPr>
            <p:spPr>
              <a:xfrm rot="16200000">
                <a:off x="1880093" y="1367866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2724057" y="863798"/>
                <a:ext cx="843182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Magnification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34" name="Right Arrow 33"/>
              <p:cNvSpPr/>
              <p:nvPr/>
            </p:nvSpPr>
            <p:spPr>
              <a:xfrm>
                <a:off x="2520627" y="988564"/>
                <a:ext cx="144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1584523" y="2231950"/>
                <a:ext cx="843182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Time-Frequency Analysis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38" name="Bent-Up Arrow 37"/>
              <p:cNvSpPr/>
              <p:nvPr/>
            </p:nvSpPr>
            <p:spPr>
              <a:xfrm>
                <a:off x="2862269" y="1283294"/>
                <a:ext cx="329878" cy="475574"/>
              </a:xfrm>
              <a:prstGeom prst="bentUpArrow">
                <a:avLst>
                  <a:gd name="adj1" fmla="val 10198"/>
                  <a:gd name="adj2" fmla="val 15380"/>
                  <a:gd name="adj3" fmla="val 17599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</p:grpSp>
        <p:sp>
          <p:nvSpPr>
            <p:cNvPr id="10" name="Rectangle 9"/>
            <p:cNvSpPr/>
            <p:nvPr/>
          </p:nvSpPr>
          <p:spPr>
            <a:xfrm>
              <a:off x="295905" y="935012"/>
              <a:ext cx="843182" cy="360040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450" b="1" dirty="0" smtClean="0">
                  <a:solidFill>
                    <a:schemeClr val="tx1"/>
                  </a:solidFill>
                  <a:cs typeface="Aparajita" pitchFamily="34" charset="0"/>
                </a:rPr>
                <a:t>Extract First Two Frames</a:t>
              </a:r>
              <a:endParaRPr lang="en-IN" sz="1450" b="1" dirty="0">
                <a:solidFill>
                  <a:schemeClr val="tx1"/>
                </a:solidFill>
                <a:cs typeface="Aparajita" pitchFamily="34" charset="0"/>
              </a:endParaRPr>
            </a:p>
          </p:txBody>
        </p:sp>
        <p:graphicFrame>
          <p:nvGraphicFramePr>
            <p:cNvPr id="11" name="Object 6"/>
            <p:cNvGraphicFramePr>
              <a:graphicFrameLocks noChangeAspect="1"/>
            </p:cNvGraphicFramePr>
            <p:nvPr/>
          </p:nvGraphicFramePr>
          <p:xfrm>
            <a:off x="760530" y="2062163"/>
            <a:ext cx="249238" cy="1698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692" name="Equation" r:id="rId3" imgW="355320" imgH="241200" progId="Equation.3">
                    <p:embed/>
                  </p:oleObj>
                </mc:Choice>
                <mc:Fallback>
                  <p:oleObj name="Equation" r:id="rId3" imgW="355320" imgH="24120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0530" y="2062163"/>
                          <a:ext cx="249238" cy="1698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7"/>
            <p:cNvGraphicFramePr>
              <a:graphicFrameLocks noChangeAspect="1"/>
            </p:cNvGraphicFramePr>
            <p:nvPr/>
          </p:nvGraphicFramePr>
          <p:xfrm>
            <a:off x="2034157" y="1422276"/>
            <a:ext cx="355600" cy="1619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693" name="Equation" r:id="rId5" imgW="507960" imgH="228600" progId="Equation.3">
                    <p:embed/>
                  </p:oleObj>
                </mc:Choice>
                <mc:Fallback>
                  <p:oleObj name="Equation" r:id="rId5" imgW="507960" imgH="22860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34157" y="1422276"/>
                          <a:ext cx="355600" cy="1619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8"/>
            <p:cNvGraphicFramePr>
              <a:graphicFrameLocks noChangeAspect="1"/>
            </p:cNvGraphicFramePr>
            <p:nvPr/>
          </p:nvGraphicFramePr>
          <p:xfrm>
            <a:off x="3198009" y="1517732"/>
            <a:ext cx="311150" cy="1619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694" name="Equation" r:id="rId7" imgW="444240" imgH="228600" progId="Equation.3">
                    <p:embed/>
                  </p:oleObj>
                </mc:Choice>
                <mc:Fallback>
                  <p:oleObj name="Equation" r:id="rId7" imgW="444240" imgH="22860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98009" y="1517732"/>
                          <a:ext cx="311150" cy="1619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0"/>
            <p:cNvGraphicFramePr>
              <a:graphicFrameLocks noChangeAspect="1"/>
            </p:cNvGraphicFramePr>
            <p:nvPr/>
          </p:nvGraphicFramePr>
          <p:xfrm>
            <a:off x="3949805" y="830090"/>
            <a:ext cx="303212" cy="179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695" name="Equation" r:id="rId9" imgW="431640" imgH="253800" progId="Equation.3">
                    <p:embed/>
                  </p:oleObj>
                </mc:Choice>
                <mc:Fallback>
                  <p:oleObj name="Equation" r:id="rId9" imgW="431640" imgH="253800" progId="Equation.3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49805" y="830090"/>
                          <a:ext cx="303212" cy="1793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9" name="Rectangle 38"/>
          <p:cNvSpPr/>
          <p:nvPr/>
        </p:nvSpPr>
        <p:spPr>
          <a:xfrm>
            <a:off x="1145186" y="5839105"/>
            <a:ext cx="1581912" cy="67633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Extract Time Series at </a:t>
            </a:r>
            <a:r>
              <a:rPr lang="en-IN" sz="145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‘k’</a:t>
            </a:r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 Landmark Pixels </a:t>
            </a:r>
            <a:endParaRPr lang="en-IN" sz="1450" dirty="0">
              <a:solidFill>
                <a:schemeClr val="tx1">
                  <a:lumMod val="50000"/>
                  <a:lumOff val="50000"/>
                </a:schemeClr>
              </a:solidFill>
              <a:cs typeface="Aparajita" pitchFamily="34" charset="0"/>
            </a:endParaRPr>
          </a:p>
        </p:txBody>
      </p:sp>
      <p:sp>
        <p:nvSpPr>
          <p:cNvPr id="40" name="Right Arrow 39"/>
          <p:cNvSpPr/>
          <p:nvPr/>
        </p:nvSpPr>
        <p:spPr>
          <a:xfrm rot="16200000">
            <a:off x="4152930" y="5481990"/>
            <a:ext cx="405756" cy="13526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sp>
        <p:nvSpPr>
          <p:cNvPr id="41" name="Right Arrow 40"/>
          <p:cNvSpPr/>
          <p:nvPr/>
        </p:nvSpPr>
        <p:spPr>
          <a:xfrm>
            <a:off x="2783936" y="6089107"/>
            <a:ext cx="731520" cy="13526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graphicFrame>
        <p:nvGraphicFramePr>
          <p:cNvPr id="42" name="Object 6"/>
          <p:cNvGraphicFramePr>
            <a:graphicFrameLocks noChangeAspect="1"/>
          </p:cNvGraphicFramePr>
          <p:nvPr/>
        </p:nvGraphicFramePr>
        <p:xfrm>
          <a:off x="2775040" y="5732064"/>
          <a:ext cx="754062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6" name="Equation" r:id="rId11" imgW="571320" imgH="241200" progId="Equation.3">
                  <p:embed/>
                </p:oleObj>
              </mc:Choice>
              <mc:Fallback>
                <p:oleObj name="Equation" r:id="rId11" imgW="571320" imgH="2412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5040" y="5732064"/>
                        <a:ext cx="754062" cy="319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10"/>
          <p:cNvGraphicFramePr>
            <a:graphicFrameLocks noChangeAspect="1"/>
          </p:cNvGraphicFramePr>
          <p:nvPr/>
        </p:nvGraphicFramePr>
        <p:xfrm>
          <a:off x="4396074" y="5410200"/>
          <a:ext cx="102235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7" name="Equation" r:id="rId13" imgW="774360" imgH="241200" progId="Equation.3">
                  <p:embed/>
                </p:oleObj>
              </mc:Choice>
              <mc:Fallback>
                <p:oleObj name="Equation" r:id="rId13" imgW="774360" imgH="2412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6074" y="5410200"/>
                        <a:ext cx="1022350" cy="319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74" name="Object 10"/>
          <p:cNvGraphicFramePr>
            <a:graphicFrameLocks noChangeAspect="1"/>
          </p:cNvGraphicFramePr>
          <p:nvPr/>
        </p:nvGraphicFramePr>
        <p:xfrm>
          <a:off x="1595438" y="2155825"/>
          <a:ext cx="533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8" name="Equation" r:id="rId15" imgW="406080" imgH="241200" progId="Equation.3">
                  <p:embed/>
                </p:oleObj>
              </mc:Choice>
              <mc:Fallback>
                <p:oleObj name="Equation" r:id="rId15" imgW="406080" imgH="2412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5438" y="2155825"/>
                        <a:ext cx="5334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75" name="Object 11"/>
          <p:cNvGraphicFramePr>
            <a:graphicFrameLocks noChangeAspect="1"/>
          </p:cNvGraphicFramePr>
          <p:nvPr/>
        </p:nvGraphicFramePr>
        <p:xfrm>
          <a:off x="2041525" y="4051300"/>
          <a:ext cx="519113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9" name="Equation" r:id="rId17" imgW="393480" imgH="241200" progId="Equation.3">
                  <p:embed/>
                </p:oleObj>
              </mc:Choice>
              <mc:Fallback>
                <p:oleObj name="Equation" r:id="rId17" imgW="393480" imgH="2412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1525" y="4051300"/>
                        <a:ext cx="519113" cy="319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Landmark Detection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7624"/>
            <a:ext cx="8229600" cy="4927976"/>
          </a:xfrm>
        </p:spPr>
        <p:txBody>
          <a:bodyPr>
            <a:normAutofit/>
          </a:bodyPr>
          <a:lstStyle/>
          <a:p>
            <a:pPr>
              <a:lnSpc>
                <a:spcPct val="125000"/>
              </a:lnSpc>
            </a:pPr>
            <a:r>
              <a:rPr lang="en-US" sz="2400" dirty="0" smtClean="0"/>
              <a:t>Analyzing each and every pixel has following disadvantages:</a:t>
            </a:r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It makes the process time consuming</a:t>
            </a:r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All pixels may not undergo motion</a:t>
            </a:r>
          </a:p>
          <a:p>
            <a:pPr lvl="1">
              <a:lnSpc>
                <a:spcPct val="125000"/>
              </a:lnSpc>
            </a:pPr>
            <a:endParaRPr lang="en-US" sz="2000" dirty="0" smtClean="0"/>
          </a:p>
          <a:p>
            <a:pPr>
              <a:lnSpc>
                <a:spcPct val="125000"/>
              </a:lnSpc>
            </a:pPr>
            <a:r>
              <a:rPr lang="en-US" sz="2400" dirty="0" smtClean="0"/>
              <a:t>Only a few pixels can be selected such that they can represent motion in video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Landmark Detection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7624"/>
            <a:ext cx="8229600" cy="492797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 smtClean="0"/>
              <a:t>Based on edge maps</a:t>
            </a:r>
            <a:endParaRPr lang="en-US" sz="2000" dirty="0" smtClean="0"/>
          </a:p>
          <a:p>
            <a:pPr>
              <a:lnSpc>
                <a:spcPct val="125000"/>
              </a:lnSpc>
            </a:pPr>
            <a:r>
              <a:rPr lang="en-US" sz="2400" dirty="0" smtClean="0"/>
              <a:t>Assumption:</a:t>
            </a:r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Edge pixels definitely experience motion from one frame to another frame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940799" y="3572143"/>
            <a:ext cx="7060201" cy="3209657"/>
            <a:chOff x="940799" y="3429000"/>
            <a:chExt cx="7060201" cy="3209657"/>
          </a:xfrm>
        </p:grpSpPr>
        <p:pic>
          <p:nvPicPr>
            <p:cNvPr id="5" name="Picture 41" descr="frame1rgb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41191" y="3429000"/>
              <a:ext cx="618104" cy="69269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6" name="Picture 42" descr="frame2rgb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44560" y="5632061"/>
              <a:ext cx="618104" cy="69269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7" name="Picture 43" descr="frame1.pn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443932" y="3430230"/>
              <a:ext cx="618104" cy="69269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8" name="Picture 44" descr="frame2.pn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451177" y="5635557"/>
              <a:ext cx="618104" cy="69269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9" name="Picture 45" descr="edge1.png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849032" y="3433598"/>
              <a:ext cx="619130" cy="69404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10" name="Picture 46" descr="edge2.png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873236" y="5640534"/>
              <a:ext cx="619130" cy="69404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11" name="Picture 47" descr="landmark3.png"/>
            <p:cNvPicPr>
              <a:picLocks noChangeAspect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175640" y="4637958"/>
              <a:ext cx="619130" cy="69404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16" name="Right Arrow 15"/>
            <p:cNvSpPr/>
            <p:nvPr/>
          </p:nvSpPr>
          <p:spPr bwMode="auto">
            <a:xfrm>
              <a:off x="3745819" y="3781882"/>
              <a:ext cx="588564" cy="59242"/>
            </a:xfrm>
            <a:prstGeom prst="rightArrow">
              <a:avLst/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en-IN" sz="1200" kern="0">
                <a:solidFill>
                  <a:sysClr val="window" lastClr="FFFFFF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ight Arrow 16"/>
            <p:cNvSpPr/>
            <p:nvPr/>
          </p:nvSpPr>
          <p:spPr bwMode="auto">
            <a:xfrm>
              <a:off x="5176661" y="3781882"/>
              <a:ext cx="588566" cy="59242"/>
            </a:xfrm>
            <a:prstGeom prst="rightArrow">
              <a:avLst/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en-IN" sz="1200" kern="0">
                <a:solidFill>
                  <a:sysClr val="window" lastClr="FFFFFF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ight Arrow 17"/>
            <p:cNvSpPr/>
            <p:nvPr/>
          </p:nvSpPr>
          <p:spPr bwMode="auto">
            <a:xfrm>
              <a:off x="3725213" y="5935228"/>
              <a:ext cx="588564" cy="59242"/>
            </a:xfrm>
            <a:prstGeom prst="rightArrow">
              <a:avLst/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en-IN" sz="1200" kern="0">
                <a:solidFill>
                  <a:sysClr val="window" lastClr="FFFFFF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ight Arrow 18"/>
            <p:cNvSpPr/>
            <p:nvPr/>
          </p:nvSpPr>
          <p:spPr bwMode="auto">
            <a:xfrm>
              <a:off x="5176661" y="5930077"/>
              <a:ext cx="588566" cy="57955"/>
            </a:xfrm>
            <a:prstGeom prst="rightArrow">
              <a:avLst/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en-IN" sz="1200" kern="0">
                <a:solidFill>
                  <a:sysClr val="window" lastClr="FFFFFF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ight Arrow 19"/>
            <p:cNvSpPr/>
            <p:nvPr/>
          </p:nvSpPr>
          <p:spPr bwMode="auto">
            <a:xfrm rot="2700000">
              <a:off x="2170089" y="5716931"/>
              <a:ext cx="588566" cy="59244"/>
            </a:xfrm>
            <a:prstGeom prst="rightArrow">
              <a:avLst/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en-IN" sz="1200" kern="0">
                <a:solidFill>
                  <a:sysClr val="window" lastClr="FFFFFF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ight Arrow 20"/>
            <p:cNvSpPr/>
            <p:nvPr/>
          </p:nvSpPr>
          <p:spPr bwMode="auto">
            <a:xfrm rot="18900000">
              <a:off x="2169445" y="4111581"/>
              <a:ext cx="588564" cy="59242"/>
            </a:xfrm>
            <a:prstGeom prst="rightArrow">
              <a:avLst/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en-IN" sz="1200" kern="0">
                <a:solidFill>
                  <a:sysClr val="window" lastClr="FFFFFF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TextBox 25"/>
            <p:cNvSpPr txBox="1"/>
            <p:nvPr/>
          </p:nvSpPr>
          <p:spPr bwMode="auto">
            <a:xfrm>
              <a:off x="5648028" y="4134762"/>
              <a:ext cx="1058644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IN" sz="1200" b="1" kern="0" dirty="0">
                  <a:solidFill>
                    <a:sysClr val="windowText" lastClr="000000"/>
                  </a:solidFill>
                  <a:latin typeface="+mn-lt"/>
                </a:rPr>
                <a:t>Edge map-1</a:t>
              </a:r>
            </a:p>
          </p:txBody>
        </p:sp>
        <p:sp>
          <p:nvSpPr>
            <p:cNvPr id="27" name="TextBox 26"/>
            <p:cNvSpPr txBox="1"/>
            <p:nvPr/>
          </p:nvSpPr>
          <p:spPr bwMode="auto">
            <a:xfrm>
              <a:off x="5648028" y="6353793"/>
              <a:ext cx="1058644" cy="2756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IN" sz="1200" b="1" kern="0" dirty="0">
                  <a:solidFill>
                    <a:sysClr val="windowText" lastClr="000000"/>
                  </a:solidFill>
                  <a:latin typeface="+mn-lt"/>
                </a:rPr>
                <a:t>Edge map-2</a:t>
              </a:r>
            </a:p>
          </p:txBody>
        </p:sp>
        <p:sp>
          <p:nvSpPr>
            <p:cNvPr id="28" name="Right Arrow 27"/>
            <p:cNvSpPr/>
            <p:nvPr/>
          </p:nvSpPr>
          <p:spPr bwMode="auto">
            <a:xfrm rot="5400000">
              <a:off x="6000266" y="4526923"/>
              <a:ext cx="294927" cy="59244"/>
            </a:xfrm>
            <a:prstGeom prst="rightArrow">
              <a:avLst/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en-IN" sz="1200" kern="0">
                <a:solidFill>
                  <a:sysClr val="window" lastClr="FFFFFF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ight Arrow 28"/>
            <p:cNvSpPr/>
            <p:nvPr/>
          </p:nvSpPr>
          <p:spPr bwMode="auto">
            <a:xfrm rot="16200000">
              <a:off x="5991250" y="5397536"/>
              <a:ext cx="293639" cy="57956"/>
            </a:xfrm>
            <a:prstGeom prst="rightArrow">
              <a:avLst/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en-IN" sz="1200" kern="0">
                <a:solidFill>
                  <a:sysClr val="window" lastClr="FFFFFF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ight Arrow 29"/>
            <p:cNvSpPr/>
            <p:nvPr/>
          </p:nvSpPr>
          <p:spPr bwMode="auto">
            <a:xfrm>
              <a:off x="6519929" y="4937117"/>
              <a:ext cx="588564" cy="59242"/>
            </a:xfrm>
            <a:prstGeom prst="rightArrow">
              <a:avLst/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en-IN" sz="1200" kern="0">
                <a:solidFill>
                  <a:sysClr val="window" lastClr="FFFFFF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ectangle 30"/>
            <p:cNvSpPr/>
            <p:nvPr/>
          </p:nvSpPr>
          <p:spPr bwMode="auto">
            <a:xfrm>
              <a:off x="5529542" y="4752949"/>
              <a:ext cx="941447" cy="471367"/>
            </a:xfrm>
            <a:prstGeom prst="rect">
              <a:avLst/>
            </a:prstGeom>
            <a:solidFill>
              <a:srgbClr val="4F81BD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IN" sz="1200" b="1" kern="0" dirty="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rPr>
                <a:t>Absolute Difference </a:t>
              </a:r>
            </a:p>
          </p:txBody>
        </p:sp>
        <p:sp>
          <p:nvSpPr>
            <p:cNvPr id="32" name="TextBox 31"/>
            <p:cNvSpPr txBox="1"/>
            <p:nvPr/>
          </p:nvSpPr>
          <p:spPr bwMode="auto">
            <a:xfrm>
              <a:off x="6942356" y="5340225"/>
              <a:ext cx="1058644" cy="4739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IN" sz="1200" b="1" kern="0" dirty="0">
                  <a:solidFill>
                    <a:sysClr val="windowText" lastClr="000000"/>
                  </a:solidFill>
                  <a:latin typeface="+mn-lt"/>
                </a:rPr>
                <a:t>Landmark pixels</a:t>
              </a:r>
            </a:p>
          </p:txBody>
        </p:sp>
        <p:sp>
          <p:nvSpPr>
            <p:cNvPr id="33" name="TextBox 32"/>
            <p:cNvSpPr txBox="1"/>
            <p:nvPr/>
          </p:nvSpPr>
          <p:spPr bwMode="auto">
            <a:xfrm>
              <a:off x="940799" y="5340225"/>
              <a:ext cx="1058644" cy="4739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IN" sz="1200" b="1" kern="0" dirty="0">
                  <a:solidFill>
                    <a:sysClr val="windowText" lastClr="000000"/>
                  </a:solidFill>
                  <a:latin typeface="+mn-lt"/>
                </a:rPr>
                <a:t>Frames of </a:t>
              </a:r>
              <a:r>
                <a:rPr lang="en-IN" sz="1200" b="1" i="1" kern="0" dirty="0">
                  <a:solidFill>
                    <a:sysClr val="windowText" lastClr="000000"/>
                  </a:solidFill>
                  <a:latin typeface="+mn-lt"/>
                </a:rPr>
                <a:t>face</a:t>
              </a:r>
              <a:r>
                <a:rPr lang="en-IN" sz="1200" b="1" kern="0" dirty="0">
                  <a:solidFill>
                    <a:sysClr val="windowText" lastClr="000000"/>
                  </a:solidFill>
                  <a:latin typeface="+mn-lt"/>
                </a:rPr>
                <a:t> video</a:t>
              </a:r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1099425" y="4151505"/>
              <a:ext cx="972343" cy="1146672"/>
              <a:chOff x="1099425" y="4151505"/>
              <a:chExt cx="972343" cy="1146672"/>
            </a:xfrm>
          </p:grpSpPr>
          <p:pic>
            <p:nvPicPr>
              <p:cNvPr id="12" name="Picture 48" descr="frame1rgb.png"/>
              <p:cNvPicPr>
                <a:picLocks noChangeAspect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453664" y="4310749"/>
                <a:ext cx="618104" cy="692693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pic>
          <p:pic>
            <p:nvPicPr>
              <p:cNvPr id="13" name="Picture 49" descr="frame1rgb.png"/>
              <p:cNvPicPr>
                <a:picLocks noChangeAspect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237731" y="4496309"/>
                <a:ext cx="618104" cy="692693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pic>
          <p:pic>
            <p:nvPicPr>
              <p:cNvPr id="14" name="Picture 50" descr="frame1rgb.png"/>
              <p:cNvPicPr>
                <a:picLocks noChangeAspect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167666" y="4555748"/>
                <a:ext cx="618104" cy="692693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pic>
          <p:pic>
            <p:nvPicPr>
              <p:cNvPr id="15" name="Picture 51" descr="frame1rgb.png"/>
              <p:cNvPicPr>
                <a:picLocks noChangeAspect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099425" y="4605484"/>
                <a:ext cx="618104" cy="692693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pic>
          <p:grpSp>
            <p:nvGrpSpPr>
              <p:cNvPr id="34" name="Group 56"/>
              <p:cNvGrpSpPr>
                <a:grpSpLocks/>
              </p:cNvGrpSpPr>
              <p:nvPr/>
            </p:nvGrpSpPr>
            <p:grpSpPr bwMode="auto">
              <a:xfrm>
                <a:off x="1185496" y="4151505"/>
                <a:ext cx="236973" cy="385182"/>
                <a:chOff x="395803" y="185894"/>
                <a:chExt cx="145015" cy="235755"/>
              </a:xfrm>
            </p:grpSpPr>
            <p:sp>
              <p:nvSpPr>
                <p:cNvPr id="39" name="TextBox 38"/>
                <p:cNvSpPr txBox="1"/>
                <p:nvPr/>
              </p:nvSpPr>
              <p:spPr>
                <a:xfrm>
                  <a:off x="468311" y="185894"/>
                  <a:ext cx="72507" cy="169540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defTabSz="914400" fontAlgn="auto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en-IN" sz="1200" kern="0" dirty="0">
                      <a:solidFill>
                        <a:sysClr val="windowText" lastClr="000000"/>
                      </a:solidFill>
                    </a:rPr>
                    <a:t>.</a:t>
                  </a: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432058" y="216637"/>
                  <a:ext cx="72507" cy="169540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defTabSz="914400" fontAlgn="auto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en-IN" sz="1200" b="1" kern="0" dirty="0">
                      <a:solidFill>
                        <a:sysClr val="windowText" lastClr="000000"/>
                      </a:solidFill>
                    </a:rPr>
                    <a:t>.</a:t>
                  </a: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395803" y="252109"/>
                  <a:ext cx="72507" cy="169540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defTabSz="914400" fontAlgn="auto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en-IN" sz="1200" b="1" kern="0" dirty="0">
                      <a:solidFill>
                        <a:sysClr val="windowText" lastClr="000000"/>
                      </a:solidFill>
                    </a:rPr>
                    <a:t>.</a:t>
                  </a:r>
                </a:p>
              </p:txBody>
            </p:sp>
          </p:grpSp>
          <p:grpSp>
            <p:nvGrpSpPr>
              <p:cNvPr id="35" name="Group 57"/>
              <p:cNvGrpSpPr>
                <a:grpSpLocks/>
              </p:cNvGrpSpPr>
              <p:nvPr/>
            </p:nvGrpSpPr>
            <p:grpSpPr bwMode="auto">
              <a:xfrm>
                <a:off x="1826867" y="4857267"/>
                <a:ext cx="236969" cy="385181"/>
                <a:chOff x="396113" y="185815"/>
                <a:chExt cx="145013" cy="235754"/>
              </a:xfrm>
            </p:grpSpPr>
            <p:sp>
              <p:nvSpPr>
                <p:cNvPr id="36" name="TextBox 35"/>
                <p:cNvSpPr txBox="1"/>
                <p:nvPr/>
              </p:nvSpPr>
              <p:spPr>
                <a:xfrm>
                  <a:off x="468619" y="185815"/>
                  <a:ext cx="72507" cy="169540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defTabSz="914400" fontAlgn="auto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en-IN" sz="1200" kern="0" dirty="0">
                      <a:solidFill>
                        <a:sysClr val="windowText" lastClr="000000"/>
                      </a:solidFill>
                    </a:rPr>
                    <a:t>.</a:t>
                  </a: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432366" y="216558"/>
                  <a:ext cx="72507" cy="169540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defTabSz="914400" fontAlgn="auto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en-IN" sz="1200" b="1" kern="0" dirty="0">
                      <a:solidFill>
                        <a:sysClr val="windowText" lastClr="000000"/>
                      </a:solidFill>
                    </a:rPr>
                    <a:t>.</a:t>
                  </a: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396113" y="252029"/>
                  <a:ext cx="72507" cy="169540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defTabSz="914400" fontAlgn="auto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en-IN" sz="1200" b="1" kern="0" dirty="0">
                      <a:solidFill>
                        <a:sysClr val="windowText" lastClr="000000"/>
                      </a:solidFill>
                    </a:rPr>
                    <a:t>.</a:t>
                  </a:r>
                </a:p>
              </p:txBody>
            </p:sp>
          </p:grpSp>
        </p:grpSp>
        <p:graphicFrame>
          <p:nvGraphicFramePr>
            <p:cNvPr id="42" name="Object 41"/>
            <p:cNvGraphicFramePr>
              <a:graphicFrameLocks noChangeAspect="1"/>
            </p:cNvGraphicFramePr>
            <p:nvPr/>
          </p:nvGraphicFramePr>
          <p:xfrm>
            <a:off x="1219200" y="5778918"/>
            <a:ext cx="567411" cy="3170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7956" name="Equation" r:id="rId10" imgW="431640" imgH="241200" progId="Equation.3">
                    <p:embed/>
                  </p:oleObj>
                </mc:Choice>
                <mc:Fallback>
                  <p:oleObj name="Equation" r:id="rId10" imgW="431640" imgH="241200" progId="Equation.3">
                    <p:embed/>
                    <p:pic>
                      <p:nvPicPr>
                        <p:cNvPr id="0" name="Picture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19200" y="5778918"/>
                          <a:ext cx="567411" cy="31708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5" name="Group 44"/>
            <p:cNvGrpSpPr/>
            <p:nvPr/>
          </p:nvGrpSpPr>
          <p:grpSpPr>
            <a:xfrm>
              <a:off x="2757974" y="4142096"/>
              <a:ext cx="1177130" cy="296961"/>
              <a:chOff x="2785270" y="4114800"/>
              <a:chExt cx="1177130" cy="296961"/>
            </a:xfrm>
          </p:grpSpPr>
          <p:sp>
            <p:nvSpPr>
              <p:cNvPr id="22" name="TextBox 21"/>
              <p:cNvSpPr txBox="1"/>
              <p:nvPr/>
            </p:nvSpPr>
            <p:spPr bwMode="auto">
              <a:xfrm>
                <a:off x="2785270" y="4134762"/>
                <a:ext cx="1177130" cy="27699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IN" sz="1200" b="1" kern="0" dirty="0" smtClean="0">
                    <a:solidFill>
                      <a:sysClr val="windowText" lastClr="000000"/>
                    </a:solidFill>
                    <a:latin typeface="+mn-lt"/>
                  </a:rPr>
                  <a:t> </a:t>
                </a:r>
                <a:r>
                  <a:rPr lang="en-IN" sz="1200" b="1" kern="0" dirty="0">
                    <a:solidFill>
                      <a:sysClr val="windowText" lastClr="000000"/>
                    </a:solidFill>
                    <a:latin typeface="+mn-lt"/>
                  </a:rPr>
                  <a:t>in RGB</a:t>
                </a:r>
              </a:p>
            </p:txBody>
          </p:sp>
          <p:graphicFrame>
            <p:nvGraphicFramePr>
              <p:cNvPr id="43" name="Object 42"/>
              <p:cNvGraphicFramePr>
                <a:graphicFrameLocks noChangeAspect="1"/>
              </p:cNvGraphicFramePr>
              <p:nvPr/>
            </p:nvGraphicFramePr>
            <p:xfrm>
              <a:off x="2959431" y="4114800"/>
              <a:ext cx="200025" cy="2841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7957" name="Equation" r:id="rId12" imgW="152280" imgH="215640" progId="Equation.3">
                      <p:embed/>
                    </p:oleObj>
                  </mc:Choice>
                  <mc:Fallback>
                    <p:oleObj name="Equation" r:id="rId12" imgW="152280" imgH="215640" progId="Equation.3">
                      <p:embed/>
                      <p:pic>
                        <p:nvPicPr>
                          <p:cNvPr id="0" name="Picture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59431" y="4114800"/>
                            <a:ext cx="200025" cy="284163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46" name="Group 45"/>
            <p:cNvGrpSpPr/>
            <p:nvPr/>
          </p:nvGrpSpPr>
          <p:grpSpPr>
            <a:xfrm>
              <a:off x="2760246" y="6342063"/>
              <a:ext cx="1177130" cy="296594"/>
              <a:chOff x="2785270" y="4115167"/>
              <a:chExt cx="1177130" cy="296594"/>
            </a:xfrm>
          </p:grpSpPr>
          <p:sp>
            <p:nvSpPr>
              <p:cNvPr id="47" name="TextBox 46"/>
              <p:cNvSpPr txBox="1"/>
              <p:nvPr/>
            </p:nvSpPr>
            <p:spPr bwMode="auto">
              <a:xfrm>
                <a:off x="2785270" y="4134762"/>
                <a:ext cx="1177130" cy="27699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IN" sz="1200" b="1" kern="0" dirty="0" smtClean="0">
                    <a:solidFill>
                      <a:sysClr val="windowText" lastClr="000000"/>
                    </a:solidFill>
                    <a:latin typeface="+mn-lt"/>
                  </a:rPr>
                  <a:t> </a:t>
                </a:r>
                <a:r>
                  <a:rPr lang="en-IN" sz="1200" b="1" kern="0" dirty="0">
                    <a:solidFill>
                      <a:sysClr val="windowText" lastClr="000000"/>
                    </a:solidFill>
                    <a:latin typeface="+mn-lt"/>
                  </a:rPr>
                  <a:t>in RGB</a:t>
                </a:r>
              </a:p>
            </p:txBody>
          </p:sp>
          <p:graphicFrame>
            <p:nvGraphicFramePr>
              <p:cNvPr id="48" name="Object 47"/>
              <p:cNvGraphicFramePr>
                <a:graphicFrameLocks noChangeAspect="1"/>
              </p:cNvGraphicFramePr>
              <p:nvPr/>
            </p:nvGraphicFramePr>
            <p:xfrm>
              <a:off x="2950787" y="4115167"/>
              <a:ext cx="217487" cy="2841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7958" name="Equation" r:id="rId14" imgW="164880" imgH="215640" progId="Equation.3">
                      <p:embed/>
                    </p:oleObj>
                  </mc:Choice>
                  <mc:Fallback>
                    <p:oleObj name="Equation" r:id="rId14" imgW="164880" imgH="215640" progId="Equation.3">
                      <p:embed/>
                      <p:pic>
                        <p:nvPicPr>
                          <p:cNvPr id="0" name="Picture 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50787" y="4115167"/>
                            <a:ext cx="217487" cy="28416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49" name="Group 48"/>
            <p:cNvGrpSpPr/>
            <p:nvPr/>
          </p:nvGrpSpPr>
          <p:grpSpPr>
            <a:xfrm>
              <a:off x="4261526" y="4158016"/>
              <a:ext cx="1177130" cy="284163"/>
              <a:chOff x="2785270" y="4128448"/>
              <a:chExt cx="1177130" cy="284163"/>
            </a:xfrm>
          </p:grpSpPr>
          <p:sp>
            <p:nvSpPr>
              <p:cNvPr id="50" name="TextBox 49"/>
              <p:cNvSpPr txBox="1"/>
              <p:nvPr/>
            </p:nvSpPr>
            <p:spPr bwMode="auto">
              <a:xfrm>
                <a:off x="2785270" y="4134762"/>
                <a:ext cx="1177130" cy="27699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IN" sz="1200" b="1" kern="0" dirty="0" smtClean="0">
                    <a:solidFill>
                      <a:sysClr val="windowText" lastClr="000000"/>
                    </a:solidFill>
                    <a:latin typeface="+mn-lt"/>
                  </a:rPr>
                  <a:t> </a:t>
                </a:r>
                <a:r>
                  <a:rPr lang="en-IN" sz="1200" b="1" kern="0" dirty="0">
                    <a:solidFill>
                      <a:sysClr val="windowText" lastClr="000000"/>
                    </a:solidFill>
                    <a:latin typeface="+mn-lt"/>
                  </a:rPr>
                  <a:t>in </a:t>
                </a:r>
                <a:r>
                  <a:rPr lang="en-IN" sz="1200" b="1" kern="0" dirty="0" smtClean="0">
                    <a:solidFill>
                      <a:sysClr val="windowText" lastClr="000000"/>
                    </a:solidFill>
                  </a:rPr>
                  <a:t>gray scale</a:t>
                </a:r>
                <a:endParaRPr lang="en-IN" sz="1200" b="1" kern="0" dirty="0">
                  <a:solidFill>
                    <a:sysClr val="windowText" lastClr="000000"/>
                  </a:solidFill>
                  <a:latin typeface="+mn-lt"/>
                </a:endParaRPr>
              </a:p>
            </p:txBody>
          </p:sp>
          <p:graphicFrame>
            <p:nvGraphicFramePr>
              <p:cNvPr id="51" name="Object 50"/>
              <p:cNvGraphicFramePr>
                <a:graphicFrameLocks noChangeAspect="1"/>
              </p:cNvGraphicFramePr>
              <p:nvPr/>
            </p:nvGraphicFramePr>
            <p:xfrm>
              <a:off x="2795655" y="4128448"/>
              <a:ext cx="200025" cy="2841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7959" name="Equation" r:id="rId16" imgW="152280" imgH="215640" progId="Equation.3">
                      <p:embed/>
                    </p:oleObj>
                  </mc:Choice>
                  <mc:Fallback>
                    <p:oleObj name="Equation" r:id="rId16" imgW="152280" imgH="215640" progId="Equation.3">
                      <p:embed/>
                      <p:pic>
                        <p:nvPicPr>
                          <p:cNvPr id="0" name="Picture 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95655" y="4128448"/>
                            <a:ext cx="200025" cy="284163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52" name="Group 51"/>
            <p:cNvGrpSpPr/>
            <p:nvPr/>
          </p:nvGrpSpPr>
          <p:grpSpPr>
            <a:xfrm>
              <a:off x="4263798" y="6343650"/>
              <a:ext cx="1177130" cy="284163"/>
              <a:chOff x="2785270" y="4128130"/>
              <a:chExt cx="1177130" cy="284163"/>
            </a:xfrm>
          </p:grpSpPr>
          <p:sp>
            <p:nvSpPr>
              <p:cNvPr id="53" name="TextBox 52"/>
              <p:cNvSpPr txBox="1"/>
              <p:nvPr/>
            </p:nvSpPr>
            <p:spPr bwMode="auto">
              <a:xfrm>
                <a:off x="2785270" y="4134762"/>
                <a:ext cx="1177130" cy="27699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IN" sz="1200" b="1" kern="0" dirty="0" smtClean="0">
                    <a:solidFill>
                      <a:sysClr val="windowText" lastClr="000000"/>
                    </a:solidFill>
                    <a:latin typeface="+mn-lt"/>
                  </a:rPr>
                  <a:t> </a:t>
                </a:r>
                <a:r>
                  <a:rPr lang="en-IN" sz="1200" b="1" kern="0" dirty="0">
                    <a:solidFill>
                      <a:sysClr val="windowText" lastClr="000000"/>
                    </a:solidFill>
                    <a:latin typeface="+mn-lt"/>
                  </a:rPr>
                  <a:t>in </a:t>
                </a:r>
                <a:r>
                  <a:rPr lang="en-IN" sz="1200" b="1" kern="0" dirty="0" smtClean="0">
                    <a:solidFill>
                      <a:sysClr val="windowText" lastClr="000000"/>
                    </a:solidFill>
                  </a:rPr>
                  <a:t>gray scale</a:t>
                </a:r>
                <a:endParaRPr lang="en-IN" sz="1200" b="1" kern="0" dirty="0">
                  <a:solidFill>
                    <a:sysClr val="windowText" lastClr="000000"/>
                  </a:solidFill>
                  <a:latin typeface="+mn-lt"/>
                </a:endParaRPr>
              </a:p>
            </p:txBody>
          </p:sp>
          <p:graphicFrame>
            <p:nvGraphicFramePr>
              <p:cNvPr id="54" name="Object 53"/>
              <p:cNvGraphicFramePr>
                <a:graphicFrameLocks noChangeAspect="1"/>
              </p:cNvGraphicFramePr>
              <p:nvPr/>
            </p:nvGraphicFramePr>
            <p:xfrm>
              <a:off x="2787085" y="4128130"/>
              <a:ext cx="217487" cy="2841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7960" name="Equation" r:id="rId18" imgW="164880" imgH="215640" progId="Equation.3">
                      <p:embed/>
                    </p:oleObj>
                  </mc:Choice>
                  <mc:Fallback>
                    <p:oleObj name="Equation" r:id="rId18" imgW="164880" imgH="215640" progId="Equation.3">
                      <p:embed/>
                      <p:pic>
                        <p:nvPicPr>
                          <p:cNvPr id="0" name="Picture 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87085" y="4128130"/>
                            <a:ext cx="217487" cy="284163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55" name="Object 6"/>
            <p:cNvGraphicFramePr>
              <a:graphicFrameLocks noChangeAspect="1"/>
            </p:cNvGraphicFramePr>
            <p:nvPr/>
          </p:nvGraphicFramePr>
          <p:xfrm>
            <a:off x="7239000" y="5776914"/>
            <a:ext cx="468194" cy="3190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7961" name="Equation" r:id="rId20" imgW="355320" imgH="241200" progId="Equation.3">
                    <p:embed/>
                  </p:oleObj>
                </mc:Choice>
                <mc:Fallback>
                  <p:oleObj name="Equation" r:id="rId20" imgW="355320" imgH="241200" progId="Equation.3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39000" y="5776914"/>
                          <a:ext cx="468194" cy="31908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Proposed Method </a:t>
            </a:r>
            <a:endParaRPr lang="en-US" sz="4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052776" y="1800921"/>
            <a:ext cx="1623205" cy="323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50" b="1" dirty="0" smtClean="0">
                <a:cs typeface="Aparajita" pitchFamily="34" charset="0"/>
              </a:rPr>
              <a:t>Input Video </a:t>
            </a:r>
            <a:endParaRPr lang="en-IN" sz="1450" b="1" baseline="30000" dirty="0">
              <a:cs typeface="Aparajit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6130" y="2462045"/>
            <a:ext cx="9468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Output Video</a:t>
            </a:r>
            <a:endParaRPr lang="en-IN" sz="1450" dirty="0">
              <a:solidFill>
                <a:schemeClr val="tx1">
                  <a:lumMod val="50000"/>
                  <a:lumOff val="50000"/>
                </a:schemeClr>
              </a:solidFill>
              <a:cs typeface="Aparajita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188043" y="4577654"/>
            <a:ext cx="1583918" cy="67633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Get Landmark Pixels  </a:t>
            </a:r>
            <a:endParaRPr lang="en-IN" sz="1450" dirty="0">
              <a:solidFill>
                <a:schemeClr val="tx1">
                  <a:lumMod val="50000"/>
                  <a:lumOff val="50000"/>
                </a:schemeClr>
              </a:solidFill>
              <a:cs typeface="Aparajita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629102" y="1760560"/>
            <a:ext cx="1583918" cy="67633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Spatial Decomposition</a:t>
            </a:r>
            <a:endParaRPr lang="en-IN" sz="1450" dirty="0">
              <a:solidFill>
                <a:schemeClr val="tx1">
                  <a:lumMod val="50000"/>
                  <a:lumOff val="50000"/>
                </a:schemeClr>
              </a:solidFill>
              <a:cs typeface="Aparajita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732065" y="1760560"/>
            <a:ext cx="1623205" cy="67633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Reconstruction</a:t>
            </a:r>
            <a:endParaRPr lang="en-IN" sz="1450" dirty="0">
              <a:solidFill>
                <a:schemeClr val="tx1">
                  <a:lumMod val="50000"/>
                  <a:lumOff val="50000"/>
                </a:schemeClr>
              </a:solidFill>
              <a:cs typeface="Aparajita" pitchFamily="34" charset="0"/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2540714" y="2031094"/>
            <a:ext cx="676335" cy="13526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sp>
        <p:nvSpPr>
          <p:cNvPr id="22" name="Right Arrow 21"/>
          <p:cNvSpPr/>
          <p:nvPr/>
        </p:nvSpPr>
        <p:spPr>
          <a:xfrm rot="5400000">
            <a:off x="1729134" y="2707407"/>
            <a:ext cx="405756" cy="13526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sp>
        <p:nvSpPr>
          <p:cNvPr id="23" name="Right Arrow 22"/>
          <p:cNvSpPr/>
          <p:nvPr/>
        </p:nvSpPr>
        <p:spPr>
          <a:xfrm rot="5400000">
            <a:off x="1729134" y="4175001"/>
            <a:ext cx="405756" cy="13526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sp>
        <p:nvSpPr>
          <p:cNvPr id="24" name="Right Arrow 23"/>
          <p:cNvSpPr/>
          <p:nvPr/>
        </p:nvSpPr>
        <p:spPr>
          <a:xfrm rot="5400000">
            <a:off x="1740146" y="5480499"/>
            <a:ext cx="405756" cy="135267"/>
          </a:xfrm>
          <a:prstGeom prst="rightArrow">
            <a:avLst/>
          </a:prstGeom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sp>
        <p:nvSpPr>
          <p:cNvPr id="25" name="Right Arrow 24"/>
          <p:cNvSpPr/>
          <p:nvPr/>
        </p:nvSpPr>
        <p:spPr>
          <a:xfrm rot="5400000">
            <a:off x="4163942" y="2707452"/>
            <a:ext cx="405756" cy="13526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sp>
        <p:nvSpPr>
          <p:cNvPr id="26" name="Right Arrow 25"/>
          <p:cNvSpPr/>
          <p:nvPr/>
        </p:nvSpPr>
        <p:spPr>
          <a:xfrm rot="16200000">
            <a:off x="6328215" y="2707407"/>
            <a:ext cx="405756" cy="13526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sp>
        <p:nvSpPr>
          <p:cNvPr id="27" name="Right Arrow 26"/>
          <p:cNvSpPr/>
          <p:nvPr/>
        </p:nvSpPr>
        <p:spPr>
          <a:xfrm>
            <a:off x="5367215" y="2031094"/>
            <a:ext cx="270504" cy="13526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sp>
        <p:nvSpPr>
          <p:cNvPr id="28" name="Bent-Up Arrow 27"/>
          <p:cNvSpPr/>
          <p:nvPr/>
        </p:nvSpPr>
        <p:spPr>
          <a:xfrm flipV="1">
            <a:off x="7443364" y="2042106"/>
            <a:ext cx="946764" cy="304317"/>
          </a:xfrm>
          <a:prstGeom prst="bentUpArrow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sp>
        <p:nvSpPr>
          <p:cNvPr id="29" name="U-Turn Arrow 28"/>
          <p:cNvSpPr/>
          <p:nvPr/>
        </p:nvSpPr>
        <p:spPr>
          <a:xfrm rot="5400000" flipV="1">
            <a:off x="-1122299" y="4028876"/>
            <a:ext cx="4125188" cy="338130"/>
          </a:xfrm>
          <a:prstGeom prst="uturnArrow">
            <a:avLst>
              <a:gd name="adj1" fmla="val 21744"/>
              <a:gd name="adj2" fmla="val 25000"/>
              <a:gd name="adj3" fmla="val 25000"/>
              <a:gd name="adj4" fmla="val 43750"/>
              <a:gd name="adj5" fmla="val 7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solidFill>
                <a:schemeClr val="tx1"/>
              </a:solidFill>
              <a:cs typeface="Aparajita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611839" y="4601169"/>
            <a:ext cx="2299541" cy="67633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Estimate filter (</a:t>
            </a:r>
            <a:r>
              <a:rPr lang="el-GR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ω</a:t>
            </a:r>
            <a:r>
              <a:rPr lang="en-IN" sz="145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l</a:t>
            </a:r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, </a:t>
            </a:r>
            <a:r>
              <a:rPr lang="el-GR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ω</a:t>
            </a:r>
            <a:r>
              <a:rPr lang="en-IN" sz="145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h</a:t>
            </a:r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) and magnification (</a:t>
            </a:r>
            <a:r>
              <a:rPr lang="el-GR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α</a:t>
            </a:r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, </a:t>
            </a:r>
            <a:r>
              <a:rPr lang="el-GR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λ</a:t>
            </a:r>
            <a:r>
              <a:rPr lang="en-IN" sz="145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c</a:t>
            </a:r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) parameters</a:t>
            </a:r>
            <a:endParaRPr lang="en-IN" sz="1450" dirty="0">
              <a:solidFill>
                <a:schemeClr val="tx1">
                  <a:lumMod val="50000"/>
                  <a:lumOff val="50000"/>
                </a:schemeClr>
              </a:solidFill>
              <a:cs typeface="Aparajita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611839" y="3248498"/>
            <a:ext cx="1583918" cy="67633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Filter (</a:t>
            </a:r>
            <a:r>
              <a:rPr lang="en-IN" sz="145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pixel wise)</a:t>
            </a:r>
            <a:endParaRPr lang="en-IN" sz="1450" dirty="0">
              <a:solidFill>
                <a:schemeClr val="tx1">
                  <a:lumMod val="50000"/>
                  <a:lumOff val="50000"/>
                </a:schemeClr>
              </a:solidFill>
              <a:cs typeface="Aparajita" pitchFamily="34" charset="0"/>
            </a:endParaRPr>
          </a:p>
        </p:txBody>
      </p:sp>
      <p:sp>
        <p:nvSpPr>
          <p:cNvPr id="32" name="Right Arrow 31"/>
          <p:cNvSpPr/>
          <p:nvPr/>
        </p:nvSpPr>
        <p:spPr>
          <a:xfrm rot="16200000">
            <a:off x="4167067" y="4195390"/>
            <a:ext cx="405756" cy="13526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752454" y="3248498"/>
            <a:ext cx="1583918" cy="67633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Magnification</a:t>
            </a:r>
            <a:endParaRPr lang="en-IN" sz="1450" dirty="0">
              <a:solidFill>
                <a:schemeClr val="tx1">
                  <a:lumMod val="50000"/>
                  <a:lumOff val="50000"/>
                </a:schemeClr>
              </a:solidFill>
              <a:cs typeface="Aparajita" pitchFamily="34" charset="0"/>
            </a:endParaRPr>
          </a:p>
        </p:txBody>
      </p:sp>
      <p:sp>
        <p:nvSpPr>
          <p:cNvPr id="34" name="Right Arrow 33"/>
          <p:cNvSpPr/>
          <p:nvPr/>
        </p:nvSpPr>
        <p:spPr>
          <a:xfrm>
            <a:off x="5370311" y="3482871"/>
            <a:ext cx="270504" cy="13526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611839" y="5818573"/>
            <a:ext cx="1583918" cy="67633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Time-Frequency Analysis</a:t>
            </a:r>
            <a:endParaRPr lang="en-IN" sz="1450" dirty="0">
              <a:solidFill>
                <a:schemeClr val="tx1">
                  <a:lumMod val="50000"/>
                  <a:lumOff val="50000"/>
                </a:schemeClr>
              </a:solidFill>
              <a:cs typeface="Aparajita" pitchFamily="34" charset="0"/>
            </a:endParaRPr>
          </a:p>
        </p:txBody>
      </p:sp>
      <p:sp>
        <p:nvSpPr>
          <p:cNvPr id="38" name="Bent-Up Arrow 37"/>
          <p:cNvSpPr/>
          <p:nvPr/>
        </p:nvSpPr>
        <p:spPr>
          <a:xfrm>
            <a:off x="6012086" y="4036522"/>
            <a:ext cx="619676" cy="893366"/>
          </a:xfrm>
          <a:prstGeom prst="bentUpArrow">
            <a:avLst>
              <a:gd name="adj1" fmla="val 10198"/>
              <a:gd name="adj2" fmla="val 15380"/>
              <a:gd name="adj3" fmla="val 17599"/>
            </a:avLst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58134" y="3228109"/>
            <a:ext cx="1583918" cy="67633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Extract First Two Frames</a:t>
            </a:r>
            <a:endParaRPr lang="en-IN" sz="1450" dirty="0">
              <a:solidFill>
                <a:schemeClr val="tx1">
                  <a:lumMod val="50000"/>
                  <a:lumOff val="50000"/>
                </a:schemeClr>
              </a:solidFill>
              <a:cs typeface="Aparajita" pitchFamily="34" charset="0"/>
            </a:endParaRP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2030932" y="5345463"/>
          <a:ext cx="468194" cy="3190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18" name="Equation" r:id="rId3" imgW="355320" imgH="241200" progId="Equation.3">
                  <p:embed/>
                </p:oleObj>
              </mc:Choice>
              <mc:Fallback>
                <p:oleObj name="Equation" r:id="rId3" imgW="355320" imgH="2412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0932" y="5345463"/>
                        <a:ext cx="468194" cy="31908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/>
        </p:nvGraphicFramePr>
        <p:xfrm>
          <a:off x="4423441" y="4143435"/>
          <a:ext cx="667995" cy="304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19" name="Equation" r:id="rId5" imgW="507960" imgH="228600" progId="Equation.3">
                  <p:embed/>
                </p:oleObj>
              </mc:Choice>
              <mc:Fallback>
                <p:oleObj name="Equation" r:id="rId5" imgW="507960" imgH="2286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3441" y="4143435"/>
                        <a:ext cx="667995" cy="3041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8"/>
          <p:cNvGraphicFramePr>
            <a:graphicFrameLocks noChangeAspect="1"/>
          </p:cNvGraphicFramePr>
          <p:nvPr/>
        </p:nvGraphicFramePr>
        <p:xfrm>
          <a:off x="6609738" y="4322749"/>
          <a:ext cx="584496" cy="304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20" name="Equation" r:id="rId7" imgW="444240" imgH="228600" progId="Equation.3">
                  <p:embed/>
                </p:oleObj>
              </mc:Choice>
              <mc:Fallback>
                <p:oleObj name="Equation" r:id="rId7" imgW="444240" imgH="228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9738" y="4322749"/>
                        <a:ext cx="584496" cy="3041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0"/>
          <p:cNvGraphicFramePr>
            <a:graphicFrameLocks noChangeAspect="1"/>
          </p:cNvGraphicFramePr>
          <p:nvPr/>
        </p:nvGraphicFramePr>
        <p:xfrm>
          <a:off x="8021988" y="3031013"/>
          <a:ext cx="569584" cy="336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21" name="Equation" r:id="rId9" imgW="431640" imgH="253800" progId="Equation.3">
                  <p:embed/>
                </p:oleObj>
              </mc:Choice>
              <mc:Fallback>
                <p:oleObj name="Equation" r:id="rId9" imgW="431640" imgH="2538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1988" y="3031013"/>
                        <a:ext cx="569584" cy="3369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Rectangle 43"/>
          <p:cNvSpPr/>
          <p:nvPr/>
        </p:nvSpPr>
        <p:spPr>
          <a:xfrm>
            <a:off x="1145186" y="5839105"/>
            <a:ext cx="1581912" cy="676335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50" b="1" dirty="0" smtClean="0">
                <a:solidFill>
                  <a:schemeClr val="tx1"/>
                </a:solidFill>
                <a:cs typeface="Aparajita" pitchFamily="34" charset="0"/>
              </a:rPr>
              <a:t>Extract Time Series at </a:t>
            </a:r>
            <a:r>
              <a:rPr lang="en-IN" sz="1450" b="1" i="1" dirty="0" smtClean="0">
                <a:solidFill>
                  <a:schemeClr val="tx1"/>
                </a:solidFill>
                <a:cs typeface="Aparajita" pitchFamily="34" charset="0"/>
              </a:rPr>
              <a:t>‘k’</a:t>
            </a:r>
            <a:r>
              <a:rPr lang="en-IN" sz="1450" b="1" dirty="0" smtClean="0">
                <a:solidFill>
                  <a:schemeClr val="tx1"/>
                </a:solidFill>
                <a:cs typeface="Aparajita" pitchFamily="34" charset="0"/>
              </a:rPr>
              <a:t> Landmark Pixels </a:t>
            </a:r>
            <a:endParaRPr lang="en-IN" sz="1450" b="1" dirty="0">
              <a:solidFill>
                <a:schemeClr val="tx1"/>
              </a:solidFill>
              <a:cs typeface="Aparajita" pitchFamily="34" charset="0"/>
            </a:endParaRPr>
          </a:p>
        </p:txBody>
      </p:sp>
      <p:sp>
        <p:nvSpPr>
          <p:cNvPr id="45" name="Right Arrow 44"/>
          <p:cNvSpPr/>
          <p:nvPr/>
        </p:nvSpPr>
        <p:spPr>
          <a:xfrm rot="16200000">
            <a:off x="4152930" y="5481990"/>
            <a:ext cx="405756" cy="13526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sp>
        <p:nvSpPr>
          <p:cNvPr id="46" name="Right Arrow 45"/>
          <p:cNvSpPr/>
          <p:nvPr/>
        </p:nvSpPr>
        <p:spPr>
          <a:xfrm>
            <a:off x="2783936" y="6089107"/>
            <a:ext cx="731520" cy="13526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graphicFrame>
        <p:nvGraphicFramePr>
          <p:cNvPr id="47" name="Object 6"/>
          <p:cNvGraphicFramePr>
            <a:graphicFrameLocks noChangeAspect="1"/>
          </p:cNvGraphicFramePr>
          <p:nvPr/>
        </p:nvGraphicFramePr>
        <p:xfrm>
          <a:off x="2775040" y="5732064"/>
          <a:ext cx="754062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22" name="Equation" r:id="rId11" imgW="571320" imgH="241200" progId="Equation.3">
                  <p:embed/>
                </p:oleObj>
              </mc:Choice>
              <mc:Fallback>
                <p:oleObj name="Equation" r:id="rId11" imgW="571320" imgH="2412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5040" y="5732064"/>
                        <a:ext cx="754062" cy="319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10"/>
          <p:cNvGraphicFramePr>
            <a:graphicFrameLocks noChangeAspect="1"/>
          </p:cNvGraphicFramePr>
          <p:nvPr/>
        </p:nvGraphicFramePr>
        <p:xfrm>
          <a:off x="4396074" y="5410200"/>
          <a:ext cx="102235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23" name="Equation" r:id="rId13" imgW="774360" imgH="241200" progId="Equation.3">
                  <p:embed/>
                </p:oleObj>
              </mc:Choice>
              <mc:Fallback>
                <p:oleObj name="Equation" r:id="rId13" imgW="774360" imgH="2412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6074" y="5410200"/>
                        <a:ext cx="1022350" cy="319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52" name="Object 12"/>
          <p:cNvGraphicFramePr>
            <a:graphicFrameLocks noChangeAspect="1"/>
          </p:cNvGraphicFramePr>
          <p:nvPr/>
        </p:nvGraphicFramePr>
        <p:xfrm>
          <a:off x="1595438" y="2155825"/>
          <a:ext cx="533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24" name="Equation" r:id="rId15" imgW="406080" imgH="241200" progId="Equation.3">
                  <p:embed/>
                </p:oleObj>
              </mc:Choice>
              <mc:Fallback>
                <p:oleObj name="Equation" r:id="rId15" imgW="406080" imgH="24120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5438" y="2155825"/>
                        <a:ext cx="5334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53" name="Object 13"/>
          <p:cNvGraphicFramePr>
            <a:graphicFrameLocks noChangeAspect="1"/>
          </p:cNvGraphicFramePr>
          <p:nvPr/>
        </p:nvGraphicFramePr>
        <p:xfrm>
          <a:off x="2041525" y="4051300"/>
          <a:ext cx="519113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25" name="Equation" r:id="rId17" imgW="393480" imgH="241200" progId="Equation.3">
                  <p:embed/>
                </p:oleObj>
              </mc:Choice>
              <mc:Fallback>
                <p:oleObj name="Equation" r:id="rId17" imgW="393480" imgH="2412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1525" y="4051300"/>
                        <a:ext cx="519113" cy="319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Time Series Extraction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7624"/>
            <a:ext cx="8229600" cy="4927976"/>
          </a:xfrm>
        </p:spPr>
        <p:txBody>
          <a:bodyPr>
            <a:normAutofit/>
          </a:bodyPr>
          <a:lstStyle/>
          <a:p>
            <a:pPr>
              <a:lnSpc>
                <a:spcPct val="125000"/>
              </a:lnSpc>
            </a:pPr>
            <a:r>
              <a:rPr lang="en-US" sz="2400" dirty="0" smtClean="0"/>
              <a:t>Time series are extracted at these landmark pixels (        )</a:t>
            </a:r>
          </a:p>
          <a:p>
            <a:pPr>
              <a:lnSpc>
                <a:spcPct val="125000"/>
              </a:lnSpc>
              <a:buNone/>
            </a:pPr>
            <a:endParaRPr lang="en-US" sz="2400" dirty="0" smtClean="0"/>
          </a:p>
        </p:txBody>
      </p:sp>
      <p:graphicFrame>
        <p:nvGraphicFramePr>
          <p:cNvPr id="4" name="Object 6"/>
          <p:cNvGraphicFramePr>
            <a:graphicFrameLocks noChangeAspect="1"/>
          </p:cNvGraphicFramePr>
          <p:nvPr/>
        </p:nvGraphicFramePr>
        <p:xfrm>
          <a:off x="7169150" y="1869744"/>
          <a:ext cx="60325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29" name="Equation" r:id="rId3" imgW="355320" imgH="241200" progId="Equation.3">
                  <p:embed/>
                </p:oleObj>
              </mc:Choice>
              <mc:Fallback>
                <p:oleObj name="Equation" r:id="rId3" imgW="355320" imgH="24120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9150" y="1869744"/>
                        <a:ext cx="603250" cy="411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5" name="Group 34"/>
          <p:cNvGrpSpPr/>
          <p:nvPr/>
        </p:nvGrpSpPr>
        <p:grpSpPr>
          <a:xfrm>
            <a:off x="1099424" y="3018641"/>
            <a:ext cx="1719220" cy="1934359"/>
            <a:chOff x="1099424" y="4228826"/>
            <a:chExt cx="1719220" cy="1934359"/>
          </a:xfrm>
        </p:grpSpPr>
        <p:pic>
          <p:nvPicPr>
            <p:cNvPr id="19" name="Picture 48" descr="frame1rgb.pn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720887" y="4430877"/>
              <a:ext cx="1084377" cy="121523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20" name="Picture 49" descr="frame1rgb.pn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42063" y="4756417"/>
              <a:ext cx="1084377" cy="121523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21" name="Picture 50" descr="frame1rgb.pn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19143" y="4860694"/>
              <a:ext cx="1084377" cy="121523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22" name="Picture 51" descr="frame1rgb.pn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99424" y="4947949"/>
              <a:ext cx="1084377" cy="121523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grpSp>
          <p:nvGrpSpPr>
            <p:cNvPr id="24" name="Group 57"/>
            <p:cNvGrpSpPr>
              <a:grpSpLocks/>
            </p:cNvGrpSpPr>
            <p:nvPr/>
          </p:nvGrpSpPr>
          <p:grpSpPr bwMode="auto">
            <a:xfrm>
              <a:off x="2402915" y="5444260"/>
              <a:ext cx="415729" cy="620678"/>
              <a:chOff x="396113" y="185815"/>
              <a:chExt cx="145013" cy="216541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468619" y="185815"/>
                <a:ext cx="72507" cy="15032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IN" sz="2200" kern="0" dirty="0">
                    <a:solidFill>
                      <a:sysClr val="windowText" lastClr="000000"/>
                    </a:solidFill>
                  </a:rPr>
                  <a:t>.</a:t>
                </a: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432366" y="216558"/>
                <a:ext cx="72507" cy="15032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IN" sz="2200" kern="0" dirty="0">
                    <a:solidFill>
                      <a:sysClr val="windowText" lastClr="000000"/>
                    </a:solidFill>
                  </a:rPr>
                  <a:t>.</a:t>
                </a: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396113" y="252029"/>
                <a:ext cx="72507" cy="15032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IN" sz="2200" kern="0" dirty="0">
                    <a:solidFill>
                      <a:sysClr val="windowText" lastClr="000000"/>
                    </a:solidFill>
                  </a:rPr>
                  <a:t>.</a:t>
                </a:r>
              </a:p>
            </p:txBody>
          </p:sp>
        </p:grpSp>
        <p:grpSp>
          <p:nvGrpSpPr>
            <p:cNvPr id="31" name="Group 57"/>
            <p:cNvGrpSpPr>
              <a:grpSpLocks/>
            </p:cNvGrpSpPr>
            <p:nvPr/>
          </p:nvGrpSpPr>
          <p:grpSpPr bwMode="auto">
            <a:xfrm>
              <a:off x="1315263" y="4228826"/>
              <a:ext cx="415729" cy="620678"/>
              <a:chOff x="396113" y="185815"/>
              <a:chExt cx="145013" cy="216541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468619" y="185815"/>
                <a:ext cx="72507" cy="15032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IN" sz="2200" kern="0" dirty="0">
                    <a:solidFill>
                      <a:sysClr val="windowText" lastClr="000000"/>
                    </a:solidFill>
                  </a:rPr>
                  <a:t>.</a:t>
                </a: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432366" y="216558"/>
                <a:ext cx="72507" cy="15032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IN" sz="2200" kern="0" dirty="0">
                    <a:solidFill>
                      <a:sysClr val="windowText" lastClr="000000"/>
                    </a:solidFill>
                  </a:rPr>
                  <a:t>.</a:t>
                </a: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396113" y="252029"/>
                <a:ext cx="72507" cy="15032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IN" sz="2200" kern="0" dirty="0">
                    <a:solidFill>
                      <a:sysClr val="windowText" lastClr="000000"/>
                    </a:solidFill>
                  </a:rPr>
                  <a:t>.</a:t>
                </a:r>
              </a:p>
            </p:txBody>
          </p:sp>
        </p:grpSp>
      </p:grpSp>
      <p:graphicFrame>
        <p:nvGraphicFramePr>
          <p:cNvPr id="36" name="Object 35"/>
          <p:cNvGraphicFramePr>
            <a:graphicFrameLocks noChangeAspect="1"/>
          </p:cNvGraphicFramePr>
          <p:nvPr/>
        </p:nvGraphicFramePr>
        <p:xfrm>
          <a:off x="1431662" y="5190508"/>
          <a:ext cx="8413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30" name="Equation" r:id="rId6" imgW="406080" imgH="241200" progId="Equation.3">
                  <p:embed/>
                </p:oleObj>
              </mc:Choice>
              <mc:Fallback>
                <p:oleObj name="Equation" r:id="rId6" imgW="406080" imgH="241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1662" y="5190508"/>
                        <a:ext cx="841375" cy="50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ight Arrow 37"/>
          <p:cNvSpPr/>
          <p:nvPr/>
        </p:nvSpPr>
        <p:spPr>
          <a:xfrm>
            <a:off x="3133664" y="3886200"/>
            <a:ext cx="1554480" cy="135267"/>
          </a:xfrm>
          <a:prstGeom prst="rightArrow">
            <a:avLst/>
          </a:prstGeom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graphicFrame>
        <p:nvGraphicFramePr>
          <p:cNvPr id="68611" name="Object 3"/>
          <p:cNvGraphicFramePr>
            <a:graphicFrameLocks noChangeAspect="1"/>
          </p:cNvGraphicFramePr>
          <p:nvPr/>
        </p:nvGraphicFramePr>
        <p:xfrm>
          <a:off x="3587750" y="3322638"/>
          <a:ext cx="7397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31" name="Equation" r:id="rId8" imgW="355320" imgH="241200" progId="Equation.3">
                  <p:embed/>
                </p:oleObj>
              </mc:Choice>
              <mc:Fallback>
                <p:oleObj name="Equation" r:id="rId8" imgW="355320" imgH="241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7750" y="3322638"/>
                        <a:ext cx="739775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7" name="Group 56"/>
          <p:cNvGrpSpPr/>
          <p:nvPr/>
        </p:nvGrpSpPr>
        <p:grpSpPr>
          <a:xfrm>
            <a:off x="4938002" y="2703168"/>
            <a:ext cx="3707854" cy="3503054"/>
            <a:chOff x="4938002" y="2703168"/>
            <a:chExt cx="3707854" cy="3503054"/>
          </a:xfrm>
        </p:grpSpPr>
        <p:graphicFrame>
          <p:nvGraphicFramePr>
            <p:cNvPr id="68612" name="Object 4"/>
            <p:cNvGraphicFramePr>
              <a:graphicFrameLocks noChangeAspect="1"/>
            </p:cNvGraphicFramePr>
            <p:nvPr/>
          </p:nvGraphicFramePr>
          <p:xfrm>
            <a:off x="6408738" y="5702985"/>
            <a:ext cx="1189037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632" name="Equation" r:id="rId9" imgW="571320" imgH="241200" progId="Equation.3">
                    <p:embed/>
                  </p:oleObj>
                </mc:Choice>
                <mc:Fallback>
                  <p:oleObj name="Equation" r:id="rId9" imgW="571320" imgH="24120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08738" y="5702985"/>
                          <a:ext cx="1189037" cy="5032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6" name="Group 55"/>
            <p:cNvGrpSpPr/>
            <p:nvPr/>
          </p:nvGrpSpPr>
          <p:grpSpPr>
            <a:xfrm>
              <a:off x="4938002" y="2703168"/>
              <a:ext cx="3707854" cy="2721144"/>
              <a:chOff x="4938002" y="2703168"/>
              <a:chExt cx="3707854" cy="2721144"/>
            </a:xfrm>
          </p:grpSpPr>
          <p:pic>
            <p:nvPicPr>
              <p:cNvPr id="47" name="Picture 46" descr="t1.png"/>
              <p:cNvPicPr>
                <a:picLocks/>
              </p:cNvPicPr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4938002" y="2703168"/>
                <a:ext cx="3657600" cy="548640"/>
              </a:xfrm>
              <a:prstGeom prst="rect">
                <a:avLst/>
              </a:prstGeom>
            </p:spPr>
          </p:pic>
          <p:pic>
            <p:nvPicPr>
              <p:cNvPr id="48" name="Picture 47" descr="t2.png"/>
              <p:cNvPicPr>
                <a:picLocks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4941216" y="3266136"/>
                <a:ext cx="3657600" cy="548640"/>
              </a:xfrm>
              <a:prstGeom prst="rect">
                <a:avLst/>
              </a:prstGeom>
            </p:spPr>
          </p:pic>
          <p:pic>
            <p:nvPicPr>
              <p:cNvPr id="49" name="Picture 48" descr="t3.png"/>
              <p:cNvPicPr>
                <a:picLocks/>
              </p:cNvPicPr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4953000" y="3831376"/>
                <a:ext cx="3657600" cy="548640"/>
              </a:xfrm>
              <a:prstGeom prst="rect">
                <a:avLst/>
              </a:prstGeom>
            </p:spPr>
          </p:pic>
          <p:pic>
            <p:nvPicPr>
              <p:cNvPr id="50" name="Picture 49" descr="t4.png"/>
              <p:cNvPicPr>
                <a:picLocks/>
              </p:cNvPicPr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4988256" y="4875672"/>
                <a:ext cx="3657600" cy="548640"/>
              </a:xfrm>
              <a:prstGeom prst="rect">
                <a:avLst/>
              </a:prstGeom>
            </p:spPr>
          </p:pic>
          <p:grpSp>
            <p:nvGrpSpPr>
              <p:cNvPr id="55" name="Group 54"/>
              <p:cNvGrpSpPr/>
              <p:nvPr/>
            </p:nvGrpSpPr>
            <p:grpSpPr>
              <a:xfrm>
                <a:off x="6537280" y="4267200"/>
                <a:ext cx="459472" cy="678823"/>
                <a:chOff x="3886200" y="4876800"/>
                <a:chExt cx="459472" cy="678823"/>
              </a:xfrm>
            </p:grpSpPr>
            <p:sp>
              <p:nvSpPr>
                <p:cNvPr id="52" name="TextBox 51"/>
                <p:cNvSpPr txBox="1"/>
                <p:nvPr/>
              </p:nvSpPr>
              <p:spPr>
                <a:xfrm>
                  <a:off x="3886200" y="4876800"/>
                  <a:ext cx="457200" cy="430887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US" sz="2200" b="1" dirty="0" smtClean="0"/>
                    <a:t>.</a:t>
                  </a:r>
                </a:p>
              </p:txBody>
            </p:sp>
            <p:sp>
              <p:nvSpPr>
                <p:cNvPr id="53" name="TextBox 52"/>
                <p:cNvSpPr txBox="1"/>
                <p:nvPr/>
              </p:nvSpPr>
              <p:spPr>
                <a:xfrm>
                  <a:off x="3888472" y="5001904"/>
                  <a:ext cx="457200" cy="430887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US" sz="2200" b="1" dirty="0" smtClean="0"/>
                    <a:t>.</a:t>
                  </a:r>
                </a:p>
              </p:txBody>
            </p:sp>
            <p:sp>
              <p:nvSpPr>
                <p:cNvPr id="54" name="TextBox 53"/>
                <p:cNvSpPr txBox="1"/>
                <p:nvPr/>
              </p:nvSpPr>
              <p:spPr>
                <a:xfrm>
                  <a:off x="3888472" y="5124736"/>
                  <a:ext cx="457200" cy="430887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US" sz="2200" b="1" dirty="0" smtClean="0"/>
                    <a:t>.</a:t>
                  </a: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Proposed Method </a:t>
            </a:r>
            <a:endParaRPr lang="en-US" sz="4000" b="1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>
          <a:xfrm>
            <a:off x="771230" y="1760560"/>
            <a:ext cx="7991770" cy="4734348"/>
            <a:chOff x="89941" y="153778"/>
            <a:chExt cx="4254334" cy="2520280"/>
          </a:xfrm>
        </p:grpSpPr>
        <p:grpSp>
          <p:nvGrpSpPr>
            <p:cNvPr id="4" name="Group 68"/>
            <p:cNvGrpSpPr/>
            <p:nvPr/>
          </p:nvGrpSpPr>
          <p:grpSpPr>
            <a:xfrm>
              <a:off x="89941" y="153778"/>
              <a:ext cx="4254334" cy="2520280"/>
              <a:chOff x="72355" y="71710"/>
              <a:chExt cx="4254334" cy="2520280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222233" y="93196"/>
                <a:ext cx="864096" cy="1720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Input Video </a:t>
                </a:r>
                <a:endParaRPr lang="en-IN" sz="1450" baseline="30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3822633" y="445138"/>
                <a:ext cx="504056" cy="2949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Output Video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94241" y="1571360"/>
                <a:ext cx="843182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Get Landmark Pixels  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593713" y="71710"/>
                <a:ext cx="843182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Spatial Decomposition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713203" y="71710"/>
                <a:ext cx="864096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Reconstruction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21" name="Right Arrow 20"/>
              <p:cNvSpPr/>
              <p:nvPr/>
            </p:nvSpPr>
            <p:spPr>
              <a:xfrm>
                <a:off x="1014321" y="215726"/>
                <a:ext cx="36004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2" name="Right Arrow 21"/>
              <p:cNvSpPr/>
              <p:nvPr/>
            </p:nvSpPr>
            <p:spPr>
              <a:xfrm rot="5400000">
                <a:off x="582285" y="575754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3" name="Right Arrow 22"/>
              <p:cNvSpPr/>
              <p:nvPr/>
            </p:nvSpPr>
            <p:spPr>
              <a:xfrm rot="5400000">
                <a:off x="582285" y="1357012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4" name="Right Arrow 23"/>
              <p:cNvSpPr/>
              <p:nvPr/>
            </p:nvSpPr>
            <p:spPr>
              <a:xfrm rot="5400000">
                <a:off x="588147" y="2051980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5" name="Right Arrow 24"/>
              <p:cNvSpPr/>
              <p:nvPr/>
            </p:nvSpPr>
            <p:spPr>
              <a:xfrm rot="5400000">
                <a:off x="1878429" y="575778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6" name="Right Arrow 25"/>
              <p:cNvSpPr/>
              <p:nvPr/>
            </p:nvSpPr>
            <p:spPr>
              <a:xfrm rot="16200000">
                <a:off x="3030557" y="575754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7" name="Right Arrow 26"/>
              <p:cNvSpPr/>
              <p:nvPr/>
            </p:nvSpPr>
            <p:spPr>
              <a:xfrm>
                <a:off x="2518979" y="215726"/>
                <a:ext cx="144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8" name="Bent-Up Arrow 27"/>
              <p:cNvSpPr/>
              <p:nvPr/>
            </p:nvSpPr>
            <p:spPr>
              <a:xfrm flipV="1">
                <a:off x="3624195" y="221588"/>
                <a:ext cx="504000" cy="162000"/>
              </a:xfrm>
              <a:prstGeom prst="bentUp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9" name="U-Turn Arrow 28"/>
              <p:cNvSpPr/>
              <p:nvPr/>
            </p:nvSpPr>
            <p:spPr>
              <a:xfrm rot="5400000" flipV="1">
                <a:off x="-935645" y="1279224"/>
                <a:ext cx="2196000" cy="180000"/>
              </a:xfrm>
              <a:prstGeom prst="uturnArrow">
                <a:avLst>
                  <a:gd name="adj1" fmla="val 21744"/>
                  <a:gd name="adj2" fmla="val 25000"/>
                  <a:gd name="adj3" fmla="val 25000"/>
                  <a:gd name="adj4" fmla="val 43750"/>
                  <a:gd name="adj5" fmla="val 75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solidFill>
                    <a:schemeClr val="tx1"/>
                  </a:solidFill>
                  <a:cs typeface="Aparajita" pitchFamily="34" charset="0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1584523" y="1583878"/>
                <a:ext cx="1224136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Estimate filter (</a:t>
                </a:r>
                <a:r>
                  <a:rPr lang="el-GR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ω</a:t>
                </a:r>
                <a:r>
                  <a:rPr lang="en-IN" sz="1450" baseline="-25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l</a:t>
                </a:r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, </a:t>
                </a:r>
                <a:r>
                  <a:rPr lang="el-GR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ω</a:t>
                </a:r>
                <a:r>
                  <a:rPr lang="en-IN" sz="1450" baseline="-25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h</a:t>
                </a:r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) and magnification (</a:t>
                </a:r>
                <a:r>
                  <a:rPr lang="el-GR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α</a:t>
                </a:r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, </a:t>
                </a:r>
                <a:r>
                  <a:rPr lang="el-GR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λ</a:t>
                </a:r>
                <a:r>
                  <a:rPr lang="en-IN" sz="1450" baseline="-25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c</a:t>
                </a:r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) parameters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1584523" y="863798"/>
                <a:ext cx="843182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Filter (</a:t>
                </a:r>
                <a:r>
                  <a:rPr lang="en-IN" sz="145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pixel wise)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32" name="Right Arrow 31"/>
              <p:cNvSpPr/>
              <p:nvPr/>
            </p:nvSpPr>
            <p:spPr>
              <a:xfrm rot="16200000">
                <a:off x="1880093" y="1367866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2724057" y="863798"/>
                <a:ext cx="843182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Magnification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34" name="Right Arrow 33"/>
              <p:cNvSpPr/>
              <p:nvPr/>
            </p:nvSpPr>
            <p:spPr>
              <a:xfrm>
                <a:off x="2520627" y="988564"/>
                <a:ext cx="144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1584523" y="2231950"/>
                <a:ext cx="843182" cy="360040"/>
              </a:xfrm>
              <a:prstGeom prst="rect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b="1" dirty="0" smtClean="0">
                    <a:solidFill>
                      <a:schemeClr val="tx1"/>
                    </a:solidFill>
                    <a:cs typeface="Aparajita" pitchFamily="34" charset="0"/>
                  </a:rPr>
                  <a:t>Time-Frequency Analysis</a:t>
                </a:r>
                <a:endParaRPr lang="en-IN" sz="1450" b="1" dirty="0">
                  <a:solidFill>
                    <a:schemeClr val="tx1"/>
                  </a:solidFill>
                  <a:cs typeface="Aparajita" pitchFamily="34" charset="0"/>
                </a:endParaRPr>
              </a:p>
            </p:txBody>
          </p:sp>
          <p:sp>
            <p:nvSpPr>
              <p:cNvPr id="36" name="Right Arrow 35"/>
              <p:cNvSpPr/>
              <p:nvPr/>
            </p:nvSpPr>
            <p:spPr>
              <a:xfrm rot="16200000">
                <a:off x="1872567" y="2052774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38" name="Bent-Up Arrow 37"/>
              <p:cNvSpPr/>
              <p:nvPr/>
            </p:nvSpPr>
            <p:spPr>
              <a:xfrm>
                <a:off x="2862269" y="1283294"/>
                <a:ext cx="329878" cy="475574"/>
              </a:xfrm>
              <a:prstGeom prst="bentUpArrow">
                <a:avLst>
                  <a:gd name="adj1" fmla="val 10198"/>
                  <a:gd name="adj2" fmla="val 15380"/>
                  <a:gd name="adj3" fmla="val 17599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</p:grpSp>
        <p:sp>
          <p:nvSpPr>
            <p:cNvPr id="10" name="Rectangle 9"/>
            <p:cNvSpPr/>
            <p:nvPr/>
          </p:nvSpPr>
          <p:spPr>
            <a:xfrm>
              <a:off x="295905" y="935012"/>
              <a:ext cx="843182" cy="360040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4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rPr>
                <a:t>Extract First Two Frames</a:t>
              </a:r>
              <a:endParaRPr lang="en-IN" sz="1450" dirty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endParaRPr>
            </a:p>
          </p:txBody>
        </p:sp>
        <p:graphicFrame>
          <p:nvGraphicFramePr>
            <p:cNvPr id="11" name="Object 6"/>
            <p:cNvGraphicFramePr>
              <a:graphicFrameLocks noChangeAspect="1"/>
            </p:cNvGraphicFramePr>
            <p:nvPr/>
          </p:nvGraphicFramePr>
          <p:xfrm>
            <a:off x="760530" y="2062163"/>
            <a:ext cx="249238" cy="1698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8764" name="Equation" r:id="rId3" imgW="355320" imgH="241200" progId="Equation.3">
                    <p:embed/>
                  </p:oleObj>
                </mc:Choice>
                <mc:Fallback>
                  <p:oleObj name="Equation" r:id="rId3" imgW="355320" imgH="24120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0530" y="2062163"/>
                          <a:ext cx="249238" cy="1698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7"/>
            <p:cNvGraphicFramePr>
              <a:graphicFrameLocks noChangeAspect="1"/>
            </p:cNvGraphicFramePr>
            <p:nvPr/>
          </p:nvGraphicFramePr>
          <p:xfrm>
            <a:off x="2034157" y="1422276"/>
            <a:ext cx="355600" cy="1619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8765" name="Equation" r:id="rId5" imgW="507960" imgH="228600" progId="Equation.3">
                    <p:embed/>
                  </p:oleObj>
                </mc:Choice>
                <mc:Fallback>
                  <p:oleObj name="Equation" r:id="rId5" imgW="507960" imgH="22860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34157" y="1422276"/>
                          <a:ext cx="355600" cy="1619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8"/>
            <p:cNvGraphicFramePr>
              <a:graphicFrameLocks noChangeAspect="1"/>
            </p:cNvGraphicFramePr>
            <p:nvPr/>
          </p:nvGraphicFramePr>
          <p:xfrm>
            <a:off x="3198009" y="1517732"/>
            <a:ext cx="311150" cy="1619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8766" name="Equation" r:id="rId7" imgW="444240" imgH="228600" progId="Equation.3">
                    <p:embed/>
                  </p:oleObj>
                </mc:Choice>
                <mc:Fallback>
                  <p:oleObj name="Equation" r:id="rId7" imgW="444240" imgH="22860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98009" y="1517732"/>
                          <a:ext cx="311150" cy="1619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0"/>
            <p:cNvGraphicFramePr>
              <a:graphicFrameLocks noChangeAspect="1"/>
            </p:cNvGraphicFramePr>
            <p:nvPr/>
          </p:nvGraphicFramePr>
          <p:xfrm>
            <a:off x="3949805" y="830090"/>
            <a:ext cx="303212" cy="179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8767" name="Equation" r:id="rId9" imgW="431640" imgH="253800" progId="Equation.3">
                    <p:embed/>
                  </p:oleObj>
                </mc:Choice>
                <mc:Fallback>
                  <p:oleObj name="Equation" r:id="rId9" imgW="431640" imgH="253800" progId="Equation.3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49805" y="830090"/>
                          <a:ext cx="303212" cy="1793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9" name="Rectangle 38"/>
          <p:cNvSpPr/>
          <p:nvPr/>
        </p:nvSpPr>
        <p:spPr>
          <a:xfrm>
            <a:off x="1145186" y="5839105"/>
            <a:ext cx="1581912" cy="67633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Extract Time Series at </a:t>
            </a:r>
            <a:r>
              <a:rPr lang="en-IN" sz="145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‘k’</a:t>
            </a:r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 Landmark Pixels </a:t>
            </a:r>
            <a:endParaRPr lang="en-IN" sz="1450" dirty="0">
              <a:solidFill>
                <a:schemeClr val="tx1">
                  <a:lumMod val="50000"/>
                  <a:lumOff val="50000"/>
                </a:schemeClr>
              </a:solidFill>
              <a:cs typeface="Aparajita" pitchFamily="34" charset="0"/>
            </a:endParaRPr>
          </a:p>
        </p:txBody>
      </p:sp>
      <p:sp>
        <p:nvSpPr>
          <p:cNvPr id="40" name="Right Arrow 39"/>
          <p:cNvSpPr/>
          <p:nvPr/>
        </p:nvSpPr>
        <p:spPr>
          <a:xfrm rot="16200000">
            <a:off x="4152930" y="5481990"/>
            <a:ext cx="405756" cy="13526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graphicFrame>
        <p:nvGraphicFramePr>
          <p:cNvPr id="41" name="Object 6"/>
          <p:cNvGraphicFramePr>
            <a:graphicFrameLocks noChangeAspect="1"/>
          </p:cNvGraphicFramePr>
          <p:nvPr/>
        </p:nvGraphicFramePr>
        <p:xfrm>
          <a:off x="2775040" y="5732064"/>
          <a:ext cx="754062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68" name="Equation" r:id="rId11" imgW="571320" imgH="241200" progId="Equation.3">
                  <p:embed/>
                </p:oleObj>
              </mc:Choice>
              <mc:Fallback>
                <p:oleObj name="Equation" r:id="rId11" imgW="571320" imgH="2412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5040" y="5732064"/>
                        <a:ext cx="754062" cy="319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10"/>
          <p:cNvGraphicFramePr>
            <a:graphicFrameLocks noChangeAspect="1"/>
          </p:cNvGraphicFramePr>
          <p:nvPr/>
        </p:nvGraphicFramePr>
        <p:xfrm>
          <a:off x="4396074" y="5410200"/>
          <a:ext cx="102235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69" name="Equation" r:id="rId13" imgW="774360" imgH="241200" progId="Equation.3">
                  <p:embed/>
                </p:oleObj>
              </mc:Choice>
              <mc:Fallback>
                <p:oleObj name="Equation" r:id="rId13" imgW="774360" imgH="2412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6074" y="5410200"/>
                        <a:ext cx="1022350" cy="319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ight Arrow 42"/>
          <p:cNvSpPr/>
          <p:nvPr/>
        </p:nvSpPr>
        <p:spPr>
          <a:xfrm>
            <a:off x="2783936" y="6089107"/>
            <a:ext cx="731520" cy="135267"/>
          </a:xfrm>
          <a:prstGeom prst="rightArrow">
            <a:avLst/>
          </a:prstGeom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graphicFrame>
        <p:nvGraphicFramePr>
          <p:cNvPr id="63498" name="Object 10"/>
          <p:cNvGraphicFramePr>
            <a:graphicFrameLocks noChangeAspect="1"/>
          </p:cNvGraphicFramePr>
          <p:nvPr/>
        </p:nvGraphicFramePr>
        <p:xfrm>
          <a:off x="1595438" y="2155825"/>
          <a:ext cx="533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70" name="Equation" r:id="rId15" imgW="406080" imgH="241200" progId="Equation.3">
                  <p:embed/>
                </p:oleObj>
              </mc:Choice>
              <mc:Fallback>
                <p:oleObj name="Equation" r:id="rId15" imgW="406080" imgH="2412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5438" y="2155825"/>
                        <a:ext cx="5334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9" name="Object 11"/>
          <p:cNvGraphicFramePr>
            <a:graphicFrameLocks noChangeAspect="1"/>
          </p:cNvGraphicFramePr>
          <p:nvPr/>
        </p:nvGraphicFramePr>
        <p:xfrm>
          <a:off x="2041525" y="4051300"/>
          <a:ext cx="519113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71" name="Equation" r:id="rId17" imgW="393480" imgH="241200" progId="Equation.3">
                  <p:embed/>
                </p:oleObj>
              </mc:Choice>
              <mc:Fallback>
                <p:oleObj name="Equation" r:id="rId17" imgW="393480" imgH="2412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1525" y="4051300"/>
                        <a:ext cx="519113" cy="319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Time Frequency Analysis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7624"/>
            <a:ext cx="8229600" cy="4927976"/>
          </a:xfrm>
        </p:spPr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en-US" sz="2400" dirty="0" err="1" smtClean="0"/>
              <a:t>Stockwell</a:t>
            </a:r>
            <a:r>
              <a:rPr lang="en-US" sz="2400" dirty="0" smtClean="0"/>
              <a:t> transform is applied on each extracted time signals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1897153" y="5273389"/>
          <a:ext cx="153511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434" name="Equation" r:id="rId3" imgW="571320" imgH="241200" progId="Equation.3">
                  <p:embed/>
                </p:oleObj>
              </mc:Choice>
              <mc:Fallback>
                <p:oleObj name="Equation" r:id="rId3" imgW="571320" imgH="24120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7153" y="5273389"/>
                        <a:ext cx="1535112" cy="50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5"/>
          <p:cNvGrpSpPr/>
          <p:nvPr/>
        </p:nvGrpSpPr>
        <p:grpSpPr>
          <a:xfrm>
            <a:off x="699448" y="2894240"/>
            <a:ext cx="3707854" cy="2100848"/>
            <a:chOff x="4938002" y="2703168"/>
            <a:chExt cx="3707854" cy="2721144"/>
          </a:xfrm>
        </p:grpSpPr>
        <p:pic>
          <p:nvPicPr>
            <p:cNvPr id="7" name="Picture 6" descr="t1.png"/>
            <p:cNvPicPr>
              <a:picLocks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38002" y="2703168"/>
              <a:ext cx="3657600" cy="548640"/>
            </a:xfrm>
            <a:prstGeom prst="rect">
              <a:avLst/>
            </a:prstGeom>
          </p:spPr>
        </p:pic>
        <p:pic>
          <p:nvPicPr>
            <p:cNvPr id="8" name="Picture 7" descr="t2.png"/>
            <p:cNvPicPr>
              <a:picLocks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41216" y="3266136"/>
              <a:ext cx="3657600" cy="548640"/>
            </a:xfrm>
            <a:prstGeom prst="rect">
              <a:avLst/>
            </a:prstGeom>
          </p:spPr>
        </p:pic>
        <p:pic>
          <p:nvPicPr>
            <p:cNvPr id="9" name="Picture 8" descr="t3.png"/>
            <p:cNvPicPr>
              <a:picLocks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953000" y="3831376"/>
              <a:ext cx="3657600" cy="548640"/>
            </a:xfrm>
            <a:prstGeom prst="rect">
              <a:avLst/>
            </a:prstGeom>
          </p:spPr>
        </p:pic>
        <p:pic>
          <p:nvPicPr>
            <p:cNvPr id="10" name="Picture 9" descr="t4.png"/>
            <p:cNvPicPr>
              <a:picLocks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988256" y="4875672"/>
              <a:ext cx="3657600" cy="548640"/>
            </a:xfrm>
            <a:prstGeom prst="rect">
              <a:avLst/>
            </a:prstGeom>
          </p:spPr>
        </p:pic>
        <p:grpSp>
          <p:nvGrpSpPr>
            <p:cNvPr id="11" name="Group 54"/>
            <p:cNvGrpSpPr/>
            <p:nvPr/>
          </p:nvGrpSpPr>
          <p:grpSpPr>
            <a:xfrm>
              <a:off x="6537280" y="4267200"/>
              <a:ext cx="459472" cy="678823"/>
              <a:chOff x="3886200" y="4876800"/>
              <a:chExt cx="459472" cy="678823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3886200" y="4876800"/>
                <a:ext cx="457200" cy="43088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200" b="1" dirty="0" smtClean="0"/>
                  <a:t>.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3888472" y="5001904"/>
                <a:ext cx="457200" cy="43088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200" b="1" dirty="0" smtClean="0"/>
                  <a:t>.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888472" y="5124736"/>
                <a:ext cx="457200" cy="43088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200" b="1" dirty="0" smtClean="0"/>
                  <a:t>.</a:t>
                </a:r>
              </a:p>
            </p:txBody>
          </p:sp>
        </p:grpSp>
      </p:grpSp>
      <p:sp>
        <p:nvSpPr>
          <p:cNvPr id="15" name="Right Arrow 14"/>
          <p:cNvSpPr/>
          <p:nvPr/>
        </p:nvSpPr>
        <p:spPr>
          <a:xfrm>
            <a:off x="4791728" y="3733800"/>
            <a:ext cx="1554480" cy="135267"/>
          </a:xfrm>
          <a:prstGeom prst="rightArrow">
            <a:avLst/>
          </a:prstGeom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49504" y="3210580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Time Frequency Analysis</a:t>
            </a:r>
            <a:endParaRPr lang="en-US" sz="1400" dirty="0"/>
          </a:p>
        </p:txBody>
      </p:sp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13525" y="3520481"/>
          <a:ext cx="160813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435" name="Equation" r:id="rId9" imgW="774360" imgH="241200" progId="Equation.3">
                  <p:embed/>
                </p:oleObj>
              </mc:Choice>
              <mc:Fallback>
                <p:oleObj name="Equation" r:id="rId9" imgW="774360" imgH="241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3525" y="3520481"/>
                        <a:ext cx="1608138" cy="50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ight Arrow 18"/>
          <p:cNvSpPr/>
          <p:nvPr/>
        </p:nvSpPr>
        <p:spPr>
          <a:xfrm rot="5400000">
            <a:off x="7166448" y="4326245"/>
            <a:ext cx="405756" cy="135267"/>
          </a:xfrm>
          <a:prstGeom prst="rightArrow">
            <a:avLst/>
          </a:prstGeom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571488" y="4684851"/>
            <a:ext cx="1581912" cy="676335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50" b="1" dirty="0" smtClean="0">
                <a:solidFill>
                  <a:schemeClr val="tx1"/>
                </a:solidFill>
                <a:cs typeface="Aparajita" pitchFamily="34" charset="0"/>
              </a:rPr>
              <a:t>Extract dominant frequencies at each location, </a:t>
            </a:r>
            <a:r>
              <a:rPr lang="en-IN" sz="1450" b="1" i="1" dirty="0" smtClean="0">
                <a:solidFill>
                  <a:schemeClr val="tx1"/>
                </a:solidFill>
                <a:cs typeface="Aparajita" pitchFamily="34" charset="0"/>
              </a:rPr>
              <a:t>t</a:t>
            </a:r>
            <a:endParaRPr lang="en-IN" sz="1450" b="1" i="1" dirty="0">
              <a:solidFill>
                <a:schemeClr val="tx1"/>
              </a:solidFill>
              <a:cs typeface="Aparajita" pitchFamily="34" charset="0"/>
            </a:endParaRPr>
          </a:p>
        </p:txBody>
      </p:sp>
      <p:sp>
        <p:nvSpPr>
          <p:cNvPr id="21" name="Right Arrow 20"/>
          <p:cNvSpPr/>
          <p:nvPr/>
        </p:nvSpPr>
        <p:spPr>
          <a:xfrm rot="5400000">
            <a:off x="7182368" y="5611429"/>
            <a:ext cx="405756" cy="135267"/>
          </a:xfrm>
          <a:prstGeom prst="rightArrow">
            <a:avLst/>
          </a:prstGeom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graphicFrame>
        <p:nvGraphicFramePr>
          <p:cNvPr id="67587" name="Object 3"/>
          <p:cNvGraphicFramePr>
            <a:graphicFrameLocks noChangeAspect="1"/>
          </p:cNvGraphicFramePr>
          <p:nvPr/>
        </p:nvGraphicFramePr>
        <p:xfrm>
          <a:off x="6599238" y="5975350"/>
          <a:ext cx="15700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436" name="Equation" r:id="rId11" imgW="583920" imgH="241200" progId="Equation.3">
                  <p:embed/>
                </p:oleObj>
              </mc:Choice>
              <mc:Fallback>
                <p:oleObj name="Equation" r:id="rId11" imgW="583920" imgH="241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99238" y="5975350"/>
                        <a:ext cx="1570037" cy="50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990600" y="2298819"/>
            <a:ext cx="1719220" cy="1934359"/>
            <a:chOff x="1099424" y="4228826"/>
            <a:chExt cx="1719220" cy="1934359"/>
          </a:xfrm>
        </p:grpSpPr>
        <p:pic>
          <p:nvPicPr>
            <p:cNvPr id="5" name="Picture 48" descr="frame1rgb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20887" y="4430877"/>
              <a:ext cx="1084377" cy="121523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6" name="Picture 49" descr="frame1rgb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42063" y="4756417"/>
              <a:ext cx="1084377" cy="121523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7" name="Picture 50" descr="frame1rgb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19143" y="4860694"/>
              <a:ext cx="1084377" cy="121523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8" name="Picture 51" descr="frame1rgb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99424" y="4947949"/>
              <a:ext cx="1084377" cy="121523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grpSp>
          <p:nvGrpSpPr>
            <p:cNvPr id="9" name="Group 57"/>
            <p:cNvGrpSpPr>
              <a:grpSpLocks/>
            </p:cNvGrpSpPr>
            <p:nvPr/>
          </p:nvGrpSpPr>
          <p:grpSpPr bwMode="auto">
            <a:xfrm>
              <a:off x="2402915" y="5444260"/>
              <a:ext cx="415729" cy="620678"/>
              <a:chOff x="396113" y="185815"/>
              <a:chExt cx="145013" cy="216541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468619" y="185815"/>
                <a:ext cx="72507" cy="15032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IN" sz="2200" kern="0" dirty="0">
                    <a:solidFill>
                      <a:sysClr val="windowText" lastClr="000000"/>
                    </a:solidFill>
                  </a:rPr>
                  <a:t>.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32366" y="216558"/>
                <a:ext cx="72507" cy="15032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IN" sz="2200" kern="0" dirty="0">
                    <a:solidFill>
                      <a:sysClr val="windowText" lastClr="000000"/>
                    </a:solidFill>
                  </a:rPr>
                  <a:t>.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396113" y="252029"/>
                <a:ext cx="72507" cy="15032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IN" sz="2200" kern="0" dirty="0">
                    <a:solidFill>
                      <a:sysClr val="windowText" lastClr="000000"/>
                    </a:solidFill>
                  </a:rPr>
                  <a:t>.</a:t>
                </a:r>
              </a:p>
            </p:txBody>
          </p:sp>
        </p:grpSp>
        <p:grpSp>
          <p:nvGrpSpPr>
            <p:cNvPr id="10" name="Group 57"/>
            <p:cNvGrpSpPr>
              <a:grpSpLocks/>
            </p:cNvGrpSpPr>
            <p:nvPr/>
          </p:nvGrpSpPr>
          <p:grpSpPr bwMode="auto">
            <a:xfrm>
              <a:off x="1315263" y="4228826"/>
              <a:ext cx="415729" cy="620678"/>
              <a:chOff x="396113" y="185815"/>
              <a:chExt cx="145013" cy="216541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468619" y="185815"/>
                <a:ext cx="72507" cy="15032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IN" sz="2200" kern="0" dirty="0">
                    <a:solidFill>
                      <a:sysClr val="windowText" lastClr="000000"/>
                    </a:solidFill>
                  </a:rPr>
                  <a:t>.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32366" y="216558"/>
                <a:ext cx="72507" cy="15032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IN" sz="2200" kern="0" dirty="0">
                    <a:solidFill>
                      <a:sysClr val="windowText" lastClr="000000"/>
                    </a:solidFill>
                  </a:rPr>
                  <a:t>.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396113" y="252029"/>
                <a:ext cx="72507" cy="15032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IN" sz="2200" kern="0" dirty="0">
                    <a:solidFill>
                      <a:sysClr val="windowText" lastClr="000000"/>
                    </a:solidFill>
                  </a:rPr>
                  <a:t>.</a:t>
                </a:r>
              </a:p>
            </p:txBody>
          </p:sp>
        </p:grpSp>
      </p:grp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533611"/>
              </p:ext>
            </p:extLst>
          </p:nvPr>
        </p:nvGraphicFramePr>
        <p:xfrm>
          <a:off x="482600" y="4689475"/>
          <a:ext cx="2520950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603" name="Equation" r:id="rId4" imgW="1218960" imgH="457200" progId="Equation.3">
                  <p:embed/>
                </p:oleObj>
              </mc:Choice>
              <mc:Fallback>
                <p:oleObj name="Equation" r:id="rId4" imgW="121896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00" y="4689475"/>
                        <a:ext cx="2520950" cy="949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ight Arrow 17"/>
          <p:cNvSpPr/>
          <p:nvPr/>
        </p:nvSpPr>
        <p:spPr>
          <a:xfrm>
            <a:off x="3024840" y="3166378"/>
            <a:ext cx="1554480" cy="135267"/>
          </a:xfrm>
          <a:prstGeom prst="rightArrow">
            <a:avLst/>
          </a:prstGeom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graphicFrame>
        <p:nvGraphicFramePr>
          <p:cNvPr id="1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915850"/>
              </p:ext>
            </p:extLst>
          </p:nvPr>
        </p:nvGraphicFramePr>
        <p:xfrm>
          <a:off x="3478926" y="2602816"/>
          <a:ext cx="7397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604" name="Equation" r:id="rId6" imgW="355320" imgH="241200" progId="Equation.3">
                  <p:embed/>
                </p:oleObj>
              </mc:Choice>
              <mc:Fallback>
                <p:oleObj name="Equation" r:id="rId6" imgW="3553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8926" y="2602816"/>
                        <a:ext cx="739775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Group 19"/>
          <p:cNvGrpSpPr/>
          <p:nvPr/>
        </p:nvGrpSpPr>
        <p:grpSpPr>
          <a:xfrm>
            <a:off x="4829178" y="1983346"/>
            <a:ext cx="3707854" cy="3503054"/>
            <a:chOff x="4938002" y="2703168"/>
            <a:chExt cx="3707854" cy="3503054"/>
          </a:xfrm>
        </p:grpSpPr>
        <p:graphicFrame>
          <p:nvGraphicFramePr>
            <p:cNvPr id="21" name="Object 4"/>
            <p:cNvGraphicFramePr>
              <a:graphicFrameLocks noChangeAspect="1"/>
            </p:cNvGraphicFramePr>
            <p:nvPr/>
          </p:nvGraphicFramePr>
          <p:xfrm>
            <a:off x="6408738" y="5702985"/>
            <a:ext cx="1189037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605" name="Equation" r:id="rId8" imgW="571320" imgH="241200" progId="Equation.3">
                    <p:embed/>
                  </p:oleObj>
                </mc:Choice>
                <mc:Fallback>
                  <p:oleObj name="Equation" r:id="rId8" imgW="571320" imgH="241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08738" y="5702985"/>
                          <a:ext cx="1189037" cy="5032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2" name="Group 55"/>
            <p:cNvGrpSpPr/>
            <p:nvPr/>
          </p:nvGrpSpPr>
          <p:grpSpPr>
            <a:xfrm>
              <a:off x="4938002" y="2703168"/>
              <a:ext cx="3707854" cy="2721144"/>
              <a:chOff x="4938002" y="2703168"/>
              <a:chExt cx="3707854" cy="2721144"/>
            </a:xfrm>
          </p:grpSpPr>
          <p:pic>
            <p:nvPicPr>
              <p:cNvPr id="23" name="Picture 22" descr="t1.png"/>
              <p:cNvPicPr>
                <a:picLocks/>
              </p:cNvPicPr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4938002" y="2703168"/>
                <a:ext cx="3657600" cy="548640"/>
              </a:xfrm>
              <a:prstGeom prst="rect">
                <a:avLst/>
              </a:prstGeom>
            </p:spPr>
          </p:pic>
          <p:pic>
            <p:nvPicPr>
              <p:cNvPr id="24" name="Picture 23" descr="t2.png"/>
              <p:cNvPicPr>
                <a:picLocks/>
              </p:cNvPicPr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4941216" y="3266136"/>
                <a:ext cx="3657600" cy="548640"/>
              </a:xfrm>
              <a:prstGeom prst="rect">
                <a:avLst/>
              </a:prstGeom>
            </p:spPr>
          </p:pic>
          <p:pic>
            <p:nvPicPr>
              <p:cNvPr id="25" name="Picture 24" descr="t3.png"/>
              <p:cNvPicPr>
                <a:picLocks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4953000" y="3831376"/>
                <a:ext cx="3657600" cy="548640"/>
              </a:xfrm>
              <a:prstGeom prst="rect">
                <a:avLst/>
              </a:prstGeom>
            </p:spPr>
          </p:pic>
          <p:pic>
            <p:nvPicPr>
              <p:cNvPr id="26" name="Picture 25" descr="t4.png"/>
              <p:cNvPicPr>
                <a:picLocks/>
              </p:cNvPicPr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4988256" y="4875672"/>
                <a:ext cx="3657600" cy="548640"/>
              </a:xfrm>
              <a:prstGeom prst="rect">
                <a:avLst/>
              </a:prstGeom>
            </p:spPr>
          </p:pic>
          <p:grpSp>
            <p:nvGrpSpPr>
              <p:cNvPr id="27" name="Group 26"/>
              <p:cNvGrpSpPr/>
              <p:nvPr/>
            </p:nvGrpSpPr>
            <p:grpSpPr>
              <a:xfrm>
                <a:off x="6537280" y="4267200"/>
                <a:ext cx="459472" cy="678823"/>
                <a:chOff x="3886200" y="4876800"/>
                <a:chExt cx="459472" cy="678823"/>
              </a:xfrm>
            </p:grpSpPr>
            <p:sp>
              <p:nvSpPr>
                <p:cNvPr id="28" name="TextBox 27"/>
                <p:cNvSpPr txBox="1"/>
                <p:nvPr/>
              </p:nvSpPr>
              <p:spPr>
                <a:xfrm>
                  <a:off x="3886200" y="4876800"/>
                  <a:ext cx="457200" cy="430887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US" sz="2200" b="1" dirty="0" smtClean="0"/>
                    <a:t>.</a:t>
                  </a:r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3888472" y="5001904"/>
                  <a:ext cx="457200" cy="430887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US" sz="2200" b="1" dirty="0" smtClean="0"/>
                    <a:t>.</a:t>
                  </a: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>
                  <a:off x="3888472" y="5124736"/>
                  <a:ext cx="457200" cy="430887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US" sz="2200" b="1" dirty="0" smtClean="0"/>
                    <a:t>.</a:t>
                  </a:r>
                </a:p>
              </p:txBody>
            </p:sp>
          </p:grpSp>
        </p:grpSp>
      </p:grpSp>
      <p:sp>
        <p:nvSpPr>
          <p:cNvPr id="31" name="Oval 30"/>
          <p:cNvSpPr/>
          <p:nvPr/>
        </p:nvSpPr>
        <p:spPr>
          <a:xfrm>
            <a:off x="1295400" y="3197940"/>
            <a:ext cx="18288" cy="1828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1581912" y="3274140"/>
            <a:ext cx="18288" cy="1828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1219200" y="3713052"/>
            <a:ext cx="18288" cy="18288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1752600" y="3789252"/>
            <a:ext cx="18288" cy="1828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1233488" y="3128884"/>
            <a:ext cx="155448" cy="15240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1514480" y="3216988"/>
            <a:ext cx="155448" cy="1524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1688312" y="3724196"/>
            <a:ext cx="155448" cy="1524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1154912" y="3647996"/>
            <a:ext cx="155448" cy="152400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1844620" y="3869452"/>
            <a:ext cx="3113396" cy="553574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V="1">
            <a:off x="1239780" y="3495596"/>
            <a:ext cx="3720364" cy="145256"/>
          </a:xfrm>
          <a:prstGeom prst="straightConnector1">
            <a:avLst/>
          </a:prstGeom>
          <a:ln w="12700">
            <a:solidFill>
              <a:schemeClr val="accent4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36" idx="3"/>
          </p:cNvCxnSpPr>
          <p:nvPr/>
        </p:nvCxnSpPr>
        <p:spPr>
          <a:xfrm flipV="1">
            <a:off x="1669928" y="2893140"/>
            <a:ext cx="3359272" cy="400048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35" idx="0"/>
          </p:cNvCxnSpPr>
          <p:nvPr/>
        </p:nvCxnSpPr>
        <p:spPr>
          <a:xfrm flipV="1">
            <a:off x="1311212" y="2359740"/>
            <a:ext cx="3565588" cy="769144"/>
          </a:xfrm>
          <a:prstGeom prst="straightConnector1">
            <a:avLst/>
          </a:prstGeom>
          <a:ln w="12700">
            <a:solidFill>
              <a:schemeClr val="accent3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457200" y="47935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/>
              <a:t>Why do we need time frequency analysis?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32241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Proposed Method </a:t>
            </a:r>
            <a:endParaRPr lang="en-US" sz="4000" b="1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>
          <a:xfrm>
            <a:off x="771230" y="1760560"/>
            <a:ext cx="7991770" cy="4734348"/>
            <a:chOff x="89941" y="153778"/>
            <a:chExt cx="4254334" cy="2520280"/>
          </a:xfrm>
        </p:grpSpPr>
        <p:grpSp>
          <p:nvGrpSpPr>
            <p:cNvPr id="4" name="Group 68"/>
            <p:cNvGrpSpPr/>
            <p:nvPr/>
          </p:nvGrpSpPr>
          <p:grpSpPr>
            <a:xfrm>
              <a:off x="89941" y="153778"/>
              <a:ext cx="4254334" cy="2520280"/>
              <a:chOff x="72355" y="71710"/>
              <a:chExt cx="4254334" cy="2520280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222233" y="93196"/>
                <a:ext cx="864096" cy="1720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Input Video </a:t>
                </a:r>
                <a:endParaRPr lang="en-IN" sz="1450" baseline="30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3822633" y="445138"/>
                <a:ext cx="504056" cy="2949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Output Video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94241" y="1571360"/>
                <a:ext cx="843182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Get Landmark Pixels  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593713" y="71710"/>
                <a:ext cx="843182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Spatial Decomposition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713203" y="71710"/>
                <a:ext cx="864096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Reconstruction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21" name="Right Arrow 20"/>
              <p:cNvSpPr/>
              <p:nvPr/>
            </p:nvSpPr>
            <p:spPr>
              <a:xfrm>
                <a:off x="1014321" y="215726"/>
                <a:ext cx="36004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2" name="Right Arrow 21"/>
              <p:cNvSpPr/>
              <p:nvPr/>
            </p:nvSpPr>
            <p:spPr>
              <a:xfrm rot="5400000">
                <a:off x="582285" y="575754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3" name="Right Arrow 22"/>
              <p:cNvSpPr/>
              <p:nvPr/>
            </p:nvSpPr>
            <p:spPr>
              <a:xfrm rot="5400000">
                <a:off x="582285" y="1357012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4" name="Right Arrow 23"/>
              <p:cNvSpPr/>
              <p:nvPr/>
            </p:nvSpPr>
            <p:spPr>
              <a:xfrm rot="5400000">
                <a:off x="588147" y="2051980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5" name="Right Arrow 24"/>
              <p:cNvSpPr/>
              <p:nvPr/>
            </p:nvSpPr>
            <p:spPr>
              <a:xfrm rot="5400000">
                <a:off x="1878429" y="575778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6" name="Right Arrow 25"/>
              <p:cNvSpPr/>
              <p:nvPr/>
            </p:nvSpPr>
            <p:spPr>
              <a:xfrm rot="16200000">
                <a:off x="3030557" y="575754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7" name="Right Arrow 26"/>
              <p:cNvSpPr/>
              <p:nvPr/>
            </p:nvSpPr>
            <p:spPr>
              <a:xfrm>
                <a:off x="2518979" y="215726"/>
                <a:ext cx="144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8" name="Bent-Up Arrow 27"/>
              <p:cNvSpPr/>
              <p:nvPr/>
            </p:nvSpPr>
            <p:spPr>
              <a:xfrm flipV="1">
                <a:off x="3624195" y="221588"/>
                <a:ext cx="504000" cy="162000"/>
              </a:xfrm>
              <a:prstGeom prst="bentUp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9" name="U-Turn Arrow 28"/>
              <p:cNvSpPr/>
              <p:nvPr/>
            </p:nvSpPr>
            <p:spPr>
              <a:xfrm rot="5400000" flipV="1">
                <a:off x="-935645" y="1279224"/>
                <a:ext cx="2196000" cy="180000"/>
              </a:xfrm>
              <a:prstGeom prst="uturnArrow">
                <a:avLst>
                  <a:gd name="adj1" fmla="val 21744"/>
                  <a:gd name="adj2" fmla="val 25000"/>
                  <a:gd name="adj3" fmla="val 25000"/>
                  <a:gd name="adj4" fmla="val 43750"/>
                  <a:gd name="adj5" fmla="val 75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solidFill>
                    <a:schemeClr val="tx1"/>
                  </a:solidFill>
                  <a:cs typeface="Aparajita" pitchFamily="34" charset="0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1584523" y="1583878"/>
                <a:ext cx="1224136" cy="360040"/>
              </a:xfrm>
              <a:prstGeom prst="rect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b="1" dirty="0" smtClean="0">
                    <a:solidFill>
                      <a:schemeClr val="tx1"/>
                    </a:solidFill>
                    <a:cs typeface="Aparajita" pitchFamily="34" charset="0"/>
                  </a:rPr>
                  <a:t>Estimate filter (</a:t>
                </a:r>
                <a:r>
                  <a:rPr lang="el-GR" sz="1450" b="1" dirty="0" smtClean="0">
                    <a:solidFill>
                      <a:schemeClr val="tx1"/>
                    </a:solidFill>
                    <a:cs typeface="Aparajita" pitchFamily="34" charset="0"/>
                  </a:rPr>
                  <a:t>ω</a:t>
                </a:r>
                <a:r>
                  <a:rPr lang="en-IN" sz="1450" b="1" baseline="-25000" dirty="0" smtClean="0">
                    <a:solidFill>
                      <a:schemeClr val="tx1"/>
                    </a:solidFill>
                    <a:cs typeface="Aparajita" pitchFamily="34" charset="0"/>
                  </a:rPr>
                  <a:t>l</a:t>
                </a:r>
                <a:r>
                  <a:rPr lang="en-IN" sz="1450" b="1" dirty="0" smtClean="0">
                    <a:solidFill>
                      <a:schemeClr val="tx1"/>
                    </a:solidFill>
                    <a:cs typeface="Aparajita" pitchFamily="34" charset="0"/>
                  </a:rPr>
                  <a:t>, </a:t>
                </a:r>
                <a:r>
                  <a:rPr lang="el-GR" sz="1450" b="1" dirty="0" smtClean="0">
                    <a:solidFill>
                      <a:schemeClr val="tx1"/>
                    </a:solidFill>
                    <a:cs typeface="Aparajita" pitchFamily="34" charset="0"/>
                  </a:rPr>
                  <a:t>ω</a:t>
                </a:r>
                <a:r>
                  <a:rPr lang="en-IN" sz="1450" b="1" baseline="-25000" dirty="0" smtClean="0">
                    <a:solidFill>
                      <a:schemeClr val="tx1"/>
                    </a:solidFill>
                    <a:cs typeface="Aparajita" pitchFamily="34" charset="0"/>
                  </a:rPr>
                  <a:t>h</a:t>
                </a:r>
                <a:r>
                  <a:rPr lang="en-IN" sz="1450" b="1" dirty="0" smtClean="0">
                    <a:solidFill>
                      <a:schemeClr val="tx1"/>
                    </a:solidFill>
                    <a:cs typeface="Aparajita" pitchFamily="34" charset="0"/>
                  </a:rPr>
                  <a:t>) and magnification (</a:t>
                </a:r>
                <a:r>
                  <a:rPr lang="el-GR" sz="1450" b="1" dirty="0" smtClean="0">
                    <a:solidFill>
                      <a:schemeClr val="tx1"/>
                    </a:solidFill>
                    <a:cs typeface="Aparajita" pitchFamily="34" charset="0"/>
                  </a:rPr>
                  <a:t>α</a:t>
                </a:r>
                <a:r>
                  <a:rPr lang="en-IN" sz="1450" b="1" dirty="0" smtClean="0">
                    <a:solidFill>
                      <a:schemeClr val="tx1"/>
                    </a:solidFill>
                    <a:cs typeface="Aparajita" pitchFamily="34" charset="0"/>
                  </a:rPr>
                  <a:t>, </a:t>
                </a:r>
                <a:r>
                  <a:rPr lang="el-GR" sz="1450" b="1" dirty="0" smtClean="0">
                    <a:solidFill>
                      <a:schemeClr val="tx1"/>
                    </a:solidFill>
                    <a:cs typeface="Aparajita" pitchFamily="34" charset="0"/>
                  </a:rPr>
                  <a:t>λ</a:t>
                </a:r>
                <a:r>
                  <a:rPr lang="en-IN" sz="1450" b="1" baseline="-25000" dirty="0" smtClean="0">
                    <a:solidFill>
                      <a:schemeClr val="tx1"/>
                    </a:solidFill>
                    <a:cs typeface="Aparajita" pitchFamily="34" charset="0"/>
                  </a:rPr>
                  <a:t>c</a:t>
                </a:r>
                <a:r>
                  <a:rPr lang="en-IN" sz="1450" b="1" dirty="0" smtClean="0">
                    <a:solidFill>
                      <a:schemeClr val="tx1"/>
                    </a:solidFill>
                    <a:cs typeface="Aparajita" pitchFamily="34" charset="0"/>
                  </a:rPr>
                  <a:t>) parameters</a:t>
                </a:r>
                <a:endParaRPr lang="en-IN" sz="1450" b="1" dirty="0">
                  <a:solidFill>
                    <a:schemeClr val="tx1"/>
                  </a:solidFill>
                  <a:cs typeface="Aparajita" pitchFamily="34" charset="0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1584523" y="863798"/>
                <a:ext cx="843182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Filter (</a:t>
                </a:r>
                <a:r>
                  <a:rPr lang="en-IN" sz="145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pixel wise)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32" name="Right Arrow 31"/>
              <p:cNvSpPr/>
              <p:nvPr/>
            </p:nvSpPr>
            <p:spPr>
              <a:xfrm rot="16200000">
                <a:off x="1880093" y="1367866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2724057" y="863798"/>
                <a:ext cx="843182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Magnification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34" name="Right Arrow 33"/>
              <p:cNvSpPr/>
              <p:nvPr/>
            </p:nvSpPr>
            <p:spPr>
              <a:xfrm>
                <a:off x="2520627" y="988564"/>
                <a:ext cx="144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1584523" y="2231950"/>
                <a:ext cx="843182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Time-Frequency Analysis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36" name="Right Arrow 35"/>
              <p:cNvSpPr/>
              <p:nvPr/>
            </p:nvSpPr>
            <p:spPr>
              <a:xfrm rot="16200000">
                <a:off x="1872567" y="2052774"/>
                <a:ext cx="216000" cy="72008"/>
              </a:xfrm>
              <a:prstGeom prst="rightArrow">
                <a:avLst/>
              </a:prstGeom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38" name="Bent-Up Arrow 37"/>
              <p:cNvSpPr/>
              <p:nvPr/>
            </p:nvSpPr>
            <p:spPr>
              <a:xfrm>
                <a:off x="2862269" y="1283294"/>
                <a:ext cx="329878" cy="475574"/>
              </a:xfrm>
              <a:prstGeom prst="bentUpArrow">
                <a:avLst>
                  <a:gd name="adj1" fmla="val 10198"/>
                  <a:gd name="adj2" fmla="val 15380"/>
                  <a:gd name="adj3" fmla="val 17599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</p:grpSp>
        <p:sp>
          <p:nvSpPr>
            <p:cNvPr id="10" name="Rectangle 9"/>
            <p:cNvSpPr/>
            <p:nvPr/>
          </p:nvSpPr>
          <p:spPr>
            <a:xfrm>
              <a:off x="295905" y="935012"/>
              <a:ext cx="843182" cy="360040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4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rPr>
                <a:t>Extract First Two Frames</a:t>
              </a:r>
              <a:endParaRPr lang="en-IN" sz="1450" dirty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endParaRPr>
            </a:p>
          </p:txBody>
        </p:sp>
        <p:graphicFrame>
          <p:nvGraphicFramePr>
            <p:cNvPr id="11" name="Object 6"/>
            <p:cNvGraphicFramePr>
              <a:graphicFrameLocks noChangeAspect="1"/>
            </p:cNvGraphicFramePr>
            <p:nvPr/>
          </p:nvGraphicFramePr>
          <p:xfrm>
            <a:off x="760530" y="2062163"/>
            <a:ext cx="249238" cy="1698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9788" name="Equation" r:id="rId3" imgW="355320" imgH="241200" progId="Equation.3">
                    <p:embed/>
                  </p:oleObj>
                </mc:Choice>
                <mc:Fallback>
                  <p:oleObj name="Equation" r:id="rId3" imgW="355320" imgH="24120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0530" y="2062163"/>
                          <a:ext cx="249238" cy="1698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7"/>
            <p:cNvGraphicFramePr>
              <a:graphicFrameLocks noChangeAspect="1"/>
            </p:cNvGraphicFramePr>
            <p:nvPr/>
          </p:nvGraphicFramePr>
          <p:xfrm>
            <a:off x="2034157" y="1422276"/>
            <a:ext cx="355600" cy="1619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9789" name="Equation" r:id="rId5" imgW="507960" imgH="228600" progId="Equation.3">
                    <p:embed/>
                  </p:oleObj>
                </mc:Choice>
                <mc:Fallback>
                  <p:oleObj name="Equation" r:id="rId5" imgW="507960" imgH="22860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34157" y="1422276"/>
                          <a:ext cx="355600" cy="1619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8"/>
            <p:cNvGraphicFramePr>
              <a:graphicFrameLocks noChangeAspect="1"/>
            </p:cNvGraphicFramePr>
            <p:nvPr/>
          </p:nvGraphicFramePr>
          <p:xfrm>
            <a:off x="3198009" y="1517732"/>
            <a:ext cx="311150" cy="1619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9790" name="Equation" r:id="rId7" imgW="444240" imgH="228600" progId="Equation.3">
                    <p:embed/>
                  </p:oleObj>
                </mc:Choice>
                <mc:Fallback>
                  <p:oleObj name="Equation" r:id="rId7" imgW="444240" imgH="22860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98009" y="1517732"/>
                          <a:ext cx="311150" cy="1619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0"/>
            <p:cNvGraphicFramePr>
              <a:graphicFrameLocks noChangeAspect="1"/>
            </p:cNvGraphicFramePr>
            <p:nvPr/>
          </p:nvGraphicFramePr>
          <p:xfrm>
            <a:off x="3949805" y="830090"/>
            <a:ext cx="303212" cy="179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9791" name="Equation" r:id="rId9" imgW="431640" imgH="253800" progId="Equation.3">
                    <p:embed/>
                  </p:oleObj>
                </mc:Choice>
                <mc:Fallback>
                  <p:oleObj name="Equation" r:id="rId9" imgW="431640" imgH="253800" progId="Equation.3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49805" y="830090"/>
                          <a:ext cx="303212" cy="1793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9" name="Rectangle 38"/>
          <p:cNvSpPr/>
          <p:nvPr/>
        </p:nvSpPr>
        <p:spPr>
          <a:xfrm>
            <a:off x="1145186" y="5839105"/>
            <a:ext cx="1581912" cy="67633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Extract Time Series at </a:t>
            </a:r>
            <a:r>
              <a:rPr lang="en-IN" sz="145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‘k’</a:t>
            </a:r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 Landmark Pixels </a:t>
            </a:r>
            <a:endParaRPr lang="en-IN" sz="1450" dirty="0">
              <a:solidFill>
                <a:schemeClr val="tx1">
                  <a:lumMod val="50000"/>
                  <a:lumOff val="50000"/>
                </a:schemeClr>
              </a:solidFill>
              <a:cs typeface="Aparajita" pitchFamily="34" charset="0"/>
            </a:endParaRPr>
          </a:p>
        </p:txBody>
      </p:sp>
      <p:sp>
        <p:nvSpPr>
          <p:cNvPr id="40" name="Right Arrow 39"/>
          <p:cNvSpPr/>
          <p:nvPr/>
        </p:nvSpPr>
        <p:spPr>
          <a:xfrm>
            <a:off x="2783936" y="6089107"/>
            <a:ext cx="731520" cy="13526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graphicFrame>
        <p:nvGraphicFramePr>
          <p:cNvPr id="41" name="Object 6"/>
          <p:cNvGraphicFramePr>
            <a:graphicFrameLocks noChangeAspect="1"/>
          </p:cNvGraphicFramePr>
          <p:nvPr/>
        </p:nvGraphicFramePr>
        <p:xfrm>
          <a:off x="2775040" y="5732064"/>
          <a:ext cx="754062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92" name="Equation" r:id="rId11" imgW="571320" imgH="241200" progId="Equation.3">
                  <p:embed/>
                </p:oleObj>
              </mc:Choice>
              <mc:Fallback>
                <p:oleObj name="Equation" r:id="rId11" imgW="571320" imgH="2412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5040" y="5732064"/>
                        <a:ext cx="754062" cy="319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10"/>
          <p:cNvGraphicFramePr>
            <a:graphicFrameLocks noChangeAspect="1"/>
          </p:cNvGraphicFramePr>
          <p:nvPr/>
        </p:nvGraphicFramePr>
        <p:xfrm>
          <a:off x="4396074" y="5410200"/>
          <a:ext cx="102235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93" name="Equation" r:id="rId13" imgW="774360" imgH="241200" progId="Equation.3">
                  <p:embed/>
                </p:oleObj>
              </mc:Choice>
              <mc:Fallback>
                <p:oleObj name="Equation" r:id="rId13" imgW="774360" imgH="2412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6074" y="5410200"/>
                        <a:ext cx="1022350" cy="319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6" name="Object 10"/>
          <p:cNvGraphicFramePr>
            <a:graphicFrameLocks noChangeAspect="1"/>
          </p:cNvGraphicFramePr>
          <p:nvPr/>
        </p:nvGraphicFramePr>
        <p:xfrm>
          <a:off x="1595438" y="2155825"/>
          <a:ext cx="533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94" name="Equation" r:id="rId15" imgW="406080" imgH="241200" progId="Equation.3">
                  <p:embed/>
                </p:oleObj>
              </mc:Choice>
              <mc:Fallback>
                <p:oleObj name="Equation" r:id="rId15" imgW="406080" imgH="2412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5438" y="2155825"/>
                        <a:ext cx="5334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7" name="Object 11"/>
          <p:cNvGraphicFramePr>
            <a:graphicFrameLocks noChangeAspect="1"/>
          </p:cNvGraphicFramePr>
          <p:nvPr/>
        </p:nvGraphicFramePr>
        <p:xfrm>
          <a:off x="2041525" y="4051300"/>
          <a:ext cx="519113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95" name="Equation" r:id="rId17" imgW="393480" imgH="241200" progId="Equation.3">
                  <p:embed/>
                </p:oleObj>
              </mc:Choice>
              <mc:Fallback>
                <p:oleObj name="Equation" r:id="rId17" imgW="393480" imgH="2412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1525" y="4051300"/>
                        <a:ext cx="519113" cy="319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Estimation of Parameters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7624"/>
            <a:ext cx="8229600" cy="4927976"/>
          </a:xfrm>
        </p:spPr>
        <p:txBody>
          <a:bodyPr>
            <a:normAutofit/>
          </a:bodyPr>
          <a:lstStyle/>
          <a:p>
            <a:pPr>
              <a:lnSpc>
                <a:spcPct val="125000"/>
              </a:lnSpc>
            </a:pPr>
            <a:r>
              <a:rPr lang="en-US" sz="2400" dirty="0" smtClean="0"/>
              <a:t>Parameters to be estimated:</a:t>
            </a:r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Bandwidth of temporal filter, </a:t>
            </a:r>
            <a:r>
              <a:rPr lang="el-GR" sz="2000" i="1" dirty="0" smtClean="0"/>
              <a:t>ω</a:t>
            </a:r>
            <a:r>
              <a:rPr lang="en-US" sz="2000" i="1" baseline="-25000" dirty="0" smtClean="0"/>
              <a:t>l</a:t>
            </a:r>
            <a:r>
              <a:rPr lang="en-US" sz="2000" dirty="0" smtClean="0"/>
              <a:t> and </a:t>
            </a:r>
            <a:r>
              <a:rPr lang="el-GR" sz="2000" i="1" dirty="0" smtClean="0"/>
              <a:t>ω</a:t>
            </a:r>
            <a:r>
              <a:rPr lang="en-US" sz="2000" i="1" baseline="-25000" dirty="0" smtClean="0"/>
              <a:t>h</a:t>
            </a:r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Magnification factor, </a:t>
            </a:r>
            <a:r>
              <a:rPr lang="el-GR" sz="2000" i="1" dirty="0" smtClean="0"/>
              <a:t>α</a:t>
            </a:r>
            <a:endParaRPr lang="en-US" sz="2000" i="1" baseline="-25000" dirty="0" smtClean="0"/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Cut-off wavelength, </a:t>
            </a:r>
            <a:r>
              <a:rPr lang="el-GR" sz="2000" i="1" dirty="0" smtClean="0"/>
              <a:t>λ</a:t>
            </a:r>
            <a:r>
              <a:rPr lang="en-US" sz="2000" i="1" baseline="-25000" dirty="0" smtClean="0"/>
              <a:t>c</a:t>
            </a:r>
          </a:p>
          <a:p>
            <a:pPr>
              <a:lnSpc>
                <a:spcPct val="125000"/>
              </a:lnSpc>
            </a:pPr>
            <a:r>
              <a:rPr lang="en-US" sz="2400" dirty="0" smtClean="0"/>
              <a:t>All these parameters are estimated from </a:t>
            </a:r>
            <a:r>
              <a:rPr lang="en-US" sz="2400" dirty="0" err="1" smtClean="0"/>
              <a:t>Stockwell</a:t>
            </a:r>
            <a:r>
              <a:rPr lang="en-US" sz="2400" dirty="0" smtClean="0"/>
              <a:t> transform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Estimation of Parameters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27976"/>
          </a:xfrm>
        </p:spPr>
        <p:txBody>
          <a:bodyPr>
            <a:normAutofit/>
          </a:bodyPr>
          <a:lstStyle/>
          <a:p>
            <a:pPr algn="ctr">
              <a:lnSpc>
                <a:spcPct val="125000"/>
              </a:lnSpc>
              <a:buNone/>
            </a:pPr>
            <a:r>
              <a:rPr lang="en-US" sz="2800" b="1" u="sng" dirty="0" smtClean="0"/>
              <a:t>Bandwidth of Temporal Filter, </a:t>
            </a:r>
            <a:r>
              <a:rPr lang="el-GR" sz="2800" b="1" i="1" u="sng" dirty="0" smtClean="0"/>
              <a:t>ω</a:t>
            </a:r>
            <a:r>
              <a:rPr lang="en-US" sz="2800" b="1" i="1" u="sng" baseline="-25000" dirty="0" smtClean="0"/>
              <a:t>l</a:t>
            </a:r>
            <a:r>
              <a:rPr lang="en-US" sz="2800" b="1" u="sng" dirty="0" smtClean="0"/>
              <a:t> and </a:t>
            </a:r>
            <a:r>
              <a:rPr lang="el-GR" sz="2800" b="1" i="1" u="sng" dirty="0" smtClean="0"/>
              <a:t>ω</a:t>
            </a:r>
            <a:r>
              <a:rPr lang="en-US" sz="2800" b="1" i="1" u="sng" baseline="-25000" dirty="0" smtClean="0"/>
              <a:t>h</a:t>
            </a:r>
            <a:endParaRPr lang="en-US" sz="2800" b="1" i="1" u="sng" dirty="0" smtClean="0"/>
          </a:p>
          <a:p>
            <a:pPr algn="ctr">
              <a:lnSpc>
                <a:spcPct val="125000"/>
              </a:lnSpc>
              <a:buNone/>
            </a:pPr>
            <a:endParaRPr lang="en-US" sz="2400" u="sng" dirty="0" smtClean="0"/>
          </a:p>
          <a:p>
            <a:pPr>
              <a:lnSpc>
                <a:spcPct val="125000"/>
              </a:lnSpc>
            </a:pPr>
            <a:r>
              <a:rPr lang="en-US" sz="2400" dirty="0" smtClean="0"/>
              <a:t>Lower cut-off frequency (</a:t>
            </a:r>
            <a:r>
              <a:rPr lang="el-GR" sz="2400" i="1" dirty="0" smtClean="0"/>
              <a:t>ω</a:t>
            </a:r>
            <a:r>
              <a:rPr lang="en-US" sz="2400" i="1" baseline="-25000" dirty="0" smtClean="0"/>
              <a:t>l</a:t>
            </a:r>
            <a:r>
              <a:rPr lang="en-US" sz="2400" dirty="0" smtClean="0"/>
              <a:t>) is given as,</a:t>
            </a:r>
          </a:p>
          <a:p>
            <a:pPr>
              <a:lnSpc>
                <a:spcPct val="125000"/>
              </a:lnSpc>
            </a:pPr>
            <a:endParaRPr lang="en-US" sz="2400" dirty="0" smtClean="0"/>
          </a:p>
          <a:p>
            <a:pPr>
              <a:lnSpc>
                <a:spcPct val="125000"/>
              </a:lnSpc>
              <a:buNone/>
            </a:pPr>
            <a:endParaRPr lang="en-US" sz="2400" dirty="0" smtClean="0"/>
          </a:p>
          <a:p>
            <a:pPr>
              <a:lnSpc>
                <a:spcPct val="125000"/>
              </a:lnSpc>
            </a:pPr>
            <a:endParaRPr lang="en-US" sz="2400" dirty="0" smtClean="0"/>
          </a:p>
          <a:p>
            <a:pPr>
              <a:lnSpc>
                <a:spcPct val="125000"/>
              </a:lnSpc>
            </a:pPr>
            <a:r>
              <a:rPr lang="en-US" sz="2400" dirty="0" smtClean="0"/>
              <a:t>Higher cut-off frequency (</a:t>
            </a:r>
            <a:r>
              <a:rPr lang="el-GR" sz="2400" i="1" dirty="0" smtClean="0"/>
              <a:t>ω</a:t>
            </a:r>
            <a:r>
              <a:rPr lang="en-US" sz="2400" i="1" baseline="-25000" dirty="0" smtClean="0"/>
              <a:t>h</a:t>
            </a:r>
            <a:r>
              <a:rPr lang="en-US" sz="2400" dirty="0" smtClean="0"/>
              <a:t>) is given as,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273300" y="3051175"/>
          <a:ext cx="4389438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0" name="Equation" r:id="rId3" imgW="1688760" imgH="291960" progId="Equation.3">
                  <p:embed/>
                </p:oleObj>
              </mc:Choice>
              <mc:Fallback>
                <p:oleObj name="Equation" r:id="rId3" imgW="1688760" imgH="29196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3300" y="3051175"/>
                        <a:ext cx="4389438" cy="75882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5" name="Object 5"/>
          <p:cNvGraphicFramePr>
            <a:graphicFrameLocks noChangeAspect="1"/>
          </p:cNvGraphicFramePr>
          <p:nvPr/>
        </p:nvGraphicFramePr>
        <p:xfrm>
          <a:off x="2239963" y="5213350"/>
          <a:ext cx="4487862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1" name="Equation" r:id="rId5" imgW="1726920" imgH="291960" progId="Equation.3">
                  <p:embed/>
                </p:oleObj>
              </mc:Choice>
              <mc:Fallback>
                <p:oleObj name="Equation" r:id="rId5" imgW="1726920" imgH="29196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9963" y="5213350"/>
                        <a:ext cx="4487862" cy="75882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Estimation of Parameters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27976"/>
          </a:xfrm>
        </p:spPr>
        <p:txBody>
          <a:bodyPr>
            <a:normAutofit/>
          </a:bodyPr>
          <a:lstStyle/>
          <a:p>
            <a:pPr algn="ctr">
              <a:lnSpc>
                <a:spcPct val="125000"/>
              </a:lnSpc>
              <a:buNone/>
            </a:pPr>
            <a:r>
              <a:rPr lang="en-US" sz="2800" b="1" u="sng" dirty="0" smtClean="0"/>
              <a:t>Magnification Factor, </a:t>
            </a:r>
            <a:r>
              <a:rPr lang="el-GR" sz="2800" b="1" i="1" u="sng" dirty="0" smtClean="0"/>
              <a:t>α</a:t>
            </a:r>
            <a:r>
              <a:rPr lang="en-US" sz="2800" b="1" u="sng" dirty="0" smtClean="0"/>
              <a:t> and cut-off wavelength (</a:t>
            </a:r>
            <a:r>
              <a:rPr lang="el-GR" sz="2800" b="1" i="1" u="sng" dirty="0" smtClean="0"/>
              <a:t>λ</a:t>
            </a:r>
            <a:r>
              <a:rPr lang="en-US" sz="2800" b="1" i="1" u="sng" baseline="-25000" dirty="0" smtClean="0"/>
              <a:t>c</a:t>
            </a:r>
            <a:r>
              <a:rPr lang="en-US" sz="2800" b="1" u="sng" dirty="0" smtClean="0"/>
              <a:t>)</a:t>
            </a:r>
          </a:p>
          <a:p>
            <a:pPr algn="ctr">
              <a:lnSpc>
                <a:spcPct val="125000"/>
              </a:lnSpc>
              <a:buNone/>
            </a:pPr>
            <a:endParaRPr lang="en-US" sz="2400" b="1" u="sng" dirty="0" smtClean="0"/>
          </a:p>
          <a:p>
            <a:pPr>
              <a:lnSpc>
                <a:spcPct val="125000"/>
              </a:lnSpc>
            </a:pPr>
            <a:r>
              <a:rPr lang="en-US" sz="2400" dirty="0" smtClean="0"/>
              <a:t>Parameters </a:t>
            </a:r>
            <a:r>
              <a:rPr lang="el-GR" sz="2400" i="1" dirty="0" smtClean="0"/>
              <a:t>α</a:t>
            </a:r>
            <a:r>
              <a:rPr lang="en-US" sz="2400" dirty="0" smtClean="0"/>
              <a:t> and </a:t>
            </a:r>
            <a:r>
              <a:rPr lang="el-GR" sz="2400" i="1" dirty="0" smtClean="0"/>
              <a:t>λ</a:t>
            </a:r>
            <a:r>
              <a:rPr lang="en-US" sz="2400" i="1" baseline="-25000" dirty="0" smtClean="0"/>
              <a:t>c</a:t>
            </a:r>
            <a:r>
              <a:rPr lang="en-US" sz="2400" dirty="0" smtClean="0"/>
              <a:t> are extracted using the below formula</a:t>
            </a:r>
            <a:r>
              <a:rPr lang="en-US" sz="2400" baseline="30000" dirty="0" smtClean="0"/>
              <a:t>[2]</a:t>
            </a:r>
            <a:r>
              <a:rPr lang="en-US" sz="2400" dirty="0" smtClean="0"/>
              <a:t> and </a:t>
            </a:r>
            <a:r>
              <a:rPr lang="en-US" sz="2400" dirty="0" err="1" smtClean="0"/>
              <a:t>Stockwell</a:t>
            </a:r>
            <a:r>
              <a:rPr lang="en-US" sz="2400" dirty="0" smtClean="0"/>
              <a:t> transform</a:t>
            </a:r>
          </a:p>
          <a:p>
            <a:pPr>
              <a:lnSpc>
                <a:spcPct val="125000"/>
              </a:lnSpc>
              <a:buNone/>
            </a:pPr>
            <a:endParaRPr lang="en-US" sz="2400" dirty="0" smtClean="0"/>
          </a:p>
          <a:p>
            <a:pPr>
              <a:lnSpc>
                <a:spcPct val="125000"/>
              </a:lnSpc>
            </a:pPr>
            <a:endParaRPr lang="en-US" sz="2400" dirty="0" smtClean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1781175" y="3606800"/>
          <a:ext cx="5534025" cy="218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31" name="Equation" r:id="rId3" imgW="2768400" imgH="1091880" progId="Equation.3">
                  <p:embed/>
                </p:oleObj>
              </mc:Choice>
              <mc:Fallback>
                <p:oleObj name="Equation" r:id="rId3" imgW="2768400" imgH="10918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1175" y="3606800"/>
                        <a:ext cx="5534025" cy="218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261584" y="6321094"/>
            <a:ext cx="8915400" cy="316687"/>
            <a:chOff x="261584" y="6321094"/>
            <a:chExt cx="8915400" cy="316687"/>
          </a:xfrm>
        </p:grpSpPr>
        <p:sp>
          <p:nvSpPr>
            <p:cNvPr id="6" name="TextBox 3"/>
            <p:cNvSpPr txBox="1">
              <a:spLocks noChangeArrowheads="1"/>
            </p:cNvSpPr>
            <p:nvPr/>
          </p:nvSpPr>
          <p:spPr bwMode="auto">
            <a:xfrm>
              <a:off x="261584" y="6360782"/>
              <a:ext cx="89154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28600" indent="-228600" algn="just"/>
              <a:r>
                <a:rPr lang="en-US" sz="1200" dirty="0" smtClean="0"/>
                <a:t>[2]   </a:t>
              </a:r>
              <a:r>
                <a:rPr lang="en-US" sz="1200" i="1" dirty="0" err="1" smtClean="0">
                  <a:solidFill>
                    <a:schemeClr val="tx1"/>
                  </a:solidFill>
                </a:rPr>
                <a:t>Hao</a:t>
              </a:r>
              <a:r>
                <a:rPr lang="en-US" sz="1200" i="1" dirty="0" smtClean="0">
                  <a:solidFill>
                    <a:schemeClr val="tx1"/>
                  </a:solidFill>
                </a:rPr>
                <a:t>-Yu </a:t>
              </a:r>
              <a:r>
                <a:rPr lang="en-US" sz="1200" i="1" dirty="0">
                  <a:solidFill>
                    <a:schemeClr val="tx1"/>
                  </a:solidFill>
                </a:rPr>
                <a:t>Wu et </a:t>
              </a:r>
              <a:r>
                <a:rPr lang="en-US" sz="1200" i="1" dirty="0" smtClean="0">
                  <a:solidFill>
                    <a:schemeClr val="tx1"/>
                  </a:solidFill>
                </a:rPr>
                <a:t>al. </a:t>
              </a:r>
              <a:r>
                <a:rPr lang="en-US" sz="1200" i="1" dirty="0">
                  <a:solidFill>
                    <a:schemeClr val="tx1"/>
                  </a:solidFill>
                </a:rPr>
                <a:t>"</a:t>
              </a:r>
              <a:r>
                <a:rPr lang="en-US" sz="1200" b="1" i="1" dirty="0" err="1">
                  <a:solidFill>
                    <a:schemeClr val="tx1"/>
                  </a:solidFill>
                </a:rPr>
                <a:t>Eulerian</a:t>
              </a:r>
              <a:r>
                <a:rPr lang="en-US" sz="1200" b="1" i="1" dirty="0">
                  <a:solidFill>
                    <a:schemeClr val="tx1"/>
                  </a:solidFill>
                </a:rPr>
                <a:t> Video Magnification for Revealing Subtle Changes in the World</a:t>
              </a:r>
              <a:r>
                <a:rPr lang="en-US" sz="1200" i="1" dirty="0">
                  <a:solidFill>
                    <a:schemeClr val="tx1"/>
                  </a:solidFill>
                </a:rPr>
                <a:t>" SIGGRAPH 2012</a:t>
              </a:r>
            </a:p>
          </p:txBody>
        </p:sp>
        <p:cxnSp>
          <p:nvCxnSpPr>
            <p:cNvPr id="8" name="Straight Connector 5"/>
            <p:cNvCxnSpPr>
              <a:cxnSpLocks noChangeShapeType="1"/>
            </p:cNvCxnSpPr>
            <p:nvPr/>
          </p:nvCxnSpPr>
          <p:spPr bwMode="auto">
            <a:xfrm>
              <a:off x="337784" y="6321094"/>
              <a:ext cx="868680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Estimation of Parameters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27976"/>
          </a:xfrm>
        </p:spPr>
        <p:txBody>
          <a:bodyPr>
            <a:normAutofit/>
          </a:bodyPr>
          <a:lstStyle/>
          <a:p>
            <a:pPr algn="ctr">
              <a:lnSpc>
                <a:spcPct val="125000"/>
              </a:lnSpc>
              <a:buNone/>
            </a:pPr>
            <a:r>
              <a:rPr lang="en-US" sz="2800" b="1" u="sng" dirty="0" smtClean="0"/>
              <a:t>Magnification Factor, </a:t>
            </a:r>
            <a:r>
              <a:rPr lang="el-GR" sz="2800" b="1" i="1" u="sng" dirty="0" smtClean="0"/>
              <a:t>α</a:t>
            </a:r>
            <a:r>
              <a:rPr lang="en-US" sz="2800" b="1" u="sng" dirty="0" smtClean="0"/>
              <a:t> and cut-off wavelength (</a:t>
            </a:r>
            <a:r>
              <a:rPr lang="el-GR" sz="2800" b="1" i="1" u="sng" dirty="0" smtClean="0"/>
              <a:t>λ</a:t>
            </a:r>
            <a:r>
              <a:rPr lang="en-US" sz="2800" b="1" i="1" u="sng" baseline="-25000" dirty="0" smtClean="0"/>
              <a:t>c</a:t>
            </a:r>
            <a:r>
              <a:rPr lang="en-US" sz="2800" b="1" u="sng" dirty="0" smtClean="0"/>
              <a:t>)</a:t>
            </a:r>
          </a:p>
          <a:p>
            <a:pPr algn="ctr">
              <a:lnSpc>
                <a:spcPct val="125000"/>
              </a:lnSpc>
              <a:buNone/>
            </a:pPr>
            <a:endParaRPr lang="en-US" sz="2400" b="1" u="sng" dirty="0" smtClean="0"/>
          </a:p>
          <a:p>
            <a:pPr>
              <a:lnSpc>
                <a:spcPct val="125000"/>
              </a:lnSpc>
            </a:pPr>
            <a:r>
              <a:rPr lang="en-US" sz="2400" dirty="0" smtClean="0"/>
              <a:t>Modified formula</a:t>
            </a:r>
          </a:p>
          <a:p>
            <a:pPr>
              <a:lnSpc>
                <a:spcPct val="125000"/>
              </a:lnSpc>
              <a:buNone/>
            </a:pPr>
            <a:endParaRPr lang="en-US" sz="2400" dirty="0" smtClean="0"/>
          </a:p>
          <a:p>
            <a:pPr>
              <a:lnSpc>
                <a:spcPct val="125000"/>
              </a:lnSpc>
            </a:pPr>
            <a:endParaRPr lang="en-US" sz="2400" dirty="0" smtClean="0"/>
          </a:p>
        </p:txBody>
      </p:sp>
      <p:grpSp>
        <p:nvGrpSpPr>
          <p:cNvPr id="4" name="Group 4"/>
          <p:cNvGrpSpPr/>
          <p:nvPr/>
        </p:nvGrpSpPr>
        <p:grpSpPr>
          <a:xfrm>
            <a:off x="261584" y="6321094"/>
            <a:ext cx="8915400" cy="316687"/>
            <a:chOff x="261584" y="6321094"/>
            <a:chExt cx="8915400" cy="316687"/>
          </a:xfrm>
        </p:grpSpPr>
        <p:sp>
          <p:nvSpPr>
            <p:cNvPr id="6" name="TextBox 3"/>
            <p:cNvSpPr txBox="1">
              <a:spLocks noChangeArrowheads="1"/>
            </p:cNvSpPr>
            <p:nvPr/>
          </p:nvSpPr>
          <p:spPr bwMode="auto">
            <a:xfrm>
              <a:off x="261584" y="6360782"/>
              <a:ext cx="89154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28600" indent="-228600" algn="just"/>
              <a:r>
                <a:rPr lang="en-US" sz="1200" dirty="0" smtClean="0"/>
                <a:t>[2]   </a:t>
              </a:r>
              <a:r>
                <a:rPr lang="en-US" sz="1200" i="1" dirty="0" err="1" smtClean="0">
                  <a:solidFill>
                    <a:schemeClr val="tx1"/>
                  </a:solidFill>
                </a:rPr>
                <a:t>Hao</a:t>
              </a:r>
              <a:r>
                <a:rPr lang="en-US" sz="1200" i="1" dirty="0" smtClean="0">
                  <a:solidFill>
                    <a:schemeClr val="tx1"/>
                  </a:solidFill>
                </a:rPr>
                <a:t>-Yu </a:t>
              </a:r>
              <a:r>
                <a:rPr lang="en-US" sz="1200" i="1" dirty="0">
                  <a:solidFill>
                    <a:schemeClr val="tx1"/>
                  </a:solidFill>
                </a:rPr>
                <a:t>Wu et </a:t>
              </a:r>
              <a:r>
                <a:rPr lang="en-US" sz="1200" i="1" dirty="0" smtClean="0">
                  <a:solidFill>
                    <a:schemeClr val="tx1"/>
                  </a:solidFill>
                </a:rPr>
                <a:t>al. </a:t>
              </a:r>
              <a:r>
                <a:rPr lang="en-US" sz="1200" i="1" dirty="0">
                  <a:solidFill>
                    <a:schemeClr val="tx1"/>
                  </a:solidFill>
                </a:rPr>
                <a:t>"</a:t>
              </a:r>
              <a:r>
                <a:rPr lang="en-US" sz="1200" b="1" i="1" dirty="0" err="1">
                  <a:solidFill>
                    <a:schemeClr val="tx1"/>
                  </a:solidFill>
                </a:rPr>
                <a:t>Eulerian</a:t>
              </a:r>
              <a:r>
                <a:rPr lang="en-US" sz="1200" b="1" i="1" dirty="0">
                  <a:solidFill>
                    <a:schemeClr val="tx1"/>
                  </a:solidFill>
                </a:rPr>
                <a:t> Video Magnification for Revealing Subtle Changes in the World</a:t>
              </a:r>
              <a:r>
                <a:rPr lang="en-US" sz="1200" i="1" dirty="0">
                  <a:solidFill>
                    <a:schemeClr val="tx1"/>
                  </a:solidFill>
                </a:rPr>
                <a:t>" SIGGRAPH 2012</a:t>
              </a:r>
            </a:p>
          </p:txBody>
        </p:sp>
        <p:cxnSp>
          <p:nvCxnSpPr>
            <p:cNvPr id="8" name="Straight Connector 5"/>
            <p:cNvCxnSpPr>
              <a:cxnSpLocks noChangeShapeType="1"/>
            </p:cNvCxnSpPr>
            <p:nvPr/>
          </p:nvCxnSpPr>
          <p:spPr bwMode="auto">
            <a:xfrm>
              <a:off x="337784" y="6321094"/>
              <a:ext cx="868680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graphicFrame>
        <p:nvGraphicFramePr>
          <p:cNvPr id="81923" name="Object 3"/>
          <p:cNvGraphicFramePr>
            <a:graphicFrameLocks noChangeAspect="1"/>
          </p:cNvGraphicFramePr>
          <p:nvPr/>
        </p:nvGraphicFramePr>
        <p:xfrm>
          <a:off x="1162050" y="3048000"/>
          <a:ext cx="6343650" cy="269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06" name="Equation" r:id="rId3" imgW="3174840" imgH="1346040" progId="Equation.3">
                  <p:embed/>
                </p:oleObj>
              </mc:Choice>
              <mc:Fallback>
                <p:oleObj name="Equation" r:id="rId3" imgW="3174840" imgH="1346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2050" y="3048000"/>
                        <a:ext cx="6343650" cy="2692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Estimation of Parameters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>
            <a:normAutofit/>
          </a:bodyPr>
          <a:lstStyle/>
          <a:p>
            <a:pPr algn="ctr">
              <a:lnSpc>
                <a:spcPct val="125000"/>
              </a:lnSpc>
              <a:buNone/>
            </a:pPr>
            <a:r>
              <a:rPr lang="en-US" sz="2800" b="1" u="sng" dirty="0" smtClean="0"/>
              <a:t>Magnification Factor, </a:t>
            </a:r>
            <a:r>
              <a:rPr lang="el-GR" sz="2800" b="1" i="1" u="sng" dirty="0" smtClean="0"/>
              <a:t>α</a:t>
            </a:r>
            <a:r>
              <a:rPr lang="en-US" sz="2800" b="1" u="sng" dirty="0" smtClean="0"/>
              <a:t> and cut-off wavelength (</a:t>
            </a:r>
            <a:r>
              <a:rPr lang="el-GR" sz="2800" b="1" i="1" u="sng" dirty="0" smtClean="0"/>
              <a:t>λ</a:t>
            </a:r>
            <a:r>
              <a:rPr lang="en-US" sz="2800" b="1" i="1" u="sng" baseline="-25000" dirty="0" smtClean="0"/>
              <a:t>c</a:t>
            </a:r>
            <a:r>
              <a:rPr lang="en-US" sz="2800" b="1" u="sng" dirty="0" smtClean="0"/>
              <a:t>)</a:t>
            </a:r>
          </a:p>
          <a:p>
            <a:pPr algn="ctr">
              <a:lnSpc>
                <a:spcPct val="125000"/>
              </a:lnSpc>
              <a:buNone/>
            </a:pPr>
            <a:endParaRPr lang="en-US" sz="2400" b="1" u="sng" dirty="0" smtClean="0"/>
          </a:p>
          <a:p>
            <a:pPr>
              <a:buFont typeface="Arial" charset="0"/>
              <a:buChar char="•"/>
            </a:pPr>
            <a:r>
              <a:rPr lang="en-US" sz="2400" dirty="0" smtClean="0"/>
              <a:t>Information about which wavelengths are occurring at what times is obtained using </a:t>
            </a:r>
            <a:r>
              <a:rPr lang="en-US" sz="2400" dirty="0" err="1" smtClean="0"/>
              <a:t>Stockwell</a:t>
            </a:r>
            <a:r>
              <a:rPr lang="en-US" sz="2400" dirty="0" smtClean="0"/>
              <a:t> transform</a:t>
            </a:r>
          </a:p>
          <a:p>
            <a:pPr>
              <a:buFont typeface="Arial" charset="0"/>
              <a:buChar char="•"/>
            </a:pPr>
            <a:r>
              <a:rPr lang="en-US" sz="2400" dirty="0" smtClean="0"/>
              <a:t>A few of landmark pixels may not represent the pixels which undergo motion</a:t>
            </a:r>
          </a:p>
          <a:p>
            <a:pPr>
              <a:buFont typeface="Arial" charset="0"/>
              <a:buChar char="•"/>
            </a:pPr>
            <a:r>
              <a:rPr lang="en-US" sz="2400" dirty="0" smtClean="0"/>
              <a:t>Hence, they may give incorrect </a:t>
            </a:r>
            <a:r>
              <a:rPr lang="el-GR" sz="2400" i="1" dirty="0" smtClean="0"/>
              <a:t>α</a:t>
            </a:r>
            <a:r>
              <a:rPr lang="en-US" sz="2400" dirty="0" smtClean="0"/>
              <a:t> and </a:t>
            </a:r>
            <a:r>
              <a:rPr lang="el-GR" sz="2400" i="1" dirty="0" smtClean="0"/>
              <a:t>λ</a:t>
            </a:r>
            <a:r>
              <a:rPr lang="en-US" sz="2400" i="1" baseline="-25000" dirty="0" smtClean="0"/>
              <a:t>c</a:t>
            </a:r>
            <a:r>
              <a:rPr lang="en-US" sz="2400" dirty="0" smtClean="0"/>
              <a:t> values</a:t>
            </a:r>
          </a:p>
          <a:p>
            <a:pPr>
              <a:lnSpc>
                <a:spcPct val="125000"/>
              </a:lnSpc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Estimation of Parameters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27976"/>
          </a:xfrm>
        </p:spPr>
        <p:txBody>
          <a:bodyPr>
            <a:normAutofit/>
          </a:bodyPr>
          <a:lstStyle/>
          <a:p>
            <a:pPr algn="ctr">
              <a:lnSpc>
                <a:spcPct val="125000"/>
              </a:lnSpc>
              <a:buNone/>
            </a:pPr>
            <a:r>
              <a:rPr lang="en-US" sz="2800" b="1" u="sng" dirty="0" smtClean="0"/>
              <a:t>Magnification Factor, </a:t>
            </a:r>
            <a:r>
              <a:rPr lang="el-GR" sz="2800" b="1" i="1" u="sng" dirty="0" smtClean="0"/>
              <a:t>α</a:t>
            </a:r>
            <a:r>
              <a:rPr lang="en-US" sz="2800" b="1" u="sng" dirty="0" smtClean="0"/>
              <a:t> and cut-off wavelength (</a:t>
            </a:r>
            <a:r>
              <a:rPr lang="el-GR" sz="2800" b="1" i="1" u="sng" dirty="0" smtClean="0"/>
              <a:t>λ</a:t>
            </a:r>
            <a:r>
              <a:rPr lang="en-US" sz="2800" b="1" i="1" u="sng" baseline="-25000" dirty="0" smtClean="0"/>
              <a:t>c</a:t>
            </a:r>
            <a:r>
              <a:rPr lang="en-US" sz="2800" b="1" u="sng" dirty="0" smtClean="0"/>
              <a:t>)</a:t>
            </a:r>
          </a:p>
          <a:p>
            <a:pPr algn="ctr">
              <a:lnSpc>
                <a:spcPct val="125000"/>
              </a:lnSpc>
              <a:buNone/>
            </a:pPr>
            <a:endParaRPr lang="en-US" sz="2400" b="1" u="sng" dirty="0" smtClean="0"/>
          </a:p>
          <a:p>
            <a:pPr>
              <a:buFont typeface="Arial" charset="0"/>
              <a:buChar char="•"/>
            </a:pPr>
            <a:r>
              <a:rPr lang="en-US" sz="2400" dirty="0" smtClean="0"/>
              <a:t>To overcome this, </a:t>
            </a:r>
            <a:r>
              <a:rPr lang="el-GR" sz="2400" i="1" dirty="0" smtClean="0"/>
              <a:t>α</a:t>
            </a:r>
            <a:r>
              <a:rPr lang="en-US" sz="2400" dirty="0" smtClean="0"/>
              <a:t> and </a:t>
            </a:r>
            <a:r>
              <a:rPr lang="el-GR" sz="2400" i="1" dirty="0" smtClean="0"/>
              <a:t>λ</a:t>
            </a:r>
            <a:r>
              <a:rPr lang="en-US" sz="2400" i="1" baseline="-25000" dirty="0" smtClean="0"/>
              <a:t>c</a:t>
            </a:r>
            <a:r>
              <a:rPr lang="en-US" sz="2400" dirty="0" smtClean="0"/>
              <a:t> are obtained as below,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2773852"/>
              </p:ext>
            </p:extLst>
          </p:nvPr>
        </p:nvGraphicFramePr>
        <p:xfrm>
          <a:off x="2286000" y="3349625"/>
          <a:ext cx="4159250" cy="145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7" name="Equation" r:id="rId4" imgW="1676160" imgH="583920" progId="Equation.3">
                  <p:embed/>
                </p:oleObj>
              </mc:Choice>
              <mc:Fallback>
                <p:oleObj name="Equation" r:id="rId4" imgW="1676160" imgH="5839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3349625"/>
                        <a:ext cx="4159250" cy="145097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Proposed Method </a:t>
            </a:r>
            <a:endParaRPr lang="en-US" sz="4000" b="1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>
          <a:xfrm>
            <a:off x="771230" y="1760560"/>
            <a:ext cx="7991770" cy="4734348"/>
            <a:chOff x="89941" y="153778"/>
            <a:chExt cx="4254334" cy="2520280"/>
          </a:xfrm>
        </p:grpSpPr>
        <p:grpSp>
          <p:nvGrpSpPr>
            <p:cNvPr id="4" name="Group 68"/>
            <p:cNvGrpSpPr/>
            <p:nvPr/>
          </p:nvGrpSpPr>
          <p:grpSpPr>
            <a:xfrm>
              <a:off x="89941" y="153778"/>
              <a:ext cx="4254334" cy="2520280"/>
              <a:chOff x="72355" y="71710"/>
              <a:chExt cx="4254334" cy="2520280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222233" y="93196"/>
                <a:ext cx="864096" cy="1720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N" sz="1450" b="1" dirty="0" smtClean="0">
                    <a:cs typeface="Aparajita" pitchFamily="34" charset="0"/>
                  </a:rPr>
                  <a:t>Input Video </a:t>
                </a:r>
                <a:endParaRPr lang="en-IN" sz="1450" b="1" baseline="30000" dirty="0">
                  <a:cs typeface="Aparajita" pitchFamily="34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3822633" y="445138"/>
                <a:ext cx="504056" cy="2949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N" sz="1450" b="1" dirty="0" smtClean="0">
                    <a:cs typeface="Aparajita" pitchFamily="34" charset="0"/>
                  </a:rPr>
                  <a:t>Output Video</a:t>
                </a:r>
                <a:endParaRPr lang="en-IN" sz="1450" b="1" dirty="0">
                  <a:cs typeface="Aparajita" pitchFamily="34" charset="0"/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94241" y="1571360"/>
                <a:ext cx="843182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Get Landmark Pixels  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593713" y="71710"/>
                <a:ext cx="843182" cy="360040"/>
              </a:xfrm>
              <a:prstGeom prst="rect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b="1" dirty="0" smtClean="0">
                    <a:solidFill>
                      <a:schemeClr val="tx1"/>
                    </a:solidFill>
                    <a:cs typeface="Aparajita" pitchFamily="34" charset="0"/>
                  </a:rPr>
                  <a:t>Spatial Decomposition</a:t>
                </a:r>
                <a:endParaRPr lang="en-IN" sz="1450" b="1" dirty="0">
                  <a:solidFill>
                    <a:schemeClr val="tx1"/>
                  </a:solidFill>
                  <a:cs typeface="Aparajita" pitchFamily="34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713203" y="71710"/>
                <a:ext cx="864096" cy="360040"/>
              </a:xfrm>
              <a:prstGeom prst="rect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b="1" dirty="0" smtClean="0">
                    <a:solidFill>
                      <a:schemeClr val="tx1"/>
                    </a:solidFill>
                    <a:cs typeface="Aparajita" pitchFamily="34" charset="0"/>
                  </a:rPr>
                  <a:t>Reconstruction</a:t>
                </a:r>
                <a:endParaRPr lang="en-IN" sz="1450" b="1" dirty="0">
                  <a:solidFill>
                    <a:schemeClr val="tx1"/>
                  </a:solidFill>
                  <a:cs typeface="Aparajita" pitchFamily="34" charset="0"/>
                </a:endParaRPr>
              </a:p>
            </p:txBody>
          </p:sp>
          <p:sp>
            <p:nvSpPr>
              <p:cNvPr id="21" name="Right Arrow 20"/>
              <p:cNvSpPr/>
              <p:nvPr/>
            </p:nvSpPr>
            <p:spPr>
              <a:xfrm>
                <a:off x="1014321" y="215726"/>
                <a:ext cx="360040" cy="72008"/>
              </a:xfrm>
              <a:prstGeom prst="rightArrow">
                <a:avLst/>
              </a:prstGeom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2" name="Right Arrow 21"/>
              <p:cNvSpPr/>
              <p:nvPr/>
            </p:nvSpPr>
            <p:spPr>
              <a:xfrm rot="5400000">
                <a:off x="582285" y="575754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3" name="Right Arrow 22"/>
              <p:cNvSpPr/>
              <p:nvPr/>
            </p:nvSpPr>
            <p:spPr>
              <a:xfrm rot="5400000">
                <a:off x="582285" y="1357012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4" name="Right Arrow 23"/>
              <p:cNvSpPr/>
              <p:nvPr/>
            </p:nvSpPr>
            <p:spPr>
              <a:xfrm rot="5400000">
                <a:off x="588147" y="2051980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5" name="Right Arrow 24"/>
              <p:cNvSpPr/>
              <p:nvPr/>
            </p:nvSpPr>
            <p:spPr>
              <a:xfrm rot="5400000">
                <a:off x="1878429" y="575778"/>
                <a:ext cx="216000" cy="72008"/>
              </a:xfrm>
              <a:prstGeom prst="rightArrow">
                <a:avLst/>
              </a:prstGeom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6" name="Right Arrow 25"/>
              <p:cNvSpPr/>
              <p:nvPr/>
            </p:nvSpPr>
            <p:spPr>
              <a:xfrm rot="16200000">
                <a:off x="3030557" y="575754"/>
                <a:ext cx="216000" cy="72008"/>
              </a:xfrm>
              <a:prstGeom prst="rightArrow">
                <a:avLst/>
              </a:prstGeom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7" name="Right Arrow 26"/>
              <p:cNvSpPr/>
              <p:nvPr/>
            </p:nvSpPr>
            <p:spPr>
              <a:xfrm>
                <a:off x="2518979" y="215726"/>
                <a:ext cx="144000" cy="72008"/>
              </a:xfrm>
              <a:prstGeom prst="rightArrow">
                <a:avLst/>
              </a:prstGeom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8" name="Bent-Up Arrow 27"/>
              <p:cNvSpPr/>
              <p:nvPr/>
            </p:nvSpPr>
            <p:spPr>
              <a:xfrm flipV="1">
                <a:off x="3624195" y="221588"/>
                <a:ext cx="504000" cy="162000"/>
              </a:xfrm>
              <a:prstGeom prst="bentUp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29" name="U-Turn Arrow 28"/>
              <p:cNvSpPr/>
              <p:nvPr/>
            </p:nvSpPr>
            <p:spPr>
              <a:xfrm rot="5400000" flipV="1">
                <a:off x="-935645" y="1279224"/>
                <a:ext cx="2196000" cy="180000"/>
              </a:xfrm>
              <a:prstGeom prst="uturnArrow">
                <a:avLst>
                  <a:gd name="adj1" fmla="val 21744"/>
                  <a:gd name="adj2" fmla="val 25000"/>
                  <a:gd name="adj3" fmla="val 25000"/>
                  <a:gd name="adj4" fmla="val 43750"/>
                  <a:gd name="adj5" fmla="val 75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solidFill>
                    <a:schemeClr val="tx1"/>
                  </a:solidFill>
                  <a:cs typeface="Aparajita" pitchFamily="34" charset="0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1584523" y="1583878"/>
                <a:ext cx="1224136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Estimate filter (</a:t>
                </a:r>
                <a:r>
                  <a:rPr lang="el-GR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ω</a:t>
                </a:r>
                <a:r>
                  <a:rPr lang="en-IN" sz="1450" baseline="-25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l</a:t>
                </a:r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, </a:t>
                </a:r>
                <a:r>
                  <a:rPr lang="el-GR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ω</a:t>
                </a:r>
                <a:r>
                  <a:rPr lang="en-IN" sz="1450" baseline="-25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h</a:t>
                </a:r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) and magnification (</a:t>
                </a:r>
                <a:r>
                  <a:rPr lang="el-GR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α</a:t>
                </a:r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, </a:t>
                </a:r>
                <a:r>
                  <a:rPr lang="el-GR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λ</a:t>
                </a:r>
                <a:r>
                  <a:rPr lang="en-IN" sz="1450" baseline="-25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c</a:t>
                </a:r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) parameters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1584523" y="863798"/>
                <a:ext cx="843182" cy="360040"/>
              </a:xfrm>
              <a:prstGeom prst="rect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b="1" dirty="0" smtClean="0">
                    <a:solidFill>
                      <a:schemeClr val="tx1"/>
                    </a:solidFill>
                    <a:cs typeface="Aparajita" pitchFamily="34" charset="0"/>
                  </a:rPr>
                  <a:t>Filter (</a:t>
                </a:r>
                <a:r>
                  <a:rPr lang="en-IN" sz="1450" b="1" smtClean="0">
                    <a:solidFill>
                      <a:schemeClr val="tx1"/>
                    </a:solidFill>
                    <a:cs typeface="Aparajita" pitchFamily="34" charset="0"/>
                  </a:rPr>
                  <a:t>pixel wise)</a:t>
                </a:r>
                <a:endParaRPr lang="en-IN" sz="1450" b="1" dirty="0">
                  <a:solidFill>
                    <a:schemeClr val="tx1"/>
                  </a:solidFill>
                  <a:cs typeface="Aparajita" pitchFamily="34" charset="0"/>
                </a:endParaRPr>
              </a:p>
            </p:txBody>
          </p:sp>
          <p:sp>
            <p:nvSpPr>
              <p:cNvPr id="32" name="Right Arrow 31"/>
              <p:cNvSpPr/>
              <p:nvPr/>
            </p:nvSpPr>
            <p:spPr>
              <a:xfrm rot="16200000">
                <a:off x="1880093" y="1367866"/>
                <a:ext cx="216000" cy="72008"/>
              </a:xfrm>
              <a:prstGeom prst="rightArrow">
                <a:avLst/>
              </a:prstGeom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2724057" y="863798"/>
                <a:ext cx="843182" cy="360040"/>
              </a:xfrm>
              <a:prstGeom prst="rect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b="1" dirty="0" smtClean="0">
                    <a:solidFill>
                      <a:schemeClr val="tx1"/>
                    </a:solidFill>
                    <a:cs typeface="Aparajita" pitchFamily="34" charset="0"/>
                  </a:rPr>
                  <a:t>Magnification</a:t>
                </a:r>
                <a:endParaRPr lang="en-IN" sz="1450" b="1" dirty="0">
                  <a:solidFill>
                    <a:schemeClr val="tx1"/>
                  </a:solidFill>
                  <a:cs typeface="Aparajita" pitchFamily="34" charset="0"/>
                </a:endParaRPr>
              </a:p>
            </p:txBody>
          </p:sp>
          <p:sp>
            <p:nvSpPr>
              <p:cNvPr id="34" name="Right Arrow 33"/>
              <p:cNvSpPr/>
              <p:nvPr/>
            </p:nvSpPr>
            <p:spPr>
              <a:xfrm>
                <a:off x="2520627" y="988564"/>
                <a:ext cx="144000" cy="72008"/>
              </a:xfrm>
              <a:prstGeom prst="rightArrow">
                <a:avLst/>
              </a:prstGeom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1584523" y="2231950"/>
                <a:ext cx="843182" cy="36004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4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Aparajita" pitchFamily="34" charset="0"/>
                  </a:rPr>
                  <a:t>Time-Frequency Analysis</a:t>
                </a:r>
                <a:endParaRPr lang="en-IN" sz="14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endParaRPr>
              </a:p>
            </p:txBody>
          </p:sp>
          <p:sp>
            <p:nvSpPr>
              <p:cNvPr id="36" name="Right Arrow 35"/>
              <p:cNvSpPr/>
              <p:nvPr/>
            </p:nvSpPr>
            <p:spPr>
              <a:xfrm rot="16200000">
                <a:off x="1872567" y="2052774"/>
                <a:ext cx="216000" cy="72008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  <p:sp>
            <p:nvSpPr>
              <p:cNvPr id="38" name="Bent-Up Arrow 37"/>
              <p:cNvSpPr/>
              <p:nvPr/>
            </p:nvSpPr>
            <p:spPr>
              <a:xfrm>
                <a:off x="2862269" y="1283294"/>
                <a:ext cx="329878" cy="475574"/>
              </a:xfrm>
              <a:prstGeom prst="bentUpArrow">
                <a:avLst>
                  <a:gd name="adj1" fmla="val 10198"/>
                  <a:gd name="adj2" fmla="val 15380"/>
                  <a:gd name="adj3" fmla="val 17599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450" b="1">
                  <a:cs typeface="Aparajita" pitchFamily="34" charset="0"/>
                </a:endParaRPr>
              </a:p>
            </p:txBody>
          </p:sp>
        </p:grpSp>
        <p:sp>
          <p:nvSpPr>
            <p:cNvPr id="10" name="Rectangle 9"/>
            <p:cNvSpPr/>
            <p:nvPr/>
          </p:nvSpPr>
          <p:spPr>
            <a:xfrm>
              <a:off x="295905" y="935012"/>
              <a:ext cx="843182" cy="360040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4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Aparajita" pitchFamily="34" charset="0"/>
                </a:rPr>
                <a:t>Extract First Two Frames</a:t>
              </a:r>
              <a:endParaRPr lang="en-IN" sz="1450" dirty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endParaRPr>
            </a:p>
          </p:txBody>
        </p:sp>
        <p:graphicFrame>
          <p:nvGraphicFramePr>
            <p:cNvPr id="11" name="Object 6"/>
            <p:cNvGraphicFramePr>
              <a:graphicFrameLocks noChangeAspect="1"/>
            </p:cNvGraphicFramePr>
            <p:nvPr/>
          </p:nvGraphicFramePr>
          <p:xfrm>
            <a:off x="760530" y="2062163"/>
            <a:ext cx="249238" cy="1698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812" name="Equation" r:id="rId3" imgW="355320" imgH="241200" progId="Equation.3">
                    <p:embed/>
                  </p:oleObj>
                </mc:Choice>
                <mc:Fallback>
                  <p:oleObj name="Equation" r:id="rId3" imgW="355320" imgH="24120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0530" y="2062163"/>
                          <a:ext cx="249238" cy="1698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7"/>
            <p:cNvGraphicFramePr>
              <a:graphicFrameLocks noChangeAspect="1"/>
            </p:cNvGraphicFramePr>
            <p:nvPr/>
          </p:nvGraphicFramePr>
          <p:xfrm>
            <a:off x="2034157" y="1422276"/>
            <a:ext cx="355600" cy="1619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813" name="Equation" r:id="rId5" imgW="507960" imgH="228600" progId="Equation.3">
                    <p:embed/>
                  </p:oleObj>
                </mc:Choice>
                <mc:Fallback>
                  <p:oleObj name="Equation" r:id="rId5" imgW="507960" imgH="22860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34157" y="1422276"/>
                          <a:ext cx="355600" cy="1619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8"/>
            <p:cNvGraphicFramePr>
              <a:graphicFrameLocks noChangeAspect="1"/>
            </p:cNvGraphicFramePr>
            <p:nvPr/>
          </p:nvGraphicFramePr>
          <p:xfrm>
            <a:off x="3198009" y="1517732"/>
            <a:ext cx="311150" cy="1619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814" name="Equation" r:id="rId7" imgW="444240" imgH="228600" progId="Equation.3">
                    <p:embed/>
                  </p:oleObj>
                </mc:Choice>
                <mc:Fallback>
                  <p:oleObj name="Equation" r:id="rId7" imgW="444240" imgH="22860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98009" y="1517732"/>
                          <a:ext cx="311150" cy="1619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0"/>
            <p:cNvGraphicFramePr>
              <a:graphicFrameLocks noChangeAspect="1"/>
            </p:cNvGraphicFramePr>
            <p:nvPr/>
          </p:nvGraphicFramePr>
          <p:xfrm>
            <a:off x="3949805" y="830090"/>
            <a:ext cx="303212" cy="179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815" name="Equation" r:id="rId9" imgW="431640" imgH="253800" progId="Equation.3">
                    <p:embed/>
                  </p:oleObj>
                </mc:Choice>
                <mc:Fallback>
                  <p:oleObj name="Equation" r:id="rId9" imgW="431640" imgH="253800" progId="Equation.3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49805" y="830090"/>
                          <a:ext cx="303212" cy="1793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9" name="Rectangle 38"/>
          <p:cNvSpPr/>
          <p:nvPr/>
        </p:nvSpPr>
        <p:spPr>
          <a:xfrm>
            <a:off x="1145186" y="5839105"/>
            <a:ext cx="1581912" cy="67633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Extract Time Series at </a:t>
            </a:r>
            <a:r>
              <a:rPr lang="en-IN" sz="145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‘k’</a:t>
            </a:r>
            <a:r>
              <a:rPr lang="en-IN" sz="14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parajita" pitchFamily="34" charset="0"/>
              </a:rPr>
              <a:t> Landmark Pixels </a:t>
            </a:r>
            <a:endParaRPr lang="en-IN" sz="1450" dirty="0">
              <a:solidFill>
                <a:schemeClr val="tx1">
                  <a:lumMod val="50000"/>
                  <a:lumOff val="50000"/>
                </a:schemeClr>
              </a:solidFill>
              <a:cs typeface="Aparajita" pitchFamily="34" charset="0"/>
            </a:endParaRPr>
          </a:p>
        </p:txBody>
      </p:sp>
      <p:sp>
        <p:nvSpPr>
          <p:cNvPr id="40" name="Right Arrow 39"/>
          <p:cNvSpPr/>
          <p:nvPr/>
        </p:nvSpPr>
        <p:spPr>
          <a:xfrm>
            <a:off x="2783936" y="6089107"/>
            <a:ext cx="731520" cy="13526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graphicFrame>
        <p:nvGraphicFramePr>
          <p:cNvPr id="41" name="Object 6"/>
          <p:cNvGraphicFramePr>
            <a:graphicFrameLocks noChangeAspect="1"/>
          </p:cNvGraphicFramePr>
          <p:nvPr/>
        </p:nvGraphicFramePr>
        <p:xfrm>
          <a:off x="2775040" y="5732064"/>
          <a:ext cx="754062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16" name="Equation" r:id="rId11" imgW="571320" imgH="241200" progId="Equation.3">
                  <p:embed/>
                </p:oleObj>
              </mc:Choice>
              <mc:Fallback>
                <p:oleObj name="Equation" r:id="rId11" imgW="571320" imgH="2412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5040" y="5732064"/>
                        <a:ext cx="754062" cy="319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10"/>
          <p:cNvGraphicFramePr>
            <a:graphicFrameLocks noChangeAspect="1"/>
          </p:cNvGraphicFramePr>
          <p:nvPr/>
        </p:nvGraphicFramePr>
        <p:xfrm>
          <a:off x="4396074" y="5410200"/>
          <a:ext cx="102235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17" name="Equation" r:id="rId13" imgW="774360" imgH="241200" progId="Equation.3">
                  <p:embed/>
                </p:oleObj>
              </mc:Choice>
              <mc:Fallback>
                <p:oleObj name="Equation" r:id="rId13" imgW="774360" imgH="2412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6074" y="5410200"/>
                        <a:ext cx="1022350" cy="319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70" name="Object 10"/>
          <p:cNvGraphicFramePr>
            <a:graphicFrameLocks noChangeAspect="1"/>
          </p:cNvGraphicFramePr>
          <p:nvPr/>
        </p:nvGraphicFramePr>
        <p:xfrm>
          <a:off x="1595438" y="2155825"/>
          <a:ext cx="533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18" name="Equation" r:id="rId15" imgW="406080" imgH="241200" progId="Equation.3">
                  <p:embed/>
                </p:oleObj>
              </mc:Choice>
              <mc:Fallback>
                <p:oleObj name="Equation" r:id="rId15" imgW="406080" imgH="2412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5438" y="2155825"/>
                        <a:ext cx="5334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71" name="Object 11"/>
          <p:cNvGraphicFramePr>
            <a:graphicFrameLocks noChangeAspect="1"/>
          </p:cNvGraphicFramePr>
          <p:nvPr/>
        </p:nvGraphicFramePr>
        <p:xfrm>
          <a:off x="2041525" y="4051300"/>
          <a:ext cx="519113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19" name="Equation" r:id="rId17" imgW="393480" imgH="241200" progId="Equation.3">
                  <p:embed/>
                </p:oleObj>
              </mc:Choice>
              <mc:Fallback>
                <p:oleObj name="Equation" r:id="rId17" imgW="393480" imgH="2412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1525" y="4051300"/>
                        <a:ext cx="519113" cy="319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ounded Rectangle 42"/>
          <p:cNvSpPr/>
          <p:nvPr/>
        </p:nvSpPr>
        <p:spPr>
          <a:xfrm>
            <a:off x="3469944" y="1660314"/>
            <a:ext cx="4014364" cy="2399831"/>
          </a:xfrm>
          <a:prstGeom prst="roundRect">
            <a:avLst/>
          </a:prstGeom>
          <a:noFill/>
          <a:ln>
            <a:solidFill>
              <a:srgbClr val="92D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7484308" y="3810000"/>
            <a:ext cx="16596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92D050"/>
                </a:solidFill>
              </a:rPr>
              <a:t>Eulerian Magnification</a:t>
            </a:r>
            <a:endParaRPr lang="en-US" sz="1600" b="1" dirty="0">
              <a:solidFill>
                <a:srgbClr val="92D050"/>
              </a:solidFill>
            </a:endParaRPr>
          </a:p>
        </p:txBody>
      </p:sp>
      <p:sp>
        <p:nvSpPr>
          <p:cNvPr id="45" name="Right Arrow 44"/>
          <p:cNvSpPr/>
          <p:nvPr/>
        </p:nvSpPr>
        <p:spPr>
          <a:xfrm rot="1560000">
            <a:off x="7484308" y="3810000"/>
            <a:ext cx="364292" cy="152400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Quantitative Results</a:t>
            </a:r>
            <a:endParaRPr lang="en-US" sz="4000" b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524000" y="2006600"/>
          <a:ext cx="609600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Video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i="1" dirty="0" smtClean="0"/>
                        <a:t>α</a:t>
                      </a:r>
                      <a:endParaRPr lang="en-US" sz="16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i="1" dirty="0" smtClean="0"/>
                        <a:t>λ</a:t>
                      </a:r>
                      <a:r>
                        <a:rPr lang="en-US" sz="1600" i="1" baseline="-25000" dirty="0" smtClean="0"/>
                        <a:t>c</a:t>
                      </a:r>
                      <a:endParaRPr lang="en-US" sz="1600" i="1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i="1" dirty="0" smtClean="0"/>
                        <a:t>ω</a:t>
                      </a:r>
                      <a:r>
                        <a:rPr lang="en-US" sz="1600" i="1" baseline="-25000" dirty="0" smtClean="0"/>
                        <a:t>l</a:t>
                      </a:r>
                      <a:r>
                        <a:rPr lang="en-US" sz="1600" dirty="0" smtClean="0"/>
                        <a:t> (Hz)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i="1" dirty="0" smtClean="0"/>
                        <a:t>ω</a:t>
                      </a:r>
                      <a:r>
                        <a:rPr lang="en-US" sz="1600" i="1" baseline="-25000" dirty="0" smtClean="0"/>
                        <a:t>h</a:t>
                      </a:r>
                      <a:r>
                        <a:rPr lang="en-US" sz="1600" dirty="0" smtClean="0"/>
                        <a:t> (Hz)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baby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0.5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baby2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0.6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2.8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camera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7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29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1.5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16.9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face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55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0.6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5.6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face2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17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1.02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10.56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guitar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101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29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0.77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8.16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shadow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13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0.92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5.8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subway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42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29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0.52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4.05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wrist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0.5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4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66800" y="152400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/>
              <a:t>Estimated values of all parameters, </a:t>
            </a:r>
            <a:r>
              <a:rPr lang="el-GR" b="1" i="1" u="sng" dirty="0" smtClean="0"/>
              <a:t>α</a:t>
            </a:r>
            <a:r>
              <a:rPr lang="en-US" b="1" i="1" u="sng" dirty="0" smtClean="0"/>
              <a:t>, </a:t>
            </a:r>
            <a:r>
              <a:rPr lang="el-GR" b="1" i="1" u="sng" dirty="0" smtClean="0"/>
              <a:t>λ</a:t>
            </a:r>
            <a:r>
              <a:rPr lang="en-US" b="1" i="1" u="sng" baseline="-25000" dirty="0" smtClean="0"/>
              <a:t>c</a:t>
            </a:r>
            <a:r>
              <a:rPr lang="en-US" b="1" i="1" u="sng" dirty="0" smtClean="0"/>
              <a:t>, </a:t>
            </a:r>
            <a:r>
              <a:rPr lang="el-GR" b="1" i="1" u="sng" dirty="0" smtClean="0"/>
              <a:t>ω</a:t>
            </a:r>
            <a:r>
              <a:rPr lang="en-US" b="1" i="1" u="sng" baseline="-25000" dirty="0" smtClean="0"/>
              <a:t>l</a:t>
            </a:r>
            <a:r>
              <a:rPr lang="en-US" b="1" u="sng" dirty="0" smtClean="0"/>
              <a:t> and </a:t>
            </a:r>
            <a:r>
              <a:rPr lang="el-GR" b="1" i="1" u="sng" dirty="0" smtClean="0"/>
              <a:t>ω</a:t>
            </a:r>
            <a:r>
              <a:rPr lang="en-US" b="1" i="1" u="sng" baseline="-25000" dirty="0" smtClean="0"/>
              <a:t>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Quantitative Results</a:t>
            </a:r>
            <a:endParaRPr lang="en-US" sz="4000" b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524000" y="2006600"/>
          <a:ext cx="609600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Video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i="1" dirty="0" smtClean="0"/>
                        <a:t>ω</a:t>
                      </a:r>
                      <a:r>
                        <a:rPr lang="en-US" sz="1600" i="1" baseline="-25000" dirty="0" smtClean="0"/>
                        <a:t>l</a:t>
                      </a:r>
                      <a:r>
                        <a:rPr lang="en-US" sz="1600" dirty="0" smtClean="0"/>
                        <a:t> (Hz)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i="1" dirty="0" smtClean="0"/>
                        <a:t>ω</a:t>
                      </a:r>
                      <a:r>
                        <a:rPr lang="en-US" sz="1600" i="1" baseline="-25000" dirty="0" smtClean="0"/>
                        <a:t>l</a:t>
                      </a:r>
                      <a:r>
                        <a:rPr lang="en-US" sz="1600" dirty="0" smtClean="0"/>
                        <a:t> (Hz) </a:t>
                      </a:r>
                      <a:r>
                        <a:rPr lang="en-US" sz="1600" baseline="30000" dirty="0" smtClean="0"/>
                        <a:t>[2]</a:t>
                      </a:r>
                      <a:endParaRPr lang="en-US" sz="1600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i="1" dirty="0" smtClean="0"/>
                        <a:t>ω</a:t>
                      </a:r>
                      <a:r>
                        <a:rPr lang="en-US" sz="1600" i="1" baseline="-25000" dirty="0" smtClean="0"/>
                        <a:t>h</a:t>
                      </a:r>
                      <a:r>
                        <a:rPr lang="en-US" sz="1600" dirty="0" smtClean="0"/>
                        <a:t> (Hz)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i="1" dirty="0" smtClean="0"/>
                        <a:t>ω</a:t>
                      </a:r>
                      <a:r>
                        <a:rPr lang="en-US" sz="1600" i="1" baseline="-25000" dirty="0" smtClean="0"/>
                        <a:t>h</a:t>
                      </a:r>
                      <a:r>
                        <a:rPr lang="en-US" sz="1600" dirty="0" smtClean="0"/>
                        <a:t> (Hz) </a:t>
                      </a:r>
                      <a:r>
                        <a:rPr lang="en-US" sz="1600" baseline="30000" dirty="0" smtClean="0"/>
                        <a:t>[2]</a:t>
                      </a:r>
                      <a:endParaRPr lang="en-US" sz="1600" baseline="30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baby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0.5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0.4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baby2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0.6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2.33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2.8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2.67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camera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1.5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45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16.9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100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face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0.6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0.83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5.6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face2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1.02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0.83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10.56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guitar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0.77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72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8.16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92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shadow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0.92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0.5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5.8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10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subway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0.52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3.6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4.05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6.2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wrist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0.5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0.4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261584" y="6321094"/>
            <a:ext cx="8915400" cy="316687"/>
            <a:chOff x="261584" y="6321094"/>
            <a:chExt cx="8915400" cy="316687"/>
          </a:xfrm>
        </p:grpSpPr>
        <p:sp>
          <p:nvSpPr>
            <p:cNvPr id="6" name="TextBox 3"/>
            <p:cNvSpPr txBox="1">
              <a:spLocks noChangeArrowheads="1"/>
            </p:cNvSpPr>
            <p:nvPr/>
          </p:nvSpPr>
          <p:spPr bwMode="auto">
            <a:xfrm>
              <a:off x="261584" y="6360782"/>
              <a:ext cx="89154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28600" indent="-228600" algn="just"/>
              <a:r>
                <a:rPr lang="en-US" sz="1200" dirty="0" smtClean="0"/>
                <a:t>[2]   </a:t>
              </a:r>
              <a:r>
                <a:rPr lang="en-US" sz="1200" i="1" dirty="0" err="1" smtClean="0">
                  <a:solidFill>
                    <a:schemeClr val="tx1"/>
                  </a:solidFill>
                </a:rPr>
                <a:t>Hao</a:t>
              </a:r>
              <a:r>
                <a:rPr lang="en-US" sz="1200" i="1" dirty="0" smtClean="0">
                  <a:solidFill>
                    <a:schemeClr val="tx1"/>
                  </a:solidFill>
                </a:rPr>
                <a:t>-Yu </a:t>
              </a:r>
              <a:r>
                <a:rPr lang="en-US" sz="1200" i="1" dirty="0">
                  <a:solidFill>
                    <a:schemeClr val="tx1"/>
                  </a:solidFill>
                </a:rPr>
                <a:t>Wu et </a:t>
              </a:r>
              <a:r>
                <a:rPr lang="en-US" sz="1200" i="1" dirty="0" smtClean="0">
                  <a:solidFill>
                    <a:schemeClr val="tx1"/>
                  </a:solidFill>
                </a:rPr>
                <a:t>al. </a:t>
              </a:r>
              <a:r>
                <a:rPr lang="en-US" sz="1200" i="1" dirty="0">
                  <a:solidFill>
                    <a:schemeClr val="tx1"/>
                  </a:solidFill>
                </a:rPr>
                <a:t>"</a:t>
              </a:r>
              <a:r>
                <a:rPr lang="en-US" sz="1200" b="1" i="1" dirty="0" err="1">
                  <a:solidFill>
                    <a:schemeClr val="tx1"/>
                  </a:solidFill>
                </a:rPr>
                <a:t>Eulerian</a:t>
              </a:r>
              <a:r>
                <a:rPr lang="en-US" sz="1200" b="1" i="1" dirty="0">
                  <a:solidFill>
                    <a:schemeClr val="tx1"/>
                  </a:solidFill>
                </a:rPr>
                <a:t> Video Magnification for Revealing Subtle Changes in the World</a:t>
              </a:r>
              <a:r>
                <a:rPr lang="en-US" sz="1200" i="1" dirty="0">
                  <a:solidFill>
                    <a:schemeClr val="tx1"/>
                  </a:solidFill>
                </a:rPr>
                <a:t>" SIGGRAPH 2012</a:t>
              </a:r>
            </a:p>
          </p:txBody>
        </p:sp>
        <p:cxnSp>
          <p:nvCxnSpPr>
            <p:cNvPr id="8" name="Straight Connector 5"/>
            <p:cNvCxnSpPr>
              <a:cxnSpLocks noChangeShapeType="1"/>
            </p:cNvCxnSpPr>
            <p:nvPr/>
          </p:nvCxnSpPr>
          <p:spPr bwMode="auto">
            <a:xfrm>
              <a:off x="337784" y="6321094"/>
              <a:ext cx="868680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10" name="TextBox 9"/>
          <p:cNvSpPr txBox="1"/>
          <p:nvPr/>
        </p:nvSpPr>
        <p:spPr>
          <a:xfrm>
            <a:off x="1066800" y="152400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/>
              <a:t>Bandwidth of Temporal Filter, </a:t>
            </a:r>
            <a:r>
              <a:rPr lang="el-GR" b="1" i="1" u="sng" dirty="0" smtClean="0"/>
              <a:t>ω</a:t>
            </a:r>
            <a:r>
              <a:rPr lang="en-US" b="1" i="1" u="sng" baseline="-25000" dirty="0" smtClean="0"/>
              <a:t>l</a:t>
            </a:r>
            <a:r>
              <a:rPr lang="en-US" b="1" u="sng" dirty="0" smtClean="0"/>
              <a:t> and </a:t>
            </a:r>
            <a:r>
              <a:rPr lang="el-GR" b="1" i="1" u="sng" dirty="0" smtClean="0"/>
              <a:t>ω</a:t>
            </a:r>
            <a:r>
              <a:rPr lang="en-US" b="1" i="1" u="sng" baseline="-25000" dirty="0" smtClean="0"/>
              <a:t>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Problem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</a:pPr>
            <a:r>
              <a:rPr lang="en-US" sz="2400" dirty="0" smtClean="0"/>
              <a:t>In this thesis work, we utilized “Time-Frequency Representation” for two applications</a:t>
            </a:r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Small Motion Magnification in Videos</a:t>
            </a:r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Motion Detection in Perfusion Weighted Imaging (PWI)</a:t>
            </a:r>
            <a:endParaRPr lang="en-US" sz="2000" dirty="0"/>
          </a:p>
          <a:p>
            <a:pPr marL="0" indent="0">
              <a:lnSpc>
                <a:spcPct val="125000"/>
              </a:lnSpc>
              <a:buNone/>
            </a:pPr>
            <a:endParaRPr lang="en-IN" sz="2400" dirty="0" smtClean="0"/>
          </a:p>
        </p:txBody>
      </p:sp>
    </p:spTree>
    <p:extLst>
      <p:ext uri="{BB962C8B-B14F-4D97-AF65-F5344CB8AC3E}">
        <p14:creationId xmlns:p14="http://schemas.microsoft.com/office/powerpoint/2010/main" val="194341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Quantitative Results</a:t>
            </a:r>
            <a:endParaRPr lang="en-US" sz="4000" b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667000" y="2006600"/>
          <a:ext cx="365760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Video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i="1" dirty="0" smtClean="0"/>
                        <a:t>λ</a:t>
                      </a:r>
                      <a:r>
                        <a:rPr lang="en-US" sz="1600" i="1" baseline="-25000" dirty="0" smtClean="0"/>
                        <a:t>c</a:t>
                      </a:r>
                      <a:endParaRPr lang="en-US" sz="1600" i="1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i="1" dirty="0" smtClean="0"/>
                        <a:t>λ</a:t>
                      </a:r>
                      <a:r>
                        <a:rPr lang="en-US" sz="1600" i="1" baseline="-25000" dirty="0" smtClean="0"/>
                        <a:t>c</a:t>
                      </a:r>
                      <a:r>
                        <a:rPr lang="en-US" sz="1600" i="1" dirty="0" smtClean="0"/>
                        <a:t> </a:t>
                      </a:r>
                      <a:r>
                        <a:rPr lang="en-US" sz="1600" i="0" baseline="30000" dirty="0" smtClean="0"/>
                        <a:t>[2]</a:t>
                      </a:r>
                      <a:endParaRPr lang="en-US" sz="1600" i="0" baseline="30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baby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16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baby2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600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camera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29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20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face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1000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face2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80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guitar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29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40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shadow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48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subway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29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90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wrist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80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261584" y="6321094"/>
            <a:ext cx="8915400" cy="316687"/>
            <a:chOff x="261584" y="6321094"/>
            <a:chExt cx="8915400" cy="316687"/>
          </a:xfrm>
        </p:grpSpPr>
        <p:sp>
          <p:nvSpPr>
            <p:cNvPr id="5" name="TextBox 3"/>
            <p:cNvSpPr txBox="1">
              <a:spLocks noChangeArrowheads="1"/>
            </p:cNvSpPr>
            <p:nvPr/>
          </p:nvSpPr>
          <p:spPr bwMode="auto">
            <a:xfrm>
              <a:off x="261584" y="6360782"/>
              <a:ext cx="89154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28600" indent="-228600" algn="just"/>
              <a:r>
                <a:rPr lang="en-US" sz="1200" dirty="0" smtClean="0"/>
                <a:t>[2]   </a:t>
              </a:r>
              <a:r>
                <a:rPr lang="en-US" sz="1200" i="1" dirty="0" err="1" smtClean="0">
                  <a:solidFill>
                    <a:schemeClr val="tx1"/>
                  </a:solidFill>
                </a:rPr>
                <a:t>Hao</a:t>
              </a:r>
              <a:r>
                <a:rPr lang="en-US" sz="1200" i="1" dirty="0" smtClean="0">
                  <a:solidFill>
                    <a:schemeClr val="tx1"/>
                  </a:solidFill>
                </a:rPr>
                <a:t>-Yu </a:t>
              </a:r>
              <a:r>
                <a:rPr lang="en-US" sz="1200" i="1" dirty="0">
                  <a:solidFill>
                    <a:schemeClr val="tx1"/>
                  </a:solidFill>
                </a:rPr>
                <a:t>Wu et </a:t>
              </a:r>
              <a:r>
                <a:rPr lang="en-US" sz="1200" i="1" dirty="0" smtClean="0">
                  <a:solidFill>
                    <a:schemeClr val="tx1"/>
                  </a:solidFill>
                </a:rPr>
                <a:t>al. </a:t>
              </a:r>
              <a:r>
                <a:rPr lang="en-US" sz="1200" i="1" dirty="0">
                  <a:solidFill>
                    <a:schemeClr val="tx1"/>
                  </a:solidFill>
                </a:rPr>
                <a:t>"</a:t>
              </a:r>
              <a:r>
                <a:rPr lang="en-US" sz="1200" b="1" i="1" dirty="0" err="1">
                  <a:solidFill>
                    <a:schemeClr val="tx1"/>
                  </a:solidFill>
                </a:rPr>
                <a:t>Eulerian</a:t>
              </a:r>
              <a:r>
                <a:rPr lang="en-US" sz="1200" b="1" i="1" dirty="0">
                  <a:solidFill>
                    <a:schemeClr val="tx1"/>
                  </a:solidFill>
                </a:rPr>
                <a:t> Video Magnification for Revealing Subtle Changes in the World</a:t>
              </a:r>
              <a:r>
                <a:rPr lang="en-US" sz="1200" i="1" dirty="0">
                  <a:solidFill>
                    <a:schemeClr val="tx1"/>
                  </a:solidFill>
                </a:rPr>
                <a:t>" SIGGRAPH 2012</a:t>
              </a:r>
            </a:p>
          </p:txBody>
        </p:sp>
        <p:cxnSp>
          <p:nvCxnSpPr>
            <p:cNvPr id="6" name="Straight Connector 5"/>
            <p:cNvCxnSpPr>
              <a:cxnSpLocks noChangeShapeType="1"/>
            </p:cNvCxnSpPr>
            <p:nvPr/>
          </p:nvCxnSpPr>
          <p:spPr bwMode="auto">
            <a:xfrm>
              <a:off x="337784" y="6321094"/>
              <a:ext cx="868680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8" name="TextBox 7"/>
          <p:cNvSpPr txBox="1"/>
          <p:nvPr/>
        </p:nvSpPr>
        <p:spPr>
          <a:xfrm>
            <a:off x="1066800" y="152400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/>
              <a:t>Cut-off Wavelength, </a:t>
            </a:r>
            <a:r>
              <a:rPr lang="el-GR" b="1" u="sng" dirty="0" smtClean="0"/>
              <a:t>λ</a:t>
            </a:r>
            <a:r>
              <a:rPr lang="en-US" b="1" i="1" u="sng" baseline="-25000" dirty="0" smtClean="0"/>
              <a:t>c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Quantitative Results</a:t>
            </a:r>
            <a:endParaRPr lang="en-US" sz="4000" b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667000" y="2006600"/>
          <a:ext cx="365760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Video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i="1" dirty="0" smtClean="0"/>
                        <a:t>α</a:t>
                      </a:r>
                      <a:endParaRPr lang="en-US" sz="16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i="1" dirty="0" smtClean="0"/>
                        <a:t>α</a:t>
                      </a:r>
                      <a:r>
                        <a:rPr lang="en-US" sz="1600" i="1" dirty="0" smtClean="0"/>
                        <a:t> </a:t>
                      </a:r>
                      <a:r>
                        <a:rPr lang="en-US" sz="1600" i="0" baseline="30000" dirty="0" smtClean="0"/>
                        <a:t>[2]</a:t>
                      </a:r>
                      <a:endParaRPr lang="en-US" sz="1600" i="0" baseline="30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baby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10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baby2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30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150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camera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7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120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face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55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100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face2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17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20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guitar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101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100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shadow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13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5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subway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42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60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wrist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WenQuanYi Zen Hei" charset="0"/>
                          <a:cs typeface="WenQuanYi Zen Hei" charset="0"/>
                        </a:rPr>
                        <a:t>10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261584" y="6321094"/>
            <a:ext cx="8915400" cy="316687"/>
            <a:chOff x="261584" y="6321094"/>
            <a:chExt cx="8915400" cy="316687"/>
          </a:xfrm>
        </p:grpSpPr>
        <p:sp>
          <p:nvSpPr>
            <p:cNvPr id="5" name="TextBox 3"/>
            <p:cNvSpPr txBox="1">
              <a:spLocks noChangeArrowheads="1"/>
            </p:cNvSpPr>
            <p:nvPr/>
          </p:nvSpPr>
          <p:spPr bwMode="auto">
            <a:xfrm>
              <a:off x="261584" y="6360782"/>
              <a:ext cx="89154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28600" indent="-228600" algn="just"/>
              <a:r>
                <a:rPr lang="en-US" sz="1200" dirty="0" smtClean="0"/>
                <a:t>[2]   </a:t>
              </a:r>
              <a:r>
                <a:rPr lang="en-US" sz="1200" i="1" dirty="0" err="1" smtClean="0">
                  <a:solidFill>
                    <a:schemeClr val="tx1"/>
                  </a:solidFill>
                </a:rPr>
                <a:t>Hao</a:t>
              </a:r>
              <a:r>
                <a:rPr lang="en-US" sz="1200" i="1" dirty="0" smtClean="0">
                  <a:solidFill>
                    <a:schemeClr val="tx1"/>
                  </a:solidFill>
                </a:rPr>
                <a:t>-Yu </a:t>
              </a:r>
              <a:r>
                <a:rPr lang="en-US" sz="1200" i="1" dirty="0">
                  <a:solidFill>
                    <a:schemeClr val="tx1"/>
                  </a:solidFill>
                </a:rPr>
                <a:t>Wu et </a:t>
              </a:r>
              <a:r>
                <a:rPr lang="en-US" sz="1200" i="1" dirty="0" smtClean="0">
                  <a:solidFill>
                    <a:schemeClr val="tx1"/>
                  </a:solidFill>
                </a:rPr>
                <a:t>al. </a:t>
              </a:r>
              <a:r>
                <a:rPr lang="en-US" sz="1200" i="1" dirty="0">
                  <a:solidFill>
                    <a:schemeClr val="tx1"/>
                  </a:solidFill>
                </a:rPr>
                <a:t>"</a:t>
              </a:r>
              <a:r>
                <a:rPr lang="en-US" sz="1200" b="1" i="1" dirty="0" err="1">
                  <a:solidFill>
                    <a:schemeClr val="tx1"/>
                  </a:solidFill>
                </a:rPr>
                <a:t>Eulerian</a:t>
              </a:r>
              <a:r>
                <a:rPr lang="en-US" sz="1200" b="1" i="1" dirty="0">
                  <a:solidFill>
                    <a:schemeClr val="tx1"/>
                  </a:solidFill>
                </a:rPr>
                <a:t> Video Magnification for Revealing Subtle Changes in the World</a:t>
              </a:r>
              <a:r>
                <a:rPr lang="en-US" sz="1200" i="1" dirty="0">
                  <a:solidFill>
                    <a:schemeClr val="tx1"/>
                  </a:solidFill>
                </a:rPr>
                <a:t>" SIGGRAPH 2012</a:t>
              </a:r>
            </a:p>
          </p:txBody>
        </p:sp>
        <p:cxnSp>
          <p:nvCxnSpPr>
            <p:cNvPr id="6" name="Straight Connector 5"/>
            <p:cNvCxnSpPr>
              <a:cxnSpLocks noChangeShapeType="1"/>
            </p:cNvCxnSpPr>
            <p:nvPr/>
          </p:nvCxnSpPr>
          <p:spPr bwMode="auto">
            <a:xfrm>
              <a:off x="337784" y="6321094"/>
              <a:ext cx="868680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8" name="TextBox 7"/>
          <p:cNvSpPr txBox="1"/>
          <p:nvPr/>
        </p:nvSpPr>
        <p:spPr>
          <a:xfrm>
            <a:off x="1066800" y="152400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/>
              <a:t>Magnification Factor, </a:t>
            </a:r>
            <a:r>
              <a:rPr lang="el-GR" b="1" i="1" u="sng" dirty="0" smtClean="0"/>
              <a:t>α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Qualitative Results</a:t>
            </a:r>
            <a:endParaRPr lang="en-US" sz="4000" b="1" dirty="0"/>
          </a:p>
        </p:txBody>
      </p:sp>
      <p:pic>
        <p:nvPicPr>
          <p:cNvPr id="13" name="shadow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2492992" y="990600"/>
            <a:ext cx="4220308" cy="2743200"/>
          </a:xfrm>
          <a:prstGeom prst="rect">
            <a:avLst/>
          </a:prstGeom>
        </p:spPr>
      </p:pic>
      <p:pic>
        <p:nvPicPr>
          <p:cNvPr id="14" name="shadow_result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2514600" y="3886200"/>
            <a:ext cx="4220308" cy="27432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66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Qualitative Results</a:t>
            </a:r>
            <a:endParaRPr lang="en-US" sz="4000" b="1" dirty="0"/>
          </a:p>
        </p:txBody>
      </p:sp>
      <p:pic>
        <p:nvPicPr>
          <p:cNvPr id="5" name="wris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946564" y="990600"/>
            <a:ext cx="4987636" cy="2743200"/>
          </a:xfrm>
          <a:prstGeom prst="rect">
            <a:avLst/>
          </a:prstGeom>
        </p:spPr>
      </p:pic>
      <p:pic>
        <p:nvPicPr>
          <p:cNvPr id="6" name="wrist_result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946564" y="3962400"/>
            <a:ext cx="4987636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94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more qualitative results, please see at the below link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u="sng" dirty="0" smtClean="0">
                <a:solidFill>
                  <a:srgbClr val="0070C0"/>
                </a:solidFill>
              </a:rPr>
              <a:t>http://researchweb.iiit.ac.in/~sushma.m/premiResults</a:t>
            </a:r>
            <a:endParaRPr lang="en-US" u="sng" dirty="0">
              <a:solidFill>
                <a:srgbClr val="0070C0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3648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Qualitative Results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Conclusions and Future Work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7624"/>
            <a:ext cx="8229600" cy="4927976"/>
          </a:xfrm>
        </p:spPr>
        <p:txBody>
          <a:bodyPr>
            <a:normAutofit/>
          </a:bodyPr>
          <a:lstStyle/>
          <a:p>
            <a:pPr>
              <a:lnSpc>
                <a:spcPct val="125000"/>
              </a:lnSpc>
            </a:pPr>
            <a:r>
              <a:rPr lang="en-IN" sz="2400" dirty="0" smtClean="0"/>
              <a:t>Introduced semi-automated method for motion magnification</a:t>
            </a:r>
          </a:p>
          <a:p>
            <a:pPr>
              <a:lnSpc>
                <a:spcPct val="125000"/>
              </a:lnSpc>
            </a:pPr>
            <a:r>
              <a:rPr lang="en-IN" sz="2400" dirty="0" smtClean="0"/>
              <a:t>A time-frequency representation called Stockwell transform is used to estimate filter and magnification parameters</a:t>
            </a:r>
          </a:p>
          <a:p>
            <a:pPr>
              <a:lnSpc>
                <a:spcPct val="125000"/>
              </a:lnSpc>
            </a:pPr>
            <a:r>
              <a:rPr lang="en-IN" sz="2400" dirty="0" smtClean="0"/>
              <a:t>Magnification process introduces noise, which needs to be reduced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Calibri" pitchFamily="32" charset="0"/>
                <a:ea typeface="MS PGothic" pitchFamily="32" charset="-128"/>
              </a:rPr>
              <a:t>Time Frequency Analysis based Motion Detection in Perfusion MRI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33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Overview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IN" sz="2400" dirty="0" smtClean="0"/>
              <a:t>Introduction</a:t>
            </a:r>
          </a:p>
          <a:p>
            <a:pPr>
              <a:lnSpc>
                <a:spcPct val="125000"/>
              </a:lnSpc>
            </a:pPr>
            <a:r>
              <a:rPr lang="en-IN" sz="2400" dirty="0" smtClean="0"/>
              <a:t>Phase Correlation based Motion Detection</a:t>
            </a:r>
          </a:p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US" sz="2400" dirty="0" smtClean="0"/>
              <a:t>Challenges in Motion Detection in PWI</a:t>
            </a:r>
          </a:p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US" sz="2400" dirty="0" err="1" smtClean="0"/>
              <a:t>Stockwell</a:t>
            </a:r>
            <a:r>
              <a:rPr lang="en-US" sz="2400" dirty="0" smtClean="0"/>
              <a:t> Transform</a:t>
            </a:r>
          </a:p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US" sz="2400" dirty="0" smtClean="0"/>
              <a:t>Proposed Method</a:t>
            </a:r>
          </a:p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US" sz="2400" dirty="0" smtClean="0"/>
              <a:t>Results</a:t>
            </a:r>
          </a:p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US" sz="2400" dirty="0" smtClean="0"/>
              <a:t>Conclusion and Future Work </a:t>
            </a:r>
            <a:endParaRPr lang="en-IN" sz="2400" dirty="0" smtClean="0"/>
          </a:p>
          <a:p>
            <a:pPr>
              <a:lnSpc>
                <a:spcPct val="125000"/>
              </a:lnSpc>
            </a:pPr>
            <a:endParaRPr lang="en-IN" sz="2400" dirty="0" smtClean="0"/>
          </a:p>
        </p:txBody>
      </p:sp>
    </p:spTree>
    <p:extLst>
      <p:ext uri="{BB962C8B-B14F-4D97-AF65-F5344CB8AC3E}">
        <p14:creationId xmlns:p14="http://schemas.microsoft.com/office/powerpoint/2010/main" val="116515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Introduction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IN" sz="2800" u="sng" dirty="0"/>
              <a:t>Perfusion Weighted MRI:</a:t>
            </a:r>
          </a:p>
          <a:p>
            <a:pPr>
              <a:lnSpc>
                <a:spcPct val="120000"/>
              </a:lnSpc>
            </a:pPr>
            <a:r>
              <a:rPr lang="en-IN" sz="2400" dirty="0" smtClean="0"/>
              <a:t>Magnetic </a:t>
            </a:r>
            <a:r>
              <a:rPr lang="en-IN" sz="2400" dirty="0"/>
              <a:t>resonance imaging (MRI) is an efficient clinical tool used for the analysis </a:t>
            </a:r>
            <a:r>
              <a:rPr lang="en-IN" sz="2400" dirty="0" smtClean="0"/>
              <a:t>of brain </a:t>
            </a:r>
            <a:r>
              <a:rPr lang="en-IN" sz="2400" dirty="0"/>
              <a:t>functions through metabolic parameters</a:t>
            </a:r>
          </a:p>
          <a:p>
            <a:pPr>
              <a:lnSpc>
                <a:spcPct val="120000"/>
              </a:lnSpc>
            </a:pPr>
            <a:r>
              <a:rPr lang="en-IN" sz="2400" dirty="0" smtClean="0"/>
              <a:t>Perfusion </a:t>
            </a:r>
            <a:r>
              <a:rPr lang="en-IN" sz="2400" dirty="0"/>
              <a:t>weighted imaging (PWI) is a type of MRI</a:t>
            </a:r>
          </a:p>
          <a:p>
            <a:pPr>
              <a:lnSpc>
                <a:spcPct val="120000"/>
              </a:lnSpc>
            </a:pPr>
            <a:r>
              <a:rPr lang="en-IN" sz="2400" dirty="0" smtClean="0"/>
              <a:t>In </a:t>
            </a:r>
            <a:r>
              <a:rPr lang="en-IN" sz="2400" dirty="0"/>
              <a:t>PWI, a</a:t>
            </a:r>
            <a:r>
              <a:rPr lang="en-US" sz="2400" dirty="0"/>
              <a:t>n exogenous tracer called bolus injected </a:t>
            </a:r>
            <a:r>
              <a:rPr lang="en-US" sz="2400" dirty="0" smtClean="0"/>
              <a:t>into patient’s </a:t>
            </a:r>
            <a:r>
              <a:rPr lang="en-US" sz="2400" dirty="0"/>
              <a:t>blood which is tracked over time</a:t>
            </a:r>
            <a:endParaRPr lang="en-IN" sz="2400" dirty="0"/>
          </a:p>
          <a:p>
            <a:pPr>
              <a:lnSpc>
                <a:spcPct val="120000"/>
              </a:lnSpc>
            </a:pPr>
            <a:r>
              <a:rPr lang="en-IN" sz="2400" dirty="0" smtClean="0"/>
              <a:t>Cerebral</a:t>
            </a:r>
            <a:r>
              <a:rPr lang="en-US" sz="2400" dirty="0" smtClean="0"/>
              <a:t> </a:t>
            </a:r>
            <a:r>
              <a:rPr lang="en-US" sz="2400" dirty="0"/>
              <a:t>perfusion is used as a metabolic parameter, which explains the blood </a:t>
            </a:r>
            <a:r>
              <a:rPr lang="en-US" sz="2400" dirty="0" smtClean="0"/>
              <a:t>passage </a:t>
            </a:r>
            <a:r>
              <a:rPr lang="en-US" sz="2400" dirty="0"/>
              <a:t>through the vascular system of the </a:t>
            </a:r>
            <a:r>
              <a:rPr lang="en-US" sz="2400" dirty="0" smtClean="0"/>
              <a:t>brain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952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Introduction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IN" sz="2400" u="sng" dirty="0"/>
              <a:t>Motion in PWI:</a:t>
            </a:r>
          </a:p>
          <a:p>
            <a:pPr>
              <a:lnSpc>
                <a:spcPct val="120000"/>
              </a:lnSpc>
            </a:pPr>
            <a:r>
              <a:rPr lang="en-US" sz="2400" dirty="0" smtClean="0"/>
              <a:t>Motion </a:t>
            </a:r>
            <a:r>
              <a:rPr lang="en-US" sz="2400" dirty="0"/>
              <a:t>occurs due to patient’s </a:t>
            </a:r>
            <a:r>
              <a:rPr lang="en-US" sz="2400" dirty="0" smtClean="0"/>
              <a:t>unavoidable movements </a:t>
            </a:r>
            <a:r>
              <a:rPr lang="en-US" sz="2400" dirty="0"/>
              <a:t>during a scan (&gt; </a:t>
            </a:r>
            <a:r>
              <a:rPr lang="en-US" sz="2400" dirty="0" smtClean="0"/>
              <a:t>20 </a:t>
            </a:r>
            <a:r>
              <a:rPr lang="en-US" sz="2400" dirty="0"/>
              <a:t>minutes</a:t>
            </a:r>
            <a:r>
              <a:rPr lang="en-US" sz="2400" dirty="0" smtClean="0"/>
              <a:t>), which </a:t>
            </a:r>
            <a:r>
              <a:rPr lang="en-US" sz="2400" dirty="0"/>
              <a:t>results </a:t>
            </a:r>
            <a:r>
              <a:rPr lang="en-US" sz="2400" dirty="0" smtClean="0"/>
              <a:t>into </a:t>
            </a:r>
            <a:r>
              <a:rPr lang="en-US" sz="2400" dirty="0"/>
              <a:t>motion corrupted </a:t>
            </a:r>
            <a:r>
              <a:rPr lang="en-US" sz="2400" dirty="0" smtClean="0"/>
              <a:t>data</a:t>
            </a:r>
          </a:p>
          <a:p>
            <a:pPr>
              <a:lnSpc>
                <a:spcPct val="120000"/>
              </a:lnSpc>
            </a:pPr>
            <a:r>
              <a:rPr lang="en-US" sz="2400" dirty="0" smtClean="0"/>
              <a:t>There </a:t>
            </a:r>
            <a:r>
              <a:rPr lang="en-US" sz="2400" dirty="0"/>
              <a:t>is a necessity of detection of these </a:t>
            </a:r>
            <a:r>
              <a:rPr lang="en-US" sz="2400" dirty="0" smtClean="0"/>
              <a:t>motion artifacts </a:t>
            </a:r>
            <a:r>
              <a:rPr lang="en-US" sz="2400" dirty="0"/>
              <a:t>on captured data for </a:t>
            </a:r>
            <a:r>
              <a:rPr lang="en-US" sz="2400" dirty="0" smtClean="0"/>
              <a:t>correct </a:t>
            </a:r>
            <a:r>
              <a:rPr lang="en-US" sz="2400" dirty="0"/>
              <a:t>disease diagnosis</a:t>
            </a:r>
            <a:endParaRPr lang="en-IN" sz="2400" dirty="0"/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6096000" y="4495800"/>
            <a:ext cx="2328335" cy="1936092"/>
            <a:chOff x="11963424" y="8034265"/>
            <a:chExt cx="1349894" cy="1122486"/>
          </a:xfrm>
        </p:grpSpPr>
        <p:pic>
          <p:nvPicPr>
            <p:cNvPr id="5" name="Picture 2" descr="D:\Studies\Writeups\MidTerm Report_10Nov11\Brain Volume\IM10.png"/>
            <p:cNvPicPr>
              <a:picLocks noChangeAspect="1" noChangeArrowheads="1"/>
            </p:cNvPicPr>
            <p:nvPr/>
          </p:nvPicPr>
          <p:blipFill>
            <a:blip r:embed="rId2" cstate="print">
              <a:extLst/>
            </a:blip>
            <a:srcRect/>
            <a:stretch>
              <a:fillRect/>
            </a:stretch>
          </p:blipFill>
          <p:spPr bwMode="auto">
            <a:xfrm>
              <a:off x="12673456" y="8282343"/>
              <a:ext cx="639862" cy="639862"/>
            </a:xfrm>
            <a:prstGeom prst="rect">
              <a:avLst/>
            </a:prstGeom>
            <a:noFill/>
            <a:effectLst>
              <a:outerShdw blurRad="50800" dist="127000" dir="18900000" algn="bl" rotWithShape="0">
                <a:prstClr val="black">
                  <a:alpha val="40000"/>
                </a:prstClr>
              </a:outerShdw>
            </a:effectLst>
            <a:scene3d>
              <a:camera prst="isometricLeftDown"/>
              <a:lightRig rig="threePt" dir="t"/>
            </a:scene3d>
            <a:extLst/>
          </p:spPr>
        </p:pic>
        <p:pic>
          <p:nvPicPr>
            <p:cNvPr id="6" name="Picture 2" descr="D:\Studies\Writeups\MidTerm Report_10Nov11\Brain Volume\IM10.png"/>
            <p:cNvPicPr>
              <a:picLocks noChangeAspect="1" noChangeArrowheads="1"/>
            </p:cNvPicPr>
            <p:nvPr/>
          </p:nvPicPr>
          <p:blipFill>
            <a:blip r:embed="rId2" cstate="print">
              <a:extLst/>
            </a:blip>
            <a:srcRect/>
            <a:stretch>
              <a:fillRect/>
            </a:stretch>
          </p:blipFill>
          <p:spPr bwMode="auto">
            <a:xfrm>
              <a:off x="12541216" y="8359409"/>
              <a:ext cx="639862" cy="639862"/>
            </a:xfrm>
            <a:prstGeom prst="rect">
              <a:avLst/>
            </a:prstGeom>
            <a:noFill/>
            <a:effectLst>
              <a:outerShdw blurRad="50800" dist="127000" dir="18900000" algn="bl" rotWithShape="0">
                <a:prstClr val="black">
                  <a:alpha val="40000"/>
                </a:prstClr>
              </a:outerShdw>
            </a:effectLst>
            <a:scene3d>
              <a:camera prst="isometricLeftDown"/>
              <a:lightRig rig="threePt" dir="t"/>
            </a:scene3d>
            <a:extLst/>
          </p:spPr>
        </p:pic>
        <p:pic>
          <p:nvPicPr>
            <p:cNvPr id="7" name="Picture 2" descr="D:\Studies\Writeups\MidTerm Report_10Nov11\Brain Volume\IM10.png"/>
            <p:cNvPicPr>
              <a:picLocks noChangeAspect="1" noChangeArrowheads="1"/>
            </p:cNvPicPr>
            <p:nvPr/>
          </p:nvPicPr>
          <p:blipFill>
            <a:blip r:embed="rId2" cstate="print">
              <a:extLst/>
            </a:blip>
            <a:srcRect/>
            <a:stretch>
              <a:fillRect/>
            </a:stretch>
          </p:blipFill>
          <p:spPr bwMode="auto">
            <a:xfrm>
              <a:off x="12401963" y="8438207"/>
              <a:ext cx="639862" cy="639862"/>
            </a:xfrm>
            <a:prstGeom prst="rect">
              <a:avLst/>
            </a:prstGeom>
            <a:noFill/>
            <a:effectLst>
              <a:outerShdw blurRad="50800" dist="127000" dir="18900000" algn="bl" rotWithShape="0">
                <a:prstClr val="black">
                  <a:alpha val="40000"/>
                </a:prstClr>
              </a:outerShdw>
            </a:effectLst>
            <a:scene3d>
              <a:camera prst="isometricLeftDown"/>
              <a:lightRig rig="threePt" dir="t"/>
            </a:scene3d>
            <a:extLst/>
          </p:spPr>
        </p:pic>
        <p:cxnSp>
          <p:nvCxnSpPr>
            <p:cNvPr id="8" name="Straight Arrow Connector 7"/>
            <p:cNvCxnSpPr/>
            <p:nvPr/>
          </p:nvCxnSpPr>
          <p:spPr>
            <a:xfrm flipH="1">
              <a:off x="12221947" y="8034265"/>
              <a:ext cx="593725" cy="401637"/>
            </a:xfrm>
            <a:prstGeom prst="straightConnector1">
              <a:avLst/>
            </a:prstGeom>
            <a:ln w="254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Picture 2" descr="D:\Studies\Writeups\MidTerm Report_10Nov11\Brain Volume\IM10.png"/>
            <p:cNvPicPr>
              <a:picLocks noChangeAspect="1" noChangeArrowheads="1"/>
            </p:cNvPicPr>
            <p:nvPr/>
          </p:nvPicPr>
          <p:blipFill>
            <a:blip r:embed="rId2" cstate="print">
              <a:extLst/>
            </a:blip>
            <a:srcRect/>
            <a:stretch>
              <a:fillRect/>
            </a:stretch>
          </p:blipFill>
          <p:spPr bwMode="auto">
            <a:xfrm>
              <a:off x="12288341" y="8516889"/>
              <a:ext cx="639862" cy="639862"/>
            </a:xfrm>
            <a:prstGeom prst="rect">
              <a:avLst/>
            </a:prstGeom>
            <a:noFill/>
            <a:effectLst>
              <a:outerShdw blurRad="50800" dist="127000" dir="18900000" algn="bl" rotWithShape="0">
                <a:prstClr val="black">
                  <a:alpha val="40000"/>
                </a:prstClr>
              </a:outerShdw>
            </a:effectLst>
            <a:scene3d>
              <a:camera prst="isometricLeftDown"/>
              <a:lightRig rig="threePt" dir="t"/>
            </a:scene3d>
            <a:extLst/>
          </p:spPr>
        </p:pic>
        <p:sp>
          <p:nvSpPr>
            <p:cNvPr id="10" name="Title 1"/>
            <p:cNvSpPr txBox="1">
              <a:spLocks/>
            </p:cNvSpPr>
            <p:nvPr/>
          </p:nvSpPr>
          <p:spPr bwMode="auto">
            <a:xfrm rot="19412796">
              <a:off x="11963424" y="8035082"/>
              <a:ext cx="942975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4154488"/>
              <a:r>
                <a:rPr lang="en-US" sz="2000" b="1" dirty="0">
                  <a:latin typeface="Times"/>
                </a:rPr>
                <a:t>Volume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123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Fourier Transform</a:t>
            </a:r>
            <a:endParaRPr lang="en-US" sz="4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25000"/>
                  </a:lnSpc>
                  <a:buFont typeface="Arial" charset="0"/>
                  <a:buChar char="•"/>
                </a:pPr>
                <a:r>
                  <a:rPr lang="en-IN" sz="2400" dirty="0" smtClean="0"/>
                  <a:t>Fourier transform of a time signal,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N" sz="2400" dirty="0" smtClean="0"/>
                  <a:t>is defined as below,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:endParaRPr lang="en-IN" sz="2400" dirty="0" smtClean="0"/>
              </a:p>
              <a:p>
                <a:pPr marL="0" indent="0" algn="ctr">
                  <a:lnSpc>
                    <a:spcPct val="125000"/>
                  </a:lnSpc>
                  <a:buNone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 smtClean="0"/>
                  <a:t> =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h</m:t>
                        </m:r>
                        <m:d>
                          <m: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 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𝑓𝑡</m:t>
                            </m:r>
                          </m:sup>
                        </m:sSup>
                      </m:e>
                    </m:d>
                  </m:oMath>
                </a14:m>
                <a:endParaRPr lang="en-US" sz="2400" dirty="0" smtClean="0">
                  <a:ea typeface="Cambria Math" panose="02040503050406030204" pitchFamily="18" charset="0"/>
                </a:endParaRPr>
              </a:p>
              <a:p>
                <a:pPr marL="0" indent="0" algn="ctr">
                  <a:lnSpc>
                    <a:spcPct val="125000"/>
                  </a:lnSpc>
                  <a:buNone/>
                </a:pPr>
                <a:r>
                  <a:rPr lang="en-US" sz="2400" dirty="0" smtClean="0"/>
                  <a:t>                      = </a:t>
                </a:r>
                <a14:m>
                  <m:oMath xmlns:m="http://schemas.openxmlformats.org/officeDocument/2006/math">
                    <m:nary>
                      <m:naryPr>
                        <m:limLoc m:val="undOvr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4"/>
                          </m:rP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b>
                      <m:sup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h</m:t>
                        </m:r>
                        <m:d>
                          <m: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𝑓𝑡</m:t>
                            </m:r>
                          </m:sup>
                        </m:sSup>
                      </m:e>
                    </m:nary>
                    <m:r>
                      <a:rPr lang="en-US" sz="2400" i="1">
                        <a:latin typeface="Cambria Math" panose="02040503050406030204" pitchFamily="18" charset="0"/>
                      </a:rPr>
                      <m:t>𝑑𝑡</m:t>
                    </m:r>
                  </m:oMath>
                </a14:m>
                <a:endParaRPr lang="en-US" sz="2400" dirty="0"/>
              </a:p>
              <a:p>
                <a:pPr marL="0" indent="0">
                  <a:lnSpc>
                    <a:spcPct val="125000"/>
                  </a:lnSpc>
                  <a:buNone/>
                </a:pPr>
                <a:endParaRPr lang="en-US" sz="2400" dirty="0" smtClean="0"/>
              </a:p>
              <a:p>
                <a:pPr marL="0" indent="0">
                  <a:lnSpc>
                    <a:spcPct val="125000"/>
                  </a:lnSpc>
                  <a:buNone/>
                </a:pPr>
                <a:r>
                  <a:rPr lang="en-IN" sz="2400" dirty="0" smtClean="0"/>
                  <a:t>     where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IN" sz="2400" dirty="0"/>
                  <a:t>   : Frequency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</m:t>
                    </m:r>
                    <m:r>
                      <a:rPr lang="en-IN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.,.&gt;</m:t>
                    </m:r>
                  </m:oMath>
                </a14:m>
                <a:r>
                  <a:rPr lang="en-IN" sz="2400" dirty="0" smtClean="0"/>
                  <a:t>      : Inner Product</a:t>
                </a:r>
                <a:endParaRPr lang="en-IN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9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2592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sz="4000" b="1" dirty="0"/>
              <a:t>Phase Correlation based Motion </a:t>
            </a:r>
            <a:r>
              <a:rPr lang="en-IN" sz="4000" b="1" dirty="0" smtClean="0"/>
              <a:t>Detection</a:t>
            </a:r>
            <a:r>
              <a:rPr lang="en-IN" sz="4000" b="1" baseline="30000" dirty="0" smtClean="0"/>
              <a:t>[3]</a:t>
            </a:r>
            <a:endParaRPr lang="en-US" sz="4000" b="1" baseline="30000" dirty="0"/>
          </a:p>
        </p:txBody>
      </p:sp>
      <p:pic>
        <p:nvPicPr>
          <p:cNvPr id="4" name="Picture 3" descr="MotionDetectionScheme_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1688068"/>
            <a:ext cx="5791200" cy="4343400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1719618" y="6107668"/>
            <a:ext cx="17474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 smtClean="0">
                <a:latin typeface="+mn-lt"/>
              </a:rPr>
              <a:t>Pre-wash-in</a:t>
            </a:r>
            <a:endParaRPr lang="en-US" sz="1400" b="1" dirty="0">
              <a:latin typeface="+mn-lt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771900" y="6107668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 smtClean="0">
                <a:latin typeface="+mn-lt"/>
              </a:rPr>
              <a:t>Transit</a:t>
            </a:r>
            <a:endParaRPr lang="en-US" sz="1400" b="1" dirty="0">
              <a:latin typeface="+mn-lt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753100" y="6107668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 smtClean="0">
                <a:latin typeface="+mn-lt"/>
              </a:rPr>
              <a:t>Post-wash-out</a:t>
            </a:r>
            <a:endParaRPr lang="en-US" sz="1400" b="1" dirty="0">
              <a:latin typeface="+mn-lt"/>
            </a:endParaRPr>
          </a:p>
        </p:txBody>
      </p:sp>
      <p:sp>
        <p:nvSpPr>
          <p:cNvPr id="8" name="Left-Right Arrow 7"/>
          <p:cNvSpPr/>
          <p:nvPr/>
        </p:nvSpPr>
        <p:spPr bwMode="auto">
          <a:xfrm>
            <a:off x="1729441" y="6031468"/>
            <a:ext cx="1676400" cy="152400"/>
          </a:xfrm>
          <a:prstGeom prst="leftRightArrow">
            <a:avLst/>
          </a:prstGeom>
          <a:solidFill>
            <a:srgbClr val="22750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sp>
        <p:nvSpPr>
          <p:cNvPr id="9" name="Left-Right Arrow 8"/>
          <p:cNvSpPr/>
          <p:nvPr/>
        </p:nvSpPr>
        <p:spPr bwMode="auto">
          <a:xfrm>
            <a:off x="3513418" y="6031468"/>
            <a:ext cx="2209800" cy="152400"/>
          </a:xfrm>
          <a:prstGeom prst="leftRightArrow">
            <a:avLst/>
          </a:prstGeom>
          <a:solidFill>
            <a:srgbClr val="22750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sp>
        <p:nvSpPr>
          <p:cNvPr id="10" name="Left-Right Arrow 9"/>
          <p:cNvSpPr/>
          <p:nvPr/>
        </p:nvSpPr>
        <p:spPr bwMode="auto">
          <a:xfrm>
            <a:off x="5829300" y="6031468"/>
            <a:ext cx="1600200" cy="152400"/>
          </a:xfrm>
          <a:prstGeom prst="leftRightArrow">
            <a:avLst/>
          </a:prstGeom>
          <a:solidFill>
            <a:srgbClr val="22750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204717" y="6559393"/>
            <a:ext cx="902685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200" dirty="0" smtClean="0"/>
              <a:t>[3]   </a:t>
            </a:r>
            <a:r>
              <a:rPr lang="fr-FR" sz="1200" i="1" dirty="0" smtClean="0"/>
              <a:t>R. Gautam et al. "</a:t>
            </a:r>
            <a:r>
              <a:rPr lang="en-US" sz="1200" b="1" i="1" dirty="0"/>
              <a:t>A method for motion detection and categorization in </a:t>
            </a:r>
            <a:r>
              <a:rPr lang="en-US" sz="1200" b="1" i="1" dirty="0" smtClean="0"/>
              <a:t>perfusion weighted </a:t>
            </a:r>
            <a:r>
              <a:rPr lang="en-US" sz="1200" b="1" i="1" dirty="0"/>
              <a:t>MRI</a:t>
            </a:r>
            <a:r>
              <a:rPr lang="fr-FR" sz="1200" i="1" dirty="0" smtClean="0"/>
              <a:t>" ICVGIP 2012</a:t>
            </a:r>
          </a:p>
        </p:txBody>
      </p:sp>
      <p:cxnSp>
        <p:nvCxnSpPr>
          <p:cNvPr id="12" name="Straight Connector 11"/>
          <p:cNvCxnSpPr>
            <a:cxnSpLocks noChangeShapeType="1"/>
          </p:cNvCxnSpPr>
          <p:nvPr/>
        </p:nvCxnSpPr>
        <p:spPr bwMode="auto">
          <a:xfrm>
            <a:off x="317892" y="6511674"/>
            <a:ext cx="8795401" cy="202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326950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25000"/>
              </a:lnSpc>
            </a:pPr>
            <a:r>
              <a:rPr lang="en-US" sz="4000" b="1" dirty="0"/>
              <a:t>Challenges in Motion Detection in PWI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dirty="0" smtClean="0"/>
              <a:t>Traditional motion correction methods do not detect motion before correction</a:t>
            </a:r>
          </a:p>
          <a:p>
            <a:pPr>
              <a:lnSpc>
                <a:spcPct val="120000"/>
              </a:lnSpc>
            </a:pPr>
            <a:r>
              <a:rPr lang="en-US" sz="2400" dirty="0" smtClean="0"/>
              <a:t>Phase correlation based motion detection is used in [3] prior to correction</a:t>
            </a:r>
          </a:p>
          <a:p>
            <a:pPr lvl="1">
              <a:lnSpc>
                <a:spcPct val="120000"/>
              </a:lnSpc>
            </a:pPr>
            <a:r>
              <a:rPr lang="en-US" sz="2000" dirty="0" smtClean="0"/>
              <a:t>Requires identification of bolus stages to correct intensity based on GVF and Fuzzy c-means clustering</a:t>
            </a:r>
          </a:p>
          <a:p>
            <a:pPr lvl="1">
              <a:lnSpc>
                <a:spcPct val="120000"/>
              </a:lnSpc>
            </a:pPr>
            <a:r>
              <a:rPr lang="en-US" sz="2000" dirty="0" smtClean="0"/>
              <a:t>Trade-off between block size and computation time</a:t>
            </a:r>
          </a:p>
          <a:p>
            <a:pPr lvl="2">
              <a:lnSpc>
                <a:spcPct val="120000"/>
              </a:lnSpc>
            </a:pPr>
            <a:r>
              <a:rPr lang="en-US" sz="1600" dirty="0" smtClean="0"/>
              <a:t>Higher the slice resolution, higher is the computation time</a:t>
            </a:r>
          </a:p>
          <a:p>
            <a:pPr lvl="2">
              <a:lnSpc>
                <a:spcPct val="120000"/>
              </a:lnSpc>
            </a:pPr>
            <a:r>
              <a:rPr lang="en-US" sz="1600" dirty="0" smtClean="0"/>
              <a:t>Can not distinguish no motion </a:t>
            </a:r>
            <a:r>
              <a:rPr lang="en-US" sz="1600" smtClean="0"/>
              <a:t>case with the motions below </a:t>
            </a:r>
            <a:r>
              <a:rPr lang="en-US" sz="1600" dirty="0" smtClean="0"/>
              <a:t>&lt;3</a:t>
            </a:r>
            <a:r>
              <a:rPr lang="en-US" sz="1600" baseline="30000" dirty="0" smtClean="0"/>
              <a:t>0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69541" y="6430278"/>
            <a:ext cx="9026859" cy="280505"/>
            <a:chOff x="269541" y="6430278"/>
            <a:chExt cx="9026859" cy="280505"/>
          </a:xfrm>
        </p:grpSpPr>
        <p:cxnSp>
          <p:nvCxnSpPr>
            <p:cNvPr id="5" name="Straight Connector 5"/>
            <p:cNvCxnSpPr>
              <a:cxnSpLocks noChangeShapeType="1"/>
            </p:cNvCxnSpPr>
            <p:nvPr/>
          </p:nvCxnSpPr>
          <p:spPr bwMode="auto">
            <a:xfrm>
              <a:off x="337784" y="6430278"/>
              <a:ext cx="868680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" name="TextBox 3"/>
            <p:cNvSpPr txBox="1">
              <a:spLocks noChangeArrowheads="1"/>
            </p:cNvSpPr>
            <p:nvPr/>
          </p:nvSpPr>
          <p:spPr bwMode="auto">
            <a:xfrm>
              <a:off x="269541" y="6433784"/>
              <a:ext cx="902685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1200" dirty="0" smtClean="0"/>
                <a:t>[3]   </a:t>
              </a:r>
              <a:r>
                <a:rPr lang="fr-FR" sz="1200" i="1" dirty="0" smtClean="0"/>
                <a:t>R. Gautam et al. "</a:t>
              </a:r>
              <a:r>
                <a:rPr lang="en-US" sz="1200" b="1" i="1" dirty="0"/>
                <a:t>A method for motion detection and categorization in </a:t>
              </a:r>
              <a:r>
                <a:rPr lang="en-US" sz="1200" b="1" i="1" dirty="0" smtClean="0"/>
                <a:t>perfusion weighted </a:t>
              </a:r>
              <a:r>
                <a:rPr lang="en-US" sz="1200" b="1" i="1" dirty="0"/>
                <a:t>MRI</a:t>
              </a:r>
              <a:r>
                <a:rPr lang="fr-FR" sz="1200" i="1" dirty="0" smtClean="0"/>
                <a:t>" ICVGIP 2012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855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Motivation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081" y="1760562"/>
            <a:ext cx="8263719" cy="4543026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000" dirty="0"/>
              <a:t>Even though MRI scans consist of volumes of 2D images, they </a:t>
            </a:r>
            <a:r>
              <a:rPr lang="en-US" sz="2000" dirty="0" smtClean="0"/>
              <a:t>are acquired </a:t>
            </a:r>
            <a:r>
              <a:rPr lang="en-US" sz="2000" dirty="0"/>
              <a:t>over the time</a:t>
            </a:r>
          </a:p>
          <a:p>
            <a:pPr>
              <a:lnSpc>
                <a:spcPct val="120000"/>
              </a:lnSpc>
            </a:pPr>
            <a:r>
              <a:rPr lang="en-US" sz="2000" dirty="0" smtClean="0"/>
              <a:t>1D </a:t>
            </a:r>
            <a:r>
              <a:rPr lang="en-US" sz="2000" dirty="0"/>
              <a:t>time series can be extracted from volume series</a:t>
            </a:r>
          </a:p>
          <a:p>
            <a:pPr>
              <a:lnSpc>
                <a:spcPct val="120000"/>
              </a:lnSpc>
            </a:pPr>
            <a:r>
              <a:rPr lang="en-US" sz="2000" dirty="0" smtClean="0"/>
              <a:t>Processing </a:t>
            </a:r>
            <a:r>
              <a:rPr lang="en-US" sz="2000" dirty="0"/>
              <a:t>1D time series is obviously faster compared to that of  </a:t>
            </a:r>
            <a:r>
              <a:rPr lang="en-US" sz="2000" dirty="0" smtClean="0"/>
              <a:t>2D </a:t>
            </a:r>
            <a:r>
              <a:rPr lang="en-US" sz="2000" dirty="0"/>
              <a:t>dimensional scans</a:t>
            </a:r>
          </a:p>
          <a:p>
            <a:pPr>
              <a:lnSpc>
                <a:spcPct val="120000"/>
              </a:lnSpc>
            </a:pPr>
            <a:r>
              <a:rPr lang="en-US" sz="2000" dirty="0" smtClean="0"/>
              <a:t>Frequency </a:t>
            </a:r>
            <a:r>
              <a:rPr lang="en-US" sz="2000" dirty="0"/>
              <a:t>of 1D time series will vary when there are </a:t>
            </a:r>
            <a:r>
              <a:rPr lang="en-US" sz="2000" dirty="0" smtClean="0"/>
              <a:t>motion artifacts</a:t>
            </a:r>
            <a:endParaRPr lang="en-US" sz="2000" dirty="0"/>
          </a:p>
          <a:p>
            <a:pPr>
              <a:lnSpc>
                <a:spcPct val="120000"/>
              </a:lnSpc>
            </a:pPr>
            <a:r>
              <a:rPr lang="en-US" sz="2000" dirty="0" smtClean="0"/>
              <a:t>Time-frequency </a:t>
            </a:r>
            <a:r>
              <a:rPr lang="en-US" sz="2000" dirty="0"/>
              <a:t>analysis can be used to detect </a:t>
            </a:r>
            <a:r>
              <a:rPr lang="en-US" sz="2000" dirty="0" smtClean="0"/>
              <a:t>motion</a:t>
            </a:r>
          </a:p>
          <a:p>
            <a:pPr>
              <a:lnSpc>
                <a:spcPct val="120000"/>
              </a:lnSpc>
            </a:pPr>
            <a:endParaRPr lang="en-US" sz="2000" dirty="0"/>
          </a:p>
          <a:p>
            <a:pPr marL="0" indent="0">
              <a:lnSpc>
                <a:spcPct val="120000"/>
              </a:lnSpc>
              <a:buNone/>
            </a:pPr>
            <a:endParaRPr lang="en-IN" sz="2000" dirty="0"/>
          </a:p>
        </p:txBody>
      </p:sp>
      <p:grpSp>
        <p:nvGrpSpPr>
          <p:cNvPr id="39" name="Group 55"/>
          <p:cNvGrpSpPr/>
          <p:nvPr/>
        </p:nvGrpSpPr>
        <p:grpSpPr>
          <a:xfrm>
            <a:off x="5250751" y="4963330"/>
            <a:ext cx="2733725" cy="1653612"/>
            <a:chOff x="4938002" y="2703168"/>
            <a:chExt cx="3707854" cy="2721144"/>
          </a:xfrm>
        </p:grpSpPr>
        <p:pic>
          <p:nvPicPr>
            <p:cNvPr id="41" name="Picture 40" descr="t1.png"/>
            <p:cNvPicPr>
              <a:picLocks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38002" y="2703168"/>
              <a:ext cx="3657600" cy="548640"/>
            </a:xfrm>
            <a:prstGeom prst="rect">
              <a:avLst/>
            </a:prstGeom>
          </p:spPr>
        </p:pic>
        <p:pic>
          <p:nvPicPr>
            <p:cNvPr id="42" name="Picture 41" descr="t2.png"/>
            <p:cNvPicPr>
              <a:picLocks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41216" y="3266136"/>
              <a:ext cx="3657600" cy="548640"/>
            </a:xfrm>
            <a:prstGeom prst="rect">
              <a:avLst/>
            </a:prstGeom>
          </p:spPr>
        </p:pic>
        <p:pic>
          <p:nvPicPr>
            <p:cNvPr id="43" name="Picture 42" descr="t3.png"/>
            <p:cNvPicPr>
              <a:picLocks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3000" y="3831376"/>
              <a:ext cx="3657600" cy="548640"/>
            </a:xfrm>
            <a:prstGeom prst="rect">
              <a:avLst/>
            </a:prstGeom>
          </p:spPr>
        </p:pic>
        <p:pic>
          <p:nvPicPr>
            <p:cNvPr id="44" name="Picture 43" descr="t4.png"/>
            <p:cNvPicPr>
              <a:picLocks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88256" y="4875672"/>
              <a:ext cx="3657600" cy="548640"/>
            </a:xfrm>
            <a:prstGeom prst="rect">
              <a:avLst/>
            </a:prstGeom>
          </p:spPr>
        </p:pic>
        <p:grpSp>
          <p:nvGrpSpPr>
            <p:cNvPr id="45" name="Group 54"/>
            <p:cNvGrpSpPr/>
            <p:nvPr/>
          </p:nvGrpSpPr>
          <p:grpSpPr>
            <a:xfrm>
              <a:off x="6537280" y="4267200"/>
              <a:ext cx="459472" cy="678823"/>
              <a:chOff x="3886200" y="4876800"/>
              <a:chExt cx="459472" cy="678823"/>
            </a:xfrm>
          </p:grpSpPr>
          <p:sp>
            <p:nvSpPr>
              <p:cNvPr id="46" name="TextBox 45"/>
              <p:cNvSpPr txBox="1"/>
              <p:nvPr/>
            </p:nvSpPr>
            <p:spPr>
              <a:xfrm>
                <a:off x="3886200" y="4876800"/>
                <a:ext cx="457200" cy="43088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200" b="1" dirty="0" smtClean="0"/>
                  <a:t>.</a:t>
                </a: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3888472" y="5001904"/>
                <a:ext cx="457200" cy="43088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200" b="1" dirty="0" smtClean="0"/>
                  <a:t>.</a:t>
                </a: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3888472" y="5124736"/>
                <a:ext cx="457200" cy="43088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200" b="1" dirty="0" smtClean="0"/>
                  <a:t>.</a:t>
                </a:r>
              </a:p>
            </p:txBody>
          </p:sp>
        </p:grpSp>
      </p:grpSp>
      <p:sp>
        <p:nvSpPr>
          <p:cNvPr id="40" name="Right Arrow 39"/>
          <p:cNvSpPr/>
          <p:nvPr/>
        </p:nvSpPr>
        <p:spPr>
          <a:xfrm>
            <a:off x="3674594" y="5749173"/>
            <a:ext cx="1146086" cy="134834"/>
          </a:xfrm>
          <a:prstGeom prst="rightArrow">
            <a:avLst/>
          </a:prstGeom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grpSp>
        <p:nvGrpSpPr>
          <p:cNvPr id="62" name="Group 61"/>
          <p:cNvGrpSpPr>
            <a:grpSpLocks noChangeAspect="1"/>
          </p:cNvGrpSpPr>
          <p:nvPr/>
        </p:nvGrpSpPr>
        <p:grpSpPr>
          <a:xfrm>
            <a:off x="609600" y="4769508"/>
            <a:ext cx="2328335" cy="1936092"/>
            <a:chOff x="11963424" y="8034265"/>
            <a:chExt cx="1349894" cy="1122486"/>
          </a:xfrm>
        </p:grpSpPr>
        <p:pic>
          <p:nvPicPr>
            <p:cNvPr id="63" name="Picture 2" descr="D:\Studies\Writeups\MidTerm Report_10Nov11\Brain Volume\IM10.png"/>
            <p:cNvPicPr>
              <a:picLocks noChangeAspect="1" noChangeArrowheads="1"/>
            </p:cNvPicPr>
            <p:nvPr/>
          </p:nvPicPr>
          <p:blipFill>
            <a:blip r:embed="rId6" cstate="print">
              <a:extLst/>
            </a:blip>
            <a:srcRect/>
            <a:stretch>
              <a:fillRect/>
            </a:stretch>
          </p:blipFill>
          <p:spPr bwMode="auto">
            <a:xfrm>
              <a:off x="12673456" y="8282343"/>
              <a:ext cx="639862" cy="639862"/>
            </a:xfrm>
            <a:prstGeom prst="rect">
              <a:avLst/>
            </a:prstGeom>
            <a:noFill/>
            <a:effectLst>
              <a:outerShdw blurRad="50800" dist="127000" dir="18900000" algn="bl" rotWithShape="0">
                <a:prstClr val="black">
                  <a:alpha val="40000"/>
                </a:prstClr>
              </a:outerShdw>
            </a:effectLst>
            <a:scene3d>
              <a:camera prst="isometricLeftDown"/>
              <a:lightRig rig="threePt" dir="t"/>
            </a:scene3d>
            <a:extLst/>
          </p:spPr>
        </p:pic>
        <p:pic>
          <p:nvPicPr>
            <p:cNvPr id="64" name="Picture 2" descr="D:\Studies\Writeups\MidTerm Report_10Nov11\Brain Volume\IM10.png"/>
            <p:cNvPicPr>
              <a:picLocks noChangeAspect="1" noChangeArrowheads="1"/>
            </p:cNvPicPr>
            <p:nvPr/>
          </p:nvPicPr>
          <p:blipFill>
            <a:blip r:embed="rId6" cstate="print">
              <a:extLst/>
            </a:blip>
            <a:srcRect/>
            <a:stretch>
              <a:fillRect/>
            </a:stretch>
          </p:blipFill>
          <p:spPr bwMode="auto">
            <a:xfrm>
              <a:off x="12541216" y="8359409"/>
              <a:ext cx="639862" cy="639862"/>
            </a:xfrm>
            <a:prstGeom prst="rect">
              <a:avLst/>
            </a:prstGeom>
            <a:noFill/>
            <a:effectLst>
              <a:outerShdw blurRad="50800" dist="127000" dir="18900000" algn="bl" rotWithShape="0">
                <a:prstClr val="black">
                  <a:alpha val="40000"/>
                </a:prstClr>
              </a:outerShdw>
            </a:effectLst>
            <a:scene3d>
              <a:camera prst="isometricLeftDown"/>
              <a:lightRig rig="threePt" dir="t"/>
            </a:scene3d>
            <a:extLst/>
          </p:spPr>
        </p:pic>
        <p:pic>
          <p:nvPicPr>
            <p:cNvPr id="65" name="Picture 2" descr="D:\Studies\Writeups\MidTerm Report_10Nov11\Brain Volume\IM10.png"/>
            <p:cNvPicPr>
              <a:picLocks noChangeAspect="1" noChangeArrowheads="1"/>
            </p:cNvPicPr>
            <p:nvPr/>
          </p:nvPicPr>
          <p:blipFill>
            <a:blip r:embed="rId6" cstate="print">
              <a:extLst/>
            </a:blip>
            <a:srcRect/>
            <a:stretch>
              <a:fillRect/>
            </a:stretch>
          </p:blipFill>
          <p:spPr bwMode="auto">
            <a:xfrm>
              <a:off x="12401963" y="8438207"/>
              <a:ext cx="639862" cy="639862"/>
            </a:xfrm>
            <a:prstGeom prst="rect">
              <a:avLst/>
            </a:prstGeom>
            <a:noFill/>
            <a:effectLst>
              <a:outerShdw blurRad="50800" dist="127000" dir="18900000" algn="bl" rotWithShape="0">
                <a:prstClr val="black">
                  <a:alpha val="40000"/>
                </a:prstClr>
              </a:outerShdw>
            </a:effectLst>
            <a:scene3d>
              <a:camera prst="isometricLeftDown"/>
              <a:lightRig rig="threePt" dir="t"/>
            </a:scene3d>
            <a:extLst/>
          </p:spPr>
        </p:pic>
        <p:cxnSp>
          <p:nvCxnSpPr>
            <p:cNvPr id="66" name="Straight Arrow Connector 65"/>
            <p:cNvCxnSpPr/>
            <p:nvPr/>
          </p:nvCxnSpPr>
          <p:spPr>
            <a:xfrm flipH="1">
              <a:off x="12221947" y="8034265"/>
              <a:ext cx="593725" cy="401637"/>
            </a:xfrm>
            <a:prstGeom prst="straightConnector1">
              <a:avLst/>
            </a:prstGeom>
            <a:ln w="254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7" name="Picture 2" descr="D:\Studies\Writeups\MidTerm Report_10Nov11\Brain Volume\IM10.png"/>
            <p:cNvPicPr>
              <a:picLocks noChangeAspect="1" noChangeArrowheads="1"/>
            </p:cNvPicPr>
            <p:nvPr/>
          </p:nvPicPr>
          <p:blipFill>
            <a:blip r:embed="rId6" cstate="print">
              <a:extLst/>
            </a:blip>
            <a:srcRect/>
            <a:stretch>
              <a:fillRect/>
            </a:stretch>
          </p:blipFill>
          <p:spPr bwMode="auto">
            <a:xfrm>
              <a:off x="12288341" y="8516889"/>
              <a:ext cx="639862" cy="639862"/>
            </a:xfrm>
            <a:prstGeom prst="rect">
              <a:avLst/>
            </a:prstGeom>
            <a:noFill/>
            <a:effectLst>
              <a:outerShdw blurRad="50800" dist="127000" dir="18900000" algn="bl" rotWithShape="0">
                <a:prstClr val="black">
                  <a:alpha val="40000"/>
                </a:prstClr>
              </a:outerShdw>
            </a:effectLst>
            <a:scene3d>
              <a:camera prst="isometricLeftDown"/>
              <a:lightRig rig="threePt" dir="t"/>
            </a:scene3d>
            <a:extLst/>
          </p:spPr>
        </p:pic>
        <p:sp>
          <p:nvSpPr>
            <p:cNvPr id="68" name="Title 1"/>
            <p:cNvSpPr txBox="1">
              <a:spLocks/>
            </p:cNvSpPr>
            <p:nvPr/>
          </p:nvSpPr>
          <p:spPr bwMode="auto">
            <a:xfrm rot="19412796">
              <a:off x="11963424" y="8035082"/>
              <a:ext cx="942975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4154488"/>
              <a:r>
                <a:rPr lang="en-US" sz="2000" b="1" dirty="0">
                  <a:latin typeface="Times"/>
                </a:rPr>
                <a:t>Volume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113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Time Frequency Analysis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5000"/>
              </a:lnSpc>
            </a:pPr>
            <a:r>
              <a:rPr lang="en-US" sz="2200" dirty="0"/>
              <a:t>Intensity profiles over time are obtained from DSC-MRI </a:t>
            </a:r>
            <a:r>
              <a:rPr lang="en-US" sz="2200" dirty="0" smtClean="0"/>
              <a:t>sequence</a:t>
            </a:r>
            <a:endParaRPr lang="en-US" sz="2200" dirty="0"/>
          </a:p>
          <a:p>
            <a:pPr>
              <a:lnSpc>
                <a:spcPct val="125000"/>
              </a:lnSpc>
            </a:pPr>
            <a:r>
              <a:rPr lang="en-US" sz="2200" dirty="0" smtClean="0"/>
              <a:t>There </a:t>
            </a:r>
            <a:r>
              <a:rPr lang="en-US" sz="2200" dirty="0"/>
              <a:t>are strong disturbances in these 1D time series (</a:t>
            </a:r>
            <a:r>
              <a:rPr lang="en-US" sz="2200" dirty="0" smtClean="0"/>
              <a:t>intensity profiles</a:t>
            </a:r>
            <a:r>
              <a:rPr lang="en-US" sz="2200" dirty="0"/>
              <a:t>) corresponding to motion corrupted </a:t>
            </a:r>
            <a:r>
              <a:rPr lang="en-US" sz="2200" dirty="0" smtClean="0"/>
              <a:t>volumes</a:t>
            </a:r>
          </a:p>
          <a:p>
            <a:pPr>
              <a:lnSpc>
                <a:spcPct val="125000"/>
              </a:lnSpc>
            </a:pPr>
            <a:r>
              <a:rPr lang="en-US" sz="2200" dirty="0" smtClean="0"/>
              <a:t>Time-frequency  </a:t>
            </a:r>
            <a:r>
              <a:rPr lang="en-US" sz="2200" dirty="0"/>
              <a:t>analysis used is </a:t>
            </a:r>
            <a:r>
              <a:rPr lang="en-US" sz="2200" dirty="0" err="1"/>
              <a:t>Stockwell</a:t>
            </a:r>
            <a:r>
              <a:rPr lang="en-US" sz="2200" dirty="0"/>
              <a:t> transform</a:t>
            </a:r>
          </a:p>
          <a:p>
            <a:pPr>
              <a:lnSpc>
                <a:spcPct val="125000"/>
              </a:lnSpc>
            </a:pPr>
            <a:r>
              <a:rPr lang="en-US" sz="2200" dirty="0" err="1" smtClean="0"/>
              <a:t>Stockwell</a:t>
            </a:r>
            <a:r>
              <a:rPr lang="en-US" sz="2200" dirty="0" smtClean="0"/>
              <a:t> </a:t>
            </a:r>
            <a:r>
              <a:rPr lang="en-US" sz="2200" dirty="0"/>
              <a:t>transform for a time series </a:t>
            </a:r>
            <a:r>
              <a:rPr lang="en-US" sz="2200" i="1" dirty="0"/>
              <a:t>h(t) </a:t>
            </a:r>
            <a:r>
              <a:rPr lang="en-US" sz="2200" dirty="0"/>
              <a:t>is as given below</a:t>
            </a:r>
            <a:r>
              <a:rPr lang="en-US" sz="2200" dirty="0" smtClean="0"/>
              <a:t>:</a:t>
            </a:r>
          </a:p>
          <a:p>
            <a:pPr marL="0" indent="0">
              <a:lnSpc>
                <a:spcPct val="125000"/>
              </a:lnSpc>
              <a:buNone/>
            </a:pPr>
            <a:endParaRPr lang="en-IN" sz="2400" dirty="0"/>
          </a:p>
        </p:txBody>
      </p:sp>
      <p:graphicFrame>
        <p:nvGraphicFramePr>
          <p:cNvPr id="5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7301925"/>
              </p:ext>
            </p:extLst>
          </p:nvPr>
        </p:nvGraphicFramePr>
        <p:xfrm>
          <a:off x="1752600" y="4343400"/>
          <a:ext cx="5715000" cy="2037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213" name="Equation" r:id="rId3" imgW="3314520" imgH="1333440" progId="Equation.3">
                  <p:embed/>
                </p:oleObj>
              </mc:Choice>
              <mc:Fallback>
                <p:oleObj name="Equation" r:id="rId3" imgW="3314520" imgH="1333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343400"/>
                        <a:ext cx="5715000" cy="2037308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097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Time Frequency Analysis</a:t>
            </a:r>
            <a:endParaRPr lang="en-US" sz="4000" b="1" dirty="0"/>
          </a:p>
        </p:txBody>
      </p:sp>
      <p:graphicFrame>
        <p:nvGraphicFramePr>
          <p:cNvPr id="6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1716601"/>
              </p:ext>
            </p:extLst>
          </p:nvPr>
        </p:nvGraphicFramePr>
        <p:xfrm>
          <a:off x="609601" y="2286000"/>
          <a:ext cx="5624993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36" name="Equation" r:id="rId3" imgW="2908080" imgH="1981080" progId="Equation.3">
                  <p:embed/>
                </p:oleObj>
              </mc:Choice>
              <mc:Fallback>
                <p:oleObj name="Equation" r:id="rId3" imgW="2908080" imgH="1981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1" y="2286000"/>
                        <a:ext cx="5624993" cy="3810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6234594" y="2036851"/>
            <a:ext cx="2590800" cy="4059149"/>
            <a:chOff x="3110447" y="20458906"/>
            <a:chExt cx="3736684" cy="5854469"/>
          </a:xfrm>
        </p:grpSpPr>
        <p:pic>
          <p:nvPicPr>
            <p:cNvPr id="8" name="Picture 7" descr="impulse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10447" y="20458906"/>
              <a:ext cx="3642559" cy="2732676"/>
            </a:xfrm>
            <a:prstGeom prst="rect">
              <a:avLst/>
            </a:prstGeom>
          </p:spPr>
        </p:pic>
        <p:pic>
          <p:nvPicPr>
            <p:cNvPr id="9" name="Picture 8" descr="impulseST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04573" y="23580698"/>
              <a:ext cx="3642558" cy="27326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8551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Proposed Method</a:t>
            </a:r>
            <a:endParaRPr lang="en-US" sz="4000" b="1" dirty="0"/>
          </a:p>
        </p:txBody>
      </p:sp>
      <p:grpSp>
        <p:nvGrpSpPr>
          <p:cNvPr id="3" name="Group 2"/>
          <p:cNvGrpSpPr/>
          <p:nvPr/>
        </p:nvGrpSpPr>
        <p:grpSpPr>
          <a:xfrm>
            <a:off x="685800" y="1691640"/>
            <a:ext cx="8139266" cy="4937760"/>
            <a:chOff x="685800" y="1691640"/>
            <a:chExt cx="8139266" cy="4937760"/>
          </a:xfrm>
        </p:grpSpPr>
        <p:grpSp>
          <p:nvGrpSpPr>
            <p:cNvPr id="4" name="Group 3"/>
            <p:cNvGrpSpPr>
              <a:grpSpLocks noChangeAspect="1"/>
            </p:cNvGrpSpPr>
            <p:nvPr/>
          </p:nvGrpSpPr>
          <p:grpSpPr>
            <a:xfrm>
              <a:off x="685800" y="1691640"/>
              <a:ext cx="8139266" cy="4937760"/>
              <a:chOff x="-76200" y="174405"/>
              <a:chExt cx="4989986" cy="3027219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3372748" y="2025749"/>
                <a:ext cx="381000" cy="169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 smtClean="0"/>
                  <a:t>Yes</a:t>
                </a:r>
                <a:endParaRPr lang="en-US" sz="1200" b="1" dirty="0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4134751" y="2573006"/>
                <a:ext cx="457200" cy="169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 smtClean="0"/>
                  <a:t>No</a:t>
                </a:r>
                <a:endParaRPr lang="en-US" sz="1200" b="1" dirty="0"/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113186" y="406345"/>
                <a:ext cx="274320" cy="1097280"/>
              </a:xfrm>
              <a:prstGeom prst="rect">
                <a:avLst/>
              </a:prstGeom>
              <a:noFill/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IN" sz="1200" b="1" dirty="0" smtClean="0">
                    <a:solidFill>
                      <a:schemeClr val="tx1"/>
                    </a:solidFill>
                  </a:rPr>
                  <a:t>Pre-processing</a:t>
                </a:r>
                <a:endParaRPr lang="en-IN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853578" y="174405"/>
                <a:ext cx="274320" cy="1554480"/>
              </a:xfrm>
              <a:prstGeom prst="rect">
                <a:avLst/>
              </a:prstGeom>
              <a:noFill/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IN" sz="1200" b="1" dirty="0" smtClean="0">
                    <a:solidFill>
                      <a:schemeClr val="tx1"/>
                    </a:solidFill>
                  </a:rPr>
                  <a:t>Difference of Consecutive Slices</a:t>
                </a:r>
                <a:endParaRPr lang="en-IN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1945190" y="388115"/>
                <a:ext cx="822960" cy="360040"/>
              </a:xfrm>
              <a:prstGeom prst="rect">
                <a:avLst/>
              </a:prstGeom>
              <a:noFill/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200" b="1" dirty="0" smtClean="0">
                    <a:solidFill>
                      <a:schemeClr val="tx1"/>
                    </a:solidFill>
                  </a:rPr>
                  <a:t>Get Landmark Pixels-2 </a:t>
                </a:r>
                <a:endParaRPr lang="en-IN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1944157" y="1144403"/>
                <a:ext cx="822960" cy="360040"/>
              </a:xfrm>
              <a:prstGeom prst="rect">
                <a:avLst/>
              </a:prstGeom>
              <a:noFill/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200" b="1" dirty="0" smtClean="0">
                    <a:solidFill>
                      <a:schemeClr val="tx1"/>
                    </a:solidFill>
                  </a:rPr>
                  <a:t>Get Landmark Pixels-1 </a:t>
                </a:r>
                <a:endParaRPr lang="en-IN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3224375" y="388115"/>
                <a:ext cx="822960" cy="360040"/>
              </a:xfrm>
              <a:prstGeom prst="rect">
                <a:avLst/>
              </a:prstGeom>
              <a:noFill/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200" b="1" dirty="0" smtClean="0">
                    <a:solidFill>
                      <a:schemeClr val="tx1"/>
                    </a:solidFill>
                    <a:cs typeface="Times New Roman" pitchFamily="18" charset="0"/>
                  </a:rPr>
                  <a:t>Extract Time Series at </a:t>
                </a:r>
                <a:r>
                  <a:rPr lang="en-IN" sz="1200" b="1" i="1" dirty="0" smtClean="0">
                    <a:solidFill>
                      <a:schemeClr val="tx1"/>
                    </a:solidFill>
                    <a:cs typeface="Times New Roman" pitchFamily="18" charset="0"/>
                  </a:rPr>
                  <a:t>‘L</a:t>
                </a:r>
                <a:r>
                  <a:rPr lang="en-IN" sz="1200" b="1" i="1" baseline="-25000" dirty="0" smtClean="0">
                    <a:solidFill>
                      <a:schemeClr val="tx1"/>
                    </a:solidFill>
                    <a:cs typeface="Times New Roman" pitchFamily="18" charset="0"/>
                  </a:rPr>
                  <a:t>2</a:t>
                </a:r>
                <a:r>
                  <a:rPr lang="en-IN" sz="1200" b="1" i="1" dirty="0" smtClean="0">
                    <a:solidFill>
                      <a:schemeClr val="tx1"/>
                    </a:solidFill>
                    <a:cs typeface="Times New Roman" pitchFamily="18" charset="0"/>
                  </a:rPr>
                  <a:t>’</a:t>
                </a:r>
                <a:r>
                  <a:rPr lang="en-IN" sz="1200" b="1" dirty="0" smtClean="0">
                    <a:solidFill>
                      <a:schemeClr val="tx1"/>
                    </a:solidFill>
                    <a:cs typeface="Times New Roman" pitchFamily="18" charset="0"/>
                  </a:rPr>
                  <a:t> Landmark Pixels </a:t>
                </a:r>
                <a:endParaRPr lang="en-IN" sz="1200" b="1" dirty="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3222567" y="1144403"/>
                <a:ext cx="822960" cy="360040"/>
              </a:xfrm>
              <a:prstGeom prst="rect">
                <a:avLst/>
              </a:prstGeom>
              <a:noFill/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1200" b="1" dirty="0" smtClean="0">
                    <a:solidFill>
                      <a:schemeClr val="tx1"/>
                    </a:solidFill>
                    <a:cs typeface="Times New Roman" pitchFamily="18" charset="0"/>
                  </a:rPr>
                  <a:t>Extract Time Series at </a:t>
                </a:r>
                <a:r>
                  <a:rPr lang="en-IN" sz="1200" b="1" i="1" dirty="0" smtClean="0">
                    <a:solidFill>
                      <a:schemeClr val="tx1"/>
                    </a:solidFill>
                    <a:cs typeface="Times New Roman" pitchFamily="18" charset="0"/>
                  </a:rPr>
                  <a:t>‘L</a:t>
                </a:r>
                <a:r>
                  <a:rPr lang="en-IN" sz="1200" b="1" i="1" baseline="-25000" dirty="0" smtClean="0">
                    <a:solidFill>
                      <a:schemeClr val="tx1"/>
                    </a:solidFill>
                    <a:cs typeface="Times New Roman" pitchFamily="18" charset="0"/>
                  </a:rPr>
                  <a:t>1</a:t>
                </a:r>
                <a:r>
                  <a:rPr lang="en-IN" sz="1200" b="1" i="1" dirty="0" smtClean="0">
                    <a:solidFill>
                      <a:schemeClr val="tx1"/>
                    </a:solidFill>
                    <a:cs typeface="Times New Roman" pitchFamily="18" charset="0"/>
                  </a:rPr>
                  <a:t>’</a:t>
                </a:r>
                <a:r>
                  <a:rPr lang="en-IN" sz="1200" b="1" dirty="0" smtClean="0">
                    <a:solidFill>
                      <a:schemeClr val="tx1"/>
                    </a:solidFill>
                    <a:cs typeface="Times New Roman" pitchFamily="18" charset="0"/>
                  </a:rPr>
                  <a:t> Landmark Pixels </a:t>
                </a:r>
                <a:endParaRPr lang="en-IN" sz="1200" b="1" dirty="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4639466" y="182512"/>
                <a:ext cx="274320" cy="1554480"/>
              </a:xfrm>
              <a:prstGeom prst="rect">
                <a:avLst/>
              </a:prstGeom>
              <a:noFill/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IN" sz="1200" b="1" dirty="0" smtClean="0">
                    <a:solidFill>
                      <a:schemeClr val="tx1"/>
                    </a:solidFill>
                  </a:rPr>
                  <a:t>Analyze </a:t>
                </a:r>
                <a:r>
                  <a:rPr lang="en-IN" sz="1200" b="1" dirty="0">
                    <a:solidFill>
                      <a:schemeClr val="tx1"/>
                    </a:solidFill>
                  </a:rPr>
                  <a:t>T</a:t>
                </a:r>
                <a:r>
                  <a:rPr lang="en-IN" sz="1200" b="1" dirty="0" smtClean="0">
                    <a:solidFill>
                      <a:schemeClr val="tx1"/>
                    </a:solidFill>
                  </a:rPr>
                  <a:t>hese Two Time Series</a:t>
                </a:r>
                <a:endParaRPr lang="en-IN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Diamond 13"/>
              <p:cNvSpPr/>
              <p:nvPr/>
            </p:nvSpPr>
            <p:spPr>
              <a:xfrm>
                <a:off x="3678387" y="1869057"/>
                <a:ext cx="914400" cy="646770"/>
              </a:xfrm>
              <a:prstGeom prst="diamond">
                <a:avLst/>
              </a:prstGeom>
              <a:noFill/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solidFill>
                      <a:schemeClr val="tx1"/>
                    </a:solidFill>
                  </a:rPr>
                  <a:t>Is there Motion?</a:t>
                </a:r>
                <a:endParaRPr lang="en-US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2459178" y="2003205"/>
                <a:ext cx="843182" cy="360040"/>
              </a:xfrm>
              <a:prstGeom prst="rect">
                <a:avLst/>
              </a:prstGeom>
              <a:noFill/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200" b="1" dirty="0" smtClean="0">
                  <a:solidFill>
                    <a:schemeClr val="tx1"/>
                  </a:solidFill>
                </a:endParaRPr>
              </a:p>
              <a:p>
                <a:pPr algn="ctr"/>
                <a:r>
                  <a:rPr lang="en-IN" sz="1200" b="1" dirty="0" smtClean="0">
                    <a:solidFill>
                      <a:schemeClr val="tx1"/>
                    </a:solidFill>
                  </a:rPr>
                  <a:t>Time-Frequency Analysis</a:t>
                </a:r>
              </a:p>
              <a:p>
                <a:pPr algn="ctr"/>
                <a:endParaRPr lang="en-IN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2454217" y="2820803"/>
                <a:ext cx="843182" cy="360040"/>
              </a:xfrm>
              <a:prstGeom prst="rect">
                <a:avLst/>
              </a:prstGeom>
              <a:noFill/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200" b="1" dirty="0" smtClean="0">
                  <a:solidFill>
                    <a:schemeClr val="tx1"/>
                  </a:solidFill>
                </a:endParaRPr>
              </a:p>
              <a:p>
                <a:pPr algn="ctr"/>
                <a:r>
                  <a:rPr lang="en-IN" sz="1200" b="1" dirty="0" smtClean="0">
                    <a:solidFill>
                      <a:schemeClr val="tx1"/>
                    </a:solidFill>
                  </a:rPr>
                  <a:t>Detection of Locations of Corrupted Slices</a:t>
                </a:r>
              </a:p>
              <a:p>
                <a:pPr algn="ctr"/>
                <a:endParaRPr lang="en-IN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Right Arrow 16"/>
              <p:cNvSpPr/>
              <p:nvPr/>
            </p:nvSpPr>
            <p:spPr>
              <a:xfrm rot="5400000">
                <a:off x="2701349" y="2540965"/>
                <a:ext cx="365760" cy="72008"/>
              </a:xfrm>
              <a:prstGeom prst="rightArrow">
                <a:avLst/>
              </a:prstGeom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8" name="Right Arrow 17"/>
              <p:cNvSpPr/>
              <p:nvPr/>
            </p:nvSpPr>
            <p:spPr>
              <a:xfrm rot="5400000">
                <a:off x="4028950" y="2621201"/>
                <a:ext cx="216000" cy="72008"/>
              </a:xfrm>
              <a:prstGeom prst="rightArrow">
                <a:avLst/>
              </a:prstGeom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129256" y="2672179"/>
                <a:ext cx="930873" cy="2830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N" sz="1200" b="1" dirty="0" smtClean="0"/>
                  <a:t>Locations of Corrupted Slices</a:t>
                </a:r>
                <a:endParaRPr lang="en-IN" sz="1200" b="1" baseline="30000" dirty="0"/>
              </a:p>
            </p:txBody>
          </p:sp>
          <p:graphicFrame>
            <p:nvGraphicFramePr>
              <p:cNvPr id="20" name="Object 6"/>
              <p:cNvGraphicFramePr>
                <a:graphicFrameLocks noChangeAspect="1"/>
              </p:cNvGraphicFramePr>
              <p:nvPr/>
            </p:nvGraphicFramePr>
            <p:xfrm>
              <a:off x="1412986" y="2974611"/>
              <a:ext cx="492125" cy="2270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0957" name="Equation" r:id="rId3" imgW="520560" imgH="241200" progId="Equation.3">
                      <p:embed/>
                    </p:oleObj>
                  </mc:Choice>
                  <mc:Fallback>
                    <p:oleObj name="Equation" r:id="rId3" imgW="520560" imgH="241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412986" y="2974611"/>
                            <a:ext cx="492125" cy="227013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1" name="Object 20"/>
              <p:cNvGraphicFramePr>
                <a:graphicFrameLocks noChangeAspect="1"/>
              </p:cNvGraphicFramePr>
              <p:nvPr/>
            </p:nvGraphicFramePr>
            <p:xfrm>
              <a:off x="152400" y="1949481"/>
              <a:ext cx="365125" cy="2159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0958" name="Equation" r:id="rId5" imgW="406080" imgH="241200" progId="Equation.3">
                      <p:embed/>
                    </p:oleObj>
                  </mc:Choice>
                  <mc:Fallback>
                    <p:oleObj name="Equation" r:id="rId5" imgW="406080" imgH="241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52400" y="1949481"/>
                            <a:ext cx="365125" cy="2159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3" name="Object 16"/>
              <p:cNvGraphicFramePr>
                <a:graphicFrameLocks noChangeAspect="1"/>
              </p:cNvGraphicFramePr>
              <p:nvPr/>
            </p:nvGraphicFramePr>
            <p:xfrm>
              <a:off x="1143764" y="689787"/>
              <a:ext cx="534987" cy="2159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0959" name="Equation" r:id="rId7" imgW="596880" imgH="241200" progId="Equation.3">
                      <p:embed/>
                    </p:oleObj>
                  </mc:Choice>
                  <mc:Fallback>
                    <p:oleObj name="Equation" r:id="rId7" imgW="596880" imgH="241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143764" y="689787"/>
                            <a:ext cx="534987" cy="2159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4" name="Object 17"/>
              <p:cNvGraphicFramePr>
                <a:graphicFrameLocks noChangeAspect="1"/>
              </p:cNvGraphicFramePr>
              <p:nvPr/>
            </p:nvGraphicFramePr>
            <p:xfrm>
              <a:off x="2787650" y="319088"/>
              <a:ext cx="393700" cy="21748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0960" name="Equation" r:id="rId9" imgW="457200" imgH="253800" progId="Equation.3">
                      <p:embed/>
                    </p:oleObj>
                  </mc:Choice>
                  <mc:Fallback>
                    <p:oleObj name="Equation" r:id="rId9" imgW="457200" imgH="2538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87650" y="319088"/>
                            <a:ext cx="393700" cy="217487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5" name="Object 18"/>
              <p:cNvGraphicFramePr>
                <a:graphicFrameLocks noChangeAspect="1"/>
              </p:cNvGraphicFramePr>
              <p:nvPr/>
            </p:nvGraphicFramePr>
            <p:xfrm>
              <a:off x="2798763" y="1071563"/>
              <a:ext cx="382587" cy="21748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0961" name="Equation" r:id="rId11" imgW="444240" imgH="253800" progId="Equation.3">
                      <p:embed/>
                    </p:oleObj>
                  </mc:Choice>
                  <mc:Fallback>
                    <p:oleObj name="Equation" r:id="rId11" imgW="444240" imgH="2538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98763" y="1071563"/>
                            <a:ext cx="382587" cy="217487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6" name="Object 19"/>
              <p:cNvGraphicFramePr>
                <a:graphicFrameLocks noChangeAspect="1"/>
              </p:cNvGraphicFramePr>
              <p:nvPr/>
            </p:nvGraphicFramePr>
            <p:xfrm>
              <a:off x="4110224" y="326805"/>
              <a:ext cx="466725" cy="2159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0962" name="Equation" r:id="rId13" imgW="545760" imgH="253800" progId="Equation.3">
                      <p:embed/>
                    </p:oleObj>
                  </mc:Choice>
                  <mc:Fallback>
                    <p:oleObj name="Equation" r:id="rId13" imgW="545760" imgH="2538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10224" y="326805"/>
                            <a:ext cx="466725" cy="2159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7" name="Object 20"/>
              <p:cNvGraphicFramePr>
                <a:graphicFrameLocks noChangeAspect="1"/>
              </p:cNvGraphicFramePr>
              <p:nvPr/>
            </p:nvGraphicFramePr>
            <p:xfrm>
              <a:off x="4090061" y="1072264"/>
              <a:ext cx="466725" cy="2159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0963" name="Equation" r:id="rId15" imgW="545760" imgH="253800" progId="Equation.3">
                      <p:embed/>
                    </p:oleObj>
                  </mc:Choice>
                  <mc:Fallback>
                    <p:oleObj name="Equation" r:id="rId15" imgW="545760" imgH="2538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90061" y="1072264"/>
                            <a:ext cx="466725" cy="2159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8" name="TextBox 27"/>
              <p:cNvSpPr txBox="1"/>
              <p:nvPr/>
            </p:nvSpPr>
            <p:spPr>
              <a:xfrm>
                <a:off x="-76200" y="1768515"/>
                <a:ext cx="864096" cy="169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N" sz="1200" b="1" dirty="0" smtClean="0"/>
                  <a:t>Central Slices</a:t>
                </a:r>
                <a:endParaRPr lang="en-IN" sz="1200" b="1" baseline="30000" dirty="0"/>
              </a:p>
            </p:txBody>
          </p:sp>
          <p:sp>
            <p:nvSpPr>
              <p:cNvPr id="29" name="Right Arrow 28"/>
              <p:cNvSpPr/>
              <p:nvPr/>
            </p:nvSpPr>
            <p:spPr>
              <a:xfrm>
                <a:off x="429495" y="915624"/>
                <a:ext cx="365760" cy="72008"/>
              </a:xfrm>
              <a:prstGeom prst="rightArrow">
                <a:avLst/>
              </a:prstGeom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30" name="Right Arrow 29"/>
              <p:cNvSpPr/>
              <p:nvPr/>
            </p:nvSpPr>
            <p:spPr>
              <a:xfrm>
                <a:off x="1163781" y="918387"/>
                <a:ext cx="640080" cy="72008"/>
              </a:xfrm>
              <a:prstGeom prst="rightArrow">
                <a:avLst/>
              </a:prstGeom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31" name="Bent-Up Arrow 30"/>
              <p:cNvSpPr/>
              <p:nvPr/>
            </p:nvSpPr>
            <p:spPr>
              <a:xfrm rot="5400000">
                <a:off x="1634712" y="1091282"/>
                <a:ext cx="406347" cy="142876"/>
              </a:xfrm>
              <a:prstGeom prst="bentUpArrow">
                <a:avLst/>
              </a:prstGeom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Bent-Up Arrow 31"/>
              <p:cNvSpPr/>
              <p:nvPr/>
            </p:nvSpPr>
            <p:spPr>
              <a:xfrm rot="16200000" flipV="1">
                <a:off x="1635601" y="672956"/>
                <a:ext cx="406347" cy="146304"/>
              </a:xfrm>
              <a:prstGeom prst="bentUpArrow">
                <a:avLst/>
              </a:prstGeom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Right Arrow 32"/>
              <p:cNvSpPr/>
              <p:nvPr/>
            </p:nvSpPr>
            <p:spPr>
              <a:xfrm>
                <a:off x="2812473" y="538816"/>
                <a:ext cx="365760" cy="72008"/>
              </a:xfrm>
              <a:prstGeom prst="rightArrow">
                <a:avLst/>
              </a:prstGeom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34" name="Right Arrow 33"/>
              <p:cNvSpPr/>
              <p:nvPr/>
            </p:nvSpPr>
            <p:spPr>
              <a:xfrm>
                <a:off x="2812479" y="1286938"/>
                <a:ext cx="365760" cy="72008"/>
              </a:xfrm>
              <a:prstGeom prst="rightArrow">
                <a:avLst/>
              </a:prstGeom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35" name="Right Arrow 34"/>
              <p:cNvSpPr/>
              <p:nvPr/>
            </p:nvSpPr>
            <p:spPr>
              <a:xfrm>
                <a:off x="4087047" y="538822"/>
                <a:ext cx="502920" cy="72008"/>
              </a:xfrm>
              <a:prstGeom prst="rightArrow">
                <a:avLst/>
              </a:prstGeom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36" name="Right Arrow 35"/>
              <p:cNvSpPr/>
              <p:nvPr/>
            </p:nvSpPr>
            <p:spPr>
              <a:xfrm>
                <a:off x="4087053" y="1286944"/>
                <a:ext cx="502920" cy="72008"/>
              </a:xfrm>
              <a:prstGeom prst="rightArrow">
                <a:avLst/>
              </a:prstGeom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37" name="Bent-Up Arrow 36"/>
              <p:cNvSpPr/>
              <p:nvPr/>
            </p:nvSpPr>
            <p:spPr>
              <a:xfrm rot="5400000" flipV="1">
                <a:off x="4507853" y="1941828"/>
                <a:ext cx="411480" cy="146304"/>
              </a:xfrm>
              <a:prstGeom prst="bentUpArrow">
                <a:avLst/>
              </a:prstGeom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ight Arrow 37"/>
              <p:cNvSpPr/>
              <p:nvPr/>
            </p:nvSpPr>
            <p:spPr>
              <a:xfrm rot="10800000">
                <a:off x="3367963" y="2155605"/>
                <a:ext cx="274320" cy="72008"/>
              </a:xfrm>
              <a:prstGeom prst="rightArrow">
                <a:avLst/>
              </a:prstGeom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39" name="Right Arrow 38"/>
              <p:cNvSpPr/>
              <p:nvPr/>
            </p:nvSpPr>
            <p:spPr>
              <a:xfrm rot="10800000">
                <a:off x="1988127" y="2967315"/>
                <a:ext cx="365760" cy="72008"/>
              </a:xfrm>
              <a:prstGeom prst="rightArrow">
                <a:avLst/>
              </a:prstGeom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graphicFrame>
            <p:nvGraphicFramePr>
              <p:cNvPr id="40" name="Object 11"/>
              <p:cNvGraphicFramePr>
                <a:graphicFrameLocks noChangeAspect="1"/>
              </p:cNvGraphicFramePr>
              <p:nvPr/>
            </p:nvGraphicFramePr>
            <p:xfrm>
              <a:off x="2216150" y="2478088"/>
              <a:ext cx="631825" cy="21748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0964" name="Equation" r:id="rId17" imgW="736560" imgH="253800" progId="Equation.3">
                      <p:embed/>
                    </p:oleObj>
                  </mc:Choice>
                  <mc:Fallback>
                    <p:oleObj name="Equation" r:id="rId17" imgW="736560" imgH="2538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16150" y="2478088"/>
                            <a:ext cx="631825" cy="217487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41" name="TextBox 40"/>
              <p:cNvSpPr txBox="1"/>
              <p:nvPr/>
            </p:nvSpPr>
            <p:spPr>
              <a:xfrm>
                <a:off x="3671454" y="2813697"/>
                <a:ext cx="930873" cy="169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N" sz="1200" b="1" dirty="0" smtClean="0"/>
                  <a:t>No Slice is Corrupted</a:t>
                </a:r>
                <a:endParaRPr lang="en-IN" sz="1200" b="1" baseline="30000" dirty="0"/>
              </a:p>
            </p:txBody>
          </p:sp>
          <p:sp>
            <p:nvSpPr>
              <p:cNvPr id="42" name="Right Arrow 41"/>
              <p:cNvSpPr/>
              <p:nvPr/>
            </p:nvSpPr>
            <p:spPr>
              <a:xfrm rot="16200000">
                <a:off x="142747" y="1609820"/>
                <a:ext cx="216000" cy="72008"/>
              </a:xfrm>
              <a:prstGeom prst="rightArrow">
                <a:avLst/>
              </a:prstGeom>
              <a:ln w="158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43" name="Bent-Up Arrow 42"/>
              <p:cNvSpPr/>
              <p:nvPr/>
            </p:nvSpPr>
            <p:spPr>
              <a:xfrm rot="5400000">
                <a:off x="1353591" y="1137300"/>
                <a:ext cx="1219200" cy="914400"/>
              </a:xfrm>
              <a:prstGeom prst="bentUpArrow">
                <a:avLst>
                  <a:gd name="adj1" fmla="val 4996"/>
                  <a:gd name="adj2" fmla="val 5889"/>
                  <a:gd name="adj3" fmla="val 4636"/>
                </a:avLst>
              </a:prstGeom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aphicFrame>
            <p:nvGraphicFramePr>
              <p:cNvPr id="44" name="Object 27"/>
              <p:cNvGraphicFramePr>
                <a:graphicFrameLocks noChangeAspect="1"/>
              </p:cNvGraphicFramePr>
              <p:nvPr/>
            </p:nvGraphicFramePr>
            <p:xfrm>
              <a:off x="1711020" y="1905073"/>
              <a:ext cx="534988" cy="2159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0965" name="Equation" r:id="rId19" imgW="596880" imgH="241200" progId="Equation.3">
                      <p:embed/>
                    </p:oleObj>
                  </mc:Choice>
                  <mc:Fallback>
                    <p:oleObj name="Equation" r:id="rId19" imgW="596880" imgH="241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711020" y="1905073"/>
                            <a:ext cx="534988" cy="2159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45" name="Elbow Connector 44"/>
              <p:cNvCxnSpPr/>
              <p:nvPr/>
            </p:nvCxnSpPr>
            <p:spPr>
              <a:xfrm rot="5400000">
                <a:off x="3026388" y="1371993"/>
                <a:ext cx="457200" cy="749808"/>
              </a:xfrm>
              <a:prstGeom prst="bentConnector3">
                <a:avLst>
                  <a:gd name="adj1" fmla="val 60606"/>
                </a:avLst>
              </a:prstGeom>
              <a:ln w="34925" cmpd="sng">
                <a:solidFill>
                  <a:schemeClr val="accent1">
                    <a:shade val="95000"/>
                    <a:satMod val="105000"/>
                  </a:schemeClr>
                </a:solidFill>
                <a:miter lim="800000"/>
                <a:headEnd type="none"/>
                <a:tailEnd type="triangle" w="lg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46" name="Object 28"/>
              <p:cNvGraphicFramePr>
                <a:graphicFrameLocks noChangeAspect="1"/>
              </p:cNvGraphicFramePr>
              <p:nvPr/>
            </p:nvGraphicFramePr>
            <p:xfrm>
              <a:off x="3696567" y="1544854"/>
              <a:ext cx="466725" cy="2159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0966" name="Equation" r:id="rId20" imgW="545760" imgH="253800" progId="Equation.3">
                      <p:embed/>
                    </p:oleObj>
                  </mc:Choice>
                  <mc:Fallback>
                    <p:oleObj name="Equation" r:id="rId20" imgW="545760" imgH="2538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696567" y="1544854"/>
                            <a:ext cx="466725" cy="2159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47" name="Object 4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44653886"/>
                </p:ext>
              </p:extLst>
            </p:nvPr>
          </p:nvGraphicFramePr>
          <p:xfrm>
            <a:off x="1458221" y="2438400"/>
            <a:ext cx="671863" cy="492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0967" name="Equation" r:id="rId22" imgW="431640" imgH="317160" progId="Equation.3">
                    <p:embed/>
                  </p:oleObj>
                </mc:Choice>
                <mc:Fallback>
                  <p:oleObj name="Equation" r:id="rId22" imgW="431640" imgH="31716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58221" y="2438400"/>
                          <a:ext cx="671863" cy="492256"/>
                        </a:xfrm>
                        <a:prstGeom prst="rect">
                          <a:avLst/>
                        </a:prstGeom>
                        <a:noFill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06643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Pre-Processing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 rot="5400000">
            <a:off x="4011938" y="1671411"/>
            <a:ext cx="943459" cy="3696639"/>
          </a:xfrm>
          <a:prstGeom prst="rect">
            <a:avLst/>
          </a:prstGeom>
          <a:noFill/>
          <a:ln w="127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IN" sz="12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8885"/>
              </p:ext>
            </p:extLst>
          </p:nvPr>
        </p:nvGraphicFramePr>
        <p:xfrm>
          <a:off x="1053208" y="3646698"/>
          <a:ext cx="754612" cy="446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8" name="Equation" r:id="rId3" imgW="406080" imgH="241200" progId="Equation.3">
                  <p:embed/>
                </p:oleObj>
              </mc:Choice>
              <mc:Fallback>
                <p:oleObj name="Equation" r:id="rId3" imgW="4060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3208" y="3646698"/>
                        <a:ext cx="754612" cy="4462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40730" y="3396800"/>
            <a:ext cx="1785847" cy="350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200" b="1" dirty="0" smtClean="0"/>
              <a:t>Central Slices</a:t>
            </a:r>
            <a:endParaRPr lang="en-IN" sz="1200" b="1" baseline="30000" dirty="0"/>
          </a:p>
        </p:txBody>
      </p:sp>
      <p:sp>
        <p:nvSpPr>
          <p:cNvPr id="9" name="Right Arrow 8"/>
          <p:cNvSpPr/>
          <p:nvPr/>
        </p:nvSpPr>
        <p:spPr>
          <a:xfrm>
            <a:off x="2103371" y="3497877"/>
            <a:ext cx="446413" cy="148821"/>
          </a:xfrm>
          <a:prstGeom prst="rightArrow">
            <a:avLst/>
          </a:prstGeom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003722"/>
              </p:ext>
            </p:extLst>
          </p:nvPr>
        </p:nvGraphicFramePr>
        <p:xfrm>
          <a:off x="7299325" y="3265488"/>
          <a:ext cx="801688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9" name="Equation" r:id="rId5" imgW="431640" imgH="317160" progId="Equation.3">
                  <p:embed/>
                </p:oleObj>
              </mc:Choice>
              <mc:Fallback>
                <p:oleObj name="Equation" r:id="rId5" imgW="431640" imgH="317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9325" y="3265488"/>
                        <a:ext cx="801688" cy="587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469987"/>
              </p:ext>
            </p:extLst>
          </p:nvPr>
        </p:nvGraphicFramePr>
        <p:xfrm>
          <a:off x="2703591" y="3347299"/>
          <a:ext cx="353536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0" name="Equation" r:id="rId7" imgW="1904760" imgH="228600" progId="Equation.3">
                  <p:embed/>
                </p:oleObj>
              </mc:Choice>
              <mc:Fallback>
                <p:oleObj name="Equation" r:id="rId7" imgW="19047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3591" y="3347299"/>
                        <a:ext cx="3535362" cy="422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ight Arrow 13"/>
          <p:cNvSpPr/>
          <p:nvPr/>
        </p:nvSpPr>
        <p:spPr>
          <a:xfrm>
            <a:off x="6713102" y="3497877"/>
            <a:ext cx="446413" cy="148821"/>
          </a:xfrm>
          <a:prstGeom prst="rightArrow">
            <a:avLst/>
          </a:prstGeom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753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Landmark Detection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7624"/>
            <a:ext cx="8229600" cy="4927976"/>
          </a:xfrm>
        </p:spPr>
        <p:txBody>
          <a:bodyPr>
            <a:normAutofit/>
          </a:bodyPr>
          <a:lstStyle/>
          <a:p>
            <a:pPr>
              <a:lnSpc>
                <a:spcPct val="125000"/>
              </a:lnSpc>
            </a:pPr>
            <a:r>
              <a:rPr lang="en-US" sz="2400" dirty="0" smtClean="0"/>
              <a:t>Analyzing each and every pixel has following disadvantages:</a:t>
            </a:r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It makes the process time consuming</a:t>
            </a:r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All pixels may not undergo motion</a:t>
            </a:r>
          </a:p>
          <a:p>
            <a:pPr lvl="1">
              <a:lnSpc>
                <a:spcPct val="125000"/>
              </a:lnSpc>
            </a:pPr>
            <a:endParaRPr lang="en-US" sz="2000" dirty="0" smtClean="0"/>
          </a:p>
          <a:p>
            <a:pPr>
              <a:lnSpc>
                <a:spcPct val="125000"/>
              </a:lnSpc>
            </a:pPr>
            <a:r>
              <a:rPr lang="en-US" sz="2400" dirty="0" smtClean="0"/>
              <a:t>Only a few pixels can be selected such that they can represent motion in video</a:t>
            </a:r>
          </a:p>
        </p:txBody>
      </p:sp>
    </p:spTree>
    <p:extLst>
      <p:ext uri="{BB962C8B-B14F-4D97-AF65-F5344CB8AC3E}">
        <p14:creationId xmlns:p14="http://schemas.microsoft.com/office/powerpoint/2010/main" val="286469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Landmark Detection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2691530" y="2774766"/>
            <a:ext cx="6300070" cy="2307143"/>
            <a:chOff x="624329" y="388115"/>
            <a:chExt cx="3048337" cy="1116328"/>
          </a:xfrm>
        </p:grpSpPr>
        <p:sp>
          <p:nvSpPr>
            <p:cNvPr id="9" name="Rectangle 8"/>
            <p:cNvSpPr/>
            <p:nvPr/>
          </p:nvSpPr>
          <p:spPr>
            <a:xfrm>
              <a:off x="1945190" y="388115"/>
              <a:ext cx="822960" cy="360040"/>
            </a:xfrm>
            <a:prstGeom prst="rect">
              <a:avLst/>
            </a:prstGeom>
            <a:noFill/>
            <a:ln w="12700" cmpd="sng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200" b="1" dirty="0" smtClean="0">
                  <a:solidFill>
                    <a:schemeClr val="tx1"/>
                  </a:solidFill>
                </a:rPr>
                <a:t>Get Landmark Pixels-1</a:t>
              </a:r>
            </a:p>
            <a:p>
              <a:pPr algn="ctr"/>
              <a:r>
                <a:rPr lang="en-IN" sz="1200" b="1" dirty="0" smtClean="0">
                  <a:solidFill>
                    <a:schemeClr val="tx1"/>
                  </a:solidFill>
                </a:rPr>
                <a:t>(Consider Edge Pixels) </a:t>
              </a:r>
              <a:endParaRPr lang="en-IN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944157" y="1144403"/>
              <a:ext cx="822960" cy="360040"/>
            </a:xfrm>
            <a:prstGeom prst="rect">
              <a:avLst/>
            </a:prstGeom>
            <a:noFill/>
            <a:ln w="12700" cmpd="sng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200" b="1" dirty="0" smtClean="0">
                  <a:solidFill>
                    <a:schemeClr val="tx1"/>
                  </a:solidFill>
                </a:rPr>
                <a:t>Get Landmark Pixels-2 </a:t>
              </a:r>
            </a:p>
            <a:p>
              <a:pPr algn="ctr"/>
              <a:r>
                <a:rPr lang="en-IN" sz="1200" b="1" dirty="0" smtClean="0">
                  <a:solidFill>
                    <a:schemeClr val="tx1"/>
                  </a:solidFill>
                </a:rPr>
                <a:t>(Remaining Pixels)</a:t>
              </a:r>
              <a:endParaRPr lang="en-IN" sz="1200" b="1" dirty="0">
                <a:solidFill>
                  <a:schemeClr val="tx1"/>
                </a:solidFill>
              </a:endParaRPr>
            </a:p>
          </p:txBody>
        </p:sp>
        <p:graphicFrame>
          <p:nvGraphicFramePr>
            <p:cNvPr id="23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64625838"/>
                </p:ext>
              </p:extLst>
            </p:nvPr>
          </p:nvGraphicFramePr>
          <p:xfrm>
            <a:off x="624329" y="857470"/>
            <a:ext cx="534987" cy="215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519" name="Equation" r:id="rId3" imgW="596880" imgH="241200" progId="Equation.3">
                    <p:embed/>
                  </p:oleObj>
                </mc:Choice>
                <mc:Fallback>
                  <p:oleObj name="Equation" r:id="rId3" imgW="596880" imgH="241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4329" y="857470"/>
                          <a:ext cx="534987" cy="215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19204564"/>
                </p:ext>
              </p:extLst>
            </p:nvPr>
          </p:nvGraphicFramePr>
          <p:xfrm>
            <a:off x="3278966" y="1214198"/>
            <a:ext cx="393700" cy="2174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520" name="Equation" r:id="rId5" imgW="457200" imgH="253800" progId="Equation.3">
                    <p:embed/>
                  </p:oleObj>
                </mc:Choice>
                <mc:Fallback>
                  <p:oleObj name="Equation" r:id="rId5" imgW="457200" imgH="253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78966" y="1214198"/>
                          <a:ext cx="393700" cy="2174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Objec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06216251"/>
                </p:ext>
              </p:extLst>
            </p:nvPr>
          </p:nvGraphicFramePr>
          <p:xfrm>
            <a:off x="3233562" y="459392"/>
            <a:ext cx="382587" cy="2174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521" name="Equation" r:id="rId7" imgW="444240" imgH="253800" progId="Equation.3">
                    <p:embed/>
                  </p:oleObj>
                </mc:Choice>
                <mc:Fallback>
                  <p:oleObj name="Equation" r:id="rId7" imgW="444240" imgH="253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33562" y="459392"/>
                          <a:ext cx="382587" cy="2174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Right Arrow 29"/>
            <p:cNvSpPr/>
            <p:nvPr/>
          </p:nvSpPr>
          <p:spPr>
            <a:xfrm>
              <a:off x="1163781" y="918387"/>
              <a:ext cx="640080" cy="72008"/>
            </a:xfrm>
            <a:prstGeom prst="rightArrow">
              <a:avLst/>
            </a:prstGeom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1" name="Bent-Up Arrow 30"/>
            <p:cNvSpPr/>
            <p:nvPr/>
          </p:nvSpPr>
          <p:spPr>
            <a:xfrm rot="5400000">
              <a:off x="1634712" y="1091282"/>
              <a:ext cx="406347" cy="142876"/>
            </a:xfrm>
            <a:prstGeom prst="bentUpArrow">
              <a:avLst/>
            </a:prstGeom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Bent-Up Arrow 31"/>
            <p:cNvSpPr/>
            <p:nvPr/>
          </p:nvSpPr>
          <p:spPr>
            <a:xfrm rot="16200000" flipV="1">
              <a:off x="1635601" y="672956"/>
              <a:ext cx="406347" cy="146304"/>
            </a:xfrm>
            <a:prstGeom prst="bentUpArrow">
              <a:avLst/>
            </a:prstGeom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ight Arrow 32"/>
            <p:cNvSpPr/>
            <p:nvPr/>
          </p:nvSpPr>
          <p:spPr>
            <a:xfrm>
              <a:off x="2812473" y="538816"/>
              <a:ext cx="365760" cy="72008"/>
            </a:xfrm>
            <a:prstGeom prst="rightArrow">
              <a:avLst/>
            </a:prstGeom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4" name="Right Arrow 33"/>
            <p:cNvSpPr/>
            <p:nvPr/>
          </p:nvSpPr>
          <p:spPr>
            <a:xfrm>
              <a:off x="2812479" y="1286938"/>
              <a:ext cx="365760" cy="72008"/>
            </a:xfrm>
            <a:prstGeom prst="rightArrow">
              <a:avLst/>
            </a:prstGeom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47" name="Rectangle 46"/>
          <p:cNvSpPr/>
          <p:nvPr/>
        </p:nvSpPr>
        <p:spPr>
          <a:xfrm rot="5400000">
            <a:off x="1633682" y="3389827"/>
            <a:ext cx="704563" cy="1255476"/>
          </a:xfrm>
          <a:prstGeom prst="rect">
            <a:avLst/>
          </a:prstGeom>
          <a:noFill/>
          <a:ln w="127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IN" sz="1200" b="1" dirty="0" smtClean="0">
                <a:solidFill>
                  <a:schemeClr val="tx1"/>
                </a:solidFill>
              </a:rPr>
              <a:t>Difference of </a:t>
            </a:r>
          </a:p>
          <a:p>
            <a:pPr algn="ctr"/>
            <a:r>
              <a:rPr lang="en-IN" sz="1200" b="1" dirty="0" smtClean="0">
                <a:solidFill>
                  <a:schemeClr val="tx1"/>
                </a:solidFill>
              </a:rPr>
              <a:t>Consecutive Slices</a:t>
            </a:r>
            <a:endParaRPr lang="en-IN" sz="1200" b="1" dirty="0">
              <a:solidFill>
                <a:schemeClr val="tx1"/>
              </a:solidFill>
            </a:endParaRPr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822067"/>
              </p:ext>
            </p:extLst>
          </p:nvPr>
        </p:nvGraphicFramePr>
        <p:xfrm>
          <a:off x="686362" y="2654562"/>
          <a:ext cx="671863" cy="492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22" name="Equation" r:id="rId9" imgW="431640" imgH="317160" progId="Equation.3">
                  <p:embed/>
                </p:oleObj>
              </mc:Choice>
              <mc:Fallback>
                <p:oleObj name="Equation" r:id="rId9" imgW="431640" imgH="317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362" y="2654562"/>
                        <a:ext cx="671863" cy="49225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Bent-Up Arrow 48"/>
          <p:cNvSpPr/>
          <p:nvPr/>
        </p:nvSpPr>
        <p:spPr>
          <a:xfrm rot="5400000">
            <a:off x="604122" y="3450018"/>
            <a:ext cx="839808" cy="295285"/>
          </a:xfrm>
          <a:prstGeom prst="bentUpArrow">
            <a:avLst/>
          </a:prstGeom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42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Extraction of Time Series</a:t>
            </a:r>
            <a:endParaRPr lang="en-US" sz="4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2400" dirty="0" smtClean="0"/>
                  <a:t>#Volumes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endParaRPr lang="en-US" sz="2400" b="0" dirty="0" smtClean="0"/>
              </a:p>
              <a:p>
                <a:pPr>
                  <a:lnSpc>
                    <a:spcPct val="120000"/>
                  </a:lnSpc>
                </a:pPr>
                <a:r>
                  <a:rPr lang="en-IN" sz="2400" dirty="0" smtClean="0"/>
                  <a:t>#Difference of consecutive slices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sz="2400" b="0" dirty="0" smtClean="0"/>
              </a:p>
              <a:p>
                <a:pPr>
                  <a:lnSpc>
                    <a:spcPct val="120000"/>
                  </a:lnSpc>
                </a:pPr>
                <a:r>
                  <a:rPr lang="en-IN" sz="2400" dirty="0" smtClean="0"/>
                  <a:t>Length of time series extracted at any landmark pixel </a:t>
                </a:r>
                <a14:m>
                  <m:oMath xmlns:m="http://schemas.openxmlformats.org/officeDocument/2006/math">
                    <m:r>
                      <a:rPr lang="en-US" sz="240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963" t="-1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9438022"/>
              </p:ext>
            </p:extLst>
          </p:nvPr>
        </p:nvGraphicFramePr>
        <p:xfrm>
          <a:off x="851210" y="4279900"/>
          <a:ext cx="129026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943" name="Equation" r:id="rId4" imgW="596880" imgH="241200" progId="Equation.3">
                  <p:embed/>
                </p:oleObj>
              </mc:Choice>
              <mc:Fallback>
                <p:oleObj name="Equation" r:id="rId4" imgW="5968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1210" y="4279900"/>
                        <a:ext cx="1290265" cy="520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733043"/>
              </p:ext>
            </p:extLst>
          </p:nvPr>
        </p:nvGraphicFramePr>
        <p:xfrm>
          <a:off x="2785090" y="5257800"/>
          <a:ext cx="610203" cy="33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944" name="Equation" r:id="rId6" imgW="457200" imgH="253800" progId="Equation.3">
                  <p:embed/>
                </p:oleObj>
              </mc:Choice>
              <mc:Fallback>
                <p:oleObj name="Equation" r:id="rId6" imgW="457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5090" y="5257800"/>
                        <a:ext cx="610203" cy="3370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279035"/>
              </p:ext>
            </p:extLst>
          </p:nvPr>
        </p:nvGraphicFramePr>
        <p:xfrm>
          <a:off x="2819400" y="3581400"/>
          <a:ext cx="650678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945" name="Equation" r:id="rId8" imgW="444240" imgH="253800" progId="Equation.3">
                  <p:embed/>
                </p:oleObj>
              </mc:Choice>
              <mc:Fallback>
                <p:oleObj name="Equation" r:id="rId8" imgW="44424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3581400"/>
                        <a:ext cx="650678" cy="3698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6938006"/>
              </p:ext>
            </p:extLst>
          </p:nvPr>
        </p:nvGraphicFramePr>
        <p:xfrm>
          <a:off x="3864591" y="3581400"/>
          <a:ext cx="988359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946" name="Equation" r:id="rId10" imgW="545760" imgH="253800" progId="Equation.3">
                  <p:embed/>
                </p:oleObj>
              </mc:Choice>
              <mc:Fallback>
                <p:oleObj name="Equation" r:id="rId10" imgW="54576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4591" y="3581400"/>
                        <a:ext cx="988359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558466"/>
              </p:ext>
            </p:extLst>
          </p:nvPr>
        </p:nvGraphicFramePr>
        <p:xfrm>
          <a:off x="3916191" y="5257800"/>
          <a:ext cx="960609" cy="4443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947" name="Equation" r:id="rId12" imgW="545760" imgH="253800" progId="Equation.3">
                  <p:embed/>
                </p:oleObj>
              </mc:Choice>
              <mc:Fallback>
                <p:oleObj name="Equation" r:id="rId12" imgW="54576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6191" y="5257800"/>
                        <a:ext cx="960609" cy="4443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2177498"/>
              </p:ext>
            </p:extLst>
          </p:nvPr>
        </p:nvGraphicFramePr>
        <p:xfrm>
          <a:off x="6201393" y="3352800"/>
          <a:ext cx="2557408" cy="10339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948" name="Equation" r:id="rId14" imgW="1155600" imgH="469800" progId="Equation.3">
                  <p:embed/>
                </p:oleObj>
              </mc:Choice>
              <mc:Fallback>
                <p:oleObj name="Equation" r:id="rId14" imgW="11556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01393" y="3352800"/>
                        <a:ext cx="2557408" cy="103397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8616097"/>
              </p:ext>
            </p:extLst>
          </p:nvPr>
        </p:nvGraphicFramePr>
        <p:xfrm>
          <a:off x="6150593" y="4900613"/>
          <a:ext cx="2608208" cy="1042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949" name="Equation" r:id="rId16" imgW="1168200" imgH="469800" progId="Equation.3">
                  <p:embed/>
                </p:oleObj>
              </mc:Choice>
              <mc:Fallback>
                <p:oleObj name="Equation" r:id="rId16" imgW="11682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0593" y="4900613"/>
                        <a:ext cx="2608208" cy="1042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ight Arrow 13"/>
          <p:cNvSpPr/>
          <p:nvPr/>
        </p:nvSpPr>
        <p:spPr>
          <a:xfrm rot="1500000" flipV="1">
            <a:off x="2179878" y="4954376"/>
            <a:ext cx="1620919" cy="1428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/>
        </p:nvSpPr>
        <p:spPr>
          <a:xfrm rot="-1500000" flipV="1">
            <a:off x="2158626" y="4145823"/>
            <a:ext cx="1620919" cy="1428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 flipV="1">
            <a:off x="4875417" y="3791099"/>
            <a:ext cx="1188720" cy="1428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 flipV="1">
            <a:off x="4891360" y="5390160"/>
            <a:ext cx="1188720" cy="1428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32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Disadvantages of Fourier Transform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IN" sz="2400" dirty="0" smtClean="0"/>
              <a:t>Can not help to estimate which frequency exists at which time</a:t>
            </a:r>
          </a:p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IN" sz="2400" dirty="0" smtClean="0"/>
              <a:t>Can not give information about a particular frequency for a non-stationary signal</a:t>
            </a:r>
          </a:p>
          <a:p>
            <a:pPr>
              <a:lnSpc>
                <a:spcPct val="125000"/>
              </a:lnSpc>
              <a:buFont typeface="Arial" charset="0"/>
              <a:buChar char="•"/>
            </a:pPr>
            <a:endParaRPr lang="en-IN" sz="2400" dirty="0"/>
          </a:p>
          <a:p>
            <a:pPr>
              <a:lnSpc>
                <a:spcPct val="125000"/>
              </a:lnSpc>
              <a:buFont typeface="Arial" charset="0"/>
              <a:buChar char="•"/>
            </a:pPr>
            <a:r>
              <a:rPr lang="en-IN" sz="2400" dirty="0" smtClean="0"/>
              <a:t>Time-frequency representation overcomes </a:t>
            </a:r>
            <a:r>
              <a:rPr lang="en-IN" sz="2400" dirty="0"/>
              <a:t>these </a:t>
            </a:r>
            <a:r>
              <a:rPr lang="en-IN" sz="2400" dirty="0" smtClean="0"/>
              <a:t>disadvantages</a:t>
            </a:r>
          </a:p>
        </p:txBody>
      </p:sp>
    </p:spTree>
    <p:extLst>
      <p:ext uri="{BB962C8B-B14F-4D97-AF65-F5344CB8AC3E}">
        <p14:creationId xmlns:p14="http://schemas.microsoft.com/office/powerpoint/2010/main" val="213896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Detection of Presence Motion</a:t>
            </a:r>
            <a:endParaRPr lang="en-US" sz="4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lnSpc>
                    <a:spcPct val="120000"/>
                  </a:lnSpc>
                  <a:buNone/>
                </a:pPr>
                <a:r>
                  <a:rPr lang="en-US" sz="2400" b="1" u="sng" dirty="0" smtClean="0">
                    <a:latin typeface="Calibri" panose="020F0502020204030204" pitchFamily="34" charset="0"/>
                  </a:rPr>
                  <a:t>CONDITIONS:</a:t>
                </a:r>
              </a:p>
              <a:p>
                <a:pPr marL="457200" indent="-457200">
                  <a:lnSpc>
                    <a:spcPct val="120000"/>
                  </a:lnSpc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400" i="1" baseline="-2500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)&gt;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  <m:r>
                      <a:rPr lang="en-US" sz="24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400" i="1" baseline="-25000">
                        <a:latin typeface="Cambria Math" panose="02040503050406030204" pitchFamily="18" charset="0"/>
                      </a:rPr>
                      <m:t>2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/>
                  <a:t>                 Presence of </a:t>
                </a:r>
                <a:r>
                  <a:rPr lang="en-US" sz="2400" dirty="0" smtClean="0"/>
                  <a:t>noise</a:t>
                </a:r>
                <a:endParaRPr lang="en-US" sz="2400" b="0" dirty="0" smtClean="0"/>
              </a:p>
              <a:p>
                <a:pPr marL="457200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400" i="1" baseline="-25000">
                        <a:latin typeface="Cambria Math" panose="02040503050406030204" pitchFamily="18" charset="0"/>
                      </a:rPr>
                      <m:t>2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400" i="1" baseline="-2500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                                           </a:t>
                </a:r>
                <a:r>
                  <a:rPr lang="en-US" sz="2400" dirty="0" smtClean="0"/>
                  <a:t> Presence </a:t>
                </a:r>
                <a:r>
                  <a:rPr lang="en-US" sz="2400" dirty="0"/>
                  <a:t>of bolus</a:t>
                </a:r>
              </a:p>
              <a:p>
                <a:pPr marL="457200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400" i="1" baseline="-2500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)≥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  <m:r>
                      <a:rPr lang="en-US" sz="24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and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400" i="1" baseline="-25000">
                        <a:latin typeface="Cambria Math" panose="02040503050406030204" pitchFamily="18" charset="0"/>
                      </a:rPr>
                      <m:t>2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sz="2400" dirty="0"/>
                  <a:t>                  Presence of motion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111" t="-1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ight Arrow 14"/>
          <p:cNvSpPr/>
          <p:nvPr/>
        </p:nvSpPr>
        <p:spPr>
          <a:xfrm>
            <a:off x="4851509" y="2541896"/>
            <a:ext cx="542771" cy="909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>
            <a:off x="4849504" y="2982070"/>
            <a:ext cx="542771" cy="909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4849504" y="3407427"/>
            <a:ext cx="542771" cy="909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41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8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136" y="1562672"/>
            <a:ext cx="4145280" cy="31089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Case-1: No Motion</a:t>
            </a:r>
            <a:endParaRPr lang="en-US" sz="4000" b="1" dirty="0"/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419578" y="1777624"/>
            <a:ext cx="3783028" cy="2651760"/>
            <a:chOff x="-5404" y="1018"/>
            <a:chExt cx="7648196" cy="5361102"/>
          </a:xfrm>
        </p:grpSpPr>
        <p:pic>
          <p:nvPicPr>
            <p:cNvPr id="5" name="Picture 4" descr="IM30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88678" y="88106"/>
              <a:ext cx="1219200" cy="1219200"/>
            </a:xfrm>
            <a:prstGeom prst="rect">
              <a:avLst/>
            </a:prstGeom>
          </p:spPr>
        </p:pic>
        <p:pic>
          <p:nvPicPr>
            <p:cNvPr id="6" name="Picture 5" descr="IM50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02374" y="88106"/>
              <a:ext cx="1219200" cy="1219200"/>
            </a:xfrm>
            <a:prstGeom prst="rect">
              <a:avLst/>
            </a:prstGeom>
          </p:spPr>
        </p:pic>
        <p:pic>
          <p:nvPicPr>
            <p:cNvPr id="7" name="Picture 6" descr="IM70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94606" y="88106"/>
              <a:ext cx="1219200" cy="1219200"/>
            </a:xfrm>
            <a:prstGeom prst="rect">
              <a:avLst/>
            </a:prstGeom>
          </p:spPr>
        </p:pic>
        <p:pic>
          <p:nvPicPr>
            <p:cNvPr id="8" name="Picture 7" descr="IM90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07510" y="88106"/>
              <a:ext cx="1219200" cy="1219200"/>
            </a:xfrm>
            <a:prstGeom prst="rect">
              <a:avLst/>
            </a:prstGeom>
          </p:spPr>
        </p:pic>
        <p:pic>
          <p:nvPicPr>
            <p:cNvPr id="9" name="Picture 8" descr="IM110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566670" y="88106"/>
              <a:ext cx="1219200" cy="1219200"/>
            </a:xfrm>
            <a:prstGeom prst="rect">
              <a:avLst/>
            </a:prstGeom>
          </p:spPr>
        </p:pic>
        <p:pic>
          <p:nvPicPr>
            <p:cNvPr id="10" name="Picture 9" descr="IM130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430766" y="1018"/>
              <a:ext cx="1219200" cy="1219200"/>
            </a:xfrm>
            <a:prstGeom prst="rect">
              <a:avLst/>
            </a:prstGeom>
          </p:spPr>
        </p:pic>
        <p:pic>
          <p:nvPicPr>
            <p:cNvPr id="11" name="Picture 10" descr="IM150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423592" y="1020"/>
              <a:ext cx="1219200" cy="1219200"/>
            </a:xfrm>
            <a:prstGeom prst="rect">
              <a:avLst/>
            </a:prstGeom>
          </p:spPr>
        </p:pic>
        <p:pic>
          <p:nvPicPr>
            <p:cNvPr id="12" name="Picture 11" descr="IM230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4266" y="1096218"/>
              <a:ext cx="1219200" cy="1219200"/>
            </a:xfrm>
            <a:prstGeom prst="rect">
              <a:avLst/>
            </a:prstGeom>
          </p:spPr>
        </p:pic>
        <p:pic>
          <p:nvPicPr>
            <p:cNvPr id="13" name="Picture 12" descr="IM250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600762" y="1096218"/>
              <a:ext cx="1219200" cy="1219200"/>
            </a:xfrm>
            <a:prstGeom prst="rect">
              <a:avLst/>
            </a:prstGeom>
          </p:spPr>
        </p:pic>
        <p:pic>
          <p:nvPicPr>
            <p:cNvPr id="14" name="Picture 13" descr="IM270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502934" y="1087086"/>
              <a:ext cx="1219200" cy="1219200"/>
            </a:xfrm>
            <a:prstGeom prst="rect">
              <a:avLst/>
            </a:prstGeom>
          </p:spPr>
        </p:pic>
        <p:pic>
          <p:nvPicPr>
            <p:cNvPr id="15" name="Picture 14" descr="IM290.pn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418366" y="1096218"/>
              <a:ext cx="1219200" cy="1219200"/>
            </a:xfrm>
            <a:prstGeom prst="rect">
              <a:avLst/>
            </a:prstGeom>
          </p:spPr>
        </p:pic>
        <p:pic>
          <p:nvPicPr>
            <p:cNvPr id="16" name="Picture 15" descr="IM310.png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313866" y="1096218"/>
              <a:ext cx="1219200" cy="1219200"/>
            </a:xfrm>
            <a:prstGeom prst="rect">
              <a:avLst/>
            </a:prstGeom>
          </p:spPr>
        </p:pic>
        <p:pic>
          <p:nvPicPr>
            <p:cNvPr id="17" name="Picture 16" descr="IM330.png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3042" y="2104330"/>
              <a:ext cx="1219200" cy="1219200"/>
            </a:xfrm>
            <a:prstGeom prst="rect">
              <a:avLst/>
            </a:prstGeom>
          </p:spPr>
        </p:pic>
        <p:pic>
          <p:nvPicPr>
            <p:cNvPr id="18" name="Picture 17" descr="IM350.pn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983674" y="2109266"/>
              <a:ext cx="1219200" cy="1219200"/>
            </a:xfrm>
            <a:prstGeom prst="rect">
              <a:avLst/>
            </a:prstGeom>
          </p:spPr>
        </p:pic>
        <p:pic>
          <p:nvPicPr>
            <p:cNvPr id="19" name="Picture 18" descr="IM370.png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893242" y="2109266"/>
              <a:ext cx="1219200" cy="1219200"/>
            </a:xfrm>
            <a:prstGeom prst="rect">
              <a:avLst/>
            </a:prstGeom>
          </p:spPr>
        </p:pic>
        <p:pic>
          <p:nvPicPr>
            <p:cNvPr id="20" name="Picture 19" descr="IM390.png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766470" y="2109266"/>
              <a:ext cx="1219200" cy="1219200"/>
            </a:xfrm>
            <a:prstGeom prst="rect">
              <a:avLst/>
            </a:prstGeom>
          </p:spPr>
        </p:pic>
        <p:pic>
          <p:nvPicPr>
            <p:cNvPr id="21" name="Picture 24" descr="IM410.png"/>
            <p:cNvPicPr>
              <a:picLocks noChangeAspect="1"/>
            </p:cNvPicPr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665306" y="2109266"/>
              <a:ext cx="1219200" cy="1219200"/>
            </a:xfrm>
            <a:prstGeom prst="rect">
              <a:avLst/>
            </a:prstGeom>
          </p:spPr>
        </p:pic>
        <p:pic>
          <p:nvPicPr>
            <p:cNvPr id="22" name="Picture 21" descr="IM430.png"/>
            <p:cNvPicPr>
              <a:picLocks noChangeAspect="1"/>
            </p:cNvPicPr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571606" y="2109266"/>
              <a:ext cx="1219200" cy="1219200"/>
            </a:xfrm>
            <a:prstGeom prst="rect">
              <a:avLst/>
            </a:prstGeom>
          </p:spPr>
        </p:pic>
        <p:pic>
          <p:nvPicPr>
            <p:cNvPr id="23" name="Picture 22" descr="IM450.png"/>
            <p:cNvPicPr>
              <a:picLocks noChangeAspect="1"/>
            </p:cNvPicPr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430766" y="2104330"/>
              <a:ext cx="1219200" cy="1219200"/>
            </a:xfrm>
            <a:prstGeom prst="rect">
              <a:avLst/>
            </a:prstGeom>
          </p:spPr>
        </p:pic>
        <p:pic>
          <p:nvPicPr>
            <p:cNvPr id="24" name="Picture 23" descr="IM470.png"/>
            <p:cNvPicPr>
              <a:picLocks noChangeAspect="1"/>
            </p:cNvPicPr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315534" y="2109266"/>
              <a:ext cx="1219200" cy="1219200"/>
            </a:xfrm>
            <a:prstGeom prst="rect">
              <a:avLst/>
            </a:prstGeom>
          </p:spPr>
        </p:pic>
        <p:pic>
          <p:nvPicPr>
            <p:cNvPr id="25" name="Picture 24" descr="IM490.png"/>
            <p:cNvPicPr>
              <a:picLocks noChangeAspect="1"/>
            </p:cNvPicPr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99257" y="3117378"/>
              <a:ext cx="1219200" cy="1219200"/>
            </a:xfrm>
            <a:prstGeom prst="rect">
              <a:avLst/>
            </a:prstGeom>
          </p:spPr>
        </p:pic>
        <p:pic>
          <p:nvPicPr>
            <p:cNvPr id="26" name="Picture 25" descr="IM510.png"/>
            <p:cNvPicPr>
              <a:picLocks noChangeAspect="1"/>
            </p:cNvPicPr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966270" y="3112442"/>
              <a:ext cx="1219200" cy="1219200"/>
            </a:xfrm>
            <a:prstGeom prst="rect">
              <a:avLst/>
            </a:prstGeom>
          </p:spPr>
        </p:pic>
        <p:pic>
          <p:nvPicPr>
            <p:cNvPr id="27" name="Picture 26" descr="IM530.png"/>
            <p:cNvPicPr>
              <a:picLocks noChangeAspect="1"/>
            </p:cNvPicPr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860170" y="3112442"/>
              <a:ext cx="1219200" cy="1219200"/>
            </a:xfrm>
            <a:prstGeom prst="rect">
              <a:avLst/>
            </a:prstGeom>
          </p:spPr>
        </p:pic>
        <p:pic>
          <p:nvPicPr>
            <p:cNvPr id="28" name="Picture 27" descr="IM550.png"/>
            <p:cNvPicPr>
              <a:picLocks noChangeAspect="1"/>
            </p:cNvPicPr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766470" y="3117378"/>
              <a:ext cx="1219200" cy="1219200"/>
            </a:xfrm>
            <a:prstGeom prst="rect">
              <a:avLst/>
            </a:prstGeom>
          </p:spPr>
        </p:pic>
        <p:pic>
          <p:nvPicPr>
            <p:cNvPr id="29" name="Picture 28" descr="IM570.png"/>
            <p:cNvPicPr>
              <a:picLocks noChangeAspect="1"/>
            </p:cNvPicPr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630566" y="3117378"/>
              <a:ext cx="1219200" cy="1219200"/>
            </a:xfrm>
            <a:prstGeom prst="rect">
              <a:avLst/>
            </a:prstGeom>
          </p:spPr>
        </p:pic>
        <p:pic>
          <p:nvPicPr>
            <p:cNvPr id="30" name="Picture 29" descr="IM590.png"/>
            <p:cNvPicPr>
              <a:picLocks noChangeAspect="1"/>
            </p:cNvPicPr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549092" y="3117378"/>
              <a:ext cx="1219200" cy="1219200"/>
            </a:xfrm>
            <a:prstGeom prst="rect">
              <a:avLst/>
            </a:prstGeom>
          </p:spPr>
        </p:pic>
        <p:pic>
          <p:nvPicPr>
            <p:cNvPr id="31" name="Picture 30" descr="IM610.png"/>
            <p:cNvPicPr>
              <a:picLocks noChangeAspect="1"/>
            </p:cNvPicPr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467618" y="3112442"/>
              <a:ext cx="1219200" cy="1219200"/>
            </a:xfrm>
            <a:prstGeom prst="rect">
              <a:avLst/>
            </a:prstGeom>
          </p:spPr>
        </p:pic>
        <p:pic>
          <p:nvPicPr>
            <p:cNvPr id="32" name="Picture 31" descr="IM630.png"/>
            <p:cNvPicPr>
              <a:picLocks noChangeAspect="1"/>
            </p:cNvPicPr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6420707" y="3112442"/>
              <a:ext cx="1219200" cy="1219200"/>
            </a:xfrm>
            <a:prstGeom prst="rect">
              <a:avLst/>
            </a:prstGeom>
          </p:spPr>
        </p:pic>
        <p:pic>
          <p:nvPicPr>
            <p:cNvPr id="33" name="Picture 32" descr="IM650.png"/>
            <p:cNvPicPr>
              <a:picLocks noChangeAspect="1"/>
            </p:cNvPicPr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88106" y="4083286"/>
              <a:ext cx="1219200" cy="1219200"/>
            </a:xfrm>
            <a:prstGeom prst="rect">
              <a:avLst/>
            </a:prstGeom>
          </p:spPr>
        </p:pic>
        <p:pic>
          <p:nvPicPr>
            <p:cNvPr id="34" name="Picture 33" descr="IM670.png"/>
            <p:cNvPicPr>
              <a:picLocks noChangeAspect="1"/>
            </p:cNvPicPr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15078" y="4083286"/>
              <a:ext cx="1219200" cy="1219200"/>
            </a:xfrm>
            <a:prstGeom prst="rect">
              <a:avLst/>
            </a:prstGeom>
          </p:spPr>
        </p:pic>
        <p:pic>
          <p:nvPicPr>
            <p:cNvPr id="35" name="Picture 34" descr="IM690.png"/>
            <p:cNvPicPr>
              <a:picLocks noChangeAspect="1"/>
            </p:cNvPicPr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932178" y="4083286"/>
              <a:ext cx="1219200" cy="1219200"/>
            </a:xfrm>
            <a:prstGeom prst="rect">
              <a:avLst/>
            </a:prstGeom>
          </p:spPr>
        </p:pic>
        <p:pic>
          <p:nvPicPr>
            <p:cNvPr id="36" name="Picture 35" descr="IM710.png"/>
            <p:cNvPicPr>
              <a:picLocks noChangeAspect="1"/>
            </p:cNvPicPr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2808674" y="4081618"/>
              <a:ext cx="1219200" cy="1219200"/>
            </a:xfrm>
            <a:prstGeom prst="rect">
              <a:avLst/>
            </a:prstGeom>
          </p:spPr>
        </p:pic>
        <p:pic>
          <p:nvPicPr>
            <p:cNvPr id="37" name="Picture 36" descr="IM730.png"/>
            <p:cNvPicPr>
              <a:picLocks noChangeAspect="1"/>
            </p:cNvPicPr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672770" y="4081618"/>
              <a:ext cx="1219200" cy="1219200"/>
            </a:xfrm>
            <a:prstGeom prst="rect">
              <a:avLst/>
            </a:prstGeom>
          </p:spPr>
        </p:pic>
        <p:pic>
          <p:nvPicPr>
            <p:cNvPr id="38" name="Picture 37" descr="IM750.png"/>
            <p:cNvPicPr>
              <a:picLocks noChangeAspect="1"/>
            </p:cNvPicPr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4557538" y="4081618"/>
              <a:ext cx="1219200" cy="1219200"/>
            </a:xfrm>
            <a:prstGeom prst="rect">
              <a:avLst/>
            </a:prstGeom>
          </p:spPr>
        </p:pic>
        <p:pic>
          <p:nvPicPr>
            <p:cNvPr id="39" name="Picture 38" descr="IM770.png"/>
            <p:cNvPicPr>
              <a:picLocks noChangeAspect="1"/>
            </p:cNvPicPr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5430766" y="4079599"/>
              <a:ext cx="1219200" cy="1219200"/>
            </a:xfrm>
            <a:prstGeom prst="rect">
              <a:avLst/>
            </a:prstGeom>
          </p:spPr>
        </p:pic>
        <p:pic>
          <p:nvPicPr>
            <p:cNvPr id="40" name="Picture 39" descr="IM790.png"/>
            <p:cNvPicPr>
              <a:picLocks noChangeAspect="1"/>
            </p:cNvPicPr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315534" y="4081618"/>
              <a:ext cx="1219200" cy="1219200"/>
            </a:xfrm>
            <a:prstGeom prst="rect">
              <a:avLst/>
            </a:prstGeom>
          </p:spPr>
        </p:pic>
        <p:pic>
          <p:nvPicPr>
            <p:cNvPr id="41" name="Picture 40" descr="IM10.png"/>
            <p:cNvPicPr>
              <a:picLocks noChangeAspect="1"/>
            </p:cNvPicPr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99257" y="82156"/>
              <a:ext cx="1219200" cy="1219200"/>
            </a:xfrm>
            <a:prstGeom prst="rect">
              <a:avLst/>
            </a:prstGeom>
          </p:spPr>
        </p:pic>
        <p:grpSp>
          <p:nvGrpSpPr>
            <p:cNvPr id="42" name="Group 103"/>
            <p:cNvGrpSpPr/>
            <p:nvPr/>
          </p:nvGrpSpPr>
          <p:grpSpPr>
            <a:xfrm>
              <a:off x="-5404" y="3724"/>
              <a:ext cx="7643734" cy="5358396"/>
              <a:chOff x="899592" y="1052736"/>
              <a:chExt cx="7643734" cy="5358396"/>
            </a:xfrm>
          </p:grpSpPr>
          <p:grpSp>
            <p:nvGrpSpPr>
              <p:cNvPr id="46" name="Group 93"/>
              <p:cNvGrpSpPr/>
              <p:nvPr/>
            </p:nvGrpSpPr>
            <p:grpSpPr>
              <a:xfrm>
                <a:off x="899592" y="1052736"/>
                <a:ext cx="7643734" cy="4257604"/>
                <a:chOff x="827584" y="1052736"/>
                <a:chExt cx="7643734" cy="4257604"/>
              </a:xfrm>
            </p:grpSpPr>
            <p:grpSp>
              <p:nvGrpSpPr>
                <p:cNvPr id="56" name="Group 82"/>
                <p:cNvGrpSpPr/>
                <p:nvPr/>
              </p:nvGrpSpPr>
              <p:grpSpPr>
                <a:xfrm>
                  <a:off x="829252" y="1052736"/>
                  <a:ext cx="7642066" cy="3240360"/>
                  <a:chOff x="829252" y="1052736"/>
                  <a:chExt cx="7642066" cy="3240360"/>
                </a:xfrm>
              </p:grpSpPr>
              <p:grpSp>
                <p:nvGrpSpPr>
                  <p:cNvPr id="63" name="Group 72"/>
                  <p:cNvGrpSpPr/>
                  <p:nvPr/>
                </p:nvGrpSpPr>
                <p:grpSpPr>
                  <a:xfrm>
                    <a:off x="832520" y="1052736"/>
                    <a:ext cx="7638798" cy="2230580"/>
                    <a:chOff x="832520" y="1052736"/>
                    <a:chExt cx="7638798" cy="2230580"/>
                  </a:xfrm>
                </p:grpSpPr>
                <p:grpSp>
                  <p:nvGrpSpPr>
                    <p:cNvPr id="73" name="Group 71"/>
                    <p:cNvGrpSpPr/>
                    <p:nvPr/>
                  </p:nvGrpSpPr>
                  <p:grpSpPr>
                    <a:xfrm>
                      <a:off x="832520" y="1052736"/>
                      <a:ext cx="5755704" cy="1220868"/>
                      <a:chOff x="832520" y="1052736"/>
                      <a:chExt cx="5755704" cy="1220868"/>
                    </a:xfrm>
                  </p:grpSpPr>
                  <p:pic>
                    <p:nvPicPr>
                      <p:cNvPr id="80" name="Picture 79" descr="IM10.png"/>
                      <p:cNvPicPr>
                        <a:picLocks noChangeAspect="1"/>
                      </p:cNvPicPr>
                      <p:nvPr/>
                    </p:nvPicPr>
                    <p:blipFill>
                      <a:blip r:embed="rId39" cstate="print"/>
                      <a:stretch>
                        <a:fillRect/>
                      </a:stretch>
                    </p:blipFill>
                    <p:spPr>
                      <a:xfrm>
                        <a:off x="832520" y="1052736"/>
                        <a:ext cx="1219200" cy="1219200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81" name="Picture 80" descr="IM30.png"/>
                      <p:cNvPicPr>
                        <a:picLocks noChangeAspect="1"/>
                      </p:cNvPicPr>
                      <p:nvPr/>
                    </p:nvPicPr>
                    <p:blipFill>
                      <a:blip r:embed="rId3" cstate="print"/>
                      <a:stretch>
                        <a:fillRect/>
                      </a:stretch>
                    </p:blipFill>
                    <p:spPr>
                      <a:xfrm>
                        <a:off x="1749620" y="1052736"/>
                        <a:ext cx="1219200" cy="1219200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82" name="Picture 81" descr="IM50.png"/>
                      <p:cNvPicPr>
                        <a:picLocks noChangeAspect="1"/>
                      </p:cNvPicPr>
                      <p:nvPr/>
                    </p:nvPicPr>
                    <p:blipFill>
                      <a:blip r:embed="rId4" cstate="print"/>
                      <a:stretch>
                        <a:fillRect/>
                      </a:stretch>
                    </p:blipFill>
                    <p:spPr>
                      <a:xfrm>
                        <a:off x="2645188" y="1054404"/>
                        <a:ext cx="1219200" cy="1219200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83" name="Picture 82" descr="IM70.png"/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print"/>
                      <a:stretch>
                        <a:fillRect/>
                      </a:stretch>
                    </p:blipFill>
                    <p:spPr>
                      <a:xfrm>
                        <a:off x="3563888" y="1052736"/>
                        <a:ext cx="1219200" cy="1219200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84" name="Picture 83" descr="IM90.png"/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print"/>
                      <a:stretch>
                        <a:fillRect/>
                      </a:stretch>
                    </p:blipFill>
                    <p:spPr>
                      <a:xfrm>
                        <a:off x="4462724" y="1052736"/>
                        <a:ext cx="1219200" cy="1219200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85" name="Picture 84" descr="IM110.png"/>
                      <p:cNvPicPr>
                        <a:picLocks noChangeAspect="1"/>
                      </p:cNvPicPr>
                      <p:nvPr/>
                    </p:nvPicPr>
                    <p:blipFill>
                      <a:blip r:embed="rId7" cstate="print"/>
                      <a:stretch>
                        <a:fillRect/>
                      </a:stretch>
                    </p:blipFill>
                    <p:spPr>
                      <a:xfrm>
                        <a:off x="5369024" y="1052736"/>
                        <a:ext cx="1219200" cy="1219200"/>
                      </a:xfrm>
                      <a:prstGeom prst="rect">
                        <a:avLst/>
                      </a:prstGeom>
                    </p:spPr>
                  </p:pic>
                </p:grpSp>
                <p:grpSp>
                  <p:nvGrpSpPr>
                    <p:cNvPr id="74" name="Group 70"/>
                    <p:cNvGrpSpPr/>
                    <p:nvPr/>
                  </p:nvGrpSpPr>
                  <p:grpSpPr>
                    <a:xfrm>
                      <a:off x="3635896" y="2060848"/>
                      <a:ext cx="4835422" cy="1222468"/>
                      <a:chOff x="3635896" y="2060848"/>
                      <a:chExt cx="4835422" cy="1222468"/>
                    </a:xfrm>
                  </p:grpSpPr>
                  <p:pic>
                    <p:nvPicPr>
                      <p:cNvPr id="75" name="Picture 74" descr="IM230.png"/>
                      <p:cNvPicPr>
                        <a:picLocks noChangeAspect="1"/>
                      </p:cNvPicPr>
                      <p:nvPr/>
                    </p:nvPicPr>
                    <p:blipFill>
                      <a:blip r:embed="rId10" cstate="print"/>
                      <a:stretch>
                        <a:fillRect/>
                      </a:stretch>
                    </p:blipFill>
                    <p:spPr>
                      <a:xfrm>
                        <a:off x="3635896" y="2062516"/>
                        <a:ext cx="1219200" cy="1219200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76" name="Picture 75" descr="IM250.png"/>
                      <p:cNvPicPr>
                        <a:picLocks noChangeAspect="1"/>
                      </p:cNvPicPr>
                      <p:nvPr/>
                    </p:nvPicPr>
                    <p:blipFill>
                      <a:blip r:embed="rId11" cstate="print"/>
                      <a:stretch>
                        <a:fillRect/>
                      </a:stretch>
                    </p:blipFill>
                    <p:spPr>
                      <a:xfrm>
                        <a:off x="4534732" y="2060848"/>
                        <a:ext cx="1219200" cy="1219200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77" name="Picture 76" descr="IM270.png"/>
                      <p:cNvPicPr>
                        <a:picLocks noChangeAspect="1"/>
                      </p:cNvPicPr>
                      <p:nvPr/>
                    </p:nvPicPr>
                    <p:blipFill>
                      <a:blip r:embed="rId12" cstate="print"/>
                      <a:stretch>
                        <a:fillRect/>
                      </a:stretch>
                    </p:blipFill>
                    <p:spPr>
                      <a:xfrm>
                        <a:off x="5412896" y="2060848"/>
                        <a:ext cx="1219200" cy="1219200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78" name="Picture 77" descr="IM290.png"/>
                      <p:cNvPicPr>
                        <a:picLocks noChangeAspect="1"/>
                      </p:cNvPicPr>
                      <p:nvPr/>
                    </p:nvPicPr>
                    <p:blipFill>
                      <a:blip r:embed="rId13" cstate="print"/>
                      <a:stretch>
                        <a:fillRect/>
                      </a:stretch>
                    </p:blipFill>
                    <p:spPr>
                      <a:xfrm>
                        <a:off x="6305128" y="2064116"/>
                        <a:ext cx="1219200" cy="1219200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79" name="Picture 78" descr="IM310.png"/>
                      <p:cNvPicPr>
                        <a:picLocks noChangeAspect="1"/>
                      </p:cNvPicPr>
                      <p:nvPr/>
                    </p:nvPicPr>
                    <p:blipFill>
                      <a:blip r:embed="rId14" cstate="print"/>
                      <a:stretch>
                        <a:fillRect/>
                      </a:stretch>
                    </p:blipFill>
                    <p:spPr>
                      <a:xfrm>
                        <a:off x="7252118" y="2060848"/>
                        <a:ext cx="1219200" cy="1219200"/>
                      </a:xfrm>
                      <a:prstGeom prst="rect">
                        <a:avLst/>
                      </a:prstGeom>
                    </p:spPr>
                  </p:pic>
                </p:grpSp>
              </p:grpSp>
              <p:grpSp>
                <p:nvGrpSpPr>
                  <p:cNvPr id="64" name="Group 81"/>
                  <p:cNvGrpSpPr/>
                  <p:nvPr/>
                </p:nvGrpSpPr>
                <p:grpSpPr>
                  <a:xfrm>
                    <a:off x="829252" y="3073896"/>
                    <a:ext cx="7642066" cy="1219200"/>
                    <a:chOff x="829252" y="3073896"/>
                    <a:chExt cx="7642066" cy="1219200"/>
                  </a:xfrm>
                </p:grpSpPr>
                <p:pic>
                  <p:nvPicPr>
                    <p:cNvPr id="65" name="Picture 64" descr="IM330.png"/>
                    <p:cNvPicPr>
                      <a:picLocks noChangeAspect="1"/>
                    </p:cNvPicPr>
                    <p:nvPr/>
                  </p:nvPicPr>
                  <p:blipFill>
                    <a:blip r:embed="rId15" cstate="print"/>
                    <a:stretch>
                      <a:fillRect/>
                    </a:stretch>
                  </p:blipFill>
                  <p:spPr>
                    <a:xfrm>
                      <a:off x="829252" y="3073896"/>
                      <a:ext cx="1219200" cy="12192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6" name="Picture 65" descr="IM350.png"/>
                    <p:cNvPicPr>
                      <a:picLocks noChangeAspect="1"/>
                    </p:cNvPicPr>
                    <p:nvPr/>
                  </p:nvPicPr>
                  <p:blipFill>
                    <a:blip r:embed="rId16" cstate="print"/>
                    <a:stretch>
                      <a:fillRect/>
                    </a:stretch>
                  </p:blipFill>
                  <p:spPr>
                    <a:xfrm>
                      <a:off x="1749620" y="3073896"/>
                      <a:ext cx="1219200" cy="12192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7" name="Picture 66" descr="IM370.png"/>
                    <p:cNvPicPr>
                      <a:picLocks noChangeAspect="1"/>
                    </p:cNvPicPr>
                    <p:nvPr/>
                  </p:nvPicPr>
                  <p:blipFill>
                    <a:blip r:embed="rId17" cstate="print"/>
                    <a:stretch>
                      <a:fillRect/>
                    </a:stretch>
                  </p:blipFill>
                  <p:spPr>
                    <a:xfrm>
                      <a:off x="2659256" y="3073896"/>
                      <a:ext cx="1219200" cy="12192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8" name="Picture 67" descr="IM390.png"/>
                    <p:cNvPicPr>
                      <a:picLocks noChangeAspect="1"/>
                    </p:cNvPicPr>
                    <p:nvPr/>
                  </p:nvPicPr>
                  <p:blipFill>
                    <a:blip r:embed="rId18" cstate="print"/>
                    <a:stretch>
                      <a:fillRect/>
                    </a:stretch>
                  </p:blipFill>
                  <p:spPr>
                    <a:xfrm>
                      <a:off x="3579624" y="3073896"/>
                      <a:ext cx="1219200" cy="12192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9" name="Picture 68" descr="IM410.png"/>
                    <p:cNvPicPr>
                      <a:picLocks noChangeAspect="1"/>
                    </p:cNvPicPr>
                    <p:nvPr/>
                  </p:nvPicPr>
                  <p:blipFill>
                    <a:blip r:embed="rId19" cstate="print"/>
                    <a:stretch>
                      <a:fillRect/>
                    </a:stretch>
                  </p:blipFill>
                  <p:spPr>
                    <a:xfrm>
                      <a:off x="4462724" y="3073896"/>
                      <a:ext cx="1219200" cy="12192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70" name="Picture 69" descr="IM430.png"/>
                    <p:cNvPicPr>
                      <a:picLocks noChangeAspect="1"/>
                    </p:cNvPicPr>
                    <p:nvPr/>
                  </p:nvPicPr>
                  <p:blipFill>
                    <a:blip r:embed="rId20" cstate="print"/>
                    <a:stretch>
                      <a:fillRect/>
                    </a:stretch>
                  </p:blipFill>
                  <p:spPr>
                    <a:xfrm>
                      <a:off x="5369024" y="3073896"/>
                      <a:ext cx="1219200" cy="12192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71" name="Picture 70" descr="IM450.png"/>
                    <p:cNvPicPr>
                      <a:picLocks noChangeAspect="1"/>
                    </p:cNvPicPr>
                    <p:nvPr/>
                  </p:nvPicPr>
                  <p:blipFill>
                    <a:blip r:embed="rId21" cstate="print"/>
                    <a:stretch>
                      <a:fillRect/>
                    </a:stretch>
                  </p:blipFill>
                  <p:spPr>
                    <a:xfrm>
                      <a:off x="6309322" y="3073896"/>
                      <a:ext cx="1219200" cy="12192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72" name="Picture 71" descr="IM470.png"/>
                    <p:cNvPicPr>
                      <a:picLocks noChangeAspect="1"/>
                    </p:cNvPicPr>
                    <p:nvPr/>
                  </p:nvPicPr>
                  <p:blipFill>
                    <a:blip r:embed="rId22" cstate="print"/>
                    <a:stretch>
                      <a:fillRect/>
                    </a:stretch>
                  </p:blipFill>
                  <p:spPr>
                    <a:xfrm>
                      <a:off x="7252118" y="3073896"/>
                      <a:ext cx="1219200" cy="1219200"/>
                    </a:xfrm>
                    <a:prstGeom prst="rect">
                      <a:avLst/>
                    </a:prstGeom>
                  </p:spPr>
                </p:pic>
              </p:grpSp>
            </p:grpSp>
            <p:grpSp>
              <p:nvGrpSpPr>
                <p:cNvPr id="57" name="Group 92"/>
                <p:cNvGrpSpPr/>
                <p:nvPr/>
              </p:nvGrpSpPr>
              <p:grpSpPr>
                <a:xfrm>
                  <a:off x="827584" y="4082008"/>
                  <a:ext cx="4819600" cy="1228332"/>
                  <a:chOff x="827584" y="4082008"/>
                  <a:chExt cx="4819600" cy="1228332"/>
                </a:xfrm>
              </p:grpSpPr>
              <p:pic>
                <p:nvPicPr>
                  <p:cNvPr id="58" name="Picture 57" descr="IM490.png"/>
                  <p:cNvPicPr>
                    <a:picLocks noChangeAspect="1"/>
                  </p:cNvPicPr>
                  <p:nvPr/>
                </p:nvPicPr>
                <p:blipFill>
                  <a:blip r:embed="rId23" cstate="print"/>
                  <a:stretch>
                    <a:fillRect/>
                  </a:stretch>
                </p:blipFill>
                <p:spPr>
                  <a:xfrm>
                    <a:off x="827584" y="4082008"/>
                    <a:ext cx="1219200" cy="1219200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 descr="IM510.png"/>
                  <p:cNvPicPr>
                    <a:picLocks noChangeAspect="1"/>
                  </p:cNvPicPr>
                  <p:nvPr/>
                </p:nvPicPr>
                <p:blipFill>
                  <a:blip r:embed="rId24" cstate="print"/>
                  <a:stretch>
                    <a:fillRect/>
                  </a:stretch>
                </p:blipFill>
                <p:spPr>
                  <a:xfrm>
                    <a:off x="1710684" y="4082008"/>
                    <a:ext cx="1219200" cy="1219200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 descr="IM530.png"/>
                  <p:cNvPicPr>
                    <a:picLocks noChangeAspect="1"/>
                  </p:cNvPicPr>
                  <p:nvPr/>
                </p:nvPicPr>
                <p:blipFill>
                  <a:blip r:embed="rId25" cstate="print"/>
                  <a:stretch>
                    <a:fillRect/>
                  </a:stretch>
                </p:blipFill>
                <p:spPr>
                  <a:xfrm>
                    <a:off x="2685724" y="4091140"/>
                    <a:ext cx="1219200" cy="1219200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 descr="IM550.png"/>
                  <p:cNvPicPr>
                    <a:picLocks noChangeAspect="1"/>
                  </p:cNvPicPr>
                  <p:nvPr/>
                </p:nvPicPr>
                <p:blipFill>
                  <a:blip r:embed="rId26" cstate="print"/>
                  <a:stretch>
                    <a:fillRect/>
                  </a:stretch>
                </p:blipFill>
                <p:spPr>
                  <a:xfrm>
                    <a:off x="3563888" y="4082008"/>
                    <a:ext cx="1219200" cy="1219200"/>
                  </a:xfrm>
                  <a:prstGeom prst="rect">
                    <a:avLst/>
                  </a:prstGeom>
                </p:spPr>
              </p:pic>
              <p:pic>
                <p:nvPicPr>
                  <p:cNvPr id="62" name="Picture 61" descr="IM570.png"/>
                  <p:cNvPicPr>
                    <a:picLocks noChangeAspect="1"/>
                  </p:cNvPicPr>
                  <p:nvPr/>
                </p:nvPicPr>
                <p:blipFill>
                  <a:blip r:embed="rId27" cstate="print"/>
                  <a:stretch>
                    <a:fillRect/>
                  </a:stretch>
                </p:blipFill>
                <p:spPr>
                  <a:xfrm>
                    <a:off x="4427984" y="4082008"/>
                    <a:ext cx="1219200" cy="121920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47" name="Group 102"/>
              <p:cNvGrpSpPr/>
              <p:nvPr/>
            </p:nvGrpSpPr>
            <p:grpSpPr>
              <a:xfrm>
                <a:off x="899592" y="5185328"/>
                <a:ext cx="7643580" cy="1225804"/>
                <a:chOff x="899592" y="5185328"/>
                <a:chExt cx="7643580" cy="1225804"/>
              </a:xfrm>
            </p:grpSpPr>
            <p:pic>
              <p:nvPicPr>
                <p:cNvPr id="48" name="Picture 47" descr="IM650.png"/>
                <p:cNvPicPr>
                  <a:picLocks noChangeAspect="1"/>
                </p:cNvPicPr>
                <p:nvPr/>
              </p:nvPicPr>
              <p:blipFill>
                <a:blip r:embed="rId31" cstate="print"/>
                <a:stretch>
                  <a:fillRect/>
                </a:stretch>
              </p:blipFill>
              <p:spPr>
                <a:xfrm>
                  <a:off x="899592" y="5191932"/>
                  <a:ext cx="1219200" cy="1219200"/>
                </a:xfrm>
                <a:prstGeom prst="rect">
                  <a:avLst/>
                </a:prstGeom>
              </p:spPr>
            </p:pic>
            <p:pic>
              <p:nvPicPr>
                <p:cNvPr id="49" name="Picture 48" descr="IM670.png"/>
                <p:cNvPicPr>
                  <a:picLocks noChangeAspect="1"/>
                </p:cNvPicPr>
                <p:nvPr/>
              </p:nvPicPr>
              <p:blipFill>
                <a:blip r:embed="rId32" cstate="print"/>
                <a:stretch>
                  <a:fillRect/>
                </a:stretch>
              </p:blipFill>
              <p:spPr>
                <a:xfrm>
                  <a:off x="1826564" y="5191932"/>
                  <a:ext cx="1219200" cy="1219200"/>
                </a:xfrm>
                <a:prstGeom prst="rect">
                  <a:avLst/>
                </a:prstGeom>
              </p:spPr>
            </p:pic>
            <p:pic>
              <p:nvPicPr>
                <p:cNvPr id="50" name="Picture 49" descr="IM690.png"/>
                <p:cNvPicPr>
                  <a:picLocks noChangeAspect="1"/>
                </p:cNvPicPr>
                <p:nvPr/>
              </p:nvPicPr>
              <p:blipFill>
                <a:blip r:embed="rId33" cstate="print"/>
                <a:stretch>
                  <a:fillRect/>
                </a:stretch>
              </p:blipFill>
              <p:spPr>
                <a:xfrm>
                  <a:off x="2743664" y="5191932"/>
                  <a:ext cx="1219200" cy="1219200"/>
                </a:xfrm>
                <a:prstGeom prst="rect">
                  <a:avLst/>
                </a:prstGeom>
              </p:spPr>
            </p:pic>
            <p:pic>
              <p:nvPicPr>
                <p:cNvPr id="51" name="Picture 50" descr="IM710.png"/>
                <p:cNvPicPr>
                  <a:picLocks noChangeAspect="1"/>
                </p:cNvPicPr>
                <p:nvPr/>
              </p:nvPicPr>
              <p:blipFill>
                <a:blip r:embed="rId34" cstate="print"/>
                <a:stretch>
                  <a:fillRect/>
                </a:stretch>
              </p:blipFill>
              <p:spPr>
                <a:xfrm>
                  <a:off x="3634228" y="5190264"/>
                  <a:ext cx="1219200" cy="1219200"/>
                </a:xfrm>
                <a:prstGeom prst="rect">
                  <a:avLst/>
                </a:prstGeom>
              </p:spPr>
            </p:pic>
            <p:pic>
              <p:nvPicPr>
                <p:cNvPr id="52" name="Picture 51" descr="IM730.png"/>
                <p:cNvPicPr>
                  <a:picLocks noChangeAspect="1"/>
                </p:cNvPicPr>
                <p:nvPr/>
              </p:nvPicPr>
              <p:blipFill>
                <a:blip r:embed="rId35" cstate="print"/>
                <a:stretch>
                  <a:fillRect/>
                </a:stretch>
              </p:blipFill>
              <p:spPr>
                <a:xfrm>
                  <a:off x="4526460" y="5190264"/>
                  <a:ext cx="1219200" cy="1219200"/>
                </a:xfrm>
                <a:prstGeom prst="rect">
                  <a:avLst/>
                </a:prstGeom>
              </p:spPr>
            </p:pic>
            <p:pic>
              <p:nvPicPr>
                <p:cNvPr id="53" name="Picture 52" descr="IM750.png"/>
                <p:cNvPicPr>
                  <a:picLocks noChangeAspect="1"/>
                </p:cNvPicPr>
                <p:nvPr/>
              </p:nvPicPr>
              <p:blipFill>
                <a:blip r:embed="rId36" cstate="print"/>
                <a:stretch>
                  <a:fillRect/>
                </a:stretch>
              </p:blipFill>
              <p:spPr>
                <a:xfrm>
                  <a:off x="5439364" y="5190264"/>
                  <a:ext cx="1219200" cy="1219200"/>
                </a:xfrm>
                <a:prstGeom prst="rect">
                  <a:avLst/>
                </a:prstGeom>
              </p:spPr>
            </p:pic>
            <p:pic>
              <p:nvPicPr>
                <p:cNvPr id="54" name="Picture 53" descr="IM770.png"/>
                <p:cNvPicPr>
                  <a:picLocks noChangeAspect="1"/>
                </p:cNvPicPr>
                <p:nvPr/>
              </p:nvPicPr>
              <p:blipFill>
                <a:blip r:embed="rId37" cstate="print"/>
                <a:stretch>
                  <a:fillRect/>
                </a:stretch>
              </p:blipFill>
              <p:spPr>
                <a:xfrm>
                  <a:off x="6382932" y="5185328"/>
                  <a:ext cx="1219200" cy="1219200"/>
                </a:xfrm>
                <a:prstGeom prst="rect">
                  <a:avLst/>
                </a:prstGeom>
              </p:spPr>
            </p:pic>
            <p:pic>
              <p:nvPicPr>
                <p:cNvPr id="55" name="Picture 54" descr="IM790.png"/>
                <p:cNvPicPr>
                  <a:picLocks noChangeAspect="1"/>
                </p:cNvPicPr>
                <p:nvPr/>
              </p:nvPicPr>
              <p:blipFill>
                <a:blip r:embed="rId38" cstate="print"/>
                <a:stretch>
                  <a:fillRect/>
                </a:stretch>
              </p:blipFill>
              <p:spPr>
                <a:xfrm>
                  <a:off x="7323972" y="5190264"/>
                  <a:ext cx="1219200" cy="1219200"/>
                </a:xfrm>
                <a:prstGeom prst="rect">
                  <a:avLst/>
                </a:prstGeom>
              </p:spPr>
            </p:pic>
          </p:grpSp>
        </p:grpSp>
        <p:pic>
          <p:nvPicPr>
            <p:cNvPr id="43" name="Picture 42" descr="IM170.png"/>
            <p:cNvPicPr>
              <a:picLocks noChangeAspect="1"/>
            </p:cNvPicPr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-4932" y="1020016"/>
              <a:ext cx="1219200" cy="1219200"/>
            </a:xfrm>
            <a:prstGeom prst="rect">
              <a:avLst/>
            </a:prstGeom>
          </p:spPr>
        </p:pic>
        <p:pic>
          <p:nvPicPr>
            <p:cNvPr id="44" name="Picture 43" descr="IM190.png"/>
            <p:cNvPicPr>
              <a:picLocks noChangeAspect="1"/>
            </p:cNvPicPr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947680" y="1030902"/>
              <a:ext cx="1219200" cy="1219200"/>
            </a:xfrm>
            <a:prstGeom prst="rect">
              <a:avLst/>
            </a:prstGeom>
          </p:spPr>
        </p:pic>
        <p:pic>
          <p:nvPicPr>
            <p:cNvPr id="45" name="Picture 44" descr="IM210.png"/>
            <p:cNvPicPr>
              <a:picLocks noChangeAspect="1"/>
            </p:cNvPicPr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1861684" y="1041788"/>
              <a:ext cx="1219200" cy="1219200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685800" y="4709840"/>
            <a:ext cx="304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Central Slices with no motion</a:t>
            </a:r>
            <a:endParaRPr lang="en-US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7" name="TextBox 86"/>
              <p:cNvSpPr txBox="1"/>
              <p:nvPr/>
            </p:nvSpPr>
            <p:spPr>
              <a:xfrm>
                <a:off x="4688004" y="4722122"/>
                <a:ext cx="38862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400" b="0" i="1" baseline="-25000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1400" dirty="0" smtClean="0"/>
                  <a:t> and </a:t>
                </a:r>
                <a14:m>
                  <m:oMath xmlns:m="http://schemas.openxmlformats.org/officeDocument/2006/math">
                    <m:r>
                      <a:rPr lang="en-US" sz="1400" b="0" i="1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400" b="0" i="1" baseline="-25000" dirty="0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sz="1400" dirty="0" smtClean="0"/>
                  <a:t> for no motion.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400" i="1" baseline="-2500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1400" dirty="0"/>
                  <a:t> and </a:t>
                </a:r>
                <a14:m>
                  <m:oMath xmlns:m="http://schemas.openxmlformats.org/officeDocument/2006/math">
                    <m:r>
                      <a:rPr lang="en-US" sz="1400" i="1" dirty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400" i="1" baseline="-25000" dirty="0">
                        <a:latin typeface="Cambria Math" panose="02040503050406030204" pitchFamily="18" charset="0"/>
                      </a:rPr>
                      <m:t>2 </m:t>
                    </m:r>
                  </m:oMath>
                </a14:m>
                <a:r>
                  <a:rPr lang="en-US" sz="1400" dirty="0" smtClean="0"/>
                  <a:t>are shown in red and blue colors respectively</a:t>
                </a:r>
                <a:endParaRPr lang="en-US" sz="1400" dirty="0"/>
              </a:p>
            </p:txBody>
          </p:sp>
        </mc:Choice>
        <mc:Fallback xmlns="">
          <p:sp>
            <p:nvSpPr>
              <p:cNvPr id="87" name="TextBox 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8004" y="4722122"/>
                <a:ext cx="3886200" cy="523220"/>
              </a:xfrm>
              <a:prstGeom prst="rect">
                <a:avLst/>
              </a:prstGeom>
              <a:blipFill rotWithShape="0">
                <a:blip r:embed="rId43"/>
                <a:stretch>
                  <a:fillRect t="-2353" b="-11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1" name="Group 90"/>
          <p:cNvGrpSpPr/>
          <p:nvPr/>
        </p:nvGrpSpPr>
        <p:grpSpPr>
          <a:xfrm>
            <a:off x="685800" y="5638800"/>
            <a:ext cx="8001000" cy="646331"/>
            <a:chOff x="685800" y="6096000"/>
            <a:chExt cx="8001000" cy="646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8" name="TextBox 87"/>
                <p:cNvSpPr txBox="1"/>
                <p:nvPr/>
              </p:nvSpPr>
              <p:spPr>
                <a:xfrm>
                  <a:off x="685800" y="6096000"/>
                  <a:ext cx="800100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buFont typeface="Arial" panose="020B0604020202020204" pitchFamily="34" charset="0"/>
                    <a:buChar char="•"/>
                  </a:pPr>
                  <a14:m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b="0" i="1" baseline="-2500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)&gt;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  <m:r>
                        <a:rPr lang="en-US" b="0" i="1" baseline="-2500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a14:m>
                  <a:r>
                    <a:rPr lang="en-US" dirty="0" smtClean="0"/>
                    <a:t> and </a:t>
                  </a:r>
                  <a14:m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b="0" i="1" baseline="-25000" smtClean="0">
                          <a:latin typeface="Cambria Math" panose="02040503050406030204" pitchFamily="18" charset="0"/>
                        </a:rPr>
                        <m:t>2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a14:m>
                  <a:r>
                    <a:rPr lang="en-US" b="0" dirty="0" smtClean="0"/>
                    <a:t>                 Presence of noise</a:t>
                  </a: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14:m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b="0" i="1" baseline="-25000" smtClean="0">
                          <a:latin typeface="Cambria Math" panose="02040503050406030204" pitchFamily="18" charset="0"/>
                        </a:rPr>
                        <m:t>2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b="0" i="1" baseline="-2500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a14:m>
                  <a:r>
                    <a:rPr lang="en-US" dirty="0" smtClean="0"/>
                    <a:t>                                           Presence of bolus</a:t>
                  </a:r>
                  <a:endParaRPr lang="en-US" dirty="0"/>
                </a:p>
              </p:txBody>
            </p:sp>
          </mc:Choice>
          <mc:Fallback xmlns="">
            <p:sp>
              <p:nvSpPr>
                <p:cNvPr id="88" name="TextBox 8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5800" y="6096000"/>
                  <a:ext cx="8001000" cy="646331"/>
                </a:xfrm>
                <a:prstGeom prst="rect">
                  <a:avLst/>
                </a:prstGeom>
                <a:blipFill rotWithShape="0">
                  <a:blip r:embed="rId44"/>
                  <a:stretch>
                    <a:fillRect l="-534" t="-4717" b="-1415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9" name="Right Arrow 88"/>
            <p:cNvSpPr/>
            <p:nvPr/>
          </p:nvSpPr>
          <p:spPr>
            <a:xfrm>
              <a:off x="3925995" y="6248400"/>
              <a:ext cx="536141" cy="762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ight Arrow 89"/>
            <p:cNvSpPr/>
            <p:nvPr/>
          </p:nvSpPr>
          <p:spPr>
            <a:xfrm>
              <a:off x="3913496" y="6553200"/>
              <a:ext cx="536141" cy="762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5217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1407536"/>
            <a:ext cx="4145280" cy="3108960"/>
          </a:xfrm>
          <a:prstGeom prst="rect">
            <a:avLst/>
          </a:prstGeom>
        </p:spPr>
      </p:pic>
      <p:grpSp>
        <p:nvGrpSpPr>
          <p:cNvPr id="86" name="Group 85"/>
          <p:cNvGrpSpPr>
            <a:grpSpLocks noChangeAspect="1"/>
          </p:cNvGrpSpPr>
          <p:nvPr/>
        </p:nvGrpSpPr>
        <p:grpSpPr>
          <a:xfrm>
            <a:off x="495778" y="1630680"/>
            <a:ext cx="3783028" cy="2651760"/>
            <a:chOff x="-5404" y="1018"/>
            <a:chExt cx="7648196" cy="5361102"/>
          </a:xfrm>
        </p:grpSpPr>
        <p:pic>
          <p:nvPicPr>
            <p:cNvPr id="87" name="Picture 4" descr="IM30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88678" y="88106"/>
              <a:ext cx="1219200" cy="1219200"/>
            </a:xfrm>
            <a:prstGeom prst="rect">
              <a:avLst/>
            </a:prstGeom>
          </p:spPr>
        </p:pic>
        <p:pic>
          <p:nvPicPr>
            <p:cNvPr id="88" name="Picture 5" descr="IM50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02374" y="88106"/>
              <a:ext cx="1219200" cy="1219200"/>
            </a:xfrm>
            <a:prstGeom prst="rect">
              <a:avLst/>
            </a:prstGeom>
          </p:spPr>
        </p:pic>
        <p:pic>
          <p:nvPicPr>
            <p:cNvPr id="89" name="Picture 6" descr="IM70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94606" y="88106"/>
              <a:ext cx="1219200" cy="1219200"/>
            </a:xfrm>
            <a:prstGeom prst="rect">
              <a:avLst/>
            </a:prstGeom>
          </p:spPr>
        </p:pic>
        <p:pic>
          <p:nvPicPr>
            <p:cNvPr id="90" name="Picture 7" descr="IM90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07510" y="88106"/>
              <a:ext cx="1219200" cy="1219200"/>
            </a:xfrm>
            <a:prstGeom prst="rect">
              <a:avLst/>
            </a:prstGeom>
          </p:spPr>
        </p:pic>
        <p:pic>
          <p:nvPicPr>
            <p:cNvPr id="91" name="Picture 8" descr="IM110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566670" y="88106"/>
              <a:ext cx="1219200" cy="1219200"/>
            </a:xfrm>
            <a:prstGeom prst="rect">
              <a:avLst/>
            </a:prstGeom>
          </p:spPr>
        </p:pic>
        <p:pic>
          <p:nvPicPr>
            <p:cNvPr id="92" name="Picture 9" descr="IM130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430766" y="1018"/>
              <a:ext cx="1219200" cy="1219200"/>
            </a:xfrm>
            <a:prstGeom prst="rect">
              <a:avLst/>
            </a:prstGeom>
          </p:spPr>
        </p:pic>
        <p:pic>
          <p:nvPicPr>
            <p:cNvPr id="93" name="Picture 10" descr="IM150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423592" y="1020"/>
              <a:ext cx="1219200" cy="1219200"/>
            </a:xfrm>
            <a:prstGeom prst="rect">
              <a:avLst/>
            </a:prstGeom>
          </p:spPr>
        </p:pic>
        <p:pic>
          <p:nvPicPr>
            <p:cNvPr id="94" name="Picture 93" descr="IM330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3042" y="2104330"/>
              <a:ext cx="1219200" cy="1219200"/>
            </a:xfrm>
            <a:prstGeom prst="rect">
              <a:avLst/>
            </a:prstGeom>
          </p:spPr>
        </p:pic>
        <p:pic>
          <p:nvPicPr>
            <p:cNvPr id="95" name="Picture 94" descr="IM350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83674" y="2109266"/>
              <a:ext cx="1219200" cy="1219200"/>
            </a:xfrm>
            <a:prstGeom prst="rect">
              <a:avLst/>
            </a:prstGeom>
          </p:spPr>
        </p:pic>
        <p:pic>
          <p:nvPicPr>
            <p:cNvPr id="96" name="Picture 95" descr="IM370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93242" y="2109266"/>
              <a:ext cx="1219200" cy="1219200"/>
            </a:xfrm>
            <a:prstGeom prst="rect">
              <a:avLst/>
            </a:prstGeom>
          </p:spPr>
        </p:pic>
        <p:pic>
          <p:nvPicPr>
            <p:cNvPr id="97" name="Picture 96" descr="IM390.pn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766470" y="2109266"/>
              <a:ext cx="1219200" cy="1219200"/>
            </a:xfrm>
            <a:prstGeom prst="rect">
              <a:avLst/>
            </a:prstGeom>
          </p:spPr>
        </p:pic>
        <p:pic>
          <p:nvPicPr>
            <p:cNvPr id="98" name="Picture 24" descr="IM410.png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665306" y="2109266"/>
              <a:ext cx="1219200" cy="1219200"/>
            </a:xfrm>
            <a:prstGeom prst="rect">
              <a:avLst/>
            </a:prstGeom>
          </p:spPr>
        </p:pic>
        <p:pic>
          <p:nvPicPr>
            <p:cNvPr id="99" name="Picture 98" descr="IM430.png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571606" y="2109266"/>
              <a:ext cx="1219200" cy="1219200"/>
            </a:xfrm>
            <a:prstGeom prst="rect">
              <a:avLst/>
            </a:prstGeom>
          </p:spPr>
        </p:pic>
        <p:pic>
          <p:nvPicPr>
            <p:cNvPr id="100" name="Picture 99" descr="IM450.pn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430766" y="2104330"/>
              <a:ext cx="1219200" cy="1219200"/>
            </a:xfrm>
            <a:prstGeom prst="rect">
              <a:avLst/>
            </a:prstGeom>
          </p:spPr>
        </p:pic>
        <p:pic>
          <p:nvPicPr>
            <p:cNvPr id="101" name="Picture 100" descr="IM470.png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315534" y="2109266"/>
              <a:ext cx="1219200" cy="1219200"/>
            </a:xfrm>
            <a:prstGeom prst="rect">
              <a:avLst/>
            </a:prstGeom>
          </p:spPr>
        </p:pic>
        <p:pic>
          <p:nvPicPr>
            <p:cNvPr id="102" name="Picture 101" descr="IM490.png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9257" y="3117378"/>
              <a:ext cx="1219200" cy="1219200"/>
            </a:xfrm>
            <a:prstGeom prst="rect">
              <a:avLst/>
            </a:prstGeom>
          </p:spPr>
        </p:pic>
        <p:pic>
          <p:nvPicPr>
            <p:cNvPr id="103" name="Picture 102" descr="IM510.png"/>
            <p:cNvPicPr>
              <a:picLocks noChangeAspect="1"/>
            </p:cNvPicPr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66270" y="3112442"/>
              <a:ext cx="1219200" cy="1219200"/>
            </a:xfrm>
            <a:prstGeom prst="rect">
              <a:avLst/>
            </a:prstGeom>
          </p:spPr>
        </p:pic>
        <p:pic>
          <p:nvPicPr>
            <p:cNvPr id="104" name="Picture 103" descr="IM530.png"/>
            <p:cNvPicPr>
              <a:picLocks noChangeAspect="1"/>
            </p:cNvPicPr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60170" y="3112442"/>
              <a:ext cx="1219200" cy="1219200"/>
            </a:xfrm>
            <a:prstGeom prst="rect">
              <a:avLst/>
            </a:prstGeom>
          </p:spPr>
        </p:pic>
        <p:pic>
          <p:nvPicPr>
            <p:cNvPr id="105" name="Picture 104" descr="IM550.png"/>
            <p:cNvPicPr>
              <a:picLocks noChangeAspect="1"/>
            </p:cNvPicPr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766470" y="3117378"/>
              <a:ext cx="1219200" cy="1219200"/>
            </a:xfrm>
            <a:prstGeom prst="rect">
              <a:avLst/>
            </a:prstGeom>
          </p:spPr>
        </p:pic>
        <p:pic>
          <p:nvPicPr>
            <p:cNvPr id="106" name="Picture 105" descr="IM570.png"/>
            <p:cNvPicPr>
              <a:picLocks noChangeAspect="1"/>
            </p:cNvPicPr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630566" y="3117378"/>
              <a:ext cx="1219200" cy="1219200"/>
            </a:xfrm>
            <a:prstGeom prst="rect">
              <a:avLst/>
            </a:prstGeom>
          </p:spPr>
        </p:pic>
        <p:pic>
          <p:nvPicPr>
            <p:cNvPr id="107" name="Picture 106" descr="IM590.png"/>
            <p:cNvPicPr>
              <a:picLocks noChangeAspect="1"/>
            </p:cNvPicPr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549092" y="3117378"/>
              <a:ext cx="1219200" cy="1219200"/>
            </a:xfrm>
            <a:prstGeom prst="rect">
              <a:avLst/>
            </a:prstGeom>
          </p:spPr>
        </p:pic>
        <p:pic>
          <p:nvPicPr>
            <p:cNvPr id="108" name="Picture 107" descr="IM610.png"/>
            <p:cNvPicPr>
              <a:picLocks noChangeAspect="1"/>
            </p:cNvPicPr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467618" y="3112442"/>
              <a:ext cx="1219200" cy="1219200"/>
            </a:xfrm>
            <a:prstGeom prst="rect">
              <a:avLst/>
            </a:prstGeom>
          </p:spPr>
        </p:pic>
        <p:pic>
          <p:nvPicPr>
            <p:cNvPr id="109" name="Picture 108" descr="IM630.png"/>
            <p:cNvPicPr>
              <a:picLocks noChangeAspect="1"/>
            </p:cNvPicPr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420707" y="3112442"/>
              <a:ext cx="1219200" cy="1219200"/>
            </a:xfrm>
            <a:prstGeom prst="rect">
              <a:avLst/>
            </a:prstGeom>
          </p:spPr>
        </p:pic>
        <p:pic>
          <p:nvPicPr>
            <p:cNvPr id="110" name="Picture 109" descr="IM650.png"/>
            <p:cNvPicPr>
              <a:picLocks noChangeAspect="1"/>
            </p:cNvPicPr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88106" y="4083286"/>
              <a:ext cx="1219200" cy="1219200"/>
            </a:xfrm>
            <a:prstGeom prst="rect">
              <a:avLst/>
            </a:prstGeom>
          </p:spPr>
        </p:pic>
        <p:pic>
          <p:nvPicPr>
            <p:cNvPr id="111" name="Picture 110" descr="IM670.png"/>
            <p:cNvPicPr>
              <a:picLocks noChangeAspect="1"/>
            </p:cNvPicPr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015078" y="4083286"/>
              <a:ext cx="1219200" cy="1219200"/>
            </a:xfrm>
            <a:prstGeom prst="rect">
              <a:avLst/>
            </a:prstGeom>
          </p:spPr>
        </p:pic>
        <p:pic>
          <p:nvPicPr>
            <p:cNvPr id="112" name="Picture 111" descr="IM690.png"/>
            <p:cNvPicPr>
              <a:picLocks noChangeAspect="1"/>
            </p:cNvPicPr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932178" y="4083286"/>
              <a:ext cx="1219200" cy="1219200"/>
            </a:xfrm>
            <a:prstGeom prst="rect">
              <a:avLst/>
            </a:prstGeom>
          </p:spPr>
        </p:pic>
        <p:pic>
          <p:nvPicPr>
            <p:cNvPr id="113" name="Picture 112" descr="IM710.png"/>
            <p:cNvPicPr>
              <a:picLocks noChangeAspect="1"/>
            </p:cNvPicPr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808674" y="4081618"/>
              <a:ext cx="1219200" cy="1219200"/>
            </a:xfrm>
            <a:prstGeom prst="rect">
              <a:avLst/>
            </a:prstGeom>
          </p:spPr>
        </p:pic>
        <p:pic>
          <p:nvPicPr>
            <p:cNvPr id="114" name="Picture 113" descr="IM730.png"/>
            <p:cNvPicPr>
              <a:picLocks noChangeAspect="1"/>
            </p:cNvPicPr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672770" y="4081618"/>
              <a:ext cx="1219200" cy="1219200"/>
            </a:xfrm>
            <a:prstGeom prst="rect">
              <a:avLst/>
            </a:prstGeom>
          </p:spPr>
        </p:pic>
        <p:pic>
          <p:nvPicPr>
            <p:cNvPr id="115" name="Picture 114" descr="IM750.png"/>
            <p:cNvPicPr>
              <a:picLocks noChangeAspect="1"/>
            </p:cNvPicPr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557538" y="4081618"/>
              <a:ext cx="1219200" cy="1219200"/>
            </a:xfrm>
            <a:prstGeom prst="rect">
              <a:avLst/>
            </a:prstGeom>
          </p:spPr>
        </p:pic>
        <p:pic>
          <p:nvPicPr>
            <p:cNvPr id="116" name="Picture 115" descr="IM770.png"/>
            <p:cNvPicPr>
              <a:picLocks noChangeAspect="1"/>
            </p:cNvPicPr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5430766" y="4079599"/>
              <a:ext cx="1219200" cy="1219200"/>
            </a:xfrm>
            <a:prstGeom prst="rect">
              <a:avLst/>
            </a:prstGeom>
          </p:spPr>
        </p:pic>
        <p:pic>
          <p:nvPicPr>
            <p:cNvPr id="117" name="Picture 116" descr="IM790.png"/>
            <p:cNvPicPr>
              <a:picLocks noChangeAspect="1"/>
            </p:cNvPicPr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6315534" y="4081618"/>
              <a:ext cx="1219200" cy="1219200"/>
            </a:xfrm>
            <a:prstGeom prst="rect">
              <a:avLst/>
            </a:prstGeom>
          </p:spPr>
        </p:pic>
        <p:pic>
          <p:nvPicPr>
            <p:cNvPr id="118" name="Picture 117" descr="IM10.png"/>
            <p:cNvPicPr>
              <a:picLocks noChangeAspect="1"/>
            </p:cNvPicPr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99257" y="82156"/>
              <a:ext cx="1219200" cy="1219200"/>
            </a:xfrm>
            <a:prstGeom prst="rect">
              <a:avLst/>
            </a:prstGeom>
          </p:spPr>
        </p:pic>
        <p:grpSp>
          <p:nvGrpSpPr>
            <p:cNvPr id="119" name="Group 103"/>
            <p:cNvGrpSpPr/>
            <p:nvPr/>
          </p:nvGrpSpPr>
          <p:grpSpPr>
            <a:xfrm>
              <a:off x="-5404" y="3724"/>
              <a:ext cx="7643734" cy="5358396"/>
              <a:chOff x="899592" y="1052736"/>
              <a:chExt cx="7643734" cy="5358396"/>
            </a:xfrm>
          </p:grpSpPr>
          <p:grpSp>
            <p:nvGrpSpPr>
              <p:cNvPr id="129" name="Group 93"/>
              <p:cNvGrpSpPr/>
              <p:nvPr/>
            </p:nvGrpSpPr>
            <p:grpSpPr>
              <a:xfrm>
                <a:off x="899592" y="1052736"/>
                <a:ext cx="7643734" cy="4257604"/>
                <a:chOff x="827584" y="1052736"/>
                <a:chExt cx="7643734" cy="4257604"/>
              </a:xfrm>
            </p:grpSpPr>
            <p:grpSp>
              <p:nvGrpSpPr>
                <p:cNvPr id="139" name="Group 82"/>
                <p:cNvGrpSpPr/>
                <p:nvPr/>
              </p:nvGrpSpPr>
              <p:grpSpPr>
                <a:xfrm>
                  <a:off x="829252" y="1052736"/>
                  <a:ext cx="7642066" cy="3240360"/>
                  <a:chOff x="829252" y="1052736"/>
                  <a:chExt cx="7642066" cy="3240360"/>
                </a:xfrm>
              </p:grpSpPr>
              <p:grpSp>
                <p:nvGrpSpPr>
                  <p:cNvPr id="146" name="Group 71"/>
                  <p:cNvGrpSpPr/>
                  <p:nvPr/>
                </p:nvGrpSpPr>
                <p:grpSpPr>
                  <a:xfrm>
                    <a:off x="832520" y="1052736"/>
                    <a:ext cx="5755704" cy="1220868"/>
                    <a:chOff x="832520" y="1052736"/>
                    <a:chExt cx="5755704" cy="1220868"/>
                  </a:xfrm>
                </p:grpSpPr>
                <p:pic>
                  <p:nvPicPr>
                    <p:cNvPr id="156" name="Picture 155" descr="IM10.png"/>
                    <p:cNvPicPr>
                      <a:picLocks noChangeAspect="1"/>
                    </p:cNvPicPr>
                    <p:nvPr/>
                  </p:nvPicPr>
                  <p:blipFill>
                    <a:blip r:embed="rId34" cstate="print"/>
                    <a:stretch>
                      <a:fillRect/>
                    </a:stretch>
                  </p:blipFill>
                  <p:spPr>
                    <a:xfrm>
                      <a:off x="832520" y="1052736"/>
                      <a:ext cx="1219200" cy="12192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57" name="Picture 156" descr="IM30.png"/>
                    <p:cNvPicPr>
                      <a:picLocks noChangeAspect="1"/>
                    </p:cNvPicPr>
                    <p:nvPr/>
                  </p:nvPicPr>
                  <p:blipFill>
                    <a:blip r:embed="rId3" cstate="print"/>
                    <a:stretch>
                      <a:fillRect/>
                    </a:stretch>
                  </p:blipFill>
                  <p:spPr>
                    <a:xfrm>
                      <a:off x="1749620" y="1052736"/>
                      <a:ext cx="1219200" cy="12192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58" name="Picture 157" descr="IM50.png"/>
                    <p:cNvPicPr>
                      <a:picLocks noChangeAspect="1"/>
                    </p:cNvPicPr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2645188" y="1054404"/>
                      <a:ext cx="1219200" cy="12192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59" name="Picture 158" descr="IM70.png"/>
                    <p:cNvPicPr>
                      <a:picLocks noChangeAspect="1"/>
                    </p:cNvPicPr>
                    <p:nvPr/>
                  </p:nvPicPr>
                  <p:blipFill>
                    <a:blip r:embed="rId5" cstate="print"/>
                    <a:stretch>
                      <a:fillRect/>
                    </a:stretch>
                  </p:blipFill>
                  <p:spPr>
                    <a:xfrm>
                      <a:off x="3563888" y="1052736"/>
                      <a:ext cx="1219200" cy="12192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60" name="Picture 159" descr="IM90.png"/>
                    <p:cNvPicPr>
                      <a:picLocks noChangeAspect="1"/>
                    </p:cNvPicPr>
                    <p:nvPr/>
                  </p:nvPicPr>
                  <p:blipFill>
                    <a:blip r:embed="rId6" cstate="print"/>
                    <a:stretch>
                      <a:fillRect/>
                    </a:stretch>
                  </p:blipFill>
                  <p:spPr>
                    <a:xfrm>
                      <a:off x="4462724" y="1052736"/>
                      <a:ext cx="1219200" cy="12192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61" name="Picture 160" descr="IM110.png"/>
                    <p:cNvPicPr>
                      <a:picLocks noChangeAspect="1"/>
                    </p:cNvPicPr>
                    <p:nvPr/>
                  </p:nvPicPr>
                  <p:blipFill>
                    <a:blip r:embed="rId7" cstate="print"/>
                    <a:stretch>
                      <a:fillRect/>
                    </a:stretch>
                  </p:blipFill>
                  <p:spPr>
                    <a:xfrm>
                      <a:off x="5369024" y="1052736"/>
                      <a:ext cx="1219200" cy="1219200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147" name="Group 81"/>
                  <p:cNvGrpSpPr/>
                  <p:nvPr/>
                </p:nvGrpSpPr>
                <p:grpSpPr>
                  <a:xfrm>
                    <a:off x="829252" y="3073896"/>
                    <a:ext cx="7642066" cy="1219200"/>
                    <a:chOff x="829252" y="3073896"/>
                    <a:chExt cx="7642066" cy="1219200"/>
                  </a:xfrm>
                </p:grpSpPr>
                <p:pic>
                  <p:nvPicPr>
                    <p:cNvPr id="148" name="Picture 147" descr="IM330.png"/>
                    <p:cNvPicPr>
                      <a:picLocks noChangeAspect="1"/>
                    </p:cNvPicPr>
                    <p:nvPr/>
                  </p:nvPicPr>
                  <p:blipFill>
                    <a:blip r:embed="rId10" cstate="print"/>
                    <a:stretch>
                      <a:fillRect/>
                    </a:stretch>
                  </p:blipFill>
                  <p:spPr>
                    <a:xfrm>
                      <a:off x="829252" y="3073896"/>
                      <a:ext cx="1219200" cy="12192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49" name="Picture 148" descr="IM350.png"/>
                    <p:cNvPicPr>
                      <a:picLocks noChangeAspect="1"/>
                    </p:cNvPicPr>
                    <p:nvPr/>
                  </p:nvPicPr>
                  <p:blipFill>
                    <a:blip r:embed="rId11" cstate="print"/>
                    <a:stretch>
                      <a:fillRect/>
                    </a:stretch>
                  </p:blipFill>
                  <p:spPr>
                    <a:xfrm>
                      <a:off x="1749620" y="3073896"/>
                      <a:ext cx="1219200" cy="12192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50" name="Picture 149" descr="IM370.png"/>
                    <p:cNvPicPr>
                      <a:picLocks noChangeAspect="1"/>
                    </p:cNvPicPr>
                    <p:nvPr/>
                  </p:nvPicPr>
                  <p:blipFill>
                    <a:blip r:embed="rId12" cstate="print"/>
                    <a:stretch>
                      <a:fillRect/>
                    </a:stretch>
                  </p:blipFill>
                  <p:spPr>
                    <a:xfrm>
                      <a:off x="2659256" y="3073896"/>
                      <a:ext cx="1219200" cy="12192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51" name="Picture 150" descr="IM390.png"/>
                    <p:cNvPicPr>
                      <a:picLocks noChangeAspect="1"/>
                    </p:cNvPicPr>
                    <p:nvPr/>
                  </p:nvPicPr>
                  <p:blipFill>
                    <a:blip r:embed="rId13" cstate="print"/>
                    <a:stretch>
                      <a:fillRect/>
                    </a:stretch>
                  </p:blipFill>
                  <p:spPr>
                    <a:xfrm>
                      <a:off x="3579624" y="3073896"/>
                      <a:ext cx="1219200" cy="12192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52" name="Picture 151" descr="IM410.png"/>
                    <p:cNvPicPr>
                      <a:picLocks noChangeAspect="1"/>
                    </p:cNvPicPr>
                    <p:nvPr/>
                  </p:nvPicPr>
                  <p:blipFill>
                    <a:blip r:embed="rId14" cstate="print"/>
                    <a:stretch>
                      <a:fillRect/>
                    </a:stretch>
                  </p:blipFill>
                  <p:spPr>
                    <a:xfrm>
                      <a:off x="4462724" y="3073896"/>
                      <a:ext cx="1219200" cy="12192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53" name="Picture 152" descr="IM430.png"/>
                    <p:cNvPicPr>
                      <a:picLocks noChangeAspect="1"/>
                    </p:cNvPicPr>
                    <p:nvPr/>
                  </p:nvPicPr>
                  <p:blipFill>
                    <a:blip r:embed="rId15" cstate="print"/>
                    <a:stretch>
                      <a:fillRect/>
                    </a:stretch>
                  </p:blipFill>
                  <p:spPr>
                    <a:xfrm>
                      <a:off x="5369024" y="3073896"/>
                      <a:ext cx="1219200" cy="12192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54" name="Picture 153" descr="IM450.png"/>
                    <p:cNvPicPr>
                      <a:picLocks noChangeAspect="1"/>
                    </p:cNvPicPr>
                    <p:nvPr/>
                  </p:nvPicPr>
                  <p:blipFill>
                    <a:blip r:embed="rId16" cstate="print"/>
                    <a:stretch>
                      <a:fillRect/>
                    </a:stretch>
                  </p:blipFill>
                  <p:spPr>
                    <a:xfrm>
                      <a:off x="6309322" y="3073896"/>
                      <a:ext cx="1219200" cy="12192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55" name="Picture 154" descr="IM470.png"/>
                    <p:cNvPicPr>
                      <a:picLocks noChangeAspect="1"/>
                    </p:cNvPicPr>
                    <p:nvPr/>
                  </p:nvPicPr>
                  <p:blipFill>
                    <a:blip r:embed="rId17" cstate="print"/>
                    <a:stretch>
                      <a:fillRect/>
                    </a:stretch>
                  </p:blipFill>
                  <p:spPr>
                    <a:xfrm>
                      <a:off x="7252118" y="3073896"/>
                      <a:ext cx="1219200" cy="1219200"/>
                    </a:xfrm>
                    <a:prstGeom prst="rect">
                      <a:avLst/>
                    </a:prstGeom>
                  </p:spPr>
                </p:pic>
              </p:grpSp>
            </p:grpSp>
            <p:grpSp>
              <p:nvGrpSpPr>
                <p:cNvPr id="140" name="Group 92"/>
                <p:cNvGrpSpPr/>
                <p:nvPr/>
              </p:nvGrpSpPr>
              <p:grpSpPr>
                <a:xfrm>
                  <a:off x="827584" y="4082008"/>
                  <a:ext cx="4819600" cy="1228332"/>
                  <a:chOff x="827584" y="4082008"/>
                  <a:chExt cx="4819600" cy="1228332"/>
                </a:xfrm>
              </p:grpSpPr>
              <p:pic>
                <p:nvPicPr>
                  <p:cNvPr id="141" name="Picture 140" descr="IM490.png"/>
                  <p:cNvPicPr>
                    <a:picLocks noChangeAspect="1"/>
                  </p:cNvPicPr>
                  <p:nvPr/>
                </p:nvPicPr>
                <p:blipFill>
                  <a:blip r:embed="rId18" cstate="print"/>
                  <a:stretch>
                    <a:fillRect/>
                  </a:stretch>
                </p:blipFill>
                <p:spPr>
                  <a:xfrm>
                    <a:off x="827584" y="4082008"/>
                    <a:ext cx="1219200" cy="1219200"/>
                  </a:xfrm>
                  <a:prstGeom prst="rect">
                    <a:avLst/>
                  </a:prstGeom>
                </p:spPr>
              </p:pic>
              <p:pic>
                <p:nvPicPr>
                  <p:cNvPr id="142" name="Picture 141" descr="IM510.png"/>
                  <p:cNvPicPr>
                    <a:picLocks noChangeAspect="1"/>
                  </p:cNvPicPr>
                  <p:nvPr/>
                </p:nvPicPr>
                <p:blipFill>
                  <a:blip r:embed="rId19" cstate="print"/>
                  <a:stretch>
                    <a:fillRect/>
                  </a:stretch>
                </p:blipFill>
                <p:spPr>
                  <a:xfrm>
                    <a:off x="1710684" y="4082008"/>
                    <a:ext cx="1219200" cy="1219200"/>
                  </a:xfrm>
                  <a:prstGeom prst="rect">
                    <a:avLst/>
                  </a:prstGeom>
                </p:spPr>
              </p:pic>
              <p:pic>
                <p:nvPicPr>
                  <p:cNvPr id="143" name="Picture 142" descr="IM530.png"/>
                  <p:cNvPicPr>
                    <a:picLocks noChangeAspect="1"/>
                  </p:cNvPicPr>
                  <p:nvPr/>
                </p:nvPicPr>
                <p:blipFill>
                  <a:blip r:embed="rId20" cstate="print"/>
                  <a:stretch>
                    <a:fillRect/>
                  </a:stretch>
                </p:blipFill>
                <p:spPr>
                  <a:xfrm>
                    <a:off x="2685724" y="4091140"/>
                    <a:ext cx="1219200" cy="1219200"/>
                  </a:xfrm>
                  <a:prstGeom prst="rect">
                    <a:avLst/>
                  </a:prstGeom>
                </p:spPr>
              </p:pic>
              <p:pic>
                <p:nvPicPr>
                  <p:cNvPr id="144" name="Picture 143" descr="IM550.png"/>
                  <p:cNvPicPr>
                    <a:picLocks noChangeAspect="1"/>
                  </p:cNvPicPr>
                  <p:nvPr/>
                </p:nvPicPr>
                <p:blipFill>
                  <a:blip r:embed="rId21" cstate="print"/>
                  <a:stretch>
                    <a:fillRect/>
                  </a:stretch>
                </p:blipFill>
                <p:spPr>
                  <a:xfrm>
                    <a:off x="3563888" y="4082008"/>
                    <a:ext cx="1219200" cy="1219200"/>
                  </a:xfrm>
                  <a:prstGeom prst="rect">
                    <a:avLst/>
                  </a:prstGeom>
                </p:spPr>
              </p:pic>
              <p:pic>
                <p:nvPicPr>
                  <p:cNvPr id="145" name="Picture 144" descr="IM570.png"/>
                  <p:cNvPicPr>
                    <a:picLocks noChangeAspect="1"/>
                  </p:cNvPicPr>
                  <p:nvPr/>
                </p:nvPicPr>
                <p:blipFill>
                  <a:blip r:embed="rId22" cstate="print"/>
                  <a:stretch>
                    <a:fillRect/>
                  </a:stretch>
                </p:blipFill>
                <p:spPr>
                  <a:xfrm>
                    <a:off x="4427984" y="4082008"/>
                    <a:ext cx="1219200" cy="121920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30" name="Group 102"/>
              <p:cNvGrpSpPr/>
              <p:nvPr/>
            </p:nvGrpSpPr>
            <p:grpSpPr>
              <a:xfrm>
                <a:off x="899592" y="5185328"/>
                <a:ext cx="7643580" cy="1225804"/>
                <a:chOff x="899592" y="5185328"/>
                <a:chExt cx="7643580" cy="1225804"/>
              </a:xfrm>
            </p:grpSpPr>
            <p:pic>
              <p:nvPicPr>
                <p:cNvPr id="131" name="Picture 130" descr="IM650.png"/>
                <p:cNvPicPr>
                  <a:picLocks noChangeAspect="1"/>
                </p:cNvPicPr>
                <p:nvPr/>
              </p:nvPicPr>
              <p:blipFill>
                <a:blip r:embed="rId26" cstate="print"/>
                <a:stretch>
                  <a:fillRect/>
                </a:stretch>
              </p:blipFill>
              <p:spPr>
                <a:xfrm>
                  <a:off x="899592" y="5191932"/>
                  <a:ext cx="1219200" cy="1219200"/>
                </a:xfrm>
                <a:prstGeom prst="rect">
                  <a:avLst/>
                </a:prstGeom>
              </p:spPr>
            </p:pic>
            <p:pic>
              <p:nvPicPr>
                <p:cNvPr id="132" name="Picture 131" descr="IM670.png"/>
                <p:cNvPicPr>
                  <a:picLocks noChangeAspect="1"/>
                </p:cNvPicPr>
                <p:nvPr/>
              </p:nvPicPr>
              <p:blipFill>
                <a:blip r:embed="rId27" cstate="print"/>
                <a:stretch>
                  <a:fillRect/>
                </a:stretch>
              </p:blipFill>
              <p:spPr>
                <a:xfrm>
                  <a:off x="1826564" y="5191932"/>
                  <a:ext cx="1219200" cy="1219200"/>
                </a:xfrm>
                <a:prstGeom prst="rect">
                  <a:avLst/>
                </a:prstGeom>
              </p:spPr>
            </p:pic>
            <p:pic>
              <p:nvPicPr>
                <p:cNvPr id="133" name="Picture 132" descr="IM690.png"/>
                <p:cNvPicPr>
                  <a:picLocks noChangeAspect="1"/>
                </p:cNvPicPr>
                <p:nvPr/>
              </p:nvPicPr>
              <p:blipFill>
                <a:blip r:embed="rId28" cstate="print"/>
                <a:stretch>
                  <a:fillRect/>
                </a:stretch>
              </p:blipFill>
              <p:spPr>
                <a:xfrm>
                  <a:off x="2743664" y="5191932"/>
                  <a:ext cx="1219200" cy="1219200"/>
                </a:xfrm>
                <a:prstGeom prst="rect">
                  <a:avLst/>
                </a:prstGeom>
              </p:spPr>
            </p:pic>
            <p:pic>
              <p:nvPicPr>
                <p:cNvPr id="134" name="Picture 133" descr="IM710.png"/>
                <p:cNvPicPr>
                  <a:picLocks noChangeAspect="1"/>
                </p:cNvPicPr>
                <p:nvPr/>
              </p:nvPicPr>
              <p:blipFill>
                <a:blip r:embed="rId29" cstate="print"/>
                <a:stretch>
                  <a:fillRect/>
                </a:stretch>
              </p:blipFill>
              <p:spPr>
                <a:xfrm>
                  <a:off x="3634228" y="5190264"/>
                  <a:ext cx="1219200" cy="1219200"/>
                </a:xfrm>
                <a:prstGeom prst="rect">
                  <a:avLst/>
                </a:prstGeom>
              </p:spPr>
            </p:pic>
            <p:pic>
              <p:nvPicPr>
                <p:cNvPr id="135" name="Picture 134" descr="IM730.png"/>
                <p:cNvPicPr>
                  <a:picLocks noChangeAspect="1"/>
                </p:cNvPicPr>
                <p:nvPr/>
              </p:nvPicPr>
              <p:blipFill>
                <a:blip r:embed="rId30" cstate="print"/>
                <a:stretch>
                  <a:fillRect/>
                </a:stretch>
              </p:blipFill>
              <p:spPr>
                <a:xfrm>
                  <a:off x="4526460" y="5190264"/>
                  <a:ext cx="1219200" cy="1219200"/>
                </a:xfrm>
                <a:prstGeom prst="rect">
                  <a:avLst/>
                </a:prstGeom>
              </p:spPr>
            </p:pic>
            <p:pic>
              <p:nvPicPr>
                <p:cNvPr id="136" name="Picture 135" descr="IM750.png"/>
                <p:cNvPicPr>
                  <a:picLocks noChangeAspect="1"/>
                </p:cNvPicPr>
                <p:nvPr/>
              </p:nvPicPr>
              <p:blipFill>
                <a:blip r:embed="rId31" cstate="print"/>
                <a:stretch>
                  <a:fillRect/>
                </a:stretch>
              </p:blipFill>
              <p:spPr>
                <a:xfrm>
                  <a:off x="5439364" y="5190264"/>
                  <a:ext cx="1219200" cy="1219200"/>
                </a:xfrm>
                <a:prstGeom prst="rect">
                  <a:avLst/>
                </a:prstGeom>
              </p:spPr>
            </p:pic>
            <p:pic>
              <p:nvPicPr>
                <p:cNvPr id="137" name="Picture 136" descr="IM770.png"/>
                <p:cNvPicPr>
                  <a:picLocks noChangeAspect="1"/>
                </p:cNvPicPr>
                <p:nvPr/>
              </p:nvPicPr>
              <p:blipFill>
                <a:blip r:embed="rId32" cstate="print"/>
                <a:stretch>
                  <a:fillRect/>
                </a:stretch>
              </p:blipFill>
              <p:spPr>
                <a:xfrm>
                  <a:off x="6382932" y="5185328"/>
                  <a:ext cx="1219200" cy="1219200"/>
                </a:xfrm>
                <a:prstGeom prst="rect">
                  <a:avLst/>
                </a:prstGeom>
              </p:spPr>
            </p:pic>
            <p:pic>
              <p:nvPicPr>
                <p:cNvPr id="138" name="Picture 137" descr="IM790.png"/>
                <p:cNvPicPr>
                  <a:picLocks noChangeAspect="1"/>
                </p:cNvPicPr>
                <p:nvPr/>
              </p:nvPicPr>
              <p:blipFill>
                <a:blip r:embed="rId33" cstate="print"/>
                <a:stretch>
                  <a:fillRect/>
                </a:stretch>
              </p:blipFill>
              <p:spPr>
                <a:xfrm>
                  <a:off x="7323972" y="5190264"/>
                  <a:ext cx="1219200" cy="121920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20" name="Picture 119" descr="IM170.png"/>
            <p:cNvPicPr>
              <a:picLocks noChangeAspect="1"/>
            </p:cNvPicPr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-4932" y="1020016"/>
              <a:ext cx="1219200" cy="1219200"/>
            </a:xfrm>
            <a:prstGeom prst="rect">
              <a:avLst/>
            </a:prstGeom>
          </p:spPr>
        </p:pic>
        <p:pic>
          <p:nvPicPr>
            <p:cNvPr id="121" name="Picture 120" descr="IM190.png"/>
            <p:cNvPicPr>
              <a:picLocks noChangeAspect="1"/>
            </p:cNvPicPr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947680" y="1030902"/>
              <a:ext cx="1219200" cy="1219200"/>
            </a:xfrm>
            <a:prstGeom prst="rect">
              <a:avLst/>
            </a:prstGeom>
          </p:spPr>
        </p:pic>
        <p:pic>
          <p:nvPicPr>
            <p:cNvPr id="122" name="Picture 121" descr="IM210.png"/>
            <p:cNvPicPr>
              <a:picLocks noChangeAspect="1"/>
            </p:cNvPicPr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861684" y="1041788"/>
              <a:ext cx="1219200" cy="1219200"/>
            </a:xfrm>
            <a:prstGeom prst="rect">
              <a:avLst/>
            </a:prstGeom>
          </p:spPr>
        </p:pic>
        <p:pic>
          <p:nvPicPr>
            <p:cNvPr id="123" name="Picture 122" descr="IM230.png"/>
            <p:cNvPicPr>
              <a:picLocks noChangeAspect="1"/>
            </p:cNvPicPr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2755106" y="1002506"/>
              <a:ext cx="1219200" cy="1219200"/>
            </a:xfrm>
            <a:prstGeom prst="rect">
              <a:avLst/>
            </a:prstGeom>
          </p:spPr>
        </p:pic>
        <p:pic>
          <p:nvPicPr>
            <p:cNvPr id="124" name="Picture 123" descr="IM250.png"/>
            <p:cNvPicPr>
              <a:picLocks noChangeAspect="1"/>
            </p:cNvPicPr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611078" y="980734"/>
              <a:ext cx="1219200" cy="1219200"/>
            </a:xfrm>
            <a:prstGeom prst="rect">
              <a:avLst/>
            </a:prstGeom>
          </p:spPr>
        </p:pic>
        <p:pic>
          <p:nvPicPr>
            <p:cNvPr id="125" name="Picture 124" descr="IM270.png"/>
            <p:cNvPicPr>
              <a:picLocks noChangeAspect="1"/>
            </p:cNvPicPr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528374" y="988238"/>
              <a:ext cx="1219200" cy="1219200"/>
            </a:xfrm>
            <a:prstGeom prst="rect">
              <a:avLst/>
            </a:prstGeom>
          </p:spPr>
        </p:pic>
        <p:pic>
          <p:nvPicPr>
            <p:cNvPr id="126" name="Picture 125" descr="IM290.png"/>
            <p:cNvPicPr>
              <a:picLocks noChangeAspect="1"/>
            </p:cNvPicPr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5424508" y="991620"/>
              <a:ext cx="1219200" cy="1219200"/>
            </a:xfrm>
            <a:prstGeom prst="rect">
              <a:avLst/>
            </a:prstGeom>
          </p:spPr>
        </p:pic>
        <p:pic>
          <p:nvPicPr>
            <p:cNvPr id="127" name="Picture 126" descr="IM310.png"/>
            <p:cNvPicPr>
              <a:picLocks noChangeAspect="1"/>
            </p:cNvPicPr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423590" y="969850"/>
              <a:ext cx="1219200" cy="1219200"/>
            </a:xfrm>
            <a:prstGeom prst="rect">
              <a:avLst/>
            </a:prstGeom>
          </p:spPr>
        </p:pic>
        <p:sp>
          <p:nvSpPr>
            <p:cNvPr id="128" name="Rounded Rectangle 127"/>
            <p:cNvSpPr/>
            <p:nvPr/>
          </p:nvSpPr>
          <p:spPr>
            <a:xfrm>
              <a:off x="2940162" y="1111430"/>
              <a:ext cx="4495800" cy="936104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794984" y="4491472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Central Slices with motion in bolus affected slices</a:t>
            </a:r>
            <a:endParaRPr lang="en-US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/>
              <p:cNvSpPr txBox="1"/>
              <p:nvPr/>
            </p:nvSpPr>
            <p:spPr>
              <a:xfrm>
                <a:off x="5090619" y="4503760"/>
                <a:ext cx="3045726" cy="738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400" b="0" i="1" baseline="-25000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1400" dirty="0" smtClean="0"/>
                  <a:t> and </a:t>
                </a:r>
                <a14:m>
                  <m:oMath xmlns:m="http://schemas.openxmlformats.org/officeDocument/2006/math">
                    <m:r>
                      <a:rPr lang="en-US" sz="1400" b="0" i="1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400" b="0" i="1" baseline="-25000" dirty="0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sz="1400" dirty="0" smtClean="0"/>
                  <a:t> for </a:t>
                </a:r>
                <a:r>
                  <a:rPr lang="en-US" sz="1400" dirty="0"/>
                  <a:t>motion in bolus affected </a:t>
                </a:r>
                <a:r>
                  <a:rPr lang="en-US" sz="1400" dirty="0" smtClean="0"/>
                  <a:t>slices.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400" i="1" baseline="-2500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1400" dirty="0"/>
                  <a:t> and </a:t>
                </a:r>
                <a14:m>
                  <m:oMath xmlns:m="http://schemas.openxmlformats.org/officeDocument/2006/math">
                    <m:r>
                      <a:rPr lang="en-US" sz="1400" i="1" dirty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400" i="1" baseline="-25000" dirty="0">
                        <a:latin typeface="Cambria Math" panose="02040503050406030204" pitchFamily="18" charset="0"/>
                      </a:rPr>
                      <m:t>2 </m:t>
                    </m:r>
                  </m:oMath>
                </a14:m>
                <a:r>
                  <a:rPr lang="en-US" sz="1400" dirty="0" smtClean="0"/>
                  <a:t>are shown in red and blue colors respectively</a:t>
                </a:r>
                <a:endParaRPr lang="en-US" sz="1400" dirty="0"/>
              </a:p>
            </p:txBody>
          </p:sp>
        </mc:Choice>
        <mc:Fallback xmlns="">
          <p:sp>
            <p:nvSpPr>
              <p:cNvPr id="81" name="TextBox 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0619" y="4503760"/>
                <a:ext cx="3045726" cy="738657"/>
              </a:xfrm>
              <a:prstGeom prst="rect">
                <a:avLst/>
              </a:prstGeom>
              <a:blipFill rotWithShape="0">
                <a:blip r:embed="rId43"/>
                <a:stretch>
                  <a:fillRect t="-1653" b="-74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3" name="Title 1"/>
          <p:cNvSpPr>
            <a:spLocks noGrp="1"/>
          </p:cNvSpPr>
          <p:nvPr>
            <p:ph type="title"/>
          </p:nvPr>
        </p:nvSpPr>
        <p:spPr>
          <a:xfrm>
            <a:off x="457200" y="479358"/>
            <a:ext cx="8229600" cy="1143000"/>
          </a:xfrm>
        </p:spPr>
        <p:txBody>
          <a:bodyPr>
            <a:normAutofit/>
          </a:bodyPr>
          <a:lstStyle/>
          <a:p>
            <a:r>
              <a:rPr lang="en-IN" sz="4000" b="1" dirty="0" smtClean="0"/>
              <a:t>Case-2: Motion in Bolus Region</a:t>
            </a:r>
            <a:endParaRPr lang="en-US" sz="4000" b="1" dirty="0"/>
          </a:p>
        </p:txBody>
      </p:sp>
      <p:grpSp>
        <p:nvGrpSpPr>
          <p:cNvPr id="168" name="Group 167"/>
          <p:cNvGrpSpPr/>
          <p:nvPr/>
        </p:nvGrpSpPr>
        <p:grpSpPr>
          <a:xfrm>
            <a:off x="586854" y="5513696"/>
            <a:ext cx="8099946" cy="771435"/>
            <a:chOff x="685800" y="6096000"/>
            <a:chExt cx="8001000" cy="646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9" name="TextBox 168"/>
                <p:cNvSpPr txBox="1"/>
                <p:nvPr/>
              </p:nvSpPr>
              <p:spPr>
                <a:xfrm>
                  <a:off x="685800" y="6096000"/>
                  <a:ext cx="800100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buFont typeface="Arial" panose="020B0604020202020204" pitchFamily="34" charset="0"/>
                    <a:buChar char="•"/>
                  </a:pPr>
                  <a14:m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b="0" i="1" baseline="-2500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)≥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  <m:r>
                        <a:rPr lang="en-US" b="0" i="1" baseline="-2500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a14:m>
                  <a:r>
                    <a:rPr lang="en-US" b="0" dirty="0" smtClean="0"/>
                    <a:t>and </a:t>
                  </a:r>
                  <a14:m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b="0" i="1" baseline="-25000" smtClean="0">
                          <a:latin typeface="Cambria Math" panose="02040503050406030204" pitchFamily="18" charset="0"/>
                        </a:rPr>
                        <m:t>2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&gt;0</m:t>
                      </m:r>
                    </m:oMath>
                  </a14:m>
                  <a:r>
                    <a:rPr lang="en-US" b="0" dirty="0" smtClean="0"/>
                    <a:t>                  Presence of motion</a:t>
                  </a: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14:m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b="0" i="1" baseline="-25000" smtClean="0">
                          <a:latin typeface="Cambria Math" panose="02040503050406030204" pitchFamily="18" charset="0"/>
                        </a:rPr>
                        <m:t>2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b="0" i="1" baseline="-2500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a14:m>
                  <a:r>
                    <a:rPr lang="en-US" dirty="0" smtClean="0"/>
                    <a:t>                                           Presence of bolus</a:t>
                  </a:r>
                  <a:endParaRPr lang="en-US" dirty="0"/>
                </a:p>
              </p:txBody>
            </p:sp>
          </mc:Choice>
          <mc:Fallback xmlns="">
            <p:sp>
              <p:nvSpPr>
                <p:cNvPr id="169" name="TextBox 16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5800" y="6096000"/>
                  <a:ext cx="8001000" cy="646331"/>
                </a:xfrm>
                <a:prstGeom prst="rect">
                  <a:avLst/>
                </a:prstGeom>
                <a:blipFill rotWithShape="0">
                  <a:blip r:embed="rId44"/>
                  <a:stretch>
                    <a:fillRect l="-451" t="-393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0" name="Right Arrow 169"/>
            <p:cNvSpPr/>
            <p:nvPr/>
          </p:nvSpPr>
          <p:spPr>
            <a:xfrm>
              <a:off x="3925995" y="6214097"/>
              <a:ext cx="536141" cy="762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Right Arrow 170"/>
            <p:cNvSpPr/>
            <p:nvPr/>
          </p:nvSpPr>
          <p:spPr>
            <a:xfrm>
              <a:off x="3913496" y="6473159"/>
              <a:ext cx="536141" cy="762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2225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040" y="1480784"/>
            <a:ext cx="4145280" cy="3108960"/>
          </a:xfrm>
          <a:prstGeom prst="rect">
            <a:avLst/>
          </a:prstGeom>
        </p:spPr>
      </p:pic>
      <p:grpSp>
        <p:nvGrpSpPr>
          <p:cNvPr id="219" name="Group 218"/>
          <p:cNvGrpSpPr>
            <a:grpSpLocks noChangeAspect="1"/>
          </p:cNvGrpSpPr>
          <p:nvPr/>
        </p:nvGrpSpPr>
        <p:grpSpPr>
          <a:xfrm>
            <a:off x="545852" y="1709384"/>
            <a:ext cx="3777913" cy="2651760"/>
            <a:chOff x="-5404" y="-1548"/>
            <a:chExt cx="7648196" cy="5368353"/>
          </a:xfrm>
        </p:grpSpPr>
        <p:pic>
          <p:nvPicPr>
            <p:cNvPr id="220" name="Picture 219" descr="IM70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11562" y="-1548"/>
              <a:ext cx="1219200" cy="1219200"/>
            </a:xfrm>
            <a:prstGeom prst="rect">
              <a:avLst/>
            </a:prstGeom>
          </p:spPr>
        </p:pic>
        <p:pic>
          <p:nvPicPr>
            <p:cNvPr id="221" name="Picture 220" descr="IM90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24934" y="1022"/>
              <a:ext cx="1219200" cy="1219200"/>
            </a:xfrm>
            <a:prstGeom prst="rect">
              <a:avLst/>
            </a:prstGeom>
          </p:spPr>
        </p:pic>
        <p:pic>
          <p:nvPicPr>
            <p:cNvPr id="222" name="Picture 221" descr="IM110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37092" y="1022"/>
              <a:ext cx="1219200" cy="1219200"/>
            </a:xfrm>
            <a:prstGeom prst="rect">
              <a:avLst/>
            </a:prstGeom>
          </p:spPr>
        </p:pic>
        <p:pic>
          <p:nvPicPr>
            <p:cNvPr id="223" name="Picture 222" descr="IM130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445738" y="-1548"/>
              <a:ext cx="1219200" cy="1219200"/>
            </a:xfrm>
            <a:prstGeom prst="rect">
              <a:avLst/>
            </a:prstGeom>
          </p:spPr>
        </p:pic>
        <p:pic>
          <p:nvPicPr>
            <p:cNvPr id="224" name="Picture 4" descr="IM30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88678" y="88106"/>
              <a:ext cx="1219200" cy="1219200"/>
            </a:xfrm>
            <a:prstGeom prst="rect">
              <a:avLst/>
            </a:prstGeom>
          </p:spPr>
        </p:pic>
        <p:pic>
          <p:nvPicPr>
            <p:cNvPr id="225" name="Picture 10" descr="IM150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423592" y="1020"/>
              <a:ext cx="1219200" cy="1219200"/>
            </a:xfrm>
            <a:prstGeom prst="rect">
              <a:avLst/>
            </a:prstGeom>
          </p:spPr>
        </p:pic>
        <p:pic>
          <p:nvPicPr>
            <p:cNvPr id="226" name="Picture 225" descr="IM330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3042" y="2104330"/>
              <a:ext cx="1219200" cy="1219200"/>
            </a:xfrm>
            <a:prstGeom prst="rect">
              <a:avLst/>
            </a:prstGeom>
          </p:spPr>
        </p:pic>
        <p:pic>
          <p:nvPicPr>
            <p:cNvPr id="227" name="Picture 226" descr="IM350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83674" y="2109266"/>
              <a:ext cx="1219200" cy="1219200"/>
            </a:xfrm>
            <a:prstGeom prst="rect">
              <a:avLst/>
            </a:prstGeom>
          </p:spPr>
        </p:pic>
        <p:pic>
          <p:nvPicPr>
            <p:cNvPr id="228" name="Picture 227" descr="IM370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93242" y="2109266"/>
              <a:ext cx="1219200" cy="1219200"/>
            </a:xfrm>
            <a:prstGeom prst="rect">
              <a:avLst/>
            </a:prstGeom>
          </p:spPr>
        </p:pic>
        <p:pic>
          <p:nvPicPr>
            <p:cNvPr id="229" name="Picture 228" descr="IM390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766470" y="2109266"/>
              <a:ext cx="1219200" cy="1219200"/>
            </a:xfrm>
            <a:prstGeom prst="rect">
              <a:avLst/>
            </a:prstGeom>
          </p:spPr>
        </p:pic>
        <p:pic>
          <p:nvPicPr>
            <p:cNvPr id="230" name="Picture 24" descr="IM410.pn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665306" y="2109266"/>
              <a:ext cx="1219200" cy="1219200"/>
            </a:xfrm>
            <a:prstGeom prst="rect">
              <a:avLst/>
            </a:prstGeom>
          </p:spPr>
        </p:pic>
        <p:pic>
          <p:nvPicPr>
            <p:cNvPr id="231" name="Picture 230" descr="IM430.png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571606" y="2109266"/>
              <a:ext cx="1219200" cy="1219200"/>
            </a:xfrm>
            <a:prstGeom prst="rect">
              <a:avLst/>
            </a:prstGeom>
          </p:spPr>
        </p:pic>
        <p:pic>
          <p:nvPicPr>
            <p:cNvPr id="232" name="Picture 231" descr="IM450.png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30766" y="2104330"/>
              <a:ext cx="1219200" cy="1219200"/>
            </a:xfrm>
            <a:prstGeom prst="rect">
              <a:avLst/>
            </a:prstGeom>
          </p:spPr>
        </p:pic>
        <p:pic>
          <p:nvPicPr>
            <p:cNvPr id="233" name="Picture 232" descr="IM470.pn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315534" y="2109266"/>
              <a:ext cx="1219200" cy="1219200"/>
            </a:xfrm>
            <a:prstGeom prst="rect">
              <a:avLst/>
            </a:prstGeom>
          </p:spPr>
        </p:pic>
        <p:pic>
          <p:nvPicPr>
            <p:cNvPr id="234" name="Picture 233" descr="IM490.png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9257" y="3117378"/>
              <a:ext cx="1219200" cy="1219200"/>
            </a:xfrm>
            <a:prstGeom prst="rect">
              <a:avLst/>
            </a:prstGeom>
          </p:spPr>
        </p:pic>
        <p:pic>
          <p:nvPicPr>
            <p:cNvPr id="235" name="Picture 234" descr="IM510.png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66270" y="3112442"/>
              <a:ext cx="1219200" cy="1219200"/>
            </a:xfrm>
            <a:prstGeom prst="rect">
              <a:avLst/>
            </a:prstGeom>
          </p:spPr>
        </p:pic>
        <p:pic>
          <p:nvPicPr>
            <p:cNvPr id="236" name="Picture 235" descr="IM650.png"/>
            <p:cNvPicPr>
              <a:picLocks noChangeAspect="1"/>
            </p:cNvPicPr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8106" y="4083286"/>
              <a:ext cx="1219200" cy="1219200"/>
            </a:xfrm>
            <a:prstGeom prst="rect">
              <a:avLst/>
            </a:prstGeom>
          </p:spPr>
        </p:pic>
        <p:pic>
          <p:nvPicPr>
            <p:cNvPr id="237" name="Picture 236" descr="IM670.png"/>
            <p:cNvPicPr>
              <a:picLocks noChangeAspect="1"/>
            </p:cNvPicPr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015078" y="4083286"/>
              <a:ext cx="1219200" cy="1219200"/>
            </a:xfrm>
            <a:prstGeom prst="rect">
              <a:avLst/>
            </a:prstGeom>
          </p:spPr>
        </p:pic>
        <p:pic>
          <p:nvPicPr>
            <p:cNvPr id="238" name="Picture 237" descr="IM690.png"/>
            <p:cNvPicPr>
              <a:picLocks noChangeAspect="1"/>
            </p:cNvPicPr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932178" y="4083286"/>
              <a:ext cx="1219200" cy="1219200"/>
            </a:xfrm>
            <a:prstGeom prst="rect">
              <a:avLst/>
            </a:prstGeom>
          </p:spPr>
        </p:pic>
        <p:pic>
          <p:nvPicPr>
            <p:cNvPr id="239" name="Picture 238" descr="IM710.png"/>
            <p:cNvPicPr>
              <a:picLocks noChangeAspect="1"/>
            </p:cNvPicPr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808674" y="4081618"/>
              <a:ext cx="1219200" cy="1219200"/>
            </a:xfrm>
            <a:prstGeom prst="rect">
              <a:avLst/>
            </a:prstGeom>
          </p:spPr>
        </p:pic>
        <p:pic>
          <p:nvPicPr>
            <p:cNvPr id="240" name="Picture 239" descr="IM730.png"/>
            <p:cNvPicPr>
              <a:picLocks noChangeAspect="1"/>
            </p:cNvPicPr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672770" y="4081618"/>
              <a:ext cx="1219200" cy="1219200"/>
            </a:xfrm>
            <a:prstGeom prst="rect">
              <a:avLst/>
            </a:prstGeom>
          </p:spPr>
        </p:pic>
        <p:pic>
          <p:nvPicPr>
            <p:cNvPr id="241" name="Picture 240" descr="IM750.png"/>
            <p:cNvPicPr>
              <a:picLocks noChangeAspect="1"/>
            </p:cNvPicPr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557538" y="4081618"/>
              <a:ext cx="1219200" cy="1219200"/>
            </a:xfrm>
            <a:prstGeom prst="rect">
              <a:avLst/>
            </a:prstGeom>
          </p:spPr>
        </p:pic>
        <p:pic>
          <p:nvPicPr>
            <p:cNvPr id="242" name="Picture 241" descr="IM770.png"/>
            <p:cNvPicPr>
              <a:picLocks noChangeAspect="1"/>
            </p:cNvPicPr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430766" y="4079599"/>
              <a:ext cx="1219200" cy="1219200"/>
            </a:xfrm>
            <a:prstGeom prst="rect">
              <a:avLst/>
            </a:prstGeom>
          </p:spPr>
        </p:pic>
        <p:pic>
          <p:nvPicPr>
            <p:cNvPr id="243" name="Picture 242" descr="IM790.png"/>
            <p:cNvPicPr>
              <a:picLocks noChangeAspect="1"/>
            </p:cNvPicPr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315534" y="4081618"/>
              <a:ext cx="1219200" cy="1219200"/>
            </a:xfrm>
            <a:prstGeom prst="rect">
              <a:avLst/>
            </a:prstGeom>
          </p:spPr>
        </p:pic>
        <p:pic>
          <p:nvPicPr>
            <p:cNvPr id="244" name="Picture 243" descr="IM10.png"/>
            <p:cNvPicPr>
              <a:picLocks noChangeAspect="1"/>
            </p:cNvPicPr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99257" y="82156"/>
              <a:ext cx="1219200" cy="1219200"/>
            </a:xfrm>
            <a:prstGeom prst="rect">
              <a:avLst/>
            </a:prstGeom>
          </p:spPr>
        </p:pic>
        <p:pic>
          <p:nvPicPr>
            <p:cNvPr id="245" name="Picture 244" descr="IM10.png"/>
            <p:cNvPicPr>
              <a:picLocks noChangeAspect="1"/>
            </p:cNvPicPr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-468" y="3724"/>
              <a:ext cx="1219200" cy="1219200"/>
            </a:xfrm>
            <a:prstGeom prst="rect">
              <a:avLst/>
            </a:prstGeom>
          </p:spPr>
        </p:pic>
        <p:pic>
          <p:nvPicPr>
            <p:cNvPr id="246" name="Picture 245" descr="IM30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16632" y="3724"/>
              <a:ext cx="1219200" cy="1219200"/>
            </a:xfrm>
            <a:prstGeom prst="rect">
              <a:avLst/>
            </a:prstGeom>
          </p:spPr>
        </p:pic>
        <p:pic>
          <p:nvPicPr>
            <p:cNvPr id="247" name="Picture 246" descr="IM330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-3736" y="2024884"/>
              <a:ext cx="1219200" cy="1219200"/>
            </a:xfrm>
            <a:prstGeom prst="rect">
              <a:avLst/>
            </a:prstGeom>
          </p:spPr>
        </p:pic>
        <p:pic>
          <p:nvPicPr>
            <p:cNvPr id="248" name="Picture 247" descr="IM350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16632" y="2024884"/>
              <a:ext cx="1219200" cy="1219200"/>
            </a:xfrm>
            <a:prstGeom prst="rect">
              <a:avLst/>
            </a:prstGeom>
          </p:spPr>
        </p:pic>
        <p:pic>
          <p:nvPicPr>
            <p:cNvPr id="249" name="Picture 248" descr="IM370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26268" y="2024884"/>
              <a:ext cx="1219200" cy="1219200"/>
            </a:xfrm>
            <a:prstGeom prst="rect">
              <a:avLst/>
            </a:prstGeom>
          </p:spPr>
        </p:pic>
        <p:pic>
          <p:nvPicPr>
            <p:cNvPr id="250" name="Picture 249" descr="IM390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746636" y="2024884"/>
              <a:ext cx="1219200" cy="1219200"/>
            </a:xfrm>
            <a:prstGeom prst="rect">
              <a:avLst/>
            </a:prstGeom>
          </p:spPr>
        </p:pic>
        <p:pic>
          <p:nvPicPr>
            <p:cNvPr id="251" name="Picture 250" descr="IM410.pn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629736" y="2024884"/>
              <a:ext cx="1219200" cy="1219200"/>
            </a:xfrm>
            <a:prstGeom prst="rect">
              <a:avLst/>
            </a:prstGeom>
          </p:spPr>
        </p:pic>
        <p:pic>
          <p:nvPicPr>
            <p:cNvPr id="252" name="Picture 251" descr="IM430.png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536036" y="2024884"/>
              <a:ext cx="1219200" cy="1219200"/>
            </a:xfrm>
            <a:prstGeom prst="rect">
              <a:avLst/>
            </a:prstGeom>
          </p:spPr>
        </p:pic>
        <p:pic>
          <p:nvPicPr>
            <p:cNvPr id="253" name="Picture 252" descr="IM450.png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76334" y="2024884"/>
              <a:ext cx="1219200" cy="1219200"/>
            </a:xfrm>
            <a:prstGeom prst="rect">
              <a:avLst/>
            </a:prstGeom>
          </p:spPr>
        </p:pic>
        <p:pic>
          <p:nvPicPr>
            <p:cNvPr id="254" name="Picture 253" descr="IM470.pn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419130" y="2024884"/>
              <a:ext cx="1219200" cy="1219200"/>
            </a:xfrm>
            <a:prstGeom prst="rect">
              <a:avLst/>
            </a:prstGeom>
          </p:spPr>
        </p:pic>
        <p:pic>
          <p:nvPicPr>
            <p:cNvPr id="255" name="Picture 254" descr="IM490.png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-5404" y="3032996"/>
              <a:ext cx="1219200" cy="1219200"/>
            </a:xfrm>
            <a:prstGeom prst="rect">
              <a:avLst/>
            </a:prstGeom>
          </p:spPr>
        </p:pic>
        <p:pic>
          <p:nvPicPr>
            <p:cNvPr id="256" name="Picture 255" descr="IM510.png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7696" y="3032996"/>
              <a:ext cx="1219200" cy="1219200"/>
            </a:xfrm>
            <a:prstGeom prst="rect">
              <a:avLst/>
            </a:prstGeom>
          </p:spPr>
        </p:pic>
        <p:pic>
          <p:nvPicPr>
            <p:cNvPr id="257" name="Picture 256" descr="IM650.png"/>
            <p:cNvPicPr>
              <a:picLocks noChangeAspect="1"/>
            </p:cNvPicPr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-5404" y="4142920"/>
              <a:ext cx="1219200" cy="1219200"/>
            </a:xfrm>
            <a:prstGeom prst="rect">
              <a:avLst/>
            </a:prstGeom>
          </p:spPr>
        </p:pic>
        <p:pic>
          <p:nvPicPr>
            <p:cNvPr id="258" name="Picture 257" descr="IM670.png"/>
            <p:cNvPicPr>
              <a:picLocks noChangeAspect="1"/>
            </p:cNvPicPr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21568" y="4142920"/>
              <a:ext cx="1219200" cy="1219200"/>
            </a:xfrm>
            <a:prstGeom prst="rect">
              <a:avLst/>
            </a:prstGeom>
          </p:spPr>
        </p:pic>
        <p:pic>
          <p:nvPicPr>
            <p:cNvPr id="259" name="Picture 258" descr="IM690.png"/>
            <p:cNvPicPr>
              <a:picLocks noChangeAspect="1"/>
            </p:cNvPicPr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38668" y="4142920"/>
              <a:ext cx="1219200" cy="1219200"/>
            </a:xfrm>
            <a:prstGeom prst="rect">
              <a:avLst/>
            </a:prstGeom>
          </p:spPr>
        </p:pic>
        <p:pic>
          <p:nvPicPr>
            <p:cNvPr id="260" name="Picture 259" descr="IM710.png"/>
            <p:cNvPicPr>
              <a:picLocks noChangeAspect="1"/>
            </p:cNvPicPr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29232" y="4141252"/>
              <a:ext cx="1219200" cy="1219200"/>
            </a:xfrm>
            <a:prstGeom prst="rect">
              <a:avLst/>
            </a:prstGeom>
          </p:spPr>
        </p:pic>
        <p:pic>
          <p:nvPicPr>
            <p:cNvPr id="261" name="Picture 260" descr="IM730.png"/>
            <p:cNvPicPr>
              <a:picLocks noChangeAspect="1"/>
            </p:cNvPicPr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621464" y="4141252"/>
              <a:ext cx="1219200" cy="1219200"/>
            </a:xfrm>
            <a:prstGeom prst="rect">
              <a:avLst/>
            </a:prstGeom>
          </p:spPr>
        </p:pic>
        <p:pic>
          <p:nvPicPr>
            <p:cNvPr id="262" name="Picture 261" descr="IM750.png"/>
            <p:cNvPicPr>
              <a:picLocks noChangeAspect="1"/>
            </p:cNvPicPr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534368" y="4141252"/>
              <a:ext cx="1219200" cy="1219200"/>
            </a:xfrm>
            <a:prstGeom prst="rect">
              <a:avLst/>
            </a:prstGeom>
          </p:spPr>
        </p:pic>
        <p:pic>
          <p:nvPicPr>
            <p:cNvPr id="263" name="Picture 262" descr="IM770.png"/>
            <p:cNvPicPr>
              <a:picLocks noChangeAspect="1"/>
            </p:cNvPicPr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477936" y="4147605"/>
              <a:ext cx="1219200" cy="1219200"/>
            </a:xfrm>
            <a:prstGeom prst="rect">
              <a:avLst/>
            </a:prstGeom>
          </p:spPr>
        </p:pic>
        <p:pic>
          <p:nvPicPr>
            <p:cNvPr id="264" name="Picture 263" descr="IM790.png"/>
            <p:cNvPicPr>
              <a:picLocks noChangeAspect="1"/>
            </p:cNvPicPr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418976" y="4141252"/>
              <a:ext cx="1219200" cy="1219200"/>
            </a:xfrm>
            <a:prstGeom prst="rect">
              <a:avLst/>
            </a:prstGeom>
          </p:spPr>
        </p:pic>
        <p:pic>
          <p:nvPicPr>
            <p:cNvPr id="265" name="Picture 264" descr="IM170.png"/>
            <p:cNvPicPr>
              <a:picLocks noChangeAspect="1"/>
            </p:cNvPicPr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-4932" y="1020016"/>
              <a:ext cx="1219200" cy="1219200"/>
            </a:xfrm>
            <a:prstGeom prst="rect">
              <a:avLst/>
            </a:prstGeom>
          </p:spPr>
        </p:pic>
        <p:pic>
          <p:nvPicPr>
            <p:cNvPr id="266" name="Picture 265" descr="IM190.png"/>
            <p:cNvPicPr>
              <a:picLocks noChangeAspect="1"/>
            </p:cNvPicPr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947680" y="1030902"/>
              <a:ext cx="1219200" cy="1219200"/>
            </a:xfrm>
            <a:prstGeom prst="rect">
              <a:avLst/>
            </a:prstGeom>
          </p:spPr>
        </p:pic>
        <p:pic>
          <p:nvPicPr>
            <p:cNvPr id="267" name="Picture 266" descr="IM210.png"/>
            <p:cNvPicPr>
              <a:picLocks noChangeAspect="1"/>
            </p:cNvPicPr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861684" y="1041788"/>
              <a:ext cx="1219200" cy="1219200"/>
            </a:xfrm>
            <a:prstGeom prst="rect">
              <a:avLst/>
            </a:prstGeom>
          </p:spPr>
        </p:pic>
        <p:pic>
          <p:nvPicPr>
            <p:cNvPr id="268" name="Picture 267" descr="IM230.png"/>
            <p:cNvPicPr>
              <a:picLocks noChangeAspect="1"/>
            </p:cNvPicPr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5106" y="1002506"/>
              <a:ext cx="1219200" cy="1219200"/>
            </a:xfrm>
            <a:prstGeom prst="rect">
              <a:avLst/>
            </a:prstGeom>
          </p:spPr>
        </p:pic>
        <p:pic>
          <p:nvPicPr>
            <p:cNvPr id="269" name="Picture 268" descr="IM250.png"/>
            <p:cNvPicPr>
              <a:picLocks noChangeAspect="1"/>
            </p:cNvPicPr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3611078" y="980734"/>
              <a:ext cx="1219200" cy="1219200"/>
            </a:xfrm>
            <a:prstGeom prst="rect">
              <a:avLst/>
            </a:prstGeom>
          </p:spPr>
        </p:pic>
        <p:pic>
          <p:nvPicPr>
            <p:cNvPr id="270" name="Picture 269" descr="IM270.png"/>
            <p:cNvPicPr>
              <a:picLocks noChangeAspect="1"/>
            </p:cNvPicPr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4528374" y="988238"/>
              <a:ext cx="1219200" cy="1219200"/>
            </a:xfrm>
            <a:prstGeom prst="rect">
              <a:avLst/>
            </a:prstGeom>
          </p:spPr>
        </p:pic>
        <p:pic>
          <p:nvPicPr>
            <p:cNvPr id="271" name="Picture 270" descr="IM290.png"/>
            <p:cNvPicPr>
              <a:picLocks noChangeAspect="1"/>
            </p:cNvPicPr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5424508" y="991620"/>
              <a:ext cx="1219200" cy="1219200"/>
            </a:xfrm>
            <a:prstGeom prst="rect">
              <a:avLst/>
            </a:prstGeom>
          </p:spPr>
        </p:pic>
        <p:pic>
          <p:nvPicPr>
            <p:cNvPr id="272" name="Picture 271" descr="IM310.png"/>
            <p:cNvPicPr>
              <a:picLocks noChangeAspect="1"/>
            </p:cNvPicPr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6423590" y="969850"/>
              <a:ext cx="1219200" cy="1219200"/>
            </a:xfrm>
            <a:prstGeom prst="rect">
              <a:avLst/>
            </a:prstGeom>
          </p:spPr>
        </p:pic>
        <p:pic>
          <p:nvPicPr>
            <p:cNvPr id="273" name="Picture 272" descr="IM50.png"/>
            <p:cNvPicPr>
              <a:picLocks noChangeAspect="1"/>
            </p:cNvPicPr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797166" y="-1548"/>
              <a:ext cx="1219200" cy="1219200"/>
            </a:xfrm>
            <a:prstGeom prst="rect">
              <a:avLst/>
            </a:prstGeom>
          </p:spPr>
        </p:pic>
        <p:sp>
          <p:nvSpPr>
            <p:cNvPr id="274" name="Rounded Rectangle 273"/>
            <p:cNvSpPr/>
            <p:nvPr/>
          </p:nvSpPr>
          <p:spPr>
            <a:xfrm>
              <a:off x="2940162" y="1154906"/>
              <a:ext cx="4495800" cy="892628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75" name="Rounded Rectangle 274"/>
            <p:cNvSpPr/>
            <p:nvPr/>
          </p:nvSpPr>
          <p:spPr>
            <a:xfrm>
              <a:off x="1916906" y="164306"/>
              <a:ext cx="4528864" cy="859972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276" name="Picture 275" descr="IM530.png"/>
            <p:cNvPicPr>
              <a:picLocks noChangeAspect="1"/>
            </p:cNvPicPr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764506" y="3052147"/>
              <a:ext cx="1219200" cy="1219200"/>
            </a:xfrm>
            <a:prstGeom prst="rect">
              <a:avLst/>
            </a:prstGeom>
          </p:spPr>
        </p:pic>
        <p:pic>
          <p:nvPicPr>
            <p:cNvPr id="277" name="Picture 276" descr="IM550.png"/>
            <p:cNvPicPr>
              <a:picLocks noChangeAspect="1"/>
            </p:cNvPicPr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2749958" y="3048155"/>
              <a:ext cx="1219200" cy="1219200"/>
            </a:xfrm>
            <a:prstGeom prst="rect">
              <a:avLst/>
            </a:prstGeom>
          </p:spPr>
        </p:pic>
        <p:pic>
          <p:nvPicPr>
            <p:cNvPr id="278" name="Picture 277" descr="IM570.png"/>
            <p:cNvPicPr>
              <a:picLocks noChangeAspect="1"/>
            </p:cNvPicPr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635772" y="3052147"/>
              <a:ext cx="1219200" cy="1219200"/>
            </a:xfrm>
            <a:prstGeom prst="rect">
              <a:avLst/>
            </a:prstGeom>
          </p:spPr>
        </p:pic>
        <p:pic>
          <p:nvPicPr>
            <p:cNvPr id="279" name="Picture 278" descr="IM590.png"/>
            <p:cNvPicPr>
              <a:picLocks noChangeAspect="1"/>
            </p:cNvPicPr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538750" y="3053903"/>
              <a:ext cx="1219200" cy="1219200"/>
            </a:xfrm>
            <a:prstGeom prst="rect">
              <a:avLst/>
            </a:prstGeom>
          </p:spPr>
        </p:pic>
        <p:pic>
          <p:nvPicPr>
            <p:cNvPr id="280" name="Picture 279" descr="IM610.png"/>
            <p:cNvPicPr>
              <a:picLocks noChangeAspect="1"/>
            </p:cNvPicPr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5466818" y="3052147"/>
              <a:ext cx="1219200" cy="1219200"/>
            </a:xfrm>
            <a:prstGeom prst="rect">
              <a:avLst/>
            </a:prstGeom>
          </p:spPr>
        </p:pic>
        <p:pic>
          <p:nvPicPr>
            <p:cNvPr id="281" name="Picture 280" descr="IM630.png"/>
            <p:cNvPicPr>
              <a:picLocks noChangeAspect="1"/>
            </p:cNvPicPr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421172" y="3057083"/>
              <a:ext cx="1219200" cy="1219200"/>
            </a:xfrm>
            <a:prstGeom prst="rect">
              <a:avLst/>
            </a:prstGeom>
          </p:spPr>
        </p:pic>
        <p:sp>
          <p:nvSpPr>
            <p:cNvPr id="282" name="Rounded Rectangle 281"/>
            <p:cNvSpPr/>
            <p:nvPr/>
          </p:nvSpPr>
          <p:spPr>
            <a:xfrm>
              <a:off x="1984640" y="3213112"/>
              <a:ext cx="5432778" cy="859972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914400" y="4452584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Central Slices with motion in bolus affected and non-affected slices</a:t>
            </a:r>
            <a:endParaRPr lang="en-US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/>
              <p:cNvSpPr txBox="1"/>
              <p:nvPr/>
            </p:nvSpPr>
            <p:spPr>
              <a:xfrm>
                <a:off x="5105400" y="4452584"/>
                <a:ext cx="327659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400" b="0" i="1" baseline="-25000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1400" dirty="0" smtClean="0"/>
                  <a:t> and </a:t>
                </a:r>
                <a14:m>
                  <m:oMath xmlns:m="http://schemas.openxmlformats.org/officeDocument/2006/math">
                    <m:r>
                      <a:rPr lang="en-US" sz="1400" b="0" i="1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400" b="0" i="1" baseline="-25000" dirty="0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sz="1400" dirty="0" smtClean="0"/>
                  <a:t> for </a:t>
                </a:r>
                <a:r>
                  <a:rPr lang="en-US" sz="1400" dirty="0"/>
                  <a:t>motion in bolus affected and non-affected </a:t>
                </a:r>
                <a:r>
                  <a:rPr lang="en-US" sz="1400" dirty="0" smtClean="0"/>
                  <a:t>slices.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400" i="1" baseline="-2500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1400" dirty="0"/>
                  <a:t> and </a:t>
                </a:r>
                <a14:m>
                  <m:oMath xmlns:m="http://schemas.openxmlformats.org/officeDocument/2006/math">
                    <m:r>
                      <a:rPr lang="en-US" sz="1400" i="1" dirty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400" i="1" baseline="-25000" dirty="0">
                        <a:latin typeface="Cambria Math" panose="02040503050406030204" pitchFamily="18" charset="0"/>
                      </a:rPr>
                      <m:t>2 </m:t>
                    </m:r>
                  </m:oMath>
                </a14:m>
                <a:r>
                  <a:rPr lang="en-US" sz="1400" dirty="0" smtClean="0"/>
                  <a:t>are shown in red and blue colors respectively</a:t>
                </a:r>
                <a:endParaRPr lang="en-US" sz="1400" dirty="0"/>
              </a:p>
            </p:txBody>
          </p:sp>
        </mc:Choice>
        <mc:Fallback xmlns=""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5400" y="4452584"/>
                <a:ext cx="3276599" cy="738664"/>
              </a:xfrm>
              <a:prstGeom prst="rect">
                <a:avLst/>
              </a:prstGeom>
              <a:blipFill rotWithShape="0">
                <a:blip r:embed="rId43"/>
                <a:stretch>
                  <a:fillRect l="-186" t="-820" r="-1490" b="-73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1" name="Title 1"/>
          <p:cNvSpPr>
            <a:spLocks noGrp="1"/>
          </p:cNvSpPr>
          <p:nvPr>
            <p:ph type="title"/>
          </p:nvPr>
        </p:nvSpPr>
        <p:spPr>
          <a:xfrm>
            <a:off x="457200" y="47935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IN" sz="4000" b="1" dirty="0" smtClean="0"/>
              <a:t>Case-3: Motion in both Bolus and non-Bolus Regions</a:t>
            </a:r>
            <a:endParaRPr lang="en-US" sz="4000" b="1" dirty="0"/>
          </a:p>
        </p:txBody>
      </p:sp>
      <p:grpSp>
        <p:nvGrpSpPr>
          <p:cNvPr id="72" name="Group 71"/>
          <p:cNvGrpSpPr/>
          <p:nvPr/>
        </p:nvGrpSpPr>
        <p:grpSpPr>
          <a:xfrm>
            <a:off x="586854" y="5513696"/>
            <a:ext cx="8099946" cy="771435"/>
            <a:chOff x="685800" y="6096000"/>
            <a:chExt cx="8001000" cy="646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" name="TextBox 72"/>
                <p:cNvSpPr txBox="1"/>
                <p:nvPr/>
              </p:nvSpPr>
              <p:spPr>
                <a:xfrm>
                  <a:off x="685800" y="6096000"/>
                  <a:ext cx="800100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buFont typeface="Arial" panose="020B0604020202020204" pitchFamily="34" charset="0"/>
                    <a:buChar char="•"/>
                  </a:pPr>
                  <a14:m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b="0" i="1" baseline="-2500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)≥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  <m:r>
                        <a:rPr lang="en-US" b="0" i="1" baseline="-2500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a14:m>
                  <a:r>
                    <a:rPr lang="en-US" b="0" dirty="0" smtClean="0"/>
                    <a:t>and </a:t>
                  </a:r>
                  <a14:m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b="0" i="1" baseline="-25000" smtClean="0">
                          <a:latin typeface="Cambria Math" panose="02040503050406030204" pitchFamily="18" charset="0"/>
                        </a:rPr>
                        <m:t>2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&gt;0</m:t>
                      </m:r>
                    </m:oMath>
                  </a14:m>
                  <a:r>
                    <a:rPr lang="en-US" b="0" dirty="0" smtClean="0"/>
                    <a:t>                  Presence of motion</a:t>
                  </a: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14:m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b="0" i="1" baseline="-25000" smtClean="0">
                          <a:latin typeface="Cambria Math" panose="02040503050406030204" pitchFamily="18" charset="0"/>
                        </a:rPr>
                        <m:t>2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b="0" i="1" baseline="-2500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a14:m>
                  <a:r>
                    <a:rPr lang="en-US" dirty="0" smtClean="0"/>
                    <a:t>                                           Presence of bolus</a:t>
                  </a:r>
                  <a:endParaRPr lang="en-US" dirty="0"/>
                </a:p>
              </p:txBody>
            </p:sp>
          </mc:Choice>
          <mc:Fallback xmlns="">
            <p:sp>
              <p:nvSpPr>
                <p:cNvPr id="73" name="TextBox 7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5800" y="6096000"/>
                  <a:ext cx="8001000" cy="646331"/>
                </a:xfrm>
                <a:prstGeom prst="rect">
                  <a:avLst/>
                </a:prstGeom>
                <a:blipFill rotWithShape="0">
                  <a:blip r:embed="rId44"/>
                  <a:stretch>
                    <a:fillRect l="-451" t="-393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4" name="Right Arrow 73"/>
            <p:cNvSpPr/>
            <p:nvPr/>
          </p:nvSpPr>
          <p:spPr>
            <a:xfrm>
              <a:off x="3925995" y="6214097"/>
              <a:ext cx="536141" cy="762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ight Arrow 74"/>
            <p:cNvSpPr/>
            <p:nvPr/>
          </p:nvSpPr>
          <p:spPr>
            <a:xfrm>
              <a:off x="3913496" y="6473159"/>
              <a:ext cx="536141" cy="762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922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Time Frequency Analysis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7624"/>
            <a:ext cx="8229600" cy="4927976"/>
          </a:xfrm>
        </p:spPr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en-US" sz="2400" dirty="0" err="1" smtClean="0"/>
              <a:t>Stockwell</a:t>
            </a:r>
            <a:r>
              <a:rPr lang="en-US" sz="2400" dirty="0" smtClean="0"/>
              <a:t> transform is applied on each extracted time signals from ‘</a:t>
            </a:r>
            <a:r>
              <a:rPr lang="en-US" sz="2400" i="1" dirty="0" smtClean="0"/>
              <a:t>L</a:t>
            </a:r>
            <a:r>
              <a:rPr lang="en-US" sz="2400" i="1" baseline="-25000" dirty="0" smtClean="0"/>
              <a:t>1</a:t>
            </a:r>
            <a:r>
              <a:rPr lang="en-US" sz="2400" dirty="0" smtClean="0"/>
              <a:t>’ landmark pixels as they represent motion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5945504"/>
              </p:ext>
            </p:extLst>
          </p:nvPr>
        </p:nvGraphicFramePr>
        <p:xfrm>
          <a:off x="1846263" y="5260975"/>
          <a:ext cx="163671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13" name="Equation" r:id="rId3" imgW="609480" imgH="253800" progId="Equation.3">
                  <p:embed/>
                </p:oleObj>
              </mc:Choice>
              <mc:Fallback>
                <p:oleObj name="Equation" r:id="rId3" imgW="60948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6263" y="5260975"/>
                        <a:ext cx="1636712" cy="527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5"/>
          <p:cNvGrpSpPr/>
          <p:nvPr/>
        </p:nvGrpSpPr>
        <p:grpSpPr>
          <a:xfrm>
            <a:off x="699448" y="2894240"/>
            <a:ext cx="3707854" cy="2100848"/>
            <a:chOff x="4938002" y="2703168"/>
            <a:chExt cx="3707854" cy="2721144"/>
          </a:xfrm>
        </p:grpSpPr>
        <p:pic>
          <p:nvPicPr>
            <p:cNvPr id="7" name="Picture 6" descr="t1.png"/>
            <p:cNvPicPr>
              <a:picLocks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38002" y="2703168"/>
              <a:ext cx="3657600" cy="548640"/>
            </a:xfrm>
            <a:prstGeom prst="rect">
              <a:avLst/>
            </a:prstGeom>
          </p:spPr>
        </p:pic>
        <p:pic>
          <p:nvPicPr>
            <p:cNvPr id="8" name="Picture 7" descr="t2.png"/>
            <p:cNvPicPr>
              <a:picLocks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41216" y="3266136"/>
              <a:ext cx="3657600" cy="548640"/>
            </a:xfrm>
            <a:prstGeom prst="rect">
              <a:avLst/>
            </a:prstGeom>
          </p:spPr>
        </p:pic>
        <p:pic>
          <p:nvPicPr>
            <p:cNvPr id="9" name="Picture 8" descr="t3.png"/>
            <p:cNvPicPr>
              <a:picLocks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953000" y="3831376"/>
              <a:ext cx="3657600" cy="548640"/>
            </a:xfrm>
            <a:prstGeom prst="rect">
              <a:avLst/>
            </a:prstGeom>
          </p:spPr>
        </p:pic>
        <p:pic>
          <p:nvPicPr>
            <p:cNvPr id="10" name="Picture 9" descr="t4.png"/>
            <p:cNvPicPr>
              <a:picLocks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988256" y="4875672"/>
              <a:ext cx="3657600" cy="548640"/>
            </a:xfrm>
            <a:prstGeom prst="rect">
              <a:avLst/>
            </a:prstGeom>
          </p:spPr>
        </p:pic>
        <p:grpSp>
          <p:nvGrpSpPr>
            <p:cNvPr id="11" name="Group 54"/>
            <p:cNvGrpSpPr/>
            <p:nvPr/>
          </p:nvGrpSpPr>
          <p:grpSpPr>
            <a:xfrm>
              <a:off x="6537280" y="4267200"/>
              <a:ext cx="459472" cy="678823"/>
              <a:chOff x="3886200" y="4876800"/>
              <a:chExt cx="459472" cy="678823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3886200" y="4876800"/>
                <a:ext cx="457200" cy="43088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200" b="1" dirty="0" smtClean="0"/>
                  <a:t>.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3888472" y="5001904"/>
                <a:ext cx="457200" cy="43088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200" b="1" dirty="0" smtClean="0"/>
                  <a:t>.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888472" y="5124736"/>
                <a:ext cx="457200" cy="43088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200" b="1" dirty="0" smtClean="0"/>
                  <a:t>.</a:t>
                </a:r>
              </a:p>
            </p:txBody>
          </p:sp>
        </p:grpSp>
      </p:grpSp>
      <p:sp>
        <p:nvSpPr>
          <p:cNvPr id="15" name="Right Arrow 14"/>
          <p:cNvSpPr/>
          <p:nvPr/>
        </p:nvSpPr>
        <p:spPr>
          <a:xfrm>
            <a:off x="4791728" y="3733800"/>
            <a:ext cx="1554480" cy="135267"/>
          </a:xfrm>
          <a:prstGeom prst="rightArrow">
            <a:avLst/>
          </a:prstGeom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49504" y="3210580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Time Frequency Analysis</a:t>
            </a:r>
            <a:endParaRPr lang="en-US" sz="1400" dirty="0"/>
          </a:p>
        </p:txBody>
      </p:sp>
      <p:graphicFrame>
        <p:nvGraphicFramePr>
          <p:cNvPr id="6758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838757"/>
              </p:ext>
            </p:extLst>
          </p:nvPr>
        </p:nvGraphicFramePr>
        <p:xfrm>
          <a:off x="6573838" y="3508375"/>
          <a:ext cx="168751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14" name="Equation" r:id="rId9" imgW="812520" imgH="253800" progId="Equation.3">
                  <p:embed/>
                </p:oleObj>
              </mc:Choice>
              <mc:Fallback>
                <p:oleObj name="Equation" r:id="rId9" imgW="81252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3838" y="3508375"/>
                        <a:ext cx="1687512" cy="527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ight Arrow 18"/>
          <p:cNvSpPr/>
          <p:nvPr/>
        </p:nvSpPr>
        <p:spPr>
          <a:xfrm rot="5400000">
            <a:off x="7166448" y="4326245"/>
            <a:ext cx="405756" cy="135267"/>
          </a:xfrm>
          <a:prstGeom prst="rightArrow">
            <a:avLst/>
          </a:prstGeom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571488" y="4684851"/>
            <a:ext cx="1581912" cy="676335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 smtClean="0">
                <a:solidFill>
                  <a:schemeClr val="tx1"/>
                </a:solidFill>
                <a:cs typeface="Aparajita" pitchFamily="34" charset="0"/>
              </a:rPr>
              <a:t>Sum, </a:t>
            </a:r>
            <a:r>
              <a:rPr lang="el-GR" sz="2000" b="1" dirty="0" smtClean="0">
                <a:solidFill>
                  <a:schemeClr val="tx1"/>
                </a:solidFill>
                <a:cs typeface="Aparajita" pitchFamily="34" charset="0"/>
              </a:rPr>
              <a:t>Σ</a:t>
            </a:r>
            <a:endParaRPr lang="en-IN" sz="2000" b="1" i="1" dirty="0">
              <a:solidFill>
                <a:schemeClr val="tx1"/>
              </a:solidFill>
              <a:cs typeface="Aparajita" pitchFamily="34" charset="0"/>
            </a:endParaRPr>
          </a:p>
        </p:txBody>
      </p:sp>
      <p:sp>
        <p:nvSpPr>
          <p:cNvPr id="21" name="Right Arrow 20"/>
          <p:cNvSpPr/>
          <p:nvPr/>
        </p:nvSpPr>
        <p:spPr>
          <a:xfrm rot="5400000">
            <a:off x="7182368" y="5611429"/>
            <a:ext cx="405756" cy="135267"/>
          </a:xfrm>
          <a:prstGeom prst="rightArrow">
            <a:avLst/>
          </a:prstGeom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50" b="1">
              <a:cs typeface="Aparajita" pitchFamily="34" charset="0"/>
            </a:endParaRPr>
          </a:p>
        </p:txBody>
      </p:sp>
      <p:graphicFrame>
        <p:nvGraphicFramePr>
          <p:cNvPr id="2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9068831"/>
              </p:ext>
            </p:extLst>
          </p:nvPr>
        </p:nvGraphicFramePr>
        <p:xfrm>
          <a:off x="5735638" y="5649913"/>
          <a:ext cx="3322637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15" name="Equation" r:id="rId11" imgW="1600200" imgH="469800" progId="Equation.3">
                  <p:embed/>
                </p:oleObj>
              </mc:Choice>
              <mc:Fallback>
                <p:oleObj name="Equation" r:id="rId11" imgW="16002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5638" y="5649913"/>
                        <a:ext cx="3322637" cy="974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096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Motion Detection</a:t>
            </a:r>
            <a:endParaRPr lang="en-US" sz="4000" b="1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600027"/>
              </p:ext>
            </p:extLst>
          </p:nvPr>
        </p:nvGraphicFramePr>
        <p:xfrm>
          <a:off x="685800" y="2209800"/>
          <a:ext cx="3322637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69" name="Equation" r:id="rId3" imgW="1600200" imgH="469800" progId="Equation.3">
                  <p:embed/>
                </p:oleObj>
              </mc:Choice>
              <mc:Fallback>
                <p:oleObj name="Equation" r:id="rId3" imgW="16002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209800"/>
                        <a:ext cx="3322637" cy="974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 rot="5400000">
            <a:off x="3820580" y="3439581"/>
            <a:ext cx="704563" cy="1255476"/>
          </a:xfrm>
          <a:prstGeom prst="rect">
            <a:avLst/>
          </a:prstGeom>
          <a:noFill/>
          <a:ln w="127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IN" sz="1200" b="1" dirty="0" smtClean="0">
                <a:solidFill>
                  <a:schemeClr val="tx1"/>
                </a:solidFill>
              </a:rPr>
              <a:t>Find Locations of Bright Regions</a:t>
            </a:r>
            <a:endParaRPr lang="en-IN" sz="1200" b="1" dirty="0">
              <a:solidFill>
                <a:schemeClr val="tx1"/>
              </a:solidFill>
            </a:endParaRPr>
          </a:p>
        </p:txBody>
      </p:sp>
      <p:sp>
        <p:nvSpPr>
          <p:cNvPr id="6" name="Bent-Up Arrow 5"/>
          <p:cNvSpPr/>
          <p:nvPr/>
        </p:nvSpPr>
        <p:spPr>
          <a:xfrm rot="5400000">
            <a:off x="2480453" y="3547253"/>
            <a:ext cx="839808" cy="295285"/>
          </a:xfrm>
          <a:prstGeom prst="bentUpArrow">
            <a:avLst/>
          </a:prstGeom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406434" y="3538951"/>
            <a:ext cx="1518366" cy="461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200" b="1" dirty="0" smtClean="0"/>
              <a:t>Locations of Corrupted Slices</a:t>
            </a:r>
            <a:endParaRPr lang="en-IN" sz="1200" b="1" baseline="30000" dirty="0"/>
          </a:p>
        </p:txBody>
      </p:sp>
      <p:graphicFrame>
        <p:nvGraphicFramePr>
          <p:cNvPr id="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487670"/>
              </p:ext>
            </p:extLst>
          </p:nvPr>
        </p:nvGraphicFramePr>
        <p:xfrm>
          <a:off x="6400800" y="4032254"/>
          <a:ext cx="1665639" cy="7683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70" name="Equation" r:id="rId5" imgW="520560" imgH="241200" progId="Equation.3">
                  <p:embed/>
                </p:oleObj>
              </mc:Choice>
              <mc:Fallback>
                <p:oleObj name="Equation" r:id="rId5" imgW="52056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4032254"/>
                        <a:ext cx="1665639" cy="76834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ight Arrow 8"/>
          <p:cNvSpPr/>
          <p:nvPr/>
        </p:nvSpPr>
        <p:spPr>
          <a:xfrm>
            <a:off x="5334000" y="3997346"/>
            <a:ext cx="596598" cy="117454"/>
          </a:xfrm>
          <a:prstGeom prst="rightArrow">
            <a:avLst/>
          </a:prstGeom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6671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Dataset Details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5000"/>
              </a:lnSpc>
            </a:pPr>
            <a:r>
              <a:rPr lang="en-US" sz="2400" dirty="0"/>
              <a:t>DSC-MRI data obtained from a 1.5T GE MRI scanner</a:t>
            </a:r>
          </a:p>
          <a:p>
            <a:pPr>
              <a:lnSpc>
                <a:spcPct val="125000"/>
              </a:lnSpc>
            </a:pPr>
            <a:r>
              <a:rPr lang="en-US" sz="2400" dirty="0" smtClean="0"/>
              <a:t>#</a:t>
            </a:r>
            <a:r>
              <a:rPr lang="en-US" sz="2400" dirty="0"/>
              <a:t>volumes = 40 (1s/phase)	            </a:t>
            </a:r>
          </a:p>
          <a:p>
            <a:pPr>
              <a:lnSpc>
                <a:spcPct val="125000"/>
              </a:lnSpc>
            </a:pPr>
            <a:r>
              <a:rPr lang="en-US" sz="2400" dirty="0" smtClean="0"/>
              <a:t>#</a:t>
            </a:r>
            <a:r>
              <a:rPr lang="en-US" sz="2400" dirty="0"/>
              <a:t>slices = </a:t>
            </a:r>
            <a:r>
              <a:rPr lang="en-US" sz="2400" dirty="0" smtClean="0"/>
              <a:t>20</a:t>
            </a:r>
          </a:p>
          <a:p>
            <a:pPr>
              <a:lnSpc>
                <a:spcPct val="125000"/>
              </a:lnSpc>
            </a:pPr>
            <a:r>
              <a:rPr lang="en-US" sz="2400" dirty="0"/>
              <a:t>Dimensions of slice = 128x128</a:t>
            </a:r>
          </a:p>
          <a:p>
            <a:pPr>
              <a:lnSpc>
                <a:spcPct val="125000"/>
              </a:lnSpc>
            </a:pPr>
            <a:r>
              <a:rPr lang="en-US" sz="2400" dirty="0" smtClean="0"/>
              <a:t>Thickness </a:t>
            </a:r>
            <a:r>
              <a:rPr lang="en-US" sz="2400" dirty="0"/>
              <a:t>of slice = </a:t>
            </a:r>
            <a:r>
              <a:rPr lang="en-US" sz="2400" dirty="0" smtClean="0"/>
              <a:t>5mm</a:t>
            </a:r>
          </a:p>
          <a:p>
            <a:pPr>
              <a:lnSpc>
                <a:spcPct val="125000"/>
              </a:lnSpc>
            </a:pPr>
            <a:r>
              <a:rPr lang="en-US" sz="2400" dirty="0" smtClean="0"/>
              <a:t>Motion is introduced using simulated rotation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0598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Sample Case</a:t>
            </a:r>
            <a:endParaRPr lang="en-US" sz="4000" b="1" dirty="0"/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038165" y="1889760"/>
            <a:ext cx="7343835" cy="4572000"/>
            <a:chOff x="76988" y="103175"/>
            <a:chExt cx="10089436" cy="6281328"/>
          </a:xfrm>
        </p:grpSpPr>
        <p:pic>
          <p:nvPicPr>
            <p:cNvPr id="5" name="Picture 4" descr="IM10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176" y="111491"/>
              <a:ext cx="1219200" cy="1219200"/>
            </a:xfrm>
            <a:prstGeom prst="rect">
              <a:avLst/>
            </a:prstGeom>
          </p:spPr>
        </p:pic>
        <p:pic>
          <p:nvPicPr>
            <p:cNvPr id="6" name="Picture 5" descr="IM30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59880" y="103175"/>
              <a:ext cx="1219200" cy="1219200"/>
            </a:xfrm>
            <a:prstGeom prst="rect">
              <a:avLst/>
            </a:prstGeom>
          </p:spPr>
        </p:pic>
        <p:pic>
          <p:nvPicPr>
            <p:cNvPr id="7" name="Picture 6" descr="IM50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28708" y="111491"/>
              <a:ext cx="1219200" cy="1219200"/>
            </a:xfrm>
            <a:prstGeom prst="rect">
              <a:avLst/>
            </a:prstGeom>
          </p:spPr>
        </p:pic>
        <p:pic>
          <p:nvPicPr>
            <p:cNvPr id="8" name="Picture 7" descr="IM70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85908" y="111491"/>
              <a:ext cx="1219200" cy="1219200"/>
            </a:xfrm>
            <a:prstGeom prst="rect">
              <a:avLst/>
            </a:prstGeom>
          </p:spPr>
        </p:pic>
        <p:pic>
          <p:nvPicPr>
            <p:cNvPr id="9" name="Picture 8" descr="IM90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42296" y="103175"/>
              <a:ext cx="1219200" cy="1219200"/>
            </a:xfrm>
            <a:prstGeom prst="rect">
              <a:avLst/>
            </a:prstGeom>
          </p:spPr>
        </p:pic>
        <p:pic>
          <p:nvPicPr>
            <p:cNvPr id="10" name="Picture 9" descr="IM110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413692" y="103175"/>
              <a:ext cx="1219200" cy="1219200"/>
            </a:xfrm>
            <a:prstGeom prst="rect">
              <a:avLst/>
            </a:prstGeom>
          </p:spPr>
        </p:pic>
        <p:pic>
          <p:nvPicPr>
            <p:cNvPr id="11" name="Picture 10" descr="IM130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81576" y="111491"/>
              <a:ext cx="1219200" cy="1219200"/>
            </a:xfrm>
            <a:prstGeom prst="rect">
              <a:avLst/>
            </a:prstGeom>
          </p:spPr>
        </p:pic>
        <p:pic>
          <p:nvPicPr>
            <p:cNvPr id="12" name="Picture 11" descr="IM150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947224" y="111491"/>
              <a:ext cx="1219200" cy="1219200"/>
            </a:xfrm>
            <a:prstGeom prst="rect">
              <a:avLst/>
            </a:prstGeom>
          </p:spPr>
        </p:pic>
        <p:pic>
          <p:nvPicPr>
            <p:cNvPr id="13" name="Picture 12" descr="IM170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0240" y="1367879"/>
              <a:ext cx="1219200" cy="1219200"/>
            </a:xfrm>
            <a:prstGeom prst="rect">
              <a:avLst/>
            </a:prstGeom>
          </p:spPr>
        </p:pic>
        <p:pic>
          <p:nvPicPr>
            <p:cNvPr id="14" name="Picture 13" descr="IM190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370564" y="1381131"/>
              <a:ext cx="1219200" cy="1219200"/>
            </a:xfrm>
            <a:prstGeom prst="rect">
              <a:avLst/>
            </a:prstGeom>
          </p:spPr>
        </p:pic>
        <p:pic>
          <p:nvPicPr>
            <p:cNvPr id="15" name="Picture 14" descr="IM210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622016" y="1367879"/>
              <a:ext cx="1219200" cy="1219200"/>
            </a:xfrm>
            <a:prstGeom prst="rect">
              <a:avLst/>
            </a:prstGeom>
          </p:spPr>
        </p:pic>
        <p:pic>
          <p:nvPicPr>
            <p:cNvPr id="16" name="Picture 15" descr="IM230.pn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878404" y="1367879"/>
              <a:ext cx="1219200" cy="1219200"/>
            </a:xfrm>
            <a:prstGeom prst="rect">
              <a:avLst/>
            </a:prstGeom>
          </p:spPr>
        </p:pic>
        <p:pic>
          <p:nvPicPr>
            <p:cNvPr id="17" name="Picture 16" descr="IM250.png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148044" y="1367879"/>
              <a:ext cx="1219200" cy="1219200"/>
            </a:xfrm>
            <a:prstGeom prst="rect">
              <a:avLst/>
            </a:prstGeom>
          </p:spPr>
        </p:pic>
        <p:pic>
          <p:nvPicPr>
            <p:cNvPr id="18" name="Picture 17" descr="IM270.png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413692" y="1375383"/>
              <a:ext cx="1219200" cy="1219200"/>
            </a:xfrm>
            <a:prstGeom prst="rect">
              <a:avLst/>
            </a:prstGeom>
          </p:spPr>
        </p:pic>
        <p:pic>
          <p:nvPicPr>
            <p:cNvPr id="19" name="Picture 18" descr="IM290.pn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690836" y="1367879"/>
              <a:ext cx="1219200" cy="1219200"/>
            </a:xfrm>
            <a:prstGeom prst="rect">
              <a:avLst/>
            </a:prstGeom>
          </p:spPr>
        </p:pic>
        <p:pic>
          <p:nvPicPr>
            <p:cNvPr id="20" name="Picture 19" descr="IM330.png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0240" y="2626023"/>
              <a:ext cx="1219200" cy="1219200"/>
            </a:xfrm>
            <a:prstGeom prst="rect">
              <a:avLst/>
            </a:prstGeom>
          </p:spPr>
        </p:pic>
        <p:pic>
          <p:nvPicPr>
            <p:cNvPr id="21" name="Picture 20" descr="IM350.png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365628" y="2642455"/>
              <a:ext cx="1219200" cy="1219200"/>
            </a:xfrm>
            <a:prstGeom prst="rect">
              <a:avLst/>
            </a:prstGeom>
          </p:spPr>
        </p:pic>
        <p:pic>
          <p:nvPicPr>
            <p:cNvPr id="22" name="Picture 21" descr="IM370.png"/>
            <p:cNvPicPr>
              <a:picLocks noChangeAspect="1"/>
            </p:cNvPicPr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622016" y="2629203"/>
              <a:ext cx="1219200" cy="1219200"/>
            </a:xfrm>
            <a:prstGeom prst="rect">
              <a:avLst/>
            </a:prstGeom>
          </p:spPr>
        </p:pic>
        <p:pic>
          <p:nvPicPr>
            <p:cNvPr id="23" name="Picture 22" descr="IM390.png"/>
            <p:cNvPicPr>
              <a:picLocks noChangeAspect="1"/>
            </p:cNvPicPr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883340" y="2629203"/>
              <a:ext cx="1219200" cy="1219200"/>
            </a:xfrm>
            <a:prstGeom prst="rect">
              <a:avLst/>
            </a:prstGeom>
          </p:spPr>
        </p:pic>
        <p:pic>
          <p:nvPicPr>
            <p:cNvPr id="24" name="Picture 23" descr="IM410.png"/>
            <p:cNvPicPr>
              <a:picLocks noChangeAspect="1"/>
            </p:cNvPicPr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144052" y="2631771"/>
              <a:ext cx="1219200" cy="1219200"/>
            </a:xfrm>
            <a:prstGeom prst="rect">
              <a:avLst/>
            </a:prstGeom>
          </p:spPr>
        </p:pic>
        <p:pic>
          <p:nvPicPr>
            <p:cNvPr id="25" name="Picture 24" descr="IM430.png"/>
            <p:cNvPicPr>
              <a:picLocks noChangeAspect="1"/>
            </p:cNvPicPr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409368" y="2642455"/>
              <a:ext cx="1219200" cy="1219200"/>
            </a:xfrm>
            <a:prstGeom prst="rect">
              <a:avLst/>
            </a:prstGeom>
          </p:spPr>
        </p:pic>
        <p:pic>
          <p:nvPicPr>
            <p:cNvPr id="26" name="Picture 25" descr="IM450.png"/>
            <p:cNvPicPr>
              <a:picLocks noChangeAspect="1"/>
            </p:cNvPicPr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679008" y="2629203"/>
              <a:ext cx="1219200" cy="1219200"/>
            </a:xfrm>
            <a:prstGeom prst="rect">
              <a:avLst/>
            </a:prstGeom>
          </p:spPr>
        </p:pic>
        <p:pic>
          <p:nvPicPr>
            <p:cNvPr id="27" name="Picture 26" descr="IM470.png"/>
            <p:cNvPicPr>
              <a:picLocks noChangeAspect="1"/>
            </p:cNvPicPr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8935396" y="2624267"/>
              <a:ext cx="1219200" cy="1219200"/>
            </a:xfrm>
            <a:prstGeom prst="rect">
              <a:avLst/>
            </a:prstGeom>
          </p:spPr>
        </p:pic>
        <p:pic>
          <p:nvPicPr>
            <p:cNvPr id="28" name="Picture 27" descr="IM490.png"/>
            <p:cNvPicPr>
              <a:picLocks noChangeAspect="1"/>
            </p:cNvPicPr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82736" y="3885591"/>
              <a:ext cx="1219200" cy="1219200"/>
            </a:xfrm>
            <a:prstGeom prst="rect">
              <a:avLst/>
            </a:prstGeom>
          </p:spPr>
        </p:pic>
        <p:pic>
          <p:nvPicPr>
            <p:cNvPr id="29" name="Picture 28" descr="IM510.png"/>
            <p:cNvPicPr>
              <a:picLocks noChangeAspect="1"/>
            </p:cNvPicPr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357312" y="3898843"/>
              <a:ext cx="1219200" cy="1219200"/>
            </a:xfrm>
            <a:prstGeom prst="rect">
              <a:avLst/>
            </a:prstGeom>
          </p:spPr>
        </p:pic>
        <p:pic>
          <p:nvPicPr>
            <p:cNvPr id="30" name="Picture 29" descr="IM530.png"/>
            <p:cNvPicPr>
              <a:picLocks noChangeAspect="1"/>
            </p:cNvPicPr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622016" y="3893907"/>
              <a:ext cx="1219200" cy="1219200"/>
            </a:xfrm>
            <a:prstGeom prst="rect">
              <a:avLst/>
            </a:prstGeom>
          </p:spPr>
        </p:pic>
        <p:pic>
          <p:nvPicPr>
            <p:cNvPr id="31" name="Picture 30" descr="IM550.png"/>
            <p:cNvPicPr>
              <a:picLocks noChangeAspect="1"/>
            </p:cNvPicPr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878404" y="3889915"/>
              <a:ext cx="1219200" cy="1219200"/>
            </a:xfrm>
            <a:prstGeom prst="rect">
              <a:avLst/>
            </a:prstGeom>
          </p:spPr>
        </p:pic>
        <p:pic>
          <p:nvPicPr>
            <p:cNvPr id="32" name="Picture 31" descr="IM570.png"/>
            <p:cNvPicPr>
              <a:picLocks noChangeAspect="1"/>
            </p:cNvPicPr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148044" y="3893907"/>
              <a:ext cx="1219200" cy="1219200"/>
            </a:xfrm>
            <a:prstGeom prst="rect">
              <a:avLst/>
            </a:prstGeom>
          </p:spPr>
        </p:pic>
        <p:pic>
          <p:nvPicPr>
            <p:cNvPr id="33" name="Picture 32" descr="IM590.png"/>
            <p:cNvPicPr>
              <a:picLocks noChangeAspect="1"/>
            </p:cNvPicPr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6413692" y="3895663"/>
              <a:ext cx="1219200" cy="1219200"/>
            </a:xfrm>
            <a:prstGeom prst="rect">
              <a:avLst/>
            </a:prstGeom>
          </p:spPr>
        </p:pic>
        <p:pic>
          <p:nvPicPr>
            <p:cNvPr id="34" name="Picture 33" descr="IM610.png"/>
            <p:cNvPicPr>
              <a:picLocks noChangeAspect="1"/>
            </p:cNvPicPr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679008" y="3893907"/>
              <a:ext cx="1219200" cy="1219200"/>
            </a:xfrm>
            <a:prstGeom prst="rect">
              <a:avLst/>
            </a:prstGeom>
          </p:spPr>
        </p:pic>
        <p:pic>
          <p:nvPicPr>
            <p:cNvPr id="35" name="Picture 34" descr="IM630.png"/>
            <p:cNvPicPr>
              <a:picLocks noChangeAspect="1"/>
            </p:cNvPicPr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8935396" y="3898843"/>
              <a:ext cx="1219200" cy="1219200"/>
            </a:xfrm>
            <a:prstGeom prst="rect">
              <a:avLst/>
            </a:prstGeom>
          </p:spPr>
        </p:pic>
        <p:pic>
          <p:nvPicPr>
            <p:cNvPr id="36" name="Picture 35" descr="IM650.png"/>
            <p:cNvPicPr>
              <a:picLocks noChangeAspect="1"/>
            </p:cNvPicPr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76988" y="5146303"/>
              <a:ext cx="1219200" cy="1219200"/>
            </a:xfrm>
            <a:prstGeom prst="rect">
              <a:avLst/>
            </a:prstGeom>
          </p:spPr>
        </p:pic>
        <p:pic>
          <p:nvPicPr>
            <p:cNvPr id="37" name="Picture 36" descr="IM670.png"/>
            <p:cNvPicPr>
              <a:picLocks noChangeAspect="1"/>
            </p:cNvPicPr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352376" y="5157799"/>
              <a:ext cx="1219200" cy="1219200"/>
            </a:xfrm>
            <a:prstGeom prst="rect">
              <a:avLst/>
            </a:prstGeom>
          </p:spPr>
        </p:pic>
        <p:pic>
          <p:nvPicPr>
            <p:cNvPr id="38" name="Picture 37" descr="IM690.png"/>
            <p:cNvPicPr>
              <a:picLocks noChangeAspect="1"/>
            </p:cNvPicPr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2627764" y="5159555"/>
              <a:ext cx="1219200" cy="1219200"/>
            </a:xfrm>
            <a:prstGeom prst="rect">
              <a:avLst/>
            </a:prstGeom>
          </p:spPr>
        </p:pic>
        <p:pic>
          <p:nvPicPr>
            <p:cNvPr id="39" name="Picture 38" descr="IM710.png"/>
            <p:cNvPicPr>
              <a:picLocks noChangeAspect="1"/>
            </p:cNvPicPr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884152" y="5159555"/>
              <a:ext cx="1219200" cy="1219200"/>
            </a:xfrm>
            <a:prstGeom prst="rect">
              <a:avLst/>
            </a:prstGeom>
          </p:spPr>
        </p:pic>
        <p:pic>
          <p:nvPicPr>
            <p:cNvPr id="40" name="Picture 39" descr="IM730.png"/>
            <p:cNvPicPr>
              <a:picLocks noChangeAspect="1"/>
            </p:cNvPicPr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5136548" y="5152051"/>
              <a:ext cx="1219200" cy="1219200"/>
            </a:xfrm>
            <a:prstGeom prst="rect">
              <a:avLst/>
            </a:prstGeom>
          </p:spPr>
        </p:pic>
        <p:pic>
          <p:nvPicPr>
            <p:cNvPr id="41" name="Picture 40" descr="IM750.png"/>
            <p:cNvPicPr>
              <a:picLocks noChangeAspect="1"/>
            </p:cNvPicPr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406188" y="5165303"/>
              <a:ext cx="1219200" cy="1219200"/>
            </a:xfrm>
            <a:prstGeom prst="rect">
              <a:avLst/>
            </a:prstGeom>
          </p:spPr>
        </p:pic>
        <p:pic>
          <p:nvPicPr>
            <p:cNvPr id="42" name="Picture 41" descr="IM770.png"/>
            <p:cNvPicPr>
              <a:picLocks noChangeAspect="1"/>
            </p:cNvPicPr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7660820" y="5155231"/>
              <a:ext cx="1219200" cy="1219200"/>
            </a:xfrm>
            <a:prstGeom prst="rect">
              <a:avLst/>
            </a:prstGeom>
          </p:spPr>
        </p:pic>
        <p:pic>
          <p:nvPicPr>
            <p:cNvPr id="43" name="Picture 42" descr="IM790.png"/>
            <p:cNvPicPr>
              <a:picLocks noChangeAspect="1"/>
            </p:cNvPicPr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8930460" y="5155231"/>
              <a:ext cx="1219200" cy="1219200"/>
            </a:xfrm>
            <a:prstGeom prst="rect">
              <a:avLst/>
            </a:prstGeom>
          </p:spPr>
        </p:pic>
        <p:sp>
          <p:nvSpPr>
            <p:cNvPr id="44" name="Rounded Rectangle 43"/>
            <p:cNvSpPr/>
            <p:nvPr/>
          </p:nvSpPr>
          <p:spPr>
            <a:xfrm>
              <a:off x="2754536" y="240504"/>
              <a:ext cx="5976664" cy="936104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4005176" y="1511895"/>
              <a:ext cx="4726024" cy="936104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6" name="Rounded Rectangle 45"/>
            <p:cNvSpPr/>
            <p:nvPr/>
          </p:nvSpPr>
          <p:spPr>
            <a:xfrm>
              <a:off x="2754536" y="4032175"/>
              <a:ext cx="7272808" cy="936104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47" name="Picture 46" descr="IM310.png"/>
            <p:cNvPicPr>
              <a:picLocks noChangeAspect="1"/>
            </p:cNvPicPr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8937010" y="1369640"/>
              <a:ext cx="1219200" cy="1219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377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/>
              <a:t>E</a:t>
            </a:r>
            <a:r>
              <a:rPr lang="en-IN" sz="4000" b="1" dirty="0" smtClean="0"/>
              <a:t>valuation of Proposed Method</a:t>
            </a:r>
            <a:endParaRPr lang="en-US" sz="40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261264"/>
              </p:ext>
            </p:extLst>
          </p:nvPr>
        </p:nvGraphicFramePr>
        <p:xfrm>
          <a:off x="457200" y="2286000"/>
          <a:ext cx="8458197" cy="28799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5901"/>
                <a:gridCol w="840287"/>
                <a:gridCol w="840287"/>
                <a:gridCol w="840287"/>
                <a:gridCol w="840287"/>
                <a:gridCol w="840287"/>
                <a:gridCol w="840287"/>
                <a:gridCol w="840287"/>
                <a:gridCol w="840287"/>
              </a:tblGrid>
              <a:tr h="41619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#Total</a:t>
                      </a:r>
                      <a:r>
                        <a:rPr lang="en-US" sz="1200" b="1" baseline="0" dirty="0" smtClean="0"/>
                        <a:t> Volumes</a:t>
                      </a:r>
                      <a:endParaRPr lang="en-US" sz="1200" b="1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40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01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#Corrupted</a:t>
                      </a:r>
                      <a:r>
                        <a:rPr lang="en-US" sz="1200" b="1" baseline="0" dirty="0" smtClean="0"/>
                        <a:t> Volumes</a:t>
                      </a:r>
                      <a:endParaRPr lang="en-US" sz="1200" b="1" i="1" dirty="0" smtClean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5</a:t>
                      </a:r>
                      <a:endParaRPr lang="en-US" sz="1200" b="1" i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 b="1" i="1" dirty="0" smtClean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10</a:t>
                      </a:r>
                      <a:endParaRPr lang="en-US" sz="1200" b="1" i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 b="1" i="1" dirty="0" smtClean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20</a:t>
                      </a:r>
                      <a:endParaRPr lang="en-US" sz="1200" b="1" i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 b="1" i="1" dirty="0" smtClean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25</a:t>
                      </a:r>
                      <a:endParaRPr lang="en-US" sz="1200" b="1" i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 b="1" i="1" dirty="0" smtClean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52941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Simulated</a:t>
                      </a:r>
                      <a:r>
                        <a:rPr lang="en-US" sz="1200" b="1" baseline="0" dirty="0" smtClean="0"/>
                        <a:t> Rotation</a:t>
                      </a:r>
                      <a:endParaRPr lang="en-US" sz="12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#Detected Volumes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Time Taken</a:t>
                      </a:r>
                    </a:p>
                    <a:p>
                      <a:pPr algn="ctr"/>
                      <a:r>
                        <a:rPr lang="en-US" sz="1200" b="1" dirty="0" smtClean="0"/>
                        <a:t>(in sec)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#Detected Volumes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Time Taken</a:t>
                      </a:r>
                    </a:p>
                    <a:p>
                      <a:pPr algn="ctr"/>
                      <a:r>
                        <a:rPr lang="en-US" sz="1200" b="1" dirty="0" smtClean="0"/>
                        <a:t>(in sec)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#Detected Volumes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Time Taken</a:t>
                      </a:r>
                    </a:p>
                    <a:p>
                      <a:pPr algn="ctr"/>
                      <a:r>
                        <a:rPr lang="en-US" sz="1200" b="1" dirty="0" smtClean="0"/>
                        <a:t>(in sec)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#Detected Volumes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Time Taken</a:t>
                      </a:r>
                    </a:p>
                    <a:p>
                      <a:pPr algn="ctr"/>
                      <a:r>
                        <a:rPr lang="en-US" sz="1200" b="1" dirty="0" smtClean="0"/>
                        <a:t>(in sec)</a:t>
                      </a:r>
                    </a:p>
                  </a:txBody>
                  <a:tcPr anchor="ctr"/>
                </a:tc>
              </a:tr>
              <a:tr h="186014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[-1</a:t>
                      </a:r>
                      <a:r>
                        <a:rPr lang="en-US" sz="1200" b="0" baseline="30000" dirty="0" smtClean="0"/>
                        <a:t>0</a:t>
                      </a:r>
                      <a:r>
                        <a:rPr lang="en-US" sz="1200" b="0" dirty="0" smtClean="0"/>
                        <a:t>   1</a:t>
                      </a:r>
                      <a:r>
                        <a:rPr lang="en-US" sz="1200" b="0" baseline="30000" dirty="0" smtClean="0"/>
                        <a:t>0</a:t>
                      </a:r>
                      <a:r>
                        <a:rPr lang="en-US" sz="1200" b="0" dirty="0" smtClean="0"/>
                        <a:t>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/>
                        <a:t>2.71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2.73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2.74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2.75</a:t>
                      </a:r>
                    </a:p>
                  </a:txBody>
                  <a:tcPr anchor="ctr"/>
                </a:tc>
              </a:tr>
              <a:tr h="186014"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/>
                        <a:t>[-5</a:t>
                      </a:r>
                      <a:r>
                        <a:rPr lang="en-US" sz="1200" b="0" baseline="30000" dirty="0" smtClean="0"/>
                        <a:t>0</a:t>
                      </a:r>
                      <a:r>
                        <a:rPr lang="en-US" sz="1200" b="0" dirty="0" smtClean="0"/>
                        <a:t>   5</a:t>
                      </a:r>
                      <a:r>
                        <a:rPr lang="en-US" sz="1200" b="0" baseline="30000" dirty="0" smtClean="0"/>
                        <a:t>0</a:t>
                      </a:r>
                      <a:r>
                        <a:rPr lang="en-US" sz="1200" b="0" dirty="0" smtClean="0"/>
                        <a:t>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/>
                        <a:t>2.73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/>
                        <a:t>2.742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2.77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2.91</a:t>
                      </a:r>
                    </a:p>
                  </a:txBody>
                  <a:tcPr anchor="ctr"/>
                </a:tc>
              </a:tr>
              <a:tr h="186014"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/>
                        <a:t>[-10</a:t>
                      </a:r>
                      <a:r>
                        <a:rPr lang="en-US" sz="1200" b="0" baseline="30000" dirty="0" smtClean="0"/>
                        <a:t>0</a:t>
                      </a:r>
                      <a:r>
                        <a:rPr lang="en-US" sz="1200" b="0" dirty="0" smtClean="0"/>
                        <a:t>   10</a:t>
                      </a:r>
                      <a:r>
                        <a:rPr lang="en-US" sz="1200" b="0" baseline="30000" dirty="0" smtClean="0"/>
                        <a:t>0</a:t>
                      </a:r>
                      <a:r>
                        <a:rPr lang="en-US" sz="1200" b="0" dirty="0" smtClean="0"/>
                        <a:t>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/>
                        <a:t>2.751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/>
                        <a:t>2.76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2.78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2.93</a:t>
                      </a:r>
                    </a:p>
                  </a:txBody>
                  <a:tcPr anchor="ctr"/>
                </a:tc>
              </a:tr>
              <a:tr h="186014"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/>
                        <a:t>[-15</a:t>
                      </a:r>
                      <a:r>
                        <a:rPr lang="en-US" sz="1200" b="0" baseline="30000" dirty="0" smtClean="0"/>
                        <a:t>0</a:t>
                      </a:r>
                      <a:r>
                        <a:rPr lang="en-US" sz="1200" b="0" dirty="0" smtClean="0"/>
                        <a:t>   15</a:t>
                      </a:r>
                      <a:r>
                        <a:rPr lang="en-US" sz="1200" b="0" baseline="30000" dirty="0" smtClean="0"/>
                        <a:t>0</a:t>
                      </a:r>
                      <a:r>
                        <a:rPr lang="en-US" sz="1200" b="0" dirty="0" smtClean="0"/>
                        <a:t>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/>
                        <a:t>2.77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/>
                        <a:t>2.78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3.12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3.14</a:t>
                      </a:r>
                    </a:p>
                  </a:txBody>
                  <a:tcPr anchor="ctr"/>
                </a:tc>
              </a:tr>
              <a:tr h="186014"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/>
                        <a:t>[-20</a:t>
                      </a:r>
                      <a:r>
                        <a:rPr lang="en-US" sz="1200" b="0" baseline="30000" dirty="0" smtClean="0"/>
                        <a:t>0</a:t>
                      </a:r>
                      <a:r>
                        <a:rPr lang="en-US" sz="1200" b="0" dirty="0" smtClean="0"/>
                        <a:t>   20</a:t>
                      </a:r>
                      <a:r>
                        <a:rPr lang="en-US" sz="1200" b="0" baseline="30000" dirty="0" smtClean="0"/>
                        <a:t>0</a:t>
                      </a:r>
                      <a:r>
                        <a:rPr lang="en-US" sz="1200" b="0" dirty="0" smtClean="0"/>
                        <a:t>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/>
                        <a:t>2.79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/>
                        <a:t>2.83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3.17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3.45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207"/>
          <p:cNvSpPr txBox="1">
            <a:spLocks noChangeArrowheads="1"/>
          </p:cNvSpPr>
          <p:nvPr/>
        </p:nvSpPr>
        <p:spPr bwMode="auto">
          <a:xfrm>
            <a:off x="1524000" y="5953780"/>
            <a:ext cx="6804000" cy="52322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Average Time Taken </a:t>
            </a:r>
            <a:r>
              <a:rPr lang="en-US" sz="2800" b="1" baseline="0" dirty="0" smtClean="0">
                <a:solidFill>
                  <a:schemeClr val="bg1"/>
                </a:solidFill>
              </a:rPr>
              <a:t> </a:t>
            </a:r>
            <a:r>
              <a:rPr lang="en-US" sz="2800" b="1" baseline="0" dirty="0">
                <a:solidFill>
                  <a:schemeClr val="bg1"/>
                </a:solidFill>
              </a:rPr>
              <a:t>~ </a:t>
            </a:r>
            <a:r>
              <a:rPr lang="en-US" sz="2800" b="1" baseline="0" dirty="0" smtClean="0">
                <a:solidFill>
                  <a:schemeClr val="bg1"/>
                </a:solidFill>
              </a:rPr>
              <a:t>3sec</a:t>
            </a:r>
            <a:endParaRPr lang="en-US" sz="28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15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/>
              <a:t>Evaluation of Proposed </a:t>
            </a:r>
            <a:r>
              <a:rPr lang="en-IN" sz="4000" b="1" dirty="0" smtClean="0"/>
              <a:t>Method</a:t>
            </a:r>
            <a:endParaRPr lang="en-US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066800" y="152400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/>
              <a:t>(in terms of Detection Accuracy)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977811"/>
              </p:ext>
            </p:extLst>
          </p:nvPr>
        </p:nvGraphicFramePr>
        <p:xfrm>
          <a:off x="1524000" y="2575560"/>
          <a:ext cx="6098540" cy="258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371600"/>
                <a:gridCol w="1295400"/>
                <a:gridCol w="1107440"/>
                <a:gridCol w="1104900"/>
              </a:tblGrid>
              <a:tr h="32004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#Total</a:t>
                      </a:r>
                    </a:p>
                    <a:p>
                      <a:pPr algn="ctr"/>
                      <a:r>
                        <a:rPr lang="en-US" dirty="0" smtClean="0"/>
                        <a:t>Volumes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#Corrupted Volumes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Simulated</a:t>
                      </a:r>
                    </a:p>
                    <a:p>
                      <a:pPr algn="ctr"/>
                      <a:r>
                        <a:rPr lang="en-US" dirty="0" smtClean="0"/>
                        <a:t>Rotation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#Volumes Detected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00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[3]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Proposed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[-1</a:t>
                      </a:r>
                      <a:r>
                        <a:rPr lang="en-US" sz="1600" b="0" baseline="30000" dirty="0" smtClean="0"/>
                        <a:t>0</a:t>
                      </a:r>
                      <a:r>
                        <a:rPr lang="en-US" sz="1600" b="0" dirty="0" smtClean="0"/>
                        <a:t>   1</a:t>
                      </a:r>
                      <a:r>
                        <a:rPr lang="en-US" sz="1600" b="0" baseline="30000" dirty="0" smtClean="0"/>
                        <a:t>0</a:t>
                      </a:r>
                      <a:r>
                        <a:rPr lang="en-US" sz="1600" b="0" dirty="0" smtClean="0"/>
                        <a:t>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[-5</a:t>
                      </a:r>
                      <a:r>
                        <a:rPr lang="en-US" sz="1600" b="0" baseline="30000" dirty="0" smtClean="0"/>
                        <a:t>0</a:t>
                      </a:r>
                      <a:r>
                        <a:rPr lang="en-US" sz="1600" b="0" dirty="0" smtClean="0"/>
                        <a:t>   5</a:t>
                      </a:r>
                      <a:r>
                        <a:rPr lang="en-US" sz="1600" b="0" baseline="30000" dirty="0" smtClean="0"/>
                        <a:t>0</a:t>
                      </a:r>
                      <a:r>
                        <a:rPr lang="en-US" sz="1600" b="0" dirty="0" smtClean="0"/>
                        <a:t>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[-10</a:t>
                      </a:r>
                      <a:r>
                        <a:rPr lang="en-US" sz="1600" b="0" baseline="30000" dirty="0" smtClean="0"/>
                        <a:t>0</a:t>
                      </a:r>
                      <a:r>
                        <a:rPr lang="en-US" sz="1600" b="0" dirty="0" smtClean="0"/>
                        <a:t>   10</a:t>
                      </a:r>
                      <a:r>
                        <a:rPr lang="en-US" sz="1600" b="0" baseline="30000" dirty="0" smtClean="0"/>
                        <a:t>0</a:t>
                      </a:r>
                      <a:r>
                        <a:rPr lang="en-US" sz="1600" b="0" dirty="0" smtClean="0"/>
                        <a:t>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[-15</a:t>
                      </a:r>
                      <a:r>
                        <a:rPr lang="en-US" sz="1600" b="0" baseline="30000" dirty="0" smtClean="0"/>
                        <a:t>0</a:t>
                      </a:r>
                      <a:r>
                        <a:rPr lang="en-US" sz="1600" b="0" dirty="0" smtClean="0"/>
                        <a:t>   15</a:t>
                      </a:r>
                      <a:r>
                        <a:rPr lang="en-US" sz="1600" b="0" baseline="30000" dirty="0" smtClean="0"/>
                        <a:t>0</a:t>
                      </a:r>
                      <a:r>
                        <a:rPr lang="en-US" sz="1600" b="0" dirty="0" smtClean="0"/>
                        <a:t>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[-20</a:t>
                      </a:r>
                      <a:r>
                        <a:rPr lang="en-US" sz="1600" b="0" baseline="30000" dirty="0" smtClean="0"/>
                        <a:t>0</a:t>
                      </a:r>
                      <a:r>
                        <a:rPr lang="en-US" sz="1600" b="0" dirty="0" smtClean="0"/>
                        <a:t>   20</a:t>
                      </a:r>
                      <a:r>
                        <a:rPr lang="en-US" sz="1600" b="0" baseline="30000" dirty="0" smtClean="0"/>
                        <a:t>0</a:t>
                      </a:r>
                      <a:r>
                        <a:rPr lang="en-US" sz="1600" b="0" dirty="0" smtClean="0"/>
                        <a:t>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269541" y="6430278"/>
            <a:ext cx="9026859" cy="280505"/>
            <a:chOff x="269541" y="6430278"/>
            <a:chExt cx="9026859" cy="280505"/>
          </a:xfrm>
        </p:grpSpPr>
        <p:cxnSp>
          <p:nvCxnSpPr>
            <p:cNvPr id="8" name="Straight Connector 5"/>
            <p:cNvCxnSpPr>
              <a:cxnSpLocks noChangeShapeType="1"/>
            </p:cNvCxnSpPr>
            <p:nvPr/>
          </p:nvCxnSpPr>
          <p:spPr bwMode="auto">
            <a:xfrm>
              <a:off x="337784" y="6430278"/>
              <a:ext cx="868680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1" name="TextBox 3"/>
            <p:cNvSpPr txBox="1">
              <a:spLocks noChangeArrowheads="1"/>
            </p:cNvSpPr>
            <p:nvPr/>
          </p:nvSpPr>
          <p:spPr bwMode="auto">
            <a:xfrm>
              <a:off x="269541" y="6433784"/>
              <a:ext cx="902685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1200" dirty="0" smtClean="0"/>
                <a:t>[3]   </a:t>
              </a:r>
              <a:r>
                <a:rPr lang="fr-FR" sz="1200" i="1" dirty="0" smtClean="0"/>
                <a:t>R. Gautam et al. "</a:t>
              </a:r>
              <a:r>
                <a:rPr lang="en-US" sz="1200" b="1" i="1" dirty="0" smtClean="0"/>
                <a:t>An efficient, bolus  stage based </a:t>
              </a:r>
              <a:r>
                <a:rPr lang="en-US" sz="1200" b="1" i="1" dirty="0"/>
                <a:t>method for motion </a:t>
              </a:r>
              <a:r>
                <a:rPr lang="en-US" sz="1200" b="1" i="1" dirty="0" smtClean="0"/>
                <a:t>correction </a:t>
              </a:r>
              <a:r>
                <a:rPr lang="en-US" sz="1200" b="1" i="1" dirty="0"/>
                <a:t>in </a:t>
              </a:r>
              <a:r>
                <a:rPr lang="en-US" sz="1200" b="1" i="1" dirty="0" smtClean="0"/>
                <a:t>perfusion weighted </a:t>
              </a:r>
              <a:r>
                <a:rPr lang="en-US" sz="1200" b="1" i="1" dirty="0"/>
                <a:t>MRI</a:t>
              </a:r>
              <a:r>
                <a:rPr lang="fr-FR" sz="1200" i="1" dirty="0" smtClean="0"/>
                <a:t>" </a:t>
              </a:r>
              <a:r>
                <a:rPr lang="fr-FR" sz="1200" i="1" dirty="0" smtClean="0"/>
                <a:t>ICPR </a:t>
              </a:r>
              <a:r>
                <a:rPr lang="fr-FR" sz="1200" i="1" dirty="0" smtClean="0"/>
                <a:t>2012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09600" y="5602069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Here,  slice </a:t>
            </a:r>
            <a:r>
              <a:rPr lang="en-US" dirty="0"/>
              <a:t>resolution </a:t>
            </a:r>
            <a:r>
              <a:rPr lang="en-US" dirty="0" smtClean="0"/>
              <a:t>128x128 </a:t>
            </a:r>
            <a:r>
              <a:rPr lang="en-US" dirty="0"/>
              <a:t>and block size </a:t>
            </a:r>
            <a:r>
              <a:rPr lang="en-US" dirty="0" smtClean="0"/>
              <a:t>32x32 are used in [3] to get better accuracy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43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Short Time Fourier Transform</a:t>
            </a:r>
            <a:endParaRPr lang="en-US" sz="4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pPr>
                  <a:lnSpc>
                    <a:spcPct val="125000"/>
                  </a:lnSpc>
                  <a:buFont typeface="Arial" charset="0"/>
                  <a:buChar char="•"/>
                </a:pPr>
                <a:r>
                  <a:rPr lang="en-IN" sz="2400" dirty="0" smtClean="0"/>
                  <a:t>First joint time-frequency representation</a:t>
                </a:r>
              </a:p>
              <a:p>
                <a:pPr>
                  <a:lnSpc>
                    <a:spcPct val="125000"/>
                  </a:lnSpc>
                  <a:buFont typeface="Arial" charset="0"/>
                  <a:buChar char="•"/>
                </a:pPr>
                <a:r>
                  <a:rPr lang="en-IN" sz="2400" dirty="0" smtClean="0"/>
                  <a:t>Short time Fourier transform of a time signal,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N" sz="2400" dirty="0" smtClean="0"/>
                  <a:t>is defined as below,</a:t>
                </a:r>
              </a:p>
              <a:p>
                <a:pPr marL="0" indent="0" algn="ctr">
                  <a:spcBef>
                    <a:spcPts val="0"/>
                  </a:spcBef>
                  <a:buNone/>
                  <a:defRPr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sz="2400" b="0" i="1" baseline="-25000" smtClean="0">
                        <a:latin typeface="Cambria Math" panose="02040503050406030204" pitchFamily="18" charset="0"/>
                      </a:rPr>
                      <m:t>𝑆𝑇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l-GR" sz="2400" i="1">
                        <a:latin typeface="Cambria Math" panose="02040503050406030204" pitchFamily="18" charset="0"/>
                      </a:rPr>
                      <m:t>τ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 smtClean="0"/>
                  <a:t> =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h</m:t>
                        </m:r>
                        <m:d>
                          <m: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 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l-GR" sz="2400" i="1">
                                <a:latin typeface="Cambria Math" panose="02040503050406030204" pitchFamily="18" charset="0"/>
                              </a:rPr>
                              <m:t>ω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sty m:val="p"/>
                              </m:rPr>
                              <a:rPr lang="el-GR" sz="2400" i="1">
                                <a:latin typeface="Cambria Math" panose="02040503050406030204" pitchFamily="18" charset="0"/>
                              </a:rPr>
                              <m:t>τ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𝑓𝑡</m:t>
                            </m:r>
                          </m:sup>
                        </m:sSup>
                      </m:e>
                    </m:d>
                  </m:oMath>
                </a14:m>
                <a:endParaRPr lang="en-US" sz="2400" dirty="0"/>
              </a:p>
              <a:p>
                <a:pPr marL="0" indent="0" algn="ctr">
                  <a:buNone/>
                </a:pPr>
                <a:r>
                  <a:rPr lang="en-US" sz="2400" dirty="0" smtClean="0"/>
                  <a:t>                        = </a:t>
                </a:r>
                <a14:m>
                  <m:oMath xmlns:m="http://schemas.openxmlformats.org/officeDocument/2006/math">
                    <m:nary>
                      <m:naryPr>
                        <m:limLoc m:val="undOvr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4"/>
                          </m:rP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b>
                      <m:sup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h</m:t>
                        </m:r>
                        <m:d>
                          <m: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l-GR" sz="2400" i="1">
                                <a:latin typeface="Cambria Math" panose="02040503050406030204" pitchFamily="18" charset="0"/>
                              </a:rPr>
                              <m:t>ω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sty m:val="p"/>
                              </m:rPr>
                              <a:rPr lang="el-GR" sz="2400" i="1">
                                <a:latin typeface="Cambria Math" panose="02040503050406030204" pitchFamily="18" charset="0"/>
                              </a:rPr>
                              <m:t>τ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𝑓𝑡</m:t>
                            </m:r>
                          </m:sup>
                        </m:sSup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𝑑𝑡</m:t>
                        </m:r>
                      </m:e>
                    </m:nary>
                  </m:oMath>
                </a14:m>
                <a:endParaRPr lang="en-US" sz="2400" dirty="0" smtClean="0"/>
              </a:p>
              <a:p>
                <a:pPr marL="0" indent="0">
                  <a:lnSpc>
                    <a:spcPct val="125000"/>
                  </a:lnSpc>
                  <a:buNone/>
                </a:pPr>
                <a:r>
                  <a:rPr lang="en-IN" sz="2400" dirty="0"/>
                  <a:t> </a:t>
                </a:r>
                <a:r>
                  <a:rPr lang="en-IN" sz="2400" dirty="0" smtClean="0"/>
                  <a:t>   where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400" i="1">
                        <a:latin typeface="Cambria Math" panose="02040503050406030204" pitchFamily="18" charset="0"/>
                      </a:rPr>
                      <m:t>ω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</m:d>
                  </m:oMath>
                </a14:m>
                <a:r>
                  <a:rPr lang="en-IN" sz="2400" dirty="0"/>
                  <a:t> : Window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    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IN" sz="2400" dirty="0"/>
                  <a:t>            </a:t>
                </a:r>
                <a:r>
                  <a:rPr lang="en-IN" sz="2400" dirty="0" smtClean="0"/>
                  <a:t>           : </a:t>
                </a:r>
                <a:r>
                  <a:rPr lang="en-IN" sz="2400" dirty="0"/>
                  <a:t>Time Shift Parameter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   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IN" sz="2400" dirty="0"/>
                  <a:t>           </a:t>
                </a:r>
                <a:r>
                  <a:rPr lang="en-IN" sz="2400" dirty="0" smtClean="0"/>
                  <a:t>            : Frequency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:r>
                  <a:rPr lang="en-IN" sz="2400" dirty="0" smtClean="0"/>
                  <a:t>    </a:t>
                </a:r>
                <a14:m>
                  <m:oMath xmlns:m="http://schemas.openxmlformats.org/officeDocument/2006/math">
                    <m:r>
                      <a:rPr lang="en-IN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.,.&gt;</m:t>
                    </m:r>
                  </m:oMath>
                </a14:m>
                <a:r>
                  <a:rPr lang="en-IN" sz="2400" dirty="0" smtClean="0"/>
                  <a:t>               </a:t>
                </a:r>
                <a:r>
                  <a:rPr lang="en-IN" sz="2400" dirty="0"/>
                  <a:t>: Inner Product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sz="2400" dirty="0" smtClean="0"/>
                  <a:t>Time-frequency distribution of STFT, i.e., Spectrogram is given as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𝑆𝑃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𝜏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  <m:r>
                            <a:rPr lang="en-US" sz="2400" b="0" i="1" baseline="-2500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𝑆𝑇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𝜏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</m:d>
                      <m:r>
                        <a:rPr lang="en-US" sz="2400" b="0" i="1" baseline="3000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2400" baseline="30000" dirty="0"/>
              </a:p>
              <a:p>
                <a:pPr marL="0" indent="0">
                  <a:lnSpc>
                    <a:spcPct val="125000"/>
                  </a:lnSpc>
                  <a:buNone/>
                </a:pPr>
                <a:endParaRPr lang="en-IN" sz="24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815" t="-9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471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/>
              <a:t>Evaluation of Proposed </a:t>
            </a:r>
            <a:r>
              <a:rPr lang="en-IN" sz="4000" b="1" dirty="0" smtClean="0"/>
              <a:t>Method</a:t>
            </a:r>
            <a:endParaRPr lang="en-US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066800" y="152400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/>
              <a:t>(in terms of Computation Time)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012851"/>
              </p:ext>
            </p:extLst>
          </p:nvPr>
        </p:nvGraphicFramePr>
        <p:xfrm>
          <a:off x="1524000" y="2575560"/>
          <a:ext cx="6553200" cy="258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371600"/>
                <a:gridCol w="1295400"/>
                <a:gridCol w="1447800"/>
                <a:gridCol w="1219200"/>
              </a:tblGrid>
              <a:tr h="32004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#Total</a:t>
                      </a:r>
                    </a:p>
                    <a:p>
                      <a:pPr algn="ctr"/>
                      <a:r>
                        <a:rPr lang="en-US" dirty="0" smtClean="0"/>
                        <a:t>Volumes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#Corrupted Volumes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Simulated</a:t>
                      </a:r>
                    </a:p>
                    <a:p>
                      <a:pPr algn="ctr"/>
                      <a:r>
                        <a:rPr lang="en-US" dirty="0" smtClean="0"/>
                        <a:t>Rotation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#Computation Time (sec)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00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[4]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Proposed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[-1</a:t>
                      </a:r>
                      <a:r>
                        <a:rPr lang="en-US" sz="1600" b="0" baseline="30000" dirty="0" smtClean="0"/>
                        <a:t>0</a:t>
                      </a:r>
                      <a:r>
                        <a:rPr lang="en-US" sz="1600" b="0" dirty="0" smtClean="0"/>
                        <a:t>   1</a:t>
                      </a:r>
                      <a:r>
                        <a:rPr lang="en-US" sz="1600" b="0" baseline="30000" dirty="0" smtClean="0"/>
                        <a:t>0</a:t>
                      </a:r>
                      <a:r>
                        <a:rPr lang="en-US" sz="1600" b="0" dirty="0" smtClean="0"/>
                        <a:t>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7.68-132.21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2.75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[-5</a:t>
                      </a:r>
                      <a:r>
                        <a:rPr lang="en-US" sz="1600" b="0" baseline="30000" dirty="0" smtClean="0"/>
                        <a:t>0</a:t>
                      </a:r>
                      <a:r>
                        <a:rPr lang="en-US" sz="1600" b="0" dirty="0" smtClean="0"/>
                        <a:t>   5</a:t>
                      </a:r>
                      <a:r>
                        <a:rPr lang="en-US" sz="1600" b="0" baseline="30000" dirty="0" smtClean="0"/>
                        <a:t>0</a:t>
                      </a:r>
                      <a:r>
                        <a:rPr lang="en-US" sz="1600" b="0" dirty="0" smtClean="0"/>
                        <a:t>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7.68-132.21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2.91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[-10</a:t>
                      </a:r>
                      <a:r>
                        <a:rPr lang="en-US" sz="1600" b="0" baseline="30000" dirty="0" smtClean="0"/>
                        <a:t>0</a:t>
                      </a:r>
                      <a:r>
                        <a:rPr lang="en-US" sz="1600" b="0" dirty="0" smtClean="0"/>
                        <a:t>   10</a:t>
                      </a:r>
                      <a:r>
                        <a:rPr lang="en-US" sz="1600" b="0" baseline="30000" dirty="0" smtClean="0"/>
                        <a:t>0</a:t>
                      </a:r>
                      <a:r>
                        <a:rPr lang="en-US" sz="1600" b="0" dirty="0" smtClean="0"/>
                        <a:t>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7.68-132.21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2.93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[-15</a:t>
                      </a:r>
                      <a:r>
                        <a:rPr lang="en-US" sz="1600" b="0" baseline="30000" dirty="0" smtClean="0"/>
                        <a:t>0</a:t>
                      </a:r>
                      <a:r>
                        <a:rPr lang="en-US" sz="1600" b="0" dirty="0" smtClean="0"/>
                        <a:t>   15</a:t>
                      </a:r>
                      <a:r>
                        <a:rPr lang="en-US" sz="1600" b="0" baseline="30000" dirty="0" smtClean="0"/>
                        <a:t>0</a:t>
                      </a:r>
                      <a:r>
                        <a:rPr lang="en-US" sz="1600" b="0" dirty="0" smtClean="0"/>
                        <a:t>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7.68-132.21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3.14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17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[-20</a:t>
                      </a:r>
                      <a:r>
                        <a:rPr lang="en-US" sz="1600" b="0" baseline="30000" dirty="0" smtClean="0"/>
                        <a:t>0</a:t>
                      </a:r>
                      <a:r>
                        <a:rPr lang="en-US" sz="1600" b="0" dirty="0" smtClean="0"/>
                        <a:t>   20</a:t>
                      </a:r>
                      <a:r>
                        <a:rPr lang="en-US" sz="1600" b="0" baseline="30000" dirty="0" smtClean="0"/>
                        <a:t>0</a:t>
                      </a:r>
                      <a:r>
                        <a:rPr lang="en-US" sz="1600" b="0" dirty="0" smtClean="0"/>
                        <a:t>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7.68-132.21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3.45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269541" y="6430278"/>
            <a:ext cx="9026859" cy="280505"/>
            <a:chOff x="269541" y="6430278"/>
            <a:chExt cx="9026859" cy="280505"/>
          </a:xfrm>
        </p:grpSpPr>
        <p:cxnSp>
          <p:nvCxnSpPr>
            <p:cNvPr id="14" name="Straight Connector 5"/>
            <p:cNvCxnSpPr>
              <a:cxnSpLocks noChangeShapeType="1"/>
            </p:cNvCxnSpPr>
            <p:nvPr/>
          </p:nvCxnSpPr>
          <p:spPr bwMode="auto">
            <a:xfrm>
              <a:off x="337784" y="6430278"/>
              <a:ext cx="868680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5" name="TextBox 3"/>
            <p:cNvSpPr txBox="1">
              <a:spLocks noChangeArrowheads="1"/>
            </p:cNvSpPr>
            <p:nvPr/>
          </p:nvSpPr>
          <p:spPr bwMode="auto">
            <a:xfrm>
              <a:off x="269541" y="6433784"/>
              <a:ext cx="902685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1200" dirty="0" smtClean="0"/>
                <a:t>[4]   </a:t>
              </a:r>
              <a:r>
                <a:rPr lang="fr-FR" sz="1200" i="1" dirty="0" smtClean="0"/>
                <a:t>R. Gautam et al. "</a:t>
              </a:r>
              <a:r>
                <a:rPr lang="en-US" sz="1200" b="1" i="1" dirty="0"/>
                <a:t>A method for motion detection and categorization in </a:t>
              </a:r>
              <a:r>
                <a:rPr lang="en-US" sz="1200" b="1" i="1" dirty="0" smtClean="0"/>
                <a:t>perfusion weighted </a:t>
              </a:r>
              <a:r>
                <a:rPr lang="en-US" sz="1200" b="1" i="1" dirty="0"/>
                <a:t>MRI</a:t>
              </a:r>
              <a:r>
                <a:rPr lang="fr-FR" sz="1200" i="1" dirty="0" smtClean="0"/>
                <a:t>" ICVGIP 2012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685800" y="54102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7.68 sec with slice resolution 32x32 and block size 8x8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132.21 </a:t>
            </a:r>
            <a:r>
              <a:rPr lang="en-US" dirty="0"/>
              <a:t>sec with slice resolution </a:t>
            </a:r>
            <a:r>
              <a:rPr lang="en-US" dirty="0" smtClean="0"/>
              <a:t>128x128 </a:t>
            </a:r>
            <a:r>
              <a:rPr lang="en-US" dirty="0"/>
              <a:t>and block size </a:t>
            </a:r>
            <a:r>
              <a:rPr lang="en-US" dirty="0" smtClean="0"/>
              <a:t>32x32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92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Conclusions and Future Work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7624"/>
            <a:ext cx="8229600" cy="492797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5000"/>
              </a:lnSpc>
              <a:buNone/>
            </a:pPr>
            <a:r>
              <a:rPr lang="en-IN" sz="2400" u="sng" dirty="0" smtClean="0"/>
              <a:t>Conclusions:</a:t>
            </a:r>
          </a:p>
          <a:p>
            <a:pPr>
              <a:lnSpc>
                <a:spcPct val="125000"/>
              </a:lnSpc>
            </a:pPr>
            <a:r>
              <a:rPr lang="en-IN" sz="2400" dirty="0" smtClean="0"/>
              <a:t>A </a:t>
            </a:r>
            <a:r>
              <a:rPr lang="en-IN" sz="2400" dirty="0"/>
              <a:t>novel automated approach for motion detection </a:t>
            </a:r>
            <a:r>
              <a:rPr lang="en-IN" sz="2400" dirty="0" smtClean="0"/>
              <a:t>in </a:t>
            </a:r>
            <a:r>
              <a:rPr lang="en-IN" sz="2400" dirty="0"/>
              <a:t>PWI is proposed using time-frequency </a:t>
            </a:r>
            <a:r>
              <a:rPr lang="en-IN" sz="2400" dirty="0" smtClean="0"/>
              <a:t>analysis</a:t>
            </a:r>
          </a:p>
          <a:p>
            <a:pPr>
              <a:lnSpc>
                <a:spcPct val="125000"/>
              </a:lnSpc>
            </a:pPr>
            <a:r>
              <a:rPr lang="en-IN" sz="2400" dirty="0" smtClean="0"/>
              <a:t>No explicit bolus handling, thus no intensity correction is required</a:t>
            </a:r>
          </a:p>
          <a:p>
            <a:pPr>
              <a:lnSpc>
                <a:spcPct val="125000"/>
              </a:lnSpc>
            </a:pPr>
            <a:r>
              <a:rPr lang="en-IN" sz="2400" dirty="0" smtClean="0"/>
              <a:t>No use </a:t>
            </a:r>
            <a:r>
              <a:rPr lang="en-IN" sz="2400" dirty="0" smtClean="0"/>
              <a:t>of </a:t>
            </a:r>
            <a:r>
              <a:rPr lang="en-IN" sz="2400" smtClean="0"/>
              <a:t>phase correlation, </a:t>
            </a:r>
            <a:r>
              <a:rPr lang="en-IN" sz="2400" dirty="0" smtClean="0"/>
              <a:t>thus no compromise between block size and speed</a:t>
            </a:r>
          </a:p>
          <a:p>
            <a:pPr>
              <a:lnSpc>
                <a:spcPct val="125000"/>
              </a:lnSpc>
            </a:pPr>
            <a:r>
              <a:rPr lang="en-IN" sz="2400" dirty="0" smtClean="0"/>
              <a:t>More detection accuracy</a:t>
            </a:r>
            <a:endParaRPr lang="en-IN" sz="2400" dirty="0"/>
          </a:p>
          <a:p>
            <a:pPr>
              <a:lnSpc>
                <a:spcPct val="125000"/>
              </a:lnSpc>
            </a:pPr>
            <a:r>
              <a:rPr lang="en-IN" sz="2400" dirty="0" smtClean="0"/>
              <a:t>Computationally inexpensive</a:t>
            </a:r>
          </a:p>
          <a:p>
            <a:pPr marL="0" indent="0">
              <a:lnSpc>
                <a:spcPct val="125000"/>
              </a:lnSpc>
              <a:buNone/>
            </a:pPr>
            <a:endParaRPr lang="en-IN" sz="2400" dirty="0"/>
          </a:p>
          <a:p>
            <a:pPr marL="0" indent="0">
              <a:lnSpc>
                <a:spcPct val="125000"/>
              </a:lnSpc>
              <a:buNone/>
            </a:pPr>
            <a:r>
              <a:rPr lang="en-IN" sz="2400" u="sng" dirty="0" smtClean="0"/>
              <a:t>Future Work:</a:t>
            </a:r>
          </a:p>
          <a:p>
            <a:pPr>
              <a:lnSpc>
                <a:spcPct val="125000"/>
              </a:lnSpc>
            </a:pPr>
            <a:r>
              <a:rPr lang="en-IN" sz="2400" dirty="0"/>
              <a:t>Detect motion in all possible directions</a:t>
            </a:r>
          </a:p>
          <a:p>
            <a:pPr>
              <a:lnSpc>
                <a:spcPct val="125000"/>
              </a:lnSpc>
            </a:pPr>
            <a:r>
              <a:rPr lang="en-IN" sz="2400" dirty="0" smtClean="0"/>
              <a:t>Correct </a:t>
            </a:r>
            <a:r>
              <a:rPr lang="en-IN" sz="2400" dirty="0"/>
              <a:t>motion</a:t>
            </a:r>
          </a:p>
          <a:p>
            <a:pPr marL="0" indent="0">
              <a:lnSpc>
                <a:spcPct val="125000"/>
              </a:lnSpc>
              <a:buNone/>
            </a:pP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123329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Related Publications</a:t>
            </a:r>
            <a:endParaRPr lang="en-US" sz="4000" b="1" dirty="0"/>
          </a:p>
        </p:txBody>
      </p:sp>
      <p:sp>
        <p:nvSpPr>
          <p:cNvPr id="4" name="Content Placeholder 2"/>
          <p:cNvSpPr>
            <a:spLocks noGrp="1"/>
          </p:cNvSpPr>
          <p:nvPr/>
        </p:nvSpPr>
        <p:spPr bwMode="auto">
          <a:xfrm>
            <a:off x="458787" y="2057400"/>
            <a:ext cx="8226425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sz="1800" b="1" i="1" dirty="0" smtClean="0"/>
              <a:t>Sushma M</a:t>
            </a:r>
            <a:r>
              <a:rPr lang="en-US" altLang="en-US" sz="1800" dirty="0" smtClean="0"/>
              <a:t>, </a:t>
            </a:r>
            <a:r>
              <a:rPr lang="en-US" altLang="en-US" sz="1800" dirty="0" err="1" smtClean="0"/>
              <a:t>Anubha</a:t>
            </a:r>
            <a:r>
              <a:rPr lang="en-US" altLang="en-US" sz="1800" dirty="0" smtClean="0"/>
              <a:t> Gupta and </a:t>
            </a:r>
            <a:r>
              <a:rPr lang="en-US" altLang="en-US" sz="1800" dirty="0" err="1" smtClean="0"/>
              <a:t>Jayanthi</a:t>
            </a:r>
            <a:r>
              <a:rPr lang="en-US" altLang="en-US" sz="1800" dirty="0" smtClean="0"/>
              <a:t> </a:t>
            </a:r>
            <a:r>
              <a:rPr lang="en-US" altLang="en-US" sz="1800" dirty="0" err="1" smtClean="0"/>
              <a:t>Sivaswamy</a:t>
            </a:r>
            <a:r>
              <a:rPr lang="en-US" altLang="en-US" sz="1800" dirty="0" smtClean="0"/>
              <a:t> , “</a:t>
            </a:r>
            <a:r>
              <a:rPr lang="en-US" altLang="en-US" sz="1800" b="1" dirty="0" smtClean="0"/>
              <a:t>Semi-Automated Magnification of Small Motions in Videos</a:t>
            </a:r>
            <a:r>
              <a:rPr lang="en-US" altLang="en-US" sz="1800" dirty="0" smtClean="0"/>
              <a:t>”, </a:t>
            </a:r>
            <a:r>
              <a:rPr lang="en-US" altLang="en-US" sz="1800" i="1" dirty="0" smtClean="0"/>
              <a:t>In Proceedings of </a:t>
            </a:r>
            <a:r>
              <a:rPr lang="en-US" altLang="en-US" sz="1800" i="1" dirty="0"/>
              <a:t>5</a:t>
            </a:r>
            <a:r>
              <a:rPr lang="en-US" altLang="en-US" sz="1800" i="1" baseline="30000" dirty="0" smtClean="0"/>
              <a:t>th</a:t>
            </a:r>
            <a:r>
              <a:rPr lang="en-US" altLang="en-US" sz="1800" i="1" dirty="0" smtClean="0"/>
              <a:t> International Conference on Pattern Recognition and Machine Intelligence (</a:t>
            </a:r>
            <a:r>
              <a:rPr lang="en-US" altLang="en-US" sz="1800" i="1" dirty="0" err="1" smtClean="0"/>
              <a:t>PReMI</a:t>
            </a:r>
            <a:r>
              <a:rPr lang="en-US" altLang="en-US" sz="1800" i="1" dirty="0" smtClean="0"/>
              <a:t>), 2013.</a:t>
            </a:r>
          </a:p>
          <a:p>
            <a:pPr marL="0" indent="0">
              <a:lnSpc>
                <a:spcPct val="150000"/>
              </a:lnSpc>
            </a:pPr>
            <a:endParaRPr lang="en-US" altLang="en-US" sz="1800" dirty="0" smtClean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sz="1800" b="1" i="1" dirty="0"/>
              <a:t>Sushma M</a:t>
            </a:r>
            <a:r>
              <a:rPr lang="en-US" altLang="en-US" sz="1800" dirty="0"/>
              <a:t>, </a:t>
            </a:r>
            <a:r>
              <a:rPr lang="en-US" altLang="en-US" sz="1800" dirty="0" err="1"/>
              <a:t>Anubha</a:t>
            </a:r>
            <a:r>
              <a:rPr lang="en-US" altLang="en-US" sz="1800" dirty="0"/>
              <a:t> Gupta and </a:t>
            </a:r>
            <a:r>
              <a:rPr lang="en-US" altLang="en-US" sz="1800" dirty="0" err="1"/>
              <a:t>Jayanthi</a:t>
            </a:r>
            <a:r>
              <a:rPr lang="en-US" altLang="en-US" sz="1800" dirty="0"/>
              <a:t> </a:t>
            </a:r>
            <a:r>
              <a:rPr lang="en-US" altLang="en-US" sz="1800" dirty="0" err="1"/>
              <a:t>Sivaswamy</a:t>
            </a:r>
            <a:r>
              <a:rPr lang="en-US" altLang="en-US" sz="1800" dirty="0"/>
              <a:t> , </a:t>
            </a:r>
            <a:r>
              <a:rPr lang="en-US" altLang="en-US" sz="1800" dirty="0" smtClean="0"/>
              <a:t>“</a:t>
            </a:r>
            <a:r>
              <a:rPr lang="en-US" altLang="en-US" sz="1800" b="1" dirty="0" smtClean="0"/>
              <a:t>Time-Frequency Analysis based Motion Detection in Perfusion MRI</a:t>
            </a:r>
            <a:r>
              <a:rPr lang="en-US" altLang="en-US" sz="1800" dirty="0" smtClean="0"/>
              <a:t>”, </a:t>
            </a:r>
            <a:r>
              <a:rPr lang="en-US" altLang="en-US" sz="1800" i="1" dirty="0"/>
              <a:t>In Proceedings of </a:t>
            </a:r>
            <a:r>
              <a:rPr lang="en-US" altLang="en-US" sz="1800" i="1" dirty="0" smtClean="0"/>
              <a:t>4</a:t>
            </a:r>
            <a:r>
              <a:rPr lang="en-US" altLang="en-US" sz="1800" i="1" baseline="30000" dirty="0" smtClean="0"/>
              <a:t>th</a:t>
            </a:r>
            <a:r>
              <a:rPr lang="en-US" altLang="en-US" sz="1800" i="1" dirty="0"/>
              <a:t> </a:t>
            </a:r>
            <a:r>
              <a:rPr lang="en-US" altLang="en-US" sz="1800" i="1" dirty="0" smtClean="0"/>
              <a:t>National </a:t>
            </a:r>
            <a:r>
              <a:rPr lang="en-US" altLang="en-US" sz="1800" i="1" dirty="0"/>
              <a:t>Conference on </a:t>
            </a:r>
            <a:r>
              <a:rPr lang="en-US" altLang="en-US" sz="1800" i="1" dirty="0" smtClean="0"/>
              <a:t>Computer Vision, Pattern Recognition, Image Processing </a:t>
            </a:r>
            <a:r>
              <a:rPr lang="en-US" altLang="en-US" sz="1800" i="1" dirty="0"/>
              <a:t>and </a:t>
            </a:r>
            <a:r>
              <a:rPr lang="en-US" altLang="en-US" sz="1800" i="1" dirty="0" smtClean="0"/>
              <a:t>Graphics (NCVPRIPG), </a:t>
            </a:r>
            <a:r>
              <a:rPr lang="en-US" altLang="en-US" sz="1800" i="1" dirty="0"/>
              <a:t>2013.</a:t>
            </a:r>
          </a:p>
          <a:p>
            <a:pPr marL="0" indent="0">
              <a:lnSpc>
                <a:spcPct val="150000"/>
              </a:lnSpc>
            </a:pPr>
            <a:endParaRPr lang="en-US" altLang="en-US" sz="1800" dirty="0" smtClean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IN" alt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63577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95600"/>
            <a:ext cx="8229600" cy="1143000"/>
          </a:xfrm>
        </p:spPr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Gabor Transform</a:t>
            </a:r>
            <a:endParaRPr lang="en-US" sz="4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lnSpc>
                    <a:spcPct val="125000"/>
                  </a:lnSpc>
                  <a:buFont typeface="Arial" charset="0"/>
                  <a:buChar char="•"/>
                </a:pPr>
                <a:r>
                  <a:rPr lang="en-IN" sz="2400" dirty="0" smtClean="0"/>
                  <a:t>A special case of STFT with Gaussian window</a:t>
                </a:r>
              </a:p>
              <a:p>
                <a:pPr>
                  <a:lnSpc>
                    <a:spcPct val="125000"/>
                  </a:lnSpc>
                  <a:buFont typeface="Arial" charset="0"/>
                  <a:buChar char="•"/>
                </a:pPr>
                <a:r>
                  <a:rPr lang="en-IN" sz="2400" dirty="0" smtClean="0"/>
                  <a:t>Gabor transform of a time signal,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N" sz="2400" dirty="0" smtClean="0"/>
                  <a:t>is defined as below,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:endParaRPr lang="en-IN" sz="2400" dirty="0" smtClean="0"/>
              </a:p>
              <a:p>
                <a:pPr marL="0" indent="0" algn="ctr">
                  <a:spcBef>
                    <a:spcPts val="0"/>
                  </a:spcBef>
                  <a:buNone/>
                  <a:defRPr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sz="2400" b="0" i="1" baseline="-25000" smtClean="0">
                        <a:latin typeface="Cambria Math" panose="02040503050406030204" pitchFamily="18" charset="0"/>
                      </a:rPr>
                      <m:t>𝐺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l-GR" sz="2400" i="1">
                        <a:latin typeface="Cambria Math" panose="02040503050406030204" pitchFamily="18" charset="0"/>
                      </a:rPr>
                      <m:t>τ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 smtClean="0"/>
                  <a:t> =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h</m:t>
                        </m:r>
                        <m:d>
                          <m: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 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p>
                              <m:sSup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  <m:d>
                                  <m:d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l-GR" sz="2400" i="1">
                                        <a:latin typeface="Cambria Math" panose="02040503050406030204" pitchFamily="18" charset="0"/>
                                      </a:rPr>
                                      <m:t>τ</m:t>
                                    </m:r>
                                  </m:e>
                                </m:d>
                                <m:r>
                                  <a:rPr lang="en-US" sz="2400" i="1" baseline="3000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𝑓𝑡</m:t>
                            </m:r>
                          </m:sup>
                        </m:sSup>
                      </m:e>
                    </m:d>
                  </m:oMath>
                </a14:m>
                <a:endParaRPr lang="en-US" sz="2400" dirty="0"/>
              </a:p>
              <a:p>
                <a:pPr marL="0" indent="0" algn="ctr">
                  <a:buNone/>
                </a:pPr>
                <a:r>
                  <a:rPr lang="en-US" sz="2400" dirty="0" smtClean="0"/>
                  <a:t>                       = </a:t>
                </a:r>
                <a14:m>
                  <m:oMath xmlns:m="http://schemas.openxmlformats.org/officeDocument/2006/math">
                    <m:nary>
                      <m:naryPr>
                        <m:limLoc m:val="undOvr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4"/>
                          </m:rP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b>
                      <m:sup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h</m:t>
                        </m:r>
                        <m:d>
                          <m: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p>
                              <m:sSup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  <m:d>
                                  <m:d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l-GR" sz="2400" i="1">
                                        <a:latin typeface="Cambria Math" panose="02040503050406030204" pitchFamily="18" charset="0"/>
                                      </a:rPr>
                                      <m:t>τ</m:t>
                                    </m:r>
                                  </m:e>
                                </m:d>
                                <m:r>
                                  <a:rPr lang="en-US" sz="2400" i="1" baseline="3000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𝑓𝑡</m:t>
                            </m:r>
                          </m:sup>
                        </m:sSup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𝑑𝑡</m:t>
                        </m:r>
                        <m:r>
                          <m:rPr>
                            <m:nor/>
                          </m:rPr>
                          <a:rPr lang="en-US" sz="2400" dirty="0"/>
                          <m:t> </m:t>
                        </m:r>
                      </m:e>
                    </m:nary>
                  </m:oMath>
                </a14:m>
                <a:endParaRPr lang="en-US" sz="2400" dirty="0" smtClean="0"/>
              </a:p>
              <a:p>
                <a:pPr marL="0" indent="0">
                  <a:lnSpc>
                    <a:spcPct val="125000"/>
                  </a:lnSpc>
                  <a:buNone/>
                </a:pPr>
                <a:r>
                  <a:rPr lang="en-IN" sz="2400" dirty="0" smtClean="0"/>
                  <a:t>     where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IN" sz="2400" dirty="0"/>
                  <a:t>  : Time Shift Parameter</a:t>
                </a:r>
              </a:p>
              <a:p>
                <a:pPr marL="0" indent="0">
                  <a:lnSpc>
                    <a:spcPct val="125000"/>
                  </a:lnSpc>
                  <a:buNone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   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IN" sz="2400" dirty="0"/>
                  <a:t>       </a:t>
                </a:r>
                <a:r>
                  <a:rPr lang="en-IN" sz="2400" dirty="0" smtClean="0"/>
                  <a:t>       </a:t>
                </a:r>
                <a:r>
                  <a:rPr lang="en-IN" sz="2400" dirty="0"/>
                  <a:t>: Frequency</a:t>
                </a:r>
                <a:endParaRPr lang="en-IN" sz="2400" dirty="0" smtClean="0"/>
              </a:p>
              <a:p>
                <a:pPr marL="0" indent="0">
                  <a:lnSpc>
                    <a:spcPct val="125000"/>
                  </a:lnSpc>
                  <a:buNone/>
                </a:pPr>
                <a:r>
                  <a:rPr lang="en-IN" sz="2400" dirty="0">
                    <a:ea typeface="Cambria Math" panose="02040503050406030204" pitchFamily="18" charset="0"/>
                  </a:rPr>
                  <a:t> </a:t>
                </a:r>
                <a:r>
                  <a:rPr lang="en-IN" sz="2400" dirty="0" smtClean="0">
                    <a:ea typeface="Cambria Math" panose="02040503050406030204" pitchFamily="18" charset="0"/>
                  </a:rPr>
                  <a:t>   </a:t>
                </a:r>
                <a14:m>
                  <m:oMath xmlns:m="http://schemas.openxmlformats.org/officeDocument/2006/math">
                    <m:r>
                      <a:rPr lang="en-IN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.,.&gt;</m:t>
                    </m:r>
                  </m:oMath>
                </a14:m>
                <a:r>
                  <a:rPr lang="en-IN" sz="2400" dirty="0"/>
                  <a:t>      : Inner </a:t>
                </a:r>
                <a:r>
                  <a:rPr lang="en-IN" sz="2400" dirty="0" smtClean="0"/>
                  <a:t>Product</a:t>
                </a:r>
                <a:endParaRPr lang="en-US" sz="2400" dirty="0"/>
              </a:p>
              <a:p>
                <a:pPr marL="0" indent="0">
                  <a:lnSpc>
                    <a:spcPct val="125000"/>
                  </a:lnSpc>
                  <a:buNone/>
                </a:pPr>
                <a:endParaRPr lang="en-IN" sz="24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9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511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y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myTemplate</Template>
  <TotalTime>1668</TotalTime>
  <Words>3027</Words>
  <Application>Microsoft Office PowerPoint</Application>
  <PresentationFormat>On-screen Show (4:3)</PresentationFormat>
  <Paragraphs>841</Paragraphs>
  <Slides>83</Slides>
  <Notes>1</Notes>
  <HiddenSlides>0</HiddenSlides>
  <MMClips>9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83</vt:i4>
      </vt:variant>
    </vt:vector>
  </HeadingPairs>
  <TitlesOfParts>
    <vt:vector size="95" baseType="lpstr">
      <vt:lpstr>MS PGothic</vt:lpstr>
      <vt:lpstr>Aparajita</vt:lpstr>
      <vt:lpstr>Arabic Typesetting</vt:lpstr>
      <vt:lpstr>Arial</vt:lpstr>
      <vt:lpstr>Calibri</vt:lpstr>
      <vt:lpstr>Cambria Math</vt:lpstr>
      <vt:lpstr>Times</vt:lpstr>
      <vt:lpstr>Times New Roman</vt:lpstr>
      <vt:lpstr>WenQuanYi Zen Hei</vt:lpstr>
      <vt:lpstr>myTemplate</vt:lpstr>
      <vt:lpstr>Equation</vt:lpstr>
      <vt:lpstr>Microsoft Equation 3.0</vt:lpstr>
      <vt:lpstr>Time Frequency Analysis for Motion</vt:lpstr>
      <vt:lpstr>Motion</vt:lpstr>
      <vt:lpstr>Why do we need time frequency analysis?</vt:lpstr>
      <vt:lpstr>Why do we need time frequency analysis?</vt:lpstr>
      <vt:lpstr>Problem</vt:lpstr>
      <vt:lpstr>Fourier Transform</vt:lpstr>
      <vt:lpstr>Disadvantages of Fourier Transform</vt:lpstr>
      <vt:lpstr>Short Time Fourier Transform</vt:lpstr>
      <vt:lpstr>Gabor Transform</vt:lpstr>
      <vt:lpstr>Wigner Ville Distribution</vt:lpstr>
      <vt:lpstr>Continuous Wavelet Transform</vt:lpstr>
      <vt:lpstr>Stockwell Transform</vt:lpstr>
      <vt:lpstr>Different Transforms</vt:lpstr>
      <vt:lpstr>Example</vt:lpstr>
      <vt:lpstr>PowerPoint Presentation</vt:lpstr>
      <vt:lpstr>Semi-Automated Magnification of Small Motions in Videos</vt:lpstr>
      <vt:lpstr>Overview</vt:lpstr>
      <vt:lpstr>Motivation</vt:lpstr>
      <vt:lpstr>Motivation</vt:lpstr>
      <vt:lpstr>Motivation</vt:lpstr>
      <vt:lpstr>Related Works </vt:lpstr>
      <vt:lpstr>Related Works </vt:lpstr>
      <vt:lpstr>Related Works </vt:lpstr>
      <vt:lpstr>Related Works </vt:lpstr>
      <vt:lpstr>Problem</vt:lpstr>
      <vt:lpstr>Proposed Solution</vt:lpstr>
      <vt:lpstr>Stockwell Transform</vt:lpstr>
      <vt:lpstr>Stockwell Transform </vt:lpstr>
      <vt:lpstr>Stockwell Transform </vt:lpstr>
      <vt:lpstr>Stockwell Transform </vt:lpstr>
      <vt:lpstr>Stockwell Transform </vt:lpstr>
      <vt:lpstr>Proposed Method </vt:lpstr>
      <vt:lpstr>Proposed Method </vt:lpstr>
      <vt:lpstr>Landmark Detection</vt:lpstr>
      <vt:lpstr>Landmark Detection</vt:lpstr>
      <vt:lpstr>Proposed Method </vt:lpstr>
      <vt:lpstr>Time Series Extraction</vt:lpstr>
      <vt:lpstr>Proposed Method </vt:lpstr>
      <vt:lpstr>Time Frequency Analysis</vt:lpstr>
      <vt:lpstr>Proposed Method </vt:lpstr>
      <vt:lpstr>Estimation of Parameters</vt:lpstr>
      <vt:lpstr>Estimation of Parameters</vt:lpstr>
      <vt:lpstr>Estimation of Parameters</vt:lpstr>
      <vt:lpstr>Estimation of Parameters</vt:lpstr>
      <vt:lpstr>Estimation of Parameters</vt:lpstr>
      <vt:lpstr>Estimation of Parameters</vt:lpstr>
      <vt:lpstr>Proposed Method </vt:lpstr>
      <vt:lpstr>Quantitative Results</vt:lpstr>
      <vt:lpstr>Quantitative Results</vt:lpstr>
      <vt:lpstr>Quantitative Results</vt:lpstr>
      <vt:lpstr>Quantitative Results</vt:lpstr>
      <vt:lpstr>Qualitative Results</vt:lpstr>
      <vt:lpstr>Qualitative Results</vt:lpstr>
      <vt:lpstr>Qualitative Results</vt:lpstr>
      <vt:lpstr>Conclusions and Future Work</vt:lpstr>
      <vt:lpstr>Time Frequency Analysis based Motion Detection in Perfusion MRI</vt:lpstr>
      <vt:lpstr>Overview</vt:lpstr>
      <vt:lpstr>Introduction</vt:lpstr>
      <vt:lpstr>Introduction</vt:lpstr>
      <vt:lpstr>Phase Correlation based Motion Detection[3]</vt:lpstr>
      <vt:lpstr>Challenges in Motion Detection in PWI</vt:lpstr>
      <vt:lpstr>Motivation</vt:lpstr>
      <vt:lpstr>Time Frequency Analysis</vt:lpstr>
      <vt:lpstr>Time Frequency Analysis</vt:lpstr>
      <vt:lpstr>Proposed Method</vt:lpstr>
      <vt:lpstr>Pre-Processing</vt:lpstr>
      <vt:lpstr>Landmark Detection</vt:lpstr>
      <vt:lpstr>Landmark Detection</vt:lpstr>
      <vt:lpstr>Extraction of Time Series</vt:lpstr>
      <vt:lpstr>Detection of Presence Motion</vt:lpstr>
      <vt:lpstr>Case-1: No Motion</vt:lpstr>
      <vt:lpstr>Case-2: Motion in Bolus Region</vt:lpstr>
      <vt:lpstr>Case-3: Motion in both Bolus and non-Bolus Regions</vt:lpstr>
      <vt:lpstr>Time Frequency Analysis</vt:lpstr>
      <vt:lpstr>Motion Detection</vt:lpstr>
      <vt:lpstr>Dataset Details</vt:lpstr>
      <vt:lpstr>Sample Case</vt:lpstr>
      <vt:lpstr>Evaluation of Proposed Method</vt:lpstr>
      <vt:lpstr>Evaluation of Proposed Method</vt:lpstr>
      <vt:lpstr>Evaluation of Proposed Method</vt:lpstr>
      <vt:lpstr>Conclusions and Future Work</vt:lpstr>
      <vt:lpstr>Related Publications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Sushma</dc:creator>
  <cp:lastModifiedBy>Sushma M</cp:lastModifiedBy>
  <cp:revision>616</cp:revision>
  <dcterms:created xsi:type="dcterms:W3CDTF">2013-12-03T15:21:18Z</dcterms:created>
  <dcterms:modified xsi:type="dcterms:W3CDTF">2015-05-14T03:20:43Z</dcterms:modified>
</cp:coreProperties>
</file>