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18" r:id="rId2"/>
    <p:sldId id="256" r:id="rId3"/>
    <p:sldId id="257" r:id="rId4"/>
    <p:sldId id="259" r:id="rId5"/>
    <p:sldId id="306" r:id="rId6"/>
    <p:sldId id="307" r:id="rId7"/>
    <p:sldId id="281" r:id="rId8"/>
    <p:sldId id="285" r:id="rId9"/>
    <p:sldId id="284" r:id="rId10"/>
    <p:sldId id="283" r:id="rId11"/>
    <p:sldId id="282" r:id="rId12"/>
    <p:sldId id="292" r:id="rId13"/>
    <p:sldId id="329" r:id="rId14"/>
    <p:sldId id="289" r:id="rId15"/>
    <p:sldId id="330" r:id="rId16"/>
    <p:sldId id="295" r:id="rId17"/>
    <p:sldId id="298" r:id="rId18"/>
    <p:sldId id="296" r:id="rId19"/>
    <p:sldId id="300" r:id="rId20"/>
    <p:sldId id="299" r:id="rId21"/>
    <p:sldId id="291" r:id="rId22"/>
    <p:sldId id="260" r:id="rId23"/>
    <p:sldId id="261" r:id="rId24"/>
    <p:sldId id="290" r:id="rId25"/>
    <p:sldId id="267" r:id="rId26"/>
    <p:sldId id="268" r:id="rId27"/>
    <p:sldId id="269" r:id="rId28"/>
    <p:sldId id="270" r:id="rId29"/>
    <p:sldId id="271" r:id="rId30"/>
    <p:sldId id="273" r:id="rId31"/>
    <p:sldId id="274" r:id="rId32"/>
    <p:sldId id="277" r:id="rId33"/>
    <p:sldId id="275" r:id="rId34"/>
    <p:sldId id="276" r:id="rId35"/>
    <p:sldId id="278" r:id="rId36"/>
    <p:sldId id="279" r:id="rId37"/>
    <p:sldId id="301" r:id="rId38"/>
    <p:sldId id="303" r:id="rId39"/>
    <p:sldId id="304" r:id="rId40"/>
    <p:sldId id="305" r:id="rId41"/>
    <p:sldId id="316" r:id="rId42"/>
    <p:sldId id="321" r:id="rId43"/>
    <p:sldId id="322" r:id="rId44"/>
    <p:sldId id="323" r:id="rId45"/>
    <p:sldId id="324" r:id="rId46"/>
    <p:sldId id="325" r:id="rId47"/>
    <p:sldId id="326" r:id="rId48"/>
    <p:sldId id="327" r:id="rId49"/>
    <p:sldId id="328" r:id="rId50"/>
    <p:sldId id="311" r:id="rId51"/>
    <p:sldId id="302" r:id="rId52"/>
    <p:sldId id="310" r:id="rId53"/>
    <p:sldId id="308" r:id="rId54"/>
    <p:sldId id="314" r:id="rId55"/>
    <p:sldId id="317" r:id="rId56"/>
    <p:sldId id="313" r:id="rId57"/>
    <p:sldId id="315" r:id="rId58"/>
    <p:sldId id="280" r:id="rId59"/>
    <p:sldId id="319" r:id="rId60"/>
    <p:sldId id="33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54" autoAdjust="0"/>
    <p:restoredTop sz="98258" autoAdjust="0"/>
  </p:normalViewPr>
  <p:slideViewPr>
    <p:cSldViewPr>
      <p:cViewPr varScale="1">
        <p:scale>
          <a:sx n="73" d="100"/>
          <a:sy n="73" d="100"/>
        </p:scale>
        <p:origin x="-43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G:\Acads\MS\Thesis\Papers\ScalableSort\MetaData\Histogram-Timings\Histogram3Method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Acads\MS\Thesis\ThesisImages\Scatter1vs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kp\Desktop\HPG-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Acads\MS\Thesis\Papers\HPG\Material\HPG-Resul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kp\Desktop\Material\HPG-Resul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kp\Desktop\Material\HPG-Resul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kp\Desktop\Material\HPG-Resul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Acads\MS\NewExperiments\CUDPP1.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kp\Desktop\Material\HPG-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Sheet1!$D$9</c:f>
              <c:strCache>
                <c:ptCount val="1"/>
                <c:pt idx="0">
                  <c:v>Cserial</c:v>
                </c:pt>
              </c:strCache>
            </c:strRef>
          </c:tx>
          <c:cat>
            <c:strRef>
              <c:f>Sheet1!$C$10:$C$17</c:f>
              <c:strCache>
                <c:ptCount val="8"/>
                <c:pt idx="0">
                  <c:v>32</c:v>
                </c:pt>
                <c:pt idx="1">
                  <c:v>64</c:v>
                </c:pt>
                <c:pt idx="2">
                  <c:v>128</c:v>
                </c:pt>
                <c:pt idx="3">
                  <c:v>256</c:v>
                </c:pt>
                <c:pt idx="4">
                  <c:v>512</c:v>
                </c:pt>
                <c:pt idx="5">
                  <c:v>1K</c:v>
                </c:pt>
                <c:pt idx="6">
                  <c:v>2K</c:v>
                </c:pt>
                <c:pt idx="7">
                  <c:v>1</c:v>
                </c:pt>
              </c:strCache>
            </c:strRef>
          </c:cat>
          <c:val>
            <c:numRef>
              <c:f>Sheet1!$D$10:$D$17</c:f>
              <c:numCache>
                <c:formatCode>0.0</c:formatCode>
                <c:ptCount val="8"/>
                <c:pt idx="0">
                  <c:v>2.74</c:v>
                </c:pt>
                <c:pt idx="1">
                  <c:v>2.3499999999999988</c:v>
                </c:pt>
                <c:pt idx="2">
                  <c:v>2.12</c:v>
                </c:pt>
                <c:pt idx="3">
                  <c:v>2.0099999999999998</c:v>
                </c:pt>
                <c:pt idx="4">
                  <c:v>2.67</c:v>
                </c:pt>
                <c:pt idx="5">
                  <c:v>4.67</c:v>
                </c:pt>
                <c:pt idx="6">
                  <c:v>11.53</c:v>
                </c:pt>
                <c:pt idx="7" formatCode="General">
                  <c:v>27.1</c:v>
                </c:pt>
              </c:numCache>
            </c:numRef>
          </c:val>
        </c:ser>
        <c:ser>
          <c:idx val="1"/>
          <c:order val="1"/>
          <c:tx>
            <c:strRef>
              <c:f>Sheet1!$E$9</c:f>
              <c:strCache>
                <c:ptCount val="1"/>
                <c:pt idx="0">
                  <c:v>Tserial</c:v>
                </c:pt>
              </c:strCache>
            </c:strRef>
          </c:tx>
          <c:cat>
            <c:strRef>
              <c:f>Sheet1!$C$10:$C$17</c:f>
              <c:strCache>
                <c:ptCount val="8"/>
                <c:pt idx="0">
                  <c:v>32</c:v>
                </c:pt>
                <c:pt idx="1">
                  <c:v>64</c:v>
                </c:pt>
                <c:pt idx="2">
                  <c:v>128</c:v>
                </c:pt>
                <c:pt idx="3">
                  <c:v>256</c:v>
                </c:pt>
                <c:pt idx="4">
                  <c:v>512</c:v>
                </c:pt>
                <c:pt idx="5">
                  <c:v>1K</c:v>
                </c:pt>
                <c:pt idx="6">
                  <c:v>2K</c:v>
                </c:pt>
                <c:pt idx="7">
                  <c:v>1</c:v>
                </c:pt>
              </c:strCache>
            </c:strRef>
          </c:cat>
          <c:val>
            <c:numRef>
              <c:f>Sheet1!$E$10:$E$17</c:f>
              <c:numCache>
                <c:formatCode>0.0</c:formatCode>
                <c:ptCount val="8"/>
                <c:pt idx="0">
                  <c:v>7.4</c:v>
                </c:pt>
                <c:pt idx="1">
                  <c:v>7.4</c:v>
                </c:pt>
                <c:pt idx="2">
                  <c:v>7.5</c:v>
                </c:pt>
                <c:pt idx="3">
                  <c:v>7.8</c:v>
                </c:pt>
                <c:pt idx="4">
                  <c:v>7.9</c:v>
                </c:pt>
                <c:pt idx="5">
                  <c:v>13.61</c:v>
                </c:pt>
                <c:pt idx="6">
                  <c:v>36.379999999999995</c:v>
                </c:pt>
                <c:pt idx="7" formatCode="General">
                  <c:v>7.5</c:v>
                </c:pt>
              </c:numCache>
            </c:numRef>
          </c:val>
        </c:ser>
        <c:ser>
          <c:idx val="2"/>
          <c:order val="2"/>
          <c:tx>
            <c:strRef>
              <c:f>Sheet1!$F$9</c:f>
              <c:strCache>
                <c:ptCount val="1"/>
                <c:pt idx="0">
                  <c:v>H/W 32</c:v>
                </c:pt>
              </c:strCache>
            </c:strRef>
          </c:tx>
          <c:cat>
            <c:strRef>
              <c:f>Sheet1!$C$10:$C$17</c:f>
              <c:strCache>
                <c:ptCount val="8"/>
                <c:pt idx="0">
                  <c:v>32</c:v>
                </c:pt>
                <c:pt idx="1">
                  <c:v>64</c:v>
                </c:pt>
                <c:pt idx="2">
                  <c:v>128</c:v>
                </c:pt>
                <c:pt idx="3">
                  <c:v>256</c:v>
                </c:pt>
                <c:pt idx="4">
                  <c:v>512</c:v>
                </c:pt>
                <c:pt idx="5">
                  <c:v>1K</c:v>
                </c:pt>
                <c:pt idx="6">
                  <c:v>2K</c:v>
                </c:pt>
                <c:pt idx="7">
                  <c:v>1</c:v>
                </c:pt>
              </c:strCache>
            </c:strRef>
          </c:cat>
          <c:val>
            <c:numRef>
              <c:f>Sheet1!$F$10:$F$17</c:f>
              <c:numCache>
                <c:formatCode>0.0</c:formatCode>
                <c:ptCount val="8"/>
                <c:pt idx="0">
                  <c:v>2.63</c:v>
                </c:pt>
                <c:pt idx="1">
                  <c:v>2.3699999999999997</c:v>
                </c:pt>
                <c:pt idx="2">
                  <c:v>2.2999999999999998</c:v>
                </c:pt>
                <c:pt idx="3">
                  <c:v>2.2799999999999998</c:v>
                </c:pt>
                <c:pt idx="4">
                  <c:v>3.03</c:v>
                </c:pt>
                <c:pt idx="5">
                  <c:v>5.28</c:v>
                </c:pt>
                <c:pt idx="6">
                  <c:v>12.96</c:v>
                </c:pt>
                <c:pt idx="7" formatCode="General">
                  <c:v>13.7</c:v>
                </c:pt>
              </c:numCache>
            </c:numRef>
          </c:val>
        </c:ser>
        <c:ser>
          <c:idx val="3"/>
          <c:order val="3"/>
          <c:tx>
            <c:strRef>
              <c:f>Sheet1!$G$9</c:f>
              <c:strCache>
                <c:ptCount val="1"/>
                <c:pt idx="0">
                  <c:v>H/W 128</c:v>
                </c:pt>
              </c:strCache>
            </c:strRef>
          </c:tx>
          <c:cat>
            <c:strRef>
              <c:f>Sheet1!$C$10:$C$17</c:f>
              <c:strCache>
                <c:ptCount val="8"/>
                <c:pt idx="0">
                  <c:v>32</c:v>
                </c:pt>
                <c:pt idx="1">
                  <c:v>64</c:v>
                </c:pt>
                <c:pt idx="2">
                  <c:v>128</c:v>
                </c:pt>
                <c:pt idx="3">
                  <c:v>256</c:v>
                </c:pt>
                <c:pt idx="4">
                  <c:v>512</c:v>
                </c:pt>
                <c:pt idx="5">
                  <c:v>1K</c:v>
                </c:pt>
                <c:pt idx="6">
                  <c:v>2K</c:v>
                </c:pt>
                <c:pt idx="7">
                  <c:v>1</c:v>
                </c:pt>
              </c:strCache>
            </c:strRef>
          </c:cat>
          <c:val>
            <c:numRef>
              <c:f>Sheet1!$G$10:$G$17</c:f>
              <c:numCache>
                <c:formatCode>0.0</c:formatCode>
                <c:ptCount val="8"/>
                <c:pt idx="0">
                  <c:v>2.72</c:v>
                </c:pt>
                <c:pt idx="1">
                  <c:v>2.74</c:v>
                </c:pt>
                <c:pt idx="2">
                  <c:v>2.16</c:v>
                </c:pt>
                <c:pt idx="3">
                  <c:v>2.0699999999999998</c:v>
                </c:pt>
                <c:pt idx="4">
                  <c:v>2.09</c:v>
                </c:pt>
                <c:pt idx="5">
                  <c:v>2.21</c:v>
                </c:pt>
                <c:pt idx="6">
                  <c:v>3.63</c:v>
                </c:pt>
                <c:pt idx="7" formatCode="General">
                  <c:v>13.7</c:v>
                </c:pt>
              </c:numCache>
            </c:numRef>
          </c:val>
        </c:ser>
        <c:axId val="54076544"/>
        <c:axId val="54078464"/>
      </c:barChart>
      <c:catAx>
        <c:axId val="54076544"/>
        <c:scaling>
          <c:orientation val="minMax"/>
        </c:scaling>
        <c:axPos val="b"/>
        <c:tickLblPos val="nextTo"/>
        <c:crossAx val="54078464"/>
        <c:crosses val="autoZero"/>
        <c:auto val="1"/>
        <c:lblAlgn val="ctr"/>
        <c:lblOffset val="100"/>
      </c:catAx>
      <c:valAx>
        <c:axId val="54078464"/>
        <c:scaling>
          <c:logBase val="10"/>
          <c:orientation val="minMax"/>
        </c:scaling>
        <c:axPos val="l"/>
        <c:majorGridlines/>
        <c:title>
          <c:tx>
            <c:rich>
              <a:bodyPr rot="-5400000" vert="horz"/>
              <a:lstStyle/>
              <a:p>
                <a:pPr>
                  <a:defRPr sz="1400"/>
                </a:pPr>
                <a:r>
                  <a:rPr lang="en-US" sz="1400"/>
                  <a:t>Time (in Miliseconds)</a:t>
                </a:r>
              </a:p>
            </c:rich>
          </c:tx>
          <c:layout>
            <c:manualLayout>
              <c:xMode val="edge"/>
              <c:yMode val="edge"/>
              <c:x val="3.1852717629046616E-2"/>
              <c:y val="7.7744619422572436E-2"/>
            </c:manualLayout>
          </c:layout>
        </c:title>
        <c:numFmt formatCode="0.0" sourceLinked="1"/>
        <c:tickLblPos val="nextTo"/>
        <c:txPr>
          <a:bodyPr/>
          <a:lstStyle/>
          <a:p>
            <a:pPr>
              <a:defRPr sz="1200"/>
            </a:pPr>
            <a:endParaRPr lang="en-US"/>
          </a:p>
        </c:txPr>
        <c:crossAx val="54076544"/>
        <c:crosses val="autoZero"/>
        <c:crossBetween val="between"/>
      </c:valAx>
      <c:dTable>
        <c:showHorzBorder val="1"/>
        <c:showVertBorder val="1"/>
        <c:showOutline val="1"/>
        <c:showKeys val="1"/>
        <c:txPr>
          <a:bodyPr/>
          <a:lstStyle/>
          <a:p>
            <a:pPr rtl="0">
              <a:defRPr sz="1800"/>
            </a:pPr>
            <a:endParaRPr lang="en-US"/>
          </a:p>
        </c:txPr>
      </c:dTable>
    </c:plotArea>
    <c:legend>
      <c:legendPos val="b"/>
      <c:layout/>
      <c:txPr>
        <a:bodyPr/>
        <a:lstStyle/>
        <a:p>
          <a:pPr>
            <a:defRPr sz="1400"/>
          </a:pPr>
          <a:endParaRPr lang="en-US"/>
        </a:p>
      </c:txPr>
    </c:legend>
    <c:plotVisOnly val="1"/>
  </c:chart>
  <c:txPr>
    <a:bodyPr/>
    <a:lstStyle/>
    <a:p>
      <a:pPr>
        <a:defRPr sz="2400" b="1" baseline="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1"/>
          <c:order val="0"/>
          <c:tx>
            <c:v>S1</c:v>
          </c:tx>
          <c:spPr>
            <a:ln w="63500"/>
          </c:spPr>
          <c:marker>
            <c:symbol val="x"/>
            <c:size val="7"/>
          </c:marker>
          <c:cat>
            <c:numRef>
              <c:f>Sheet1!$D$9:$D$16</c:f>
              <c:numCache>
                <c:formatCode>General</c:formatCode>
                <c:ptCount val="8"/>
                <c:pt idx="0">
                  <c:v>1</c:v>
                </c:pt>
                <c:pt idx="1">
                  <c:v>2</c:v>
                </c:pt>
                <c:pt idx="2">
                  <c:v>4</c:v>
                </c:pt>
                <c:pt idx="3">
                  <c:v>8</c:v>
                </c:pt>
                <c:pt idx="4">
                  <c:v>12</c:v>
                </c:pt>
                <c:pt idx="5">
                  <c:v>16</c:v>
                </c:pt>
                <c:pt idx="6">
                  <c:v>24</c:v>
                </c:pt>
                <c:pt idx="7">
                  <c:v>32</c:v>
                </c:pt>
              </c:numCache>
            </c:numRef>
          </c:cat>
          <c:val>
            <c:numRef>
              <c:f>Sheet1!$E$9:$E$16</c:f>
              <c:numCache>
                <c:formatCode>General</c:formatCode>
                <c:ptCount val="8"/>
                <c:pt idx="0">
                  <c:v>1.6</c:v>
                </c:pt>
                <c:pt idx="1">
                  <c:v>3.2</c:v>
                </c:pt>
                <c:pt idx="2">
                  <c:v>6.5</c:v>
                </c:pt>
                <c:pt idx="3">
                  <c:v>13</c:v>
                </c:pt>
                <c:pt idx="4">
                  <c:v>18</c:v>
                </c:pt>
                <c:pt idx="5">
                  <c:v>24</c:v>
                </c:pt>
                <c:pt idx="6">
                  <c:v>34</c:v>
                </c:pt>
                <c:pt idx="7">
                  <c:v>52</c:v>
                </c:pt>
              </c:numCache>
            </c:numRef>
          </c:val>
        </c:ser>
        <c:ser>
          <c:idx val="2"/>
          <c:order val="1"/>
          <c:tx>
            <c:v>S2a</c:v>
          </c:tx>
          <c:marker>
            <c:symbol val="diamond"/>
            <c:size val="7"/>
          </c:marker>
          <c:cat>
            <c:numRef>
              <c:f>Sheet1!$D$9:$D$16</c:f>
              <c:numCache>
                <c:formatCode>General</c:formatCode>
                <c:ptCount val="8"/>
                <c:pt idx="0">
                  <c:v>1</c:v>
                </c:pt>
                <c:pt idx="1">
                  <c:v>2</c:v>
                </c:pt>
                <c:pt idx="2">
                  <c:v>4</c:v>
                </c:pt>
                <c:pt idx="3">
                  <c:v>8</c:v>
                </c:pt>
                <c:pt idx="4">
                  <c:v>12</c:v>
                </c:pt>
                <c:pt idx="5">
                  <c:v>16</c:v>
                </c:pt>
                <c:pt idx="6">
                  <c:v>24</c:v>
                </c:pt>
                <c:pt idx="7">
                  <c:v>32</c:v>
                </c:pt>
              </c:numCache>
            </c:numRef>
          </c:cat>
          <c:val>
            <c:numRef>
              <c:f>Sheet1!$F$9:$F$16</c:f>
              <c:numCache>
                <c:formatCode>General</c:formatCode>
                <c:ptCount val="8"/>
                <c:pt idx="0">
                  <c:v>0.70000000000000062</c:v>
                </c:pt>
                <c:pt idx="1">
                  <c:v>1.3</c:v>
                </c:pt>
                <c:pt idx="2">
                  <c:v>3.2</c:v>
                </c:pt>
                <c:pt idx="3">
                  <c:v>6.2</c:v>
                </c:pt>
                <c:pt idx="4">
                  <c:v>9.1</c:v>
                </c:pt>
                <c:pt idx="5">
                  <c:v>12</c:v>
                </c:pt>
                <c:pt idx="6">
                  <c:v>19</c:v>
                </c:pt>
                <c:pt idx="7">
                  <c:v>25</c:v>
                </c:pt>
              </c:numCache>
            </c:numRef>
          </c:val>
        </c:ser>
        <c:ser>
          <c:idx val="3"/>
          <c:order val="2"/>
          <c:tx>
            <c:v>S2b</c:v>
          </c:tx>
          <c:marker>
            <c:symbol val="square"/>
            <c:size val="7"/>
          </c:marker>
          <c:cat>
            <c:numRef>
              <c:f>Sheet1!$D$9:$D$16</c:f>
              <c:numCache>
                <c:formatCode>General</c:formatCode>
                <c:ptCount val="8"/>
                <c:pt idx="0">
                  <c:v>1</c:v>
                </c:pt>
                <c:pt idx="1">
                  <c:v>2</c:v>
                </c:pt>
                <c:pt idx="2">
                  <c:v>4</c:v>
                </c:pt>
                <c:pt idx="3">
                  <c:v>8</c:v>
                </c:pt>
                <c:pt idx="4">
                  <c:v>12</c:v>
                </c:pt>
                <c:pt idx="5">
                  <c:v>16</c:v>
                </c:pt>
                <c:pt idx="6">
                  <c:v>24</c:v>
                </c:pt>
                <c:pt idx="7">
                  <c:v>32</c:v>
                </c:pt>
              </c:numCache>
            </c:numRef>
          </c:cat>
          <c:val>
            <c:numRef>
              <c:f>Sheet1!$G$9:$G$16</c:f>
              <c:numCache>
                <c:formatCode>General</c:formatCode>
                <c:ptCount val="8"/>
                <c:pt idx="0">
                  <c:v>0.2</c:v>
                </c:pt>
                <c:pt idx="1">
                  <c:v>0.30000000000000032</c:v>
                </c:pt>
                <c:pt idx="2">
                  <c:v>0.5</c:v>
                </c:pt>
                <c:pt idx="3">
                  <c:v>1.1000000000000001</c:v>
                </c:pt>
                <c:pt idx="4">
                  <c:v>1.6</c:v>
                </c:pt>
                <c:pt idx="5">
                  <c:v>2.5</c:v>
                </c:pt>
                <c:pt idx="6">
                  <c:v>3.3</c:v>
                </c:pt>
                <c:pt idx="7">
                  <c:v>5.6</c:v>
                </c:pt>
              </c:numCache>
            </c:numRef>
          </c:val>
        </c:ser>
        <c:ser>
          <c:idx val="4"/>
          <c:order val="3"/>
          <c:tx>
            <c:v>S2</c:v>
          </c:tx>
          <c:spPr>
            <a:ln w="63500"/>
          </c:spPr>
          <c:marker>
            <c:symbol val="triangle"/>
            <c:size val="7"/>
          </c:marker>
          <c:cat>
            <c:numRef>
              <c:f>Sheet1!$D$9:$D$16</c:f>
              <c:numCache>
                <c:formatCode>General</c:formatCode>
                <c:ptCount val="8"/>
                <c:pt idx="0">
                  <c:v>1</c:v>
                </c:pt>
                <c:pt idx="1">
                  <c:v>2</c:v>
                </c:pt>
                <c:pt idx="2">
                  <c:v>4</c:v>
                </c:pt>
                <c:pt idx="3">
                  <c:v>8</c:v>
                </c:pt>
                <c:pt idx="4">
                  <c:v>12</c:v>
                </c:pt>
                <c:pt idx="5">
                  <c:v>16</c:v>
                </c:pt>
                <c:pt idx="6">
                  <c:v>24</c:v>
                </c:pt>
                <c:pt idx="7">
                  <c:v>32</c:v>
                </c:pt>
              </c:numCache>
            </c:numRef>
          </c:cat>
          <c:val>
            <c:numRef>
              <c:f>Sheet1!$H$9:$H$16</c:f>
              <c:numCache>
                <c:formatCode>General</c:formatCode>
                <c:ptCount val="8"/>
                <c:pt idx="0">
                  <c:v>0.89999999999999991</c:v>
                </c:pt>
                <c:pt idx="1">
                  <c:v>1.6</c:v>
                </c:pt>
                <c:pt idx="2">
                  <c:v>3.7</c:v>
                </c:pt>
                <c:pt idx="3">
                  <c:v>7.3000000000000007</c:v>
                </c:pt>
                <c:pt idx="4">
                  <c:v>10.7</c:v>
                </c:pt>
                <c:pt idx="5">
                  <c:v>14.5</c:v>
                </c:pt>
                <c:pt idx="6">
                  <c:v>22.3</c:v>
                </c:pt>
                <c:pt idx="7">
                  <c:v>30.6</c:v>
                </c:pt>
              </c:numCache>
            </c:numRef>
          </c:val>
        </c:ser>
        <c:marker val="1"/>
        <c:axId val="64743296"/>
        <c:axId val="64888832"/>
      </c:lineChart>
      <c:catAx>
        <c:axId val="64743296"/>
        <c:scaling>
          <c:orientation val="minMax"/>
        </c:scaling>
        <c:axPos val="b"/>
        <c:title>
          <c:tx>
            <c:rich>
              <a:bodyPr/>
              <a:lstStyle/>
              <a:p>
                <a:pPr>
                  <a:defRPr/>
                </a:pPr>
                <a:r>
                  <a:rPr lang="en-US"/>
                  <a:t>Number of Elements (in Millions)</a:t>
                </a:r>
              </a:p>
            </c:rich>
          </c:tx>
          <c:layout/>
        </c:title>
        <c:numFmt formatCode="General" sourceLinked="1"/>
        <c:tickLblPos val="nextTo"/>
        <c:crossAx val="64888832"/>
        <c:crosses val="autoZero"/>
        <c:auto val="1"/>
        <c:lblAlgn val="ctr"/>
        <c:lblOffset val="100"/>
      </c:catAx>
      <c:valAx>
        <c:axId val="64888832"/>
        <c:scaling>
          <c:logBase val="10"/>
          <c:orientation val="minMax"/>
        </c:scaling>
        <c:axPos val="l"/>
        <c:majorGridlines/>
        <c:numFmt formatCode="General" sourceLinked="1"/>
        <c:tickLblPos val="nextTo"/>
        <c:crossAx val="64743296"/>
        <c:crosses val="autoZero"/>
        <c:crossBetween val="between"/>
      </c:valAx>
      <c:dTable>
        <c:showHorzBorder val="1"/>
        <c:showVertBorder val="1"/>
        <c:showOutline val="1"/>
      </c:dTable>
    </c:plotArea>
    <c:legend>
      <c:legendPos val="b"/>
      <c:layout/>
    </c:legend>
    <c:plotVisOnly val="1"/>
  </c:chart>
  <c:txPr>
    <a:bodyPr/>
    <a:lstStyle/>
    <a:p>
      <a:pPr>
        <a:defRPr sz="14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1"/>
          <c:order val="0"/>
          <c:tx>
            <c:strRef>
              <c:f>Sheet4!$D$7</c:f>
              <c:strCache>
                <c:ptCount val="1"/>
                <c:pt idx="0">
                  <c:v>GTX280 Stable</c:v>
                </c:pt>
              </c:strCache>
            </c:strRef>
          </c:tx>
          <c:spPr>
            <a:ln w="38100"/>
          </c:spPr>
          <c:marker>
            <c:symbol val="square"/>
            <c:size val="10"/>
          </c:marker>
          <c:cat>
            <c:numRef>
              <c:f>Sheet4!$C$8:$C$14</c:f>
              <c:numCache>
                <c:formatCode>General</c:formatCode>
                <c:ptCount val="7"/>
                <c:pt idx="0">
                  <c:v>16</c:v>
                </c:pt>
                <c:pt idx="1">
                  <c:v>32</c:v>
                </c:pt>
                <c:pt idx="2">
                  <c:v>64</c:v>
                </c:pt>
                <c:pt idx="3">
                  <c:v>128</c:v>
                </c:pt>
                <c:pt idx="4">
                  <c:v>256</c:v>
                </c:pt>
                <c:pt idx="5">
                  <c:v>512</c:v>
                </c:pt>
                <c:pt idx="6">
                  <c:v>1024</c:v>
                </c:pt>
              </c:numCache>
            </c:numRef>
          </c:cat>
          <c:val>
            <c:numRef>
              <c:f>Sheet4!$D$8:$D$14</c:f>
              <c:numCache>
                <c:formatCode>General</c:formatCode>
                <c:ptCount val="7"/>
                <c:pt idx="0">
                  <c:v>26</c:v>
                </c:pt>
                <c:pt idx="1">
                  <c:v>23</c:v>
                </c:pt>
                <c:pt idx="2">
                  <c:v>18</c:v>
                </c:pt>
                <c:pt idx="3">
                  <c:v>19</c:v>
                </c:pt>
                <c:pt idx="4">
                  <c:v>19</c:v>
                </c:pt>
                <c:pt idx="5">
                  <c:v>26</c:v>
                </c:pt>
                <c:pt idx="6">
                  <c:v>52</c:v>
                </c:pt>
              </c:numCache>
            </c:numRef>
          </c:val>
        </c:ser>
        <c:ser>
          <c:idx val="2"/>
          <c:order val="1"/>
          <c:tx>
            <c:strRef>
              <c:f>Sheet4!$E$7</c:f>
              <c:strCache>
                <c:ptCount val="1"/>
                <c:pt idx="0">
                  <c:v>GTX280 Non-Stable</c:v>
                </c:pt>
              </c:strCache>
            </c:strRef>
          </c:tx>
          <c:spPr>
            <a:ln w="38100"/>
          </c:spPr>
          <c:marker>
            <c:symbol val="triangle"/>
            <c:size val="10"/>
          </c:marker>
          <c:cat>
            <c:numRef>
              <c:f>Sheet4!$C$8:$C$14</c:f>
              <c:numCache>
                <c:formatCode>General</c:formatCode>
                <c:ptCount val="7"/>
                <c:pt idx="0">
                  <c:v>16</c:v>
                </c:pt>
                <c:pt idx="1">
                  <c:v>32</c:v>
                </c:pt>
                <c:pt idx="2">
                  <c:v>64</c:v>
                </c:pt>
                <c:pt idx="3">
                  <c:v>128</c:v>
                </c:pt>
                <c:pt idx="4">
                  <c:v>256</c:v>
                </c:pt>
                <c:pt idx="5">
                  <c:v>512</c:v>
                </c:pt>
                <c:pt idx="6">
                  <c:v>1024</c:v>
                </c:pt>
              </c:numCache>
            </c:numRef>
          </c:cat>
          <c:val>
            <c:numRef>
              <c:f>Sheet4!$E$8:$E$14</c:f>
              <c:numCache>
                <c:formatCode>General</c:formatCode>
                <c:ptCount val="7"/>
                <c:pt idx="0">
                  <c:v>25</c:v>
                </c:pt>
                <c:pt idx="1">
                  <c:v>22</c:v>
                </c:pt>
                <c:pt idx="2">
                  <c:v>16</c:v>
                </c:pt>
                <c:pt idx="3">
                  <c:v>17</c:v>
                </c:pt>
                <c:pt idx="4">
                  <c:v>18</c:v>
                </c:pt>
                <c:pt idx="5">
                  <c:v>23</c:v>
                </c:pt>
                <c:pt idx="6">
                  <c:v>36</c:v>
                </c:pt>
              </c:numCache>
            </c:numRef>
          </c:val>
        </c:ser>
        <c:ser>
          <c:idx val="3"/>
          <c:order val="2"/>
          <c:tx>
            <c:strRef>
              <c:f>Sheet4!$F$7</c:f>
              <c:strCache>
                <c:ptCount val="1"/>
                <c:pt idx="0">
                  <c:v>Tesla Stable</c:v>
                </c:pt>
              </c:strCache>
            </c:strRef>
          </c:tx>
          <c:spPr>
            <a:ln w="38100"/>
          </c:spPr>
          <c:marker>
            <c:symbol val="diamond"/>
            <c:size val="10"/>
          </c:marker>
          <c:cat>
            <c:numRef>
              <c:f>Sheet4!$C$8:$C$14</c:f>
              <c:numCache>
                <c:formatCode>General</c:formatCode>
                <c:ptCount val="7"/>
                <c:pt idx="0">
                  <c:v>16</c:v>
                </c:pt>
                <c:pt idx="1">
                  <c:v>32</c:v>
                </c:pt>
                <c:pt idx="2">
                  <c:v>64</c:v>
                </c:pt>
                <c:pt idx="3">
                  <c:v>128</c:v>
                </c:pt>
                <c:pt idx="4">
                  <c:v>256</c:v>
                </c:pt>
                <c:pt idx="5">
                  <c:v>512</c:v>
                </c:pt>
                <c:pt idx="6">
                  <c:v>1024</c:v>
                </c:pt>
              </c:numCache>
            </c:numRef>
          </c:cat>
          <c:val>
            <c:numRef>
              <c:f>Sheet4!$F$8:$F$14</c:f>
              <c:numCache>
                <c:formatCode>General</c:formatCode>
                <c:ptCount val="7"/>
                <c:pt idx="0">
                  <c:v>29</c:v>
                </c:pt>
                <c:pt idx="1">
                  <c:v>23</c:v>
                </c:pt>
                <c:pt idx="2">
                  <c:v>18</c:v>
                </c:pt>
                <c:pt idx="3">
                  <c:v>18</c:v>
                </c:pt>
                <c:pt idx="4">
                  <c:v>18</c:v>
                </c:pt>
                <c:pt idx="5">
                  <c:v>25</c:v>
                </c:pt>
                <c:pt idx="6">
                  <c:v>50</c:v>
                </c:pt>
              </c:numCache>
            </c:numRef>
          </c:val>
        </c:ser>
        <c:ser>
          <c:idx val="4"/>
          <c:order val="3"/>
          <c:tx>
            <c:strRef>
              <c:f>Sheet4!$G$7</c:f>
              <c:strCache>
                <c:ptCount val="1"/>
                <c:pt idx="0">
                  <c:v>Tesla Non-Stable</c:v>
                </c:pt>
              </c:strCache>
            </c:strRef>
          </c:tx>
          <c:spPr>
            <a:ln w="38100"/>
          </c:spPr>
          <c:marker>
            <c:symbol val="x"/>
            <c:size val="10"/>
          </c:marker>
          <c:cat>
            <c:numRef>
              <c:f>Sheet4!$C$8:$C$14</c:f>
              <c:numCache>
                <c:formatCode>General</c:formatCode>
                <c:ptCount val="7"/>
                <c:pt idx="0">
                  <c:v>16</c:v>
                </c:pt>
                <c:pt idx="1">
                  <c:v>32</c:v>
                </c:pt>
                <c:pt idx="2">
                  <c:v>64</c:v>
                </c:pt>
                <c:pt idx="3">
                  <c:v>128</c:v>
                </c:pt>
                <c:pt idx="4">
                  <c:v>256</c:v>
                </c:pt>
                <c:pt idx="5">
                  <c:v>512</c:v>
                </c:pt>
                <c:pt idx="6">
                  <c:v>1024</c:v>
                </c:pt>
              </c:numCache>
            </c:numRef>
          </c:cat>
          <c:val>
            <c:numRef>
              <c:f>Sheet4!$G$8:$G$14</c:f>
              <c:numCache>
                <c:formatCode>General</c:formatCode>
                <c:ptCount val="7"/>
                <c:pt idx="0">
                  <c:v>21</c:v>
                </c:pt>
                <c:pt idx="1">
                  <c:v>22</c:v>
                </c:pt>
                <c:pt idx="2">
                  <c:v>16</c:v>
                </c:pt>
                <c:pt idx="3">
                  <c:v>16</c:v>
                </c:pt>
                <c:pt idx="4">
                  <c:v>17</c:v>
                </c:pt>
                <c:pt idx="5">
                  <c:v>20</c:v>
                </c:pt>
                <c:pt idx="6">
                  <c:v>33</c:v>
                </c:pt>
              </c:numCache>
            </c:numRef>
          </c:val>
        </c:ser>
        <c:marker val="1"/>
        <c:axId val="75879552"/>
        <c:axId val="75881472"/>
      </c:lineChart>
      <c:catAx>
        <c:axId val="75879552"/>
        <c:scaling>
          <c:orientation val="minMax"/>
        </c:scaling>
        <c:axPos val="b"/>
        <c:numFmt formatCode="General" sourceLinked="1"/>
        <c:tickLblPos val="nextTo"/>
        <c:crossAx val="75881472"/>
        <c:crosses val="autoZero"/>
        <c:auto val="1"/>
        <c:lblAlgn val="ctr"/>
        <c:lblOffset val="100"/>
      </c:catAx>
      <c:valAx>
        <c:axId val="75881472"/>
        <c:scaling>
          <c:orientation val="minMax"/>
        </c:scaling>
        <c:axPos val="l"/>
        <c:majorGridlines/>
        <c:title>
          <c:tx>
            <c:rich>
              <a:bodyPr rot="-5400000" vert="horz"/>
              <a:lstStyle/>
              <a:p>
                <a:pPr>
                  <a:defRPr sz="1600"/>
                </a:pPr>
                <a:r>
                  <a:rPr lang="en-US" sz="1600"/>
                  <a:t>Time (in msec)</a:t>
                </a:r>
              </a:p>
            </c:rich>
          </c:tx>
          <c:layout/>
        </c:title>
        <c:numFmt formatCode="General" sourceLinked="1"/>
        <c:tickLblPos val="nextTo"/>
        <c:txPr>
          <a:bodyPr/>
          <a:lstStyle/>
          <a:p>
            <a:pPr>
              <a:defRPr sz="1400"/>
            </a:pPr>
            <a:endParaRPr lang="en-US"/>
          </a:p>
        </c:txPr>
        <c:crossAx val="75879552"/>
        <c:crosses val="autoZero"/>
        <c:crossBetween val="between"/>
      </c:valAx>
      <c:dTable>
        <c:showHorzBorder val="1"/>
        <c:showVertBorder val="1"/>
        <c:showOutline val="1"/>
        <c:txPr>
          <a:bodyPr/>
          <a:lstStyle/>
          <a:p>
            <a:pPr rtl="0">
              <a:defRPr sz="1400" b="1"/>
            </a:pPr>
            <a:endParaRPr lang="en-US"/>
          </a:p>
        </c:txPr>
      </c:dTable>
    </c:plotArea>
    <c:legend>
      <c:legendPos val="b"/>
      <c:layout/>
      <c:txPr>
        <a:bodyPr/>
        <a:lstStyle/>
        <a:p>
          <a:pPr>
            <a:defRPr sz="1400"/>
          </a:pPr>
          <a:endParaRPr lang="en-US"/>
        </a:p>
      </c:txPr>
    </c:legend>
    <c:plotVisOnly val="1"/>
  </c:chart>
  <c:txPr>
    <a:bodyPr/>
    <a:lstStyle/>
    <a:p>
      <a:pPr>
        <a:defRPr sz="20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2"/>
          <c:order val="0"/>
          <c:tx>
            <c:strRef>
              <c:f>Sheet2!$D$5</c:f>
              <c:strCache>
                <c:ptCount val="1"/>
                <c:pt idx="0">
                  <c:v>8M</c:v>
                </c:pt>
              </c:strCache>
            </c:strRef>
          </c:tx>
          <c:spPr>
            <a:ln w="50800"/>
          </c:spPr>
          <c:marker>
            <c:symbol val="x"/>
            <c:size val="5"/>
          </c:marker>
          <c:cat>
            <c:numRef>
              <c:f>Sheet2!$C$6:$C$13</c:f>
              <c:numCache>
                <c:formatCode>General</c:formatCode>
                <c:ptCount val="8"/>
                <c:pt idx="0">
                  <c:v>8</c:v>
                </c:pt>
                <c:pt idx="1">
                  <c:v>16</c:v>
                </c:pt>
                <c:pt idx="2">
                  <c:v>24</c:v>
                </c:pt>
                <c:pt idx="3">
                  <c:v>32</c:v>
                </c:pt>
                <c:pt idx="4">
                  <c:v>40</c:v>
                </c:pt>
                <c:pt idx="5">
                  <c:v>48</c:v>
                </c:pt>
                <c:pt idx="6">
                  <c:v>56</c:v>
                </c:pt>
                <c:pt idx="7">
                  <c:v>64</c:v>
                </c:pt>
              </c:numCache>
            </c:numRef>
          </c:cat>
          <c:val>
            <c:numRef>
              <c:f>Sheet2!$D$6:$D$13</c:f>
              <c:numCache>
                <c:formatCode>0</c:formatCode>
                <c:ptCount val="8"/>
                <c:pt idx="0">
                  <c:v>11.904</c:v>
                </c:pt>
                <c:pt idx="1">
                  <c:v>24.321000000000005</c:v>
                </c:pt>
                <c:pt idx="2">
                  <c:v>36.799000000000063</c:v>
                </c:pt>
                <c:pt idx="3">
                  <c:v>49.232002000000122</c:v>
                </c:pt>
                <c:pt idx="4">
                  <c:v>61.736999000000012</c:v>
                </c:pt>
                <c:pt idx="5">
                  <c:v>74.15799699999998</c:v>
                </c:pt>
                <c:pt idx="6">
                  <c:v>86.628995999999958</c:v>
                </c:pt>
                <c:pt idx="7">
                  <c:v>99.448999000000214</c:v>
                </c:pt>
              </c:numCache>
            </c:numRef>
          </c:val>
        </c:ser>
        <c:ser>
          <c:idx val="0"/>
          <c:order val="1"/>
          <c:tx>
            <c:strRef>
              <c:f>Sheet2!$E$5</c:f>
              <c:strCache>
                <c:ptCount val="1"/>
                <c:pt idx="0">
                  <c:v>16M</c:v>
                </c:pt>
              </c:strCache>
            </c:strRef>
          </c:tx>
          <c:spPr>
            <a:ln w="50800"/>
          </c:spPr>
          <c:marker>
            <c:symbol val="diamond"/>
            <c:size val="5"/>
          </c:marker>
          <c:cat>
            <c:numRef>
              <c:f>Sheet2!$C$6:$C$13</c:f>
              <c:numCache>
                <c:formatCode>General</c:formatCode>
                <c:ptCount val="8"/>
                <c:pt idx="0">
                  <c:v>8</c:v>
                </c:pt>
                <c:pt idx="1">
                  <c:v>16</c:v>
                </c:pt>
                <c:pt idx="2">
                  <c:v>24</c:v>
                </c:pt>
                <c:pt idx="3">
                  <c:v>32</c:v>
                </c:pt>
                <c:pt idx="4">
                  <c:v>40</c:v>
                </c:pt>
                <c:pt idx="5">
                  <c:v>48</c:v>
                </c:pt>
                <c:pt idx="6">
                  <c:v>56</c:v>
                </c:pt>
                <c:pt idx="7">
                  <c:v>64</c:v>
                </c:pt>
              </c:numCache>
            </c:numRef>
          </c:cat>
          <c:val>
            <c:numRef>
              <c:f>Sheet2!$E$6:$E$13</c:f>
              <c:numCache>
                <c:formatCode>0</c:formatCode>
                <c:ptCount val="8"/>
                <c:pt idx="0">
                  <c:v>21</c:v>
                </c:pt>
                <c:pt idx="1">
                  <c:v>44</c:v>
                </c:pt>
                <c:pt idx="2">
                  <c:v>66</c:v>
                </c:pt>
                <c:pt idx="3">
                  <c:v>88</c:v>
                </c:pt>
                <c:pt idx="4">
                  <c:v>110</c:v>
                </c:pt>
                <c:pt idx="5">
                  <c:v>132</c:v>
                </c:pt>
                <c:pt idx="6">
                  <c:v>155</c:v>
                </c:pt>
                <c:pt idx="7">
                  <c:v>178</c:v>
                </c:pt>
              </c:numCache>
            </c:numRef>
          </c:val>
        </c:ser>
        <c:ser>
          <c:idx val="3"/>
          <c:order val="2"/>
          <c:tx>
            <c:strRef>
              <c:f>Sheet2!$F$5</c:f>
              <c:strCache>
                <c:ptCount val="1"/>
                <c:pt idx="0">
                  <c:v>32M</c:v>
                </c:pt>
              </c:strCache>
            </c:strRef>
          </c:tx>
          <c:spPr>
            <a:ln w="50800"/>
          </c:spPr>
          <c:marker>
            <c:symbol val="triangle"/>
            <c:size val="5"/>
          </c:marker>
          <c:cat>
            <c:numRef>
              <c:f>Sheet2!$C$6:$C$13</c:f>
              <c:numCache>
                <c:formatCode>General</c:formatCode>
                <c:ptCount val="8"/>
                <c:pt idx="0">
                  <c:v>8</c:v>
                </c:pt>
                <c:pt idx="1">
                  <c:v>16</c:v>
                </c:pt>
                <c:pt idx="2">
                  <c:v>24</c:v>
                </c:pt>
                <c:pt idx="3">
                  <c:v>32</c:v>
                </c:pt>
                <c:pt idx="4">
                  <c:v>40</c:v>
                </c:pt>
                <c:pt idx="5">
                  <c:v>48</c:v>
                </c:pt>
                <c:pt idx="6">
                  <c:v>56</c:v>
                </c:pt>
                <c:pt idx="7">
                  <c:v>64</c:v>
                </c:pt>
              </c:numCache>
            </c:numRef>
          </c:cat>
          <c:val>
            <c:numRef>
              <c:f>Sheet2!$F$6:$F$13</c:f>
              <c:numCache>
                <c:formatCode>0</c:formatCode>
                <c:ptCount val="8"/>
                <c:pt idx="0">
                  <c:v>45.4</c:v>
                </c:pt>
                <c:pt idx="1">
                  <c:v>94.740000000000023</c:v>
                </c:pt>
                <c:pt idx="2">
                  <c:v>140.19999999999999</c:v>
                </c:pt>
                <c:pt idx="3">
                  <c:v>185.8</c:v>
                </c:pt>
                <c:pt idx="4">
                  <c:v>231.3</c:v>
                </c:pt>
                <c:pt idx="5">
                  <c:v>277.10000000000002</c:v>
                </c:pt>
                <c:pt idx="6">
                  <c:v>322.89999999999969</c:v>
                </c:pt>
                <c:pt idx="7">
                  <c:v>370.9</c:v>
                </c:pt>
              </c:numCache>
            </c:numRef>
          </c:val>
        </c:ser>
        <c:ser>
          <c:idx val="4"/>
          <c:order val="3"/>
          <c:tx>
            <c:strRef>
              <c:f>Sheet2!$G$5</c:f>
              <c:strCache>
                <c:ptCount val="1"/>
                <c:pt idx="0">
                  <c:v>64M</c:v>
                </c:pt>
              </c:strCache>
            </c:strRef>
          </c:tx>
          <c:spPr>
            <a:ln w="50800"/>
          </c:spPr>
          <c:marker>
            <c:symbol val="square"/>
            <c:size val="5"/>
          </c:marker>
          <c:cat>
            <c:numRef>
              <c:f>Sheet2!$C$6:$C$13</c:f>
              <c:numCache>
                <c:formatCode>General</c:formatCode>
                <c:ptCount val="8"/>
                <c:pt idx="0">
                  <c:v>8</c:v>
                </c:pt>
                <c:pt idx="1">
                  <c:v>16</c:v>
                </c:pt>
                <c:pt idx="2">
                  <c:v>24</c:v>
                </c:pt>
                <c:pt idx="3">
                  <c:v>32</c:v>
                </c:pt>
                <c:pt idx="4">
                  <c:v>40</c:v>
                </c:pt>
                <c:pt idx="5">
                  <c:v>48</c:v>
                </c:pt>
                <c:pt idx="6">
                  <c:v>56</c:v>
                </c:pt>
                <c:pt idx="7">
                  <c:v>64</c:v>
                </c:pt>
              </c:numCache>
            </c:numRef>
          </c:cat>
          <c:val>
            <c:numRef>
              <c:f>Sheet2!$G$6:$G$13</c:f>
              <c:numCache>
                <c:formatCode>0</c:formatCode>
                <c:ptCount val="8"/>
                <c:pt idx="0">
                  <c:v>94.940000000000026</c:v>
                </c:pt>
                <c:pt idx="1">
                  <c:v>193</c:v>
                </c:pt>
                <c:pt idx="2">
                  <c:v>290.8</c:v>
                </c:pt>
                <c:pt idx="3">
                  <c:v>388.8</c:v>
                </c:pt>
                <c:pt idx="4">
                  <c:v>486.5</c:v>
                </c:pt>
                <c:pt idx="5">
                  <c:v>583.79999999999995</c:v>
                </c:pt>
                <c:pt idx="6">
                  <c:v>684.1</c:v>
                </c:pt>
                <c:pt idx="7">
                  <c:v>785</c:v>
                </c:pt>
              </c:numCache>
            </c:numRef>
          </c:val>
        </c:ser>
        <c:marker val="1"/>
        <c:axId val="106219008"/>
        <c:axId val="106307584"/>
      </c:lineChart>
      <c:catAx>
        <c:axId val="106219008"/>
        <c:scaling>
          <c:orientation val="minMax"/>
        </c:scaling>
        <c:axPos val="b"/>
        <c:title>
          <c:tx>
            <c:rich>
              <a:bodyPr/>
              <a:lstStyle/>
              <a:p>
                <a:pPr>
                  <a:defRPr sz="2000"/>
                </a:pPr>
                <a:r>
                  <a:rPr lang="en-US" sz="2000" baseline="0" dirty="0" smtClean="0"/>
                  <a:t>16Million </a:t>
                </a:r>
                <a:r>
                  <a:rPr lang="en-US" sz="2000" baseline="0" dirty="0"/>
                  <a:t>64bit Records sorted </a:t>
                </a:r>
                <a:r>
                  <a:rPr lang="en-US" sz="2000" baseline="0" dirty="0" smtClean="0"/>
                  <a:t>to various number of bins (2^8 to 2^64)</a:t>
                </a:r>
              </a:p>
            </c:rich>
          </c:tx>
          <c:layout/>
        </c:title>
        <c:numFmt formatCode="General" sourceLinked="1"/>
        <c:tickLblPos val="nextTo"/>
        <c:crossAx val="106307584"/>
        <c:crosses val="autoZero"/>
        <c:auto val="1"/>
        <c:lblAlgn val="ctr"/>
        <c:lblOffset val="100"/>
      </c:catAx>
      <c:valAx>
        <c:axId val="106307584"/>
        <c:scaling>
          <c:logBase val="10"/>
          <c:orientation val="minMax"/>
        </c:scaling>
        <c:axPos val="l"/>
        <c:majorGridlines/>
        <c:title>
          <c:tx>
            <c:rich>
              <a:bodyPr rot="-5400000" vert="horz"/>
              <a:lstStyle/>
              <a:p>
                <a:pPr>
                  <a:defRPr sz="1600"/>
                </a:pPr>
                <a:r>
                  <a:rPr lang="en-US" sz="1600"/>
                  <a:t>Time (in msec)</a:t>
                </a:r>
              </a:p>
            </c:rich>
          </c:tx>
          <c:layout/>
        </c:title>
        <c:numFmt formatCode="0" sourceLinked="1"/>
        <c:tickLblPos val="nextTo"/>
        <c:txPr>
          <a:bodyPr/>
          <a:lstStyle/>
          <a:p>
            <a:pPr>
              <a:defRPr sz="1100" b="1"/>
            </a:pPr>
            <a:endParaRPr lang="en-US"/>
          </a:p>
        </c:txPr>
        <c:crossAx val="106219008"/>
        <c:crosses val="autoZero"/>
        <c:crossBetween val="between"/>
      </c:valAx>
      <c:dTable>
        <c:showHorzBorder val="1"/>
        <c:showVertBorder val="1"/>
        <c:showOutline val="1"/>
        <c:txPr>
          <a:bodyPr/>
          <a:lstStyle/>
          <a:p>
            <a:pPr rtl="0">
              <a:defRPr sz="2000" b="1"/>
            </a:pPr>
            <a:endParaRPr lang="en-US"/>
          </a:p>
        </c:txPr>
      </c:dTable>
    </c:plotArea>
    <c:legend>
      <c:legendPos val="b"/>
      <c:layout/>
      <c:txPr>
        <a:bodyPr/>
        <a:lstStyle/>
        <a:p>
          <a:pPr>
            <a:defRPr sz="1800"/>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Sheet7!$E$6</c:f>
              <c:strCache>
                <c:ptCount val="1"/>
                <c:pt idx="0">
                  <c:v>Tesla 32M</c:v>
                </c:pt>
              </c:strCache>
            </c:strRef>
          </c:tx>
          <c:cat>
            <c:strRef>
              <c:f>Sheet7!$D$7:$D$12</c:f>
              <c:strCache>
                <c:ptCount val="6"/>
                <c:pt idx="0">
                  <c:v>16+32</c:v>
                </c:pt>
                <c:pt idx="1">
                  <c:v>24+32</c:v>
                </c:pt>
                <c:pt idx="2">
                  <c:v>32+32</c:v>
                </c:pt>
                <c:pt idx="3">
                  <c:v>48+32</c:v>
                </c:pt>
                <c:pt idx="4">
                  <c:v>64+32</c:v>
                </c:pt>
                <c:pt idx="5">
                  <c:v>96+32</c:v>
                </c:pt>
              </c:strCache>
            </c:strRef>
          </c:cat>
          <c:val>
            <c:numRef>
              <c:f>Sheet7!$E$7:$E$12</c:f>
              <c:numCache>
                <c:formatCode>General</c:formatCode>
                <c:ptCount val="6"/>
                <c:pt idx="0">
                  <c:v>91</c:v>
                </c:pt>
                <c:pt idx="1">
                  <c:v>136</c:v>
                </c:pt>
                <c:pt idx="2">
                  <c:v>182</c:v>
                </c:pt>
                <c:pt idx="3">
                  <c:v>405</c:v>
                </c:pt>
                <c:pt idx="4">
                  <c:v>536</c:v>
                </c:pt>
                <c:pt idx="5">
                  <c:v>804</c:v>
                </c:pt>
              </c:numCache>
            </c:numRef>
          </c:val>
        </c:ser>
        <c:ser>
          <c:idx val="1"/>
          <c:order val="1"/>
          <c:tx>
            <c:strRef>
              <c:f>Sheet7!$F$6</c:f>
              <c:strCache>
                <c:ptCount val="1"/>
                <c:pt idx="0">
                  <c:v>Tesla 16M</c:v>
                </c:pt>
              </c:strCache>
            </c:strRef>
          </c:tx>
          <c:cat>
            <c:strRef>
              <c:f>Sheet7!$D$7:$D$12</c:f>
              <c:strCache>
                <c:ptCount val="6"/>
                <c:pt idx="0">
                  <c:v>16+32</c:v>
                </c:pt>
                <c:pt idx="1">
                  <c:v>24+32</c:v>
                </c:pt>
                <c:pt idx="2">
                  <c:v>32+32</c:v>
                </c:pt>
                <c:pt idx="3">
                  <c:v>48+32</c:v>
                </c:pt>
                <c:pt idx="4">
                  <c:v>64+32</c:v>
                </c:pt>
                <c:pt idx="5">
                  <c:v>96+32</c:v>
                </c:pt>
              </c:strCache>
            </c:strRef>
          </c:cat>
          <c:val>
            <c:numRef>
              <c:f>Sheet7!$F$7:$F$12</c:f>
              <c:numCache>
                <c:formatCode>General</c:formatCode>
                <c:ptCount val="6"/>
                <c:pt idx="0">
                  <c:v>44</c:v>
                </c:pt>
                <c:pt idx="1">
                  <c:v>66</c:v>
                </c:pt>
                <c:pt idx="2">
                  <c:v>88</c:v>
                </c:pt>
                <c:pt idx="3">
                  <c:v>199</c:v>
                </c:pt>
                <c:pt idx="4">
                  <c:v>265</c:v>
                </c:pt>
                <c:pt idx="5">
                  <c:v>397</c:v>
                </c:pt>
              </c:numCache>
            </c:numRef>
          </c:val>
        </c:ser>
        <c:ser>
          <c:idx val="2"/>
          <c:order val="2"/>
          <c:tx>
            <c:strRef>
              <c:f>Sheet7!$G$6</c:f>
              <c:strCache>
                <c:ptCount val="1"/>
                <c:pt idx="0">
                  <c:v>GTX280 16M</c:v>
                </c:pt>
              </c:strCache>
            </c:strRef>
          </c:tx>
          <c:cat>
            <c:strRef>
              <c:f>Sheet7!$D$7:$D$12</c:f>
              <c:strCache>
                <c:ptCount val="6"/>
                <c:pt idx="0">
                  <c:v>16+32</c:v>
                </c:pt>
                <c:pt idx="1">
                  <c:v>24+32</c:v>
                </c:pt>
                <c:pt idx="2">
                  <c:v>32+32</c:v>
                </c:pt>
                <c:pt idx="3">
                  <c:v>48+32</c:v>
                </c:pt>
                <c:pt idx="4">
                  <c:v>64+32</c:v>
                </c:pt>
                <c:pt idx="5">
                  <c:v>96+32</c:v>
                </c:pt>
              </c:strCache>
            </c:strRef>
          </c:cat>
          <c:val>
            <c:numRef>
              <c:f>Sheet7!$G$7:$G$12</c:f>
              <c:numCache>
                <c:formatCode>General</c:formatCode>
                <c:ptCount val="6"/>
                <c:pt idx="0">
                  <c:v>51</c:v>
                </c:pt>
                <c:pt idx="1">
                  <c:v>75</c:v>
                </c:pt>
                <c:pt idx="2">
                  <c:v>94</c:v>
                </c:pt>
                <c:pt idx="3">
                  <c:v>226</c:v>
                </c:pt>
                <c:pt idx="4">
                  <c:v>299</c:v>
                </c:pt>
                <c:pt idx="5">
                  <c:v>448</c:v>
                </c:pt>
              </c:numCache>
            </c:numRef>
          </c:val>
        </c:ser>
        <c:ser>
          <c:idx val="3"/>
          <c:order val="3"/>
          <c:tx>
            <c:strRef>
              <c:f>Sheet7!$H$6</c:f>
              <c:strCache>
                <c:ptCount val="1"/>
                <c:pt idx="0">
                  <c:v>GTX280 8M</c:v>
                </c:pt>
              </c:strCache>
            </c:strRef>
          </c:tx>
          <c:cat>
            <c:strRef>
              <c:f>Sheet7!$D$7:$D$12</c:f>
              <c:strCache>
                <c:ptCount val="6"/>
                <c:pt idx="0">
                  <c:v>16+32</c:v>
                </c:pt>
                <c:pt idx="1">
                  <c:v>24+32</c:v>
                </c:pt>
                <c:pt idx="2">
                  <c:v>32+32</c:v>
                </c:pt>
                <c:pt idx="3">
                  <c:v>48+32</c:v>
                </c:pt>
                <c:pt idx="4">
                  <c:v>64+32</c:v>
                </c:pt>
                <c:pt idx="5">
                  <c:v>96+32</c:v>
                </c:pt>
              </c:strCache>
            </c:strRef>
          </c:cat>
          <c:val>
            <c:numRef>
              <c:f>Sheet7!$H$7:$H$12</c:f>
              <c:numCache>
                <c:formatCode>General</c:formatCode>
                <c:ptCount val="6"/>
                <c:pt idx="0">
                  <c:v>26</c:v>
                </c:pt>
                <c:pt idx="1">
                  <c:v>40</c:v>
                </c:pt>
                <c:pt idx="2">
                  <c:v>54</c:v>
                </c:pt>
                <c:pt idx="3">
                  <c:v>106</c:v>
                </c:pt>
                <c:pt idx="4">
                  <c:v>142</c:v>
                </c:pt>
                <c:pt idx="5">
                  <c:v>213</c:v>
                </c:pt>
              </c:numCache>
            </c:numRef>
          </c:val>
        </c:ser>
        <c:axId val="34095104"/>
        <c:axId val="34096640"/>
      </c:barChart>
      <c:catAx>
        <c:axId val="34095104"/>
        <c:scaling>
          <c:orientation val="minMax"/>
        </c:scaling>
        <c:axPos val="b"/>
        <c:tickLblPos val="nextTo"/>
        <c:crossAx val="34096640"/>
        <c:crosses val="autoZero"/>
        <c:auto val="1"/>
        <c:lblAlgn val="ctr"/>
        <c:lblOffset val="100"/>
      </c:catAx>
      <c:valAx>
        <c:axId val="34096640"/>
        <c:scaling>
          <c:logBase val="10"/>
          <c:orientation val="minMax"/>
        </c:scaling>
        <c:axPos val="l"/>
        <c:majorGridlines/>
        <c:title>
          <c:tx>
            <c:rich>
              <a:bodyPr rot="-5400000" vert="horz"/>
              <a:lstStyle/>
              <a:p>
                <a:pPr>
                  <a:defRPr sz="2000"/>
                </a:pPr>
                <a:r>
                  <a:rPr lang="en-US" sz="2000"/>
                  <a:t>Time (in msec)</a:t>
                </a:r>
              </a:p>
            </c:rich>
          </c:tx>
          <c:layout/>
        </c:title>
        <c:numFmt formatCode="General" sourceLinked="1"/>
        <c:tickLblPos val="nextTo"/>
        <c:txPr>
          <a:bodyPr/>
          <a:lstStyle/>
          <a:p>
            <a:pPr>
              <a:defRPr sz="1400"/>
            </a:pPr>
            <a:endParaRPr lang="en-US"/>
          </a:p>
        </c:txPr>
        <c:crossAx val="34095104"/>
        <c:crosses val="autoZero"/>
        <c:crossBetween val="between"/>
      </c:valAx>
      <c:dTable>
        <c:showHorzBorder val="1"/>
        <c:showVertBorder val="1"/>
        <c:showOutline val="1"/>
        <c:txPr>
          <a:bodyPr/>
          <a:lstStyle/>
          <a:p>
            <a:pPr rtl="0">
              <a:defRPr sz="1800" b="1"/>
            </a:pPr>
            <a:endParaRPr lang="en-US"/>
          </a:p>
        </c:txPr>
      </c:dTable>
    </c:plotArea>
    <c:legend>
      <c:legendPos val="b"/>
      <c:layout/>
      <c:txPr>
        <a:bodyPr/>
        <a:lstStyle/>
        <a:p>
          <a:pPr>
            <a:defRPr sz="1600"/>
          </a:pPr>
          <a:endParaRPr lang="en-US"/>
        </a:p>
      </c:txPr>
    </c:legend>
    <c:plotVisOnly val="1"/>
  </c:chart>
  <c:txPr>
    <a:bodyPr/>
    <a:lstStyle/>
    <a:p>
      <a:pPr>
        <a:defRPr sz="24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Sheet8!$D$7</c:f>
              <c:strCache>
                <c:ptCount val="1"/>
                <c:pt idx="0">
                  <c:v>32 Bit</c:v>
                </c:pt>
              </c:strCache>
            </c:strRef>
          </c:tx>
          <c:cat>
            <c:strRef>
              <c:f>Sheet8!$E$6:$L$6</c:f>
              <c:strCache>
                <c:ptCount val="8"/>
                <c:pt idx="0">
                  <c:v>1M</c:v>
                </c:pt>
                <c:pt idx="1">
                  <c:v>2M</c:v>
                </c:pt>
                <c:pt idx="2">
                  <c:v>4M</c:v>
                </c:pt>
                <c:pt idx="3">
                  <c:v>8M</c:v>
                </c:pt>
                <c:pt idx="4">
                  <c:v>16M</c:v>
                </c:pt>
                <c:pt idx="5">
                  <c:v>32M</c:v>
                </c:pt>
                <c:pt idx="6">
                  <c:v>64M</c:v>
                </c:pt>
                <c:pt idx="7">
                  <c:v>128M</c:v>
                </c:pt>
              </c:strCache>
            </c:strRef>
          </c:cat>
          <c:val>
            <c:numRef>
              <c:f>Sheet8!$E$7:$L$7</c:f>
              <c:numCache>
                <c:formatCode>General</c:formatCode>
                <c:ptCount val="8"/>
                <c:pt idx="0">
                  <c:v>6</c:v>
                </c:pt>
                <c:pt idx="1">
                  <c:v>10</c:v>
                </c:pt>
                <c:pt idx="2">
                  <c:v>18</c:v>
                </c:pt>
                <c:pt idx="3">
                  <c:v>37</c:v>
                </c:pt>
                <c:pt idx="4">
                  <c:v>74</c:v>
                </c:pt>
                <c:pt idx="5">
                  <c:v>148</c:v>
                </c:pt>
                <c:pt idx="6">
                  <c:v>305</c:v>
                </c:pt>
                <c:pt idx="7">
                  <c:v>640</c:v>
                </c:pt>
              </c:numCache>
            </c:numRef>
          </c:val>
        </c:ser>
        <c:ser>
          <c:idx val="1"/>
          <c:order val="1"/>
          <c:tx>
            <c:strRef>
              <c:f>Sheet8!$D$8</c:f>
              <c:strCache>
                <c:ptCount val="1"/>
                <c:pt idx="0">
                  <c:v>48 Bit</c:v>
                </c:pt>
              </c:strCache>
            </c:strRef>
          </c:tx>
          <c:cat>
            <c:strRef>
              <c:f>Sheet8!$E$6:$L$6</c:f>
              <c:strCache>
                <c:ptCount val="8"/>
                <c:pt idx="0">
                  <c:v>1M</c:v>
                </c:pt>
                <c:pt idx="1">
                  <c:v>2M</c:v>
                </c:pt>
                <c:pt idx="2">
                  <c:v>4M</c:v>
                </c:pt>
                <c:pt idx="3">
                  <c:v>8M</c:v>
                </c:pt>
                <c:pt idx="4">
                  <c:v>16M</c:v>
                </c:pt>
                <c:pt idx="5">
                  <c:v>32M</c:v>
                </c:pt>
                <c:pt idx="6">
                  <c:v>64M</c:v>
                </c:pt>
                <c:pt idx="7">
                  <c:v>128M</c:v>
                </c:pt>
              </c:strCache>
            </c:strRef>
          </c:cat>
          <c:val>
            <c:numRef>
              <c:f>Sheet8!$E$8:$L$8</c:f>
              <c:numCache>
                <c:formatCode>General</c:formatCode>
                <c:ptCount val="8"/>
                <c:pt idx="0">
                  <c:v>9</c:v>
                </c:pt>
                <c:pt idx="1">
                  <c:v>16</c:v>
                </c:pt>
                <c:pt idx="2">
                  <c:v>33</c:v>
                </c:pt>
                <c:pt idx="3">
                  <c:v>73</c:v>
                </c:pt>
                <c:pt idx="4">
                  <c:v>132</c:v>
                </c:pt>
                <c:pt idx="5">
                  <c:v>273</c:v>
                </c:pt>
                <c:pt idx="6">
                  <c:v>543</c:v>
                </c:pt>
                <c:pt idx="7">
                  <c:v>1132</c:v>
                </c:pt>
              </c:numCache>
            </c:numRef>
          </c:val>
        </c:ser>
        <c:ser>
          <c:idx val="2"/>
          <c:order val="2"/>
          <c:tx>
            <c:strRef>
              <c:f>Sheet8!$D$9</c:f>
              <c:strCache>
                <c:ptCount val="1"/>
                <c:pt idx="0">
                  <c:v>64 Bit</c:v>
                </c:pt>
              </c:strCache>
            </c:strRef>
          </c:tx>
          <c:cat>
            <c:strRef>
              <c:f>Sheet8!$E$6:$L$6</c:f>
              <c:strCache>
                <c:ptCount val="8"/>
                <c:pt idx="0">
                  <c:v>1M</c:v>
                </c:pt>
                <c:pt idx="1">
                  <c:v>2M</c:v>
                </c:pt>
                <c:pt idx="2">
                  <c:v>4M</c:v>
                </c:pt>
                <c:pt idx="3">
                  <c:v>8M</c:v>
                </c:pt>
                <c:pt idx="4">
                  <c:v>16M</c:v>
                </c:pt>
                <c:pt idx="5">
                  <c:v>32M</c:v>
                </c:pt>
                <c:pt idx="6">
                  <c:v>64M</c:v>
                </c:pt>
                <c:pt idx="7">
                  <c:v>128M</c:v>
                </c:pt>
              </c:strCache>
            </c:strRef>
          </c:cat>
          <c:val>
            <c:numRef>
              <c:f>Sheet8!$E$9:$L$9</c:f>
              <c:numCache>
                <c:formatCode>General</c:formatCode>
                <c:ptCount val="8"/>
                <c:pt idx="0">
                  <c:v>12</c:v>
                </c:pt>
                <c:pt idx="1">
                  <c:v>22</c:v>
                </c:pt>
                <c:pt idx="2">
                  <c:v>44</c:v>
                </c:pt>
                <c:pt idx="3">
                  <c:v>99</c:v>
                </c:pt>
                <c:pt idx="4">
                  <c:v>178</c:v>
                </c:pt>
                <c:pt idx="5">
                  <c:v>367</c:v>
                </c:pt>
                <c:pt idx="6">
                  <c:v>725</c:v>
                </c:pt>
                <c:pt idx="7">
                  <c:v>1503</c:v>
                </c:pt>
              </c:numCache>
            </c:numRef>
          </c:val>
        </c:ser>
        <c:ser>
          <c:idx val="3"/>
          <c:order val="3"/>
          <c:tx>
            <c:strRef>
              <c:f>Sheet8!$D$10</c:f>
              <c:strCache>
                <c:ptCount val="1"/>
                <c:pt idx="0">
                  <c:v>96 Bit</c:v>
                </c:pt>
              </c:strCache>
            </c:strRef>
          </c:tx>
          <c:cat>
            <c:strRef>
              <c:f>Sheet8!$E$6:$L$6</c:f>
              <c:strCache>
                <c:ptCount val="8"/>
                <c:pt idx="0">
                  <c:v>1M</c:v>
                </c:pt>
                <c:pt idx="1">
                  <c:v>2M</c:v>
                </c:pt>
                <c:pt idx="2">
                  <c:v>4M</c:v>
                </c:pt>
                <c:pt idx="3">
                  <c:v>8M</c:v>
                </c:pt>
                <c:pt idx="4">
                  <c:v>16M</c:v>
                </c:pt>
                <c:pt idx="5">
                  <c:v>32M</c:v>
                </c:pt>
                <c:pt idx="6">
                  <c:v>64M</c:v>
                </c:pt>
                <c:pt idx="7">
                  <c:v>128M</c:v>
                </c:pt>
              </c:strCache>
            </c:strRef>
          </c:cat>
          <c:val>
            <c:numRef>
              <c:f>Sheet8!$E$10:$L$10</c:f>
              <c:numCache>
                <c:formatCode>General</c:formatCode>
                <c:ptCount val="8"/>
                <c:pt idx="0">
                  <c:v>13</c:v>
                </c:pt>
                <c:pt idx="1">
                  <c:v>26</c:v>
                </c:pt>
                <c:pt idx="2">
                  <c:v>51</c:v>
                </c:pt>
                <c:pt idx="3">
                  <c:v>97</c:v>
                </c:pt>
                <c:pt idx="4">
                  <c:v>199</c:v>
                </c:pt>
                <c:pt idx="5">
                  <c:v>408</c:v>
                </c:pt>
                <c:pt idx="6">
                  <c:v>871</c:v>
                </c:pt>
                <c:pt idx="7">
                  <c:v>3078</c:v>
                </c:pt>
              </c:numCache>
            </c:numRef>
          </c:val>
        </c:ser>
        <c:ser>
          <c:idx val="4"/>
          <c:order val="4"/>
          <c:tx>
            <c:strRef>
              <c:f>Sheet8!$D$11</c:f>
              <c:strCache>
                <c:ptCount val="1"/>
                <c:pt idx="0">
                  <c:v>128 Bit</c:v>
                </c:pt>
              </c:strCache>
            </c:strRef>
          </c:tx>
          <c:cat>
            <c:strRef>
              <c:f>Sheet8!$E$6:$L$6</c:f>
              <c:strCache>
                <c:ptCount val="8"/>
                <c:pt idx="0">
                  <c:v>1M</c:v>
                </c:pt>
                <c:pt idx="1">
                  <c:v>2M</c:v>
                </c:pt>
                <c:pt idx="2">
                  <c:v>4M</c:v>
                </c:pt>
                <c:pt idx="3">
                  <c:v>8M</c:v>
                </c:pt>
                <c:pt idx="4">
                  <c:v>16M</c:v>
                </c:pt>
                <c:pt idx="5">
                  <c:v>32M</c:v>
                </c:pt>
                <c:pt idx="6">
                  <c:v>64M</c:v>
                </c:pt>
                <c:pt idx="7">
                  <c:v>128M</c:v>
                </c:pt>
              </c:strCache>
            </c:strRef>
          </c:cat>
          <c:val>
            <c:numRef>
              <c:f>Sheet8!$E$11:$L$11</c:f>
              <c:numCache>
                <c:formatCode>General</c:formatCode>
                <c:ptCount val="8"/>
                <c:pt idx="0">
                  <c:v>16</c:v>
                </c:pt>
                <c:pt idx="1">
                  <c:v>34</c:v>
                </c:pt>
                <c:pt idx="2">
                  <c:v>67</c:v>
                </c:pt>
                <c:pt idx="3">
                  <c:v>129</c:v>
                </c:pt>
                <c:pt idx="4">
                  <c:v>265</c:v>
                </c:pt>
                <c:pt idx="5">
                  <c:v>539</c:v>
                </c:pt>
                <c:pt idx="6">
                  <c:v>1145</c:v>
                </c:pt>
                <c:pt idx="7">
                  <c:v>4015</c:v>
                </c:pt>
              </c:numCache>
            </c:numRef>
          </c:val>
        </c:ser>
        <c:axId val="34113792"/>
        <c:axId val="34119680"/>
      </c:barChart>
      <c:catAx>
        <c:axId val="34113792"/>
        <c:scaling>
          <c:orientation val="minMax"/>
        </c:scaling>
        <c:axPos val="b"/>
        <c:tickLblPos val="nextTo"/>
        <c:crossAx val="34119680"/>
        <c:crosses val="autoZero"/>
        <c:auto val="1"/>
        <c:lblAlgn val="ctr"/>
        <c:lblOffset val="100"/>
      </c:catAx>
      <c:valAx>
        <c:axId val="34119680"/>
        <c:scaling>
          <c:logBase val="10"/>
          <c:orientation val="minMax"/>
        </c:scaling>
        <c:axPos val="l"/>
        <c:majorGridlines/>
        <c:title>
          <c:tx>
            <c:rich>
              <a:bodyPr rot="-5400000" vert="horz"/>
              <a:lstStyle/>
              <a:p>
                <a:pPr>
                  <a:defRPr sz="1600"/>
                </a:pPr>
                <a:r>
                  <a:rPr lang="en-US" sz="1600"/>
                  <a:t>Time (im msec)</a:t>
                </a:r>
              </a:p>
            </c:rich>
          </c:tx>
          <c:layout/>
        </c:title>
        <c:numFmt formatCode="General" sourceLinked="1"/>
        <c:tickLblPos val="nextTo"/>
        <c:txPr>
          <a:bodyPr/>
          <a:lstStyle/>
          <a:p>
            <a:pPr>
              <a:defRPr sz="1600"/>
            </a:pPr>
            <a:endParaRPr lang="en-US"/>
          </a:p>
        </c:txPr>
        <c:crossAx val="34113792"/>
        <c:crosses val="autoZero"/>
        <c:crossBetween val="between"/>
      </c:valAx>
      <c:dTable>
        <c:showHorzBorder val="1"/>
        <c:showVertBorder val="1"/>
        <c:showOutline val="1"/>
        <c:txPr>
          <a:bodyPr/>
          <a:lstStyle/>
          <a:p>
            <a:pPr rtl="0">
              <a:defRPr sz="1800" b="1"/>
            </a:pPr>
            <a:endParaRPr lang="en-US"/>
          </a:p>
        </c:txPr>
      </c:dTable>
    </c:plotArea>
    <c:legend>
      <c:legendPos val="b"/>
      <c:layout/>
      <c:txPr>
        <a:bodyPr/>
        <a:lstStyle/>
        <a:p>
          <a:pPr>
            <a:defRPr sz="1800"/>
          </a:pPr>
          <a:endParaRPr lang="en-US"/>
        </a:p>
      </c:txPr>
    </c:legend>
    <c:plotVisOnly val="1"/>
  </c:chart>
  <c:txPr>
    <a:bodyPr/>
    <a:lstStyle/>
    <a:p>
      <a:pPr>
        <a:defRPr sz="24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2"/>
          <c:order val="0"/>
          <c:tx>
            <c:strRef>
              <c:f>Sheet5!$D$7</c:f>
              <c:strCache>
                <c:ptCount val="1"/>
                <c:pt idx="0">
                  <c:v>CUDPP</c:v>
                </c:pt>
              </c:strCache>
            </c:strRef>
          </c:tx>
          <c:cat>
            <c:numRef>
              <c:f>Sheet5!$C$8:$C$13</c:f>
              <c:numCache>
                <c:formatCode>General</c:formatCode>
                <c:ptCount val="6"/>
                <c:pt idx="0">
                  <c:v>4</c:v>
                </c:pt>
                <c:pt idx="1">
                  <c:v>8</c:v>
                </c:pt>
                <c:pt idx="2">
                  <c:v>12</c:v>
                </c:pt>
                <c:pt idx="3">
                  <c:v>16</c:v>
                </c:pt>
                <c:pt idx="4">
                  <c:v>32</c:v>
                </c:pt>
                <c:pt idx="5">
                  <c:v>64</c:v>
                </c:pt>
              </c:numCache>
            </c:numRef>
          </c:cat>
          <c:val>
            <c:numRef>
              <c:f>Sheet5!$D$8:$D$13</c:f>
              <c:numCache>
                <c:formatCode>General</c:formatCode>
                <c:ptCount val="6"/>
                <c:pt idx="0">
                  <c:v>102</c:v>
                </c:pt>
                <c:pt idx="1">
                  <c:v>198</c:v>
                </c:pt>
                <c:pt idx="2">
                  <c:v>293</c:v>
                </c:pt>
              </c:numCache>
            </c:numRef>
          </c:val>
        </c:ser>
        <c:ser>
          <c:idx val="3"/>
          <c:order val="1"/>
          <c:tx>
            <c:strRef>
              <c:f>Sheet5!$E$7</c:f>
              <c:strCache>
                <c:ptCount val="1"/>
                <c:pt idx="0">
                  <c:v>BitonicSort</c:v>
                </c:pt>
              </c:strCache>
            </c:strRef>
          </c:tx>
          <c:cat>
            <c:numRef>
              <c:f>Sheet5!$C$8:$C$13</c:f>
              <c:numCache>
                <c:formatCode>General</c:formatCode>
                <c:ptCount val="6"/>
                <c:pt idx="0">
                  <c:v>4</c:v>
                </c:pt>
                <c:pt idx="1">
                  <c:v>8</c:v>
                </c:pt>
                <c:pt idx="2">
                  <c:v>12</c:v>
                </c:pt>
                <c:pt idx="3">
                  <c:v>16</c:v>
                </c:pt>
                <c:pt idx="4">
                  <c:v>32</c:v>
                </c:pt>
                <c:pt idx="5">
                  <c:v>64</c:v>
                </c:pt>
              </c:numCache>
            </c:numRef>
          </c:cat>
          <c:val>
            <c:numRef>
              <c:f>Sheet5!$E$8:$E$13</c:f>
              <c:numCache>
                <c:formatCode>General</c:formatCode>
                <c:ptCount val="6"/>
                <c:pt idx="0">
                  <c:v>38</c:v>
                </c:pt>
                <c:pt idx="1">
                  <c:v>84</c:v>
                </c:pt>
                <c:pt idx="2">
                  <c:v>168</c:v>
                </c:pt>
                <c:pt idx="3">
                  <c:v>185</c:v>
                </c:pt>
              </c:numCache>
            </c:numRef>
          </c:val>
        </c:ser>
        <c:ser>
          <c:idx val="4"/>
          <c:order val="2"/>
          <c:tx>
            <c:strRef>
              <c:f>Sheet5!$F$7</c:f>
              <c:strCache>
                <c:ptCount val="1"/>
                <c:pt idx="0">
                  <c:v>GPUQSort</c:v>
                </c:pt>
              </c:strCache>
            </c:strRef>
          </c:tx>
          <c:cat>
            <c:numRef>
              <c:f>Sheet5!$C$8:$C$13</c:f>
              <c:numCache>
                <c:formatCode>General</c:formatCode>
                <c:ptCount val="6"/>
                <c:pt idx="0">
                  <c:v>4</c:v>
                </c:pt>
                <c:pt idx="1">
                  <c:v>8</c:v>
                </c:pt>
                <c:pt idx="2">
                  <c:v>12</c:v>
                </c:pt>
                <c:pt idx="3">
                  <c:v>16</c:v>
                </c:pt>
                <c:pt idx="4">
                  <c:v>32</c:v>
                </c:pt>
                <c:pt idx="5">
                  <c:v>64</c:v>
                </c:pt>
              </c:numCache>
            </c:numRef>
          </c:cat>
          <c:val>
            <c:numRef>
              <c:f>Sheet5!$F$8:$F$13</c:f>
              <c:numCache>
                <c:formatCode>General</c:formatCode>
                <c:ptCount val="6"/>
                <c:pt idx="0">
                  <c:v>62</c:v>
                </c:pt>
                <c:pt idx="1">
                  <c:v>141</c:v>
                </c:pt>
                <c:pt idx="2">
                  <c:v>213</c:v>
                </c:pt>
                <c:pt idx="3">
                  <c:v>461</c:v>
                </c:pt>
              </c:numCache>
            </c:numRef>
          </c:val>
        </c:ser>
        <c:ser>
          <c:idx val="5"/>
          <c:order val="3"/>
          <c:tx>
            <c:strRef>
              <c:f>Sheet5!$G$7</c:f>
              <c:strCache>
                <c:ptCount val="1"/>
                <c:pt idx="0">
                  <c:v>Satish et al.</c:v>
                </c:pt>
              </c:strCache>
            </c:strRef>
          </c:tx>
          <c:cat>
            <c:numRef>
              <c:f>Sheet5!$C$8:$C$13</c:f>
              <c:numCache>
                <c:formatCode>General</c:formatCode>
                <c:ptCount val="6"/>
                <c:pt idx="0">
                  <c:v>4</c:v>
                </c:pt>
                <c:pt idx="1">
                  <c:v>8</c:v>
                </c:pt>
                <c:pt idx="2">
                  <c:v>12</c:v>
                </c:pt>
                <c:pt idx="3">
                  <c:v>16</c:v>
                </c:pt>
                <c:pt idx="4">
                  <c:v>32</c:v>
                </c:pt>
                <c:pt idx="5">
                  <c:v>64</c:v>
                </c:pt>
              </c:numCache>
            </c:numRef>
          </c:cat>
          <c:val>
            <c:numRef>
              <c:f>Sheet5!$G$8:$G$13</c:f>
              <c:numCache>
                <c:formatCode>General</c:formatCode>
                <c:ptCount val="6"/>
                <c:pt idx="0">
                  <c:v>22</c:v>
                </c:pt>
                <c:pt idx="1">
                  <c:v>44</c:v>
                </c:pt>
                <c:pt idx="2">
                  <c:v>66</c:v>
                </c:pt>
                <c:pt idx="3">
                  <c:v>88</c:v>
                </c:pt>
                <c:pt idx="4">
                  <c:v>177</c:v>
                </c:pt>
              </c:numCache>
            </c:numRef>
          </c:val>
        </c:ser>
        <c:ser>
          <c:idx val="0"/>
          <c:order val="4"/>
          <c:tx>
            <c:strRef>
              <c:f>Sheet5!$H$7</c:f>
              <c:strCache>
                <c:ptCount val="1"/>
                <c:pt idx="0">
                  <c:v>SplitSort</c:v>
                </c:pt>
              </c:strCache>
            </c:strRef>
          </c:tx>
          <c:cat>
            <c:numRef>
              <c:f>Sheet5!$C$8:$C$13</c:f>
              <c:numCache>
                <c:formatCode>General</c:formatCode>
                <c:ptCount val="6"/>
                <c:pt idx="0">
                  <c:v>4</c:v>
                </c:pt>
                <c:pt idx="1">
                  <c:v>8</c:v>
                </c:pt>
                <c:pt idx="2">
                  <c:v>12</c:v>
                </c:pt>
                <c:pt idx="3">
                  <c:v>16</c:v>
                </c:pt>
                <c:pt idx="4">
                  <c:v>32</c:v>
                </c:pt>
                <c:pt idx="5">
                  <c:v>64</c:v>
                </c:pt>
              </c:numCache>
            </c:numRef>
          </c:cat>
          <c:val>
            <c:numRef>
              <c:f>Sheet5!$H$8:$H$13</c:f>
              <c:numCache>
                <c:formatCode>General</c:formatCode>
                <c:ptCount val="6"/>
                <c:pt idx="0">
                  <c:v>22</c:v>
                </c:pt>
                <c:pt idx="1">
                  <c:v>44</c:v>
                </c:pt>
                <c:pt idx="2">
                  <c:v>64</c:v>
                </c:pt>
                <c:pt idx="3">
                  <c:v>80</c:v>
                </c:pt>
                <c:pt idx="4">
                  <c:v>168</c:v>
                </c:pt>
                <c:pt idx="5">
                  <c:v>341</c:v>
                </c:pt>
              </c:numCache>
            </c:numRef>
          </c:val>
        </c:ser>
        <c:axId val="34140928"/>
        <c:axId val="34142464"/>
      </c:barChart>
      <c:catAx>
        <c:axId val="34140928"/>
        <c:scaling>
          <c:orientation val="minMax"/>
        </c:scaling>
        <c:axPos val="b"/>
        <c:numFmt formatCode="General" sourceLinked="1"/>
        <c:tickLblPos val="nextTo"/>
        <c:crossAx val="34142464"/>
        <c:crosses val="autoZero"/>
        <c:auto val="1"/>
        <c:lblAlgn val="ctr"/>
        <c:lblOffset val="100"/>
      </c:catAx>
      <c:valAx>
        <c:axId val="34142464"/>
        <c:scaling>
          <c:logBase val="10"/>
          <c:orientation val="minMax"/>
        </c:scaling>
        <c:axPos val="l"/>
        <c:majorGridlines/>
        <c:title>
          <c:tx>
            <c:rich>
              <a:bodyPr rot="-5400000" vert="horz"/>
              <a:lstStyle/>
              <a:p>
                <a:pPr>
                  <a:defRPr/>
                </a:pPr>
                <a:r>
                  <a:rPr lang="en-US"/>
                  <a:t>Time (in msec)</a:t>
                </a:r>
              </a:p>
            </c:rich>
          </c:tx>
          <c:layout/>
        </c:title>
        <c:numFmt formatCode="General" sourceLinked="1"/>
        <c:tickLblPos val="nextTo"/>
        <c:crossAx val="34140928"/>
        <c:crosses val="autoZero"/>
        <c:crossBetween val="between"/>
      </c:valAx>
      <c:dTable>
        <c:showHorzBorder val="1"/>
        <c:showVertBorder val="1"/>
        <c:showOutline val="1"/>
      </c:dTable>
    </c:plotArea>
    <c:legend>
      <c:legendPos val="b"/>
      <c:layout/>
    </c:legend>
    <c:plotVisOnly val="1"/>
  </c:chart>
  <c:txPr>
    <a:bodyPr/>
    <a:lstStyle/>
    <a:p>
      <a:pPr>
        <a:defRPr sz="16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Sheet1!$L$6</c:f>
              <c:strCache>
                <c:ptCount val="1"/>
                <c:pt idx="0">
                  <c:v>CUDPP 1.1</c:v>
                </c:pt>
              </c:strCache>
            </c:strRef>
          </c:tx>
          <c:cat>
            <c:numRef>
              <c:f>Sheet1!$C$7:$C$14</c:f>
              <c:numCache>
                <c:formatCode>General</c:formatCode>
                <c:ptCount val="8"/>
                <c:pt idx="0">
                  <c:v>1</c:v>
                </c:pt>
                <c:pt idx="1">
                  <c:v>2</c:v>
                </c:pt>
                <c:pt idx="2">
                  <c:v>4</c:v>
                </c:pt>
                <c:pt idx="3">
                  <c:v>8</c:v>
                </c:pt>
                <c:pt idx="4">
                  <c:v>16</c:v>
                </c:pt>
                <c:pt idx="5">
                  <c:v>32</c:v>
                </c:pt>
                <c:pt idx="6">
                  <c:v>64</c:v>
                </c:pt>
                <c:pt idx="7">
                  <c:v>128</c:v>
                </c:pt>
              </c:numCache>
            </c:numRef>
          </c:cat>
          <c:val>
            <c:numRef>
              <c:f>Sheet1!$L$7:$L$14</c:f>
              <c:numCache>
                <c:formatCode>0.00</c:formatCode>
                <c:ptCount val="8"/>
                <c:pt idx="0">
                  <c:v>7.8</c:v>
                </c:pt>
                <c:pt idx="1">
                  <c:v>14.8</c:v>
                </c:pt>
                <c:pt idx="2">
                  <c:v>29.7</c:v>
                </c:pt>
                <c:pt idx="3">
                  <c:v>59.980000000000004</c:v>
                </c:pt>
                <c:pt idx="4">
                  <c:v>121.3</c:v>
                </c:pt>
                <c:pt idx="5">
                  <c:v>266.14999999999998</c:v>
                </c:pt>
                <c:pt idx="6">
                  <c:v>506.3</c:v>
                </c:pt>
                <c:pt idx="7">
                  <c:v>991.05</c:v>
                </c:pt>
              </c:numCache>
            </c:numRef>
          </c:val>
        </c:ser>
        <c:ser>
          <c:idx val="1"/>
          <c:order val="1"/>
          <c:tx>
            <c:strRef>
              <c:f>Sheet1!$M$6</c:f>
              <c:strCache>
                <c:ptCount val="1"/>
                <c:pt idx="0">
                  <c:v>SplitSort</c:v>
                </c:pt>
              </c:strCache>
            </c:strRef>
          </c:tx>
          <c:cat>
            <c:numRef>
              <c:f>Sheet1!$C$7:$C$14</c:f>
              <c:numCache>
                <c:formatCode>General</c:formatCode>
                <c:ptCount val="8"/>
                <c:pt idx="0">
                  <c:v>1</c:v>
                </c:pt>
                <c:pt idx="1">
                  <c:v>2</c:v>
                </c:pt>
                <c:pt idx="2">
                  <c:v>4</c:v>
                </c:pt>
                <c:pt idx="3">
                  <c:v>8</c:v>
                </c:pt>
                <c:pt idx="4">
                  <c:v>16</c:v>
                </c:pt>
                <c:pt idx="5">
                  <c:v>32</c:v>
                </c:pt>
                <c:pt idx="6">
                  <c:v>64</c:v>
                </c:pt>
                <c:pt idx="7">
                  <c:v>128</c:v>
                </c:pt>
              </c:numCache>
            </c:numRef>
          </c:cat>
          <c:val>
            <c:numRef>
              <c:f>Sheet1!$M$7:$M$14</c:f>
              <c:numCache>
                <c:formatCode>0.00</c:formatCode>
                <c:ptCount val="8"/>
                <c:pt idx="0">
                  <c:v>7.35</c:v>
                </c:pt>
                <c:pt idx="1">
                  <c:v>12.6</c:v>
                </c:pt>
                <c:pt idx="2">
                  <c:v>23.9</c:v>
                </c:pt>
                <c:pt idx="3">
                  <c:v>46.8</c:v>
                </c:pt>
                <c:pt idx="4">
                  <c:v>93</c:v>
                </c:pt>
                <c:pt idx="5">
                  <c:v>190.85000000000048</c:v>
                </c:pt>
                <c:pt idx="6">
                  <c:v>368.2</c:v>
                </c:pt>
                <c:pt idx="7">
                  <c:v>758.7</c:v>
                </c:pt>
              </c:numCache>
            </c:numRef>
          </c:val>
        </c:ser>
        <c:ser>
          <c:idx val="2"/>
          <c:order val="2"/>
          <c:tx>
            <c:strRef>
              <c:f>Sheet1!$N$6</c:f>
              <c:strCache>
                <c:ptCount val="1"/>
                <c:pt idx="0">
                  <c:v>% Speedup</c:v>
                </c:pt>
              </c:strCache>
            </c:strRef>
          </c:tx>
          <c:cat>
            <c:numRef>
              <c:f>Sheet1!$C$7:$C$14</c:f>
              <c:numCache>
                <c:formatCode>General</c:formatCode>
                <c:ptCount val="8"/>
                <c:pt idx="0">
                  <c:v>1</c:v>
                </c:pt>
                <c:pt idx="1">
                  <c:v>2</c:v>
                </c:pt>
                <c:pt idx="2">
                  <c:v>4</c:v>
                </c:pt>
                <c:pt idx="3">
                  <c:v>8</c:v>
                </c:pt>
                <c:pt idx="4">
                  <c:v>16</c:v>
                </c:pt>
                <c:pt idx="5">
                  <c:v>32</c:v>
                </c:pt>
                <c:pt idx="6">
                  <c:v>64</c:v>
                </c:pt>
                <c:pt idx="7">
                  <c:v>128</c:v>
                </c:pt>
              </c:numCache>
            </c:numRef>
          </c:cat>
          <c:val>
            <c:numRef>
              <c:f>Sheet1!$N$7:$N$14</c:f>
              <c:numCache>
                <c:formatCode>0.00</c:formatCode>
                <c:ptCount val="8"/>
                <c:pt idx="0">
                  <c:v>5.7692307692307709</c:v>
                </c:pt>
                <c:pt idx="1">
                  <c:v>14.864864864864872</c:v>
                </c:pt>
                <c:pt idx="2">
                  <c:v>19.528619528619529</c:v>
                </c:pt>
                <c:pt idx="3">
                  <c:v>21.973991330443493</c:v>
                </c:pt>
                <c:pt idx="4">
                  <c:v>23.330585325638964</c:v>
                </c:pt>
                <c:pt idx="5">
                  <c:v>28.292316362953127</c:v>
                </c:pt>
                <c:pt idx="6">
                  <c:v>27.276318388307267</c:v>
                </c:pt>
                <c:pt idx="7">
                  <c:v>23.444831239594329</c:v>
                </c:pt>
              </c:numCache>
            </c:numRef>
          </c:val>
        </c:ser>
        <c:axId val="34170368"/>
        <c:axId val="34172288"/>
      </c:barChart>
      <c:catAx>
        <c:axId val="34170368"/>
        <c:scaling>
          <c:orientation val="minMax"/>
        </c:scaling>
        <c:axPos val="b"/>
        <c:title>
          <c:tx>
            <c:rich>
              <a:bodyPr/>
              <a:lstStyle/>
              <a:p>
                <a:pPr>
                  <a:defRPr/>
                </a:pPr>
                <a:r>
                  <a:rPr lang="en-US"/>
                  <a:t>Number of Elements (in Millions)</a:t>
                </a:r>
              </a:p>
            </c:rich>
          </c:tx>
          <c:layout/>
        </c:title>
        <c:numFmt formatCode="General" sourceLinked="1"/>
        <c:tickLblPos val="nextTo"/>
        <c:crossAx val="34172288"/>
        <c:crosses val="autoZero"/>
        <c:auto val="1"/>
        <c:lblAlgn val="ctr"/>
        <c:lblOffset val="100"/>
      </c:catAx>
      <c:valAx>
        <c:axId val="34172288"/>
        <c:scaling>
          <c:logBase val="10"/>
          <c:orientation val="minMax"/>
        </c:scaling>
        <c:axPos val="l"/>
        <c:majorGridlines/>
        <c:title>
          <c:tx>
            <c:rich>
              <a:bodyPr rot="-5400000" vert="horz"/>
              <a:lstStyle/>
              <a:p>
                <a:pPr>
                  <a:defRPr/>
                </a:pPr>
                <a:r>
                  <a:rPr lang="en-US"/>
                  <a:t>Time (in Milliseconds)</a:t>
                </a:r>
              </a:p>
            </c:rich>
          </c:tx>
          <c:layout>
            <c:manualLayout>
              <c:xMode val="edge"/>
              <c:yMode val="edge"/>
              <c:x val="1.7052055993000879E-2"/>
              <c:y val="0.23174511519393448"/>
            </c:manualLayout>
          </c:layout>
        </c:title>
        <c:numFmt formatCode="0" sourceLinked="0"/>
        <c:tickLblPos val="nextTo"/>
        <c:crossAx val="34170368"/>
        <c:crosses val="autoZero"/>
        <c:crossBetween val="between"/>
      </c:valAx>
      <c:dTable>
        <c:showHorzBorder val="1"/>
        <c:showVertBorder val="1"/>
        <c:showOutline val="1"/>
      </c:dTable>
    </c:plotArea>
    <c:legend>
      <c:legendPos val="b"/>
      <c:layout/>
    </c:legend>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0"/>
          <c:tx>
            <c:strRef>
              <c:f>Sheet6!$D$6</c:f>
              <c:strCache>
                <c:ptCount val="1"/>
                <c:pt idx="0">
                  <c:v>4M</c:v>
                </c:pt>
              </c:strCache>
            </c:strRef>
          </c:tx>
          <c:cat>
            <c:numRef>
              <c:f>Sheet6!$C$7:$C$10</c:f>
              <c:numCache>
                <c:formatCode>General</c:formatCode>
                <c:ptCount val="4"/>
                <c:pt idx="0">
                  <c:v>32</c:v>
                </c:pt>
                <c:pt idx="1">
                  <c:v>64</c:v>
                </c:pt>
                <c:pt idx="2">
                  <c:v>128</c:v>
                </c:pt>
                <c:pt idx="3">
                  <c:v>256</c:v>
                </c:pt>
              </c:numCache>
            </c:numRef>
          </c:cat>
          <c:val>
            <c:numRef>
              <c:f>Sheet6!$D$7:$D$10</c:f>
              <c:numCache>
                <c:formatCode>General</c:formatCode>
                <c:ptCount val="4"/>
                <c:pt idx="0">
                  <c:v>49</c:v>
                </c:pt>
                <c:pt idx="1">
                  <c:v>61</c:v>
                </c:pt>
                <c:pt idx="2">
                  <c:v>68</c:v>
                </c:pt>
                <c:pt idx="3">
                  <c:v>70</c:v>
                </c:pt>
              </c:numCache>
            </c:numRef>
          </c:val>
        </c:ser>
        <c:ser>
          <c:idx val="2"/>
          <c:order val="1"/>
          <c:tx>
            <c:strRef>
              <c:f>Sheet6!$E$6</c:f>
              <c:strCache>
                <c:ptCount val="1"/>
                <c:pt idx="0">
                  <c:v>8M</c:v>
                </c:pt>
              </c:strCache>
            </c:strRef>
          </c:tx>
          <c:cat>
            <c:numRef>
              <c:f>Sheet6!$C$7:$C$10</c:f>
              <c:numCache>
                <c:formatCode>General</c:formatCode>
                <c:ptCount val="4"/>
                <c:pt idx="0">
                  <c:v>32</c:v>
                </c:pt>
                <c:pt idx="1">
                  <c:v>64</c:v>
                </c:pt>
                <c:pt idx="2">
                  <c:v>128</c:v>
                </c:pt>
                <c:pt idx="3">
                  <c:v>256</c:v>
                </c:pt>
              </c:numCache>
            </c:numRef>
          </c:cat>
          <c:val>
            <c:numRef>
              <c:f>Sheet6!$E$7:$E$10</c:f>
              <c:numCache>
                <c:formatCode>General</c:formatCode>
                <c:ptCount val="4"/>
                <c:pt idx="0">
                  <c:v>121</c:v>
                </c:pt>
                <c:pt idx="1">
                  <c:v>133</c:v>
                </c:pt>
                <c:pt idx="2">
                  <c:v>142</c:v>
                </c:pt>
                <c:pt idx="3">
                  <c:v>143</c:v>
                </c:pt>
              </c:numCache>
            </c:numRef>
          </c:val>
        </c:ser>
        <c:ser>
          <c:idx val="3"/>
          <c:order val="2"/>
          <c:tx>
            <c:strRef>
              <c:f>Sheet6!$F$6</c:f>
              <c:strCache>
                <c:ptCount val="1"/>
                <c:pt idx="0">
                  <c:v>16M</c:v>
                </c:pt>
              </c:strCache>
            </c:strRef>
          </c:tx>
          <c:cat>
            <c:numRef>
              <c:f>Sheet6!$C$7:$C$10</c:f>
              <c:numCache>
                <c:formatCode>General</c:formatCode>
                <c:ptCount val="4"/>
                <c:pt idx="0">
                  <c:v>32</c:v>
                </c:pt>
                <c:pt idx="1">
                  <c:v>64</c:v>
                </c:pt>
                <c:pt idx="2">
                  <c:v>128</c:v>
                </c:pt>
                <c:pt idx="3">
                  <c:v>256</c:v>
                </c:pt>
              </c:numCache>
            </c:numRef>
          </c:cat>
          <c:val>
            <c:numRef>
              <c:f>Sheet6!$F$7:$F$10</c:f>
              <c:numCache>
                <c:formatCode>General</c:formatCode>
                <c:ptCount val="4"/>
                <c:pt idx="0">
                  <c:v>265</c:v>
                </c:pt>
                <c:pt idx="1">
                  <c:v>277</c:v>
                </c:pt>
                <c:pt idx="2">
                  <c:v>291</c:v>
                </c:pt>
              </c:numCache>
            </c:numRef>
          </c:val>
        </c:ser>
        <c:ser>
          <c:idx val="4"/>
          <c:order val="3"/>
          <c:tx>
            <c:strRef>
              <c:f>Sheet6!$G$6</c:f>
              <c:strCache>
                <c:ptCount val="1"/>
                <c:pt idx="0">
                  <c:v>32M</c:v>
                </c:pt>
              </c:strCache>
            </c:strRef>
          </c:tx>
          <c:cat>
            <c:numRef>
              <c:f>Sheet6!$C$7:$C$10</c:f>
              <c:numCache>
                <c:formatCode>General</c:formatCode>
                <c:ptCount val="4"/>
                <c:pt idx="0">
                  <c:v>32</c:v>
                </c:pt>
                <c:pt idx="1">
                  <c:v>64</c:v>
                </c:pt>
                <c:pt idx="2">
                  <c:v>128</c:v>
                </c:pt>
                <c:pt idx="3">
                  <c:v>256</c:v>
                </c:pt>
              </c:numCache>
            </c:numRef>
          </c:cat>
          <c:val>
            <c:numRef>
              <c:f>Sheet6!$G$7:$G$10</c:f>
              <c:numCache>
                <c:formatCode>General</c:formatCode>
                <c:ptCount val="4"/>
                <c:pt idx="0">
                  <c:v>551</c:v>
                </c:pt>
                <c:pt idx="1">
                  <c:v>569</c:v>
                </c:pt>
              </c:numCache>
            </c:numRef>
          </c:val>
        </c:ser>
        <c:ser>
          <c:idx val="5"/>
          <c:order val="4"/>
          <c:tx>
            <c:strRef>
              <c:f>Sheet6!$H$6</c:f>
              <c:strCache>
                <c:ptCount val="1"/>
                <c:pt idx="0">
                  <c:v>64M</c:v>
                </c:pt>
              </c:strCache>
            </c:strRef>
          </c:tx>
          <c:cat>
            <c:numRef>
              <c:f>Sheet6!$C$7:$C$10</c:f>
              <c:numCache>
                <c:formatCode>General</c:formatCode>
                <c:ptCount val="4"/>
                <c:pt idx="0">
                  <c:v>32</c:v>
                </c:pt>
                <c:pt idx="1">
                  <c:v>64</c:v>
                </c:pt>
                <c:pt idx="2">
                  <c:v>128</c:v>
                </c:pt>
                <c:pt idx="3">
                  <c:v>256</c:v>
                </c:pt>
              </c:numCache>
            </c:numRef>
          </c:cat>
          <c:val>
            <c:numRef>
              <c:f>Sheet6!$H$7:$H$10</c:f>
              <c:numCache>
                <c:formatCode>General</c:formatCode>
                <c:ptCount val="4"/>
                <c:pt idx="0">
                  <c:v>1220</c:v>
                </c:pt>
              </c:numCache>
            </c:numRef>
          </c:val>
        </c:ser>
        <c:axId val="34222464"/>
        <c:axId val="34224000"/>
      </c:barChart>
      <c:catAx>
        <c:axId val="34222464"/>
        <c:scaling>
          <c:orientation val="minMax"/>
        </c:scaling>
        <c:axPos val="b"/>
        <c:numFmt formatCode="General" sourceLinked="1"/>
        <c:tickLblPos val="nextTo"/>
        <c:crossAx val="34224000"/>
        <c:crosses val="autoZero"/>
        <c:auto val="1"/>
        <c:lblAlgn val="ctr"/>
        <c:lblOffset val="100"/>
      </c:catAx>
      <c:valAx>
        <c:axId val="34224000"/>
        <c:scaling>
          <c:logBase val="10"/>
          <c:orientation val="minMax"/>
        </c:scaling>
        <c:axPos val="l"/>
        <c:majorGridlines/>
        <c:title>
          <c:tx>
            <c:rich>
              <a:bodyPr rot="-5400000" vert="horz"/>
              <a:lstStyle/>
              <a:p>
                <a:pPr>
                  <a:defRPr/>
                </a:pPr>
                <a:r>
                  <a:rPr lang="en-US"/>
                  <a:t>Time (in msec)</a:t>
                </a:r>
              </a:p>
            </c:rich>
          </c:tx>
          <c:layout/>
        </c:title>
        <c:numFmt formatCode="General" sourceLinked="1"/>
        <c:tickLblPos val="nextTo"/>
        <c:crossAx val="34222464"/>
        <c:crosses val="autoZero"/>
        <c:crossBetween val="between"/>
      </c:valAx>
      <c:dTable>
        <c:showHorzBorder val="1"/>
        <c:showVertBorder val="1"/>
        <c:showOutline val="1"/>
        <c:txPr>
          <a:bodyPr/>
          <a:lstStyle/>
          <a:p>
            <a:pPr rtl="0">
              <a:defRPr sz="2400"/>
            </a:pPr>
            <a:endParaRPr lang="en-US"/>
          </a:p>
        </c:txPr>
      </c:dTable>
    </c:plotArea>
    <c:legend>
      <c:legendPos val="b"/>
      <c:layout/>
      <c:txPr>
        <a:bodyPr/>
        <a:lstStyle/>
        <a:p>
          <a:pPr>
            <a:defRPr sz="2800"/>
          </a:pPr>
          <a:endParaRPr lang="en-US"/>
        </a:p>
      </c:txPr>
    </c:legend>
    <c:plotVisOnly val="1"/>
  </c:chart>
  <c:txPr>
    <a:bodyPr/>
    <a:lstStyle/>
    <a:p>
      <a:pPr>
        <a:defRPr sz="20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2FE40-3C74-4504-910A-6422E1A427D7}" type="datetimeFigureOut">
              <a:rPr lang="en-US" smtClean="0"/>
              <a:pPr/>
              <a:t>7/27/2009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FC90AC-EB30-42E2-BF35-013A8CECB6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Primitive</a:t>
            </a:r>
            <a:r>
              <a:rPr lang="en-US" baseline="0" dirty="0" smtClean="0"/>
              <a:t> level research with the new architectures of the GPU</a:t>
            </a:r>
          </a:p>
          <a:p>
            <a:endParaRPr lang="en-US" baseline="0" dirty="0" smtClean="0"/>
          </a:p>
          <a:p>
            <a:r>
              <a:rPr lang="en-US" baseline="0" dirty="0" smtClean="0"/>
              <a:t>Next : GPU/GPGPU/CUDA</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now that we understand 3 terms</a:t>
            </a:r>
            <a:r>
              <a:rPr lang="en-US" baseline="0" dirty="0" smtClean="0"/>
              <a:t> … a very brief idea of </a:t>
            </a:r>
            <a:r>
              <a:rPr lang="en-US" baseline="0" dirty="0" err="1" smtClean="0"/>
              <a:t>wat</a:t>
            </a:r>
            <a:r>
              <a:rPr lang="en-US" baseline="0" dirty="0" smtClean="0"/>
              <a:t> has already been done </a:t>
            </a:r>
          </a:p>
          <a:p>
            <a:endParaRPr lang="en-US" baseline="0" dirty="0" smtClean="0"/>
          </a:p>
          <a:p>
            <a:r>
              <a:rPr lang="en-US" baseline="0" dirty="0" smtClean="0"/>
              <a:t>Split as we defined it earlier has been addressed by only one of the groups earlier … whose implementation suffers </a:t>
            </a:r>
            <a:r>
              <a:rPr lang="en-US" baseline="0" dirty="0" err="1" smtClean="0"/>
              <a:t>frm</a:t>
            </a:r>
            <a:r>
              <a:rPr lang="en-US" baseline="0" dirty="0" smtClean="0"/>
              <a:t> limited 16KB shared memory …. More on this later … </a:t>
            </a:r>
          </a:p>
          <a:p>
            <a:endParaRPr lang="en-US" baseline="0" dirty="0" smtClean="0"/>
          </a:p>
          <a:p>
            <a:r>
              <a:rPr lang="en-US" baseline="0" dirty="0" smtClean="0"/>
              <a:t>Sorting is a great example of a primitive which had trouble finding a place on the GPU, certainly </a:t>
            </a:r>
            <a:r>
              <a:rPr lang="en-US" baseline="0" dirty="0" err="1" smtClean="0"/>
              <a:t>bitonic</a:t>
            </a:r>
            <a:r>
              <a:rPr lang="en-US" baseline="0" dirty="0" smtClean="0"/>
              <a:t> sort was considered to be a parallel </a:t>
            </a:r>
            <a:r>
              <a:rPr lang="en-US" baseline="0" dirty="0" err="1" smtClean="0"/>
              <a:t>algo</a:t>
            </a:r>
            <a:r>
              <a:rPr lang="en-US" baseline="0" dirty="0" smtClean="0"/>
              <a:t>, merge sort was also tried, but the fastest sort on the </a:t>
            </a:r>
            <a:r>
              <a:rPr lang="en-US" baseline="0" dirty="0" err="1" smtClean="0"/>
              <a:t>gpu</a:t>
            </a:r>
            <a:r>
              <a:rPr lang="en-US" baseline="0" dirty="0" smtClean="0"/>
              <a:t> currently is an implementation of a radix sort, from the CUDPP library … more later</a:t>
            </a:r>
          </a:p>
          <a:p>
            <a:endParaRPr lang="en-US" baseline="0" dirty="0" smtClean="0"/>
          </a:p>
          <a:p>
            <a:r>
              <a:rPr lang="en-US" baseline="0" dirty="0" smtClean="0"/>
              <a:t>We addressed ray casting at the time when </a:t>
            </a:r>
            <a:r>
              <a:rPr lang="en-US" baseline="0" dirty="0" err="1" smtClean="0"/>
              <a:t>ppl</a:t>
            </a:r>
            <a:r>
              <a:rPr lang="en-US" baseline="0" dirty="0" smtClean="0"/>
              <a:t> were still using a fixed </a:t>
            </a:r>
            <a:r>
              <a:rPr lang="en-US" baseline="0" dirty="0" err="1" smtClean="0"/>
              <a:t>geomtry</a:t>
            </a:r>
            <a:r>
              <a:rPr lang="en-US" baseline="0" dirty="0" smtClean="0"/>
              <a:t> data structure built on the CPU and </a:t>
            </a:r>
            <a:r>
              <a:rPr lang="en-US" baseline="0" dirty="0" err="1" smtClean="0"/>
              <a:t>raytracing</a:t>
            </a:r>
            <a:r>
              <a:rPr lang="en-US" baseline="0" dirty="0" smtClean="0"/>
              <a:t> on the GPU…. Zhou et al. MSR Asia worked on some deformable models of around 170K triangles and performed complete ray tracing on the GPU they gained around 7 fps for that model</a:t>
            </a:r>
          </a:p>
          <a:p>
            <a:endParaRPr lang="en-US" baseline="0" dirty="0" smtClean="0"/>
          </a:p>
          <a:p>
            <a:r>
              <a:rPr lang="en-US" baseline="0" dirty="0" smtClean="0"/>
              <a:t> Next : Atomic operations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lets scribble</a:t>
            </a:r>
            <a:r>
              <a:rPr lang="en-US" baseline="0" dirty="0" smtClean="0"/>
              <a:t> another term for future use quickly, atomic operations can be easily </a:t>
            </a:r>
            <a:r>
              <a:rPr lang="en-US" baseline="0" dirty="0" err="1" smtClean="0"/>
              <a:t>exaplained</a:t>
            </a:r>
            <a:r>
              <a:rPr lang="en-US" baseline="0" dirty="0" smtClean="0"/>
              <a:t> as operations which are used in case of multiple threads updating a common memory location … if u recall about the semaphores, atomic operations serve exactly the same </a:t>
            </a:r>
            <a:r>
              <a:rPr lang="en-US" baseline="0" dirty="0" err="1" smtClean="0"/>
              <a:t>purppose</a:t>
            </a:r>
            <a:r>
              <a:rPr lang="en-US" baseline="0" dirty="0" smtClean="0"/>
              <a:t>….</a:t>
            </a:r>
          </a:p>
          <a:p>
            <a:endParaRPr lang="en-US" baseline="0" dirty="0" smtClean="0"/>
          </a:p>
          <a:p>
            <a:r>
              <a:rPr lang="en-US" baseline="0" dirty="0" smtClean="0"/>
              <a:t>Now in the duration of the work which was done, we went from GPUs which did not support atomic operations at all to support on the global memory and now support on the shared memory too </a:t>
            </a:r>
          </a:p>
          <a:p>
            <a:endParaRPr lang="en-US" baseline="0" dirty="0" smtClean="0"/>
          </a:p>
          <a:p>
            <a:r>
              <a:rPr lang="en-US" baseline="0" dirty="0" smtClean="0"/>
              <a:t>We do understand there is a cost of such things, which make our task easy ..</a:t>
            </a:r>
          </a:p>
          <a:p>
            <a:endParaRPr lang="en-US" baseline="0" dirty="0" smtClean="0"/>
          </a:p>
          <a:p>
            <a:r>
              <a:rPr lang="en-US" baseline="0" dirty="0" smtClean="0"/>
              <a:t>Next : Histogram building …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consider a simple</a:t>
            </a:r>
            <a:r>
              <a:rPr lang="en-US" baseline="0" dirty="0" smtClean="0"/>
              <a:t> example of building histograms on the GPU. </a:t>
            </a:r>
          </a:p>
          <a:p>
            <a:endParaRPr lang="en-US" baseline="0" dirty="0" smtClean="0"/>
          </a:p>
          <a:p>
            <a:r>
              <a:rPr lang="en-US" baseline="0" dirty="0" smtClean="0"/>
              <a:t>So  u are provided with a set of numbers (data) and lets say the categories they belong too ! Just like an image and the value at each pixel. Say we know the range of the data say from 1 to 255 </a:t>
            </a:r>
          </a:p>
          <a:p>
            <a:endParaRPr lang="en-US" baseline="0" dirty="0" smtClean="0"/>
          </a:p>
          <a:p>
            <a:r>
              <a:rPr lang="en-US" baseline="0" dirty="0" smtClean="0"/>
              <a:t>How do we go about building the histogram on the GPU with what we know … </a:t>
            </a:r>
          </a:p>
          <a:p>
            <a:endParaRPr lang="en-US" baseline="0" dirty="0" smtClean="0"/>
          </a:p>
          <a:p>
            <a:r>
              <a:rPr lang="en-US" baseline="0" dirty="0" smtClean="0"/>
              <a:t>Next : Global Memory </a:t>
            </a:r>
            <a:r>
              <a:rPr lang="en-US" baseline="0" dirty="0" err="1" smtClean="0"/>
              <a:t>Histogras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3FC90AC-EB30-42E2-BF35-013A8CECB67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clearly we can build a histogram</a:t>
            </a:r>
            <a:r>
              <a:rPr lang="en-US" baseline="0" dirty="0" smtClean="0"/>
              <a:t> by having the histogram array in the Global memory and using the atomic operations … </a:t>
            </a:r>
          </a:p>
          <a:p>
            <a:endParaRPr lang="en-US" baseline="0" dirty="0" smtClean="0"/>
          </a:p>
          <a:p>
            <a:r>
              <a:rPr lang="en-US" baseline="0" dirty="0" smtClean="0"/>
              <a:t>Now if we think for a moment, the number of clashes or say addressing the same memory location are in proportion to the number of threads which are active. ….. </a:t>
            </a:r>
          </a:p>
          <a:p>
            <a:endParaRPr lang="en-US" baseline="0" dirty="0" smtClean="0"/>
          </a:p>
          <a:p>
            <a:r>
              <a:rPr lang="en-US" baseline="0" dirty="0" smtClean="0"/>
              <a:t>On that note … if we have 240 processor GPU and sufficient number of threads .. In the worst case they all might be wanting to update the same memory … </a:t>
            </a:r>
          </a:p>
          <a:p>
            <a:endParaRPr lang="en-US" baseline="0" dirty="0" smtClean="0"/>
          </a:p>
          <a:p>
            <a:r>
              <a:rPr lang="en-US" baseline="0" dirty="0" smtClean="0"/>
              <a:t>What makes it worse is the latency of the Global memory …. Not only more threads clash </a:t>
            </a:r>
            <a:r>
              <a:rPr lang="en-US" baseline="0" dirty="0" err="1" smtClean="0"/>
              <a:t>bt</a:t>
            </a:r>
            <a:r>
              <a:rPr lang="en-US" baseline="0" dirty="0" smtClean="0"/>
              <a:t> they take a long time to resolve the clash … </a:t>
            </a:r>
          </a:p>
          <a:p>
            <a:endParaRPr lang="en-US" baseline="0" dirty="0" smtClean="0"/>
          </a:p>
          <a:p>
            <a:r>
              <a:rPr lang="en-US" baseline="0" dirty="0" smtClean="0"/>
              <a:t>Next : Shared Memory Histogram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a:t>
            </a:r>
            <a:r>
              <a:rPr lang="en-US" baseline="0" dirty="0" smtClean="0"/>
              <a:t> had to try our luck with shared memory, before we conclude </a:t>
            </a:r>
            <a:r>
              <a:rPr lang="en-US" baseline="0" dirty="0" err="1" smtClean="0"/>
              <a:t>nething</a:t>
            </a:r>
            <a:r>
              <a:rPr lang="en-US" baseline="0" dirty="0" smtClean="0"/>
              <a:t>.. </a:t>
            </a:r>
          </a:p>
          <a:p>
            <a:endParaRPr lang="en-US" baseline="0" dirty="0" smtClean="0"/>
          </a:p>
          <a:p>
            <a:r>
              <a:rPr lang="en-US" baseline="0" dirty="0" smtClean="0"/>
              <a:t>Lets say we have a copy of the histogram for each Block, and we do the counting just like earlier within our block …. And finally add the histograms to achieve a final one … </a:t>
            </a:r>
          </a:p>
          <a:p>
            <a:endParaRPr lang="en-US" baseline="0" dirty="0" smtClean="0"/>
          </a:p>
          <a:p>
            <a:r>
              <a:rPr lang="en-US" baseline="0" dirty="0" err="1" smtClean="0"/>
              <a:t>Wat</a:t>
            </a:r>
            <a:r>
              <a:rPr lang="en-US" baseline="0" dirty="0" smtClean="0"/>
              <a:t> we need is atomic operations just like we had for the global memory … the problem was we didn’t have them then … </a:t>
            </a:r>
          </a:p>
          <a:p>
            <a:endParaRPr lang="en-US" baseline="0" dirty="0" smtClean="0"/>
          </a:p>
          <a:p>
            <a:r>
              <a:rPr lang="en-US" baseline="0" dirty="0" smtClean="0"/>
              <a:t>Next : Clash Serial …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err="1" smtClean="0"/>
              <a:t>Wat</a:t>
            </a:r>
            <a:r>
              <a:rPr lang="en-US" dirty="0" smtClean="0"/>
              <a:t> if we had a way to serialize</a:t>
            </a:r>
            <a:r>
              <a:rPr lang="en-US" baseline="0" dirty="0" smtClean="0"/>
              <a:t> all the clashes and leave alone the ones which are not … ok </a:t>
            </a:r>
          </a:p>
          <a:p>
            <a:endParaRPr lang="en-US" baseline="0" dirty="0" smtClean="0"/>
          </a:p>
          <a:p>
            <a:r>
              <a:rPr lang="en-US" baseline="0" dirty="0" smtClean="0"/>
              <a:t>First thing to understand is we don’t care about all the threads now !!! We only care about threads clashing within our block, if all the blocks do this, its fine with us … </a:t>
            </a:r>
          </a:p>
          <a:p>
            <a:endParaRPr lang="en-US" baseline="0" dirty="0" smtClean="0"/>
          </a:p>
          <a:p>
            <a:r>
              <a:rPr lang="en-US" baseline="0" dirty="0" smtClean="0"/>
              <a:t>CUDA Basic Note :: Each block has a unique ID, and each thread within a block too, thus each thread has a unique ID … </a:t>
            </a:r>
          </a:p>
          <a:p>
            <a:endParaRPr lang="en-US" baseline="0" dirty="0" smtClean="0"/>
          </a:p>
          <a:p>
            <a:r>
              <a:rPr lang="en-US" baseline="0" dirty="0" smtClean="0"/>
              <a:t>So </a:t>
            </a:r>
            <a:r>
              <a:rPr lang="en-US" baseline="0" dirty="0" err="1" smtClean="0"/>
              <a:t>wat</a:t>
            </a:r>
            <a:r>
              <a:rPr lang="en-US" baseline="0" dirty="0" smtClean="0"/>
              <a:t> we do is, </a:t>
            </a:r>
            <a:r>
              <a:rPr lang="en-US" baseline="0" dirty="0" err="1" smtClean="0"/>
              <a:t>watever</a:t>
            </a:r>
            <a:r>
              <a:rPr lang="en-US" baseline="0" dirty="0" smtClean="0"/>
              <a:t> data we want to write to the common shared memory, we tag it with our </a:t>
            </a:r>
            <a:r>
              <a:rPr lang="en-US" baseline="0" dirty="0" err="1" smtClean="0"/>
              <a:t>threadid</a:t>
            </a:r>
            <a:r>
              <a:rPr lang="en-US" baseline="0" dirty="0" smtClean="0"/>
              <a:t>.  Great so now I know </a:t>
            </a:r>
            <a:r>
              <a:rPr lang="en-US" baseline="0" dirty="0" err="1" smtClean="0"/>
              <a:t>wat</a:t>
            </a:r>
            <a:r>
              <a:rPr lang="en-US" baseline="0" dirty="0" smtClean="0"/>
              <a:t> my data is even if it is same as other peoples data </a:t>
            </a:r>
            <a:r>
              <a:rPr lang="en-US" baseline="0" dirty="0" err="1" smtClean="0"/>
              <a:t>becos</a:t>
            </a:r>
            <a:r>
              <a:rPr lang="en-US" baseline="0" dirty="0" smtClean="0"/>
              <a:t> I put my name on it. STAMPED. </a:t>
            </a:r>
          </a:p>
          <a:p>
            <a:endParaRPr lang="en-US" baseline="0" dirty="0" smtClean="0"/>
          </a:p>
          <a:p>
            <a:r>
              <a:rPr lang="en-US" baseline="0" dirty="0" smtClean="0"/>
              <a:t>Now </a:t>
            </a:r>
            <a:r>
              <a:rPr lang="en-US" baseline="0" dirty="0" err="1" smtClean="0"/>
              <a:t>wat</a:t>
            </a:r>
            <a:r>
              <a:rPr lang="en-US" baseline="0" dirty="0" smtClean="0"/>
              <a:t> u do is, if u have to perform the write operation, write to the location, read back and see if the data has </a:t>
            </a:r>
            <a:r>
              <a:rPr lang="en-US" baseline="0" dirty="0" err="1" smtClean="0"/>
              <a:t>ur</a:t>
            </a:r>
            <a:r>
              <a:rPr lang="en-US" baseline="0" dirty="0" smtClean="0"/>
              <a:t> TAG, if not, </a:t>
            </a:r>
            <a:r>
              <a:rPr lang="en-US" baseline="0" dirty="0" err="1" smtClean="0"/>
              <a:t>whos</a:t>
            </a:r>
            <a:r>
              <a:rPr lang="en-US" baseline="0" dirty="0" smtClean="0"/>
              <a:t> stopping you write again. </a:t>
            </a:r>
          </a:p>
          <a:p>
            <a:endParaRPr lang="en-US" baseline="0" dirty="0" smtClean="0"/>
          </a:p>
          <a:p>
            <a:r>
              <a:rPr lang="en-US" baseline="0" dirty="0" smtClean="0"/>
              <a:t>Now in case of clashes what happens is if multiple threads issue a write request, only one of them succeeds, thus u mite have to work so many times as there are number of clashes…. Those without clashes can take off after one write. </a:t>
            </a:r>
          </a:p>
          <a:p>
            <a:endParaRPr lang="en-US" baseline="0" dirty="0" smtClean="0"/>
          </a:p>
          <a:p>
            <a:r>
              <a:rPr lang="en-US" baseline="0" dirty="0" smtClean="0"/>
              <a:t>There is just a little problem with this approach, the hardware schedules 32 threads at a time, so lets say u have 256 threads in </a:t>
            </a:r>
            <a:r>
              <a:rPr lang="en-US" baseline="0" dirty="0" err="1" smtClean="0"/>
              <a:t>ur</a:t>
            </a:r>
            <a:r>
              <a:rPr lang="en-US" baseline="0" dirty="0" smtClean="0"/>
              <a:t> block, they </a:t>
            </a:r>
            <a:r>
              <a:rPr lang="en-US" baseline="0" dirty="0" err="1" smtClean="0"/>
              <a:t>wil</a:t>
            </a:r>
            <a:r>
              <a:rPr lang="en-US" baseline="0" dirty="0" smtClean="0"/>
              <a:t> be scheduled in batches of 32 which is called a warp. The technique tends to work only with 1 warp blocks assuming multiple warps mite get interleaved in scheduling and the writes are corrupted. </a:t>
            </a:r>
          </a:p>
          <a:p>
            <a:endParaRPr lang="en-US" baseline="0" dirty="0" smtClean="0"/>
          </a:p>
          <a:p>
            <a:r>
              <a:rPr lang="en-US" baseline="0" dirty="0" smtClean="0"/>
              <a:t>Next : Thread Serial …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here is my great invention,</a:t>
            </a:r>
            <a:r>
              <a:rPr lang="en-US" baseline="0" dirty="0" smtClean="0"/>
              <a:t> what do you do if u don’t have atomic operations on the shared memory, </a:t>
            </a:r>
          </a:p>
          <a:p>
            <a:r>
              <a:rPr lang="en-US" baseline="0" dirty="0" smtClean="0"/>
              <a:t>Well lets have threads lined up, and make them do their write thingy one by one, how cool is that…..killing the whole point of GPUs and parallelization and </a:t>
            </a:r>
            <a:r>
              <a:rPr lang="en-US" baseline="0" dirty="0" err="1" smtClean="0"/>
              <a:t>wat</a:t>
            </a:r>
            <a:r>
              <a:rPr lang="en-US" baseline="0" dirty="0" smtClean="0"/>
              <a:t> not …. </a:t>
            </a:r>
          </a:p>
          <a:p>
            <a:endParaRPr lang="en-US" baseline="0" dirty="0" smtClean="0"/>
          </a:p>
          <a:p>
            <a:r>
              <a:rPr lang="en-US" baseline="0" dirty="0" smtClean="0"/>
              <a:t>So say u have 32 threads ( similar to above technique we cant trust it with more than 32) </a:t>
            </a:r>
            <a:r>
              <a:rPr lang="en-US" baseline="0" dirty="0" err="1" smtClean="0"/>
              <a:t>wat</a:t>
            </a:r>
            <a:r>
              <a:rPr lang="en-US" baseline="0" dirty="0" smtClean="0"/>
              <a:t> u do is </a:t>
            </a:r>
          </a:p>
          <a:p>
            <a:r>
              <a:rPr lang="en-US" baseline="0" dirty="0" smtClean="0"/>
              <a:t>Write a simple for loop of 32 and if </a:t>
            </a:r>
            <a:r>
              <a:rPr lang="en-US" baseline="0" dirty="0" err="1" smtClean="0"/>
              <a:t>ur</a:t>
            </a:r>
            <a:r>
              <a:rPr lang="en-US" baseline="0" dirty="0" smtClean="0"/>
              <a:t> </a:t>
            </a:r>
            <a:r>
              <a:rPr lang="en-US" baseline="0" dirty="0" err="1" smtClean="0"/>
              <a:t>threadId</a:t>
            </a:r>
            <a:r>
              <a:rPr lang="en-US" baseline="0" dirty="0" smtClean="0"/>
              <a:t> matches the current loop variable u do the writing … it works perfectly fine, </a:t>
            </a:r>
            <a:r>
              <a:rPr lang="en-US" baseline="0" dirty="0" err="1" smtClean="0"/>
              <a:t>infact</a:t>
            </a:r>
            <a:r>
              <a:rPr lang="en-US" baseline="0" dirty="0" smtClean="0"/>
              <a:t> we came up with this and then we discovered the previous approach of clash-serial, we were heartbroken … seriously … </a:t>
            </a:r>
          </a:p>
          <a:p>
            <a:endParaRPr lang="en-US" baseline="0" dirty="0" smtClean="0"/>
          </a:p>
          <a:p>
            <a:r>
              <a:rPr lang="en-US" baseline="0" dirty="0" smtClean="0"/>
              <a:t>And then just when we did all the mind blowing research there comes hardware atomic operations on the shared memory, u know how it works, just like global </a:t>
            </a:r>
            <a:r>
              <a:rPr lang="en-US" baseline="0" dirty="0" err="1" smtClean="0"/>
              <a:t>memroy</a:t>
            </a:r>
            <a:r>
              <a:rPr lang="en-US" baseline="0" dirty="0" smtClean="0"/>
              <a:t>, use as many threads etc. etc. no problems. </a:t>
            </a:r>
          </a:p>
          <a:p>
            <a:endParaRPr lang="en-US" baseline="0" dirty="0" smtClean="0"/>
          </a:p>
          <a:p>
            <a:endParaRPr lang="en-US" baseline="0" dirty="0" smtClean="0"/>
          </a:p>
          <a:p>
            <a:r>
              <a:rPr lang="en-US" baseline="0" dirty="0" smtClean="0"/>
              <a:t>Next : Performance …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with</a:t>
            </a:r>
            <a:r>
              <a:rPr lang="en-US" baseline="0" dirty="0" smtClean="0"/>
              <a:t> all that talking lets look at how they perform …. So </a:t>
            </a:r>
            <a:r>
              <a:rPr lang="en-US" baseline="0" dirty="0" err="1" smtClean="0"/>
              <a:t>rmr</a:t>
            </a:r>
            <a:r>
              <a:rPr lang="en-US" baseline="0" dirty="0" smtClean="0"/>
              <a:t> we are building a histogram … say for 16 Million elements and various number of bins. ….. </a:t>
            </a:r>
          </a:p>
          <a:p>
            <a:endParaRPr lang="en-US" baseline="0" dirty="0" smtClean="0"/>
          </a:p>
          <a:p>
            <a:r>
              <a:rPr lang="en-US" baseline="0" dirty="0" smtClean="0"/>
              <a:t>Certainly H/W atomic works perfectly… kicking the thread serial real bad … so does clash serial it was real good </a:t>
            </a:r>
            <a:r>
              <a:rPr lang="en-US" baseline="0" dirty="0" err="1" smtClean="0"/>
              <a:t>appraoch</a:t>
            </a:r>
            <a:r>
              <a:rPr lang="en-US" baseline="0" dirty="0" smtClean="0"/>
              <a:t> …. Just so to understand 2 variants of h/w atomic with diff number of threads…..</a:t>
            </a:r>
          </a:p>
          <a:p>
            <a:endParaRPr lang="en-US" baseline="0" dirty="0" smtClean="0"/>
          </a:p>
          <a:p>
            <a:r>
              <a:rPr lang="en-US" baseline="0" dirty="0" smtClean="0"/>
              <a:t>I want u to look at the last column of the graph …. </a:t>
            </a:r>
            <a:r>
              <a:rPr lang="en-US" baseline="0" dirty="0" err="1" smtClean="0"/>
              <a:t>Wats</a:t>
            </a:r>
            <a:r>
              <a:rPr lang="en-US" baseline="0" dirty="0" smtClean="0"/>
              <a:t> that 1 … k so u are with me till now …. Now that shows … thread serial being so lazy, so predictable, boring it is, took up 7 </a:t>
            </a:r>
            <a:r>
              <a:rPr lang="en-US" baseline="0" dirty="0" err="1" smtClean="0"/>
              <a:t>msec</a:t>
            </a:r>
            <a:r>
              <a:rPr lang="en-US" baseline="0" dirty="0" smtClean="0"/>
              <a:t> all the time, with 1 bin or 256 bins .. No difference …. </a:t>
            </a:r>
          </a:p>
          <a:p>
            <a:endParaRPr lang="en-US" baseline="0" dirty="0" smtClean="0"/>
          </a:p>
          <a:p>
            <a:r>
              <a:rPr lang="en-US" baseline="0" dirty="0" smtClean="0"/>
              <a:t>Atomic and clash serial get a real beating when all the threads of the warp clash ….. Lets just keep all this in mind for now … </a:t>
            </a:r>
          </a:p>
          <a:p>
            <a:endParaRPr lang="en-US" dirty="0" smtClean="0"/>
          </a:p>
          <a:p>
            <a:r>
              <a:rPr lang="en-US" dirty="0" smtClean="0"/>
              <a:t>Next: Ordered AO</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 I mention that h/w atomic or thread</a:t>
            </a:r>
            <a:r>
              <a:rPr lang="en-US" baseline="0" dirty="0" smtClean="0"/>
              <a:t> scheduling or block scheduling on the GPUs is top NASA secret … u cant rely on anything like, ok so I will have first 20 blocks do this and then the next 20 will use the output of those etc </a:t>
            </a:r>
            <a:r>
              <a:rPr lang="en-US" baseline="0" dirty="0" err="1" smtClean="0"/>
              <a:t>etc</a:t>
            </a:r>
            <a:r>
              <a:rPr lang="en-US" baseline="0" dirty="0" smtClean="0"/>
              <a:t>. NO NONE ZIP…… u have no idea </a:t>
            </a:r>
            <a:r>
              <a:rPr lang="en-US" baseline="0" dirty="0" err="1" smtClean="0"/>
              <a:t>wats</a:t>
            </a:r>
            <a:r>
              <a:rPr lang="en-US" baseline="0" dirty="0" smtClean="0"/>
              <a:t> going on </a:t>
            </a:r>
            <a:r>
              <a:rPr lang="en-US" baseline="0" dirty="0" err="1" smtClean="0"/>
              <a:t>on</a:t>
            </a:r>
            <a:r>
              <a:rPr lang="en-US" baseline="0" dirty="0" smtClean="0"/>
              <a:t> that chip … </a:t>
            </a:r>
            <a:endParaRPr lang="en-US" dirty="0" smtClean="0"/>
          </a:p>
          <a:p>
            <a:endParaRPr lang="en-US" dirty="0" smtClean="0"/>
          </a:p>
          <a:p>
            <a:r>
              <a:rPr lang="en-US" dirty="0" smtClean="0"/>
              <a:t>Let me define something</a:t>
            </a:r>
            <a:r>
              <a:rPr lang="en-US" baseline="0" dirty="0" smtClean="0"/>
              <a:t> to save my MS here this is it…. Lets say I want to have an atomic operation which promises me to perform the operations in a order I tell it to .. That’s Ordered atomic operations… doesn’t exist, we create it, for what, to save the MS, done. </a:t>
            </a:r>
          </a:p>
          <a:p>
            <a:endParaRPr lang="en-US" baseline="0" dirty="0" smtClean="0"/>
          </a:p>
          <a:p>
            <a:r>
              <a:rPr lang="en-US" baseline="0" dirty="0" smtClean="0"/>
              <a:t>So we clearly see that h/w atomic and clash serial don’t follow our new rule, however the lazy thread serial, does </a:t>
            </a:r>
            <a:r>
              <a:rPr lang="en-US" baseline="0" dirty="0" err="1" smtClean="0"/>
              <a:t>watever</a:t>
            </a:r>
            <a:r>
              <a:rPr lang="en-US" baseline="0" dirty="0" smtClean="0"/>
              <a:t> u say, u got the for loop in </a:t>
            </a:r>
            <a:r>
              <a:rPr lang="en-US" baseline="0" dirty="0" err="1" smtClean="0"/>
              <a:t>ur</a:t>
            </a:r>
            <a:r>
              <a:rPr lang="en-US" baseline="0" dirty="0" smtClean="0"/>
              <a:t> hands buddy..</a:t>
            </a:r>
          </a:p>
          <a:p>
            <a:endParaRPr lang="en-US" baseline="0" dirty="0" smtClean="0"/>
          </a:p>
          <a:p>
            <a:r>
              <a:rPr lang="en-US" baseline="0" dirty="0" smtClean="0"/>
              <a:t>Next : example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a:t>
            </a:r>
            <a:r>
              <a:rPr lang="en-US" baseline="0" dirty="0" smtClean="0"/>
              <a:t> more lies to cover a lie … now since we have it … lets try to use it … say in a example like … .</a:t>
            </a:r>
          </a:p>
          <a:p>
            <a:endParaRPr lang="en-US" baseline="0" dirty="0" smtClean="0"/>
          </a:p>
          <a:p>
            <a:r>
              <a:rPr lang="en-US" baseline="0" dirty="0" smtClean="0"/>
              <a:t>Every one knows radix sort rite, so lets radix sort that array based on its digits, so .. We sort all of them on their 1s </a:t>
            </a:r>
            <a:r>
              <a:rPr lang="en-US" baseline="0" dirty="0" err="1" smtClean="0"/>
              <a:t>digt</a:t>
            </a:r>
            <a:r>
              <a:rPr lang="en-US" baseline="0" dirty="0" smtClean="0"/>
              <a:t> and then on 10s digit … </a:t>
            </a:r>
          </a:p>
          <a:p>
            <a:endParaRPr lang="en-US" baseline="0" dirty="0" smtClean="0"/>
          </a:p>
          <a:p>
            <a:r>
              <a:rPr lang="en-US" baseline="0" dirty="0" smtClean="0"/>
              <a:t>How </a:t>
            </a:r>
            <a:r>
              <a:rPr lang="en-US" baseline="0" dirty="0" err="1" smtClean="0"/>
              <a:t>kewl</a:t>
            </a:r>
            <a:r>
              <a:rPr lang="en-US" baseline="0" dirty="0" smtClean="0"/>
              <a:t> is that … we have an application now ..</a:t>
            </a:r>
          </a:p>
          <a:p>
            <a:endParaRPr lang="en-US" baseline="0" dirty="0" smtClean="0"/>
          </a:p>
          <a:p>
            <a:r>
              <a:rPr lang="en-US" baseline="0" dirty="0" smtClean="0"/>
              <a:t>Next : Split Sequential </a:t>
            </a:r>
            <a:r>
              <a:rPr lang="en-US" baseline="0" dirty="0" err="1" smtClean="0"/>
              <a:t>Algo</a:t>
            </a:r>
            <a:r>
              <a:rPr lang="en-US" baseline="0" dirty="0" smtClean="0"/>
              <a:t> …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quickly we</a:t>
            </a:r>
            <a:r>
              <a:rPr lang="en-US" baseline="0" dirty="0" smtClean="0"/>
              <a:t> will just have some terms being introduced. </a:t>
            </a:r>
          </a:p>
          <a:p>
            <a:r>
              <a:rPr lang="en-US" baseline="0" dirty="0" smtClean="0"/>
              <a:t>Widely used graphics card, invented with the zeal of rendering real time graphics for various purposes but majorly games</a:t>
            </a:r>
          </a:p>
          <a:p>
            <a:r>
              <a:rPr lang="en-US" baseline="0" dirty="0" smtClean="0"/>
              <a:t>Within a decade of GPUs, graphics cards have transformed from non-</a:t>
            </a:r>
            <a:r>
              <a:rPr lang="en-US" baseline="0" dirty="0" err="1" smtClean="0"/>
              <a:t>prog</a:t>
            </a:r>
            <a:r>
              <a:rPr lang="en-US" baseline="0" dirty="0" smtClean="0"/>
              <a:t> co-processors to </a:t>
            </a:r>
            <a:r>
              <a:rPr lang="en-US" baseline="0" dirty="0" err="1" smtClean="0"/>
              <a:t>deskside</a:t>
            </a:r>
            <a:r>
              <a:rPr lang="en-US" baseline="0" dirty="0" smtClean="0"/>
              <a:t> </a:t>
            </a:r>
            <a:r>
              <a:rPr lang="en-US" baseline="0" dirty="0" err="1" smtClean="0"/>
              <a:t>SuperComps</a:t>
            </a:r>
            <a:r>
              <a:rPr lang="en-US" baseline="0" dirty="0" smtClean="0"/>
              <a:t> at just $400</a:t>
            </a:r>
          </a:p>
          <a:p>
            <a:r>
              <a:rPr lang="en-US" baseline="0" dirty="0" smtClean="0"/>
              <a:t>With introduction of GPGPU using the graphics pipeline, now we have high level languages similar to C for programming a 1TeraFlop monster</a:t>
            </a:r>
          </a:p>
          <a:p>
            <a:endParaRPr lang="en-US" baseline="0" dirty="0" smtClean="0"/>
          </a:p>
          <a:p>
            <a:r>
              <a:rPr lang="en-US" baseline="0" dirty="0" smtClean="0"/>
              <a:t>Next : Split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let me just talk </a:t>
            </a:r>
            <a:r>
              <a:rPr lang="en-US" baseline="0" dirty="0" err="1" smtClean="0"/>
              <a:t>abt</a:t>
            </a:r>
            <a:r>
              <a:rPr lang="en-US" baseline="0" dirty="0" smtClean="0"/>
              <a:t> the phrase “data parallel </a:t>
            </a:r>
            <a:r>
              <a:rPr lang="en-US" baseline="0" dirty="0" err="1" smtClean="0"/>
              <a:t>primitve</a:t>
            </a:r>
            <a:r>
              <a:rPr lang="en-US" baseline="0" dirty="0" smtClean="0"/>
              <a:t>”</a:t>
            </a:r>
          </a:p>
          <a:p>
            <a:endParaRPr lang="en-US" baseline="0" dirty="0" smtClean="0"/>
          </a:p>
          <a:p>
            <a:r>
              <a:rPr lang="en-US" baseline="0" dirty="0" smtClean="0"/>
              <a:t>First of all a primitive gives the impression of something old, or something close to the core, need not ever be disturbed, always used as a service </a:t>
            </a:r>
            <a:r>
              <a:rPr lang="en-US" baseline="0" dirty="0" err="1" smtClean="0"/>
              <a:t>letss</a:t>
            </a:r>
            <a:r>
              <a:rPr lang="en-US" baseline="0" dirty="0" smtClean="0"/>
              <a:t> say</a:t>
            </a:r>
          </a:p>
          <a:p>
            <a:endParaRPr lang="en-US" baseline="0" dirty="0" smtClean="0"/>
          </a:p>
          <a:p>
            <a:r>
              <a:rPr lang="en-US" baseline="0" dirty="0" smtClean="0"/>
              <a:t>When GPUs unleash so much power using high level languages, anything or everything </a:t>
            </a:r>
            <a:r>
              <a:rPr lang="en-US" baseline="0" dirty="0" err="1" smtClean="0"/>
              <a:t>ppl</a:t>
            </a:r>
            <a:r>
              <a:rPr lang="en-US" baseline="0" dirty="0" smtClean="0"/>
              <a:t> must have done for CPUs say x86 needs to be ported or reinvented well for the GPUs too … </a:t>
            </a:r>
          </a:p>
          <a:p>
            <a:endParaRPr lang="en-US" baseline="0" dirty="0" smtClean="0"/>
          </a:p>
          <a:p>
            <a:r>
              <a:rPr lang="en-US" baseline="0" dirty="0" smtClean="0"/>
              <a:t>Can it be different ? Given the architecture of the GPU is different, resources ( for e.g. Caches on the GPU are way smaller than that of CPUs, u buy a CPU with say 2.4GHz and 3MB cache, here the order is in KBs</a:t>
            </a:r>
          </a:p>
          <a:p>
            <a:endParaRPr lang="en-US" baseline="0" dirty="0" smtClean="0"/>
          </a:p>
          <a:p>
            <a:r>
              <a:rPr lang="en-US" baseline="0" dirty="0" smtClean="0"/>
              <a:t>CUDPP is another </a:t>
            </a:r>
            <a:r>
              <a:rPr lang="en-US" baseline="0" dirty="0" err="1" smtClean="0"/>
              <a:t>thng</a:t>
            </a:r>
            <a:r>
              <a:rPr lang="en-US" baseline="0" dirty="0" smtClean="0"/>
              <a:t> which will keep popping up in the presentation, consider it as one of the first and most widely used library for the GPU application using CUDA, it provides widely used Scan operation and a sorting technique based on that scan … </a:t>
            </a:r>
          </a:p>
          <a:p>
            <a:endParaRPr lang="en-US" baseline="0" dirty="0" smtClean="0"/>
          </a:p>
          <a:p>
            <a:r>
              <a:rPr lang="en-US" baseline="0" dirty="0" smtClean="0"/>
              <a:t>Next : related work Split / Sort / RT </a:t>
            </a:r>
          </a:p>
          <a:p>
            <a:endParaRPr lang="en-US" baseline="0" dirty="0" smtClean="0"/>
          </a:p>
        </p:txBody>
      </p:sp>
      <p:sp>
        <p:nvSpPr>
          <p:cNvPr id="4" name="Slide Number Placeholder 3"/>
          <p:cNvSpPr>
            <a:spLocks noGrp="1"/>
          </p:cNvSpPr>
          <p:nvPr>
            <p:ph type="sldNum" sz="quarter" idx="10"/>
          </p:nvPr>
        </p:nvSpPr>
        <p:spPr/>
        <p:txBody>
          <a:bodyPr/>
          <a:lstStyle/>
          <a:p>
            <a:fld id="{C3FC90AC-EB30-42E2-BF35-013A8CECB67B}"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a:t>
            </a:r>
            <a:r>
              <a:rPr lang="en-US" baseline="0" dirty="0" smtClean="0"/>
              <a:t> party about our real problems so, we wanted this split thing to work, work fast, and not on just 64 bins but thousands, millions </a:t>
            </a:r>
            <a:r>
              <a:rPr lang="en-US" baseline="0" dirty="0" err="1" smtClean="0"/>
              <a:t>infact</a:t>
            </a:r>
            <a:r>
              <a:rPr lang="en-US" baseline="0" dirty="0" smtClean="0"/>
              <a:t> say billions … </a:t>
            </a:r>
          </a:p>
          <a:p>
            <a:endParaRPr lang="en-US" baseline="0" dirty="0" smtClean="0"/>
          </a:p>
          <a:p>
            <a:r>
              <a:rPr lang="en-US" baseline="0" dirty="0" err="1" smtClean="0"/>
              <a:t>Rmr</a:t>
            </a:r>
            <a:r>
              <a:rPr lang="en-US" baseline="0" dirty="0" smtClean="0"/>
              <a:t> split is a technique to rearrange data such that data of same category are together in the final output…..</a:t>
            </a:r>
          </a:p>
          <a:p>
            <a:endParaRPr lang="en-US" baseline="0" dirty="0" smtClean="0"/>
          </a:p>
          <a:p>
            <a:r>
              <a:rPr lang="en-US" baseline="0" dirty="0" err="1" smtClean="0"/>
              <a:t>Wat</a:t>
            </a:r>
            <a:r>
              <a:rPr lang="en-US" baseline="0" dirty="0" smtClean="0"/>
              <a:t> u do is </a:t>
            </a:r>
          </a:p>
          <a:p>
            <a:endParaRPr lang="en-US" baseline="0" dirty="0" smtClean="0"/>
          </a:p>
          <a:p>
            <a:pPr>
              <a:buFontTx/>
              <a:buChar char="-"/>
            </a:pPr>
            <a:r>
              <a:rPr lang="en-US" baseline="0" dirty="0" smtClean="0"/>
              <a:t>Count how many elements belong to each category</a:t>
            </a:r>
          </a:p>
          <a:p>
            <a:pPr>
              <a:buFontTx/>
              <a:buChar char="-"/>
            </a:pPr>
            <a:r>
              <a:rPr lang="en-US" baseline="0" dirty="0" smtClean="0"/>
              <a:t>Allocated space for each of them just the pointers so I must know category number 3 </a:t>
            </a:r>
            <a:r>
              <a:rPr lang="en-US" baseline="0" dirty="0" err="1" smtClean="0"/>
              <a:t>shud</a:t>
            </a:r>
            <a:r>
              <a:rPr lang="en-US" baseline="0" dirty="0" smtClean="0"/>
              <a:t> start putting its data from here … and so on … </a:t>
            </a:r>
          </a:p>
          <a:p>
            <a:pPr>
              <a:buFontTx/>
              <a:buChar char="-"/>
            </a:pPr>
            <a:r>
              <a:rPr lang="en-US" baseline="0" dirty="0" smtClean="0"/>
              <a:t>We use a technique called Scan which adds all the values before itself in an array and gives the output array … tats </a:t>
            </a:r>
            <a:r>
              <a:rPr lang="en-US" baseline="0" dirty="0" err="1" smtClean="0"/>
              <a:t>wat</a:t>
            </a:r>
            <a:r>
              <a:rPr lang="en-US" baseline="0" dirty="0" smtClean="0"/>
              <a:t> we wanted bingo ..</a:t>
            </a:r>
          </a:p>
          <a:p>
            <a:pPr>
              <a:buFontTx/>
              <a:buChar char="-"/>
            </a:pPr>
            <a:endParaRPr lang="en-US" baseline="0" dirty="0" smtClean="0"/>
          </a:p>
          <a:p>
            <a:pPr>
              <a:buFontTx/>
              <a:buNone/>
            </a:pPr>
            <a:r>
              <a:rPr lang="en-US" baseline="0" dirty="0" smtClean="0"/>
              <a:t>Next : Parallelize ..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a:p>
            <a:pPr>
              <a:buFontTx/>
              <a:buNone/>
            </a:pPr>
            <a:endParaRPr lang="en-US" baseline="0" dirty="0" smtClean="0"/>
          </a:p>
          <a:p>
            <a:pPr>
              <a:buFontTx/>
              <a:buNone/>
            </a:pPr>
            <a:endParaRPr lang="en-US" baseline="0" dirty="0" smtClean="0"/>
          </a:p>
          <a:p>
            <a:pPr>
              <a:buFontTx/>
              <a:buNone/>
            </a:pPr>
            <a:r>
              <a:rPr lang="en-US" baseline="0" dirty="0" smtClean="0"/>
              <a:t>Now use this and put the elements of each category in their places .. By doing the above we now know elements of category X will go to </a:t>
            </a:r>
            <a:r>
              <a:rPr lang="en-US" baseline="0" dirty="0" err="1" smtClean="0"/>
              <a:t>subarry</a:t>
            </a:r>
            <a:r>
              <a:rPr lang="en-US" baseline="0" dirty="0" smtClean="0"/>
              <a:t> something … </a:t>
            </a:r>
          </a:p>
          <a:p>
            <a:pPr>
              <a:buFontTx/>
              <a:buNone/>
            </a:pPr>
            <a:r>
              <a:rPr lang="en-US" baseline="0" dirty="0" smtClean="0"/>
              <a:t>Now again in parallel these elements are handled, they must find a unique place to sit and </a:t>
            </a:r>
            <a:r>
              <a:rPr lang="en-US" baseline="0" dirty="0" err="1" smtClean="0"/>
              <a:t>shud</a:t>
            </a:r>
            <a:r>
              <a:rPr lang="en-US" baseline="0" dirty="0" smtClean="0"/>
              <a:t> not clash with other elements of same category…. </a:t>
            </a:r>
          </a:p>
          <a:p>
            <a:pPr>
              <a:buFontTx/>
              <a:buNone/>
            </a:pPr>
            <a:endParaRPr lang="en-US" baseline="0" dirty="0" smtClean="0"/>
          </a:p>
          <a:p>
            <a:pPr>
              <a:buFontTx/>
              <a:buNone/>
            </a:pPr>
            <a:r>
              <a:rPr lang="en-US" baseline="0" dirty="0" smtClean="0"/>
              <a:t>Done…. Use 2 histogram </a:t>
            </a:r>
            <a:r>
              <a:rPr lang="en-US" baseline="0" dirty="0" err="1" smtClean="0"/>
              <a:t>thingys</a:t>
            </a:r>
            <a:r>
              <a:rPr lang="en-US" baseline="0" dirty="0" smtClean="0"/>
              <a:t> and u are assured u will find unique locations … this is split .. Do not forget this</a:t>
            </a:r>
          </a:p>
          <a:p>
            <a:pPr>
              <a:buFontTx/>
              <a:buNone/>
            </a:pPr>
            <a:endParaRPr lang="en-US" baseline="0" dirty="0" smtClean="0"/>
          </a:p>
          <a:p>
            <a:pPr>
              <a:buFontTx/>
              <a:buNone/>
            </a:pPr>
            <a:r>
              <a:rPr lang="en-US" baseline="0" dirty="0" smtClean="0"/>
              <a:t>Next : He et al.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a:t>
            </a:r>
            <a:r>
              <a:rPr lang="en-US" dirty="0" err="1" smtClean="0"/>
              <a:t>wat</a:t>
            </a:r>
            <a:r>
              <a:rPr lang="en-US" dirty="0" smtClean="0"/>
              <a:t> did I just say their,</a:t>
            </a:r>
            <a:r>
              <a:rPr lang="en-US" baseline="0" dirty="0" smtClean="0"/>
              <a:t> we can do it without ATOMIC OPERATIONS … I just wasted so much of </a:t>
            </a:r>
            <a:r>
              <a:rPr lang="en-US" baseline="0" dirty="0" err="1" smtClean="0"/>
              <a:t>ur</a:t>
            </a:r>
            <a:r>
              <a:rPr lang="en-US" baseline="0" dirty="0" smtClean="0"/>
              <a:t> time on that histogram thingy.. </a:t>
            </a:r>
          </a:p>
          <a:p>
            <a:endParaRPr lang="en-US" baseline="0" dirty="0" smtClean="0"/>
          </a:p>
          <a:p>
            <a:r>
              <a:rPr lang="en-US" baseline="0" dirty="0" smtClean="0"/>
              <a:t>Well lets look at a SIGMOD paper which performed split without using atomic ops … how do u do it … easy each thread has its own memory .. No clashing </a:t>
            </a:r>
            <a:r>
              <a:rPr lang="en-US" baseline="0" dirty="0" err="1" smtClean="0"/>
              <a:t>wat</a:t>
            </a:r>
            <a:r>
              <a:rPr lang="en-US" baseline="0" dirty="0" smtClean="0"/>
              <a:t> so ever .. </a:t>
            </a:r>
          </a:p>
          <a:p>
            <a:endParaRPr lang="en-US" baseline="0" dirty="0" smtClean="0"/>
          </a:p>
          <a:p>
            <a:r>
              <a:rPr lang="en-US" baseline="0" dirty="0" smtClean="0"/>
              <a:t>So lets say I have 256 threads, and a histogram of 256 bins, how much memory do I need = 64KB :O that’s for 1 block on an MP :P …. </a:t>
            </a:r>
          </a:p>
          <a:p>
            <a:endParaRPr lang="en-US" baseline="0" dirty="0" smtClean="0"/>
          </a:p>
          <a:p>
            <a:r>
              <a:rPr lang="en-US" baseline="0" dirty="0" smtClean="0"/>
              <a:t>Well u get the idea, clearly the paper conveniently claimed it works for 32 thread blocks and max of 64 bins … go do </a:t>
            </a:r>
            <a:r>
              <a:rPr lang="en-US" baseline="0" dirty="0" err="1" smtClean="0"/>
              <a:t>watever</a:t>
            </a:r>
            <a:r>
              <a:rPr lang="en-US" baseline="0" dirty="0" smtClean="0"/>
              <a:t> u want to do with it …. I can’t use it … I dreamt of millions and billions … </a:t>
            </a:r>
          </a:p>
          <a:p>
            <a:endParaRPr lang="en-US" baseline="0" dirty="0" smtClean="0"/>
          </a:p>
          <a:p>
            <a:r>
              <a:rPr lang="en-US" baseline="0" dirty="0" smtClean="0"/>
              <a:t>More over, fine global memory is in ample </a:t>
            </a:r>
            <a:r>
              <a:rPr lang="en-US" baseline="0" dirty="0" err="1" smtClean="0"/>
              <a:t>bt</a:t>
            </a:r>
            <a:r>
              <a:rPr lang="en-US" baseline="0" dirty="0" smtClean="0"/>
              <a:t> we cant just have M * B * T histograms sitting there …</a:t>
            </a:r>
          </a:p>
          <a:p>
            <a:endParaRPr lang="en-US" baseline="0" dirty="0" smtClean="0"/>
          </a:p>
          <a:p>
            <a:r>
              <a:rPr lang="en-US" baseline="0" dirty="0" smtClean="0"/>
              <a:t>Next : Split Shared Memory </a:t>
            </a:r>
          </a:p>
          <a:p>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Fine</a:t>
            </a:r>
            <a:r>
              <a:rPr lang="en-US" baseline="0" dirty="0" smtClean="0"/>
              <a:t> even if its going to be slower lets do our histogram thing…. </a:t>
            </a:r>
          </a:p>
          <a:p>
            <a:endParaRPr lang="en-US" baseline="0" dirty="0" smtClean="0"/>
          </a:p>
          <a:p>
            <a:r>
              <a:rPr lang="en-US" baseline="0" dirty="0" smtClean="0"/>
              <a:t>So three step split </a:t>
            </a:r>
          </a:p>
          <a:p>
            <a:endParaRPr lang="en-US" baseline="0" dirty="0" smtClean="0"/>
          </a:p>
          <a:p>
            <a:r>
              <a:rPr lang="en-US" baseline="0" dirty="0" smtClean="0"/>
              <a:t>Each block makes a histogram </a:t>
            </a:r>
          </a:p>
          <a:p>
            <a:endParaRPr lang="en-US" baseline="0" dirty="0" smtClean="0"/>
          </a:p>
          <a:p>
            <a:r>
              <a:rPr lang="en-US" baseline="0" dirty="0" smtClean="0"/>
              <a:t>U scan it bringing it out </a:t>
            </a:r>
          </a:p>
          <a:p>
            <a:endParaRPr lang="en-US" baseline="0" dirty="0" smtClean="0"/>
          </a:p>
          <a:p>
            <a:r>
              <a:rPr lang="en-US" baseline="0" dirty="0" smtClean="0"/>
              <a:t>Then use It to finalize the split .. Simple … works for bins as high as 16KB/4Bytes*NBINS = 4000 !!! That’s it …</a:t>
            </a:r>
          </a:p>
          <a:p>
            <a:endParaRPr lang="en-US" baseline="0" dirty="0" smtClean="0"/>
          </a:p>
          <a:p>
            <a:r>
              <a:rPr lang="en-US" baseline="0" dirty="0" smtClean="0"/>
              <a:t>Next : Performance comp</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just compare</a:t>
            </a:r>
            <a:r>
              <a:rPr lang="en-US" baseline="0" dirty="0" smtClean="0"/>
              <a:t> results finally with all the talk we did .. </a:t>
            </a:r>
          </a:p>
          <a:p>
            <a:endParaRPr lang="en-US" baseline="0" dirty="0" smtClean="0"/>
          </a:p>
          <a:p>
            <a:r>
              <a:rPr lang="en-US" baseline="0" dirty="0" smtClean="0"/>
              <a:t>Quickly </a:t>
            </a:r>
            <a:r>
              <a:rPr lang="en-US" baseline="0" dirty="0" err="1" smtClean="0"/>
              <a:t>wat</a:t>
            </a:r>
            <a:r>
              <a:rPr lang="en-US" baseline="0" dirty="0" smtClean="0"/>
              <a:t> u want to know from here is …. Global atomic suffers big time … 32different categories 200 threads attacking there has to clashes … </a:t>
            </a:r>
          </a:p>
          <a:p>
            <a:endParaRPr lang="en-US" baseline="0" dirty="0" smtClean="0"/>
          </a:p>
          <a:p>
            <a:endParaRPr lang="en-US" baseline="0" dirty="0" smtClean="0"/>
          </a:p>
          <a:p>
            <a:r>
              <a:rPr lang="en-US" baseline="0" dirty="0" smtClean="0"/>
              <a:t>Non atomic was pushed hard for higher number of bins, multiple iterations </a:t>
            </a:r>
          </a:p>
          <a:p>
            <a:endParaRPr lang="en-US" baseline="0" dirty="0" smtClean="0"/>
          </a:p>
          <a:p>
            <a:r>
              <a:rPr lang="en-US" baseline="0" dirty="0" smtClean="0"/>
              <a:t>Well so we win … shared memory atomic splits work fastest… 2048 bins done …..</a:t>
            </a:r>
          </a:p>
          <a:p>
            <a:endParaRPr lang="en-US" baseline="0" dirty="0" smtClean="0"/>
          </a:p>
          <a:p>
            <a:endParaRPr lang="en-US" baseline="0" dirty="0" smtClean="0"/>
          </a:p>
          <a:p>
            <a:r>
              <a:rPr lang="en-US" baseline="0" dirty="0" smtClean="0"/>
              <a:t>Next : </a:t>
            </a:r>
            <a:r>
              <a:rPr lang="en-US" baseline="0" dirty="0" err="1" smtClean="0"/>
              <a:t>wat</a:t>
            </a:r>
            <a:r>
              <a:rPr lang="en-US" baseline="0" dirty="0" smtClean="0"/>
              <a:t> about higher bins … Hierarchical .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u an guess </a:t>
            </a:r>
            <a:r>
              <a:rPr lang="en-US" dirty="0" err="1" smtClean="0"/>
              <a:t>wat</a:t>
            </a:r>
            <a:r>
              <a:rPr lang="en-US" dirty="0" smtClean="0"/>
              <a:t> one can do for higher</a:t>
            </a:r>
            <a:r>
              <a:rPr lang="en-US" baseline="0" dirty="0" smtClean="0"/>
              <a:t> number of bins, first of all let me quickly map bins to bits, </a:t>
            </a:r>
          </a:p>
          <a:p>
            <a:endParaRPr lang="en-US" baseline="0" dirty="0" smtClean="0"/>
          </a:p>
          <a:p>
            <a:r>
              <a:rPr lang="en-US" baseline="0" dirty="0" smtClean="0"/>
              <a:t>Say I have 256 categories that’s like 8 bits …. And 1024 bins are 10 bits. .. So now on we talk about split over some </a:t>
            </a:r>
            <a:r>
              <a:rPr lang="en-US" baseline="0" dirty="0" err="1" smtClean="0"/>
              <a:t>certainl</a:t>
            </a:r>
            <a:r>
              <a:rPr lang="en-US" baseline="0" dirty="0" smtClean="0"/>
              <a:t> number of bits…</a:t>
            </a:r>
          </a:p>
          <a:p>
            <a:endParaRPr lang="en-US" baseline="0" dirty="0" smtClean="0"/>
          </a:p>
          <a:p>
            <a:r>
              <a:rPr lang="en-US" baseline="0" dirty="0" smtClean="0"/>
              <a:t> so lets me introduce hierarchical split, well split to most significant 8 bits</a:t>
            </a:r>
          </a:p>
          <a:p>
            <a:r>
              <a:rPr lang="en-US" baseline="0" dirty="0" smtClean="0"/>
              <a:t>Gives u 256 disjoint sets which can be further split …. On their own …. To achieve final split … </a:t>
            </a:r>
          </a:p>
          <a:p>
            <a:endParaRPr lang="en-US" baseline="0" dirty="0" smtClean="0"/>
          </a:p>
          <a:p>
            <a:r>
              <a:rPr lang="en-US" baseline="0" dirty="0" smtClean="0"/>
              <a:t>Simple math says if u can split to 2K bins in a pass in 2 passes u can go to 4M …. </a:t>
            </a:r>
            <a:r>
              <a:rPr lang="en-US" baseline="0" dirty="0" err="1" smtClean="0"/>
              <a:t>Welll</a:t>
            </a:r>
            <a:r>
              <a:rPr lang="en-US" baseline="0" dirty="0" smtClean="0"/>
              <a:t> we are into millions now … </a:t>
            </a:r>
          </a:p>
          <a:p>
            <a:endParaRPr lang="en-US" dirty="0" smtClean="0"/>
          </a:p>
          <a:p>
            <a:r>
              <a:rPr lang="en-US" dirty="0" smtClean="0"/>
              <a:t>Also… grows</a:t>
            </a:r>
            <a:r>
              <a:rPr lang="en-US" baseline="0" dirty="0" smtClean="0"/>
              <a:t> exponentially … </a:t>
            </a:r>
          </a:p>
          <a:p>
            <a:endParaRPr lang="en-US" baseline="0" dirty="0" smtClean="0"/>
          </a:p>
          <a:p>
            <a:r>
              <a:rPr lang="en-US" baseline="0" dirty="0" smtClean="0"/>
              <a:t>Next : Still see the Performance </a:t>
            </a:r>
            <a:r>
              <a:rPr lang="en-US" baseline="0" dirty="0" err="1" smtClean="0"/>
              <a:t>COmp</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 proof</a:t>
            </a:r>
            <a:r>
              <a:rPr lang="en-US" baseline="0" dirty="0" smtClean="0"/>
              <a:t> that Shared Memory split is best … among Global memory and CPU … we cant wait for 64bin approach … </a:t>
            </a:r>
          </a:p>
          <a:p>
            <a:endParaRPr lang="en-US" baseline="0" dirty="0" smtClean="0"/>
          </a:p>
          <a:p>
            <a:r>
              <a:rPr lang="en-US" baseline="0" dirty="0" smtClean="0"/>
              <a:t>Next : Iterative ??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pure fun lets consider the bits in reverse order … </a:t>
            </a:r>
          </a:p>
          <a:p>
            <a:endParaRPr lang="en-US" dirty="0" smtClean="0"/>
          </a:p>
          <a:p>
            <a:r>
              <a:rPr lang="en-US" dirty="0" smtClean="0"/>
              <a:t>Lets</a:t>
            </a:r>
            <a:r>
              <a:rPr lang="en-US" baseline="0" dirty="0" smtClean="0"/>
              <a:t> split on the least significant bits first say 8 + 8 ….. </a:t>
            </a:r>
          </a:p>
          <a:p>
            <a:endParaRPr lang="en-US" baseline="0" dirty="0" smtClean="0"/>
          </a:p>
          <a:p>
            <a:r>
              <a:rPr lang="en-US" baseline="0" dirty="0" smtClean="0"/>
              <a:t>Then on rest of the 8 bits …. No hierarchy …. </a:t>
            </a:r>
          </a:p>
          <a:p>
            <a:r>
              <a:rPr lang="en-US" baseline="0" dirty="0" smtClean="0"/>
              <a:t>Input given output taken , things are now split on first 8 bits … </a:t>
            </a:r>
          </a:p>
          <a:p>
            <a:r>
              <a:rPr lang="en-US" baseline="0" dirty="0" smtClean="0"/>
              <a:t>Output of 1 given split performed things are now split on next 8 bits …. Great … </a:t>
            </a:r>
          </a:p>
          <a:p>
            <a:endParaRPr lang="en-US" baseline="0" dirty="0" smtClean="0"/>
          </a:p>
          <a:p>
            <a:r>
              <a:rPr lang="en-US" baseline="0" dirty="0" smtClean="0"/>
              <a:t>Best thing is number of splits to be performed at each level of tree is now </a:t>
            </a:r>
          </a:p>
          <a:p>
            <a:r>
              <a:rPr lang="en-US" baseline="0" dirty="0" smtClean="0"/>
              <a:t>Constant or </a:t>
            </a:r>
            <a:r>
              <a:rPr lang="en-US" baseline="0" dirty="0" err="1" smtClean="0"/>
              <a:t>atleast</a:t>
            </a:r>
            <a:r>
              <a:rPr lang="en-US" baseline="0" dirty="0" smtClean="0"/>
              <a:t> u can fix it … it wont grow with level … </a:t>
            </a:r>
          </a:p>
          <a:p>
            <a:endParaRPr lang="en-US" baseline="0" dirty="0" smtClean="0"/>
          </a:p>
          <a:p>
            <a:r>
              <a:rPr lang="en-US" baseline="0" dirty="0" smtClean="0"/>
              <a:t>Did we do anything to ensure that the order of elements from first pass is safe ? </a:t>
            </a:r>
          </a:p>
          <a:p>
            <a:r>
              <a:rPr lang="en-US" baseline="0" dirty="0" smtClean="0"/>
              <a:t>Most of u guessed .. My awesome ordered atomic is going to come into picture soon …. </a:t>
            </a:r>
          </a:p>
          <a:p>
            <a:endParaRPr lang="en-US" baseline="0" dirty="0" smtClean="0"/>
          </a:p>
          <a:p>
            <a:r>
              <a:rPr lang="en-US" baseline="0" dirty="0" smtClean="0"/>
              <a:t>Next : just one more thing before that … two step scatter …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before</a:t>
            </a:r>
            <a:r>
              <a:rPr lang="en-US" baseline="0" dirty="0" smtClean="0"/>
              <a:t> that I will tell u one little thing … </a:t>
            </a:r>
          </a:p>
          <a:p>
            <a:endParaRPr lang="en-US" baseline="0" dirty="0" smtClean="0"/>
          </a:p>
          <a:p>
            <a:r>
              <a:rPr lang="en-US" baseline="0" dirty="0" smtClean="0"/>
              <a:t>When u write data to the global memory …. Nearby threads writing to closer places help … </a:t>
            </a:r>
          </a:p>
          <a:p>
            <a:r>
              <a:rPr lang="en-US" baseline="0" dirty="0" smtClean="0"/>
              <a:t>If they write to adjacent location is perfect .. They call it coalesced writes …. </a:t>
            </a:r>
          </a:p>
          <a:p>
            <a:endParaRPr lang="en-US" baseline="0" dirty="0" smtClean="0"/>
          </a:p>
          <a:p>
            <a:r>
              <a:rPr lang="en-US" baseline="0" dirty="0" smtClean="0"/>
              <a:t>The farther the things are written … the slower it mite be … </a:t>
            </a:r>
          </a:p>
          <a:p>
            <a:endParaRPr lang="en-US" baseline="0" dirty="0" smtClean="0"/>
          </a:p>
          <a:p>
            <a:r>
              <a:rPr lang="en-US" baseline="0" dirty="0" smtClean="0"/>
              <a:t>Without worrying </a:t>
            </a:r>
            <a:r>
              <a:rPr lang="en-US" baseline="0" dirty="0" err="1" smtClean="0"/>
              <a:t>abt</a:t>
            </a:r>
            <a:r>
              <a:rPr lang="en-US" baseline="0" dirty="0" smtClean="0"/>
              <a:t> it … somehow we were able to break our step number 3 to 2 steps where </a:t>
            </a:r>
          </a:p>
          <a:p>
            <a:r>
              <a:rPr lang="en-US" baseline="0" dirty="0" smtClean="0"/>
              <a:t>We performed efficient scattering …. Making the overall split fast … </a:t>
            </a:r>
          </a:p>
          <a:p>
            <a:endParaRPr lang="en-US" baseline="0" dirty="0" smtClean="0"/>
          </a:p>
          <a:p>
            <a:r>
              <a:rPr lang="en-US" baseline="0" dirty="0" smtClean="0"/>
              <a:t>More ?</a:t>
            </a:r>
          </a:p>
          <a:p>
            <a:endParaRPr lang="en-US" baseline="0" dirty="0" smtClean="0"/>
          </a:p>
          <a:p>
            <a:r>
              <a:rPr lang="en-US" baseline="0" dirty="0" smtClean="0"/>
              <a:t>Next : Results </a:t>
            </a:r>
            <a:r>
              <a:rPr lang="en-US" baseline="0" dirty="0" err="1" smtClean="0"/>
              <a:t>SplitBasic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just before anything we talk about, lets look at a couple of terms. </a:t>
            </a:r>
          </a:p>
          <a:p>
            <a:endParaRPr lang="en-US" baseline="0" dirty="0" smtClean="0"/>
          </a:p>
          <a:p>
            <a:r>
              <a:rPr lang="en-US" baseline="0" dirty="0" smtClean="0"/>
              <a:t>First the split, which can be easily defined as rearranging data based on its category or bin or key.</a:t>
            </a:r>
          </a:p>
          <a:p>
            <a:endParaRPr lang="en-US" dirty="0" smtClean="0"/>
          </a:p>
          <a:p>
            <a:r>
              <a:rPr lang="en-US" dirty="0" smtClean="0"/>
              <a:t>Next : Ray tracing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that said .. Lets get</a:t>
            </a:r>
            <a:r>
              <a:rPr lang="en-US" baseline="0" dirty="0" smtClean="0"/>
              <a:t> to the business. …. </a:t>
            </a:r>
          </a:p>
          <a:p>
            <a:endParaRPr lang="en-US" baseline="0" dirty="0" smtClean="0"/>
          </a:p>
          <a:p>
            <a:r>
              <a:rPr lang="en-US" baseline="0" dirty="0" smtClean="0"/>
              <a:t>We have split … it works … lets split some stuff …. </a:t>
            </a:r>
          </a:p>
          <a:p>
            <a:endParaRPr lang="en-US" baseline="0" dirty="0" smtClean="0"/>
          </a:p>
          <a:p>
            <a:r>
              <a:rPr lang="en-US" baseline="0" dirty="0" smtClean="0"/>
              <a:t>Limited shared memory restricts the number of blocks which can run on the MP …. </a:t>
            </a:r>
          </a:p>
          <a:p>
            <a:r>
              <a:rPr lang="en-US" baseline="0" dirty="0" smtClean="0"/>
              <a:t>So </a:t>
            </a:r>
            <a:r>
              <a:rPr lang="en-US" baseline="0" dirty="0" err="1" smtClean="0"/>
              <a:t>wat</a:t>
            </a:r>
            <a:r>
              <a:rPr lang="en-US" baseline="0" dirty="0" smtClean="0"/>
              <a:t> u c at the end of the graph is </a:t>
            </a:r>
            <a:r>
              <a:rPr lang="en-US" baseline="0" dirty="0" err="1" smtClean="0"/>
              <a:t>becos</a:t>
            </a:r>
            <a:r>
              <a:rPr lang="en-US" baseline="0" dirty="0" smtClean="0"/>
              <a:t> of running out of shared memory .. The number of blocks which can execute comes down … </a:t>
            </a:r>
          </a:p>
          <a:p>
            <a:endParaRPr lang="en-US" baseline="0" dirty="0" smtClean="0"/>
          </a:p>
          <a:p>
            <a:r>
              <a:rPr lang="en-US" baseline="0" dirty="0" smtClean="0"/>
              <a:t>Initial peaks are certainly understood as more clashes given the number of different categories are low ..</a:t>
            </a:r>
          </a:p>
          <a:p>
            <a:r>
              <a:rPr lang="en-US" baseline="0" dirty="0" smtClean="0"/>
              <a:t>So 32 warp threads have 16 bins to go to …. Well they might clash .. </a:t>
            </a:r>
            <a:r>
              <a:rPr lang="en-US" baseline="0" dirty="0" err="1" smtClean="0"/>
              <a:t>Atleast</a:t>
            </a:r>
            <a:r>
              <a:rPr lang="en-US" baseline="0" dirty="0" smtClean="0"/>
              <a:t> clash more often than if we had 256 bins … </a:t>
            </a:r>
          </a:p>
          <a:p>
            <a:endParaRPr lang="en-US" baseline="0" dirty="0" smtClean="0"/>
          </a:p>
          <a:p>
            <a:endParaRPr lang="en-US" baseline="0" dirty="0" smtClean="0"/>
          </a:p>
          <a:p>
            <a:r>
              <a:rPr lang="en-US" baseline="0" dirty="0" smtClean="0"/>
              <a:t>So if I give u this graph and ask </a:t>
            </a:r>
            <a:r>
              <a:rPr lang="en-US" baseline="0" dirty="0" err="1" smtClean="0"/>
              <a:t>wat</a:t>
            </a:r>
            <a:r>
              <a:rPr lang="en-US" baseline="0" dirty="0" smtClean="0"/>
              <a:t> is a good candidate for our basic split ? .. Certainly 256 bins looks </a:t>
            </a:r>
            <a:r>
              <a:rPr lang="en-US" baseline="0" dirty="0" err="1" smtClean="0"/>
              <a:t>gud</a:t>
            </a:r>
            <a:r>
              <a:rPr lang="en-US" baseline="0" dirty="0" smtClean="0"/>
              <a:t> to me … 8bits … </a:t>
            </a:r>
            <a:r>
              <a:rPr lang="en-US" baseline="0" dirty="0" err="1" smtClean="0"/>
              <a:t>rmr</a:t>
            </a:r>
            <a:r>
              <a:rPr lang="en-US" baseline="0" dirty="0" smtClean="0"/>
              <a:t> that …</a:t>
            </a:r>
          </a:p>
          <a:p>
            <a:endParaRPr lang="en-US" baseline="0" dirty="0" smtClean="0"/>
          </a:p>
          <a:p>
            <a:r>
              <a:rPr lang="en-US" baseline="0" dirty="0" smtClean="0"/>
              <a:t>Next : Sort using split </a:t>
            </a:r>
            <a:r>
              <a:rPr lang="en-US" baseline="0" dirty="0" err="1" smtClean="0"/>
              <a:t>algo</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worst slide ever … don’t even look at it … </a:t>
            </a:r>
          </a:p>
          <a:p>
            <a:endParaRPr lang="en-US" dirty="0" smtClean="0"/>
          </a:p>
          <a:p>
            <a:r>
              <a:rPr lang="en-US" dirty="0" err="1" smtClean="0"/>
              <a:t>Wat</a:t>
            </a:r>
            <a:r>
              <a:rPr lang="en-US" dirty="0" smtClean="0"/>
              <a:t> I m conveying</a:t>
            </a:r>
            <a:r>
              <a:rPr lang="en-US" baseline="0" dirty="0" smtClean="0"/>
              <a:t> here is …. Sort integers == split them on 32 bits …… </a:t>
            </a:r>
          </a:p>
          <a:p>
            <a:r>
              <a:rPr lang="en-US" baseline="0" dirty="0" smtClean="0"/>
              <a:t>How do we do it …. 4 passes of 8 bits so simple … </a:t>
            </a:r>
          </a:p>
          <a:p>
            <a:endParaRPr lang="en-US" baseline="0" dirty="0" smtClean="0"/>
          </a:p>
          <a:p>
            <a:r>
              <a:rPr lang="en-US" baseline="0" dirty="0" smtClean="0"/>
              <a:t>Much ado </a:t>
            </a:r>
            <a:r>
              <a:rPr lang="en-US" baseline="0" dirty="0" err="1" smtClean="0"/>
              <a:t>abt</a:t>
            </a:r>
            <a:r>
              <a:rPr lang="en-US" baseline="0" dirty="0" smtClean="0"/>
              <a:t> nothing .. That’s just the ode for it …. How u call split8() for bits higher than 8 </a:t>
            </a:r>
          </a:p>
          <a:p>
            <a:endParaRPr lang="en-US" baseline="0" dirty="0" smtClean="0"/>
          </a:p>
          <a:p>
            <a:endParaRPr lang="en-US" baseline="0" dirty="0" smtClean="0"/>
          </a:p>
          <a:p>
            <a:r>
              <a:rPr lang="en-US" baseline="0" dirty="0" smtClean="0"/>
              <a:t>Great so just like that I m telling u we can sort .. And u believe me .. Nice folks …</a:t>
            </a:r>
          </a:p>
          <a:p>
            <a:endParaRPr lang="en-US" baseline="0" dirty="0" smtClean="0"/>
          </a:p>
          <a:p>
            <a:r>
              <a:rPr lang="en-US" dirty="0" smtClean="0"/>
              <a:t>Next : Results</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lets </a:t>
            </a:r>
            <a:r>
              <a:rPr lang="en-US" dirty="0" err="1" smtClean="0"/>
              <a:t>unleas</a:t>
            </a:r>
            <a:r>
              <a:rPr lang="en-US" dirty="0" smtClean="0"/>
              <a:t> the hell … </a:t>
            </a:r>
          </a:p>
          <a:p>
            <a:endParaRPr lang="en-US" dirty="0" smtClean="0"/>
          </a:p>
          <a:p>
            <a:r>
              <a:rPr lang="en-US" dirty="0" smtClean="0"/>
              <a:t>We can now sort millions</a:t>
            </a:r>
            <a:r>
              <a:rPr lang="en-US" baseline="0" dirty="0" smtClean="0"/>
              <a:t> of numbers to </a:t>
            </a:r>
            <a:r>
              <a:rPr lang="en-US" baseline="0" dirty="0" err="1" smtClean="0"/>
              <a:t>upto</a:t>
            </a:r>
            <a:r>
              <a:rPr lang="en-US" baseline="0" dirty="0" smtClean="0"/>
              <a:t> 64 bits … </a:t>
            </a:r>
          </a:p>
          <a:p>
            <a:endParaRPr lang="en-US" baseline="0" dirty="0" smtClean="0"/>
          </a:p>
          <a:p>
            <a:r>
              <a:rPr lang="en-US" baseline="0" dirty="0" smtClean="0"/>
              <a:t>By this point, I almost use split an sort interchangeably … they are the same thing </a:t>
            </a:r>
          </a:p>
          <a:p>
            <a:endParaRPr lang="en-US" baseline="0" dirty="0" smtClean="0"/>
          </a:p>
          <a:p>
            <a:r>
              <a:rPr lang="en-US" baseline="0" dirty="0" smtClean="0"/>
              <a:t>Take away : super scalable and y not …. We have the lazy thread serial thingy which doesn’t care </a:t>
            </a:r>
          </a:p>
          <a:p>
            <a:r>
              <a:rPr lang="en-US" baseline="0" dirty="0" smtClean="0"/>
              <a:t>If we have 10 clashes or 20 or 0 … hence every pass of split is a new morning for it … </a:t>
            </a:r>
          </a:p>
          <a:p>
            <a:endParaRPr lang="en-US" baseline="0" dirty="0" smtClean="0"/>
          </a:p>
          <a:p>
            <a:r>
              <a:rPr lang="en-US" baseline="0" dirty="0" smtClean="0"/>
              <a:t>Scalable in bits … scalable in number of elements … </a:t>
            </a:r>
            <a:r>
              <a:rPr lang="en-US" baseline="0" dirty="0" err="1" smtClean="0"/>
              <a:t>watelse</a:t>
            </a:r>
            <a:r>
              <a:rPr lang="en-US" baseline="0" dirty="0" smtClean="0"/>
              <a:t> u want from an </a:t>
            </a:r>
            <a:r>
              <a:rPr lang="en-US" baseline="0" dirty="0" err="1" smtClean="0"/>
              <a:t>algo</a:t>
            </a:r>
            <a:r>
              <a:rPr lang="en-US" baseline="0" dirty="0" smtClean="0"/>
              <a:t>/implementation ..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Noting .. Don’t look there</a:t>
            </a:r>
            <a:r>
              <a:rPr lang="en-US" baseline="0" dirty="0" smtClean="0"/>
              <a:t> </a:t>
            </a:r>
          </a:p>
          <a:p>
            <a:endParaRPr lang="en-US" baseline="0" dirty="0" smtClean="0"/>
          </a:p>
          <a:p>
            <a:r>
              <a:rPr lang="en-US" baseline="0" dirty="0" smtClean="0"/>
              <a:t>The point is … lets say I have 256byte data, name or </a:t>
            </a:r>
            <a:r>
              <a:rPr lang="en-US" baseline="0" dirty="0" err="1" smtClean="0"/>
              <a:t>ur</a:t>
            </a:r>
            <a:r>
              <a:rPr lang="en-US" baseline="0" dirty="0" smtClean="0"/>
              <a:t> long id or something and I have a 32 bit key, given 32 bit key can hold </a:t>
            </a:r>
            <a:r>
              <a:rPr lang="en-US" baseline="0" dirty="0" err="1" smtClean="0"/>
              <a:t>upto</a:t>
            </a:r>
            <a:r>
              <a:rPr lang="en-US" baseline="0" dirty="0" smtClean="0"/>
              <a:t> 4Billion records … or for safety lets say even 96 bits … </a:t>
            </a:r>
          </a:p>
          <a:p>
            <a:endParaRPr lang="en-US" baseline="0" dirty="0" smtClean="0"/>
          </a:p>
          <a:p>
            <a:r>
              <a:rPr lang="en-US" baseline="0" dirty="0" smtClean="0"/>
              <a:t>I don’t want to drag my data (256Bytes) in every pass. Every pass of my split rearranges the data completely reading and writing such data is useless … just have an index against </a:t>
            </a:r>
            <a:r>
              <a:rPr lang="en-US" baseline="0" dirty="0" err="1" smtClean="0"/>
              <a:t>ur</a:t>
            </a:r>
            <a:r>
              <a:rPr lang="en-US" baseline="0" dirty="0" smtClean="0"/>
              <a:t> value and move it all the time …… </a:t>
            </a:r>
          </a:p>
          <a:p>
            <a:endParaRPr lang="en-US" baseline="0" dirty="0" smtClean="0"/>
          </a:p>
          <a:p>
            <a:r>
              <a:rPr lang="en-US" baseline="0" dirty="0" smtClean="0"/>
              <a:t>Well finally u will have to move the data .. Bt we will come to that later … </a:t>
            </a:r>
          </a:p>
          <a:p>
            <a:endParaRPr lang="en-US" baseline="0" dirty="0" smtClean="0"/>
          </a:p>
          <a:p>
            <a:r>
              <a:rPr lang="en-US" baseline="0" dirty="0" smtClean="0"/>
              <a:t>So this is split when used with </a:t>
            </a:r>
            <a:r>
              <a:rPr lang="en-US" baseline="0" dirty="0" err="1" smtClean="0"/>
              <a:t>Key+Index</a:t>
            </a:r>
            <a:r>
              <a:rPr lang="en-US" baseline="0" dirty="0" smtClean="0"/>
              <a:t>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128 bit</a:t>
            </a:r>
            <a:r>
              <a:rPr lang="en-US" baseline="0" dirty="0" smtClean="0"/>
              <a:t> </a:t>
            </a:r>
            <a:r>
              <a:rPr lang="en-US" baseline="0" dirty="0" err="1" smtClean="0"/>
              <a:t>sortings</a:t>
            </a:r>
            <a:r>
              <a:rPr lang="en-US" baseline="0" dirty="0" smtClean="0"/>
              <a:t> … 128M data .. Pushing our </a:t>
            </a:r>
            <a:r>
              <a:rPr lang="en-US" baseline="0" dirty="0" err="1" smtClean="0"/>
              <a:t>algo</a:t>
            </a:r>
            <a:r>
              <a:rPr lang="en-US" baseline="0" dirty="0" smtClean="0"/>
              <a:t> to limits …. Scales well until the last column or so … that’s when we hit all the 4GB memory on the GPU … so pardon it</a:t>
            </a:r>
          </a:p>
          <a:p>
            <a:endParaRPr lang="en-US" baseline="0" dirty="0" smtClean="0"/>
          </a:p>
          <a:p>
            <a:r>
              <a:rPr lang="en-US" baseline="0" dirty="0" smtClean="0"/>
              <a:t>Is this even fast ..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Interestingly</a:t>
            </a:r>
            <a:r>
              <a:rPr lang="en-US" baseline="0" dirty="0" smtClean="0"/>
              <a:t> when we </a:t>
            </a:r>
            <a:r>
              <a:rPr lang="en-US" baseline="0" dirty="0" err="1" smtClean="0"/>
              <a:t>chked</a:t>
            </a:r>
            <a:r>
              <a:rPr lang="en-US" baseline="0" dirty="0" smtClean="0"/>
              <a:t> out the literature survey … we found out we are close to the fastest … </a:t>
            </a:r>
          </a:p>
          <a:p>
            <a:endParaRPr lang="en-US" baseline="0" dirty="0" smtClean="0"/>
          </a:p>
          <a:p>
            <a:r>
              <a:rPr lang="en-US" baseline="0" dirty="0" smtClean="0"/>
              <a:t>Great …fastest sorting .. All </a:t>
            </a:r>
            <a:r>
              <a:rPr lang="en-US" baseline="0" dirty="0" err="1" smtClean="0"/>
              <a:t>proudy</a:t>
            </a:r>
            <a:r>
              <a:rPr lang="en-US" baseline="0" dirty="0" smtClean="0"/>
              <a:t> …. </a:t>
            </a:r>
          </a:p>
          <a:p>
            <a:endParaRPr lang="en-US" baseline="0" dirty="0" smtClean="0"/>
          </a:p>
          <a:p>
            <a:r>
              <a:rPr lang="en-US" baseline="0" dirty="0" smtClean="0"/>
              <a:t>We didn’t even want to do it … </a:t>
            </a:r>
          </a:p>
          <a:p>
            <a:endParaRPr lang="en-US" baseline="0" dirty="0" smtClean="0"/>
          </a:p>
          <a:p>
            <a:r>
              <a:rPr lang="en-US" baseline="0" dirty="0" smtClean="0"/>
              <a:t>Now all that hype </a:t>
            </a:r>
            <a:r>
              <a:rPr lang="en-US" baseline="0" dirty="0" err="1" smtClean="0"/>
              <a:t>abt</a:t>
            </a:r>
            <a:r>
              <a:rPr lang="en-US" baseline="0" dirty="0" smtClean="0"/>
              <a:t> CUDPP sort … yeah this was the old version …. The second last row was the one which was going to be the next version … we were just marginally better .. And they had published their work while I was watching Sopranos …. So there we are … </a:t>
            </a:r>
          </a:p>
          <a:p>
            <a:endParaRPr lang="en-US" baseline="0" dirty="0" smtClean="0"/>
          </a:p>
          <a:p>
            <a:r>
              <a:rPr lang="en-US" baseline="0" dirty="0" smtClean="0"/>
              <a:t>CUDPP getting the new fastest sort … </a:t>
            </a:r>
            <a:r>
              <a:rPr lang="en-US" baseline="0" dirty="0" err="1" smtClean="0"/>
              <a:t>ppl</a:t>
            </a:r>
            <a:r>
              <a:rPr lang="en-US" baseline="0" dirty="0" smtClean="0"/>
              <a:t> are from </a:t>
            </a:r>
            <a:r>
              <a:rPr lang="en-US" baseline="0" dirty="0" err="1" smtClean="0"/>
              <a:t>nvidia</a:t>
            </a:r>
            <a:r>
              <a:rPr lang="en-US" baseline="0" dirty="0" smtClean="0"/>
              <a:t> …. Had a couple of rounds of ups and downs … </a:t>
            </a:r>
          </a:p>
          <a:p>
            <a:endParaRPr lang="en-US" baseline="0" dirty="0" smtClean="0"/>
          </a:p>
          <a:p>
            <a:r>
              <a:rPr lang="en-US" baseline="0" dirty="0" smtClean="0"/>
              <a:t>Finally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great we have their code … the new CUDPP is out … </a:t>
            </a:r>
            <a:r>
              <a:rPr lang="en-US" dirty="0" err="1" smtClean="0"/>
              <a:t>woot</a:t>
            </a:r>
            <a:r>
              <a:rPr lang="en-US" dirty="0" smtClean="0"/>
              <a:t> … </a:t>
            </a:r>
          </a:p>
          <a:p>
            <a:endParaRPr lang="en-US" dirty="0" smtClean="0"/>
          </a:p>
          <a:p>
            <a:endParaRPr lang="en-US" dirty="0" smtClean="0"/>
          </a:p>
          <a:p>
            <a:r>
              <a:rPr lang="en-US" dirty="0" smtClean="0"/>
              <a:t>So</a:t>
            </a:r>
            <a:r>
              <a:rPr lang="en-US" baseline="0" dirty="0" smtClean="0"/>
              <a:t> we go from being marginally better to decently  25% better than them … </a:t>
            </a:r>
          </a:p>
          <a:p>
            <a:endParaRPr lang="en-US" baseline="0" dirty="0" smtClean="0"/>
          </a:p>
          <a:p>
            <a:r>
              <a:rPr lang="en-US" baseline="0" dirty="0" smtClean="0"/>
              <a:t>So that’s how we have the fastest sort today …. </a:t>
            </a:r>
          </a:p>
          <a:p>
            <a:endParaRPr lang="en-US" baseline="0" dirty="0" smtClean="0"/>
          </a:p>
          <a:p>
            <a:r>
              <a:rPr lang="en-US" baseline="0" dirty="0" smtClean="0"/>
              <a:t>Interesting thing is …. The approaches are similar… they have a Scan based approach .. The </a:t>
            </a:r>
            <a:r>
              <a:rPr lang="en-US" baseline="0" dirty="0" err="1" smtClean="0"/>
              <a:t>prefixsum</a:t>
            </a:r>
            <a:r>
              <a:rPr lang="en-US" baseline="0" dirty="0" smtClean="0"/>
              <a:t> thingy … and </a:t>
            </a:r>
            <a:r>
              <a:rPr lang="en-US" baseline="0" dirty="0" err="1" smtClean="0"/>
              <a:t>wat</a:t>
            </a:r>
            <a:r>
              <a:rPr lang="en-US" baseline="0" dirty="0" smtClean="0"/>
              <a:t> we have is lazy thread serial ordered atomic which forces u to work with just 32 threads …. Well we win … </a:t>
            </a:r>
          </a:p>
          <a:p>
            <a:endParaRPr lang="en-US" baseline="0" dirty="0" smtClean="0"/>
          </a:p>
          <a:p>
            <a:r>
              <a:rPr lang="en-US" baseline="0" dirty="0" smtClean="0"/>
              <a:t>Next : Scatter Large</a:t>
            </a:r>
          </a:p>
        </p:txBody>
      </p:sp>
      <p:sp>
        <p:nvSpPr>
          <p:cNvPr id="4" name="Slide Number Placeholder 3"/>
          <p:cNvSpPr>
            <a:spLocks noGrp="1"/>
          </p:cNvSpPr>
          <p:nvPr>
            <p:ph type="sldNum" sz="quarter" idx="10"/>
          </p:nvPr>
        </p:nvSpPr>
        <p:spPr/>
        <p:txBody>
          <a:bodyPr/>
          <a:lstStyle/>
          <a:p>
            <a:fld id="{C3FC90AC-EB30-42E2-BF35-013A8CECB67B}"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 told</a:t>
            </a:r>
            <a:r>
              <a:rPr lang="en-US" baseline="0" dirty="0" smtClean="0"/>
              <a:t> something about large values .. Sometimes 256byte data needs to be sorted against 32 bit keys etc……</a:t>
            </a:r>
          </a:p>
          <a:p>
            <a:endParaRPr lang="en-US" baseline="0" dirty="0" smtClean="0"/>
          </a:p>
          <a:p>
            <a:r>
              <a:rPr lang="en-US" baseline="0" dirty="0" smtClean="0"/>
              <a:t>So we didn’t drag the data in all the passes but a final scatter is </a:t>
            </a:r>
            <a:r>
              <a:rPr lang="en-US" baseline="0" dirty="0" err="1" smtClean="0"/>
              <a:t>wat</a:t>
            </a:r>
            <a:r>
              <a:rPr lang="en-US" baseline="0" dirty="0" smtClean="0"/>
              <a:t> we need … </a:t>
            </a:r>
          </a:p>
          <a:p>
            <a:endParaRPr lang="en-US" baseline="0" dirty="0" smtClean="0"/>
          </a:p>
          <a:p>
            <a:r>
              <a:rPr lang="en-US" baseline="0" dirty="0" smtClean="0"/>
              <a:t>As I said moving data in global memory is a pain …. </a:t>
            </a:r>
          </a:p>
          <a:p>
            <a:endParaRPr lang="en-US" baseline="0" dirty="0" smtClean="0"/>
          </a:p>
          <a:p>
            <a:r>
              <a:rPr lang="en-US" baseline="0" dirty="0" smtClean="0"/>
              <a:t>So such random writes by threads is not advisable … better remove them if u can … </a:t>
            </a:r>
          </a:p>
          <a:p>
            <a:endParaRPr lang="en-US" baseline="0" dirty="0" smtClean="0"/>
          </a:p>
          <a:p>
            <a:r>
              <a:rPr lang="en-US" baseline="0" dirty="0" smtClean="0"/>
              <a:t>Good thing is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bigger the records the happier I am … </a:t>
            </a:r>
          </a:p>
          <a:p>
            <a:endParaRPr lang="en-US" dirty="0" smtClean="0"/>
          </a:p>
          <a:p>
            <a:r>
              <a:rPr lang="en-US" dirty="0" smtClean="0"/>
              <a:t>So</a:t>
            </a:r>
            <a:r>
              <a:rPr lang="en-US" baseline="0" dirty="0" smtClean="0"/>
              <a:t> I have 128 byte records …. That’s like 32 integers … </a:t>
            </a:r>
          </a:p>
          <a:p>
            <a:r>
              <a:rPr lang="en-US" baseline="0" dirty="0" smtClean="0"/>
              <a:t>Great make 32 threads move them from one location to another … </a:t>
            </a:r>
          </a:p>
          <a:p>
            <a:r>
              <a:rPr lang="en-US" baseline="0" dirty="0" smtClean="0"/>
              <a:t>They read adjacent elements they write adjacent elements .. Everyone is happy …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numbers on </a:t>
            </a:r>
            <a:r>
              <a:rPr lang="en-US" dirty="0" err="1" smtClean="0"/>
              <a:t>wat</a:t>
            </a:r>
            <a:r>
              <a:rPr lang="en-US" dirty="0" smtClean="0"/>
              <a:t> I just</a:t>
            </a:r>
            <a:r>
              <a:rPr lang="en-US" baseline="0" dirty="0" smtClean="0"/>
              <a:t> said .. Just look at 2 values …. 8M last </a:t>
            </a:r>
            <a:r>
              <a:rPr lang="en-US" baseline="0" dirty="0" err="1" smtClean="0"/>
              <a:t>col</a:t>
            </a:r>
            <a:r>
              <a:rPr lang="en-US" baseline="0" dirty="0" smtClean="0"/>
              <a:t> and 64M first column…</a:t>
            </a:r>
          </a:p>
          <a:p>
            <a:r>
              <a:rPr lang="en-US" baseline="0" dirty="0" smtClean="0"/>
              <a:t>It’s the same amount of data if u c …. 512MB of data….. U can do it 10 times faster if u have bigger records …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Secondly, ray tracing which is</a:t>
            </a:r>
            <a:r>
              <a:rPr lang="en-US" baseline="0" dirty="0" smtClean="0"/>
              <a:t> a technique for rendering images, just like </a:t>
            </a:r>
            <a:r>
              <a:rPr lang="en-US" baseline="0" dirty="0" err="1" smtClean="0"/>
              <a:t>rasterization</a:t>
            </a:r>
            <a:r>
              <a:rPr lang="en-US" baseline="0" dirty="0" smtClean="0"/>
              <a:t>/</a:t>
            </a:r>
            <a:r>
              <a:rPr lang="en-US" baseline="0" dirty="0" err="1" smtClean="0"/>
              <a:t>opengl</a:t>
            </a:r>
            <a:r>
              <a:rPr lang="en-US" baseline="0" dirty="0" smtClean="0"/>
              <a:t>/pipeline</a:t>
            </a:r>
          </a:p>
          <a:p>
            <a:endParaRPr lang="en-US" baseline="0" dirty="0" smtClean="0"/>
          </a:p>
          <a:p>
            <a:r>
              <a:rPr lang="en-US" baseline="0" dirty="0" smtClean="0"/>
              <a:t>RT is one of the simplest way to render a image, each pixel finding out its intensity. Its like looking at the environment through a </a:t>
            </a:r>
            <a:r>
              <a:rPr lang="en-US" baseline="0" dirty="0" err="1" smtClean="0"/>
              <a:t>fne</a:t>
            </a:r>
            <a:r>
              <a:rPr lang="en-US" baseline="0" dirty="0" smtClean="0"/>
              <a:t> grid. Rays bring back a color for its own pixel comprising the image</a:t>
            </a:r>
          </a:p>
          <a:p>
            <a:endParaRPr lang="en-US" baseline="0" dirty="0" smtClean="0"/>
          </a:p>
          <a:p>
            <a:r>
              <a:rPr lang="en-US" baseline="0" dirty="0" smtClean="0"/>
              <a:t>Red lines in the figure show primary rays originating at the eye and tracing the world</a:t>
            </a:r>
          </a:p>
          <a:p>
            <a:endParaRPr lang="en-US" baseline="0" dirty="0" smtClean="0"/>
          </a:p>
          <a:p>
            <a:r>
              <a:rPr lang="en-US" baseline="0" dirty="0" smtClean="0"/>
              <a:t>The blue lines in the figure show us a type of secondary rays, shadow rays here, which bounce of the environment to bring more information in terms of if the pixel is </a:t>
            </a:r>
            <a:r>
              <a:rPr lang="en-US" baseline="0" dirty="0" err="1" smtClean="0"/>
              <a:t>shadowes</a:t>
            </a:r>
            <a:r>
              <a:rPr lang="en-US" baseline="0" dirty="0" smtClean="0"/>
              <a:t> or is it a refracting surface or reflecting etc. </a:t>
            </a:r>
          </a:p>
          <a:p>
            <a:endParaRPr lang="en-US" baseline="0" dirty="0" smtClean="0"/>
          </a:p>
          <a:p>
            <a:r>
              <a:rPr lang="en-US" baseline="0" dirty="0" smtClean="0"/>
              <a:t>So it’s a beautiful simple technique to render images</a:t>
            </a:r>
          </a:p>
          <a:p>
            <a:endParaRPr lang="en-US" baseline="0" dirty="0" smtClean="0"/>
          </a:p>
          <a:p>
            <a:r>
              <a:rPr lang="en-US" baseline="0" dirty="0" smtClean="0"/>
              <a:t>Rasterization goes triangle by triangle and makes the images, certainly RT goes pixel by pixel for each pixel going triangle by triangle to make the image …. </a:t>
            </a:r>
            <a:r>
              <a:rPr lang="en-US" baseline="0" dirty="0" err="1" smtClean="0"/>
              <a:t>Wats</a:t>
            </a:r>
            <a:r>
              <a:rPr lang="en-US" baseline="0" dirty="0" smtClean="0"/>
              <a:t> faster ?</a:t>
            </a:r>
          </a:p>
          <a:p>
            <a:endParaRPr lang="en-US" baseline="0" dirty="0" smtClean="0"/>
          </a:p>
          <a:p>
            <a:r>
              <a:rPr lang="en-US" baseline="0" dirty="0" smtClean="0"/>
              <a:t>Next : </a:t>
            </a:r>
            <a:r>
              <a:rPr lang="en-US" baseline="0" dirty="0" err="1" smtClean="0"/>
              <a:t>iRT</a:t>
            </a:r>
            <a:r>
              <a:rPr lang="en-US" baseline="0" dirty="0" smtClean="0"/>
              <a:t> is compute intensive … forget </a:t>
            </a:r>
            <a:r>
              <a:rPr lang="en-US" baseline="0" dirty="0" err="1" smtClean="0"/>
              <a:t>abt</a:t>
            </a:r>
            <a:r>
              <a:rPr lang="en-US" baseline="0" dirty="0" smtClean="0"/>
              <a:t> the change in geometry per frame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baseline="0" dirty="0" err="1" smtClean="0"/>
              <a:t>wat</a:t>
            </a:r>
            <a:r>
              <a:rPr lang="en-US" baseline="0" dirty="0" smtClean="0"/>
              <a:t> just happened was not </a:t>
            </a:r>
            <a:r>
              <a:rPr lang="en-US" baseline="0" dirty="0" err="1" smtClean="0"/>
              <a:t>wat</a:t>
            </a:r>
            <a:r>
              <a:rPr lang="en-US" baseline="0" dirty="0" smtClean="0"/>
              <a:t> I wanted to do … lets flash back quickly …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CUDA thingy…. </a:t>
            </a:r>
            <a:r>
              <a:rPr lang="en-US" dirty="0" err="1" smtClean="0"/>
              <a:t>Wat</a:t>
            </a:r>
            <a:r>
              <a:rPr lang="en-US" dirty="0" smtClean="0"/>
              <a:t> do we do with it … we have to … </a:t>
            </a:r>
          </a:p>
          <a:p>
            <a:endParaRPr lang="en-US" dirty="0" smtClean="0"/>
          </a:p>
          <a:p>
            <a:r>
              <a:rPr lang="en-US" dirty="0" smtClean="0"/>
              <a:t>Looks</a:t>
            </a:r>
            <a:r>
              <a:rPr lang="en-US" baseline="0" dirty="0" smtClean="0"/>
              <a:t> like threads and stuff … and RT doesn’t need pipeline </a:t>
            </a:r>
          </a:p>
          <a:p>
            <a:endParaRPr lang="en-US" baseline="0" dirty="0" smtClean="0"/>
          </a:p>
          <a:p>
            <a:r>
              <a:rPr lang="en-US" baseline="0" dirty="0" smtClean="0"/>
              <a:t>Rasterization is the mother of all real time stuff … games ! That’s all …that’s y GPUs are … </a:t>
            </a:r>
          </a:p>
          <a:p>
            <a:endParaRPr lang="en-US" baseline="0" dirty="0" smtClean="0"/>
          </a:p>
          <a:p>
            <a:r>
              <a:rPr lang="en-US" baseline="0" dirty="0" smtClean="0"/>
              <a:t>So fine lets c … </a:t>
            </a:r>
          </a:p>
          <a:p>
            <a:endParaRPr lang="en-US" dirty="0" smtClean="0"/>
          </a:p>
          <a:p>
            <a:r>
              <a:rPr lang="en-US" dirty="0" smtClean="0"/>
              <a:t>Next : Target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Wat</a:t>
            </a:r>
            <a:r>
              <a:rPr lang="en-US" dirty="0" smtClean="0"/>
              <a:t> do u want … I</a:t>
            </a:r>
            <a:r>
              <a:rPr lang="en-US" baseline="0" dirty="0" smtClean="0"/>
              <a:t> want a million triangle deformable model… blowing dragon or something … rendered at </a:t>
            </a:r>
            <a:r>
              <a:rPr lang="en-US" baseline="0" dirty="0" err="1" smtClean="0"/>
              <a:t>realtime</a:t>
            </a:r>
            <a:r>
              <a:rPr lang="en-US" baseline="0" dirty="0" smtClean="0"/>
              <a:t> rates using the CUDA thing</a:t>
            </a:r>
          </a:p>
          <a:p>
            <a:endParaRPr lang="en-US" baseline="0" dirty="0" smtClean="0"/>
          </a:p>
          <a:p>
            <a:r>
              <a:rPr lang="en-US" baseline="0" dirty="0" smtClean="0"/>
              <a:t>Well fine .. Lets c </a:t>
            </a:r>
            <a:r>
              <a:rPr lang="en-US" baseline="0" dirty="0" err="1" smtClean="0"/>
              <a:t>wat</a:t>
            </a:r>
            <a:r>
              <a:rPr lang="en-US" baseline="0" dirty="0" smtClean="0"/>
              <a:t> DS we can use …. </a:t>
            </a:r>
          </a:p>
          <a:p>
            <a:endParaRPr lang="en-US" baseline="0" dirty="0" smtClean="0"/>
          </a:p>
          <a:p>
            <a:r>
              <a:rPr lang="en-US" baseline="0" dirty="0" err="1" smtClean="0"/>
              <a:t>Wat</a:t>
            </a:r>
            <a:r>
              <a:rPr lang="en-US" baseline="0" dirty="0" smtClean="0"/>
              <a:t> …. </a:t>
            </a:r>
            <a:r>
              <a:rPr lang="en-US" baseline="0" dirty="0" err="1" smtClean="0"/>
              <a:t>kdTree</a:t>
            </a:r>
            <a:r>
              <a:rPr lang="en-US" baseline="0" dirty="0" smtClean="0"/>
              <a:t> for RT … something </a:t>
            </a:r>
            <a:r>
              <a:rPr lang="en-US" baseline="0" dirty="0" err="1" smtClean="0"/>
              <a:t>something</a:t>
            </a:r>
            <a:r>
              <a:rPr lang="en-US" baseline="0" dirty="0" smtClean="0"/>
              <a:t> … 4fps is </a:t>
            </a:r>
            <a:r>
              <a:rPr lang="en-US" baseline="0" dirty="0" err="1" smtClean="0"/>
              <a:t>wat</a:t>
            </a:r>
            <a:r>
              <a:rPr lang="en-US" baseline="0" dirty="0" smtClean="0"/>
              <a:t> I make my DS at for 1M … when do I render … not possible … </a:t>
            </a:r>
          </a:p>
          <a:p>
            <a:endParaRPr lang="en-US" baseline="0" dirty="0" smtClean="0"/>
          </a:p>
          <a:p>
            <a:r>
              <a:rPr lang="en-US" baseline="0" dirty="0" smtClean="0"/>
              <a:t>Next : my own DS .. Do simple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have my own DS … </a:t>
            </a:r>
            <a:r>
              <a:rPr lang="en-US" dirty="0" err="1" smtClean="0"/>
              <a:t>wat</a:t>
            </a:r>
            <a:r>
              <a:rPr lang="en-US" dirty="0" smtClean="0"/>
              <a:t> do</a:t>
            </a:r>
            <a:r>
              <a:rPr lang="en-US" baseline="0" dirty="0" smtClean="0"/>
              <a:t> these </a:t>
            </a:r>
            <a:r>
              <a:rPr lang="en-US" baseline="0" dirty="0" err="1" smtClean="0"/>
              <a:t>ppl</a:t>
            </a:r>
            <a:r>
              <a:rPr lang="en-US" baseline="0" dirty="0" smtClean="0"/>
              <a:t> know </a:t>
            </a:r>
            <a:r>
              <a:rPr lang="en-US" baseline="0" dirty="0" err="1" smtClean="0"/>
              <a:t>abt</a:t>
            </a:r>
            <a:r>
              <a:rPr lang="en-US" baseline="0" dirty="0" smtClean="0"/>
              <a:t> GPU …</a:t>
            </a:r>
          </a:p>
          <a:p>
            <a:endParaRPr lang="en-US" baseline="0" dirty="0" smtClean="0"/>
          </a:p>
          <a:p>
            <a:r>
              <a:rPr lang="en-US" baseline="0" dirty="0" err="1" smtClean="0"/>
              <a:t>Wat</a:t>
            </a:r>
            <a:r>
              <a:rPr lang="en-US" baseline="0" dirty="0" smtClean="0"/>
              <a:t> I want is …. A 3d grid and triangles are placed in it … my rays go to the particular set of </a:t>
            </a:r>
            <a:r>
              <a:rPr lang="en-US" baseline="0" dirty="0" err="1" smtClean="0"/>
              <a:t>gometry</a:t>
            </a:r>
            <a:r>
              <a:rPr lang="en-US" baseline="0" dirty="0" smtClean="0"/>
              <a:t> and find and intersection … that’s it </a:t>
            </a:r>
          </a:p>
          <a:p>
            <a:endParaRPr lang="en-US" baseline="0" dirty="0" smtClean="0"/>
          </a:p>
          <a:p>
            <a:endParaRPr lang="en-US" baseline="0" dirty="0" smtClean="0"/>
          </a:p>
          <a:p>
            <a:r>
              <a:rPr lang="en-US" baseline="0" dirty="0" smtClean="0"/>
              <a:t>Say I divide my Image of 1024x1024 into 128x128 in image space and another 32 slabs in the third direction … </a:t>
            </a:r>
          </a:p>
          <a:p>
            <a:r>
              <a:rPr lang="en-US" baseline="0" dirty="0" smtClean="0"/>
              <a:t>U get the idea that we arrange the data such that each ray does not brute force all the triangles but intersects only with a small set … all is well</a:t>
            </a:r>
          </a:p>
          <a:p>
            <a:endParaRPr lang="en-US" baseline="0" dirty="0" smtClean="0"/>
          </a:p>
          <a:p>
            <a:r>
              <a:rPr lang="en-US" baseline="0" dirty="0" smtClean="0"/>
              <a:t>Throwing triangles in to </a:t>
            </a:r>
            <a:r>
              <a:rPr lang="en-US" baseline="0" dirty="0" err="1" smtClean="0"/>
              <a:t>voxels</a:t>
            </a:r>
            <a:r>
              <a:rPr lang="en-US" baseline="0" dirty="0" smtClean="0"/>
              <a:t> is exactly </a:t>
            </a:r>
            <a:r>
              <a:rPr lang="en-US" baseline="0" dirty="0" err="1" smtClean="0"/>
              <a:t>wat</a:t>
            </a:r>
            <a:r>
              <a:rPr lang="en-US" baseline="0" dirty="0" smtClean="0"/>
              <a:t> we called split … </a:t>
            </a:r>
          </a:p>
          <a:p>
            <a:endParaRPr lang="en-US" baseline="0" dirty="0" smtClean="0"/>
          </a:p>
          <a:p>
            <a:r>
              <a:rPr lang="en-US" baseline="0" dirty="0" smtClean="0"/>
              <a:t>Well lets have it then … </a:t>
            </a:r>
          </a:p>
          <a:p>
            <a:endParaRPr lang="en-US" baseline="0" dirty="0" smtClean="0"/>
          </a:p>
          <a:p>
            <a:r>
              <a:rPr lang="en-US" baseline="0" dirty="0" smtClean="0"/>
              <a:t>Literature survey shows … that poor method .. Of 64 bins …. </a:t>
            </a:r>
            <a:r>
              <a:rPr lang="en-US" baseline="0" dirty="0" err="1" smtClean="0"/>
              <a:t>Wat</a:t>
            </a:r>
            <a:r>
              <a:rPr lang="en-US" baseline="0" dirty="0" smtClean="0"/>
              <a:t> do I do with a 64 bin thing … render a 8x8 pixel image…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3FC90AC-EB30-42E2-BF35-013A8CECB67B}"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proposed</a:t>
            </a:r>
            <a:r>
              <a:rPr lang="en-US" baseline="0" dirty="0" smtClean="0"/>
              <a:t> hierarchical split .. No NOT iterative just yet …. Since hierarchical served my purpose for then …. </a:t>
            </a:r>
          </a:p>
          <a:p>
            <a:endParaRPr lang="en-US" baseline="0" dirty="0" smtClean="0"/>
          </a:p>
          <a:p>
            <a:r>
              <a:rPr lang="en-US" baseline="0" dirty="0" smtClean="0"/>
              <a:t>3 pass …. </a:t>
            </a:r>
          </a:p>
          <a:p>
            <a:endParaRPr lang="en-US" baseline="0" dirty="0" smtClean="0"/>
          </a:p>
          <a:p>
            <a:r>
              <a:rPr lang="en-US" baseline="0" dirty="0" smtClean="0"/>
              <a:t>Great we had it … it was very fast to build … decently fast to ray cast .. Just first level ..</a:t>
            </a:r>
            <a:r>
              <a:rPr lang="en-US" baseline="0" dirty="0" err="1" smtClean="0"/>
              <a:t>thats</a:t>
            </a:r>
            <a:r>
              <a:rPr lang="en-US" baseline="0" dirty="0" smtClean="0"/>
              <a:t> </a:t>
            </a:r>
            <a:r>
              <a:rPr lang="en-US" baseline="0" dirty="0" err="1" smtClean="0"/>
              <a:t>rasterization</a:t>
            </a:r>
            <a:r>
              <a:rPr lang="en-US" baseline="0" dirty="0" smtClean="0"/>
              <a:t> … </a:t>
            </a:r>
          </a:p>
          <a:p>
            <a:endParaRPr lang="en-US" baseline="0" dirty="0" smtClean="0"/>
          </a:p>
          <a:p>
            <a:r>
              <a:rPr lang="en-US" baseline="0" dirty="0" smtClean="0"/>
              <a:t>Happy … </a:t>
            </a:r>
          </a:p>
          <a:p>
            <a:endParaRPr lang="en-US" baseline="0" dirty="0" smtClean="0"/>
          </a:p>
          <a:p>
            <a:r>
              <a:rPr lang="en-US" baseline="0" dirty="0" smtClean="0"/>
              <a:t>Next : faster split … </a:t>
            </a:r>
          </a:p>
          <a:p>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revisit the ray</a:t>
            </a:r>
            <a:r>
              <a:rPr lang="en-US" baseline="0" dirty="0" smtClean="0"/>
              <a:t> cast thing and realize that my split is not exactly fast … </a:t>
            </a:r>
            <a:r>
              <a:rPr lang="en-US" baseline="0" dirty="0" err="1" smtClean="0"/>
              <a:t>wat</a:t>
            </a:r>
            <a:r>
              <a:rPr lang="en-US" baseline="0" dirty="0" smtClean="0"/>
              <a:t> was happening was … for higher number of bins like say 4billions</a:t>
            </a:r>
          </a:p>
          <a:p>
            <a:r>
              <a:rPr lang="en-US" baseline="0" dirty="0" smtClean="0"/>
              <a:t>Hierarchical thing was shooting up the number of splits to be performed … </a:t>
            </a:r>
          </a:p>
          <a:p>
            <a:endParaRPr lang="en-US" baseline="0" dirty="0" smtClean="0"/>
          </a:p>
          <a:p>
            <a:r>
              <a:rPr lang="en-US" baseline="0" dirty="0" smtClean="0"/>
              <a:t>That’s when we concluded hierarchical is not the way to go all in  for sorting kind of thing … </a:t>
            </a:r>
          </a:p>
          <a:p>
            <a:endParaRPr lang="en-US" baseline="0" dirty="0" smtClean="0"/>
          </a:p>
          <a:p>
            <a:r>
              <a:rPr lang="en-US" baseline="0" dirty="0" smtClean="0"/>
              <a:t>That’s when I even gave the iterative one a thought … u c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now we realize the whole </a:t>
            </a:r>
            <a:r>
              <a:rPr lang="en-US" dirty="0" err="1" smtClean="0"/>
              <a:t>ahhh</a:t>
            </a:r>
            <a:r>
              <a:rPr lang="en-US" baseline="0" dirty="0" smtClean="0"/>
              <a:t> iterative can be done .. Constant </a:t>
            </a:r>
            <a:r>
              <a:rPr lang="en-US" baseline="0" dirty="0" err="1" smtClean="0"/>
              <a:t>nnumber</a:t>
            </a:r>
            <a:r>
              <a:rPr lang="en-US" baseline="0" dirty="0" smtClean="0"/>
              <a:t> of splits, ordered atomic showoff great, this is the perfect thing … </a:t>
            </a:r>
          </a:p>
          <a:p>
            <a:endParaRPr lang="en-US" baseline="0" dirty="0" smtClean="0"/>
          </a:p>
          <a:p>
            <a:r>
              <a:rPr lang="en-US" baseline="0" dirty="0" smtClean="0"/>
              <a:t>Fastest sort …. </a:t>
            </a:r>
          </a:p>
          <a:p>
            <a:endParaRPr lang="en-US" baseline="0" dirty="0" smtClean="0"/>
          </a:p>
          <a:p>
            <a:r>
              <a:rPr lang="en-US" baseline="0" dirty="0" err="1" smtClean="0"/>
              <a:t>Satish</a:t>
            </a:r>
            <a:r>
              <a:rPr lang="en-US" baseline="0" dirty="0" smtClean="0"/>
              <a:t> et al. aka CUDPP 1.1 paper numbers were very close still we were better … </a:t>
            </a:r>
            <a:r>
              <a:rPr lang="en-US" baseline="0" dirty="0" err="1" smtClean="0"/>
              <a:t>bt</a:t>
            </a:r>
            <a:r>
              <a:rPr lang="en-US" baseline="0" dirty="0" smtClean="0"/>
              <a:t> just by 5-10% …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did our 2 step scatter thingy which gained us some more time …. </a:t>
            </a:r>
          </a:p>
          <a:p>
            <a:endParaRPr lang="en-US" baseline="0" dirty="0" smtClean="0"/>
          </a:p>
          <a:p>
            <a:r>
              <a:rPr lang="en-US" baseline="0" dirty="0" smtClean="0"/>
              <a:t>20% faster … </a:t>
            </a:r>
          </a:p>
          <a:p>
            <a:endParaRPr lang="en-US" baseline="0" dirty="0" smtClean="0"/>
          </a:p>
          <a:p>
            <a:endParaRPr lang="en-US" baseline="0" dirty="0" smtClean="0"/>
          </a:p>
          <a:p>
            <a:r>
              <a:rPr lang="en-US" baseline="0" dirty="0" smtClean="0"/>
              <a:t>The best part about the split primitive is .. Lab mates very quickly saw its useful and </a:t>
            </a:r>
            <a:r>
              <a:rPr lang="en-US" baseline="0" dirty="0" err="1" smtClean="0"/>
              <a:t>deviced</a:t>
            </a:r>
            <a:r>
              <a:rPr lang="en-US" baseline="0" dirty="0" smtClean="0"/>
              <a:t> an </a:t>
            </a:r>
            <a:r>
              <a:rPr lang="en-US" baseline="0" dirty="0" err="1" smtClean="0"/>
              <a:t>algo</a:t>
            </a:r>
            <a:r>
              <a:rPr lang="en-US" baseline="0" dirty="0" smtClean="0"/>
              <a:t> which used multiple splits to perform MST of a graph and improved their own previous work by 4 times …. </a:t>
            </a:r>
          </a:p>
          <a:p>
            <a:endParaRPr lang="en-US" baseline="0" dirty="0" smtClean="0"/>
          </a:p>
          <a:p>
            <a:r>
              <a:rPr lang="en-US" baseline="0" dirty="0" smtClean="0"/>
              <a:t>Next : library and finally the fastest …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their code is out and now we are </a:t>
            </a:r>
            <a:r>
              <a:rPr lang="en-US" baseline="0" dirty="0" err="1" smtClean="0"/>
              <a:t>arnd</a:t>
            </a:r>
            <a:r>
              <a:rPr lang="en-US" baseline="0" dirty="0" smtClean="0"/>
              <a:t> 25% faster … it doesn’t matter much but the point is about scan v/s ordered atomic … the war </a:t>
            </a:r>
          </a:p>
          <a:p>
            <a:endParaRPr lang="en-US" dirty="0" smtClean="0"/>
          </a:p>
          <a:p>
            <a:r>
              <a:rPr lang="en-US" dirty="0" smtClean="0"/>
              <a:t>Their</a:t>
            </a:r>
            <a:r>
              <a:rPr lang="en-US" baseline="0" dirty="0" smtClean="0"/>
              <a:t> approach is not very scalable and claim 64 bit sorting as future work .. So for now we are unchallenged for 64 bits and 128 bits kind of thing ..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Anti</a:t>
            </a:r>
            <a:r>
              <a:rPr lang="en-US" baseline="0" dirty="0" smtClean="0"/>
              <a:t> </a:t>
            </a:r>
            <a:r>
              <a:rPr lang="en-US" baseline="0" dirty="0" err="1" smtClean="0"/>
              <a:t>rasterization</a:t>
            </a:r>
            <a:r>
              <a:rPr lang="en-US" baseline="0" dirty="0" smtClean="0"/>
              <a:t> …. </a:t>
            </a:r>
          </a:p>
          <a:p>
            <a:endParaRPr lang="en-US" baseline="0" dirty="0" smtClean="0"/>
          </a:p>
          <a:p>
            <a:r>
              <a:rPr lang="en-US" baseline="0" dirty="0" smtClean="0"/>
              <a:t>Very compute intensive …</a:t>
            </a:r>
          </a:p>
          <a:p>
            <a:endParaRPr lang="en-US" baseline="0" dirty="0" smtClean="0"/>
          </a:p>
          <a:p>
            <a:r>
              <a:rPr lang="en-US" baseline="0" dirty="0" smtClean="0"/>
              <a:t>Hence for static environments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might have taken days</a:t>
            </a:r>
            <a:r>
              <a:rPr lang="en-US" baseline="0" dirty="0" smtClean="0"/>
              <a:t> on a regular CPU or for that matter a GPU would have taken hours to generate a single image, let alone real time graphics … </a:t>
            </a:r>
          </a:p>
          <a:p>
            <a:endParaRPr lang="en-US" baseline="0" dirty="0" smtClean="0"/>
          </a:p>
          <a:p>
            <a:r>
              <a:rPr lang="en-US" baseline="0" dirty="0" smtClean="0"/>
              <a:t>Ray tracing is highly parallel, that we understand, also data structures have been used widely to boost its performance. </a:t>
            </a:r>
          </a:p>
          <a:p>
            <a:endParaRPr lang="en-US" baseline="0" dirty="0" smtClean="0"/>
          </a:p>
          <a:p>
            <a:r>
              <a:rPr lang="en-US" baseline="0" dirty="0" smtClean="0"/>
              <a:t>In a scenario like that, </a:t>
            </a:r>
            <a:r>
              <a:rPr lang="en-US" baseline="0" dirty="0" err="1" smtClean="0"/>
              <a:t>ppl</a:t>
            </a:r>
            <a:r>
              <a:rPr lang="en-US" baseline="0" dirty="0" smtClean="0"/>
              <a:t> tend to build the </a:t>
            </a:r>
            <a:r>
              <a:rPr lang="en-US" baseline="0" dirty="0" err="1" smtClean="0"/>
              <a:t>ds</a:t>
            </a:r>
            <a:r>
              <a:rPr lang="en-US" baseline="0" dirty="0" smtClean="0"/>
              <a:t> once on the CPU and perform real time ray tracing on the GPU,</a:t>
            </a:r>
            <a:endParaRPr lang="en-US" baseline="0" dirty="0"/>
          </a:p>
          <a:p>
            <a:endParaRPr lang="en-US" baseline="0" dirty="0"/>
          </a:p>
          <a:p>
            <a:r>
              <a:rPr lang="en-US" baseline="0" dirty="0" smtClean="0"/>
              <a:t>Lets say </a:t>
            </a:r>
            <a:r>
              <a:rPr lang="en-US" baseline="0" dirty="0" err="1" smtClean="0"/>
              <a:t>wat</a:t>
            </a:r>
            <a:r>
              <a:rPr lang="en-US" baseline="0" dirty="0" smtClean="0"/>
              <a:t> if my geometry changes or evolves or added or removed with time ,,, </a:t>
            </a:r>
            <a:r>
              <a:rPr lang="en-US" baseline="0" dirty="0" err="1" smtClean="0"/>
              <a:t>wat</a:t>
            </a:r>
            <a:r>
              <a:rPr lang="en-US" baseline="0" dirty="0" smtClean="0"/>
              <a:t> use is a DS build against a geometry then … </a:t>
            </a:r>
          </a:p>
          <a:p>
            <a:endParaRPr lang="en-US" baseline="0" dirty="0" smtClean="0"/>
          </a:p>
          <a:p>
            <a:endParaRPr lang="en-US" baseline="0" dirty="0" smtClean="0"/>
          </a:p>
          <a:p>
            <a:r>
              <a:rPr lang="en-US" baseline="0" dirty="0" smtClean="0"/>
              <a:t>Next : GPU Architecture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not follow the herd and use</a:t>
            </a:r>
            <a:r>
              <a:rPr lang="en-US" baseline="0" dirty="0" smtClean="0"/>
              <a:t> </a:t>
            </a:r>
            <a:r>
              <a:rPr lang="en-US" baseline="0" dirty="0" err="1" smtClean="0"/>
              <a:t>kdtree</a:t>
            </a:r>
            <a:r>
              <a:rPr lang="en-US" baseline="0" dirty="0" smtClean="0"/>
              <a:t> as </a:t>
            </a:r>
            <a:r>
              <a:rPr lang="en-US" baseline="0" dirty="0" err="1" smtClean="0"/>
              <a:t>ppl</a:t>
            </a:r>
            <a:r>
              <a:rPr lang="en-US" baseline="0" dirty="0" smtClean="0"/>
              <a:t> did on CPU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described</a:t>
            </a:r>
            <a:r>
              <a:rPr lang="en-US" baseline="0" dirty="0" smtClean="0"/>
              <a:t> briefly earlier … lets have a 3d grid in the frustum and put triangles in rite places … split </a:t>
            </a:r>
          </a:p>
          <a:p>
            <a:endParaRPr lang="en-US" baseline="0" dirty="0" smtClean="0"/>
          </a:p>
          <a:p>
            <a:r>
              <a:rPr lang="en-US" dirty="0" smtClean="0"/>
              <a:t>Project triangles on 2d</a:t>
            </a:r>
            <a:r>
              <a:rPr lang="en-US" baseline="0" dirty="0" smtClean="0"/>
              <a:t> grid and then depending on their depth assign them a </a:t>
            </a:r>
            <a:r>
              <a:rPr lang="en-US" baseline="0" dirty="0" err="1" smtClean="0"/>
              <a:t>voxel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 use tiles in the image space to divide them</a:t>
            </a:r>
            <a:r>
              <a:rPr lang="en-US" baseline="0" dirty="0" smtClean="0"/>
              <a:t> in disjoint sets … take </a:t>
            </a:r>
            <a:r>
              <a:rPr lang="en-US" baseline="0" dirty="0" err="1" smtClean="0"/>
              <a:t>ur</a:t>
            </a:r>
            <a:r>
              <a:rPr lang="en-US" baseline="0" dirty="0" smtClean="0"/>
              <a:t> geometry take </a:t>
            </a:r>
            <a:r>
              <a:rPr lang="en-US" baseline="0" dirty="0" err="1" smtClean="0"/>
              <a:t>ur</a:t>
            </a:r>
            <a:r>
              <a:rPr lang="en-US" baseline="0" dirty="0" smtClean="0"/>
              <a:t> rays and go and get me a picture of that part …. </a:t>
            </a:r>
          </a:p>
          <a:p>
            <a:endParaRPr lang="en-US" baseline="0" dirty="0" smtClean="0"/>
          </a:p>
          <a:p>
            <a:r>
              <a:rPr lang="en-US" baseline="0" dirty="0" smtClean="0"/>
              <a:t>Slabs just help these tiles to finish their job early … </a:t>
            </a:r>
          </a:p>
          <a:p>
            <a:endParaRPr lang="en-US" baseline="0" dirty="0" smtClean="0"/>
          </a:p>
          <a:p>
            <a:r>
              <a:rPr lang="en-US" baseline="0" dirty="0" smtClean="0"/>
              <a:t>Depth complexity plays a role in how many ray-triangle intersections are performed … </a:t>
            </a:r>
          </a:p>
          <a:p>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a:t>
            </a:r>
            <a:r>
              <a:rPr lang="en-US" baseline="0" dirty="0" smtClean="0"/>
              <a:t> we achieved </a:t>
            </a:r>
            <a:r>
              <a:rPr lang="en-US" baseline="0" dirty="0" err="1" smtClean="0"/>
              <a:t>wat</a:t>
            </a:r>
            <a:r>
              <a:rPr lang="en-US" baseline="0" dirty="0" smtClean="0"/>
              <a:t> we wanted with a lot to spare ..</a:t>
            </a:r>
          </a:p>
          <a:p>
            <a:endParaRPr lang="en-US" baseline="0" dirty="0" smtClean="0"/>
          </a:p>
          <a:p>
            <a:r>
              <a:rPr lang="en-US" baseline="0" dirty="0" smtClean="0"/>
              <a:t>Heavy models complete renovation of their data structures … exactly </a:t>
            </a:r>
            <a:r>
              <a:rPr lang="en-US" baseline="0" dirty="0" err="1" smtClean="0"/>
              <a:t>wat</a:t>
            </a:r>
            <a:r>
              <a:rPr lang="en-US" baseline="0" dirty="0" smtClean="0"/>
              <a:t> I wanted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Future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that was the key</a:t>
            </a:r>
            <a:r>
              <a:rPr lang="en-US" baseline="0" dirty="0" smtClean="0"/>
              <a:t> .. However simple it sounds .. Without it .. Fastest sorting was not possible …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58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now that we understand split</a:t>
            </a:r>
            <a:r>
              <a:rPr lang="en-US" baseline="0" dirty="0" smtClean="0"/>
              <a:t> and ray tracing …. And the fact that RC is computationally intensive by the order of primitives compared to Rasterization, data structures are things to look for … </a:t>
            </a:r>
          </a:p>
          <a:p>
            <a:endParaRPr lang="en-US" baseline="0" dirty="0" smtClean="0"/>
          </a:p>
          <a:p>
            <a:r>
              <a:rPr lang="en-US" baseline="0" dirty="0" smtClean="0"/>
              <a:t>So with just that information, let me say we proposed some fast split, so scalable that we extended it to fastest sorting on the GPU. </a:t>
            </a:r>
          </a:p>
          <a:p>
            <a:r>
              <a:rPr lang="en-US" baseline="0" dirty="0" smtClean="0"/>
              <a:t>Very fast data structure construction for use with deformable models.</a:t>
            </a:r>
          </a:p>
        </p:txBody>
      </p:sp>
      <p:sp>
        <p:nvSpPr>
          <p:cNvPr id="4" name="Slide Number Placeholder 3"/>
          <p:cNvSpPr>
            <a:spLocks noGrp="1"/>
          </p:cNvSpPr>
          <p:nvPr>
            <p:ph type="sldNum" sz="quarter" idx="10"/>
          </p:nvPr>
        </p:nvSpPr>
        <p:spPr/>
        <p:txBody>
          <a:bodyPr/>
          <a:lstStyle/>
          <a:p>
            <a:fld id="{C3FC90AC-EB30-42E2-BF35-013A8CECB67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quickly put some pictures in our minds of</a:t>
            </a:r>
            <a:r>
              <a:rPr lang="en-US" baseline="0" dirty="0" smtClean="0"/>
              <a:t> the GPU, </a:t>
            </a:r>
          </a:p>
          <a:p>
            <a:endParaRPr lang="en-US" baseline="0" dirty="0" smtClean="0"/>
          </a:p>
          <a:p>
            <a:r>
              <a:rPr lang="en-US" baseline="0" dirty="0" smtClean="0"/>
              <a:t>Latest GPUs can be seen as something above, small processors grouped in sets of 8 ( for now ), called a multiprocessor. An array of such MPs are put together to build a GPU.</a:t>
            </a:r>
          </a:p>
          <a:p>
            <a:endParaRPr lang="en-US" baseline="0" dirty="0" smtClean="0"/>
          </a:p>
          <a:p>
            <a:r>
              <a:rPr lang="en-US" baseline="0" dirty="0" smtClean="0"/>
              <a:t>Now since they decided to group say 240 processors as 30 MPs and not leave them all alone as 240 independent units, something more can be done .. </a:t>
            </a:r>
          </a:p>
          <a:p>
            <a:endParaRPr lang="en-US" baseline="0" dirty="0" smtClean="0"/>
          </a:p>
          <a:p>
            <a:r>
              <a:rPr lang="en-US" baseline="0" dirty="0" smtClean="0"/>
              <a:t>Say we provide each of the some memory which all the 8 processors in a MP can use when needed, share, or talk through. 16KB of SM </a:t>
            </a:r>
          </a:p>
          <a:p>
            <a:endParaRPr lang="en-US" dirty="0" smtClean="0"/>
          </a:p>
          <a:p>
            <a:r>
              <a:rPr lang="en-US" dirty="0" smtClean="0"/>
              <a:t>There is a whole lot of global</a:t>
            </a:r>
            <a:r>
              <a:rPr lang="en-US" baseline="0" dirty="0" smtClean="0"/>
              <a:t> memory though of the order of a GB which is common to all the units and sits off the chip so to say … </a:t>
            </a:r>
          </a:p>
          <a:p>
            <a:endParaRPr lang="en-US" baseline="0" dirty="0" smtClean="0"/>
          </a:p>
          <a:p>
            <a:r>
              <a:rPr lang="en-US" baseline="0" dirty="0" smtClean="0"/>
              <a:t>Next : CUDA H/W perspective</a:t>
            </a:r>
            <a:endParaRPr lang="en-US" dirty="0"/>
          </a:p>
        </p:txBody>
      </p:sp>
      <p:sp>
        <p:nvSpPr>
          <p:cNvPr id="4" name="Slide Number Placeholder 3"/>
          <p:cNvSpPr>
            <a:spLocks noGrp="1"/>
          </p:cNvSpPr>
          <p:nvPr>
            <p:ph type="sldNum" sz="quarter" idx="10"/>
          </p:nvPr>
        </p:nvSpPr>
        <p:spPr/>
        <p:txBody>
          <a:bodyPr/>
          <a:lstStyle/>
          <a:p>
            <a:fld id="{C3FC90AC-EB30-42E2-BF35-013A8CECB67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a:t>
            </a:r>
            <a:r>
              <a:rPr lang="en-US" baseline="0" dirty="0" smtClean="0"/>
              <a:t> see how much talked about CUDA looks at the GPU from the hardware point of view…</a:t>
            </a:r>
          </a:p>
          <a:p>
            <a:endParaRPr lang="en-US" baseline="0" dirty="0" smtClean="0"/>
          </a:p>
          <a:p>
            <a:r>
              <a:rPr lang="en-US" baseline="0" dirty="0" smtClean="0"/>
              <a:t>CUDA thinks there are </a:t>
            </a:r>
            <a:r>
              <a:rPr lang="en-US" baseline="0" dirty="0" err="1" smtClean="0"/>
              <a:t>MultiProcessors</a:t>
            </a:r>
            <a:r>
              <a:rPr lang="en-US" baseline="0" dirty="0" smtClean="0"/>
              <a:t> which have these tiny processors clocked at </a:t>
            </a:r>
            <a:r>
              <a:rPr lang="en-US" baseline="0" dirty="0" err="1" smtClean="0"/>
              <a:t>arnd</a:t>
            </a:r>
            <a:r>
              <a:rPr lang="en-US" baseline="0" dirty="0" smtClean="0"/>
              <a:t> 1.3 GHz. Now these 8 processors are what we call work in SIMD, i.e., they will all execute the same instruction at a given time, decided by Instruction unit.</a:t>
            </a:r>
          </a:p>
          <a:p>
            <a:endParaRPr lang="en-US" baseline="0" dirty="0" smtClean="0"/>
          </a:p>
          <a:p>
            <a:r>
              <a:rPr lang="en-US" baseline="0" dirty="0" smtClean="0"/>
              <a:t>Caches come into picture for each of the MPs in terms of Texture and Constant data</a:t>
            </a:r>
          </a:p>
          <a:p>
            <a:r>
              <a:rPr lang="en-US" baseline="0" dirty="0" smtClean="0"/>
              <a:t>Caches, Shared memory, registers sit on the CHIP and thus tend to be very fast for I/O, as against Global memory which can be as much as 400 times slower compared to any of the </a:t>
            </a:r>
            <a:r>
              <a:rPr lang="en-US" baseline="0" dirty="0" err="1" smtClean="0"/>
              <a:t>onchip</a:t>
            </a:r>
            <a:r>
              <a:rPr lang="en-US" baseline="0" dirty="0" smtClean="0"/>
              <a:t> resources</a:t>
            </a:r>
          </a:p>
          <a:p>
            <a:endParaRPr lang="en-US" baseline="0" dirty="0" smtClean="0"/>
          </a:p>
          <a:p>
            <a:r>
              <a:rPr lang="en-US" baseline="0" dirty="0" smtClean="0"/>
              <a:t>Next : CUDA S/W perspective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Intersting</a:t>
            </a:r>
            <a:r>
              <a:rPr lang="en-US" dirty="0" smtClean="0"/>
              <a:t> picture comes up</a:t>
            </a:r>
            <a:r>
              <a:rPr lang="en-US" baseline="0" dirty="0" smtClean="0"/>
              <a:t> when we finally think about, so </a:t>
            </a:r>
            <a:r>
              <a:rPr lang="en-US" baseline="0" dirty="0" err="1" smtClean="0"/>
              <a:t>wats</a:t>
            </a:r>
            <a:r>
              <a:rPr lang="en-US" baseline="0" dirty="0" smtClean="0"/>
              <a:t> CUDA s/w, how do we interface…</a:t>
            </a:r>
          </a:p>
          <a:p>
            <a:endParaRPr lang="en-US" baseline="0" dirty="0" smtClean="0"/>
          </a:p>
          <a:p>
            <a:r>
              <a:rPr lang="en-US" baseline="0" dirty="0" smtClean="0"/>
              <a:t>Kernel here refers to a piece of code the user has which is going to be executed on the GPU. A kernel for parallel programming is a bit diff then </a:t>
            </a:r>
            <a:r>
              <a:rPr lang="en-US" baseline="0" dirty="0" err="1" smtClean="0"/>
              <a:t>cpu</a:t>
            </a:r>
            <a:r>
              <a:rPr lang="en-US" baseline="0" dirty="0" smtClean="0"/>
              <a:t> code, that is, it understands that multiple instances of the code will be executed and hence the code should inherently understand how it might have to decide what part of computations needs to be done based on some lets say IDs</a:t>
            </a:r>
          </a:p>
          <a:p>
            <a:endParaRPr lang="en-US" baseline="0" dirty="0" smtClean="0"/>
          </a:p>
          <a:p>
            <a:r>
              <a:rPr lang="en-US" baseline="0" dirty="0" smtClean="0"/>
              <a:t>Thus, a kernel is told be executed as some number of Blocks, so the picture says Kernel 1 needs to be executed for 6 blocks, now each block is defined as some number of threads, just like CPU threads, these threads are the real drivers of the code, i.e. there will be as many instances of </a:t>
            </a:r>
            <a:r>
              <a:rPr lang="en-US" baseline="0" dirty="0" err="1" smtClean="0"/>
              <a:t>ur</a:t>
            </a:r>
            <a:r>
              <a:rPr lang="en-US" baseline="0" dirty="0" smtClean="0"/>
              <a:t> code/kernel running as there are total number of threads which in this case is 6 x 16 = 96</a:t>
            </a:r>
          </a:p>
          <a:p>
            <a:endParaRPr lang="en-US" baseline="0" dirty="0" smtClean="0"/>
          </a:p>
          <a:p>
            <a:r>
              <a:rPr lang="en-US" baseline="0" dirty="0" smtClean="0"/>
              <a:t>So there it is, the way parallelization is achieved using CUDA …. Threads/blocks/Kernel</a:t>
            </a:r>
          </a:p>
          <a:p>
            <a:endParaRPr lang="en-US" baseline="0" dirty="0" smtClean="0"/>
          </a:p>
          <a:p>
            <a:r>
              <a:rPr lang="en-US" baseline="0" dirty="0" smtClean="0"/>
              <a:t>Next : data parallel primitives …</a:t>
            </a:r>
          </a:p>
        </p:txBody>
      </p:sp>
      <p:sp>
        <p:nvSpPr>
          <p:cNvPr id="4" name="Slide Number Placeholder 3"/>
          <p:cNvSpPr>
            <a:spLocks noGrp="1"/>
          </p:cNvSpPr>
          <p:nvPr>
            <p:ph type="sldNum" sz="quarter" idx="10"/>
          </p:nvPr>
        </p:nvSpPr>
        <p:spPr/>
        <p:txBody>
          <a:bodyPr/>
          <a:lstStyle/>
          <a:p>
            <a:fld id="{C3FC90AC-EB30-42E2-BF35-013A8CECB67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ideo" Target="file:///D:\Acads\MS\Presentations\RC-Zhou\DeformableRC.wmv"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CUDA S/W Architecture</a:t>
            </a:r>
            <a:endParaRPr lang="en-US" dirty="0"/>
          </a:p>
        </p:txBody>
      </p:sp>
      <p:sp>
        <p:nvSpPr>
          <p:cNvPr id="5" name="Flowchart: Process 4"/>
          <p:cNvSpPr/>
          <p:nvPr/>
        </p:nvSpPr>
        <p:spPr>
          <a:xfrm>
            <a:off x="304800" y="1143000"/>
            <a:ext cx="2545347" cy="5562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6" name="Flowchart: Process 5"/>
          <p:cNvSpPr/>
          <p:nvPr/>
        </p:nvSpPr>
        <p:spPr>
          <a:xfrm>
            <a:off x="4122821" y="1143000"/>
            <a:ext cx="4716379" cy="5562600"/>
          </a:xfrm>
          <a:prstGeom prst="flowChartProces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p:cNvSpPr txBox="1"/>
          <p:nvPr/>
        </p:nvSpPr>
        <p:spPr>
          <a:xfrm>
            <a:off x="304800" y="1143000"/>
            <a:ext cx="2545347" cy="646331"/>
          </a:xfrm>
          <a:prstGeom prst="rect">
            <a:avLst/>
          </a:prstGeom>
          <a:noFill/>
        </p:spPr>
        <p:txBody>
          <a:bodyPr wrap="square" rtlCol="0">
            <a:spAutoFit/>
          </a:bodyPr>
          <a:lstStyle/>
          <a:p>
            <a:pPr algn="ctr"/>
            <a:r>
              <a:rPr lang="en-US" sz="3600" dirty="0" smtClean="0"/>
              <a:t>CPU / Host </a:t>
            </a:r>
            <a:endParaRPr lang="en-US" sz="3600" dirty="0"/>
          </a:p>
        </p:txBody>
      </p:sp>
      <p:sp>
        <p:nvSpPr>
          <p:cNvPr id="8" name="TextBox 7"/>
          <p:cNvSpPr txBox="1"/>
          <p:nvPr/>
        </p:nvSpPr>
        <p:spPr>
          <a:xfrm>
            <a:off x="4122821" y="1143000"/>
            <a:ext cx="4716379" cy="646331"/>
          </a:xfrm>
          <a:prstGeom prst="rect">
            <a:avLst/>
          </a:prstGeom>
          <a:noFill/>
        </p:spPr>
        <p:txBody>
          <a:bodyPr wrap="square" rtlCol="0">
            <a:spAutoFit/>
          </a:bodyPr>
          <a:lstStyle/>
          <a:p>
            <a:pPr algn="ctr"/>
            <a:r>
              <a:rPr lang="en-US" sz="3600" dirty="0" smtClean="0"/>
              <a:t>GPU / Device</a:t>
            </a:r>
            <a:endParaRPr lang="en-US" sz="3600" dirty="0"/>
          </a:p>
        </p:txBody>
      </p:sp>
      <p:sp>
        <p:nvSpPr>
          <p:cNvPr id="9" name="Flowchart: Process 8"/>
          <p:cNvSpPr/>
          <p:nvPr/>
        </p:nvSpPr>
        <p:spPr>
          <a:xfrm>
            <a:off x="604253" y="2190078"/>
            <a:ext cx="2021305" cy="523539"/>
          </a:xfrm>
          <a:prstGeom prst="flowChartProcess">
            <a:avLst/>
          </a:prstGeom>
          <a:solidFill>
            <a:schemeClr val="bg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Kernel 1</a:t>
            </a:r>
            <a:endParaRPr lang="en-US" sz="3600" dirty="0">
              <a:solidFill>
                <a:schemeClr val="tx1"/>
              </a:solidFill>
            </a:endParaRPr>
          </a:p>
        </p:txBody>
      </p:sp>
      <p:sp>
        <p:nvSpPr>
          <p:cNvPr id="10" name="Flowchart: Process 9"/>
          <p:cNvSpPr/>
          <p:nvPr/>
        </p:nvSpPr>
        <p:spPr>
          <a:xfrm>
            <a:off x="604253" y="4676887"/>
            <a:ext cx="2021305" cy="523539"/>
          </a:xfrm>
          <a:prstGeom prst="flowChartProcess">
            <a:avLst/>
          </a:prstGeom>
          <a:solidFill>
            <a:schemeClr val="bg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Kernel 2</a:t>
            </a:r>
            <a:endParaRPr lang="en-US" sz="3600" dirty="0">
              <a:solidFill>
                <a:schemeClr val="tx1"/>
              </a:solidFill>
            </a:endParaRPr>
          </a:p>
        </p:txBody>
      </p:sp>
      <p:grpSp>
        <p:nvGrpSpPr>
          <p:cNvPr id="11" name="Group 19"/>
          <p:cNvGrpSpPr/>
          <p:nvPr/>
        </p:nvGrpSpPr>
        <p:grpSpPr>
          <a:xfrm>
            <a:off x="4497137" y="1731981"/>
            <a:ext cx="4042611" cy="2290482"/>
            <a:chOff x="4495800" y="914400"/>
            <a:chExt cx="4114800" cy="2667000"/>
          </a:xfrm>
        </p:grpSpPr>
        <p:sp>
          <p:nvSpPr>
            <p:cNvPr id="48" name="Flowchart: Process 11"/>
            <p:cNvSpPr/>
            <p:nvPr/>
          </p:nvSpPr>
          <p:spPr>
            <a:xfrm>
              <a:off x="4495800" y="914400"/>
              <a:ext cx="4114800" cy="26670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TextBox 12"/>
            <p:cNvSpPr txBox="1"/>
            <p:nvPr/>
          </p:nvSpPr>
          <p:spPr>
            <a:xfrm>
              <a:off x="4572000" y="924580"/>
              <a:ext cx="838200" cy="609229"/>
            </a:xfrm>
            <a:prstGeom prst="rect">
              <a:avLst/>
            </a:prstGeom>
            <a:noFill/>
          </p:spPr>
          <p:txBody>
            <a:bodyPr wrap="square" rtlCol="0">
              <a:spAutoFit/>
            </a:bodyPr>
            <a:lstStyle/>
            <a:p>
              <a:r>
                <a:rPr lang="en-US" sz="2800" b="1" dirty="0" smtClean="0">
                  <a:solidFill>
                    <a:schemeClr val="bg1"/>
                  </a:solidFill>
                </a:rPr>
                <a:t>Grid</a:t>
              </a:r>
              <a:endParaRPr lang="en-US" b="1" dirty="0">
                <a:solidFill>
                  <a:schemeClr val="bg1"/>
                </a:solidFill>
              </a:endParaRPr>
            </a:p>
          </p:txBody>
        </p:sp>
        <p:sp>
          <p:nvSpPr>
            <p:cNvPr id="50" name="Flowchart: Process 49"/>
            <p:cNvSpPr/>
            <p:nvPr/>
          </p:nvSpPr>
          <p:spPr>
            <a:xfrm>
              <a:off x="4724400" y="1447800"/>
              <a:ext cx="1066800" cy="9144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Blocks</a:t>
              </a:r>
            </a:p>
            <a:p>
              <a:pPr algn="ctr"/>
              <a:r>
                <a:rPr lang="en-US" b="1" dirty="0" smtClean="0">
                  <a:solidFill>
                    <a:schemeClr val="bg1"/>
                  </a:solidFill>
                </a:rPr>
                <a:t>(0,0)</a:t>
              </a:r>
              <a:endParaRPr lang="en-US" b="1" dirty="0">
                <a:solidFill>
                  <a:schemeClr val="bg1"/>
                </a:solidFill>
              </a:endParaRPr>
            </a:p>
          </p:txBody>
        </p:sp>
        <p:sp>
          <p:nvSpPr>
            <p:cNvPr id="51" name="Flowchart: Process 50"/>
            <p:cNvSpPr/>
            <p:nvPr/>
          </p:nvSpPr>
          <p:spPr>
            <a:xfrm>
              <a:off x="4724400" y="2514600"/>
              <a:ext cx="1066800" cy="9144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Blocks</a:t>
              </a:r>
            </a:p>
            <a:p>
              <a:pPr algn="ctr"/>
              <a:r>
                <a:rPr lang="en-US" b="1" dirty="0" smtClean="0">
                  <a:solidFill>
                    <a:schemeClr val="bg1"/>
                  </a:solidFill>
                </a:rPr>
                <a:t>(0,1)</a:t>
              </a:r>
              <a:endParaRPr lang="en-US" b="1" dirty="0">
                <a:solidFill>
                  <a:schemeClr val="bg1"/>
                </a:solidFill>
              </a:endParaRPr>
            </a:p>
          </p:txBody>
        </p:sp>
        <p:sp>
          <p:nvSpPr>
            <p:cNvPr id="52" name="Flowchart: Process 51"/>
            <p:cNvSpPr/>
            <p:nvPr/>
          </p:nvSpPr>
          <p:spPr>
            <a:xfrm>
              <a:off x="6052851" y="1447800"/>
              <a:ext cx="1066800" cy="9144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Blocks</a:t>
              </a:r>
            </a:p>
            <a:p>
              <a:pPr algn="ctr"/>
              <a:r>
                <a:rPr lang="en-US" b="1" dirty="0" smtClean="0">
                  <a:solidFill>
                    <a:schemeClr val="bg1"/>
                  </a:solidFill>
                </a:rPr>
                <a:t>(1,0)</a:t>
              </a:r>
              <a:endParaRPr lang="en-US" b="1" dirty="0">
                <a:solidFill>
                  <a:schemeClr val="bg1"/>
                </a:solidFill>
              </a:endParaRPr>
            </a:p>
          </p:txBody>
        </p:sp>
        <p:sp>
          <p:nvSpPr>
            <p:cNvPr id="53" name="Flowchart: Process 52"/>
            <p:cNvSpPr/>
            <p:nvPr/>
          </p:nvSpPr>
          <p:spPr>
            <a:xfrm>
              <a:off x="6052851" y="2514600"/>
              <a:ext cx="1066800" cy="9144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Blocks</a:t>
              </a:r>
            </a:p>
            <a:p>
              <a:pPr algn="ctr"/>
              <a:r>
                <a:rPr lang="en-US" b="1" dirty="0" smtClean="0">
                  <a:solidFill>
                    <a:schemeClr val="bg1"/>
                  </a:solidFill>
                </a:rPr>
                <a:t>(1,1)</a:t>
              </a:r>
              <a:endParaRPr lang="en-US" b="1" dirty="0">
                <a:solidFill>
                  <a:schemeClr val="bg1"/>
                </a:solidFill>
              </a:endParaRPr>
            </a:p>
          </p:txBody>
        </p:sp>
        <p:sp>
          <p:nvSpPr>
            <p:cNvPr id="54" name="Flowchart: Process 17"/>
            <p:cNvSpPr/>
            <p:nvPr/>
          </p:nvSpPr>
          <p:spPr>
            <a:xfrm>
              <a:off x="7391400" y="1447800"/>
              <a:ext cx="1066800" cy="9144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Blocks</a:t>
              </a:r>
            </a:p>
            <a:p>
              <a:pPr algn="ctr"/>
              <a:r>
                <a:rPr lang="en-US" b="1" dirty="0" smtClean="0">
                  <a:solidFill>
                    <a:schemeClr val="bg1"/>
                  </a:solidFill>
                </a:rPr>
                <a:t>(2,0)</a:t>
              </a:r>
              <a:endParaRPr lang="en-US" b="1" dirty="0">
                <a:solidFill>
                  <a:schemeClr val="bg1"/>
                </a:solidFill>
              </a:endParaRPr>
            </a:p>
          </p:txBody>
        </p:sp>
        <p:sp>
          <p:nvSpPr>
            <p:cNvPr id="55" name="Flowchart: Process 18"/>
            <p:cNvSpPr/>
            <p:nvPr/>
          </p:nvSpPr>
          <p:spPr>
            <a:xfrm>
              <a:off x="7391400" y="2514600"/>
              <a:ext cx="1066800" cy="9144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Blocks</a:t>
              </a:r>
            </a:p>
            <a:p>
              <a:pPr algn="ctr"/>
              <a:r>
                <a:rPr lang="en-US" b="1" dirty="0" smtClean="0">
                  <a:solidFill>
                    <a:schemeClr val="bg1"/>
                  </a:solidFill>
                </a:rPr>
                <a:t>(2,1)</a:t>
              </a:r>
              <a:endParaRPr lang="en-US" b="1" dirty="0">
                <a:solidFill>
                  <a:schemeClr val="bg1"/>
                </a:solidFill>
              </a:endParaRPr>
            </a:p>
          </p:txBody>
        </p:sp>
      </p:grpSp>
      <p:grpSp>
        <p:nvGrpSpPr>
          <p:cNvPr id="12" name="Group 20"/>
          <p:cNvGrpSpPr/>
          <p:nvPr/>
        </p:nvGrpSpPr>
        <p:grpSpPr>
          <a:xfrm>
            <a:off x="4497137" y="4218791"/>
            <a:ext cx="4042611" cy="2290482"/>
            <a:chOff x="4495800" y="914400"/>
            <a:chExt cx="4114800" cy="2667000"/>
          </a:xfrm>
        </p:grpSpPr>
        <p:sp>
          <p:nvSpPr>
            <p:cNvPr id="40" name="Flowchart: Process 39"/>
            <p:cNvSpPr/>
            <p:nvPr/>
          </p:nvSpPr>
          <p:spPr>
            <a:xfrm>
              <a:off x="4495800" y="914400"/>
              <a:ext cx="4114800" cy="26670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p:cNvSpPr txBox="1"/>
            <p:nvPr/>
          </p:nvSpPr>
          <p:spPr>
            <a:xfrm>
              <a:off x="4572000" y="924580"/>
              <a:ext cx="838200" cy="609229"/>
            </a:xfrm>
            <a:prstGeom prst="rect">
              <a:avLst/>
            </a:prstGeom>
            <a:noFill/>
          </p:spPr>
          <p:txBody>
            <a:bodyPr wrap="square" rtlCol="0">
              <a:spAutoFit/>
            </a:bodyPr>
            <a:lstStyle/>
            <a:p>
              <a:r>
                <a:rPr lang="en-US" sz="2800" b="1" dirty="0" smtClean="0">
                  <a:solidFill>
                    <a:schemeClr val="bg1"/>
                  </a:solidFill>
                </a:rPr>
                <a:t>Grid</a:t>
              </a:r>
              <a:endParaRPr lang="en-US" b="1" dirty="0">
                <a:solidFill>
                  <a:schemeClr val="bg1"/>
                </a:solidFill>
              </a:endParaRPr>
            </a:p>
          </p:txBody>
        </p:sp>
        <p:sp>
          <p:nvSpPr>
            <p:cNvPr id="42" name="Flowchart: Process 41"/>
            <p:cNvSpPr/>
            <p:nvPr/>
          </p:nvSpPr>
          <p:spPr>
            <a:xfrm>
              <a:off x="4724400" y="1447800"/>
              <a:ext cx="1066800" cy="9144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Blocks</a:t>
              </a:r>
            </a:p>
            <a:p>
              <a:pPr algn="ctr"/>
              <a:r>
                <a:rPr lang="en-US" b="1" dirty="0" smtClean="0">
                  <a:solidFill>
                    <a:schemeClr val="bg1"/>
                  </a:solidFill>
                </a:rPr>
                <a:t>(0,0)</a:t>
              </a:r>
              <a:endParaRPr lang="en-US" b="1" dirty="0">
                <a:solidFill>
                  <a:schemeClr val="bg1"/>
                </a:solidFill>
              </a:endParaRPr>
            </a:p>
          </p:txBody>
        </p:sp>
        <p:sp>
          <p:nvSpPr>
            <p:cNvPr id="43" name="Flowchart: Process 42"/>
            <p:cNvSpPr/>
            <p:nvPr/>
          </p:nvSpPr>
          <p:spPr>
            <a:xfrm>
              <a:off x="4724400" y="2514600"/>
              <a:ext cx="1066800" cy="9144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Blocks</a:t>
              </a:r>
            </a:p>
            <a:p>
              <a:pPr algn="ctr"/>
              <a:r>
                <a:rPr lang="en-US" b="1" dirty="0" smtClean="0">
                  <a:solidFill>
                    <a:schemeClr val="bg1"/>
                  </a:solidFill>
                </a:rPr>
                <a:t>(0,1)</a:t>
              </a:r>
              <a:endParaRPr lang="en-US" b="1" dirty="0">
                <a:solidFill>
                  <a:schemeClr val="bg1"/>
                </a:solidFill>
              </a:endParaRPr>
            </a:p>
          </p:txBody>
        </p:sp>
        <p:sp>
          <p:nvSpPr>
            <p:cNvPr id="44" name="Flowchart: Process 43"/>
            <p:cNvSpPr/>
            <p:nvPr/>
          </p:nvSpPr>
          <p:spPr>
            <a:xfrm>
              <a:off x="6052851" y="1447800"/>
              <a:ext cx="1066800" cy="9144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Blocks</a:t>
              </a:r>
            </a:p>
            <a:p>
              <a:pPr algn="ctr"/>
              <a:r>
                <a:rPr lang="en-US" b="1" dirty="0" smtClean="0">
                  <a:solidFill>
                    <a:schemeClr val="bg1"/>
                  </a:solidFill>
                </a:rPr>
                <a:t>(1,0)</a:t>
              </a:r>
              <a:endParaRPr lang="en-US" b="1" dirty="0">
                <a:solidFill>
                  <a:schemeClr val="bg1"/>
                </a:solidFill>
              </a:endParaRPr>
            </a:p>
          </p:txBody>
        </p:sp>
        <p:sp>
          <p:nvSpPr>
            <p:cNvPr id="45" name="Flowchart: Process 44"/>
            <p:cNvSpPr/>
            <p:nvPr/>
          </p:nvSpPr>
          <p:spPr>
            <a:xfrm>
              <a:off x="6052851" y="2514600"/>
              <a:ext cx="1066800" cy="9144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Blocks</a:t>
              </a:r>
            </a:p>
            <a:p>
              <a:pPr algn="ctr"/>
              <a:r>
                <a:rPr lang="en-US" b="1" dirty="0" smtClean="0">
                  <a:solidFill>
                    <a:schemeClr val="bg1"/>
                  </a:solidFill>
                </a:rPr>
                <a:t>(1,1)</a:t>
              </a:r>
              <a:endParaRPr lang="en-US" b="1" dirty="0">
                <a:solidFill>
                  <a:schemeClr val="bg1"/>
                </a:solidFill>
              </a:endParaRPr>
            </a:p>
          </p:txBody>
        </p:sp>
        <p:sp>
          <p:nvSpPr>
            <p:cNvPr id="46" name="Flowchart: Process 45"/>
            <p:cNvSpPr/>
            <p:nvPr/>
          </p:nvSpPr>
          <p:spPr>
            <a:xfrm>
              <a:off x="7391400" y="1447800"/>
              <a:ext cx="1066800" cy="9144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Blocks</a:t>
              </a:r>
            </a:p>
            <a:p>
              <a:pPr algn="ctr"/>
              <a:r>
                <a:rPr lang="en-US" b="1" dirty="0" smtClean="0">
                  <a:solidFill>
                    <a:schemeClr val="bg1"/>
                  </a:solidFill>
                </a:rPr>
                <a:t>(2,0)</a:t>
              </a:r>
              <a:endParaRPr lang="en-US" b="1" dirty="0">
                <a:solidFill>
                  <a:schemeClr val="bg1"/>
                </a:solidFill>
              </a:endParaRPr>
            </a:p>
          </p:txBody>
        </p:sp>
        <p:sp>
          <p:nvSpPr>
            <p:cNvPr id="47" name="Flowchart: Process 46"/>
            <p:cNvSpPr/>
            <p:nvPr/>
          </p:nvSpPr>
          <p:spPr>
            <a:xfrm>
              <a:off x="7391400" y="2514600"/>
              <a:ext cx="1066800" cy="9144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Blocks</a:t>
              </a:r>
            </a:p>
            <a:p>
              <a:pPr algn="ctr"/>
              <a:r>
                <a:rPr lang="en-US" b="1" dirty="0" smtClean="0">
                  <a:solidFill>
                    <a:schemeClr val="bg1"/>
                  </a:solidFill>
                </a:rPr>
                <a:t>(2,1)</a:t>
              </a:r>
              <a:endParaRPr lang="en-US" b="1" dirty="0">
                <a:solidFill>
                  <a:schemeClr val="bg1"/>
                </a:solidFill>
              </a:endParaRPr>
            </a:p>
          </p:txBody>
        </p:sp>
      </p:grpSp>
      <p:grpSp>
        <p:nvGrpSpPr>
          <p:cNvPr id="56" name="Group 55"/>
          <p:cNvGrpSpPr/>
          <p:nvPr/>
        </p:nvGrpSpPr>
        <p:grpSpPr>
          <a:xfrm>
            <a:off x="5245768" y="2582732"/>
            <a:ext cx="2769937" cy="3599329"/>
            <a:chOff x="5245768" y="2582732"/>
            <a:chExt cx="2769937" cy="3599329"/>
          </a:xfrm>
        </p:grpSpPr>
        <p:grpSp>
          <p:nvGrpSpPr>
            <p:cNvPr id="13" name="Group 56"/>
            <p:cNvGrpSpPr/>
            <p:nvPr/>
          </p:nvGrpSpPr>
          <p:grpSpPr>
            <a:xfrm>
              <a:off x="5245768" y="3826136"/>
              <a:ext cx="2769937" cy="2355925"/>
              <a:chOff x="1905000" y="1981200"/>
              <a:chExt cx="2819400" cy="2743200"/>
            </a:xfrm>
          </p:grpSpPr>
          <p:sp>
            <p:nvSpPr>
              <p:cNvPr id="18" name="Flowchart: Process 17"/>
              <p:cNvSpPr/>
              <p:nvPr/>
            </p:nvSpPr>
            <p:spPr>
              <a:xfrm>
                <a:off x="1905000" y="1981200"/>
                <a:ext cx="2819400" cy="27432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p:cNvSpPr txBox="1"/>
              <p:nvPr/>
            </p:nvSpPr>
            <p:spPr>
              <a:xfrm>
                <a:off x="1905000" y="1991380"/>
                <a:ext cx="2819400" cy="609229"/>
              </a:xfrm>
              <a:prstGeom prst="rect">
                <a:avLst/>
              </a:prstGeom>
              <a:noFill/>
            </p:spPr>
            <p:txBody>
              <a:bodyPr wrap="square" rtlCol="0">
                <a:spAutoFit/>
              </a:bodyPr>
              <a:lstStyle/>
              <a:p>
                <a:pPr algn="ctr"/>
                <a:r>
                  <a:rPr lang="en-US" sz="2800" b="1" dirty="0" smtClean="0">
                    <a:solidFill>
                      <a:schemeClr val="bg1"/>
                    </a:solidFill>
                  </a:rPr>
                  <a:t>Block (1,0)</a:t>
                </a:r>
                <a:endParaRPr lang="en-US" b="1" dirty="0">
                  <a:solidFill>
                    <a:schemeClr val="bg1"/>
                  </a:solidFill>
                </a:endParaRPr>
              </a:p>
            </p:txBody>
          </p:sp>
          <p:grpSp>
            <p:nvGrpSpPr>
              <p:cNvPr id="20" name="Group 39"/>
              <p:cNvGrpSpPr/>
              <p:nvPr/>
            </p:nvGrpSpPr>
            <p:grpSpPr>
              <a:xfrm>
                <a:off x="2057400" y="2514600"/>
                <a:ext cx="1219200" cy="990600"/>
                <a:chOff x="1981201" y="2514600"/>
                <a:chExt cx="1219200" cy="990600"/>
              </a:xfrm>
            </p:grpSpPr>
            <p:sp>
              <p:nvSpPr>
                <p:cNvPr id="36" name="Flowchart: Process 35"/>
                <p:cNvSpPr/>
                <p:nvPr/>
              </p:nvSpPr>
              <p:spPr>
                <a:xfrm>
                  <a:off x="1981201" y="25146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(0,0)</a:t>
                  </a:r>
                  <a:endParaRPr lang="en-US" sz="900" b="1" dirty="0">
                    <a:solidFill>
                      <a:schemeClr val="bg1"/>
                    </a:solidFill>
                  </a:endParaRPr>
                </a:p>
              </p:txBody>
            </p:sp>
            <p:sp>
              <p:nvSpPr>
                <p:cNvPr id="37" name="Flowchart: Process 36"/>
                <p:cNvSpPr/>
                <p:nvPr/>
              </p:nvSpPr>
              <p:spPr>
                <a:xfrm>
                  <a:off x="1981201" y="30480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(0,1)</a:t>
                  </a:r>
                  <a:endParaRPr lang="en-US" sz="900" b="1" dirty="0">
                    <a:solidFill>
                      <a:schemeClr val="bg1"/>
                    </a:solidFill>
                  </a:endParaRPr>
                </a:p>
              </p:txBody>
            </p:sp>
            <p:sp>
              <p:nvSpPr>
                <p:cNvPr id="38" name="Flowchart: Process 37"/>
                <p:cNvSpPr/>
                <p:nvPr/>
              </p:nvSpPr>
              <p:spPr>
                <a:xfrm>
                  <a:off x="2657392" y="25146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(1,0)</a:t>
                  </a:r>
                  <a:endParaRPr lang="en-US" sz="900" b="1" dirty="0">
                    <a:solidFill>
                      <a:schemeClr val="bg1"/>
                    </a:solidFill>
                  </a:endParaRPr>
                </a:p>
              </p:txBody>
            </p:sp>
            <p:sp>
              <p:nvSpPr>
                <p:cNvPr id="39" name="Flowchart: Process 38"/>
                <p:cNvSpPr/>
                <p:nvPr/>
              </p:nvSpPr>
              <p:spPr>
                <a:xfrm>
                  <a:off x="2657392" y="30480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(1,1)</a:t>
                  </a:r>
                  <a:endParaRPr lang="en-US" sz="900" b="1" dirty="0">
                    <a:solidFill>
                      <a:schemeClr val="bg1"/>
                    </a:solidFill>
                  </a:endParaRPr>
                </a:p>
              </p:txBody>
            </p:sp>
          </p:grpSp>
          <p:grpSp>
            <p:nvGrpSpPr>
              <p:cNvPr id="21" name="Group 40"/>
              <p:cNvGrpSpPr/>
              <p:nvPr/>
            </p:nvGrpSpPr>
            <p:grpSpPr>
              <a:xfrm>
                <a:off x="3352800" y="2514600"/>
                <a:ext cx="1219200" cy="990600"/>
                <a:chOff x="1981201" y="2514600"/>
                <a:chExt cx="1219200" cy="990600"/>
              </a:xfrm>
            </p:grpSpPr>
            <p:sp>
              <p:nvSpPr>
                <p:cNvPr id="32" name="Flowchart: Process 31"/>
                <p:cNvSpPr/>
                <p:nvPr/>
              </p:nvSpPr>
              <p:spPr>
                <a:xfrm>
                  <a:off x="1981201" y="25146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(2,0)</a:t>
                  </a:r>
                  <a:endParaRPr lang="en-US" sz="900" b="1" dirty="0">
                    <a:solidFill>
                      <a:schemeClr val="bg1"/>
                    </a:solidFill>
                  </a:endParaRPr>
                </a:p>
              </p:txBody>
            </p:sp>
            <p:sp>
              <p:nvSpPr>
                <p:cNvPr id="33" name="Flowchart: Process 32"/>
                <p:cNvSpPr/>
                <p:nvPr/>
              </p:nvSpPr>
              <p:spPr>
                <a:xfrm>
                  <a:off x="1981201" y="30480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(2,1)</a:t>
                  </a:r>
                  <a:endParaRPr lang="en-US" sz="900" b="1" dirty="0">
                    <a:solidFill>
                      <a:schemeClr val="bg1"/>
                    </a:solidFill>
                  </a:endParaRPr>
                </a:p>
              </p:txBody>
            </p:sp>
            <p:sp>
              <p:nvSpPr>
                <p:cNvPr id="34" name="Flowchart: Process 33"/>
                <p:cNvSpPr/>
                <p:nvPr/>
              </p:nvSpPr>
              <p:spPr>
                <a:xfrm>
                  <a:off x="2657392" y="25146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(3,0)</a:t>
                  </a:r>
                  <a:endParaRPr lang="en-US" sz="900" b="1" dirty="0">
                    <a:solidFill>
                      <a:schemeClr val="bg1"/>
                    </a:solidFill>
                  </a:endParaRPr>
                </a:p>
              </p:txBody>
            </p:sp>
            <p:sp>
              <p:nvSpPr>
                <p:cNvPr id="35" name="Flowchart: Process 34"/>
                <p:cNvSpPr/>
                <p:nvPr/>
              </p:nvSpPr>
              <p:spPr>
                <a:xfrm>
                  <a:off x="2657392" y="30480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(3,1)</a:t>
                  </a:r>
                  <a:endParaRPr lang="en-US" sz="900" b="1" dirty="0">
                    <a:solidFill>
                      <a:schemeClr val="bg1"/>
                    </a:solidFill>
                  </a:endParaRPr>
                </a:p>
              </p:txBody>
            </p:sp>
          </p:grpSp>
          <p:grpSp>
            <p:nvGrpSpPr>
              <p:cNvPr id="22" name="Group 45"/>
              <p:cNvGrpSpPr/>
              <p:nvPr/>
            </p:nvGrpSpPr>
            <p:grpSpPr>
              <a:xfrm>
                <a:off x="2057399" y="3581400"/>
                <a:ext cx="1219200" cy="990600"/>
                <a:chOff x="1981201" y="2514600"/>
                <a:chExt cx="1219200" cy="990600"/>
              </a:xfrm>
            </p:grpSpPr>
            <p:sp>
              <p:nvSpPr>
                <p:cNvPr id="28" name="Flowchart: Process 27"/>
                <p:cNvSpPr/>
                <p:nvPr/>
              </p:nvSpPr>
              <p:spPr>
                <a:xfrm>
                  <a:off x="1981201" y="25146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(0,2)</a:t>
                  </a:r>
                  <a:endParaRPr lang="en-US" sz="900" b="1" dirty="0">
                    <a:solidFill>
                      <a:schemeClr val="bg1"/>
                    </a:solidFill>
                  </a:endParaRPr>
                </a:p>
              </p:txBody>
            </p:sp>
            <p:sp>
              <p:nvSpPr>
                <p:cNvPr id="29" name="Flowchart: Process 28"/>
                <p:cNvSpPr/>
                <p:nvPr/>
              </p:nvSpPr>
              <p:spPr>
                <a:xfrm>
                  <a:off x="1981201" y="30480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(0,3)</a:t>
                  </a:r>
                  <a:endParaRPr lang="en-US" sz="900" b="1" dirty="0">
                    <a:solidFill>
                      <a:schemeClr val="bg1"/>
                    </a:solidFill>
                  </a:endParaRPr>
                </a:p>
              </p:txBody>
            </p:sp>
            <p:sp>
              <p:nvSpPr>
                <p:cNvPr id="30" name="Flowchart: Process 29"/>
                <p:cNvSpPr/>
                <p:nvPr/>
              </p:nvSpPr>
              <p:spPr>
                <a:xfrm>
                  <a:off x="2657392" y="25146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(1,2)</a:t>
                  </a:r>
                  <a:endParaRPr lang="en-US" sz="900" b="1" dirty="0">
                    <a:solidFill>
                      <a:schemeClr val="bg1"/>
                    </a:solidFill>
                  </a:endParaRPr>
                </a:p>
              </p:txBody>
            </p:sp>
            <p:sp>
              <p:nvSpPr>
                <p:cNvPr id="31" name="Flowchart: Process 30"/>
                <p:cNvSpPr/>
                <p:nvPr/>
              </p:nvSpPr>
              <p:spPr>
                <a:xfrm>
                  <a:off x="2657392" y="30480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(1,3)</a:t>
                  </a:r>
                  <a:endParaRPr lang="en-US" sz="900" b="1" dirty="0">
                    <a:solidFill>
                      <a:schemeClr val="bg1"/>
                    </a:solidFill>
                  </a:endParaRPr>
                </a:p>
              </p:txBody>
            </p:sp>
          </p:grpSp>
          <p:grpSp>
            <p:nvGrpSpPr>
              <p:cNvPr id="23" name="Group 50"/>
              <p:cNvGrpSpPr/>
              <p:nvPr/>
            </p:nvGrpSpPr>
            <p:grpSpPr>
              <a:xfrm>
                <a:off x="3352799" y="3581400"/>
                <a:ext cx="1219200" cy="990600"/>
                <a:chOff x="1981201" y="2514600"/>
                <a:chExt cx="1219200" cy="990600"/>
              </a:xfrm>
            </p:grpSpPr>
            <p:sp>
              <p:nvSpPr>
                <p:cNvPr id="24" name="Flowchart: Process 23"/>
                <p:cNvSpPr/>
                <p:nvPr/>
              </p:nvSpPr>
              <p:spPr>
                <a:xfrm>
                  <a:off x="1981201" y="25146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(2,2)</a:t>
                  </a:r>
                  <a:endParaRPr lang="en-US" sz="900" b="1" dirty="0">
                    <a:solidFill>
                      <a:schemeClr val="bg1"/>
                    </a:solidFill>
                  </a:endParaRPr>
                </a:p>
              </p:txBody>
            </p:sp>
            <p:sp>
              <p:nvSpPr>
                <p:cNvPr id="25" name="Flowchart: Process 24"/>
                <p:cNvSpPr/>
                <p:nvPr/>
              </p:nvSpPr>
              <p:spPr>
                <a:xfrm>
                  <a:off x="1981201" y="30480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(2,3)</a:t>
                  </a:r>
                  <a:endParaRPr lang="en-US" sz="900" b="1" dirty="0">
                    <a:solidFill>
                      <a:schemeClr val="bg1"/>
                    </a:solidFill>
                  </a:endParaRPr>
                </a:p>
              </p:txBody>
            </p:sp>
            <p:sp>
              <p:nvSpPr>
                <p:cNvPr id="26" name="Flowchart: Process 25"/>
                <p:cNvSpPr/>
                <p:nvPr/>
              </p:nvSpPr>
              <p:spPr>
                <a:xfrm>
                  <a:off x="2657392" y="25146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(3,2)</a:t>
                  </a:r>
                  <a:endParaRPr lang="en-US" sz="900" b="1" dirty="0">
                    <a:solidFill>
                      <a:schemeClr val="bg1"/>
                    </a:solidFill>
                  </a:endParaRPr>
                </a:p>
              </p:txBody>
            </p:sp>
            <p:sp>
              <p:nvSpPr>
                <p:cNvPr id="27" name="Flowchart: Process 26"/>
                <p:cNvSpPr/>
                <p:nvPr/>
              </p:nvSpPr>
              <p:spPr>
                <a:xfrm>
                  <a:off x="2657392" y="3048000"/>
                  <a:ext cx="543009" cy="45720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Thread</a:t>
                  </a:r>
                </a:p>
                <a:p>
                  <a:pPr algn="ctr"/>
                  <a:r>
                    <a:rPr lang="en-US" sz="900" b="1" dirty="0" smtClean="0">
                      <a:solidFill>
                        <a:schemeClr val="bg1"/>
                      </a:solidFill>
                    </a:rPr>
                    <a:t>(3,3)</a:t>
                  </a:r>
                  <a:endParaRPr lang="en-US" sz="900" b="1" dirty="0">
                    <a:solidFill>
                      <a:schemeClr val="bg1"/>
                    </a:solidFill>
                  </a:endParaRPr>
                </a:p>
              </p:txBody>
            </p:sp>
          </p:grpSp>
        </p:grpSp>
        <p:cxnSp>
          <p:nvCxnSpPr>
            <p:cNvPr id="14" name="Straight Connector 13"/>
            <p:cNvCxnSpPr>
              <a:stCxn id="52" idx="1"/>
            </p:cNvCxnSpPr>
            <p:nvPr/>
          </p:nvCxnSpPr>
          <p:spPr>
            <a:xfrm rot="10800000" flipV="1">
              <a:off x="5245769" y="2582732"/>
              <a:ext cx="781103" cy="124340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2" idx="3"/>
            </p:cNvCxnSpPr>
            <p:nvPr/>
          </p:nvCxnSpPr>
          <p:spPr>
            <a:xfrm>
              <a:off x="7074955" y="2582732"/>
              <a:ext cx="940750" cy="124340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6" name="Right Arrow 15"/>
          <p:cNvSpPr/>
          <p:nvPr/>
        </p:nvSpPr>
        <p:spPr>
          <a:xfrm>
            <a:off x="2625558" y="2349347"/>
            <a:ext cx="1871579" cy="196327"/>
          </a:xfrm>
          <a:prstGeom prs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ight Arrow 16"/>
          <p:cNvSpPr/>
          <p:nvPr/>
        </p:nvSpPr>
        <p:spPr>
          <a:xfrm>
            <a:off x="2625558" y="4854291"/>
            <a:ext cx="1871579" cy="196327"/>
          </a:xfrm>
          <a:prstGeom prs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Split / Sort / </a:t>
            </a:r>
            <a:r>
              <a:rPr lang="en-US" dirty="0" err="1" smtClean="0"/>
              <a:t>RayTracing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Split has been addressed by He et al. on the GPU</a:t>
            </a:r>
          </a:p>
          <a:p>
            <a:pPr lvl="1"/>
            <a:r>
              <a:rPr lang="en-US" dirty="0" smtClean="0"/>
              <a:t>Independent Memory for each thread to avoid any read/write clashes on a parallel architecture</a:t>
            </a:r>
          </a:p>
          <a:p>
            <a:pPr lvl="1"/>
            <a:r>
              <a:rPr lang="en-US" dirty="0" smtClean="0"/>
              <a:t>Max of 64 Bins </a:t>
            </a:r>
            <a:r>
              <a:rPr lang="en-US" sz="2400" dirty="0" smtClean="0"/>
              <a:t>(Due to inefficient use of limited SM)</a:t>
            </a:r>
            <a:endParaRPr lang="en-US" dirty="0" smtClean="0"/>
          </a:p>
          <a:p>
            <a:r>
              <a:rPr lang="en-US" dirty="0" smtClean="0"/>
              <a:t>Sort </a:t>
            </a:r>
          </a:p>
          <a:p>
            <a:pPr lvl="1"/>
            <a:r>
              <a:rPr lang="en-US" dirty="0" smtClean="0"/>
              <a:t>Radix Sort implementation by Harris et al. [CUDPP]</a:t>
            </a:r>
          </a:p>
          <a:p>
            <a:pPr lvl="1"/>
            <a:r>
              <a:rPr lang="en-US" dirty="0" smtClean="0"/>
              <a:t>Various Implementations of </a:t>
            </a:r>
            <a:r>
              <a:rPr lang="en-US" dirty="0" err="1" smtClean="0"/>
              <a:t>Bitonic</a:t>
            </a:r>
            <a:r>
              <a:rPr lang="en-US" dirty="0" smtClean="0"/>
              <a:t> &amp; Merge Sort</a:t>
            </a:r>
          </a:p>
          <a:p>
            <a:r>
              <a:rPr lang="en-US" dirty="0" smtClean="0"/>
              <a:t>Ray Tracing </a:t>
            </a:r>
          </a:p>
          <a:p>
            <a:pPr lvl="1"/>
            <a:r>
              <a:rPr lang="en-US" dirty="0" smtClean="0"/>
              <a:t>Zhou et al. ray trace deformable models of up to 170K triangles, by building a </a:t>
            </a:r>
            <a:r>
              <a:rPr lang="en-US" dirty="0" err="1" smtClean="0"/>
              <a:t>kd</a:t>
            </a:r>
            <a:r>
              <a:rPr lang="en-US" dirty="0" smtClean="0"/>
              <a:t>-Tree on the GPU</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Atomic Operations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An atomic operation is a set of actions that can be combined so that they appear to the rest of the system to be a single operation that succeeds or fails.</a:t>
            </a:r>
          </a:p>
          <a:p>
            <a:endParaRPr lang="en-US" i="1" dirty="0" smtClean="0"/>
          </a:p>
          <a:p>
            <a:r>
              <a:rPr lang="en-US" dirty="0" smtClean="0"/>
              <a:t>Global Memory H/W Atomic Operations</a:t>
            </a:r>
          </a:p>
          <a:p>
            <a:r>
              <a:rPr lang="en-US" dirty="0" smtClean="0"/>
              <a:t>Shared Memory :</a:t>
            </a:r>
          </a:p>
          <a:p>
            <a:pPr lvl="1"/>
            <a:r>
              <a:rPr lang="en-US" dirty="0" smtClean="0"/>
              <a:t>Clash Serial – Serialize those which clash</a:t>
            </a:r>
          </a:p>
          <a:p>
            <a:pPr lvl="1"/>
            <a:r>
              <a:rPr lang="en-US" dirty="0" smtClean="0"/>
              <a:t>Thread Serial – Serialize all</a:t>
            </a:r>
          </a:p>
          <a:p>
            <a:pPr lvl="1"/>
            <a:r>
              <a:rPr lang="en-US" dirty="0" smtClean="0"/>
              <a:t>H/W Atomic [hidden]</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Histogram Building</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Memory Histogram</a:t>
            </a:r>
            <a:endParaRPr lang="en-US" dirty="0"/>
          </a:p>
        </p:txBody>
      </p:sp>
      <p:sp>
        <p:nvSpPr>
          <p:cNvPr id="3" name="Content Placeholder 2"/>
          <p:cNvSpPr>
            <a:spLocks noGrp="1"/>
          </p:cNvSpPr>
          <p:nvPr>
            <p:ph idx="1"/>
          </p:nvPr>
        </p:nvSpPr>
        <p:spPr>
          <a:xfrm>
            <a:off x="457200" y="1600201"/>
            <a:ext cx="8229600" cy="2438400"/>
          </a:xfrm>
        </p:spPr>
        <p:txBody>
          <a:bodyPr/>
          <a:lstStyle/>
          <a:p>
            <a:r>
              <a:rPr lang="en-US" dirty="0" smtClean="0"/>
              <a:t>Straight forward approach of using atomic operations on the global memory </a:t>
            </a:r>
          </a:p>
          <a:p>
            <a:r>
              <a:rPr lang="en-US" dirty="0" smtClean="0"/>
              <a:t>‘M’ sized array used in global memory to hold the histogram data</a:t>
            </a:r>
          </a:p>
          <a:p>
            <a:endParaRPr lang="en-US" dirty="0" smtClean="0"/>
          </a:p>
        </p:txBody>
      </p:sp>
      <p:sp>
        <p:nvSpPr>
          <p:cNvPr id="4" name="Content Placeholder 2"/>
          <p:cNvSpPr txBox="1">
            <a:spLocks/>
          </p:cNvSpPr>
          <p:nvPr/>
        </p:nvSpPr>
        <p:spPr>
          <a:xfrm>
            <a:off x="457200" y="3886200"/>
            <a:ext cx="8382000" cy="2438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Number of Clashes </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ἀ</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Number</a:t>
            </a:r>
            <a:r>
              <a:rPr kumimoji="0" lang="en-US" sz="3200" b="0" i="0" u="none" strike="noStrike" kern="1200" cap="none" spc="0" normalizeH="0" noProof="0" dirty="0" smtClean="0">
                <a:ln>
                  <a:noFill/>
                </a:ln>
                <a:solidFill>
                  <a:schemeClr val="tx1"/>
                </a:solidFill>
                <a:effectLst/>
                <a:uLnTx/>
                <a:uFillTx/>
                <a:latin typeface="+mn-lt"/>
                <a:ea typeface="+mn-ea"/>
                <a:cs typeface="+mn-cs"/>
              </a:rPr>
              <a:t> of Active Threads</a:t>
            </a:r>
          </a:p>
          <a:p>
            <a:pPr marL="800100" lvl="1" indent="-342900">
              <a:spcBef>
                <a:spcPct val="20000"/>
              </a:spcBef>
              <a:buFont typeface="Arial" pitchFamily="34" charset="0"/>
              <a:buChar char="•"/>
            </a:pPr>
            <a:r>
              <a:rPr lang="en-US" sz="3200" baseline="0" dirty="0" smtClean="0"/>
              <a:t>Highly</a:t>
            </a:r>
            <a:r>
              <a:rPr lang="en-US" sz="3200" dirty="0" smtClean="0"/>
              <a:t> data dependent, low number of bins tend to perform really bad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Global Memory is</a:t>
            </a:r>
            <a:r>
              <a:rPr kumimoji="0" lang="en-US" sz="3200" b="0" i="0" u="none" strike="noStrike" kern="1200" cap="none" spc="0" normalizeH="0" noProof="0" dirty="0" smtClean="0">
                <a:ln>
                  <a:noFill/>
                </a:ln>
                <a:solidFill>
                  <a:schemeClr val="tx1"/>
                </a:solidFill>
                <a:effectLst/>
                <a:uLnTx/>
                <a:uFillTx/>
                <a:latin typeface="+mn-lt"/>
                <a:ea typeface="+mn-ea"/>
                <a:cs typeface="+mn-cs"/>
              </a:rPr>
              <a:t> high-latency, ~500cc </a:t>
            </a:r>
            <a:r>
              <a:rPr lang="en-US" sz="3200" dirty="0" smtClean="0"/>
              <a:t>I/O</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Shared Memory Histograms</a:t>
            </a:r>
            <a:endParaRPr lang="en-US" dirty="0"/>
          </a:p>
        </p:txBody>
      </p:sp>
      <p:sp>
        <p:nvSpPr>
          <p:cNvPr id="3" name="Content Placeholder 2"/>
          <p:cNvSpPr>
            <a:spLocks noGrp="1"/>
          </p:cNvSpPr>
          <p:nvPr>
            <p:ph idx="1"/>
          </p:nvPr>
        </p:nvSpPr>
        <p:spPr/>
        <p:txBody>
          <a:bodyPr/>
          <a:lstStyle/>
          <a:p>
            <a:r>
              <a:rPr lang="en-US" dirty="0" smtClean="0"/>
              <a:t>A copy of the histogram for each Block NOT an Multi-Processor but a Block</a:t>
            </a:r>
          </a:p>
          <a:p>
            <a:endParaRPr lang="en-US" dirty="0" smtClean="0"/>
          </a:p>
          <a:p>
            <a:r>
              <a:rPr lang="en-US" dirty="0" smtClean="0"/>
              <a:t>Each Block counting its own data</a:t>
            </a:r>
          </a:p>
          <a:p>
            <a:endParaRPr lang="en-US" dirty="0" smtClean="0"/>
          </a:p>
          <a:p>
            <a:r>
              <a:rPr lang="en-US" dirty="0" smtClean="0"/>
              <a:t>Once all done, we add the sub-histograms to get the final histogram as needed</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Clash Serial Atomic Operation</a:t>
            </a:r>
            <a:endParaRPr lang="en-US" dirty="0"/>
          </a:p>
        </p:txBody>
      </p:sp>
      <p:sp>
        <p:nvSpPr>
          <p:cNvPr id="3" name="Content Placeholder 2"/>
          <p:cNvSpPr>
            <a:spLocks noGrp="1"/>
          </p:cNvSpPr>
          <p:nvPr>
            <p:ph idx="1"/>
          </p:nvPr>
        </p:nvSpPr>
        <p:spPr>
          <a:xfrm>
            <a:off x="457200" y="1447800"/>
            <a:ext cx="8229600" cy="2514601"/>
          </a:xfrm>
        </p:spPr>
        <p:txBody>
          <a:bodyPr>
            <a:normAutofit/>
          </a:bodyPr>
          <a:lstStyle/>
          <a:p>
            <a:pPr lvl="0">
              <a:defRPr/>
            </a:pPr>
            <a:r>
              <a:rPr lang="en-US" sz="2800" dirty="0" smtClean="0"/>
              <a:t>Clash Serial Atomic Operations [Shams et al. 2007]</a:t>
            </a:r>
          </a:p>
          <a:p>
            <a:pPr lvl="1">
              <a:defRPr/>
            </a:pPr>
            <a:r>
              <a:rPr lang="en-US" sz="2400" dirty="0" smtClean="0"/>
              <a:t>Data is marked with </a:t>
            </a:r>
            <a:r>
              <a:rPr lang="en-US" sz="2400" dirty="0" err="1" smtClean="0"/>
              <a:t>threadID</a:t>
            </a:r>
            <a:r>
              <a:rPr lang="en-US" sz="2400" dirty="0" smtClean="0"/>
              <a:t> and is repeatedly written to the shared memory unless the write and subsequent read is successful</a:t>
            </a:r>
          </a:p>
          <a:p>
            <a:pPr lvl="1">
              <a:defRPr/>
            </a:pPr>
            <a:r>
              <a:rPr lang="en-US" sz="2400" dirty="0" smtClean="0"/>
              <a:t>Works only across threads of a warp (32). For multiple warps, multiple histograms should be used</a:t>
            </a:r>
          </a:p>
        </p:txBody>
      </p:sp>
      <p:pic>
        <p:nvPicPr>
          <p:cNvPr id="2050" name="Picture 2"/>
          <p:cNvPicPr>
            <a:picLocks noChangeAspect="1" noChangeArrowheads="1"/>
          </p:cNvPicPr>
          <p:nvPr/>
        </p:nvPicPr>
        <p:blipFill>
          <a:blip r:embed="rId3"/>
          <a:srcRect/>
          <a:stretch>
            <a:fillRect/>
          </a:stretch>
        </p:blipFill>
        <p:spPr bwMode="auto">
          <a:xfrm>
            <a:off x="990600" y="4286250"/>
            <a:ext cx="7229475" cy="18859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Thread Serial &amp; H/W Atomic</a:t>
            </a:r>
            <a:endParaRPr lang="en-US" dirty="0"/>
          </a:p>
        </p:txBody>
      </p:sp>
      <p:sp>
        <p:nvSpPr>
          <p:cNvPr id="3" name="Content Placeholder 2"/>
          <p:cNvSpPr>
            <a:spLocks noGrp="1"/>
          </p:cNvSpPr>
          <p:nvPr>
            <p:ph idx="1"/>
          </p:nvPr>
        </p:nvSpPr>
        <p:spPr>
          <a:xfrm>
            <a:off x="457200" y="1143000"/>
            <a:ext cx="8229600" cy="3124200"/>
          </a:xfrm>
        </p:spPr>
        <p:txBody>
          <a:bodyPr>
            <a:normAutofit/>
          </a:bodyPr>
          <a:lstStyle/>
          <a:p>
            <a:pPr lvl="0">
              <a:defRPr/>
            </a:pPr>
            <a:r>
              <a:rPr lang="en-US" sz="2400" dirty="0" smtClean="0"/>
              <a:t>Thread Serial Atomic Operations</a:t>
            </a:r>
          </a:p>
          <a:p>
            <a:pPr lvl="1">
              <a:defRPr/>
            </a:pPr>
            <a:r>
              <a:rPr lang="en-US" sz="2000" dirty="0" smtClean="0"/>
              <a:t>Threads of a warp can be completely serialized to achieve atomicity for shared memory writes. </a:t>
            </a:r>
          </a:p>
          <a:p>
            <a:pPr lvl="1">
              <a:defRPr/>
            </a:pPr>
            <a:r>
              <a:rPr lang="en-US" sz="2000" dirty="0" smtClean="0"/>
              <a:t>This technique also works only with 32 threads and has a constant overhead, independent of the data distribution</a:t>
            </a:r>
            <a:endParaRPr lang="en-US" sz="2400" dirty="0" smtClean="0"/>
          </a:p>
          <a:p>
            <a:pPr lvl="0">
              <a:defRPr/>
            </a:pPr>
            <a:r>
              <a:rPr lang="en-US" sz="2400" dirty="0" smtClean="0"/>
              <a:t>H/W Atomic Operations</a:t>
            </a:r>
          </a:p>
          <a:p>
            <a:pPr lvl="1">
              <a:defRPr/>
            </a:pPr>
            <a:r>
              <a:rPr lang="en-US" sz="2000" dirty="0" smtClean="0"/>
              <a:t>GTX200 and above series of </a:t>
            </a:r>
            <a:r>
              <a:rPr lang="en-US" sz="2000" dirty="0" err="1" smtClean="0"/>
              <a:t>Nvidia</a:t>
            </a:r>
            <a:r>
              <a:rPr lang="en-US" sz="2000" dirty="0" smtClean="0"/>
              <a:t> cards now provide hardware atomic operations on the shared memory</a:t>
            </a:r>
            <a:endParaRPr lang="en-IN" sz="2000" dirty="0" smtClean="0"/>
          </a:p>
          <a:p>
            <a:endParaRPr lang="en-US" dirty="0"/>
          </a:p>
        </p:txBody>
      </p:sp>
      <p:pic>
        <p:nvPicPr>
          <p:cNvPr id="3074" name="Picture 2"/>
          <p:cNvPicPr>
            <a:picLocks noChangeAspect="1" noChangeArrowheads="1"/>
          </p:cNvPicPr>
          <p:nvPr/>
        </p:nvPicPr>
        <p:blipFill>
          <a:blip r:embed="rId3"/>
          <a:srcRect/>
          <a:stretch>
            <a:fillRect/>
          </a:stretch>
        </p:blipFill>
        <p:spPr bwMode="auto">
          <a:xfrm>
            <a:off x="562093" y="4267200"/>
            <a:ext cx="7972307" cy="2362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762000" y="1219200"/>
          <a:ext cx="7315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5800" y="5334000"/>
            <a:ext cx="7696200" cy="1323439"/>
          </a:xfrm>
          <a:prstGeom prst="rect">
            <a:avLst/>
          </a:prstGeom>
          <a:noFill/>
        </p:spPr>
        <p:txBody>
          <a:bodyPr wrap="square" rtlCol="0">
            <a:spAutoFit/>
          </a:bodyPr>
          <a:lstStyle/>
          <a:p>
            <a:pPr>
              <a:buFontTx/>
              <a:buChar char="-"/>
            </a:pPr>
            <a:r>
              <a:rPr lang="en-US" sz="1600" dirty="0" smtClean="0"/>
              <a:t> Clash Serial and Hardware Atomic Operations perform similarly for a range of bins</a:t>
            </a:r>
          </a:p>
          <a:p>
            <a:pPr>
              <a:buFontTx/>
              <a:buChar char="-"/>
            </a:pPr>
            <a:r>
              <a:rPr lang="en-US" sz="1600" dirty="0" smtClean="0"/>
              <a:t> Due to constant overhead of the Thread Serial atomic operations, constant time is taken </a:t>
            </a:r>
          </a:p>
          <a:p>
            <a:r>
              <a:rPr lang="en-US" sz="1600" dirty="0" smtClean="0"/>
              <a:t>   in spite of number of bins (until the occupancy is hampered with 1K bins and higher)</a:t>
            </a:r>
          </a:p>
          <a:p>
            <a:pPr>
              <a:buFontTx/>
              <a:buChar char="-"/>
            </a:pPr>
            <a:r>
              <a:rPr lang="en-US" sz="1600" dirty="0" smtClean="0"/>
              <a:t> When all the threads of a warp clash on the same bin (last column) thread serial tends to </a:t>
            </a:r>
          </a:p>
          <a:p>
            <a:r>
              <a:rPr lang="en-US" sz="1600" dirty="0" smtClean="0"/>
              <a:t>  perform best</a:t>
            </a:r>
          </a:p>
        </p:txBody>
      </p:sp>
      <p:sp>
        <p:nvSpPr>
          <p:cNvPr id="7" name="Title 1"/>
          <p:cNvSpPr>
            <a:spLocks noGrp="1"/>
          </p:cNvSpPr>
          <p:nvPr>
            <p:ph type="title"/>
          </p:nvPr>
        </p:nvSpPr>
        <p:spPr>
          <a:xfrm>
            <a:off x="457200" y="0"/>
            <a:ext cx="8229600" cy="1143000"/>
          </a:xfrm>
        </p:spPr>
        <p:txBody>
          <a:bodyPr>
            <a:normAutofit/>
          </a:bodyPr>
          <a:lstStyle/>
          <a:p>
            <a:r>
              <a:rPr lang="en-US" dirty="0" smtClean="0"/>
              <a:t>Performance Comparison</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Ordered Atomic Operation</a:t>
            </a:r>
            <a:endParaRPr lang="en-US" dirty="0"/>
          </a:p>
        </p:txBody>
      </p:sp>
      <p:sp>
        <p:nvSpPr>
          <p:cNvPr id="3" name="Content Placeholder 2"/>
          <p:cNvSpPr>
            <a:spLocks noGrp="1"/>
          </p:cNvSpPr>
          <p:nvPr>
            <p:ph idx="1"/>
          </p:nvPr>
        </p:nvSpPr>
        <p:spPr/>
        <p:txBody>
          <a:bodyPr>
            <a:normAutofit lnSpcReduction="10000"/>
          </a:bodyPr>
          <a:lstStyle/>
          <a:p>
            <a:r>
              <a:rPr lang="en-US" i="1" dirty="0" smtClean="0"/>
              <a:t>An ordered atomic invocation of a concurrent operation ‘O’ on a shared location ‘M’ is equivalent to its serialization within the set ‘S’ of processes that contend for ‘M’ in the order of a given priority value ‘P’</a:t>
            </a:r>
          </a:p>
          <a:p>
            <a:endParaRPr lang="en-US" i="1" dirty="0" smtClean="0"/>
          </a:p>
          <a:p>
            <a:r>
              <a:rPr lang="en-US" dirty="0" smtClean="0"/>
              <a:t>Hardware Atomic – Nondeterministic </a:t>
            </a:r>
          </a:p>
          <a:p>
            <a:r>
              <a:rPr lang="en-US" dirty="0" smtClean="0"/>
              <a:t>Clash Serial Atomic - Nondeterministic </a:t>
            </a:r>
          </a:p>
          <a:p>
            <a:r>
              <a:rPr lang="en-US" dirty="0" smtClean="0"/>
              <a:t>Thread Serial Atomic – Deterministic!!</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Scalable Primitives for Data Mapping and Movement on the GPU</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Suryakant Patidar</a:t>
            </a:r>
          </a:p>
          <a:p>
            <a:r>
              <a:rPr lang="en-US" dirty="0" smtClean="0"/>
              <a:t>skp@research.iiit.ac.in</a:t>
            </a:r>
          </a:p>
          <a:p>
            <a:r>
              <a:rPr lang="en-US" dirty="0" smtClean="0"/>
              <a:t>2006-07-023</a:t>
            </a:r>
          </a:p>
          <a:p>
            <a:r>
              <a:rPr lang="en-US" dirty="0" smtClean="0"/>
              <a:t>Advisor : Prof. P. J. Narayanan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2971800" cy="6400800"/>
          </a:xfrm>
        </p:spPr>
        <p:txBody>
          <a:bodyPr>
            <a:normAutofit/>
          </a:bodyPr>
          <a:lstStyle/>
          <a:p>
            <a:r>
              <a:rPr lang="en-US" dirty="0" smtClean="0"/>
              <a:t>Ordered Atomic Example</a:t>
            </a:r>
            <a:endParaRPr lang="en-US" dirty="0"/>
          </a:p>
        </p:txBody>
      </p:sp>
      <p:pic>
        <p:nvPicPr>
          <p:cNvPr id="4098" name="Picture 2" descr="C:\Users\skp\Desktop\Presp\jpgs\LSBClash.jpg"/>
          <p:cNvPicPr>
            <a:picLocks noChangeAspect="1" noChangeArrowheads="1"/>
          </p:cNvPicPr>
          <p:nvPr/>
        </p:nvPicPr>
        <p:blipFill>
          <a:blip r:embed="rId3"/>
          <a:srcRect/>
          <a:stretch>
            <a:fillRect/>
          </a:stretch>
        </p:blipFill>
        <p:spPr bwMode="auto">
          <a:xfrm>
            <a:off x="3124200" y="228600"/>
            <a:ext cx="5775870" cy="640080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Data Parallel Primitives</a:t>
            </a:r>
            <a:endParaRPr lang="en-US" dirty="0"/>
          </a:p>
        </p:txBody>
      </p:sp>
      <p:sp>
        <p:nvSpPr>
          <p:cNvPr id="3" name="Content Placeholder 2"/>
          <p:cNvSpPr>
            <a:spLocks noGrp="1"/>
          </p:cNvSpPr>
          <p:nvPr>
            <p:ph idx="1"/>
          </p:nvPr>
        </p:nvSpPr>
        <p:spPr>
          <a:xfrm>
            <a:off x="457200" y="1447800"/>
            <a:ext cx="8229600" cy="5105400"/>
          </a:xfrm>
        </p:spPr>
        <p:txBody>
          <a:bodyPr>
            <a:normAutofit fontScale="85000" lnSpcReduction="20000"/>
          </a:bodyPr>
          <a:lstStyle/>
          <a:p>
            <a:r>
              <a:rPr lang="en-US" dirty="0" smtClean="0"/>
              <a:t>New Architecture, New Implementations</a:t>
            </a:r>
          </a:p>
          <a:p>
            <a:r>
              <a:rPr lang="en-US" dirty="0" smtClean="0"/>
              <a:t>GPUs have </a:t>
            </a:r>
          </a:p>
          <a:p>
            <a:pPr lvl="1"/>
            <a:r>
              <a:rPr lang="en-US" dirty="0" smtClean="0"/>
              <a:t>Pseudo SIMD structure</a:t>
            </a:r>
          </a:p>
          <a:p>
            <a:pPr lvl="1"/>
            <a:r>
              <a:rPr lang="en-US" dirty="0" smtClean="0"/>
              <a:t>Constrained Resources</a:t>
            </a:r>
          </a:p>
          <a:p>
            <a:pPr lvl="2"/>
            <a:r>
              <a:rPr lang="en-US" dirty="0" smtClean="0"/>
              <a:t>Shared Memory sizes</a:t>
            </a:r>
          </a:p>
          <a:p>
            <a:pPr lvl="2"/>
            <a:r>
              <a:rPr lang="en-US" dirty="0" smtClean="0"/>
              <a:t>Register File Sizes</a:t>
            </a:r>
          </a:p>
          <a:p>
            <a:pPr lvl="2"/>
            <a:r>
              <a:rPr lang="en-US" dirty="0" smtClean="0"/>
              <a:t>Cache Sizes</a:t>
            </a:r>
          </a:p>
          <a:p>
            <a:pPr lvl="1"/>
            <a:r>
              <a:rPr lang="en-US" dirty="0" smtClean="0"/>
              <a:t>I/O Bandwidths to CPU memory and GPU memory</a:t>
            </a:r>
          </a:p>
          <a:p>
            <a:r>
              <a:rPr lang="en-US" dirty="0" smtClean="0"/>
              <a:t>Primitives ensure efficient usage of the hardware without worrying about the internal details of the hardware</a:t>
            </a:r>
          </a:p>
          <a:p>
            <a:r>
              <a:rPr lang="en-US" dirty="0" smtClean="0"/>
              <a:t>One of the most widely used data parallel primitive library, CUDPP by Harris et al., support operations like scan and sort, implemented efficiently on the GPU</a:t>
            </a:r>
          </a:p>
          <a:p>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Split Sequential Algorithm</a:t>
            </a:r>
            <a:endParaRPr lang="en-IN" dirty="0"/>
          </a:p>
        </p:txBody>
      </p:sp>
      <p:sp>
        <p:nvSpPr>
          <p:cNvPr id="3" name="Content Placeholder 2"/>
          <p:cNvSpPr>
            <a:spLocks noGrp="1"/>
          </p:cNvSpPr>
          <p:nvPr>
            <p:ph idx="1"/>
          </p:nvPr>
        </p:nvSpPr>
        <p:spPr/>
        <p:txBody>
          <a:bodyPr>
            <a:normAutofit fontScale="85000" lnSpcReduction="10000"/>
          </a:bodyPr>
          <a:lstStyle/>
          <a:p>
            <a:pPr marL="571500" indent="-571500">
              <a:buNone/>
            </a:pPr>
            <a:r>
              <a:rPr lang="en-US" dirty="0" smtClean="0"/>
              <a:t>I. Count the number of elements falling into each bin</a:t>
            </a:r>
          </a:p>
          <a:p>
            <a:pPr marL="971550" lvl="1" indent="-571500"/>
            <a:r>
              <a:rPr lang="en-US" dirty="0" smtClean="0"/>
              <a:t>for each element x of list L do</a:t>
            </a:r>
          </a:p>
          <a:p>
            <a:pPr marL="1371600" lvl="2" indent="-571500"/>
            <a:r>
              <a:rPr lang="en-US" dirty="0" smtClean="0"/>
              <a:t>histogram[category(x)]++	   </a:t>
            </a:r>
            <a:r>
              <a:rPr lang="en-US" dirty="0" smtClean="0">
                <a:solidFill>
                  <a:srgbClr val="C00000"/>
                </a:solidFill>
              </a:rPr>
              <a:t>[Possible Clashes on a category]</a:t>
            </a:r>
          </a:p>
          <a:p>
            <a:pPr marL="571500" indent="-571500">
              <a:buNone/>
            </a:pPr>
            <a:r>
              <a:rPr lang="en-US" dirty="0" smtClean="0"/>
              <a:t>II. Find starting index for each bin (Prefix Sum)</a:t>
            </a:r>
          </a:p>
          <a:p>
            <a:pPr marL="971550" lvl="1" indent="-571500"/>
            <a:r>
              <a:rPr lang="en-US" dirty="0" smtClean="0"/>
              <a:t>for each category ‘m’ do</a:t>
            </a:r>
          </a:p>
          <a:p>
            <a:pPr marL="1371600" lvl="2" indent="-571500"/>
            <a:r>
              <a:rPr lang="en-US" dirty="0" err="1" smtClean="0"/>
              <a:t>startIndex</a:t>
            </a:r>
            <a:r>
              <a:rPr lang="en-US" dirty="0" smtClean="0"/>
              <a:t>[m] = </a:t>
            </a:r>
            <a:r>
              <a:rPr lang="en-US" dirty="0" err="1" smtClean="0"/>
              <a:t>startIndex</a:t>
            </a:r>
            <a:r>
              <a:rPr lang="en-US" dirty="0" smtClean="0"/>
              <a:t>[m – 1]+histogram[m-1]</a:t>
            </a:r>
          </a:p>
          <a:p>
            <a:pPr marL="571500" indent="-571500">
              <a:buNone/>
            </a:pPr>
            <a:r>
              <a:rPr lang="en-US" dirty="0" smtClean="0"/>
              <a:t>III. Assign each element to the output</a:t>
            </a:r>
          </a:p>
          <a:p>
            <a:pPr marL="971550" lvl="1" indent="-571500"/>
            <a:r>
              <a:rPr lang="en-US" dirty="0" smtClean="0"/>
              <a:t>for each element x of list L do [Initialize </a:t>
            </a:r>
            <a:r>
              <a:rPr lang="en-US" dirty="0" err="1" smtClean="0"/>
              <a:t>localIndex</a:t>
            </a:r>
            <a:r>
              <a:rPr lang="en-US" dirty="0" smtClean="0"/>
              <a:t>[x]=0]</a:t>
            </a:r>
          </a:p>
          <a:p>
            <a:pPr marL="1371600" lvl="2" indent="-571500"/>
            <a:r>
              <a:rPr lang="en-US" dirty="0" err="1" smtClean="0"/>
              <a:t>itemIndex</a:t>
            </a:r>
            <a:r>
              <a:rPr lang="en-US" dirty="0" smtClean="0"/>
              <a:t> = </a:t>
            </a:r>
            <a:r>
              <a:rPr lang="en-US" dirty="0" err="1" smtClean="0"/>
              <a:t>localIndex</a:t>
            </a:r>
            <a:r>
              <a:rPr lang="en-US" dirty="0" smtClean="0"/>
              <a:t>[category(x)]++</a:t>
            </a:r>
            <a:br>
              <a:rPr lang="en-US" dirty="0" smtClean="0"/>
            </a:br>
            <a:r>
              <a:rPr lang="en-US" dirty="0" smtClean="0"/>
              <a:t>				  </a:t>
            </a:r>
            <a:r>
              <a:rPr lang="en-US" dirty="0" smtClean="0">
                <a:solidFill>
                  <a:srgbClr val="C00000"/>
                </a:solidFill>
              </a:rPr>
              <a:t>[Possible Clashes on a category]</a:t>
            </a:r>
          </a:p>
          <a:p>
            <a:pPr marL="1371600" lvl="2" indent="-571500"/>
            <a:r>
              <a:rPr lang="en-US" dirty="0" err="1" smtClean="0"/>
              <a:t>globalIndex</a:t>
            </a:r>
            <a:r>
              <a:rPr lang="en-US" dirty="0" smtClean="0"/>
              <a:t> = </a:t>
            </a:r>
            <a:r>
              <a:rPr lang="en-US" dirty="0" err="1" smtClean="0"/>
              <a:t>startIndex</a:t>
            </a:r>
            <a:r>
              <a:rPr lang="en-US" dirty="0" smtClean="0"/>
              <a:t>[category(x)]</a:t>
            </a:r>
          </a:p>
          <a:p>
            <a:pPr marL="1371600" lvl="2" indent="-571500"/>
            <a:r>
              <a:rPr lang="en-US" dirty="0" err="1" smtClean="0"/>
              <a:t>outArray</a:t>
            </a:r>
            <a:r>
              <a:rPr lang="en-US" dirty="0" smtClean="0"/>
              <a:t>[</a:t>
            </a:r>
            <a:r>
              <a:rPr lang="en-US" dirty="0" err="1" smtClean="0"/>
              <a:t>globalIndex+itemIndex</a:t>
            </a:r>
            <a:r>
              <a:rPr lang="en-US" dirty="0" smtClean="0"/>
              <a:t>] = x</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Split Operation in Parallel </a:t>
            </a:r>
            <a:endParaRPr lang="en-IN" dirty="0"/>
          </a:p>
        </p:txBody>
      </p:sp>
      <p:sp>
        <p:nvSpPr>
          <p:cNvPr id="3" name="Content Placeholder 2"/>
          <p:cNvSpPr>
            <a:spLocks noGrp="1"/>
          </p:cNvSpPr>
          <p:nvPr>
            <p:ph idx="1"/>
          </p:nvPr>
        </p:nvSpPr>
        <p:spPr/>
        <p:txBody>
          <a:bodyPr>
            <a:normAutofit/>
          </a:bodyPr>
          <a:lstStyle/>
          <a:p>
            <a:r>
              <a:rPr lang="en-US" dirty="0" smtClean="0"/>
              <a:t>In order to parallelize the above split algorithm, we require a clash free method for building histogram on the GPU</a:t>
            </a:r>
          </a:p>
          <a:p>
            <a:endParaRPr lang="en-US" dirty="0" smtClean="0"/>
          </a:p>
          <a:p>
            <a:r>
              <a:rPr lang="en-US" dirty="0" smtClean="0"/>
              <a:t>Above can be achieved on a parallel machine using one of the following two methods</a:t>
            </a:r>
          </a:p>
          <a:p>
            <a:pPr lvl="1"/>
            <a:r>
              <a:rPr lang="en-US" dirty="0" smtClean="0"/>
              <a:t>Personal Histograms for each processors</a:t>
            </a:r>
          </a:p>
          <a:p>
            <a:pPr lvl="1"/>
            <a:r>
              <a:rPr lang="en-US" dirty="0" smtClean="0"/>
              <a:t>Atomic Operations on Histogram array(s)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Non-Atomic He et al. [SIGMOD 2008]</a:t>
            </a:r>
            <a:endParaRPr lang="en-US" dirty="0"/>
          </a:p>
        </p:txBody>
      </p:sp>
      <p:sp>
        <p:nvSpPr>
          <p:cNvPr id="3" name="Content Placeholder 2"/>
          <p:cNvSpPr>
            <a:spLocks noGrp="1"/>
          </p:cNvSpPr>
          <p:nvPr>
            <p:ph idx="1"/>
          </p:nvPr>
        </p:nvSpPr>
        <p:spPr>
          <a:xfrm>
            <a:off x="457200" y="1600201"/>
            <a:ext cx="8077200" cy="2438400"/>
          </a:xfrm>
        </p:spPr>
        <p:txBody>
          <a:bodyPr>
            <a:normAutofit/>
          </a:bodyPr>
          <a:lstStyle/>
          <a:p>
            <a:r>
              <a:rPr lang="en-US" dirty="0" smtClean="0"/>
              <a:t>Each thread uses private memory space for histogram building</a:t>
            </a:r>
          </a:p>
          <a:p>
            <a:r>
              <a:rPr lang="en-US" dirty="0" smtClean="0"/>
              <a:t>32 Threads in a Block, to each its own</a:t>
            </a:r>
          </a:p>
          <a:p>
            <a:pPr lvl="1"/>
            <a:r>
              <a:rPr lang="en-US" dirty="0" smtClean="0"/>
              <a:t>16KB SM == 128 Categories = 16KB/(32*4Bytes)</a:t>
            </a:r>
          </a:p>
        </p:txBody>
      </p:sp>
      <p:sp>
        <p:nvSpPr>
          <p:cNvPr id="5" name="Content Placeholder 2"/>
          <p:cNvSpPr txBox="1">
            <a:spLocks/>
          </p:cNvSpPr>
          <p:nvPr/>
        </p:nvSpPr>
        <p:spPr>
          <a:xfrm>
            <a:off x="457200" y="3962400"/>
            <a:ext cx="7848600" cy="2697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Under utilization of the GPU with low number of</a:t>
            </a:r>
            <a:r>
              <a:rPr kumimoji="0" lang="en-US" sz="3200" b="0" i="0" u="none" strike="noStrike" kern="1200" cap="none" spc="0" normalizeH="0" noProof="0" dirty="0" smtClean="0">
                <a:ln>
                  <a:noFill/>
                </a:ln>
                <a:solidFill>
                  <a:schemeClr val="tx1"/>
                </a:solidFill>
                <a:effectLst/>
                <a:uLnTx/>
                <a:uFillTx/>
                <a:latin typeface="+mn-lt"/>
                <a:ea typeface="+mn-ea"/>
                <a:cs typeface="+mn-cs"/>
              </a:rPr>
              <a:t> threads per MP</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Max number of categories = 64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Global Memory Histogram(s) = M * B * T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Split using Shared Atomic</a:t>
            </a:r>
            <a:endParaRPr lang="en-IN" dirty="0"/>
          </a:p>
        </p:txBody>
      </p:sp>
      <p:sp>
        <p:nvSpPr>
          <p:cNvPr id="3" name="Content Placeholder 2"/>
          <p:cNvSpPr>
            <a:spLocks noGrp="1"/>
          </p:cNvSpPr>
          <p:nvPr>
            <p:ph idx="1"/>
          </p:nvPr>
        </p:nvSpPr>
        <p:spPr>
          <a:xfrm>
            <a:off x="457200" y="1371600"/>
            <a:ext cx="3810000" cy="5029200"/>
          </a:xfrm>
        </p:spPr>
        <p:txBody>
          <a:bodyPr>
            <a:normAutofit fontScale="77500" lnSpcReduction="20000"/>
          </a:bodyPr>
          <a:lstStyle/>
          <a:p>
            <a:r>
              <a:rPr lang="en-US" dirty="0" smtClean="0"/>
              <a:t>Shared Atomic Operations used to build Block-level histograms</a:t>
            </a:r>
          </a:p>
          <a:p>
            <a:endParaRPr lang="en-US" dirty="0" smtClean="0"/>
          </a:p>
          <a:p>
            <a:endParaRPr lang="en-US" dirty="0" smtClean="0"/>
          </a:p>
          <a:p>
            <a:r>
              <a:rPr lang="en-US" dirty="0" smtClean="0"/>
              <a:t>Parallel Prefix Sum used to compute starting index</a:t>
            </a:r>
          </a:p>
          <a:p>
            <a:endParaRPr lang="en-US" dirty="0" smtClean="0"/>
          </a:p>
          <a:p>
            <a:endParaRPr lang="en-US" dirty="0" smtClean="0"/>
          </a:p>
          <a:p>
            <a:r>
              <a:rPr lang="en-US" dirty="0" smtClean="0"/>
              <a:t>Split is performed by each block for same set of elements used in Step 1</a:t>
            </a:r>
            <a:endParaRPr lang="en-IN" dirty="0"/>
          </a:p>
        </p:txBody>
      </p:sp>
      <p:grpSp>
        <p:nvGrpSpPr>
          <p:cNvPr id="64" name="Group 63"/>
          <p:cNvGrpSpPr/>
          <p:nvPr/>
        </p:nvGrpSpPr>
        <p:grpSpPr>
          <a:xfrm>
            <a:off x="4343400" y="1219200"/>
            <a:ext cx="4648200" cy="1143000"/>
            <a:chOff x="4343400" y="1219200"/>
            <a:chExt cx="4648200" cy="1143000"/>
          </a:xfrm>
        </p:grpSpPr>
        <p:sp>
          <p:nvSpPr>
            <p:cNvPr id="5" name="Rounded Rectangle 4"/>
            <p:cNvSpPr/>
            <p:nvPr/>
          </p:nvSpPr>
          <p:spPr>
            <a:xfrm>
              <a:off x="4343400" y="1219200"/>
              <a:ext cx="1447800" cy="1143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Blocks #0</a:t>
              </a:r>
            </a:p>
            <a:p>
              <a:pPr algn="ctr"/>
              <a:endParaRPr lang="en-US" dirty="0" smtClean="0">
                <a:solidFill>
                  <a:schemeClr val="bg1"/>
                </a:solidFill>
              </a:endParaRPr>
            </a:p>
            <a:p>
              <a:pPr algn="ctr"/>
              <a:endParaRPr lang="en-US" dirty="0"/>
            </a:p>
          </p:txBody>
        </p:sp>
        <p:sp>
          <p:nvSpPr>
            <p:cNvPr id="9" name="Rectangle 8"/>
            <p:cNvSpPr/>
            <p:nvPr/>
          </p:nvSpPr>
          <p:spPr>
            <a:xfrm>
              <a:off x="4495800" y="1828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X</a:t>
              </a:r>
              <a:r>
                <a:rPr lang="en-US" sz="1600" baseline="-25000" dirty="0" smtClean="0">
                  <a:solidFill>
                    <a:schemeClr val="tx1"/>
                  </a:solidFill>
                </a:rPr>
                <a:t>1</a:t>
              </a:r>
              <a:endParaRPr lang="en-US" sz="1600" baseline="-25000" dirty="0">
                <a:solidFill>
                  <a:schemeClr val="tx1"/>
                </a:solidFill>
              </a:endParaRPr>
            </a:p>
          </p:txBody>
        </p:sp>
        <p:sp>
          <p:nvSpPr>
            <p:cNvPr id="12" name="Rectangle 11"/>
            <p:cNvSpPr/>
            <p:nvPr/>
          </p:nvSpPr>
          <p:spPr>
            <a:xfrm>
              <a:off x="4876800" y="1828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Y</a:t>
              </a:r>
              <a:r>
                <a:rPr lang="en-US" sz="1600" baseline="-25000" dirty="0" smtClean="0">
                  <a:solidFill>
                    <a:schemeClr val="tx1"/>
                  </a:solidFill>
                </a:rPr>
                <a:t>1</a:t>
              </a:r>
              <a:endParaRPr lang="en-US" sz="1600" baseline="-25000" dirty="0">
                <a:solidFill>
                  <a:schemeClr val="tx1"/>
                </a:solidFill>
              </a:endParaRPr>
            </a:p>
          </p:txBody>
        </p:sp>
        <p:sp>
          <p:nvSpPr>
            <p:cNvPr id="13" name="Rectangle 12"/>
            <p:cNvSpPr/>
            <p:nvPr/>
          </p:nvSpPr>
          <p:spPr>
            <a:xfrm>
              <a:off x="5257800" y="1828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Z</a:t>
              </a:r>
              <a:r>
                <a:rPr lang="en-US" sz="1600" baseline="-25000" dirty="0" smtClean="0">
                  <a:solidFill>
                    <a:schemeClr val="tx1"/>
                  </a:solidFill>
                </a:rPr>
                <a:t>1</a:t>
              </a:r>
              <a:endParaRPr lang="en-US" sz="1600" baseline="-25000" dirty="0">
                <a:solidFill>
                  <a:schemeClr val="tx1"/>
                </a:solidFill>
              </a:endParaRPr>
            </a:p>
          </p:txBody>
        </p:sp>
        <p:sp>
          <p:nvSpPr>
            <p:cNvPr id="14" name="Rounded Rectangle 13"/>
            <p:cNvSpPr/>
            <p:nvPr/>
          </p:nvSpPr>
          <p:spPr>
            <a:xfrm>
              <a:off x="5943600" y="1219200"/>
              <a:ext cx="1447800" cy="1143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Blocks #n</a:t>
              </a:r>
            </a:p>
            <a:p>
              <a:pPr algn="ctr"/>
              <a:endParaRPr lang="en-US" dirty="0" smtClean="0">
                <a:solidFill>
                  <a:schemeClr val="bg1"/>
                </a:solidFill>
              </a:endParaRPr>
            </a:p>
            <a:p>
              <a:pPr algn="ctr"/>
              <a:endParaRPr lang="en-US" dirty="0"/>
            </a:p>
          </p:txBody>
        </p:sp>
        <p:sp>
          <p:nvSpPr>
            <p:cNvPr id="15" name="Rectangle 14"/>
            <p:cNvSpPr/>
            <p:nvPr/>
          </p:nvSpPr>
          <p:spPr>
            <a:xfrm>
              <a:off x="6096000" y="1828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a:t>
              </a:r>
              <a:r>
                <a:rPr lang="en-US" sz="1600" baseline="-25000" dirty="0" err="1" smtClean="0">
                  <a:solidFill>
                    <a:schemeClr val="tx1"/>
                  </a:solidFill>
                </a:rPr>
                <a:t>n</a:t>
              </a:r>
              <a:endParaRPr lang="en-US" sz="1600" baseline="-25000" dirty="0">
                <a:solidFill>
                  <a:schemeClr val="tx1"/>
                </a:solidFill>
              </a:endParaRPr>
            </a:p>
          </p:txBody>
        </p:sp>
        <p:sp>
          <p:nvSpPr>
            <p:cNvPr id="16" name="Rectangle 15"/>
            <p:cNvSpPr/>
            <p:nvPr/>
          </p:nvSpPr>
          <p:spPr>
            <a:xfrm>
              <a:off x="6477000" y="1828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Y</a:t>
              </a:r>
              <a:r>
                <a:rPr lang="en-US" sz="1600" baseline="-25000" dirty="0" err="1" smtClean="0">
                  <a:solidFill>
                    <a:schemeClr val="tx1"/>
                  </a:solidFill>
                </a:rPr>
                <a:t>n</a:t>
              </a:r>
              <a:endParaRPr lang="en-US" sz="1600" baseline="-25000" dirty="0">
                <a:solidFill>
                  <a:schemeClr val="tx1"/>
                </a:solidFill>
              </a:endParaRPr>
            </a:p>
          </p:txBody>
        </p:sp>
        <p:sp>
          <p:nvSpPr>
            <p:cNvPr id="17" name="Rectangle 16"/>
            <p:cNvSpPr/>
            <p:nvPr/>
          </p:nvSpPr>
          <p:spPr>
            <a:xfrm>
              <a:off x="6858000" y="1828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Z</a:t>
              </a:r>
              <a:r>
                <a:rPr lang="en-US" sz="1600" baseline="-25000" dirty="0" smtClean="0">
                  <a:solidFill>
                    <a:schemeClr val="tx1"/>
                  </a:solidFill>
                </a:rPr>
                <a:t>n</a:t>
              </a:r>
              <a:endParaRPr lang="en-US" sz="1600" baseline="-25000" dirty="0">
                <a:solidFill>
                  <a:schemeClr val="tx1"/>
                </a:solidFill>
              </a:endParaRPr>
            </a:p>
          </p:txBody>
        </p:sp>
        <p:sp>
          <p:nvSpPr>
            <p:cNvPr id="18" name="Rounded Rectangle 17"/>
            <p:cNvSpPr/>
            <p:nvPr/>
          </p:nvSpPr>
          <p:spPr>
            <a:xfrm>
              <a:off x="7543800" y="1219200"/>
              <a:ext cx="1447800" cy="1143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Blocks #N</a:t>
              </a:r>
            </a:p>
            <a:p>
              <a:pPr algn="ctr"/>
              <a:endParaRPr lang="en-US" dirty="0" smtClean="0">
                <a:solidFill>
                  <a:schemeClr val="bg1"/>
                </a:solidFill>
              </a:endParaRPr>
            </a:p>
            <a:p>
              <a:pPr algn="ctr"/>
              <a:endParaRPr lang="en-US" dirty="0"/>
            </a:p>
          </p:txBody>
        </p:sp>
        <p:sp>
          <p:nvSpPr>
            <p:cNvPr id="19" name="Rectangle 18"/>
            <p:cNvSpPr/>
            <p:nvPr/>
          </p:nvSpPr>
          <p:spPr>
            <a:xfrm>
              <a:off x="7696200" y="1828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X</a:t>
              </a:r>
              <a:r>
                <a:rPr lang="en-US" sz="1600" baseline="-25000" dirty="0" smtClean="0">
                  <a:solidFill>
                    <a:schemeClr val="tx1"/>
                  </a:solidFill>
                </a:rPr>
                <a:t>N</a:t>
              </a:r>
              <a:endParaRPr lang="en-US" sz="1600" baseline="-25000" dirty="0">
                <a:solidFill>
                  <a:schemeClr val="tx1"/>
                </a:solidFill>
              </a:endParaRPr>
            </a:p>
          </p:txBody>
        </p:sp>
        <p:sp>
          <p:nvSpPr>
            <p:cNvPr id="20" name="Rectangle 19"/>
            <p:cNvSpPr/>
            <p:nvPr/>
          </p:nvSpPr>
          <p:spPr>
            <a:xfrm>
              <a:off x="8077200" y="1828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Y</a:t>
              </a:r>
              <a:r>
                <a:rPr lang="en-US" sz="1600" baseline="-25000" dirty="0" smtClean="0">
                  <a:solidFill>
                    <a:schemeClr val="tx1"/>
                  </a:solidFill>
                </a:rPr>
                <a:t>N</a:t>
              </a:r>
              <a:endParaRPr lang="en-US" sz="1600" baseline="-25000" dirty="0">
                <a:solidFill>
                  <a:schemeClr val="tx1"/>
                </a:solidFill>
              </a:endParaRPr>
            </a:p>
          </p:txBody>
        </p:sp>
        <p:sp>
          <p:nvSpPr>
            <p:cNvPr id="21" name="Rectangle 20"/>
            <p:cNvSpPr/>
            <p:nvPr/>
          </p:nvSpPr>
          <p:spPr>
            <a:xfrm>
              <a:off x="8458200" y="1828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Z</a:t>
              </a:r>
              <a:r>
                <a:rPr lang="en-US" sz="1600" baseline="-25000" dirty="0" smtClean="0">
                  <a:solidFill>
                    <a:schemeClr val="tx1"/>
                  </a:solidFill>
                </a:rPr>
                <a:t>N</a:t>
              </a:r>
              <a:endParaRPr lang="en-US" sz="1600" baseline="-25000" dirty="0">
                <a:solidFill>
                  <a:schemeClr val="tx1"/>
                </a:solidFill>
              </a:endParaRPr>
            </a:p>
          </p:txBody>
        </p:sp>
      </p:grpSp>
      <p:sp>
        <p:nvSpPr>
          <p:cNvPr id="22" name="Rectangle 21"/>
          <p:cNvSpPr/>
          <p:nvPr/>
        </p:nvSpPr>
        <p:spPr>
          <a:xfrm>
            <a:off x="4953000" y="2895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X</a:t>
            </a:r>
            <a:r>
              <a:rPr lang="en-US" sz="1600" baseline="-25000" dirty="0" smtClean="0">
                <a:solidFill>
                  <a:schemeClr val="bg1"/>
                </a:solidFill>
              </a:rPr>
              <a:t>1</a:t>
            </a:r>
            <a:endParaRPr lang="en-US" sz="1600" baseline="-25000" dirty="0">
              <a:solidFill>
                <a:schemeClr val="bg1"/>
              </a:solidFill>
            </a:endParaRPr>
          </a:p>
        </p:txBody>
      </p:sp>
      <p:sp>
        <p:nvSpPr>
          <p:cNvPr id="23" name="Rectangle 22"/>
          <p:cNvSpPr/>
          <p:nvPr/>
        </p:nvSpPr>
        <p:spPr>
          <a:xfrm>
            <a:off x="6096000" y="2895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Y</a:t>
            </a:r>
            <a:r>
              <a:rPr lang="en-US" sz="1600" baseline="-25000" dirty="0" smtClean="0">
                <a:solidFill>
                  <a:schemeClr val="bg1"/>
                </a:solidFill>
              </a:rPr>
              <a:t>1</a:t>
            </a:r>
            <a:endParaRPr lang="en-US" sz="1600" baseline="-25000" dirty="0">
              <a:solidFill>
                <a:schemeClr val="bg1"/>
              </a:solidFill>
            </a:endParaRPr>
          </a:p>
        </p:txBody>
      </p:sp>
      <p:sp>
        <p:nvSpPr>
          <p:cNvPr id="24" name="Rectangle 23"/>
          <p:cNvSpPr/>
          <p:nvPr/>
        </p:nvSpPr>
        <p:spPr>
          <a:xfrm>
            <a:off x="7239000" y="2895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Z</a:t>
            </a:r>
            <a:r>
              <a:rPr lang="en-US" sz="1600" baseline="-25000" dirty="0" smtClean="0">
                <a:solidFill>
                  <a:schemeClr val="bg1"/>
                </a:solidFill>
              </a:rPr>
              <a:t>1</a:t>
            </a:r>
            <a:endParaRPr lang="en-US" sz="1600" baseline="-25000" dirty="0">
              <a:solidFill>
                <a:schemeClr val="bg1"/>
              </a:solidFill>
            </a:endParaRPr>
          </a:p>
        </p:txBody>
      </p:sp>
      <p:sp>
        <p:nvSpPr>
          <p:cNvPr id="25" name="Rectangle 24"/>
          <p:cNvSpPr/>
          <p:nvPr/>
        </p:nvSpPr>
        <p:spPr>
          <a:xfrm>
            <a:off x="5334000" y="2895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bg1"/>
                </a:solidFill>
              </a:rPr>
              <a:t>X</a:t>
            </a:r>
            <a:r>
              <a:rPr lang="en-US" sz="1600" baseline="-25000" dirty="0" err="1" smtClean="0">
                <a:solidFill>
                  <a:schemeClr val="bg1"/>
                </a:solidFill>
              </a:rPr>
              <a:t>n</a:t>
            </a:r>
            <a:endParaRPr lang="en-US" sz="1600" baseline="-25000" dirty="0">
              <a:solidFill>
                <a:schemeClr val="bg1"/>
              </a:solidFill>
            </a:endParaRPr>
          </a:p>
        </p:txBody>
      </p:sp>
      <p:sp>
        <p:nvSpPr>
          <p:cNvPr id="26" name="Rectangle 25"/>
          <p:cNvSpPr/>
          <p:nvPr/>
        </p:nvSpPr>
        <p:spPr>
          <a:xfrm>
            <a:off x="6477000" y="2895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bg1"/>
                </a:solidFill>
              </a:rPr>
              <a:t>Y</a:t>
            </a:r>
            <a:r>
              <a:rPr lang="en-US" sz="1600" baseline="-25000" dirty="0" err="1" smtClean="0">
                <a:solidFill>
                  <a:schemeClr val="bg1"/>
                </a:solidFill>
              </a:rPr>
              <a:t>n</a:t>
            </a:r>
            <a:endParaRPr lang="en-US" sz="1600" baseline="-25000" dirty="0">
              <a:solidFill>
                <a:schemeClr val="bg1"/>
              </a:solidFill>
            </a:endParaRPr>
          </a:p>
        </p:txBody>
      </p:sp>
      <p:sp>
        <p:nvSpPr>
          <p:cNvPr id="27" name="Rectangle 26"/>
          <p:cNvSpPr/>
          <p:nvPr/>
        </p:nvSpPr>
        <p:spPr>
          <a:xfrm>
            <a:off x="7620000" y="2895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Z</a:t>
            </a:r>
            <a:r>
              <a:rPr lang="en-US" sz="1600" baseline="-25000" dirty="0" smtClean="0">
                <a:solidFill>
                  <a:schemeClr val="bg1"/>
                </a:solidFill>
              </a:rPr>
              <a:t>n</a:t>
            </a:r>
            <a:endParaRPr lang="en-US" sz="1600" baseline="-25000" dirty="0">
              <a:solidFill>
                <a:schemeClr val="bg1"/>
              </a:solidFill>
            </a:endParaRPr>
          </a:p>
        </p:txBody>
      </p:sp>
      <p:sp>
        <p:nvSpPr>
          <p:cNvPr id="28" name="Rectangle 27"/>
          <p:cNvSpPr/>
          <p:nvPr/>
        </p:nvSpPr>
        <p:spPr>
          <a:xfrm>
            <a:off x="5715000" y="2895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X</a:t>
            </a:r>
            <a:r>
              <a:rPr lang="en-US" sz="1600" baseline="-25000" dirty="0" smtClean="0">
                <a:solidFill>
                  <a:schemeClr val="bg1"/>
                </a:solidFill>
              </a:rPr>
              <a:t>N</a:t>
            </a:r>
            <a:endParaRPr lang="en-US" sz="1600" baseline="-25000" dirty="0">
              <a:solidFill>
                <a:schemeClr val="bg1"/>
              </a:solidFill>
            </a:endParaRPr>
          </a:p>
        </p:txBody>
      </p:sp>
      <p:sp>
        <p:nvSpPr>
          <p:cNvPr id="29" name="Rectangle 28"/>
          <p:cNvSpPr/>
          <p:nvPr/>
        </p:nvSpPr>
        <p:spPr>
          <a:xfrm>
            <a:off x="6858000" y="2895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Y</a:t>
            </a:r>
            <a:r>
              <a:rPr lang="en-US" sz="1600" baseline="-25000" dirty="0" smtClean="0">
                <a:solidFill>
                  <a:schemeClr val="bg1"/>
                </a:solidFill>
              </a:rPr>
              <a:t>N</a:t>
            </a:r>
            <a:endParaRPr lang="en-US" sz="1600" baseline="-25000" dirty="0">
              <a:solidFill>
                <a:schemeClr val="bg1"/>
              </a:solidFill>
            </a:endParaRPr>
          </a:p>
        </p:txBody>
      </p:sp>
      <p:sp>
        <p:nvSpPr>
          <p:cNvPr id="30" name="Rectangle 29"/>
          <p:cNvSpPr/>
          <p:nvPr/>
        </p:nvSpPr>
        <p:spPr>
          <a:xfrm>
            <a:off x="8001000" y="2895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Z</a:t>
            </a:r>
            <a:r>
              <a:rPr lang="en-US" sz="1600" baseline="-25000" dirty="0" smtClean="0">
                <a:solidFill>
                  <a:schemeClr val="bg1"/>
                </a:solidFill>
              </a:rPr>
              <a:t>N</a:t>
            </a:r>
            <a:endParaRPr lang="en-US" sz="1600" baseline="-25000" dirty="0">
              <a:solidFill>
                <a:schemeClr val="bg1"/>
              </a:solidFill>
            </a:endParaRPr>
          </a:p>
        </p:txBody>
      </p:sp>
      <p:cxnSp>
        <p:nvCxnSpPr>
          <p:cNvPr id="32" name="Straight Arrow Connector 31"/>
          <p:cNvCxnSpPr>
            <a:stCxn id="9" idx="2"/>
            <a:endCxn id="22" idx="0"/>
          </p:cNvCxnSpPr>
          <p:nvPr/>
        </p:nvCxnSpPr>
        <p:spPr>
          <a:xfrm rot="16200000" flipH="1">
            <a:off x="4572000" y="2324100"/>
            <a:ext cx="685800" cy="457200"/>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rot="10800000" flipV="1">
            <a:off x="5524500" y="2209800"/>
            <a:ext cx="723900" cy="685800"/>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9" idx="2"/>
            <a:endCxn id="28" idx="0"/>
          </p:cNvCxnSpPr>
          <p:nvPr/>
        </p:nvCxnSpPr>
        <p:spPr>
          <a:xfrm rot="5400000">
            <a:off x="6553200" y="1562100"/>
            <a:ext cx="685800" cy="1981200"/>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953000" y="4038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A</a:t>
            </a:r>
            <a:r>
              <a:rPr lang="en-US" sz="1600" baseline="-25000" dirty="0" smtClean="0">
                <a:solidFill>
                  <a:schemeClr val="bg1"/>
                </a:solidFill>
              </a:rPr>
              <a:t>1</a:t>
            </a:r>
            <a:endParaRPr lang="en-US" sz="1600" baseline="-25000" dirty="0">
              <a:solidFill>
                <a:schemeClr val="bg1"/>
              </a:solidFill>
            </a:endParaRPr>
          </a:p>
        </p:txBody>
      </p:sp>
      <p:sp>
        <p:nvSpPr>
          <p:cNvPr id="40" name="Rectangle 39"/>
          <p:cNvSpPr/>
          <p:nvPr/>
        </p:nvSpPr>
        <p:spPr>
          <a:xfrm>
            <a:off x="6096000" y="4038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B</a:t>
            </a:r>
            <a:r>
              <a:rPr lang="en-US" sz="1600" baseline="-25000" dirty="0" smtClean="0">
                <a:solidFill>
                  <a:schemeClr val="bg1"/>
                </a:solidFill>
              </a:rPr>
              <a:t>1</a:t>
            </a:r>
            <a:endParaRPr lang="en-US" sz="1600" baseline="-25000" dirty="0">
              <a:solidFill>
                <a:schemeClr val="bg1"/>
              </a:solidFill>
            </a:endParaRPr>
          </a:p>
        </p:txBody>
      </p:sp>
      <p:sp>
        <p:nvSpPr>
          <p:cNvPr id="41" name="Rectangle 40"/>
          <p:cNvSpPr/>
          <p:nvPr/>
        </p:nvSpPr>
        <p:spPr>
          <a:xfrm>
            <a:off x="7239000" y="4038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a:t>
            </a:r>
            <a:r>
              <a:rPr lang="en-US" sz="1600" baseline="-25000" dirty="0" smtClean="0">
                <a:solidFill>
                  <a:schemeClr val="bg1"/>
                </a:solidFill>
              </a:rPr>
              <a:t>1</a:t>
            </a:r>
            <a:endParaRPr lang="en-US" sz="1600" baseline="-25000" dirty="0">
              <a:solidFill>
                <a:schemeClr val="bg1"/>
              </a:solidFill>
            </a:endParaRPr>
          </a:p>
        </p:txBody>
      </p:sp>
      <p:sp>
        <p:nvSpPr>
          <p:cNvPr id="42" name="Rectangle 41"/>
          <p:cNvSpPr/>
          <p:nvPr/>
        </p:nvSpPr>
        <p:spPr>
          <a:xfrm>
            <a:off x="5334000" y="4038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A</a:t>
            </a:r>
            <a:r>
              <a:rPr lang="en-US" sz="1600" baseline="-25000" dirty="0" smtClean="0">
                <a:solidFill>
                  <a:schemeClr val="bg1"/>
                </a:solidFill>
              </a:rPr>
              <a:t>n</a:t>
            </a:r>
            <a:endParaRPr lang="en-US" sz="1600" baseline="-25000" dirty="0">
              <a:solidFill>
                <a:schemeClr val="bg1"/>
              </a:solidFill>
            </a:endParaRPr>
          </a:p>
        </p:txBody>
      </p:sp>
      <p:sp>
        <p:nvSpPr>
          <p:cNvPr id="43" name="Rectangle 42"/>
          <p:cNvSpPr/>
          <p:nvPr/>
        </p:nvSpPr>
        <p:spPr>
          <a:xfrm>
            <a:off x="6477000" y="4038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bg1"/>
                </a:solidFill>
              </a:rPr>
              <a:t>B</a:t>
            </a:r>
            <a:r>
              <a:rPr lang="en-US" sz="1600" baseline="-25000" dirty="0" err="1" smtClean="0">
                <a:solidFill>
                  <a:schemeClr val="bg1"/>
                </a:solidFill>
              </a:rPr>
              <a:t>n</a:t>
            </a:r>
            <a:endParaRPr lang="en-US" sz="1600" baseline="-25000" dirty="0">
              <a:solidFill>
                <a:schemeClr val="bg1"/>
              </a:solidFill>
            </a:endParaRPr>
          </a:p>
        </p:txBody>
      </p:sp>
      <p:sp>
        <p:nvSpPr>
          <p:cNvPr id="44" name="Rectangle 43"/>
          <p:cNvSpPr/>
          <p:nvPr/>
        </p:nvSpPr>
        <p:spPr>
          <a:xfrm>
            <a:off x="7620000" y="4038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bg1"/>
                </a:solidFill>
              </a:rPr>
              <a:t>C</a:t>
            </a:r>
            <a:r>
              <a:rPr lang="en-US" sz="1600" baseline="-25000" dirty="0" err="1" smtClean="0">
                <a:solidFill>
                  <a:schemeClr val="bg1"/>
                </a:solidFill>
              </a:rPr>
              <a:t>n</a:t>
            </a:r>
            <a:endParaRPr lang="en-US" sz="1600" baseline="-25000" dirty="0">
              <a:solidFill>
                <a:schemeClr val="bg1"/>
              </a:solidFill>
            </a:endParaRPr>
          </a:p>
        </p:txBody>
      </p:sp>
      <p:sp>
        <p:nvSpPr>
          <p:cNvPr id="45" name="Rectangle 44"/>
          <p:cNvSpPr/>
          <p:nvPr/>
        </p:nvSpPr>
        <p:spPr>
          <a:xfrm>
            <a:off x="5715000" y="4038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A</a:t>
            </a:r>
            <a:r>
              <a:rPr lang="en-US" sz="1400" baseline="-25000" dirty="0" smtClean="0">
                <a:solidFill>
                  <a:schemeClr val="bg1"/>
                </a:solidFill>
              </a:rPr>
              <a:t>N</a:t>
            </a:r>
            <a:endParaRPr lang="en-US" sz="1400" baseline="-25000" dirty="0">
              <a:solidFill>
                <a:schemeClr val="bg1"/>
              </a:solidFill>
            </a:endParaRPr>
          </a:p>
        </p:txBody>
      </p:sp>
      <p:sp>
        <p:nvSpPr>
          <p:cNvPr id="46" name="Rectangle 45"/>
          <p:cNvSpPr/>
          <p:nvPr/>
        </p:nvSpPr>
        <p:spPr>
          <a:xfrm>
            <a:off x="6858000" y="4038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B</a:t>
            </a:r>
            <a:r>
              <a:rPr lang="en-US" sz="1400" baseline="-25000" dirty="0" smtClean="0">
                <a:solidFill>
                  <a:schemeClr val="bg1"/>
                </a:solidFill>
              </a:rPr>
              <a:t>N</a:t>
            </a:r>
            <a:endParaRPr lang="en-US" sz="1400" baseline="-25000" dirty="0">
              <a:solidFill>
                <a:schemeClr val="bg1"/>
              </a:solidFill>
            </a:endParaRPr>
          </a:p>
        </p:txBody>
      </p:sp>
      <p:sp>
        <p:nvSpPr>
          <p:cNvPr id="47" name="Rectangle 46"/>
          <p:cNvSpPr/>
          <p:nvPr/>
        </p:nvSpPr>
        <p:spPr>
          <a:xfrm>
            <a:off x="8001000" y="4038600"/>
            <a:ext cx="3810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a:t>
            </a:r>
            <a:r>
              <a:rPr lang="en-US" sz="1600" baseline="-25000" dirty="0" smtClean="0">
                <a:solidFill>
                  <a:schemeClr val="bg1"/>
                </a:solidFill>
              </a:rPr>
              <a:t>N</a:t>
            </a:r>
            <a:endParaRPr lang="en-US" sz="1600" baseline="-25000" dirty="0">
              <a:solidFill>
                <a:schemeClr val="bg1"/>
              </a:solidFill>
            </a:endParaRPr>
          </a:p>
        </p:txBody>
      </p:sp>
      <p:sp>
        <p:nvSpPr>
          <p:cNvPr id="49" name="TextBox 48"/>
          <p:cNvSpPr txBox="1"/>
          <p:nvPr/>
        </p:nvSpPr>
        <p:spPr>
          <a:xfrm>
            <a:off x="4419600" y="3352800"/>
            <a:ext cx="4419600" cy="307777"/>
          </a:xfrm>
          <a:prstGeom prst="rect">
            <a:avLst/>
          </a:prstGeom>
          <a:noFill/>
        </p:spPr>
        <p:txBody>
          <a:bodyPr wrap="square" rtlCol="0">
            <a:spAutoFit/>
          </a:bodyPr>
          <a:lstStyle/>
          <a:p>
            <a:pPr algn="ctr"/>
            <a:r>
              <a:rPr lang="en-US" sz="1400" dirty="0" smtClean="0"/>
              <a:t>Local Histograms arranged in Column Major Order</a:t>
            </a:r>
            <a:endParaRPr lang="en-US" sz="1400" dirty="0"/>
          </a:p>
        </p:txBody>
      </p:sp>
      <p:sp>
        <p:nvSpPr>
          <p:cNvPr id="50" name="TextBox 49"/>
          <p:cNvSpPr txBox="1"/>
          <p:nvPr/>
        </p:nvSpPr>
        <p:spPr>
          <a:xfrm>
            <a:off x="4419600" y="3730823"/>
            <a:ext cx="4419600" cy="307777"/>
          </a:xfrm>
          <a:prstGeom prst="rect">
            <a:avLst/>
          </a:prstGeom>
          <a:noFill/>
        </p:spPr>
        <p:txBody>
          <a:bodyPr wrap="square" rtlCol="0">
            <a:spAutoFit/>
          </a:bodyPr>
          <a:lstStyle/>
          <a:p>
            <a:pPr algn="ctr"/>
            <a:r>
              <a:rPr lang="en-US" sz="1400" dirty="0" smtClean="0"/>
              <a:t>Local Histograms arranged in Column Major Order</a:t>
            </a:r>
            <a:endParaRPr lang="en-US" sz="1400" dirty="0"/>
          </a:p>
        </p:txBody>
      </p:sp>
      <p:sp>
        <p:nvSpPr>
          <p:cNvPr id="51" name="Rounded Rectangle 50"/>
          <p:cNvSpPr/>
          <p:nvPr/>
        </p:nvSpPr>
        <p:spPr>
          <a:xfrm>
            <a:off x="4343400" y="5105400"/>
            <a:ext cx="1447800" cy="1143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r>
              <a:rPr lang="en-US" dirty="0" smtClean="0">
                <a:solidFill>
                  <a:schemeClr val="bg1"/>
                </a:solidFill>
              </a:rPr>
              <a:t>Blocks #0</a:t>
            </a:r>
          </a:p>
          <a:p>
            <a:pPr algn="ctr"/>
            <a:endParaRPr lang="en-US" dirty="0" smtClean="0">
              <a:solidFill>
                <a:schemeClr val="bg1"/>
              </a:solidFill>
            </a:endParaRPr>
          </a:p>
          <a:p>
            <a:pPr algn="ctr"/>
            <a:endParaRPr lang="en-US" dirty="0"/>
          </a:p>
        </p:txBody>
      </p:sp>
      <p:sp>
        <p:nvSpPr>
          <p:cNvPr id="52" name="Rectangle 51"/>
          <p:cNvSpPr/>
          <p:nvPr/>
        </p:nvSpPr>
        <p:spPr>
          <a:xfrm>
            <a:off x="4495800" y="5257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a:t>
            </a:r>
            <a:r>
              <a:rPr lang="en-US" sz="1600" baseline="-25000" dirty="0" smtClean="0">
                <a:solidFill>
                  <a:schemeClr val="tx1"/>
                </a:solidFill>
              </a:rPr>
              <a:t>1</a:t>
            </a:r>
            <a:endParaRPr lang="en-US" sz="1600" baseline="-25000" dirty="0">
              <a:solidFill>
                <a:schemeClr val="tx1"/>
              </a:solidFill>
            </a:endParaRPr>
          </a:p>
        </p:txBody>
      </p:sp>
      <p:sp>
        <p:nvSpPr>
          <p:cNvPr id="53" name="Rectangle 52"/>
          <p:cNvSpPr/>
          <p:nvPr/>
        </p:nvSpPr>
        <p:spPr>
          <a:xfrm>
            <a:off x="4876800" y="5257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a:t>
            </a:r>
            <a:r>
              <a:rPr lang="en-US" sz="1600" baseline="-25000" dirty="0" smtClean="0">
                <a:solidFill>
                  <a:schemeClr val="tx1"/>
                </a:solidFill>
              </a:rPr>
              <a:t>1</a:t>
            </a:r>
            <a:endParaRPr lang="en-US" sz="1600" baseline="-25000" dirty="0">
              <a:solidFill>
                <a:schemeClr val="tx1"/>
              </a:solidFill>
            </a:endParaRPr>
          </a:p>
        </p:txBody>
      </p:sp>
      <p:sp>
        <p:nvSpPr>
          <p:cNvPr id="54" name="Rectangle 53"/>
          <p:cNvSpPr/>
          <p:nvPr/>
        </p:nvSpPr>
        <p:spPr>
          <a:xfrm>
            <a:off x="5257800" y="5257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t>
            </a:r>
            <a:r>
              <a:rPr lang="en-US" sz="1600" baseline="-25000" dirty="0" smtClean="0">
                <a:solidFill>
                  <a:schemeClr val="tx1"/>
                </a:solidFill>
              </a:rPr>
              <a:t>1</a:t>
            </a:r>
            <a:endParaRPr lang="en-US" sz="1600" baseline="-25000" dirty="0">
              <a:solidFill>
                <a:schemeClr val="tx1"/>
              </a:solidFill>
            </a:endParaRPr>
          </a:p>
        </p:txBody>
      </p:sp>
      <p:sp>
        <p:nvSpPr>
          <p:cNvPr id="55" name="Rounded Rectangle 54"/>
          <p:cNvSpPr/>
          <p:nvPr/>
        </p:nvSpPr>
        <p:spPr>
          <a:xfrm>
            <a:off x="5943600" y="5105400"/>
            <a:ext cx="1447800" cy="1143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r>
              <a:rPr lang="en-US" dirty="0" smtClean="0">
                <a:solidFill>
                  <a:schemeClr val="bg1"/>
                </a:solidFill>
              </a:rPr>
              <a:t>Blocks #n</a:t>
            </a:r>
          </a:p>
          <a:p>
            <a:pPr algn="ctr"/>
            <a:endParaRPr lang="en-US" dirty="0" smtClean="0">
              <a:solidFill>
                <a:schemeClr val="bg1"/>
              </a:solidFill>
            </a:endParaRPr>
          </a:p>
          <a:p>
            <a:pPr algn="ctr"/>
            <a:endParaRPr lang="en-US" dirty="0"/>
          </a:p>
        </p:txBody>
      </p:sp>
      <p:sp>
        <p:nvSpPr>
          <p:cNvPr id="56" name="Rectangle 55"/>
          <p:cNvSpPr/>
          <p:nvPr/>
        </p:nvSpPr>
        <p:spPr>
          <a:xfrm>
            <a:off x="6096000" y="5257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a:t>
            </a:r>
            <a:r>
              <a:rPr lang="en-US" sz="1600" baseline="-25000" dirty="0" smtClean="0">
                <a:solidFill>
                  <a:schemeClr val="tx1"/>
                </a:solidFill>
              </a:rPr>
              <a:t>n</a:t>
            </a:r>
            <a:endParaRPr lang="en-US" sz="1600" baseline="-25000" dirty="0">
              <a:solidFill>
                <a:schemeClr val="tx1"/>
              </a:solidFill>
            </a:endParaRPr>
          </a:p>
        </p:txBody>
      </p:sp>
      <p:sp>
        <p:nvSpPr>
          <p:cNvPr id="57" name="Rectangle 56"/>
          <p:cNvSpPr/>
          <p:nvPr/>
        </p:nvSpPr>
        <p:spPr>
          <a:xfrm>
            <a:off x="6477000" y="5257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B</a:t>
            </a:r>
            <a:r>
              <a:rPr lang="en-US" sz="1600" baseline="-25000" dirty="0" err="1" smtClean="0">
                <a:solidFill>
                  <a:schemeClr val="tx1"/>
                </a:solidFill>
              </a:rPr>
              <a:t>n</a:t>
            </a:r>
            <a:endParaRPr lang="en-US" sz="1600" baseline="-25000" dirty="0">
              <a:solidFill>
                <a:schemeClr val="tx1"/>
              </a:solidFill>
            </a:endParaRPr>
          </a:p>
        </p:txBody>
      </p:sp>
      <p:sp>
        <p:nvSpPr>
          <p:cNvPr id="58" name="Rectangle 57"/>
          <p:cNvSpPr/>
          <p:nvPr/>
        </p:nvSpPr>
        <p:spPr>
          <a:xfrm>
            <a:off x="6858000" y="5257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C</a:t>
            </a:r>
            <a:r>
              <a:rPr lang="en-US" sz="1600" baseline="-25000" dirty="0" err="1" smtClean="0">
                <a:solidFill>
                  <a:schemeClr val="tx1"/>
                </a:solidFill>
              </a:rPr>
              <a:t>n</a:t>
            </a:r>
            <a:endParaRPr lang="en-US" sz="1600" baseline="-25000" dirty="0">
              <a:solidFill>
                <a:schemeClr val="tx1"/>
              </a:solidFill>
            </a:endParaRPr>
          </a:p>
        </p:txBody>
      </p:sp>
      <p:sp>
        <p:nvSpPr>
          <p:cNvPr id="59" name="Rounded Rectangle 58"/>
          <p:cNvSpPr/>
          <p:nvPr/>
        </p:nvSpPr>
        <p:spPr>
          <a:xfrm>
            <a:off x="7543800" y="5105400"/>
            <a:ext cx="1447800" cy="1143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r>
              <a:rPr lang="en-US" dirty="0" smtClean="0">
                <a:solidFill>
                  <a:schemeClr val="bg1"/>
                </a:solidFill>
              </a:rPr>
              <a:t>Blocks #N</a:t>
            </a:r>
          </a:p>
          <a:p>
            <a:pPr algn="ctr"/>
            <a:endParaRPr lang="en-US" dirty="0" smtClean="0">
              <a:solidFill>
                <a:schemeClr val="bg1"/>
              </a:solidFill>
            </a:endParaRPr>
          </a:p>
          <a:p>
            <a:pPr algn="ctr"/>
            <a:endParaRPr lang="en-US" dirty="0"/>
          </a:p>
        </p:txBody>
      </p:sp>
      <p:sp>
        <p:nvSpPr>
          <p:cNvPr id="60" name="Rectangle 59"/>
          <p:cNvSpPr/>
          <p:nvPr/>
        </p:nvSpPr>
        <p:spPr>
          <a:xfrm>
            <a:off x="7696200" y="5257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a:t>
            </a:r>
            <a:r>
              <a:rPr lang="en-US" sz="1400" baseline="-25000" dirty="0" smtClean="0">
                <a:solidFill>
                  <a:schemeClr val="tx1"/>
                </a:solidFill>
              </a:rPr>
              <a:t>N</a:t>
            </a:r>
            <a:endParaRPr lang="en-US" sz="1400" baseline="-25000" dirty="0">
              <a:solidFill>
                <a:schemeClr val="tx1"/>
              </a:solidFill>
            </a:endParaRPr>
          </a:p>
        </p:txBody>
      </p:sp>
      <p:sp>
        <p:nvSpPr>
          <p:cNvPr id="61" name="Rectangle 60"/>
          <p:cNvSpPr/>
          <p:nvPr/>
        </p:nvSpPr>
        <p:spPr>
          <a:xfrm>
            <a:off x="8077200" y="5257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t>
            </a:r>
            <a:r>
              <a:rPr lang="en-US" sz="1400" baseline="-25000" dirty="0" smtClean="0">
                <a:solidFill>
                  <a:schemeClr val="tx1"/>
                </a:solidFill>
              </a:rPr>
              <a:t>N</a:t>
            </a:r>
            <a:endParaRPr lang="en-US" sz="1400" baseline="-25000" dirty="0">
              <a:solidFill>
                <a:schemeClr val="tx1"/>
              </a:solidFill>
            </a:endParaRPr>
          </a:p>
        </p:txBody>
      </p:sp>
      <p:sp>
        <p:nvSpPr>
          <p:cNvPr id="62" name="Rectangle 61"/>
          <p:cNvSpPr/>
          <p:nvPr/>
        </p:nvSpPr>
        <p:spPr>
          <a:xfrm>
            <a:off x="8458200" y="5257800"/>
            <a:ext cx="381000" cy="381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Z</a:t>
            </a:r>
            <a:r>
              <a:rPr lang="en-US" sz="1400" baseline="-25000" dirty="0" smtClean="0">
                <a:solidFill>
                  <a:schemeClr val="tx1"/>
                </a:solidFill>
              </a:rPr>
              <a:t>N</a:t>
            </a:r>
            <a:endParaRPr lang="en-US" sz="1600" baseline="-25000" dirty="0">
              <a:solidFill>
                <a:schemeClr val="tx1"/>
              </a:solidFill>
            </a:endParaRPr>
          </a:p>
        </p:txBody>
      </p:sp>
      <p:cxnSp>
        <p:nvCxnSpPr>
          <p:cNvPr id="63" name="Straight Arrow Connector 62"/>
          <p:cNvCxnSpPr>
            <a:stCxn id="39" idx="2"/>
            <a:endCxn id="52" idx="0"/>
          </p:cNvCxnSpPr>
          <p:nvPr/>
        </p:nvCxnSpPr>
        <p:spPr>
          <a:xfrm rot="5400000">
            <a:off x="4495800" y="4610100"/>
            <a:ext cx="838200" cy="457200"/>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0" idx="2"/>
            <a:endCxn id="53" idx="0"/>
          </p:cNvCxnSpPr>
          <p:nvPr/>
        </p:nvCxnSpPr>
        <p:spPr>
          <a:xfrm rot="5400000">
            <a:off x="5257800" y="4229100"/>
            <a:ext cx="838200" cy="1219200"/>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41" idx="2"/>
            <a:endCxn id="54" idx="0"/>
          </p:cNvCxnSpPr>
          <p:nvPr/>
        </p:nvCxnSpPr>
        <p:spPr>
          <a:xfrm rot="5400000">
            <a:off x="6019800" y="3848100"/>
            <a:ext cx="838200" cy="1981200"/>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2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ppt_x"/>
                                          </p:val>
                                        </p:tav>
                                        <p:tav tm="100000">
                                          <p:val>
                                            <p:strVal val="#ppt_x"/>
                                          </p:val>
                                        </p:tav>
                                      </p:tavLst>
                                    </p:anim>
                                    <p:anim calcmode="lin" valueType="num">
                                      <p:cBhvr additive="base">
                                        <p:cTn id="17" dur="500" fill="hold"/>
                                        <p:tgtEl>
                                          <p:spTgt spid="3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ppt_x"/>
                                          </p:val>
                                        </p:tav>
                                        <p:tav tm="100000">
                                          <p:val>
                                            <p:strVal val="#ppt_x"/>
                                          </p:val>
                                        </p:tav>
                                      </p:tavLst>
                                    </p:anim>
                                    <p:anim calcmode="lin" valueType="num">
                                      <p:cBhvr additive="base">
                                        <p:cTn id="21" dur="500" fill="hold"/>
                                        <p:tgtEl>
                                          <p:spTgt spid="3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ppt_x"/>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500" fill="hold"/>
                                        <p:tgtEl>
                                          <p:spTgt spid="49"/>
                                        </p:tgtEl>
                                        <p:attrNameLst>
                                          <p:attrName>ppt_x</p:attrName>
                                        </p:attrNameLst>
                                      </p:cBhvr>
                                      <p:tavLst>
                                        <p:tav tm="0">
                                          <p:val>
                                            <p:strVal val="#ppt_x"/>
                                          </p:val>
                                        </p:tav>
                                        <p:tav tm="100000">
                                          <p:val>
                                            <p:strVal val="#ppt_x"/>
                                          </p:val>
                                        </p:tav>
                                      </p:tavLst>
                                    </p:anim>
                                    <p:anim calcmode="lin" valueType="num">
                                      <p:cBhvr additive="base">
                                        <p:cTn id="61" dur="500" fill="hold"/>
                                        <p:tgtEl>
                                          <p:spTgt spid="4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ppt_x"/>
                                          </p:val>
                                        </p:tav>
                                        <p:tav tm="100000">
                                          <p:val>
                                            <p:strVal val="#ppt_x"/>
                                          </p:val>
                                        </p:tav>
                                      </p:tavLst>
                                    </p:anim>
                                    <p:anim calcmode="lin" valueType="num">
                                      <p:cBhvr additive="base">
                                        <p:cTn id="65" dur="500" fill="hold"/>
                                        <p:tgtEl>
                                          <p:spTgt spid="50"/>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 calcmode="lin" valueType="num">
                                      <p:cBhvr additive="base">
                                        <p:cTn id="68" dur="500" fill="hold"/>
                                        <p:tgtEl>
                                          <p:spTgt spid="39"/>
                                        </p:tgtEl>
                                        <p:attrNameLst>
                                          <p:attrName>ppt_x</p:attrName>
                                        </p:attrNameLst>
                                      </p:cBhvr>
                                      <p:tavLst>
                                        <p:tav tm="0">
                                          <p:val>
                                            <p:strVal val="#ppt_x"/>
                                          </p:val>
                                        </p:tav>
                                        <p:tav tm="100000">
                                          <p:val>
                                            <p:strVal val="#ppt_x"/>
                                          </p:val>
                                        </p:tav>
                                      </p:tavLst>
                                    </p:anim>
                                    <p:anim calcmode="lin" valueType="num">
                                      <p:cBhvr additive="base">
                                        <p:cTn id="69" dur="500" fill="hold"/>
                                        <p:tgtEl>
                                          <p:spTgt spid="3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ppt_x"/>
                                          </p:val>
                                        </p:tav>
                                        <p:tav tm="100000">
                                          <p:val>
                                            <p:strVal val="#ppt_x"/>
                                          </p:val>
                                        </p:tav>
                                      </p:tavLst>
                                    </p:anim>
                                    <p:anim calcmode="lin" valueType="num">
                                      <p:cBhvr additive="base">
                                        <p:cTn id="73" dur="500" fill="hold"/>
                                        <p:tgtEl>
                                          <p:spTgt spid="4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ppt_x"/>
                                          </p:val>
                                        </p:tav>
                                        <p:tav tm="100000">
                                          <p:val>
                                            <p:strVal val="#ppt_x"/>
                                          </p:val>
                                        </p:tav>
                                      </p:tavLst>
                                    </p:anim>
                                    <p:anim calcmode="lin" valueType="num">
                                      <p:cBhvr additive="base">
                                        <p:cTn id="81" dur="500" fill="hold"/>
                                        <p:tgtEl>
                                          <p:spTgt spid="40"/>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500" fill="hold"/>
                                        <p:tgtEl>
                                          <p:spTgt spid="43"/>
                                        </p:tgtEl>
                                        <p:attrNameLst>
                                          <p:attrName>ppt_x</p:attrName>
                                        </p:attrNameLst>
                                      </p:cBhvr>
                                      <p:tavLst>
                                        <p:tav tm="0">
                                          <p:val>
                                            <p:strVal val="#ppt_x"/>
                                          </p:val>
                                        </p:tav>
                                        <p:tav tm="100000">
                                          <p:val>
                                            <p:strVal val="#ppt_x"/>
                                          </p:val>
                                        </p:tav>
                                      </p:tavLst>
                                    </p:anim>
                                    <p:anim calcmode="lin" valueType="num">
                                      <p:cBhvr additive="base">
                                        <p:cTn id="85" dur="500" fill="hold"/>
                                        <p:tgtEl>
                                          <p:spTgt spid="4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additive="base">
                                        <p:cTn id="88" dur="500" fill="hold"/>
                                        <p:tgtEl>
                                          <p:spTgt spid="46"/>
                                        </p:tgtEl>
                                        <p:attrNameLst>
                                          <p:attrName>ppt_x</p:attrName>
                                        </p:attrNameLst>
                                      </p:cBhvr>
                                      <p:tavLst>
                                        <p:tav tm="0">
                                          <p:val>
                                            <p:strVal val="#ppt_x"/>
                                          </p:val>
                                        </p:tav>
                                        <p:tav tm="100000">
                                          <p:val>
                                            <p:strVal val="#ppt_x"/>
                                          </p:val>
                                        </p:tav>
                                      </p:tavLst>
                                    </p:anim>
                                    <p:anim calcmode="lin" valueType="num">
                                      <p:cBhvr additive="base">
                                        <p:cTn id="89" dur="500" fill="hold"/>
                                        <p:tgtEl>
                                          <p:spTgt spid="46"/>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500" fill="hold"/>
                                        <p:tgtEl>
                                          <p:spTgt spid="41"/>
                                        </p:tgtEl>
                                        <p:attrNameLst>
                                          <p:attrName>ppt_x</p:attrName>
                                        </p:attrNameLst>
                                      </p:cBhvr>
                                      <p:tavLst>
                                        <p:tav tm="0">
                                          <p:val>
                                            <p:strVal val="#ppt_x"/>
                                          </p:val>
                                        </p:tav>
                                        <p:tav tm="100000">
                                          <p:val>
                                            <p:strVal val="#ppt_x"/>
                                          </p:val>
                                        </p:tav>
                                      </p:tavLst>
                                    </p:anim>
                                    <p:anim calcmode="lin" valueType="num">
                                      <p:cBhvr additive="base">
                                        <p:cTn id="93" dur="500" fill="hold"/>
                                        <p:tgtEl>
                                          <p:spTgt spid="41"/>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500" fill="hold"/>
                                        <p:tgtEl>
                                          <p:spTgt spid="44"/>
                                        </p:tgtEl>
                                        <p:attrNameLst>
                                          <p:attrName>ppt_x</p:attrName>
                                        </p:attrNameLst>
                                      </p:cBhvr>
                                      <p:tavLst>
                                        <p:tav tm="0">
                                          <p:val>
                                            <p:strVal val="#ppt_x"/>
                                          </p:val>
                                        </p:tav>
                                        <p:tav tm="100000">
                                          <p:val>
                                            <p:strVal val="#ppt_x"/>
                                          </p:val>
                                        </p:tav>
                                      </p:tavLst>
                                    </p:anim>
                                    <p:anim calcmode="lin" valueType="num">
                                      <p:cBhvr additive="base">
                                        <p:cTn id="97" dur="500" fill="hold"/>
                                        <p:tgtEl>
                                          <p:spTgt spid="44"/>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ppt_x"/>
                                          </p:val>
                                        </p:tav>
                                        <p:tav tm="100000">
                                          <p:val>
                                            <p:strVal val="#ppt_x"/>
                                          </p:val>
                                        </p:tav>
                                      </p:tavLst>
                                    </p:anim>
                                    <p:anim calcmode="lin" valueType="num">
                                      <p:cBhvr additive="base">
                                        <p:cTn id="10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2000"/>
                                        <p:tgtEl>
                                          <p:spTgt spid="5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2000"/>
                                        <p:tgtEl>
                                          <p:spTgt spid="5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2000"/>
                                        <p:tgtEl>
                                          <p:spTgt spid="5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fade">
                                      <p:cBhvr>
                                        <p:cTn id="115" dur="2000"/>
                                        <p:tgtEl>
                                          <p:spTgt spid="5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fade">
                                      <p:cBhvr>
                                        <p:cTn id="118" dur="2000"/>
                                        <p:tgtEl>
                                          <p:spTgt spid="5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fade">
                                      <p:cBhvr>
                                        <p:cTn id="121" dur="2000"/>
                                        <p:tgtEl>
                                          <p:spTgt spid="5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fade">
                                      <p:cBhvr>
                                        <p:cTn id="124" dur="2000"/>
                                        <p:tgtEl>
                                          <p:spTgt spid="5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2000"/>
                                        <p:tgtEl>
                                          <p:spTgt spid="5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9"/>
                                        </p:tgtEl>
                                        <p:attrNameLst>
                                          <p:attrName>style.visibility</p:attrName>
                                        </p:attrNameLst>
                                      </p:cBhvr>
                                      <p:to>
                                        <p:strVal val="visible"/>
                                      </p:to>
                                    </p:set>
                                    <p:animEffect transition="in" filter="fade">
                                      <p:cBhvr>
                                        <p:cTn id="130" dur="2000"/>
                                        <p:tgtEl>
                                          <p:spTgt spid="5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2000"/>
                                        <p:tgtEl>
                                          <p:spTgt spid="6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1"/>
                                        </p:tgtEl>
                                        <p:attrNameLst>
                                          <p:attrName>style.visibility</p:attrName>
                                        </p:attrNameLst>
                                      </p:cBhvr>
                                      <p:to>
                                        <p:strVal val="visible"/>
                                      </p:to>
                                    </p:set>
                                    <p:animEffect transition="in" filter="fade">
                                      <p:cBhvr>
                                        <p:cTn id="136" dur="2000"/>
                                        <p:tgtEl>
                                          <p:spTgt spid="6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2"/>
                                        </p:tgtEl>
                                        <p:attrNameLst>
                                          <p:attrName>style.visibility</p:attrName>
                                        </p:attrNameLst>
                                      </p:cBhvr>
                                      <p:to>
                                        <p:strVal val="visible"/>
                                      </p:to>
                                    </p:set>
                                    <p:animEffect transition="in" filter="fade">
                                      <p:cBhvr>
                                        <p:cTn id="139" dur="2000"/>
                                        <p:tgtEl>
                                          <p:spTgt spid="62"/>
                                        </p:tgtEl>
                                      </p:cBhvr>
                                    </p:animEffect>
                                  </p:childTnLst>
                                </p:cTn>
                              </p:par>
                              <p:par>
                                <p:cTn id="140" presetID="10" presetClass="entr" presetSubtype="0" fill="hold" nodeType="withEffect">
                                  <p:stCondLst>
                                    <p:cond delay="0"/>
                                  </p:stCondLst>
                                  <p:childTnLst>
                                    <p:set>
                                      <p:cBhvr>
                                        <p:cTn id="141" dur="1" fill="hold">
                                          <p:stCondLst>
                                            <p:cond delay="0"/>
                                          </p:stCondLst>
                                        </p:cTn>
                                        <p:tgtEl>
                                          <p:spTgt spid="63"/>
                                        </p:tgtEl>
                                        <p:attrNameLst>
                                          <p:attrName>style.visibility</p:attrName>
                                        </p:attrNameLst>
                                      </p:cBhvr>
                                      <p:to>
                                        <p:strVal val="visible"/>
                                      </p:to>
                                    </p:set>
                                    <p:animEffect transition="in" filter="fade">
                                      <p:cBhvr>
                                        <p:cTn id="142" dur="2000"/>
                                        <p:tgtEl>
                                          <p:spTgt spid="63"/>
                                        </p:tgtEl>
                                      </p:cBhvr>
                                    </p:animEffect>
                                  </p:childTnLst>
                                </p:cTn>
                              </p:par>
                              <p:par>
                                <p:cTn id="143" presetID="10" presetClass="entr" presetSubtype="0" fill="hold" nodeType="withEffect">
                                  <p:stCondLst>
                                    <p:cond delay="0"/>
                                  </p:stCondLst>
                                  <p:childTnLst>
                                    <p:set>
                                      <p:cBhvr>
                                        <p:cTn id="144" dur="1" fill="hold">
                                          <p:stCondLst>
                                            <p:cond delay="0"/>
                                          </p:stCondLst>
                                        </p:cTn>
                                        <p:tgtEl>
                                          <p:spTgt spid="66"/>
                                        </p:tgtEl>
                                        <p:attrNameLst>
                                          <p:attrName>style.visibility</p:attrName>
                                        </p:attrNameLst>
                                      </p:cBhvr>
                                      <p:to>
                                        <p:strVal val="visible"/>
                                      </p:to>
                                    </p:set>
                                    <p:animEffect transition="in" filter="fade">
                                      <p:cBhvr>
                                        <p:cTn id="145" dur="2000"/>
                                        <p:tgtEl>
                                          <p:spTgt spid="66"/>
                                        </p:tgtEl>
                                      </p:cBhvr>
                                    </p:animEffect>
                                  </p:childTnLst>
                                </p:cTn>
                              </p:par>
                              <p:par>
                                <p:cTn id="146" presetID="10" presetClass="entr" presetSubtype="0" fill="hold" nodeType="with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9" grpId="0" animBg="1"/>
      <p:bldP spid="40" grpId="0" animBg="1"/>
      <p:bldP spid="41" grpId="0" animBg="1"/>
      <p:bldP spid="42" grpId="0" animBg="1"/>
      <p:bldP spid="43" grpId="0" animBg="1"/>
      <p:bldP spid="44" grpId="0" animBg="1"/>
      <p:bldP spid="45" grpId="0" animBg="1"/>
      <p:bldP spid="46" grpId="0" animBg="1"/>
      <p:bldP spid="47" grpId="0" animBg="1"/>
      <p:bldP spid="49" grpId="0"/>
      <p:bldP spid="50"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Comparison of Split Methods</a:t>
            </a:r>
            <a:endParaRPr lang="en-IN" dirty="0"/>
          </a:p>
        </p:txBody>
      </p:sp>
      <p:sp>
        <p:nvSpPr>
          <p:cNvPr id="3" name="Content Placeholder 2"/>
          <p:cNvSpPr>
            <a:spLocks noGrp="1"/>
          </p:cNvSpPr>
          <p:nvPr>
            <p:ph idx="1"/>
          </p:nvPr>
        </p:nvSpPr>
        <p:spPr>
          <a:xfrm>
            <a:off x="457200" y="3886200"/>
            <a:ext cx="8229600" cy="2239963"/>
          </a:xfrm>
        </p:spPr>
        <p:txBody>
          <a:bodyPr>
            <a:normAutofit fontScale="70000" lnSpcReduction="20000"/>
          </a:bodyPr>
          <a:lstStyle/>
          <a:p>
            <a:r>
              <a:rPr lang="en-US" dirty="0" smtClean="0"/>
              <a:t>Global Atomic does not do well with low number of categories</a:t>
            </a:r>
          </a:p>
          <a:p>
            <a:r>
              <a:rPr lang="en-US" dirty="0" smtClean="0"/>
              <a:t>Non-Atomic can do maximum of 64 categories in one pass (multiple-pass for higher categories)</a:t>
            </a:r>
          </a:p>
          <a:p>
            <a:r>
              <a:rPr lang="en-US" dirty="0" smtClean="0"/>
              <a:t>Shared Atomic performs better than other 2 GPU methods and CPU for a wide range of categories</a:t>
            </a:r>
          </a:p>
          <a:p>
            <a:r>
              <a:rPr lang="en-US" dirty="0" smtClean="0"/>
              <a:t>Shared Memory limits maximum number of bins to 2048 (for power of 2 bins and practical implementation with 16KB shared memory)</a:t>
            </a:r>
            <a:endParaRPr lang="en-IN" dirty="0"/>
          </a:p>
        </p:txBody>
      </p:sp>
      <p:pic>
        <p:nvPicPr>
          <p:cNvPr id="4" name="Picture 2"/>
          <p:cNvPicPr>
            <a:picLocks noChangeAspect="1" noChangeArrowheads="1"/>
          </p:cNvPicPr>
          <p:nvPr/>
        </p:nvPicPr>
        <p:blipFill>
          <a:blip r:embed="rId3" cstate="print"/>
          <a:srcRect/>
          <a:stretch>
            <a:fillRect/>
          </a:stretch>
        </p:blipFill>
        <p:spPr bwMode="auto">
          <a:xfrm>
            <a:off x="457200" y="1508441"/>
            <a:ext cx="8305800" cy="2225359"/>
          </a:xfrm>
          <a:prstGeom prst="rect">
            <a:avLst/>
          </a:prstGeom>
          <a:noFill/>
          <a:ln w="9525">
            <a:noFill/>
            <a:miter lim="800000"/>
            <a:headEnd/>
            <a:tailEnd/>
          </a:ln>
          <a:effectLst/>
        </p:spPr>
      </p:pic>
      <p:sp>
        <p:nvSpPr>
          <p:cNvPr id="5" name="TextBox 4"/>
          <p:cNvSpPr txBox="1"/>
          <p:nvPr/>
        </p:nvSpPr>
        <p:spPr>
          <a:xfrm>
            <a:off x="609600" y="6324600"/>
            <a:ext cx="7924800" cy="369332"/>
          </a:xfrm>
          <a:prstGeom prst="rect">
            <a:avLst/>
          </a:prstGeom>
          <a:noFill/>
        </p:spPr>
        <p:txBody>
          <a:bodyPr wrap="square" rtlCol="0">
            <a:spAutoFit/>
          </a:bodyPr>
          <a:lstStyle/>
          <a:p>
            <a:r>
              <a:rPr lang="en-US" baseline="30000" dirty="0" smtClean="0"/>
              <a:t>1</a:t>
            </a:r>
            <a:r>
              <a:rPr lang="en-US" dirty="0" smtClean="0"/>
              <a:t> </a:t>
            </a:r>
            <a:r>
              <a:rPr lang="en-US" sz="1400" dirty="0" smtClean="0"/>
              <a:t>He et al.’s approach is extended to perform split on higher number of bins using multiple iterations</a:t>
            </a:r>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Hierarchical Split</a:t>
            </a:r>
            <a:endParaRPr lang="en-IN" dirty="0"/>
          </a:p>
        </p:txBody>
      </p:sp>
      <p:sp>
        <p:nvSpPr>
          <p:cNvPr id="3" name="Content Placeholder 2"/>
          <p:cNvSpPr>
            <a:spLocks noGrp="1"/>
          </p:cNvSpPr>
          <p:nvPr>
            <p:ph idx="1"/>
          </p:nvPr>
        </p:nvSpPr>
        <p:spPr>
          <a:xfrm>
            <a:off x="457200" y="1600200"/>
            <a:ext cx="3886200" cy="5105400"/>
          </a:xfrm>
        </p:spPr>
        <p:txBody>
          <a:bodyPr>
            <a:normAutofit fontScale="85000" lnSpcReduction="10000"/>
          </a:bodyPr>
          <a:lstStyle/>
          <a:p>
            <a:r>
              <a:rPr lang="en-US" dirty="0" smtClean="0"/>
              <a:t>Bins higher than 2K are broken into sub-bins</a:t>
            </a:r>
            <a:endParaRPr lang="en-IN" dirty="0" smtClean="0"/>
          </a:p>
          <a:p>
            <a:r>
              <a:rPr lang="en-US" dirty="0" smtClean="0"/>
              <a:t>Hierarchy of bins is created and split is performed at each level for different sub-bins</a:t>
            </a:r>
          </a:p>
          <a:p>
            <a:r>
              <a:rPr lang="en-US" dirty="0" smtClean="0"/>
              <a:t>Number of splits to be performed grows exponentially</a:t>
            </a:r>
          </a:p>
          <a:p>
            <a:r>
              <a:rPr lang="en-US" dirty="0" smtClean="0"/>
              <a:t>With 2 levels we can </a:t>
            </a:r>
            <a:br>
              <a:rPr lang="en-US" dirty="0" smtClean="0"/>
            </a:br>
            <a:r>
              <a:rPr lang="en-US" dirty="0" smtClean="0"/>
              <a:t>split the input to max </a:t>
            </a:r>
            <a:br>
              <a:rPr lang="en-US" dirty="0" smtClean="0"/>
            </a:br>
            <a:r>
              <a:rPr lang="en-US" dirty="0" smtClean="0"/>
              <a:t>of 4Million bins</a:t>
            </a:r>
          </a:p>
        </p:txBody>
      </p:sp>
      <p:pic>
        <p:nvPicPr>
          <p:cNvPr id="4099" name="Picture 3"/>
          <p:cNvPicPr>
            <a:picLocks noChangeAspect="1" noChangeArrowheads="1"/>
          </p:cNvPicPr>
          <p:nvPr/>
        </p:nvPicPr>
        <p:blipFill>
          <a:blip r:embed="rId3" cstate="print"/>
          <a:srcRect/>
          <a:stretch>
            <a:fillRect/>
          </a:stretch>
        </p:blipFill>
        <p:spPr bwMode="auto">
          <a:xfrm>
            <a:off x="4267200" y="2819400"/>
            <a:ext cx="4686300" cy="3733800"/>
          </a:xfrm>
          <a:prstGeom prst="rect">
            <a:avLst/>
          </a:prstGeom>
          <a:noFill/>
          <a:ln w="9525">
            <a:noFill/>
            <a:miter lim="800000"/>
            <a:headEnd/>
            <a:tailEnd/>
          </a:ln>
          <a:effectLst/>
        </p:spPr>
      </p:pic>
      <p:grpSp>
        <p:nvGrpSpPr>
          <p:cNvPr id="12" name="Group 11"/>
          <p:cNvGrpSpPr/>
          <p:nvPr/>
        </p:nvGrpSpPr>
        <p:grpSpPr>
          <a:xfrm>
            <a:off x="4572000" y="1371600"/>
            <a:ext cx="4191000" cy="1283732"/>
            <a:chOff x="4648200" y="1535668"/>
            <a:chExt cx="4191000" cy="1283732"/>
          </a:xfrm>
        </p:grpSpPr>
        <p:grpSp>
          <p:nvGrpSpPr>
            <p:cNvPr id="13" name="Group 20"/>
            <p:cNvGrpSpPr/>
            <p:nvPr/>
          </p:nvGrpSpPr>
          <p:grpSpPr>
            <a:xfrm>
              <a:off x="4648200" y="1905000"/>
              <a:ext cx="4191000" cy="914400"/>
              <a:chOff x="4648200" y="1143000"/>
              <a:chExt cx="4191000" cy="914400"/>
            </a:xfrm>
          </p:grpSpPr>
          <p:grpSp>
            <p:nvGrpSpPr>
              <p:cNvPr id="15" name="Group 9"/>
              <p:cNvGrpSpPr/>
              <p:nvPr/>
            </p:nvGrpSpPr>
            <p:grpSpPr>
              <a:xfrm>
                <a:off x="4648200" y="1600200"/>
                <a:ext cx="4191000" cy="457200"/>
                <a:chOff x="3429000" y="1600200"/>
                <a:chExt cx="5181600" cy="457200"/>
              </a:xfrm>
              <a:solidFill>
                <a:schemeClr val="bg2">
                  <a:lumMod val="20000"/>
                  <a:lumOff val="80000"/>
                </a:schemeClr>
              </a:solidFill>
            </p:grpSpPr>
            <p:sp>
              <p:nvSpPr>
                <p:cNvPr id="21" name="Rectangle 20"/>
                <p:cNvSpPr/>
                <p:nvPr/>
              </p:nvSpPr>
              <p:spPr>
                <a:xfrm>
                  <a:off x="47244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2</a:t>
                  </a:r>
                  <a:r>
                    <a:rPr lang="en-US" baseline="30000" dirty="0" smtClean="0">
                      <a:solidFill>
                        <a:schemeClr val="bg1"/>
                      </a:solidFill>
                    </a:rPr>
                    <a:t>nd</a:t>
                  </a:r>
                  <a:r>
                    <a:rPr lang="en-US" dirty="0" smtClean="0">
                      <a:solidFill>
                        <a:schemeClr val="bg1"/>
                      </a:solidFill>
                    </a:rPr>
                    <a:t> Pass</a:t>
                  </a:r>
                  <a:endParaRPr lang="en-IN" dirty="0">
                    <a:solidFill>
                      <a:schemeClr val="bg1"/>
                    </a:solidFill>
                  </a:endParaRPr>
                </a:p>
              </p:txBody>
            </p:sp>
            <p:sp>
              <p:nvSpPr>
                <p:cNvPr id="22" name="Rectangle 21"/>
                <p:cNvSpPr/>
                <p:nvPr/>
              </p:nvSpPr>
              <p:spPr>
                <a:xfrm>
                  <a:off x="60198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3</a:t>
                  </a:r>
                  <a:r>
                    <a:rPr lang="en-US" baseline="30000" dirty="0" smtClean="0">
                      <a:solidFill>
                        <a:schemeClr val="bg1"/>
                      </a:solidFill>
                    </a:rPr>
                    <a:t>rd</a:t>
                  </a:r>
                  <a:r>
                    <a:rPr lang="en-US" dirty="0" smtClean="0">
                      <a:solidFill>
                        <a:schemeClr val="bg1"/>
                      </a:solidFill>
                    </a:rPr>
                    <a:t> Pass</a:t>
                  </a:r>
                  <a:endParaRPr lang="en-IN" dirty="0">
                    <a:solidFill>
                      <a:schemeClr val="bg1"/>
                    </a:solidFill>
                  </a:endParaRPr>
                </a:p>
              </p:txBody>
            </p:sp>
            <p:sp>
              <p:nvSpPr>
                <p:cNvPr id="23" name="Rectangle 22"/>
                <p:cNvSpPr/>
                <p:nvPr/>
              </p:nvSpPr>
              <p:spPr>
                <a:xfrm>
                  <a:off x="73152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4</a:t>
                  </a:r>
                  <a:r>
                    <a:rPr lang="en-US" baseline="30000" dirty="0" smtClean="0">
                      <a:solidFill>
                        <a:schemeClr val="bg1"/>
                      </a:solidFill>
                    </a:rPr>
                    <a:t>th</a:t>
                  </a:r>
                  <a:r>
                    <a:rPr lang="en-US" dirty="0" smtClean="0">
                      <a:solidFill>
                        <a:schemeClr val="bg1"/>
                      </a:solidFill>
                    </a:rPr>
                    <a:t> Pass</a:t>
                  </a:r>
                  <a:endParaRPr lang="en-IN" dirty="0">
                    <a:solidFill>
                      <a:schemeClr val="bg1"/>
                    </a:solidFill>
                  </a:endParaRPr>
                </a:p>
              </p:txBody>
            </p:sp>
            <p:sp>
              <p:nvSpPr>
                <p:cNvPr id="24" name="Rectangle 23"/>
                <p:cNvSpPr/>
                <p:nvPr/>
              </p:nvSpPr>
              <p:spPr>
                <a:xfrm>
                  <a:off x="34290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1</a:t>
                  </a:r>
                  <a:r>
                    <a:rPr lang="en-US" baseline="30000" dirty="0" smtClean="0">
                      <a:solidFill>
                        <a:schemeClr val="bg1"/>
                      </a:solidFill>
                    </a:rPr>
                    <a:t>st</a:t>
                  </a:r>
                  <a:r>
                    <a:rPr lang="en-US" dirty="0" smtClean="0">
                      <a:solidFill>
                        <a:schemeClr val="bg1"/>
                      </a:solidFill>
                    </a:rPr>
                    <a:t> Pass</a:t>
                  </a:r>
                  <a:endParaRPr lang="en-IN" dirty="0">
                    <a:solidFill>
                      <a:schemeClr val="bg1"/>
                    </a:solidFill>
                  </a:endParaRPr>
                </a:p>
              </p:txBody>
            </p:sp>
          </p:grpSp>
          <p:grpSp>
            <p:nvGrpSpPr>
              <p:cNvPr id="16" name="Group 9"/>
              <p:cNvGrpSpPr/>
              <p:nvPr/>
            </p:nvGrpSpPr>
            <p:grpSpPr>
              <a:xfrm>
                <a:off x="4648200" y="1143000"/>
                <a:ext cx="4191000" cy="457200"/>
                <a:chOff x="3429000" y="1600200"/>
                <a:chExt cx="5181600" cy="457200"/>
              </a:xfrm>
              <a:solidFill>
                <a:schemeClr val="bg2">
                  <a:lumMod val="20000"/>
                  <a:lumOff val="80000"/>
                </a:schemeClr>
              </a:solidFill>
            </p:grpSpPr>
            <p:sp>
              <p:nvSpPr>
                <p:cNvPr id="17" name="Rectangle 16"/>
                <p:cNvSpPr/>
                <p:nvPr/>
              </p:nvSpPr>
              <p:spPr>
                <a:xfrm>
                  <a:off x="47244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8 bits</a:t>
                  </a:r>
                  <a:endParaRPr lang="en-IN" dirty="0">
                    <a:solidFill>
                      <a:schemeClr val="bg1"/>
                    </a:solidFill>
                  </a:endParaRPr>
                </a:p>
              </p:txBody>
            </p:sp>
            <p:sp>
              <p:nvSpPr>
                <p:cNvPr id="18" name="Rectangle 17"/>
                <p:cNvSpPr/>
                <p:nvPr/>
              </p:nvSpPr>
              <p:spPr>
                <a:xfrm>
                  <a:off x="60198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8 bits</a:t>
                  </a:r>
                  <a:endParaRPr lang="en-IN" dirty="0">
                    <a:solidFill>
                      <a:schemeClr val="bg1"/>
                    </a:solidFill>
                  </a:endParaRPr>
                </a:p>
              </p:txBody>
            </p:sp>
            <p:sp>
              <p:nvSpPr>
                <p:cNvPr id="19" name="Rectangle 18"/>
                <p:cNvSpPr/>
                <p:nvPr/>
              </p:nvSpPr>
              <p:spPr>
                <a:xfrm>
                  <a:off x="73152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8 bits</a:t>
                  </a:r>
                  <a:endParaRPr lang="en-IN" dirty="0">
                    <a:solidFill>
                      <a:schemeClr val="bg1"/>
                    </a:solidFill>
                  </a:endParaRPr>
                </a:p>
              </p:txBody>
            </p:sp>
            <p:sp>
              <p:nvSpPr>
                <p:cNvPr id="20" name="Rectangle 19"/>
                <p:cNvSpPr/>
                <p:nvPr/>
              </p:nvSpPr>
              <p:spPr>
                <a:xfrm>
                  <a:off x="34290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8 bits</a:t>
                  </a:r>
                  <a:endParaRPr lang="en-IN" dirty="0">
                    <a:solidFill>
                      <a:schemeClr val="bg1"/>
                    </a:solidFill>
                  </a:endParaRPr>
                </a:p>
              </p:txBody>
            </p:sp>
          </p:grpSp>
        </p:grpSp>
        <p:sp>
          <p:nvSpPr>
            <p:cNvPr id="14" name="TextBox 13"/>
            <p:cNvSpPr txBox="1"/>
            <p:nvPr/>
          </p:nvSpPr>
          <p:spPr>
            <a:xfrm>
              <a:off x="4648200" y="1535668"/>
              <a:ext cx="4191000" cy="369332"/>
            </a:xfrm>
            <a:prstGeom prst="rect">
              <a:avLst/>
            </a:prstGeom>
            <a:noFill/>
          </p:spPr>
          <p:txBody>
            <a:bodyPr wrap="square" rtlCol="0">
              <a:spAutoFit/>
            </a:bodyPr>
            <a:lstStyle/>
            <a:p>
              <a:pPr algn="ctr"/>
              <a:r>
                <a:rPr lang="en-US" dirty="0" smtClean="0"/>
                <a:t>32 bit Bin broken into 4 sub-bins of 8 bits</a:t>
              </a:r>
              <a:endParaRPr lang="en-IN" dirty="0"/>
            </a:p>
          </p:txBody>
        </p:sp>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Hierarchical Split : Results</a:t>
            </a:r>
            <a:endParaRPr lang="en-IN" dirty="0"/>
          </a:p>
        </p:txBody>
      </p:sp>
      <p:sp>
        <p:nvSpPr>
          <p:cNvPr id="5" name="TextBox 4"/>
          <p:cNvSpPr txBox="1"/>
          <p:nvPr/>
        </p:nvSpPr>
        <p:spPr>
          <a:xfrm>
            <a:off x="609600" y="5638800"/>
            <a:ext cx="7772400" cy="923330"/>
          </a:xfrm>
          <a:prstGeom prst="rect">
            <a:avLst/>
          </a:prstGeom>
          <a:noFill/>
        </p:spPr>
        <p:txBody>
          <a:bodyPr wrap="square" rtlCol="0">
            <a:spAutoFit/>
          </a:bodyPr>
          <a:lstStyle/>
          <a:p>
            <a:r>
              <a:rPr lang="en-US" dirty="0" smtClean="0"/>
              <a:t>Multi Level Split performed on GTX280. Bins from 4K to 512K are handled with 2 passes and results for 1M and 2M bins for 1M elements are computed using 3 passes for better performance</a:t>
            </a:r>
            <a:endParaRPr lang="en-IN" dirty="0"/>
          </a:p>
        </p:txBody>
      </p:sp>
      <p:pic>
        <p:nvPicPr>
          <p:cNvPr id="4098" name="Picture 2"/>
          <p:cNvPicPr>
            <a:picLocks noChangeAspect="1" noChangeArrowheads="1"/>
          </p:cNvPicPr>
          <p:nvPr/>
        </p:nvPicPr>
        <p:blipFill>
          <a:blip r:embed="rId3" cstate="print"/>
          <a:srcRect/>
          <a:stretch>
            <a:fillRect/>
          </a:stretch>
        </p:blipFill>
        <p:spPr bwMode="auto">
          <a:xfrm>
            <a:off x="1914525" y="1581150"/>
            <a:ext cx="5324475" cy="36766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Iterative Split</a:t>
            </a:r>
            <a:endParaRPr lang="en-IN" dirty="0"/>
          </a:p>
        </p:txBody>
      </p:sp>
      <p:sp>
        <p:nvSpPr>
          <p:cNvPr id="3" name="Content Placeholder 2"/>
          <p:cNvSpPr>
            <a:spLocks noGrp="1"/>
          </p:cNvSpPr>
          <p:nvPr>
            <p:ph idx="1"/>
          </p:nvPr>
        </p:nvSpPr>
        <p:spPr>
          <a:xfrm>
            <a:off x="457200" y="1524000"/>
            <a:ext cx="3962400" cy="4876800"/>
          </a:xfrm>
        </p:spPr>
        <p:txBody>
          <a:bodyPr>
            <a:normAutofit fontScale="70000" lnSpcReduction="20000"/>
          </a:bodyPr>
          <a:lstStyle/>
          <a:p>
            <a:r>
              <a:rPr lang="en-US" dirty="0" smtClean="0"/>
              <a:t>Using an iterative approach requires constant number of splits at each level</a:t>
            </a:r>
            <a:br>
              <a:rPr lang="en-US" dirty="0" smtClean="0"/>
            </a:br>
            <a:endParaRPr lang="en-US" dirty="0" smtClean="0"/>
          </a:p>
          <a:p>
            <a:r>
              <a:rPr lang="en-US" dirty="0" smtClean="0"/>
              <a:t>Highly scalable due to its iterative nature and ideal number of bins can be chosen for best performance</a:t>
            </a:r>
            <a:br>
              <a:rPr lang="en-US" dirty="0" smtClean="0"/>
            </a:br>
            <a:endParaRPr lang="en-US" dirty="0" smtClean="0"/>
          </a:p>
          <a:p>
            <a:r>
              <a:rPr lang="en-US" dirty="0" smtClean="0"/>
              <a:t>Dividing the bins from Right-to-Left requires to preserve the order of elements from previous pass</a:t>
            </a:r>
            <a:br>
              <a:rPr lang="en-US" dirty="0" smtClean="0"/>
            </a:br>
            <a:endParaRPr lang="en-US" dirty="0" smtClean="0"/>
          </a:p>
          <a:p>
            <a:r>
              <a:rPr lang="en-US" dirty="0" smtClean="0"/>
              <a:t>Complete list of elements is re-arranged at each level </a:t>
            </a:r>
          </a:p>
        </p:txBody>
      </p:sp>
      <p:pic>
        <p:nvPicPr>
          <p:cNvPr id="6147" name="Picture 3" descr="C:\Users\Babita\Desktop\Scalable.Sort.v1.0-200109\Images-Paper\figs\LSB-fig.eps.jpg"/>
          <p:cNvPicPr>
            <a:picLocks noChangeAspect="1" noChangeArrowheads="1"/>
          </p:cNvPicPr>
          <p:nvPr/>
        </p:nvPicPr>
        <p:blipFill>
          <a:blip r:embed="rId3" cstate="print"/>
          <a:srcRect/>
          <a:stretch>
            <a:fillRect/>
          </a:stretch>
        </p:blipFill>
        <p:spPr bwMode="auto">
          <a:xfrm>
            <a:off x="4419600" y="2864466"/>
            <a:ext cx="4552951" cy="3655398"/>
          </a:xfrm>
          <a:prstGeom prst="rect">
            <a:avLst/>
          </a:prstGeom>
          <a:noFill/>
        </p:spPr>
      </p:pic>
      <p:grpSp>
        <p:nvGrpSpPr>
          <p:cNvPr id="23" name="Group 22"/>
          <p:cNvGrpSpPr/>
          <p:nvPr/>
        </p:nvGrpSpPr>
        <p:grpSpPr>
          <a:xfrm>
            <a:off x="4572000" y="1459468"/>
            <a:ext cx="4191000" cy="1283732"/>
            <a:chOff x="4648200" y="1535668"/>
            <a:chExt cx="4191000" cy="1283732"/>
          </a:xfrm>
        </p:grpSpPr>
        <p:grpSp>
          <p:nvGrpSpPr>
            <p:cNvPr id="21" name="Group 20"/>
            <p:cNvGrpSpPr/>
            <p:nvPr/>
          </p:nvGrpSpPr>
          <p:grpSpPr>
            <a:xfrm>
              <a:off x="4648200" y="1905000"/>
              <a:ext cx="4191000" cy="914400"/>
              <a:chOff x="4648200" y="1143000"/>
              <a:chExt cx="4191000" cy="914400"/>
            </a:xfrm>
          </p:grpSpPr>
          <p:grpSp>
            <p:nvGrpSpPr>
              <p:cNvPr id="6" name="Group 9"/>
              <p:cNvGrpSpPr/>
              <p:nvPr/>
            </p:nvGrpSpPr>
            <p:grpSpPr>
              <a:xfrm>
                <a:off x="4648200" y="1600200"/>
                <a:ext cx="4191000" cy="457200"/>
                <a:chOff x="3429000" y="1600200"/>
                <a:chExt cx="5181600" cy="457200"/>
              </a:xfrm>
              <a:solidFill>
                <a:schemeClr val="bg2">
                  <a:lumMod val="20000"/>
                  <a:lumOff val="80000"/>
                </a:schemeClr>
              </a:solidFill>
            </p:grpSpPr>
            <p:sp>
              <p:nvSpPr>
                <p:cNvPr id="7" name="Rectangle 6"/>
                <p:cNvSpPr/>
                <p:nvPr/>
              </p:nvSpPr>
              <p:spPr>
                <a:xfrm>
                  <a:off x="47244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3</a:t>
                  </a:r>
                  <a:r>
                    <a:rPr lang="en-US" baseline="30000" dirty="0" smtClean="0">
                      <a:solidFill>
                        <a:schemeClr val="bg1"/>
                      </a:solidFill>
                    </a:rPr>
                    <a:t>rd</a:t>
                  </a:r>
                  <a:r>
                    <a:rPr lang="en-US" dirty="0" smtClean="0">
                      <a:solidFill>
                        <a:schemeClr val="bg1"/>
                      </a:solidFill>
                    </a:rPr>
                    <a:t> Pass</a:t>
                  </a:r>
                  <a:endParaRPr lang="en-IN" dirty="0">
                    <a:solidFill>
                      <a:schemeClr val="bg1"/>
                    </a:solidFill>
                  </a:endParaRPr>
                </a:p>
              </p:txBody>
            </p:sp>
            <p:sp>
              <p:nvSpPr>
                <p:cNvPr id="8" name="Rectangle 7"/>
                <p:cNvSpPr/>
                <p:nvPr/>
              </p:nvSpPr>
              <p:spPr>
                <a:xfrm>
                  <a:off x="60198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2</a:t>
                  </a:r>
                  <a:r>
                    <a:rPr lang="en-US" baseline="30000" dirty="0" smtClean="0">
                      <a:solidFill>
                        <a:schemeClr val="bg1"/>
                      </a:solidFill>
                    </a:rPr>
                    <a:t>nd</a:t>
                  </a:r>
                  <a:r>
                    <a:rPr lang="en-US" dirty="0" smtClean="0">
                      <a:solidFill>
                        <a:schemeClr val="bg1"/>
                      </a:solidFill>
                    </a:rPr>
                    <a:t> Pass</a:t>
                  </a:r>
                  <a:endParaRPr lang="en-IN" dirty="0">
                    <a:solidFill>
                      <a:schemeClr val="bg1"/>
                    </a:solidFill>
                  </a:endParaRPr>
                </a:p>
              </p:txBody>
            </p:sp>
            <p:sp>
              <p:nvSpPr>
                <p:cNvPr id="9" name="Rectangle 8"/>
                <p:cNvSpPr/>
                <p:nvPr/>
              </p:nvSpPr>
              <p:spPr>
                <a:xfrm>
                  <a:off x="73152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1</a:t>
                  </a:r>
                  <a:r>
                    <a:rPr lang="en-US" baseline="30000" dirty="0" smtClean="0">
                      <a:solidFill>
                        <a:schemeClr val="bg1"/>
                      </a:solidFill>
                    </a:rPr>
                    <a:t>st</a:t>
                  </a:r>
                  <a:r>
                    <a:rPr lang="en-US" dirty="0" smtClean="0">
                      <a:solidFill>
                        <a:schemeClr val="bg1"/>
                      </a:solidFill>
                    </a:rPr>
                    <a:t> Pass</a:t>
                  </a:r>
                  <a:endParaRPr lang="en-IN" dirty="0">
                    <a:solidFill>
                      <a:schemeClr val="bg1"/>
                    </a:solidFill>
                  </a:endParaRPr>
                </a:p>
              </p:txBody>
            </p:sp>
            <p:sp>
              <p:nvSpPr>
                <p:cNvPr id="10" name="Rectangle 9"/>
                <p:cNvSpPr/>
                <p:nvPr/>
              </p:nvSpPr>
              <p:spPr>
                <a:xfrm>
                  <a:off x="34290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4</a:t>
                  </a:r>
                  <a:r>
                    <a:rPr lang="en-US" baseline="30000" dirty="0" smtClean="0">
                      <a:solidFill>
                        <a:schemeClr val="bg1"/>
                      </a:solidFill>
                    </a:rPr>
                    <a:t>th</a:t>
                  </a:r>
                  <a:r>
                    <a:rPr lang="en-US" dirty="0" smtClean="0">
                      <a:solidFill>
                        <a:schemeClr val="bg1"/>
                      </a:solidFill>
                    </a:rPr>
                    <a:t> Pass</a:t>
                  </a:r>
                  <a:endParaRPr lang="en-IN" dirty="0">
                    <a:solidFill>
                      <a:schemeClr val="bg1"/>
                    </a:solidFill>
                  </a:endParaRPr>
                </a:p>
              </p:txBody>
            </p:sp>
          </p:grpSp>
          <p:grpSp>
            <p:nvGrpSpPr>
              <p:cNvPr id="16" name="Group 9"/>
              <p:cNvGrpSpPr/>
              <p:nvPr/>
            </p:nvGrpSpPr>
            <p:grpSpPr>
              <a:xfrm>
                <a:off x="4648200" y="1143000"/>
                <a:ext cx="4191000" cy="457200"/>
                <a:chOff x="3429000" y="1600200"/>
                <a:chExt cx="5181600" cy="457200"/>
              </a:xfrm>
              <a:solidFill>
                <a:schemeClr val="bg2">
                  <a:lumMod val="20000"/>
                  <a:lumOff val="80000"/>
                </a:schemeClr>
              </a:solidFill>
            </p:grpSpPr>
            <p:sp>
              <p:nvSpPr>
                <p:cNvPr id="17" name="Rectangle 16"/>
                <p:cNvSpPr/>
                <p:nvPr/>
              </p:nvSpPr>
              <p:spPr>
                <a:xfrm>
                  <a:off x="47244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8 bits</a:t>
                  </a:r>
                  <a:endParaRPr lang="en-IN" dirty="0">
                    <a:solidFill>
                      <a:schemeClr val="bg1"/>
                    </a:solidFill>
                  </a:endParaRPr>
                </a:p>
              </p:txBody>
            </p:sp>
            <p:sp>
              <p:nvSpPr>
                <p:cNvPr id="18" name="Rectangle 17"/>
                <p:cNvSpPr/>
                <p:nvPr/>
              </p:nvSpPr>
              <p:spPr>
                <a:xfrm>
                  <a:off x="60198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8 bits</a:t>
                  </a:r>
                  <a:endParaRPr lang="en-IN" dirty="0">
                    <a:solidFill>
                      <a:schemeClr val="bg1"/>
                    </a:solidFill>
                  </a:endParaRPr>
                </a:p>
              </p:txBody>
            </p:sp>
            <p:sp>
              <p:nvSpPr>
                <p:cNvPr id="19" name="Rectangle 18"/>
                <p:cNvSpPr/>
                <p:nvPr/>
              </p:nvSpPr>
              <p:spPr>
                <a:xfrm>
                  <a:off x="73152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8 bits</a:t>
                  </a:r>
                  <a:endParaRPr lang="en-IN" dirty="0">
                    <a:solidFill>
                      <a:schemeClr val="bg1"/>
                    </a:solidFill>
                  </a:endParaRPr>
                </a:p>
              </p:txBody>
            </p:sp>
            <p:sp>
              <p:nvSpPr>
                <p:cNvPr id="20" name="Rectangle 19"/>
                <p:cNvSpPr/>
                <p:nvPr/>
              </p:nvSpPr>
              <p:spPr>
                <a:xfrm>
                  <a:off x="3429000" y="1600200"/>
                  <a:ext cx="12954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8 bits</a:t>
                  </a:r>
                  <a:endParaRPr lang="en-IN" dirty="0">
                    <a:solidFill>
                      <a:schemeClr val="bg1"/>
                    </a:solidFill>
                  </a:endParaRPr>
                </a:p>
              </p:txBody>
            </p:sp>
          </p:grpSp>
        </p:grpSp>
        <p:sp>
          <p:nvSpPr>
            <p:cNvPr id="22" name="TextBox 21"/>
            <p:cNvSpPr txBox="1"/>
            <p:nvPr/>
          </p:nvSpPr>
          <p:spPr>
            <a:xfrm>
              <a:off x="4648200" y="1535668"/>
              <a:ext cx="4191000" cy="369332"/>
            </a:xfrm>
            <a:prstGeom prst="rect">
              <a:avLst/>
            </a:prstGeom>
            <a:noFill/>
          </p:spPr>
          <p:txBody>
            <a:bodyPr wrap="square" rtlCol="0">
              <a:spAutoFit/>
            </a:bodyPr>
            <a:lstStyle/>
            <a:p>
              <a:pPr algn="ctr"/>
              <a:r>
                <a:rPr lang="en-US" dirty="0" smtClean="0"/>
                <a:t>32 bit Bin broken into 4 sub-bins of 8 bits</a:t>
              </a:r>
              <a:endParaRPr lang="en-IN" dirty="0"/>
            </a:p>
          </p:txBody>
        </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GPU / GPGPU / CUDA</a:t>
            </a:r>
            <a:endParaRPr lang="en-US" dirty="0"/>
          </a:p>
        </p:txBody>
      </p:sp>
      <p:sp>
        <p:nvSpPr>
          <p:cNvPr id="3" name="Content Placeholder 2"/>
          <p:cNvSpPr>
            <a:spLocks noGrp="1"/>
          </p:cNvSpPr>
          <p:nvPr>
            <p:ph idx="1"/>
          </p:nvPr>
        </p:nvSpPr>
        <p:spPr>
          <a:xfrm>
            <a:off x="457200" y="1371600"/>
            <a:ext cx="8229600" cy="3276600"/>
          </a:xfrm>
        </p:spPr>
        <p:txBody>
          <a:bodyPr>
            <a:normAutofit fontScale="85000" lnSpcReduction="20000"/>
          </a:bodyPr>
          <a:lstStyle/>
          <a:p>
            <a:r>
              <a:rPr lang="en-US" dirty="0" smtClean="0"/>
              <a:t>GPU</a:t>
            </a:r>
          </a:p>
          <a:p>
            <a:pPr lvl="1"/>
            <a:r>
              <a:rPr lang="en-US" sz="2400" dirty="0" smtClean="0"/>
              <a:t>Graphics Processing Unit</a:t>
            </a:r>
          </a:p>
          <a:p>
            <a:r>
              <a:rPr lang="en-US" dirty="0" smtClean="0"/>
              <a:t>GPGPU </a:t>
            </a:r>
          </a:p>
          <a:p>
            <a:pPr lvl="1"/>
            <a:r>
              <a:rPr lang="en-US" sz="2400" dirty="0" smtClean="0"/>
              <a:t>&lt; 2006: General computing on Graphics Processing Unit</a:t>
            </a:r>
          </a:p>
          <a:p>
            <a:pPr lvl="1"/>
            <a:r>
              <a:rPr lang="en-US" sz="2400" dirty="0" smtClean="0"/>
              <a:t>&gt; 2006: Graphics computing on General Purpose Unit</a:t>
            </a:r>
          </a:p>
          <a:p>
            <a:r>
              <a:rPr lang="en-US" dirty="0" smtClean="0"/>
              <a:t>CUDA </a:t>
            </a:r>
          </a:p>
          <a:p>
            <a:pPr lvl="1"/>
            <a:r>
              <a:rPr lang="en-US" dirty="0" smtClean="0"/>
              <a:t>a hardware architecture</a:t>
            </a:r>
          </a:p>
          <a:p>
            <a:pPr lvl="1"/>
            <a:r>
              <a:rPr lang="en-US" dirty="0" smtClean="0"/>
              <a:t>a software architecture</a:t>
            </a:r>
          </a:p>
          <a:p>
            <a:pPr lvl="1"/>
            <a:r>
              <a:rPr lang="en-US" dirty="0" smtClean="0"/>
              <a:t>an API to program the GPU</a:t>
            </a:r>
          </a:p>
        </p:txBody>
      </p:sp>
      <p:pic>
        <p:nvPicPr>
          <p:cNvPr id="1026" name="Picture 2" descr="C:\Users\skp\Desktop\skpMSPres\jpgs\nvgpus.jpg"/>
          <p:cNvPicPr>
            <a:picLocks noChangeAspect="1" noChangeArrowheads="1"/>
          </p:cNvPicPr>
          <p:nvPr/>
        </p:nvPicPr>
        <p:blipFill>
          <a:blip r:embed="rId3"/>
          <a:srcRect/>
          <a:stretch>
            <a:fillRect/>
          </a:stretch>
        </p:blipFill>
        <p:spPr bwMode="auto">
          <a:xfrm>
            <a:off x="457200" y="4648200"/>
            <a:ext cx="8153400" cy="2100975"/>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Two Step Scatter</a:t>
            </a:r>
            <a:endParaRPr lang="en-US" dirty="0"/>
          </a:p>
        </p:txBody>
      </p:sp>
      <p:sp>
        <p:nvSpPr>
          <p:cNvPr id="3" name="Content Placeholder 2"/>
          <p:cNvSpPr>
            <a:spLocks noGrp="1"/>
          </p:cNvSpPr>
          <p:nvPr>
            <p:ph idx="1"/>
          </p:nvPr>
        </p:nvSpPr>
        <p:spPr>
          <a:xfrm>
            <a:off x="457200" y="5105400"/>
            <a:ext cx="8229600" cy="1325563"/>
          </a:xfrm>
        </p:spPr>
        <p:txBody>
          <a:bodyPr>
            <a:normAutofit fontScale="55000" lnSpcReduction="20000"/>
          </a:bodyPr>
          <a:lstStyle/>
          <a:p>
            <a:r>
              <a:rPr lang="en-US" dirty="0" smtClean="0"/>
              <a:t>‘Locality of reference’ results in efficient two step scatter</a:t>
            </a:r>
          </a:p>
          <a:p>
            <a:r>
              <a:rPr lang="en-US" dirty="0" smtClean="0"/>
              <a:t>We first scatter the elements assigned to a block locally which results in arrangement of elements with same category close by</a:t>
            </a:r>
          </a:p>
          <a:p>
            <a:r>
              <a:rPr lang="en-US" dirty="0" smtClean="0"/>
              <a:t>Rearrangement of data above results in coalesced writes when Global scatter is performed</a:t>
            </a:r>
            <a:endParaRPr lang="en-US" dirty="0"/>
          </a:p>
        </p:txBody>
      </p:sp>
      <p:graphicFrame>
        <p:nvGraphicFramePr>
          <p:cNvPr id="5" name="Chart 4"/>
          <p:cNvGraphicFramePr/>
          <p:nvPr/>
        </p:nvGraphicFramePr>
        <p:xfrm>
          <a:off x="4191000" y="1371600"/>
          <a:ext cx="46482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p:cNvSpPr/>
          <p:nvPr/>
        </p:nvSpPr>
        <p:spPr>
          <a:xfrm>
            <a:off x="381000" y="1447800"/>
            <a:ext cx="457200" cy="4572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38200" y="1447800"/>
            <a:ext cx="838200" cy="4572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76400" y="14478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t>Block Data</a:t>
            </a:r>
            <a:endParaRPr lang="en-US" sz="1500" b="1" dirty="0"/>
          </a:p>
        </p:txBody>
      </p:sp>
      <p:sp>
        <p:nvSpPr>
          <p:cNvPr id="34" name="Rectangle 33"/>
          <p:cNvSpPr/>
          <p:nvPr/>
        </p:nvSpPr>
        <p:spPr>
          <a:xfrm>
            <a:off x="2743200" y="1447800"/>
            <a:ext cx="838200" cy="4572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581400" y="1447800"/>
            <a:ext cx="457200" cy="4572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81000" y="2667000"/>
            <a:ext cx="457200" cy="4572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38200" y="2667000"/>
            <a:ext cx="838200" cy="4572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676400" y="26670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Local Split</a:t>
            </a:r>
            <a:endParaRPr lang="en-US" sz="1600" b="1" dirty="0"/>
          </a:p>
        </p:txBody>
      </p:sp>
      <p:sp>
        <p:nvSpPr>
          <p:cNvPr id="39" name="Rectangle 38"/>
          <p:cNvSpPr/>
          <p:nvPr/>
        </p:nvSpPr>
        <p:spPr>
          <a:xfrm>
            <a:off x="2743200" y="2667000"/>
            <a:ext cx="838200" cy="4572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81400" y="2667000"/>
            <a:ext cx="457200" cy="4572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81000" y="3733800"/>
            <a:ext cx="3657600" cy="457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Final Copy – Global Scatter</a:t>
            </a:r>
            <a:endParaRPr lang="en-US" dirty="0"/>
          </a:p>
        </p:txBody>
      </p:sp>
      <p:cxnSp>
        <p:nvCxnSpPr>
          <p:cNvPr id="48" name="Straight Arrow Connector 47"/>
          <p:cNvCxnSpPr/>
          <p:nvPr/>
        </p:nvCxnSpPr>
        <p:spPr>
          <a:xfrm>
            <a:off x="838200" y="19050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flipV="1">
            <a:off x="838200" y="19050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743200" y="19050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0800000" flipV="1">
            <a:off x="2743200" y="19050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295400" y="2286000"/>
            <a:ext cx="762000"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2361406" y="2285206"/>
            <a:ext cx="762000"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1866900" y="1943100"/>
            <a:ext cx="7620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2019300" y="2019300"/>
            <a:ext cx="7620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1981200" y="2286000"/>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1485900" y="2171700"/>
            <a:ext cx="7620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38" idx="0"/>
          </p:cNvCxnSpPr>
          <p:nvPr/>
        </p:nvCxnSpPr>
        <p:spPr>
          <a:xfrm rot="16200000" flipH="1">
            <a:off x="1638300" y="2095500"/>
            <a:ext cx="7620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Down Arrow 71"/>
          <p:cNvSpPr/>
          <p:nvPr/>
        </p:nvSpPr>
        <p:spPr>
          <a:xfrm rot="2786338">
            <a:off x="1402876" y="3051685"/>
            <a:ext cx="108953" cy="76091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own Arrow 72"/>
          <p:cNvSpPr/>
          <p:nvPr/>
        </p:nvSpPr>
        <p:spPr>
          <a:xfrm rot="19034598">
            <a:off x="2703923" y="3086043"/>
            <a:ext cx="120335" cy="70625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own Arrow 73"/>
          <p:cNvSpPr/>
          <p:nvPr/>
        </p:nvSpPr>
        <p:spPr>
          <a:xfrm rot="2786338">
            <a:off x="2011359" y="3045402"/>
            <a:ext cx="108953" cy="76091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wn Arrow 75"/>
          <p:cNvSpPr/>
          <p:nvPr/>
        </p:nvSpPr>
        <p:spPr>
          <a:xfrm rot="19034598">
            <a:off x="2128742" y="3071202"/>
            <a:ext cx="120335" cy="70625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Split Results : </a:t>
            </a:r>
            <a:r>
              <a:rPr lang="en-US" dirty="0" err="1" smtClean="0"/>
              <a:t>splitBasic</a:t>
            </a:r>
            <a:r>
              <a:rPr lang="en-US" dirty="0" smtClean="0"/>
              <a:t>()</a:t>
            </a:r>
            <a:endParaRPr lang="en-US" dirty="0"/>
          </a:p>
        </p:txBody>
      </p:sp>
      <p:graphicFrame>
        <p:nvGraphicFramePr>
          <p:cNvPr id="4" name="Content Placeholder 3"/>
          <p:cNvGraphicFramePr>
            <a:graphicFrameLocks noGrp="1"/>
          </p:cNvGraphicFramePr>
          <p:nvPr>
            <p:ph idx="1"/>
          </p:nvPr>
        </p:nvGraphicFramePr>
        <p:xfrm>
          <a:off x="381000" y="1447800"/>
          <a:ext cx="8382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09600" y="5105400"/>
            <a:ext cx="8001000" cy="1477328"/>
          </a:xfrm>
          <a:prstGeom prst="rect">
            <a:avLst/>
          </a:prstGeom>
          <a:noFill/>
        </p:spPr>
        <p:txBody>
          <a:bodyPr wrap="square" rtlCol="0">
            <a:spAutoFit/>
          </a:bodyPr>
          <a:lstStyle/>
          <a:p>
            <a:pPr>
              <a:buFontTx/>
              <a:buChar char="-"/>
            </a:pPr>
            <a:r>
              <a:rPr lang="en-US" dirty="0" smtClean="0"/>
              <a:t>Low number of bins result in higher shared memory atomic clashes. </a:t>
            </a:r>
          </a:p>
          <a:p>
            <a:pPr>
              <a:buFontTx/>
              <a:buChar char="-"/>
            </a:pPr>
            <a:endParaRPr lang="en-US" dirty="0" smtClean="0"/>
          </a:p>
          <a:p>
            <a:pPr>
              <a:buFontTx/>
              <a:buChar char="-"/>
            </a:pPr>
            <a:r>
              <a:rPr lang="en-US" dirty="0" smtClean="0"/>
              <a:t> High number of bins (512, 1K) do not perform well as the shared memory </a:t>
            </a:r>
          </a:p>
          <a:p>
            <a:pPr>
              <a:buFontTx/>
              <a:buChar char="-"/>
            </a:pPr>
            <a:endParaRPr lang="en-US" dirty="0" smtClean="0"/>
          </a:p>
          <a:p>
            <a:pPr>
              <a:buFontTx/>
              <a:buChar char="-"/>
            </a:pPr>
            <a:r>
              <a:rPr lang="en-US" dirty="0" smtClean="0"/>
              <a:t> 256 bins (8 bits) makes a good candidate for iterative application of basic split</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SplitSort</a:t>
            </a:r>
            <a:r>
              <a:rPr lang="en-US" dirty="0" smtClean="0"/>
              <a:t> : Sort Using Splits</a:t>
            </a:r>
            <a:endParaRPr lang="en-US" dirty="0"/>
          </a:p>
        </p:txBody>
      </p:sp>
      <p:sp>
        <p:nvSpPr>
          <p:cNvPr id="3" name="Content Placeholder 2"/>
          <p:cNvSpPr>
            <a:spLocks noGrp="1"/>
          </p:cNvSpPr>
          <p:nvPr>
            <p:ph idx="1"/>
          </p:nvPr>
        </p:nvSpPr>
        <p:spPr>
          <a:xfrm>
            <a:off x="457200" y="1371600"/>
            <a:ext cx="8229600" cy="5257800"/>
          </a:xfrm>
        </p:spPr>
        <p:txBody>
          <a:bodyPr>
            <a:normAutofit fontScale="40000" lnSpcReduction="20000"/>
          </a:bodyPr>
          <a:lstStyle/>
          <a:p>
            <a:pPr>
              <a:buNone/>
            </a:pPr>
            <a:r>
              <a:rPr lang="en-US" sz="4500" dirty="0" smtClean="0"/>
              <a:t>Sort ( </a:t>
            </a:r>
            <a:r>
              <a:rPr lang="en-US" sz="4500" dirty="0" err="1" smtClean="0"/>
              <a:t>inputList</a:t>
            </a:r>
            <a:r>
              <a:rPr lang="en-US" sz="4500" dirty="0" smtClean="0"/>
              <a:t>[], </a:t>
            </a:r>
            <a:r>
              <a:rPr lang="en-US" sz="4500" dirty="0" err="1" smtClean="0"/>
              <a:t>numBits</a:t>
            </a:r>
            <a:r>
              <a:rPr lang="en-US" sz="4500" dirty="0" smtClean="0"/>
              <a:t>, </a:t>
            </a:r>
            <a:r>
              <a:rPr lang="en-US" sz="4500" dirty="0" err="1" smtClean="0"/>
              <a:t>startBit</a:t>
            </a:r>
            <a:r>
              <a:rPr lang="en-US" sz="4500" dirty="0" smtClean="0"/>
              <a:t> )</a:t>
            </a:r>
          </a:p>
          <a:p>
            <a:pPr>
              <a:buNone/>
            </a:pPr>
            <a:r>
              <a:rPr lang="en-US" sz="4500" dirty="0" smtClean="0"/>
              <a:t>{</a:t>
            </a:r>
          </a:p>
          <a:p>
            <a:pPr>
              <a:buNone/>
            </a:pPr>
            <a:r>
              <a:rPr lang="en-US" sz="4500" dirty="0" smtClean="0"/>
              <a:t>	</a:t>
            </a:r>
            <a:r>
              <a:rPr lang="en-US" sz="4500" dirty="0" err="1" smtClean="0"/>
              <a:t>nPasses</a:t>
            </a:r>
            <a:r>
              <a:rPr lang="en-US" sz="4500" dirty="0" smtClean="0"/>
              <a:t> = </a:t>
            </a:r>
            <a:r>
              <a:rPr lang="en-US" sz="4500" dirty="0" err="1" smtClean="0"/>
              <a:t>numBits</a:t>
            </a:r>
            <a:r>
              <a:rPr lang="en-US" sz="4500" dirty="0" smtClean="0"/>
              <a:t> / MAX_NUMBITS</a:t>
            </a:r>
          </a:p>
          <a:p>
            <a:pPr>
              <a:buNone/>
            </a:pPr>
            <a:r>
              <a:rPr lang="en-US" sz="4500" dirty="0" smtClean="0"/>
              <a:t>	If ( </a:t>
            </a:r>
            <a:r>
              <a:rPr lang="en-US" sz="4500" dirty="0" err="1" smtClean="0"/>
              <a:t>nPasses</a:t>
            </a:r>
            <a:r>
              <a:rPr lang="en-US" sz="4500" dirty="0" smtClean="0"/>
              <a:t> * MAX_NUMBITS &lt; </a:t>
            </a:r>
            <a:r>
              <a:rPr lang="en-US" sz="4500" dirty="0" err="1" smtClean="0"/>
              <a:t>numBits</a:t>
            </a:r>
            <a:r>
              <a:rPr lang="en-US" sz="4500" dirty="0" smtClean="0"/>
              <a:t> )</a:t>
            </a:r>
          </a:p>
          <a:p>
            <a:pPr>
              <a:buNone/>
            </a:pPr>
            <a:r>
              <a:rPr lang="en-US" sz="4500" dirty="0" smtClean="0"/>
              <a:t>		</a:t>
            </a:r>
            <a:r>
              <a:rPr lang="en-US" sz="4500" dirty="0" err="1" smtClean="0"/>
              <a:t>nPasses</a:t>
            </a:r>
            <a:r>
              <a:rPr lang="en-US" sz="4500" dirty="0" smtClean="0"/>
              <a:t>++</a:t>
            </a:r>
          </a:p>
          <a:p>
            <a:pPr>
              <a:buNone/>
            </a:pPr>
            <a:r>
              <a:rPr lang="en-US" sz="4500" dirty="0" smtClean="0"/>
              <a:t>	</a:t>
            </a:r>
            <a:r>
              <a:rPr lang="en-US" sz="4500" dirty="0" err="1" smtClean="0"/>
              <a:t>firstPass</a:t>
            </a:r>
            <a:r>
              <a:rPr lang="en-US" sz="4500" dirty="0" smtClean="0"/>
              <a:t> = 1</a:t>
            </a:r>
          </a:p>
          <a:p>
            <a:pPr>
              <a:buNone/>
            </a:pPr>
            <a:r>
              <a:rPr lang="en-US" sz="4500" dirty="0" smtClean="0"/>
              <a:t>	for </a:t>
            </a:r>
            <a:r>
              <a:rPr lang="en-US" sz="4500" dirty="0" err="1" smtClean="0"/>
              <a:t>i</a:t>
            </a:r>
            <a:r>
              <a:rPr lang="en-US" sz="4500" dirty="0" smtClean="0"/>
              <a:t> = 1 to </a:t>
            </a:r>
            <a:r>
              <a:rPr lang="en-US" sz="4500" dirty="0" err="1" smtClean="0"/>
              <a:t>nPasses</a:t>
            </a:r>
            <a:r>
              <a:rPr lang="en-US" sz="4500" dirty="0" smtClean="0"/>
              <a:t> {</a:t>
            </a:r>
          </a:p>
          <a:p>
            <a:pPr>
              <a:buNone/>
            </a:pPr>
            <a:r>
              <a:rPr lang="en-US" sz="4500" dirty="0" smtClean="0"/>
              <a:t>		if ( </a:t>
            </a:r>
            <a:r>
              <a:rPr lang="en-US" sz="4500" dirty="0" err="1" smtClean="0"/>
              <a:t>numBits</a:t>
            </a:r>
            <a:r>
              <a:rPr lang="en-US" sz="4500" dirty="0" smtClean="0"/>
              <a:t> &gt;= MAX_NUMBITS)</a:t>
            </a:r>
          </a:p>
          <a:p>
            <a:pPr>
              <a:buNone/>
            </a:pPr>
            <a:r>
              <a:rPr lang="en-US" sz="4500" dirty="0" smtClean="0"/>
              <a:t>			</a:t>
            </a:r>
            <a:r>
              <a:rPr lang="en-US" sz="4500" dirty="0" err="1" smtClean="0"/>
              <a:t>nBits</a:t>
            </a:r>
            <a:r>
              <a:rPr lang="en-US" sz="4500" dirty="0" smtClean="0"/>
              <a:t> = MAX_NUMBITS</a:t>
            </a:r>
          </a:p>
          <a:p>
            <a:pPr>
              <a:buNone/>
            </a:pPr>
            <a:r>
              <a:rPr lang="en-US" sz="4500" dirty="0" smtClean="0"/>
              <a:t>		else</a:t>
            </a:r>
          </a:p>
          <a:p>
            <a:pPr>
              <a:buNone/>
            </a:pPr>
            <a:r>
              <a:rPr lang="en-US" sz="4500" dirty="0" smtClean="0"/>
              <a:t>			</a:t>
            </a:r>
            <a:r>
              <a:rPr lang="en-US" sz="4500" dirty="0" err="1" smtClean="0"/>
              <a:t>nBits</a:t>
            </a:r>
            <a:r>
              <a:rPr lang="en-US" sz="4500" dirty="0" smtClean="0"/>
              <a:t> = </a:t>
            </a:r>
            <a:r>
              <a:rPr lang="en-US" sz="4500" dirty="0" err="1" smtClean="0"/>
              <a:t>numBits</a:t>
            </a:r>
            <a:endParaRPr lang="en-US" sz="4500" dirty="0" smtClean="0"/>
          </a:p>
          <a:p>
            <a:pPr>
              <a:buNone/>
            </a:pPr>
            <a:r>
              <a:rPr lang="en-US" sz="4500" dirty="0" smtClean="0"/>
              <a:t>		</a:t>
            </a:r>
            <a:r>
              <a:rPr lang="en-US" sz="4500" dirty="0" err="1" smtClean="0"/>
              <a:t>startBit</a:t>
            </a:r>
            <a:r>
              <a:rPr lang="en-US" sz="4500" dirty="0" smtClean="0"/>
              <a:t> = MAX_NUMBITS * (i-1) + </a:t>
            </a:r>
            <a:r>
              <a:rPr lang="en-US" sz="4500" dirty="0" err="1" smtClean="0"/>
              <a:t>startBit</a:t>
            </a:r>
            <a:endParaRPr lang="en-US" sz="4500" dirty="0" smtClean="0"/>
          </a:p>
          <a:p>
            <a:pPr>
              <a:buNone/>
            </a:pPr>
            <a:r>
              <a:rPr lang="en-US" sz="4500" dirty="0" smtClean="0"/>
              <a:t>		split8 ( </a:t>
            </a:r>
            <a:r>
              <a:rPr lang="en-US" sz="4500" dirty="0" err="1" smtClean="0"/>
              <a:t>inputList</a:t>
            </a:r>
            <a:r>
              <a:rPr lang="en-US" sz="4500" dirty="0" smtClean="0"/>
              <a:t>, </a:t>
            </a:r>
            <a:r>
              <a:rPr lang="en-US" sz="4500" dirty="0" err="1" smtClean="0"/>
              <a:t>firstPass</a:t>
            </a:r>
            <a:r>
              <a:rPr lang="en-US" sz="4500" dirty="0" smtClean="0"/>
              <a:t>, </a:t>
            </a:r>
            <a:r>
              <a:rPr lang="en-US" sz="4500" dirty="0" err="1" smtClean="0"/>
              <a:t>nBits</a:t>
            </a:r>
            <a:r>
              <a:rPr lang="en-US" sz="4500" dirty="0" smtClean="0"/>
              <a:t>, </a:t>
            </a:r>
            <a:r>
              <a:rPr lang="en-US" sz="4500" dirty="0" err="1" smtClean="0"/>
              <a:t>startBit</a:t>
            </a:r>
            <a:r>
              <a:rPr lang="en-US" sz="4500" dirty="0" smtClean="0"/>
              <a:t> )</a:t>
            </a:r>
          </a:p>
          <a:p>
            <a:pPr>
              <a:buNone/>
            </a:pPr>
            <a:r>
              <a:rPr lang="en-US" sz="4500" dirty="0" smtClean="0"/>
              <a:t>		</a:t>
            </a:r>
            <a:r>
              <a:rPr lang="en-US" sz="4500" dirty="0" err="1" smtClean="0"/>
              <a:t>numBits</a:t>
            </a:r>
            <a:r>
              <a:rPr lang="en-US" sz="4500" dirty="0" smtClean="0"/>
              <a:t> = </a:t>
            </a:r>
            <a:r>
              <a:rPr lang="en-US" sz="4500" dirty="0" err="1" smtClean="0"/>
              <a:t>numBits</a:t>
            </a:r>
            <a:r>
              <a:rPr lang="en-US" sz="4500" dirty="0" smtClean="0"/>
              <a:t> - MAX_NUMBITS</a:t>
            </a:r>
          </a:p>
          <a:p>
            <a:pPr>
              <a:buNone/>
            </a:pPr>
            <a:r>
              <a:rPr lang="en-US" sz="4500" dirty="0" smtClean="0"/>
              <a:t>		</a:t>
            </a:r>
            <a:r>
              <a:rPr lang="en-US" sz="4500" dirty="0" err="1" smtClean="0"/>
              <a:t>firstPass</a:t>
            </a:r>
            <a:r>
              <a:rPr lang="en-US" sz="4500" dirty="0" smtClean="0"/>
              <a:t> = 0			 [First pass can use non-stable split]</a:t>
            </a:r>
          </a:p>
          <a:p>
            <a:pPr>
              <a:buNone/>
            </a:pPr>
            <a:r>
              <a:rPr lang="en-US" sz="4500" dirty="0" smtClean="0"/>
              <a:t>	}</a:t>
            </a:r>
          </a:p>
          <a:p>
            <a:pPr>
              <a:buNone/>
            </a:pPr>
            <a:r>
              <a:rPr lang="en-US" sz="4500" dirty="0" smtClean="0"/>
              <a:t>}</a:t>
            </a:r>
          </a:p>
          <a:p>
            <a:pPr>
              <a:buNone/>
            </a:pPr>
            <a:endParaRPr lang="en-US" dirty="0" smtClean="0"/>
          </a:p>
          <a:p>
            <a:pPr>
              <a:buNone/>
            </a:pPr>
            <a:r>
              <a:rPr lang="en-US" sz="4500" b="1" dirty="0" smtClean="0"/>
              <a:t>- Repeated application of split8(), iterative split, is used to sort to high number of bits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Split Results : Billions of Bins</a:t>
            </a:r>
            <a:endParaRPr lang="en-US" dirty="0"/>
          </a:p>
        </p:txBody>
      </p:sp>
      <p:graphicFrame>
        <p:nvGraphicFramePr>
          <p:cNvPr id="5" name="Chart 4"/>
          <p:cNvGraphicFramePr/>
          <p:nvPr/>
        </p:nvGraphicFramePr>
        <p:xfrm>
          <a:off x="457200" y="1524000"/>
          <a:ext cx="81534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Split Results : </a:t>
            </a:r>
            <a:r>
              <a:rPr lang="en-US" dirty="0" err="1" smtClean="0"/>
              <a:t>Key+Index</a:t>
            </a:r>
            <a:endParaRPr lang="en-US" dirty="0"/>
          </a:p>
        </p:txBody>
      </p:sp>
      <p:sp>
        <p:nvSpPr>
          <p:cNvPr id="3" name="Content Placeholder 2"/>
          <p:cNvSpPr>
            <a:spLocks noGrp="1"/>
          </p:cNvSpPr>
          <p:nvPr>
            <p:ph idx="1"/>
          </p:nvPr>
        </p:nvSpPr>
        <p:spPr>
          <a:xfrm>
            <a:off x="457200" y="6172200"/>
            <a:ext cx="8229600" cy="487363"/>
          </a:xfrm>
        </p:spPr>
        <p:txBody>
          <a:bodyPr>
            <a:noAutofit/>
          </a:bodyPr>
          <a:lstStyle/>
          <a:p>
            <a:r>
              <a:rPr lang="en-US" sz="1600" b="1" dirty="0" smtClean="0"/>
              <a:t>Split performed on various combination of </a:t>
            </a:r>
            <a:r>
              <a:rPr lang="en-US" sz="1600" b="1" dirty="0" err="1" smtClean="0"/>
              <a:t>Key+Value</a:t>
            </a:r>
            <a:r>
              <a:rPr lang="en-US" sz="1600" b="1" dirty="0" smtClean="0"/>
              <a:t> in number of bits (on X-Axis)</a:t>
            </a:r>
            <a:endParaRPr lang="en-US" sz="1600" b="1" dirty="0"/>
          </a:p>
        </p:txBody>
      </p:sp>
      <p:graphicFrame>
        <p:nvGraphicFramePr>
          <p:cNvPr id="4" name="Chart 3"/>
          <p:cNvGraphicFramePr/>
          <p:nvPr/>
        </p:nvGraphicFramePr>
        <p:xfrm>
          <a:off x="533400" y="1219200"/>
          <a:ext cx="80772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600" dirty="0" smtClean="0"/>
              <a:t>Sort Results : 1M to 128M : 32bit to 128bit</a:t>
            </a:r>
            <a:endParaRPr lang="en-US" sz="3600" dirty="0"/>
          </a:p>
        </p:txBody>
      </p:sp>
      <p:graphicFrame>
        <p:nvGraphicFramePr>
          <p:cNvPr id="4" name="Chart 3"/>
          <p:cNvGraphicFramePr/>
          <p:nvPr/>
        </p:nvGraphicFramePr>
        <p:xfrm>
          <a:off x="685800" y="1828800"/>
          <a:ext cx="77724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Sort Results : Comparison I</a:t>
            </a:r>
            <a:endParaRPr lang="en-US" dirty="0"/>
          </a:p>
        </p:txBody>
      </p:sp>
      <p:graphicFrame>
        <p:nvGraphicFramePr>
          <p:cNvPr id="4" name="Chart 3"/>
          <p:cNvGraphicFramePr/>
          <p:nvPr/>
        </p:nvGraphicFramePr>
        <p:xfrm>
          <a:off x="457200" y="1371600"/>
          <a:ext cx="81534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Sort Results : Comparison II</a:t>
            </a:r>
            <a:endParaRPr lang="en-US" dirty="0"/>
          </a:p>
        </p:txBody>
      </p:sp>
      <p:graphicFrame>
        <p:nvGraphicFramePr>
          <p:cNvPr id="5" name="Chart 4"/>
          <p:cNvGraphicFramePr/>
          <p:nvPr/>
        </p:nvGraphicFramePr>
        <p:xfrm>
          <a:off x="457200" y="838200"/>
          <a:ext cx="8153400" cy="6019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Efficient Split/Gather - I</a:t>
            </a:r>
            <a:endParaRPr lang="en-US" dirty="0"/>
          </a:p>
        </p:txBody>
      </p:sp>
      <p:sp>
        <p:nvSpPr>
          <p:cNvPr id="125" name="Rectangle 124"/>
          <p:cNvSpPr/>
          <p:nvPr/>
        </p:nvSpPr>
        <p:spPr>
          <a:xfrm>
            <a:off x="1143000" y="6125308"/>
            <a:ext cx="7772400" cy="381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143000" y="3276600"/>
            <a:ext cx="7772400" cy="381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114300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0</a:t>
            </a:r>
            <a:endParaRPr lang="en-US" sz="2400" baseline="-25000" dirty="0">
              <a:solidFill>
                <a:schemeClr val="tx1"/>
              </a:solidFill>
            </a:endParaRPr>
          </a:p>
        </p:txBody>
      </p:sp>
      <p:sp>
        <p:nvSpPr>
          <p:cNvPr id="128" name="Rectangle 127"/>
          <p:cNvSpPr/>
          <p:nvPr/>
        </p:nvSpPr>
        <p:spPr>
          <a:xfrm>
            <a:off x="166116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a:solidFill>
                  <a:schemeClr val="tx1"/>
                </a:solidFill>
              </a:rPr>
              <a:t>1</a:t>
            </a:r>
            <a:endParaRPr lang="en-US" sz="2400" baseline="-25000" dirty="0" smtClean="0">
              <a:solidFill>
                <a:schemeClr val="tx1"/>
              </a:solidFill>
            </a:endParaRPr>
          </a:p>
        </p:txBody>
      </p:sp>
      <p:sp>
        <p:nvSpPr>
          <p:cNvPr id="129" name="Rectangle 128"/>
          <p:cNvSpPr/>
          <p:nvPr/>
        </p:nvSpPr>
        <p:spPr>
          <a:xfrm>
            <a:off x="217932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a:solidFill>
                  <a:schemeClr val="tx1"/>
                </a:solidFill>
              </a:rPr>
              <a:t>2</a:t>
            </a:r>
            <a:endParaRPr lang="en-US" sz="2400" baseline="-25000" dirty="0" smtClean="0">
              <a:solidFill>
                <a:schemeClr val="tx1"/>
              </a:solidFill>
            </a:endParaRPr>
          </a:p>
        </p:txBody>
      </p:sp>
      <p:sp>
        <p:nvSpPr>
          <p:cNvPr id="130" name="Rectangle 129"/>
          <p:cNvSpPr/>
          <p:nvPr/>
        </p:nvSpPr>
        <p:spPr>
          <a:xfrm>
            <a:off x="269748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3</a:t>
            </a:r>
            <a:endParaRPr lang="en-US" sz="2400" dirty="0">
              <a:solidFill>
                <a:schemeClr val="tx1"/>
              </a:solidFill>
            </a:endParaRPr>
          </a:p>
        </p:txBody>
      </p:sp>
      <p:sp>
        <p:nvSpPr>
          <p:cNvPr id="131" name="Rectangle 130"/>
          <p:cNvSpPr/>
          <p:nvPr/>
        </p:nvSpPr>
        <p:spPr>
          <a:xfrm>
            <a:off x="321564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4</a:t>
            </a:r>
          </a:p>
        </p:txBody>
      </p:sp>
      <p:sp>
        <p:nvSpPr>
          <p:cNvPr id="132" name="Rectangle 131"/>
          <p:cNvSpPr/>
          <p:nvPr/>
        </p:nvSpPr>
        <p:spPr>
          <a:xfrm>
            <a:off x="373380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a:solidFill>
                  <a:schemeClr val="tx1"/>
                </a:solidFill>
              </a:rPr>
              <a:t>5</a:t>
            </a:r>
            <a:endParaRPr lang="en-US" sz="2400" baseline="-25000" dirty="0" smtClean="0">
              <a:solidFill>
                <a:schemeClr val="tx1"/>
              </a:solidFill>
            </a:endParaRPr>
          </a:p>
        </p:txBody>
      </p:sp>
      <p:sp>
        <p:nvSpPr>
          <p:cNvPr id="133" name="Rectangle 132"/>
          <p:cNvSpPr/>
          <p:nvPr/>
        </p:nvSpPr>
        <p:spPr>
          <a:xfrm>
            <a:off x="425196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a:solidFill>
                  <a:schemeClr val="tx1"/>
                </a:solidFill>
              </a:rPr>
              <a:t>6</a:t>
            </a:r>
            <a:endParaRPr lang="en-US" sz="2400" baseline="-25000" dirty="0" smtClean="0">
              <a:solidFill>
                <a:schemeClr val="tx1"/>
              </a:solidFill>
            </a:endParaRPr>
          </a:p>
        </p:txBody>
      </p:sp>
      <p:sp>
        <p:nvSpPr>
          <p:cNvPr id="134" name="Rectangle 133"/>
          <p:cNvSpPr/>
          <p:nvPr/>
        </p:nvSpPr>
        <p:spPr>
          <a:xfrm>
            <a:off x="477012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a:solidFill>
                  <a:schemeClr val="tx1"/>
                </a:solidFill>
              </a:rPr>
              <a:t>7</a:t>
            </a:r>
            <a:endParaRPr lang="en-US" sz="2400" baseline="-25000" dirty="0" smtClean="0">
              <a:solidFill>
                <a:schemeClr val="tx1"/>
              </a:solidFill>
            </a:endParaRPr>
          </a:p>
        </p:txBody>
      </p:sp>
      <p:sp>
        <p:nvSpPr>
          <p:cNvPr id="135" name="Rectangle 134"/>
          <p:cNvSpPr/>
          <p:nvPr/>
        </p:nvSpPr>
        <p:spPr>
          <a:xfrm>
            <a:off x="528828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a:solidFill>
                  <a:schemeClr val="tx1"/>
                </a:solidFill>
              </a:rPr>
              <a:t>8</a:t>
            </a:r>
            <a:endParaRPr lang="en-US" sz="2400" baseline="-25000" dirty="0" smtClean="0">
              <a:solidFill>
                <a:schemeClr val="tx1"/>
              </a:solidFill>
            </a:endParaRPr>
          </a:p>
        </p:txBody>
      </p:sp>
      <p:sp>
        <p:nvSpPr>
          <p:cNvPr id="136" name="Rectangle 135"/>
          <p:cNvSpPr/>
          <p:nvPr/>
        </p:nvSpPr>
        <p:spPr>
          <a:xfrm>
            <a:off x="580644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9</a:t>
            </a:r>
          </a:p>
        </p:txBody>
      </p:sp>
      <p:sp>
        <p:nvSpPr>
          <p:cNvPr id="137" name="Rectangle 136"/>
          <p:cNvSpPr/>
          <p:nvPr/>
        </p:nvSpPr>
        <p:spPr>
          <a:xfrm>
            <a:off x="632460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10</a:t>
            </a:r>
          </a:p>
        </p:txBody>
      </p:sp>
      <p:sp>
        <p:nvSpPr>
          <p:cNvPr id="138" name="Rectangle 137"/>
          <p:cNvSpPr/>
          <p:nvPr/>
        </p:nvSpPr>
        <p:spPr>
          <a:xfrm>
            <a:off x="684276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11</a:t>
            </a:r>
          </a:p>
        </p:txBody>
      </p:sp>
      <p:sp>
        <p:nvSpPr>
          <p:cNvPr id="139" name="Rectangle 138"/>
          <p:cNvSpPr/>
          <p:nvPr/>
        </p:nvSpPr>
        <p:spPr>
          <a:xfrm>
            <a:off x="736092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12</a:t>
            </a:r>
          </a:p>
        </p:txBody>
      </p:sp>
      <p:sp>
        <p:nvSpPr>
          <p:cNvPr id="140" name="Rectangle 139"/>
          <p:cNvSpPr/>
          <p:nvPr/>
        </p:nvSpPr>
        <p:spPr>
          <a:xfrm>
            <a:off x="787908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13</a:t>
            </a:r>
          </a:p>
        </p:txBody>
      </p:sp>
      <p:sp>
        <p:nvSpPr>
          <p:cNvPr id="141" name="Rectangle 140"/>
          <p:cNvSpPr/>
          <p:nvPr/>
        </p:nvSpPr>
        <p:spPr>
          <a:xfrm>
            <a:off x="8397240" y="3708400"/>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14</a:t>
            </a:r>
          </a:p>
        </p:txBody>
      </p:sp>
      <p:cxnSp>
        <p:nvCxnSpPr>
          <p:cNvPr id="142" name="Straight Arrow Connector 141"/>
          <p:cNvCxnSpPr>
            <a:stCxn id="127" idx="2"/>
          </p:cNvCxnSpPr>
          <p:nvPr/>
        </p:nvCxnSpPr>
        <p:spPr>
          <a:xfrm rot="16200000" flipH="1">
            <a:off x="2903772" y="2829560"/>
            <a:ext cx="1141896" cy="414528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28" idx="2"/>
          </p:cNvCxnSpPr>
          <p:nvPr/>
        </p:nvCxnSpPr>
        <p:spPr>
          <a:xfrm rot="16200000" flipH="1">
            <a:off x="1608372" y="4643120"/>
            <a:ext cx="1141896" cy="51816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29" idx="2"/>
          </p:cNvCxnSpPr>
          <p:nvPr/>
        </p:nvCxnSpPr>
        <p:spPr>
          <a:xfrm rot="16200000" flipH="1">
            <a:off x="4717332" y="2052320"/>
            <a:ext cx="1141896" cy="569976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30" idx="2"/>
          </p:cNvCxnSpPr>
          <p:nvPr/>
        </p:nvCxnSpPr>
        <p:spPr>
          <a:xfrm rot="5400000">
            <a:off x="1608372" y="4124960"/>
            <a:ext cx="1141896" cy="155448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31" idx="2"/>
          </p:cNvCxnSpPr>
          <p:nvPr/>
        </p:nvCxnSpPr>
        <p:spPr>
          <a:xfrm rot="16200000" flipH="1">
            <a:off x="3421932" y="4384040"/>
            <a:ext cx="1141896" cy="103632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41" idx="2"/>
          </p:cNvCxnSpPr>
          <p:nvPr/>
        </p:nvCxnSpPr>
        <p:spPr>
          <a:xfrm rot="5400000">
            <a:off x="7049052" y="3865880"/>
            <a:ext cx="1141896" cy="20726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40" idx="2"/>
          </p:cNvCxnSpPr>
          <p:nvPr/>
        </p:nvCxnSpPr>
        <p:spPr>
          <a:xfrm rot="16200000" flipH="1">
            <a:off x="7826292" y="4643120"/>
            <a:ext cx="1141896" cy="51816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39" idx="2"/>
          </p:cNvCxnSpPr>
          <p:nvPr/>
        </p:nvCxnSpPr>
        <p:spPr>
          <a:xfrm rot="5400000">
            <a:off x="4199172" y="2052320"/>
            <a:ext cx="1141896" cy="569976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33" idx="2"/>
          </p:cNvCxnSpPr>
          <p:nvPr/>
        </p:nvCxnSpPr>
        <p:spPr>
          <a:xfrm rot="16200000" flipH="1">
            <a:off x="4717332" y="4124960"/>
            <a:ext cx="1141896" cy="155448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34" idx="2"/>
          </p:cNvCxnSpPr>
          <p:nvPr/>
        </p:nvCxnSpPr>
        <p:spPr>
          <a:xfrm rot="5400000">
            <a:off x="3421932" y="3865880"/>
            <a:ext cx="1141896" cy="20726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35" idx="2"/>
          </p:cNvCxnSpPr>
          <p:nvPr/>
        </p:nvCxnSpPr>
        <p:spPr>
          <a:xfrm rot="5400000">
            <a:off x="3940092" y="3865880"/>
            <a:ext cx="1141896" cy="20726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136" idx="2"/>
          </p:cNvCxnSpPr>
          <p:nvPr/>
        </p:nvCxnSpPr>
        <p:spPr>
          <a:xfrm rot="16200000" flipH="1">
            <a:off x="6271812" y="4124960"/>
            <a:ext cx="1141896" cy="155448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38" idx="2"/>
          </p:cNvCxnSpPr>
          <p:nvPr/>
        </p:nvCxnSpPr>
        <p:spPr>
          <a:xfrm rot="5400000">
            <a:off x="5494572" y="3865880"/>
            <a:ext cx="1141896" cy="20726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37" idx="2"/>
          </p:cNvCxnSpPr>
          <p:nvPr/>
        </p:nvCxnSpPr>
        <p:spPr>
          <a:xfrm rot="5400000">
            <a:off x="4717332" y="3606800"/>
            <a:ext cx="1141896" cy="2590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114300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0</a:t>
            </a:r>
            <a:endParaRPr lang="en-US" sz="2400" baseline="-25000" dirty="0">
              <a:solidFill>
                <a:schemeClr val="tx1"/>
              </a:solidFill>
            </a:endParaRPr>
          </a:p>
        </p:txBody>
      </p:sp>
      <p:sp>
        <p:nvSpPr>
          <p:cNvPr id="157" name="Rectangle 156"/>
          <p:cNvSpPr/>
          <p:nvPr/>
        </p:nvSpPr>
        <p:spPr>
          <a:xfrm>
            <a:off x="166116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a:solidFill>
                  <a:schemeClr val="tx1"/>
                </a:solidFill>
              </a:rPr>
              <a:t>1</a:t>
            </a:r>
            <a:endParaRPr lang="en-US" sz="2400" baseline="-25000" dirty="0" smtClean="0">
              <a:solidFill>
                <a:schemeClr val="tx1"/>
              </a:solidFill>
            </a:endParaRPr>
          </a:p>
        </p:txBody>
      </p:sp>
      <p:sp>
        <p:nvSpPr>
          <p:cNvPr id="158" name="Rectangle 157"/>
          <p:cNvSpPr/>
          <p:nvPr/>
        </p:nvSpPr>
        <p:spPr>
          <a:xfrm>
            <a:off x="217932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a:solidFill>
                  <a:schemeClr val="tx1"/>
                </a:solidFill>
              </a:rPr>
              <a:t>2</a:t>
            </a:r>
            <a:endParaRPr lang="en-US" sz="2400" baseline="-25000" dirty="0" smtClean="0">
              <a:solidFill>
                <a:schemeClr val="tx1"/>
              </a:solidFill>
            </a:endParaRPr>
          </a:p>
        </p:txBody>
      </p:sp>
      <p:sp>
        <p:nvSpPr>
          <p:cNvPr id="159" name="Rectangle 158"/>
          <p:cNvSpPr/>
          <p:nvPr/>
        </p:nvSpPr>
        <p:spPr>
          <a:xfrm>
            <a:off x="269748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3</a:t>
            </a:r>
            <a:endParaRPr lang="en-US" sz="2400" dirty="0">
              <a:solidFill>
                <a:schemeClr val="tx1"/>
              </a:solidFill>
            </a:endParaRPr>
          </a:p>
        </p:txBody>
      </p:sp>
      <p:sp>
        <p:nvSpPr>
          <p:cNvPr id="160" name="Rectangle 159"/>
          <p:cNvSpPr/>
          <p:nvPr/>
        </p:nvSpPr>
        <p:spPr>
          <a:xfrm>
            <a:off x="321564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4</a:t>
            </a:r>
          </a:p>
        </p:txBody>
      </p:sp>
      <p:sp>
        <p:nvSpPr>
          <p:cNvPr id="161" name="Rectangle 160"/>
          <p:cNvSpPr/>
          <p:nvPr/>
        </p:nvSpPr>
        <p:spPr>
          <a:xfrm>
            <a:off x="373380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a:solidFill>
                  <a:schemeClr val="tx1"/>
                </a:solidFill>
              </a:rPr>
              <a:t>5</a:t>
            </a:r>
            <a:endParaRPr lang="en-US" sz="2400" baseline="-25000" dirty="0" smtClean="0">
              <a:solidFill>
                <a:schemeClr val="tx1"/>
              </a:solidFill>
            </a:endParaRPr>
          </a:p>
        </p:txBody>
      </p:sp>
      <p:sp>
        <p:nvSpPr>
          <p:cNvPr id="162" name="Rectangle 161"/>
          <p:cNvSpPr/>
          <p:nvPr/>
        </p:nvSpPr>
        <p:spPr>
          <a:xfrm>
            <a:off x="425196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a:solidFill>
                  <a:schemeClr val="tx1"/>
                </a:solidFill>
              </a:rPr>
              <a:t>6</a:t>
            </a:r>
            <a:endParaRPr lang="en-US" sz="2400" baseline="-25000" dirty="0" smtClean="0">
              <a:solidFill>
                <a:schemeClr val="tx1"/>
              </a:solidFill>
            </a:endParaRPr>
          </a:p>
        </p:txBody>
      </p:sp>
      <p:sp>
        <p:nvSpPr>
          <p:cNvPr id="163" name="Rectangle 162"/>
          <p:cNvSpPr/>
          <p:nvPr/>
        </p:nvSpPr>
        <p:spPr>
          <a:xfrm>
            <a:off x="477012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a:solidFill>
                  <a:schemeClr val="tx1"/>
                </a:solidFill>
              </a:rPr>
              <a:t>7</a:t>
            </a:r>
            <a:endParaRPr lang="en-US" sz="2400" baseline="-25000" dirty="0" smtClean="0">
              <a:solidFill>
                <a:schemeClr val="tx1"/>
              </a:solidFill>
            </a:endParaRPr>
          </a:p>
        </p:txBody>
      </p:sp>
      <p:sp>
        <p:nvSpPr>
          <p:cNvPr id="164" name="Rectangle 163"/>
          <p:cNvSpPr/>
          <p:nvPr/>
        </p:nvSpPr>
        <p:spPr>
          <a:xfrm>
            <a:off x="528828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a:solidFill>
                  <a:schemeClr val="tx1"/>
                </a:solidFill>
              </a:rPr>
              <a:t>8</a:t>
            </a:r>
            <a:endParaRPr lang="en-US" sz="2400" baseline="-25000" dirty="0" smtClean="0">
              <a:solidFill>
                <a:schemeClr val="tx1"/>
              </a:solidFill>
            </a:endParaRPr>
          </a:p>
        </p:txBody>
      </p:sp>
      <p:sp>
        <p:nvSpPr>
          <p:cNvPr id="165" name="Rectangle 164"/>
          <p:cNvSpPr/>
          <p:nvPr/>
        </p:nvSpPr>
        <p:spPr>
          <a:xfrm>
            <a:off x="580644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9</a:t>
            </a:r>
          </a:p>
        </p:txBody>
      </p:sp>
      <p:sp>
        <p:nvSpPr>
          <p:cNvPr id="166" name="Rectangle 165"/>
          <p:cNvSpPr/>
          <p:nvPr/>
        </p:nvSpPr>
        <p:spPr>
          <a:xfrm>
            <a:off x="632460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10</a:t>
            </a:r>
          </a:p>
        </p:txBody>
      </p:sp>
      <p:sp>
        <p:nvSpPr>
          <p:cNvPr id="167" name="Rectangle 166"/>
          <p:cNvSpPr/>
          <p:nvPr/>
        </p:nvSpPr>
        <p:spPr>
          <a:xfrm>
            <a:off x="684276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11</a:t>
            </a:r>
          </a:p>
        </p:txBody>
      </p:sp>
      <p:sp>
        <p:nvSpPr>
          <p:cNvPr id="168" name="Rectangle 167"/>
          <p:cNvSpPr/>
          <p:nvPr/>
        </p:nvSpPr>
        <p:spPr>
          <a:xfrm>
            <a:off x="736092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12</a:t>
            </a:r>
          </a:p>
        </p:txBody>
      </p:sp>
      <p:sp>
        <p:nvSpPr>
          <p:cNvPr id="169" name="Rectangle 168"/>
          <p:cNvSpPr/>
          <p:nvPr/>
        </p:nvSpPr>
        <p:spPr>
          <a:xfrm>
            <a:off x="787908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13</a:t>
            </a:r>
          </a:p>
        </p:txBody>
      </p:sp>
      <p:sp>
        <p:nvSpPr>
          <p:cNvPr id="170" name="Rectangle 169"/>
          <p:cNvSpPr/>
          <p:nvPr/>
        </p:nvSpPr>
        <p:spPr>
          <a:xfrm>
            <a:off x="8397240" y="5473148"/>
            <a:ext cx="518160" cy="622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a:t>
            </a:r>
            <a:r>
              <a:rPr lang="en-US" sz="2400" baseline="-25000" dirty="0" smtClean="0">
                <a:solidFill>
                  <a:schemeClr val="tx1"/>
                </a:solidFill>
              </a:rPr>
              <a:t>14</a:t>
            </a:r>
          </a:p>
        </p:txBody>
      </p:sp>
      <p:sp>
        <p:nvSpPr>
          <p:cNvPr id="171" name="TextBox 170"/>
          <p:cNvSpPr txBox="1"/>
          <p:nvPr/>
        </p:nvSpPr>
        <p:spPr>
          <a:xfrm>
            <a:off x="228600" y="3124200"/>
            <a:ext cx="914400" cy="646331"/>
          </a:xfrm>
          <a:prstGeom prst="rect">
            <a:avLst/>
          </a:prstGeom>
          <a:noFill/>
        </p:spPr>
        <p:txBody>
          <a:bodyPr wrap="square" rtlCol="0">
            <a:spAutoFit/>
          </a:bodyPr>
          <a:lstStyle/>
          <a:p>
            <a:r>
              <a:rPr lang="en-US" dirty="0" smtClean="0"/>
              <a:t>Scatter </a:t>
            </a:r>
          </a:p>
          <a:p>
            <a:r>
              <a:rPr lang="en-US" dirty="0" smtClean="0"/>
              <a:t>Index</a:t>
            </a:r>
            <a:endParaRPr lang="en-US" dirty="0"/>
          </a:p>
        </p:txBody>
      </p:sp>
      <p:sp>
        <p:nvSpPr>
          <p:cNvPr id="172" name="TextBox 171"/>
          <p:cNvSpPr txBox="1"/>
          <p:nvPr/>
        </p:nvSpPr>
        <p:spPr>
          <a:xfrm>
            <a:off x="228600" y="5943600"/>
            <a:ext cx="914400" cy="646331"/>
          </a:xfrm>
          <a:prstGeom prst="rect">
            <a:avLst/>
          </a:prstGeom>
          <a:noFill/>
        </p:spPr>
        <p:txBody>
          <a:bodyPr wrap="square" rtlCol="0">
            <a:spAutoFit/>
          </a:bodyPr>
          <a:lstStyle/>
          <a:p>
            <a:r>
              <a:rPr lang="en-US" dirty="0" smtClean="0"/>
              <a:t>Gather</a:t>
            </a:r>
          </a:p>
          <a:p>
            <a:r>
              <a:rPr lang="en-US" dirty="0" smtClean="0"/>
              <a:t>Index</a:t>
            </a:r>
            <a:endParaRPr lang="en-US" dirty="0"/>
          </a:p>
        </p:txBody>
      </p:sp>
      <p:sp>
        <p:nvSpPr>
          <p:cNvPr id="173" name="TextBox 172"/>
          <p:cNvSpPr txBox="1"/>
          <p:nvPr/>
        </p:nvSpPr>
        <p:spPr>
          <a:xfrm>
            <a:off x="1143000" y="3276600"/>
            <a:ext cx="533400" cy="381000"/>
          </a:xfrm>
          <a:prstGeom prst="rect">
            <a:avLst/>
          </a:prstGeom>
          <a:noFill/>
        </p:spPr>
        <p:txBody>
          <a:bodyPr wrap="square" rtlCol="0">
            <a:spAutoFit/>
          </a:bodyPr>
          <a:lstStyle/>
          <a:p>
            <a:pPr algn="ctr"/>
            <a:r>
              <a:rPr lang="en-US" dirty="0" smtClean="0"/>
              <a:t>8</a:t>
            </a:r>
            <a:endParaRPr lang="en-US" dirty="0"/>
          </a:p>
        </p:txBody>
      </p:sp>
      <p:sp>
        <p:nvSpPr>
          <p:cNvPr id="174" name="TextBox 173"/>
          <p:cNvSpPr txBox="1"/>
          <p:nvPr/>
        </p:nvSpPr>
        <p:spPr>
          <a:xfrm>
            <a:off x="1676400" y="3276600"/>
            <a:ext cx="457200" cy="381000"/>
          </a:xfrm>
          <a:prstGeom prst="rect">
            <a:avLst/>
          </a:prstGeom>
          <a:noFill/>
        </p:spPr>
        <p:txBody>
          <a:bodyPr wrap="square" rtlCol="0">
            <a:spAutoFit/>
          </a:bodyPr>
          <a:lstStyle/>
          <a:p>
            <a:pPr algn="ctr"/>
            <a:r>
              <a:rPr lang="en-US" dirty="0" smtClean="0"/>
              <a:t>2</a:t>
            </a:r>
            <a:endParaRPr lang="en-US" dirty="0"/>
          </a:p>
        </p:txBody>
      </p:sp>
      <p:sp>
        <p:nvSpPr>
          <p:cNvPr id="175" name="TextBox 174"/>
          <p:cNvSpPr txBox="1"/>
          <p:nvPr/>
        </p:nvSpPr>
        <p:spPr>
          <a:xfrm>
            <a:off x="2209800" y="3276600"/>
            <a:ext cx="457200" cy="381000"/>
          </a:xfrm>
          <a:prstGeom prst="rect">
            <a:avLst/>
          </a:prstGeom>
          <a:noFill/>
        </p:spPr>
        <p:txBody>
          <a:bodyPr wrap="square" rtlCol="0">
            <a:spAutoFit/>
          </a:bodyPr>
          <a:lstStyle/>
          <a:p>
            <a:pPr algn="ctr"/>
            <a:r>
              <a:rPr lang="en-US" dirty="0" smtClean="0"/>
              <a:t>13</a:t>
            </a:r>
            <a:endParaRPr lang="en-US" dirty="0"/>
          </a:p>
        </p:txBody>
      </p:sp>
      <p:sp>
        <p:nvSpPr>
          <p:cNvPr id="176" name="TextBox 175"/>
          <p:cNvSpPr txBox="1"/>
          <p:nvPr/>
        </p:nvSpPr>
        <p:spPr>
          <a:xfrm>
            <a:off x="2743200" y="3276600"/>
            <a:ext cx="457200" cy="381000"/>
          </a:xfrm>
          <a:prstGeom prst="rect">
            <a:avLst/>
          </a:prstGeom>
          <a:noFill/>
        </p:spPr>
        <p:txBody>
          <a:bodyPr wrap="square" rtlCol="0">
            <a:spAutoFit/>
          </a:bodyPr>
          <a:lstStyle/>
          <a:p>
            <a:pPr algn="ctr"/>
            <a:r>
              <a:rPr lang="en-US" dirty="0" smtClean="0"/>
              <a:t>0</a:t>
            </a:r>
            <a:endParaRPr lang="en-US" dirty="0"/>
          </a:p>
        </p:txBody>
      </p:sp>
      <p:sp>
        <p:nvSpPr>
          <p:cNvPr id="177" name="TextBox 176"/>
          <p:cNvSpPr txBox="1"/>
          <p:nvPr/>
        </p:nvSpPr>
        <p:spPr>
          <a:xfrm>
            <a:off x="3276600" y="3276600"/>
            <a:ext cx="457200" cy="381000"/>
          </a:xfrm>
          <a:prstGeom prst="rect">
            <a:avLst/>
          </a:prstGeom>
          <a:noFill/>
        </p:spPr>
        <p:txBody>
          <a:bodyPr wrap="square" rtlCol="0">
            <a:spAutoFit/>
          </a:bodyPr>
          <a:lstStyle/>
          <a:p>
            <a:pPr algn="ctr"/>
            <a:r>
              <a:rPr lang="en-US" dirty="0" smtClean="0"/>
              <a:t>6</a:t>
            </a:r>
            <a:endParaRPr lang="en-US" dirty="0"/>
          </a:p>
        </p:txBody>
      </p:sp>
      <p:sp>
        <p:nvSpPr>
          <p:cNvPr id="178" name="TextBox 177"/>
          <p:cNvSpPr txBox="1"/>
          <p:nvPr/>
        </p:nvSpPr>
        <p:spPr>
          <a:xfrm>
            <a:off x="3733800" y="3276600"/>
            <a:ext cx="457200" cy="381000"/>
          </a:xfrm>
          <a:prstGeom prst="rect">
            <a:avLst/>
          </a:prstGeom>
          <a:noFill/>
        </p:spPr>
        <p:txBody>
          <a:bodyPr wrap="square" rtlCol="0">
            <a:spAutoFit/>
          </a:bodyPr>
          <a:lstStyle/>
          <a:p>
            <a:pPr algn="ctr"/>
            <a:r>
              <a:rPr lang="en-US" dirty="0" smtClean="0"/>
              <a:t>11</a:t>
            </a:r>
            <a:endParaRPr lang="en-US" dirty="0"/>
          </a:p>
        </p:txBody>
      </p:sp>
      <p:sp>
        <p:nvSpPr>
          <p:cNvPr id="179" name="TextBox 178"/>
          <p:cNvSpPr txBox="1"/>
          <p:nvPr/>
        </p:nvSpPr>
        <p:spPr>
          <a:xfrm>
            <a:off x="4267200" y="3276600"/>
            <a:ext cx="457200" cy="381000"/>
          </a:xfrm>
          <a:prstGeom prst="rect">
            <a:avLst/>
          </a:prstGeom>
          <a:noFill/>
        </p:spPr>
        <p:txBody>
          <a:bodyPr wrap="square" rtlCol="0">
            <a:spAutoFit/>
          </a:bodyPr>
          <a:lstStyle/>
          <a:p>
            <a:pPr algn="ctr"/>
            <a:r>
              <a:rPr lang="en-US" dirty="0" smtClean="0"/>
              <a:t>9</a:t>
            </a:r>
            <a:endParaRPr lang="en-US" dirty="0"/>
          </a:p>
        </p:txBody>
      </p:sp>
      <p:sp>
        <p:nvSpPr>
          <p:cNvPr id="180" name="TextBox 179"/>
          <p:cNvSpPr txBox="1"/>
          <p:nvPr/>
        </p:nvSpPr>
        <p:spPr>
          <a:xfrm>
            <a:off x="4800600" y="3276600"/>
            <a:ext cx="533400" cy="381000"/>
          </a:xfrm>
          <a:prstGeom prst="rect">
            <a:avLst/>
          </a:prstGeom>
          <a:noFill/>
        </p:spPr>
        <p:txBody>
          <a:bodyPr wrap="square" rtlCol="0">
            <a:spAutoFit/>
          </a:bodyPr>
          <a:lstStyle/>
          <a:p>
            <a:pPr algn="ctr"/>
            <a:r>
              <a:rPr lang="en-US" dirty="0" smtClean="0"/>
              <a:t>3</a:t>
            </a:r>
            <a:endParaRPr lang="en-US" dirty="0"/>
          </a:p>
        </p:txBody>
      </p:sp>
      <p:sp>
        <p:nvSpPr>
          <p:cNvPr id="181" name="TextBox 180"/>
          <p:cNvSpPr txBox="1"/>
          <p:nvPr/>
        </p:nvSpPr>
        <p:spPr>
          <a:xfrm>
            <a:off x="5334000" y="3276600"/>
            <a:ext cx="457200" cy="381000"/>
          </a:xfrm>
          <a:prstGeom prst="rect">
            <a:avLst/>
          </a:prstGeom>
          <a:noFill/>
        </p:spPr>
        <p:txBody>
          <a:bodyPr wrap="square" rtlCol="0">
            <a:spAutoFit/>
          </a:bodyPr>
          <a:lstStyle/>
          <a:p>
            <a:pPr algn="ctr"/>
            <a:r>
              <a:rPr lang="en-US" dirty="0" smtClean="0"/>
              <a:t>4</a:t>
            </a:r>
            <a:endParaRPr lang="en-US" dirty="0"/>
          </a:p>
        </p:txBody>
      </p:sp>
      <p:sp>
        <p:nvSpPr>
          <p:cNvPr id="182" name="TextBox 181"/>
          <p:cNvSpPr txBox="1"/>
          <p:nvPr/>
        </p:nvSpPr>
        <p:spPr>
          <a:xfrm>
            <a:off x="5867400" y="3276600"/>
            <a:ext cx="457200" cy="381000"/>
          </a:xfrm>
          <a:prstGeom prst="rect">
            <a:avLst/>
          </a:prstGeom>
          <a:noFill/>
        </p:spPr>
        <p:txBody>
          <a:bodyPr wrap="square" rtlCol="0">
            <a:spAutoFit/>
          </a:bodyPr>
          <a:lstStyle/>
          <a:p>
            <a:pPr algn="ctr"/>
            <a:r>
              <a:rPr lang="en-US" dirty="0" smtClean="0"/>
              <a:t>12</a:t>
            </a:r>
            <a:endParaRPr lang="en-US" dirty="0"/>
          </a:p>
        </p:txBody>
      </p:sp>
      <p:sp>
        <p:nvSpPr>
          <p:cNvPr id="183" name="TextBox 182"/>
          <p:cNvSpPr txBox="1"/>
          <p:nvPr/>
        </p:nvSpPr>
        <p:spPr>
          <a:xfrm>
            <a:off x="6400800" y="3276600"/>
            <a:ext cx="457200" cy="381000"/>
          </a:xfrm>
          <a:prstGeom prst="rect">
            <a:avLst/>
          </a:prstGeom>
          <a:noFill/>
        </p:spPr>
        <p:txBody>
          <a:bodyPr wrap="square" rtlCol="0">
            <a:spAutoFit/>
          </a:bodyPr>
          <a:lstStyle/>
          <a:p>
            <a:pPr algn="ctr"/>
            <a:r>
              <a:rPr lang="en-US" dirty="0" smtClean="0"/>
              <a:t>5</a:t>
            </a:r>
            <a:endParaRPr lang="en-US" dirty="0"/>
          </a:p>
        </p:txBody>
      </p:sp>
      <p:sp>
        <p:nvSpPr>
          <p:cNvPr id="184" name="TextBox 183"/>
          <p:cNvSpPr txBox="1"/>
          <p:nvPr/>
        </p:nvSpPr>
        <p:spPr>
          <a:xfrm>
            <a:off x="6858000" y="3276600"/>
            <a:ext cx="457200" cy="381000"/>
          </a:xfrm>
          <a:prstGeom prst="rect">
            <a:avLst/>
          </a:prstGeom>
          <a:noFill/>
        </p:spPr>
        <p:txBody>
          <a:bodyPr wrap="square" rtlCol="0">
            <a:spAutoFit/>
          </a:bodyPr>
          <a:lstStyle/>
          <a:p>
            <a:pPr algn="ctr"/>
            <a:r>
              <a:rPr lang="en-US" dirty="0" smtClean="0"/>
              <a:t>7</a:t>
            </a:r>
            <a:endParaRPr lang="en-US" dirty="0"/>
          </a:p>
        </p:txBody>
      </p:sp>
      <p:sp>
        <p:nvSpPr>
          <p:cNvPr id="185" name="TextBox 184"/>
          <p:cNvSpPr txBox="1"/>
          <p:nvPr/>
        </p:nvSpPr>
        <p:spPr>
          <a:xfrm>
            <a:off x="7391400" y="3276600"/>
            <a:ext cx="457200" cy="381000"/>
          </a:xfrm>
          <a:prstGeom prst="rect">
            <a:avLst/>
          </a:prstGeom>
          <a:noFill/>
        </p:spPr>
        <p:txBody>
          <a:bodyPr wrap="square" rtlCol="0">
            <a:spAutoFit/>
          </a:bodyPr>
          <a:lstStyle/>
          <a:p>
            <a:pPr algn="ctr"/>
            <a:r>
              <a:rPr lang="en-US" dirty="0" smtClean="0"/>
              <a:t>1</a:t>
            </a:r>
            <a:endParaRPr lang="en-US" dirty="0"/>
          </a:p>
        </p:txBody>
      </p:sp>
      <p:sp>
        <p:nvSpPr>
          <p:cNvPr id="186" name="TextBox 185"/>
          <p:cNvSpPr txBox="1"/>
          <p:nvPr/>
        </p:nvSpPr>
        <p:spPr>
          <a:xfrm>
            <a:off x="7924800" y="3276600"/>
            <a:ext cx="457200" cy="381000"/>
          </a:xfrm>
          <a:prstGeom prst="rect">
            <a:avLst/>
          </a:prstGeom>
          <a:noFill/>
        </p:spPr>
        <p:txBody>
          <a:bodyPr wrap="square" rtlCol="0">
            <a:spAutoFit/>
          </a:bodyPr>
          <a:lstStyle/>
          <a:p>
            <a:pPr algn="ctr"/>
            <a:r>
              <a:rPr lang="en-US" dirty="0" smtClean="0"/>
              <a:t>14</a:t>
            </a:r>
            <a:endParaRPr lang="en-US" dirty="0"/>
          </a:p>
        </p:txBody>
      </p:sp>
      <p:sp>
        <p:nvSpPr>
          <p:cNvPr id="187" name="TextBox 186"/>
          <p:cNvSpPr txBox="1"/>
          <p:nvPr/>
        </p:nvSpPr>
        <p:spPr>
          <a:xfrm>
            <a:off x="8458200" y="3276600"/>
            <a:ext cx="457200" cy="381000"/>
          </a:xfrm>
          <a:prstGeom prst="rect">
            <a:avLst/>
          </a:prstGeom>
          <a:noFill/>
        </p:spPr>
        <p:txBody>
          <a:bodyPr wrap="square" rtlCol="0">
            <a:spAutoFit/>
          </a:bodyPr>
          <a:lstStyle/>
          <a:p>
            <a:pPr algn="ctr"/>
            <a:r>
              <a:rPr lang="en-US" dirty="0" smtClean="0"/>
              <a:t>10</a:t>
            </a:r>
            <a:endParaRPr lang="en-US" dirty="0"/>
          </a:p>
        </p:txBody>
      </p:sp>
      <p:cxnSp>
        <p:nvCxnSpPr>
          <p:cNvPr id="188" name="Straight Arrow Connector 187"/>
          <p:cNvCxnSpPr>
            <a:stCxn id="132" idx="2"/>
            <a:endCxn id="167" idx="0"/>
          </p:cNvCxnSpPr>
          <p:nvPr/>
        </p:nvCxnSpPr>
        <p:spPr>
          <a:xfrm rot="16200000" flipH="1">
            <a:off x="4976412" y="3347720"/>
            <a:ext cx="1141896" cy="310896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1143000" y="6125308"/>
            <a:ext cx="533400" cy="381000"/>
          </a:xfrm>
          <a:prstGeom prst="rect">
            <a:avLst/>
          </a:prstGeom>
          <a:noFill/>
        </p:spPr>
        <p:txBody>
          <a:bodyPr wrap="square" rtlCol="0">
            <a:spAutoFit/>
          </a:bodyPr>
          <a:lstStyle/>
          <a:p>
            <a:pPr algn="ctr"/>
            <a:r>
              <a:rPr lang="en-US" dirty="0" smtClean="0"/>
              <a:t>3</a:t>
            </a:r>
            <a:endParaRPr lang="en-US" dirty="0"/>
          </a:p>
        </p:txBody>
      </p:sp>
      <p:sp>
        <p:nvSpPr>
          <p:cNvPr id="190" name="TextBox 189"/>
          <p:cNvSpPr txBox="1"/>
          <p:nvPr/>
        </p:nvSpPr>
        <p:spPr>
          <a:xfrm>
            <a:off x="1676400" y="6125308"/>
            <a:ext cx="457200" cy="381000"/>
          </a:xfrm>
          <a:prstGeom prst="rect">
            <a:avLst/>
          </a:prstGeom>
          <a:noFill/>
        </p:spPr>
        <p:txBody>
          <a:bodyPr wrap="square" rtlCol="0">
            <a:spAutoFit/>
          </a:bodyPr>
          <a:lstStyle/>
          <a:p>
            <a:pPr algn="ctr"/>
            <a:r>
              <a:rPr lang="en-US" dirty="0" smtClean="0"/>
              <a:t>12</a:t>
            </a:r>
            <a:endParaRPr lang="en-US" dirty="0"/>
          </a:p>
        </p:txBody>
      </p:sp>
      <p:sp>
        <p:nvSpPr>
          <p:cNvPr id="191" name="TextBox 190"/>
          <p:cNvSpPr txBox="1"/>
          <p:nvPr/>
        </p:nvSpPr>
        <p:spPr>
          <a:xfrm>
            <a:off x="2209800" y="6125308"/>
            <a:ext cx="457200" cy="381000"/>
          </a:xfrm>
          <a:prstGeom prst="rect">
            <a:avLst/>
          </a:prstGeom>
          <a:noFill/>
        </p:spPr>
        <p:txBody>
          <a:bodyPr wrap="square" rtlCol="0">
            <a:spAutoFit/>
          </a:bodyPr>
          <a:lstStyle/>
          <a:p>
            <a:pPr algn="ctr"/>
            <a:r>
              <a:rPr lang="en-US" dirty="0" smtClean="0"/>
              <a:t>1</a:t>
            </a:r>
            <a:endParaRPr lang="en-US" dirty="0"/>
          </a:p>
        </p:txBody>
      </p:sp>
      <p:sp>
        <p:nvSpPr>
          <p:cNvPr id="192" name="TextBox 191"/>
          <p:cNvSpPr txBox="1"/>
          <p:nvPr/>
        </p:nvSpPr>
        <p:spPr>
          <a:xfrm>
            <a:off x="2743200" y="6125308"/>
            <a:ext cx="457200" cy="381000"/>
          </a:xfrm>
          <a:prstGeom prst="rect">
            <a:avLst/>
          </a:prstGeom>
          <a:noFill/>
        </p:spPr>
        <p:txBody>
          <a:bodyPr wrap="square" rtlCol="0">
            <a:spAutoFit/>
          </a:bodyPr>
          <a:lstStyle/>
          <a:p>
            <a:pPr algn="ctr"/>
            <a:r>
              <a:rPr lang="en-US" dirty="0" smtClean="0"/>
              <a:t>7</a:t>
            </a:r>
            <a:endParaRPr lang="en-US" dirty="0"/>
          </a:p>
        </p:txBody>
      </p:sp>
      <p:sp>
        <p:nvSpPr>
          <p:cNvPr id="193" name="TextBox 192"/>
          <p:cNvSpPr txBox="1"/>
          <p:nvPr/>
        </p:nvSpPr>
        <p:spPr>
          <a:xfrm>
            <a:off x="3276600" y="6125308"/>
            <a:ext cx="457200" cy="381000"/>
          </a:xfrm>
          <a:prstGeom prst="rect">
            <a:avLst/>
          </a:prstGeom>
          <a:noFill/>
        </p:spPr>
        <p:txBody>
          <a:bodyPr wrap="square" rtlCol="0">
            <a:spAutoFit/>
          </a:bodyPr>
          <a:lstStyle/>
          <a:p>
            <a:pPr algn="ctr"/>
            <a:r>
              <a:rPr lang="en-US" dirty="0" smtClean="0"/>
              <a:t>8</a:t>
            </a:r>
            <a:endParaRPr lang="en-US" dirty="0"/>
          </a:p>
        </p:txBody>
      </p:sp>
      <p:sp>
        <p:nvSpPr>
          <p:cNvPr id="194" name="TextBox 193"/>
          <p:cNvSpPr txBox="1"/>
          <p:nvPr/>
        </p:nvSpPr>
        <p:spPr>
          <a:xfrm>
            <a:off x="3733800" y="6125308"/>
            <a:ext cx="457200" cy="381000"/>
          </a:xfrm>
          <a:prstGeom prst="rect">
            <a:avLst/>
          </a:prstGeom>
          <a:noFill/>
        </p:spPr>
        <p:txBody>
          <a:bodyPr wrap="square" rtlCol="0">
            <a:spAutoFit/>
          </a:bodyPr>
          <a:lstStyle/>
          <a:p>
            <a:pPr algn="ctr"/>
            <a:r>
              <a:rPr lang="en-US" dirty="0" smtClean="0"/>
              <a:t>10</a:t>
            </a:r>
            <a:endParaRPr lang="en-US" dirty="0"/>
          </a:p>
        </p:txBody>
      </p:sp>
      <p:sp>
        <p:nvSpPr>
          <p:cNvPr id="195" name="TextBox 194"/>
          <p:cNvSpPr txBox="1"/>
          <p:nvPr/>
        </p:nvSpPr>
        <p:spPr>
          <a:xfrm>
            <a:off x="4267200" y="6125308"/>
            <a:ext cx="457200" cy="381000"/>
          </a:xfrm>
          <a:prstGeom prst="rect">
            <a:avLst/>
          </a:prstGeom>
          <a:noFill/>
        </p:spPr>
        <p:txBody>
          <a:bodyPr wrap="square" rtlCol="0">
            <a:spAutoFit/>
          </a:bodyPr>
          <a:lstStyle/>
          <a:p>
            <a:pPr algn="ctr"/>
            <a:r>
              <a:rPr lang="en-US" dirty="0" smtClean="0"/>
              <a:t>4</a:t>
            </a:r>
            <a:endParaRPr lang="en-US" dirty="0"/>
          </a:p>
        </p:txBody>
      </p:sp>
      <p:sp>
        <p:nvSpPr>
          <p:cNvPr id="196" name="TextBox 195"/>
          <p:cNvSpPr txBox="1"/>
          <p:nvPr/>
        </p:nvSpPr>
        <p:spPr>
          <a:xfrm>
            <a:off x="4800600" y="6125308"/>
            <a:ext cx="533400" cy="381000"/>
          </a:xfrm>
          <a:prstGeom prst="rect">
            <a:avLst/>
          </a:prstGeom>
          <a:noFill/>
        </p:spPr>
        <p:txBody>
          <a:bodyPr wrap="square" rtlCol="0">
            <a:spAutoFit/>
          </a:bodyPr>
          <a:lstStyle/>
          <a:p>
            <a:pPr algn="ctr"/>
            <a:r>
              <a:rPr lang="en-US" dirty="0" smtClean="0"/>
              <a:t>11</a:t>
            </a:r>
            <a:endParaRPr lang="en-US" dirty="0"/>
          </a:p>
        </p:txBody>
      </p:sp>
      <p:sp>
        <p:nvSpPr>
          <p:cNvPr id="197" name="TextBox 196"/>
          <p:cNvSpPr txBox="1"/>
          <p:nvPr/>
        </p:nvSpPr>
        <p:spPr>
          <a:xfrm>
            <a:off x="5334000" y="6125308"/>
            <a:ext cx="457200" cy="381000"/>
          </a:xfrm>
          <a:prstGeom prst="rect">
            <a:avLst/>
          </a:prstGeom>
          <a:noFill/>
        </p:spPr>
        <p:txBody>
          <a:bodyPr wrap="square" rtlCol="0">
            <a:spAutoFit/>
          </a:bodyPr>
          <a:lstStyle/>
          <a:p>
            <a:pPr algn="ctr"/>
            <a:r>
              <a:rPr lang="en-US" dirty="0" smtClean="0"/>
              <a:t>0</a:t>
            </a:r>
            <a:endParaRPr lang="en-US" dirty="0"/>
          </a:p>
        </p:txBody>
      </p:sp>
      <p:sp>
        <p:nvSpPr>
          <p:cNvPr id="198" name="TextBox 197"/>
          <p:cNvSpPr txBox="1"/>
          <p:nvPr/>
        </p:nvSpPr>
        <p:spPr>
          <a:xfrm>
            <a:off x="5867400" y="6125308"/>
            <a:ext cx="457200" cy="381000"/>
          </a:xfrm>
          <a:prstGeom prst="rect">
            <a:avLst/>
          </a:prstGeom>
          <a:noFill/>
        </p:spPr>
        <p:txBody>
          <a:bodyPr wrap="square" rtlCol="0">
            <a:spAutoFit/>
          </a:bodyPr>
          <a:lstStyle/>
          <a:p>
            <a:pPr algn="ctr"/>
            <a:r>
              <a:rPr lang="en-US" dirty="0" smtClean="0"/>
              <a:t>6</a:t>
            </a:r>
            <a:endParaRPr lang="en-US" dirty="0"/>
          </a:p>
        </p:txBody>
      </p:sp>
      <p:sp>
        <p:nvSpPr>
          <p:cNvPr id="199" name="TextBox 198"/>
          <p:cNvSpPr txBox="1"/>
          <p:nvPr/>
        </p:nvSpPr>
        <p:spPr>
          <a:xfrm>
            <a:off x="6400800" y="6125308"/>
            <a:ext cx="457200" cy="381000"/>
          </a:xfrm>
          <a:prstGeom prst="rect">
            <a:avLst/>
          </a:prstGeom>
          <a:noFill/>
        </p:spPr>
        <p:txBody>
          <a:bodyPr wrap="square" rtlCol="0">
            <a:spAutoFit/>
          </a:bodyPr>
          <a:lstStyle/>
          <a:p>
            <a:pPr algn="ctr"/>
            <a:r>
              <a:rPr lang="en-US" dirty="0" smtClean="0"/>
              <a:t>14</a:t>
            </a:r>
            <a:endParaRPr lang="en-US" dirty="0"/>
          </a:p>
        </p:txBody>
      </p:sp>
      <p:sp>
        <p:nvSpPr>
          <p:cNvPr id="200" name="TextBox 199"/>
          <p:cNvSpPr txBox="1"/>
          <p:nvPr/>
        </p:nvSpPr>
        <p:spPr>
          <a:xfrm>
            <a:off x="6858000" y="6125308"/>
            <a:ext cx="457200" cy="381000"/>
          </a:xfrm>
          <a:prstGeom prst="rect">
            <a:avLst/>
          </a:prstGeom>
          <a:noFill/>
        </p:spPr>
        <p:txBody>
          <a:bodyPr wrap="square" rtlCol="0">
            <a:spAutoFit/>
          </a:bodyPr>
          <a:lstStyle/>
          <a:p>
            <a:pPr algn="ctr"/>
            <a:r>
              <a:rPr lang="en-US" dirty="0" smtClean="0"/>
              <a:t>5</a:t>
            </a:r>
            <a:endParaRPr lang="en-US" dirty="0"/>
          </a:p>
        </p:txBody>
      </p:sp>
      <p:sp>
        <p:nvSpPr>
          <p:cNvPr id="201" name="TextBox 200"/>
          <p:cNvSpPr txBox="1"/>
          <p:nvPr/>
        </p:nvSpPr>
        <p:spPr>
          <a:xfrm>
            <a:off x="7391400" y="6125308"/>
            <a:ext cx="457200" cy="381000"/>
          </a:xfrm>
          <a:prstGeom prst="rect">
            <a:avLst/>
          </a:prstGeom>
          <a:noFill/>
        </p:spPr>
        <p:txBody>
          <a:bodyPr wrap="square" rtlCol="0">
            <a:spAutoFit/>
          </a:bodyPr>
          <a:lstStyle/>
          <a:p>
            <a:pPr algn="ctr"/>
            <a:r>
              <a:rPr lang="en-US" dirty="0" smtClean="0"/>
              <a:t>9</a:t>
            </a:r>
            <a:endParaRPr lang="en-US" dirty="0"/>
          </a:p>
        </p:txBody>
      </p:sp>
      <p:sp>
        <p:nvSpPr>
          <p:cNvPr id="202" name="TextBox 201"/>
          <p:cNvSpPr txBox="1"/>
          <p:nvPr/>
        </p:nvSpPr>
        <p:spPr>
          <a:xfrm>
            <a:off x="7924800" y="6125308"/>
            <a:ext cx="457200" cy="381000"/>
          </a:xfrm>
          <a:prstGeom prst="rect">
            <a:avLst/>
          </a:prstGeom>
          <a:noFill/>
        </p:spPr>
        <p:txBody>
          <a:bodyPr wrap="square" rtlCol="0">
            <a:spAutoFit/>
          </a:bodyPr>
          <a:lstStyle/>
          <a:p>
            <a:pPr algn="ctr"/>
            <a:r>
              <a:rPr lang="en-US" dirty="0" smtClean="0"/>
              <a:t>2</a:t>
            </a:r>
            <a:endParaRPr lang="en-US" dirty="0"/>
          </a:p>
        </p:txBody>
      </p:sp>
      <p:sp>
        <p:nvSpPr>
          <p:cNvPr id="203" name="TextBox 202"/>
          <p:cNvSpPr txBox="1"/>
          <p:nvPr/>
        </p:nvSpPr>
        <p:spPr>
          <a:xfrm>
            <a:off x="8458200" y="6125308"/>
            <a:ext cx="457200" cy="381000"/>
          </a:xfrm>
          <a:prstGeom prst="rect">
            <a:avLst/>
          </a:prstGeom>
          <a:noFill/>
        </p:spPr>
        <p:txBody>
          <a:bodyPr wrap="square" rtlCol="0">
            <a:spAutoFit/>
          </a:bodyPr>
          <a:lstStyle/>
          <a:p>
            <a:pPr algn="ctr"/>
            <a:r>
              <a:rPr lang="en-US" dirty="0" smtClean="0"/>
              <a:t>13</a:t>
            </a:r>
            <a:endParaRPr lang="en-US" dirty="0"/>
          </a:p>
        </p:txBody>
      </p:sp>
      <p:cxnSp>
        <p:nvCxnSpPr>
          <p:cNvPr id="204" name="Straight Connector 203"/>
          <p:cNvCxnSpPr/>
          <p:nvPr/>
        </p:nvCxnSpPr>
        <p:spPr>
          <a:xfrm rot="5400000">
            <a:off x="1485900" y="346710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a:off x="1999256" y="34663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2513406" y="34663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rot="5400000">
            <a:off x="3029944" y="34663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5400000">
            <a:off x="3553719" y="34663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4075905" y="34663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4590056" y="34663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5088138" y="346710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5601494" y="34663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6115644" y="34663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5400000">
            <a:off x="6632182" y="34663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7155957" y="34663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7678143" y="34663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8192294" y="3466306"/>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5400000">
            <a:off x="1484311" y="6315014"/>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a:off x="1997667" y="631422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5400000">
            <a:off x="2511817" y="631422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3028355" y="631422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3552130" y="631422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4074316" y="631422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4588467" y="631422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5086549" y="6315014"/>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5599905" y="631422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a:off x="6114055" y="631422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5400000">
            <a:off x="6630593" y="631422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5400000">
            <a:off x="7154368" y="631422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5400000">
            <a:off x="7676554" y="631422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rot="5400000">
            <a:off x="8190705" y="631422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Left Brace 231"/>
          <p:cNvSpPr/>
          <p:nvPr/>
        </p:nvSpPr>
        <p:spPr>
          <a:xfrm>
            <a:off x="762000" y="3962400"/>
            <a:ext cx="228600" cy="18288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TextBox 232"/>
          <p:cNvSpPr txBox="1"/>
          <p:nvPr/>
        </p:nvSpPr>
        <p:spPr>
          <a:xfrm>
            <a:off x="0" y="4495800"/>
            <a:ext cx="838200" cy="646331"/>
          </a:xfrm>
          <a:prstGeom prst="rect">
            <a:avLst/>
          </a:prstGeom>
          <a:noFill/>
        </p:spPr>
        <p:txBody>
          <a:bodyPr wrap="square" rtlCol="0">
            <a:spAutoFit/>
          </a:bodyPr>
          <a:lstStyle/>
          <a:p>
            <a:pPr algn="ctr"/>
            <a:r>
              <a:rPr lang="en-US" dirty="0" smtClean="0"/>
              <a:t>Thread IDs</a:t>
            </a:r>
            <a:endParaRPr lang="en-US" dirty="0"/>
          </a:p>
        </p:txBody>
      </p:sp>
      <p:sp>
        <p:nvSpPr>
          <p:cNvPr id="234" name="Content Placeholder 2"/>
          <p:cNvSpPr>
            <a:spLocks noGrp="1"/>
          </p:cNvSpPr>
          <p:nvPr>
            <p:ph idx="1"/>
          </p:nvPr>
        </p:nvSpPr>
        <p:spPr>
          <a:xfrm>
            <a:off x="457200" y="1447800"/>
            <a:ext cx="8229600" cy="1371600"/>
          </a:xfrm>
        </p:spPr>
        <p:txBody>
          <a:bodyPr/>
          <a:lstStyle/>
          <a:p>
            <a:r>
              <a:rPr lang="en-US" dirty="0" smtClean="0"/>
              <a:t>Random I/O from global memory is very slow</a:t>
            </a:r>
          </a:p>
          <a:p>
            <a:r>
              <a:rPr lang="en-US" dirty="0" smtClean="0"/>
              <a:t>Locality of Reference within a warp helps</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Efficient Split/Gather - II</a:t>
            </a:r>
            <a:endParaRPr lang="en-US" dirty="0"/>
          </a:p>
        </p:txBody>
      </p:sp>
      <p:sp>
        <p:nvSpPr>
          <p:cNvPr id="3" name="Content Placeholder 2"/>
          <p:cNvSpPr>
            <a:spLocks noGrp="1"/>
          </p:cNvSpPr>
          <p:nvPr>
            <p:ph idx="1"/>
          </p:nvPr>
        </p:nvSpPr>
        <p:spPr>
          <a:xfrm>
            <a:off x="457200" y="1219200"/>
            <a:ext cx="8382000" cy="1371600"/>
          </a:xfrm>
        </p:spPr>
        <p:txBody>
          <a:bodyPr>
            <a:normAutofit fontScale="92500"/>
          </a:bodyPr>
          <a:lstStyle/>
          <a:p>
            <a:r>
              <a:rPr lang="en-US" dirty="0" smtClean="0"/>
              <a:t>Multi-Element records can be moved efficiently</a:t>
            </a:r>
          </a:p>
          <a:p>
            <a:r>
              <a:rPr lang="en-US" dirty="0" smtClean="0"/>
              <a:t>Key-Value pairs may comprise multi-byte ‘Values’</a:t>
            </a:r>
          </a:p>
        </p:txBody>
      </p:sp>
      <p:grpSp>
        <p:nvGrpSpPr>
          <p:cNvPr id="5" name="Group 81"/>
          <p:cNvGrpSpPr/>
          <p:nvPr/>
        </p:nvGrpSpPr>
        <p:grpSpPr>
          <a:xfrm>
            <a:off x="1142930" y="3850654"/>
            <a:ext cx="7769747" cy="2275204"/>
            <a:chOff x="228600" y="786592"/>
            <a:chExt cx="8686800" cy="2667807"/>
          </a:xfrm>
        </p:grpSpPr>
        <p:cxnSp>
          <p:nvCxnSpPr>
            <p:cNvPr id="78" name="Straight Connector 3"/>
            <p:cNvCxnSpPr/>
            <p:nvPr/>
          </p:nvCxnSpPr>
          <p:spPr>
            <a:xfrm rot="5400000">
              <a:off x="2540804" y="1369989"/>
              <a:ext cx="1167655" cy="862"/>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436404" y="1369989"/>
              <a:ext cx="1167655" cy="862"/>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40804" y="2870141"/>
              <a:ext cx="1167655" cy="862"/>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5436404" y="2870141"/>
              <a:ext cx="1167655" cy="862"/>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6200000" flipH="1">
              <a:off x="1424239" y="713932"/>
              <a:ext cx="1083444" cy="2895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6200000" flipH="1">
              <a:off x="2003359" y="713932"/>
              <a:ext cx="1083444" cy="2895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6200000" flipH="1">
              <a:off x="2582479" y="713932"/>
              <a:ext cx="1083444" cy="2895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6200000" flipH="1">
              <a:off x="3161599" y="713932"/>
              <a:ext cx="1083444" cy="2895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6200000" flipH="1">
              <a:off x="3740719" y="713932"/>
              <a:ext cx="1083444" cy="2895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10800000" flipV="1">
              <a:off x="518160" y="1620011"/>
              <a:ext cx="5749834" cy="108344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0800000" flipV="1">
              <a:off x="1097280" y="1620011"/>
              <a:ext cx="5749834" cy="108344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flipV="1">
              <a:off x="1676400" y="1620011"/>
              <a:ext cx="5749834" cy="108344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0800000" flipV="1">
              <a:off x="2255520" y="1620011"/>
              <a:ext cx="5749834" cy="108344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0800000" flipV="1">
              <a:off x="2834640" y="1620011"/>
              <a:ext cx="5749834" cy="108344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2" name="Group 19"/>
            <p:cNvGrpSpPr/>
            <p:nvPr/>
          </p:nvGrpSpPr>
          <p:grpSpPr>
            <a:xfrm>
              <a:off x="228600" y="1119960"/>
              <a:ext cx="8686800" cy="500051"/>
              <a:chOff x="533400" y="304800"/>
              <a:chExt cx="8001000" cy="457200"/>
            </a:xfrm>
          </p:grpSpPr>
          <p:sp>
            <p:nvSpPr>
              <p:cNvPr id="109" name="Rectangle 108"/>
              <p:cNvSpPr/>
              <p:nvPr/>
            </p:nvSpPr>
            <p:spPr>
              <a:xfrm>
                <a:off x="5334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0</a:t>
                </a:r>
                <a:endParaRPr lang="en-US" sz="2000" baseline="-25000" dirty="0">
                  <a:solidFill>
                    <a:schemeClr val="tx1"/>
                  </a:solidFill>
                </a:endParaRPr>
              </a:p>
            </p:txBody>
          </p:sp>
          <p:sp>
            <p:nvSpPr>
              <p:cNvPr id="110" name="Rectangle 109"/>
              <p:cNvSpPr/>
              <p:nvPr/>
            </p:nvSpPr>
            <p:spPr>
              <a:xfrm>
                <a:off x="10668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1</a:t>
                </a:r>
                <a:endParaRPr lang="en-US" sz="2000" baseline="-25000" dirty="0" smtClean="0">
                  <a:solidFill>
                    <a:schemeClr val="tx1"/>
                  </a:solidFill>
                </a:endParaRPr>
              </a:p>
            </p:txBody>
          </p:sp>
          <p:sp>
            <p:nvSpPr>
              <p:cNvPr id="111" name="Rectangle 110"/>
              <p:cNvSpPr/>
              <p:nvPr/>
            </p:nvSpPr>
            <p:spPr>
              <a:xfrm>
                <a:off x="16002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2</a:t>
                </a:r>
                <a:endParaRPr lang="en-US" sz="2000" baseline="-25000" dirty="0" smtClean="0">
                  <a:solidFill>
                    <a:schemeClr val="tx1"/>
                  </a:solidFill>
                </a:endParaRPr>
              </a:p>
            </p:txBody>
          </p:sp>
          <p:sp>
            <p:nvSpPr>
              <p:cNvPr id="112" name="Rectangle 111"/>
              <p:cNvSpPr/>
              <p:nvPr/>
            </p:nvSpPr>
            <p:spPr>
              <a:xfrm>
                <a:off x="21336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3</a:t>
                </a:r>
                <a:endParaRPr lang="en-US" sz="2000" dirty="0">
                  <a:solidFill>
                    <a:schemeClr val="tx1"/>
                  </a:solidFill>
                </a:endParaRPr>
              </a:p>
            </p:txBody>
          </p:sp>
          <p:sp>
            <p:nvSpPr>
              <p:cNvPr id="113" name="Rectangle 112"/>
              <p:cNvSpPr/>
              <p:nvPr/>
            </p:nvSpPr>
            <p:spPr>
              <a:xfrm>
                <a:off x="26670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4</a:t>
                </a:r>
              </a:p>
            </p:txBody>
          </p:sp>
          <p:sp>
            <p:nvSpPr>
              <p:cNvPr id="114" name="Rectangle 113"/>
              <p:cNvSpPr/>
              <p:nvPr/>
            </p:nvSpPr>
            <p:spPr>
              <a:xfrm>
                <a:off x="32004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5</a:t>
                </a:r>
                <a:endParaRPr lang="en-US" sz="2000" baseline="-25000" dirty="0" smtClean="0">
                  <a:solidFill>
                    <a:schemeClr val="tx1"/>
                  </a:solidFill>
                </a:endParaRPr>
              </a:p>
            </p:txBody>
          </p:sp>
          <p:sp>
            <p:nvSpPr>
              <p:cNvPr id="115" name="Rectangle 114"/>
              <p:cNvSpPr/>
              <p:nvPr/>
            </p:nvSpPr>
            <p:spPr>
              <a:xfrm>
                <a:off x="37338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6</a:t>
                </a:r>
                <a:endParaRPr lang="en-US" sz="2000" baseline="-25000" dirty="0" smtClean="0">
                  <a:solidFill>
                    <a:schemeClr val="tx1"/>
                  </a:solidFill>
                </a:endParaRPr>
              </a:p>
            </p:txBody>
          </p:sp>
          <p:sp>
            <p:nvSpPr>
              <p:cNvPr id="116" name="Rectangle 115"/>
              <p:cNvSpPr/>
              <p:nvPr/>
            </p:nvSpPr>
            <p:spPr>
              <a:xfrm>
                <a:off x="42672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7</a:t>
                </a:r>
                <a:endParaRPr lang="en-US" sz="2000" baseline="-25000" dirty="0" smtClean="0">
                  <a:solidFill>
                    <a:schemeClr val="tx1"/>
                  </a:solidFill>
                </a:endParaRPr>
              </a:p>
            </p:txBody>
          </p:sp>
          <p:sp>
            <p:nvSpPr>
              <p:cNvPr id="117" name="Rectangle 116"/>
              <p:cNvSpPr/>
              <p:nvPr/>
            </p:nvSpPr>
            <p:spPr>
              <a:xfrm>
                <a:off x="48006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8</a:t>
                </a:r>
                <a:endParaRPr lang="en-US" sz="2000" baseline="-25000" dirty="0" smtClean="0">
                  <a:solidFill>
                    <a:schemeClr val="tx1"/>
                  </a:solidFill>
                </a:endParaRPr>
              </a:p>
            </p:txBody>
          </p:sp>
          <p:sp>
            <p:nvSpPr>
              <p:cNvPr id="118" name="Rectangle 117"/>
              <p:cNvSpPr/>
              <p:nvPr/>
            </p:nvSpPr>
            <p:spPr>
              <a:xfrm>
                <a:off x="53340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9</a:t>
                </a:r>
              </a:p>
            </p:txBody>
          </p:sp>
          <p:sp>
            <p:nvSpPr>
              <p:cNvPr id="119" name="Rectangle 118"/>
              <p:cNvSpPr/>
              <p:nvPr/>
            </p:nvSpPr>
            <p:spPr>
              <a:xfrm>
                <a:off x="58674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10</a:t>
                </a:r>
              </a:p>
            </p:txBody>
          </p:sp>
          <p:sp>
            <p:nvSpPr>
              <p:cNvPr id="120" name="Rectangle 119"/>
              <p:cNvSpPr/>
              <p:nvPr/>
            </p:nvSpPr>
            <p:spPr>
              <a:xfrm>
                <a:off x="64008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11</a:t>
                </a:r>
              </a:p>
            </p:txBody>
          </p:sp>
          <p:sp>
            <p:nvSpPr>
              <p:cNvPr id="121" name="Rectangle 120"/>
              <p:cNvSpPr/>
              <p:nvPr/>
            </p:nvSpPr>
            <p:spPr>
              <a:xfrm>
                <a:off x="69342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12</a:t>
                </a:r>
              </a:p>
            </p:txBody>
          </p:sp>
          <p:sp>
            <p:nvSpPr>
              <p:cNvPr id="122" name="Rectangle 121"/>
              <p:cNvSpPr/>
              <p:nvPr/>
            </p:nvSpPr>
            <p:spPr>
              <a:xfrm>
                <a:off x="74676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13</a:t>
                </a:r>
              </a:p>
            </p:txBody>
          </p:sp>
          <p:sp>
            <p:nvSpPr>
              <p:cNvPr id="123" name="Rectangle 122"/>
              <p:cNvSpPr/>
              <p:nvPr/>
            </p:nvSpPr>
            <p:spPr>
              <a:xfrm>
                <a:off x="80010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14</a:t>
                </a:r>
              </a:p>
            </p:txBody>
          </p:sp>
        </p:grpSp>
        <p:grpSp>
          <p:nvGrpSpPr>
            <p:cNvPr id="93" name="Group 35"/>
            <p:cNvGrpSpPr/>
            <p:nvPr/>
          </p:nvGrpSpPr>
          <p:grpSpPr>
            <a:xfrm>
              <a:off x="228600" y="2703455"/>
              <a:ext cx="8686800" cy="500051"/>
              <a:chOff x="533400" y="304800"/>
              <a:chExt cx="8001000" cy="457200"/>
            </a:xfrm>
          </p:grpSpPr>
          <p:sp>
            <p:nvSpPr>
              <p:cNvPr id="94" name="Rectangle 93"/>
              <p:cNvSpPr/>
              <p:nvPr/>
            </p:nvSpPr>
            <p:spPr>
              <a:xfrm>
                <a:off x="5334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0</a:t>
                </a:r>
                <a:endParaRPr lang="en-US" sz="2000" baseline="-25000" dirty="0">
                  <a:solidFill>
                    <a:schemeClr val="tx1"/>
                  </a:solidFill>
                </a:endParaRPr>
              </a:p>
            </p:txBody>
          </p:sp>
          <p:sp>
            <p:nvSpPr>
              <p:cNvPr id="95" name="Rectangle 94"/>
              <p:cNvSpPr/>
              <p:nvPr/>
            </p:nvSpPr>
            <p:spPr>
              <a:xfrm>
                <a:off x="10668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1</a:t>
                </a:r>
                <a:endParaRPr lang="en-US" sz="2000" baseline="-25000" dirty="0" smtClean="0">
                  <a:solidFill>
                    <a:schemeClr val="tx1"/>
                  </a:solidFill>
                </a:endParaRPr>
              </a:p>
            </p:txBody>
          </p:sp>
          <p:sp>
            <p:nvSpPr>
              <p:cNvPr id="96" name="Rectangle 95"/>
              <p:cNvSpPr/>
              <p:nvPr/>
            </p:nvSpPr>
            <p:spPr>
              <a:xfrm>
                <a:off x="16002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2</a:t>
                </a:r>
                <a:endParaRPr lang="en-US" sz="2000" baseline="-25000" dirty="0" smtClean="0">
                  <a:solidFill>
                    <a:schemeClr val="tx1"/>
                  </a:solidFill>
                </a:endParaRPr>
              </a:p>
            </p:txBody>
          </p:sp>
          <p:sp>
            <p:nvSpPr>
              <p:cNvPr id="97" name="Rectangle 96"/>
              <p:cNvSpPr/>
              <p:nvPr/>
            </p:nvSpPr>
            <p:spPr>
              <a:xfrm>
                <a:off x="21336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3</a:t>
                </a:r>
                <a:endParaRPr lang="en-US" sz="2000" dirty="0">
                  <a:solidFill>
                    <a:schemeClr val="tx1"/>
                  </a:solidFill>
                </a:endParaRPr>
              </a:p>
            </p:txBody>
          </p:sp>
          <p:sp>
            <p:nvSpPr>
              <p:cNvPr id="98" name="Rectangle 97"/>
              <p:cNvSpPr/>
              <p:nvPr/>
            </p:nvSpPr>
            <p:spPr>
              <a:xfrm>
                <a:off x="26670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4</a:t>
                </a:r>
              </a:p>
            </p:txBody>
          </p:sp>
          <p:sp>
            <p:nvSpPr>
              <p:cNvPr id="99" name="Rectangle 98"/>
              <p:cNvSpPr/>
              <p:nvPr/>
            </p:nvSpPr>
            <p:spPr>
              <a:xfrm>
                <a:off x="32004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5</a:t>
                </a:r>
                <a:endParaRPr lang="en-US" sz="2000" baseline="-25000" dirty="0" smtClean="0">
                  <a:solidFill>
                    <a:schemeClr val="tx1"/>
                  </a:solidFill>
                </a:endParaRPr>
              </a:p>
            </p:txBody>
          </p:sp>
          <p:sp>
            <p:nvSpPr>
              <p:cNvPr id="100" name="Rectangle 99"/>
              <p:cNvSpPr/>
              <p:nvPr/>
            </p:nvSpPr>
            <p:spPr>
              <a:xfrm>
                <a:off x="37338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6</a:t>
                </a:r>
                <a:endParaRPr lang="en-US" sz="2000" baseline="-25000" dirty="0" smtClean="0">
                  <a:solidFill>
                    <a:schemeClr val="tx1"/>
                  </a:solidFill>
                </a:endParaRPr>
              </a:p>
            </p:txBody>
          </p:sp>
          <p:sp>
            <p:nvSpPr>
              <p:cNvPr id="101" name="Rectangle 100"/>
              <p:cNvSpPr/>
              <p:nvPr/>
            </p:nvSpPr>
            <p:spPr>
              <a:xfrm>
                <a:off x="42672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7</a:t>
                </a:r>
                <a:endParaRPr lang="en-US" sz="2000" baseline="-25000" dirty="0" smtClean="0">
                  <a:solidFill>
                    <a:schemeClr val="tx1"/>
                  </a:solidFill>
                </a:endParaRPr>
              </a:p>
            </p:txBody>
          </p:sp>
          <p:sp>
            <p:nvSpPr>
              <p:cNvPr id="102" name="Rectangle 101"/>
              <p:cNvSpPr/>
              <p:nvPr/>
            </p:nvSpPr>
            <p:spPr>
              <a:xfrm>
                <a:off x="48006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8</a:t>
                </a:r>
                <a:endParaRPr lang="en-US" sz="2000" baseline="-25000" dirty="0" smtClean="0">
                  <a:solidFill>
                    <a:schemeClr val="tx1"/>
                  </a:solidFill>
                </a:endParaRPr>
              </a:p>
            </p:txBody>
          </p:sp>
          <p:sp>
            <p:nvSpPr>
              <p:cNvPr id="103" name="Rectangle 102"/>
              <p:cNvSpPr/>
              <p:nvPr/>
            </p:nvSpPr>
            <p:spPr>
              <a:xfrm>
                <a:off x="53340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9</a:t>
                </a:r>
              </a:p>
            </p:txBody>
          </p:sp>
          <p:sp>
            <p:nvSpPr>
              <p:cNvPr id="104" name="Rectangle 103"/>
              <p:cNvSpPr/>
              <p:nvPr/>
            </p:nvSpPr>
            <p:spPr>
              <a:xfrm>
                <a:off x="58674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10</a:t>
                </a:r>
              </a:p>
            </p:txBody>
          </p:sp>
          <p:sp>
            <p:nvSpPr>
              <p:cNvPr id="105" name="Rectangle 104"/>
              <p:cNvSpPr/>
              <p:nvPr/>
            </p:nvSpPr>
            <p:spPr>
              <a:xfrm>
                <a:off x="64008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11</a:t>
                </a:r>
              </a:p>
            </p:txBody>
          </p:sp>
          <p:sp>
            <p:nvSpPr>
              <p:cNvPr id="106" name="Rectangle 105"/>
              <p:cNvSpPr/>
              <p:nvPr/>
            </p:nvSpPr>
            <p:spPr>
              <a:xfrm>
                <a:off x="69342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12</a:t>
                </a:r>
              </a:p>
            </p:txBody>
          </p:sp>
          <p:sp>
            <p:nvSpPr>
              <p:cNvPr id="107" name="Rectangle 106"/>
              <p:cNvSpPr/>
              <p:nvPr/>
            </p:nvSpPr>
            <p:spPr>
              <a:xfrm>
                <a:off x="74676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13</a:t>
                </a:r>
              </a:p>
            </p:txBody>
          </p:sp>
          <p:sp>
            <p:nvSpPr>
              <p:cNvPr id="108" name="Rectangle 107"/>
              <p:cNvSpPr/>
              <p:nvPr/>
            </p:nvSpPr>
            <p:spPr>
              <a:xfrm>
                <a:off x="8001000" y="304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14</a:t>
                </a:r>
              </a:p>
            </p:txBody>
          </p:sp>
        </p:grpSp>
      </p:grpSp>
      <p:grpSp>
        <p:nvGrpSpPr>
          <p:cNvPr id="6" name="Group 96"/>
          <p:cNvGrpSpPr/>
          <p:nvPr/>
        </p:nvGrpSpPr>
        <p:grpSpPr>
          <a:xfrm>
            <a:off x="1143000" y="3537688"/>
            <a:ext cx="7772400" cy="500912"/>
            <a:chOff x="1143000" y="125759"/>
            <a:chExt cx="7772400" cy="509060"/>
          </a:xfrm>
        </p:grpSpPr>
        <p:sp>
          <p:nvSpPr>
            <p:cNvPr id="48" name="Rectangle 47"/>
            <p:cNvSpPr/>
            <p:nvPr/>
          </p:nvSpPr>
          <p:spPr>
            <a:xfrm>
              <a:off x="1143000" y="125760"/>
              <a:ext cx="7772400" cy="508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143000" y="203200"/>
              <a:ext cx="533400" cy="375339"/>
            </a:xfrm>
            <a:prstGeom prst="rect">
              <a:avLst/>
            </a:prstGeom>
            <a:noFill/>
          </p:spPr>
          <p:txBody>
            <a:bodyPr wrap="square" rtlCol="0">
              <a:spAutoFit/>
            </a:bodyPr>
            <a:lstStyle/>
            <a:p>
              <a:pPr algn="ctr"/>
              <a:r>
                <a:rPr lang="en-US" dirty="0" smtClean="0"/>
                <a:t>5</a:t>
              </a:r>
              <a:endParaRPr lang="en-US" dirty="0"/>
            </a:p>
          </p:txBody>
        </p:sp>
        <p:sp>
          <p:nvSpPr>
            <p:cNvPr id="50" name="TextBox 49"/>
            <p:cNvSpPr txBox="1"/>
            <p:nvPr/>
          </p:nvSpPr>
          <p:spPr>
            <a:xfrm>
              <a:off x="1676400" y="203200"/>
              <a:ext cx="457200" cy="375339"/>
            </a:xfrm>
            <a:prstGeom prst="rect">
              <a:avLst/>
            </a:prstGeom>
            <a:noFill/>
          </p:spPr>
          <p:txBody>
            <a:bodyPr wrap="square" rtlCol="0">
              <a:spAutoFit/>
            </a:bodyPr>
            <a:lstStyle/>
            <a:p>
              <a:pPr algn="ctr"/>
              <a:r>
                <a:rPr lang="en-US" dirty="0" smtClean="0"/>
                <a:t>6</a:t>
              </a:r>
              <a:endParaRPr lang="en-US" dirty="0"/>
            </a:p>
          </p:txBody>
        </p:sp>
        <p:sp>
          <p:nvSpPr>
            <p:cNvPr id="51" name="TextBox 50"/>
            <p:cNvSpPr txBox="1"/>
            <p:nvPr/>
          </p:nvSpPr>
          <p:spPr>
            <a:xfrm>
              <a:off x="2209800" y="203200"/>
              <a:ext cx="457200" cy="375339"/>
            </a:xfrm>
            <a:prstGeom prst="rect">
              <a:avLst/>
            </a:prstGeom>
            <a:noFill/>
          </p:spPr>
          <p:txBody>
            <a:bodyPr wrap="square" rtlCol="0">
              <a:spAutoFit/>
            </a:bodyPr>
            <a:lstStyle/>
            <a:p>
              <a:pPr algn="ctr"/>
              <a:r>
                <a:rPr lang="en-US" dirty="0" smtClean="0"/>
                <a:t>7</a:t>
              </a:r>
              <a:endParaRPr lang="en-US" dirty="0"/>
            </a:p>
          </p:txBody>
        </p:sp>
        <p:sp>
          <p:nvSpPr>
            <p:cNvPr id="52" name="TextBox 51"/>
            <p:cNvSpPr txBox="1"/>
            <p:nvPr/>
          </p:nvSpPr>
          <p:spPr>
            <a:xfrm>
              <a:off x="2743200" y="203200"/>
              <a:ext cx="457200" cy="375339"/>
            </a:xfrm>
            <a:prstGeom prst="rect">
              <a:avLst/>
            </a:prstGeom>
            <a:noFill/>
          </p:spPr>
          <p:txBody>
            <a:bodyPr wrap="square" rtlCol="0">
              <a:spAutoFit/>
            </a:bodyPr>
            <a:lstStyle/>
            <a:p>
              <a:pPr algn="ctr"/>
              <a:r>
                <a:rPr lang="en-US" dirty="0" smtClean="0"/>
                <a:t>8</a:t>
              </a:r>
              <a:endParaRPr lang="en-US" dirty="0"/>
            </a:p>
          </p:txBody>
        </p:sp>
        <p:sp>
          <p:nvSpPr>
            <p:cNvPr id="53" name="TextBox 52"/>
            <p:cNvSpPr txBox="1"/>
            <p:nvPr/>
          </p:nvSpPr>
          <p:spPr>
            <a:xfrm>
              <a:off x="3276600" y="203200"/>
              <a:ext cx="457200" cy="375339"/>
            </a:xfrm>
            <a:prstGeom prst="rect">
              <a:avLst/>
            </a:prstGeom>
            <a:noFill/>
          </p:spPr>
          <p:txBody>
            <a:bodyPr wrap="square" rtlCol="0">
              <a:spAutoFit/>
            </a:bodyPr>
            <a:lstStyle/>
            <a:p>
              <a:pPr algn="ctr"/>
              <a:r>
                <a:rPr lang="en-US" dirty="0" smtClean="0"/>
                <a:t>9</a:t>
              </a:r>
              <a:endParaRPr lang="en-US" dirty="0"/>
            </a:p>
          </p:txBody>
        </p:sp>
        <p:sp>
          <p:nvSpPr>
            <p:cNvPr id="54" name="TextBox 53"/>
            <p:cNvSpPr txBox="1"/>
            <p:nvPr/>
          </p:nvSpPr>
          <p:spPr>
            <a:xfrm>
              <a:off x="3733800" y="203200"/>
              <a:ext cx="457200" cy="375339"/>
            </a:xfrm>
            <a:prstGeom prst="rect">
              <a:avLst/>
            </a:prstGeom>
            <a:noFill/>
          </p:spPr>
          <p:txBody>
            <a:bodyPr wrap="square" rtlCol="0">
              <a:spAutoFit/>
            </a:bodyPr>
            <a:lstStyle/>
            <a:p>
              <a:pPr algn="ctr"/>
              <a:r>
                <a:rPr lang="en-US" dirty="0" smtClean="0"/>
                <a:t>10</a:t>
              </a:r>
              <a:endParaRPr lang="en-US" dirty="0"/>
            </a:p>
          </p:txBody>
        </p:sp>
        <p:sp>
          <p:nvSpPr>
            <p:cNvPr id="55" name="TextBox 54"/>
            <p:cNvSpPr txBox="1"/>
            <p:nvPr/>
          </p:nvSpPr>
          <p:spPr>
            <a:xfrm>
              <a:off x="4267200" y="203200"/>
              <a:ext cx="457200" cy="375339"/>
            </a:xfrm>
            <a:prstGeom prst="rect">
              <a:avLst/>
            </a:prstGeom>
            <a:noFill/>
          </p:spPr>
          <p:txBody>
            <a:bodyPr wrap="square" rtlCol="0">
              <a:spAutoFit/>
            </a:bodyPr>
            <a:lstStyle/>
            <a:p>
              <a:pPr algn="ctr"/>
              <a:r>
                <a:rPr lang="en-US" dirty="0" smtClean="0"/>
                <a:t>11</a:t>
              </a:r>
              <a:endParaRPr lang="en-US" dirty="0"/>
            </a:p>
          </p:txBody>
        </p:sp>
        <p:sp>
          <p:nvSpPr>
            <p:cNvPr id="56" name="TextBox 55"/>
            <p:cNvSpPr txBox="1"/>
            <p:nvPr/>
          </p:nvSpPr>
          <p:spPr>
            <a:xfrm>
              <a:off x="4800600" y="203200"/>
              <a:ext cx="533400" cy="375339"/>
            </a:xfrm>
            <a:prstGeom prst="rect">
              <a:avLst/>
            </a:prstGeom>
            <a:noFill/>
          </p:spPr>
          <p:txBody>
            <a:bodyPr wrap="square" rtlCol="0">
              <a:spAutoFit/>
            </a:bodyPr>
            <a:lstStyle/>
            <a:p>
              <a:pPr algn="ctr"/>
              <a:r>
                <a:rPr lang="en-US" dirty="0" smtClean="0"/>
                <a:t>12</a:t>
              </a:r>
              <a:endParaRPr lang="en-US" dirty="0"/>
            </a:p>
          </p:txBody>
        </p:sp>
        <p:sp>
          <p:nvSpPr>
            <p:cNvPr id="57" name="TextBox 56"/>
            <p:cNvSpPr txBox="1"/>
            <p:nvPr/>
          </p:nvSpPr>
          <p:spPr>
            <a:xfrm>
              <a:off x="5334000" y="203200"/>
              <a:ext cx="457200" cy="375339"/>
            </a:xfrm>
            <a:prstGeom prst="rect">
              <a:avLst/>
            </a:prstGeom>
            <a:noFill/>
          </p:spPr>
          <p:txBody>
            <a:bodyPr wrap="square" rtlCol="0">
              <a:spAutoFit/>
            </a:bodyPr>
            <a:lstStyle/>
            <a:p>
              <a:pPr algn="ctr"/>
              <a:r>
                <a:rPr lang="en-US" dirty="0" smtClean="0"/>
                <a:t>13</a:t>
              </a:r>
              <a:endParaRPr lang="en-US" dirty="0"/>
            </a:p>
          </p:txBody>
        </p:sp>
        <p:sp>
          <p:nvSpPr>
            <p:cNvPr id="58" name="TextBox 57"/>
            <p:cNvSpPr txBox="1"/>
            <p:nvPr/>
          </p:nvSpPr>
          <p:spPr>
            <a:xfrm>
              <a:off x="5867400" y="203200"/>
              <a:ext cx="457200" cy="375339"/>
            </a:xfrm>
            <a:prstGeom prst="rect">
              <a:avLst/>
            </a:prstGeom>
            <a:noFill/>
          </p:spPr>
          <p:txBody>
            <a:bodyPr wrap="square" rtlCol="0">
              <a:spAutoFit/>
            </a:bodyPr>
            <a:lstStyle/>
            <a:p>
              <a:pPr algn="ctr"/>
              <a:r>
                <a:rPr lang="en-US" dirty="0" smtClean="0"/>
                <a:t>14</a:t>
              </a:r>
              <a:endParaRPr lang="en-US" dirty="0"/>
            </a:p>
          </p:txBody>
        </p:sp>
        <p:sp>
          <p:nvSpPr>
            <p:cNvPr id="59" name="TextBox 58"/>
            <p:cNvSpPr txBox="1"/>
            <p:nvPr/>
          </p:nvSpPr>
          <p:spPr>
            <a:xfrm>
              <a:off x="6400800" y="203201"/>
              <a:ext cx="457200" cy="375340"/>
            </a:xfrm>
            <a:prstGeom prst="rect">
              <a:avLst/>
            </a:prstGeom>
            <a:noFill/>
          </p:spPr>
          <p:txBody>
            <a:bodyPr wrap="square" rtlCol="0">
              <a:spAutoFit/>
            </a:bodyPr>
            <a:lstStyle/>
            <a:p>
              <a:pPr algn="ctr"/>
              <a:r>
                <a:rPr lang="en-US" dirty="0" smtClean="0"/>
                <a:t>0</a:t>
              </a:r>
              <a:endParaRPr lang="en-US" dirty="0"/>
            </a:p>
          </p:txBody>
        </p:sp>
        <p:sp>
          <p:nvSpPr>
            <p:cNvPr id="60" name="TextBox 59"/>
            <p:cNvSpPr txBox="1"/>
            <p:nvPr/>
          </p:nvSpPr>
          <p:spPr>
            <a:xfrm>
              <a:off x="6858000" y="203201"/>
              <a:ext cx="457200" cy="375340"/>
            </a:xfrm>
            <a:prstGeom prst="rect">
              <a:avLst/>
            </a:prstGeom>
            <a:noFill/>
          </p:spPr>
          <p:txBody>
            <a:bodyPr wrap="square" rtlCol="0">
              <a:spAutoFit/>
            </a:bodyPr>
            <a:lstStyle/>
            <a:p>
              <a:pPr algn="ctr"/>
              <a:r>
                <a:rPr lang="en-US" dirty="0" smtClean="0"/>
                <a:t>1</a:t>
              </a:r>
              <a:endParaRPr lang="en-US" dirty="0"/>
            </a:p>
          </p:txBody>
        </p:sp>
        <p:sp>
          <p:nvSpPr>
            <p:cNvPr id="61" name="TextBox 60"/>
            <p:cNvSpPr txBox="1"/>
            <p:nvPr/>
          </p:nvSpPr>
          <p:spPr>
            <a:xfrm>
              <a:off x="7391400" y="203201"/>
              <a:ext cx="457200" cy="375340"/>
            </a:xfrm>
            <a:prstGeom prst="rect">
              <a:avLst/>
            </a:prstGeom>
            <a:noFill/>
          </p:spPr>
          <p:txBody>
            <a:bodyPr wrap="square" rtlCol="0">
              <a:spAutoFit/>
            </a:bodyPr>
            <a:lstStyle/>
            <a:p>
              <a:pPr algn="ctr"/>
              <a:r>
                <a:rPr lang="en-US" dirty="0" smtClean="0"/>
                <a:t>2</a:t>
              </a:r>
              <a:endParaRPr lang="en-US" dirty="0"/>
            </a:p>
          </p:txBody>
        </p:sp>
        <p:sp>
          <p:nvSpPr>
            <p:cNvPr id="62" name="TextBox 61"/>
            <p:cNvSpPr txBox="1"/>
            <p:nvPr/>
          </p:nvSpPr>
          <p:spPr>
            <a:xfrm>
              <a:off x="7924800" y="203201"/>
              <a:ext cx="457200" cy="375340"/>
            </a:xfrm>
            <a:prstGeom prst="rect">
              <a:avLst/>
            </a:prstGeom>
            <a:noFill/>
          </p:spPr>
          <p:txBody>
            <a:bodyPr wrap="square" rtlCol="0">
              <a:spAutoFit/>
            </a:bodyPr>
            <a:lstStyle/>
            <a:p>
              <a:pPr algn="ctr"/>
              <a:r>
                <a:rPr lang="en-US" dirty="0" smtClean="0"/>
                <a:t>3</a:t>
              </a:r>
              <a:endParaRPr lang="en-US" dirty="0"/>
            </a:p>
          </p:txBody>
        </p:sp>
        <p:sp>
          <p:nvSpPr>
            <p:cNvPr id="63" name="TextBox 62"/>
            <p:cNvSpPr txBox="1"/>
            <p:nvPr/>
          </p:nvSpPr>
          <p:spPr>
            <a:xfrm>
              <a:off x="8458200" y="203201"/>
              <a:ext cx="457200" cy="375340"/>
            </a:xfrm>
            <a:prstGeom prst="rect">
              <a:avLst/>
            </a:prstGeom>
            <a:noFill/>
          </p:spPr>
          <p:txBody>
            <a:bodyPr wrap="square" rtlCol="0">
              <a:spAutoFit/>
            </a:bodyPr>
            <a:lstStyle/>
            <a:p>
              <a:pPr algn="ctr"/>
              <a:r>
                <a:rPr lang="en-US" dirty="0" smtClean="0"/>
                <a:t>4</a:t>
              </a:r>
              <a:endParaRPr lang="en-US" dirty="0"/>
            </a:p>
          </p:txBody>
        </p:sp>
        <p:cxnSp>
          <p:nvCxnSpPr>
            <p:cNvPr id="64" name="Straight Connector 63"/>
            <p:cNvCxnSpPr/>
            <p:nvPr/>
          </p:nvCxnSpPr>
          <p:spPr>
            <a:xfrm rot="5400000">
              <a:off x="1422400" y="380025"/>
              <a:ext cx="5080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1935756" y="378966"/>
              <a:ext cx="5080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49906" y="378966"/>
              <a:ext cx="5080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966444" y="378966"/>
              <a:ext cx="5080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490219" y="378966"/>
              <a:ext cx="5080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012405" y="378966"/>
              <a:ext cx="5080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526556" y="378966"/>
              <a:ext cx="5080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5024638" y="380025"/>
              <a:ext cx="5080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5537994" y="378966"/>
              <a:ext cx="5080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6069806" y="378966"/>
              <a:ext cx="5080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568682" y="378966"/>
              <a:ext cx="5080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7092457" y="378966"/>
              <a:ext cx="5080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7614643" y="378966"/>
              <a:ext cx="5080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8128794" y="378966"/>
              <a:ext cx="50800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1143000" y="5984631"/>
            <a:ext cx="7772400" cy="49987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3000" y="6017710"/>
            <a:ext cx="533400" cy="369332"/>
          </a:xfrm>
          <a:prstGeom prst="rect">
            <a:avLst/>
          </a:prstGeom>
          <a:noFill/>
        </p:spPr>
        <p:txBody>
          <a:bodyPr wrap="square" rtlCol="0">
            <a:spAutoFit/>
          </a:bodyPr>
          <a:lstStyle/>
          <a:p>
            <a:pPr algn="ctr"/>
            <a:r>
              <a:rPr lang="en-US" dirty="0" smtClean="0"/>
              <a:t>10</a:t>
            </a:r>
            <a:endParaRPr lang="en-US" dirty="0"/>
          </a:p>
        </p:txBody>
      </p:sp>
      <p:sp>
        <p:nvSpPr>
          <p:cNvPr id="9" name="TextBox 8"/>
          <p:cNvSpPr txBox="1"/>
          <p:nvPr/>
        </p:nvSpPr>
        <p:spPr>
          <a:xfrm>
            <a:off x="1676400" y="6017710"/>
            <a:ext cx="457200" cy="369332"/>
          </a:xfrm>
          <a:prstGeom prst="rect">
            <a:avLst/>
          </a:prstGeom>
          <a:noFill/>
        </p:spPr>
        <p:txBody>
          <a:bodyPr wrap="square" rtlCol="0">
            <a:spAutoFit/>
          </a:bodyPr>
          <a:lstStyle/>
          <a:p>
            <a:pPr algn="ctr"/>
            <a:r>
              <a:rPr lang="en-US" dirty="0" smtClean="0"/>
              <a:t>11</a:t>
            </a:r>
            <a:endParaRPr lang="en-US" dirty="0"/>
          </a:p>
        </p:txBody>
      </p:sp>
      <p:sp>
        <p:nvSpPr>
          <p:cNvPr id="10" name="TextBox 9"/>
          <p:cNvSpPr txBox="1"/>
          <p:nvPr/>
        </p:nvSpPr>
        <p:spPr>
          <a:xfrm>
            <a:off x="2209800" y="6017710"/>
            <a:ext cx="457200" cy="369332"/>
          </a:xfrm>
          <a:prstGeom prst="rect">
            <a:avLst/>
          </a:prstGeom>
          <a:noFill/>
        </p:spPr>
        <p:txBody>
          <a:bodyPr wrap="square" rtlCol="0">
            <a:spAutoFit/>
          </a:bodyPr>
          <a:lstStyle/>
          <a:p>
            <a:pPr algn="ctr"/>
            <a:r>
              <a:rPr lang="en-US" dirty="0" smtClean="0"/>
              <a:t>12</a:t>
            </a:r>
            <a:endParaRPr lang="en-US" dirty="0"/>
          </a:p>
        </p:txBody>
      </p:sp>
      <p:sp>
        <p:nvSpPr>
          <p:cNvPr id="11" name="TextBox 10"/>
          <p:cNvSpPr txBox="1"/>
          <p:nvPr/>
        </p:nvSpPr>
        <p:spPr>
          <a:xfrm>
            <a:off x="2743200" y="6017710"/>
            <a:ext cx="457200" cy="369332"/>
          </a:xfrm>
          <a:prstGeom prst="rect">
            <a:avLst/>
          </a:prstGeom>
          <a:noFill/>
        </p:spPr>
        <p:txBody>
          <a:bodyPr wrap="square" rtlCol="0">
            <a:spAutoFit/>
          </a:bodyPr>
          <a:lstStyle/>
          <a:p>
            <a:pPr algn="ctr"/>
            <a:r>
              <a:rPr lang="en-US" dirty="0" smtClean="0"/>
              <a:t>13</a:t>
            </a:r>
            <a:endParaRPr lang="en-US" dirty="0"/>
          </a:p>
        </p:txBody>
      </p:sp>
      <p:sp>
        <p:nvSpPr>
          <p:cNvPr id="12" name="TextBox 11"/>
          <p:cNvSpPr txBox="1"/>
          <p:nvPr/>
        </p:nvSpPr>
        <p:spPr>
          <a:xfrm>
            <a:off x="3276600" y="6017710"/>
            <a:ext cx="457200" cy="369332"/>
          </a:xfrm>
          <a:prstGeom prst="rect">
            <a:avLst/>
          </a:prstGeom>
          <a:noFill/>
        </p:spPr>
        <p:txBody>
          <a:bodyPr wrap="square" rtlCol="0">
            <a:spAutoFit/>
          </a:bodyPr>
          <a:lstStyle/>
          <a:p>
            <a:pPr algn="ctr"/>
            <a:r>
              <a:rPr lang="en-US" dirty="0" smtClean="0"/>
              <a:t>14</a:t>
            </a:r>
            <a:endParaRPr lang="en-US" dirty="0"/>
          </a:p>
        </p:txBody>
      </p:sp>
      <p:sp>
        <p:nvSpPr>
          <p:cNvPr id="13" name="TextBox 12"/>
          <p:cNvSpPr txBox="1"/>
          <p:nvPr/>
        </p:nvSpPr>
        <p:spPr>
          <a:xfrm>
            <a:off x="3733800" y="6017710"/>
            <a:ext cx="457200" cy="369332"/>
          </a:xfrm>
          <a:prstGeom prst="rect">
            <a:avLst/>
          </a:prstGeom>
          <a:noFill/>
        </p:spPr>
        <p:txBody>
          <a:bodyPr wrap="square" rtlCol="0">
            <a:spAutoFit/>
          </a:bodyPr>
          <a:lstStyle/>
          <a:p>
            <a:pPr algn="ctr"/>
            <a:r>
              <a:rPr lang="en-US" dirty="0" smtClean="0"/>
              <a:t>0</a:t>
            </a:r>
            <a:endParaRPr lang="en-US" dirty="0"/>
          </a:p>
        </p:txBody>
      </p:sp>
      <p:sp>
        <p:nvSpPr>
          <p:cNvPr id="14" name="TextBox 13"/>
          <p:cNvSpPr txBox="1"/>
          <p:nvPr/>
        </p:nvSpPr>
        <p:spPr>
          <a:xfrm>
            <a:off x="4267200" y="6017710"/>
            <a:ext cx="457200" cy="369332"/>
          </a:xfrm>
          <a:prstGeom prst="rect">
            <a:avLst/>
          </a:prstGeom>
          <a:noFill/>
        </p:spPr>
        <p:txBody>
          <a:bodyPr wrap="square" rtlCol="0">
            <a:spAutoFit/>
          </a:bodyPr>
          <a:lstStyle/>
          <a:p>
            <a:pPr algn="ctr"/>
            <a:r>
              <a:rPr lang="en-US" dirty="0" smtClean="0"/>
              <a:t>1</a:t>
            </a:r>
            <a:endParaRPr lang="en-US" dirty="0"/>
          </a:p>
        </p:txBody>
      </p:sp>
      <p:sp>
        <p:nvSpPr>
          <p:cNvPr id="15" name="TextBox 14"/>
          <p:cNvSpPr txBox="1"/>
          <p:nvPr/>
        </p:nvSpPr>
        <p:spPr>
          <a:xfrm>
            <a:off x="4800600" y="6017710"/>
            <a:ext cx="533400" cy="369332"/>
          </a:xfrm>
          <a:prstGeom prst="rect">
            <a:avLst/>
          </a:prstGeom>
          <a:noFill/>
        </p:spPr>
        <p:txBody>
          <a:bodyPr wrap="square" rtlCol="0">
            <a:spAutoFit/>
          </a:bodyPr>
          <a:lstStyle/>
          <a:p>
            <a:pPr algn="ctr"/>
            <a:r>
              <a:rPr lang="en-US" dirty="0" smtClean="0"/>
              <a:t>2</a:t>
            </a:r>
            <a:endParaRPr lang="en-US" dirty="0"/>
          </a:p>
        </p:txBody>
      </p:sp>
      <p:sp>
        <p:nvSpPr>
          <p:cNvPr id="16" name="TextBox 15"/>
          <p:cNvSpPr txBox="1"/>
          <p:nvPr/>
        </p:nvSpPr>
        <p:spPr>
          <a:xfrm>
            <a:off x="5334000" y="6017710"/>
            <a:ext cx="457200" cy="369332"/>
          </a:xfrm>
          <a:prstGeom prst="rect">
            <a:avLst/>
          </a:prstGeom>
          <a:noFill/>
        </p:spPr>
        <p:txBody>
          <a:bodyPr wrap="square" rtlCol="0">
            <a:spAutoFit/>
          </a:bodyPr>
          <a:lstStyle/>
          <a:p>
            <a:pPr algn="ctr"/>
            <a:r>
              <a:rPr lang="en-US" dirty="0" smtClean="0"/>
              <a:t>3</a:t>
            </a:r>
            <a:endParaRPr lang="en-US" dirty="0"/>
          </a:p>
        </p:txBody>
      </p:sp>
      <p:sp>
        <p:nvSpPr>
          <p:cNvPr id="17" name="TextBox 16"/>
          <p:cNvSpPr txBox="1"/>
          <p:nvPr/>
        </p:nvSpPr>
        <p:spPr>
          <a:xfrm>
            <a:off x="5867400" y="6017710"/>
            <a:ext cx="457200" cy="369332"/>
          </a:xfrm>
          <a:prstGeom prst="rect">
            <a:avLst/>
          </a:prstGeom>
          <a:noFill/>
        </p:spPr>
        <p:txBody>
          <a:bodyPr wrap="square" rtlCol="0">
            <a:spAutoFit/>
          </a:bodyPr>
          <a:lstStyle/>
          <a:p>
            <a:pPr algn="ctr"/>
            <a:r>
              <a:rPr lang="en-US" dirty="0" smtClean="0"/>
              <a:t>4</a:t>
            </a:r>
            <a:endParaRPr lang="en-US" dirty="0"/>
          </a:p>
        </p:txBody>
      </p:sp>
      <p:sp>
        <p:nvSpPr>
          <p:cNvPr id="18" name="TextBox 17"/>
          <p:cNvSpPr txBox="1"/>
          <p:nvPr/>
        </p:nvSpPr>
        <p:spPr>
          <a:xfrm>
            <a:off x="6400800" y="6017710"/>
            <a:ext cx="457200" cy="369332"/>
          </a:xfrm>
          <a:prstGeom prst="rect">
            <a:avLst/>
          </a:prstGeom>
          <a:noFill/>
        </p:spPr>
        <p:txBody>
          <a:bodyPr wrap="square" rtlCol="0">
            <a:spAutoFit/>
          </a:bodyPr>
          <a:lstStyle/>
          <a:p>
            <a:pPr algn="ctr"/>
            <a:r>
              <a:rPr lang="en-US" dirty="0" smtClean="0"/>
              <a:t>5</a:t>
            </a:r>
            <a:endParaRPr lang="en-US" dirty="0"/>
          </a:p>
        </p:txBody>
      </p:sp>
      <p:sp>
        <p:nvSpPr>
          <p:cNvPr id="19" name="TextBox 18"/>
          <p:cNvSpPr txBox="1"/>
          <p:nvPr/>
        </p:nvSpPr>
        <p:spPr>
          <a:xfrm>
            <a:off x="6858000" y="6017710"/>
            <a:ext cx="457200" cy="369332"/>
          </a:xfrm>
          <a:prstGeom prst="rect">
            <a:avLst/>
          </a:prstGeom>
          <a:noFill/>
        </p:spPr>
        <p:txBody>
          <a:bodyPr wrap="square" rtlCol="0">
            <a:spAutoFit/>
          </a:bodyPr>
          <a:lstStyle/>
          <a:p>
            <a:pPr algn="ctr"/>
            <a:r>
              <a:rPr lang="en-US" dirty="0" smtClean="0"/>
              <a:t>6</a:t>
            </a:r>
            <a:endParaRPr lang="en-US" dirty="0"/>
          </a:p>
        </p:txBody>
      </p:sp>
      <p:sp>
        <p:nvSpPr>
          <p:cNvPr id="20" name="TextBox 19"/>
          <p:cNvSpPr txBox="1"/>
          <p:nvPr/>
        </p:nvSpPr>
        <p:spPr>
          <a:xfrm>
            <a:off x="7391400" y="6017710"/>
            <a:ext cx="457200" cy="369332"/>
          </a:xfrm>
          <a:prstGeom prst="rect">
            <a:avLst/>
          </a:prstGeom>
          <a:noFill/>
        </p:spPr>
        <p:txBody>
          <a:bodyPr wrap="square" rtlCol="0">
            <a:spAutoFit/>
          </a:bodyPr>
          <a:lstStyle/>
          <a:p>
            <a:pPr algn="ctr"/>
            <a:r>
              <a:rPr lang="en-US" dirty="0" smtClean="0"/>
              <a:t>7</a:t>
            </a:r>
            <a:endParaRPr lang="en-US" dirty="0"/>
          </a:p>
        </p:txBody>
      </p:sp>
      <p:sp>
        <p:nvSpPr>
          <p:cNvPr id="21" name="TextBox 20"/>
          <p:cNvSpPr txBox="1"/>
          <p:nvPr/>
        </p:nvSpPr>
        <p:spPr>
          <a:xfrm>
            <a:off x="7924800" y="6017710"/>
            <a:ext cx="457200" cy="369332"/>
          </a:xfrm>
          <a:prstGeom prst="rect">
            <a:avLst/>
          </a:prstGeom>
          <a:noFill/>
        </p:spPr>
        <p:txBody>
          <a:bodyPr wrap="square" rtlCol="0">
            <a:spAutoFit/>
          </a:bodyPr>
          <a:lstStyle/>
          <a:p>
            <a:pPr algn="ctr"/>
            <a:r>
              <a:rPr lang="en-US" dirty="0" smtClean="0"/>
              <a:t>8</a:t>
            </a:r>
            <a:endParaRPr lang="en-US" dirty="0"/>
          </a:p>
        </p:txBody>
      </p:sp>
      <p:sp>
        <p:nvSpPr>
          <p:cNvPr id="22" name="TextBox 21"/>
          <p:cNvSpPr txBox="1"/>
          <p:nvPr/>
        </p:nvSpPr>
        <p:spPr>
          <a:xfrm>
            <a:off x="8458200" y="6017710"/>
            <a:ext cx="457200" cy="369332"/>
          </a:xfrm>
          <a:prstGeom prst="rect">
            <a:avLst/>
          </a:prstGeom>
          <a:noFill/>
        </p:spPr>
        <p:txBody>
          <a:bodyPr wrap="square" rtlCol="0">
            <a:spAutoFit/>
          </a:bodyPr>
          <a:lstStyle/>
          <a:p>
            <a:pPr algn="ctr"/>
            <a:r>
              <a:rPr lang="en-US" dirty="0" smtClean="0"/>
              <a:t>9</a:t>
            </a:r>
            <a:endParaRPr lang="en-US" dirty="0"/>
          </a:p>
        </p:txBody>
      </p:sp>
      <p:cxnSp>
        <p:nvCxnSpPr>
          <p:cNvPr id="23" name="Straight Connector 22"/>
          <p:cNvCxnSpPr/>
          <p:nvPr/>
        </p:nvCxnSpPr>
        <p:spPr>
          <a:xfrm rot="5400000">
            <a:off x="1426465" y="6234814"/>
            <a:ext cx="4998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939821" y="6233772"/>
            <a:ext cx="4998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453971" y="6233772"/>
            <a:ext cx="4998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970509" y="6233772"/>
            <a:ext cx="4998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494284" y="6233772"/>
            <a:ext cx="4998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016470" y="6233772"/>
            <a:ext cx="4998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30621" y="6233772"/>
            <a:ext cx="4998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028703" y="6234814"/>
            <a:ext cx="4998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542059" y="6233772"/>
            <a:ext cx="4998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073871" y="6233772"/>
            <a:ext cx="4998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6572747" y="6233772"/>
            <a:ext cx="4998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7096522" y="6233772"/>
            <a:ext cx="4998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7618708" y="6233772"/>
            <a:ext cx="4998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8132859" y="6233772"/>
            <a:ext cx="4998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3385289"/>
            <a:ext cx="914400" cy="646331"/>
          </a:xfrm>
          <a:prstGeom prst="rect">
            <a:avLst/>
          </a:prstGeom>
          <a:noFill/>
        </p:spPr>
        <p:txBody>
          <a:bodyPr wrap="square" rtlCol="0">
            <a:spAutoFit/>
          </a:bodyPr>
          <a:lstStyle/>
          <a:p>
            <a:r>
              <a:rPr lang="en-US" dirty="0" smtClean="0"/>
              <a:t>Scatter </a:t>
            </a:r>
          </a:p>
          <a:p>
            <a:r>
              <a:rPr lang="en-US" dirty="0" smtClean="0"/>
              <a:t>Index</a:t>
            </a:r>
            <a:endParaRPr lang="en-US" dirty="0"/>
          </a:p>
        </p:txBody>
      </p:sp>
      <p:sp>
        <p:nvSpPr>
          <p:cNvPr id="38" name="TextBox 37"/>
          <p:cNvSpPr txBox="1"/>
          <p:nvPr/>
        </p:nvSpPr>
        <p:spPr>
          <a:xfrm>
            <a:off x="228600" y="5871700"/>
            <a:ext cx="914400" cy="646331"/>
          </a:xfrm>
          <a:prstGeom prst="rect">
            <a:avLst/>
          </a:prstGeom>
          <a:noFill/>
        </p:spPr>
        <p:txBody>
          <a:bodyPr wrap="square" rtlCol="0">
            <a:spAutoFit/>
          </a:bodyPr>
          <a:lstStyle/>
          <a:p>
            <a:r>
              <a:rPr lang="en-US" dirty="0" smtClean="0"/>
              <a:t>Gather</a:t>
            </a:r>
          </a:p>
          <a:p>
            <a:r>
              <a:rPr lang="en-US" dirty="0" smtClean="0"/>
              <a:t>Index</a:t>
            </a:r>
            <a:endParaRPr lang="en-US" dirty="0"/>
          </a:p>
        </p:txBody>
      </p:sp>
      <p:sp>
        <p:nvSpPr>
          <p:cNvPr id="39" name="Left Brace 38"/>
          <p:cNvSpPr/>
          <p:nvPr/>
        </p:nvSpPr>
        <p:spPr>
          <a:xfrm>
            <a:off x="762000" y="4114800"/>
            <a:ext cx="228600" cy="18288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a:xfrm>
            <a:off x="0" y="4648200"/>
            <a:ext cx="838200" cy="646331"/>
          </a:xfrm>
          <a:prstGeom prst="rect">
            <a:avLst/>
          </a:prstGeom>
          <a:noFill/>
        </p:spPr>
        <p:txBody>
          <a:bodyPr wrap="square" rtlCol="0">
            <a:spAutoFit/>
          </a:bodyPr>
          <a:lstStyle/>
          <a:p>
            <a:pPr algn="ctr"/>
            <a:r>
              <a:rPr lang="en-US" dirty="0" smtClean="0"/>
              <a:t>Thread IDs</a:t>
            </a:r>
            <a:endParaRPr lang="en-US" dirty="0"/>
          </a:p>
        </p:txBody>
      </p:sp>
      <p:cxnSp>
        <p:nvCxnSpPr>
          <p:cNvPr id="41" name="Straight Arrow Connector 40"/>
          <p:cNvCxnSpPr/>
          <p:nvPr/>
        </p:nvCxnSpPr>
        <p:spPr>
          <a:xfrm rot="16200000" flipH="1">
            <a:off x="4856759" y="3738601"/>
            <a:ext cx="924001" cy="2590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5374919" y="3738601"/>
            <a:ext cx="924001" cy="2590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H="1">
            <a:off x="5893079" y="3738601"/>
            <a:ext cx="924001" cy="2590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H="1">
            <a:off x="6411239" y="3738601"/>
            <a:ext cx="924001" cy="2590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6929399" y="3738601"/>
            <a:ext cx="924001" cy="2590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ight Brace 45"/>
          <p:cNvSpPr/>
          <p:nvPr/>
        </p:nvSpPr>
        <p:spPr>
          <a:xfrm rot="16200000">
            <a:off x="2324100" y="2051789"/>
            <a:ext cx="228600" cy="25908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1143000" y="2851889"/>
            <a:ext cx="2590800" cy="369332"/>
          </a:xfrm>
          <a:prstGeom prst="rect">
            <a:avLst/>
          </a:prstGeom>
          <a:noFill/>
        </p:spPr>
        <p:txBody>
          <a:bodyPr wrap="square" rtlCol="0">
            <a:spAutoFit/>
          </a:bodyPr>
          <a:lstStyle/>
          <a:p>
            <a:pPr algn="ctr"/>
            <a:r>
              <a:rPr lang="en-US" dirty="0" smtClean="0"/>
              <a:t>Multi Element Record</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Split Operation</a:t>
            </a:r>
            <a:endParaRPr lang="en-IN" dirty="0"/>
          </a:p>
        </p:txBody>
      </p:sp>
      <p:sp>
        <p:nvSpPr>
          <p:cNvPr id="3" name="Content Placeholder 2"/>
          <p:cNvSpPr>
            <a:spLocks noGrp="1"/>
          </p:cNvSpPr>
          <p:nvPr>
            <p:ph idx="1"/>
          </p:nvPr>
        </p:nvSpPr>
        <p:spPr>
          <a:xfrm>
            <a:off x="457200" y="1600201"/>
            <a:ext cx="8229600" cy="1600200"/>
          </a:xfrm>
        </p:spPr>
        <p:txBody>
          <a:bodyPr>
            <a:normAutofit/>
          </a:bodyPr>
          <a:lstStyle/>
          <a:p>
            <a:pPr>
              <a:buNone/>
            </a:pPr>
            <a:r>
              <a:rPr lang="en-IN" sz="2400" dirty="0" smtClean="0"/>
              <a:t>Split can be defined as performing ::</a:t>
            </a:r>
          </a:p>
          <a:p>
            <a:pPr>
              <a:buNone/>
            </a:pPr>
            <a:r>
              <a:rPr lang="en-US" sz="2400" dirty="0" smtClean="0"/>
              <a:t>				</a:t>
            </a:r>
            <a:r>
              <a:rPr lang="en-IN" sz="2400" i="1" dirty="0" smtClean="0"/>
              <a:t>append(</a:t>
            </a:r>
            <a:r>
              <a:rPr lang="en-IN" sz="2400" i="1" dirty="0" err="1" smtClean="0"/>
              <a:t>x,List</a:t>
            </a:r>
            <a:r>
              <a:rPr lang="en-IN" sz="2400" i="1" dirty="0" smtClean="0"/>
              <a:t>[category(x)])</a:t>
            </a:r>
          </a:p>
          <a:p>
            <a:pPr>
              <a:buNone/>
            </a:pPr>
            <a:r>
              <a:rPr lang="en-US" sz="2400" i="1" dirty="0" smtClean="0"/>
              <a:t>for each x, List holds elements of same category together </a:t>
            </a:r>
            <a:endParaRPr lang="en-IN" sz="2400" dirty="0" smtClean="0"/>
          </a:p>
          <a:p>
            <a:endParaRPr lang="en-IN" dirty="0"/>
          </a:p>
        </p:txBody>
      </p:sp>
      <p:sp>
        <p:nvSpPr>
          <p:cNvPr id="5" name="Rounded Rectangle 4"/>
          <p:cNvSpPr/>
          <p:nvPr/>
        </p:nvSpPr>
        <p:spPr>
          <a:xfrm>
            <a:off x="3429000" y="4800600"/>
            <a:ext cx="2438400" cy="457200"/>
          </a:xfrm>
          <a:prstGeom prst="roundRect">
            <a:avLst/>
          </a:prstGeom>
          <a:solidFill>
            <a:schemeClr val="bg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Split Operation</a:t>
            </a:r>
            <a:endParaRPr lang="en-US" dirty="0"/>
          </a:p>
        </p:txBody>
      </p:sp>
      <p:sp>
        <p:nvSpPr>
          <p:cNvPr id="6" name="Down Arrow 5"/>
          <p:cNvSpPr/>
          <p:nvPr/>
        </p:nvSpPr>
        <p:spPr>
          <a:xfrm>
            <a:off x="4343400" y="4191000"/>
            <a:ext cx="533400" cy="457200"/>
          </a:xfrm>
          <a:prstGeom prst="downArrow">
            <a:avLst/>
          </a:prstGeom>
          <a:solidFill>
            <a:schemeClr val="bg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343400" y="5410200"/>
            <a:ext cx="533400" cy="457200"/>
          </a:xfrm>
          <a:prstGeom prst="downArrow">
            <a:avLst/>
          </a:prstGeom>
          <a:solidFill>
            <a:schemeClr val="bg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4930" y="3429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Rectangle 9"/>
          <p:cNvSpPr/>
          <p:nvPr/>
        </p:nvSpPr>
        <p:spPr>
          <a:xfrm>
            <a:off x="4832130" y="3429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11" name="Rectangle 10"/>
          <p:cNvSpPr/>
          <p:nvPr/>
        </p:nvSpPr>
        <p:spPr>
          <a:xfrm>
            <a:off x="1631730" y="3429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2" name="Rectangle 11"/>
          <p:cNvSpPr/>
          <p:nvPr/>
        </p:nvSpPr>
        <p:spPr>
          <a:xfrm>
            <a:off x="1098330" y="3429000"/>
            <a:ext cx="533400" cy="609600"/>
          </a:xfrm>
          <a:prstGeom prst="rect">
            <a:avLst/>
          </a:prstGeom>
          <a:solidFill>
            <a:schemeClr val="tx2">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3" name="Rectangle 12"/>
          <p:cNvSpPr/>
          <p:nvPr/>
        </p:nvSpPr>
        <p:spPr>
          <a:xfrm>
            <a:off x="3765330" y="3429000"/>
            <a:ext cx="533400" cy="609600"/>
          </a:xfrm>
          <a:prstGeom prst="rect">
            <a:avLst/>
          </a:prstGeom>
          <a:solidFill>
            <a:schemeClr val="tx2">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16" name="Rectangle 15"/>
          <p:cNvSpPr/>
          <p:nvPr/>
        </p:nvSpPr>
        <p:spPr>
          <a:xfrm>
            <a:off x="8032530" y="3429000"/>
            <a:ext cx="533400" cy="609600"/>
          </a:xfrm>
          <a:prstGeom prst="rect">
            <a:avLst/>
          </a:prstGeom>
          <a:solidFill>
            <a:schemeClr val="tx2">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dirty="0"/>
          </a:p>
        </p:txBody>
      </p:sp>
      <p:sp>
        <p:nvSpPr>
          <p:cNvPr id="17" name="Rectangle 16"/>
          <p:cNvSpPr/>
          <p:nvPr/>
        </p:nvSpPr>
        <p:spPr>
          <a:xfrm>
            <a:off x="5365530" y="3429000"/>
            <a:ext cx="533400" cy="6096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t>
            </a:r>
            <a:endParaRPr lang="en-US" dirty="0"/>
          </a:p>
        </p:txBody>
      </p:sp>
      <p:sp>
        <p:nvSpPr>
          <p:cNvPr id="19" name="Rectangle 18"/>
          <p:cNvSpPr/>
          <p:nvPr/>
        </p:nvSpPr>
        <p:spPr>
          <a:xfrm>
            <a:off x="6432330" y="3429000"/>
            <a:ext cx="533400" cy="6096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sp>
        <p:nvSpPr>
          <p:cNvPr id="20" name="Rectangle 19"/>
          <p:cNvSpPr/>
          <p:nvPr/>
        </p:nvSpPr>
        <p:spPr>
          <a:xfrm>
            <a:off x="4267200" y="6019800"/>
            <a:ext cx="533400" cy="6096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23" name="Rectangle 22"/>
          <p:cNvSpPr/>
          <p:nvPr/>
        </p:nvSpPr>
        <p:spPr>
          <a:xfrm>
            <a:off x="4298730" y="3429000"/>
            <a:ext cx="533400" cy="6096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endParaRPr lang="en-US" dirty="0"/>
          </a:p>
        </p:txBody>
      </p:sp>
      <p:sp>
        <p:nvSpPr>
          <p:cNvPr id="24" name="Rectangle 23"/>
          <p:cNvSpPr/>
          <p:nvPr/>
        </p:nvSpPr>
        <p:spPr>
          <a:xfrm>
            <a:off x="7499130" y="3429000"/>
            <a:ext cx="533400" cy="6096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sp>
        <p:nvSpPr>
          <p:cNvPr id="25" name="Rectangle 24"/>
          <p:cNvSpPr/>
          <p:nvPr/>
        </p:nvSpPr>
        <p:spPr>
          <a:xfrm>
            <a:off x="3231930" y="3429000"/>
            <a:ext cx="533400" cy="6096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26" name="Rectangle 25"/>
          <p:cNvSpPr/>
          <p:nvPr/>
        </p:nvSpPr>
        <p:spPr>
          <a:xfrm>
            <a:off x="2165130" y="3429000"/>
            <a:ext cx="533400" cy="6096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28" name="Rectangle 27"/>
          <p:cNvSpPr/>
          <p:nvPr/>
        </p:nvSpPr>
        <p:spPr>
          <a:xfrm>
            <a:off x="6965730" y="3429000"/>
            <a:ext cx="533400" cy="6096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
        <p:nvSpPr>
          <p:cNvPr id="29" name="Rectangle 28"/>
          <p:cNvSpPr/>
          <p:nvPr/>
        </p:nvSpPr>
        <p:spPr>
          <a:xfrm>
            <a:off x="2698530" y="3429000"/>
            <a:ext cx="533400" cy="6096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US" dirty="0"/>
          </a:p>
        </p:txBody>
      </p:sp>
      <p:sp>
        <p:nvSpPr>
          <p:cNvPr id="30" name="Rectangle 29"/>
          <p:cNvSpPr/>
          <p:nvPr/>
        </p:nvSpPr>
        <p:spPr>
          <a:xfrm>
            <a:off x="3200400" y="60198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31" name="Rectangle 30"/>
          <p:cNvSpPr/>
          <p:nvPr/>
        </p:nvSpPr>
        <p:spPr>
          <a:xfrm>
            <a:off x="2133600" y="60198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32" name="Rectangle 31"/>
          <p:cNvSpPr/>
          <p:nvPr/>
        </p:nvSpPr>
        <p:spPr>
          <a:xfrm>
            <a:off x="2667000" y="60198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33" name="Rectangle 32"/>
          <p:cNvSpPr/>
          <p:nvPr/>
        </p:nvSpPr>
        <p:spPr>
          <a:xfrm>
            <a:off x="533400" y="6019800"/>
            <a:ext cx="533400" cy="609600"/>
          </a:xfrm>
          <a:prstGeom prst="rect">
            <a:avLst/>
          </a:prstGeom>
          <a:solidFill>
            <a:schemeClr val="tx2">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34" name="Rectangle 33"/>
          <p:cNvSpPr/>
          <p:nvPr/>
        </p:nvSpPr>
        <p:spPr>
          <a:xfrm>
            <a:off x="1066800" y="6019800"/>
            <a:ext cx="533400" cy="609600"/>
          </a:xfrm>
          <a:prstGeom prst="rect">
            <a:avLst/>
          </a:prstGeom>
          <a:solidFill>
            <a:schemeClr val="tx2">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35" name="Rectangle 34"/>
          <p:cNvSpPr/>
          <p:nvPr/>
        </p:nvSpPr>
        <p:spPr>
          <a:xfrm>
            <a:off x="1600200" y="6019800"/>
            <a:ext cx="533400" cy="609600"/>
          </a:xfrm>
          <a:prstGeom prst="rect">
            <a:avLst/>
          </a:prstGeom>
          <a:solidFill>
            <a:schemeClr val="tx2">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dirty="0"/>
          </a:p>
        </p:txBody>
      </p:sp>
      <p:sp>
        <p:nvSpPr>
          <p:cNvPr id="37" name="Rectangle 36"/>
          <p:cNvSpPr/>
          <p:nvPr/>
        </p:nvSpPr>
        <p:spPr>
          <a:xfrm>
            <a:off x="3733800" y="6019800"/>
            <a:ext cx="533400" cy="6096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38" name="Rectangle 37"/>
          <p:cNvSpPr/>
          <p:nvPr/>
        </p:nvSpPr>
        <p:spPr>
          <a:xfrm>
            <a:off x="5334000" y="6019800"/>
            <a:ext cx="533400" cy="6096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39" name="Rectangle 38"/>
          <p:cNvSpPr/>
          <p:nvPr/>
        </p:nvSpPr>
        <p:spPr>
          <a:xfrm>
            <a:off x="4800600" y="6019800"/>
            <a:ext cx="533400" cy="6096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endParaRPr lang="en-US" dirty="0"/>
          </a:p>
        </p:txBody>
      </p:sp>
      <p:sp>
        <p:nvSpPr>
          <p:cNvPr id="40" name="Rectangle 39"/>
          <p:cNvSpPr/>
          <p:nvPr/>
        </p:nvSpPr>
        <p:spPr>
          <a:xfrm>
            <a:off x="5867400" y="3429000"/>
            <a:ext cx="533400" cy="6096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41" name="Rectangle 40"/>
          <p:cNvSpPr/>
          <p:nvPr/>
        </p:nvSpPr>
        <p:spPr>
          <a:xfrm>
            <a:off x="5867400" y="6019800"/>
            <a:ext cx="533400" cy="6096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sp>
        <p:nvSpPr>
          <p:cNvPr id="42" name="Rectangle 41"/>
          <p:cNvSpPr/>
          <p:nvPr/>
        </p:nvSpPr>
        <p:spPr>
          <a:xfrm>
            <a:off x="6400800" y="6019800"/>
            <a:ext cx="533400" cy="6096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t>
            </a:r>
            <a:endParaRPr lang="en-US" dirty="0"/>
          </a:p>
        </p:txBody>
      </p:sp>
      <p:sp>
        <p:nvSpPr>
          <p:cNvPr id="43" name="Rectangle 42"/>
          <p:cNvSpPr/>
          <p:nvPr/>
        </p:nvSpPr>
        <p:spPr>
          <a:xfrm>
            <a:off x="6934200" y="6019800"/>
            <a:ext cx="533400" cy="6096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sp>
        <p:nvSpPr>
          <p:cNvPr id="44" name="Rectangle 43"/>
          <p:cNvSpPr/>
          <p:nvPr/>
        </p:nvSpPr>
        <p:spPr>
          <a:xfrm>
            <a:off x="7467600" y="6019800"/>
            <a:ext cx="533400" cy="6096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
        <p:nvSpPr>
          <p:cNvPr id="45" name="Rectangle 44"/>
          <p:cNvSpPr/>
          <p:nvPr/>
        </p:nvSpPr>
        <p:spPr>
          <a:xfrm>
            <a:off x="8001000" y="6019800"/>
            <a:ext cx="533400" cy="6096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wipe(down)">
                                      <p:cBhvr>
                                        <p:cTn id="7" dur="500"/>
                                        <p:tgtEl>
                                          <p:spTgt spid="2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wipe(down)">
                                      <p:cBhvr>
                                        <p:cTn id="12" dur="500"/>
                                        <p:tgtEl>
                                          <p:spTgt spid="20">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0">
                                            <p:bg/>
                                          </p:spTgt>
                                        </p:tgtEl>
                                        <p:attrNameLst>
                                          <p:attrName>style.visibility</p:attrName>
                                        </p:attrNameLst>
                                      </p:cBhvr>
                                      <p:to>
                                        <p:strVal val="visible"/>
                                      </p:to>
                                    </p:set>
                                    <p:animEffect transition="in" filter="wipe(down)">
                                      <p:cBhvr>
                                        <p:cTn id="15" dur="500"/>
                                        <p:tgtEl>
                                          <p:spTgt spid="30">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wipe(down)">
                                      <p:cBhvr>
                                        <p:cTn id="20" dur="500"/>
                                        <p:tgtEl>
                                          <p:spTgt spid="30">
                                            <p:txEl>
                                              <p:pRg st="0" end="0"/>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1">
                                            <p:bg/>
                                          </p:spTgt>
                                        </p:tgtEl>
                                        <p:attrNameLst>
                                          <p:attrName>style.visibility</p:attrName>
                                        </p:attrNameLst>
                                      </p:cBhvr>
                                      <p:to>
                                        <p:strVal val="visible"/>
                                      </p:to>
                                    </p:set>
                                    <p:animEffect transition="in" filter="wipe(down)">
                                      <p:cBhvr>
                                        <p:cTn id="23" dur="500"/>
                                        <p:tgtEl>
                                          <p:spTgt spid="31">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animEffect transition="in" filter="wipe(down)">
                                      <p:cBhvr>
                                        <p:cTn id="28" dur="500"/>
                                        <p:tgtEl>
                                          <p:spTgt spid="31">
                                            <p:txEl>
                                              <p:pRg st="0" end="0"/>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2">
                                            <p:bg/>
                                          </p:spTgt>
                                        </p:tgtEl>
                                        <p:attrNameLst>
                                          <p:attrName>style.visibility</p:attrName>
                                        </p:attrNameLst>
                                      </p:cBhvr>
                                      <p:to>
                                        <p:strVal val="visible"/>
                                      </p:to>
                                    </p:set>
                                    <p:animEffect transition="in" filter="wipe(down)">
                                      <p:cBhvr>
                                        <p:cTn id="31" dur="500"/>
                                        <p:tgtEl>
                                          <p:spTgt spid="32">
                                            <p:bg/>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2">
                                            <p:txEl>
                                              <p:pRg st="0" end="0"/>
                                            </p:txEl>
                                          </p:spTgt>
                                        </p:tgtEl>
                                        <p:attrNameLst>
                                          <p:attrName>style.visibility</p:attrName>
                                        </p:attrNameLst>
                                      </p:cBhvr>
                                      <p:to>
                                        <p:strVal val="visible"/>
                                      </p:to>
                                    </p:set>
                                    <p:animEffect transition="in" filter="wipe(down)">
                                      <p:cBhvr>
                                        <p:cTn id="36" dur="500"/>
                                        <p:tgtEl>
                                          <p:spTgt spid="32">
                                            <p:txEl>
                                              <p:pRg st="0" end="0"/>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3">
                                            <p:bg/>
                                          </p:spTgt>
                                        </p:tgtEl>
                                        <p:attrNameLst>
                                          <p:attrName>style.visibility</p:attrName>
                                        </p:attrNameLst>
                                      </p:cBhvr>
                                      <p:to>
                                        <p:strVal val="visible"/>
                                      </p:to>
                                    </p:set>
                                    <p:animEffect transition="in" filter="wipe(down)">
                                      <p:cBhvr>
                                        <p:cTn id="39" dur="500"/>
                                        <p:tgtEl>
                                          <p:spTgt spid="33">
                                            <p:bg/>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animEffect transition="in" filter="wipe(down)">
                                      <p:cBhvr>
                                        <p:cTn id="44" dur="500"/>
                                        <p:tgtEl>
                                          <p:spTgt spid="33">
                                            <p:txEl>
                                              <p:pRg st="0" end="0"/>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4">
                                            <p:bg/>
                                          </p:spTgt>
                                        </p:tgtEl>
                                        <p:attrNameLst>
                                          <p:attrName>style.visibility</p:attrName>
                                        </p:attrNameLst>
                                      </p:cBhvr>
                                      <p:to>
                                        <p:strVal val="visible"/>
                                      </p:to>
                                    </p:set>
                                    <p:animEffect transition="in" filter="wipe(down)">
                                      <p:cBhvr>
                                        <p:cTn id="47" dur="500"/>
                                        <p:tgtEl>
                                          <p:spTgt spid="34">
                                            <p:bg/>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wipe(down)">
                                      <p:cBhvr>
                                        <p:cTn id="52" dur="500"/>
                                        <p:tgtEl>
                                          <p:spTgt spid="34">
                                            <p:txEl>
                                              <p:pRg st="0" end="0"/>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5">
                                            <p:bg/>
                                          </p:spTgt>
                                        </p:tgtEl>
                                        <p:attrNameLst>
                                          <p:attrName>style.visibility</p:attrName>
                                        </p:attrNameLst>
                                      </p:cBhvr>
                                      <p:to>
                                        <p:strVal val="visible"/>
                                      </p:to>
                                    </p:set>
                                    <p:animEffect transition="in" filter="wipe(down)">
                                      <p:cBhvr>
                                        <p:cTn id="55" dur="500"/>
                                        <p:tgtEl>
                                          <p:spTgt spid="35">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5">
                                            <p:txEl>
                                              <p:pRg st="0" end="0"/>
                                            </p:txEl>
                                          </p:spTgt>
                                        </p:tgtEl>
                                        <p:attrNameLst>
                                          <p:attrName>style.visibility</p:attrName>
                                        </p:attrNameLst>
                                      </p:cBhvr>
                                      <p:to>
                                        <p:strVal val="visible"/>
                                      </p:to>
                                    </p:set>
                                    <p:animEffect transition="in" filter="wipe(down)">
                                      <p:cBhvr>
                                        <p:cTn id="60" dur="500"/>
                                        <p:tgtEl>
                                          <p:spTgt spid="35">
                                            <p:txEl>
                                              <p:pRg st="0" end="0"/>
                                            </p:tx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7">
                                            <p:bg/>
                                          </p:spTgt>
                                        </p:tgtEl>
                                        <p:attrNameLst>
                                          <p:attrName>style.visibility</p:attrName>
                                        </p:attrNameLst>
                                      </p:cBhvr>
                                      <p:to>
                                        <p:strVal val="visible"/>
                                      </p:to>
                                    </p:set>
                                    <p:animEffect transition="in" filter="wipe(down)">
                                      <p:cBhvr>
                                        <p:cTn id="63" dur="500"/>
                                        <p:tgtEl>
                                          <p:spTgt spid="37">
                                            <p:bg/>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Effect transition="in" filter="wipe(down)">
                                      <p:cBhvr>
                                        <p:cTn id="68" dur="500"/>
                                        <p:tgtEl>
                                          <p:spTgt spid="37">
                                            <p:txEl>
                                              <p:pRg st="0" end="0"/>
                                            </p:tx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8">
                                            <p:bg/>
                                          </p:spTgt>
                                        </p:tgtEl>
                                        <p:attrNameLst>
                                          <p:attrName>style.visibility</p:attrName>
                                        </p:attrNameLst>
                                      </p:cBhvr>
                                      <p:to>
                                        <p:strVal val="visible"/>
                                      </p:to>
                                    </p:set>
                                    <p:animEffect transition="in" filter="wipe(down)">
                                      <p:cBhvr>
                                        <p:cTn id="71" dur="500"/>
                                        <p:tgtEl>
                                          <p:spTgt spid="38">
                                            <p:bg/>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38">
                                            <p:txEl>
                                              <p:pRg st="0" end="0"/>
                                            </p:txEl>
                                          </p:spTgt>
                                        </p:tgtEl>
                                        <p:attrNameLst>
                                          <p:attrName>style.visibility</p:attrName>
                                        </p:attrNameLst>
                                      </p:cBhvr>
                                      <p:to>
                                        <p:strVal val="visible"/>
                                      </p:to>
                                    </p:set>
                                    <p:animEffect transition="in" filter="wipe(down)">
                                      <p:cBhvr>
                                        <p:cTn id="76" dur="500"/>
                                        <p:tgtEl>
                                          <p:spTgt spid="38">
                                            <p:txEl>
                                              <p:pRg st="0" end="0"/>
                                            </p:tx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9">
                                            <p:bg/>
                                          </p:spTgt>
                                        </p:tgtEl>
                                        <p:attrNameLst>
                                          <p:attrName>style.visibility</p:attrName>
                                        </p:attrNameLst>
                                      </p:cBhvr>
                                      <p:to>
                                        <p:strVal val="visible"/>
                                      </p:to>
                                    </p:set>
                                    <p:animEffect transition="in" filter="wipe(down)">
                                      <p:cBhvr>
                                        <p:cTn id="79" dur="500"/>
                                        <p:tgtEl>
                                          <p:spTgt spid="39">
                                            <p:bg/>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9">
                                            <p:txEl>
                                              <p:pRg st="0" end="0"/>
                                            </p:txEl>
                                          </p:spTgt>
                                        </p:tgtEl>
                                        <p:attrNameLst>
                                          <p:attrName>style.visibility</p:attrName>
                                        </p:attrNameLst>
                                      </p:cBhvr>
                                      <p:to>
                                        <p:strVal val="visible"/>
                                      </p:to>
                                    </p:set>
                                    <p:animEffect transition="in" filter="wipe(down)">
                                      <p:cBhvr>
                                        <p:cTn id="84" dur="500"/>
                                        <p:tgtEl>
                                          <p:spTgt spid="39">
                                            <p:txEl>
                                              <p:pRg st="0" end="0"/>
                                            </p:txEl>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41">
                                            <p:bg/>
                                          </p:spTgt>
                                        </p:tgtEl>
                                        <p:attrNameLst>
                                          <p:attrName>style.visibility</p:attrName>
                                        </p:attrNameLst>
                                      </p:cBhvr>
                                      <p:to>
                                        <p:strVal val="visible"/>
                                      </p:to>
                                    </p:set>
                                    <p:animEffect transition="in" filter="wipe(down)">
                                      <p:cBhvr>
                                        <p:cTn id="87" dur="500"/>
                                        <p:tgtEl>
                                          <p:spTgt spid="41">
                                            <p:bg/>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1">
                                            <p:txEl>
                                              <p:pRg st="0" end="0"/>
                                            </p:txEl>
                                          </p:spTgt>
                                        </p:tgtEl>
                                        <p:attrNameLst>
                                          <p:attrName>style.visibility</p:attrName>
                                        </p:attrNameLst>
                                      </p:cBhvr>
                                      <p:to>
                                        <p:strVal val="visible"/>
                                      </p:to>
                                    </p:set>
                                    <p:animEffect transition="in" filter="wipe(down)">
                                      <p:cBhvr>
                                        <p:cTn id="92" dur="500"/>
                                        <p:tgtEl>
                                          <p:spTgt spid="41">
                                            <p:txEl>
                                              <p:pRg st="0" end="0"/>
                                            </p:txEl>
                                          </p:spTgt>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bg/>
                                          </p:spTgt>
                                        </p:tgtEl>
                                        <p:attrNameLst>
                                          <p:attrName>style.visibility</p:attrName>
                                        </p:attrNameLst>
                                      </p:cBhvr>
                                      <p:to>
                                        <p:strVal val="visible"/>
                                      </p:to>
                                    </p:set>
                                    <p:animEffect transition="in" filter="wipe(down)">
                                      <p:cBhvr>
                                        <p:cTn id="95" dur="500"/>
                                        <p:tgtEl>
                                          <p:spTgt spid="42">
                                            <p:bg/>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42">
                                            <p:txEl>
                                              <p:pRg st="0" end="0"/>
                                            </p:txEl>
                                          </p:spTgt>
                                        </p:tgtEl>
                                        <p:attrNameLst>
                                          <p:attrName>style.visibility</p:attrName>
                                        </p:attrNameLst>
                                      </p:cBhvr>
                                      <p:to>
                                        <p:strVal val="visible"/>
                                      </p:to>
                                    </p:set>
                                    <p:animEffect transition="in" filter="wipe(down)">
                                      <p:cBhvr>
                                        <p:cTn id="100" dur="500"/>
                                        <p:tgtEl>
                                          <p:spTgt spid="42">
                                            <p:txEl>
                                              <p:pRg st="0" end="0"/>
                                            </p:txEl>
                                          </p:spTgt>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43">
                                            <p:bg/>
                                          </p:spTgt>
                                        </p:tgtEl>
                                        <p:attrNameLst>
                                          <p:attrName>style.visibility</p:attrName>
                                        </p:attrNameLst>
                                      </p:cBhvr>
                                      <p:to>
                                        <p:strVal val="visible"/>
                                      </p:to>
                                    </p:set>
                                    <p:animEffect transition="in" filter="wipe(down)">
                                      <p:cBhvr>
                                        <p:cTn id="103" dur="500"/>
                                        <p:tgtEl>
                                          <p:spTgt spid="43">
                                            <p:bg/>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43">
                                            <p:txEl>
                                              <p:pRg st="0" end="0"/>
                                            </p:txEl>
                                          </p:spTgt>
                                        </p:tgtEl>
                                        <p:attrNameLst>
                                          <p:attrName>style.visibility</p:attrName>
                                        </p:attrNameLst>
                                      </p:cBhvr>
                                      <p:to>
                                        <p:strVal val="visible"/>
                                      </p:to>
                                    </p:set>
                                    <p:animEffect transition="in" filter="wipe(down)">
                                      <p:cBhvr>
                                        <p:cTn id="108" dur="500"/>
                                        <p:tgtEl>
                                          <p:spTgt spid="43">
                                            <p:txEl>
                                              <p:pRg st="0" end="0"/>
                                            </p:txEl>
                                          </p:spTgt>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44">
                                            <p:bg/>
                                          </p:spTgt>
                                        </p:tgtEl>
                                        <p:attrNameLst>
                                          <p:attrName>style.visibility</p:attrName>
                                        </p:attrNameLst>
                                      </p:cBhvr>
                                      <p:to>
                                        <p:strVal val="visible"/>
                                      </p:to>
                                    </p:set>
                                    <p:animEffect transition="in" filter="wipe(down)">
                                      <p:cBhvr>
                                        <p:cTn id="111" dur="500"/>
                                        <p:tgtEl>
                                          <p:spTgt spid="44">
                                            <p:bg/>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44">
                                            <p:txEl>
                                              <p:pRg st="0" end="0"/>
                                            </p:txEl>
                                          </p:spTgt>
                                        </p:tgtEl>
                                        <p:attrNameLst>
                                          <p:attrName>style.visibility</p:attrName>
                                        </p:attrNameLst>
                                      </p:cBhvr>
                                      <p:to>
                                        <p:strVal val="visible"/>
                                      </p:to>
                                    </p:set>
                                    <p:animEffect transition="in" filter="wipe(down)">
                                      <p:cBhvr>
                                        <p:cTn id="116" dur="500"/>
                                        <p:tgtEl>
                                          <p:spTgt spid="44">
                                            <p:txEl>
                                              <p:pRg st="0" end="0"/>
                                            </p:txEl>
                                          </p:spTgt>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45">
                                            <p:bg/>
                                          </p:spTgt>
                                        </p:tgtEl>
                                        <p:attrNameLst>
                                          <p:attrName>style.visibility</p:attrName>
                                        </p:attrNameLst>
                                      </p:cBhvr>
                                      <p:to>
                                        <p:strVal val="visible"/>
                                      </p:to>
                                    </p:set>
                                    <p:animEffect transition="in" filter="wipe(down)">
                                      <p:cBhvr>
                                        <p:cTn id="119" dur="500"/>
                                        <p:tgtEl>
                                          <p:spTgt spid="45">
                                            <p:bg/>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45">
                                            <p:txEl>
                                              <p:pRg st="0" end="0"/>
                                            </p:txEl>
                                          </p:spTgt>
                                        </p:tgtEl>
                                        <p:attrNameLst>
                                          <p:attrName>style.visibility</p:attrName>
                                        </p:attrNameLst>
                                      </p:cBhvr>
                                      <p:to>
                                        <p:strVal val="visible"/>
                                      </p:to>
                                    </p:set>
                                    <p:animEffect transition="in" filter="wipe(down)">
                                      <p:cBhvr>
                                        <p:cTn id="124"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nimBg="1"/>
      <p:bldP spid="30" grpId="0" build="p" animBg="1"/>
      <p:bldP spid="31" grpId="0" build="p" animBg="1"/>
      <p:bldP spid="32" grpId="0" build="p" animBg="1"/>
      <p:bldP spid="33" grpId="0" build="p" animBg="1"/>
      <p:bldP spid="34" grpId="0" uiExpand="1" build="p" animBg="1"/>
      <p:bldP spid="35" grpId="0" build="p" animBg="1"/>
      <p:bldP spid="37" grpId="0" build="p" animBg="1"/>
      <p:bldP spid="38" grpId="0" build="p" animBg="1"/>
      <p:bldP spid="39" grpId="0" build="p" animBg="1"/>
      <p:bldP spid="41" grpId="0" build="p" animBg="1"/>
      <p:bldP spid="42" grpId="0" build="p" animBg="1"/>
      <p:bldP spid="43" grpId="0" build="p" animBg="1"/>
      <p:bldP spid="44" grpId="0" build="p" animBg="1"/>
      <p:bldP spid="45"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Data Movement Performance</a:t>
            </a:r>
            <a:endParaRPr lang="en-US" dirty="0"/>
          </a:p>
        </p:txBody>
      </p:sp>
      <p:graphicFrame>
        <p:nvGraphicFramePr>
          <p:cNvPr id="4" name="Chart 3"/>
          <p:cNvGraphicFramePr/>
          <p:nvPr/>
        </p:nvGraphicFramePr>
        <p:xfrm>
          <a:off x="533400" y="1295400"/>
          <a:ext cx="8153400" cy="5562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Chronologically Speaking</a:t>
            </a: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2007 – July 2008</a:t>
            </a:r>
            <a:endParaRPr lang="en-US" dirty="0"/>
          </a:p>
        </p:txBody>
      </p:sp>
      <p:sp>
        <p:nvSpPr>
          <p:cNvPr id="4" name="Content Placeholder 3"/>
          <p:cNvSpPr txBox="1">
            <a:spLocks/>
          </p:cNvSpPr>
          <p:nvPr/>
        </p:nvSpPr>
        <p:spPr>
          <a:xfrm>
            <a:off x="457200" y="1447800"/>
            <a:ext cx="8229600" cy="46481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Can CUDA be used for Raytracing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Will it be faster than Rasterization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least close to ? Say 10x slower</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2007 – July 2008</a:t>
            </a:r>
            <a:endParaRPr lang="en-US" b="1" dirty="0"/>
          </a:p>
        </p:txBody>
      </p:sp>
      <p:sp>
        <p:nvSpPr>
          <p:cNvPr id="3" name="Content Placeholder 2"/>
          <p:cNvSpPr>
            <a:spLocks noGrp="1"/>
          </p:cNvSpPr>
          <p:nvPr>
            <p:ph idx="1"/>
          </p:nvPr>
        </p:nvSpPr>
        <p:spPr/>
        <p:txBody>
          <a:bodyPr>
            <a:normAutofit fontScale="92500"/>
          </a:bodyPr>
          <a:lstStyle/>
          <a:p>
            <a:r>
              <a:rPr lang="fr-FR" sz="4000" dirty="0" smtClean="0"/>
              <a:t>Target </a:t>
            </a:r>
          </a:p>
          <a:p>
            <a:pPr lvl="1"/>
            <a:r>
              <a:rPr lang="fr-FR" sz="3600" dirty="0" smtClean="0"/>
              <a:t>1M </a:t>
            </a:r>
            <a:r>
              <a:rPr lang="fr-FR" sz="3600" dirty="0" err="1" smtClean="0"/>
              <a:t>Deformable</a:t>
            </a:r>
            <a:r>
              <a:rPr lang="fr-FR" sz="3600" dirty="0" smtClean="0"/>
              <a:t> Triangles - 1M Pixels </a:t>
            </a:r>
          </a:p>
          <a:p>
            <a:pPr lvl="2"/>
            <a:r>
              <a:rPr lang="fr-FR" sz="3200" dirty="0" smtClean="0"/>
              <a:t>@ 25fps</a:t>
            </a:r>
          </a:p>
          <a:p>
            <a:pPr lvl="2"/>
            <a:endParaRPr lang="fr-FR" sz="3200" dirty="0" smtClean="0"/>
          </a:p>
          <a:p>
            <a:r>
              <a:rPr lang="en-US" sz="4000" dirty="0" smtClean="0"/>
              <a:t>Literature survey shows</a:t>
            </a:r>
          </a:p>
          <a:p>
            <a:pPr lvl="1"/>
            <a:r>
              <a:rPr lang="en-US" sz="3600" dirty="0" err="1" smtClean="0"/>
              <a:t>kdTree</a:t>
            </a:r>
            <a:r>
              <a:rPr lang="en-US" sz="3600" dirty="0" smtClean="0"/>
              <a:t> on GPU, 200K triangles, 75 </a:t>
            </a:r>
            <a:r>
              <a:rPr lang="en-US" sz="3600" dirty="0" err="1" smtClean="0"/>
              <a:t>msec</a:t>
            </a:r>
            <a:endParaRPr lang="en-US" sz="3600" dirty="0" smtClean="0"/>
          </a:p>
          <a:p>
            <a:pPr lvl="1"/>
            <a:r>
              <a:rPr lang="en-US" sz="3600" dirty="0" smtClean="0"/>
              <a:t>For 1M triangles, lets say 375msec == 3fps </a:t>
            </a:r>
          </a:p>
          <a:p>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2007 – July 2008</a:t>
            </a:r>
            <a:endParaRPr lang="en-US" dirty="0"/>
          </a:p>
        </p:txBody>
      </p:sp>
      <p:sp>
        <p:nvSpPr>
          <p:cNvPr id="3" name="Content Placeholder 2"/>
          <p:cNvSpPr>
            <a:spLocks noGrp="1"/>
          </p:cNvSpPr>
          <p:nvPr>
            <p:ph idx="1"/>
          </p:nvPr>
        </p:nvSpPr>
        <p:spPr/>
        <p:txBody>
          <a:bodyPr/>
          <a:lstStyle/>
          <a:p>
            <a:endParaRPr lang="en-US" dirty="0" smtClean="0"/>
          </a:p>
          <a:p>
            <a:r>
              <a:rPr lang="en-US" dirty="0" smtClean="0"/>
              <a:t>Simple DS, 3d Grid</a:t>
            </a:r>
          </a:p>
          <a:p>
            <a:r>
              <a:rPr lang="en-US" dirty="0" smtClean="0"/>
              <a:t>Needs fast Split operation</a:t>
            </a:r>
          </a:p>
          <a:p>
            <a:r>
              <a:rPr lang="en-US" dirty="0" smtClean="0"/>
              <a:t>For 1M triangles roughly and say 128x128x32 grid size</a:t>
            </a:r>
          </a:p>
          <a:p>
            <a:r>
              <a:rPr lang="en-US" dirty="0" smtClean="0"/>
              <a:t>Literature Survey shows</a:t>
            </a:r>
          </a:p>
          <a:p>
            <a:pPr lvl="1"/>
            <a:r>
              <a:rPr lang="en-US" dirty="0" smtClean="0"/>
              <a:t>Split can only be performed </a:t>
            </a:r>
            <a:r>
              <a:rPr lang="en-US" dirty="0" err="1" smtClean="0"/>
              <a:t>upto</a:t>
            </a:r>
            <a:r>
              <a:rPr lang="en-US" dirty="0" smtClean="0"/>
              <a:t> 64 bins [SIGMOD 08]</a:t>
            </a:r>
          </a:p>
          <a:p>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Published July 2008</a:t>
            </a:r>
            <a:endParaRPr lang="en-US" dirty="0"/>
          </a:p>
        </p:txBody>
      </p:sp>
      <p:sp>
        <p:nvSpPr>
          <p:cNvPr id="3" name="Content Placeholder 2"/>
          <p:cNvSpPr>
            <a:spLocks noGrp="1"/>
          </p:cNvSpPr>
          <p:nvPr>
            <p:ph idx="1"/>
          </p:nvPr>
        </p:nvSpPr>
        <p:spPr/>
        <p:txBody>
          <a:bodyPr/>
          <a:lstStyle/>
          <a:p>
            <a:endParaRPr lang="en-US" dirty="0" smtClean="0"/>
          </a:p>
          <a:p>
            <a:r>
              <a:rPr lang="en-US" dirty="0" smtClean="0"/>
              <a:t>Shared Memory Split proposed</a:t>
            </a:r>
          </a:p>
          <a:p>
            <a:endParaRPr lang="en-US" dirty="0" smtClean="0"/>
          </a:p>
          <a:p>
            <a:r>
              <a:rPr lang="en-US" dirty="0" smtClean="0"/>
              <a:t>Hierarchical Split, 3 stages, 128 -&gt; 128 -&gt; 32</a:t>
            </a:r>
          </a:p>
          <a:p>
            <a:endParaRPr lang="en-US" dirty="0" smtClean="0"/>
          </a:p>
          <a:p>
            <a:r>
              <a:rPr lang="en-US" dirty="0" smtClean="0"/>
              <a:t>Ray Casting solved – 1M deformable triangles at 25 fps on 1024x1024 (</a:t>
            </a:r>
            <a:r>
              <a:rPr lang="en-US" dirty="0" err="1" smtClean="0"/>
              <a:t>Nvidia</a:t>
            </a:r>
            <a:r>
              <a:rPr lang="en-US" dirty="0" smtClean="0"/>
              <a:t> 8800 GTX)</a:t>
            </a:r>
          </a:p>
          <a:p>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 December 2008</a:t>
            </a:r>
            <a:endParaRPr lang="en-US" dirty="0"/>
          </a:p>
        </p:txBody>
      </p:sp>
      <p:sp>
        <p:nvSpPr>
          <p:cNvPr id="3" name="Content Placeholder 2"/>
          <p:cNvSpPr>
            <a:spLocks noGrp="1"/>
          </p:cNvSpPr>
          <p:nvPr>
            <p:ph idx="1"/>
          </p:nvPr>
        </p:nvSpPr>
        <p:spPr/>
        <p:txBody>
          <a:bodyPr>
            <a:normAutofit/>
          </a:bodyPr>
          <a:lstStyle/>
          <a:p>
            <a:r>
              <a:rPr lang="en-US" dirty="0" smtClean="0"/>
              <a:t>Split was tested with numbers like</a:t>
            </a:r>
          </a:p>
          <a:p>
            <a:pPr lvl="1"/>
            <a:r>
              <a:rPr lang="en-US" dirty="0" smtClean="0"/>
              <a:t>128x128x32 bins = 512K bins = 19 bits </a:t>
            </a:r>
          </a:p>
          <a:p>
            <a:endParaRPr lang="en-US" dirty="0" smtClean="0"/>
          </a:p>
          <a:p>
            <a:r>
              <a:rPr lang="en-US" dirty="0" smtClean="0"/>
              <a:t>What if we perform a Split on 32 bits ? Well that’s sorting !!</a:t>
            </a:r>
          </a:p>
          <a:p>
            <a:endParaRPr lang="en-US" dirty="0" smtClean="0"/>
          </a:p>
          <a:p>
            <a:r>
              <a:rPr lang="en-US" dirty="0" smtClean="0"/>
              <a:t>Hierarchical Split , not fast enough for beyond 3 levels</a:t>
            </a:r>
          </a:p>
          <a:p>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December 2008</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Iterative Split proposed</a:t>
            </a:r>
          </a:p>
          <a:p>
            <a:endParaRPr lang="en-US" dirty="0" smtClean="0"/>
          </a:p>
          <a:p>
            <a:r>
              <a:rPr lang="en-US" dirty="0" smtClean="0"/>
              <a:t>Required Ordered Atomic Operations</a:t>
            </a:r>
          </a:p>
          <a:p>
            <a:endParaRPr lang="en-US" dirty="0" smtClean="0"/>
          </a:p>
          <a:p>
            <a:r>
              <a:rPr lang="en-US" dirty="0" smtClean="0"/>
              <a:t>H/W atomics did not support any order</a:t>
            </a:r>
          </a:p>
          <a:p>
            <a:pPr lvl="1"/>
            <a:r>
              <a:rPr lang="en-US" dirty="0" smtClean="0"/>
              <a:t>Thread Serial Atomic Operations were used to implement the fastest sorting on the GPU</a:t>
            </a:r>
          </a:p>
          <a:p>
            <a:pPr lvl="1"/>
            <a:endParaRPr lang="en-US" dirty="0" smtClean="0"/>
          </a:p>
          <a:p>
            <a:r>
              <a:rPr lang="en-US" dirty="0" smtClean="0"/>
              <a:t>Parallel Work on a similar technique was submitted to a conference [</a:t>
            </a:r>
            <a:r>
              <a:rPr lang="en-US" dirty="0" err="1" smtClean="0"/>
              <a:t>Satish</a:t>
            </a:r>
            <a:r>
              <a:rPr lang="en-US" dirty="0" smtClean="0"/>
              <a:t> et al.]</a:t>
            </a:r>
          </a:p>
          <a:p>
            <a:pPr lvl="1"/>
            <a:r>
              <a:rPr lang="en-US" dirty="0" smtClean="0"/>
              <a:t>32 bit sort</a:t>
            </a:r>
          </a:p>
          <a:p>
            <a:pPr lvl="1"/>
            <a:r>
              <a:rPr lang="en-US" dirty="0" smtClean="0"/>
              <a:t>5% faster</a:t>
            </a:r>
          </a:p>
          <a:p>
            <a:pPr lvl="1"/>
            <a:endParaRPr lang="en-US"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2009 </a:t>
            </a:r>
            <a:endParaRPr lang="en-US" dirty="0"/>
          </a:p>
        </p:txBody>
      </p:sp>
      <p:sp>
        <p:nvSpPr>
          <p:cNvPr id="3" name="Content Placeholder 2"/>
          <p:cNvSpPr>
            <a:spLocks noGrp="1"/>
          </p:cNvSpPr>
          <p:nvPr>
            <p:ph idx="1"/>
          </p:nvPr>
        </p:nvSpPr>
        <p:spPr/>
        <p:txBody>
          <a:bodyPr/>
          <a:lstStyle/>
          <a:p>
            <a:r>
              <a:rPr lang="en-US" dirty="0" smtClean="0"/>
              <a:t>Improved Split with 2-Step Scatter</a:t>
            </a:r>
          </a:p>
          <a:p>
            <a:endParaRPr lang="en-US" dirty="0" smtClean="0"/>
          </a:p>
          <a:p>
            <a:r>
              <a:rPr lang="en-US" dirty="0" smtClean="0"/>
              <a:t>20% faster to </a:t>
            </a:r>
            <a:r>
              <a:rPr lang="en-US" dirty="0" err="1" smtClean="0"/>
              <a:t>Satish</a:t>
            </a:r>
            <a:r>
              <a:rPr lang="en-US" dirty="0" smtClean="0"/>
              <a:t> et al.</a:t>
            </a:r>
          </a:p>
          <a:p>
            <a:endParaRPr lang="en-US" dirty="0" smtClean="0"/>
          </a:p>
          <a:p>
            <a:r>
              <a:rPr lang="en-US" dirty="0" smtClean="0"/>
              <a:t>Minimum Spanning Tree using </a:t>
            </a:r>
            <a:r>
              <a:rPr lang="en-US" dirty="0" err="1" smtClean="0"/>
              <a:t>SplitLib</a:t>
            </a:r>
            <a:r>
              <a:rPr lang="en-US" dirty="0" smtClean="0"/>
              <a:t> published to High Performance Graphics</a:t>
            </a:r>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2009</a:t>
            </a:r>
            <a:endParaRPr lang="en-US" dirty="0"/>
          </a:p>
        </p:txBody>
      </p:sp>
      <p:sp>
        <p:nvSpPr>
          <p:cNvPr id="3" name="Content Placeholder 2"/>
          <p:cNvSpPr>
            <a:spLocks noGrp="1"/>
          </p:cNvSpPr>
          <p:nvPr>
            <p:ph idx="1"/>
          </p:nvPr>
        </p:nvSpPr>
        <p:spPr/>
        <p:txBody>
          <a:bodyPr/>
          <a:lstStyle/>
          <a:p>
            <a:r>
              <a:rPr lang="en-US" dirty="0" smtClean="0"/>
              <a:t>Split Library </a:t>
            </a:r>
          </a:p>
          <a:p>
            <a:pPr lvl="1"/>
            <a:r>
              <a:rPr lang="en-US" dirty="0" smtClean="0"/>
              <a:t>Fastest Sort 32,64 and 128 bit numbers</a:t>
            </a:r>
          </a:p>
          <a:p>
            <a:pPr lvl="1"/>
            <a:r>
              <a:rPr lang="en-US" dirty="0" smtClean="0"/>
              <a:t>Scaling linearly with #bits #input #cores</a:t>
            </a:r>
          </a:p>
          <a:p>
            <a:pPr lvl="1"/>
            <a:endParaRPr lang="en-US" dirty="0" smtClean="0"/>
          </a:p>
          <a:p>
            <a:r>
              <a:rPr lang="en-US" dirty="0" smtClean="0"/>
              <a:t>CUDPP 1.1 using </a:t>
            </a:r>
            <a:r>
              <a:rPr lang="en-US" dirty="0" err="1" smtClean="0"/>
              <a:t>Satish</a:t>
            </a:r>
            <a:r>
              <a:rPr lang="en-US" dirty="0" smtClean="0"/>
              <a:t> et al. code released</a:t>
            </a:r>
          </a:p>
          <a:p>
            <a:pPr lvl="1"/>
            <a:r>
              <a:rPr lang="en-US" dirty="0" err="1" smtClean="0"/>
              <a:t>SplitSort</a:t>
            </a:r>
            <a:r>
              <a:rPr lang="en-US" dirty="0" smtClean="0"/>
              <a:t> 25% faster for 32 bit Key sizes</a:t>
            </a:r>
          </a:p>
          <a:p>
            <a:pPr lvl="1"/>
            <a:r>
              <a:rPr lang="en-US" dirty="0" smtClean="0"/>
              <a:t>No competition for higher number of bits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Ray Casting/Tracing</a:t>
            </a:r>
            <a:endParaRPr lang="en-US" dirty="0"/>
          </a:p>
        </p:txBody>
      </p:sp>
      <p:pic>
        <p:nvPicPr>
          <p:cNvPr id="2050" name="Picture 2" descr="C:\Users\skp\Desktop\ray-tracing-diagram.png"/>
          <p:cNvPicPr>
            <a:picLocks noChangeAspect="1" noChangeArrowheads="1"/>
          </p:cNvPicPr>
          <p:nvPr/>
        </p:nvPicPr>
        <p:blipFill>
          <a:blip r:embed="rId3"/>
          <a:srcRect/>
          <a:stretch>
            <a:fillRect/>
          </a:stretch>
        </p:blipFill>
        <p:spPr bwMode="auto">
          <a:xfrm>
            <a:off x="838200" y="1295400"/>
            <a:ext cx="7543800" cy="5105400"/>
          </a:xfrm>
          <a:prstGeom prst="rect">
            <a:avLst/>
          </a:prstGeom>
          <a:noFill/>
        </p:spPr>
      </p:pic>
      <p:sp>
        <p:nvSpPr>
          <p:cNvPr id="4" name="TextBox 3"/>
          <p:cNvSpPr txBox="1"/>
          <p:nvPr/>
        </p:nvSpPr>
        <p:spPr>
          <a:xfrm>
            <a:off x="2133600" y="6488668"/>
            <a:ext cx="4343400" cy="369332"/>
          </a:xfrm>
          <a:prstGeom prst="rect">
            <a:avLst/>
          </a:prstGeom>
          <a:noFill/>
        </p:spPr>
        <p:txBody>
          <a:bodyPr wrap="square" rtlCol="0">
            <a:spAutoFit/>
          </a:bodyPr>
          <a:lstStyle/>
          <a:p>
            <a:pPr algn="ctr"/>
            <a:r>
              <a:rPr lang="en-US" dirty="0" smtClean="0"/>
              <a:t>Image © Wikipedia.org</a:t>
            </a:r>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Rasterization v/s Raytracing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Ray Casting as an alternate rendering mode for current Graphics Architecture</a:t>
            </a:r>
          </a:p>
          <a:p>
            <a:r>
              <a:rPr lang="en-US" dirty="0" smtClean="0"/>
              <a:t>CUDA software provides a closer control on underlying GPU hardware</a:t>
            </a:r>
          </a:p>
          <a:p>
            <a:r>
              <a:rPr lang="en-US" dirty="0" smtClean="0"/>
              <a:t>Ray Tracing/Casting does not require graphics pipeline supported on GPUs today</a:t>
            </a:r>
          </a:p>
          <a:p>
            <a:r>
              <a:rPr lang="en-US" dirty="0" smtClean="0"/>
              <a:t>Fragment shaders are already doing ray tracing thus eliminating the need of a rasterizer</a:t>
            </a:r>
          </a:p>
          <a:p>
            <a:r>
              <a:rPr lang="en-US" b="1" dirty="0" smtClean="0"/>
              <a:t>Ray Tracing/Casting scales almost linearly with number of cores in case of CPUs and thus maps very well to CUDA hardware with multi processors</a:t>
            </a:r>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Ray Casting Deformable Models</a:t>
            </a:r>
            <a:endParaRPr lang="en-US" dirty="0"/>
          </a:p>
        </p:txBody>
      </p:sp>
      <p:sp>
        <p:nvSpPr>
          <p:cNvPr id="3" name="Content Placeholder 2"/>
          <p:cNvSpPr>
            <a:spLocks noGrp="1"/>
          </p:cNvSpPr>
          <p:nvPr>
            <p:ph idx="1"/>
          </p:nvPr>
        </p:nvSpPr>
        <p:spPr>
          <a:xfrm>
            <a:off x="457200" y="1600201"/>
            <a:ext cx="8229600" cy="2286000"/>
          </a:xfrm>
        </p:spPr>
        <p:txBody>
          <a:bodyPr>
            <a:normAutofit lnSpcReduction="10000"/>
          </a:bodyPr>
          <a:lstStyle/>
          <a:p>
            <a:r>
              <a:rPr lang="en-US" dirty="0" smtClean="0"/>
              <a:t>Rendering technique</a:t>
            </a:r>
          </a:p>
          <a:p>
            <a:r>
              <a:rPr lang="en-US" dirty="0" smtClean="0"/>
              <a:t>Immensely parallel</a:t>
            </a:r>
          </a:p>
          <a:p>
            <a:r>
              <a:rPr lang="en-US" dirty="0" smtClean="0"/>
              <a:t>Historically Slow </a:t>
            </a:r>
          </a:p>
          <a:p>
            <a:r>
              <a:rPr lang="en-US" dirty="0" smtClean="0"/>
              <a:t>Static Environments</a:t>
            </a:r>
            <a:endParaRPr lang="en-US" dirty="0"/>
          </a:p>
        </p:txBody>
      </p:sp>
      <p:pic>
        <p:nvPicPr>
          <p:cNvPr id="1027" name="Picture 3" descr="C:\Users\skp\Desktop\Presp\jpgs\bunny-d-6.jpg"/>
          <p:cNvPicPr>
            <a:picLocks noChangeAspect="1" noChangeArrowheads="1"/>
          </p:cNvPicPr>
          <p:nvPr/>
        </p:nvPicPr>
        <p:blipFill>
          <a:blip r:embed="rId3"/>
          <a:srcRect/>
          <a:stretch>
            <a:fillRect/>
          </a:stretch>
        </p:blipFill>
        <p:spPr bwMode="auto">
          <a:xfrm>
            <a:off x="533400" y="3886200"/>
            <a:ext cx="2514600" cy="2514600"/>
          </a:xfrm>
          <a:prstGeom prst="rect">
            <a:avLst/>
          </a:prstGeom>
          <a:noFill/>
        </p:spPr>
      </p:pic>
      <p:pic>
        <p:nvPicPr>
          <p:cNvPr id="1028" name="Picture 4" descr="C:\Users\skp\Desktop\Presp\jpgs\dragon-d-2.jpg"/>
          <p:cNvPicPr>
            <a:picLocks noChangeAspect="1" noChangeArrowheads="1"/>
          </p:cNvPicPr>
          <p:nvPr/>
        </p:nvPicPr>
        <p:blipFill>
          <a:blip r:embed="rId4"/>
          <a:srcRect/>
          <a:stretch>
            <a:fillRect/>
          </a:stretch>
        </p:blipFill>
        <p:spPr bwMode="auto">
          <a:xfrm>
            <a:off x="3200400" y="3886200"/>
            <a:ext cx="2743200" cy="2532072"/>
          </a:xfrm>
          <a:prstGeom prst="rect">
            <a:avLst/>
          </a:prstGeom>
          <a:noFill/>
        </p:spPr>
      </p:pic>
      <p:pic>
        <p:nvPicPr>
          <p:cNvPr id="1029" name="Picture 5" descr="C:\Users\skp\Desktop\Presp\jpgs\rDragonlight.jpg"/>
          <p:cNvPicPr>
            <a:picLocks noChangeAspect="1" noChangeArrowheads="1"/>
          </p:cNvPicPr>
          <p:nvPr/>
        </p:nvPicPr>
        <p:blipFill>
          <a:blip r:embed="rId5"/>
          <a:srcRect/>
          <a:stretch>
            <a:fillRect/>
          </a:stretch>
        </p:blipFill>
        <p:spPr bwMode="auto">
          <a:xfrm>
            <a:off x="6096000" y="3886200"/>
            <a:ext cx="2641600" cy="2514600"/>
          </a:xfrm>
          <a:prstGeom prst="rect">
            <a:avLst/>
          </a:prstGeom>
          <a:noFill/>
        </p:spPr>
      </p:pic>
      <p:pic>
        <p:nvPicPr>
          <p:cNvPr id="1030" name="Picture 6" descr="C:\Users\skp\Desktop\Presp\jpgs\bunny-d-3.jpg"/>
          <p:cNvPicPr>
            <a:picLocks noChangeAspect="1" noChangeArrowheads="1"/>
          </p:cNvPicPr>
          <p:nvPr/>
        </p:nvPicPr>
        <p:blipFill>
          <a:blip r:embed="rId6"/>
          <a:srcRect/>
          <a:stretch>
            <a:fillRect/>
          </a:stretch>
        </p:blipFill>
        <p:spPr bwMode="auto">
          <a:xfrm>
            <a:off x="6096000" y="1143000"/>
            <a:ext cx="2590800" cy="2531700"/>
          </a:xfrm>
          <a:prstGeom prst="rect">
            <a:avLst/>
          </a:prstGeom>
          <a:noFill/>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Current State of the Art</a:t>
            </a:r>
            <a:endParaRPr lang="en-US" dirty="0"/>
          </a:p>
        </p:txBody>
      </p:sp>
      <p:sp>
        <p:nvSpPr>
          <p:cNvPr id="3" name="Content Placeholder 2"/>
          <p:cNvSpPr>
            <a:spLocks noGrp="1"/>
          </p:cNvSpPr>
          <p:nvPr>
            <p:ph idx="1"/>
          </p:nvPr>
        </p:nvSpPr>
        <p:spPr>
          <a:xfrm>
            <a:off x="381000" y="1447800"/>
            <a:ext cx="8305800" cy="4830763"/>
          </a:xfrm>
        </p:spPr>
        <p:txBody>
          <a:bodyPr>
            <a:normAutofit fontScale="85000" lnSpcReduction="10000"/>
          </a:bodyPr>
          <a:lstStyle/>
          <a:p>
            <a:r>
              <a:rPr lang="en-US" dirty="0" smtClean="0"/>
              <a:t>Current algorithms handle light weight models (~250K triangles) which produce 8-9 fps on </a:t>
            </a:r>
            <a:r>
              <a:rPr lang="en-US" dirty="0" err="1" smtClean="0"/>
              <a:t>Nvidia</a:t>
            </a:r>
            <a:r>
              <a:rPr lang="en-US" dirty="0" smtClean="0"/>
              <a:t> 8800 GTX</a:t>
            </a:r>
          </a:p>
          <a:p>
            <a:endParaRPr lang="en-US" dirty="0" smtClean="0"/>
          </a:p>
          <a:p>
            <a:r>
              <a:rPr lang="en-US" dirty="0" smtClean="0"/>
              <a:t>Construction of k-D Tree for a ~170K triangle model takes ~75</a:t>
            </a:r>
            <a:r>
              <a:rPr lang="en-US" sz="2400" dirty="0" smtClean="0"/>
              <a:t>msec</a:t>
            </a:r>
            <a:r>
              <a:rPr lang="en-US" dirty="0" smtClean="0"/>
              <a:t> per frame which limits the size of deformable models</a:t>
            </a:r>
          </a:p>
          <a:p>
            <a:endParaRPr lang="en-US" dirty="0" smtClean="0"/>
          </a:p>
          <a:p>
            <a:r>
              <a:rPr lang="en-US" dirty="0" smtClean="0"/>
              <a:t>We propose a GPU friendly “3-D Image space data structure” which can be built at more than real-time rates for models as heavy as 1Million triangles.</a:t>
            </a:r>
          </a:p>
          <a:p>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Data Structure for RC/RT</a:t>
            </a:r>
            <a:endParaRPr lang="en-US" dirty="0"/>
          </a:p>
        </p:txBody>
      </p:sp>
      <p:sp>
        <p:nvSpPr>
          <p:cNvPr id="3" name="Content Placeholder 2"/>
          <p:cNvSpPr>
            <a:spLocks noGrp="1"/>
          </p:cNvSpPr>
          <p:nvPr>
            <p:ph idx="1"/>
          </p:nvPr>
        </p:nvSpPr>
        <p:spPr>
          <a:xfrm>
            <a:off x="457200" y="1752600"/>
            <a:ext cx="8229600" cy="4678363"/>
          </a:xfrm>
        </p:spPr>
        <p:txBody>
          <a:bodyPr>
            <a:normAutofit fontScale="77500" lnSpcReduction="20000"/>
          </a:bodyPr>
          <a:lstStyle/>
          <a:p>
            <a:r>
              <a:rPr lang="en-US" dirty="0" smtClean="0"/>
              <a:t>Image space divided into </a:t>
            </a:r>
            <a:r>
              <a:rPr lang="en-US" b="1" i="1" dirty="0" smtClean="0"/>
              <a:t>Tiles</a:t>
            </a:r>
            <a:r>
              <a:rPr lang="en-US" dirty="0" smtClean="0"/>
              <a:t> </a:t>
            </a:r>
            <a:br>
              <a:rPr lang="en-US" dirty="0" smtClean="0"/>
            </a:br>
            <a:r>
              <a:rPr lang="en-US" dirty="0" smtClean="0"/>
              <a:t>using regular grid</a:t>
            </a:r>
          </a:p>
          <a:p>
            <a:r>
              <a:rPr lang="en-US" dirty="0" smtClean="0"/>
              <a:t>Frustum is further divided into </a:t>
            </a:r>
            <a:br>
              <a:rPr lang="en-US" dirty="0" smtClean="0"/>
            </a:br>
            <a:r>
              <a:rPr lang="en-US" dirty="0" smtClean="0"/>
              <a:t>discrete </a:t>
            </a:r>
            <a:r>
              <a:rPr lang="en-US" b="1" i="1" dirty="0" smtClean="0"/>
              <a:t>z-Slabs</a:t>
            </a:r>
          </a:p>
          <a:p>
            <a:r>
              <a:rPr lang="en-US" dirty="0" smtClean="0"/>
              <a:t>Triangles belong to one or more </a:t>
            </a:r>
            <a:br>
              <a:rPr lang="en-US" dirty="0" smtClean="0"/>
            </a:br>
            <a:r>
              <a:rPr lang="en-US" dirty="0" smtClean="0"/>
              <a:t>z-Slabs based on their projection </a:t>
            </a:r>
            <a:br>
              <a:rPr lang="en-US" dirty="0" smtClean="0"/>
            </a:br>
            <a:r>
              <a:rPr lang="en-US" dirty="0" smtClean="0"/>
              <a:t>and depth</a:t>
            </a:r>
          </a:p>
          <a:p>
            <a:r>
              <a:rPr lang="en-US" dirty="0" smtClean="0"/>
              <a:t>Each triangle is projected onto </a:t>
            </a:r>
            <a:br>
              <a:rPr lang="en-US" dirty="0" smtClean="0"/>
            </a:br>
            <a:r>
              <a:rPr lang="en-US" dirty="0" smtClean="0"/>
              <a:t>the screen to list Tiles it belongs </a:t>
            </a:r>
            <a:br>
              <a:rPr lang="en-US" dirty="0" smtClean="0"/>
            </a:br>
            <a:r>
              <a:rPr lang="en-US" dirty="0" smtClean="0"/>
              <a:t>to. </a:t>
            </a:r>
          </a:p>
          <a:p>
            <a:r>
              <a:rPr lang="en-US" dirty="0" smtClean="0"/>
              <a:t>Triangle’s projection ‘z’ is used to decide its slab.</a:t>
            </a:r>
          </a:p>
          <a:p>
            <a:r>
              <a:rPr lang="en-US" dirty="0" smtClean="0"/>
              <a:t>It becomes a problem of ‘Split’ in order to ‘Organize triangles per-slab-per-tile’. </a:t>
            </a:r>
          </a:p>
        </p:txBody>
      </p:sp>
      <p:pic>
        <p:nvPicPr>
          <p:cNvPr id="4" name="Picture 3" descr="C:\Users\skp\Desktop\Presp\jpgs\3D-View.jpg"/>
          <p:cNvPicPr>
            <a:picLocks noChangeAspect="1" noChangeArrowheads="1"/>
          </p:cNvPicPr>
          <p:nvPr/>
        </p:nvPicPr>
        <p:blipFill>
          <a:blip r:embed="rId3"/>
          <a:srcRect/>
          <a:stretch>
            <a:fillRect/>
          </a:stretch>
        </p:blipFill>
        <p:spPr bwMode="auto">
          <a:xfrm>
            <a:off x="5181600" y="1676400"/>
            <a:ext cx="3461378" cy="3200400"/>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DS Contribution</a:t>
            </a:r>
            <a:endParaRPr lang="en-US" dirty="0"/>
          </a:p>
        </p:txBody>
      </p:sp>
      <p:sp>
        <p:nvSpPr>
          <p:cNvPr id="3" name="Content Placeholder 2"/>
          <p:cNvSpPr>
            <a:spLocks noGrp="1"/>
          </p:cNvSpPr>
          <p:nvPr>
            <p:ph idx="1"/>
          </p:nvPr>
        </p:nvSpPr>
        <p:spPr>
          <a:xfrm>
            <a:off x="457200" y="4572000"/>
            <a:ext cx="3810000" cy="1828800"/>
          </a:xfrm>
        </p:spPr>
        <p:txBody>
          <a:bodyPr/>
          <a:lstStyle/>
          <a:p>
            <a:r>
              <a:rPr lang="en-US" dirty="0" smtClean="0"/>
              <a:t>Tiles Parallelize</a:t>
            </a:r>
          </a:p>
          <a:p>
            <a:r>
              <a:rPr lang="en-US" dirty="0" smtClean="0"/>
              <a:t>Z-Slabs Efficiency</a:t>
            </a:r>
          </a:p>
          <a:p>
            <a:r>
              <a:rPr lang="en-US" dirty="0" smtClean="0"/>
              <a:t>Depth Complexity</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4343400" y="990600"/>
            <a:ext cx="4230024" cy="2819400"/>
          </a:xfrm>
          <a:prstGeom prst="rect">
            <a:avLst/>
          </a:prstGeom>
          <a:noFill/>
          <a:ln w="9525">
            <a:noFill/>
            <a:miter lim="800000"/>
            <a:headEnd/>
            <a:tailEnd/>
          </a:ln>
          <a:effectLst/>
        </p:spPr>
      </p:pic>
      <p:pic>
        <p:nvPicPr>
          <p:cNvPr id="5" name="Picture 4" descr="C:\Users\skp\Desktop\Presp\jpgs\3D-View.jpg"/>
          <p:cNvPicPr>
            <a:picLocks noChangeAspect="1" noChangeArrowheads="1"/>
          </p:cNvPicPr>
          <p:nvPr/>
        </p:nvPicPr>
        <p:blipFill>
          <a:blip r:embed="rId4"/>
          <a:srcRect/>
          <a:stretch>
            <a:fillRect/>
          </a:stretch>
        </p:blipFill>
        <p:spPr bwMode="auto">
          <a:xfrm>
            <a:off x="457200" y="1007836"/>
            <a:ext cx="3689978" cy="3411764"/>
          </a:xfrm>
          <a:prstGeom prst="rect">
            <a:avLst/>
          </a:prstGeom>
          <a:noFill/>
        </p:spPr>
      </p:pic>
      <p:pic>
        <p:nvPicPr>
          <p:cNvPr id="6" name="Picture 68"/>
          <p:cNvPicPr>
            <a:picLocks noChangeAspect="1" noChangeArrowheads="1"/>
          </p:cNvPicPr>
          <p:nvPr/>
        </p:nvPicPr>
        <p:blipFill>
          <a:blip r:embed="rId5"/>
          <a:srcRect/>
          <a:stretch>
            <a:fillRect/>
          </a:stretch>
        </p:blipFill>
        <p:spPr bwMode="auto">
          <a:xfrm>
            <a:off x="4343400" y="4114800"/>
            <a:ext cx="4267200" cy="2514600"/>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Each block loads triangle data from its corresponding tile to the SM</a:t>
            </a:r>
          </a:p>
          <a:p>
            <a:pPr lvl="1"/>
            <a:r>
              <a:rPr lang="en-US" dirty="0" smtClean="0"/>
              <a:t>Triangle loading shared among threads</a:t>
            </a:r>
          </a:p>
          <a:p>
            <a:pPr lvl="1"/>
            <a:r>
              <a:rPr lang="en-US" dirty="0" smtClean="0"/>
              <a:t>A Batch is loaded at a time, starting from closer to</a:t>
            </a:r>
            <a:br>
              <a:rPr lang="en-US" dirty="0" smtClean="0"/>
            </a:br>
            <a:r>
              <a:rPr lang="en-US" dirty="0" smtClean="0"/>
              <a:t>farther slabs</a:t>
            </a:r>
          </a:p>
          <a:p>
            <a:pPr lvl="1"/>
            <a:r>
              <a:rPr lang="en-US" dirty="0" smtClean="0"/>
              <a:t>A Slab may contain multiple Batches</a:t>
            </a:r>
          </a:p>
          <a:p>
            <a:r>
              <a:rPr lang="en-US" dirty="0" smtClean="0"/>
              <a:t>All thread/pixels intersect with loaded data</a:t>
            </a:r>
          </a:p>
          <a:p>
            <a:r>
              <a:rPr lang="en-US" dirty="0" smtClean="0"/>
              <a:t>Thread stops ray-triangle intersection after finding the closest triangle intersection in a slab</a:t>
            </a:r>
          </a:p>
          <a:p>
            <a:pPr lvl="1"/>
            <a:r>
              <a:rPr lang="en-US" dirty="0" smtClean="0"/>
              <a:t>But continues loading data </a:t>
            </a:r>
            <a:r>
              <a:rPr lang="en-US" dirty="0" err="1" smtClean="0"/>
              <a:t>untill</a:t>
            </a:r>
            <a:r>
              <a:rPr lang="en-US" dirty="0" smtClean="0"/>
              <a:t> all threads find an</a:t>
            </a:r>
            <a:br>
              <a:rPr lang="en-US" dirty="0" smtClean="0"/>
            </a:br>
            <a:r>
              <a:rPr lang="en-US" dirty="0" smtClean="0"/>
              <a:t>intersection</a:t>
            </a:r>
          </a:p>
          <a:p>
            <a:r>
              <a:rPr lang="en-US" dirty="0" smtClean="0"/>
              <a:t>A Block stops processing when all threads have found an</a:t>
            </a:r>
            <a:br>
              <a:rPr lang="en-US" dirty="0" smtClean="0"/>
            </a:br>
            <a:r>
              <a:rPr lang="en-US" dirty="0" smtClean="0"/>
              <a:t>intersection or at the end of all slabs, producing </a:t>
            </a:r>
            <a:endParaRPr lang="en-US" dirty="0"/>
          </a:p>
        </p:txBody>
      </p:sp>
      <p:sp>
        <p:nvSpPr>
          <p:cNvPr id="4" name="Title 1"/>
          <p:cNvSpPr>
            <a:spLocks noGrp="1"/>
          </p:cNvSpPr>
          <p:nvPr>
            <p:ph type="title"/>
          </p:nvPr>
        </p:nvSpPr>
        <p:spPr>
          <a:xfrm>
            <a:off x="457200" y="0"/>
            <a:ext cx="8229600" cy="1143000"/>
          </a:xfrm>
        </p:spPr>
        <p:txBody>
          <a:bodyPr/>
          <a:lstStyle/>
          <a:p>
            <a:r>
              <a:rPr lang="en-US" dirty="0" smtClean="0"/>
              <a:t>Ray Casting</a:t>
            </a:r>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Ray Casting </a:t>
            </a:r>
            <a:r>
              <a:rPr lang="en-US" sz="2400" dirty="0" smtClean="0"/>
              <a:t>(Results)</a:t>
            </a:r>
            <a:endParaRPr lang="en-US" dirty="0"/>
          </a:p>
        </p:txBody>
      </p:sp>
      <p:pic>
        <p:nvPicPr>
          <p:cNvPr id="6158" name="Picture 14"/>
          <p:cNvPicPr>
            <a:picLocks noChangeAspect="1" noChangeArrowheads="1"/>
          </p:cNvPicPr>
          <p:nvPr/>
        </p:nvPicPr>
        <p:blipFill>
          <a:blip r:embed="rId3"/>
          <a:srcRect/>
          <a:stretch>
            <a:fillRect/>
          </a:stretch>
        </p:blipFill>
        <p:spPr bwMode="auto">
          <a:xfrm>
            <a:off x="228600" y="1143000"/>
            <a:ext cx="8652632" cy="2514600"/>
          </a:xfrm>
          <a:prstGeom prst="rect">
            <a:avLst/>
          </a:prstGeom>
          <a:noFill/>
          <a:ln w="9525">
            <a:noFill/>
            <a:miter lim="800000"/>
            <a:headEnd/>
            <a:tailEnd/>
          </a:ln>
          <a:effectLst/>
        </p:spPr>
      </p:pic>
      <p:grpSp>
        <p:nvGrpSpPr>
          <p:cNvPr id="13" name="Group 12"/>
          <p:cNvGrpSpPr/>
          <p:nvPr/>
        </p:nvGrpSpPr>
        <p:grpSpPr>
          <a:xfrm>
            <a:off x="228600" y="3809999"/>
            <a:ext cx="8645934" cy="2895602"/>
            <a:chOff x="345666" y="3809999"/>
            <a:chExt cx="8645934" cy="2895602"/>
          </a:xfrm>
        </p:grpSpPr>
        <p:pic>
          <p:nvPicPr>
            <p:cNvPr id="6151" name="Picture 7" descr="C:\Documents and Settings\skp\Desktop\ICVGIP08 Poster\RCCUDA-Images\dragon-3.jpg"/>
            <p:cNvPicPr>
              <a:picLocks noChangeAspect="1" noChangeArrowheads="1"/>
            </p:cNvPicPr>
            <p:nvPr/>
          </p:nvPicPr>
          <p:blipFill>
            <a:blip r:embed="rId4"/>
            <a:srcRect/>
            <a:stretch>
              <a:fillRect/>
            </a:stretch>
          </p:blipFill>
          <p:spPr bwMode="auto">
            <a:xfrm>
              <a:off x="3276600" y="5257800"/>
              <a:ext cx="2362200" cy="1447800"/>
            </a:xfrm>
            <a:prstGeom prst="rect">
              <a:avLst/>
            </a:prstGeom>
            <a:noFill/>
          </p:spPr>
        </p:pic>
        <p:pic>
          <p:nvPicPr>
            <p:cNvPr id="6156" name="Picture 12" descr="C:\Documents and Settings\skp\Desktop\ICVGIP08 Poster\RCCUDA-Images\buddha-3.jpg"/>
            <p:cNvPicPr>
              <a:picLocks noChangeAspect="1" noChangeArrowheads="1"/>
            </p:cNvPicPr>
            <p:nvPr/>
          </p:nvPicPr>
          <p:blipFill>
            <a:blip r:embed="rId5"/>
            <a:srcRect/>
            <a:stretch>
              <a:fillRect/>
            </a:stretch>
          </p:blipFill>
          <p:spPr bwMode="auto">
            <a:xfrm>
              <a:off x="345666" y="3810001"/>
              <a:ext cx="1658980" cy="2895600"/>
            </a:xfrm>
            <a:prstGeom prst="rect">
              <a:avLst/>
            </a:prstGeom>
            <a:noFill/>
          </p:spPr>
        </p:pic>
        <p:pic>
          <p:nvPicPr>
            <p:cNvPr id="6157" name="Picture 13" descr="C:\Documents and Settings\skp\Desktop\ICVGIP08 Poster\RCCUDA-Images\buddha-1.jpg"/>
            <p:cNvPicPr>
              <a:picLocks noChangeAspect="1" noChangeArrowheads="1"/>
            </p:cNvPicPr>
            <p:nvPr/>
          </p:nvPicPr>
          <p:blipFill>
            <a:blip r:embed="rId6"/>
            <a:srcRect/>
            <a:stretch>
              <a:fillRect/>
            </a:stretch>
          </p:blipFill>
          <p:spPr bwMode="auto">
            <a:xfrm>
              <a:off x="7620000" y="3809999"/>
              <a:ext cx="1371600" cy="2895601"/>
            </a:xfrm>
            <a:prstGeom prst="rect">
              <a:avLst/>
            </a:prstGeom>
            <a:noFill/>
          </p:spPr>
        </p:pic>
        <p:pic>
          <p:nvPicPr>
            <p:cNvPr id="6159" name="Picture 15" descr="C:\Documents and Settings\skp\Desktop\ICVGIP08 Poster\RCCUDA-Images\dragon-n.jpg"/>
            <p:cNvPicPr>
              <a:picLocks noChangeAspect="1" noChangeArrowheads="1"/>
            </p:cNvPicPr>
            <p:nvPr/>
          </p:nvPicPr>
          <p:blipFill>
            <a:blip r:embed="rId7" cstate="print"/>
            <a:srcRect/>
            <a:stretch>
              <a:fillRect/>
            </a:stretch>
          </p:blipFill>
          <p:spPr bwMode="auto">
            <a:xfrm>
              <a:off x="5638801" y="5295900"/>
              <a:ext cx="1981200" cy="1409700"/>
            </a:xfrm>
            <a:prstGeom prst="rect">
              <a:avLst/>
            </a:prstGeom>
            <a:noFill/>
          </p:spPr>
        </p:pic>
        <p:pic>
          <p:nvPicPr>
            <p:cNvPr id="6160" name="Picture 16" descr="C:\Documents and Settings\skp\Desktop\ICVGIP08 Poster\RCCUDA-Images\bunny-d-6.jpg"/>
            <p:cNvPicPr>
              <a:picLocks noChangeAspect="1" noChangeArrowheads="1"/>
            </p:cNvPicPr>
            <p:nvPr/>
          </p:nvPicPr>
          <p:blipFill>
            <a:blip r:embed="rId8" cstate="print"/>
            <a:srcRect/>
            <a:stretch>
              <a:fillRect/>
            </a:stretch>
          </p:blipFill>
          <p:spPr bwMode="auto">
            <a:xfrm>
              <a:off x="2004646" y="3810000"/>
              <a:ext cx="1295400" cy="1536800"/>
            </a:xfrm>
            <a:prstGeom prst="rect">
              <a:avLst/>
            </a:prstGeom>
            <a:noFill/>
          </p:spPr>
        </p:pic>
        <p:pic>
          <p:nvPicPr>
            <p:cNvPr id="6161" name="Picture 17" descr="C:\Documents and Settings\skp\Desktop\ICVGIP08 Poster\RCCUDA-Images\bunny-d-3.jpg"/>
            <p:cNvPicPr>
              <a:picLocks noChangeAspect="1" noChangeArrowheads="1"/>
            </p:cNvPicPr>
            <p:nvPr/>
          </p:nvPicPr>
          <p:blipFill>
            <a:blip r:embed="rId9" cstate="print"/>
            <a:srcRect/>
            <a:stretch>
              <a:fillRect/>
            </a:stretch>
          </p:blipFill>
          <p:spPr bwMode="auto">
            <a:xfrm>
              <a:off x="6160477" y="3809999"/>
              <a:ext cx="1459523" cy="1536271"/>
            </a:xfrm>
            <a:prstGeom prst="rect">
              <a:avLst/>
            </a:prstGeom>
            <a:noFill/>
          </p:spPr>
        </p:pic>
        <p:pic>
          <p:nvPicPr>
            <p:cNvPr id="6162" name="Picture 18" descr="C:\Documents and Settings\skp\Desktop\ICVGIP08 Poster\RCCUDA-Images\bunny-d-2.jpg"/>
            <p:cNvPicPr>
              <a:picLocks noChangeAspect="1" noChangeArrowheads="1"/>
            </p:cNvPicPr>
            <p:nvPr/>
          </p:nvPicPr>
          <p:blipFill>
            <a:blip r:embed="rId10" cstate="print"/>
            <a:srcRect/>
            <a:stretch>
              <a:fillRect/>
            </a:stretch>
          </p:blipFill>
          <p:spPr bwMode="auto">
            <a:xfrm>
              <a:off x="3292784" y="3810000"/>
              <a:ext cx="1355416" cy="1524000"/>
            </a:xfrm>
            <a:prstGeom prst="rect">
              <a:avLst/>
            </a:prstGeom>
            <a:noFill/>
          </p:spPr>
        </p:pic>
        <p:pic>
          <p:nvPicPr>
            <p:cNvPr id="6163" name="Picture 19" descr="C:\Documents and Settings\skp\Desktop\ICVGIP08 Poster\RCCUDA-Images\bunny-3.jpg"/>
            <p:cNvPicPr>
              <a:picLocks noChangeAspect="1" noChangeArrowheads="1"/>
            </p:cNvPicPr>
            <p:nvPr/>
          </p:nvPicPr>
          <p:blipFill>
            <a:blip r:embed="rId11"/>
            <a:srcRect/>
            <a:stretch>
              <a:fillRect/>
            </a:stretch>
          </p:blipFill>
          <p:spPr bwMode="auto">
            <a:xfrm>
              <a:off x="4636477" y="3809999"/>
              <a:ext cx="1535723" cy="1490555"/>
            </a:xfrm>
            <a:prstGeom prst="rect">
              <a:avLst/>
            </a:prstGeom>
            <a:noFill/>
          </p:spPr>
        </p:pic>
        <p:pic>
          <p:nvPicPr>
            <p:cNvPr id="6148" name="Picture 4" descr="C:\Documents and Settings\skp\Desktop\ICVGIP08 Poster\RCCUDA-Images\dragon-d-2.jpg"/>
            <p:cNvPicPr>
              <a:picLocks noChangeAspect="1" noChangeArrowheads="1"/>
            </p:cNvPicPr>
            <p:nvPr/>
          </p:nvPicPr>
          <p:blipFill>
            <a:blip r:embed="rId12" cstate="print"/>
            <a:srcRect/>
            <a:stretch>
              <a:fillRect/>
            </a:stretch>
          </p:blipFill>
          <p:spPr bwMode="auto">
            <a:xfrm>
              <a:off x="1752600" y="5334000"/>
              <a:ext cx="1527243" cy="1371600"/>
            </a:xfrm>
            <a:prstGeom prst="rect">
              <a:avLst/>
            </a:prstGeom>
            <a:noFill/>
          </p:spPr>
        </p:pic>
      </p:gr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srcRect/>
          <a:stretch>
            <a:fillRect/>
          </a:stretch>
        </p:blipFill>
        <p:spPr bwMode="auto">
          <a:xfrm>
            <a:off x="5029200" y="2743200"/>
            <a:ext cx="3972572" cy="3581400"/>
          </a:xfrm>
          <a:prstGeom prst="rect">
            <a:avLst/>
          </a:prstGeom>
          <a:noFill/>
          <a:ln w="9525">
            <a:noFill/>
            <a:miter lim="800000"/>
            <a:headEnd/>
            <a:tailEnd/>
          </a:ln>
          <a:effectLst/>
        </p:spPr>
      </p:pic>
      <p:sp>
        <p:nvSpPr>
          <p:cNvPr id="2" name="Title 1"/>
          <p:cNvSpPr>
            <a:spLocks noGrp="1"/>
          </p:cNvSpPr>
          <p:nvPr>
            <p:ph type="title"/>
          </p:nvPr>
        </p:nvSpPr>
        <p:spPr>
          <a:xfrm>
            <a:off x="457200" y="0"/>
            <a:ext cx="8229600" cy="1143000"/>
          </a:xfrm>
        </p:spPr>
        <p:txBody>
          <a:bodyPr/>
          <a:lstStyle/>
          <a:p>
            <a:r>
              <a:rPr lang="en-US" dirty="0" smtClean="0"/>
              <a:t>Work - Future Work</a:t>
            </a:r>
            <a:endParaRPr lang="en-US" dirty="0"/>
          </a:p>
        </p:txBody>
      </p:sp>
      <p:sp>
        <p:nvSpPr>
          <p:cNvPr id="10" name="TextBox 9"/>
          <p:cNvSpPr txBox="1"/>
          <p:nvPr/>
        </p:nvSpPr>
        <p:spPr>
          <a:xfrm>
            <a:off x="4876800" y="990600"/>
            <a:ext cx="4267200" cy="1569660"/>
          </a:xfrm>
          <a:prstGeom prst="rect">
            <a:avLst/>
          </a:prstGeom>
          <a:noFill/>
        </p:spPr>
        <p:txBody>
          <a:bodyPr wrap="square" rtlCol="0">
            <a:spAutoFit/>
          </a:bodyPr>
          <a:lstStyle/>
          <a:p>
            <a:pPr algn="ctr"/>
            <a:r>
              <a:rPr lang="en-US" sz="3200" dirty="0" smtClean="0"/>
              <a:t>Support Secondary Rays with the same </a:t>
            </a:r>
            <a:br>
              <a:rPr lang="en-US" sz="3200" dirty="0" smtClean="0"/>
            </a:br>
            <a:r>
              <a:rPr lang="en-US" sz="3200" dirty="0" smtClean="0"/>
              <a:t>Data structure </a:t>
            </a:r>
            <a:endParaRPr lang="en-US" sz="3200" dirty="0"/>
          </a:p>
        </p:txBody>
      </p:sp>
      <p:pic>
        <p:nvPicPr>
          <p:cNvPr id="12" name="DeformableRC.wmv">
            <a:hlinkClick r:id="" action="ppaction://media"/>
          </p:cNvPr>
          <p:cNvPicPr>
            <a:picLocks noGrp="1" noRot="1" noChangeAspect="1"/>
          </p:cNvPicPr>
          <p:nvPr>
            <p:ph idx="1"/>
            <a:videoFile r:link="rId1"/>
          </p:nvPr>
        </p:nvPicPr>
        <p:blipFill>
          <a:blip r:embed="rId5"/>
          <a:stretch>
            <a:fillRect/>
          </a:stretch>
        </p:blipFill>
        <p:spPr>
          <a:xfrm>
            <a:off x="0" y="2285998"/>
            <a:ext cx="4876800" cy="4572001"/>
          </a:xfrm>
          <a:prstGeom prst="rect">
            <a:avLst/>
          </a:prstGeom>
        </p:spPr>
      </p:pic>
      <p:sp>
        <p:nvSpPr>
          <p:cNvPr id="6" name="TextBox 5"/>
          <p:cNvSpPr txBox="1"/>
          <p:nvPr/>
        </p:nvSpPr>
        <p:spPr>
          <a:xfrm>
            <a:off x="152400" y="1066800"/>
            <a:ext cx="4648200" cy="1200329"/>
          </a:xfrm>
          <a:prstGeom prst="rect">
            <a:avLst/>
          </a:prstGeom>
          <a:noFill/>
        </p:spPr>
        <p:txBody>
          <a:bodyPr wrap="square" rtlCol="0">
            <a:spAutoFit/>
          </a:bodyPr>
          <a:lstStyle/>
          <a:p>
            <a:pPr algn="ctr"/>
            <a:r>
              <a:rPr lang="en-US" sz="2400" dirty="0" smtClean="0"/>
              <a:t>Deforming </a:t>
            </a:r>
            <a:br>
              <a:rPr lang="en-US" sz="2400" dirty="0" smtClean="0"/>
            </a:br>
            <a:r>
              <a:rPr lang="en-US" sz="2400" dirty="0" smtClean="0"/>
              <a:t>- Stanford Bunny (70K triangles) </a:t>
            </a:r>
            <a:br>
              <a:rPr lang="en-US" sz="2400" dirty="0" smtClean="0"/>
            </a:br>
            <a:r>
              <a:rPr lang="en-US" sz="2400" dirty="0" smtClean="0"/>
              <a:t>- Stanford Dragon ( 900K triangles )</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3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Conclusion</a:t>
            </a:r>
            <a:endParaRPr lang="en-IN" dirty="0"/>
          </a:p>
        </p:txBody>
      </p:sp>
      <p:sp>
        <p:nvSpPr>
          <p:cNvPr id="3" name="Content Placeholder 2"/>
          <p:cNvSpPr>
            <a:spLocks noGrp="1"/>
          </p:cNvSpPr>
          <p:nvPr>
            <p:ph idx="1"/>
          </p:nvPr>
        </p:nvSpPr>
        <p:spPr>
          <a:xfrm>
            <a:off x="457200" y="1371600"/>
            <a:ext cx="8229600" cy="5334000"/>
          </a:xfrm>
        </p:spPr>
        <p:txBody>
          <a:bodyPr>
            <a:normAutofit/>
          </a:bodyPr>
          <a:lstStyle/>
          <a:p>
            <a:r>
              <a:rPr lang="en-US" dirty="0" smtClean="0"/>
              <a:t>Proposed Ordered Atomic Operations</a:t>
            </a:r>
          </a:p>
          <a:p>
            <a:r>
              <a:rPr lang="en-US" dirty="0" smtClean="0"/>
              <a:t>Fastest Split </a:t>
            </a:r>
          </a:p>
          <a:p>
            <a:pPr lvl="1"/>
            <a:r>
              <a:rPr lang="en-US" dirty="0" smtClean="0"/>
              <a:t>Highly useful primitive</a:t>
            </a:r>
          </a:p>
          <a:p>
            <a:pPr lvl="1"/>
            <a:r>
              <a:rPr lang="en-US" dirty="0" smtClean="0"/>
              <a:t>Scalable with #categories, #</a:t>
            </a:r>
            <a:r>
              <a:rPr lang="en-US" dirty="0" err="1" smtClean="0"/>
              <a:t>inputsize</a:t>
            </a:r>
            <a:r>
              <a:rPr lang="en-US" dirty="0" smtClean="0"/>
              <a:t>, #cores</a:t>
            </a:r>
          </a:p>
          <a:p>
            <a:r>
              <a:rPr lang="en-US" dirty="0" smtClean="0"/>
              <a:t>Fastest Sort</a:t>
            </a:r>
          </a:p>
          <a:p>
            <a:pPr lvl="1"/>
            <a:r>
              <a:rPr lang="en-US" dirty="0" smtClean="0"/>
              <a:t>30% faster than the latest sort on the GPU</a:t>
            </a:r>
          </a:p>
          <a:p>
            <a:pPr lvl="1"/>
            <a:r>
              <a:rPr lang="en-US" dirty="0" smtClean="0"/>
              <a:t>Scope for improvement with h/w ordered atomic</a:t>
            </a:r>
          </a:p>
          <a:p>
            <a:r>
              <a:rPr lang="en-US" dirty="0" smtClean="0"/>
              <a:t>Ray Tracing Data Structure construction improved by a factor </a:t>
            </a:r>
            <a:r>
              <a:rPr lang="en-US" smtClean="0"/>
              <a:t>of 50</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dirty="0" smtClean="0"/>
              <a:t>Thank You for Your Time</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kp\Desktop\Glasses_800_edit.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Box 2"/>
          <p:cNvSpPr txBox="1"/>
          <p:nvPr/>
        </p:nvSpPr>
        <p:spPr>
          <a:xfrm>
            <a:off x="2133600" y="6488668"/>
            <a:ext cx="4343400" cy="369332"/>
          </a:xfrm>
          <a:prstGeom prst="rect">
            <a:avLst/>
          </a:prstGeom>
          <a:noFill/>
        </p:spPr>
        <p:txBody>
          <a:bodyPr wrap="square" rtlCol="0">
            <a:spAutoFit/>
          </a:bodyPr>
          <a:lstStyle/>
          <a:p>
            <a:pPr algn="ctr"/>
            <a:r>
              <a:rPr lang="en-US" dirty="0" smtClean="0">
                <a:solidFill>
                  <a:schemeClr val="bg1"/>
                </a:solidFill>
              </a:rPr>
              <a:t>Image © Wikipedia.org</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3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Questions &amp; Answers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Contributions</a:t>
            </a:r>
            <a:endParaRPr lang="en-US" dirty="0"/>
          </a:p>
        </p:txBody>
      </p:sp>
      <p:sp>
        <p:nvSpPr>
          <p:cNvPr id="3" name="Content Placeholder 2"/>
          <p:cNvSpPr>
            <a:spLocks noGrp="1"/>
          </p:cNvSpPr>
          <p:nvPr>
            <p:ph idx="1"/>
          </p:nvPr>
        </p:nvSpPr>
        <p:spPr>
          <a:xfrm>
            <a:off x="457200" y="1219200"/>
            <a:ext cx="8229600" cy="5334000"/>
          </a:xfrm>
        </p:spPr>
        <p:txBody>
          <a:bodyPr>
            <a:normAutofit fontScale="85000" lnSpcReduction="10000"/>
          </a:bodyPr>
          <a:lstStyle/>
          <a:p>
            <a:r>
              <a:rPr lang="en-US" dirty="0" smtClean="0"/>
              <a:t>Fastest Split Primitive on the GPU</a:t>
            </a:r>
          </a:p>
          <a:p>
            <a:pPr lvl="1"/>
            <a:r>
              <a:rPr lang="en-US" dirty="0" smtClean="0"/>
              <a:t>Widely used in</a:t>
            </a:r>
          </a:p>
          <a:p>
            <a:pPr lvl="2"/>
            <a:r>
              <a:rPr lang="en-US" dirty="0" smtClean="0"/>
              <a:t>Data Structure Building, Database Operations</a:t>
            </a:r>
          </a:p>
          <a:p>
            <a:pPr lvl="1"/>
            <a:r>
              <a:rPr lang="en-US" dirty="0" smtClean="0"/>
              <a:t>Improves the state of the art, in performance and scalability by an order.</a:t>
            </a:r>
          </a:p>
          <a:p>
            <a:r>
              <a:rPr lang="en-US" dirty="0" smtClean="0"/>
              <a:t>Ordered Atomic Operations for Parallel Architectures</a:t>
            </a:r>
          </a:p>
          <a:p>
            <a:r>
              <a:rPr lang="en-US" dirty="0" smtClean="0"/>
              <a:t>Fastest Sorting on the GPU</a:t>
            </a:r>
          </a:p>
          <a:p>
            <a:pPr lvl="1"/>
            <a:r>
              <a:rPr lang="en-US" dirty="0" smtClean="0"/>
              <a:t>Using the Split Primitive (Scalable Split, Scalable Sort)</a:t>
            </a:r>
          </a:p>
          <a:p>
            <a:r>
              <a:rPr lang="en-US" dirty="0" smtClean="0"/>
              <a:t>Fastest Data Structure building for Ray Tracing</a:t>
            </a:r>
          </a:p>
          <a:p>
            <a:pPr lvl="1"/>
            <a:r>
              <a:rPr lang="en-US" dirty="0" smtClean="0"/>
              <a:t>Highly rapid DS construction for million triangle models</a:t>
            </a:r>
          </a:p>
          <a:p>
            <a:pPr lvl="1"/>
            <a:r>
              <a:rPr lang="en-US" dirty="0" smtClean="0"/>
              <a:t>50x faster build times compared to state of the art</a:t>
            </a:r>
          </a:p>
          <a:p>
            <a:pPr lvl="1"/>
            <a:r>
              <a:rPr lang="en-US" dirty="0" smtClean="0"/>
              <a:t>Million triangle deformable models </a:t>
            </a:r>
            <a:r>
              <a:rPr lang="en-US" dirty="0" err="1" smtClean="0"/>
              <a:t>Raycast</a:t>
            </a:r>
            <a:r>
              <a:rPr lang="en-US" dirty="0" smtClean="0"/>
              <a:t> at real-time rates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GPU Architecture</a:t>
            </a:r>
            <a:endParaRPr lang="en-US" dirty="0"/>
          </a:p>
        </p:txBody>
      </p:sp>
      <p:sp>
        <p:nvSpPr>
          <p:cNvPr id="75" name="Rounded Rectangle 74"/>
          <p:cNvSpPr/>
          <p:nvPr/>
        </p:nvSpPr>
        <p:spPr>
          <a:xfrm>
            <a:off x="228600" y="1066800"/>
            <a:ext cx="8610600" cy="4655288"/>
          </a:xfrm>
          <a:prstGeom prst="roundRect">
            <a:avLst>
              <a:gd name="adj" fmla="val 933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76" name="TextBox 75"/>
          <p:cNvSpPr txBox="1"/>
          <p:nvPr/>
        </p:nvSpPr>
        <p:spPr>
          <a:xfrm>
            <a:off x="3220419" y="3951767"/>
            <a:ext cx="2626963" cy="338554"/>
          </a:xfrm>
          <a:prstGeom prst="rect">
            <a:avLst/>
          </a:prstGeom>
          <a:noFill/>
        </p:spPr>
        <p:txBody>
          <a:bodyPr wrap="square" rtlCol="0">
            <a:spAutoFit/>
          </a:bodyPr>
          <a:lstStyle/>
          <a:p>
            <a:pPr algn="ctr"/>
            <a:r>
              <a:rPr lang="en-US" sz="1600" b="1" dirty="0" smtClean="0">
                <a:solidFill>
                  <a:schemeClr val="bg1"/>
                </a:solidFill>
              </a:rPr>
              <a:t>Multi Processors</a:t>
            </a:r>
            <a:endParaRPr lang="en-US" sz="1600" b="1" dirty="0">
              <a:solidFill>
                <a:schemeClr val="bg1"/>
              </a:solidFill>
            </a:endParaRPr>
          </a:p>
        </p:txBody>
      </p:sp>
      <p:grpSp>
        <p:nvGrpSpPr>
          <p:cNvPr id="72" name="Group 71"/>
          <p:cNvGrpSpPr/>
          <p:nvPr/>
        </p:nvGrpSpPr>
        <p:grpSpPr>
          <a:xfrm>
            <a:off x="593456" y="2378149"/>
            <a:ext cx="875654" cy="1901456"/>
            <a:chOff x="593456" y="2378149"/>
            <a:chExt cx="875654" cy="1901456"/>
          </a:xfrm>
        </p:grpSpPr>
        <p:sp>
          <p:nvSpPr>
            <p:cNvPr id="78" name="Rectangle 77"/>
            <p:cNvSpPr/>
            <p:nvPr/>
          </p:nvSpPr>
          <p:spPr>
            <a:xfrm>
              <a:off x="593456" y="2378149"/>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endParaRPr lang="en-US" sz="1400" b="1" dirty="0">
                <a:solidFill>
                  <a:schemeClr val="bg1"/>
                </a:solidFill>
              </a:endParaRPr>
            </a:p>
          </p:txBody>
        </p:sp>
        <p:sp>
          <p:nvSpPr>
            <p:cNvPr id="79" name="Rectangle 78"/>
            <p:cNvSpPr/>
            <p:nvPr/>
          </p:nvSpPr>
          <p:spPr>
            <a:xfrm>
              <a:off x="1031283" y="2378149"/>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a:t>
              </a:r>
              <a:endParaRPr lang="en-US" sz="1400" b="1" dirty="0">
                <a:solidFill>
                  <a:schemeClr val="bg1"/>
                </a:solidFill>
              </a:endParaRPr>
            </a:p>
          </p:txBody>
        </p:sp>
        <p:sp>
          <p:nvSpPr>
            <p:cNvPr id="80" name="Rectangle 79"/>
            <p:cNvSpPr/>
            <p:nvPr/>
          </p:nvSpPr>
          <p:spPr>
            <a:xfrm>
              <a:off x="593456" y="2705986"/>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3</a:t>
              </a:r>
              <a:endParaRPr lang="en-US" sz="1400" b="1" dirty="0">
                <a:solidFill>
                  <a:schemeClr val="bg1"/>
                </a:solidFill>
              </a:endParaRPr>
            </a:p>
          </p:txBody>
        </p:sp>
        <p:sp>
          <p:nvSpPr>
            <p:cNvPr id="81" name="Rectangle 80"/>
            <p:cNvSpPr/>
            <p:nvPr/>
          </p:nvSpPr>
          <p:spPr>
            <a:xfrm>
              <a:off x="1031283" y="2705986"/>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4</a:t>
              </a:r>
              <a:endParaRPr lang="en-US" sz="1400" b="1" dirty="0">
                <a:solidFill>
                  <a:schemeClr val="bg1"/>
                </a:solidFill>
              </a:endParaRPr>
            </a:p>
          </p:txBody>
        </p:sp>
        <p:sp>
          <p:nvSpPr>
            <p:cNvPr id="82" name="Rectangle 81"/>
            <p:cNvSpPr/>
            <p:nvPr/>
          </p:nvSpPr>
          <p:spPr>
            <a:xfrm>
              <a:off x="593456" y="3033823"/>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5</a:t>
              </a:r>
              <a:endParaRPr lang="en-US" sz="1400" b="1" dirty="0">
                <a:solidFill>
                  <a:schemeClr val="bg1"/>
                </a:solidFill>
              </a:endParaRPr>
            </a:p>
          </p:txBody>
        </p:sp>
        <p:sp>
          <p:nvSpPr>
            <p:cNvPr id="83" name="Rectangle 82"/>
            <p:cNvSpPr/>
            <p:nvPr/>
          </p:nvSpPr>
          <p:spPr>
            <a:xfrm>
              <a:off x="1031283" y="3033823"/>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6</a:t>
              </a:r>
              <a:endParaRPr lang="en-US" sz="1400" b="1" dirty="0">
                <a:solidFill>
                  <a:schemeClr val="bg1"/>
                </a:solidFill>
              </a:endParaRPr>
            </a:p>
          </p:txBody>
        </p:sp>
        <p:sp>
          <p:nvSpPr>
            <p:cNvPr id="84" name="Rectangle 83"/>
            <p:cNvSpPr/>
            <p:nvPr/>
          </p:nvSpPr>
          <p:spPr>
            <a:xfrm>
              <a:off x="593456" y="3361660"/>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7</a:t>
              </a:r>
              <a:endParaRPr lang="en-US" sz="1400" b="1" dirty="0">
                <a:solidFill>
                  <a:schemeClr val="bg1"/>
                </a:solidFill>
              </a:endParaRPr>
            </a:p>
          </p:txBody>
        </p:sp>
        <p:sp>
          <p:nvSpPr>
            <p:cNvPr id="85" name="Rectangle 84"/>
            <p:cNvSpPr/>
            <p:nvPr/>
          </p:nvSpPr>
          <p:spPr>
            <a:xfrm>
              <a:off x="1031283" y="3361660"/>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8</a:t>
              </a:r>
            </a:p>
          </p:txBody>
        </p:sp>
        <p:sp>
          <p:nvSpPr>
            <p:cNvPr id="86" name="Rectangle 85"/>
            <p:cNvSpPr/>
            <p:nvPr/>
          </p:nvSpPr>
          <p:spPr>
            <a:xfrm>
              <a:off x="593456" y="3689498"/>
              <a:ext cx="875654" cy="59010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Special Function Unit</a:t>
              </a:r>
              <a:endParaRPr lang="en-US" sz="1200" b="1" dirty="0">
                <a:solidFill>
                  <a:schemeClr val="bg1"/>
                </a:solidFill>
              </a:endParaRPr>
            </a:p>
          </p:txBody>
        </p:sp>
      </p:grpSp>
      <p:grpSp>
        <p:nvGrpSpPr>
          <p:cNvPr id="74" name="Group 73"/>
          <p:cNvGrpSpPr/>
          <p:nvPr/>
        </p:nvGrpSpPr>
        <p:grpSpPr>
          <a:xfrm>
            <a:off x="2271793" y="2378149"/>
            <a:ext cx="875654" cy="1901456"/>
            <a:chOff x="2271793" y="2378149"/>
            <a:chExt cx="875654" cy="1901456"/>
          </a:xfrm>
        </p:grpSpPr>
        <p:sp>
          <p:nvSpPr>
            <p:cNvPr id="87" name="Rectangle 86"/>
            <p:cNvSpPr/>
            <p:nvPr/>
          </p:nvSpPr>
          <p:spPr>
            <a:xfrm>
              <a:off x="2271793" y="2378149"/>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endParaRPr lang="en-US" sz="1400" b="1" dirty="0">
                <a:solidFill>
                  <a:schemeClr val="bg1"/>
                </a:solidFill>
              </a:endParaRPr>
            </a:p>
          </p:txBody>
        </p:sp>
        <p:sp>
          <p:nvSpPr>
            <p:cNvPr id="88" name="Rectangle 87"/>
            <p:cNvSpPr/>
            <p:nvPr/>
          </p:nvSpPr>
          <p:spPr>
            <a:xfrm>
              <a:off x="2709620" y="2378149"/>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a:t>
              </a:r>
              <a:endParaRPr lang="en-US" sz="1400" b="1" dirty="0">
                <a:solidFill>
                  <a:schemeClr val="bg1"/>
                </a:solidFill>
              </a:endParaRPr>
            </a:p>
          </p:txBody>
        </p:sp>
        <p:sp>
          <p:nvSpPr>
            <p:cNvPr id="89" name="Rectangle 88"/>
            <p:cNvSpPr/>
            <p:nvPr/>
          </p:nvSpPr>
          <p:spPr>
            <a:xfrm>
              <a:off x="2271793" y="2705986"/>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3</a:t>
              </a:r>
              <a:endParaRPr lang="en-US" sz="1400" b="1" dirty="0">
                <a:solidFill>
                  <a:schemeClr val="bg1"/>
                </a:solidFill>
              </a:endParaRPr>
            </a:p>
          </p:txBody>
        </p:sp>
        <p:sp>
          <p:nvSpPr>
            <p:cNvPr id="90" name="Rectangle 89"/>
            <p:cNvSpPr/>
            <p:nvPr/>
          </p:nvSpPr>
          <p:spPr>
            <a:xfrm>
              <a:off x="2709620" y="2705986"/>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4</a:t>
              </a:r>
              <a:endParaRPr lang="en-US" sz="1400" b="1" dirty="0">
                <a:solidFill>
                  <a:schemeClr val="bg1"/>
                </a:solidFill>
              </a:endParaRPr>
            </a:p>
          </p:txBody>
        </p:sp>
        <p:sp>
          <p:nvSpPr>
            <p:cNvPr id="91" name="Rectangle 90"/>
            <p:cNvSpPr/>
            <p:nvPr/>
          </p:nvSpPr>
          <p:spPr>
            <a:xfrm>
              <a:off x="2271793" y="3033823"/>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5</a:t>
              </a:r>
              <a:endParaRPr lang="en-US" sz="1400" b="1" dirty="0">
                <a:solidFill>
                  <a:schemeClr val="bg1"/>
                </a:solidFill>
              </a:endParaRPr>
            </a:p>
          </p:txBody>
        </p:sp>
        <p:sp>
          <p:nvSpPr>
            <p:cNvPr id="92" name="Rectangle 91"/>
            <p:cNvSpPr/>
            <p:nvPr/>
          </p:nvSpPr>
          <p:spPr>
            <a:xfrm>
              <a:off x="2709620" y="3033823"/>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6</a:t>
              </a:r>
              <a:endParaRPr lang="en-US" sz="1400" b="1" dirty="0">
                <a:solidFill>
                  <a:schemeClr val="bg1"/>
                </a:solidFill>
              </a:endParaRPr>
            </a:p>
          </p:txBody>
        </p:sp>
        <p:sp>
          <p:nvSpPr>
            <p:cNvPr id="93" name="Rectangle 92"/>
            <p:cNvSpPr/>
            <p:nvPr/>
          </p:nvSpPr>
          <p:spPr>
            <a:xfrm>
              <a:off x="2271793" y="3361660"/>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7</a:t>
              </a:r>
              <a:endParaRPr lang="en-US" sz="1400" b="1" dirty="0">
                <a:solidFill>
                  <a:schemeClr val="bg1"/>
                </a:solidFill>
              </a:endParaRPr>
            </a:p>
          </p:txBody>
        </p:sp>
        <p:sp>
          <p:nvSpPr>
            <p:cNvPr id="94" name="Rectangle 93"/>
            <p:cNvSpPr/>
            <p:nvPr/>
          </p:nvSpPr>
          <p:spPr>
            <a:xfrm>
              <a:off x="2709620" y="3361660"/>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8</a:t>
              </a:r>
            </a:p>
          </p:txBody>
        </p:sp>
        <p:sp>
          <p:nvSpPr>
            <p:cNvPr id="95" name="Rectangle 94"/>
            <p:cNvSpPr/>
            <p:nvPr/>
          </p:nvSpPr>
          <p:spPr>
            <a:xfrm>
              <a:off x="2271793" y="3689498"/>
              <a:ext cx="875654" cy="59010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Special Function Unit</a:t>
              </a:r>
              <a:endParaRPr lang="en-US" sz="1200" b="1" dirty="0">
                <a:solidFill>
                  <a:schemeClr val="bg1"/>
                </a:solidFill>
              </a:endParaRPr>
            </a:p>
          </p:txBody>
        </p:sp>
      </p:grpSp>
      <p:grpSp>
        <p:nvGrpSpPr>
          <p:cNvPr id="145" name="Group 144"/>
          <p:cNvGrpSpPr/>
          <p:nvPr/>
        </p:nvGrpSpPr>
        <p:grpSpPr>
          <a:xfrm>
            <a:off x="7525719" y="2378149"/>
            <a:ext cx="875654" cy="1901456"/>
            <a:chOff x="7525719" y="2378149"/>
            <a:chExt cx="875654" cy="1901456"/>
          </a:xfrm>
        </p:grpSpPr>
        <p:sp>
          <p:nvSpPr>
            <p:cNvPr id="96" name="Rectangle 95"/>
            <p:cNvSpPr/>
            <p:nvPr/>
          </p:nvSpPr>
          <p:spPr>
            <a:xfrm>
              <a:off x="7525719" y="2378149"/>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endParaRPr lang="en-US" sz="1400" b="1" dirty="0">
                <a:solidFill>
                  <a:schemeClr val="bg1"/>
                </a:solidFill>
              </a:endParaRPr>
            </a:p>
          </p:txBody>
        </p:sp>
        <p:sp>
          <p:nvSpPr>
            <p:cNvPr id="97" name="Rectangle 96"/>
            <p:cNvSpPr/>
            <p:nvPr/>
          </p:nvSpPr>
          <p:spPr>
            <a:xfrm>
              <a:off x="7963546" y="2378149"/>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a:t>
              </a:r>
              <a:endParaRPr lang="en-US" sz="1400" b="1" dirty="0">
                <a:solidFill>
                  <a:schemeClr val="bg1"/>
                </a:solidFill>
              </a:endParaRPr>
            </a:p>
          </p:txBody>
        </p:sp>
        <p:sp>
          <p:nvSpPr>
            <p:cNvPr id="98" name="Rectangle 97"/>
            <p:cNvSpPr/>
            <p:nvPr/>
          </p:nvSpPr>
          <p:spPr>
            <a:xfrm>
              <a:off x="7525719" y="2705986"/>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3</a:t>
              </a:r>
              <a:endParaRPr lang="en-US" sz="1400" b="1" dirty="0">
                <a:solidFill>
                  <a:schemeClr val="bg1"/>
                </a:solidFill>
              </a:endParaRPr>
            </a:p>
          </p:txBody>
        </p:sp>
        <p:sp>
          <p:nvSpPr>
            <p:cNvPr id="99" name="Rectangle 98"/>
            <p:cNvSpPr/>
            <p:nvPr/>
          </p:nvSpPr>
          <p:spPr>
            <a:xfrm>
              <a:off x="7963546" y="2705986"/>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4</a:t>
              </a:r>
              <a:endParaRPr lang="en-US" sz="1400" b="1" dirty="0">
                <a:solidFill>
                  <a:schemeClr val="bg1"/>
                </a:solidFill>
              </a:endParaRPr>
            </a:p>
          </p:txBody>
        </p:sp>
        <p:sp>
          <p:nvSpPr>
            <p:cNvPr id="100" name="Rectangle 99"/>
            <p:cNvSpPr/>
            <p:nvPr/>
          </p:nvSpPr>
          <p:spPr>
            <a:xfrm>
              <a:off x="7525719" y="3033823"/>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5</a:t>
              </a:r>
              <a:endParaRPr lang="en-US" sz="1400" b="1" dirty="0">
                <a:solidFill>
                  <a:schemeClr val="bg1"/>
                </a:solidFill>
              </a:endParaRPr>
            </a:p>
          </p:txBody>
        </p:sp>
        <p:sp>
          <p:nvSpPr>
            <p:cNvPr id="101" name="Rectangle 100"/>
            <p:cNvSpPr/>
            <p:nvPr/>
          </p:nvSpPr>
          <p:spPr>
            <a:xfrm>
              <a:off x="7963546" y="3033823"/>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6</a:t>
              </a:r>
              <a:endParaRPr lang="en-US" sz="1400" b="1" dirty="0">
                <a:solidFill>
                  <a:schemeClr val="bg1"/>
                </a:solidFill>
              </a:endParaRPr>
            </a:p>
          </p:txBody>
        </p:sp>
        <p:sp>
          <p:nvSpPr>
            <p:cNvPr id="102" name="Rectangle 101"/>
            <p:cNvSpPr/>
            <p:nvPr/>
          </p:nvSpPr>
          <p:spPr>
            <a:xfrm>
              <a:off x="7525719" y="3361660"/>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7</a:t>
              </a:r>
              <a:endParaRPr lang="en-US" sz="1400" b="1" dirty="0">
                <a:solidFill>
                  <a:schemeClr val="bg1"/>
                </a:solidFill>
              </a:endParaRPr>
            </a:p>
          </p:txBody>
        </p:sp>
        <p:sp>
          <p:nvSpPr>
            <p:cNvPr id="103" name="Rectangle 102"/>
            <p:cNvSpPr/>
            <p:nvPr/>
          </p:nvSpPr>
          <p:spPr>
            <a:xfrm>
              <a:off x="7963546" y="3361660"/>
              <a:ext cx="437827" cy="327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8</a:t>
              </a:r>
            </a:p>
          </p:txBody>
        </p:sp>
        <p:sp>
          <p:nvSpPr>
            <p:cNvPr id="104" name="Rectangle 103"/>
            <p:cNvSpPr/>
            <p:nvPr/>
          </p:nvSpPr>
          <p:spPr>
            <a:xfrm>
              <a:off x="7525719" y="3689498"/>
              <a:ext cx="875654" cy="59010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Special Function Unit</a:t>
              </a:r>
              <a:endParaRPr lang="en-US" sz="1200" b="1" dirty="0">
                <a:solidFill>
                  <a:schemeClr val="bg1"/>
                </a:solidFill>
              </a:endParaRPr>
            </a:p>
          </p:txBody>
        </p:sp>
      </p:grpSp>
      <p:grpSp>
        <p:nvGrpSpPr>
          <p:cNvPr id="144" name="Group 143"/>
          <p:cNvGrpSpPr/>
          <p:nvPr/>
        </p:nvGrpSpPr>
        <p:grpSpPr>
          <a:xfrm>
            <a:off x="5920353" y="2378149"/>
            <a:ext cx="875654" cy="1901456"/>
            <a:chOff x="5920353" y="2378149"/>
            <a:chExt cx="875654" cy="1901456"/>
          </a:xfrm>
        </p:grpSpPr>
        <p:sp>
          <p:nvSpPr>
            <p:cNvPr id="120" name="Rectangle 119"/>
            <p:cNvSpPr/>
            <p:nvPr/>
          </p:nvSpPr>
          <p:spPr>
            <a:xfrm>
              <a:off x="5920353" y="2378149"/>
              <a:ext cx="437827" cy="327837"/>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endParaRPr lang="en-US" sz="1400" b="1" dirty="0">
                <a:solidFill>
                  <a:schemeClr val="bg1"/>
                </a:solidFill>
              </a:endParaRPr>
            </a:p>
          </p:txBody>
        </p:sp>
        <p:sp>
          <p:nvSpPr>
            <p:cNvPr id="121" name="Rectangle 120"/>
            <p:cNvSpPr/>
            <p:nvPr/>
          </p:nvSpPr>
          <p:spPr>
            <a:xfrm>
              <a:off x="6358180" y="2378149"/>
              <a:ext cx="437827" cy="327837"/>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a:t>
              </a:r>
              <a:endParaRPr lang="en-US" sz="1400" b="1" dirty="0">
                <a:solidFill>
                  <a:schemeClr val="bg1"/>
                </a:solidFill>
              </a:endParaRPr>
            </a:p>
          </p:txBody>
        </p:sp>
        <p:sp>
          <p:nvSpPr>
            <p:cNvPr id="122" name="Rectangle 121"/>
            <p:cNvSpPr/>
            <p:nvPr/>
          </p:nvSpPr>
          <p:spPr>
            <a:xfrm>
              <a:off x="5920353" y="2705986"/>
              <a:ext cx="437827" cy="327837"/>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3</a:t>
              </a:r>
              <a:endParaRPr lang="en-US" sz="1400" b="1" dirty="0">
                <a:solidFill>
                  <a:schemeClr val="bg1"/>
                </a:solidFill>
              </a:endParaRPr>
            </a:p>
          </p:txBody>
        </p:sp>
        <p:sp>
          <p:nvSpPr>
            <p:cNvPr id="123" name="Rectangle 122"/>
            <p:cNvSpPr/>
            <p:nvPr/>
          </p:nvSpPr>
          <p:spPr>
            <a:xfrm>
              <a:off x="6358180" y="2705986"/>
              <a:ext cx="437827" cy="327837"/>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4</a:t>
              </a:r>
              <a:endParaRPr lang="en-US" sz="1400" b="1" dirty="0">
                <a:solidFill>
                  <a:schemeClr val="bg1"/>
                </a:solidFill>
              </a:endParaRPr>
            </a:p>
          </p:txBody>
        </p:sp>
        <p:sp>
          <p:nvSpPr>
            <p:cNvPr id="124" name="Rectangle 123"/>
            <p:cNvSpPr/>
            <p:nvPr/>
          </p:nvSpPr>
          <p:spPr>
            <a:xfrm>
              <a:off x="5920353" y="3033823"/>
              <a:ext cx="437827" cy="327837"/>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5</a:t>
              </a:r>
              <a:endParaRPr lang="en-US" sz="1400" b="1" dirty="0">
                <a:solidFill>
                  <a:schemeClr val="bg1"/>
                </a:solidFill>
              </a:endParaRPr>
            </a:p>
          </p:txBody>
        </p:sp>
        <p:sp>
          <p:nvSpPr>
            <p:cNvPr id="125" name="Rectangle 124"/>
            <p:cNvSpPr/>
            <p:nvPr/>
          </p:nvSpPr>
          <p:spPr>
            <a:xfrm>
              <a:off x="6358180" y="3033823"/>
              <a:ext cx="437827" cy="327837"/>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6</a:t>
              </a:r>
              <a:endParaRPr lang="en-US" sz="1400" b="1" dirty="0">
                <a:solidFill>
                  <a:schemeClr val="bg1"/>
                </a:solidFill>
              </a:endParaRPr>
            </a:p>
          </p:txBody>
        </p:sp>
        <p:sp>
          <p:nvSpPr>
            <p:cNvPr id="126" name="Rectangle 125"/>
            <p:cNvSpPr/>
            <p:nvPr/>
          </p:nvSpPr>
          <p:spPr>
            <a:xfrm>
              <a:off x="5920353" y="3361660"/>
              <a:ext cx="437827" cy="327837"/>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7</a:t>
              </a:r>
              <a:endParaRPr lang="en-US" sz="1400" b="1" dirty="0">
                <a:solidFill>
                  <a:schemeClr val="bg1"/>
                </a:solidFill>
              </a:endParaRPr>
            </a:p>
          </p:txBody>
        </p:sp>
        <p:sp>
          <p:nvSpPr>
            <p:cNvPr id="127" name="Rectangle 126"/>
            <p:cNvSpPr/>
            <p:nvPr/>
          </p:nvSpPr>
          <p:spPr>
            <a:xfrm>
              <a:off x="6358180" y="3361660"/>
              <a:ext cx="437827" cy="327837"/>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8</a:t>
              </a:r>
            </a:p>
          </p:txBody>
        </p:sp>
        <p:sp>
          <p:nvSpPr>
            <p:cNvPr id="128" name="Rectangle 127"/>
            <p:cNvSpPr/>
            <p:nvPr/>
          </p:nvSpPr>
          <p:spPr>
            <a:xfrm>
              <a:off x="5920353" y="3689498"/>
              <a:ext cx="875654" cy="590107"/>
            </a:xfrm>
            <a:prstGeom prst="rect">
              <a:avLst/>
            </a:prstGeom>
            <a:solidFill>
              <a:schemeClr val="accent2">
                <a:lumMod val="7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Special Function Unit</a:t>
              </a:r>
              <a:endParaRPr lang="en-US" sz="1200" b="1" dirty="0">
                <a:solidFill>
                  <a:schemeClr val="bg1"/>
                </a:solidFill>
              </a:endParaRPr>
            </a:p>
          </p:txBody>
        </p:sp>
      </p:grpSp>
      <p:grpSp>
        <p:nvGrpSpPr>
          <p:cNvPr id="150" name="Group 149"/>
          <p:cNvGrpSpPr/>
          <p:nvPr/>
        </p:nvGrpSpPr>
        <p:grpSpPr>
          <a:xfrm>
            <a:off x="447514" y="1263502"/>
            <a:ext cx="8172773" cy="1114647"/>
            <a:chOff x="447514" y="1263502"/>
            <a:chExt cx="8172773" cy="1114647"/>
          </a:xfrm>
        </p:grpSpPr>
        <p:sp>
          <p:nvSpPr>
            <p:cNvPr id="110" name="TextBox 109"/>
            <p:cNvSpPr txBox="1"/>
            <p:nvPr/>
          </p:nvSpPr>
          <p:spPr>
            <a:xfrm>
              <a:off x="958312" y="1788042"/>
              <a:ext cx="291885" cy="261610"/>
            </a:xfrm>
            <a:prstGeom prst="rect">
              <a:avLst/>
            </a:prstGeom>
            <a:noFill/>
          </p:spPr>
          <p:txBody>
            <a:bodyPr wrap="square" rtlCol="0">
              <a:spAutoFit/>
            </a:bodyPr>
            <a:lstStyle/>
            <a:p>
              <a:r>
                <a:rPr lang="en-US" sz="1100" b="1" dirty="0" smtClean="0">
                  <a:solidFill>
                    <a:schemeClr val="bg1"/>
                  </a:solidFill>
                </a:rPr>
                <a:t>1</a:t>
              </a:r>
              <a:endParaRPr lang="en-US" sz="1100" b="1" dirty="0">
                <a:solidFill>
                  <a:schemeClr val="bg1"/>
                </a:solidFill>
              </a:endParaRPr>
            </a:p>
          </p:txBody>
        </p:sp>
        <p:sp>
          <p:nvSpPr>
            <p:cNvPr id="111" name="TextBox 110"/>
            <p:cNvSpPr txBox="1"/>
            <p:nvPr/>
          </p:nvSpPr>
          <p:spPr>
            <a:xfrm>
              <a:off x="2563678" y="1790603"/>
              <a:ext cx="291885" cy="261610"/>
            </a:xfrm>
            <a:prstGeom prst="rect">
              <a:avLst/>
            </a:prstGeom>
            <a:noFill/>
          </p:spPr>
          <p:txBody>
            <a:bodyPr wrap="square" rtlCol="0">
              <a:spAutoFit/>
            </a:bodyPr>
            <a:lstStyle/>
            <a:p>
              <a:r>
                <a:rPr lang="en-US" sz="1100" b="1" dirty="0" smtClean="0">
                  <a:solidFill>
                    <a:schemeClr val="bg1"/>
                  </a:solidFill>
                </a:rPr>
                <a:t>2</a:t>
              </a:r>
              <a:endParaRPr lang="en-US" sz="1100" b="1" dirty="0">
                <a:solidFill>
                  <a:schemeClr val="bg1"/>
                </a:solidFill>
              </a:endParaRPr>
            </a:p>
          </p:txBody>
        </p:sp>
        <p:sp>
          <p:nvSpPr>
            <p:cNvPr id="112" name="TextBox 111"/>
            <p:cNvSpPr txBox="1"/>
            <p:nvPr/>
          </p:nvSpPr>
          <p:spPr>
            <a:xfrm>
              <a:off x="7744632" y="1790603"/>
              <a:ext cx="302435" cy="261610"/>
            </a:xfrm>
            <a:prstGeom prst="rect">
              <a:avLst/>
            </a:prstGeom>
            <a:noFill/>
          </p:spPr>
          <p:txBody>
            <a:bodyPr wrap="square" rtlCol="0">
              <a:spAutoFit/>
            </a:bodyPr>
            <a:lstStyle/>
            <a:p>
              <a:r>
                <a:rPr lang="en-US" sz="1100" b="1" dirty="0" smtClean="0">
                  <a:solidFill>
                    <a:schemeClr val="bg1"/>
                  </a:solidFill>
                </a:rPr>
                <a:t>M</a:t>
              </a:r>
              <a:endParaRPr lang="en-US" sz="1100" b="1" dirty="0">
                <a:solidFill>
                  <a:schemeClr val="bg1"/>
                </a:solidFill>
              </a:endParaRPr>
            </a:p>
          </p:txBody>
        </p:sp>
        <p:sp>
          <p:nvSpPr>
            <p:cNvPr id="77" name="Rounded Rectangle 76"/>
            <p:cNvSpPr/>
            <p:nvPr/>
          </p:nvSpPr>
          <p:spPr>
            <a:xfrm>
              <a:off x="447514" y="1263502"/>
              <a:ext cx="8172773" cy="52454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Thread Execution Control Unit</a:t>
              </a:r>
              <a:endParaRPr lang="en-US" sz="2000" b="1" dirty="0">
                <a:solidFill>
                  <a:schemeClr val="bg1"/>
                </a:solidFill>
              </a:endParaRPr>
            </a:p>
          </p:txBody>
        </p:sp>
        <p:cxnSp>
          <p:nvCxnSpPr>
            <p:cNvPr id="105" name="Straight Connector 104"/>
            <p:cNvCxnSpPr>
              <a:stCxn id="77" idx="2"/>
            </p:cNvCxnSpPr>
            <p:nvPr/>
          </p:nvCxnSpPr>
          <p:spPr>
            <a:xfrm rot="5400000">
              <a:off x="4402765" y="1919100"/>
              <a:ext cx="262270" cy="152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031283" y="2050312"/>
              <a:ext cx="6932263" cy="13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869367" y="2215472"/>
              <a:ext cx="324593" cy="76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2548084" y="2215092"/>
              <a:ext cx="324593" cy="152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7801668" y="2214750"/>
              <a:ext cx="325276" cy="152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6196302" y="2214750"/>
              <a:ext cx="325276" cy="152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6139266" y="1790603"/>
              <a:ext cx="510798" cy="261610"/>
            </a:xfrm>
            <a:prstGeom prst="rect">
              <a:avLst/>
            </a:prstGeom>
            <a:noFill/>
          </p:spPr>
          <p:txBody>
            <a:bodyPr wrap="square" rtlCol="0">
              <a:spAutoFit/>
            </a:bodyPr>
            <a:lstStyle/>
            <a:p>
              <a:r>
                <a:rPr lang="en-US" sz="1100" b="1" dirty="0" smtClean="0">
                  <a:solidFill>
                    <a:schemeClr val="bg1"/>
                  </a:solidFill>
                </a:rPr>
                <a:t>M-1</a:t>
              </a:r>
              <a:endParaRPr lang="en-US" sz="1100" b="1" dirty="0">
                <a:solidFill>
                  <a:schemeClr val="bg1"/>
                </a:solidFill>
              </a:endParaRPr>
            </a:p>
          </p:txBody>
        </p:sp>
      </p:grpSp>
      <p:sp>
        <p:nvSpPr>
          <p:cNvPr id="113" name="Rounded Rectangle 112"/>
          <p:cNvSpPr/>
          <p:nvPr/>
        </p:nvSpPr>
        <p:spPr>
          <a:xfrm>
            <a:off x="301571" y="4767016"/>
            <a:ext cx="875654" cy="52454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Shared Memory + Registers</a:t>
            </a:r>
            <a:endParaRPr lang="en-US" sz="1100" b="1" dirty="0">
              <a:solidFill>
                <a:schemeClr val="bg1"/>
              </a:solidFill>
            </a:endParaRPr>
          </a:p>
        </p:txBody>
      </p:sp>
      <p:sp>
        <p:nvSpPr>
          <p:cNvPr id="114" name="Up-Down Arrow 113"/>
          <p:cNvSpPr/>
          <p:nvPr/>
        </p:nvSpPr>
        <p:spPr>
          <a:xfrm>
            <a:off x="666427" y="4289084"/>
            <a:ext cx="291885" cy="458972"/>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17" name="Rounded Rectangle 116"/>
          <p:cNvSpPr/>
          <p:nvPr/>
        </p:nvSpPr>
        <p:spPr>
          <a:xfrm>
            <a:off x="1928038" y="4776496"/>
            <a:ext cx="875654" cy="52454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Shared Memory + Registers</a:t>
            </a:r>
            <a:endParaRPr lang="en-US" sz="1100" b="1" dirty="0">
              <a:solidFill>
                <a:schemeClr val="bg1"/>
              </a:solidFill>
            </a:endParaRPr>
          </a:p>
        </p:txBody>
      </p:sp>
      <p:sp>
        <p:nvSpPr>
          <p:cNvPr id="118" name="Up-Down Arrow 117"/>
          <p:cNvSpPr/>
          <p:nvPr/>
        </p:nvSpPr>
        <p:spPr>
          <a:xfrm>
            <a:off x="2292894" y="4298564"/>
            <a:ext cx="291885" cy="458972"/>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31" name="Rounded Rectangle 130"/>
          <p:cNvSpPr/>
          <p:nvPr/>
        </p:nvSpPr>
        <p:spPr>
          <a:xfrm>
            <a:off x="5576597" y="4767016"/>
            <a:ext cx="875654" cy="524540"/>
          </a:xfrm>
          <a:prstGeom prst="roundRect">
            <a:avLst/>
          </a:prstGeom>
          <a:solidFill>
            <a:schemeClr val="accent5">
              <a:lumMod val="7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Shared Memory + Registers</a:t>
            </a:r>
            <a:endParaRPr lang="en-US" sz="1100" b="1" dirty="0">
              <a:solidFill>
                <a:schemeClr val="bg1"/>
              </a:solidFill>
            </a:endParaRPr>
          </a:p>
        </p:txBody>
      </p:sp>
      <p:sp>
        <p:nvSpPr>
          <p:cNvPr id="132" name="Up-Down Arrow 131"/>
          <p:cNvSpPr/>
          <p:nvPr/>
        </p:nvSpPr>
        <p:spPr>
          <a:xfrm>
            <a:off x="5941453" y="4289084"/>
            <a:ext cx="291885" cy="458972"/>
          </a:xfrm>
          <a:prstGeom prst="upDownArrow">
            <a:avLst/>
          </a:prstGeom>
          <a:solidFill>
            <a:schemeClr val="bg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34" name="Rounded Rectangle 133"/>
          <p:cNvSpPr/>
          <p:nvPr/>
        </p:nvSpPr>
        <p:spPr>
          <a:xfrm>
            <a:off x="7181963" y="4776496"/>
            <a:ext cx="875654" cy="52454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Shared Memory + Registers</a:t>
            </a:r>
            <a:endParaRPr lang="en-US" sz="1100" b="1" dirty="0">
              <a:solidFill>
                <a:schemeClr val="bg1"/>
              </a:solidFill>
            </a:endParaRPr>
          </a:p>
        </p:txBody>
      </p:sp>
      <p:sp>
        <p:nvSpPr>
          <p:cNvPr id="135" name="Up-Down Arrow 134"/>
          <p:cNvSpPr/>
          <p:nvPr/>
        </p:nvSpPr>
        <p:spPr>
          <a:xfrm>
            <a:off x="7546819" y="4298564"/>
            <a:ext cx="291885" cy="458972"/>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grpSp>
        <p:nvGrpSpPr>
          <p:cNvPr id="148" name="Group 147"/>
          <p:cNvGrpSpPr/>
          <p:nvPr/>
        </p:nvGrpSpPr>
        <p:grpSpPr>
          <a:xfrm>
            <a:off x="269921" y="4298564"/>
            <a:ext cx="8537629" cy="2407036"/>
            <a:chOff x="269921" y="4298564"/>
            <a:chExt cx="8537629" cy="2407036"/>
          </a:xfrm>
        </p:grpSpPr>
        <p:sp>
          <p:nvSpPr>
            <p:cNvPr id="133" name="Up-Down Arrow 132"/>
            <p:cNvSpPr/>
            <p:nvPr/>
          </p:nvSpPr>
          <p:spPr>
            <a:xfrm>
              <a:off x="6525222" y="4298564"/>
              <a:ext cx="145942" cy="1573619"/>
            </a:xfrm>
            <a:prstGeom prst="upDownArrow">
              <a:avLst/>
            </a:prstGeom>
            <a:solidFill>
              <a:schemeClr val="bg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15" name="Up-Down Arrow 114"/>
            <p:cNvSpPr/>
            <p:nvPr/>
          </p:nvSpPr>
          <p:spPr>
            <a:xfrm>
              <a:off x="1250197" y="4298564"/>
              <a:ext cx="145942" cy="1573619"/>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16" name="Rounded Rectangle 115"/>
            <p:cNvSpPr/>
            <p:nvPr/>
          </p:nvSpPr>
          <p:spPr>
            <a:xfrm>
              <a:off x="269921" y="5891142"/>
              <a:ext cx="8537629" cy="81445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Device Memory (off-chip area)</a:t>
              </a:r>
              <a:endParaRPr lang="en-US" sz="2000" b="1" dirty="0">
                <a:solidFill>
                  <a:schemeClr val="bg1"/>
                </a:solidFill>
              </a:endParaRPr>
            </a:p>
          </p:txBody>
        </p:sp>
        <p:sp>
          <p:nvSpPr>
            <p:cNvPr id="119" name="Up-Down Arrow 118"/>
            <p:cNvSpPr/>
            <p:nvPr/>
          </p:nvSpPr>
          <p:spPr>
            <a:xfrm>
              <a:off x="2876663" y="4298564"/>
              <a:ext cx="145942" cy="1573619"/>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36" name="Up-Down Arrow 135"/>
            <p:cNvSpPr/>
            <p:nvPr/>
          </p:nvSpPr>
          <p:spPr>
            <a:xfrm>
              <a:off x="8130588" y="4308044"/>
              <a:ext cx="145942" cy="1573619"/>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grpSp>
      <p:sp>
        <p:nvSpPr>
          <p:cNvPr id="137" name="Oval 136"/>
          <p:cNvSpPr/>
          <p:nvPr/>
        </p:nvSpPr>
        <p:spPr>
          <a:xfrm>
            <a:off x="3658246" y="3820633"/>
            <a:ext cx="72971" cy="655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38" name="Oval 137"/>
          <p:cNvSpPr/>
          <p:nvPr/>
        </p:nvSpPr>
        <p:spPr>
          <a:xfrm>
            <a:off x="4023102" y="3820633"/>
            <a:ext cx="72971" cy="655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39" name="Oval 138"/>
          <p:cNvSpPr/>
          <p:nvPr/>
        </p:nvSpPr>
        <p:spPr>
          <a:xfrm>
            <a:off x="4387958" y="3820633"/>
            <a:ext cx="72971" cy="655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40" name="Oval 139"/>
          <p:cNvSpPr/>
          <p:nvPr/>
        </p:nvSpPr>
        <p:spPr>
          <a:xfrm>
            <a:off x="4752814" y="3820633"/>
            <a:ext cx="72971" cy="655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41" name="Oval 140"/>
          <p:cNvSpPr/>
          <p:nvPr/>
        </p:nvSpPr>
        <p:spPr>
          <a:xfrm>
            <a:off x="5117669" y="3820633"/>
            <a:ext cx="72971" cy="655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42" name="Oval 141"/>
          <p:cNvSpPr/>
          <p:nvPr/>
        </p:nvSpPr>
        <p:spPr>
          <a:xfrm>
            <a:off x="5482525" y="3820633"/>
            <a:ext cx="72971" cy="655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43" name="Rectangle 142"/>
          <p:cNvSpPr/>
          <p:nvPr/>
        </p:nvSpPr>
        <p:spPr>
          <a:xfrm>
            <a:off x="3252069" y="2181447"/>
            <a:ext cx="2553992" cy="150805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Processors, Control Units, Shared Memory and Registers </a:t>
            </a:r>
          </a:p>
          <a:p>
            <a:pPr algn="ctr"/>
            <a:r>
              <a:rPr lang="en-US" sz="1600" b="1" dirty="0" smtClean="0">
                <a:solidFill>
                  <a:schemeClr val="bg1"/>
                </a:solidFill>
              </a:rPr>
              <a:t>(on-chip area)</a:t>
            </a:r>
            <a:endParaRPr lang="en-US" sz="16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ppt_x"/>
                                          </p:val>
                                        </p:tav>
                                        <p:tav tm="100000">
                                          <p:val>
                                            <p:strVal val="#ppt_x"/>
                                          </p:val>
                                        </p:tav>
                                      </p:tavLst>
                                    </p:anim>
                                    <p:anim calcmode="lin" valueType="num">
                                      <p:cBhvr additive="base">
                                        <p:cTn id="14" dur="500" fill="hold"/>
                                        <p:tgtEl>
                                          <p:spTgt spid="7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ppt_x"/>
                                          </p:val>
                                        </p:tav>
                                        <p:tav tm="100000">
                                          <p:val>
                                            <p:strVal val="#ppt_x"/>
                                          </p:val>
                                        </p:tav>
                                      </p:tavLst>
                                    </p:anim>
                                    <p:anim calcmode="lin" valueType="num">
                                      <p:cBhvr additive="base">
                                        <p:cTn id="18" dur="500" fill="hold"/>
                                        <p:tgtEl>
                                          <p:spTgt spid="7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500" fill="hold"/>
                                        <p:tgtEl>
                                          <p:spTgt spid="143"/>
                                        </p:tgtEl>
                                        <p:attrNameLst>
                                          <p:attrName>ppt_x</p:attrName>
                                        </p:attrNameLst>
                                      </p:cBhvr>
                                      <p:tavLst>
                                        <p:tav tm="0">
                                          <p:val>
                                            <p:strVal val="#ppt_x"/>
                                          </p:val>
                                        </p:tav>
                                        <p:tav tm="100000">
                                          <p:val>
                                            <p:strVal val="#ppt_x"/>
                                          </p:val>
                                        </p:tav>
                                      </p:tavLst>
                                    </p:anim>
                                    <p:anim calcmode="lin" valueType="num">
                                      <p:cBhvr additive="base">
                                        <p:cTn id="22" dur="500" fill="hold"/>
                                        <p:tgtEl>
                                          <p:spTgt spid="14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ppt_x"/>
                                          </p:val>
                                        </p:tav>
                                        <p:tav tm="100000">
                                          <p:val>
                                            <p:strVal val="#ppt_x"/>
                                          </p:val>
                                        </p:tav>
                                      </p:tavLst>
                                    </p:anim>
                                    <p:anim calcmode="lin" valueType="num">
                                      <p:cBhvr additive="base">
                                        <p:cTn id="26" dur="500" fill="hold"/>
                                        <p:tgtEl>
                                          <p:spTgt spid="7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7"/>
                                        </p:tgtEl>
                                        <p:attrNameLst>
                                          <p:attrName>style.visibility</p:attrName>
                                        </p:attrNameLst>
                                      </p:cBhvr>
                                      <p:to>
                                        <p:strVal val="visible"/>
                                      </p:to>
                                    </p:set>
                                    <p:anim calcmode="lin" valueType="num">
                                      <p:cBhvr additive="base">
                                        <p:cTn id="29" dur="500" fill="hold"/>
                                        <p:tgtEl>
                                          <p:spTgt spid="137"/>
                                        </p:tgtEl>
                                        <p:attrNameLst>
                                          <p:attrName>ppt_x</p:attrName>
                                        </p:attrNameLst>
                                      </p:cBhvr>
                                      <p:tavLst>
                                        <p:tav tm="0">
                                          <p:val>
                                            <p:strVal val="#ppt_x"/>
                                          </p:val>
                                        </p:tav>
                                        <p:tav tm="100000">
                                          <p:val>
                                            <p:strVal val="#ppt_x"/>
                                          </p:val>
                                        </p:tav>
                                      </p:tavLst>
                                    </p:anim>
                                    <p:anim calcmode="lin" valueType="num">
                                      <p:cBhvr additive="base">
                                        <p:cTn id="30" dur="500" fill="hold"/>
                                        <p:tgtEl>
                                          <p:spTgt spid="13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cBhvr additive="base">
                                        <p:cTn id="33" dur="500" fill="hold"/>
                                        <p:tgtEl>
                                          <p:spTgt spid="138"/>
                                        </p:tgtEl>
                                        <p:attrNameLst>
                                          <p:attrName>ppt_x</p:attrName>
                                        </p:attrNameLst>
                                      </p:cBhvr>
                                      <p:tavLst>
                                        <p:tav tm="0">
                                          <p:val>
                                            <p:strVal val="#ppt_x"/>
                                          </p:val>
                                        </p:tav>
                                        <p:tav tm="100000">
                                          <p:val>
                                            <p:strVal val="#ppt_x"/>
                                          </p:val>
                                        </p:tav>
                                      </p:tavLst>
                                    </p:anim>
                                    <p:anim calcmode="lin" valueType="num">
                                      <p:cBhvr additive="base">
                                        <p:cTn id="34" dur="500" fill="hold"/>
                                        <p:tgtEl>
                                          <p:spTgt spid="13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9"/>
                                        </p:tgtEl>
                                        <p:attrNameLst>
                                          <p:attrName>style.visibility</p:attrName>
                                        </p:attrNameLst>
                                      </p:cBhvr>
                                      <p:to>
                                        <p:strVal val="visible"/>
                                      </p:to>
                                    </p:set>
                                    <p:anim calcmode="lin" valueType="num">
                                      <p:cBhvr additive="base">
                                        <p:cTn id="37" dur="500" fill="hold"/>
                                        <p:tgtEl>
                                          <p:spTgt spid="139"/>
                                        </p:tgtEl>
                                        <p:attrNameLst>
                                          <p:attrName>ppt_x</p:attrName>
                                        </p:attrNameLst>
                                      </p:cBhvr>
                                      <p:tavLst>
                                        <p:tav tm="0">
                                          <p:val>
                                            <p:strVal val="#ppt_x"/>
                                          </p:val>
                                        </p:tav>
                                        <p:tav tm="100000">
                                          <p:val>
                                            <p:strVal val="#ppt_x"/>
                                          </p:val>
                                        </p:tav>
                                      </p:tavLst>
                                    </p:anim>
                                    <p:anim calcmode="lin" valueType="num">
                                      <p:cBhvr additive="base">
                                        <p:cTn id="38" dur="500" fill="hold"/>
                                        <p:tgtEl>
                                          <p:spTgt spid="13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0"/>
                                        </p:tgtEl>
                                        <p:attrNameLst>
                                          <p:attrName>style.visibility</p:attrName>
                                        </p:attrNameLst>
                                      </p:cBhvr>
                                      <p:to>
                                        <p:strVal val="visible"/>
                                      </p:to>
                                    </p:set>
                                    <p:anim calcmode="lin" valueType="num">
                                      <p:cBhvr additive="base">
                                        <p:cTn id="41" dur="500" fill="hold"/>
                                        <p:tgtEl>
                                          <p:spTgt spid="140"/>
                                        </p:tgtEl>
                                        <p:attrNameLst>
                                          <p:attrName>ppt_x</p:attrName>
                                        </p:attrNameLst>
                                      </p:cBhvr>
                                      <p:tavLst>
                                        <p:tav tm="0">
                                          <p:val>
                                            <p:strVal val="#ppt_x"/>
                                          </p:val>
                                        </p:tav>
                                        <p:tav tm="100000">
                                          <p:val>
                                            <p:strVal val="#ppt_x"/>
                                          </p:val>
                                        </p:tav>
                                      </p:tavLst>
                                    </p:anim>
                                    <p:anim calcmode="lin" valueType="num">
                                      <p:cBhvr additive="base">
                                        <p:cTn id="42" dur="500" fill="hold"/>
                                        <p:tgtEl>
                                          <p:spTgt spid="14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1"/>
                                        </p:tgtEl>
                                        <p:attrNameLst>
                                          <p:attrName>style.visibility</p:attrName>
                                        </p:attrNameLst>
                                      </p:cBhvr>
                                      <p:to>
                                        <p:strVal val="visible"/>
                                      </p:to>
                                    </p:set>
                                    <p:anim calcmode="lin" valueType="num">
                                      <p:cBhvr additive="base">
                                        <p:cTn id="45" dur="500" fill="hold"/>
                                        <p:tgtEl>
                                          <p:spTgt spid="141"/>
                                        </p:tgtEl>
                                        <p:attrNameLst>
                                          <p:attrName>ppt_x</p:attrName>
                                        </p:attrNameLst>
                                      </p:cBhvr>
                                      <p:tavLst>
                                        <p:tav tm="0">
                                          <p:val>
                                            <p:strVal val="#ppt_x"/>
                                          </p:val>
                                        </p:tav>
                                        <p:tav tm="100000">
                                          <p:val>
                                            <p:strVal val="#ppt_x"/>
                                          </p:val>
                                        </p:tav>
                                      </p:tavLst>
                                    </p:anim>
                                    <p:anim calcmode="lin" valueType="num">
                                      <p:cBhvr additive="base">
                                        <p:cTn id="46" dur="500" fill="hold"/>
                                        <p:tgtEl>
                                          <p:spTgt spid="14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ppt_x"/>
                                          </p:val>
                                        </p:tav>
                                        <p:tav tm="100000">
                                          <p:val>
                                            <p:strVal val="#ppt_x"/>
                                          </p:val>
                                        </p:tav>
                                      </p:tavLst>
                                    </p:anim>
                                    <p:anim calcmode="lin" valueType="num">
                                      <p:cBhvr additive="base">
                                        <p:cTn id="50" dur="500" fill="hold"/>
                                        <p:tgtEl>
                                          <p:spTgt spid="14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500" fill="hold"/>
                                        <p:tgtEl>
                                          <p:spTgt spid="144"/>
                                        </p:tgtEl>
                                        <p:attrNameLst>
                                          <p:attrName>ppt_x</p:attrName>
                                        </p:attrNameLst>
                                      </p:cBhvr>
                                      <p:tavLst>
                                        <p:tav tm="0">
                                          <p:val>
                                            <p:strVal val="#ppt_x"/>
                                          </p:val>
                                        </p:tav>
                                        <p:tav tm="100000">
                                          <p:val>
                                            <p:strVal val="#ppt_x"/>
                                          </p:val>
                                        </p:tav>
                                      </p:tavLst>
                                    </p:anim>
                                    <p:anim calcmode="lin" valueType="num">
                                      <p:cBhvr additive="base">
                                        <p:cTn id="54" dur="500" fill="hold"/>
                                        <p:tgtEl>
                                          <p:spTgt spid="1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5"/>
                                        </p:tgtEl>
                                        <p:attrNameLst>
                                          <p:attrName>style.visibility</p:attrName>
                                        </p:attrNameLst>
                                      </p:cBhvr>
                                      <p:to>
                                        <p:strVal val="visible"/>
                                      </p:to>
                                    </p:set>
                                    <p:anim calcmode="lin" valueType="num">
                                      <p:cBhvr additive="base">
                                        <p:cTn id="57" dur="500" fill="hold"/>
                                        <p:tgtEl>
                                          <p:spTgt spid="145"/>
                                        </p:tgtEl>
                                        <p:attrNameLst>
                                          <p:attrName>ppt_x</p:attrName>
                                        </p:attrNameLst>
                                      </p:cBhvr>
                                      <p:tavLst>
                                        <p:tav tm="0">
                                          <p:val>
                                            <p:strVal val="#ppt_x"/>
                                          </p:val>
                                        </p:tav>
                                        <p:tav tm="100000">
                                          <p:val>
                                            <p:strVal val="#ppt_x"/>
                                          </p:val>
                                        </p:tav>
                                      </p:tavLst>
                                    </p:anim>
                                    <p:anim calcmode="lin" valueType="num">
                                      <p:cBhvr additive="base">
                                        <p:cTn id="58"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3"/>
                                        </p:tgtEl>
                                        <p:attrNameLst>
                                          <p:attrName>style.visibility</p:attrName>
                                        </p:attrNameLst>
                                      </p:cBhvr>
                                      <p:to>
                                        <p:strVal val="visible"/>
                                      </p:to>
                                    </p:set>
                                    <p:anim calcmode="lin" valueType="num">
                                      <p:cBhvr additive="base">
                                        <p:cTn id="63" dur="500" fill="hold"/>
                                        <p:tgtEl>
                                          <p:spTgt spid="113"/>
                                        </p:tgtEl>
                                        <p:attrNameLst>
                                          <p:attrName>ppt_x</p:attrName>
                                        </p:attrNameLst>
                                      </p:cBhvr>
                                      <p:tavLst>
                                        <p:tav tm="0">
                                          <p:val>
                                            <p:strVal val="#ppt_x"/>
                                          </p:val>
                                        </p:tav>
                                        <p:tav tm="100000">
                                          <p:val>
                                            <p:strVal val="#ppt_x"/>
                                          </p:val>
                                        </p:tav>
                                      </p:tavLst>
                                    </p:anim>
                                    <p:anim calcmode="lin" valueType="num">
                                      <p:cBhvr additive="base">
                                        <p:cTn id="64" dur="500" fill="hold"/>
                                        <p:tgtEl>
                                          <p:spTgt spid="11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anim calcmode="lin" valueType="num">
                                      <p:cBhvr additive="base">
                                        <p:cTn id="67" dur="500" fill="hold"/>
                                        <p:tgtEl>
                                          <p:spTgt spid="114"/>
                                        </p:tgtEl>
                                        <p:attrNameLst>
                                          <p:attrName>ppt_x</p:attrName>
                                        </p:attrNameLst>
                                      </p:cBhvr>
                                      <p:tavLst>
                                        <p:tav tm="0">
                                          <p:val>
                                            <p:strVal val="#ppt_x"/>
                                          </p:val>
                                        </p:tav>
                                        <p:tav tm="100000">
                                          <p:val>
                                            <p:strVal val="#ppt_x"/>
                                          </p:val>
                                        </p:tav>
                                      </p:tavLst>
                                    </p:anim>
                                    <p:anim calcmode="lin" valueType="num">
                                      <p:cBhvr additive="base">
                                        <p:cTn id="68" dur="500" fill="hold"/>
                                        <p:tgtEl>
                                          <p:spTgt spid="11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additive="base">
                                        <p:cTn id="71" dur="500" fill="hold"/>
                                        <p:tgtEl>
                                          <p:spTgt spid="117"/>
                                        </p:tgtEl>
                                        <p:attrNameLst>
                                          <p:attrName>ppt_x</p:attrName>
                                        </p:attrNameLst>
                                      </p:cBhvr>
                                      <p:tavLst>
                                        <p:tav tm="0">
                                          <p:val>
                                            <p:strVal val="#ppt_x"/>
                                          </p:val>
                                        </p:tav>
                                        <p:tav tm="100000">
                                          <p:val>
                                            <p:strVal val="#ppt_x"/>
                                          </p:val>
                                        </p:tav>
                                      </p:tavLst>
                                    </p:anim>
                                    <p:anim calcmode="lin" valueType="num">
                                      <p:cBhvr additive="base">
                                        <p:cTn id="72" dur="500" fill="hold"/>
                                        <p:tgtEl>
                                          <p:spTgt spid="11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additive="base">
                                        <p:cTn id="75" dur="500" fill="hold"/>
                                        <p:tgtEl>
                                          <p:spTgt spid="118"/>
                                        </p:tgtEl>
                                        <p:attrNameLst>
                                          <p:attrName>ppt_x</p:attrName>
                                        </p:attrNameLst>
                                      </p:cBhvr>
                                      <p:tavLst>
                                        <p:tav tm="0">
                                          <p:val>
                                            <p:strVal val="#ppt_x"/>
                                          </p:val>
                                        </p:tav>
                                        <p:tav tm="100000">
                                          <p:val>
                                            <p:strVal val="#ppt_x"/>
                                          </p:val>
                                        </p:tav>
                                      </p:tavLst>
                                    </p:anim>
                                    <p:anim calcmode="lin" valueType="num">
                                      <p:cBhvr additive="base">
                                        <p:cTn id="76" dur="500" fill="hold"/>
                                        <p:tgtEl>
                                          <p:spTgt spid="11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1"/>
                                        </p:tgtEl>
                                        <p:attrNameLst>
                                          <p:attrName>style.visibility</p:attrName>
                                        </p:attrNameLst>
                                      </p:cBhvr>
                                      <p:to>
                                        <p:strVal val="visible"/>
                                      </p:to>
                                    </p:set>
                                    <p:anim calcmode="lin" valueType="num">
                                      <p:cBhvr additive="base">
                                        <p:cTn id="79" dur="500" fill="hold"/>
                                        <p:tgtEl>
                                          <p:spTgt spid="131"/>
                                        </p:tgtEl>
                                        <p:attrNameLst>
                                          <p:attrName>ppt_x</p:attrName>
                                        </p:attrNameLst>
                                      </p:cBhvr>
                                      <p:tavLst>
                                        <p:tav tm="0">
                                          <p:val>
                                            <p:strVal val="#ppt_x"/>
                                          </p:val>
                                        </p:tav>
                                        <p:tav tm="100000">
                                          <p:val>
                                            <p:strVal val="#ppt_x"/>
                                          </p:val>
                                        </p:tav>
                                      </p:tavLst>
                                    </p:anim>
                                    <p:anim calcmode="lin" valueType="num">
                                      <p:cBhvr additive="base">
                                        <p:cTn id="80" dur="500" fill="hold"/>
                                        <p:tgtEl>
                                          <p:spTgt spid="1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2"/>
                                        </p:tgtEl>
                                        <p:attrNameLst>
                                          <p:attrName>style.visibility</p:attrName>
                                        </p:attrNameLst>
                                      </p:cBhvr>
                                      <p:to>
                                        <p:strVal val="visible"/>
                                      </p:to>
                                    </p:set>
                                    <p:anim calcmode="lin" valueType="num">
                                      <p:cBhvr additive="base">
                                        <p:cTn id="83" dur="500" fill="hold"/>
                                        <p:tgtEl>
                                          <p:spTgt spid="132"/>
                                        </p:tgtEl>
                                        <p:attrNameLst>
                                          <p:attrName>ppt_x</p:attrName>
                                        </p:attrNameLst>
                                      </p:cBhvr>
                                      <p:tavLst>
                                        <p:tav tm="0">
                                          <p:val>
                                            <p:strVal val="#ppt_x"/>
                                          </p:val>
                                        </p:tav>
                                        <p:tav tm="100000">
                                          <p:val>
                                            <p:strVal val="#ppt_x"/>
                                          </p:val>
                                        </p:tav>
                                      </p:tavLst>
                                    </p:anim>
                                    <p:anim calcmode="lin" valueType="num">
                                      <p:cBhvr additive="base">
                                        <p:cTn id="84" dur="500" fill="hold"/>
                                        <p:tgtEl>
                                          <p:spTgt spid="13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4"/>
                                        </p:tgtEl>
                                        <p:attrNameLst>
                                          <p:attrName>style.visibility</p:attrName>
                                        </p:attrNameLst>
                                      </p:cBhvr>
                                      <p:to>
                                        <p:strVal val="visible"/>
                                      </p:to>
                                    </p:set>
                                    <p:anim calcmode="lin" valueType="num">
                                      <p:cBhvr additive="base">
                                        <p:cTn id="87" dur="500" fill="hold"/>
                                        <p:tgtEl>
                                          <p:spTgt spid="134"/>
                                        </p:tgtEl>
                                        <p:attrNameLst>
                                          <p:attrName>ppt_x</p:attrName>
                                        </p:attrNameLst>
                                      </p:cBhvr>
                                      <p:tavLst>
                                        <p:tav tm="0">
                                          <p:val>
                                            <p:strVal val="#ppt_x"/>
                                          </p:val>
                                        </p:tav>
                                        <p:tav tm="100000">
                                          <p:val>
                                            <p:strVal val="#ppt_x"/>
                                          </p:val>
                                        </p:tav>
                                      </p:tavLst>
                                    </p:anim>
                                    <p:anim calcmode="lin" valueType="num">
                                      <p:cBhvr additive="base">
                                        <p:cTn id="88" dur="500" fill="hold"/>
                                        <p:tgtEl>
                                          <p:spTgt spid="1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5"/>
                                        </p:tgtEl>
                                        <p:attrNameLst>
                                          <p:attrName>style.visibility</p:attrName>
                                        </p:attrNameLst>
                                      </p:cBhvr>
                                      <p:to>
                                        <p:strVal val="visible"/>
                                      </p:to>
                                    </p:set>
                                    <p:anim calcmode="lin" valueType="num">
                                      <p:cBhvr additive="base">
                                        <p:cTn id="91" dur="500" fill="hold"/>
                                        <p:tgtEl>
                                          <p:spTgt spid="135"/>
                                        </p:tgtEl>
                                        <p:attrNameLst>
                                          <p:attrName>ppt_x</p:attrName>
                                        </p:attrNameLst>
                                      </p:cBhvr>
                                      <p:tavLst>
                                        <p:tav tm="0">
                                          <p:val>
                                            <p:strVal val="#ppt_x"/>
                                          </p:val>
                                        </p:tav>
                                        <p:tav tm="100000">
                                          <p:val>
                                            <p:strVal val="#ppt_x"/>
                                          </p:val>
                                        </p:tav>
                                      </p:tavLst>
                                    </p:anim>
                                    <p:anim calcmode="lin" valueType="num">
                                      <p:cBhvr additive="base">
                                        <p:cTn id="92"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48"/>
                                        </p:tgtEl>
                                        <p:attrNameLst>
                                          <p:attrName>style.visibility</p:attrName>
                                        </p:attrNameLst>
                                      </p:cBhvr>
                                      <p:to>
                                        <p:strVal val="visible"/>
                                      </p:to>
                                    </p:set>
                                    <p:anim calcmode="lin" valueType="num">
                                      <p:cBhvr additive="base">
                                        <p:cTn id="97" dur="500" fill="hold"/>
                                        <p:tgtEl>
                                          <p:spTgt spid="148"/>
                                        </p:tgtEl>
                                        <p:attrNameLst>
                                          <p:attrName>ppt_x</p:attrName>
                                        </p:attrNameLst>
                                      </p:cBhvr>
                                      <p:tavLst>
                                        <p:tav tm="0">
                                          <p:val>
                                            <p:strVal val="#ppt_x"/>
                                          </p:val>
                                        </p:tav>
                                        <p:tav tm="100000">
                                          <p:val>
                                            <p:strVal val="#ppt_x"/>
                                          </p:val>
                                        </p:tav>
                                      </p:tavLst>
                                    </p:anim>
                                    <p:anim calcmode="lin" valueType="num">
                                      <p:cBhvr additive="base">
                                        <p:cTn id="98"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13" grpId="0" animBg="1"/>
      <p:bldP spid="114" grpId="0" animBg="1"/>
      <p:bldP spid="117" grpId="0" animBg="1"/>
      <p:bldP spid="118" grpId="0" animBg="1"/>
      <p:bldP spid="131" grpId="0" animBg="1"/>
      <p:bldP spid="132" grpId="0" animBg="1"/>
      <p:bldP spid="134" grpId="0" animBg="1"/>
      <p:bldP spid="135" grpId="0" animBg="1"/>
      <p:bldP spid="137" grpId="0" animBg="1"/>
      <p:bldP spid="138" grpId="0" animBg="1"/>
      <p:bldP spid="139" grpId="0" animBg="1"/>
      <p:bldP spid="140" grpId="0" animBg="1"/>
      <p:bldP spid="141" grpId="0" animBg="1"/>
      <p:bldP spid="142" grpId="0" animBg="1"/>
      <p:bldP spid="1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CUDA H/W Architecture</a:t>
            </a:r>
            <a:endParaRPr lang="en-US" dirty="0"/>
          </a:p>
        </p:txBody>
      </p:sp>
      <p:sp>
        <p:nvSpPr>
          <p:cNvPr id="5" name="Rectangle 4"/>
          <p:cNvSpPr/>
          <p:nvPr/>
        </p:nvSpPr>
        <p:spPr>
          <a:xfrm>
            <a:off x="869475" y="1207681"/>
            <a:ext cx="8045925" cy="39472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p:txBody>
      </p:sp>
      <p:sp>
        <p:nvSpPr>
          <p:cNvPr id="6" name="Rectangle 5"/>
          <p:cNvSpPr/>
          <p:nvPr/>
        </p:nvSpPr>
        <p:spPr>
          <a:xfrm>
            <a:off x="420195" y="1725133"/>
            <a:ext cx="8161916" cy="36868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7" name="Rectangle 6"/>
          <p:cNvSpPr/>
          <p:nvPr/>
        </p:nvSpPr>
        <p:spPr>
          <a:xfrm>
            <a:off x="270435" y="1983858"/>
            <a:ext cx="8161916" cy="368684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11" name="Rectangle 10"/>
          <p:cNvSpPr/>
          <p:nvPr/>
        </p:nvSpPr>
        <p:spPr>
          <a:xfrm>
            <a:off x="443687" y="3818616"/>
            <a:ext cx="1174587" cy="37653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a:t>
            </a:r>
            <a:r>
              <a:rPr lang="en-US" sz="2000" b="1" baseline="-25000" dirty="0" smtClean="0">
                <a:solidFill>
                  <a:schemeClr val="tx1"/>
                </a:solidFill>
              </a:rPr>
              <a:t>1</a:t>
            </a:r>
            <a:endParaRPr lang="en-US" sz="1600" b="1" baseline="-25000" dirty="0">
              <a:solidFill>
                <a:schemeClr val="tx1"/>
              </a:solidFill>
            </a:endParaRPr>
          </a:p>
        </p:txBody>
      </p:sp>
      <p:grpSp>
        <p:nvGrpSpPr>
          <p:cNvPr id="13" name="Group 46"/>
          <p:cNvGrpSpPr/>
          <p:nvPr/>
        </p:nvGrpSpPr>
        <p:grpSpPr>
          <a:xfrm>
            <a:off x="3340513" y="4118344"/>
            <a:ext cx="1272959" cy="64681"/>
            <a:chOff x="3276600" y="3352800"/>
            <a:chExt cx="1295400" cy="76200"/>
          </a:xfrm>
        </p:grpSpPr>
        <p:sp>
          <p:nvSpPr>
            <p:cNvPr id="42" name="Flowchart: Connector 41"/>
            <p:cNvSpPr/>
            <p:nvPr/>
          </p:nvSpPr>
          <p:spPr>
            <a:xfrm>
              <a:off x="3276600" y="33528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p:txBody>
        </p:sp>
        <p:sp>
          <p:nvSpPr>
            <p:cNvPr id="43" name="Flowchart: Connector 42"/>
            <p:cNvSpPr/>
            <p:nvPr/>
          </p:nvSpPr>
          <p:spPr>
            <a:xfrm>
              <a:off x="3581400" y="33528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p:txBody>
        </p:sp>
        <p:sp>
          <p:nvSpPr>
            <p:cNvPr id="44" name="Flowchart: Connector 43"/>
            <p:cNvSpPr/>
            <p:nvPr/>
          </p:nvSpPr>
          <p:spPr>
            <a:xfrm>
              <a:off x="3886200" y="33528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p:txBody>
        </p:sp>
        <p:sp>
          <p:nvSpPr>
            <p:cNvPr id="45" name="Flowchart: Connector 44"/>
            <p:cNvSpPr/>
            <p:nvPr/>
          </p:nvSpPr>
          <p:spPr>
            <a:xfrm>
              <a:off x="4191000" y="33528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p:txBody>
        </p:sp>
        <p:sp>
          <p:nvSpPr>
            <p:cNvPr id="46" name="Flowchart: Connector 45"/>
            <p:cNvSpPr/>
            <p:nvPr/>
          </p:nvSpPr>
          <p:spPr>
            <a:xfrm>
              <a:off x="4495800" y="33528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p:txBody>
        </p:sp>
      </p:grpSp>
      <p:sp>
        <p:nvSpPr>
          <p:cNvPr id="14" name="Flowchart: Connector 13"/>
          <p:cNvSpPr/>
          <p:nvPr/>
        </p:nvSpPr>
        <p:spPr>
          <a:xfrm>
            <a:off x="719715" y="1337044"/>
            <a:ext cx="74880" cy="64681"/>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p:txBody>
      </p:sp>
      <p:sp>
        <p:nvSpPr>
          <p:cNvPr id="15" name="Flowchart: Connector 14"/>
          <p:cNvSpPr/>
          <p:nvPr/>
        </p:nvSpPr>
        <p:spPr>
          <a:xfrm>
            <a:off x="569955" y="1466407"/>
            <a:ext cx="74880" cy="64681"/>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p:txBody>
      </p:sp>
      <p:sp>
        <p:nvSpPr>
          <p:cNvPr id="16" name="TextBox 15"/>
          <p:cNvSpPr txBox="1"/>
          <p:nvPr/>
        </p:nvSpPr>
        <p:spPr>
          <a:xfrm>
            <a:off x="5961312" y="1983858"/>
            <a:ext cx="2471039" cy="338554"/>
          </a:xfrm>
          <a:prstGeom prst="rect">
            <a:avLst/>
          </a:prstGeom>
          <a:noFill/>
        </p:spPr>
        <p:txBody>
          <a:bodyPr wrap="square" rtlCol="0">
            <a:spAutoFit/>
          </a:bodyPr>
          <a:lstStyle/>
          <a:p>
            <a:r>
              <a:rPr lang="en-US" sz="1600" b="1" dirty="0" smtClean="0"/>
              <a:t>SIMD Multi Processor #1</a:t>
            </a:r>
            <a:endParaRPr lang="en-US" sz="1600" b="1" dirty="0"/>
          </a:p>
        </p:txBody>
      </p:sp>
      <p:sp>
        <p:nvSpPr>
          <p:cNvPr id="17" name="TextBox 16"/>
          <p:cNvSpPr txBox="1"/>
          <p:nvPr/>
        </p:nvSpPr>
        <p:spPr>
          <a:xfrm>
            <a:off x="6185952" y="1670355"/>
            <a:ext cx="2471039" cy="338554"/>
          </a:xfrm>
          <a:prstGeom prst="rect">
            <a:avLst/>
          </a:prstGeom>
          <a:noFill/>
        </p:spPr>
        <p:txBody>
          <a:bodyPr wrap="square" rtlCol="0">
            <a:spAutoFit/>
          </a:bodyPr>
          <a:lstStyle/>
          <a:p>
            <a:r>
              <a:rPr lang="en-US" sz="1600" b="1" dirty="0" smtClean="0"/>
              <a:t>SIMD Multi Processor #2</a:t>
            </a:r>
            <a:endParaRPr lang="en-US" sz="1600" b="1" dirty="0"/>
          </a:p>
        </p:txBody>
      </p:sp>
      <p:sp>
        <p:nvSpPr>
          <p:cNvPr id="18" name="TextBox 17"/>
          <p:cNvSpPr txBox="1"/>
          <p:nvPr/>
        </p:nvSpPr>
        <p:spPr>
          <a:xfrm>
            <a:off x="6335712" y="1143000"/>
            <a:ext cx="2545919" cy="338554"/>
          </a:xfrm>
          <a:prstGeom prst="rect">
            <a:avLst/>
          </a:prstGeom>
          <a:noFill/>
        </p:spPr>
        <p:txBody>
          <a:bodyPr wrap="square" rtlCol="0">
            <a:spAutoFit/>
          </a:bodyPr>
          <a:lstStyle/>
          <a:p>
            <a:r>
              <a:rPr lang="en-US" sz="1600" b="1" dirty="0" smtClean="0"/>
              <a:t>SIMD Multi Processor #30</a:t>
            </a:r>
            <a:endParaRPr lang="en-US" sz="1600" b="1" dirty="0"/>
          </a:p>
        </p:txBody>
      </p:sp>
      <p:sp>
        <p:nvSpPr>
          <p:cNvPr id="19" name="Rectangle 18"/>
          <p:cNvSpPr/>
          <p:nvPr/>
        </p:nvSpPr>
        <p:spPr>
          <a:xfrm>
            <a:off x="6784991" y="3471531"/>
            <a:ext cx="1497599" cy="723624"/>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Instruction Unit</a:t>
            </a:r>
            <a:endParaRPr lang="en-US" sz="1400" b="1" dirty="0">
              <a:solidFill>
                <a:schemeClr val="tx1"/>
              </a:solidFill>
            </a:endParaRPr>
          </a:p>
        </p:txBody>
      </p:sp>
      <p:sp>
        <p:nvSpPr>
          <p:cNvPr id="20" name="Rectangle 19"/>
          <p:cNvSpPr/>
          <p:nvPr/>
        </p:nvSpPr>
        <p:spPr>
          <a:xfrm>
            <a:off x="1941286" y="3818616"/>
            <a:ext cx="1174587" cy="37653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a:t>
            </a:r>
            <a:r>
              <a:rPr lang="en-US" sz="2000" b="1" baseline="-25000" dirty="0" smtClean="0">
                <a:solidFill>
                  <a:schemeClr val="tx1"/>
                </a:solidFill>
              </a:rPr>
              <a:t>2</a:t>
            </a:r>
            <a:endParaRPr lang="en-US" sz="1600" b="1" baseline="-25000" dirty="0">
              <a:solidFill>
                <a:schemeClr val="tx1"/>
              </a:solidFill>
            </a:endParaRPr>
          </a:p>
        </p:txBody>
      </p:sp>
      <p:sp>
        <p:nvSpPr>
          <p:cNvPr id="21" name="Rectangle 20"/>
          <p:cNvSpPr/>
          <p:nvPr/>
        </p:nvSpPr>
        <p:spPr>
          <a:xfrm>
            <a:off x="4774059" y="3818616"/>
            <a:ext cx="1174587" cy="37653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a:t>
            </a:r>
            <a:r>
              <a:rPr lang="en-US" sz="2000" b="1" baseline="-25000" dirty="0" smtClean="0">
                <a:solidFill>
                  <a:schemeClr val="tx1"/>
                </a:solidFill>
              </a:rPr>
              <a:t>8</a:t>
            </a:r>
            <a:endParaRPr lang="en-US" sz="1600" b="1" baseline="-25000" dirty="0">
              <a:solidFill>
                <a:schemeClr val="tx1"/>
              </a:solidFill>
            </a:endParaRPr>
          </a:p>
        </p:txBody>
      </p:sp>
      <p:sp>
        <p:nvSpPr>
          <p:cNvPr id="22" name="Rectangle 21"/>
          <p:cNvSpPr/>
          <p:nvPr/>
        </p:nvSpPr>
        <p:spPr>
          <a:xfrm>
            <a:off x="1618274" y="3988981"/>
            <a:ext cx="299520" cy="388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p:txBody>
      </p:sp>
      <p:sp>
        <p:nvSpPr>
          <p:cNvPr id="23" name="Rectangle 22"/>
          <p:cNvSpPr/>
          <p:nvPr/>
        </p:nvSpPr>
        <p:spPr>
          <a:xfrm>
            <a:off x="3115873" y="3988981"/>
            <a:ext cx="1647359" cy="388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p:txBody>
      </p:sp>
      <p:sp>
        <p:nvSpPr>
          <p:cNvPr id="24" name="Rectangle 23"/>
          <p:cNvSpPr/>
          <p:nvPr/>
        </p:nvSpPr>
        <p:spPr>
          <a:xfrm>
            <a:off x="5961312" y="3988981"/>
            <a:ext cx="823680" cy="388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p:txBody>
      </p:sp>
      <p:grpSp>
        <p:nvGrpSpPr>
          <p:cNvPr id="48" name="Group 47"/>
          <p:cNvGrpSpPr/>
          <p:nvPr/>
        </p:nvGrpSpPr>
        <p:grpSpPr>
          <a:xfrm>
            <a:off x="420195" y="4183025"/>
            <a:ext cx="7862396" cy="1381989"/>
            <a:chOff x="420195" y="4183025"/>
            <a:chExt cx="7862396" cy="1381989"/>
          </a:xfrm>
        </p:grpSpPr>
        <p:sp>
          <p:nvSpPr>
            <p:cNvPr id="9" name="Rectangle 8"/>
            <p:cNvSpPr/>
            <p:nvPr/>
          </p:nvSpPr>
          <p:spPr>
            <a:xfrm>
              <a:off x="420195" y="4635795"/>
              <a:ext cx="7862396" cy="411767"/>
            </a:xfrm>
            <a:prstGeom prst="rect">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solidFill>
                    <a:schemeClr val="bg1"/>
                  </a:solidFill>
                </a:rPr>
                <a:t>Texture Cache (8KB)</a:t>
              </a:r>
              <a:endParaRPr lang="en-US" b="1" dirty="0">
                <a:solidFill>
                  <a:schemeClr val="bg1"/>
                </a:solidFill>
              </a:endParaRPr>
            </a:p>
          </p:txBody>
        </p:sp>
        <p:sp>
          <p:nvSpPr>
            <p:cNvPr id="10" name="Rectangle 9"/>
            <p:cNvSpPr/>
            <p:nvPr/>
          </p:nvSpPr>
          <p:spPr>
            <a:xfrm>
              <a:off x="420195" y="5153247"/>
              <a:ext cx="7862396" cy="411767"/>
            </a:xfrm>
            <a:prstGeom prst="rect">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solidFill>
                    <a:schemeClr val="bg1"/>
                  </a:solidFill>
                </a:rPr>
                <a:t>Constant Cache (8KB)</a:t>
              </a:r>
              <a:endParaRPr lang="en-US" b="1" dirty="0">
                <a:solidFill>
                  <a:schemeClr val="bg1"/>
                </a:solidFill>
              </a:endParaRPr>
            </a:p>
          </p:txBody>
        </p:sp>
        <p:cxnSp>
          <p:nvCxnSpPr>
            <p:cNvPr id="26" name="Straight Arrow Connector 25"/>
            <p:cNvCxnSpPr/>
            <p:nvPr/>
          </p:nvCxnSpPr>
          <p:spPr>
            <a:xfrm rot="5400000" flipH="1" flipV="1">
              <a:off x="1242129" y="4409304"/>
              <a:ext cx="452770" cy="1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2740509" y="4408630"/>
              <a:ext cx="452770" cy="1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5585947" y="4408630"/>
              <a:ext cx="452770" cy="1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759544" y="4667356"/>
              <a:ext cx="970221" cy="1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2257143" y="4667356"/>
              <a:ext cx="970221" cy="1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5101021" y="4667356"/>
              <a:ext cx="970221" cy="1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270435" y="4183025"/>
            <a:ext cx="8611195" cy="2522575"/>
            <a:chOff x="270435" y="4183025"/>
            <a:chExt cx="8611195" cy="2522575"/>
          </a:xfrm>
        </p:grpSpPr>
        <p:sp>
          <p:nvSpPr>
            <p:cNvPr id="8" name="Rectangle 7"/>
            <p:cNvSpPr/>
            <p:nvPr/>
          </p:nvSpPr>
          <p:spPr>
            <a:xfrm>
              <a:off x="270435" y="6123467"/>
              <a:ext cx="8611195" cy="58213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Device Memory (~1GB)</a:t>
              </a:r>
              <a:endParaRPr lang="en-US" sz="3600" dirty="0">
                <a:solidFill>
                  <a:schemeClr val="tx1"/>
                </a:solidFill>
              </a:endParaRPr>
            </a:p>
          </p:txBody>
        </p:sp>
        <p:cxnSp>
          <p:nvCxnSpPr>
            <p:cNvPr id="32" name="Straight Arrow Connector 31"/>
            <p:cNvCxnSpPr/>
            <p:nvPr/>
          </p:nvCxnSpPr>
          <p:spPr>
            <a:xfrm rot="5400000">
              <a:off x="-249779" y="5153193"/>
              <a:ext cx="1939768" cy="78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1321973" y="5153140"/>
              <a:ext cx="1940442" cy="156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4093312" y="5152466"/>
              <a:ext cx="1940442" cy="156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7059661" y="5572897"/>
              <a:ext cx="1099583" cy="1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6868326" y="5832400"/>
              <a:ext cx="582133" cy="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43687" y="2307265"/>
            <a:ext cx="5517625" cy="1552353"/>
            <a:chOff x="443687" y="2307265"/>
            <a:chExt cx="5517625" cy="1552353"/>
          </a:xfrm>
        </p:grpSpPr>
        <p:sp>
          <p:nvSpPr>
            <p:cNvPr id="12" name="Rectangle 11"/>
            <p:cNvSpPr/>
            <p:nvPr/>
          </p:nvSpPr>
          <p:spPr>
            <a:xfrm>
              <a:off x="443687" y="3277486"/>
              <a:ext cx="822211" cy="54112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Registers</a:t>
              </a:r>
            </a:p>
            <a:p>
              <a:pPr algn="ctr"/>
              <a:r>
                <a:rPr lang="en-US" sz="1200" b="1" dirty="0" smtClean="0">
                  <a:solidFill>
                    <a:schemeClr val="bg1"/>
                  </a:solidFill>
                </a:rPr>
                <a:t>(64KB)</a:t>
              </a:r>
              <a:endParaRPr lang="en-US" sz="1200" b="1" dirty="0">
                <a:solidFill>
                  <a:schemeClr val="bg1"/>
                </a:solidFill>
              </a:endParaRPr>
            </a:p>
          </p:txBody>
        </p:sp>
        <p:sp>
          <p:nvSpPr>
            <p:cNvPr id="25" name="Rectangle 24"/>
            <p:cNvSpPr/>
            <p:nvPr/>
          </p:nvSpPr>
          <p:spPr>
            <a:xfrm>
              <a:off x="495075" y="2307265"/>
              <a:ext cx="5466237" cy="723624"/>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Shared Memory (16KB)</a:t>
              </a:r>
              <a:endParaRPr lang="en-US" sz="1400" b="1" dirty="0">
                <a:solidFill>
                  <a:schemeClr val="bg1"/>
                </a:solidFill>
              </a:endParaRPr>
            </a:p>
          </p:txBody>
        </p:sp>
        <p:cxnSp>
          <p:nvCxnSpPr>
            <p:cNvPr id="35" name="Straight Arrow Connector 34"/>
            <p:cNvCxnSpPr/>
            <p:nvPr/>
          </p:nvCxnSpPr>
          <p:spPr>
            <a:xfrm rot="5400000">
              <a:off x="1047305" y="3438409"/>
              <a:ext cx="840858" cy="156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2544904" y="3438409"/>
              <a:ext cx="840858" cy="156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5390343" y="3438409"/>
              <a:ext cx="840858" cy="156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939446" y="3277486"/>
              <a:ext cx="822211" cy="54112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Registers</a:t>
              </a:r>
            </a:p>
            <a:p>
              <a:pPr algn="ctr"/>
              <a:r>
                <a:rPr lang="en-US" sz="1200" b="1" dirty="0" smtClean="0">
                  <a:solidFill>
                    <a:schemeClr val="bg1"/>
                  </a:solidFill>
                </a:rPr>
                <a:t>(64KB)</a:t>
              </a:r>
              <a:endParaRPr lang="en-US" sz="1200" b="1" dirty="0">
                <a:solidFill>
                  <a:schemeClr val="bg1"/>
                </a:solidFill>
              </a:endParaRPr>
            </a:p>
          </p:txBody>
        </p:sp>
        <p:sp>
          <p:nvSpPr>
            <p:cNvPr id="41" name="Rectangle 40"/>
            <p:cNvSpPr/>
            <p:nvPr/>
          </p:nvSpPr>
          <p:spPr>
            <a:xfrm>
              <a:off x="4775527" y="3277486"/>
              <a:ext cx="822211" cy="54112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Registers</a:t>
              </a:r>
            </a:p>
            <a:p>
              <a:pPr algn="ctr"/>
              <a:r>
                <a:rPr lang="en-US" sz="1200" b="1" dirty="0" smtClean="0">
                  <a:solidFill>
                    <a:schemeClr val="bg1"/>
                  </a:solidFill>
                </a:rPr>
                <a:t>(64KB)</a:t>
              </a:r>
              <a:endParaRPr lang="en-US" sz="1200" b="1" dirty="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2325</TotalTime>
  <Words>7705</Words>
  <Application>Microsoft Office PowerPoint</Application>
  <PresentationFormat>On-screen Show (4:3)</PresentationFormat>
  <Paragraphs>1172</Paragraphs>
  <Slides>60</Slides>
  <Notes>56</Notes>
  <HiddenSlides>6</HiddenSlides>
  <MMClips>1</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Slide 1</vt:lpstr>
      <vt:lpstr>Scalable Primitives for Data Mapping and Movement on the GPU</vt:lpstr>
      <vt:lpstr>GPU / GPGPU / CUDA</vt:lpstr>
      <vt:lpstr>Split Operation</vt:lpstr>
      <vt:lpstr>Ray Casting/Tracing</vt:lpstr>
      <vt:lpstr>Slide 6</vt:lpstr>
      <vt:lpstr>Contributions</vt:lpstr>
      <vt:lpstr>GPU Architecture</vt:lpstr>
      <vt:lpstr>CUDA H/W Architecture</vt:lpstr>
      <vt:lpstr>CUDA S/W Architecture</vt:lpstr>
      <vt:lpstr>Split / Sort / RayTracing</vt:lpstr>
      <vt:lpstr>Atomic Operations</vt:lpstr>
      <vt:lpstr>Histogram Building</vt:lpstr>
      <vt:lpstr>Global Memory Histogram</vt:lpstr>
      <vt:lpstr>Shared Memory Histograms</vt:lpstr>
      <vt:lpstr>Clash Serial Atomic Operation</vt:lpstr>
      <vt:lpstr>Thread Serial &amp; H/W Atomic</vt:lpstr>
      <vt:lpstr>Performance Comparison</vt:lpstr>
      <vt:lpstr>Ordered Atomic Operation</vt:lpstr>
      <vt:lpstr>Ordered Atomic Example</vt:lpstr>
      <vt:lpstr>Data Parallel Primitives</vt:lpstr>
      <vt:lpstr>Split Sequential Algorithm</vt:lpstr>
      <vt:lpstr>Split Operation in Parallel </vt:lpstr>
      <vt:lpstr>Non-Atomic He et al. [SIGMOD 2008]</vt:lpstr>
      <vt:lpstr>Split using Shared Atomic</vt:lpstr>
      <vt:lpstr>Comparison of Split Methods</vt:lpstr>
      <vt:lpstr>Hierarchical Split</vt:lpstr>
      <vt:lpstr>Hierarchical Split : Results</vt:lpstr>
      <vt:lpstr>Iterative Split</vt:lpstr>
      <vt:lpstr>Two Step Scatter</vt:lpstr>
      <vt:lpstr>Split Results : splitBasic()</vt:lpstr>
      <vt:lpstr>SplitSort : Sort Using Splits</vt:lpstr>
      <vt:lpstr>Split Results : Billions of Bins</vt:lpstr>
      <vt:lpstr>Split Results : Key+Index</vt:lpstr>
      <vt:lpstr>Sort Results : 1M to 128M : 32bit to 128bit</vt:lpstr>
      <vt:lpstr>Sort Results : Comparison I</vt:lpstr>
      <vt:lpstr>Sort Results : Comparison II</vt:lpstr>
      <vt:lpstr>Efficient Split/Gather - I</vt:lpstr>
      <vt:lpstr>Efficient Split/Gather - II</vt:lpstr>
      <vt:lpstr>Data Movement Performance</vt:lpstr>
      <vt:lpstr>Chronologically Speaking</vt:lpstr>
      <vt:lpstr>July 2007 – July 2008</vt:lpstr>
      <vt:lpstr>July 2007 – July 2008</vt:lpstr>
      <vt:lpstr>July 2007 – July 2008</vt:lpstr>
      <vt:lpstr>Published July 2008</vt:lpstr>
      <vt:lpstr>August – December 2008</vt:lpstr>
      <vt:lpstr>December 2008</vt:lpstr>
      <vt:lpstr>March 2009 </vt:lpstr>
      <vt:lpstr>June 2009</vt:lpstr>
      <vt:lpstr>Rasterization v/s Raytracing</vt:lpstr>
      <vt:lpstr>Ray Casting Deformable Models</vt:lpstr>
      <vt:lpstr>Current State of the Art</vt:lpstr>
      <vt:lpstr>Data Structure for RC/RT</vt:lpstr>
      <vt:lpstr>DS Contribution</vt:lpstr>
      <vt:lpstr>Ray Casting</vt:lpstr>
      <vt:lpstr>Ray Casting (Results)</vt:lpstr>
      <vt:lpstr>Work - Future Work</vt:lpstr>
      <vt:lpstr>Conclusion</vt:lpstr>
      <vt:lpstr>Thank You for Your Time</vt:lpstr>
      <vt:lpstr>Slide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Scalable Primitives for Data Mapping and Movement on the GPU</dc:title>
  <dc:creator>skp</dc:creator>
  <cp:lastModifiedBy>skp</cp:lastModifiedBy>
  <cp:revision>207</cp:revision>
  <dcterms:created xsi:type="dcterms:W3CDTF">2006-08-16T00:00:00Z</dcterms:created>
  <dcterms:modified xsi:type="dcterms:W3CDTF">2009-07-27T10:59:04Z</dcterms:modified>
</cp:coreProperties>
</file>