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Lst>
  <p:notesMasterIdLst>
    <p:notesMasterId r:id="rId84"/>
  </p:notesMasterIdLst>
  <p:sldIdLst>
    <p:sldId id="256" r:id="rId2"/>
    <p:sldId id="257" r:id="rId3"/>
    <p:sldId id="264" r:id="rId4"/>
    <p:sldId id="406" r:id="rId5"/>
    <p:sldId id="408" r:id="rId6"/>
    <p:sldId id="270" r:id="rId7"/>
    <p:sldId id="308" r:id="rId8"/>
    <p:sldId id="310" r:id="rId9"/>
    <p:sldId id="338" r:id="rId10"/>
    <p:sldId id="271" r:id="rId11"/>
    <p:sldId id="306" r:id="rId12"/>
    <p:sldId id="339" r:id="rId13"/>
    <p:sldId id="340" r:id="rId14"/>
    <p:sldId id="341" r:id="rId15"/>
    <p:sldId id="358" r:id="rId16"/>
    <p:sldId id="353" r:id="rId17"/>
    <p:sldId id="272" r:id="rId18"/>
    <p:sldId id="273" r:id="rId19"/>
    <p:sldId id="274" r:id="rId20"/>
    <p:sldId id="390" r:id="rId21"/>
    <p:sldId id="275" r:id="rId22"/>
    <p:sldId id="276" r:id="rId23"/>
    <p:sldId id="277" r:id="rId24"/>
    <p:sldId id="278" r:id="rId25"/>
    <p:sldId id="342" r:id="rId26"/>
    <p:sldId id="343" r:id="rId27"/>
    <p:sldId id="282" r:id="rId28"/>
    <p:sldId id="344" r:id="rId29"/>
    <p:sldId id="285" r:id="rId30"/>
    <p:sldId id="286" r:id="rId31"/>
    <p:sldId id="287" r:id="rId32"/>
    <p:sldId id="288" r:id="rId33"/>
    <p:sldId id="290" r:id="rId34"/>
    <p:sldId id="291" r:id="rId35"/>
    <p:sldId id="292" r:id="rId36"/>
    <p:sldId id="304" r:id="rId37"/>
    <p:sldId id="305" r:id="rId38"/>
    <p:sldId id="347" r:id="rId39"/>
    <p:sldId id="349" r:id="rId40"/>
    <p:sldId id="348" r:id="rId41"/>
    <p:sldId id="350" r:id="rId42"/>
    <p:sldId id="359" r:id="rId43"/>
    <p:sldId id="352" r:id="rId44"/>
    <p:sldId id="312" r:id="rId45"/>
    <p:sldId id="337" r:id="rId46"/>
    <p:sldId id="360" r:id="rId47"/>
    <p:sldId id="361" r:id="rId48"/>
    <p:sldId id="362" r:id="rId49"/>
    <p:sldId id="365" r:id="rId50"/>
    <p:sldId id="366" r:id="rId51"/>
    <p:sldId id="369" r:id="rId52"/>
    <p:sldId id="367" r:id="rId53"/>
    <p:sldId id="371" r:id="rId54"/>
    <p:sldId id="368" r:id="rId55"/>
    <p:sldId id="370" r:id="rId56"/>
    <p:sldId id="354" r:id="rId57"/>
    <p:sldId id="313" r:id="rId58"/>
    <p:sldId id="314" r:id="rId59"/>
    <p:sldId id="315" r:id="rId60"/>
    <p:sldId id="316" r:id="rId61"/>
    <p:sldId id="388" r:id="rId62"/>
    <p:sldId id="333" r:id="rId63"/>
    <p:sldId id="334" r:id="rId64"/>
    <p:sldId id="335" r:id="rId65"/>
    <p:sldId id="336" r:id="rId66"/>
    <p:sldId id="355" r:id="rId67"/>
    <p:sldId id="356" r:id="rId68"/>
    <p:sldId id="373" r:id="rId69"/>
    <p:sldId id="374" r:id="rId70"/>
    <p:sldId id="375" r:id="rId71"/>
    <p:sldId id="376" r:id="rId72"/>
    <p:sldId id="377" r:id="rId73"/>
    <p:sldId id="378" r:id="rId74"/>
    <p:sldId id="379" r:id="rId75"/>
    <p:sldId id="380" r:id="rId76"/>
    <p:sldId id="381" r:id="rId77"/>
    <p:sldId id="382" r:id="rId78"/>
    <p:sldId id="383" r:id="rId79"/>
    <p:sldId id="384" r:id="rId80"/>
    <p:sldId id="385" r:id="rId81"/>
    <p:sldId id="386" r:id="rId82"/>
    <p:sldId id="387" r:id="rId83"/>
  </p:sldIdLst>
  <p:sldSz cx="9144000" cy="6858000" type="screen4x3"/>
  <p:notesSz cx="6858000" cy="9144000"/>
  <p:custDataLst>
    <p:tags r:id="rId8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357" autoAdjust="0"/>
  </p:normalViewPr>
  <p:slideViewPr>
    <p:cSldViewPr>
      <p:cViewPr>
        <p:scale>
          <a:sx n="50" d="100"/>
          <a:sy n="50" d="100"/>
        </p:scale>
        <p:origin x="-1944" y="-1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3BF11-03F5-457B-BEE2-9C789D92517A}" type="datetimeFigureOut">
              <a:rPr lang="en-US" smtClean="0"/>
              <a:t>7/27/2012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A19F52-A4F5-4151-A84B-55DCCC312104}" type="slidenum">
              <a:rPr lang="en-US" smtClean="0"/>
              <a:t>‹#›</a:t>
            </a:fld>
            <a:endParaRPr lang="en-US"/>
          </a:p>
        </p:txBody>
      </p:sp>
    </p:spTree>
    <p:extLst>
      <p:ext uri="{BB962C8B-B14F-4D97-AF65-F5344CB8AC3E}">
        <p14:creationId xmlns:p14="http://schemas.microsoft.com/office/powerpoint/2010/main" val="1058433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1</a:t>
            </a:fld>
            <a:endParaRPr lang="en-US"/>
          </a:p>
        </p:txBody>
      </p:sp>
    </p:spTree>
    <p:extLst>
      <p:ext uri="{BB962C8B-B14F-4D97-AF65-F5344CB8AC3E}">
        <p14:creationId xmlns:p14="http://schemas.microsoft.com/office/powerpoint/2010/main" val="567274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12</a:t>
            </a:fld>
            <a:endParaRPr lang="en-US"/>
          </a:p>
        </p:txBody>
      </p:sp>
    </p:spTree>
    <p:extLst>
      <p:ext uri="{BB962C8B-B14F-4D97-AF65-F5344CB8AC3E}">
        <p14:creationId xmlns:p14="http://schemas.microsoft.com/office/powerpoint/2010/main" val="2657832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13</a:t>
            </a:fld>
            <a:endParaRPr lang="en-US"/>
          </a:p>
        </p:txBody>
      </p:sp>
    </p:spTree>
    <p:extLst>
      <p:ext uri="{BB962C8B-B14F-4D97-AF65-F5344CB8AC3E}">
        <p14:creationId xmlns:p14="http://schemas.microsoft.com/office/powerpoint/2010/main" val="17523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14</a:t>
            </a:fld>
            <a:endParaRPr lang="en-US"/>
          </a:p>
        </p:txBody>
      </p:sp>
    </p:spTree>
    <p:extLst>
      <p:ext uri="{BB962C8B-B14F-4D97-AF65-F5344CB8AC3E}">
        <p14:creationId xmlns:p14="http://schemas.microsoft.com/office/powerpoint/2010/main" val="1525311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15</a:t>
            </a:fld>
            <a:endParaRPr lang="en-US"/>
          </a:p>
        </p:txBody>
      </p:sp>
    </p:spTree>
    <p:extLst>
      <p:ext uri="{BB962C8B-B14F-4D97-AF65-F5344CB8AC3E}">
        <p14:creationId xmlns:p14="http://schemas.microsoft.com/office/powerpoint/2010/main" val="4047387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16</a:t>
            </a:fld>
            <a:endParaRPr lang="en-US"/>
          </a:p>
        </p:txBody>
      </p:sp>
    </p:spTree>
    <p:extLst>
      <p:ext uri="{BB962C8B-B14F-4D97-AF65-F5344CB8AC3E}">
        <p14:creationId xmlns:p14="http://schemas.microsoft.com/office/powerpoint/2010/main" val="1166193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17</a:t>
            </a:fld>
            <a:endParaRPr lang="en-US"/>
          </a:p>
        </p:txBody>
      </p:sp>
    </p:spTree>
    <p:extLst>
      <p:ext uri="{BB962C8B-B14F-4D97-AF65-F5344CB8AC3E}">
        <p14:creationId xmlns:p14="http://schemas.microsoft.com/office/powerpoint/2010/main" val="386992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18</a:t>
            </a:fld>
            <a:endParaRPr lang="en-US"/>
          </a:p>
        </p:txBody>
      </p:sp>
    </p:spTree>
    <p:extLst>
      <p:ext uri="{BB962C8B-B14F-4D97-AF65-F5344CB8AC3E}">
        <p14:creationId xmlns:p14="http://schemas.microsoft.com/office/powerpoint/2010/main" val="1177470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19</a:t>
            </a:fld>
            <a:endParaRPr lang="en-US"/>
          </a:p>
        </p:txBody>
      </p:sp>
    </p:spTree>
    <p:extLst>
      <p:ext uri="{BB962C8B-B14F-4D97-AF65-F5344CB8AC3E}">
        <p14:creationId xmlns:p14="http://schemas.microsoft.com/office/powerpoint/2010/main" val="494417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21</a:t>
            </a:fld>
            <a:endParaRPr lang="en-US"/>
          </a:p>
        </p:txBody>
      </p:sp>
    </p:spTree>
    <p:extLst>
      <p:ext uri="{BB962C8B-B14F-4D97-AF65-F5344CB8AC3E}">
        <p14:creationId xmlns:p14="http://schemas.microsoft.com/office/powerpoint/2010/main" val="676393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22</a:t>
            </a:fld>
            <a:endParaRPr lang="en-US"/>
          </a:p>
        </p:txBody>
      </p:sp>
    </p:spTree>
    <p:extLst>
      <p:ext uri="{BB962C8B-B14F-4D97-AF65-F5344CB8AC3E}">
        <p14:creationId xmlns:p14="http://schemas.microsoft.com/office/powerpoint/2010/main" val="259858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2</a:t>
            </a:fld>
            <a:endParaRPr lang="en-US"/>
          </a:p>
        </p:txBody>
      </p:sp>
    </p:spTree>
    <p:extLst>
      <p:ext uri="{BB962C8B-B14F-4D97-AF65-F5344CB8AC3E}">
        <p14:creationId xmlns:p14="http://schemas.microsoft.com/office/powerpoint/2010/main" val="213655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23</a:t>
            </a:fld>
            <a:endParaRPr lang="en-US"/>
          </a:p>
        </p:txBody>
      </p:sp>
    </p:spTree>
    <p:extLst>
      <p:ext uri="{BB962C8B-B14F-4D97-AF65-F5344CB8AC3E}">
        <p14:creationId xmlns:p14="http://schemas.microsoft.com/office/powerpoint/2010/main" val="481166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24</a:t>
            </a:fld>
            <a:endParaRPr lang="en-US"/>
          </a:p>
        </p:txBody>
      </p:sp>
    </p:spTree>
    <p:extLst>
      <p:ext uri="{BB962C8B-B14F-4D97-AF65-F5344CB8AC3E}">
        <p14:creationId xmlns:p14="http://schemas.microsoft.com/office/powerpoint/2010/main" val="27907538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25</a:t>
            </a:fld>
            <a:endParaRPr lang="en-US"/>
          </a:p>
        </p:txBody>
      </p:sp>
    </p:spTree>
    <p:extLst>
      <p:ext uri="{BB962C8B-B14F-4D97-AF65-F5344CB8AC3E}">
        <p14:creationId xmlns:p14="http://schemas.microsoft.com/office/powerpoint/2010/main" val="716662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26</a:t>
            </a:fld>
            <a:endParaRPr lang="en-US"/>
          </a:p>
        </p:txBody>
      </p:sp>
    </p:spTree>
    <p:extLst>
      <p:ext uri="{BB962C8B-B14F-4D97-AF65-F5344CB8AC3E}">
        <p14:creationId xmlns:p14="http://schemas.microsoft.com/office/powerpoint/2010/main" val="2396120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27</a:t>
            </a:fld>
            <a:endParaRPr lang="en-US"/>
          </a:p>
        </p:txBody>
      </p:sp>
    </p:spTree>
    <p:extLst>
      <p:ext uri="{BB962C8B-B14F-4D97-AF65-F5344CB8AC3E}">
        <p14:creationId xmlns:p14="http://schemas.microsoft.com/office/powerpoint/2010/main" val="1462240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28</a:t>
            </a:fld>
            <a:endParaRPr lang="en-US"/>
          </a:p>
        </p:txBody>
      </p:sp>
    </p:spTree>
    <p:extLst>
      <p:ext uri="{BB962C8B-B14F-4D97-AF65-F5344CB8AC3E}">
        <p14:creationId xmlns:p14="http://schemas.microsoft.com/office/powerpoint/2010/main" val="1673146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D4AD018-A41A-4751-A285-2E8BA1DECA67}" type="slidenum">
              <a:rPr lang="en-US" smtClean="0"/>
              <a:t>29</a:t>
            </a:fld>
            <a:endParaRPr lang="en-US"/>
          </a:p>
        </p:txBody>
      </p:sp>
    </p:spTree>
    <p:extLst>
      <p:ext uri="{BB962C8B-B14F-4D97-AF65-F5344CB8AC3E}">
        <p14:creationId xmlns:p14="http://schemas.microsoft.com/office/powerpoint/2010/main" val="4204975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30</a:t>
            </a:fld>
            <a:endParaRPr lang="en-US"/>
          </a:p>
        </p:txBody>
      </p:sp>
    </p:spTree>
    <p:extLst>
      <p:ext uri="{BB962C8B-B14F-4D97-AF65-F5344CB8AC3E}">
        <p14:creationId xmlns:p14="http://schemas.microsoft.com/office/powerpoint/2010/main" val="808406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31</a:t>
            </a:fld>
            <a:endParaRPr lang="en-US"/>
          </a:p>
        </p:txBody>
      </p:sp>
    </p:spTree>
    <p:extLst>
      <p:ext uri="{BB962C8B-B14F-4D97-AF65-F5344CB8AC3E}">
        <p14:creationId xmlns:p14="http://schemas.microsoft.com/office/powerpoint/2010/main" val="2947514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32</a:t>
            </a:fld>
            <a:endParaRPr lang="en-US"/>
          </a:p>
        </p:txBody>
      </p:sp>
    </p:spTree>
    <p:extLst>
      <p:ext uri="{BB962C8B-B14F-4D97-AF65-F5344CB8AC3E}">
        <p14:creationId xmlns:p14="http://schemas.microsoft.com/office/powerpoint/2010/main" val="2362092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CA19F52-A4F5-4151-A84B-55DCCC312104}" type="slidenum">
              <a:rPr lang="en-US" smtClean="0"/>
              <a:t>3</a:t>
            </a:fld>
            <a:endParaRPr lang="en-US"/>
          </a:p>
        </p:txBody>
      </p:sp>
    </p:spTree>
    <p:extLst>
      <p:ext uri="{BB962C8B-B14F-4D97-AF65-F5344CB8AC3E}">
        <p14:creationId xmlns:p14="http://schemas.microsoft.com/office/powerpoint/2010/main" val="1485353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33</a:t>
            </a:fld>
            <a:endParaRPr lang="en-US"/>
          </a:p>
        </p:txBody>
      </p:sp>
    </p:spTree>
    <p:extLst>
      <p:ext uri="{BB962C8B-B14F-4D97-AF65-F5344CB8AC3E}">
        <p14:creationId xmlns:p14="http://schemas.microsoft.com/office/powerpoint/2010/main" val="1071745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34</a:t>
            </a:fld>
            <a:endParaRPr lang="en-US"/>
          </a:p>
        </p:txBody>
      </p:sp>
    </p:spTree>
    <p:extLst>
      <p:ext uri="{BB962C8B-B14F-4D97-AF65-F5344CB8AC3E}">
        <p14:creationId xmlns:p14="http://schemas.microsoft.com/office/powerpoint/2010/main" val="2435354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D4AD018-A41A-4751-A285-2E8BA1DECA67}" type="slidenum">
              <a:rPr lang="en-US" smtClean="0"/>
              <a:t>35</a:t>
            </a:fld>
            <a:endParaRPr lang="en-US"/>
          </a:p>
        </p:txBody>
      </p:sp>
    </p:spTree>
    <p:extLst>
      <p:ext uri="{BB962C8B-B14F-4D97-AF65-F5344CB8AC3E}">
        <p14:creationId xmlns:p14="http://schemas.microsoft.com/office/powerpoint/2010/main" val="784941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36</a:t>
            </a:fld>
            <a:endParaRPr lang="en-US"/>
          </a:p>
        </p:txBody>
      </p:sp>
    </p:spTree>
    <p:extLst>
      <p:ext uri="{BB962C8B-B14F-4D97-AF65-F5344CB8AC3E}">
        <p14:creationId xmlns:p14="http://schemas.microsoft.com/office/powerpoint/2010/main" val="1010477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37</a:t>
            </a:fld>
            <a:endParaRPr lang="en-US"/>
          </a:p>
        </p:txBody>
      </p:sp>
    </p:spTree>
    <p:extLst>
      <p:ext uri="{BB962C8B-B14F-4D97-AF65-F5344CB8AC3E}">
        <p14:creationId xmlns:p14="http://schemas.microsoft.com/office/powerpoint/2010/main" val="23069817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38</a:t>
            </a:fld>
            <a:endParaRPr lang="en-US"/>
          </a:p>
        </p:txBody>
      </p:sp>
    </p:spTree>
    <p:extLst>
      <p:ext uri="{BB962C8B-B14F-4D97-AF65-F5344CB8AC3E}">
        <p14:creationId xmlns:p14="http://schemas.microsoft.com/office/powerpoint/2010/main" val="11454146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39</a:t>
            </a:fld>
            <a:endParaRPr lang="en-US"/>
          </a:p>
        </p:txBody>
      </p:sp>
    </p:spTree>
    <p:extLst>
      <p:ext uri="{BB962C8B-B14F-4D97-AF65-F5344CB8AC3E}">
        <p14:creationId xmlns:p14="http://schemas.microsoft.com/office/powerpoint/2010/main" val="2306981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40</a:t>
            </a:fld>
            <a:endParaRPr lang="en-US"/>
          </a:p>
        </p:txBody>
      </p:sp>
    </p:spTree>
    <p:extLst>
      <p:ext uri="{BB962C8B-B14F-4D97-AF65-F5344CB8AC3E}">
        <p14:creationId xmlns:p14="http://schemas.microsoft.com/office/powerpoint/2010/main" val="3486236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41</a:t>
            </a:fld>
            <a:endParaRPr lang="en-US"/>
          </a:p>
        </p:txBody>
      </p:sp>
    </p:spTree>
    <p:extLst>
      <p:ext uri="{BB962C8B-B14F-4D97-AF65-F5344CB8AC3E}">
        <p14:creationId xmlns:p14="http://schemas.microsoft.com/office/powerpoint/2010/main" val="1695048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42</a:t>
            </a:fld>
            <a:endParaRPr lang="en-US"/>
          </a:p>
        </p:txBody>
      </p:sp>
    </p:spTree>
    <p:extLst>
      <p:ext uri="{BB962C8B-B14F-4D97-AF65-F5344CB8AC3E}">
        <p14:creationId xmlns:p14="http://schemas.microsoft.com/office/powerpoint/2010/main" val="3970316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6</a:t>
            </a:fld>
            <a:endParaRPr lang="en-US"/>
          </a:p>
        </p:txBody>
      </p:sp>
    </p:spTree>
    <p:extLst>
      <p:ext uri="{BB962C8B-B14F-4D97-AF65-F5344CB8AC3E}">
        <p14:creationId xmlns:p14="http://schemas.microsoft.com/office/powerpoint/2010/main" val="2445822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CA19F52-A4F5-4151-A84B-55DCCC312104}" type="slidenum">
              <a:rPr lang="en-US" smtClean="0"/>
              <a:t>43</a:t>
            </a:fld>
            <a:endParaRPr lang="en-US"/>
          </a:p>
        </p:txBody>
      </p:sp>
    </p:spTree>
    <p:extLst>
      <p:ext uri="{BB962C8B-B14F-4D97-AF65-F5344CB8AC3E}">
        <p14:creationId xmlns:p14="http://schemas.microsoft.com/office/powerpoint/2010/main" val="3181326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44</a:t>
            </a:fld>
            <a:endParaRPr lang="en-US"/>
          </a:p>
        </p:txBody>
      </p:sp>
    </p:spTree>
    <p:extLst>
      <p:ext uri="{BB962C8B-B14F-4D97-AF65-F5344CB8AC3E}">
        <p14:creationId xmlns:p14="http://schemas.microsoft.com/office/powerpoint/2010/main" val="2349185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CA19F52-A4F5-4151-A84B-55DCCC312104}" type="slidenum">
              <a:rPr lang="en-US" smtClean="0"/>
              <a:t>45</a:t>
            </a:fld>
            <a:endParaRPr lang="en-US"/>
          </a:p>
        </p:txBody>
      </p:sp>
    </p:spTree>
    <p:extLst>
      <p:ext uri="{BB962C8B-B14F-4D97-AF65-F5344CB8AC3E}">
        <p14:creationId xmlns:p14="http://schemas.microsoft.com/office/powerpoint/2010/main" val="1036288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46</a:t>
            </a:fld>
            <a:endParaRPr lang="en-US"/>
          </a:p>
        </p:txBody>
      </p:sp>
    </p:spTree>
    <p:extLst>
      <p:ext uri="{BB962C8B-B14F-4D97-AF65-F5344CB8AC3E}">
        <p14:creationId xmlns:p14="http://schemas.microsoft.com/office/powerpoint/2010/main" val="9426550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47</a:t>
            </a:fld>
            <a:endParaRPr lang="en-US"/>
          </a:p>
        </p:txBody>
      </p:sp>
    </p:spTree>
    <p:extLst>
      <p:ext uri="{BB962C8B-B14F-4D97-AF65-F5344CB8AC3E}">
        <p14:creationId xmlns:p14="http://schemas.microsoft.com/office/powerpoint/2010/main" val="2163024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48</a:t>
            </a:fld>
            <a:endParaRPr lang="en-US"/>
          </a:p>
        </p:txBody>
      </p:sp>
    </p:spTree>
    <p:extLst>
      <p:ext uri="{BB962C8B-B14F-4D97-AF65-F5344CB8AC3E}">
        <p14:creationId xmlns:p14="http://schemas.microsoft.com/office/powerpoint/2010/main" val="2215467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49</a:t>
            </a:fld>
            <a:endParaRPr lang="en-US"/>
          </a:p>
        </p:txBody>
      </p:sp>
    </p:spTree>
    <p:extLst>
      <p:ext uri="{BB962C8B-B14F-4D97-AF65-F5344CB8AC3E}">
        <p14:creationId xmlns:p14="http://schemas.microsoft.com/office/powerpoint/2010/main" val="21568222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&lt;click&gt;</a:t>
                </a:r>
              </a:p>
              <a:p>
                <a:r>
                  <a:rPr lang="en-US" dirty="0" smtClean="0"/>
                  <a:t>We find 10 nearest neighbors of query feature in prioritized camera </a:t>
                </a:r>
                <a:r>
                  <a:rPr lang="en-US" b="0" i="0" smtClean="0">
                    <a:latin typeface="Cambria Math"/>
                  </a:rPr>
                  <a:t>𝐶_𝑖</a:t>
                </a:r>
                <a:endParaRPr lang="en-US" dirty="0" smtClean="0"/>
              </a:p>
              <a:p>
                <a:r>
                  <a:rPr lang="en-US" dirty="0" smtClean="0"/>
                  <a:t>&lt;click&gt;</a:t>
                </a:r>
                <a:endParaRPr lang="en-US" dirty="0" smtClean="0"/>
              </a:p>
              <a:p>
                <a:r>
                  <a:rPr lang="en-US" dirty="0" smtClean="0"/>
                  <a:t>Using the camera poses, we estimate the </a:t>
                </a:r>
                <a:r>
                  <a:rPr lang="en-US" dirty="0" err="1" smtClean="0"/>
                  <a:t>epipolar</a:t>
                </a:r>
                <a:r>
                  <a:rPr lang="en-US" dirty="0" smtClean="0"/>
                  <a:t> line of query feature in camera </a:t>
                </a:r>
                <a:r>
                  <a:rPr lang="en-US" b="0" i="0" smtClean="0">
                    <a:latin typeface="Cambria Math"/>
                  </a:rPr>
                  <a:t>𝐶_𝑖</a:t>
                </a:r>
                <a:endParaRPr lang="en-US" dirty="0" smtClean="0"/>
              </a:p>
              <a:p>
                <a:r>
                  <a:rPr lang="en-US" dirty="0" smtClean="0"/>
                  <a:t>&lt;click&gt;</a:t>
                </a:r>
                <a:endParaRPr lang="en-US" dirty="0" smtClean="0"/>
              </a:p>
              <a:p>
                <a:r>
                  <a:rPr lang="en-US" dirty="0" smtClean="0"/>
                  <a:t>The feature point among the ten nearest neighbors, closest to the </a:t>
                </a:r>
                <a:r>
                  <a:rPr lang="en-US" dirty="0" err="1" smtClean="0"/>
                  <a:t>epipolar</a:t>
                </a:r>
                <a:r>
                  <a:rPr lang="en-US" dirty="0" smtClean="0"/>
                  <a:t> line of query feature is considered as a potential </a:t>
                </a:r>
                <a:r>
                  <a:rPr lang="en-US" dirty="0" smtClean="0"/>
                  <a:t>match</a:t>
                </a:r>
              </a:p>
              <a:p>
                <a:r>
                  <a:rPr lang="en-US" dirty="0" smtClean="0"/>
                  <a:t>&lt;click&gt;</a:t>
                </a:r>
                <a:endParaRPr lang="en-US" dirty="0" smtClean="0"/>
              </a:p>
              <a:p>
                <a:r>
                  <a:rPr lang="en-US" dirty="0" smtClean="0"/>
                  <a:t>If the nearest </a:t>
                </a:r>
                <a:r>
                  <a:rPr lang="en-US" dirty="0" err="1" smtClean="0"/>
                  <a:t>neigbhor</a:t>
                </a:r>
                <a:r>
                  <a:rPr lang="en-US" dirty="0" smtClean="0"/>
                  <a:t> of potential match in query image is the same as query feature, we declare </a:t>
                </a:r>
                <a:r>
                  <a:rPr lang="en-US" b="0" i="0" smtClean="0">
                    <a:latin typeface="Cambria Math"/>
                  </a:rPr>
                  <a:t>𝐶_𝑖</a:t>
                </a:r>
                <a:r>
                  <a:rPr lang="en-US" dirty="0" smtClean="0"/>
                  <a:t> as the matching camera</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6CA19F52-A4F5-4151-A84B-55DCCC312104}" type="slidenum">
              <a:rPr lang="en-US" smtClean="0"/>
              <a:t>50</a:t>
            </a:fld>
            <a:endParaRPr lang="en-US"/>
          </a:p>
        </p:txBody>
      </p:sp>
    </p:spTree>
    <p:extLst>
      <p:ext uri="{BB962C8B-B14F-4D97-AF65-F5344CB8AC3E}">
        <p14:creationId xmlns:p14="http://schemas.microsoft.com/office/powerpoint/2010/main" val="23331601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The 3D coordinates of the query feature F are computed by triangulating its projection in the cameras in S.</a:t>
                </a:r>
              </a:p>
              <a:p>
                <a:r>
                  <a:rPr lang="en-US" dirty="0" smtClean="0"/>
                  <a:t>&lt;click&gt;</a:t>
                </a:r>
                <a:endParaRPr lang="en-US" dirty="0"/>
              </a:p>
              <a:p>
                <a:r>
                  <a:rPr lang="en-US" dirty="0" smtClean="0"/>
                  <a:t>Given a track of 2D features and the corresponding camera poses, a 3D point is estimated such that is minimizes the </a:t>
                </a:r>
                <a:r>
                  <a:rPr lang="en-US" dirty="0" err="1" smtClean="0"/>
                  <a:t>reprojection</a:t>
                </a:r>
                <a:r>
                  <a:rPr lang="en-US" dirty="0" smtClean="0"/>
                  <a:t> error. </a:t>
                </a:r>
              </a:p>
              <a:p>
                <a:r>
                  <a:rPr lang="en-US" dirty="0" smtClean="0"/>
                  <a:t>&lt;click&gt;</a:t>
                </a:r>
                <a:endParaRPr lang="en-US" dirty="0"/>
              </a:p>
              <a:p>
                <a:r>
                  <a:rPr lang="en-US" dirty="0" smtClean="0"/>
                  <a:t>We triangulate the 3D point </a:t>
                </a:r>
                <a:r>
                  <a:rPr lang="en-US" b="1" dirty="0" smtClean="0"/>
                  <a:t>X </a:t>
                </a:r>
                <a:r>
                  <a:rPr lang="en-US" dirty="0" smtClean="0"/>
                  <a:t>by decomposing the equation </a:t>
                </a:r>
                <a:r>
                  <a:rPr lang="en-US" b="1" i="0" smtClean="0">
                    <a:latin typeface="Cambria Math"/>
                  </a:rPr>
                  <a:t>𝐱×𝐏𝐗=𝟎</a:t>
                </a:r>
                <a:r>
                  <a:rPr lang="en-US" b="1" dirty="0" smtClean="0"/>
                  <a:t> </a:t>
                </a:r>
                <a:r>
                  <a:rPr lang="en-US" dirty="0" smtClean="0"/>
                  <a:t>using singular value decomposition</a:t>
                </a:r>
                <a:endParaRPr lang="en-US" b="1" dirty="0"/>
              </a:p>
              <a:p>
                <a:r>
                  <a:rPr lang="en-US" dirty="0" smtClean="0"/>
                  <a:t>&lt;click&gt;</a:t>
                </a:r>
                <a:endParaRPr lang="en-US" dirty="0"/>
              </a:p>
            </p:txBody>
          </p:sp>
        </mc:Fallback>
      </mc:AlternateContent>
      <p:sp>
        <p:nvSpPr>
          <p:cNvPr id="4" name="Slide Number Placeholder 3"/>
          <p:cNvSpPr>
            <a:spLocks noGrp="1"/>
          </p:cNvSpPr>
          <p:nvPr>
            <p:ph type="sldNum" sz="quarter" idx="10"/>
          </p:nvPr>
        </p:nvSpPr>
        <p:spPr/>
        <p:txBody>
          <a:bodyPr/>
          <a:lstStyle/>
          <a:p>
            <a:fld id="{6CA19F52-A4F5-4151-A84B-55DCCC312104}" type="slidenum">
              <a:rPr lang="en-US" smtClean="0"/>
              <a:t>52</a:t>
            </a:fld>
            <a:endParaRPr lang="en-US"/>
          </a:p>
        </p:txBody>
      </p:sp>
    </p:spTree>
    <p:extLst>
      <p:ext uri="{BB962C8B-B14F-4D97-AF65-F5344CB8AC3E}">
        <p14:creationId xmlns:p14="http://schemas.microsoft.com/office/powerpoint/2010/main" val="9089690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53</a:t>
            </a:fld>
            <a:endParaRPr lang="en-US"/>
          </a:p>
        </p:txBody>
      </p:sp>
    </p:spTree>
    <p:extLst>
      <p:ext uri="{BB962C8B-B14F-4D97-AF65-F5344CB8AC3E}">
        <p14:creationId xmlns:p14="http://schemas.microsoft.com/office/powerpoint/2010/main" val="1277706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CA19F52-A4F5-4151-A84B-55DCCC312104}" type="slidenum">
              <a:rPr lang="en-US" smtClean="0"/>
              <a:t>7</a:t>
            </a:fld>
            <a:endParaRPr lang="en-US"/>
          </a:p>
        </p:txBody>
      </p:sp>
    </p:spTree>
    <p:extLst>
      <p:ext uri="{BB962C8B-B14F-4D97-AF65-F5344CB8AC3E}">
        <p14:creationId xmlns:p14="http://schemas.microsoft.com/office/powerpoint/2010/main" val="2668869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54</a:t>
            </a:fld>
            <a:endParaRPr lang="en-US"/>
          </a:p>
        </p:txBody>
      </p:sp>
    </p:spTree>
    <p:extLst>
      <p:ext uri="{BB962C8B-B14F-4D97-AF65-F5344CB8AC3E}">
        <p14:creationId xmlns:p14="http://schemas.microsoft.com/office/powerpoint/2010/main" val="4206425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55</a:t>
            </a:fld>
            <a:endParaRPr lang="en-US"/>
          </a:p>
        </p:txBody>
      </p:sp>
    </p:spTree>
    <p:extLst>
      <p:ext uri="{BB962C8B-B14F-4D97-AF65-F5344CB8AC3E}">
        <p14:creationId xmlns:p14="http://schemas.microsoft.com/office/powerpoint/2010/main" val="4141773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56</a:t>
            </a:fld>
            <a:endParaRPr lang="en-US"/>
          </a:p>
        </p:txBody>
      </p:sp>
    </p:spTree>
    <p:extLst>
      <p:ext uri="{BB962C8B-B14F-4D97-AF65-F5344CB8AC3E}">
        <p14:creationId xmlns:p14="http://schemas.microsoft.com/office/powerpoint/2010/main" val="3386441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dirty="0" smtClean="0"/>
          </a:p>
        </p:txBody>
      </p:sp>
      <p:sp>
        <p:nvSpPr>
          <p:cNvPr id="4" name="Slide Number Placeholder 3"/>
          <p:cNvSpPr>
            <a:spLocks noGrp="1"/>
          </p:cNvSpPr>
          <p:nvPr>
            <p:ph type="sldNum" sz="quarter" idx="5"/>
          </p:nvPr>
        </p:nvSpPr>
        <p:spPr/>
        <p:txBody>
          <a:bodyPr/>
          <a:lstStyle/>
          <a:p>
            <a:pPr>
              <a:defRPr/>
            </a:pPr>
            <a:fld id="{017EC6AA-DE05-4F3D-8938-EB35B0739F0E}" type="slidenum">
              <a:rPr lang="en-US" smtClean="0"/>
              <a:pPr>
                <a:defRPr/>
              </a:pPr>
              <a:t>57</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The non linear least squares objective function is solved using LM Algorithm which is an </a:t>
                </a:r>
              </a:p>
              <a:p>
                <a:r>
                  <a:rPr lang="en-US" dirty="0" smtClean="0"/>
                  <a:t>Interpolation of Gauss Newton and Gradient Descent iteration. </a:t>
                </a:r>
              </a:p>
              <a:p>
                <a:endParaRPr lang="en-US" dirty="0"/>
              </a:p>
              <a:p>
                <a:r>
                  <a:rPr lang="en-US" dirty="0" smtClean="0"/>
                  <a:t>The normal equation to be solved during each linear LM iteration is given as</a:t>
                </a:r>
              </a:p>
              <a:p>
                <a:endParaRPr lang="en-US" dirty="0"/>
              </a:p>
              <a:p>
                <a:pPr/>
                <a:r>
                  <a:rPr lang="en-US" b="0" i="0" smtClean="0">
                    <a:latin typeface="Cambria Math"/>
                  </a:rPr>
                  <a:t>〖(J〗^T Σ_x^(−1) J+μI)δ=J^T Σ_x^(−1) ϵ</a:t>
                </a:r>
                <a:endParaRPr lang="en-US" dirty="0" smtClean="0"/>
              </a:p>
              <a:p>
                <a:endParaRPr lang="en-US" dirty="0"/>
              </a:p>
              <a:p>
                <a:r>
                  <a:rPr lang="en-US" dirty="0" smtClean="0"/>
                  <a:t>Where </a:t>
                </a:r>
                <a:r>
                  <a:rPr lang="en-US" b="0" i="0" smtClean="0">
                    <a:latin typeface="Cambria Math"/>
                  </a:rPr>
                  <a:t>𝐽= </a:t>
                </a:r>
                <a:r>
                  <a:rPr lang="en-US" b="0" i="0" smtClean="0">
                    <a:latin typeface="Cambria Math"/>
                    <a:ea typeface="Cambria Math"/>
                  </a:rPr>
                  <a:t> 𝜕𝑋/𝜕𝑃</a:t>
                </a:r>
                <a:r>
                  <a:rPr lang="en-US" b="0" i="0" smtClean="0">
                    <a:latin typeface="Cambria Math"/>
                  </a:rPr>
                  <a:t>, 𝜖=𝑋 −𝑋 ̂</a:t>
                </a:r>
                <a:r>
                  <a:rPr lang="en-US" dirty="0" smtClean="0"/>
                  <a:t> and </a:t>
                </a:r>
                <a:r>
                  <a:rPr lang="en-US" b="0" i="0" smtClean="0">
                    <a:latin typeface="Cambria Math"/>
                  </a:rPr>
                  <a:t>𝜇</a:t>
                </a:r>
                <a:r>
                  <a:rPr lang="en-US" dirty="0" smtClean="0"/>
                  <a:t> is the damping factor</a:t>
                </a:r>
                <a:endParaRPr lang="en-US" dirty="0"/>
              </a:p>
            </p:txBody>
          </p:sp>
        </mc:Fallback>
      </mc:AlternateContent>
      <p:sp>
        <p:nvSpPr>
          <p:cNvPr id="4" name="Slide Number Placeholder 3"/>
          <p:cNvSpPr>
            <a:spLocks noGrp="1"/>
          </p:cNvSpPr>
          <p:nvPr>
            <p:ph type="sldNum" sz="quarter" idx="10"/>
          </p:nvPr>
        </p:nvSpPr>
        <p:spPr/>
        <p:txBody>
          <a:bodyPr/>
          <a:lstStyle/>
          <a:p>
            <a:fld id="{6CA19F52-A4F5-4151-A84B-55DCCC312104}" type="slidenum">
              <a:rPr lang="en-US" smtClean="0"/>
              <a:t>58</a:t>
            </a:fld>
            <a:endParaRPr lang="en-US"/>
          </a:p>
        </p:txBody>
      </p:sp>
    </p:spTree>
    <p:extLst>
      <p:ext uri="{BB962C8B-B14F-4D97-AF65-F5344CB8AC3E}">
        <p14:creationId xmlns:p14="http://schemas.microsoft.com/office/powerpoint/2010/main" val="40185107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1102C86-213E-47BE-8FE5-A50BFA3DB55A}" type="slidenum">
              <a:rPr lang="en-US" smtClean="0"/>
              <a:pPr>
                <a:defRPr/>
              </a:pPr>
              <a:t>59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endParaRPr lang="el-GR" dirty="0" smtClean="0"/>
          </a:p>
        </p:txBody>
      </p:sp>
      <p:sp>
        <p:nvSpPr>
          <p:cNvPr id="4" name="Slide Number Placeholder 3"/>
          <p:cNvSpPr>
            <a:spLocks noGrp="1"/>
          </p:cNvSpPr>
          <p:nvPr>
            <p:ph type="sldNum" sz="quarter" idx="5"/>
          </p:nvPr>
        </p:nvSpPr>
        <p:spPr/>
        <p:txBody>
          <a:bodyPr/>
          <a:lstStyle/>
          <a:p>
            <a:pPr>
              <a:defRPr/>
            </a:pPr>
            <a:fld id="{216415CB-10CD-4C87-97FB-0BEE11614800}" type="slidenum">
              <a:rPr lang="en-US" smtClean="0"/>
              <a:pPr>
                <a:defRPr/>
              </a:pPr>
              <a:t>60</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endParaRPr lang="el-GR" dirty="0" smtClean="0"/>
          </a:p>
        </p:txBody>
      </p:sp>
      <p:sp>
        <p:nvSpPr>
          <p:cNvPr id="4" name="Slide Number Placeholder 3"/>
          <p:cNvSpPr>
            <a:spLocks noGrp="1"/>
          </p:cNvSpPr>
          <p:nvPr>
            <p:ph type="sldNum" sz="quarter" idx="5"/>
          </p:nvPr>
        </p:nvSpPr>
        <p:spPr/>
        <p:txBody>
          <a:bodyPr/>
          <a:lstStyle/>
          <a:p>
            <a:pPr>
              <a:defRPr/>
            </a:pPr>
            <a:fld id="{216415CB-10CD-4C87-97FB-0BEE11614800}" type="slidenum">
              <a:rPr lang="en-US" smtClean="0"/>
              <a:pPr>
                <a:defRPr/>
              </a:pPr>
              <a:t>61</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6663054-DC33-4470-A0EE-DD1178D5492D}" type="slidenum">
              <a:rPr lang="en-US" smtClean="0"/>
              <a:pPr>
                <a:defRPr/>
              </a:pPr>
              <a:t>62</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2301706-6996-4A8C-B63E-DFBCEEAEAC89}" type="slidenum">
              <a:rPr lang="en-US" smtClean="0"/>
              <a:pPr>
                <a:defRPr/>
              </a:pPr>
              <a:t>63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AD018-A41A-4751-A285-2E8BA1DECA67}" type="slidenum">
              <a:rPr lang="en-US" smtClean="0"/>
              <a:t>8</a:t>
            </a:fld>
            <a:endParaRPr lang="en-US"/>
          </a:p>
        </p:txBody>
      </p:sp>
    </p:spTree>
    <p:extLst>
      <p:ext uri="{BB962C8B-B14F-4D97-AF65-F5344CB8AC3E}">
        <p14:creationId xmlns:p14="http://schemas.microsoft.com/office/powerpoint/2010/main" val="4116091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ED51126-2EBC-4CF1-A187-21DE7A827791}" type="slidenum">
              <a:rPr lang="en-US" smtClean="0"/>
              <a:pPr>
                <a:defRPr/>
              </a:pPr>
              <a:t>64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982607B-A0ED-40B0-9DA0-820D4D86E8FF}" type="slidenum">
              <a:rPr lang="en-US" smtClean="0"/>
              <a:pPr>
                <a:defRPr/>
              </a:pPr>
              <a:t>65</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dirty="0"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2989FA-3E40-4D29-BD44-D46A254AFA96}" type="slidenum">
              <a:rPr lang="en-US" smtClean="0"/>
              <a:pPr fontAlgn="base">
                <a:spcBef>
                  <a:spcPct val="0"/>
                </a:spcBef>
                <a:spcAft>
                  <a:spcPct val="0"/>
                </a:spcAft>
                <a:defRPr/>
              </a:pPr>
              <a:t>68</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dirty="0" smtClean="0"/>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D453E6-E727-43AF-9C7B-97B68E3B6D34}" type="slidenum">
              <a:rPr lang="en-US" smtClean="0"/>
              <a:pPr fontAlgn="base">
                <a:spcBef>
                  <a:spcPct val="0"/>
                </a:spcBef>
                <a:spcAft>
                  <a:spcPct val="0"/>
                </a:spcAft>
                <a:defRPr/>
              </a:pPr>
              <a:t>69</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dirty="0" smtClean="0"/>
          </a:p>
        </p:txBody>
      </p:sp>
      <p:sp>
        <p:nvSpPr>
          <p:cNvPr id="4" name="Slide Number Placeholder 3"/>
          <p:cNvSpPr>
            <a:spLocks noGrp="1"/>
          </p:cNvSpPr>
          <p:nvPr>
            <p:ph type="sldNum" sz="quarter" idx="5"/>
          </p:nvPr>
        </p:nvSpPr>
        <p:spPr/>
        <p:txBody>
          <a:bodyPr/>
          <a:lstStyle/>
          <a:p>
            <a:pPr>
              <a:defRPr/>
            </a:pPr>
            <a:fld id="{2819B492-AD71-436D-8684-F5885EBF9F96}" type="slidenum">
              <a:rPr lang="en-US" smtClean="0"/>
              <a:pPr>
                <a:defRPr/>
              </a:pPr>
              <a:t>70</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661EA1-BBCB-4DD9-B99D-25D8BB9AA7F7}" type="slidenum">
              <a:rPr lang="en-US" smtClean="0"/>
              <a:t>71</a:t>
            </a:fld>
            <a:endParaRPr lang="en-US"/>
          </a:p>
        </p:txBody>
      </p:sp>
    </p:spTree>
    <p:extLst>
      <p:ext uri="{BB962C8B-B14F-4D97-AF65-F5344CB8AC3E}">
        <p14:creationId xmlns:p14="http://schemas.microsoft.com/office/powerpoint/2010/main" val="21196117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661EA1-BBCB-4DD9-B99D-25D8BB9AA7F7}" type="slidenum">
              <a:rPr lang="en-US" smtClean="0"/>
              <a:t>72</a:t>
            </a:fld>
            <a:endParaRPr lang="en-US"/>
          </a:p>
        </p:txBody>
      </p:sp>
    </p:spTree>
    <p:extLst>
      <p:ext uri="{BB962C8B-B14F-4D97-AF65-F5344CB8AC3E}">
        <p14:creationId xmlns:p14="http://schemas.microsoft.com/office/powerpoint/2010/main" val="21196117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80A4259B-05C0-4B28-BD0A-4A32A4A0CB1F}" type="slidenum">
              <a:rPr lang="en-US" smtClean="0"/>
              <a:pPr>
                <a:defRPr/>
              </a:pPr>
              <a:t>73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dirty="0"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A4EEF8-A261-4E06-8CE5-210BE0E87B8A}" type="slidenum">
              <a:rPr lang="en-US" smtClean="0"/>
              <a:pPr fontAlgn="base">
                <a:spcBef>
                  <a:spcPct val="0"/>
                </a:spcBef>
                <a:spcAft>
                  <a:spcPct val="0"/>
                </a:spcAft>
                <a:defRPr/>
              </a:pPr>
              <a:t>74</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dirty="0"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3BB08E-7019-484D-8122-158B2141488C}" type="slidenum">
              <a:rPr lang="en-US" smtClean="0"/>
              <a:pPr fontAlgn="base">
                <a:spcBef>
                  <a:spcPct val="0"/>
                </a:spcBef>
                <a:spcAft>
                  <a:spcPct val="0"/>
                </a:spcAft>
                <a:defRPr/>
              </a:pPr>
              <a:t>75</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9</a:t>
            </a:fld>
            <a:endParaRPr lang="en-US"/>
          </a:p>
        </p:txBody>
      </p:sp>
    </p:spTree>
    <p:extLst>
      <p:ext uri="{BB962C8B-B14F-4D97-AF65-F5344CB8AC3E}">
        <p14:creationId xmlns:p14="http://schemas.microsoft.com/office/powerpoint/2010/main" val="28056701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dirty="0"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027511-DF90-41DA-8469-CC4F1C551D81}" type="slidenum">
              <a:rPr lang="en-US" smtClean="0"/>
              <a:pPr fontAlgn="base">
                <a:spcBef>
                  <a:spcPct val="0"/>
                </a:spcBef>
                <a:spcAft>
                  <a:spcPct val="0"/>
                </a:spcAft>
                <a:defRPr/>
              </a:pPr>
              <a:t>76</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C03035-146E-45F1-85F6-935B2ABC1EB4}" type="slidenum">
              <a:rPr lang="en-US" smtClean="0"/>
              <a:pPr fontAlgn="base">
                <a:spcBef>
                  <a:spcPct val="0"/>
                </a:spcBef>
                <a:spcAft>
                  <a:spcPct val="0"/>
                </a:spcAft>
                <a:defRPr/>
              </a:pPr>
              <a:t>77</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dirty="0"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18C3C6-4DC5-4AA8-8046-B4EEEBE31CDB}" type="slidenum">
              <a:rPr lang="en-US" smtClean="0"/>
              <a:pPr fontAlgn="base">
                <a:spcBef>
                  <a:spcPct val="0"/>
                </a:spcBef>
                <a:spcAft>
                  <a:spcPct val="0"/>
                </a:spcAft>
                <a:defRPr/>
              </a:pPr>
              <a:t>78</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C6B030AA-2516-4F66-8E1D-6F3DA93F9616}" type="slidenum">
              <a:rPr lang="en-US" smtClean="0"/>
              <a:pPr>
                <a:defRPr/>
              </a:pPr>
              <a:t>79</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65E732-E58B-4293-9E4D-F82DDEB1FE8C}" type="slidenum">
              <a:rPr lang="en-US" smtClean="0"/>
              <a:pPr fontAlgn="base">
                <a:spcBef>
                  <a:spcPct val="0"/>
                </a:spcBef>
                <a:spcAft>
                  <a:spcPct val="0"/>
                </a:spcAft>
                <a:defRPr/>
              </a:pPr>
              <a:t>80</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4128650-A915-41F8-8C4B-46C66A67282C}" type="slidenum">
              <a:rPr lang="en-US" smtClean="0"/>
              <a:pPr>
                <a:defRPr/>
              </a:pPr>
              <a:t>81</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dirty="0"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4DD28E-F2DB-4401-8E20-E29FD662D2DA}" type="slidenum">
              <a:rPr lang="en-US" smtClean="0"/>
              <a:pPr fontAlgn="base">
                <a:spcBef>
                  <a:spcPct val="0"/>
                </a:spcBef>
                <a:spcAft>
                  <a:spcPct val="0"/>
                </a:spcAft>
                <a:defRPr/>
              </a:pPr>
              <a:t>82</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10</a:t>
            </a:fld>
            <a:endParaRPr lang="en-US"/>
          </a:p>
        </p:txBody>
      </p:sp>
    </p:spTree>
    <p:extLst>
      <p:ext uri="{BB962C8B-B14F-4D97-AF65-F5344CB8AC3E}">
        <p14:creationId xmlns:p14="http://schemas.microsoft.com/office/powerpoint/2010/main" val="4057194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A19F52-A4F5-4151-A84B-55DCCC312104}" type="slidenum">
              <a:rPr lang="en-US" smtClean="0"/>
              <a:t>11</a:t>
            </a:fld>
            <a:endParaRPr lang="en-US"/>
          </a:p>
        </p:txBody>
      </p:sp>
    </p:spTree>
    <p:extLst>
      <p:ext uri="{BB962C8B-B14F-4D97-AF65-F5344CB8AC3E}">
        <p14:creationId xmlns:p14="http://schemas.microsoft.com/office/powerpoint/2010/main" val="1899131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B42835D-3F8E-4340-9E06-E906288821B4}" type="datetimeFigureOut">
              <a:rPr lang="en-US" smtClean="0"/>
              <a:t>7/27/2012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41B6B-D205-43E5-B423-0137F5CD33E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42835D-3F8E-4340-9E06-E906288821B4}" type="datetimeFigureOut">
              <a:rPr lang="en-US" smtClean="0"/>
              <a:t>7/27/2012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41B6B-D205-43E5-B423-0137F5CD33E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42835D-3F8E-4340-9E06-E906288821B4}" type="datetimeFigureOut">
              <a:rPr lang="en-US" smtClean="0"/>
              <a:t>7/27/2012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41B6B-D205-43E5-B423-0137F5CD33E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42835D-3F8E-4340-9E06-E906288821B4}" type="datetimeFigureOut">
              <a:rPr lang="en-US" smtClean="0"/>
              <a:t>7/27/2012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41B6B-D205-43E5-B423-0137F5CD33E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42835D-3F8E-4340-9E06-E906288821B4}" type="datetimeFigureOut">
              <a:rPr lang="en-US" smtClean="0"/>
              <a:t>7/27/2012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41B6B-D205-43E5-B423-0137F5CD33E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B42835D-3F8E-4340-9E06-E906288821B4}" type="datetimeFigureOut">
              <a:rPr lang="en-US" smtClean="0"/>
              <a:t>7/27/2012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B41B6B-D205-43E5-B423-0137F5CD33E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42835D-3F8E-4340-9E06-E906288821B4}" type="datetimeFigureOut">
              <a:rPr lang="en-US" smtClean="0"/>
              <a:t>7/27/2012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B41B6B-D205-43E5-B423-0137F5CD33E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42835D-3F8E-4340-9E06-E906288821B4}" type="datetimeFigureOut">
              <a:rPr lang="en-US" smtClean="0"/>
              <a:t>7/27/2012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B41B6B-D205-43E5-B423-0137F5CD33E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42835D-3F8E-4340-9E06-E906288821B4}" type="datetimeFigureOut">
              <a:rPr lang="en-US" smtClean="0"/>
              <a:t>7/27/2012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B41B6B-D205-43E5-B423-0137F5CD33E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42835D-3F8E-4340-9E06-E906288821B4}" type="datetimeFigureOut">
              <a:rPr lang="en-US" smtClean="0"/>
              <a:t>7/27/2012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B41B6B-D205-43E5-B423-0137F5CD33E5}"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7B42835D-3F8E-4340-9E06-E906288821B4}" type="datetimeFigureOut">
              <a:rPr lang="en-US" smtClean="0"/>
              <a:t>7/27/2012</a:t>
            </a:fld>
            <a:endParaRPr lang="en-US"/>
          </a:p>
        </p:txBody>
      </p:sp>
      <p:sp>
        <p:nvSpPr>
          <p:cNvPr id="9" name="Slide Number Placeholder 8"/>
          <p:cNvSpPr>
            <a:spLocks noGrp="1"/>
          </p:cNvSpPr>
          <p:nvPr>
            <p:ph type="sldNum" sz="quarter" idx="11"/>
          </p:nvPr>
        </p:nvSpPr>
        <p:spPr/>
        <p:txBody>
          <a:bodyPr/>
          <a:lstStyle/>
          <a:p>
            <a:fld id="{EEB41B6B-D205-43E5-B423-0137F5CD33E5}"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EB41B6B-D205-43E5-B423-0137F5CD33E5}"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7B42835D-3F8E-4340-9E06-E906288821B4}" type="datetimeFigureOut">
              <a:rPr lang="en-US" smtClean="0"/>
              <a:t>7/27/2012</a:t>
            </a:fld>
            <a:endParaRPr lang="en-US"/>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iddharth.choudhary@research.iiit.ac.i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4.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video" Target="../media/media2.avi"/></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wmv"/><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wmv"/><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90.png"/><Relationship Id="rId7"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52.png"/><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3.png"/><Relationship Id="rId4" Type="http://schemas.openxmlformats.org/officeDocument/2006/relationships/image" Target="../media/image32.png"/></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60.png"/></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65.png"/><Relationship Id="rId4" Type="http://schemas.openxmlformats.org/officeDocument/2006/relationships/image" Target="../media/image64.png"/></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Improving the Efficiency of </a:t>
            </a:r>
            <a:r>
              <a:rPr lang="en-US" dirty="0" err="1" smtClean="0"/>
              <a:t>SfM</a:t>
            </a:r>
            <a:r>
              <a:rPr lang="en-US" dirty="0" smtClean="0"/>
              <a:t> and its Applications</a:t>
            </a:r>
            <a:endParaRPr lang="en-US" dirty="0"/>
          </a:p>
        </p:txBody>
      </p:sp>
      <p:sp>
        <p:nvSpPr>
          <p:cNvPr id="3" name="Subtitle 2"/>
          <p:cNvSpPr>
            <a:spLocks noGrp="1"/>
          </p:cNvSpPr>
          <p:nvPr>
            <p:ph type="subTitle" idx="1"/>
          </p:nvPr>
        </p:nvSpPr>
        <p:spPr/>
        <p:txBody>
          <a:bodyPr>
            <a:normAutofit fontScale="62500" lnSpcReduction="20000"/>
          </a:bodyPr>
          <a:lstStyle/>
          <a:p>
            <a:r>
              <a:rPr lang="en-US" dirty="0" err="1" smtClean="0"/>
              <a:t>Siddharth</a:t>
            </a:r>
            <a:r>
              <a:rPr lang="en-US" dirty="0" smtClean="0"/>
              <a:t> </a:t>
            </a:r>
            <a:r>
              <a:rPr lang="en-US" dirty="0" err="1" smtClean="0"/>
              <a:t>Choudhary</a:t>
            </a:r>
            <a:endParaRPr lang="en-US" dirty="0" smtClean="0"/>
          </a:p>
          <a:p>
            <a:r>
              <a:rPr lang="en-US" dirty="0" smtClean="0"/>
              <a:t>200601088</a:t>
            </a:r>
          </a:p>
          <a:p>
            <a:r>
              <a:rPr lang="en-US" dirty="0">
                <a:hlinkClick r:id="rId3"/>
              </a:rPr>
              <a:t>s</a:t>
            </a:r>
            <a:r>
              <a:rPr lang="en-US" dirty="0" smtClean="0">
                <a:hlinkClick r:id="rId3"/>
              </a:rPr>
              <a:t>iddharth.choudhary@research.iiit.ac.in</a:t>
            </a:r>
            <a:endParaRPr lang="en-US" dirty="0" smtClean="0"/>
          </a:p>
          <a:p>
            <a:endParaRPr lang="en-US" dirty="0" smtClean="0"/>
          </a:p>
          <a:p>
            <a:r>
              <a:rPr lang="en-US" dirty="0" smtClean="0"/>
              <a:t>Advisor: Prof. P J Narayanan</a:t>
            </a:r>
            <a:endParaRPr lang="en-US" dirty="0"/>
          </a:p>
        </p:txBody>
      </p:sp>
    </p:spTree>
    <p:extLst>
      <p:ext uri="{BB962C8B-B14F-4D97-AF65-F5344CB8AC3E}">
        <p14:creationId xmlns:p14="http://schemas.microsoft.com/office/powerpoint/2010/main" val="1628772859"/>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Visibility Probability </a:t>
            </a:r>
            <a:endParaRPr lang="en-US" dirty="0"/>
          </a:p>
        </p:txBody>
      </p:sp>
      <p:grpSp>
        <p:nvGrpSpPr>
          <p:cNvPr id="5" name="Group 4"/>
          <p:cNvGrpSpPr/>
          <p:nvPr/>
        </p:nvGrpSpPr>
        <p:grpSpPr>
          <a:xfrm>
            <a:off x="304800" y="2426038"/>
            <a:ext cx="3276599" cy="2298362"/>
            <a:chOff x="208331" y="2272137"/>
            <a:chExt cx="4098573" cy="3030056"/>
          </a:xfrm>
        </p:grpSpPr>
        <p:sp>
          <p:nvSpPr>
            <p:cNvPr id="6" name="Oval 5"/>
            <p:cNvSpPr/>
            <p:nvPr/>
          </p:nvSpPr>
          <p:spPr>
            <a:xfrm>
              <a:off x="304800" y="2678021"/>
              <a:ext cx="190500" cy="1905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6"/>
            <p:cNvSpPr/>
            <p:nvPr/>
          </p:nvSpPr>
          <p:spPr>
            <a:xfrm>
              <a:off x="2438400" y="2678021"/>
              <a:ext cx="190500" cy="1905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Oval 7"/>
            <p:cNvSpPr/>
            <p:nvPr/>
          </p:nvSpPr>
          <p:spPr>
            <a:xfrm>
              <a:off x="1371600" y="2678021"/>
              <a:ext cx="190500" cy="1905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Oval 8"/>
            <p:cNvSpPr/>
            <p:nvPr/>
          </p:nvSpPr>
          <p:spPr>
            <a:xfrm>
              <a:off x="3962400" y="2678021"/>
              <a:ext cx="190500" cy="1905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Box 9"/>
            <p:cNvSpPr txBox="1"/>
            <p:nvPr/>
          </p:nvSpPr>
          <p:spPr>
            <a:xfrm>
              <a:off x="2971800" y="2588605"/>
              <a:ext cx="990600" cy="369332"/>
            </a:xfrm>
            <a:prstGeom prst="rect">
              <a:avLst/>
            </a:prstGeom>
            <a:noFill/>
          </p:spPr>
          <p:txBody>
            <a:bodyPr wrap="square" rtlCol="0">
              <a:spAutoFit/>
            </a:bodyPr>
            <a:lstStyle/>
            <a:p>
              <a:r>
                <a:rPr lang="en-US" dirty="0" smtClean="0"/>
                <a:t>…</a:t>
              </a:r>
              <a:endParaRPr lang="en-US" dirty="0"/>
            </a:p>
          </p:txBody>
        </p:sp>
        <p:sp>
          <p:nvSpPr>
            <p:cNvPr id="11" name="Isosceles Triangle 10"/>
            <p:cNvSpPr/>
            <p:nvPr/>
          </p:nvSpPr>
          <p:spPr>
            <a:xfrm rot="10800000">
              <a:off x="775856" y="4493605"/>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0800000">
              <a:off x="1875521" y="4482973"/>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10800000">
              <a:off x="3268826" y="4493605"/>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587336" y="4493605"/>
              <a:ext cx="990600" cy="369332"/>
            </a:xfrm>
            <a:prstGeom prst="rect">
              <a:avLst/>
            </a:prstGeom>
            <a:noFill/>
          </p:spPr>
          <p:txBody>
            <a:bodyPr wrap="square" rtlCol="0">
              <a:spAutoFit/>
            </a:bodyPr>
            <a:lstStyle/>
            <a:p>
              <a:r>
                <a:rPr lang="en-US" dirty="0" smtClean="0"/>
                <a:t>…</a:t>
              </a:r>
              <a:endParaRPr lang="en-US" dirty="0"/>
            </a:p>
          </p:txBody>
        </p:sp>
        <p:cxnSp>
          <p:nvCxnSpPr>
            <p:cNvPr id="15" name="Straight Connector 14"/>
            <p:cNvCxnSpPr>
              <a:stCxn id="6" idx="4"/>
              <a:endCxn id="11" idx="3"/>
            </p:cNvCxnSpPr>
            <p:nvPr/>
          </p:nvCxnSpPr>
          <p:spPr>
            <a:xfrm>
              <a:off x="400050" y="2868521"/>
              <a:ext cx="566306" cy="162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4"/>
              <a:endCxn id="12" idx="3"/>
            </p:cNvCxnSpPr>
            <p:nvPr/>
          </p:nvCxnSpPr>
          <p:spPr>
            <a:xfrm>
              <a:off x="1466850" y="2868521"/>
              <a:ext cx="599171" cy="16144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4"/>
              <a:endCxn id="13" idx="3"/>
            </p:cNvCxnSpPr>
            <p:nvPr/>
          </p:nvCxnSpPr>
          <p:spPr>
            <a:xfrm flipH="1">
              <a:off x="3459326" y="2868521"/>
              <a:ext cx="598324" cy="162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4"/>
              <a:endCxn id="11" idx="3"/>
            </p:cNvCxnSpPr>
            <p:nvPr/>
          </p:nvCxnSpPr>
          <p:spPr>
            <a:xfrm flipH="1">
              <a:off x="966356" y="2868521"/>
              <a:ext cx="500494" cy="162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7" idx="4"/>
            </p:cNvCxnSpPr>
            <p:nvPr/>
          </p:nvCxnSpPr>
          <p:spPr>
            <a:xfrm>
              <a:off x="2533650" y="2868521"/>
              <a:ext cx="925675" cy="162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9" idx="4"/>
              <a:endCxn id="11" idx="3"/>
            </p:cNvCxnSpPr>
            <p:nvPr/>
          </p:nvCxnSpPr>
          <p:spPr>
            <a:xfrm flipH="1">
              <a:off x="966356" y="2868521"/>
              <a:ext cx="3091294" cy="162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7" idx="4"/>
              <a:endCxn id="12" idx="3"/>
            </p:cNvCxnSpPr>
            <p:nvPr/>
          </p:nvCxnSpPr>
          <p:spPr>
            <a:xfrm flipH="1">
              <a:off x="2066021" y="2868521"/>
              <a:ext cx="467629" cy="1614452"/>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08331" y="2272137"/>
              <a:ext cx="383438" cy="369332"/>
            </a:xfrm>
            <a:prstGeom prst="rect">
              <a:avLst/>
            </a:prstGeom>
            <a:noFill/>
          </p:spPr>
          <p:txBody>
            <a:bodyPr wrap="none" rtlCol="0">
              <a:spAutoFit/>
            </a:bodyPr>
            <a:lstStyle/>
            <a:p>
              <a:r>
                <a:rPr lang="en-US" dirty="0" smtClean="0"/>
                <a:t>X</a:t>
              </a:r>
              <a:r>
                <a:rPr lang="en-US" baseline="-25000" dirty="0" smtClean="0"/>
                <a:t>1</a:t>
              </a:r>
            </a:p>
          </p:txBody>
        </p:sp>
        <p:sp>
          <p:nvSpPr>
            <p:cNvPr id="23" name="TextBox 22"/>
            <p:cNvSpPr txBox="1"/>
            <p:nvPr/>
          </p:nvSpPr>
          <p:spPr>
            <a:xfrm>
              <a:off x="1275131" y="2308689"/>
              <a:ext cx="383438" cy="369332"/>
            </a:xfrm>
            <a:prstGeom prst="rect">
              <a:avLst/>
            </a:prstGeom>
            <a:noFill/>
          </p:spPr>
          <p:txBody>
            <a:bodyPr wrap="none" rtlCol="0">
              <a:spAutoFit/>
            </a:bodyPr>
            <a:lstStyle/>
            <a:p>
              <a:r>
                <a:rPr lang="en-US" dirty="0" smtClean="0"/>
                <a:t>X</a:t>
              </a:r>
              <a:r>
                <a:rPr lang="en-US" baseline="-25000" dirty="0"/>
                <a:t>2</a:t>
              </a:r>
              <a:endParaRPr lang="en-US" baseline="-25000" dirty="0" smtClean="0"/>
            </a:p>
          </p:txBody>
        </p:sp>
        <p:sp>
          <p:nvSpPr>
            <p:cNvPr id="24" name="TextBox 23"/>
            <p:cNvSpPr txBox="1"/>
            <p:nvPr/>
          </p:nvSpPr>
          <p:spPr>
            <a:xfrm>
              <a:off x="2341931" y="2308689"/>
              <a:ext cx="383438" cy="369332"/>
            </a:xfrm>
            <a:prstGeom prst="rect">
              <a:avLst/>
            </a:prstGeom>
            <a:noFill/>
          </p:spPr>
          <p:txBody>
            <a:bodyPr wrap="none" rtlCol="0">
              <a:spAutoFit/>
            </a:bodyPr>
            <a:lstStyle/>
            <a:p>
              <a:r>
                <a:rPr lang="en-US" dirty="0" smtClean="0"/>
                <a:t>X</a:t>
              </a:r>
              <a:r>
                <a:rPr lang="en-US" baseline="-25000" dirty="0" smtClean="0"/>
                <a:t>3</a:t>
              </a:r>
            </a:p>
          </p:txBody>
        </p:sp>
        <p:sp>
          <p:nvSpPr>
            <p:cNvPr id="25" name="TextBox 24"/>
            <p:cNvSpPr txBox="1"/>
            <p:nvPr/>
          </p:nvSpPr>
          <p:spPr>
            <a:xfrm>
              <a:off x="3921862" y="2348337"/>
              <a:ext cx="385042" cy="369332"/>
            </a:xfrm>
            <a:prstGeom prst="rect">
              <a:avLst/>
            </a:prstGeom>
            <a:noFill/>
          </p:spPr>
          <p:txBody>
            <a:bodyPr wrap="none" rtlCol="0">
              <a:spAutoFit/>
            </a:bodyPr>
            <a:lstStyle/>
            <a:p>
              <a:r>
                <a:rPr lang="en-US" dirty="0" err="1" smtClean="0"/>
                <a:t>X</a:t>
              </a:r>
              <a:r>
                <a:rPr lang="en-US" baseline="-25000" dirty="0" err="1" smtClean="0"/>
                <a:t>n</a:t>
              </a:r>
              <a:endParaRPr lang="en-US" baseline="-25000" dirty="0" smtClean="0"/>
            </a:p>
          </p:txBody>
        </p:sp>
        <p:sp>
          <p:nvSpPr>
            <p:cNvPr id="26" name="TextBox 25"/>
            <p:cNvSpPr txBox="1"/>
            <p:nvPr/>
          </p:nvSpPr>
          <p:spPr>
            <a:xfrm>
              <a:off x="800100" y="4798405"/>
              <a:ext cx="386644" cy="369332"/>
            </a:xfrm>
            <a:prstGeom prst="rect">
              <a:avLst/>
            </a:prstGeom>
            <a:noFill/>
          </p:spPr>
          <p:txBody>
            <a:bodyPr wrap="none" rtlCol="0">
              <a:spAutoFit/>
            </a:bodyPr>
            <a:lstStyle/>
            <a:p>
              <a:r>
                <a:rPr lang="en-US" dirty="0"/>
                <a:t>C</a:t>
              </a:r>
              <a:r>
                <a:rPr lang="en-US" baseline="-25000" dirty="0" smtClean="0"/>
                <a:t>1</a:t>
              </a:r>
            </a:p>
          </p:txBody>
        </p:sp>
        <p:sp>
          <p:nvSpPr>
            <p:cNvPr id="27" name="TextBox 26"/>
            <p:cNvSpPr txBox="1"/>
            <p:nvPr/>
          </p:nvSpPr>
          <p:spPr>
            <a:xfrm>
              <a:off x="1937456" y="4786737"/>
              <a:ext cx="386644" cy="369332"/>
            </a:xfrm>
            <a:prstGeom prst="rect">
              <a:avLst/>
            </a:prstGeom>
            <a:noFill/>
          </p:spPr>
          <p:txBody>
            <a:bodyPr wrap="none" rtlCol="0">
              <a:spAutoFit/>
            </a:bodyPr>
            <a:lstStyle/>
            <a:p>
              <a:r>
                <a:rPr lang="en-US" dirty="0" smtClean="0"/>
                <a:t>C</a:t>
              </a:r>
              <a:r>
                <a:rPr lang="en-US" baseline="-25000" dirty="0"/>
                <a:t>2</a:t>
              </a:r>
              <a:endParaRPr lang="en-US" baseline="-25000" dirty="0" smtClean="0"/>
            </a:p>
          </p:txBody>
        </p:sp>
        <p:sp>
          <p:nvSpPr>
            <p:cNvPr id="28" name="TextBox 27"/>
            <p:cNvSpPr txBox="1"/>
            <p:nvPr/>
          </p:nvSpPr>
          <p:spPr>
            <a:xfrm>
              <a:off x="3309056" y="4786737"/>
              <a:ext cx="431528" cy="369332"/>
            </a:xfrm>
            <a:prstGeom prst="rect">
              <a:avLst/>
            </a:prstGeom>
            <a:noFill/>
          </p:spPr>
          <p:txBody>
            <a:bodyPr wrap="none" rtlCol="0">
              <a:spAutoFit/>
            </a:bodyPr>
            <a:lstStyle/>
            <a:p>
              <a:r>
                <a:rPr lang="en-US" dirty="0" smtClean="0"/>
                <a:t>C</a:t>
              </a:r>
              <a:r>
                <a:rPr lang="en-US" baseline="-25000" dirty="0" smtClean="0"/>
                <a:t>m</a:t>
              </a:r>
            </a:p>
          </p:txBody>
        </p:sp>
        <p:cxnSp>
          <p:nvCxnSpPr>
            <p:cNvPr id="29" name="Straight Connector 28"/>
            <p:cNvCxnSpPr>
              <a:stCxn id="6" idx="4"/>
            </p:cNvCxnSpPr>
            <p:nvPr/>
          </p:nvCxnSpPr>
          <p:spPr>
            <a:xfrm>
              <a:off x="400050" y="2868521"/>
              <a:ext cx="3067050" cy="1625084"/>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7" idx="6"/>
            </p:cNvCxnSpPr>
            <p:nvPr/>
          </p:nvCxnSpPr>
          <p:spPr>
            <a:xfrm flipH="1">
              <a:off x="2628900" y="2456803"/>
              <a:ext cx="342900" cy="316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12" idx="1"/>
            </p:cNvCxnSpPr>
            <p:nvPr/>
          </p:nvCxnSpPr>
          <p:spPr>
            <a:xfrm flipH="1" flipV="1">
              <a:off x="2161271" y="4635373"/>
              <a:ext cx="277129" cy="3799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971798" y="2308691"/>
              <a:ext cx="950063" cy="405759"/>
            </a:xfrm>
            <a:prstGeom prst="rect">
              <a:avLst/>
            </a:prstGeom>
            <a:noFill/>
          </p:spPr>
          <p:txBody>
            <a:bodyPr wrap="square" rtlCol="0">
              <a:spAutoFit/>
            </a:bodyPr>
            <a:lstStyle/>
            <a:p>
              <a:r>
                <a:rPr lang="en-US" sz="1400" dirty="0" smtClean="0"/>
                <a:t>Points</a:t>
              </a:r>
              <a:endParaRPr lang="en-US" sz="1400" dirty="0"/>
            </a:p>
          </p:txBody>
        </p:sp>
        <p:sp>
          <p:nvSpPr>
            <p:cNvPr id="33" name="TextBox 32"/>
            <p:cNvSpPr txBox="1"/>
            <p:nvPr/>
          </p:nvSpPr>
          <p:spPr>
            <a:xfrm>
              <a:off x="2404186" y="4939138"/>
              <a:ext cx="1055137" cy="363055"/>
            </a:xfrm>
            <a:prstGeom prst="rect">
              <a:avLst/>
            </a:prstGeom>
            <a:noFill/>
          </p:spPr>
          <p:txBody>
            <a:bodyPr wrap="square" rtlCol="0">
              <a:spAutoFit/>
            </a:bodyPr>
            <a:lstStyle/>
            <a:p>
              <a:r>
                <a:rPr lang="en-US" sz="1400" dirty="0" smtClean="0"/>
                <a:t>Cameras</a:t>
              </a:r>
              <a:endParaRPr lang="en-US" sz="1400" dirty="0"/>
            </a:p>
          </p:txBody>
        </p:sp>
        <p:cxnSp>
          <p:nvCxnSpPr>
            <p:cNvPr id="34" name="Straight Connector 33"/>
            <p:cNvCxnSpPr>
              <a:stCxn id="9" idx="4"/>
              <a:endCxn id="12" idx="3"/>
            </p:cNvCxnSpPr>
            <p:nvPr/>
          </p:nvCxnSpPr>
          <p:spPr>
            <a:xfrm flipH="1">
              <a:off x="2066021" y="2868521"/>
              <a:ext cx="1991629" cy="16144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7" idx="4"/>
              <a:endCxn id="11" idx="3"/>
            </p:cNvCxnSpPr>
            <p:nvPr/>
          </p:nvCxnSpPr>
          <p:spPr>
            <a:xfrm flipH="1">
              <a:off x="966356" y="2868521"/>
              <a:ext cx="1567294" cy="1625084"/>
            </a:xfrm>
            <a:prstGeom prst="line">
              <a:avLst/>
            </a:prstGeom>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 name="TextBox 3"/>
              <p:cNvSpPr txBox="1"/>
              <p:nvPr/>
            </p:nvSpPr>
            <p:spPr>
              <a:xfrm>
                <a:off x="3581398" y="2836684"/>
                <a:ext cx="4995267" cy="6685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𝑝</m:t>
                      </m:r>
                      <m:r>
                        <a:rPr lang="en-US" i="1" smtClean="0">
                          <a:latin typeface="Cambria Math"/>
                        </a:rPr>
                        <m:t>(</m:t>
                      </m:r>
                      <m:sSub>
                        <m:sSubPr>
                          <m:ctrlPr>
                            <a:rPr lang="en-US" i="1" smtClean="0">
                              <a:latin typeface="Cambria Math"/>
                            </a:rPr>
                          </m:ctrlPr>
                        </m:sSubPr>
                        <m:e>
                          <m:r>
                            <a:rPr lang="en-US" i="1" smtClean="0">
                              <a:latin typeface="Cambria Math"/>
                            </a:rPr>
                            <m:t>𝑋</m:t>
                          </m:r>
                        </m:e>
                        <m:sub>
                          <m:r>
                            <a:rPr lang="en-US" i="1" smtClean="0">
                              <a:latin typeface="Cambria Math"/>
                            </a:rPr>
                            <m:t>𝑖</m:t>
                          </m:r>
                        </m:sub>
                      </m:sSub>
                      <m:r>
                        <a:rPr lang="en-US" i="1" smtClean="0">
                          <a:latin typeface="Cambria Math"/>
                        </a:rPr>
                        <m:t>) = </m:t>
                      </m:r>
                      <m:f>
                        <m:fPr>
                          <m:ctrlPr>
                            <a:rPr lang="en-US" i="1" smtClean="0">
                              <a:latin typeface="Cambria Math"/>
                            </a:rPr>
                          </m:ctrlPr>
                        </m:fPr>
                        <m:num>
                          <m:r>
                            <a:rPr lang="en-US" i="1" smtClean="0">
                              <a:latin typeface="Cambria Math"/>
                            </a:rPr>
                            <m:t>𝑛𝑢𝑚𝑏𝑒𝑟</m:t>
                          </m:r>
                          <m:r>
                            <a:rPr lang="en-US" i="1" smtClean="0">
                              <a:latin typeface="Cambria Math"/>
                            </a:rPr>
                            <m:t> </m:t>
                          </m:r>
                          <m:r>
                            <a:rPr lang="en-US" i="1" smtClean="0">
                              <a:latin typeface="Cambria Math"/>
                            </a:rPr>
                            <m:t>𝑜𝑓</m:t>
                          </m:r>
                          <m:r>
                            <a:rPr lang="en-US" i="1" smtClean="0">
                              <a:latin typeface="Cambria Math"/>
                            </a:rPr>
                            <m:t> </m:t>
                          </m:r>
                          <m:r>
                            <a:rPr lang="en-US" i="1" smtClean="0">
                              <a:latin typeface="Cambria Math"/>
                            </a:rPr>
                            <m:t>𝑐𝑎𝑚𝑠</m:t>
                          </m:r>
                          <m:r>
                            <a:rPr lang="en-US" i="1" smtClean="0">
                              <a:latin typeface="Cambria Math"/>
                            </a:rPr>
                            <m:t> </m:t>
                          </m:r>
                          <m:r>
                            <a:rPr lang="en-US" i="1" smtClean="0">
                              <a:latin typeface="Cambria Math"/>
                            </a:rPr>
                            <m:t>𝑡h𝑎𝑡</m:t>
                          </m:r>
                          <m:r>
                            <a:rPr lang="en-US" i="1" smtClean="0">
                              <a:latin typeface="Cambria Math"/>
                            </a:rPr>
                            <m:t> </m:t>
                          </m:r>
                          <m:r>
                            <a:rPr lang="en-US" i="1" smtClean="0">
                              <a:latin typeface="Cambria Math"/>
                            </a:rPr>
                            <m:t>𝑠𝑒𝑒</m:t>
                          </m:r>
                          <m:r>
                            <a:rPr lang="en-US" i="1" smtClean="0">
                              <a:latin typeface="Cambria Math"/>
                            </a:rPr>
                            <m:t>  </m:t>
                          </m:r>
                          <m:sSub>
                            <m:sSubPr>
                              <m:ctrlPr>
                                <a:rPr lang="en-US" i="1" smtClean="0">
                                  <a:latin typeface="Cambria Math"/>
                                </a:rPr>
                              </m:ctrlPr>
                            </m:sSubPr>
                            <m:e>
                              <m:r>
                                <a:rPr lang="en-US" i="1" smtClean="0">
                                  <a:latin typeface="Cambria Math"/>
                                </a:rPr>
                                <m:t>𝑋</m:t>
                              </m:r>
                            </m:e>
                            <m:sub>
                              <m:r>
                                <a:rPr lang="en-US" i="1" smtClean="0">
                                  <a:latin typeface="Cambria Math"/>
                                </a:rPr>
                                <m:t>𝑖</m:t>
                              </m:r>
                            </m:sub>
                          </m:sSub>
                        </m:num>
                        <m:den>
                          <m:r>
                            <a:rPr lang="en-US" i="1" smtClean="0">
                              <a:latin typeface="Cambria Math"/>
                            </a:rPr>
                            <m:t>𝑡𝑜𝑡𝑎𝑙</m:t>
                          </m:r>
                          <m:r>
                            <a:rPr lang="en-US" i="1" smtClean="0">
                              <a:latin typeface="Cambria Math"/>
                            </a:rPr>
                            <m:t> </m:t>
                          </m:r>
                          <m:r>
                            <a:rPr lang="en-US" i="1" smtClean="0">
                              <a:latin typeface="Cambria Math"/>
                            </a:rPr>
                            <m:t>𝑛𝑢𝑚𝑏𝑒𝑟</m:t>
                          </m:r>
                          <m:r>
                            <a:rPr lang="en-US" i="1" smtClean="0">
                              <a:latin typeface="Cambria Math"/>
                            </a:rPr>
                            <m:t> </m:t>
                          </m:r>
                          <m:r>
                            <a:rPr lang="en-US" i="1" smtClean="0">
                              <a:latin typeface="Cambria Math"/>
                            </a:rPr>
                            <m:t>𝑜𝑓</m:t>
                          </m:r>
                          <m:r>
                            <a:rPr lang="en-US" i="1" smtClean="0">
                              <a:latin typeface="Cambria Math"/>
                            </a:rPr>
                            <m:t> </m:t>
                          </m:r>
                          <m:r>
                            <a:rPr lang="en-US" i="1" smtClean="0">
                              <a:latin typeface="Cambria Math"/>
                            </a:rPr>
                            <m:t>𝑐𝑎𝑚𝑒𝑟𝑎𝑠</m:t>
                          </m:r>
                          <m:r>
                            <m:rPr>
                              <m:nor/>
                            </m:rPr>
                            <a:rPr lang="en-US" smtClean="0"/>
                            <m:t> </m:t>
                          </m:r>
                        </m:den>
                      </m:f>
                      <m:r>
                        <a:rPr lang="en-US" i="1" smtClean="0">
                          <a:latin typeface="Cambria Math"/>
                        </a:rPr>
                        <m:t> = </m:t>
                      </m:r>
                      <m:f>
                        <m:fPr>
                          <m:ctrlPr>
                            <a:rPr lang="en-US" i="1" smtClean="0">
                              <a:latin typeface="Cambria Math"/>
                            </a:rPr>
                          </m:ctrlPr>
                        </m:fPr>
                        <m:num>
                          <m:r>
                            <a:rPr lang="en-US" b="0" i="1" smtClean="0">
                              <a:latin typeface="Cambria Math"/>
                            </a:rPr>
                            <m:t>𝑑</m:t>
                          </m:r>
                          <m:r>
                            <a:rPr lang="en-US" b="0" i="1" smtClean="0">
                              <a:latin typeface="Cambria Math"/>
                            </a:rPr>
                            <m:t>(</m:t>
                          </m:r>
                          <m:sSub>
                            <m:sSubPr>
                              <m:ctrlPr>
                                <a:rPr lang="en-US" b="0" i="1" smtClean="0">
                                  <a:latin typeface="Cambria Math"/>
                                </a:rPr>
                              </m:ctrlPr>
                            </m:sSubPr>
                            <m:e>
                              <m:r>
                                <a:rPr lang="en-US" b="0" i="1" smtClean="0">
                                  <a:latin typeface="Cambria Math"/>
                                </a:rPr>
                                <m:t>𝑋</m:t>
                              </m:r>
                            </m:e>
                            <m:sub>
                              <m:r>
                                <a:rPr lang="en-US" b="0" i="1" smtClean="0">
                                  <a:latin typeface="Cambria Math"/>
                                </a:rPr>
                                <m:t>𝑖</m:t>
                              </m:r>
                            </m:sub>
                          </m:sSub>
                          <m:r>
                            <a:rPr lang="en-US" b="0" i="1" smtClean="0">
                              <a:latin typeface="Cambria Math"/>
                            </a:rPr>
                            <m:t>)</m:t>
                          </m:r>
                        </m:num>
                        <m:den>
                          <m:r>
                            <a:rPr lang="en-US" b="0" i="1" smtClean="0">
                              <a:latin typeface="Cambria Math"/>
                            </a:rPr>
                            <m:t>𝑚</m:t>
                          </m:r>
                        </m:den>
                      </m:f>
                    </m:oMath>
                  </m:oMathPara>
                </a14:m>
                <a:endParaRPr lang="en-US" dirty="0" smtClean="0"/>
              </a:p>
            </p:txBody>
          </p:sp>
        </mc:Choice>
        <mc:Fallback xmlns="">
          <p:sp>
            <p:nvSpPr>
              <p:cNvPr id="4" name="TextBox 3"/>
              <p:cNvSpPr txBox="1">
                <a:spLocks noRot="1" noChangeAspect="1" noMove="1" noResize="1" noEditPoints="1" noAdjustHandles="1" noChangeArrowheads="1" noChangeShapeType="1" noTextEdit="1"/>
              </p:cNvSpPr>
              <p:nvPr/>
            </p:nvSpPr>
            <p:spPr>
              <a:xfrm>
                <a:off x="3581398" y="2836684"/>
                <a:ext cx="4995267" cy="668516"/>
              </a:xfrm>
              <a:prstGeom prst="rect">
                <a:avLst/>
              </a:prstGeom>
              <a:blipFill rotWithShape="1">
                <a:blip r:embed="rId3"/>
                <a:stretch>
                  <a:fillRect r="-1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581400" y="3657600"/>
                <a:ext cx="4985286" cy="6685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𝑝</m:t>
                      </m:r>
                      <m:r>
                        <a:rPr lang="en-US" i="1" smtClean="0">
                          <a:latin typeface="Cambria Math"/>
                        </a:rPr>
                        <m:t>(</m:t>
                      </m:r>
                      <m:sSub>
                        <m:sSubPr>
                          <m:ctrlPr>
                            <a:rPr lang="en-US" i="1" smtClean="0">
                              <a:latin typeface="Cambria Math"/>
                            </a:rPr>
                          </m:ctrlPr>
                        </m:sSubPr>
                        <m:e>
                          <m:r>
                            <a:rPr lang="en-US" b="0" i="1" smtClean="0">
                              <a:latin typeface="Cambria Math"/>
                            </a:rPr>
                            <m:t>𝐶</m:t>
                          </m:r>
                        </m:e>
                        <m:sub>
                          <m:r>
                            <a:rPr lang="en-US" i="1" smtClean="0">
                              <a:latin typeface="Cambria Math"/>
                            </a:rPr>
                            <m:t>𝑖</m:t>
                          </m:r>
                        </m:sub>
                      </m:sSub>
                      <m:r>
                        <a:rPr lang="en-US" i="1" smtClean="0">
                          <a:latin typeface="Cambria Math"/>
                        </a:rPr>
                        <m:t>) = </m:t>
                      </m:r>
                      <m:f>
                        <m:fPr>
                          <m:ctrlPr>
                            <a:rPr lang="en-US" i="1" smtClean="0">
                              <a:latin typeface="Cambria Math"/>
                            </a:rPr>
                          </m:ctrlPr>
                        </m:fPr>
                        <m:num>
                          <m:r>
                            <a:rPr lang="en-US" i="1" smtClean="0">
                              <a:latin typeface="Cambria Math"/>
                            </a:rPr>
                            <m:t>𝑛𝑢𝑚𝑏𝑒𝑟</m:t>
                          </m:r>
                          <m:r>
                            <a:rPr lang="en-US" i="1" smtClean="0">
                              <a:latin typeface="Cambria Math"/>
                            </a:rPr>
                            <m:t> </m:t>
                          </m:r>
                          <m:r>
                            <a:rPr lang="en-US" i="1" smtClean="0">
                              <a:latin typeface="Cambria Math"/>
                            </a:rPr>
                            <m:t>𝑜𝑓</m:t>
                          </m:r>
                          <m:r>
                            <a:rPr lang="en-US" i="1" smtClean="0">
                              <a:latin typeface="Cambria Math"/>
                            </a:rPr>
                            <m:t> </m:t>
                          </m:r>
                          <m:r>
                            <a:rPr lang="en-US" b="0" i="1" smtClean="0">
                              <a:latin typeface="Cambria Math"/>
                            </a:rPr>
                            <m:t>𝑝𝑜𝑖𝑛𝑡𝑠</m:t>
                          </m:r>
                          <m:r>
                            <a:rPr lang="en-US" b="0" i="1" smtClean="0">
                              <a:latin typeface="Cambria Math"/>
                            </a:rPr>
                            <m:t> </m:t>
                          </m:r>
                          <m:r>
                            <a:rPr lang="en-US" b="0" i="1" smtClean="0">
                              <a:latin typeface="Cambria Math"/>
                            </a:rPr>
                            <m:t>𝑠𝑒𝑒𝑛</m:t>
                          </m:r>
                          <m:r>
                            <a:rPr lang="en-US" b="0" i="1" smtClean="0">
                              <a:latin typeface="Cambria Math"/>
                            </a:rPr>
                            <m:t> </m:t>
                          </m:r>
                          <m:r>
                            <a:rPr lang="en-US" b="0" i="1" smtClean="0">
                              <a:latin typeface="Cambria Math"/>
                            </a:rPr>
                            <m:t>𝑖𝑛</m:t>
                          </m:r>
                          <m:r>
                            <a:rPr lang="en-US" i="1" smtClean="0">
                              <a:latin typeface="Cambria Math"/>
                            </a:rPr>
                            <m:t> </m:t>
                          </m:r>
                          <m:sSub>
                            <m:sSubPr>
                              <m:ctrlPr>
                                <a:rPr lang="en-US" i="1" smtClean="0">
                                  <a:latin typeface="Cambria Math"/>
                                </a:rPr>
                              </m:ctrlPr>
                            </m:sSubPr>
                            <m:e>
                              <m:r>
                                <a:rPr lang="en-US" b="0" i="1" smtClean="0">
                                  <a:latin typeface="Cambria Math"/>
                                </a:rPr>
                                <m:t>𝐶</m:t>
                              </m:r>
                            </m:e>
                            <m:sub>
                              <m:r>
                                <a:rPr lang="en-US" i="1" smtClean="0">
                                  <a:latin typeface="Cambria Math"/>
                                </a:rPr>
                                <m:t>𝑖</m:t>
                              </m:r>
                            </m:sub>
                          </m:sSub>
                        </m:num>
                        <m:den>
                          <m:r>
                            <a:rPr lang="en-US" i="1" smtClean="0">
                              <a:latin typeface="Cambria Math"/>
                            </a:rPr>
                            <m:t>𝑡𝑜𝑡𝑎𝑙</m:t>
                          </m:r>
                          <m:r>
                            <a:rPr lang="en-US" i="1" smtClean="0">
                              <a:latin typeface="Cambria Math"/>
                            </a:rPr>
                            <m:t> </m:t>
                          </m:r>
                          <m:r>
                            <a:rPr lang="en-US" i="1" smtClean="0">
                              <a:latin typeface="Cambria Math"/>
                            </a:rPr>
                            <m:t>𝑛𝑢𝑚𝑏𝑒𝑟</m:t>
                          </m:r>
                          <m:r>
                            <a:rPr lang="en-US" i="1" smtClean="0">
                              <a:latin typeface="Cambria Math"/>
                            </a:rPr>
                            <m:t> </m:t>
                          </m:r>
                          <m:r>
                            <a:rPr lang="en-US" i="1" smtClean="0">
                              <a:latin typeface="Cambria Math"/>
                            </a:rPr>
                            <m:t>𝑜𝑓</m:t>
                          </m:r>
                          <m:r>
                            <a:rPr lang="en-US" i="1" smtClean="0">
                              <a:latin typeface="Cambria Math"/>
                            </a:rPr>
                            <m:t> </m:t>
                          </m:r>
                          <m:r>
                            <a:rPr lang="en-US" b="0" i="1" smtClean="0">
                              <a:latin typeface="Cambria Math"/>
                            </a:rPr>
                            <m:t>𝑝𝑜𝑖𝑛𝑡𝑠</m:t>
                          </m:r>
                        </m:den>
                      </m:f>
                      <m:r>
                        <a:rPr lang="en-US" i="1" smtClean="0">
                          <a:latin typeface="Cambria Math"/>
                        </a:rPr>
                        <m:t> = </m:t>
                      </m:r>
                      <m:f>
                        <m:fPr>
                          <m:ctrlPr>
                            <a:rPr lang="en-US" i="1" smtClean="0">
                              <a:latin typeface="Cambria Math"/>
                            </a:rPr>
                          </m:ctrlPr>
                        </m:fPr>
                        <m:num>
                          <m:r>
                            <a:rPr lang="en-US" b="0" i="1" smtClean="0">
                              <a:latin typeface="Cambria Math"/>
                            </a:rPr>
                            <m:t>𝑑</m:t>
                          </m:r>
                          <m:r>
                            <a:rPr lang="en-US" b="0" i="1" smtClean="0">
                              <a:latin typeface="Cambria Math"/>
                            </a:rPr>
                            <m:t>(</m:t>
                          </m:r>
                          <m:sSub>
                            <m:sSubPr>
                              <m:ctrlPr>
                                <a:rPr lang="en-US" b="0" i="1" smtClean="0">
                                  <a:latin typeface="Cambria Math"/>
                                </a:rPr>
                              </m:ctrlPr>
                            </m:sSubPr>
                            <m:e>
                              <m:r>
                                <a:rPr lang="en-US" b="0" i="1" smtClean="0">
                                  <a:latin typeface="Cambria Math"/>
                                </a:rPr>
                                <m:t>𝐶</m:t>
                              </m:r>
                            </m:e>
                            <m:sub>
                              <m:r>
                                <a:rPr lang="en-US" b="0" i="1" smtClean="0">
                                  <a:latin typeface="Cambria Math"/>
                                </a:rPr>
                                <m:t>𝑖</m:t>
                              </m:r>
                            </m:sub>
                          </m:sSub>
                          <m:r>
                            <a:rPr lang="en-US" b="0" i="1" smtClean="0">
                              <a:latin typeface="Cambria Math"/>
                            </a:rPr>
                            <m:t>)</m:t>
                          </m:r>
                        </m:num>
                        <m:den>
                          <m:r>
                            <a:rPr lang="en-US" b="0" i="1" smtClean="0">
                              <a:latin typeface="Cambria Math"/>
                            </a:rPr>
                            <m:t>𝑛</m:t>
                          </m:r>
                        </m:den>
                      </m:f>
                    </m:oMath>
                  </m:oMathPara>
                </a14:m>
                <a:endParaRPr lang="en-US" dirty="0" smtClean="0"/>
              </a:p>
            </p:txBody>
          </p:sp>
        </mc:Choice>
        <mc:Fallback xmlns="">
          <p:sp>
            <p:nvSpPr>
              <p:cNvPr id="38" name="TextBox 37"/>
              <p:cNvSpPr txBox="1">
                <a:spLocks noRot="1" noChangeAspect="1" noMove="1" noResize="1" noEditPoints="1" noAdjustHandles="1" noChangeArrowheads="1" noChangeShapeType="1" noTextEdit="1"/>
              </p:cNvSpPr>
              <p:nvPr/>
            </p:nvSpPr>
            <p:spPr>
              <a:xfrm>
                <a:off x="3581400" y="3657600"/>
                <a:ext cx="4985286" cy="668516"/>
              </a:xfrm>
              <a:prstGeom prst="rect">
                <a:avLst/>
              </a:prstGeom>
              <a:blipFill rotWithShape="1">
                <a:blip r:embed="rId4"/>
                <a:stretch>
                  <a:fillRect r="-1102"/>
                </a:stretch>
              </a:blipFill>
            </p:spPr>
            <p:txBody>
              <a:bodyPr/>
              <a:lstStyle/>
              <a:p>
                <a:r>
                  <a:rPr lang="en-US">
                    <a:noFill/>
                  </a:rPr>
                  <a:t> </a:t>
                </a:r>
              </a:p>
            </p:txBody>
          </p:sp>
        </mc:Fallback>
      </mc:AlternateContent>
      <p:sp>
        <p:nvSpPr>
          <p:cNvPr id="36" name="TextBox 35"/>
          <p:cNvSpPr txBox="1"/>
          <p:nvPr/>
        </p:nvSpPr>
        <p:spPr>
          <a:xfrm>
            <a:off x="458069" y="5334000"/>
            <a:ext cx="7695331" cy="923330"/>
          </a:xfrm>
          <a:prstGeom prst="rect">
            <a:avLst/>
          </a:prstGeom>
          <a:noFill/>
        </p:spPr>
        <p:txBody>
          <a:bodyPr wrap="square" rtlCol="0">
            <a:spAutoFit/>
          </a:bodyPr>
          <a:lstStyle/>
          <a:p>
            <a:r>
              <a:rPr lang="en-US" dirty="0" smtClean="0"/>
              <a:t>Visibility probability of a point/camera is the probability that a given point is seen in a randomly selected view or the probability that a random point is visible in the given camera</a:t>
            </a:r>
            <a:endParaRPr lang="en-US" dirty="0"/>
          </a:p>
        </p:txBody>
      </p:sp>
    </p:spTree>
    <p:extLst>
      <p:ext uri="{BB962C8B-B14F-4D97-AF65-F5344CB8AC3E}">
        <p14:creationId xmlns:p14="http://schemas.microsoft.com/office/powerpoint/2010/main" val="65768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Joint Visibility Probability </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1447800" y="1828800"/>
                <a:ext cx="6042844" cy="62683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𝑝</m:t>
                      </m:r>
                      <m:r>
                        <a:rPr lang="en-US" i="1" smtClean="0">
                          <a:latin typeface="Cambria Math"/>
                        </a:rPr>
                        <m:t>(</m:t>
                      </m:r>
                      <m:sSub>
                        <m:sSubPr>
                          <m:ctrlPr>
                            <a:rPr lang="en-US" i="1" smtClean="0">
                              <a:latin typeface="Cambria Math"/>
                            </a:rPr>
                          </m:ctrlPr>
                        </m:sSubPr>
                        <m:e>
                          <m:r>
                            <a:rPr lang="en-US" i="1" smtClean="0">
                              <a:latin typeface="Cambria Math"/>
                            </a:rPr>
                            <m:t>𝑋</m:t>
                          </m:r>
                        </m:e>
                        <m:sub>
                          <m:r>
                            <a:rPr lang="en-US" i="1" smtClean="0">
                              <a:latin typeface="Cambria Math"/>
                            </a:rPr>
                            <m:t>𝑖</m:t>
                          </m:r>
                        </m:sub>
                      </m:sSub>
                      <m:r>
                        <a:rPr lang="en-US" i="1" smtClean="0">
                          <a:latin typeface="Cambria Math"/>
                        </a:rPr>
                        <m:t>,</m:t>
                      </m:r>
                      <m:sSub>
                        <m:sSubPr>
                          <m:ctrlPr>
                            <a:rPr lang="en-US" i="1" smtClean="0">
                              <a:latin typeface="Cambria Math"/>
                            </a:rPr>
                          </m:ctrlPr>
                        </m:sSubPr>
                        <m:e>
                          <m:r>
                            <a:rPr lang="en-US" i="1" smtClean="0">
                              <a:latin typeface="Cambria Math"/>
                            </a:rPr>
                            <m:t>𝑋</m:t>
                          </m:r>
                        </m:e>
                        <m:sub>
                          <m:r>
                            <a:rPr lang="en-US" i="1" smtClean="0">
                              <a:latin typeface="Cambria Math"/>
                            </a:rPr>
                            <m:t>𝑗</m:t>
                          </m:r>
                        </m:sub>
                      </m:sSub>
                      <m:r>
                        <a:rPr lang="en-US" i="1" smtClean="0">
                          <a:latin typeface="Cambria Math"/>
                        </a:rPr>
                        <m:t>) =</m:t>
                      </m:r>
                      <m:f>
                        <m:fPr>
                          <m:ctrlPr>
                            <a:rPr lang="en-US" i="1" smtClean="0">
                              <a:latin typeface="Cambria Math"/>
                            </a:rPr>
                          </m:ctrlPr>
                        </m:fPr>
                        <m:num>
                          <m:r>
                            <a:rPr lang="en-US" i="1" smtClean="0">
                              <a:latin typeface="Cambria Math"/>
                            </a:rPr>
                            <m:t>𝑛𝑢𝑚𝑏𝑒𝑟</m:t>
                          </m:r>
                          <m:r>
                            <a:rPr lang="en-US" i="1" smtClean="0">
                              <a:latin typeface="Cambria Math"/>
                            </a:rPr>
                            <m:t> </m:t>
                          </m:r>
                          <m:r>
                            <a:rPr lang="en-US" i="1" smtClean="0">
                              <a:latin typeface="Cambria Math"/>
                            </a:rPr>
                            <m:t>𝑜𝑓</m:t>
                          </m:r>
                          <m:r>
                            <a:rPr lang="en-US" i="1" smtClean="0">
                              <a:latin typeface="Cambria Math"/>
                            </a:rPr>
                            <m:t> </m:t>
                          </m:r>
                          <m:r>
                            <a:rPr lang="en-US" i="1" smtClean="0">
                              <a:latin typeface="Cambria Math"/>
                            </a:rPr>
                            <m:t>𝑐𝑎𝑚𝑒𝑟𝑎𝑠</m:t>
                          </m:r>
                          <m:r>
                            <a:rPr lang="en-US" i="1" smtClean="0">
                              <a:latin typeface="Cambria Math"/>
                            </a:rPr>
                            <m:t> </m:t>
                          </m:r>
                          <m:r>
                            <a:rPr lang="en-US" i="1" smtClean="0">
                              <a:latin typeface="Cambria Math"/>
                            </a:rPr>
                            <m:t>𝑡h𝑎𝑡</m:t>
                          </m:r>
                          <m:r>
                            <a:rPr lang="en-US" i="1" smtClean="0">
                              <a:latin typeface="Cambria Math"/>
                            </a:rPr>
                            <m:t> </m:t>
                          </m:r>
                          <m:r>
                            <a:rPr lang="en-US" i="1" smtClean="0">
                              <a:latin typeface="Cambria Math"/>
                            </a:rPr>
                            <m:t>𝑠𝑒𝑒</m:t>
                          </m:r>
                          <m:r>
                            <a:rPr lang="en-US" i="1" smtClean="0">
                              <a:latin typeface="Cambria Math"/>
                            </a:rPr>
                            <m:t> </m:t>
                          </m:r>
                          <m:sSub>
                            <m:sSubPr>
                              <m:ctrlPr>
                                <a:rPr lang="en-US" i="1" smtClean="0">
                                  <a:latin typeface="Cambria Math"/>
                                </a:rPr>
                              </m:ctrlPr>
                            </m:sSubPr>
                            <m:e>
                              <m:r>
                                <a:rPr lang="en-US" i="1" smtClean="0">
                                  <a:latin typeface="Cambria Math"/>
                                </a:rPr>
                                <m:t>𝑋</m:t>
                              </m:r>
                            </m:e>
                            <m:sub>
                              <m:r>
                                <a:rPr lang="en-US" i="1" smtClean="0">
                                  <a:latin typeface="Cambria Math"/>
                                </a:rPr>
                                <m:t>𝑖</m:t>
                              </m:r>
                            </m:sub>
                          </m:sSub>
                          <m:r>
                            <a:rPr lang="en-US" i="1" smtClean="0">
                              <a:latin typeface="Cambria Math"/>
                            </a:rPr>
                            <m:t> </m:t>
                          </m:r>
                          <m:r>
                            <a:rPr lang="en-US" i="1" smtClean="0">
                              <a:latin typeface="Cambria Math"/>
                            </a:rPr>
                            <m:t>𝑎𝑛𝑑</m:t>
                          </m:r>
                          <m:r>
                            <a:rPr lang="en-US" i="1" smtClean="0">
                              <a:latin typeface="Cambria Math"/>
                            </a:rPr>
                            <m:t> </m:t>
                          </m:r>
                          <m:sSub>
                            <m:sSubPr>
                              <m:ctrlPr>
                                <a:rPr lang="en-US" i="1" smtClean="0">
                                  <a:latin typeface="Cambria Math"/>
                                </a:rPr>
                              </m:ctrlPr>
                            </m:sSubPr>
                            <m:e>
                              <m:r>
                                <a:rPr lang="en-US" i="1" smtClean="0">
                                  <a:latin typeface="Cambria Math"/>
                                </a:rPr>
                                <m:t>𝑋</m:t>
                              </m:r>
                            </m:e>
                            <m:sub>
                              <m:r>
                                <a:rPr lang="en-US" i="1" smtClean="0">
                                  <a:latin typeface="Cambria Math"/>
                                </a:rPr>
                                <m:t>𝑗</m:t>
                              </m:r>
                            </m:sub>
                          </m:sSub>
                        </m:num>
                        <m:den>
                          <m:r>
                            <a:rPr lang="en-US" b="0" i="1" smtClean="0">
                              <a:latin typeface="Cambria Math"/>
                            </a:rPr>
                            <m:t>𝑚</m:t>
                          </m:r>
                        </m:den>
                      </m:f>
                    </m:oMath>
                  </m:oMathPara>
                </a14:m>
                <a:endParaRPr dirty="0"/>
              </a:p>
            </p:txBody>
          </p:sp>
        </mc:Choice>
        <mc:Fallback xmlns="">
          <p:sp>
            <p:nvSpPr>
              <p:cNvPr id="4" name="TextBox 3"/>
              <p:cNvSpPr txBox="1">
                <a:spLocks noRot="1" noChangeAspect="1" noMove="1" noResize="1" noEditPoints="1" noAdjustHandles="1" noChangeArrowheads="1" noChangeShapeType="1" noTextEdit="1"/>
              </p:cNvSpPr>
              <p:nvPr/>
            </p:nvSpPr>
            <p:spPr>
              <a:xfrm>
                <a:off x="1447800" y="1828800"/>
                <a:ext cx="6042844" cy="626838"/>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348556" y="3775065"/>
                <a:ext cx="6042844" cy="6445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𝑝</m:t>
                      </m:r>
                      <m:d>
                        <m:dPr>
                          <m:ctrlPr>
                            <a:rPr lang="en-US" i="1" smtClean="0">
                              <a:latin typeface="Cambria Math"/>
                            </a:rPr>
                          </m:ctrlPr>
                        </m:dPr>
                        <m:e>
                          <m:sSub>
                            <m:sSubPr>
                              <m:ctrlPr>
                                <a:rPr lang="en-US" i="1" smtClean="0">
                                  <a:latin typeface="Cambria Math"/>
                                </a:rPr>
                              </m:ctrlPr>
                            </m:sSubPr>
                            <m:e>
                              <m:r>
                                <a:rPr lang="en-US" b="0" i="1" smtClean="0">
                                  <a:latin typeface="Cambria Math"/>
                                </a:rPr>
                                <m:t>𝐶</m:t>
                              </m:r>
                            </m:e>
                            <m:sub>
                              <m:r>
                                <a:rPr lang="en-US" i="1" smtClean="0">
                                  <a:latin typeface="Cambria Math"/>
                                </a:rPr>
                                <m:t>𝑖</m:t>
                              </m:r>
                            </m:sub>
                          </m:sSub>
                          <m:r>
                            <a:rPr lang="en-US" i="1" smtClean="0">
                              <a:latin typeface="Cambria Math"/>
                            </a:rPr>
                            <m:t>,</m:t>
                          </m:r>
                          <m:sSub>
                            <m:sSubPr>
                              <m:ctrlPr>
                                <a:rPr lang="en-US" i="1" smtClean="0">
                                  <a:latin typeface="Cambria Math"/>
                                </a:rPr>
                              </m:ctrlPr>
                            </m:sSubPr>
                            <m:e>
                              <m:r>
                                <a:rPr lang="en-US" b="0" i="1" smtClean="0">
                                  <a:latin typeface="Cambria Math"/>
                                </a:rPr>
                                <m:t>𝐶</m:t>
                              </m:r>
                            </m:e>
                            <m:sub>
                              <m:r>
                                <a:rPr lang="en-US" i="1" smtClean="0">
                                  <a:latin typeface="Cambria Math"/>
                                </a:rPr>
                                <m:t>𝑗</m:t>
                              </m:r>
                            </m:sub>
                          </m:sSub>
                        </m:e>
                      </m:d>
                      <m:r>
                        <a:rPr lang="en-US" i="1" smtClean="0">
                          <a:latin typeface="Cambria Math"/>
                        </a:rPr>
                        <m:t>=</m:t>
                      </m:r>
                      <m:r>
                        <a:rPr lang="en-US" b="0" i="1" smtClean="0">
                          <a:latin typeface="Cambria Math"/>
                        </a:rPr>
                        <m:t>  </m:t>
                      </m:r>
                      <m:f>
                        <m:fPr>
                          <m:ctrlPr>
                            <a:rPr lang="en-US" i="1" smtClean="0">
                              <a:latin typeface="Cambria Math"/>
                            </a:rPr>
                          </m:ctrlPr>
                        </m:fPr>
                        <m:num>
                          <m:r>
                            <a:rPr lang="en-US" i="1" smtClean="0">
                              <a:latin typeface="Cambria Math"/>
                            </a:rPr>
                            <m:t>𝑛𝑢𝑚𝑏𝑒𝑟</m:t>
                          </m:r>
                          <m:r>
                            <a:rPr lang="en-US" i="1" smtClean="0">
                              <a:latin typeface="Cambria Math"/>
                            </a:rPr>
                            <m:t> </m:t>
                          </m:r>
                          <m:r>
                            <a:rPr lang="en-US" i="1" smtClean="0">
                              <a:latin typeface="Cambria Math"/>
                            </a:rPr>
                            <m:t>𝑜𝑓</m:t>
                          </m:r>
                          <m:r>
                            <a:rPr lang="en-US" i="1" smtClean="0">
                              <a:latin typeface="Cambria Math"/>
                            </a:rPr>
                            <m:t> </m:t>
                          </m:r>
                          <m:r>
                            <a:rPr lang="en-US" b="0" i="1" smtClean="0">
                              <a:latin typeface="Cambria Math"/>
                            </a:rPr>
                            <m:t>𝑝𝑜𝑖𝑛𝑡𝑠</m:t>
                          </m:r>
                          <m:r>
                            <a:rPr lang="en-US" i="1" smtClean="0">
                              <a:latin typeface="Cambria Math"/>
                            </a:rPr>
                            <m:t> </m:t>
                          </m:r>
                          <m:r>
                            <a:rPr lang="en-US" i="1" smtClean="0">
                              <a:latin typeface="Cambria Math"/>
                            </a:rPr>
                            <m:t>𝑠𝑒𝑒𝑛</m:t>
                          </m:r>
                          <m:r>
                            <a:rPr lang="en-US" b="0" i="1" smtClean="0">
                              <a:latin typeface="Cambria Math"/>
                            </a:rPr>
                            <m:t> </m:t>
                          </m:r>
                          <m:r>
                            <a:rPr lang="en-US" b="0" i="1" smtClean="0">
                              <a:latin typeface="Cambria Math"/>
                            </a:rPr>
                            <m:t>𝑖𝑛</m:t>
                          </m:r>
                          <m:r>
                            <a:rPr lang="en-US" b="0" i="1" smtClean="0">
                              <a:latin typeface="Cambria Math"/>
                            </a:rPr>
                            <m:t>  </m:t>
                          </m:r>
                          <m:sSub>
                            <m:sSubPr>
                              <m:ctrlPr>
                                <a:rPr lang="en-US" i="1" smtClean="0">
                                  <a:latin typeface="Cambria Math"/>
                                </a:rPr>
                              </m:ctrlPr>
                            </m:sSubPr>
                            <m:e>
                              <m:r>
                                <a:rPr lang="en-US" b="0" i="1" smtClean="0">
                                  <a:latin typeface="Cambria Math"/>
                                </a:rPr>
                                <m:t>𝐶</m:t>
                              </m:r>
                            </m:e>
                            <m:sub>
                              <m:r>
                                <a:rPr lang="en-US" i="1" smtClean="0">
                                  <a:latin typeface="Cambria Math"/>
                                </a:rPr>
                                <m:t>𝑖</m:t>
                              </m:r>
                            </m:sub>
                          </m:sSub>
                          <m:r>
                            <a:rPr lang="en-US" i="1" smtClean="0">
                              <a:latin typeface="Cambria Math"/>
                            </a:rPr>
                            <m:t> </m:t>
                          </m:r>
                          <m:r>
                            <a:rPr lang="en-US" i="1" smtClean="0">
                              <a:latin typeface="Cambria Math"/>
                            </a:rPr>
                            <m:t>𝑎𝑛𝑑</m:t>
                          </m:r>
                          <m:r>
                            <a:rPr lang="en-US" i="1" smtClean="0">
                              <a:latin typeface="Cambria Math"/>
                            </a:rPr>
                            <m:t> </m:t>
                          </m:r>
                          <m:sSub>
                            <m:sSubPr>
                              <m:ctrlPr>
                                <a:rPr lang="en-US" i="1" smtClean="0">
                                  <a:latin typeface="Cambria Math"/>
                                </a:rPr>
                              </m:ctrlPr>
                            </m:sSubPr>
                            <m:e>
                              <m:r>
                                <a:rPr lang="en-US" b="0" i="1" smtClean="0">
                                  <a:latin typeface="Cambria Math"/>
                                </a:rPr>
                                <m:t>𝐶</m:t>
                              </m:r>
                            </m:e>
                            <m:sub>
                              <m:r>
                                <a:rPr lang="en-US" i="1" smtClean="0">
                                  <a:latin typeface="Cambria Math"/>
                                </a:rPr>
                                <m:t>𝑗</m:t>
                              </m:r>
                            </m:sub>
                          </m:sSub>
                        </m:num>
                        <m:den>
                          <m:r>
                            <a:rPr lang="en-US" b="0" i="1" smtClean="0">
                              <a:latin typeface="Cambria Math"/>
                            </a:rPr>
                            <m:t>𝑛</m:t>
                          </m:r>
                        </m:den>
                      </m:f>
                    </m:oMath>
                  </m:oMathPara>
                </a14:m>
                <a:endParaRPr dirty="0"/>
              </a:p>
            </p:txBody>
          </p:sp>
        </mc:Choice>
        <mc:Fallback xmlns="">
          <p:sp>
            <p:nvSpPr>
              <p:cNvPr id="5" name="TextBox 4"/>
              <p:cNvSpPr txBox="1">
                <a:spLocks noRot="1" noChangeAspect="1" noMove="1" noResize="1" noEditPoints="1" noAdjustHandles="1" noChangeArrowheads="1" noChangeShapeType="1" noTextEdit="1"/>
              </p:cNvSpPr>
              <p:nvPr/>
            </p:nvSpPr>
            <p:spPr>
              <a:xfrm>
                <a:off x="1348556" y="3775065"/>
                <a:ext cx="6042844" cy="644535"/>
              </a:xfrm>
              <a:prstGeom prst="rect">
                <a:avLst/>
              </a:prstGeom>
              <a:blipFill rotWithShape="1">
                <a:blip r:embed="rId4"/>
                <a:stretch>
                  <a:fillRect/>
                </a:stretch>
              </a:blipFill>
            </p:spPr>
            <p:txBody>
              <a:bodyPr/>
              <a:lstStyle/>
              <a:p>
                <a:r>
                  <a:rPr lang="en-US">
                    <a:noFill/>
                  </a:rPr>
                  <a:t> </a:t>
                </a:r>
              </a:p>
            </p:txBody>
          </p:sp>
        </mc:Fallback>
      </mc:AlternateContent>
      <p:sp>
        <p:nvSpPr>
          <p:cNvPr id="6" name="TextBox 5"/>
          <p:cNvSpPr txBox="1"/>
          <p:nvPr/>
        </p:nvSpPr>
        <p:spPr>
          <a:xfrm>
            <a:off x="609600" y="2819400"/>
            <a:ext cx="7543800" cy="646331"/>
          </a:xfrm>
          <a:prstGeom prst="rect">
            <a:avLst/>
          </a:prstGeom>
          <a:noFill/>
        </p:spPr>
        <p:txBody>
          <a:bodyPr wrap="square" rtlCol="0">
            <a:spAutoFit/>
          </a:bodyPr>
          <a:lstStyle/>
          <a:p>
            <a:r>
              <a:rPr lang="en-US" dirty="0" smtClean="0"/>
              <a:t>The joint visibility probability of two points is defined as the fraction of cameras in which both are visible.</a:t>
            </a:r>
            <a:endParaRPr lang="en-US" dirty="0"/>
          </a:p>
        </p:txBody>
      </p:sp>
      <p:sp>
        <p:nvSpPr>
          <p:cNvPr id="7" name="TextBox 6"/>
          <p:cNvSpPr txBox="1"/>
          <p:nvPr/>
        </p:nvSpPr>
        <p:spPr>
          <a:xfrm>
            <a:off x="609600" y="4648200"/>
            <a:ext cx="7543800" cy="646331"/>
          </a:xfrm>
          <a:prstGeom prst="rect">
            <a:avLst/>
          </a:prstGeom>
          <a:noFill/>
        </p:spPr>
        <p:txBody>
          <a:bodyPr wrap="square" rtlCol="0">
            <a:spAutoFit/>
          </a:bodyPr>
          <a:lstStyle/>
          <a:p>
            <a:r>
              <a:rPr lang="en-US" dirty="0" smtClean="0"/>
              <a:t>The joint visibility probability of two cameras is defined as the fraction of points visible in  both. </a:t>
            </a:r>
            <a:endParaRPr lang="en-US" dirty="0"/>
          </a:p>
        </p:txBody>
      </p:sp>
    </p:spTree>
    <p:extLst>
      <p:ext uri="{BB962C8B-B14F-4D97-AF65-F5344CB8AC3E}">
        <p14:creationId xmlns:p14="http://schemas.microsoft.com/office/powerpoint/2010/main" val="32651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Dependence of a Point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Conditional probability of a point </a:t>
                </a:r>
                <a14:m>
                  <m:oMath xmlns:m="http://schemas.openxmlformats.org/officeDocument/2006/math">
                    <m:sSub>
                      <m:sSubPr>
                        <m:ctrlPr>
                          <a:rPr lang="en-US" b="0" i="1" smtClean="0">
                            <a:latin typeface="Cambria Math"/>
                          </a:rPr>
                        </m:ctrlPr>
                      </m:sSubPr>
                      <m:e>
                        <m:r>
                          <a:rPr lang="en-US" b="0" i="1" smtClean="0">
                            <a:latin typeface="Cambria Math"/>
                          </a:rPr>
                          <m:t>𝑋</m:t>
                        </m:r>
                      </m:e>
                      <m:sub>
                        <m:r>
                          <a:rPr lang="en-US" b="0" i="1" smtClean="0">
                            <a:latin typeface="Cambria Math"/>
                          </a:rPr>
                          <m:t>𝑖</m:t>
                        </m:r>
                      </m:sub>
                    </m:sSub>
                  </m:oMath>
                </a14:m>
                <a:r>
                  <a:rPr lang="en-US" dirty="0" smtClean="0"/>
                  <a:t> on </a:t>
                </a:r>
                <a14:m>
                  <m:oMath xmlns:m="http://schemas.openxmlformats.org/officeDocument/2006/math">
                    <m:sSub>
                      <m:sSubPr>
                        <m:ctrlPr>
                          <a:rPr lang="en-US" b="0" i="1" smtClean="0">
                            <a:latin typeface="Cambria Math"/>
                          </a:rPr>
                        </m:ctrlPr>
                      </m:sSubPr>
                      <m:e>
                        <m:r>
                          <a:rPr lang="en-US" b="0" i="1" smtClean="0">
                            <a:latin typeface="Cambria Math"/>
                          </a:rPr>
                          <m:t>𝑋</m:t>
                        </m:r>
                      </m:e>
                      <m:sub>
                        <m:r>
                          <a:rPr lang="en-US" b="0" i="1" smtClean="0">
                            <a:latin typeface="Cambria Math"/>
                          </a:rPr>
                          <m:t>𝑗</m:t>
                        </m:r>
                      </m:sub>
                    </m:sSub>
                  </m:oMath>
                </a14:m>
                <a:r>
                  <a:rPr lang="en-US" dirty="0" smtClean="0"/>
                  <a:t> is the fraction </a:t>
                </a:r>
                <a14:m>
                  <m:oMath xmlns:m="http://schemas.openxmlformats.org/officeDocument/2006/math">
                    <m:r>
                      <a:rPr lang="en-US" b="0" i="1" smtClean="0">
                        <a:latin typeface="Cambria Math"/>
                      </a:rPr>
                      <m:t>𝑑</m:t>
                    </m:r>
                    <m:d>
                      <m:dPr>
                        <m:ctrlPr>
                          <a:rPr lang="en-US" b="0" i="1" smtClean="0">
                            <a:latin typeface="Cambria Math"/>
                          </a:rPr>
                        </m:ctrlPr>
                      </m:dPr>
                      <m:e>
                        <m:sSub>
                          <m:sSubPr>
                            <m:ctrlPr>
                              <a:rPr lang="en-US" b="0" i="1" smtClean="0">
                                <a:latin typeface="Cambria Math"/>
                              </a:rPr>
                            </m:ctrlPr>
                          </m:sSubPr>
                          <m:e>
                            <m:r>
                              <a:rPr lang="en-US" b="0" i="1" smtClean="0">
                                <a:latin typeface="Cambria Math"/>
                              </a:rPr>
                              <m:t>𝑋</m:t>
                            </m:r>
                          </m:e>
                          <m:sub>
                            <m:r>
                              <a:rPr lang="en-US" b="0" i="1" smtClean="0">
                                <a:latin typeface="Cambria Math"/>
                              </a:rPr>
                              <m:t>𝑖</m:t>
                            </m:r>
                          </m:sub>
                        </m:sSub>
                      </m:e>
                    </m:d>
                  </m:oMath>
                </a14:m>
                <a:r>
                  <a:rPr lang="en-US" dirty="0" smtClean="0"/>
                  <a:t> of cameras that see </a:t>
                </a:r>
                <a14:m>
                  <m:oMath xmlns:m="http://schemas.openxmlformats.org/officeDocument/2006/math">
                    <m:sSub>
                      <m:sSubPr>
                        <m:ctrlPr>
                          <a:rPr lang="en-US" b="0" i="1" smtClean="0">
                            <a:latin typeface="Cambria Math"/>
                          </a:rPr>
                        </m:ctrlPr>
                      </m:sSubPr>
                      <m:e>
                        <m:r>
                          <a:rPr lang="en-US" b="0" i="1" smtClean="0">
                            <a:latin typeface="Cambria Math"/>
                          </a:rPr>
                          <m:t>𝑋</m:t>
                        </m:r>
                      </m:e>
                      <m:sub>
                        <m:r>
                          <a:rPr lang="en-US" b="0" i="1" smtClean="0">
                            <a:latin typeface="Cambria Math"/>
                          </a:rPr>
                          <m:t>𝑖</m:t>
                        </m:r>
                      </m:sub>
                    </m:sSub>
                  </m:oMath>
                </a14:m>
                <a:r>
                  <a:rPr lang="en-US" dirty="0" smtClean="0"/>
                  <a:t>, in which point </a:t>
                </a:r>
                <a14:m>
                  <m:oMath xmlns:m="http://schemas.openxmlformats.org/officeDocument/2006/math">
                    <m:sSub>
                      <m:sSubPr>
                        <m:ctrlPr>
                          <a:rPr lang="en-US" b="0" i="1" smtClean="0">
                            <a:latin typeface="Cambria Math"/>
                          </a:rPr>
                        </m:ctrlPr>
                      </m:sSubPr>
                      <m:e>
                        <m:r>
                          <a:rPr lang="en-US" b="0" i="1" smtClean="0">
                            <a:latin typeface="Cambria Math"/>
                          </a:rPr>
                          <m:t>𝑋</m:t>
                        </m:r>
                      </m:e>
                      <m:sub>
                        <m:r>
                          <a:rPr lang="en-US" b="0" i="1" smtClean="0">
                            <a:latin typeface="Cambria Math"/>
                          </a:rPr>
                          <m:t>𝑗</m:t>
                        </m:r>
                      </m:sub>
                    </m:sSub>
                  </m:oMath>
                </a14:m>
                <a:r>
                  <a:rPr lang="en-US" dirty="0" smtClean="0"/>
                  <a:t> is visible</a:t>
                </a:r>
              </a:p>
              <a:p>
                <a:pPr marL="114300" indent="0">
                  <a:buNone/>
                </a:pPr>
                <a:endParaRPr lang="en-US" dirty="0"/>
              </a:p>
              <a:p>
                <a:pPr marL="114300" indent="0">
                  <a:buNone/>
                </a:pPr>
                <a14:m>
                  <m:oMath xmlns:m="http://schemas.openxmlformats.org/officeDocument/2006/math">
                    <m:r>
                      <a:rPr lang="en-US" i="1">
                        <a:latin typeface="Cambria Math"/>
                      </a:rPr>
                      <m:t>𝑝</m:t>
                    </m:r>
                    <m:d>
                      <m:dPr>
                        <m:endChr m:val="|"/>
                        <m:ctrlPr>
                          <a:rPr lang="en-US" i="1">
                            <a:latin typeface="Cambria Math"/>
                          </a:rPr>
                        </m:ctrlPr>
                      </m:dPr>
                      <m:e>
                        <m:sSub>
                          <m:sSubPr>
                            <m:ctrlPr>
                              <a:rPr lang="en-US" i="1">
                                <a:latin typeface="Cambria Math"/>
                              </a:rPr>
                            </m:ctrlPr>
                          </m:sSubPr>
                          <m:e>
                            <m:r>
                              <a:rPr lang="en-US" i="1">
                                <a:latin typeface="Cambria Math"/>
                              </a:rPr>
                              <m:t>𝑋</m:t>
                            </m:r>
                          </m:e>
                          <m:sub>
                            <m:r>
                              <a:rPr lang="en-US" i="1">
                                <a:latin typeface="Cambria Math"/>
                              </a:rPr>
                              <m:t>𝑗</m:t>
                            </m:r>
                          </m:sub>
                        </m:sSub>
                        <m:r>
                          <a:rPr lang="en-US" i="1">
                            <a:latin typeface="Cambria Math"/>
                          </a:rPr>
                          <m:t> </m:t>
                        </m:r>
                      </m:e>
                    </m:d>
                    <m:sSub>
                      <m:sSubPr>
                        <m:ctrlPr>
                          <a:rPr lang="en-US" i="1">
                            <a:latin typeface="Cambria Math"/>
                          </a:rPr>
                        </m:ctrlPr>
                      </m:sSubPr>
                      <m:e>
                        <m:r>
                          <a:rPr lang="en-US" i="1">
                            <a:latin typeface="Cambria Math"/>
                          </a:rPr>
                          <m:t>𝑋</m:t>
                        </m:r>
                      </m:e>
                      <m:sub>
                        <m:r>
                          <a:rPr lang="en-US" i="1">
                            <a:latin typeface="Cambria Math"/>
                          </a:rPr>
                          <m:t>𝑖</m:t>
                        </m:r>
                      </m:sub>
                    </m:sSub>
                    <m:r>
                      <a:rPr lang="en-US" i="1">
                        <a:latin typeface="Cambria Math"/>
                      </a:rPr>
                      <m:t>)</m:t>
                    </m:r>
                    <m:r>
                      <a:rPr lang="en-US" b="0" i="1" smtClean="0">
                        <a:latin typeface="Cambria Math"/>
                      </a:rPr>
                      <m:t>=  </m:t>
                    </m:r>
                    <m:f>
                      <m:fPr>
                        <m:ctrlPr>
                          <a:rPr lang="en-US" b="0" i="1" smtClean="0">
                            <a:latin typeface="Cambria Math"/>
                          </a:rPr>
                        </m:ctrlPr>
                      </m:fPr>
                      <m:num>
                        <m:r>
                          <a:rPr lang="en-US" b="0" i="1" smtClean="0">
                            <a:latin typeface="Cambria Math"/>
                          </a:rPr>
                          <m:t>𝑝</m:t>
                        </m:r>
                        <m:r>
                          <a:rPr lang="en-US" b="0" i="1" smtClean="0">
                            <a:latin typeface="Cambria Math"/>
                          </a:rPr>
                          <m:t>(</m:t>
                        </m:r>
                        <m:sSub>
                          <m:sSubPr>
                            <m:ctrlPr>
                              <a:rPr lang="en-US" b="0" i="1" smtClean="0">
                                <a:latin typeface="Cambria Math"/>
                              </a:rPr>
                            </m:ctrlPr>
                          </m:sSubPr>
                          <m:e>
                            <m:r>
                              <a:rPr lang="en-US" b="0" i="1" smtClean="0">
                                <a:latin typeface="Cambria Math"/>
                              </a:rPr>
                              <m:t>𝑋</m:t>
                            </m:r>
                          </m:e>
                          <m:sub>
                            <m:r>
                              <a:rPr lang="en-US" b="0" i="1" smtClean="0">
                                <a:latin typeface="Cambria Math"/>
                              </a:rPr>
                              <m:t>𝑗</m:t>
                            </m:r>
                          </m:sub>
                        </m:sSub>
                        <m:r>
                          <a:rPr lang="en-US" b="0" i="1" smtClean="0">
                            <a:latin typeface="Cambria Math"/>
                          </a:rPr>
                          <m:t>, </m:t>
                        </m:r>
                        <m:sSub>
                          <m:sSubPr>
                            <m:ctrlPr>
                              <a:rPr lang="en-US" b="0" i="1" smtClean="0">
                                <a:latin typeface="Cambria Math"/>
                              </a:rPr>
                            </m:ctrlPr>
                          </m:sSubPr>
                          <m:e>
                            <m:r>
                              <a:rPr lang="en-US" b="0" i="1" smtClean="0">
                                <a:latin typeface="Cambria Math"/>
                              </a:rPr>
                              <m:t>𝑋</m:t>
                            </m:r>
                          </m:e>
                          <m:sub>
                            <m:r>
                              <a:rPr lang="en-US" b="0" i="1" smtClean="0">
                                <a:latin typeface="Cambria Math"/>
                              </a:rPr>
                              <m:t>𝑖</m:t>
                            </m:r>
                          </m:sub>
                        </m:sSub>
                        <m:r>
                          <a:rPr lang="en-US" b="0" i="1" smtClean="0">
                            <a:latin typeface="Cambria Math"/>
                          </a:rPr>
                          <m:t>)</m:t>
                        </m:r>
                      </m:num>
                      <m:den>
                        <m:r>
                          <a:rPr lang="en-US" b="0" i="1" smtClean="0">
                            <a:latin typeface="Cambria Math"/>
                          </a:rPr>
                          <m:t>𝑝</m:t>
                        </m:r>
                        <m:d>
                          <m:dPr>
                            <m:ctrlPr>
                              <a:rPr lang="en-US" b="0" i="1" smtClean="0">
                                <a:latin typeface="Cambria Math"/>
                              </a:rPr>
                            </m:ctrlPr>
                          </m:dPr>
                          <m:e>
                            <m:sSub>
                              <m:sSubPr>
                                <m:ctrlPr>
                                  <a:rPr lang="en-US" b="0" i="1" smtClean="0">
                                    <a:latin typeface="Cambria Math"/>
                                  </a:rPr>
                                </m:ctrlPr>
                              </m:sSubPr>
                              <m:e>
                                <m:r>
                                  <a:rPr lang="en-US" b="0" i="1" smtClean="0">
                                    <a:latin typeface="Cambria Math"/>
                                  </a:rPr>
                                  <m:t>𝑋</m:t>
                                </m:r>
                              </m:e>
                              <m:sub>
                                <m:r>
                                  <a:rPr lang="en-US" b="0" i="1" smtClean="0">
                                    <a:latin typeface="Cambria Math"/>
                                  </a:rPr>
                                  <m:t>𝑖</m:t>
                                </m:r>
                              </m:sub>
                            </m:sSub>
                          </m:e>
                        </m:d>
                      </m:den>
                    </m:f>
                    <m:r>
                      <a:rPr lang="en-US" b="0" i="1" smtClean="0">
                        <a:latin typeface="Cambria Math"/>
                      </a:rPr>
                      <m:t>= </m:t>
                    </m:r>
                    <m:f>
                      <m:fPr>
                        <m:ctrlPr>
                          <a:rPr lang="en-US" b="0" i="1" smtClean="0">
                            <a:latin typeface="Cambria Math"/>
                          </a:rPr>
                        </m:ctrlPr>
                      </m:fPr>
                      <m:num>
                        <m:r>
                          <a:rPr lang="en-US" b="0" i="1" smtClean="0">
                            <a:latin typeface="Cambria Math"/>
                          </a:rPr>
                          <m:t>𝑛𝑢𝑚𝑏𝑒𝑟</m:t>
                        </m:r>
                        <m:r>
                          <a:rPr lang="en-US" b="0" i="1" smtClean="0">
                            <a:latin typeface="Cambria Math"/>
                          </a:rPr>
                          <m:t> </m:t>
                        </m:r>
                        <m:r>
                          <a:rPr lang="en-US" b="0" i="1" smtClean="0">
                            <a:latin typeface="Cambria Math"/>
                          </a:rPr>
                          <m:t>𝑜𝑓</m:t>
                        </m:r>
                        <m:r>
                          <a:rPr lang="en-US" b="0" i="1" smtClean="0">
                            <a:latin typeface="Cambria Math"/>
                          </a:rPr>
                          <m:t> </m:t>
                        </m:r>
                        <m:r>
                          <a:rPr lang="en-US" b="0" i="1" smtClean="0">
                            <a:latin typeface="Cambria Math"/>
                          </a:rPr>
                          <m:t>𝑐𝑎𝑚𝑒𝑟𝑎𝑠</m:t>
                        </m:r>
                        <m:r>
                          <a:rPr lang="en-US" b="0" i="1" smtClean="0">
                            <a:latin typeface="Cambria Math"/>
                          </a:rPr>
                          <m:t> </m:t>
                        </m:r>
                        <m:r>
                          <a:rPr lang="en-US" b="0" i="1" smtClean="0">
                            <a:latin typeface="Cambria Math"/>
                          </a:rPr>
                          <m:t>𝑡h𝑎𝑡</m:t>
                        </m:r>
                        <m:r>
                          <a:rPr lang="en-US" b="0" i="1" smtClean="0">
                            <a:latin typeface="Cambria Math"/>
                          </a:rPr>
                          <m:t> </m:t>
                        </m:r>
                        <m:r>
                          <a:rPr lang="en-US" b="0" i="1" smtClean="0">
                            <a:latin typeface="Cambria Math"/>
                          </a:rPr>
                          <m:t>𝑠𝑒𝑒</m:t>
                        </m:r>
                        <m:r>
                          <a:rPr lang="en-US" b="0" i="1" smtClean="0">
                            <a:latin typeface="Cambria Math"/>
                          </a:rPr>
                          <m:t> </m:t>
                        </m:r>
                        <m:sSub>
                          <m:sSubPr>
                            <m:ctrlPr>
                              <a:rPr lang="en-US" b="0" i="1" smtClean="0">
                                <a:latin typeface="Cambria Math"/>
                              </a:rPr>
                            </m:ctrlPr>
                          </m:sSubPr>
                          <m:e>
                            <m:r>
                              <a:rPr lang="en-US" b="0" i="1" smtClean="0">
                                <a:latin typeface="Cambria Math"/>
                              </a:rPr>
                              <m:t>𝑋</m:t>
                            </m:r>
                          </m:e>
                          <m:sub>
                            <m:r>
                              <a:rPr lang="en-US" b="0" i="1" smtClean="0">
                                <a:latin typeface="Cambria Math"/>
                              </a:rPr>
                              <m:t>𝑖</m:t>
                            </m:r>
                          </m:sub>
                        </m:sSub>
                        <m:r>
                          <a:rPr lang="en-US" b="0" i="1" smtClean="0">
                            <a:latin typeface="Cambria Math"/>
                          </a:rPr>
                          <m:t>𝑎𝑛𝑑</m:t>
                        </m:r>
                        <m:r>
                          <a:rPr lang="en-US" b="0" i="1" smtClean="0">
                            <a:latin typeface="Cambria Math"/>
                          </a:rPr>
                          <m:t> </m:t>
                        </m:r>
                        <m:sSub>
                          <m:sSubPr>
                            <m:ctrlPr>
                              <a:rPr lang="en-US" b="0" i="1" smtClean="0">
                                <a:latin typeface="Cambria Math"/>
                              </a:rPr>
                            </m:ctrlPr>
                          </m:sSubPr>
                          <m:e>
                            <m:r>
                              <a:rPr lang="en-US" b="0" i="1" smtClean="0">
                                <a:latin typeface="Cambria Math"/>
                              </a:rPr>
                              <m:t>𝑋</m:t>
                            </m:r>
                          </m:e>
                          <m:sub>
                            <m:r>
                              <a:rPr lang="en-US" b="0" i="1" smtClean="0">
                                <a:latin typeface="Cambria Math"/>
                              </a:rPr>
                              <m:t>𝑗</m:t>
                            </m:r>
                          </m:sub>
                        </m:sSub>
                      </m:num>
                      <m:den>
                        <m:r>
                          <a:rPr lang="en-US" b="0" i="1" smtClean="0">
                            <a:latin typeface="Cambria Math"/>
                          </a:rPr>
                          <m:t>𝑛𝑢𝑚𝑏𝑒𝑟</m:t>
                        </m:r>
                        <m:r>
                          <a:rPr lang="en-US" b="0" i="1" smtClean="0">
                            <a:latin typeface="Cambria Math"/>
                          </a:rPr>
                          <m:t> </m:t>
                        </m:r>
                        <m:r>
                          <a:rPr lang="en-US" b="0" i="1" smtClean="0">
                            <a:latin typeface="Cambria Math"/>
                          </a:rPr>
                          <m:t>𝑜𝑓</m:t>
                        </m:r>
                        <m:r>
                          <a:rPr lang="en-US" b="0" i="1" smtClean="0">
                            <a:latin typeface="Cambria Math"/>
                          </a:rPr>
                          <m:t> </m:t>
                        </m:r>
                        <m:r>
                          <a:rPr lang="en-US" b="0" i="1" smtClean="0">
                            <a:latin typeface="Cambria Math"/>
                          </a:rPr>
                          <m:t>𝑐𝑎𝑚𝑒𝑟𝑎𝑠</m:t>
                        </m:r>
                        <m:r>
                          <a:rPr lang="en-US" b="0" i="1" smtClean="0">
                            <a:latin typeface="Cambria Math"/>
                          </a:rPr>
                          <m:t> </m:t>
                        </m:r>
                        <m:r>
                          <a:rPr lang="en-US" b="0" i="1" smtClean="0">
                            <a:latin typeface="Cambria Math"/>
                          </a:rPr>
                          <m:t>𝑡h𝑎𝑡</m:t>
                        </m:r>
                        <m:r>
                          <a:rPr lang="en-US" b="0" i="1" smtClean="0">
                            <a:latin typeface="Cambria Math"/>
                          </a:rPr>
                          <m:t> </m:t>
                        </m:r>
                        <m:r>
                          <a:rPr lang="en-US" b="0" i="1" smtClean="0">
                            <a:latin typeface="Cambria Math"/>
                          </a:rPr>
                          <m:t>𝑠𝑒𝑒</m:t>
                        </m:r>
                        <m:r>
                          <a:rPr lang="en-US" b="0" i="1" smtClean="0">
                            <a:latin typeface="Cambria Math"/>
                          </a:rPr>
                          <m:t> </m:t>
                        </m:r>
                        <m:sSub>
                          <m:sSubPr>
                            <m:ctrlPr>
                              <a:rPr lang="en-US" b="0" i="1" smtClean="0">
                                <a:latin typeface="Cambria Math"/>
                              </a:rPr>
                            </m:ctrlPr>
                          </m:sSubPr>
                          <m:e>
                            <m:r>
                              <a:rPr lang="en-US" b="0" i="1" smtClean="0">
                                <a:latin typeface="Cambria Math"/>
                              </a:rPr>
                              <m:t>𝑋</m:t>
                            </m:r>
                          </m:e>
                          <m:sub>
                            <m:r>
                              <a:rPr lang="en-US" b="0" i="1" smtClean="0">
                                <a:latin typeface="Cambria Math"/>
                              </a:rPr>
                              <m:t>𝑖</m:t>
                            </m:r>
                          </m:sub>
                        </m:sSub>
                      </m:den>
                    </m:f>
                  </m:oMath>
                </a14:m>
                <a:r>
                  <a:rPr lang="en-US" dirty="0" smtClean="0"/>
                  <a:t> </a:t>
                </a:r>
              </a:p>
              <a:p>
                <a:pPr marL="114300" indent="0">
                  <a:buNone/>
                </a:pPr>
                <a:endParaRPr lang="en-US" dirty="0" smtClean="0"/>
              </a:p>
              <a:p>
                <a:r>
                  <a:rPr lang="en-US" dirty="0" smtClean="0"/>
                  <a:t>Dependence of a point </a:t>
                </a:r>
                <a14:m>
                  <m:oMath xmlns:m="http://schemas.openxmlformats.org/officeDocument/2006/math">
                    <m:sSub>
                      <m:sSubPr>
                        <m:ctrlPr>
                          <a:rPr lang="en-US" b="0" i="1" smtClean="0">
                            <a:latin typeface="Cambria Math"/>
                          </a:rPr>
                        </m:ctrlPr>
                      </m:sSubPr>
                      <m:e>
                        <m:r>
                          <a:rPr lang="en-US" b="0" i="1" smtClean="0">
                            <a:latin typeface="Cambria Math"/>
                          </a:rPr>
                          <m:t>𝑋</m:t>
                        </m:r>
                      </m:e>
                      <m:sub>
                        <m:r>
                          <a:rPr lang="en-US" b="0" i="1" smtClean="0">
                            <a:latin typeface="Cambria Math"/>
                          </a:rPr>
                          <m:t>𝑗</m:t>
                        </m:r>
                      </m:sub>
                    </m:sSub>
                  </m:oMath>
                </a14:m>
                <a:r>
                  <a:rPr lang="en-US" dirty="0" smtClean="0"/>
                  <a:t> with respect to the set of points S</a:t>
                </a:r>
              </a:p>
              <a:p>
                <a:endParaRPr lang="en-US" dirty="0" smtClean="0"/>
              </a:p>
              <a:p>
                <a:pPr marL="114300" indent="0">
                  <a:buNone/>
                </a:pPr>
                <a14:m>
                  <m:oMathPara xmlns:m="http://schemas.openxmlformats.org/officeDocument/2006/math">
                    <m:oMathParaPr>
                      <m:jc m:val="centerGroup"/>
                    </m:oMathParaPr>
                    <m:oMath xmlns:m="http://schemas.openxmlformats.org/officeDocument/2006/math">
                      <m:r>
                        <a:rPr lang="en-US" i="1">
                          <a:latin typeface="Cambria Math"/>
                        </a:rPr>
                        <m:t>𝑝</m:t>
                      </m:r>
                      <m:d>
                        <m:dPr>
                          <m:endChr m:val="|"/>
                          <m:ctrlPr>
                            <a:rPr lang="en-US" i="1">
                              <a:latin typeface="Cambria Math"/>
                            </a:rPr>
                          </m:ctrlPr>
                        </m:dPr>
                        <m:e>
                          <m:sSub>
                            <m:sSubPr>
                              <m:ctrlPr>
                                <a:rPr lang="en-US" i="1">
                                  <a:latin typeface="Cambria Math"/>
                                </a:rPr>
                              </m:ctrlPr>
                            </m:sSubPr>
                            <m:e>
                              <m:r>
                                <a:rPr lang="en-US" i="1">
                                  <a:latin typeface="Cambria Math"/>
                                </a:rPr>
                                <m:t>𝑋</m:t>
                              </m:r>
                            </m:e>
                            <m:sub>
                              <m:r>
                                <a:rPr lang="en-US" i="1">
                                  <a:latin typeface="Cambria Math"/>
                                </a:rPr>
                                <m:t>𝑗</m:t>
                              </m:r>
                            </m:sub>
                          </m:sSub>
                        </m:e>
                      </m:d>
                      <m:r>
                        <a:rPr lang="en-US" i="1">
                          <a:latin typeface="Cambria Math"/>
                        </a:rPr>
                        <m:t>𝑆</m:t>
                      </m:r>
                      <m:r>
                        <a:rPr lang="en-US" i="1">
                          <a:latin typeface="Cambria Math"/>
                        </a:rPr>
                        <m:t>)=1− </m:t>
                      </m:r>
                      <m:nary>
                        <m:naryPr>
                          <m:chr m:val="∏"/>
                          <m:supHide m:val="on"/>
                          <m:ctrlPr>
                            <a:rPr lang="en-US" i="1">
                              <a:latin typeface="Cambria Math"/>
                            </a:rPr>
                          </m:ctrlPr>
                        </m:naryPr>
                        <m:sub>
                          <m:sSub>
                            <m:sSubPr>
                              <m:ctrlPr>
                                <a:rPr lang="en-US" i="1">
                                  <a:latin typeface="Cambria Math"/>
                                </a:rPr>
                              </m:ctrlPr>
                            </m:sSubPr>
                            <m:e>
                              <m:r>
                                <m:rPr>
                                  <m:brk m:alnAt="7"/>
                                </m:rPr>
                                <a:rPr lang="en-US" i="1">
                                  <a:latin typeface="Cambria Math"/>
                                </a:rPr>
                                <m:t>𝑋</m:t>
                              </m:r>
                            </m:e>
                            <m:sub>
                              <m:r>
                                <m:rPr>
                                  <m:brk m:alnAt="7"/>
                                </m:rPr>
                                <a:rPr lang="en-US" i="1">
                                  <a:latin typeface="Cambria Math"/>
                                </a:rPr>
                                <m:t>𝑖</m:t>
                              </m:r>
                            </m:sub>
                          </m:sSub>
                          <m:r>
                            <a:rPr lang="en-US" i="1">
                              <a:latin typeface="Cambria Math"/>
                            </a:rPr>
                            <m:t>∈</m:t>
                          </m:r>
                          <m:r>
                            <a:rPr lang="en-US" i="1">
                              <a:latin typeface="Cambria Math"/>
                            </a:rPr>
                            <m:t>𝑆</m:t>
                          </m:r>
                        </m:sub>
                        <m:sup/>
                        <m:e>
                          <m:d>
                            <m:dPr>
                              <m:begChr m:val="["/>
                              <m:ctrlPr>
                                <a:rPr lang="en-US" i="1">
                                  <a:latin typeface="Cambria Math"/>
                                </a:rPr>
                              </m:ctrlPr>
                            </m:dPr>
                            <m:e>
                              <m:r>
                                <a:rPr lang="en-US" i="1">
                                  <a:latin typeface="Cambria Math"/>
                                </a:rPr>
                                <m:t>1 −</m:t>
                              </m:r>
                              <m:r>
                                <a:rPr lang="en-US" i="1">
                                  <a:latin typeface="Cambria Math"/>
                                </a:rPr>
                                <m:t>𝑝</m:t>
                              </m:r>
                              <m:d>
                                <m:dPr>
                                  <m:endChr m:val="|"/>
                                  <m:ctrlPr>
                                    <a:rPr lang="en-US" i="1">
                                      <a:latin typeface="Cambria Math"/>
                                    </a:rPr>
                                  </m:ctrlPr>
                                </m:dPr>
                                <m:e>
                                  <m:sSub>
                                    <m:sSubPr>
                                      <m:ctrlPr>
                                        <a:rPr lang="en-US" i="1">
                                          <a:latin typeface="Cambria Math"/>
                                        </a:rPr>
                                      </m:ctrlPr>
                                    </m:sSubPr>
                                    <m:e>
                                      <m:r>
                                        <a:rPr lang="en-US" i="1">
                                          <a:latin typeface="Cambria Math"/>
                                        </a:rPr>
                                        <m:t>𝑋</m:t>
                                      </m:r>
                                    </m:e>
                                    <m:sub>
                                      <m:r>
                                        <a:rPr lang="en-US" i="1">
                                          <a:latin typeface="Cambria Math"/>
                                        </a:rPr>
                                        <m:t>𝑗</m:t>
                                      </m:r>
                                    </m:sub>
                                  </m:sSub>
                                </m:e>
                              </m:d>
                              <m:sSub>
                                <m:sSubPr>
                                  <m:ctrlPr>
                                    <a:rPr lang="en-US" i="1">
                                      <a:latin typeface="Cambria Math"/>
                                    </a:rPr>
                                  </m:ctrlPr>
                                </m:sSubPr>
                                <m:e>
                                  <m:r>
                                    <a:rPr lang="en-US" i="1">
                                      <a:latin typeface="Cambria Math"/>
                                    </a:rPr>
                                    <m:t>𝑋</m:t>
                                  </m:r>
                                </m:e>
                                <m:sub>
                                  <m:r>
                                    <a:rPr lang="en-US" i="1">
                                      <a:latin typeface="Cambria Math"/>
                                    </a:rPr>
                                    <m:t>𝑖</m:t>
                                  </m:r>
                                </m:sub>
                              </m:sSub>
                            </m:e>
                          </m:d>
                        </m:e>
                      </m:nary>
                      <m:r>
                        <a:rPr lang="en-US" b="0" i="1" smtClean="0">
                          <a:latin typeface="Cambria Math"/>
                        </a:rPr>
                        <m:t>]</m:t>
                      </m:r>
                    </m:oMath>
                  </m:oMathPara>
                </a14:m>
                <a:endParaRPr lang="en-US" dirty="0"/>
              </a:p>
              <a:p>
                <a:pPr marL="11430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t="-635" r="-1680"/>
                </a:stretch>
              </a:blipFill>
            </p:spPr>
            <p:txBody>
              <a:bodyPr/>
              <a:lstStyle/>
              <a:p>
                <a:r>
                  <a:rPr lang="en-US">
                    <a:noFill/>
                  </a:rPr>
                  <a:t> </a:t>
                </a:r>
              </a:p>
            </p:txBody>
          </p:sp>
        </mc:Fallback>
      </mc:AlternateContent>
    </p:spTree>
    <p:extLst>
      <p:ext uri="{BB962C8B-B14F-4D97-AF65-F5344CB8AC3E}">
        <p14:creationId xmlns:p14="http://schemas.microsoft.com/office/powerpoint/2010/main" val="76361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Dependence of a Camera</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Conditional probability of a c</a:t>
                </a:r>
                <a14:m>
                  <m:oMath xmlns:m="http://schemas.openxmlformats.org/officeDocument/2006/math">
                    <m:r>
                      <m:rPr>
                        <m:sty m:val="p"/>
                      </m:rPr>
                      <a:rPr lang="en-US">
                        <a:latin typeface="Cambria Math"/>
                      </a:rPr>
                      <m:t>amera</m:t>
                    </m:r>
                    <m:r>
                      <a:rPr lang="en-US">
                        <a:latin typeface="Cambria Math"/>
                      </a:rPr>
                      <m:t> </m:t>
                    </m:r>
                    <m:sSub>
                      <m:sSubPr>
                        <m:ctrlPr>
                          <a:rPr lang="en-US" i="1">
                            <a:latin typeface="Cambria Math"/>
                          </a:rPr>
                        </m:ctrlPr>
                      </m:sSubPr>
                      <m:e>
                        <m:r>
                          <a:rPr lang="en-US" i="1">
                            <a:latin typeface="Cambria Math"/>
                          </a:rPr>
                          <m:t>𝐶</m:t>
                        </m:r>
                      </m:e>
                      <m:sub>
                        <m:r>
                          <a:rPr lang="en-US" i="1">
                            <a:latin typeface="Cambria Math"/>
                          </a:rPr>
                          <m:t>𝑖</m:t>
                        </m:r>
                      </m:sub>
                    </m:sSub>
                  </m:oMath>
                </a14:m>
                <a:r>
                  <a:rPr lang="en-US" dirty="0"/>
                  <a:t> on </a:t>
                </a:r>
                <a14:m>
                  <m:oMath xmlns:m="http://schemas.openxmlformats.org/officeDocument/2006/math">
                    <m:sSub>
                      <m:sSubPr>
                        <m:ctrlPr>
                          <a:rPr lang="en-US" i="1">
                            <a:latin typeface="Cambria Math"/>
                          </a:rPr>
                        </m:ctrlPr>
                      </m:sSubPr>
                      <m:e>
                        <m:r>
                          <a:rPr lang="en-US" i="1">
                            <a:latin typeface="Cambria Math"/>
                          </a:rPr>
                          <m:t>𝐶</m:t>
                        </m:r>
                      </m:e>
                      <m:sub>
                        <m:r>
                          <a:rPr lang="en-US" i="1">
                            <a:latin typeface="Cambria Math"/>
                          </a:rPr>
                          <m:t>𝑗</m:t>
                        </m:r>
                      </m:sub>
                    </m:sSub>
                  </m:oMath>
                </a14:m>
                <a:r>
                  <a:rPr lang="en-US" dirty="0"/>
                  <a:t> is the fraction </a:t>
                </a:r>
                <a14:m>
                  <m:oMath xmlns:m="http://schemas.openxmlformats.org/officeDocument/2006/math">
                    <m:r>
                      <a:rPr lang="en-US" i="1">
                        <a:latin typeface="Cambria Math"/>
                      </a:rPr>
                      <m:t>𝑑</m:t>
                    </m:r>
                    <m:d>
                      <m:dPr>
                        <m:ctrlPr>
                          <a:rPr lang="en-US" i="1">
                            <a:latin typeface="Cambria Math"/>
                          </a:rPr>
                        </m:ctrlPr>
                      </m:dPr>
                      <m:e>
                        <m:sSub>
                          <m:sSubPr>
                            <m:ctrlPr>
                              <a:rPr lang="en-US" i="1">
                                <a:latin typeface="Cambria Math"/>
                              </a:rPr>
                            </m:ctrlPr>
                          </m:sSubPr>
                          <m:e>
                            <m:r>
                              <a:rPr lang="en-US" i="1">
                                <a:latin typeface="Cambria Math"/>
                              </a:rPr>
                              <m:t>𝐶</m:t>
                            </m:r>
                          </m:e>
                          <m:sub>
                            <m:r>
                              <a:rPr lang="en-US" i="1">
                                <a:latin typeface="Cambria Math"/>
                              </a:rPr>
                              <m:t>𝑖</m:t>
                            </m:r>
                          </m:sub>
                        </m:sSub>
                      </m:e>
                    </m:d>
                  </m:oMath>
                </a14:m>
                <a:r>
                  <a:rPr lang="en-US" dirty="0"/>
                  <a:t> of points that is seen in  </a:t>
                </a:r>
                <a14:m>
                  <m:oMath xmlns:m="http://schemas.openxmlformats.org/officeDocument/2006/math">
                    <m:sSub>
                      <m:sSubPr>
                        <m:ctrlPr>
                          <a:rPr lang="en-US" i="1">
                            <a:latin typeface="Cambria Math"/>
                          </a:rPr>
                        </m:ctrlPr>
                      </m:sSubPr>
                      <m:e>
                        <m:r>
                          <a:rPr lang="en-US" i="1">
                            <a:latin typeface="Cambria Math"/>
                          </a:rPr>
                          <m:t>𝐶</m:t>
                        </m:r>
                      </m:e>
                      <m:sub>
                        <m:r>
                          <a:rPr lang="en-US" i="1">
                            <a:latin typeface="Cambria Math"/>
                          </a:rPr>
                          <m:t>𝑖</m:t>
                        </m:r>
                      </m:sub>
                    </m:sSub>
                  </m:oMath>
                </a14:m>
                <a:r>
                  <a:rPr lang="en-US" dirty="0"/>
                  <a:t>, which is also visible in </a:t>
                </a:r>
                <a14:m>
                  <m:oMath xmlns:m="http://schemas.openxmlformats.org/officeDocument/2006/math">
                    <m:sSub>
                      <m:sSubPr>
                        <m:ctrlPr>
                          <a:rPr lang="en-US" i="1">
                            <a:latin typeface="Cambria Math"/>
                          </a:rPr>
                        </m:ctrlPr>
                      </m:sSubPr>
                      <m:e>
                        <m:r>
                          <a:rPr lang="en-US" i="1">
                            <a:latin typeface="Cambria Math"/>
                          </a:rPr>
                          <m:t>𝐶</m:t>
                        </m:r>
                      </m:e>
                      <m:sub>
                        <m:r>
                          <a:rPr lang="en-US" i="1">
                            <a:latin typeface="Cambria Math"/>
                          </a:rPr>
                          <m:t>𝑗</m:t>
                        </m:r>
                      </m:sub>
                    </m:sSub>
                  </m:oMath>
                </a14:m>
                <a:endParaRPr lang="en-US" dirty="0"/>
              </a:p>
              <a:p>
                <a:pPr marL="114300" indent="0">
                  <a:buNone/>
                </a:pPr>
                <a:endParaRPr lang="en-US" dirty="0"/>
              </a:p>
              <a:p>
                <a:pPr marL="114300" indent="0">
                  <a:buNone/>
                </a:pPr>
                <a14:m>
                  <m:oMathPara xmlns:m="http://schemas.openxmlformats.org/officeDocument/2006/math">
                    <m:oMathParaPr>
                      <m:jc m:val="centerGroup"/>
                    </m:oMathParaPr>
                    <m:oMath xmlns:m="http://schemas.openxmlformats.org/officeDocument/2006/math">
                      <m:r>
                        <a:rPr lang="en-US" sz="1800" i="1">
                          <a:latin typeface="Cambria Math"/>
                        </a:rPr>
                        <m:t>𝑝</m:t>
                      </m:r>
                      <m:d>
                        <m:dPr>
                          <m:endChr m:val="|"/>
                          <m:ctrlPr>
                            <a:rPr lang="en-US" sz="1800" i="1">
                              <a:latin typeface="Cambria Math"/>
                            </a:rPr>
                          </m:ctrlPr>
                        </m:dPr>
                        <m:e>
                          <m:sSub>
                            <m:sSubPr>
                              <m:ctrlPr>
                                <a:rPr lang="en-US" sz="1800" i="1">
                                  <a:latin typeface="Cambria Math"/>
                                </a:rPr>
                              </m:ctrlPr>
                            </m:sSubPr>
                            <m:e>
                              <m:r>
                                <a:rPr lang="en-US" sz="1800" i="1">
                                  <a:latin typeface="Cambria Math"/>
                                </a:rPr>
                                <m:t>𝐶</m:t>
                              </m:r>
                            </m:e>
                            <m:sub>
                              <m:r>
                                <a:rPr lang="en-US" sz="1800" i="1">
                                  <a:latin typeface="Cambria Math"/>
                                </a:rPr>
                                <m:t>𝑗</m:t>
                              </m:r>
                            </m:sub>
                          </m:sSub>
                          <m:r>
                            <a:rPr lang="en-US" sz="1800" i="1">
                              <a:latin typeface="Cambria Math"/>
                            </a:rPr>
                            <m:t> </m:t>
                          </m:r>
                        </m:e>
                      </m:d>
                      <m:sSub>
                        <m:sSubPr>
                          <m:ctrlPr>
                            <a:rPr lang="en-US" sz="1800" i="1">
                              <a:latin typeface="Cambria Math"/>
                            </a:rPr>
                          </m:ctrlPr>
                        </m:sSubPr>
                        <m:e>
                          <m:r>
                            <a:rPr lang="en-US" sz="1800" i="1">
                              <a:latin typeface="Cambria Math"/>
                            </a:rPr>
                            <m:t>𝐶</m:t>
                          </m:r>
                        </m:e>
                        <m:sub>
                          <m:r>
                            <a:rPr lang="en-US" sz="1800" i="1">
                              <a:latin typeface="Cambria Math"/>
                            </a:rPr>
                            <m:t>𝑖</m:t>
                          </m:r>
                        </m:sub>
                      </m:sSub>
                      <m:r>
                        <a:rPr lang="en-US" sz="1800" i="1">
                          <a:latin typeface="Cambria Math"/>
                        </a:rPr>
                        <m:t>)= </m:t>
                      </m:r>
                      <m:f>
                        <m:fPr>
                          <m:ctrlPr>
                            <a:rPr lang="en-US" sz="1800" i="1">
                              <a:latin typeface="Cambria Math"/>
                            </a:rPr>
                          </m:ctrlPr>
                        </m:fPr>
                        <m:num>
                          <m:r>
                            <a:rPr lang="en-US" sz="1800" i="1">
                              <a:latin typeface="Cambria Math"/>
                            </a:rPr>
                            <m:t>𝑝</m:t>
                          </m:r>
                          <m:r>
                            <a:rPr lang="en-US" sz="1800" i="1">
                              <a:latin typeface="Cambria Math"/>
                            </a:rPr>
                            <m:t>(</m:t>
                          </m:r>
                          <m:sSub>
                            <m:sSubPr>
                              <m:ctrlPr>
                                <a:rPr lang="en-US" sz="1800" i="1">
                                  <a:latin typeface="Cambria Math"/>
                                </a:rPr>
                              </m:ctrlPr>
                            </m:sSubPr>
                            <m:e>
                              <m:r>
                                <a:rPr lang="en-US" sz="1800" i="1">
                                  <a:latin typeface="Cambria Math"/>
                                </a:rPr>
                                <m:t>𝐶</m:t>
                              </m:r>
                            </m:e>
                            <m:sub>
                              <m:r>
                                <a:rPr lang="en-US" sz="1800" i="1">
                                  <a:latin typeface="Cambria Math"/>
                                </a:rPr>
                                <m:t>𝑗</m:t>
                              </m:r>
                            </m:sub>
                          </m:sSub>
                          <m:r>
                            <a:rPr lang="en-US" sz="1800" i="1">
                              <a:latin typeface="Cambria Math"/>
                            </a:rPr>
                            <m:t>, </m:t>
                          </m:r>
                          <m:sSub>
                            <m:sSubPr>
                              <m:ctrlPr>
                                <a:rPr lang="en-US" sz="1800" i="1">
                                  <a:latin typeface="Cambria Math"/>
                                </a:rPr>
                              </m:ctrlPr>
                            </m:sSubPr>
                            <m:e>
                              <m:r>
                                <a:rPr lang="en-US" sz="1800" i="1">
                                  <a:latin typeface="Cambria Math"/>
                                </a:rPr>
                                <m:t>𝐶</m:t>
                              </m:r>
                            </m:e>
                            <m:sub>
                              <m:r>
                                <a:rPr lang="en-US" sz="1800" i="1">
                                  <a:latin typeface="Cambria Math"/>
                                </a:rPr>
                                <m:t>𝑖</m:t>
                              </m:r>
                            </m:sub>
                          </m:sSub>
                          <m:r>
                            <a:rPr lang="en-US" sz="1800" i="1">
                              <a:latin typeface="Cambria Math"/>
                            </a:rPr>
                            <m:t>)</m:t>
                          </m:r>
                        </m:num>
                        <m:den>
                          <m:r>
                            <a:rPr lang="en-US" sz="1800" i="1">
                              <a:latin typeface="Cambria Math"/>
                            </a:rPr>
                            <m:t>𝑝</m:t>
                          </m:r>
                          <m:d>
                            <m:dPr>
                              <m:ctrlPr>
                                <a:rPr lang="en-US" sz="1800" i="1">
                                  <a:latin typeface="Cambria Math"/>
                                </a:rPr>
                              </m:ctrlPr>
                            </m:dPr>
                            <m:e>
                              <m:sSub>
                                <m:sSubPr>
                                  <m:ctrlPr>
                                    <a:rPr lang="en-US" sz="1800" i="1">
                                      <a:latin typeface="Cambria Math"/>
                                    </a:rPr>
                                  </m:ctrlPr>
                                </m:sSubPr>
                                <m:e>
                                  <m:r>
                                    <a:rPr lang="en-US" sz="1800" i="1">
                                      <a:latin typeface="Cambria Math"/>
                                    </a:rPr>
                                    <m:t>𝐶</m:t>
                                  </m:r>
                                </m:e>
                                <m:sub>
                                  <m:r>
                                    <a:rPr lang="en-US" sz="1800" i="1">
                                      <a:latin typeface="Cambria Math"/>
                                    </a:rPr>
                                    <m:t>𝑖</m:t>
                                  </m:r>
                                </m:sub>
                              </m:sSub>
                            </m:e>
                          </m:d>
                        </m:den>
                      </m:f>
                      <m:r>
                        <a:rPr lang="en-US" sz="1800" b="0" i="1" smtClean="0">
                          <a:latin typeface="Cambria Math"/>
                        </a:rPr>
                        <m:t>=</m:t>
                      </m:r>
                      <m:r>
                        <a:rPr lang="en-US" sz="1800" i="1">
                          <a:latin typeface="Cambria Math"/>
                        </a:rPr>
                        <m:t> </m:t>
                      </m:r>
                      <m:f>
                        <m:fPr>
                          <m:ctrlPr>
                            <a:rPr lang="en-US" sz="1800" i="1">
                              <a:latin typeface="Cambria Math"/>
                            </a:rPr>
                          </m:ctrlPr>
                        </m:fPr>
                        <m:num>
                          <m:r>
                            <a:rPr lang="en-US" sz="1800" i="1">
                              <a:latin typeface="Cambria Math"/>
                            </a:rPr>
                            <m:t>𝑛𝑢𝑚𝑏𝑒𝑟</m:t>
                          </m:r>
                          <m:r>
                            <a:rPr lang="en-US" sz="1800" i="1">
                              <a:latin typeface="Cambria Math"/>
                            </a:rPr>
                            <m:t> </m:t>
                          </m:r>
                          <m:r>
                            <a:rPr lang="en-US" sz="1800" i="1">
                              <a:latin typeface="Cambria Math"/>
                            </a:rPr>
                            <m:t>𝑜𝑓</m:t>
                          </m:r>
                          <m:r>
                            <a:rPr lang="en-US" sz="1800" i="1">
                              <a:latin typeface="Cambria Math"/>
                            </a:rPr>
                            <m:t> </m:t>
                          </m:r>
                          <m:r>
                            <a:rPr lang="en-US" sz="1800" i="1">
                              <a:latin typeface="Cambria Math"/>
                            </a:rPr>
                            <m:t>𝑝𝑜𝑖𝑛𝑡𝑠</m:t>
                          </m:r>
                          <m:r>
                            <a:rPr lang="en-US" sz="1800" i="1">
                              <a:latin typeface="Cambria Math"/>
                            </a:rPr>
                            <m:t> </m:t>
                          </m:r>
                          <m:r>
                            <a:rPr lang="en-US" sz="1800" i="1">
                              <a:latin typeface="Cambria Math"/>
                            </a:rPr>
                            <m:t>𝑐𝑜𝑚𝑚𝑜𝑛</m:t>
                          </m:r>
                          <m:r>
                            <a:rPr lang="en-US" sz="1800" i="1">
                              <a:latin typeface="Cambria Math"/>
                            </a:rPr>
                            <m:t> </m:t>
                          </m:r>
                          <m:r>
                            <a:rPr lang="en-US" sz="1800" i="1">
                              <a:latin typeface="Cambria Math"/>
                            </a:rPr>
                            <m:t>𝑏𝑒𝑡𝑤𝑒𝑒𝑛</m:t>
                          </m:r>
                          <m:r>
                            <a:rPr lang="en-US" sz="1800" i="1">
                              <a:latin typeface="Cambria Math"/>
                            </a:rPr>
                            <m:t> </m:t>
                          </m:r>
                          <m:sSub>
                            <m:sSubPr>
                              <m:ctrlPr>
                                <a:rPr lang="en-US" sz="1800" i="1">
                                  <a:latin typeface="Cambria Math"/>
                                </a:rPr>
                              </m:ctrlPr>
                            </m:sSubPr>
                            <m:e>
                              <m:r>
                                <a:rPr lang="en-US" sz="1800" i="1">
                                  <a:latin typeface="Cambria Math"/>
                                </a:rPr>
                                <m:t>𝐶</m:t>
                              </m:r>
                            </m:e>
                            <m:sub>
                              <m:r>
                                <a:rPr lang="en-US" sz="1800" i="1">
                                  <a:latin typeface="Cambria Math"/>
                                </a:rPr>
                                <m:t>𝑖</m:t>
                              </m:r>
                            </m:sub>
                          </m:sSub>
                          <m:r>
                            <a:rPr lang="en-US" sz="1800" i="1">
                              <a:latin typeface="Cambria Math"/>
                            </a:rPr>
                            <m:t>𝑎𝑛𝑑</m:t>
                          </m:r>
                          <m:r>
                            <a:rPr lang="en-US" sz="1800" i="1">
                              <a:latin typeface="Cambria Math"/>
                            </a:rPr>
                            <m:t> </m:t>
                          </m:r>
                          <m:sSub>
                            <m:sSubPr>
                              <m:ctrlPr>
                                <a:rPr lang="en-US" sz="1800" i="1">
                                  <a:latin typeface="Cambria Math"/>
                                </a:rPr>
                              </m:ctrlPr>
                            </m:sSubPr>
                            <m:e>
                              <m:r>
                                <a:rPr lang="en-US" sz="1800" i="1">
                                  <a:latin typeface="Cambria Math"/>
                                </a:rPr>
                                <m:t>𝐶</m:t>
                              </m:r>
                            </m:e>
                            <m:sub>
                              <m:r>
                                <a:rPr lang="en-US" sz="1800" i="1">
                                  <a:latin typeface="Cambria Math"/>
                                </a:rPr>
                                <m:t>𝑗</m:t>
                              </m:r>
                            </m:sub>
                          </m:sSub>
                        </m:num>
                        <m:den>
                          <m:r>
                            <a:rPr lang="en-US" sz="1800" i="1">
                              <a:latin typeface="Cambria Math"/>
                            </a:rPr>
                            <m:t>𝑛𝑢𝑚𝑏𝑒𝑟</m:t>
                          </m:r>
                          <m:r>
                            <a:rPr lang="en-US" sz="1800" i="1">
                              <a:latin typeface="Cambria Math"/>
                            </a:rPr>
                            <m:t> </m:t>
                          </m:r>
                          <m:r>
                            <a:rPr lang="en-US" sz="1800" i="1">
                              <a:latin typeface="Cambria Math"/>
                            </a:rPr>
                            <m:t>𝑜𝑓</m:t>
                          </m:r>
                          <m:r>
                            <a:rPr lang="en-US" sz="1800" i="1">
                              <a:latin typeface="Cambria Math"/>
                            </a:rPr>
                            <m:t> </m:t>
                          </m:r>
                          <m:r>
                            <a:rPr lang="en-US" sz="1800" i="1">
                              <a:latin typeface="Cambria Math"/>
                            </a:rPr>
                            <m:t>𝑝𝑜𝑖𝑛𝑡𝑠</m:t>
                          </m:r>
                          <m:r>
                            <a:rPr lang="en-US" sz="1800" i="1">
                              <a:latin typeface="Cambria Math"/>
                            </a:rPr>
                            <m:t> </m:t>
                          </m:r>
                          <m:r>
                            <a:rPr lang="en-US" sz="1800" i="1">
                              <a:latin typeface="Cambria Math"/>
                            </a:rPr>
                            <m:t>𝑠𝑒𝑒𝑛</m:t>
                          </m:r>
                          <m:r>
                            <a:rPr lang="en-US" sz="1800" i="1">
                              <a:latin typeface="Cambria Math"/>
                            </a:rPr>
                            <m:t> </m:t>
                          </m:r>
                          <m:r>
                            <a:rPr lang="en-US" sz="1800" i="1">
                              <a:latin typeface="Cambria Math"/>
                            </a:rPr>
                            <m:t>𝑖𝑛</m:t>
                          </m:r>
                          <m:r>
                            <a:rPr lang="en-US" sz="1800" i="1">
                              <a:latin typeface="Cambria Math"/>
                            </a:rPr>
                            <m:t>  </m:t>
                          </m:r>
                          <m:sSub>
                            <m:sSubPr>
                              <m:ctrlPr>
                                <a:rPr lang="en-US" sz="1800" i="1">
                                  <a:latin typeface="Cambria Math"/>
                                </a:rPr>
                              </m:ctrlPr>
                            </m:sSubPr>
                            <m:e>
                              <m:r>
                                <a:rPr lang="en-US" sz="1800" i="1">
                                  <a:latin typeface="Cambria Math"/>
                                </a:rPr>
                                <m:t>𝐶</m:t>
                              </m:r>
                            </m:e>
                            <m:sub>
                              <m:r>
                                <a:rPr lang="en-US" sz="1800" i="1">
                                  <a:latin typeface="Cambria Math"/>
                                </a:rPr>
                                <m:t>𝑖</m:t>
                              </m:r>
                            </m:sub>
                          </m:sSub>
                        </m:den>
                      </m:f>
                    </m:oMath>
                  </m:oMathPara>
                </a14:m>
                <a:endParaRPr lang="en-US" sz="1800" dirty="0" smtClean="0"/>
              </a:p>
              <a:p>
                <a:pPr marL="114300" indent="0">
                  <a:buNone/>
                </a:pPr>
                <a:endParaRPr lang="en-US" sz="1800" dirty="0" smtClean="0"/>
              </a:p>
              <a:p>
                <a:r>
                  <a:rPr lang="en-US" dirty="0"/>
                  <a:t>Dependence of </a:t>
                </a:r>
                <a:r>
                  <a:rPr lang="en-US" dirty="0" smtClean="0"/>
                  <a:t>a camera </a:t>
                </a:r>
                <a14:m>
                  <m:oMath xmlns:m="http://schemas.openxmlformats.org/officeDocument/2006/math">
                    <m:sSub>
                      <m:sSubPr>
                        <m:ctrlPr>
                          <a:rPr lang="en-US" i="1">
                            <a:latin typeface="Cambria Math"/>
                          </a:rPr>
                        </m:ctrlPr>
                      </m:sSubPr>
                      <m:e>
                        <m:r>
                          <a:rPr lang="en-US" b="0" i="1" smtClean="0">
                            <a:latin typeface="Cambria Math"/>
                          </a:rPr>
                          <m:t>𝐶</m:t>
                        </m:r>
                      </m:e>
                      <m:sub>
                        <m:r>
                          <a:rPr lang="en-US" i="1">
                            <a:latin typeface="Cambria Math"/>
                          </a:rPr>
                          <m:t>𝑗</m:t>
                        </m:r>
                      </m:sub>
                    </m:sSub>
                  </m:oMath>
                </a14:m>
                <a:r>
                  <a:rPr lang="en-US" dirty="0"/>
                  <a:t> with respect to </a:t>
                </a:r>
                <a:r>
                  <a:rPr lang="en-US" dirty="0" smtClean="0"/>
                  <a:t>a </a:t>
                </a:r>
                <a:r>
                  <a:rPr lang="en-US" dirty="0"/>
                  <a:t>set </a:t>
                </a:r>
                <a:r>
                  <a:rPr lang="en-US" dirty="0" smtClean="0"/>
                  <a:t>of camera </a:t>
                </a:r>
                <a:r>
                  <a:rPr lang="en-US" dirty="0"/>
                  <a:t>S</a:t>
                </a:r>
              </a:p>
              <a:p>
                <a:endParaRPr lang="en-US" dirty="0"/>
              </a:p>
              <a:p>
                <a:pPr marL="114300" indent="0">
                  <a:buNone/>
                </a:pPr>
                <a14:m>
                  <m:oMathPara xmlns:m="http://schemas.openxmlformats.org/officeDocument/2006/math">
                    <m:oMathParaPr>
                      <m:jc m:val="centerGroup"/>
                    </m:oMathParaPr>
                    <m:oMath xmlns:m="http://schemas.openxmlformats.org/officeDocument/2006/math">
                      <m:r>
                        <a:rPr lang="en-US" i="1">
                          <a:latin typeface="Cambria Math"/>
                        </a:rPr>
                        <m:t>𝑝</m:t>
                      </m:r>
                      <m:d>
                        <m:dPr>
                          <m:endChr m:val="|"/>
                          <m:ctrlPr>
                            <a:rPr lang="en-US" i="1">
                              <a:latin typeface="Cambria Math"/>
                            </a:rPr>
                          </m:ctrlPr>
                        </m:dPr>
                        <m:e>
                          <m:sSub>
                            <m:sSubPr>
                              <m:ctrlPr>
                                <a:rPr lang="en-US" i="1">
                                  <a:latin typeface="Cambria Math"/>
                                </a:rPr>
                              </m:ctrlPr>
                            </m:sSubPr>
                            <m:e>
                              <m:r>
                                <a:rPr lang="en-US" b="0" i="1" smtClean="0">
                                  <a:latin typeface="Cambria Math"/>
                                </a:rPr>
                                <m:t>𝐶</m:t>
                              </m:r>
                            </m:e>
                            <m:sub>
                              <m:r>
                                <a:rPr lang="en-US" i="1">
                                  <a:latin typeface="Cambria Math"/>
                                </a:rPr>
                                <m:t>𝑗</m:t>
                              </m:r>
                            </m:sub>
                          </m:sSub>
                        </m:e>
                      </m:d>
                      <m:r>
                        <a:rPr lang="en-US" i="1">
                          <a:latin typeface="Cambria Math"/>
                        </a:rPr>
                        <m:t>𝑆</m:t>
                      </m:r>
                      <m:r>
                        <a:rPr lang="en-US" i="1">
                          <a:latin typeface="Cambria Math"/>
                        </a:rPr>
                        <m:t>)=1− </m:t>
                      </m:r>
                      <m:nary>
                        <m:naryPr>
                          <m:chr m:val="∏"/>
                          <m:supHide m:val="on"/>
                          <m:ctrlPr>
                            <a:rPr lang="en-US" i="1">
                              <a:latin typeface="Cambria Math"/>
                            </a:rPr>
                          </m:ctrlPr>
                        </m:naryPr>
                        <m:sub>
                          <m:sSub>
                            <m:sSubPr>
                              <m:ctrlPr>
                                <a:rPr lang="en-US" i="1">
                                  <a:latin typeface="Cambria Math"/>
                                </a:rPr>
                              </m:ctrlPr>
                            </m:sSubPr>
                            <m:e>
                              <m:r>
                                <a:rPr lang="en-US" b="0" i="1" smtClean="0">
                                  <a:latin typeface="Cambria Math"/>
                                </a:rPr>
                                <m:t>𝐶</m:t>
                              </m:r>
                            </m:e>
                            <m:sub>
                              <m:r>
                                <m:rPr>
                                  <m:brk m:alnAt="7"/>
                                </m:rPr>
                                <a:rPr lang="en-US" i="1">
                                  <a:latin typeface="Cambria Math"/>
                                </a:rPr>
                                <m:t>𝑖</m:t>
                              </m:r>
                            </m:sub>
                          </m:sSub>
                          <m:r>
                            <a:rPr lang="en-US" i="1">
                              <a:latin typeface="Cambria Math"/>
                            </a:rPr>
                            <m:t>∈</m:t>
                          </m:r>
                          <m:r>
                            <a:rPr lang="en-US" i="1">
                              <a:latin typeface="Cambria Math"/>
                            </a:rPr>
                            <m:t>𝑆</m:t>
                          </m:r>
                        </m:sub>
                        <m:sup/>
                        <m:e>
                          <m:r>
                            <a:rPr lang="en-US" i="1">
                              <a:latin typeface="Cambria Math"/>
                            </a:rPr>
                            <m:t>[1 −</m:t>
                          </m:r>
                          <m:r>
                            <a:rPr lang="en-US" i="1">
                              <a:latin typeface="Cambria Math"/>
                            </a:rPr>
                            <m:t>𝑝</m:t>
                          </m:r>
                          <m:d>
                            <m:dPr>
                              <m:endChr m:val="|"/>
                              <m:ctrlPr>
                                <a:rPr lang="en-US" i="1">
                                  <a:latin typeface="Cambria Math"/>
                                </a:rPr>
                              </m:ctrlPr>
                            </m:dPr>
                            <m:e>
                              <m:sSub>
                                <m:sSubPr>
                                  <m:ctrlPr>
                                    <a:rPr lang="en-US" i="1">
                                      <a:latin typeface="Cambria Math"/>
                                    </a:rPr>
                                  </m:ctrlPr>
                                </m:sSubPr>
                                <m:e>
                                  <m:r>
                                    <a:rPr lang="en-US" b="0" i="1" smtClean="0">
                                      <a:latin typeface="Cambria Math"/>
                                    </a:rPr>
                                    <m:t>𝐶</m:t>
                                  </m:r>
                                </m:e>
                                <m:sub>
                                  <m:r>
                                    <a:rPr lang="en-US" i="1">
                                      <a:latin typeface="Cambria Math"/>
                                    </a:rPr>
                                    <m:t>𝑗</m:t>
                                  </m:r>
                                </m:sub>
                              </m:sSub>
                            </m:e>
                          </m:d>
                          <m:sSub>
                            <m:sSubPr>
                              <m:ctrlPr>
                                <a:rPr lang="en-US" i="1">
                                  <a:latin typeface="Cambria Math"/>
                                </a:rPr>
                              </m:ctrlPr>
                            </m:sSubPr>
                            <m:e>
                              <m:r>
                                <a:rPr lang="en-US" b="0" i="1" smtClean="0">
                                  <a:latin typeface="Cambria Math"/>
                                </a:rPr>
                                <m:t>𝐶</m:t>
                              </m:r>
                            </m:e>
                            <m:sub>
                              <m:r>
                                <a:rPr lang="en-US" i="1">
                                  <a:latin typeface="Cambria Math"/>
                                </a:rPr>
                                <m:t>𝑖</m:t>
                              </m:r>
                            </m:sub>
                          </m:sSub>
                          <m:r>
                            <a:rPr lang="en-US" i="1">
                              <a:latin typeface="Cambria Math"/>
                            </a:rPr>
                            <m:t>)</m:t>
                          </m:r>
                          <m:r>
                            <a:rPr lang="en-US" b="0" i="1" smtClean="0">
                              <a:latin typeface="Cambria Math"/>
                            </a:rPr>
                            <m:t>]</m:t>
                          </m:r>
                        </m:e>
                      </m:nary>
                    </m:oMath>
                  </m:oMathPara>
                </a14:m>
                <a:endParaRPr lang="en-US" dirty="0"/>
              </a:p>
              <a:p>
                <a:pPr marL="114300" indent="0">
                  <a:buNone/>
                </a:pP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t="-635"/>
                </a:stretch>
              </a:blipFill>
            </p:spPr>
            <p:txBody>
              <a:bodyPr/>
              <a:lstStyle/>
              <a:p>
                <a:r>
                  <a:rPr lang="en-US">
                    <a:noFill/>
                  </a:rPr>
                  <a:t> </a:t>
                </a:r>
              </a:p>
            </p:txBody>
          </p:sp>
        </mc:Fallback>
      </mc:AlternateContent>
    </p:spTree>
    <p:extLst>
      <p:ext uri="{BB962C8B-B14F-4D97-AF65-F5344CB8AC3E}">
        <p14:creationId xmlns:p14="http://schemas.microsoft.com/office/powerpoint/2010/main" val="45970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620000" cy="1143000"/>
          </a:xfrm>
        </p:spPr>
        <p:txBody>
          <a:bodyPr>
            <a:normAutofit fontScale="90000"/>
          </a:bodyPr>
          <a:lstStyle/>
          <a:p>
            <a:r>
              <a:rPr lang="en-US" dirty="0" smtClean="0"/>
              <a:t>Dual Problems of Image Localization and Feature Triangulation</a:t>
            </a:r>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a:p>
          <a:p>
            <a:r>
              <a:rPr lang="en-US" dirty="0" smtClean="0"/>
              <a:t>We </a:t>
            </a:r>
            <a:r>
              <a:rPr lang="en-US" dirty="0"/>
              <a:t>model the </a:t>
            </a:r>
            <a:r>
              <a:rPr lang="en-US" i="1" dirty="0"/>
              <a:t>image localization</a:t>
            </a:r>
            <a:r>
              <a:rPr lang="en-US" dirty="0"/>
              <a:t> problem using joint visibility probability to estimate camera pose using few 3D-2D correspondences</a:t>
            </a:r>
          </a:p>
          <a:p>
            <a:endParaRPr lang="en-US" dirty="0"/>
          </a:p>
          <a:p>
            <a:r>
              <a:rPr lang="en-US" dirty="0"/>
              <a:t>We introduce the </a:t>
            </a:r>
            <a:r>
              <a:rPr lang="en-US" i="1" dirty="0"/>
              <a:t>feature triangulation </a:t>
            </a:r>
            <a:r>
              <a:rPr lang="en-US" dirty="0"/>
              <a:t>problem and propose </a:t>
            </a:r>
            <a:r>
              <a:rPr lang="en-US" dirty="0" smtClean="0"/>
              <a:t>an </a:t>
            </a:r>
            <a:r>
              <a:rPr lang="en-US" dirty="0"/>
              <a:t>algorithm to estimate the 3D point of a given 2D feature using visibility probability based guided search in the camera space</a:t>
            </a:r>
          </a:p>
          <a:p>
            <a:pPr lvl="1"/>
            <a:endParaRPr lang="en-US" dirty="0"/>
          </a:p>
        </p:txBody>
      </p:sp>
    </p:spTree>
    <p:extLst>
      <p:ext uri="{BB962C8B-B14F-4D97-AF65-F5344CB8AC3E}">
        <p14:creationId xmlns:p14="http://schemas.microsoft.com/office/powerpoint/2010/main" val="21775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620000" cy="1143000"/>
          </a:xfrm>
        </p:spPr>
        <p:txBody>
          <a:bodyPr>
            <a:normAutofit fontScale="90000"/>
          </a:bodyPr>
          <a:lstStyle/>
          <a:p>
            <a:r>
              <a:rPr lang="en-US" dirty="0" smtClean="0"/>
              <a:t>Dual Problems of Image Localization and Feature Triangulation</a:t>
            </a:r>
            <a:endParaRPr lang="en-US" dirty="0"/>
          </a:p>
        </p:txBody>
      </p:sp>
      <p:sp>
        <p:nvSpPr>
          <p:cNvPr id="3" name="Content Placeholder 2"/>
          <p:cNvSpPr>
            <a:spLocks noGrp="1"/>
          </p:cNvSpPr>
          <p:nvPr>
            <p:ph idx="1"/>
          </p:nvPr>
        </p:nvSpPr>
        <p:spPr/>
        <p:txBody>
          <a:bodyPr/>
          <a:lstStyle/>
          <a:p>
            <a:endParaRPr lang="en-US" dirty="0" smtClean="0"/>
          </a:p>
          <a:p>
            <a:endParaRPr lang="en-US" dirty="0"/>
          </a:p>
          <a:p>
            <a:pPr marL="411480" lvl="1" indent="0">
              <a:buNone/>
            </a:pPr>
            <a:endParaRPr lang="en-US" dirty="0"/>
          </a:p>
        </p:txBody>
      </p:sp>
      <p:pic>
        <p:nvPicPr>
          <p:cNvPr id="4098" name="Picture 2" descr="C:\Users\SIDDHARTH\Desktop\LaTex\images\Triangul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352800"/>
            <a:ext cx="28575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IDDHARTH\Desktop\LaTex\images\Po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171825"/>
            <a:ext cx="2857500" cy="2314575"/>
          </a:xfrm>
          <a:prstGeom prst="rect">
            <a:avLst/>
          </a:prstGeom>
          <a:noFill/>
          <a:extLst>
            <a:ext uri="{909E8E84-426E-40DD-AFC4-6F175D3DCCD1}">
              <a14:hiddenFill xmlns:a14="http://schemas.microsoft.com/office/drawing/2010/main">
                <a:solidFill>
                  <a:srgbClr val="FFFFFF"/>
                </a:solidFill>
              </a14:hiddenFill>
            </a:ext>
          </a:extLst>
        </p:spPr>
      </p:pic>
      <p:sp>
        <p:nvSpPr>
          <p:cNvPr id="4" name="Left-Right Arrow 3"/>
          <p:cNvSpPr/>
          <p:nvPr/>
        </p:nvSpPr>
        <p:spPr>
          <a:xfrm>
            <a:off x="3429000" y="4190999"/>
            <a:ext cx="1143000" cy="6858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5676900"/>
            <a:ext cx="2133600" cy="381000"/>
          </a:xfrm>
          <a:prstGeom prst="rect">
            <a:avLst/>
          </a:prstGeom>
          <a:noFill/>
        </p:spPr>
        <p:txBody>
          <a:bodyPr wrap="square" rtlCol="0">
            <a:spAutoFit/>
          </a:bodyPr>
          <a:lstStyle/>
          <a:p>
            <a:r>
              <a:rPr lang="en-US" dirty="0" smtClean="0"/>
              <a:t>Image Localization</a:t>
            </a:r>
            <a:endParaRPr lang="en-US" dirty="0"/>
          </a:p>
        </p:txBody>
      </p:sp>
      <p:sp>
        <p:nvSpPr>
          <p:cNvPr id="8" name="TextBox 7"/>
          <p:cNvSpPr txBox="1"/>
          <p:nvPr/>
        </p:nvSpPr>
        <p:spPr>
          <a:xfrm>
            <a:off x="5638800" y="5715000"/>
            <a:ext cx="2286000" cy="369332"/>
          </a:xfrm>
          <a:prstGeom prst="rect">
            <a:avLst/>
          </a:prstGeom>
          <a:noFill/>
        </p:spPr>
        <p:txBody>
          <a:bodyPr wrap="square" rtlCol="0">
            <a:spAutoFit/>
          </a:bodyPr>
          <a:lstStyle/>
          <a:p>
            <a:r>
              <a:rPr lang="en-US" dirty="0" smtClean="0"/>
              <a:t>Feature Triangulation</a:t>
            </a:r>
            <a:endParaRPr lang="en-US" dirty="0"/>
          </a:p>
        </p:txBody>
      </p:sp>
    </p:spTree>
    <p:extLst>
      <p:ext uri="{BB962C8B-B14F-4D97-AF65-F5344CB8AC3E}">
        <p14:creationId xmlns:p14="http://schemas.microsoft.com/office/powerpoint/2010/main" val="218873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 of the Thesis</a:t>
            </a:r>
            <a:endParaRPr lang="en-US" dirty="0"/>
          </a:p>
        </p:txBody>
      </p:sp>
      <p:sp>
        <p:nvSpPr>
          <p:cNvPr id="3" name="Content Placeholder 2"/>
          <p:cNvSpPr>
            <a:spLocks noGrp="1"/>
          </p:cNvSpPr>
          <p:nvPr>
            <p:ph idx="1"/>
          </p:nvPr>
        </p:nvSpPr>
        <p:spPr/>
        <p:txBody>
          <a:bodyPr>
            <a:normAutofit fontScale="92500"/>
          </a:bodyPr>
          <a:lstStyle/>
          <a:p>
            <a:r>
              <a:rPr lang="en-US" dirty="0" smtClean="0"/>
              <a:t>We define a visibility probability and joint visibility formulation defined using the points and cameras in the </a:t>
            </a:r>
            <a:r>
              <a:rPr lang="en-US" dirty="0" err="1" smtClean="0"/>
              <a:t>SfM</a:t>
            </a:r>
            <a:r>
              <a:rPr lang="en-US" dirty="0" smtClean="0"/>
              <a:t> dataset. </a:t>
            </a:r>
          </a:p>
          <a:p>
            <a:endParaRPr lang="en-US" dirty="0"/>
          </a:p>
          <a:p>
            <a:r>
              <a:rPr lang="en-US" dirty="0" smtClean="0"/>
              <a:t>We model the image localization problem using joint visibility probability to estimate camera pose using few 3D-2D correspondences</a:t>
            </a:r>
          </a:p>
          <a:p>
            <a:endParaRPr lang="en-US" dirty="0"/>
          </a:p>
          <a:p>
            <a:r>
              <a:rPr lang="en-US" dirty="0" smtClean="0"/>
              <a:t>We introduce the feature triangulation problem and propose and algorithm to estimate the 3D point of a given 2D feature using visibility probability based guided search in the camera space</a:t>
            </a:r>
          </a:p>
          <a:p>
            <a:pPr marL="114300" indent="0">
              <a:buNone/>
            </a:pPr>
            <a:endParaRPr lang="en-US" dirty="0"/>
          </a:p>
          <a:p>
            <a:r>
              <a:rPr lang="en-US" dirty="0" smtClean="0"/>
              <a:t>We develop a practical time implementation of bundle adjustment by exploiting the computing resources of the CPU and the GPU</a:t>
            </a:r>
          </a:p>
          <a:p>
            <a:endParaRPr lang="en-US" dirty="0"/>
          </a:p>
        </p:txBody>
      </p:sp>
      <p:sp>
        <p:nvSpPr>
          <p:cNvPr id="6" name="Rounded Rectangle 5"/>
          <p:cNvSpPr/>
          <p:nvPr/>
        </p:nvSpPr>
        <p:spPr>
          <a:xfrm>
            <a:off x="533400" y="1219200"/>
            <a:ext cx="7467600" cy="129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50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3.33333E-6 -2.22222E-6 L 3.33333E-6 0.18334 " pathEditMode="relative" rAng="0" ptsTypes="AA">
                                      <p:cBhvr>
                                        <p:cTn id="11" dur="2000" fill="hold"/>
                                        <p:tgtEl>
                                          <p:spTgt spid="6"/>
                                        </p:tgtEl>
                                        <p:attrNameLst>
                                          <p:attrName>ppt_x</p:attrName>
                                          <p:attrName>ppt_y</p:attrName>
                                        </p:attrNameLst>
                                      </p:cBhvr>
                                      <p:rCtr x="0" y="9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Image Localization ?</a:t>
            </a:r>
            <a:endParaRPr lang="en-US" dirty="0"/>
          </a:p>
        </p:txBody>
      </p:sp>
      <p:pic>
        <p:nvPicPr>
          <p:cNvPr id="1026" name="Picture 2" descr="C:\Users\Siddharth Choudhary\Desktop\colosseum_query_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676400"/>
            <a:ext cx="2750457" cy="20628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29200" y="2523155"/>
            <a:ext cx="2895600" cy="369332"/>
          </a:xfrm>
          <a:prstGeom prst="rect">
            <a:avLst/>
          </a:prstGeom>
          <a:noFill/>
        </p:spPr>
        <p:txBody>
          <a:bodyPr wrap="square" rtlCol="0">
            <a:spAutoFit/>
          </a:bodyPr>
          <a:lstStyle/>
          <a:p>
            <a:r>
              <a:rPr lang="en-US" dirty="0" smtClean="0"/>
              <a:t>Input Image</a:t>
            </a:r>
            <a:endParaRPr lang="en-US" dirty="0"/>
          </a:p>
        </p:txBody>
      </p:sp>
    </p:spTree>
    <p:extLst>
      <p:ext uri="{BB962C8B-B14F-4D97-AF65-F5344CB8AC3E}">
        <p14:creationId xmlns:p14="http://schemas.microsoft.com/office/powerpoint/2010/main" val="384276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Image Localization ?</a:t>
            </a:r>
            <a:endParaRPr lang="en-US" dirty="0"/>
          </a:p>
        </p:txBody>
      </p:sp>
      <p:pic>
        <p:nvPicPr>
          <p:cNvPr id="1026" name="Picture 2" descr="C:\Users\Siddharth Choudhary\Desktop\colosseum_query_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676400"/>
            <a:ext cx="2750457" cy="20628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29200" y="2523155"/>
            <a:ext cx="2895600" cy="369332"/>
          </a:xfrm>
          <a:prstGeom prst="rect">
            <a:avLst/>
          </a:prstGeom>
          <a:noFill/>
        </p:spPr>
        <p:txBody>
          <a:bodyPr wrap="square" rtlCol="0">
            <a:spAutoFit/>
          </a:bodyPr>
          <a:lstStyle/>
          <a:p>
            <a:r>
              <a:rPr lang="en-US" dirty="0" smtClean="0"/>
              <a:t>Input Image</a:t>
            </a:r>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421" y="4572001"/>
            <a:ext cx="2362200" cy="1801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Isosceles Triangle 6"/>
          <p:cNvSpPr/>
          <p:nvPr/>
        </p:nvSpPr>
        <p:spPr>
          <a:xfrm rot="7422266">
            <a:off x="4393382" y="6108315"/>
            <a:ext cx="534084" cy="5303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6" idx="0"/>
          </p:cNvCxnSpPr>
          <p:nvPr/>
        </p:nvCxnSpPr>
        <p:spPr>
          <a:xfrm>
            <a:off x="2601521" y="3739243"/>
            <a:ext cx="0" cy="8327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81600" y="6004181"/>
            <a:ext cx="2209800" cy="369332"/>
          </a:xfrm>
          <a:prstGeom prst="rect">
            <a:avLst/>
          </a:prstGeom>
          <a:noFill/>
        </p:spPr>
        <p:txBody>
          <a:bodyPr wrap="square" rtlCol="0">
            <a:spAutoFit/>
          </a:bodyPr>
          <a:lstStyle/>
          <a:p>
            <a:r>
              <a:rPr lang="en-US" dirty="0" smtClean="0"/>
              <a:t>Q. Where am I ?</a:t>
            </a:r>
            <a:endParaRPr lang="en-US" dirty="0"/>
          </a:p>
        </p:txBody>
      </p:sp>
    </p:spTree>
    <p:extLst>
      <p:ext uri="{BB962C8B-B14F-4D97-AF65-F5344CB8AC3E}">
        <p14:creationId xmlns:p14="http://schemas.microsoft.com/office/powerpoint/2010/main" val="94688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Image Localization ?</a:t>
            </a:r>
            <a:endParaRPr lang="en-US" dirty="0"/>
          </a:p>
        </p:txBody>
      </p:sp>
      <p:pic>
        <p:nvPicPr>
          <p:cNvPr id="1026" name="Picture 2" descr="C:\Users\Siddharth Choudhary\Desktop\colosseum_query_im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676400"/>
            <a:ext cx="2750457" cy="20628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29200" y="2523155"/>
            <a:ext cx="2895600" cy="369332"/>
          </a:xfrm>
          <a:prstGeom prst="rect">
            <a:avLst/>
          </a:prstGeom>
          <a:noFill/>
        </p:spPr>
        <p:txBody>
          <a:bodyPr wrap="square" rtlCol="0">
            <a:spAutoFit/>
          </a:bodyPr>
          <a:lstStyle/>
          <a:p>
            <a:r>
              <a:rPr lang="en-US" dirty="0" smtClean="0"/>
              <a:t>Input Image</a:t>
            </a:r>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421" y="4572001"/>
            <a:ext cx="2362200" cy="1801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Isosceles Triangle 6"/>
          <p:cNvSpPr/>
          <p:nvPr/>
        </p:nvSpPr>
        <p:spPr>
          <a:xfrm rot="7422266">
            <a:off x="4393382" y="6108315"/>
            <a:ext cx="534084" cy="5303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endCxn id="6" idx="0"/>
          </p:cNvCxnSpPr>
          <p:nvPr/>
        </p:nvCxnSpPr>
        <p:spPr>
          <a:xfrm>
            <a:off x="2601521" y="3739243"/>
            <a:ext cx="0" cy="8327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81600" y="6004181"/>
            <a:ext cx="2209800" cy="646331"/>
          </a:xfrm>
          <a:prstGeom prst="rect">
            <a:avLst/>
          </a:prstGeom>
          <a:noFill/>
        </p:spPr>
        <p:txBody>
          <a:bodyPr wrap="square" rtlCol="0">
            <a:spAutoFit/>
          </a:bodyPr>
          <a:lstStyle/>
          <a:p>
            <a:r>
              <a:rPr lang="en-US" i="1" dirty="0" smtClean="0"/>
              <a:t>Q.</a:t>
            </a:r>
            <a:r>
              <a:rPr lang="en-US" dirty="0" smtClean="0"/>
              <a:t> Where am I ?</a:t>
            </a:r>
          </a:p>
          <a:p>
            <a:endParaRPr lang="en-US" dirty="0"/>
          </a:p>
        </p:txBody>
      </p:sp>
      <p:sp>
        <p:nvSpPr>
          <p:cNvPr id="3" name="TextBox 2"/>
          <p:cNvSpPr txBox="1"/>
          <p:nvPr/>
        </p:nvSpPr>
        <p:spPr>
          <a:xfrm>
            <a:off x="5181600" y="6327346"/>
            <a:ext cx="2209800" cy="369332"/>
          </a:xfrm>
          <a:prstGeom prst="rect">
            <a:avLst/>
          </a:prstGeom>
          <a:noFill/>
        </p:spPr>
        <p:txBody>
          <a:bodyPr wrap="square" rtlCol="0">
            <a:spAutoFit/>
          </a:bodyPr>
          <a:lstStyle/>
          <a:p>
            <a:r>
              <a:rPr lang="en-US" i="1" dirty="0" err="1" smtClean="0"/>
              <a:t>Ans</a:t>
            </a:r>
            <a:r>
              <a:rPr lang="en-US" dirty="0" smtClean="0"/>
              <a:t>: Camera Pose</a:t>
            </a:r>
            <a:endParaRPr lang="en-US" dirty="0"/>
          </a:p>
        </p:txBody>
      </p:sp>
    </p:spTree>
    <p:extLst>
      <p:ext uri="{BB962C8B-B14F-4D97-AF65-F5344CB8AC3E}">
        <p14:creationId xmlns:p14="http://schemas.microsoft.com/office/powerpoint/2010/main" val="321880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SfM</a:t>
            </a:r>
            <a:r>
              <a:rPr lang="en-US" dirty="0" smtClean="0"/>
              <a:t>?</a:t>
            </a:r>
            <a:endParaRPr lang="en-US" dirty="0"/>
          </a:p>
        </p:txBody>
      </p:sp>
      <p:sp>
        <p:nvSpPr>
          <p:cNvPr id="5" name="Content Placeholder 4"/>
          <p:cNvSpPr>
            <a:spLocks noGrp="1"/>
          </p:cNvSpPr>
          <p:nvPr>
            <p:ph idx="1"/>
          </p:nvPr>
        </p:nvSpPr>
        <p:spPr/>
        <p:txBody>
          <a:bodyPr/>
          <a:lstStyle/>
          <a:p>
            <a:r>
              <a:rPr lang="en-US" dirty="0" smtClean="0"/>
              <a:t>Structure from Motion (</a:t>
            </a:r>
            <a:r>
              <a:rPr lang="en-US" dirty="0" err="1" smtClean="0"/>
              <a:t>SfM</a:t>
            </a:r>
            <a:r>
              <a:rPr lang="en-US" dirty="0" smtClean="0"/>
              <a:t>) refers to the process of computing the 3D structure using the motion information available in images or videos captured from different view points</a:t>
            </a:r>
            <a:endParaRPr lang="en-US" dirty="0"/>
          </a:p>
        </p:txBody>
      </p:sp>
      <p:pic>
        <p:nvPicPr>
          <p:cNvPr id="8" name="Picture 2" descr="C:\Users\SIDDHARTH\Desktop\images\Colosse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319" y="3948112"/>
            <a:ext cx="5090681" cy="176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8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1"/>
            <a:ext cx="3974145" cy="201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97669" y="1943101"/>
            <a:ext cx="3429000" cy="1477328"/>
          </a:xfrm>
          <a:prstGeom prst="rect">
            <a:avLst/>
          </a:prstGeom>
          <a:noFill/>
        </p:spPr>
        <p:txBody>
          <a:bodyPr wrap="square" rtlCol="0">
            <a:spAutoFit/>
          </a:bodyPr>
          <a:lstStyle/>
          <a:p>
            <a:r>
              <a:rPr lang="en-US" dirty="0" smtClean="0"/>
              <a:t>Location Recognition using Prioritized feature matching</a:t>
            </a:r>
          </a:p>
          <a:p>
            <a:endParaRPr lang="en-US" dirty="0"/>
          </a:p>
          <a:p>
            <a:r>
              <a:rPr lang="en-US" dirty="0" err="1" smtClean="0"/>
              <a:t>Yunpeng</a:t>
            </a:r>
            <a:r>
              <a:rPr lang="en-US" dirty="0" smtClean="0"/>
              <a:t> Li, Noah </a:t>
            </a:r>
            <a:r>
              <a:rPr lang="en-US" dirty="0" err="1" smtClean="0"/>
              <a:t>Snavely</a:t>
            </a:r>
            <a:r>
              <a:rPr lang="en-US" dirty="0" smtClean="0"/>
              <a:t> and Daniel P </a:t>
            </a:r>
            <a:r>
              <a:rPr lang="en-US" dirty="0" err="1" smtClean="0"/>
              <a:t>Huttenlocher</a:t>
            </a:r>
            <a:r>
              <a:rPr lang="en-US" dirty="0" smtClean="0"/>
              <a:t> (ECCV 2010)</a:t>
            </a:r>
            <a:endParaRPr lang="en-US" dirty="0"/>
          </a:p>
        </p:txBody>
      </p:sp>
      <p:sp>
        <p:nvSpPr>
          <p:cNvPr id="6" name="TextBox 5"/>
          <p:cNvSpPr txBox="1"/>
          <p:nvPr/>
        </p:nvSpPr>
        <p:spPr>
          <a:xfrm>
            <a:off x="419100" y="4267200"/>
            <a:ext cx="3429000" cy="1477328"/>
          </a:xfrm>
          <a:prstGeom prst="rect">
            <a:avLst/>
          </a:prstGeom>
          <a:noFill/>
        </p:spPr>
        <p:txBody>
          <a:bodyPr wrap="square" rtlCol="0">
            <a:spAutoFit/>
          </a:bodyPr>
          <a:lstStyle/>
          <a:p>
            <a:r>
              <a:rPr lang="en-US" dirty="0" smtClean="0"/>
              <a:t>Fast image based localization using direct 3d-2d matching</a:t>
            </a:r>
          </a:p>
          <a:p>
            <a:endParaRPr lang="en-US" dirty="0"/>
          </a:p>
          <a:p>
            <a:r>
              <a:rPr lang="en-US" dirty="0" err="1" smtClean="0"/>
              <a:t>Torsten</a:t>
            </a:r>
            <a:r>
              <a:rPr lang="en-US" dirty="0" smtClean="0"/>
              <a:t> Sattler, Bastian </a:t>
            </a:r>
            <a:r>
              <a:rPr lang="en-US" dirty="0" err="1" smtClean="0"/>
              <a:t>Leibe</a:t>
            </a:r>
            <a:r>
              <a:rPr lang="en-US" dirty="0"/>
              <a:t> </a:t>
            </a:r>
            <a:r>
              <a:rPr lang="en-US" dirty="0" smtClean="0"/>
              <a:t>and Leif </a:t>
            </a:r>
            <a:r>
              <a:rPr lang="en-US" dirty="0" err="1" smtClean="0"/>
              <a:t>Kobbelt</a:t>
            </a:r>
            <a:r>
              <a:rPr lang="en-US" dirty="0" smtClean="0"/>
              <a:t> (ICCV 2011)</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515" y="3668079"/>
            <a:ext cx="3873154" cy="277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29093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Localization Pipeline</a:t>
            </a:r>
            <a:endParaRPr lang="en-US" dirty="0"/>
          </a:p>
        </p:txBody>
      </p:sp>
      <p:sp>
        <p:nvSpPr>
          <p:cNvPr id="4" name="TextBox 3"/>
          <p:cNvSpPr txBox="1"/>
          <p:nvPr/>
        </p:nvSpPr>
        <p:spPr>
          <a:xfrm>
            <a:off x="512618" y="2514600"/>
            <a:ext cx="1981200" cy="646331"/>
          </a:xfrm>
          <a:prstGeom prst="rect">
            <a:avLst/>
          </a:prstGeom>
          <a:noFill/>
        </p:spPr>
        <p:txBody>
          <a:bodyPr wrap="square" rtlCol="0">
            <a:spAutoFit/>
          </a:bodyPr>
          <a:lstStyle/>
          <a:p>
            <a:r>
              <a:rPr lang="en-US" dirty="0" smtClean="0"/>
              <a:t>Community Photo Collection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18" y="3439392"/>
            <a:ext cx="3774588" cy="203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23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2618" y="2514600"/>
            <a:ext cx="1981200" cy="646331"/>
          </a:xfrm>
          <a:prstGeom prst="rect">
            <a:avLst/>
          </a:prstGeom>
          <a:noFill/>
        </p:spPr>
        <p:txBody>
          <a:bodyPr wrap="square" rtlCol="0">
            <a:spAutoFit/>
          </a:bodyPr>
          <a:lstStyle/>
          <a:p>
            <a:r>
              <a:rPr lang="en-US" dirty="0" smtClean="0"/>
              <a:t>Community Photo Collection</a:t>
            </a:r>
            <a:endParaRPr lang="en-US" dirty="0"/>
          </a:p>
        </p:txBody>
      </p:sp>
      <p:cxnSp>
        <p:nvCxnSpPr>
          <p:cNvPr id="5" name="Straight Arrow Connector 4"/>
          <p:cNvCxnSpPr/>
          <p:nvPr/>
        </p:nvCxnSpPr>
        <p:spPr>
          <a:xfrm flipV="1">
            <a:off x="2493818" y="2837765"/>
            <a:ext cx="108758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33800" y="2539939"/>
            <a:ext cx="1524000" cy="646331"/>
          </a:xfrm>
          <a:prstGeom prst="rect">
            <a:avLst/>
          </a:prstGeom>
          <a:noFill/>
        </p:spPr>
        <p:txBody>
          <a:bodyPr wrap="square" rtlCol="0">
            <a:spAutoFit/>
          </a:bodyPr>
          <a:lstStyle/>
          <a:p>
            <a:r>
              <a:rPr lang="en-US" dirty="0" smtClean="0"/>
              <a:t>Point Cloud Model</a:t>
            </a:r>
            <a:endParaRPr lang="en-US" dirty="0"/>
          </a:p>
        </p:txBody>
      </p:sp>
      <p:sp>
        <p:nvSpPr>
          <p:cNvPr id="7" name="TextBox 6"/>
          <p:cNvSpPr txBox="1"/>
          <p:nvPr/>
        </p:nvSpPr>
        <p:spPr>
          <a:xfrm>
            <a:off x="2493818" y="2493772"/>
            <a:ext cx="1011382" cy="369332"/>
          </a:xfrm>
          <a:prstGeom prst="rect">
            <a:avLst/>
          </a:prstGeom>
          <a:noFill/>
        </p:spPr>
        <p:txBody>
          <a:bodyPr wrap="square" rtlCol="0">
            <a:spAutoFit/>
          </a:bodyPr>
          <a:lstStyle/>
          <a:p>
            <a:r>
              <a:rPr lang="en-US" dirty="0" smtClean="0"/>
              <a:t>Bundler</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34" y="3429000"/>
            <a:ext cx="462915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smtClean="0"/>
              <a:t>Image Localization Pipeline</a:t>
            </a:r>
            <a:endParaRPr lang="en-US" dirty="0"/>
          </a:p>
        </p:txBody>
      </p:sp>
    </p:spTree>
    <p:extLst>
      <p:ext uri="{BB962C8B-B14F-4D97-AF65-F5344CB8AC3E}">
        <p14:creationId xmlns:p14="http://schemas.microsoft.com/office/powerpoint/2010/main" val="4005614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Localization Pipeline</a:t>
            </a:r>
          </a:p>
        </p:txBody>
      </p:sp>
      <p:sp>
        <p:nvSpPr>
          <p:cNvPr id="4" name="TextBox 3"/>
          <p:cNvSpPr txBox="1"/>
          <p:nvPr/>
        </p:nvSpPr>
        <p:spPr>
          <a:xfrm>
            <a:off x="512618" y="2514600"/>
            <a:ext cx="1981200" cy="646331"/>
          </a:xfrm>
          <a:prstGeom prst="rect">
            <a:avLst/>
          </a:prstGeom>
          <a:noFill/>
        </p:spPr>
        <p:txBody>
          <a:bodyPr wrap="square" rtlCol="0">
            <a:spAutoFit/>
          </a:bodyPr>
          <a:lstStyle/>
          <a:p>
            <a:r>
              <a:rPr lang="en-US" dirty="0" smtClean="0"/>
              <a:t>Community Photo Collection</a:t>
            </a:r>
            <a:endParaRPr lang="en-US" dirty="0"/>
          </a:p>
        </p:txBody>
      </p:sp>
      <p:cxnSp>
        <p:nvCxnSpPr>
          <p:cNvPr id="5" name="Straight Arrow Connector 4"/>
          <p:cNvCxnSpPr/>
          <p:nvPr/>
        </p:nvCxnSpPr>
        <p:spPr>
          <a:xfrm flipV="1">
            <a:off x="2493818" y="2837765"/>
            <a:ext cx="108758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33800" y="2539939"/>
            <a:ext cx="1524000" cy="646331"/>
          </a:xfrm>
          <a:prstGeom prst="rect">
            <a:avLst/>
          </a:prstGeom>
          <a:noFill/>
        </p:spPr>
        <p:txBody>
          <a:bodyPr wrap="square" rtlCol="0">
            <a:spAutoFit/>
          </a:bodyPr>
          <a:lstStyle/>
          <a:p>
            <a:r>
              <a:rPr lang="en-US" dirty="0" smtClean="0"/>
              <a:t>Point Cloud Model</a:t>
            </a:r>
            <a:endParaRPr lang="en-US" dirty="0"/>
          </a:p>
        </p:txBody>
      </p:sp>
      <p:sp>
        <p:nvSpPr>
          <p:cNvPr id="7" name="TextBox 6"/>
          <p:cNvSpPr txBox="1"/>
          <p:nvPr/>
        </p:nvSpPr>
        <p:spPr>
          <a:xfrm>
            <a:off x="2493818" y="2493772"/>
            <a:ext cx="1011382" cy="369332"/>
          </a:xfrm>
          <a:prstGeom prst="rect">
            <a:avLst/>
          </a:prstGeom>
          <a:noFill/>
        </p:spPr>
        <p:txBody>
          <a:bodyPr wrap="square" rtlCol="0">
            <a:spAutoFit/>
          </a:bodyPr>
          <a:lstStyle/>
          <a:p>
            <a:r>
              <a:rPr lang="en-US" dirty="0" smtClean="0"/>
              <a:t>Bundler</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34" y="3429000"/>
            <a:ext cx="462915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2286000"/>
            <a:ext cx="52578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08134" y="1905000"/>
            <a:ext cx="3200400" cy="381000"/>
          </a:xfrm>
          <a:prstGeom prst="rect">
            <a:avLst/>
          </a:prstGeom>
          <a:noFill/>
        </p:spPr>
        <p:txBody>
          <a:bodyPr wrap="square" rtlCol="0">
            <a:spAutoFit/>
          </a:bodyPr>
          <a:lstStyle/>
          <a:p>
            <a:r>
              <a:rPr lang="en-US" dirty="0" smtClean="0"/>
              <a:t>Input to our algorithm:</a:t>
            </a:r>
            <a:endParaRPr lang="en-US" dirty="0"/>
          </a:p>
        </p:txBody>
      </p:sp>
    </p:spTree>
    <p:extLst>
      <p:ext uri="{BB962C8B-B14F-4D97-AF65-F5344CB8AC3E}">
        <p14:creationId xmlns:p14="http://schemas.microsoft.com/office/powerpoint/2010/main" val="317285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Localization Pipeline</a:t>
            </a:r>
          </a:p>
        </p:txBody>
      </p:sp>
      <p:sp>
        <p:nvSpPr>
          <p:cNvPr id="4" name="TextBox 3"/>
          <p:cNvSpPr txBox="1"/>
          <p:nvPr/>
        </p:nvSpPr>
        <p:spPr>
          <a:xfrm>
            <a:off x="512618" y="2514600"/>
            <a:ext cx="1981200" cy="646331"/>
          </a:xfrm>
          <a:prstGeom prst="rect">
            <a:avLst/>
          </a:prstGeom>
          <a:noFill/>
        </p:spPr>
        <p:txBody>
          <a:bodyPr wrap="square" rtlCol="0">
            <a:spAutoFit/>
          </a:bodyPr>
          <a:lstStyle/>
          <a:p>
            <a:r>
              <a:rPr lang="en-US" dirty="0" smtClean="0"/>
              <a:t>Community Photo Collection</a:t>
            </a:r>
            <a:endParaRPr lang="en-US" dirty="0"/>
          </a:p>
        </p:txBody>
      </p:sp>
      <p:cxnSp>
        <p:nvCxnSpPr>
          <p:cNvPr id="5" name="Straight Arrow Connector 4"/>
          <p:cNvCxnSpPr/>
          <p:nvPr/>
        </p:nvCxnSpPr>
        <p:spPr>
          <a:xfrm flipV="1">
            <a:off x="2493818" y="2837765"/>
            <a:ext cx="108758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33800" y="2539939"/>
            <a:ext cx="1524000" cy="646331"/>
          </a:xfrm>
          <a:prstGeom prst="rect">
            <a:avLst/>
          </a:prstGeom>
          <a:noFill/>
        </p:spPr>
        <p:txBody>
          <a:bodyPr wrap="square" rtlCol="0">
            <a:spAutoFit/>
          </a:bodyPr>
          <a:lstStyle/>
          <a:p>
            <a:r>
              <a:rPr lang="en-US" dirty="0" smtClean="0"/>
              <a:t>Point Cloud Model</a:t>
            </a:r>
            <a:endParaRPr lang="en-US" dirty="0"/>
          </a:p>
        </p:txBody>
      </p:sp>
      <p:sp>
        <p:nvSpPr>
          <p:cNvPr id="7" name="TextBox 6"/>
          <p:cNvSpPr txBox="1"/>
          <p:nvPr/>
        </p:nvSpPr>
        <p:spPr>
          <a:xfrm>
            <a:off x="2493818" y="2493772"/>
            <a:ext cx="1011382" cy="369332"/>
          </a:xfrm>
          <a:prstGeom prst="rect">
            <a:avLst/>
          </a:prstGeom>
          <a:noFill/>
        </p:spPr>
        <p:txBody>
          <a:bodyPr wrap="square" rtlCol="0">
            <a:spAutoFit/>
          </a:bodyPr>
          <a:lstStyle/>
          <a:p>
            <a:r>
              <a:rPr lang="en-US" dirty="0" smtClean="0"/>
              <a:t>Bundler</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34" y="3429000"/>
            <a:ext cx="462915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2286000"/>
            <a:ext cx="52578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08134" y="1905000"/>
            <a:ext cx="3200400" cy="381000"/>
          </a:xfrm>
          <a:prstGeom prst="rect">
            <a:avLst/>
          </a:prstGeom>
          <a:noFill/>
        </p:spPr>
        <p:txBody>
          <a:bodyPr wrap="square" rtlCol="0">
            <a:spAutoFit/>
          </a:bodyPr>
          <a:lstStyle/>
          <a:p>
            <a:r>
              <a:rPr lang="en-US" dirty="0" smtClean="0"/>
              <a:t>Input to our algorithm:</a:t>
            </a:r>
            <a:endParaRPr lang="en-US" dirty="0"/>
          </a:p>
        </p:txBody>
      </p:sp>
      <p:cxnSp>
        <p:nvCxnSpPr>
          <p:cNvPr id="10" name="Straight Arrow Connector 9"/>
          <p:cNvCxnSpPr/>
          <p:nvPr/>
        </p:nvCxnSpPr>
        <p:spPr>
          <a:xfrm>
            <a:off x="5486400" y="2863104"/>
            <a:ext cx="15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86400" y="2555982"/>
            <a:ext cx="1524000" cy="646331"/>
          </a:xfrm>
          <a:prstGeom prst="rect">
            <a:avLst/>
          </a:prstGeom>
          <a:noFill/>
        </p:spPr>
        <p:txBody>
          <a:bodyPr wrap="square" rtlCol="0">
            <a:spAutoFit/>
          </a:bodyPr>
          <a:lstStyle/>
          <a:p>
            <a:r>
              <a:rPr lang="en-US" dirty="0" smtClean="0"/>
              <a:t>Pre- </a:t>
            </a:r>
          </a:p>
          <a:p>
            <a:r>
              <a:rPr lang="en-US" dirty="0" smtClean="0"/>
              <a:t>Computation</a:t>
            </a:r>
            <a:endParaRPr lang="en-US" dirty="0"/>
          </a:p>
        </p:txBody>
      </p:sp>
      <p:sp>
        <p:nvSpPr>
          <p:cNvPr id="12" name="TextBox 11"/>
          <p:cNvSpPr txBox="1"/>
          <p:nvPr/>
        </p:nvSpPr>
        <p:spPr>
          <a:xfrm>
            <a:off x="7086600" y="2514600"/>
            <a:ext cx="1219200" cy="646331"/>
          </a:xfrm>
          <a:prstGeom prst="rect">
            <a:avLst/>
          </a:prstGeom>
          <a:noFill/>
        </p:spPr>
        <p:txBody>
          <a:bodyPr wrap="square" rtlCol="0">
            <a:spAutoFit/>
          </a:bodyPr>
          <a:lstStyle/>
          <a:p>
            <a:r>
              <a:rPr lang="en-US" dirty="0" smtClean="0"/>
              <a:t>Enriched Model</a:t>
            </a:r>
            <a:endParaRPr lang="en-US" dirty="0"/>
          </a:p>
        </p:txBody>
      </p:sp>
    </p:spTree>
    <p:extLst>
      <p:ext uri="{BB962C8B-B14F-4D97-AF65-F5344CB8AC3E}">
        <p14:creationId xmlns:p14="http://schemas.microsoft.com/office/powerpoint/2010/main" val="297022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Pre-computation</a:t>
            </a:r>
            <a:endParaRPr lang="en-US" dirty="0"/>
          </a:p>
        </p:txBody>
      </p:sp>
      <p:sp>
        <p:nvSpPr>
          <p:cNvPr id="3" name="Content Placeholder 2"/>
          <p:cNvSpPr>
            <a:spLocks noGrp="1"/>
          </p:cNvSpPr>
          <p:nvPr>
            <p:ph idx="1"/>
          </p:nvPr>
        </p:nvSpPr>
        <p:spPr/>
        <p:txBody>
          <a:bodyPr/>
          <a:lstStyle/>
          <a:p>
            <a:endParaRPr lang="en-US"/>
          </a:p>
        </p:txBody>
      </p:sp>
      <p:pic>
        <p:nvPicPr>
          <p:cNvPr id="1026" name="Picture 2" descr="C:\Users\SIDDHARTH\Desktop\images\Localization_Archite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133600"/>
            <a:ext cx="5715000" cy="364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9318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 Compression using K-Cover</a:t>
            </a:r>
            <a:endParaRPr lang="en-US" dirty="0"/>
          </a:p>
        </p:txBody>
      </p:sp>
      <p:sp>
        <p:nvSpPr>
          <p:cNvPr id="3" name="Content Placeholder 2"/>
          <p:cNvSpPr>
            <a:spLocks noGrp="1"/>
          </p:cNvSpPr>
          <p:nvPr>
            <p:ph idx="1"/>
          </p:nvPr>
        </p:nvSpPr>
        <p:spPr/>
        <p:txBody>
          <a:bodyPr/>
          <a:lstStyle/>
          <a:p>
            <a:r>
              <a:rPr lang="en-US" dirty="0" smtClean="0"/>
              <a:t>We use approximate K-Cover algorithm to reduce the number of points</a:t>
            </a:r>
          </a:p>
          <a:p>
            <a:r>
              <a:rPr lang="en-US" dirty="0" smtClean="0"/>
              <a:t>K-Cover ensures that the whole model is uniformly covered using minimal number of points</a:t>
            </a:r>
          </a:p>
          <a:p>
            <a:r>
              <a:rPr lang="en-US" dirty="0" smtClean="0"/>
              <a:t>We use only 3-5% of the total number of points</a:t>
            </a:r>
            <a:endParaRPr lang="en-US" dirty="0"/>
          </a:p>
        </p:txBody>
      </p:sp>
      <p:pic>
        <p:nvPicPr>
          <p:cNvPr id="2050" name="Picture 2" descr="C:\Users\SIDDHARTH\Desktop\images\Cov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657600"/>
            <a:ext cx="7618413"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16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 SIFT Point Cloud</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82" y="2057400"/>
            <a:ext cx="239802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85800" y="4038600"/>
            <a:ext cx="2037213" cy="369332"/>
          </a:xfrm>
          <a:prstGeom prst="rect">
            <a:avLst/>
          </a:prstGeom>
          <a:noFill/>
        </p:spPr>
        <p:txBody>
          <a:bodyPr wrap="square" rtlCol="0">
            <a:spAutoFit/>
          </a:bodyPr>
          <a:lstStyle/>
          <a:p>
            <a:r>
              <a:rPr lang="en-US" dirty="0" smtClean="0"/>
              <a:t>Point cloud model</a:t>
            </a:r>
            <a:endParaRPr lang="en-US" dirty="0"/>
          </a:p>
        </p:txBody>
      </p:sp>
      <p:cxnSp>
        <p:nvCxnSpPr>
          <p:cNvPr id="5" name="Straight Connector 4"/>
          <p:cNvCxnSpPr/>
          <p:nvPr/>
        </p:nvCxnSpPr>
        <p:spPr>
          <a:xfrm>
            <a:off x="2154383" y="2971800"/>
            <a:ext cx="609600" cy="213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154383" y="2971800"/>
            <a:ext cx="31242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466110" y="2416353"/>
            <a:ext cx="1600200" cy="369332"/>
          </a:xfrm>
          <a:prstGeom prst="rect">
            <a:avLst/>
          </a:prstGeom>
          <a:noFill/>
        </p:spPr>
        <p:txBody>
          <a:bodyPr wrap="square" rtlCol="0">
            <a:spAutoFit/>
          </a:bodyPr>
          <a:lstStyle/>
          <a:p>
            <a:r>
              <a:rPr lang="en-US" dirty="0" smtClean="0">
                <a:solidFill>
                  <a:srgbClr val="C00000"/>
                </a:solidFill>
              </a:rPr>
              <a:t>3d point</a:t>
            </a:r>
            <a:endParaRPr lang="en-US" dirty="0">
              <a:solidFill>
                <a:srgbClr val="C00000"/>
              </a:solidFill>
            </a:endParaRPr>
          </a:p>
        </p:txBody>
      </p:sp>
      <p:sp>
        <p:nvSpPr>
          <p:cNvPr id="7" name="Rectangle 6"/>
          <p:cNvSpPr/>
          <p:nvPr/>
        </p:nvSpPr>
        <p:spPr>
          <a:xfrm>
            <a:off x="2466110" y="4953000"/>
            <a:ext cx="8001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49783" y="4572000"/>
            <a:ext cx="8001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78533" y="3461266"/>
            <a:ext cx="8001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2154383" y="2971800"/>
            <a:ext cx="169545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440383" y="4407932"/>
            <a:ext cx="304800"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52305" y="5715000"/>
            <a:ext cx="1335772" cy="369332"/>
          </a:xfrm>
          <a:prstGeom prst="rect">
            <a:avLst/>
          </a:prstGeom>
          <a:noFill/>
        </p:spPr>
        <p:txBody>
          <a:bodyPr wrap="square" rtlCol="0">
            <a:spAutoFit/>
          </a:bodyPr>
          <a:lstStyle/>
          <a:p>
            <a:r>
              <a:rPr lang="en-US" dirty="0" smtClean="0"/>
              <a:t>Image 1</a:t>
            </a:r>
            <a:endParaRPr lang="en-US" dirty="0"/>
          </a:p>
        </p:txBody>
      </p:sp>
      <p:sp>
        <p:nvSpPr>
          <p:cNvPr id="16" name="TextBox 15"/>
          <p:cNvSpPr txBox="1"/>
          <p:nvPr/>
        </p:nvSpPr>
        <p:spPr>
          <a:xfrm>
            <a:off x="3849833" y="5334000"/>
            <a:ext cx="1335772" cy="369332"/>
          </a:xfrm>
          <a:prstGeom prst="rect">
            <a:avLst/>
          </a:prstGeom>
          <a:noFill/>
        </p:spPr>
        <p:txBody>
          <a:bodyPr wrap="square" rtlCol="0">
            <a:spAutoFit/>
          </a:bodyPr>
          <a:lstStyle/>
          <a:p>
            <a:r>
              <a:rPr lang="en-US" dirty="0" smtClean="0"/>
              <a:t>Image 2</a:t>
            </a:r>
            <a:endParaRPr lang="en-US" dirty="0"/>
          </a:p>
        </p:txBody>
      </p:sp>
      <p:sp>
        <p:nvSpPr>
          <p:cNvPr id="17" name="TextBox 16"/>
          <p:cNvSpPr txBox="1"/>
          <p:nvPr/>
        </p:nvSpPr>
        <p:spPr>
          <a:xfrm>
            <a:off x="5221433" y="4230193"/>
            <a:ext cx="1335772" cy="369332"/>
          </a:xfrm>
          <a:prstGeom prst="rect">
            <a:avLst/>
          </a:prstGeom>
          <a:noFill/>
        </p:spPr>
        <p:txBody>
          <a:bodyPr wrap="square" rtlCol="0">
            <a:spAutoFit/>
          </a:bodyPr>
          <a:lstStyle/>
          <a:p>
            <a:r>
              <a:rPr lang="en-US" dirty="0" smtClean="0"/>
              <a:t>Image N</a:t>
            </a:r>
            <a:endParaRPr lang="en-US" dirty="0"/>
          </a:p>
        </p:txBody>
      </p:sp>
      <p:sp>
        <p:nvSpPr>
          <p:cNvPr id="19" name="Freeform 18"/>
          <p:cNvSpPr/>
          <p:nvPr/>
        </p:nvSpPr>
        <p:spPr>
          <a:xfrm rot="20754137">
            <a:off x="5112328" y="3782291"/>
            <a:ext cx="1512745" cy="2355273"/>
          </a:xfrm>
          <a:custGeom>
            <a:avLst/>
            <a:gdLst>
              <a:gd name="connsiteX0" fmla="*/ 0 w 1512745"/>
              <a:gd name="connsiteY0" fmla="*/ 2355273 h 2355273"/>
              <a:gd name="connsiteX1" fmla="*/ 1357746 w 1512745"/>
              <a:gd name="connsiteY1" fmla="*/ 1524000 h 2355273"/>
              <a:gd name="connsiteX2" fmla="*/ 1482437 w 1512745"/>
              <a:gd name="connsiteY2" fmla="*/ 0 h 2355273"/>
              <a:gd name="connsiteX3" fmla="*/ 1482437 w 1512745"/>
              <a:gd name="connsiteY3" fmla="*/ 0 h 2355273"/>
            </a:gdLst>
            <a:ahLst/>
            <a:cxnLst>
              <a:cxn ang="0">
                <a:pos x="connsiteX0" y="connsiteY0"/>
              </a:cxn>
              <a:cxn ang="0">
                <a:pos x="connsiteX1" y="connsiteY1"/>
              </a:cxn>
              <a:cxn ang="0">
                <a:pos x="connsiteX2" y="connsiteY2"/>
              </a:cxn>
              <a:cxn ang="0">
                <a:pos x="connsiteX3" y="connsiteY3"/>
              </a:cxn>
            </a:cxnLst>
            <a:rect l="l" t="t" r="r" b="b"/>
            <a:pathLst>
              <a:path w="1512745" h="2355273">
                <a:moveTo>
                  <a:pt x="0" y="2355273"/>
                </a:moveTo>
                <a:cubicBezTo>
                  <a:pt x="555336" y="2135909"/>
                  <a:pt x="1110673" y="1916545"/>
                  <a:pt x="1357746" y="1524000"/>
                </a:cubicBezTo>
                <a:cubicBezTo>
                  <a:pt x="1604819" y="1131454"/>
                  <a:pt x="1482437" y="0"/>
                  <a:pt x="1482437" y="0"/>
                </a:cubicBezTo>
                <a:lnTo>
                  <a:pt x="1482437"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6625073" y="4959927"/>
            <a:ext cx="1853910" cy="1200329"/>
          </a:xfrm>
          <a:prstGeom prst="rect">
            <a:avLst/>
          </a:prstGeom>
          <a:noFill/>
        </p:spPr>
        <p:txBody>
          <a:bodyPr wrap="square" rtlCol="0">
            <a:spAutoFit/>
          </a:bodyPr>
          <a:lstStyle/>
          <a:p>
            <a:r>
              <a:rPr lang="en-US" dirty="0" smtClean="0"/>
              <a:t>Build the feature descriptor of each point</a:t>
            </a:r>
            <a:endParaRPr lang="en-US" dirty="0"/>
          </a:p>
        </p:txBody>
      </p:sp>
      <p:sp>
        <p:nvSpPr>
          <p:cNvPr id="18" name="Teardrop 17"/>
          <p:cNvSpPr/>
          <p:nvPr/>
        </p:nvSpPr>
        <p:spPr>
          <a:xfrm rot="21083626">
            <a:off x="2154383" y="3461266"/>
            <a:ext cx="3962400" cy="3015734"/>
          </a:xfrm>
          <a:prstGeom prst="teardrop">
            <a:avLst>
              <a:gd name="adj" fmla="val 1090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37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Visual word based word to point list</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Each 3D point is represented using the mean SIFT of its track points</a:t>
            </a:r>
          </a:p>
          <a:p>
            <a:pPr marL="114300" indent="0">
              <a:buNone/>
            </a:pPr>
            <a:endParaRPr lang="en-US" dirty="0" smtClean="0"/>
          </a:p>
          <a:p>
            <a:r>
              <a:rPr lang="en-US" dirty="0" smtClean="0"/>
              <a:t>The mean SIFT corresponding to a 3D point is quantized to the nearest visual word using a prebuilt vocabulary tree.</a:t>
            </a:r>
          </a:p>
          <a:p>
            <a:pPr marL="114300" indent="0">
              <a:buNone/>
            </a:pPr>
            <a:endParaRPr lang="en-US" dirty="0" smtClean="0"/>
          </a:p>
          <a:p>
            <a:r>
              <a:rPr lang="en-US" dirty="0" smtClean="0"/>
              <a:t>We get a mapping from each 3D point to a visual word</a:t>
            </a:r>
          </a:p>
          <a:p>
            <a:pPr marL="114300" indent="0">
              <a:buNone/>
            </a:pPr>
            <a:endParaRPr lang="en-US" dirty="0" smtClean="0"/>
          </a:p>
          <a:p>
            <a:r>
              <a:rPr lang="en-US" dirty="0" smtClean="0"/>
              <a:t>Inverting this list, we get a mapping from each visual word to a set of 3D points.</a:t>
            </a:r>
            <a:endParaRPr lang="en-US" dirty="0"/>
          </a:p>
        </p:txBody>
      </p:sp>
    </p:spTree>
    <p:extLst>
      <p:ext uri="{BB962C8B-B14F-4D97-AF65-F5344CB8AC3E}">
        <p14:creationId xmlns:p14="http://schemas.microsoft.com/office/powerpoint/2010/main" val="415399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Enriched Model</a:t>
            </a:r>
            <a:endParaRPr lang="en-US" dirty="0"/>
          </a:p>
        </p:txBody>
      </p:sp>
      <p:sp>
        <p:nvSpPr>
          <p:cNvPr id="3" name="Content Placeholder 2"/>
          <p:cNvSpPr>
            <a:spLocks noGrp="1"/>
          </p:cNvSpPr>
          <p:nvPr>
            <p:ph idx="1"/>
          </p:nvPr>
        </p:nvSpPr>
        <p:spPr/>
        <p:txBody>
          <a:bodyPr>
            <a:normAutofit/>
          </a:bodyPr>
          <a:lstStyle/>
          <a:p>
            <a:r>
              <a:rPr lang="en-US" dirty="0" smtClean="0"/>
              <a:t>Each 3d point has:</a:t>
            </a:r>
          </a:p>
          <a:p>
            <a:pPr lvl="1"/>
            <a:r>
              <a:rPr lang="en-US" dirty="0" smtClean="0"/>
              <a:t>3d coordinate</a:t>
            </a:r>
          </a:p>
          <a:p>
            <a:pPr lvl="1"/>
            <a:r>
              <a:rPr lang="en-US" dirty="0" smtClean="0"/>
              <a:t>Mean of all the projected SIFT points</a:t>
            </a:r>
          </a:p>
          <a:p>
            <a:pPr marL="411480" lvl="1" indent="0">
              <a:buNone/>
            </a:pPr>
            <a:endParaRPr lang="en-US" dirty="0" smtClean="0"/>
          </a:p>
          <a:p>
            <a:r>
              <a:rPr lang="en-US" dirty="0" smtClean="0"/>
              <a:t>Visual word based word to point list</a:t>
            </a:r>
          </a:p>
          <a:p>
            <a:pPr marL="114300" indent="0">
              <a:buNone/>
            </a:pPr>
            <a:endParaRPr lang="en-US" dirty="0" smtClean="0"/>
          </a:p>
          <a:p>
            <a:r>
              <a:rPr lang="en-US" dirty="0"/>
              <a:t>Pair-wise Probabilities matrix representing the connection between every pair of 3d points</a:t>
            </a:r>
          </a:p>
          <a:p>
            <a:endParaRPr lang="en-US" dirty="0" smtClean="0"/>
          </a:p>
          <a:p>
            <a:pPr marL="411480" lvl="1" indent="0">
              <a:buNone/>
            </a:pPr>
            <a:endParaRPr lang="en-US" dirty="0" smtClean="0"/>
          </a:p>
          <a:p>
            <a:pPr marL="411480" lvl="1" indent="0">
              <a:buNone/>
            </a:pPr>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385214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fontScale="90000"/>
          </a:bodyPr>
          <a:lstStyle/>
          <a:p>
            <a:r>
              <a:rPr lang="en-US" dirty="0" err="1" smtClean="0"/>
              <a:t>SfM</a:t>
            </a:r>
            <a:r>
              <a:rPr lang="en-US" dirty="0" smtClean="0"/>
              <a:t> using Community Photo Collections (CPCs)</a:t>
            </a:r>
            <a:endParaRPr lang="en-US" dirty="0"/>
          </a:p>
        </p:txBody>
      </p:sp>
      <p:sp>
        <p:nvSpPr>
          <p:cNvPr id="3" name="Content Placeholder 2"/>
          <p:cNvSpPr>
            <a:spLocks noGrp="1"/>
          </p:cNvSpPr>
          <p:nvPr>
            <p:ph idx="1"/>
          </p:nvPr>
        </p:nvSpPr>
        <p:spPr/>
        <p:txBody>
          <a:bodyPr/>
          <a:lstStyle/>
          <a:p>
            <a:endParaRPr lang="en-US" dirty="0" smtClean="0"/>
          </a:p>
          <a:p>
            <a:r>
              <a:rPr lang="en-US" dirty="0" smtClean="0"/>
              <a:t>CPCs have created new opportunities in the area of large scale reconstruction and crowd sourced modeling</a:t>
            </a:r>
          </a:p>
          <a:p>
            <a:endParaRPr lang="en-US" dirty="0" smtClean="0"/>
          </a:p>
          <a:p>
            <a:r>
              <a:rPr lang="en-US" dirty="0" smtClean="0"/>
              <a:t>Lead to the creation of rich applications like Photosynth which provides virtual and immersive photo-tour of a location</a:t>
            </a:r>
          </a:p>
          <a:p>
            <a:pPr marL="114300" indent="0">
              <a:buNone/>
            </a:pPr>
            <a:endParaRPr lang="en-US" dirty="0" smtClean="0"/>
          </a:p>
          <a:p>
            <a:r>
              <a:rPr lang="en-US" dirty="0" smtClean="0"/>
              <a:t>Impressive growth in the area of large scale </a:t>
            </a:r>
            <a:r>
              <a:rPr lang="en-US" dirty="0" err="1" smtClean="0"/>
              <a:t>SfM</a:t>
            </a:r>
            <a:endParaRPr lang="en-US" dirty="0" smtClean="0"/>
          </a:p>
          <a:p>
            <a:pPr marL="114300" indent="0">
              <a:buNone/>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382845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Image Localization Pipeline (Till Now…)</a:t>
            </a:r>
            <a:endParaRPr lang="en-US" dirty="0"/>
          </a:p>
        </p:txBody>
      </p:sp>
      <p:sp>
        <p:nvSpPr>
          <p:cNvPr id="4" name="TextBox 3"/>
          <p:cNvSpPr txBox="1"/>
          <p:nvPr/>
        </p:nvSpPr>
        <p:spPr>
          <a:xfrm>
            <a:off x="512618" y="2514600"/>
            <a:ext cx="1981200" cy="646331"/>
          </a:xfrm>
          <a:prstGeom prst="rect">
            <a:avLst/>
          </a:prstGeom>
          <a:noFill/>
        </p:spPr>
        <p:txBody>
          <a:bodyPr wrap="square" rtlCol="0">
            <a:spAutoFit/>
          </a:bodyPr>
          <a:lstStyle/>
          <a:p>
            <a:r>
              <a:rPr lang="en-US" dirty="0" smtClean="0"/>
              <a:t>Community Photo Collection</a:t>
            </a:r>
            <a:endParaRPr lang="en-US" dirty="0"/>
          </a:p>
        </p:txBody>
      </p:sp>
      <p:cxnSp>
        <p:nvCxnSpPr>
          <p:cNvPr id="5" name="Straight Arrow Connector 4"/>
          <p:cNvCxnSpPr/>
          <p:nvPr/>
        </p:nvCxnSpPr>
        <p:spPr>
          <a:xfrm flipV="1">
            <a:off x="2493818" y="2837765"/>
            <a:ext cx="108758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33800" y="2539939"/>
            <a:ext cx="1524000" cy="646331"/>
          </a:xfrm>
          <a:prstGeom prst="rect">
            <a:avLst/>
          </a:prstGeom>
          <a:noFill/>
        </p:spPr>
        <p:txBody>
          <a:bodyPr wrap="square" rtlCol="0">
            <a:spAutoFit/>
          </a:bodyPr>
          <a:lstStyle/>
          <a:p>
            <a:r>
              <a:rPr lang="en-US" dirty="0" smtClean="0"/>
              <a:t>Point Cloud Model</a:t>
            </a:r>
            <a:endParaRPr lang="en-US" dirty="0"/>
          </a:p>
        </p:txBody>
      </p:sp>
      <p:sp>
        <p:nvSpPr>
          <p:cNvPr id="7" name="TextBox 6"/>
          <p:cNvSpPr txBox="1"/>
          <p:nvPr/>
        </p:nvSpPr>
        <p:spPr>
          <a:xfrm>
            <a:off x="2493818" y="2493772"/>
            <a:ext cx="1011382" cy="369332"/>
          </a:xfrm>
          <a:prstGeom prst="rect">
            <a:avLst/>
          </a:prstGeom>
          <a:noFill/>
        </p:spPr>
        <p:txBody>
          <a:bodyPr wrap="square" rtlCol="0">
            <a:spAutoFit/>
          </a:bodyPr>
          <a:lstStyle/>
          <a:p>
            <a:r>
              <a:rPr lang="en-US" dirty="0" smtClean="0"/>
              <a:t>Bundler</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34" y="3429000"/>
            <a:ext cx="462915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2286000"/>
            <a:ext cx="52578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08134" y="1905000"/>
            <a:ext cx="3200400" cy="381000"/>
          </a:xfrm>
          <a:prstGeom prst="rect">
            <a:avLst/>
          </a:prstGeom>
          <a:noFill/>
        </p:spPr>
        <p:txBody>
          <a:bodyPr wrap="square" rtlCol="0">
            <a:spAutoFit/>
          </a:bodyPr>
          <a:lstStyle/>
          <a:p>
            <a:r>
              <a:rPr lang="en-US" dirty="0" smtClean="0"/>
              <a:t>Input to our algorithm:</a:t>
            </a:r>
            <a:endParaRPr lang="en-US" dirty="0"/>
          </a:p>
        </p:txBody>
      </p:sp>
      <p:cxnSp>
        <p:nvCxnSpPr>
          <p:cNvPr id="10" name="Straight Arrow Connector 9"/>
          <p:cNvCxnSpPr/>
          <p:nvPr/>
        </p:nvCxnSpPr>
        <p:spPr>
          <a:xfrm>
            <a:off x="5486400" y="2863104"/>
            <a:ext cx="15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86400" y="2555982"/>
            <a:ext cx="1524000" cy="646331"/>
          </a:xfrm>
          <a:prstGeom prst="rect">
            <a:avLst/>
          </a:prstGeom>
          <a:noFill/>
        </p:spPr>
        <p:txBody>
          <a:bodyPr wrap="square" rtlCol="0">
            <a:spAutoFit/>
          </a:bodyPr>
          <a:lstStyle/>
          <a:p>
            <a:r>
              <a:rPr lang="en-US" dirty="0" smtClean="0"/>
              <a:t>Pre-</a:t>
            </a:r>
          </a:p>
          <a:p>
            <a:r>
              <a:rPr lang="en-US" dirty="0" smtClean="0"/>
              <a:t>Computation</a:t>
            </a:r>
            <a:endParaRPr lang="en-US" dirty="0"/>
          </a:p>
        </p:txBody>
      </p:sp>
      <p:sp>
        <p:nvSpPr>
          <p:cNvPr id="12" name="TextBox 11"/>
          <p:cNvSpPr txBox="1"/>
          <p:nvPr/>
        </p:nvSpPr>
        <p:spPr>
          <a:xfrm>
            <a:off x="7086600" y="2514600"/>
            <a:ext cx="1219200" cy="646331"/>
          </a:xfrm>
          <a:prstGeom prst="rect">
            <a:avLst/>
          </a:prstGeom>
          <a:noFill/>
        </p:spPr>
        <p:txBody>
          <a:bodyPr wrap="square" rtlCol="0">
            <a:spAutoFit/>
          </a:bodyPr>
          <a:lstStyle/>
          <a:p>
            <a:r>
              <a:rPr lang="en-US" dirty="0" smtClean="0"/>
              <a:t>Enriched Model</a:t>
            </a:r>
            <a:endParaRPr lang="en-US" dirty="0"/>
          </a:p>
        </p:txBody>
      </p:sp>
    </p:spTree>
    <p:extLst>
      <p:ext uri="{BB962C8B-B14F-4D97-AF65-F5344CB8AC3E}">
        <p14:creationId xmlns:p14="http://schemas.microsoft.com/office/powerpoint/2010/main" val="177737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Localization Pipeline</a:t>
            </a:r>
            <a:endParaRPr lang="en-US" dirty="0"/>
          </a:p>
        </p:txBody>
      </p:sp>
      <p:sp>
        <p:nvSpPr>
          <p:cNvPr id="4" name="TextBox 3"/>
          <p:cNvSpPr txBox="1"/>
          <p:nvPr/>
        </p:nvSpPr>
        <p:spPr>
          <a:xfrm>
            <a:off x="512618" y="2514600"/>
            <a:ext cx="1981200" cy="646331"/>
          </a:xfrm>
          <a:prstGeom prst="rect">
            <a:avLst/>
          </a:prstGeom>
          <a:noFill/>
        </p:spPr>
        <p:txBody>
          <a:bodyPr wrap="square" rtlCol="0">
            <a:spAutoFit/>
          </a:bodyPr>
          <a:lstStyle/>
          <a:p>
            <a:r>
              <a:rPr lang="en-US" dirty="0" smtClean="0"/>
              <a:t>Community Photo Collection</a:t>
            </a:r>
            <a:endParaRPr lang="en-US" dirty="0"/>
          </a:p>
        </p:txBody>
      </p:sp>
      <p:cxnSp>
        <p:nvCxnSpPr>
          <p:cNvPr id="5" name="Straight Arrow Connector 4"/>
          <p:cNvCxnSpPr/>
          <p:nvPr/>
        </p:nvCxnSpPr>
        <p:spPr>
          <a:xfrm flipV="1">
            <a:off x="2493818" y="2837765"/>
            <a:ext cx="108758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33800" y="2539939"/>
            <a:ext cx="1524000" cy="646331"/>
          </a:xfrm>
          <a:prstGeom prst="rect">
            <a:avLst/>
          </a:prstGeom>
          <a:noFill/>
        </p:spPr>
        <p:txBody>
          <a:bodyPr wrap="square" rtlCol="0">
            <a:spAutoFit/>
          </a:bodyPr>
          <a:lstStyle/>
          <a:p>
            <a:r>
              <a:rPr lang="en-US" dirty="0" smtClean="0"/>
              <a:t>Point Cloud Model</a:t>
            </a:r>
            <a:endParaRPr lang="en-US" dirty="0"/>
          </a:p>
        </p:txBody>
      </p:sp>
      <p:sp>
        <p:nvSpPr>
          <p:cNvPr id="7" name="TextBox 6"/>
          <p:cNvSpPr txBox="1"/>
          <p:nvPr/>
        </p:nvSpPr>
        <p:spPr>
          <a:xfrm>
            <a:off x="2493818" y="2493772"/>
            <a:ext cx="1011382" cy="369332"/>
          </a:xfrm>
          <a:prstGeom prst="rect">
            <a:avLst/>
          </a:prstGeom>
          <a:noFill/>
        </p:spPr>
        <p:txBody>
          <a:bodyPr wrap="square" rtlCol="0">
            <a:spAutoFit/>
          </a:bodyPr>
          <a:lstStyle/>
          <a:p>
            <a:r>
              <a:rPr lang="en-US" dirty="0" smtClean="0"/>
              <a:t>Bundler</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34" y="3429000"/>
            <a:ext cx="462915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2286000"/>
            <a:ext cx="52578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08134" y="1905000"/>
            <a:ext cx="3200400" cy="381000"/>
          </a:xfrm>
          <a:prstGeom prst="rect">
            <a:avLst/>
          </a:prstGeom>
          <a:noFill/>
        </p:spPr>
        <p:txBody>
          <a:bodyPr wrap="square" rtlCol="0">
            <a:spAutoFit/>
          </a:bodyPr>
          <a:lstStyle/>
          <a:p>
            <a:r>
              <a:rPr lang="en-US" dirty="0" smtClean="0"/>
              <a:t>Input to our algorithm:</a:t>
            </a:r>
            <a:endParaRPr lang="en-US" dirty="0"/>
          </a:p>
        </p:txBody>
      </p:sp>
      <p:cxnSp>
        <p:nvCxnSpPr>
          <p:cNvPr id="10" name="Straight Arrow Connector 9"/>
          <p:cNvCxnSpPr/>
          <p:nvPr/>
        </p:nvCxnSpPr>
        <p:spPr>
          <a:xfrm>
            <a:off x="5486400" y="2863104"/>
            <a:ext cx="15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86400" y="2555982"/>
            <a:ext cx="1524000" cy="646331"/>
          </a:xfrm>
          <a:prstGeom prst="rect">
            <a:avLst/>
          </a:prstGeom>
          <a:noFill/>
        </p:spPr>
        <p:txBody>
          <a:bodyPr wrap="square" rtlCol="0">
            <a:spAutoFit/>
          </a:bodyPr>
          <a:lstStyle/>
          <a:p>
            <a:r>
              <a:rPr lang="en-US" dirty="0" smtClean="0"/>
              <a:t>Pre-</a:t>
            </a:r>
          </a:p>
          <a:p>
            <a:r>
              <a:rPr lang="en-US" dirty="0" smtClean="0"/>
              <a:t>Computation</a:t>
            </a:r>
            <a:endParaRPr lang="en-US" dirty="0"/>
          </a:p>
        </p:txBody>
      </p:sp>
      <p:sp>
        <p:nvSpPr>
          <p:cNvPr id="12" name="TextBox 11"/>
          <p:cNvSpPr txBox="1"/>
          <p:nvPr/>
        </p:nvSpPr>
        <p:spPr>
          <a:xfrm>
            <a:off x="7086600" y="2514600"/>
            <a:ext cx="1219200" cy="646331"/>
          </a:xfrm>
          <a:prstGeom prst="rect">
            <a:avLst/>
          </a:prstGeom>
          <a:noFill/>
        </p:spPr>
        <p:txBody>
          <a:bodyPr wrap="square" rtlCol="0">
            <a:spAutoFit/>
          </a:bodyPr>
          <a:lstStyle/>
          <a:p>
            <a:r>
              <a:rPr lang="en-US" dirty="0" smtClean="0"/>
              <a:t>Enriched Model</a:t>
            </a:r>
            <a:endParaRPr lang="en-US" dirty="0"/>
          </a:p>
        </p:txBody>
      </p:sp>
      <p:cxnSp>
        <p:nvCxnSpPr>
          <p:cNvPr id="13" name="Straight Arrow Connector 12"/>
          <p:cNvCxnSpPr/>
          <p:nvPr/>
        </p:nvCxnSpPr>
        <p:spPr>
          <a:xfrm>
            <a:off x="7315200" y="33528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72300" y="4396400"/>
            <a:ext cx="1447800" cy="369332"/>
          </a:xfrm>
          <a:prstGeom prst="rect">
            <a:avLst/>
          </a:prstGeom>
          <a:noFill/>
        </p:spPr>
        <p:txBody>
          <a:bodyPr wrap="square" rtlCol="0">
            <a:spAutoFit/>
          </a:bodyPr>
          <a:lstStyle/>
          <a:p>
            <a:r>
              <a:rPr lang="en-US" dirty="0" smtClean="0"/>
              <a:t>Seed Point</a:t>
            </a:r>
            <a:endParaRPr lang="en-US" dirty="0"/>
          </a:p>
        </p:txBody>
      </p:sp>
      <p:sp>
        <p:nvSpPr>
          <p:cNvPr id="15" name="TextBox 14"/>
          <p:cNvSpPr txBox="1"/>
          <p:nvPr/>
        </p:nvSpPr>
        <p:spPr>
          <a:xfrm>
            <a:off x="7349836" y="3352800"/>
            <a:ext cx="1336964" cy="584775"/>
          </a:xfrm>
          <a:prstGeom prst="rect">
            <a:avLst/>
          </a:prstGeom>
          <a:noFill/>
        </p:spPr>
        <p:txBody>
          <a:bodyPr wrap="square" rtlCol="0">
            <a:spAutoFit/>
          </a:bodyPr>
          <a:lstStyle/>
          <a:p>
            <a:r>
              <a:rPr lang="en-US" sz="1600" dirty="0" smtClean="0"/>
              <a:t>Seed Generation</a:t>
            </a:r>
            <a:endParaRPr lang="en-US" sz="1600" dirty="0"/>
          </a:p>
        </p:txBody>
      </p:sp>
    </p:spTree>
    <p:extLst>
      <p:ext uri="{BB962C8B-B14F-4D97-AF65-F5344CB8AC3E}">
        <p14:creationId xmlns:p14="http://schemas.microsoft.com/office/powerpoint/2010/main" val="104929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 Generation</a:t>
            </a:r>
            <a:endParaRPr lang="en-US" dirty="0"/>
          </a:p>
        </p:txBody>
      </p:sp>
      <p:sp>
        <p:nvSpPr>
          <p:cNvPr id="3" name="Content Placeholder 2"/>
          <p:cNvSpPr>
            <a:spLocks noGrp="1"/>
          </p:cNvSpPr>
          <p:nvPr>
            <p:ph idx="1"/>
          </p:nvPr>
        </p:nvSpPr>
        <p:spPr/>
        <p:txBody>
          <a:bodyPr>
            <a:normAutofit/>
          </a:bodyPr>
          <a:lstStyle/>
          <a:p>
            <a:r>
              <a:rPr lang="en-US" dirty="0" smtClean="0"/>
              <a:t>We adapt 2D-3D approach similar to the work of Sattler et al. to identify a seed point in the query image</a:t>
            </a:r>
          </a:p>
          <a:p>
            <a:r>
              <a:rPr lang="en-US" dirty="0"/>
              <a:t>Iterate over the SIFT features in the query image and quantize them to the nearest word</a:t>
            </a:r>
          </a:p>
          <a:p>
            <a:r>
              <a:rPr lang="en-US" dirty="0"/>
              <a:t>Using the word list from the query </a:t>
            </a:r>
            <a:r>
              <a:rPr lang="en-US" dirty="0" smtClean="0"/>
              <a:t>image</a:t>
            </a:r>
            <a:r>
              <a:rPr lang="en-US" dirty="0"/>
              <a:t> </a:t>
            </a:r>
            <a:r>
              <a:rPr lang="en-US" dirty="0" smtClean="0"/>
              <a:t>and the pre-computed  word to point list, we find the set of points corresponding to each query feature</a:t>
            </a:r>
          </a:p>
          <a:p>
            <a:r>
              <a:rPr lang="en-US" dirty="0"/>
              <a:t>Linear search is performed over the list of 3D points to estimate a potential </a:t>
            </a:r>
            <a:r>
              <a:rPr lang="en-US" dirty="0" smtClean="0"/>
              <a:t>match</a:t>
            </a:r>
            <a:endParaRPr lang="en-US" dirty="0"/>
          </a:p>
          <a:p>
            <a:r>
              <a:rPr lang="en-US" dirty="0"/>
              <a:t>Reverse search is done to confirm a seed point</a:t>
            </a:r>
          </a:p>
          <a:p>
            <a:endParaRPr lang="en-US" dirty="0" smtClean="0"/>
          </a:p>
          <a:p>
            <a:endParaRPr lang="en-US" dirty="0"/>
          </a:p>
        </p:txBody>
      </p:sp>
      <p:sp>
        <p:nvSpPr>
          <p:cNvPr id="5" name="Rectangle 4"/>
          <p:cNvSpPr/>
          <p:nvPr/>
        </p:nvSpPr>
        <p:spPr>
          <a:xfrm>
            <a:off x="1600200" y="6248400"/>
            <a:ext cx="6781800" cy="646331"/>
          </a:xfrm>
          <a:prstGeom prst="rect">
            <a:avLst/>
          </a:prstGeom>
        </p:spPr>
        <p:txBody>
          <a:bodyPr wrap="square">
            <a:spAutoFit/>
          </a:bodyPr>
          <a:lstStyle/>
          <a:p>
            <a:r>
              <a:rPr lang="en-US" dirty="0" smtClean="0"/>
              <a:t>Sattler et al.: Fast </a:t>
            </a:r>
            <a:r>
              <a:rPr lang="en-US" dirty="0"/>
              <a:t>image based localization using direct 3d-2d </a:t>
            </a:r>
            <a:r>
              <a:rPr lang="en-US" dirty="0" smtClean="0"/>
              <a:t>matching 						(ICCV 2011)</a:t>
            </a:r>
            <a:endParaRPr lang="en-US" dirty="0"/>
          </a:p>
        </p:txBody>
      </p:sp>
    </p:spTree>
    <p:extLst>
      <p:ext uri="{BB962C8B-B14F-4D97-AF65-F5344CB8AC3E}">
        <p14:creationId xmlns:p14="http://schemas.microsoft.com/office/powerpoint/2010/main" val="1329673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Image Localization Pipeline (Till Now…)</a:t>
            </a:r>
            <a:endParaRPr lang="en-US" dirty="0"/>
          </a:p>
        </p:txBody>
      </p:sp>
      <p:sp>
        <p:nvSpPr>
          <p:cNvPr id="4" name="TextBox 3"/>
          <p:cNvSpPr txBox="1"/>
          <p:nvPr/>
        </p:nvSpPr>
        <p:spPr>
          <a:xfrm>
            <a:off x="512618" y="2514600"/>
            <a:ext cx="1981200" cy="646331"/>
          </a:xfrm>
          <a:prstGeom prst="rect">
            <a:avLst/>
          </a:prstGeom>
          <a:noFill/>
        </p:spPr>
        <p:txBody>
          <a:bodyPr wrap="square" rtlCol="0">
            <a:spAutoFit/>
          </a:bodyPr>
          <a:lstStyle/>
          <a:p>
            <a:r>
              <a:rPr lang="en-US" dirty="0" smtClean="0"/>
              <a:t>Community Photo Collection</a:t>
            </a:r>
            <a:endParaRPr lang="en-US" dirty="0"/>
          </a:p>
        </p:txBody>
      </p:sp>
      <p:cxnSp>
        <p:nvCxnSpPr>
          <p:cNvPr id="5" name="Straight Arrow Connector 4"/>
          <p:cNvCxnSpPr/>
          <p:nvPr/>
        </p:nvCxnSpPr>
        <p:spPr>
          <a:xfrm flipV="1">
            <a:off x="2493818" y="2837765"/>
            <a:ext cx="108758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33800" y="2539939"/>
            <a:ext cx="1524000" cy="646331"/>
          </a:xfrm>
          <a:prstGeom prst="rect">
            <a:avLst/>
          </a:prstGeom>
          <a:noFill/>
        </p:spPr>
        <p:txBody>
          <a:bodyPr wrap="square" rtlCol="0">
            <a:spAutoFit/>
          </a:bodyPr>
          <a:lstStyle/>
          <a:p>
            <a:r>
              <a:rPr lang="en-US" dirty="0" smtClean="0"/>
              <a:t>Point Cloud Model</a:t>
            </a:r>
            <a:endParaRPr lang="en-US" dirty="0"/>
          </a:p>
        </p:txBody>
      </p:sp>
      <p:sp>
        <p:nvSpPr>
          <p:cNvPr id="7" name="TextBox 6"/>
          <p:cNvSpPr txBox="1"/>
          <p:nvPr/>
        </p:nvSpPr>
        <p:spPr>
          <a:xfrm>
            <a:off x="2493818" y="2493772"/>
            <a:ext cx="1011382" cy="369332"/>
          </a:xfrm>
          <a:prstGeom prst="rect">
            <a:avLst/>
          </a:prstGeom>
          <a:noFill/>
        </p:spPr>
        <p:txBody>
          <a:bodyPr wrap="square" rtlCol="0">
            <a:spAutoFit/>
          </a:bodyPr>
          <a:lstStyle/>
          <a:p>
            <a:r>
              <a:rPr lang="en-US" dirty="0" smtClean="0"/>
              <a:t>Bundler</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34" y="3429000"/>
            <a:ext cx="462915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2286000"/>
            <a:ext cx="52578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08134" y="1905000"/>
            <a:ext cx="3200400" cy="381000"/>
          </a:xfrm>
          <a:prstGeom prst="rect">
            <a:avLst/>
          </a:prstGeom>
          <a:noFill/>
        </p:spPr>
        <p:txBody>
          <a:bodyPr wrap="square" rtlCol="0">
            <a:spAutoFit/>
          </a:bodyPr>
          <a:lstStyle/>
          <a:p>
            <a:r>
              <a:rPr lang="en-US" dirty="0" smtClean="0"/>
              <a:t>Input to our algorithm:</a:t>
            </a:r>
            <a:endParaRPr lang="en-US" dirty="0"/>
          </a:p>
        </p:txBody>
      </p:sp>
      <p:cxnSp>
        <p:nvCxnSpPr>
          <p:cNvPr id="10" name="Straight Arrow Connector 9"/>
          <p:cNvCxnSpPr/>
          <p:nvPr/>
        </p:nvCxnSpPr>
        <p:spPr>
          <a:xfrm>
            <a:off x="5486400" y="2863104"/>
            <a:ext cx="15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86400" y="2555982"/>
            <a:ext cx="1524000" cy="646331"/>
          </a:xfrm>
          <a:prstGeom prst="rect">
            <a:avLst/>
          </a:prstGeom>
          <a:noFill/>
        </p:spPr>
        <p:txBody>
          <a:bodyPr wrap="square" rtlCol="0">
            <a:spAutoFit/>
          </a:bodyPr>
          <a:lstStyle/>
          <a:p>
            <a:r>
              <a:rPr lang="en-US" dirty="0" smtClean="0"/>
              <a:t>Pre-</a:t>
            </a:r>
          </a:p>
          <a:p>
            <a:r>
              <a:rPr lang="en-US" dirty="0" smtClean="0"/>
              <a:t>Computation</a:t>
            </a:r>
            <a:endParaRPr lang="en-US" dirty="0"/>
          </a:p>
        </p:txBody>
      </p:sp>
      <p:sp>
        <p:nvSpPr>
          <p:cNvPr id="12" name="TextBox 11"/>
          <p:cNvSpPr txBox="1"/>
          <p:nvPr/>
        </p:nvSpPr>
        <p:spPr>
          <a:xfrm>
            <a:off x="7086600" y="2514600"/>
            <a:ext cx="1219200" cy="646331"/>
          </a:xfrm>
          <a:prstGeom prst="rect">
            <a:avLst/>
          </a:prstGeom>
          <a:noFill/>
        </p:spPr>
        <p:txBody>
          <a:bodyPr wrap="square" rtlCol="0">
            <a:spAutoFit/>
          </a:bodyPr>
          <a:lstStyle/>
          <a:p>
            <a:r>
              <a:rPr lang="en-US" dirty="0" smtClean="0"/>
              <a:t>Enriched Model</a:t>
            </a:r>
            <a:endParaRPr lang="en-US" dirty="0"/>
          </a:p>
        </p:txBody>
      </p:sp>
      <p:cxnSp>
        <p:nvCxnSpPr>
          <p:cNvPr id="13" name="Straight Arrow Connector 12"/>
          <p:cNvCxnSpPr/>
          <p:nvPr/>
        </p:nvCxnSpPr>
        <p:spPr>
          <a:xfrm>
            <a:off x="7315200" y="33528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72300" y="4396400"/>
            <a:ext cx="1447800" cy="369332"/>
          </a:xfrm>
          <a:prstGeom prst="rect">
            <a:avLst/>
          </a:prstGeom>
          <a:noFill/>
        </p:spPr>
        <p:txBody>
          <a:bodyPr wrap="square" rtlCol="0">
            <a:spAutoFit/>
          </a:bodyPr>
          <a:lstStyle/>
          <a:p>
            <a:r>
              <a:rPr lang="en-US" dirty="0" smtClean="0"/>
              <a:t>Seed Point</a:t>
            </a:r>
            <a:endParaRPr lang="en-US" dirty="0"/>
          </a:p>
        </p:txBody>
      </p:sp>
      <p:sp>
        <p:nvSpPr>
          <p:cNvPr id="15" name="TextBox 14"/>
          <p:cNvSpPr txBox="1"/>
          <p:nvPr/>
        </p:nvSpPr>
        <p:spPr>
          <a:xfrm>
            <a:off x="7315200" y="3392269"/>
            <a:ext cx="1447800" cy="646331"/>
          </a:xfrm>
          <a:prstGeom prst="rect">
            <a:avLst/>
          </a:prstGeom>
          <a:noFill/>
        </p:spPr>
        <p:txBody>
          <a:bodyPr wrap="square" rtlCol="0">
            <a:spAutoFit/>
          </a:bodyPr>
          <a:lstStyle/>
          <a:p>
            <a:r>
              <a:rPr lang="en-US" dirty="0" smtClean="0"/>
              <a:t>Seed </a:t>
            </a:r>
          </a:p>
          <a:p>
            <a:r>
              <a:rPr lang="en-US" dirty="0" smtClean="0"/>
              <a:t>Generation</a:t>
            </a:r>
            <a:endParaRPr lang="en-US" dirty="0"/>
          </a:p>
        </p:txBody>
      </p:sp>
    </p:spTree>
    <p:extLst>
      <p:ext uri="{BB962C8B-B14F-4D97-AF65-F5344CB8AC3E}">
        <p14:creationId xmlns:p14="http://schemas.microsoft.com/office/powerpoint/2010/main" val="5710134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Localization Pipeline</a:t>
            </a:r>
            <a:endParaRPr lang="en-US" dirty="0"/>
          </a:p>
        </p:txBody>
      </p:sp>
      <p:sp>
        <p:nvSpPr>
          <p:cNvPr id="4" name="TextBox 3"/>
          <p:cNvSpPr txBox="1"/>
          <p:nvPr/>
        </p:nvSpPr>
        <p:spPr>
          <a:xfrm>
            <a:off x="512618" y="2514600"/>
            <a:ext cx="1981200" cy="646331"/>
          </a:xfrm>
          <a:prstGeom prst="rect">
            <a:avLst/>
          </a:prstGeom>
          <a:noFill/>
        </p:spPr>
        <p:txBody>
          <a:bodyPr wrap="square" rtlCol="0">
            <a:spAutoFit/>
          </a:bodyPr>
          <a:lstStyle/>
          <a:p>
            <a:r>
              <a:rPr lang="en-US" dirty="0" smtClean="0"/>
              <a:t>Community Photo Collection</a:t>
            </a:r>
            <a:endParaRPr lang="en-US" dirty="0"/>
          </a:p>
        </p:txBody>
      </p:sp>
      <p:cxnSp>
        <p:nvCxnSpPr>
          <p:cNvPr id="5" name="Straight Arrow Connector 4"/>
          <p:cNvCxnSpPr/>
          <p:nvPr/>
        </p:nvCxnSpPr>
        <p:spPr>
          <a:xfrm flipV="1">
            <a:off x="2493818" y="2837765"/>
            <a:ext cx="108758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33800" y="2539939"/>
            <a:ext cx="1524000" cy="646331"/>
          </a:xfrm>
          <a:prstGeom prst="rect">
            <a:avLst/>
          </a:prstGeom>
          <a:noFill/>
        </p:spPr>
        <p:txBody>
          <a:bodyPr wrap="square" rtlCol="0">
            <a:spAutoFit/>
          </a:bodyPr>
          <a:lstStyle/>
          <a:p>
            <a:r>
              <a:rPr lang="en-US" dirty="0" smtClean="0"/>
              <a:t>Point Cloud Model</a:t>
            </a:r>
            <a:endParaRPr lang="en-US" dirty="0"/>
          </a:p>
        </p:txBody>
      </p:sp>
      <p:sp>
        <p:nvSpPr>
          <p:cNvPr id="7" name="TextBox 6"/>
          <p:cNvSpPr txBox="1"/>
          <p:nvPr/>
        </p:nvSpPr>
        <p:spPr>
          <a:xfrm>
            <a:off x="2493818" y="2493772"/>
            <a:ext cx="1011382" cy="369332"/>
          </a:xfrm>
          <a:prstGeom prst="rect">
            <a:avLst/>
          </a:prstGeom>
          <a:noFill/>
        </p:spPr>
        <p:txBody>
          <a:bodyPr wrap="square" rtlCol="0">
            <a:spAutoFit/>
          </a:bodyPr>
          <a:lstStyle/>
          <a:p>
            <a:r>
              <a:rPr lang="en-US" dirty="0" smtClean="0"/>
              <a:t>Bundler</a:t>
            </a:r>
            <a:endParaRPr lang="en-US" dirty="0"/>
          </a:p>
        </p:txBody>
      </p:sp>
      <p:sp>
        <p:nvSpPr>
          <p:cNvPr id="3" name="Rectangle 2"/>
          <p:cNvSpPr/>
          <p:nvPr/>
        </p:nvSpPr>
        <p:spPr>
          <a:xfrm>
            <a:off x="228600" y="2286000"/>
            <a:ext cx="52578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08134" y="1905000"/>
            <a:ext cx="3200400" cy="381000"/>
          </a:xfrm>
          <a:prstGeom prst="rect">
            <a:avLst/>
          </a:prstGeom>
          <a:noFill/>
        </p:spPr>
        <p:txBody>
          <a:bodyPr wrap="square" rtlCol="0">
            <a:spAutoFit/>
          </a:bodyPr>
          <a:lstStyle/>
          <a:p>
            <a:r>
              <a:rPr lang="en-US" dirty="0" smtClean="0"/>
              <a:t>Input to our algorithm:</a:t>
            </a:r>
            <a:endParaRPr lang="en-US" dirty="0"/>
          </a:p>
        </p:txBody>
      </p:sp>
      <p:cxnSp>
        <p:nvCxnSpPr>
          <p:cNvPr id="10" name="Straight Arrow Connector 9"/>
          <p:cNvCxnSpPr/>
          <p:nvPr/>
        </p:nvCxnSpPr>
        <p:spPr>
          <a:xfrm>
            <a:off x="5486400" y="2863104"/>
            <a:ext cx="15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86400" y="2555982"/>
            <a:ext cx="1524000" cy="646331"/>
          </a:xfrm>
          <a:prstGeom prst="rect">
            <a:avLst/>
          </a:prstGeom>
          <a:noFill/>
        </p:spPr>
        <p:txBody>
          <a:bodyPr wrap="square" rtlCol="0">
            <a:spAutoFit/>
          </a:bodyPr>
          <a:lstStyle/>
          <a:p>
            <a:r>
              <a:rPr lang="en-US" dirty="0" smtClean="0"/>
              <a:t>Pre-</a:t>
            </a:r>
          </a:p>
          <a:p>
            <a:r>
              <a:rPr lang="en-US" dirty="0" smtClean="0"/>
              <a:t>Computation</a:t>
            </a:r>
            <a:endParaRPr lang="en-US" dirty="0"/>
          </a:p>
        </p:txBody>
      </p:sp>
      <p:sp>
        <p:nvSpPr>
          <p:cNvPr id="12" name="TextBox 11"/>
          <p:cNvSpPr txBox="1"/>
          <p:nvPr/>
        </p:nvSpPr>
        <p:spPr>
          <a:xfrm>
            <a:off x="7086600" y="2514600"/>
            <a:ext cx="1219200" cy="646331"/>
          </a:xfrm>
          <a:prstGeom prst="rect">
            <a:avLst/>
          </a:prstGeom>
          <a:noFill/>
        </p:spPr>
        <p:txBody>
          <a:bodyPr wrap="square" rtlCol="0">
            <a:spAutoFit/>
          </a:bodyPr>
          <a:lstStyle/>
          <a:p>
            <a:r>
              <a:rPr lang="en-US" dirty="0" smtClean="0"/>
              <a:t>Enriched Model</a:t>
            </a:r>
            <a:endParaRPr lang="en-US" dirty="0"/>
          </a:p>
        </p:txBody>
      </p:sp>
      <p:cxnSp>
        <p:nvCxnSpPr>
          <p:cNvPr id="16" name="Straight Arrow Connector 15"/>
          <p:cNvCxnSpPr/>
          <p:nvPr/>
        </p:nvCxnSpPr>
        <p:spPr>
          <a:xfrm flipH="1">
            <a:off x="6858000" y="4876800"/>
            <a:ext cx="4572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70173" y="4819471"/>
            <a:ext cx="1600200" cy="1200329"/>
          </a:xfrm>
          <a:prstGeom prst="rect">
            <a:avLst/>
          </a:prstGeom>
          <a:noFill/>
        </p:spPr>
        <p:txBody>
          <a:bodyPr wrap="square" rtlCol="0">
            <a:spAutoFit/>
          </a:bodyPr>
          <a:lstStyle/>
          <a:p>
            <a:r>
              <a:rPr lang="en-US" dirty="0" smtClean="0"/>
              <a:t>Visibility </a:t>
            </a:r>
          </a:p>
          <a:p>
            <a:r>
              <a:rPr lang="en-US" dirty="0" smtClean="0"/>
              <a:t>Probability </a:t>
            </a:r>
          </a:p>
          <a:p>
            <a:r>
              <a:rPr lang="en-US" dirty="0" smtClean="0"/>
              <a:t>Guided Matching</a:t>
            </a:r>
            <a:endParaRPr lang="en-US" dirty="0"/>
          </a:p>
        </p:txBody>
      </p:sp>
      <p:sp>
        <p:nvSpPr>
          <p:cNvPr id="18" name="TextBox 17"/>
          <p:cNvSpPr txBox="1"/>
          <p:nvPr/>
        </p:nvSpPr>
        <p:spPr>
          <a:xfrm>
            <a:off x="5638800" y="5791200"/>
            <a:ext cx="2171700" cy="646331"/>
          </a:xfrm>
          <a:prstGeom prst="rect">
            <a:avLst/>
          </a:prstGeom>
          <a:noFill/>
        </p:spPr>
        <p:txBody>
          <a:bodyPr wrap="square" rtlCol="0">
            <a:spAutoFit/>
          </a:bodyPr>
          <a:lstStyle/>
          <a:p>
            <a:r>
              <a:rPr lang="en-US" dirty="0" smtClean="0"/>
              <a:t>3d – 2d correspondences</a:t>
            </a:r>
            <a:endParaRPr lang="en-US" dirty="0"/>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858" y="3956033"/>
            <a:ext cx="1633105" cy="115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677263"/>
            <a:ext cx="18859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Connector 20"/>
          <p:cNvCxnSpPr/>
          <p:nvPr/>
        </p:nvCxnSpPr>
        <p:spPr>
          <a:xfrm flipV="1">
            <a:off x="1503218" y="4191000"/>
            <a:ext cx="2078182"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04975" y="4535785"/>
            <a:ext cx="2409825" cy="417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95400" y="4267200"/>
            <a:ext cx="1837458" cy="313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315200" y="33528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972300" y="4396400"/>
            <a:ext cx="1447800" cy="369332"/>
          </a:xfrm>
          <a:prstGeom prst="rect">
            <a:avLst/>
          </a:prstGeom>
          <a:noFill/>
        </p:spPr>
        <p:txBody>
          <a:bodyPr wrap="square" rtlCol="0">
            <a:spAutoFit/>
          </a:bodyPr>
          <a:lstStyle/>
          <a:p>
            <a:r>
              <a:rPr lang="en-US" dirty="0" smtClean="0"/>
              <a:t>Seed Point</a:t>
            </a:r>
            <a:endParaRPr lang="en-US" dirty="0"/>
          </a:p>
        </p:txBody>
      </p:sp>
      <p:sp>
        <p:nvSpPr>
          <p:cNvPr id="26" name="TextBox 25"/>
          <p:cNvSpPr txBox="1"/>
          <p:nvPr/>
        </p:nvSpPr>
        <p:spPr>
          <a:xfrm>
            <a:off x="7315200" y="3392269"/>
            <a:ext cx="1447800" cy="646331"/>
          </a:xfrm>
          <a:prstGeom prst="rect">
            <a:avLst/>
          </a:prstGeom>
          <a:noFill/>
        </p:spPr>
        <p:txBody>
          <a:bodyPr wrap="square" rtlCol="0">
            <a:spAutoFit/>
          </a:bodyPr>
          <a:lstStyle/>
          <a:p>
            <a:r>
              <a:rPr lang="en-US" dirty="0" smtClean="0"/>
              <a:t>Seed </a:t>
            </a:r>
          </a:p>
          <a:p>
            <a:r>
              <a:rPr lang="en-US" dirty="0" smtClean="0"/>
              <a:t>Generation</a:t>
            </a:r>
            <a:endParaRPr lang="en-US" dirty="0"/>
          </a:p>
        </p:txBody>
      </p:sp>
    </p:spTree>
    <p:extLst>
      <p:ext uri="{BB962C8B-B14F-4D97-AF65-F5344CB8AC3E}">
        <p14:creationId xmlns:p14="http://schemas.microsoft.com/office/powerpoint/2010/main" val="15691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Visibility Probability Guided Matching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endParaRPr lang="en-US" dirty="0" smtClean="0"/>
              </a:p>
              <a:p>
                <a:r>
                  <a:rPr lang="en-US" dirty="0" smtClean="0"/>
                  <a:t>Identify a candidate set G of points with promise.</a:t>
                </a:r>
              </a:p>
              <a:p>
                <a:endParaRPr lang="en-US" dirty="0"/>
              </a:p>
              <a:p>
                <a:r>
                  <a:rPr lang="en-US" dirty="0" smtClean="0"/>
                  <a:t>Prioritize them based on parameters like their independence of S, distance etc.  We </a:t>
                </a:r>
                <a:r>
                  <a:rPr lang="en-US" dirty="0"/>
                  <a:t>prefer less dependent points and distant points as</a:t>
                </a:r>
                <a:r>
                  <a:rPr lang="en-US" dirty="0" smtClean="0"/>
                  <a:t>,</a:t>
                </a:r>
                <a:endParaRPr lang="en-US" dirty="0"/>
              </a:p>
              <a:p>
                <a:pPr marL="114300" indent="0">
                  <a:buNone/>
                </a:pPr>
                <a14:m>
                  <m:oMathPara xmlns:m="http://schemas.openxmlformats.org/officeDocument/2006/math">
                    <m:oMathParaPr>
                      <m:jc m:val="centerGroup"/>
                    </m:oMathParaPr>
                    <m:oMath xmlns:m="http://schemas.openxmlformats.org/officeDocument/2006/math">
                      <m:func>
                        <m:funcPr>
                          <m:ctrlPr>
                            <a:rPr lang="en-US" i="1">
                              <a:latin typeface="Cambria Math"/>
                            </a:rPr>
                          </m:ctrlPr>
                        </m:funcPr>
                        <m:fName>
                          <m:r>
                            <m:rPr>
                              <m:sty m:val="p"/>
                            </m:rPr>
                            <a:rPr lang="en-US">
                              <a:latin typeface="Cambria Math"/>
                            </a:rPr>
                            <m:t>Pr</m:t>
                          </m:r>
                        </m:fName>
                        <m:e>
                          <m:d>
                            <m:dPr>
                              <m:ctrlPr>
                                <a:rPr lang="en-US" i="1">
                                  <a:latin typeface="Cambria Math"/>
                                </a:rPr>
                              </m:ctrlPr>
                            </m:dPr>
                            <m:e>
                              <m:sSub>
                                <m:sSubPr>
                                  <m:ctrlPr>
                                    <a:rPr lang="en-US" i="1">
                                      <a:latin typeface="Cambria Math"/>
                                    </a:rPr>
                                  </m:ctrlPr>
                                </m:sSubPr>
                                <m:e>
                                  <m:r>
                                    <a:rPr lang="en-US" i="1">
                                      <a:latin typeface="Cambria Math"/>
                                    </a:rPr>
                                    <m:t>𝑋</m:t>
                                  </m:r>
                                </m:e>
                                <m:sub>
                                  <m:r>
                                    <a:rPr lang="en-US" i="1">
                                      <a:latin typeface="Cambria Math"/>
                                    </a:rPr>
                                    <m:t>𝑖</m:t>
                                  </m:r>
                                </m:sub>
                              </m:sSub>
                            </m:e>
                            <m:e>
                              <m:r>
                                <a:rPr lang="en-US" i="1">
                                  <a:latin typeface="Cambria Math"/>
                                </a:rPr>
                                <m:t>𝑆</m:t>
                              </m:r>
                            </m:e>
                          </m:d>
                        </m:e>
                      </m:func>
                      <m:r>
                        <a:rPr lang="en-US" i="1">
                          <a:latin typeface="Cambria Math"/>
                        </a:rPr>
                        <m:t>=</m:t>
                      </m:r>
                      <m:d>
                        <m:dPr>
                          <m:ctrlPr>
                            <a:rPr lang="en-US" i="1">
                              <a:latin typeface="Cambria Math"/>
                            </a:rPr>
                          </m:ctrlPr>
                        </m:dPr>
                        <m:e>
                          <m:r>
                            <a:rPr lang="en-US" i="1">
                              <a:latin typeface="Cambria Math"/>
                            </a:rPr>
                            <m:t>1−</m:t>
                          </m:r>
                          <m:r>
                            <a:rPr lang="en-US" i="1">
                              <a:latin typeface="Cambria Math"/>
                            </a:rPr>
                            <m:t>𝑝</m:t>
                          </m:r>
                          <m:d>
                            <m:dPr>
                              <m:ctrlPr>
                                <a:rPr lang="en-US" i="1">
                                  <a:latin typeface="Cambria Math"/>
                                </a:rPr>
                              </m:ctrlPr>
                            </m:dPr>
                            <m:e>
                              <m:sSub>
                                <m:sSubPr>
                                  <m:ctrlPr>
                                    <a:rPr lang="en-US" i="1">
                                      <a:latin typeface="Cambria Math"/>
                                    </a:rPr>
                                  </m:ctrlPr>
                                </m:sSubPr>
                                <m:e>
                                  <m:r>
                                    <a:rPr lang="en-US" i="1">
                                      <a:latin typeface="Cambria Math"/>
                                    </a:rPr>
                                    <m:t>𝑋</m:t>
                                  </m:r>
                                </m:e>
                                <m:sub>
                                  <m:r>
                                    <a:rPr lang="en-US" i="1">
                                      <a:latin typeface="Cambria Math"/>
                                    </a:rPr>
                                    <m:t>𝑖</m:t>
                                  </m:r>
                                </m:sub>
                              </m:sSub>
                            </m:e>
                            <m:e>
                              <m:r>
                                <a:rPr lang="en-US" i="1">
                                  <a:latin typeface="Cambria Math"/>
                                </a:rPr>
                                <m:t>𝑆</m:t>
                              </m:r>
                            </m:e>
                          </m:d>
                        </m:e>
                      </m:d>
                      <m:r>
                        <a:rPr lang="en-US" i="1">
                          <a:latin typeface="Cambria Math"/>
                        </a:rPr>
                        <m:t>×</m:t>
                      </m:r>
                      <m:r>
                        <a:rPr lang="en-US" i="1">
                          <a:latin typeface="Cambria Math"/>
                        </a:rPr>
                        <m:t>𝐷</m:t>
                      </m:r>
                      <m:d>
                        <m:dPr>
                          <m:ctrlPr>
                            <a:rPr lang="en-US" i="1">
                              <a:latin typeface="Cambria Math"/>
                            </a:rPr>
                          </m:ctrlPr>
                        </m:dPr>
                        <m:e>
                          <m:sSub>
                            <m:sSubPr>
                              <m:ctrlPr>
                                <a:rPr lang="en-US" i="1">
                                  <a:latin typeface="Cambria Math"/>
                                </a:rPr>
                              </m:ctrlPr>
                            </m:sSubPr>
                            <m:e>
                              <m:r>
                                <a:rPr lang="en-US" i="1">
                                  <a:latin typeface="Cambria Math"/>
                                </a:rPr>
                                <m:t>𝑋</m:t>
                              </m:r>
                            </m:e>
                            <m:sub>
                              <m:r>
                                <a:rPr lang="en-US" i="1">
                                  <a:latin typeface="Cambria Math"/>
                                </a:rPr>
                                <m:t>𝑖</m:t>
                              </m:r>
                            </m:sub>
                          </m:sSub>
                          <m:r>
                            <a:rPr lang="en-US" i="1">
                              <a:latin typeface="Cambria Math"/>
                            </a:rPr>
                            <m:t>,</m:t>
                          </m:r>
                          <m:r>
                            <a:rPr lang="en-US" i="1">
                              <a:latin typeface="Cambria Math"/>
                            </a:rPr>
                            <m:t>𝑆</m:t>
                          </m:r>
                        </m:e>
                      </m:d>
                    </m:oMath>
                  </m:oMathPara>
                </a14:m>
                <a:endParaRPr lang="en-US" dirty="0"/>
              </a:p>
              <a:p>
                <a:pPr marL="114300" indent="0" algn="ctr">
                  <a:buNone/>
                </a:pPr>
                <a:r>
                  <a:rPr lang="en-US" dirty="0"/>
                  <a:t>w</a:t>
                </a:r>
                <a:r>
                  <a:rPr lang="en-US" dirty="0" smtClean="0"/>
                  <a:t>here </a:t>
                </a:r>
                <a14:m>
                  <m:oMath xmlns:m="http://schemas.openxmlformats.org/officeDocument/2006/math">
                    <m:r>
                      <a:rPr lang="en-US" i="1">
                        <a:latin typeface="Cambria Math"/>
                      </a:rPr>
                      <m:t>𝑝</m:t>
                    </m:r>
                    <m:d>
                      <m:dPr>
                        <m:ctrlPr>
                          <a:rPr lang="en-US" i="1">
                            <a:latin typeface="Cambria Math"/>
                          </a:rPr>
                        </m:ctrlPr>
                      </m:dPr>
                      <m:e>
                        <m:sSub>
                          <m:sSubPr>
                            <m:ctrlPr>
                              <a:rPr lang="en-US" i="1">
                                <a:latin typeface="Cambria Math"/>
                              </a:rPr>
                            </m:ctrlPr>
                          </m:sSubPr>
                          <m:e>
                            <m:r>
                              <a:rPr lang="en-US" i="1">
                                <a:latin typeface="Cambria Math"/>
                              </a:rPr>
                              <m:t>𝑋</m:t>
                            </m:r>
                          </m:e>
                          <m:sub>
                            <m:r>
                              <a:rPr lang="en-US" i="1">
                                <a:latin typeface="Cambria Math"/>
                              </a:rPr>
                              <m:t>𝑖</m:t>
                            </m:r>
                          </m:sub>
                        </m:sSub>
                      </m:e>
                      <m:e>
                        <m:r>
                          <a:rPr lang="en-US" i="1">
                            <a:latin typeface="Cambria Math"/>
                          </a:rPr>
                          <m:t>𝑆</m:t>
                        </m:r>
                      </m:e>
                    </m:d>
                  </m:oMath>
                </a14:m>
                <a:r>
                  <a:rPr lang="en-US" dirty="0"/>
                  <a:t> measures the dependence of </a:t>
                </a:r>
                <a14:m>
                  <m:oMath xmlns:m="http://schemas.openxmlformats.org/officeDocument/2006/math">
                    <m:sSub>
                      <m:sSubPr>
                        <m:ctrlPr>
                          <a:rPr lang="en-US" i="1">
                            <a:latin typeface="Cambria Math"/>
                          </a:rPr>
                        </m:ctrlPr>
                      </m:sSubPr>
                      <m:e>
                        <m:r>
                          <a:rPr lang="en-US" i="1">
                            <a:latin typeface="Cambria Math"/>
                          </a:rPr>
                          <m:t>𝑋</m:t>
                        </m:r>
                      </m:e>
                      <m:sub>
                        <m:r>
                          <a:rPr lang="en-US" i="1">
                            <a:latin typeface="Cambria Math"/>
                          </a:rPr>
                          <m:t>𝑖</m:t>
                        </m:r>
                      </m:sub>
                    </m:sSub>
                  </m:oMath>
                </a14:m>
                <a:r>
                  <a:rPr lang="en-US" dirty="0"/>
                  <a:t> on S and </a:t>
                </a:r>
              </a:p>
              <a:p>
                <a:pPr marL="114300" indent="0" algn="ctr">
                  <a:buNone/>
                </a:pPr>
                <a14:m>
                  <m:oMath xmlns:m="http://schemas.openxmlformats.org/officeDocument/2006/math">
                    <m:r>
                      <a:rPr lang="en-US" i="1">
                        <a:latin typeface="Cambria Math"/>
                      </a:rPr>
                      <m:t>𝐷</m:t>
                    </m:r>
                    <m:d>
                      <m:dPr>
                        <m:ctrlPr>
                          <a:rPr lang="en-US" i="1">
                            <a:latin typeface="Cambria Math"/>
                          </a:rPr>
                        </m:ctrlPr>
                      </m:dPr>
                      <m:e>
                        <m:sSub>
                          <m:sSubPr>
                            <m:ctrlPr>
                              <a:rPr lang="en-US" i="1">
                                <a:latin typeface="Cambria Math"/>
                              </a:rPr>
                            </m:ctrlPr>
                          </m:sSubPr>
                          <m:e>
                            <m:r>
                              <a:rPr lang="en-US" i="1">
                                <a:latin typeface="Cambria Math"/>
                              </a:rPr>
                              <m:t>𝑋</m:t>
                            </m:r>
                          </m:e>
                          <m:sub>
                            <m:r>
                              <a:rPr lang="en-US" i="1">
                                <a:latin typeface="Cambria Math"/>
                              </a:rPr>
                              <m:t>𝑖</m:t>
                            </m:r>
                          </m:sub>
                        </m:sSub>
                        <m:r>
                          <a:rPr lang="en-US" i="1">
                            <a:latin typeface="Cambria Math"/>
                          </a:rPr>
                          <m:t>,</m:t>
                        </m:r>
                        <m:r>
                          <a:rPr lang="en-US" i="1">
                            <a:latin typeface="Cambria Math"/>
                          </a:rPr>
                          <m:t>𝑆</m:t>
                        </m:r>
                      </m:e>
                    </m:d>
                  </m:oMath>
                </a14:m>
                <a:r>
                  <a:rPr lang="en-US" dirty="0"/>
                  <a:t>is the distance of </a:t>
                </a:r>
                <a14:m>
                  <m:oMath xmlns:m="http://schemas.openxmlformats.org/officeDocument/2006/math">
                    <m:sSub>
                      <m:sSubPr>
                        <m:ctrlPr>
                          <a:rPr lang="en-US" i="1">
                            <a:latin typeface="Cambria Math"/>
                          </a:rPr>
                        </m:ctrlPr>
                      </m:sSubPr>
                      <m:e>
                        <m:r>
                          <a:rPr lang="en-US" i="1">
                            <a:latin typeface="Cambria Math"/>
                          </a:rPr>
                          <m:t>𝑋</m:t>
                        </m:r>
                      </m:e>
                      <m:sub>
                        <m:r>
                          <a:rPr lang="en-US" i="1">
                            <a:latin typeface="Cambria Math"/>
                          </a:rPr>
                          <m:t>𝑖</m:t>
                        </m:r>
                      </m:sub>
                    </m:sSub>
                  </m:oMath>
                </a14:m>
                <a:r>
                  <a:rPr lang="en-US" dirty="0"/>
                  <a:t> from the closest point in S</a:t>
                </a:r>
              </a:p>
              <a:p>
                <a:endParaRPr lang="en-US" dirty="0"/>
              </a:p>
              <a:p>
                <a:r>
                  <a:rPr lang="en-US" dirty="0" smtClean="0"/>
                  <a:t>Search in the query image based on the priority to add to 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t="-762"/>
                </a:stretch>
              </a:blipFill>
            </p:spPr>
            <p:txBody>
              <a:bodyPr/>
              <a:lstStyle/>
              <a:p>
                <a:r>
                  <a:rPr lang="en-US">
                    <a:noFill/>
                  </a:rPr>
                  <a:t> </a:t>
                </a:r>
              </a:p>
            </p:txBody>
          </p:sp>
        </mc:Fallback>
      </mc:AlternateContent>
    </p:spTree>
    <p:extLst>
      <p:ext uri="{BB962C8B-B14F-4D97-AF65-F5344CB8AC3E}">
        <p14:creationId xmlns:p14="http://schemas.microsoft.com/office/powerpoint/2010/main" val="390979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Image Localization Pipeline (Till Now…)</a:t>
            </a:r>
            <a:endParaRPr lang="en-US" dirty="0"/>
          </a:p>
        </p:txBody>
      </p:sp>
      <p:sp>
        <p:nvSpPr>
          <p:cNvPr id="4" name="TextBox 3"/>
          <p:cNvSpPr txBox="1"/>
          <p:nvPr/>
        </p:nvSpPr>
        <p:spPr>
          <a:xfrm>
            <a:off x="512618" y="2514600"/>
            <a:ext cx="1981200" cy="646331"/>
          </a:xfrm>
          <a:prstGeom prst="rect">
            <a:avLst/>
          </a:prstGeom>
          <a:noFill/>
        </p:spPr>
        <p:txBody>
          <a:bodyPr wrap="square" rtlCol="0">
            <a:spAutoFit/>
          </a:bodyPr>
          <a:lstStyle/>
          <a:p>
            <a:r>
              <a:rPr lang="en-US" dirty="0" smtClean="0"/>
              <a:t>Community Photo Collection</a:t>
            </a:r>
            <a:endParaRPr lang="en-US" dirty="0"/>
          </a:p>
        </p:txBody>
      </p:sp>
      <p:cxnSp>
        <p:nvCxnSpPr>
          <p:cNvPr id="5" name="Straight Arrow Connector 4"/>
          <p:cNvCxnSpPr/>
          <p:nvPr/>
        </p:nvCxnSpPr>
        <p:spPr>
          <a:xfrm flipV="1">
            <a:off x="2493818" y="2837765"/>
            <a:ext cx="108758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33800" y="2539939"/>
            <a:ext cx="1524000" cy="646331"/>
          </a:xfrm>
          <a:prstGeom prst="rect">
            <a:avLst/>
          </a:prstGeom>
          <a:noFill/>
        </p:spPr>
        <p:txBody>
          <a:bodyPr wrap="square" rtlCol="0">
            <a:spAutoFit/>
          </a:bodyPr>
          <a:lstStyle/>
          <a:p>
            <a:r>
              <a:rPr lang="en-US" dirty="0" smtClean="0"/>
              <a:t>Point Cloud Model</a:t>
            </a:r>
            <a:endParaRPr lang="en-US" dirty="0"/>
          </a:p>
        </p:txBody>
      </p:sp>
      <p:sp>
        <p:nvSpPr>
          <p:cNvPr id="7" name="TextBox 6"/>
          <p:cNvSpPr txBox="1"/>
          <p:nvPr/>
        </p:nvSpPr>
        <p:spPr>
          <a:xfrm>
            <a:off x="2493818" y="2493772"/>
            <a:ext cx="1011382" cy="369332"/>
          </a:xfrm>
          <a:prstGeom prst="rect">
            <a:avLst/>
          </a:prstGeom>
          <a:noFill/>
        </p:spPr>
        <p:txBody>
          <a:bodyPr wrap="square" rtlCol="0">
            <a:spAutoFit/>
          </a:bodyPr>
          <a:lstStyle/>
          <a:p>
            <a:r>
              <a:rPr lang="en-US" dirty="0" smtClean="0"/>
              <a:t>Bundler</a:t>
            </a:r>
            <a:endParaRPr lang="en-US" dirty="0"/>
          </a:p>
        </p:txBody>
      </p:sp>
      <p:sp>
        <p:nvSpPr>
          <p:cNvPr id="3" name="Rectangle 2"/>
          <p:cNvSpPr/>
          <p:nvPr/>
        </p:nvSpPr>
        <p:spPr>
          <a:xfrm>
            <a:off x="228600" y="2286000"/>
            <a:ext cx="52578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08134" y="1905000"/>
            <a:ext cx="3200400" cy="381000"/>
          </a:xfrm>
          <a:prstGeom prst="rect">
            <a:avLst/>
          </a:prstGeom>
          <a:noFill/>
        </p:spPr>
        <p:txBody>
          <a:bodyPr wrap="square" rtlCol="0">
            <a:spAutoFit/>
          </a:bodyPr>
          <a:lstStyle/>
          <a:p>
            <a:r>
              <a:rPr lang="en-US" dirty="0" smtClean="0"/>
              <a:t>Input to our algorithm:</a:t>
            </a:r>
            <a:endParaRPr lang="en-US" dirty="0"/>
          </a:p>
        </p:txBody>
      </p:sp>
      <p:cxnSp>
        <p:nvCxnSpPr>
          <p:cNvPr id="10" name="Straight Arrow Connector 9"/>
          <p:cNvCxnSpPr/>
          <p:nvPr/>
        </p:nvCxnSpPr>
        <p:spPr>
          <a:xfrm>
            <a:off x="5486400" y="2863104"/>
            <a:ext cx="15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86400" y="2555982"/>
            <a:ext cx="1524000" cy="646331"/>
          </a:xfrm>
          <a:prstGeom prst="rect">
            <a:avLst/>
          </a:prstGeom>
          <a:noFill/>
        </p:spPr>
        <p:txBody>
          <a:bodyPr wrap="square" rtlCol="0">
            <a:spAutoFit/>
          </a:bodyPr>
          <a:lstStyle/>
          <a:p>
            <a:r>
              <a:rPr lang="en-US" dirty="0" smtClean="0"/>
              <a:t>Pre-</a:t>
            </a:r>
          </a:p>
          <a:p>
            <a:r>
              <a:rPr lang="en-US" dirty="0" smtClean="0"/>
              <a:t>Computation</a:t>
            </a:r>
            <a:endParaRPr lang="en-US" dirty="0"/>
          </a:p>
        </p:txBody>
      </p:sp>
      <p:sp>
        <p:nvSpPr>
          <p:cNvPr id="12" name="TextBox 11"/>
          <p:cNvSpPr txBox="1"/>
          <p:nvPr/>
        </p:nvSpPr>
        <p:spPr>
          <a:xfrm>
            <a:off x="7086600" y="2514600"/>
            <a:ext cx="1219200" cy="646331"/>
          </a:xfrm>
          <a:prstGeom prst="rect">
            <a:avLst/>
          </a:prstGeom>
          <a:noFill/>
        </p:spPr>
        <p:txBody>
          <a:bodyPr wrap="square" rtlCol="0">
            <a:spAutoFit/>
          </a:bodyPr>
          <a:lstStyle/>
          <a:p>
            <a:r>
              <a:rPr lang="en-US" dirty="0" smtClean="0"/>
              <a:t>Enriched Model</a:t>
            </a:r>
            <a:endParaRPr lang="en-US" dirty="0"/>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858" y="3956033"/>
            <a:ext cx="1633105" cy="115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677263"/>
            <a:ext cx="18859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Connector 20"/>
          <p:cNvCxnSpPr/>
          <p:nvPr/>
        </p:nvCxnSpPr>
        <p:spPr>
          <a:xfrm flipV="1">
            <a:off x="1503218" y="4191000"/>
            <a:ext cx="2078182"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04975" y="4535785"/>
            <a:ext cx="2409825" cy="417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95400" y="4267200"/>
            <a:ext cx="1837458" cy="3138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858000" y="4876800"/>
            <a:ext cx="4572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270173" y="4819471"/>
            <a:ext cx="1600200" cy="1200329"/>
          </a:xfrm>
          <a:prstGeom prst="rect">
            <a:avLst/>
          </a:prstGeom>
          <a:noFill/>
        </p:spPr>
        <p:txBody>
          <a:bodyPr wrap="square" rtlCol="0">
            <a:spAutoFit/>
          </a:bodyPr>
          <a:lstStyle/>
          <a:p>
            <a:r>
              <a:rPr lang="en-US" dirty="0" smtClean="0"/>
              <a:t>Visibility </a:t>
            </a:r>
          </a:p>
          <a:p>
            <a:r>
              <a:rPr lang="en-US" dirty="0" smtClean="0"/>
              <a:t>Probability </a:t>
            </a:r>
          </a:p>
          <a:p>
            <a:r>
              <a:rPr lang="en-US" dirty="0" smtClean="0"/>
              <a:t>Guided Matching</a:t>
            </a:r>
            <a:endParaRPr lang="en-US" dirty="0"/>
          </a:p>
        </p:txBody>
      </p:sp>
      <p:sp>
        <p:nvSpPr>
          <p:cNvPr id="26" name="TextBox 25"/>
          <p:cNvSpPr txBox="1"/>
          <p:nvPr/>
        </p:nvSpPr>
        <p:spPr>
          <a:xfrm>
            <a:off x="5638800" y="5791200"/>
            <a:ext cx="2171700" cy="646331"/>
          </a:xfrm>
          <a:prstGeom prst="rect">
            <a:avLst/>
          </a:prstGeom>
          <a:noFill/>
        </p:spPr>
        <p:txBody>
          <a:bodyPr wrap="square" rtlCol="0">
            <a:spAutoFit/>
          </a:bodyPr>
          <a:lstStyle/>
          <a:p>
            <a:r>
              <a:rPr lang="en-US" dirty="0" smtClean="0"/>
              <a:t>3d – 2d correspondences</a:t>
            </a:r>
            <a:endParaRPr lang="en-US" dirty="0"/>
          </a:p>
        </p:txBody>
      </p:sp>
      <p:cxnSp>
        <p:nvCxnSpPr>
          <p:cNvPr id="27" name="Straight Arrow Connector 26"/>
          <p:cNvCxnSpPr/>
          <p:nvPr/>
        </p:nvCxnSpPr>
        <p:spPr>
          <a:xfrm>
            <a:off x="7315200" y="33528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972300" y="4396400"/>
            <a:ext cx="1447800" cy="369332"/>
          </a:xfrm>
          <a:prstGeom prst="rect">
            <a:avLst/>
          </a:prstGeom>
          <a:noFill/>
        </p:spPr>
        <p:txBody>
          <a:bodyPr wrap="square" rtlCol="0">
            <a:spAutoFit/>
          </a:bodyPr>
          <a:lstStyle/>
          <a:p>
            <a:r>
              <a:rPr lang="en-US" dirty="0" smtClean="0"/>
              <a:t>Seed Point</a:t>
            </a:r>
            <a:endParaRPr lang="en-US" dirty="0"/>
          </a:p>
        </p:txBody>
      </p:sp>
      <p:sp>
        <p:nvSpPr>
          <p:cNvPr id="29" name="TextBox 28"/>
          <p:cNvSpPr txBox="1"/>
          <p:nvPr/>
        </p:nvSpPr>
        <p:spPr>
          <a:xfrm>
            <a:off x="7315200" y="3392269"/>
            <a:ext cx="1447800" cy="646331"/>
          </a:xfrm>
          <a:prstGeom prst="rect">
            <a:avLst/>
          </a:prstGeom>
          <a:noFill/>
        </p:spPr>
        <p:txBody>
          <a:bodyPr wrap="square" rtlCol="0">
            <a:spAutoFit/>
          </a:bodyPr>
          <a:lstStyle/>
          <a:p>
            <a:r>
              <a:rPr lang="en-US" dirty="0" smtClean="0"/>
              <a:t>Seed </a:t>
            </a:r>
          </a:p>
          <a:p>
            <a:r>
              <a:rPr lang="en-US" dirty="0" smtClean="0"/>
              <a:t>Generation</a:t>
            </a:r>
            <a:endParaRPr lang="en-US" dirty="0"/>
          </a:p>
        </p:txBody>
      </p:sp>
    </p:spTree>
    <p:extLst>
      <p:ext uri="{BB962C8B-B14F-4D97-AF65-F5344CB8AC3E}">
        <p14:creationId xmlns:p14="http://schemas.microsoft.com/office/powerpoint/2010/main" val="33321454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Localization Pipeline</a:t>
            </a:r>
            <a:endParaRPr lang="en-US" dirty="0"/>
          </a:p>
        </p:txBody>
      </p:sp>
      <p:sp>
        <p:nvSpPr>
          <p:cNvPr id="4" name="TextBox 3"/>
          <p:cNvSpPr txBox="1"/>
          <p:nvPr/>
        </p:nvSpPr>
        <p:spPr>
          <a:xfrm>
            <a:off x="512618" y="2514600"/>
            <a:ext cx="1981200" cy="646331"/>
          </a:xfrm>
          <a:prstGeom prst="rect">
            <a:avLst/>
          </a:prstGeom>
          <a:noFill/>
        </p:spPr>
        <p:txBody>
          <a:bodyPr wrap="square" rtlCol="0">
            <a:spAutoFit/>
          </a:bodyPr>
          <a:lstStyle/>
          <a:p>
            <a:r>
              <a:rPr lang="en-US" dirty="0" smtClean="0"/>
              <a:t>Community Photo Collection</a:t>
            </a:r>
            <a:endParaRPr lang="en-US" dirty="0"/>
          </a:p>
        </p:txBody>
      </p:sp>
      <p:cxnSp>
        <p:nvCxnSpPr>
          <p:cNvPr id="5" name="Straight Arrow Connector 4"/>
          <p:cNvCxnSpPr/>
          <p:nvPr/>
        </p:nvCxnSpPr>
        <p:spPr>
          <a:xfrm flipV="1">
            <a:off x="2493818" y="2837765"/>
            <a:ext cx="108758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33800" y="2539939"/>
            <a:ext cx="1524000" cy="646331"/>
          </a:xfrm>
          <a:prstGeom prst="rect">
            <a:avLst/>
          </a:prstGeom>
          <a:noFill/>
        </p:spPr>
        <p:txBody>
          <a:bodyPr wrap="square" rtlCol="0">
            <a:spAutoFit/>
          </a:bodyPr>
          <a:lstStyle/>
          <a:p>
            <a:r>
              <a:rPr lang="en-US" dirty="0" smtClean="0"/>
              <a:t>Point Cloud Model</a:t>
            </a:r>
            <a:endParaRPr lang="en-US" dirty="0"/>
          </a:p>
        </p:txBody>
      </p:sp>
      <p:sp>
        <p:nvSpPr>
          <p:cNvPr id="7" name="TextBox 6"/>
          <p:cNvSpPr txBox="1"/>
          <p:nvPr/>
        </p:nvSpPr>
        <p:spPr>
          <a:xfrm>
            <a:off x="2493818" y="2493772"/>
            <a:ext cx="1011382" cy="369332"/>
          </a:xfrm>
          <a:prstGeom prst="rect">
            <a:avLst/>
          </a:prstGeom>
          <a:noFill/>
        </p:spPr>
        <p:txBody>
          <a:bodyPr wrap="square" rtlCol="0">
            <a:spAutoFit/>
          </a:bodyPr>
          <a:lstStyle/>
          <a:p>
            <a:r>
              <a:rPr lang="en-US" dirty="0" smtClean="0"/>
              <a:t>Bundler</a:t>
            </a:r>
            <a:endParaRPr lang="en-US" dirty="0"/>
          </a:p>
        </p:txBody>
      </p:sp>
      <p:sp>
        <p:nvSpPr>
          <p:cNvPr id="3" name="Rectangle 2"/>
          <p:cNvSpPr/>
          <p:nvPr/>
        </p:nvSpPr>
        <p:spPr>
          <a:xfrm>
            <a:off x="228600" y="2286000"/>
            <a:ext cx="52578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08134" y="1905000"/>
            <a:ext cx="3200400" cy="381000"/>
          </a:xfrm>
          <a:prstGeom prst="rect">
            <a:avLst/>
          </a:prstGeom>
          <a:noFill/>
        </p:spPr>
        <p:txBody>
          <a:bodyPr wrap="square" rtlCol="0">
            <a:spAutoFit/>
          </a:bodyPr>
          <a:lstStyle/>
          <a:p>
            <a:r>
              <a:rPr lang="en-US" dirty="0" smtClean="0"/>
              <a:t>Input to our algorithm:</a:t>
            </a:r>
            <a:endParaRPr lang="en-US" dirty="0"/>
          </a:p>
        </p:txBody>
      </p:sp>
      <p:cxnSp>
        <p:nvCxnSpPr>
          <p:cNvPr id="10" name="Straight Arrow Connector 9"/>
          <p:cNvCxnSpPr/>
          <p:nvPr/>
        </p:nvCxnSpPr>
        <p:spPr>
          <a:xfrm>
            <a:off x="5486400" y="2863104"/>
            <a:ext cx="15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86400" y="2555982"/>
            <a:ext cx="1524000" cy="646331"/>
          </a:xfrm>
          <a:prstGeom prst="rect">
            <a:avLst/>
          </a:prstGeom>
          <a:noFill/>
        </p:spPr>
        <p:txBody>
          <a:bodyPr wrap="square" rtlCol="0">
            <a:spAutoFit/>
          </a:bodyPr>
          <a:lstStyle/>
          <a:p>
            <a:r>
              <a:rPr lang="en-US" dirty="0" smtClean="0"/>
              <a:t>Pre-</a:t>
            </a:r>
          </a:p>
          <a:p>
            <a:r>
              <a:rPr lang="en-US" dirty="0" smtClean="0"/>
              <a:t>Computation</a:t>
            </a:r>
            <a:endParaRPr lang="en-US" dirty="0"/>
          </a:p>
        </p:txBody>
      </p:sp>
      <p:sp>
        <p:nvSpPr>
          <p:cNvPr id="12" name="TextBox 11"/>
          <p:cNvSpPr txBox="1"/>
          <p:nvPr/>
        </p:nvSpPr>
        <p:spPr>
          <a:xfrm>
            <a:off x="7086600" y="2514600"/>
            <a:ext cx="1219200" cy="646331"/>
          </a:xfrm>
          <a:prstGeom prst="rect">
            <a:avLst/>
          </a:prstGeom>
          <a:noFill/>
        </p:spPr>
        <p:txBody>
          <a:bodyPr wrap="square" rtlCol="0">
            <a:spAutoFit/>
          </a:bodyPr>
          <a:lstStyle/>
          <a:p>
            <a:r>
              <a:rPr lang="en-US" dirty="0" smtClean="0"/>
              <a:t>Enriched Model</a:t>
            </a:r>
            <a:endParaRPr lang="en-US" dirty="0"/>
          </a:p>
        </p:txBody>
      </p:sp>
      <p:cxnSp>
        <p:nvCxnSpPr>
          <p:cNvPr id="24" name="Straight Arrow Connector 23"/>
          <p:cNvCxnSpPr/>
          <p:nvPr/>
        </p:nvCxnSpPr>
        <p:spPr>
          <a:xfrm flipH="1" flipV="1">
            <a:off x="4765963" y="6114365"/>
            <a:ext cx="872837"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708535" y="5680364"/>
            <a:ext cx="985684" cy="923330"/>
          </a:xfrm>
          <a:prstGeom prst="rect">
            <a:avLst/>
          </a:prstGeom>
          <a:noFill/>
        </p:spPr>
        <p:txBody>
          <a:bodyPr wrap="square" rtlCol="0">
            <a:spAutoFit/>
          </a:bodyPr>
          <a:lstStyle/>
          <a:p>
            <a:r>
              <a:rPr lang="en-US" dirty="0" smtClean="0"/>
              <a:t>DLT </a:t>
            </a:r>
          </a:p>
          <a:p>
            <a:endParaRPr lang="en-US" dirty="0"/>
          </a:p>
          <a:p>
            <a:r>
              <a:rPr lang="en-US" dirty="0" smtClean="0"/>
              <a:t>RANSAC</a:t>
            </a:r>
            <a:endParaRPr lang="en-US" dirty="0"/>
          </a:p>
        </p:txBody>
      </p:sp>
      <p:sp>
        <p:nvSpPr>
          <p:cNvPr id="26" name="TextBox 25"/>
          <p:cNvSpPr txBox="1"/>
          <p:nvPr/>
        </p:nvSpPr>
        <p:spPr>
          <a:xfrm>
            <a:off x="3236768" y="5897296"/>
            <a:ext cx="1847850" cy="369332"/>
          </a:xfrm>
          <a:prstGeom prst="rect">
            <a:avLst/>
          </a:prstGeom>
          <a:noFill/>
        </p:spPr>
        <p:txBody>
          <a:bodyPr wrap="square" rtlCol="0">
            <a:spAutoFit/>
          </a:bodyPr>
          <a:lstStyle/>
          <a:p>
            <a:r>
              <a:rPr lang="en-US" dirty="0" smtClean="0"/>
              <a:t>Camera Pose</a:t>
            </a:r>
            <a:endParaRPr lang="en-US" dirty="0"/>
          </a:p>
        </p:txBody>
      </p:sp>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677263"/>
            <a:ext cx="18859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Isosceles Triangle 27"/>
          <p:cNvSpPr/>
          <p:nvPr/>
        </p:nvSpPr>
        <p:spPr>
          <a:xfrm rot="7422266">
            <a:off x="3037609" y="4876800"/>
            <a:ext cx="467591" cy="42340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a:off x="6858000" y="4876800"/>
            <a:ext cx="4572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270173" y="4819471"/>
            <a:ext cx="1600200" cy="1200329"/>
          </a:xfrm>
          <a:prstGeom prst="rect">
            <a:avLst/>
          </a:prstGeom>
          <a:noFill/>
        </p:spPr>
        <p:txBody>
          <a:bodyPr wrap="square" rtlCol="0">
            <a:spAutoFit/>
          </a:bodyPr>
          <a:lstStyle/>
          <a:p>
            <a:r>
              <a:rPr lang="en-US" dirty="0" smtClean="0"/>
              <a:t>Visibility </a:t>
            </a:r>
          </a:p>
          <a:p>
            <a:r>
              <a:rPr lang="en-US" dirty="0" smtClean="0"/>
              <a:t>Probability </a:t>
            </a:r>
          </a:p>
          <a:p>
            <a:r>
              <a:rPr lang="en-US" dirty="0" smtClean="0"/>
              <a:t>Guided Matching</a:t>
            </a:r>
            <a:endParaRPr lang="en-US" dirty="0"/>
          </a:p>
        </p:txBody>
      </p:sp>
      <p:sp>
        <p:nvSpPr>
          <p:cNvPr id="30" name="TextBox 29"/>
          <p:cNvSpPr txBox="1"/>
          <p:nvPr/>
        </p:nvSpPr>
        <p:spPr>
          <a:xfrm>
            <a:off x="5638800" y="5791200"/>
            <a:ext cx="2171700" cy="646331"/>
          </a:xfrm>
          <a:prstGeom prst="rect">
            <a:avLst/>
          </a:prstGeom>
          <a:noFill/>
        </p:spPr>
        <p:txBody>
          <a:bodyPr wrap="square" rtlCol="0">
            <a:spAutoFit/>
          </a:bodyPr>
          <a:lstStyle/>
          <a:p>
            <a:r>
              <a:rPr lang="en-US" dirty="0" smtClean="0"/>
              <a:t>3d – 2d correspondences</a:t>
            </a:r>
            <a:endParaRPr lang="en-US" dirty="0"/>
          </a:p>
        </p:txBody>
      </p:sp>
      <p:cxnSp>
        <p:nvCxnSpPr>
          <p:cNvPr id="31" name="Straight Arrow Connector 30"/>
          <p:cNvCxnSpPr/>
          <p:nvPr/>
        </p:nvCxnSpPr>
        <p:spPr>
          <a:xfrm>
            <a:off x="7315200" y="33528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972300" y="4396400"/>
            <a:ext cx="1447800" cy="369332"/>
          </a:xfrm>
          <a:prstGeom prst="rect">
            <a:avLst/>
          </a:prstGeom>
          <a:noFill/>
        </p:spPr>
        <p:txBody>
          <a:bodyPr wrap="square" rtlCol="0">
            <a:spAutoFit/>
          </a:bodyPr>
          <a:lstStyle/>
          <a:p>
            <a:r>
              <a:rPr lang="en-US" dirty="0" smtClean="0"/>
              <a:t>Seed Point</a:t>
            </a:r>
            <a:endParaRPr lang="en-US" dirty="0"/>
          </a:p>
        </p:txBody>
      </p:sp>
      <p:sp>
        <p:nvSpPr>
          <p:cNvPr id="33" name="TextBox 32"/>
          <p:cNvSpPr txBox="1"/>
          <p:nvPr/>
        </p:nvSpPr>
        <p:spPr>
          <a:xfrm>
            <a:off x="7315200" y="3392269"/>
            <a:ext cx="1447800" cy="646331"/>
          </a:xfrm>
          <a:prstGeom prst="rect">
            <a:avLst/>
          </a:prstGeom>
          <a:noFill/>
        </p:spPr>
        <p:txBody>
          <a:bodyPr wrap="square" rtlCol="0">
            <a:spAutoFit/>
          </a:bodyPr>
          <a:lstStyle/>
          <a:p>
            <a:r>
              <a:rPr lang="en-US" dirty="0" smtClean="0"/>
              <a:t>Seed </a:t>
            </a:r>
          </a:p>
          <a:p>
            <a:r>
              <a:rPr lang="en-US" dirty="0" smtClean="0"/>
              <a:t>Generation</a:t>
            </a:r>
            <a:endParaRPr lang="en-US" dirty="0"/>
          </a:p>
        </p:txBody>
      </p:sp>
    </p:spTree>
    <p:extLst>
      <p:ext uri="{BB962C8B-B14F-4D97-AF65-F5344CB8AC3E}">
        <p14:creationId xmlns:p14="http://schemas.microsoft.com/office/powerpoint/2010/main" val="27479307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Estimation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Camera parameters are estimated using RANSAC over DLT</a:t>
                </a:r>
              </a:p>
              <a:p>
                <a:r>
                  <a:rPr lang="en-US" dirty="0" smtClean="0"/>
                  <a:t>Random Sample Consensus (RANSAC) is used to remove the bad matches through random sampling.</a:t>
                </a:r>
              </a:p>
              <a:p>
                <a:r>
                  <a:rPr lang="en-US" dirty="0" smtClean="0"/>
                  <a:t>Direct Linear Transform (DLT) is estimates the camera projection matrix by solving the equation </a:t>
                </a:r>
              </a:p>
              <a:p>
                <a:endParaRPr lang="en-US" dirty="0" smtClean="0"/>
              </a:p>
              <a:p>
                <a:pPr marL="114300" indent="0">
                  <a:buNone/>
                </a:pPr>
                <a14:m>
                  <m:oMathPara xmlns:m="http://schemas.openxmlformats.org/officeDocument/2006/math">
                    <m:oMathParaPr>
                      <m:jc m:val="centerGroup"/>
                    </m:oMathParaPr>
                    <m:oMath xmlns:m="http://schemas.openxmlformats.org/officeDocument/2006/math">
                      <m:r>
                        <a:rPr lang="en-US" b="1" i="0">
                          <a:latin typeface="Cambria Math"/>
                        </a:rPr>
                        <m:t>𝐱</m:t>
                      </m:r>
                      <m:r>
                        <a:rPr lang="en-US" b="1" i="0">
                          <a:latin typeface="Cambria Math"/>
                        </a:rPr>
                        <m:t>×</m:t>
                      </m:r>
                      <m:r>
                        <a:rPr lang="en-US" b="1" i="0">
                          <a:latin typeface="Cambria Math"/>
                        </a:rPr>
                        <m:t>𝐏𝐗</m:t>
                      </m:r>
                      <m:r>
                        <a:rPr lang="en-US" b="1" i="0">
                          <a:latin typeface="Cambria Math"/>
                        </a:rPr>
                        <m:t>=</m:t>
                      </m:r>
                      <m:r>
                        <a:rPr lang="en-US" b="1" i="1">
                          <a:latin typeface="Cambria Math"/>
                        </a:rPr>
                        <m:t>𝟎</m:t>
                      </m:r>
                    </m:oMath>
                  </m:oMathPara>
                </a14:m>
                <a:endParaRPr lang="en-US" b="1" dirty="0" smtClean="0"/>
              </a:p>
              <a:p>
                <a:pPr marL="114300" indent="0">
                  <a:buNone/>
                </a:pPr>
                <a:r>
                  <a:rPr lang="en-US" dirty="0" smtClean="0"/>
                  <a:t>Where </a:t>
                </a:r>
                <a:r>
                  <a:rPr lang="en-US" b="1" dirty="0" smtClean="0"/>
                  <a:t>P</a:t>
                </a:r>
                <a:r>
                  <a:rPr lang="en-US" dirty="0" smtClean="0"/>
                  <a:t> is the output projection matrix, </a:t>
                </a:r>
                <a:r>
                  <a:rPr lang="en-US" b="1" dirty="0" smtClean="0"/>
                  <a:t>X </a:t>
                </a:r>
                <a:r>
                  <a:rPr lang="en-US" dirty="0" smtClean="0"/>
                  <a:t>and </a:t>
                </a:r>
                <a:r>
                  <a:rPr lang="en-US" b="1" dirty="0" smtClean="0"/>
                  <a:t>x </a:t>
                </a:r>
                <a:r>
                  <a:rPr lang="en-US" dirty="0" smtClean="0"/>
                  <a:t>are the 3D points and its 2D correspondences respectively</a:t>
                </a:r>
              </a:p>
              <a:p>
                <a:r>
                  <a:rPr lang="en-US" dirty="0" smtClean="0"/>
                  <a:t>If less than 12 inliers are found in the RANSAC step, we reject this seed and go back to the Seed Generation step.</a:t>
                </a:r>
                <a:endParaRPr lang="en-US" dirty="0"/>
              </a:p>
              <a:p>
                <a:pPr marL="11430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t="-762"/>
                </a:stretch>
              </a:blipFill>
            </p:spPr>
            <p:txBody>
              <a:bodyPr/>
              <a:lstStyle/>
              <a:p>
                <a:r>
                  <a:rPr lang="en-US">
                    <a:noFill/>
                  </a:rPr>
                  <a:t> </a:t>
                </a:r>
              </a:p>
            </p:txBody>
          </p:sp>
        </mc:Fallback>
      </mc:AlternateContent>
    </p:spTree>
    <p:extLst>
      <p:ext uri="{BB962C8B-B14F-4D97-AF65-F5344CB8AC3E}">
        <p14:creationId xmlns:p14="http://schemas.microsoft.com/office/powerpoint/2010/main" val="229785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Image Localization Pipeline (Complete)</a:t>
            </a:r>
            <a:endParaRPr lang="en-US" dirty="0"/>
          </a:p>
        </p:txBody>
      </p:sp>
      <p:sp>
        <p:nvSpPr>
          <p:cNvPr id="4" name="TextBox 3"/>
          <p:cNvSpPr txBox="1"/>
          <p:nvPr/>
        </p:nvSpPr>
        <p:spPr>
          <a:xfrm>
            <a:off x="512618" y="2514600"/>
            <a:ext cx="1981200" cy="646331"/>
          </a:xfrm>
          <a:prstGeom prst="rect">
            <a:avLst/>
          </a:prstGeom>
          <a:noFill/>
        </p:spPr>
        <p:txBody>
          <a:bodyPr wrap="square" rtlCol="0">
            <a:spAutoFit/>
          </a:bodyPr>
          <a:lstStyle/>
          <a:p>
            <a:r>
              <a:rPr lang="en-US" dirty="0" smtClean="0"/>
              <a:t>Community Photo Collection</a:t>
            </a:r>
            <a:endParaRPr lang="en-US" dirty="0"/>
          </a:p>
        </p:txBody>
      </p:sp>
      <p:cxnSp>
        <p:nvCxnSpPr>
          <p:cNvPr id="5" name="Straight Arrow Connector 4"/>
          <p:cNvCxnSpPr/>
          <p:nvPr/>
        </p:nvCxnSpPr>
        <p:spPr>
          <a:xfrm flipV="1">
            <a:off x="2493818" y="2837765"/>
            <a:ext cx="108758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33800" y="2539939"/>
            <a:ext cx="1524000" cy="646331"/>
          </a:xfrm>
          <a:prstGeom prst="rect">
            <a:avLst/>
          </a:prstGeom>
          <a:noFill/>
        </p:spPr>
        <p:txBody>
          <a:bodyPr wrap="square" rtlCol="0">
            <a:spAutoFit/>
          </a:bodyPr>
          <a:lstStyle/>
          <a:p>
            <a:r>
              <a:rPr lang="en-US" dirty="0" smtClean="0"/>
              <a:t>Point Cloud Model</a:t>
            </a:r>
            <a:endParaRPr lang="en-US" dirty="0"/>
          </a:p>
        </p:txBody>
      </p:sp>
      <p:sp>
        <p:nvSpPr>
          <p:cNvPr id="7" name="TextBox 6"/>
          <p:cNvSpPr txBox="1"/>
          <p:nvPr/>
        </p:nvSpPr>
        <p:spPr>
          <a:xfrm>
            <a:off x="2493818" y="2493772"/>
            <a:ext cx="1011382" cy="369332"/>
          </a:xfrm>
          <a:prstGeom prst="rect">
            <a:avLst/>
          </a:prstGeom>
          <a:noFill/>
        </p:spPr>
        <p:txBody>
          <a:bodyPr wrap="square" rtlCol="0">
            <a:spAutoFit/>
          </a:bodyPr>
          <a:lstStyle/>
          <a:p>
            <a:r>
              <a:rPr lang="en-US" dirty="0" smtClean="0"/>
              <a:t>Bundler</a:t>
            </a:r>
            <a:endParaRPr lang="en-US" dirty="0"/>
          </a:p>
        </p:txBody>
      </p:sp>
      <p:sp>
        <p:nvSpPr>
          <p:cNvPr id="3" name="Rectangle 2"/>
          <p:cNvSpPr/>
          <p:nvPr/>
        </p:nvSpPr>
        <p:spPr>
          <a:xfrm>
            <a:off x="228600" y="2286000"/>
            <a:ext cx="5257800" cy="1143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08134" y="1905000"/>
            <a:ext cx="3200400" cy="381000"/>
          </a:xfrm>
          <a:prstGeom prst="rect">
            <a:avLst/>
          </a:prstGeom>
          <a:noFill/>
        </p:spPr>
        <p:txBody>
          <a:bodyPr wrap="square" rtlCol="0">
            <a:spAutoFit/>
          </a:bodyPr>
          <a:lstStyle/>
          <a:p>
            <a:r>
              <a:rPr lang="en-US" dirty="0" smtClean="0"/>
              <a:t>Input to our algorithm:</a:t>
            </a:r>
            <a:endParaRPr lang="en-US" dirty="0"/>
          </a:p>
        </p:txBody>
      </p:sp>
      <p:cxnSp>
        <p:nvCxnSpPr>
          <p:cNvPr id="10" name="Straight Arrow Connector 9"/>
          <p:cNvCxnSpPr/>
          <p:nvPr/>
        </p:nvCxnSpPr>
        <p:spPr>
          <a:xfrm>
            <a:off x="5486400" y="2863104"/>
            <a:ext cx="1524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486400" y="2555982"/>
            <a:ext cx="1524000" cy="646331"/>
          </a:xfrm>
          <a:prstGeom prst="rect">
            <a:avLst/>
          </a:prstGeom>
          <a:noFill/>
        </p:spPr>
        <p:txBody>
          <a:bodyPr wrap="square" rtlCol="0">
            <a:spAutoFit/>
          </a:bodyPr>
          <a:lstStyle/>
          <a:p>
            <a:r>
              <a:rPr lang="en-US" dirty="0" smtClean="0"/>
              <a:t>Pre-</a:t>
            </a:r>
          </a:p>
          <a:p>
            <a:r>
              <a:rPr lang="en-US" dirty="0" smtClean="0"/>
              <a:t>Computation</a:t>
            </a:r>
            <a:endParaRPr lang="en-US" dirty="0"/>
          </a:p>
        </p:txBody>
      </p:sp>
      <p:sp>
        <p:nvSpPr>
          <p:cNvPr id="12" name="TextBox 11"/>
          <p:cNvSpPr txBox="1"/>
          <p:nvPr/>
        </p:nvSpPr>
        <p:spPr>
          <a:xfrm>
            <a:off x="7086600" y="2514600"/>
            <a:ext cx="1219200" cy="646331"/>
          </a:xfrm>
          <a:prstGeom prst="rect">
            <a:avLst/>
          </a:prstGeom>
          <a:noFill/>
        </p:spPr>
        <p:txBody>
          <a:bodyPr wrap="square" rtlCol="0">
            <a:spAutoFit/>
          </a:bodyPr>
          <a:lstStyle/>
          <a:p>
            <a:r>
              <a:rPr lang="en-US" dirty="0" smtClean="0"/>
              <a:t>Enriched Model</a:t>
            </a:r>
            <a:endParaRPr lang="en-US" dirty="0"/>
          </a:p>
        </p:txBody>
      </p:sp>
      <p:cxnSp>
        <p:nvCxnSpPr>
          <p:cNvPr id="24" name="Straight Arrow Connector 23"/>
          <p:cNvCxnSpPr/>
          <p:nvPr/>
        </p:nvCxnSpPr>
        <p:spPr>
          <a:xfrm flipH="1" flipV="1">
            <a:off x="4765963" y="6114365"/>
            <a:ext cx="872837"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708535" y="5680364"/>
            <a:ext cx="985684" cy="923330"/>
          </a:xfrm>
          <a:prstGeom prst="rect">
            <a:avLst/>
          </a:prstGeom>
          <a:noFill/>
        </p:spPr>
        <p:txBody>
          <a:bodyPr wrap="square" rtlCol="0">
            <a:spAutoFit/>
          </a:bodyPr>
          <a:lstStyle/>
          <a:p>
            <a:r>
              <a:rPr lang="en-US" dirty="0" smtClean="0"/>
              <a:t>DLT</a:t>
            </a:r>
          </a:p>
          <a:p>
            <a:endParaRPr lang="en-US" dirty="0"/>
          </a:p>
          <a:p>
            <a:r>
              <a:rPr lang="en-US" dirty="0" smtClean="0"/>
              <a:t>RANSAC</a:t>
            </a:r>
            <a:endParaRPr lang="en-US" dirty="0"/>
          </a:p>
        </p:txBody>
      </p:sp>
      <p:sp>
        <p:nvSpPr>
          <p:cNvPr id="26" name="TextBox 25"/>
          <p:cNvSpPr txBox="1"/>
          <p:nvPr/>
        </p:nvSpPr>
        <p:spPr>
          <a:xfrm>
            <a:off x="3236768" y="5897296"/>
            <a:ext cx="1847850" cy="369332"/>
          </a:xfrm>
          <a:prstGeom prst="rect">
            <a:avLst/>
          </a:prstGeom>
          <a:noFill/>
        </p:spPr>
        <p:txBody>
          <a:bodyPr wrap="square" rtlCol="0">
            <a:spAutoFit/>
          </a:bodyPr>
          <a:lstStyle/>
          <a:p>
            <a:r>
              <a:rPr lang="en-US" dirty="0" smtClean="0"/>
              <a:t>Camera Pose</a:t>
            </a:r>
            <a:endParaRPr lang="en-US" dirty="0"/>
          </a:p>
        </p:txBody>
      </p:sp>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677263"/>
            <a:ext cx="18859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Isosceles Triangle 27"/>
          <p:cNvSpPr/>
          <p:nvPr/>
        </p:nvSpPr>
        <p:spPr>
          <a:xfrm rot="7422266">
            <a:off x="3037609" y="4876800"/>
            <a:ext cx="467591" cy="42340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a:off x="6858000" y="4876800"/>
            <a:ext cx="4572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270173" y="4819471"/>
            <a:ext cx="1600200" cy="1200329"/>
          </a:xfrm>
          <a:prstGeom prst="rect">
            <a:avLst/>
          </a:prstGeom>
          <a:noFill/>
        </p:spPr>
        <p:txBody>
          <a:bodyPr wrap="square" rtlCol="0">
            <a:spAutoFit/>
          </a:bodyPr>
          <a:lstStyle/>
          <a:p>
            <a:r>
              <a:rPr lang="en-US" dirty="0" smtClean="0"/>
              <a:t>Visibility </a:t>
            </a:r>
          </a:p>
          <a:p>
            <a:r>
              <a:rPr lang="en-US" dirty="0" smtClean="0"/>
              <a:t>Probability </a:t>
            </a:r>
          </a:p>
          <a:p>
            <a:r>
              <a:rPr lang="en-US" dirty="0" smtClean="0"/>
              <a:t>Guided Matching</a:t>
            </a:r>
            <a:endParaRPr lang="en-US" dirty="0"/>
          </a:p>
        </p:txBody>
      </p:sp>
      <p:sp>
        <p:nvSpPr>
          <p:cNvPr id="30" name="TextBox 29"/>
          <p:cNvSpPr txBox="1"/>
          <p:nvPr/>
        </p:nvSpPr>
        <p:spPr>
          <a:xfrm>
            <a:off x="5638800" y="5791200"/>
            <a:ext cx="2171700" cy="646331"/>
          </a:xfrm>
          <a:prstGeom prst="rect">
            <a:avLst/>
          </a:prstGeom>
          <a:noFill/>
        </p:spPr>
        <p:txBody>
          <a:bodyPr wrap="square" rtlCol="0">
            <a:spAutoFit/>
          </a:bodyPr>
          <a:lstStyle/>
          <a:p>
            <a:r>
              <a:rPr lang="en-US" dirty="0" smtClean="0"/>
              <a:t>3d – 2d correspondences</a:t>
            </a:r>
            <a:endParaRPr lang="en-US" dirty="0"/>
          </a:p>
        </p:txBody>
      </p:sp>
      <p:cxnSp>
        <p:nvCxnSpPr>
          <p:cNvPr id="31" name="Straight Arrow Connector 30"/>
          <p:cNvCxnSpPr/>
          <p:nvPr/>
        </p:nvCxnSpPr>
        <p:spPr>
          <a:xfrm>
            <a:off x="7315200" y="33528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972300" y="4396400"/>
            <a:ext cx="1447800" cy="369332"/>
          </a:xfrm>
          <a:prstGeom prst="rect">
            <a:avLst/>
          </a:prstGeom>
          <a:noFill/>
        </p:spPr>
        <p:txBody>
          <a:bodyPr wrap="square" rtlCol="0">
            <a:spAutoFit/>
          </a:bodyPr>
          <a:lstStyle/>
          <a:p>
            <a:r>
              <a:rPr lang="en-US" dirty="0" smtClean="0"/>
              <a:t>Seed Point</a:t>
            </a:r>
            <a:endParaRPr lang="en-US" dirty="0"/>
          </a:p>
        </p:txBody>
      </p:sp>
      <p:sp>
        <p:nvSpPr>
          <p:cNvPr id="33" name="TextBox 32"/>
          <p:cNvSpPr txBox="1"/>
          <p:nvPr/>
        </p:nvSpPr>
        <p:spPr>
          <a:xfrm>
            <a:off x="7315200" y="3392269"/>
            <a:ext cx="1447800" cy="646331"/>
          </a:xfrm>
          <a:prstGeom prst="rect">
            <a:avLst/>
          </a:prstGeom>
          <a:noFill/>
        </p:spPr>
        <p:txBody>
          <a:bodyPr wrap="square" rtlCol="0">
            <a:spAutoFit/>
          </a:bodyPr>
          <a:lstStyle/>
          <a:p>
            <a:r>
              <a:rPr lang="en-US" dirty="0" smtClean="0"/>
              <a:t>Seed </a:t>
            </a:r>
          </a:p>
          <a:p>
            <a:r>
              <a:rPr lang="en-US" dirty="0" smtClean="0"/>
              <a:t>Generation</a:t>
            </a:r>
            <a:endParaRPr lang="en-US" dirty="0"/>
          </a:p>
        </p:txBody>
      </p:sp>
      <p:cxnSp>
        <p:nvCxnSpPr>
          <p:cNvPr id="34" name="Straight Arrow Connector 33"/>
          <p:cNvCxnSpPr>
            <a:stCxn id="25" idx="0"/>
          </p:cNvCxnSpPr>
          <p:nvPr/>
        </p:nvCxnSpPr>
        <p:spPr>
          <a:xfrm flipV="1">
            <a:off x="5201377" y="3677264"/>
            <a:ext cx="1885223" cy="20031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8779732">
            <a:off x="5328851" y="4252421"/>
            <a:ext cx="1350819" cy="369332"/>
          </a:xfrm>
          <a:prstGeom prst="rect">
            <a:avLst/>
          </a:prstGeom>
          <a:noFill/>
        </p:spPr>
        <p:txBody>
          <a:bodyPr wrap="square" rtlCol="0">
            <a:spAutoFit/>
          </a:bodyPr>
          <a:lstStyle/>
          <a:p>
            <a:r>
              <a:rPr lang="en-US" dirty="0" smtClean="0"/>
              <a:t>If Failed</a:t>
            </a:r>
            <a:endParaRPr lang="en-US" dirty="0"/>
          </a:p>
        </p:txBody>
      </p:sp>
    </p:spTree>
    <p:extLst>
      <p:ext uri="{BB962C8B-B14F-4D97-AF65-F5344CB8AC3E}">
        <p14:creationId xmlns:p14="http://schemas.microsoft.com/office/powerpoint/2010/main" val="25564425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5" name="Title 1"/>
          <p:cNvSpPr txBox="1">
            <a:spLocks/>
          </p:cNvSpPr>
          <p:nvPr/>
        </p:nvSpPr>
        <p:spPr>
          <a:xfrm>
            <a:off x="457200" y="274638"/>
            <a:ext cx="8001000" cy="1325562"/>
          </a:xfrm>
          <a:prstGeom prst="rect">
            <a:avLst/>
          </a:prstGeom>
        </p:spPr>
        <p:txBody>
          <a:bodyPr vert="horz" lIns="91440" tIns="45720" rIns="91440" bIns="45720" rtlCol="0" anchor="ctr">
            <a:normAutofit fontScale="90000" lnSpcReduction="10000"/>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dirty="0" err="1" smtClean="0"/>
              <a:t>SfM</a:t>
            </a:r>
            <a:r>
              <a:rPr lang="en-US" dirty="0" smtClean="0"/>
              <a:t> using </a:t>
            </a:r>
            <a:r>
              <a:rPr lang="en-US" dirty="0"/>
              <a:t>Community Photo Collections (CPCs)</a:t>
            </a:r>
          </a:p>
        </p:txBody>
      </p:sp>
      <p:pic>
        <p:nvPicPr>
          <p:cNvPr id="6" name="colosseu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 y="2806700"/>
            <a:ext cx="3810000" cy="2201069"/>
          </a:xfrm>
          <a:prstGeom prst="rect">
            <a:avLst/>
          </a:prstGeom>
        </p:spPr>
      </p:pic>
      <p:pic>
        <p:nvPicPr>
          <p:cNvPr id="7" name="The_Old_City_of_Dubrovnik.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72000" y="2882900"/>
            <a:ext cx="3219450" cy="2146300"/>
          </a:xfrm>
          <a:prstGeom prst="rect">
            <a:avLst/>
          </a:prstGeom>
        </p:spPr>
      </p:pic>
    </p:spTree>
    <p:extLst>
      <p:ext uri="{BB962C8B-B14F-4D97-AF65-F5344CB8AC3E}">
        <p14:creationId xmlns:p14="http://schemas.microsoft.com/office/powerpoint/2010/main" val="239889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0" fill="hold"/>
                                        <p:tgtEl>
                                          <p:spTgt spid="6"/>
                                        </p:tgtEl>
                                      </p:cBhvr>
                                    </p:cmd>
                                  </p:childTnLst>
                                </p:cTn>
                              </p:par>
                              <p:par>
                                <p:cTn id="7" presetID="1" presetClass="mediacall" presetSubtype="0" fill="hold" nodeType="withEffect">
                                  <p:stCondLst>
                                    <p:cond delay="0"/>
                                  </p:stCondLst>
                                  <p:childTnLst>
                                    <p:cmd type="call" cmd="playFrom(0.0)">
                                      <p:cBhvr>
                                        <p:cTn id="8" dur="388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6"/>
                </p:tgtEl>
              </p:cMediaNode>
            </p:video>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6"/>
                                        </p:tgtEl>
                                      </p:cBhvr>
                                    </p:cmd>
                                  </p:childTnLst>
                                </p:cTn>
                              </p:par>
                            </p:childTnLst>
                          </p:cTn>
                        </p:par>
                      </p:childTnLst>
                    </p:cTn>
                  </p:par>
                </p:childTnLst>
              </p:cTn>
              <p:nextCondLst>
                <p:cond evt="onClick" delay="0">
                  <p:tgtEl>
                    <p:spTgt spid="6"/>
                  </p:tgtEl>
                </p:cond>
              </p:nextCondLst>
            </p:seq>
            <p:video>
              <p:cMediaNode vol="80000">
                <p:cTn id="15" repeatCount="indefinite"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Experimental Results :: Registration Performance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55404633"/>
              </p:ext>
            </p:extLst>
          </p:nvPr>
        </p:nvGraphicFramePr>
        <p:xfrm>
          <a:off x="0" y="1752600"/>
          <a:ext cx="8382000" cy="4191000"/>
        </p:xfrm>
        <a:graphic>
          <a:graphicData uri="http://schemas.openxmlformats.org/drawingml/2006/table">
            <a:tbl>
              <a:tblPr firstRow="1" bandRow="1">
                <a:tableStyleId>{5C22544A-7EE6-4342-B048-85BDC9FD1C3A}</a:tableStyleId>
              </a:tblPr>
              <a:tblGrid>
                <a:gridCol w="981676"/>
                <a:gridCol w="694724"/>
                <a:gridCol w="838200"/>
                <a:gridCol w="838200"/>
                <a:gridCol w="838200"/>
                <a:gridCol w="838200"/>
                <a:gridCol w="838200"/>
                <a:gridCol w="838200"/>
                <a:gridCol w="838200"/>
                <a:gridCol w="838200"/>
              </a:tblGrid>
              <a:tr h="400696">
                <a:tc rowSpan="2">
                  <a:txBody>
                    <a:bodyPr/>
                    <a:lstStyle/>
                    <a:p>
                      <a:r>
                        <a:rPr lang="en-US" dirty="0" smtClean="0"/>
                        <a:t>Method</a:t>
                      </a:r>
                      <a:endParaRPr lang="en-US" dirty="0"/>
                    </a:p>
                  </a:txBody>
                  <a:tcPr/>
                </a:tc>
                <a:tc gridSpan="3">
                  <a:txBody>
                    <a:bodyPr/>
                    <a:lstStyle/>
                    <a:p>
                      <a:r>
                        <a:rPr lang="en-US" dirty="0" smtClean="0"/>
                        <a:t>Dubrovnik</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smtClean="0"/>
                        <a:t>Rome</a:t>
                      </a:r>
                      <a:endParaRPr lang="en-US" dirty="0"/>
                    </a:p>
                  </a:txBody>
                  <a:tcPr/>
                </a:tc>
                <a:tc hMerge="1">
                  <a:txBody>
                    <a:bodyPr/>
                    <a:lstStyle/>
                    <a:p>
                      <a:endParaRPr lang="en-US"/>
                    </a:p>
                  </a:txBody>
                  <a:tcPr/>
                </a:tc>
                <a:tc hMerge="1">
                  <a:txBody>
                    <a:bodyPr/>
                    <a:lstStyle/>
                    <a:p>
                      <a:endParaRPr lang="en-US" dirty="0"/>
                    </a:p>
                  </a:txBody>
                  <a:tcPr/>
                </a:tc>
                <a:tc gridSpan="3">
                  <a:txBody>
                    <a:bodyPr/>
                    <a:lstStyle/>
                    <a:p>
                      <a:r>
                        <a:rPr lang="en-US" dirty="0" smtClean="0"/>
                        <a:t>Vienna</a:t>
                      </a:r>
                      <a:endParaRPr lang="en-US" dirty="0"/>
                    </a:p>
                  </a:txBody>
                  <a:tcPr/>
                </a:tc>
                <a:tc hMerge="1">
                  <a:txBody>
                    <a:bodyPr/>
                    <a:lstStyle/>
                    <a:p>
                      <a:endParaRPr lang="en-US"/>
                    </a:p>
                  </a:txBody>
                  <a:tcPr/>
                </a:tc>
                <a:tc hMerge="1">
                  <a:txBody>
                    <a:bodyPr/>
                    <a:lstStyle/>
                    <a:p>
                      <a:endParaRPr lang="en-US" dirty="0"/>
                    </a:p>
                  </a:txBody>
                  <a:tcPr/>
                </a:tc>
              </a:tr>
              <a:tr h="988017">
                <a:tc vMerge="1">
                  <a:txBody>
                    <a:bodyPr/>
                    <a:lstStyle/>
                    <a:p>
                      <a:endParaRPr lang="en-US" dirty="0"/>
                    </a:p>
                  </a:txBody>
                  <a:tcPr/>
                </a:tc>
                <a:tc>
                  <a:txBody>
                    <a:bodyPr/>
                    <a:lstStyle/>
                    <a:p>
                      <a:r>
                        <a:rPr lang="en-US" dirty="0" smtClean="0"/>
                        <a:t>#reg. images</a:t>
                      </a:r>
                      <a:endParaRPr lang="en-US" dirty="0"/>
                    </a:p>
                  </a:txBody>
                  <a:tcPr/>
                </a:tc>
                <a:tc>
                  <a:txBody>
                    <a:bodyPr/>
                    <a:lstStyle/>
                    <a:p>
                      <a:r>
                        <a:rPr lang="en-US" dirty="0" smtClean="0"/>
                        <a:t>#</a:t>
                      </a:r>
                      <a:r>
                        <a:rPr lang="en-US" dirty="0" err="1" smtClean="0"/>
                        <a:t>pts</a:t>
                      </a:r>
                      <a:r>
                        <a:rPr lang="en-US" dirty="0" smtClean="0"/>
                        <a:t> searched</a:t>
                      </a:r>
                      <a:endParaRPr lang="en-US" dirty="0"/>
                    </a:p>
                  </a:txBody>
                  <a:tcPr/>
                </a:tc>
                <a:tc>
                  <a:txBody>
                    <a:bodyPr/>
                    <a:lstStyle/>
                    <a:p>
                      <a:r>
                        <a:rPr lang="en-US" dirty="0" smtClean="0"/>
                        <a:t>Reg. time [s]</a:t>
                      </a:r>
                      <a:endParaRPr lang="en-US" dirty="0"/>
                    </a:p>
                  </a:txBody>
                  <a:tcPr/>
                </a:tc>
                <a:tc>
                  <a:txBody>
                    <a:bodyPr/>
                    <a:lstStyle/>
                    <a:p>
                      <a:r>
                        <a:rPr lang="en-US" dirty="0" smtClean="0"/>
                        <a:t>#reg. images</a:t>
                      </a:r>
                      <a:endParaRPr lang="en-US" dirty="0"/>
                    </a:p>
                  </a:txBody>
                  <a:tcPr/>
                </a:tc>
                <a:tc>
                  <a:txBody>
                    <a:bodyPr/>
                    <a:lstStyle/>
                    <a:p>
                      <a:r>
                        <a:rPr lang="en-US" dirty="0" smtClean="0"/>
                        <a:t>#</a:t>
                      </a:r>
                      <a:r>
                        <a:rPr lang="en-US" dirty="0" err="1" smtClean="0"/>
                        <a:t>pts</a:t>
                      </a:r>
                      <a:r>
                        <a:rPr lang="en-US" dirty="0" smtClean="0"/>
                        <a:t> searched</a:t>
                      </a:r>
                      <a:endParaRPr lang="en-US" dirty="0"/>
                    </a:p>
                  </a:txBody>
                  <a:tcPr/>
                </a:tc>
                <a:tc>
                  <a:txBody>
                    <a:bodyPr/>
                    <a:lstStyle/>
                    <a:p>
                      <a:r>
                        <a:rPr lang="en-US" dirty="0" smtClean="0"/>
                        <a:t>Reg. time [s]</a:t>
                      </a:r>
                      <a:endParaRPr lang="en-US" dirty="0"/>
                    </a:p>
                  </a:txBody>
                  <a:tcPr/>
                </a:tc>
                <a:tc>
                  <a:txBody>
                    <a:bodyPr/>
                    <a:lstStyle/>
                    <a:p>
                      <a:r>
                        <a:rPr lang="en-US" dirty="0" smtClean="0"/>
                        <a:t>#reg. images</a:t>
                      </a:r>
                      <a:endParaRPr lang="en-US" dirty="0"/>
                    </a:p>
                  </a:txBody>
                  <a:tcPr/>
                </a:tc>
                <a:tc>
                  <a:txBody>
                    <a:bodyPr/>
                    <a:lstStyle/>
                    <a:p>
                      <a:r>
                        <a:rPr lang="en-US" dirty="0" smtClean="0"/>
                        <a:t>#</a:t>
                      </a:r>
                      <a:r>
                        <a:rPr lang="en-US" dirty="0" err="1" smtClean="0"/>
                        <a:t>pts</a:t>
                      </a:r>
                      <a:r>
                        <a:rPr lang="en-US" dirty="0" smtClean="0"/>
                        <a:t> searched</a:t>
                      </a:r>
                      <a:endParaRPr lang="en-US" dirty="0"/>
                    </a:p>
                  </a:txBody>
                  <a:tcPr/>
                </a:tc>
                <a:tc>
                  <a:txBody>
                    <a:bodyPr/>
                    <a:lstStyle/>
                    <a:p>
                      <a:r>
                        <a:rPr lang="en-US" dirty="0" smtClean="0"/>
                        <a:t>Reg. time [s]</a:t>
                      </a:r>
                      <a:endParaRPr lang="en-US" dirty="0"/>
                    </a:p>
                  </a:txBody>
                  <a:tcPr/>
                </a:tc>
              </a:tr>
              <a:tr h="826253">
                <a:tc>
                  <a:txBody>
                    <a:bodyPr/>
                    <a:lstStyle/>
                    <a:p>
                      <a:r>
                        <a:rPr lang="en-US" dirty="0" smtClean="0"/>
                        <a:t>Our</a:t>
                      </a:r>
                      <a:endParaRPr lang="en-US" dirty="0"/>
                    </a:p>
                  </a:txBody>
                  <a:tcPr/>
                </a:tc>
                <a:tc>
                  <a:txBody>
                    <a:bodyPr/>
                    <a:lstStyle/>
                    <a:p>
                      <a:r>
                        <a:rPr lang="en-US" dirty="0" smtClean="0"/>
                        <a:t>789</a:t>
                      </a:r>
                      <a:endParaRPr lang="en-US" dirty="0"/>
                    </a:p>
                  </a:txBody>
                  <a:tcPr/>
                </a:tc>
                <a:tc>
                  <a:txBody>
                    <a:bodyPr/>
                    <a:lstStyle/>
                    <a:p>
                      <a:r>
                        <a:rPr lang="en-US" dirty="0" smtClean="0"/>
                        <a:t>839.6</a:t>
                      </a:r>
                      <a:endParaRPr lang="en-US" dirty="0"/>
                    </a:p>
                  </a:txBody>
                  <a:tcPr/>
                </a:tc>
                <a:tc>
                  <a:txBody>
                    <a:bodyPr/>
                    <a:lstStyle/>
                    <a:p>
                      <a:r>
                        <a:rPr lang="en-US" dirty="0" smtClean="0"/>
                        <a:t>0.25</a:t>
                      </a:r>
                      <a:endParaRPr lang="en-US" dirty="0"/>
                    </a:p>
                  </a:txBody>
                  <a:tcPr/>
                </a:tc>
                <a:tc>
                  <a:txBody>
                    <a:bodyPr/>
                    <a:lstStyle/>
                    <a:p>
                      <a:r>
                        <a:rPr lang="en-US" dirty="0" smtClean="0"/>
                        <a:t>977</a:t>
                      </a:r>
                      <a:endParaRPr lang="en-US" dirty="0"/>
                    </a:p>
                  </a:txBody>
                  <a:tcPr/>
                </a:tc>
                <a:tc>
                  <a:txBody>
                    <a:bodyPr/>
                    <a:lstStyle/>
                    <a:p>
                      <a:r>
                        <a:rPr lang="en-US" dirty="0" smtClean="0"/>
                        <a:t>3253</a:t>
                      </a:r>
                      <a:endParaRPr lang="en-US" dirty="0"/>
                    </a:p>
                  </a:txBody>
                  <a:tcPr/>
                </a:tc>
                <a:tc>
                  <a:txBody>
                    <a:bodyPr/>
                    <a:lstStyle/>
                    <a:p>
                      <a:r>
                        <a:rPr lang="en-US" dirty="0" smtClean="0"/>
                        <a:t>0.27</a:t>
                      </a:r>
                      <a:endParaRPr lang="en-US" dirty="0"/>
                    </a:p>
                  </a:txBody>
                  <a:tcPr/>
                </a:tc>
                <a:tc>
                  <a:txBody>
                    <a:bodyPr/>
                    <a:lstStyle/>
                    <a:p>
                      <a:r>
                        <a:rPr lang="en-US" dirty="0" smtClean="0"/>
                        <a:t>219</a:t>
                      </a:r>
                      <a:endParaRPr lang="en-US" dirty="0"/>
                    </a:p>
                  </a:txBody>
                  <a:tcPr/>
                </a:tc>
                <a:tc>
                  <a:txBody>
                    <a:bodyPr/>
                    <a:lstStyle/>
                    <a:p>
                      <a:r>
                        <a:rPr lang="en-US" dirty="0" smtClean="0"/>
                        <a:t>972</a:t>
                      </a:r>
                      <a:endParaRPr lang="en-US" dirty="0"/>
                    </a:p>
                  </a:txBody>
                  <a:tcPr/>
                </a:tc>
                <a:tc>
                  <a:txBody>
                    <a:bodyPr/>
                    <a:lstStyle/>
                    <a:p>
                      <a:r>
                        <a:rPr lang="en-US" dirty="0" smtClean="0"/>
                        <a:t>0.40</a:t>
                      </a:r>
                      <a:endParaRPr lang="en-US" dirty="0"/>
                    </a:p>
                  </a:txBody>
                  <a:tcPr/>
                </a:tc>
              </a:tr>
              <a:tr h="988017">
                <a:tc>
                  <a:txBody>
                    <a:bodyPr/>
                    <a:lstStyle/>
                    <a:p>
                      <a:r>
                        <a:rPr lang="en-US" dirty="0" smtClean="0"/>
                        <a:t>Sattler et</a:t>
                      </a:r>
                      <a:r>
                        <a:rPr lang="en-US" baseline="0" dirty="0" smtClean="0"/>
                        <a:t> al.</a:t>
                      </a:r>
                      <a:endParaRPr lang="en-US" dirty="0"/>
                    </a:p>
                  </a:txBody>
                  <a:tcPr/>
                </a:tc>
                <a:tc>
                  <a:txBody>
                    <a:bodyPr/>
                    <a:lstStyle/>
                    <a:p>
                      <a:r>
                        <a:rPr lang="en-US" dirty="0" smtClean="0"/>
                        <a:t>784</a:t>
                      </a:r>
                      <a:endParaRPr lang="en-US" dirty="0"/>
                    </a:p>
                  </a:txBody>
                  <a:tcPr/>
                </a:tc>
                <a:tc>
                  <a:txBody>
                    <a:bodyPr/>
                    <a:lstStyle/>
                    <a:p>
                      <a:r>
                        <a:rPr lang="en-US" dirty="0" smtClean="0"/>
                        <a:t>-</a:t>
                      </a:r>
                      <a:endParaRPr lang="en-US" dirty="0"/>
                    </a:p>
                  </a:txBody>
                  <a:tcPr/>
                </a:tc>
                <a:tc>
                  <a:txBody>
                    <a:bodyPr/>
                    <a:lstStyle/>
                    <a:p>
                      <a:r>
                        <a:rPr lang="en-US" dirty="0" smtClean="0"/>
                        <a:t>0.28</a:t>
                      </a:r>
                      <a:endParaRPr lang="en-US" dirty="0"/>
                    </a:p>
                  </a:txBody>
                  <a:tcPr/>
                </a:tc>
                <a:tc>
                  <a:txBody>
                    <a:bodyPr/>
                    <a:lstStyle/>
                    <a:p>
                      <a:r>
                        <a:rPr lang="en-US" dirty="0" smtClean="0"/>
                        <a:t>975</a:t>
                      </a:r>
                      <a:endParaRPr lang="en-US" dirty="0"/>
                    </a:p>
                  </a:txBody>
                  <a:tcPr/>
                </a:tc>
                <a:tc>
                  <a:txBody>
                    <a:bodyPr/>
                    <a:lstStyle/>
                    <a:p>
                      <a:r>
                        <a:rPr lang="en-US" dirty="0" smtClean="0"/>
                        <a:t>-</a:t>
                      </a:r>
                      <a:endParaRPr lang="en-US" dirty="0"/>
                    </a:p>
                  </a:txBody>
                  <a:tcPr/>
                </a:tc>
                <a:tc>
                  <a:txBody>
                    <a:bodyPr/>
                    <a:lstStyle/>
                    <a:p>
                      <a:r>
                        <a:rPr lang="en-US" dirty="0" smtClean="0"/>
                        <a:t>0.25</a:t>
                      </a:r>
                      <a:endParaRPr lang="en-US" dirty="0"/>
                    </a:p>
                  </a:txBody>
                  <a:tcPr/>
                </a:tc>
                <a:tc>
                  <a:txBody>
                    <a:bodyPr/>
                    <a:lstStyle/>
                    <a:p>
                      <a:r>
                        <a:rPr lang="en-US" dirty="0" smtClean="0"/>
                        <a:t>207</a:t>
                      </a:r>
                      <a:endParaRPr lang="en-US" dirty="0"/>
                    </a:p>
                  </a:txBody>
                  <a:tcPr/>
                </a:tc>
                <a:tc>
                  <a:txBody>
                    <a:bodyPr/>
                    <a:lstStyle/>
                    <a:p>
                      <a:r>
                        <a:rPr lang="en-US" dirty="0" smtClean="0"/>
                        <a:t>-</a:t>
                      </a:r>
                      <a:endParaRPr lang="en-US" dirty="0"/>
                    </a:p>
                  </a:txBody>
                  <a:tcPr/>
                </a:tc>
                <a:tc>
                  <a:txBody>
                    <a:bodyPr/>
                    <a:lstStyle/>
                    <a:p>
                      <a:r>
                        <a:rPr lang="en-US" dirty="0" smtClean="0"/>
                        <a:t>0.46</a:t>
                      </a:r>
                      <a:endParaRPr lang="en-US" dirty="0"/>
                    </a:p>
                  </a:txBody>
                  <a:tcPr/>
                </a:tc>
              </a:tr>
              <a:tr h="988017">
                <a:tc>
                  <a:txBody>
                    <a:bodyPr/>
                    <a:lstStyle/>
                    <a:p>
                      <a:r>
                        <a:rPr lang="en-US" dirty="0" smtClean="0"/>
                        <a:t>Li et al.</a:t>
                      </a:r>
                      <a:endParaRPr lang="en-US" dirty="0"/>
                    </a:p>
                  </a:txBody>
                  <a:tcPr/>
                </a:tc>
                <a:tc>
                  <a:txBody>
                    <a:bodyPr/>
                    <a:lstStyle/>
                    <a:p>
                      <a:r>
                        <a:rPr lang="en-US" dirty="0" smtClean="0"/>
                        <a:t>753</a:t>
                      </a:r>
                      <a:endParaRPr lang="en-US" dirty="0"/>
                    </a:p>
                  </a:txBody>
                  <a:tcPr/>
                </a:tc>
                <a:tc>
                  <a:txBody>
                    <a:bodyPr/>
                    <a:lstStyle/>
                    <a:p>
                      <a:r>
                        <a:rPr lang="en-US" dirty="0" smtClean="0"/>
                        <a:t>9756</a:t>
                      </a:r>
                      <a:endParaRPr lang="en-US" dirty="0"/>
                    </a:p>
                  </a:txBody>
                  <a:tcPr/>
                </a:tc>
                <a:tc>
                  <a:txBody>
                    <a:bodyPr/>
                    <a:lstStyle/>
                    <a:p>
                      <a:r>
                        <a:rPr lang="en-US" dirty="0" smtClean="0"/>
                        <a:t>0.73</a:t>
                      </a:r>
                      <a:endParaRPr lang="en-US" dirty="0"/>
                    </a:p>
                  </a:txBody>
                  <a:tcPr/>
                </a:tc>
                <a:tc>
                  <a:txBody>
                    <a:bodyPr/>
                    <a:lstStyle/>
                    <a:p>
                      <a:r>
                        <a:rPr lang="en-US" dirty="0" smtClean="0"/>
                        <a:t>921</a:t>
                      </a:r>
                      <a:endParaRPr lang="en-US" dirty="0"/>
                    </a:p>
                  </a:txBody>
                  <a:tcPr/>
                </a:tc>
                <a:tc>
                  <a:txBody>
                    <a:bodyPr/>
                    <a:lstStyle/>
                    <a:p>
                      <a:r>
                        <a:rPr lang="en-US" dirty="0" smtClean="0"/>
                        <a:t>12963</a:t>
                      </a:r>
                      <a:endParaRPr lang="en-US" dirty="0"/>
                    </a:p>
                  </a:txBody>
                  <a:tcPr/>
                </a:tc>
                <a:tc>
                  <a:txBody>
                    <a:bodyPr/>
                    <a:lstStyle/>
                    <a:p>
                      <a:r>
                        <a:rPr lang="en-US" dirty="0" smtClean="0"/>
                        <a:t>0.91</a:t>
                      </a:r>
                      <a:endParaRPr lang="en-US" dirty="0"/>
                    </a:p>
                  </a:txBody>
                  <a:tcPr/>
                </a:tc>
                <a:tc>
                  <a:txBody>
                    <a:bodyPr/>
                    <a:lstStyle/>
                    <a:p>
                      <a:r>
                        <a:rPr lang="en-US" dirty="0" smtClean="0"/>
                        <a:t>204</a:t>
                      </a:r>
                      <a:endParaRPr lang="en-US" dirty="0"/>
                    </a:p>
                  </a:txBody>
                  <a:tcPr/>
                </a:tc>
                <a:tc>
                  <a:txBody>
                    <a:bodyPr/>
                    <a:lstStyle/>
                    <a:p>
                      <a:r>
                        <a:rPr lang="en-US" dirty="0" smtClean="0"/>
                        <a:t>6245</a:t>
                      </a:r>
                      <a:endParaRPr lang="en-US" dirty="0"/>
                    </a:p>
                  </a:txBody>
                  <a:tcPr/>
                </a:tc>
                <a:tc>
                  <a:txBody>
                    <a:bodyPr/>
                    <a:lstStyle/>
                    <a:p>
                      <a:r>
                        <a:rPr lang="en-US" dirty="0" smtClean="0"/>
                        <a:t>0.55</a:t>
                      </a:r>
                      <a:endParaRPr lang="en-US" dirty="0"/>
                    </a:p>
                  </a:txBody>
                  <a:tcPr/>
                </a:tc>
              </a:tr>
            </a:tbl>
          </a:graphicData>
        </a:graphic>
      </p:graphicFrame>
    </p:spTree>
    <p:extLst>
      <p:ext uri="{BB962C8B-B14F-4D97-AF65-F5344CB8AC3E}">
        <p14:creationId xmlns:p14="http://schemas.microsoft.com/office/powerpoint/2010/main" val="2597279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Experimental Results ::</a:t>
            </a:r>
            <a:br>
              <a:rPr lang="en-US" dirty="0" smtClean="0"/>
            </a:br>
            <a:r>
              <a:rPr lang="en-US" dirty="0" smtClean="0"/>
              <a:t>Localization Accuracy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1187441"/>
              </p:ext>
            </p:extLst>
          </p:nvPr>
        </p:nvGraphicFramePr>
        <p:xfrm>
          <a:off x="152400" y="2286000"/>
          <a:ext cx="8153400" cy="2666999"/>
        </p:xfrm>
        <a:graphic>
          <a:graphicData uri="http://schemas.openxmlformats.org/drawingml/2006/table">
            <a:tbl>
              <a:tblPr firstRow="1" bandRow="1">
                <a:tableStyleId>{5C22544A-7EE6-4342-B048-85BDC9FD1C3A}</a:tableStyleId>
              </a:tblPr>
              <a:tblGrid>
                <a:gridCol w="1358900"/>
                <a:gridCol w="1358900"/>
                <a:gridCol w="1358900"/>
                <a:gridCol w="1358900"/>
                <a:gridCol w="1358900"/>
                <a:gridCol w="1358900"/>
              </a:tblGrid>
              <a:tr h="745104">
                <a:tc>
                  <a:txBody>
                    <a:bodyPr/>
                    <a:lstStyle/>
                    <a:p>
                      <a:r>
                        <a:rPr lang="en-US" dirty="0" smtClean="0"/>
                        <a:t>Method</a:t>
                      </a:r>
                      <a:endParaRPr lang="en-US" dirty="0"/>
                    </a:p>
                  </a:txBody>
                  <a:tcPr/>
                </a:tc>
                <a:tc>
                  <a:txBody>
                    <a:bodyPr/>
                    <a:lstStyle/>
                    <a:p>
                      <a:r>
                        <a:rPr lang="en-US" dirty="0" smtClean="0"/>
                        <a:t>#Reg.</a:t>
                      </a:r>
                      <a:r>
                        <a:rPr lang="en-US" baseline="0" dirty="0" smtClean="0"/>
                        <a:t> Images</a:t>
                      </a:r>
                      <a:endParaRPr lang="en-US" dirty="0"/>
                    </a:p>
                  </a:txBody>
                  <a:tcPr/>
                </a:tc>
                <a:tc>
                  <a:txBody>
                    <a:bodyPr/>
                    <a:lstStyle/>
                    <a:p>
                      <a:r>
                        <a:rPr lang="en-US" dirty="0" smtClean="0"/>
                        <a:t>Mean[m]</a:t>
                      </a:r>
                      <a:endParaRPr lang="en-US" dirty="0"/>
                    </a:p>
                  </a:txBody>
                  <a:tcPr/>
                </a:tc>
                <a:tc>
                  <a:txBody>
                    <a:bodyPr/>
                    <a:lstStyle/>
                    <a:p>
                      <a:r>
                        <a:rPr lang="en-US" dirty="0" smtClean="0"/>
                        <a:t>Median[m]</a:t>
                      </a:r>
                      <a:endParaRPr lang="en-US" dirty="0"/>
                    </a:p>
                  </a:txBody>
                  <a:tcPr/>
                </a:tc>
                <a:tc>
                  <a:txBody>
                    <a:bodyPr/>
                    <a:lstStyle/>
                    <a:p>
                      <a:r>
                        <a:rPr lang="en-US" dirty="0" smtClean="0"/>
                        <a:t>1</a:t>
                      </a:r>
                      <a:r>
                        <a:rPr lang="en-US" baseline="30000" dirty="0" smtClean="0"/>
                        <a:t>st</a:t>
                      </a:r>
                      <a:r>
                        <a:rPr lang="en-US" dirty="0" smtClean="0"/>
                        <a:t> Quartile [m]</a:t>
                      </a:r>
                      <a:endParaRPr lang="en-US" dirty="0"/>
                    </a:p>
                  </a:txBody>
                  <a:tcPr/>
                </a:tc>
                <a:tc>
                  <a:txBody>
                    <a:bodyPr/>
                    <a:lstStyle/>
                    <a:p>
                      <a:r>
                        <a:rPr lang="en-US" dirty="0" smtClean="0"/>
                        <a:t>3</a:t>
                      </a:r>
                      <a:r>
                        <a:rPr lang="en-US" baseline="30000" dirty="0" smtClean="0"/>
                        <a:t>rd</a:t>
                      </a:r>
                      <a:r>
                        <a:rPr lang="en-US" dirty="0" smtClean="0"/>
                        <a:t> Quartile [m]</a:t>
                      </a:r>
                      <a:endParaRPr lang="en-US" dirty="0"/>
                    </a:p>
                  </a:txBody>
                  <a:tcPr/>
                </a:tc>
              </a:tr>
              <a:tr h="745104">
                <a:tc>
                  <a:txBody>
                    <a:bodyPr/>
                    <a:lstStyle/>
                    <a:p>
                      <a:r>
                        <a:rPr lang="en-US" dirty="0" smtClean="0"/>
                        <a:t>Our Method</a:t>
                      </a:r>
                      <a:endParaRPr lang="en-US" dirty="0"/>
                    </a:p>
                  </a:txBody>
                  <a:tcPr/>
                </a:tc>
                <a:tc>
                  <a:txBody>
                    <a:bodyPr/>
                    <a:lstStyle/>
                    <a:p>
                      <a:r>
                        <a:rPr lang="en-US" dirty="0" smtClean="0"/>
                        <a:t>788</a:t>
                      </a:r>
                      <a:endParaRPr lang="en-US" dirty="0"/>
                    </a:p>
                  </a:txBody>
                  <a:tcPr/>
                </a:tc>
                <a:tc>
                  <a:txBody>
                    <a:bodyPr/>
                    <a:lstStyle/>
                    <a:p>
                      <a:r>
                        <a:rPr lang="en-US" dirty="0" smtClean="0"/>
                        <a:t>34.79</a:t>
                      </a:r>
                      <a:endParaRPr lang="en-US" dirty="0"/>
                    </a:p>
                  </a:txBody>
                  <a:tcPr/>
                </a:tc>
                <a:tc>
                  <a:txBody>
                    <a:bodyPr/>
                    <a:lstStyle/>
                    <a:p>
                      <a:r>
                        <a:rPr lang="en-US" dirty="0" smtClean="0"/>
                        <a:t>3.104</a:t>
                      </a:r>
                      <a:endParaRPr lang="en-US" dirty="0"/>
                    </a:p>
                  </a:txBody>
                  <a:tcPr/>
                </a:tc>
                <a:tc>
                  <a:txBody>
                    <a:bodyPr/>
                    <a:lstStyle/>
                    <a:p>
                      <a:r>
                        <a:rPr lang="en-US" dirty="0" smtClean="0"/>
                        <a:t>0.88</a:t>
                      </a:r>
                      <a:endParaRPr lang="en-US" dirty="0"/>
                    </a:p>
                  </a:txBody>
                  <a:tcPr/>
                </a:tc>
                <a:tc>
                  <a:txBody>
                    <a:bodyPr/>
                    <a:lstStyle/>
                    <a:p>
                      <a:r>
                        <a:rPr lang="en-US" dirty="0" smtClean="0"/>
                        <a:t>11.83</a:t>
                      </a:r>
                      <a:endParaRPr lang="en-US" dirty="0"/>
                    </a:p>
                  </a:txBody>
                  <a:tcPr/>
                </a:tc>
              </a:tr>
              <a:tr h="745104">
                <a:tc>
                  <a:txBody>
                    <a:bodyPr/>
                    <a:lstStyle/>
                    <a:p>
                      <a:r>
                        <a:rPr lang="en-US" dirty="0" smtClean="0"/>
                        <a:t>Sattler</a:t>
                      </a:r>
                      <a:r>
                        <a:rPr lang="en-US" baseline="0" dirty="0" smtClean="0"/>
                        <a:t> et al. </a:t>
                      </a:r>
                      <a:endParaRPr lang="en-US" dirty="0"/>
                    </a:p>
                  </a:txBody>
                  <a:tcPr/>
                </a:tc>
                <a:tc>
                  <a:txBody>
                    <a:bodyPr/>
                    <a:lstStyle/>
                    <a:p>
                      <a:r>
                        <a:rPr lang="en-US" dirty="0" smtClean="0"/>
                        <a:t>784</a:t>
                      </a:r>
                      <a:endParaRPr lang="en-US" dirty="0"/>
                    </a:p>
                  </a:txBody>
                  <a:tcPr/>
                </a:tc>
                <a:tc>
                  <a:txBody>
                    <a:bodyPr/>
                    <a:lstStyle/>
                    <a:p>
                      <a:r>
                        <a:rPr lang="en-US" dirty="0" smtClean="0"/>
                        <a:t>53.9</a:t>
                      </a:r>
                      <a:endParaRPr lang="en-US" dirty="0"/>
                    </a:p>
                  </a:txBody>
                  <a:tcPr/>
                </a:tc>
                <a:tc>
                  <a:txBody>
                    <a:bodyPr/>
                    <a:lstStyle/>
                    <a:p>
                      <a:r>
                        <a:rPr lang="en-US" dirty="0" smtClean="0"/>
                        <a:t>1.4</a:t>
                      </a:r>
                      <a:endParaRPr lang="en-US" dirty="0"/>
                    </a:p>
                  </a:txBody>
                  <a:tcPr/>
                </a:tc>
                <a:tc>
                  <a:txBody>
                    <a:bodyPr/>
                    <a:lstStyle/>
                    <a:p>
                      <a:r>
                        <a:rPr lang="en-US" dirty="0" smtClean="0"/>
                        <a:t>0.4</a:t>
                      </a:r>
                      <a:endParaRPr lang="en-US" dirty="0"/>
                    </a:p>
                  </a:txBody>
                  <a:tcPr/>
                </a:tc>
                <a:tc>
                  <a:txBody>
                    <a:bodyPr/>
                    <a:lstStyle/>
                    <a:p>
                      <a:r>
                        <a:rPr lang="en-US" dirty="0" smtClean="0"/>
                        <a:t>5.9</a:t>
                      </a:r>
                      <a:endParaRPr lang="en-US" dirty="0"/>
                    </a:p>
                  </a:txBody>
                  <a:tcPr/>
                </a:tc>
              </a:tr>
              <a:tr h="431687">
                <a:tc>
                  <a:txBody>
                    <a:bodyPr/>
                    <a:lstStyle/>
                    <a:p>
                      <a:r>
                        <a:rPr lang="en-US" dirty="0" smtClean="0"/>
                        <a:t>Li et al. </a:t>
                      </a:r>
                      <a:endParaRPr lang="en-US" dirty="0"/>
                    </a:p>
                  </a:txBody>
                  <a:tcPr/>
                </a:tc>
                <a:tc>
                  <a:txBody>
                    <a:bodyPr/>
                    <a:lstStyle/>
                    <a:p>
                      <a:r>
                        <a:rPr lang="en-US" dirty="0" smtClean="0"/>
                        <a:t>753</a:t>
                      </a:r>
                      <a:endParaRPr lang="en-US" dirty="0"/>
                    </a:p>
                  </a:txBody>
                  <a:tcPr/>
                </a:tc>
                <a:tc>
                  <a:txBody>
                    <a:bodyPr/>
                    <a:lstStyle/>
                    <a:p>
                      <a:r>
                        <a:rPr lang="en-US" dirty="0" smtClean="0"/>
                        <a:t>18.3</a:t>
                      </a:r>
                      <a:endParaRPr lang="en-US" dirty="0"/>
                    </a:p>
                  </a:txBody>
                  <a:tcPr/>
                </a:tc>
                <a:tc>
                  <a:txBody>
                    <a:bodyPr/>
                    <a:lstStyle/>
                    <a:p>
                      <a:r>
                        <a:rPr lang="en-US" dirty="0" smtClean="0"/>
                        <a:t>9.3</a:t>
                      </a:r>
                      <a:endParaRPr lang="en-US" dirty="0"/>
                    </a:p>
                  </a:txBody>
                  <a:tcPr/>
                </a:tc>
                <a:tc>
                  <a:txBody>
                    <a:bodyPr/>
                    <a:lstStyle/>
                    <a:p>
                      <a:r>
                        <a:rPr lang="en-US" dirty="0" smtClean="0"/>
                        <a:t>7.5</a:t>
                      </a:r>
                      <a:endParaRPr lang="en-US" dirty="0"/>
                    </a:p>
                  </a:txBody>
                  <a:tcPr/>
                </a:tc>
                <a:tc>
                  <a:txBody>
                    <a:bodyPr/>
                    <a:lstStyle/>
                    <a:p>
                      <a:r>
                        <a:rPr lang="en-US" dirty="0" smtClean="0"/>
                        <a:t>13.4</a:t>
                      </a:r>
                      <a:endParaRPr lang="en-US" dirty="0"/>
                    </a:p>
                  </a:txBody>
                  <a:tcPr/>
                </a:tc>
              </a:tr>
            </a:tbl>
          </a:graphicData>
        </a:graphic>
      </p:graphicFrame>
    </p:spTree>
    <p:extLst>
      <p:ext uri="{BB962C8B-B14F-4D97-AF65-F5344CB8AC3E}">
        <p14:creationId xmlns:p14="http://schemas.microsoft.com/office/powerpoint/2010/main" val="24694991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Experimental Results :: </a:t>
            </a:r>
            <a:br>
              <a:rPr lang="en-US" dirty="0" smtClean="0"/>
            </a:br>
            <a:r>
              <a:rPr lang="en-US" dirty="0" smtClean="0"/>
              <a:t>Video </a:t>
            </a:r>
            <a:endParaRPr lang="en-US" dirty="0"/>
          </a:p>
        </p:txBody>
      </p:sp>
      <p:pic>
        <p:nvPicPr>
          <p:cNvPr id="5" name="Localization_Example_Two.wmv">
            <a:hlinkClick r:id="" action="ppaction://media"/>
          </p:cNvPr>
          <p:cNvPicPr>
            <a:picLocks noGrp="1" noChangeAspect="1"/>
          </p:cNvPicPr>
          <p:nvPr>
            <p:ph idx="1"/>
            <a:videoFile r:link="rId1"/>
            <p:extLst>
              <p:ext uri="{DAA4B4D4-6D71-4841-9C94-3DE7FCFB9230}">
                <p14:media xmlns:p14="http://schemas.microsoft.com/office/powerpoint/2010/main" r:embed="rId2">
                  <p14:trim st="9000"/>
                </p14:media>
              </p:ext>
            </p:extLst>
          </p:nvPr>
        </p:nvPicPr>
        <p:blipFill>
          <a:blip r:embed="rId5"/>
          <a:stretch>
            <a:fillRect/>
          </a:stretch>
        </p:blipFill>
        <p:spPr>
          <a:xfrm>
            <a:off x="1066800" y="1600200"/>
            <a:ext cx="6400800" cy="4800600"/>
          </a:xfrm>
        </p:spPr>
      </p:pic>
    </p:spTree>
    <p:extLst>
      <p:ext uri="{BB962C8B-B14F-4D97-AF65-F5344CB8AC3E}">
        <p14:creationId xmlns:p14="http://schemas.microsoft.com/office/powerpoint/2010/main" val="337207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 of the Thesis</a:t>
            </a:r>
            <a:endParaRPr lang="en-US" dirty="0"/>
          </a:p>
        </p:txBody>
      </p:sp>
      <p:sp>
        <p:nvSpPr>
          <p:cNvPr id="3" name="Content Placeholder 2"/>
          <p:cNvSpPr>
            <a:spLocks noGrp="1"/>
          </p:cNvSpPr>
          <p:nvPr>
            <p:ph idx="1"/>
          </p:nvPr>
        </p:nvSpPr>
        <p:spPr/>
        <p:txBody>
          <a:bodyPr>
            <a:normAutofit fontScale="92500"/>
          </a:bodyPr>
          <a:lstStyle/>
          <a:p>
            <a:r>
              <a:rPr lang="en-US" dirty="0" smtClean="0"/>
              <a:t>We define a visibility probability and joint visibility formulation defined using the points and cameras in the </a:t>
            </a:r>
            <a:r>
              <a:rPr lang="en-US" dirty="0" err="1" smtClean="0"/>
              <a:t>SfM</a:t>
            </a:r>
            <a:r>
              <a:rPr lang="en-US" dirty="0" smtClean="0"/>
              <a:t> dataset. </a:t>
            </a:r>
          </a:p>
          <a:p>
            <a:endParaRPr lang="en-US" dirty="0"/>
          </a:p>
          <a:p>
            <a:r>
              <a:rPr lang="en-US" dirty="0" smtClean="0"/>
              <a:t>We model the image localization problem using joint visibility probability to estimate camera pose using few 3D-2D correspondences</a:t>
            </a:r>
          </a:p>
          <a:p>
            <a:endParaRPr lang="en-US" dirty="0"/>
          </a:p>
          <a:p>
            <a:r>
              <a:rPr lang="en-US" dirty="0" smtClean="0"/>
              <a:t>We introduce the feature triangulation problem and propose and algorithm to estimate the 3D point of a given 2D feature using visibility probability based guided search in the camera space</a:t>
            </a:r>
          </a:p>
          <a:p>
            <a:pPr marL="114300" indent="0">
              <a:buNone/>
            </a:pPr>
            <a:endParaRPr lang="en-US" dirty="0"/>
          </a:p>
          <a:p>
            <a:r>
              <a:rPr lang="en-US" dirty="0" smtClean="0"/>
              <a:t>We develop a practical time implementation of bundle adjustment by exploiting the computing resources of the CPU and the GPU</a:t>
            </a:r>
          </a:p>
          <a:p>
            <a:endParaRPr lang="en-US" dirty="0"/>
          </a:p>
        </p:txBody>
      </p:sp>
      <p:sp>
        <p:nvSpPr>
          <p:cNvPr id="5" name="Rounded Rectangle 4"/>
          <p:cNvSpPr/>
          <p:nvPr/>
        </p:nvSpPr>
        <p:spPr>
          <a:xfrm>
            <a:off x="533400" y="2514600"/>
            <a:ext cx="7467600" cy="129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75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1.11111E-6 L 3.33333E-6 0.19445 " pathEditMode="relative" rAng="0" ptsTypes="AA">
                                      <p:cBhvr>
                                        <p:cTn id="6" dur="2000" fill="hold"/>
                                        <p:tgtEl>
                                          <p:spTgt spid="5"/>
                                        </p:tgtEl>
                                        <p:attrNameLst>
                                          <p:attrName>ppt_x</p:attrName>
                                          <p:attrName>ppt_y</p:attrName>
                                        </p:attrNameLst>
                                      </p:cBhvr>
                                      <p:rCtr x="0" y="97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Feature Triangulation?</a:t>
            </a:r>
            <a:endParaRPr lang="en-US" dirty="0"/>
          </a:p>
        </p:txBody>
      </p:sp>
      <p:sp>
        <p:nvSpPr>
          <p:cNvPr id="3" name="Content Placeholder 2"/>
          <p:cNvSpPr>
            <a:spLocks noGrp="1"/>
          </p:cNvSpPr>
          <p:nvPr>
            <p:ph idx="1"/>
          </p:nvPr>
        </p:nvSpPr>
        <p:spPr/>
        <p:txBody>
          <a:bodyPr>
            <a:normAutofit/>
          </a:bodyPr>
          <a:lstStyle/>
          <a:p>
            <a:r>
              <a:rPr lang="en-US" dirty="0" smtClean="0"/>
              <a:t>Given a feature point in an image with 2D coordinates and the descriptor, find its 3D coordinates.</a:t>
            </a:r>
          </a:p>
          <a:p>
            <a:pPr marL="114300" indent="0">
              <a:buNone/>
            </a:pPr>
            <a:endParaRPr lang="en-US" dirty="0" smtClean="0"/>
          </a:p>
          <a:p>
            <a:r>
              <a:rPr lang="en-US" dirty="0" smtClean="0"/>
              <a:t>Triangulating a 2D feature to a 3D point requires a track of features that matches to the query 2D feature and the corresponding camera poses.</a:t>
            </a:r>
          </a:p>
          <a:p>
            <a:endParaRPr lang="en-US" dirty="0" smtClean="0"/>
          </a:p>
          <a:p>
            <a:r>
              <a:rPr lang="en-US" dirty="0" smtClean="0"/>
              <a:t>This problem is dual to the image localization problem.</a:t>
            </a:r>
            <a:endParaRPr lang="en-US" dirty="0"/>
          </a:p>
        </p:txBody>
      </p:sp>
      <p:pic>
        <p:nvPicPr>
          <p:cNvPr id="3075" name="Picture 3" descr="C:\Users\SIDDHARTH\Desktop\images\Triangul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800600"/>
            <a:ext cx="28575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69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fade">
                                      <p:cBhvr>
                                        <p:cTn id="2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Conventional Algorithm</a:t>
            </a:r>
            <a:endParaRPr lang="en-US" dirty="0"/>
          </a:p>
        </p:txBody>
      </p:sp>
      <p:sp>
        <p:nvSpPr>
          <p:cNvPr id="3" name="Content Placeholder 2"/>
          <p:cNvSpPr>
            <a:spLocks noGrp="1"/>
          </p:cNvSpPr>
          <p:nvPr>
            <p:ph idx="1"/>
          </p:nvPr>
        </p:nvSpPr>
        <p:spPr/>
        <p:txBody>
          <a:bodyPr>
            <a:normAutofit/>
          </a:bodyPr>
          <a:lstStyle/>
          <a:p>
            <a:r>
              <a:rPr lang="en-US" dirty="0" smtClean="0"/>
              <a:t>Feature Triangulation algorithm can be divided into two basic steps:</a:t>
            </a:r>
          </a:p>
          <a:p>
            <a:endParaRPr lang="en-US" dirty="0"/>
          </a:p>
          <a:p>
            <a:pPr lvl="1"/>
            <a:r>
              <a:rPr lang="en-US" dirty="0" smtClean="0"/>
              <a:t>Feature Matching: Given a query 2D feature, we have to search the nearby cameras to find the matching 2D features</a:t>
            </a:r>
          </a:p>
          <a:p>
            <a:pPr lvl="1"/>
            <a:endParaRPr lang="en-US" dirty="0"/>
          </a:p>
          <a:p>
            <a:pPr lvl="1"/>
            <a:r>
              <a:rPr lang="en-US" dirty="0" smtClean="0"/>
              <a:t>Point Estimation: Given a track of 2D features and the corresponding camera poses, a 3D point is estimated such that it minimizes the re-projection error when projected back onto the respective cameras</a:t>
            </a:r>
            <a:endParaRPr lang="en-US" dirty="0"/>
          </a:p>
        </p:txBody>
      </p:sp>
    </p:spTree>
    <p:extLst>
      <p:ext uri="{BB962C8B-B14F-4D97-AF65-F5344CB8AC3E}">
        <p14:creationId xmlns:p14="http://schemas.microsoft.com/office/powerpoint/2010/main" val="106781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Proposed Algorithm</a:t>
            </a:r>
            <a:endParaRPr lang="en-US" dirty="0"/>
          </a:p>
        </p:txBody>
      </p:sp>
      <p:sp>
        <p:nvSpPr>
          <p:cNvPr id="3" name="Content Placeholder 2"/>
          <p:cNvSpPr>
            <a:spLocks noGrp="1"/>
          </p:cNvSpPr>
          <p:nvPr>
            <p:ph idx="1"/>
          </p:nvPr>
        </p:nvSpPr>
        <p:spPr/>
        <p:txBody>
          <a:bodyPr>
            <a:normAutofit/>
          </a:bodyPr>
          <a:lstStyle/>
          <a:p>
            <a:r>
              <a:rPr lang="en-US" dirty="0" smtClean="0"/>
              <a:t>Our proposed algorithm can be divided into five basic steps:</a:t>
            </a:r>
          </a:p>
          <a:p>
            <a:pPr lvl="1"/>
            <a:r>
              <a:rPr lang="en-US" dirty="0" smtClean="0"/>
              <a:t>Feature Point Selection</a:t>
            </a:r>
          </a:p>
          <a:p>
            <a:pPr lvl="1"/>
            <a:r>
              <a:rPr lang="en-US" dirty="0" smtClean="0"/>
              <a:t>Probability Guided Camera Selection</a:t>
            </a:r>
          </a:p>
          <a:p>
            <a:pPr lvl="1"/>
            <a:r>
              <a:rPr lang="en-US" dirty="0" smtClean="0"/>
              <a:t>Local View Selection Prior</a:t>
            </a:r>
          </a:p>
          <a:p>
            <a:pPr lvl="1"/>
            <a:r>
              <a:rPr lang="en-US" dirty="0" smtClean="0"/>
              <a:t>Two Way Matching</a:t>
            </a:r>
          </a:p>
          <a:p>
            <a:pPr lvl="1"/>
            <a:r>
              <a:rPr lang="en-US" dirty="0" smtClean="0"/>
              <a:t>Point Estimation</a:t>
            </a:r>
          </a:p>
          <a:p>
            <a:pPr lvl="1"/>
            <a:endParaRPr lang="en-US" dirty="0" smtClean="0"/>
          </a:p>
          <a:p>
            <a:pPr marL="411480" lvl="1" indent="0">
              <a:buNone/>
            </a:pPr>
            <a:r>
              <a:rPr lang="en-US" dirty="0" smtClean="0"/>
              <a:t>We now explain each one of these in detail</a:t>
            </a:r>
            <a:endParaRPr lang="en-US" dirty="0"/>
          </a:p>
        </p:txBody>
      </p:sp>
    </p:spTree>
    <p:extLst>
      <p:ext uri="{BB962C8B-B14F-4D97-AF65-F5344CB8AC3E}">
        <p14:creationId xmlns:p14="http://schemas.microsoft.com/office/powerpoint/2010/main" val="314963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Point Selection</a:t>
            </a:r>
            <a:endParaRPr lang="en-US" dirty="0"/>
          </a:p>
        </p:txBody>
      </p:sp>
      <p:sp>
        <p:nvSpPr>
          <p:cNvPr id="3" name="Content Placeholder 2"/>
          <p:cNvSpPr>
            <a:spLocks noGrp="1"/>
          </p:cNvSpPr>
          <p:nvPr>
            <p:ph idx="1"/>
          </p:nvPr>
        </p:nvSpPr>
        <p:spPr/>
        <p:txBody>
          <a:bodyPr>
            <a:normAutofit/>
          </a:bodyPr>
          <a:lstStyle/>
          <a:p>
            <a:r>
              <a:rPr lang="en-US" dirty="0" smtClean="0"/>
              <a:t>We use feature-point selection to select novel feature-points which are matched to nearby images and reconstruct new 3D points</a:t>
            </a:r>
          </a:p>
          <a:p>
            <a:endParaRPr lang="en-US" dirty="0" smtClean="0"/>
          </a:p>
          <a:p>
            <a:r>
              <a:rPr lang="en-US" dirty="0" smtClean="0"/>
              <a:t>Features are restricted to lie sufficiently far from the boundary</a:t>
            </a:r>
          </a:p>
          <a:p>
            <a:endParaRPr lang="en-US" dirty="0"/>
          </a:p>
          <a:p>
            <a:r>
              <a:rPr lang="en-US" dirty="0" smtClean="0"/>
              <a:t>Alternatively, the user can interactively draw a rectangle to restrict the features inside it</a:t>
            </a:r>
          </a:p>
          <a:p>
            <a:endParaRPr lang="en-US" dirty="0"/>
          </a:p>
          <a:p>
            <a:r>
              <a:rPr lang="en-US" dirty="0" smtClean="0"/>
              <a:t>We discard points that are within 4 pixels of the already triangulated feature</a:t>
            </a:r>
            <a:endParaRPr lang="en-US" dirty="0"/>
          </a:p>
        </p:txBody>
      </p:sp>
    </p:spTree>
    <p:extLst>
      <p:ext uri="{BB962C8B-B14F-4D97-AF65-F5344CB8AC3E}">
        <p14:creationId xmlns:p14="http://schemas.microsoft.com/office/powerpoint/2010/main" val="367069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Probability Guided Camera Selection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endParaRPr lang="en-US" dirty="0" smtClean="0"/>
              </a:p>
              <a:p>
                <a:r>
                  <a:rPr lang="en-US" dirty="0" smtClean="0"/>
                  <a:t>Similar to the point localization algorithm, we</a:t>
                </a:r>
              </a:p>
              <a:p>
                <a:pPr lvl="1"/>
                <a:r>
                  <a:rPr lang="en-US" dirty="0" smtClean="0"/>
                  <a:t>Identify a candidate set G of cameras with promise</a:t>
                </a:r>
              </a:p>
              <a:p>
                <a:pPr lvl="1"/>
                <a:r>
                  <a:rPr lang="en-US" dirty="0" smtClean="0"/>
                  <a:t>Prioritize them based on parameters like their independence of S, distance etc</a:t>
                </a:r>
                <a:r>
                  <a:rPr lang="en-US" dirty="0"/>
                  <a:t>. Cameras are prioritized in the order of </a:t>
                </a:r>
              </a:p>
              <a:p>
                <a:pPr marL="114300" indent="0">
                  <a:buNone/>
                </a:pPr>
                <a14:m>
                  <m:oMathPara xmlns:m="http://schemas.openxmlformats.org/officeDocument/2006/math">
                    <m:oMathParaPr>
                      <m:jc m:val="centerGroup"/>
                    </m:oMathParaPr>
                    <m:oMath xmlns:m="http://schemas.openxmlformats.org/officeDocument/2006/math">
                      <m:r>
                        <a:rPr lang="en-US" i="1">
                          <a:latin typeface="Cambria Math"/>
                        </a:rPr>
                        <m:t>𝑃</m:t>
                      </m:r>
                      <m:r>
                        <a:rPr lang="en-US" b="0" i="1" smtClean="0">
                          <a:latin typeface="Cambria Math"/>
                        </a:rPr>
                        <m:t>𝑟</m:t>
                      </m:r>
                      <m:d>
                        <m:dPr>
                          <m:ctrlPr>
                            <a:rPr lang="en-US" i="1">
                              <a:latin typeface="Cambria Math"/>
                            </a:rPr>
                          </m:ctrlPr>
                        </m:dPr>
                        <m:e>
                          <m:sSub>
                            <m:sSubPr>
                              <m:ctrlPr>
                                <a:rPr lang="en-US" i="1">
                                  <a:latin typeface="Cambria Math"/>
                                </a:rPr>
                              </m:ctrlPr>
                            </m:sSubPr>
                            <m:e>
                              <m:r>
                                <a:rPr lang="en-US" i="1">
                                  <a:latin typeface="Cambria Math"/>
                                </a:rPr>
                                <m:t>𝐶</m:t>
                              </m:r>
                            </m:e>
                            <m:sub>
                              <m:r>
                                <a:rPr lang="en-US" i="1">
                                  <a:latin typeface="Cambria Math"/>
                                </a:rPr>
                                <m:t>𝑖</m:t>
                              </m:r>
                            </m:sub>
                          </m:sSub>
                          <m:r>
                            <a:rPr lang="en-US" i="1">
                              <a:latin typeface="Cambria Math"/>
                            </a:rPr>
                            <m:t>, </m:t>
                          </m:r>
                          <m:r>
                            <a:rPr lang="en-US" i="1">
                              <a:latin typeface="Cambria Math"/>
                            </a:rPr>
                            <m:t>𝑆</m:t>
                          </m:r>
                        </m:e>
                      </m:d>
                      <m:r>
                        <a:rPr lang="en-US" i="1">
                          <a:latin typeface="Cambria Math"/>
                        </a:rPr>
                        <m:t>=</m:t>
                      </m:r>
                      <m:d>
                        <m:dPr>
                          <m:ctrlPr>
                            <a:rPr lang="en-US" i="1">
                              <a:latin typeface="Cambria Math"/>
                            </a:rPr>
                          </m:ctrlPr>
                        </m:dPr>
                        <m:e>
                          <m:r>
                            <a:rPr lang="en-US" i="1">
                              <a:latin typeface="Cambria Math"/>
                            </a:rPr>
                            <m:t>1 −</m:t>
                          </m:r>
                          <m:r>
                            <a:rPr lang="en-US" i="1">
                              <a:latin typeface="Cambria Math"/>
                            </a:rPr>
                            <m:t>𝑝</m:t>
                          </m:r>
                          <m:d>
                            <m:dPr>
                              <m:ctrlPr>
                                <a:rPr lang="en-US" i="1">
                                  <a:latin typeface="Cambria Math"/>
                                </a:rPr>
                              </m:ctrlPr>
                            </m:dPr>
                            <m:e>
                              <m:sSub>
                                <m:sSubPr>
                                  <m:ctrlPr>
                                    <a:rPr lang="en-US" i="1">
                                      <a:latin typeface="Cambria Math"/>
                                    </a:rPr>
                                  </m:ctrlPr>
                                </m:sSubPr>
                                <m:e>
                                  <m:r>
                                    <a:rPr lang="en-US" i="1">
                                      <a:latin typeface="Cambria Math"/>
                                    </a:rPr>
                                    <m:t>𝐶</m:t>
                                  </m:r>
                                </m:e>
                                <m:sub>
                                  <m:r>
                                    <a:rPr lang="en-US" i="1">
                                      <a:latin typeface="Cambria Math"/>
                                    </a:rPr>
                                    <m:t>𝑖</m:t>
                                  </m:r>
                                </m:sub>
                              </m:sSub>
                            </m:e>
                            <m:e>
                              <m:r>
                                <a:rPr lang="en-US" i="1">
                                  <a:latin typeface="Cambria Math"/>
                                </a:rPr>
                                <m:t>𝑆</m:t>
                              </m:r>
                            </m:e>
                          </m:d>
                        </m:e>
                      </m:d>
                      <m:r>
                        <a:rPr lang="en-US" i="1">
                          <a:latin typeface="Cambria Math"/>
                        </a:rPr>
                        <m:t>×</m:t>
                      </m:r>
                      <m:r>
                        <a:rPr lang="en-US" i="1">
                          <a:latin typeface="Cambria Math"/>
                        </a:rPr>
                        <m:t>𝐷</m:t>
                      </m:r>
                      <m:d>
                        <m:dPr>
                          <m:ctrlPr>
                            <a:rPr lang="en-US" i="1">
                              <a:latin typeface="Cambria Math"/>
                            </a:rPr>
                          </m:ctrlPr>
                        </m:dPr>
                        <m:e>
                          <m:sSub>
                            <m:sSubPr>
                              <m:ctrlPr>
                                <a:rPr lang="en-US" i="1">
                                  <a:latin typeface="Cambria Math"/>
                                </a:rPr>
                              </m:ctrlPr>
                            </m:sSubPr>
                            <m:e>
                              <m:r>
                                <a:rPr lang="en-US" i="1">
                                  <a:latin typeface="Cambria Math"/>
                                </a:rPr>
                                <m:t>𝐶</m:t>
                              </m:r>
                            </m:e>
                            <m:sub>
                              <m:r>
                                <a:rPr lang="en-US" i="1">
                                  <a:latin typeface="Cambria Math"/>
                                </a:rPr>
                                <m:t>𝑖</m:t>
                              </m:r>
                            </m:sub>
                          </m:sSub>
                          <m:r>
                            <a:rPr lang="en-US" i="1">
                              <a:latin typeface="Cambria Math"/>
                            </a:rPr>
                            <m:t>,</m:t>
                          </m:r>
                          <m:r>
                            <a:rPr lang="en-US" i="1">
                              <a:latin typeface="Cambria Math"/>
                            </a:rPr>
                            <m:t>𝑆</m:t>
                          </m:r>
                        </m:e>
                      </m:d>
                      <m:r>
                        <a:rPr lang="en-US" i="1">
                          <a:latin typeface="Cambria Math"/>
                        </a:rPr>
                        <m:t>×</m:t>
                      </m:r>
                      <m:r>
                        <a:rPr lang="en-US" i="1">
                          <a:latin typeface="Cambria Math"/>
                        </a:rPr>
                        <m:t>𝛼</m:t>
                      </m:r>
                      <m:d>
                        <m:dPr>
                          <m:ctrlPr>
                            <a:rPr lang="en-US" i="1">
                              <a:latin typeface="Cambria Math"/>
                            </a:rPr>
                          </m:ctrlPr>
                        </m:dPr>
                        <m:e>
                          <m:sSub>
                            <m:sSubPr>
                              <m:ctrlPr>
                                <a:rPr lang="en-US" i="1">
                                  <a:latin typeface="Cambria Math"/>
                                </a:rPr>
                              </m:ctrlPr>
                            </m:sSubPr>
                            <m:e>
                              <m:r>
                                <a:rPr lang="en-US" i="1">
                                  <a:latin typeface="Cambria Math"/>
                                </a:rPr>
                                <m:t>𝐶</m:t>
                              </m:r>
                            </m:e>
                            <m:sub>
                              <m:r>
                                <a:rPr lang="en-US" i="1">
                                  <a:latin typeface="Cambria Math"/>
                                </a:rPr>
                                <m:t>𝑖</m:t>
                              </m:r>
                            </m:sub>
                          </m:sSub>
                          <m:r>
                            <a:rPr lang="en-US" i="1">
                              <a:latin typeface="Cambria Math"/>
                            </a:rPr>
                            <m:t>,</m:t>
                          </m:r>
                          <m:r>
                            <a:rPr lang="en-US" i="1">
                              <a:latin typeface="Cambria Math"/>
                            </a:rPr>
                            <m:t>𝑆</m:t>
                          </m:r>
                        </m:e>
                      </m:d>
                    </m:oMath>
                  </m:oMathPara>
                </a14:m>
                <a:endParaRPr lang="en-US" dirty="0"/>
              </a:p>
              <a:p>
                <a:pPr lvl="2"/>
                <a14:m>
                  <m:oMath xmlns:m="http://schemas.openxmlformats.org/officeDocument/2006/math">
                    <m:r>
                      <a:rPr lang="en-US" i="1">
                        <a:latin typeface="Cambria Math"/>
                      </a:rPr>
                      <m:t>𝑝</m:t>
                    </m:r>
                    <m:d>
                      <m:dPr>
                        <m:ctrlPr>
                          <a:rPr lang="en-US" i="1">
                            <a:latin typeface="Cambria Math"/>
                          </a:rPr>
                        </m:ctrlPr>
                      </m:dPr>
                      <m:e>
                        <m:sSub>
                          <m:sSubPr>
                            <m:ctrlPr>
                              <a:rPr lang="en-US" i="1">
                                <a:latin typeface="Cambria Math"/>
                              </a:rPr>
                            </m:ctrlPr>
                          </m:sSubPr>
                          <m:e>
                            <m:r>
                              <a:rPr lang="en-US" b="0" i="1" smtClean="0">
                                <a:latin typeface="Cambria Math"/>
                              </a:rPr>
                              <m:t>𝐶</m:t>
                            </m:r>
                          </m:e>
                          <m:sub>
                            <m:r>
                              <a:rPr lang="en-US" i="1">
                                <a:latin typeface="Cambria Math"/>
                              </a:rPr>
                              <m:t>𝑖</m:t>
                            </m:r>
                          </m:sub>
                        </m:sSub>
                        <m:r>
                          <a:rPr lang="en-US" i="1">
                            <a:latin typeface="Cambria Math"/>
                          </a:rPr>
                          <m:t>|</m:t>
                        </m:r>
                        <m:r>
                          <a:rPr lang="en-US" i="1">
                            <a:latin typeface="Cambria Math"/>
                          </a:rPr>
                          <m:t>𝑆</m:t>
                        </m:r>
                      </m:e>
                    </m:d>
                  </m:oMath>
                </a14:m>
                <a:r>
                  <a:rPr lang="en-US" dirty="0"/>
                  <a:t> is the dependence of </a:t>
                </a:r>
                <a14:m>
                  <m:oMath xmlns:m="http://schemas.openxmlformats.org/officeDocument/2006/math">
                    <m:sSub>
                      <m:sSubPr>
                        <m:ctrlPr>
                          <a:rPr lang="en-US" i="1">
                            <a:latin typeface="Cambria Math"/>
                          </a:rPr>
                        </m:ctrlPr>
                      </m:sSubPr>
                      <m:e>
                        <m:r>
                          <a:rPr lang="en-US" b="0" i="1" smtClean="0">
                            <a:latin typeface="Cambria Math"/>
                          </a:rPr>
                          <m:t>𝐶</m:t>
                        </m:r>
                      </m:e>
                      <m:sub>
                        <m:r>
                          <a:rPr lang="en-US" i="1">
                            <a:latin typeface="Cambria Math"/>
                          </a:rPr>
                          <m:t>𝑖</m:t>
                        </m:r>
                      </m:sub>
                    </m:sSub>
                  </m:oMath>
                </a14:m>
                <a:r>
                  <a:rPr lang="en-US" dirty="0"/>
                  <a:t> on </a:t>
                </a:r>
                <a:r>
                  <a:rPr lang="en-US" b="1" dirty="0"/>
                  <a:t>S</a:t>
                </a:r>
              </a:p>
              <a:p>
                <a:pPr lvl="2"/>
                <a14:m>
                  <m:oMath xmlns:m="http://schemas.openxmlformats.org/officeDocument/2006/math">
                    <m:r>
                      <a:rPr lang="en-US" i="1">
                        <a:latin typeface="Cambria Math"/>
                      </a:rPr>
                      <m:t>𝐷</m:t>
                    </m:r>
                    <m:d>
                      <m:dPr>
                        <m:ctrlPr>
                          <a:rPr lang="en-US" i="1">
                            <a:latin typeface="Cambria Math"/>
                          </a:rPr>
                        </m:ctrlPr>
                      </m:dPr>
                      <m:e>
                        <m:sSub>
                          <m:sSubPr>
                            <m:ctrlPr>
                              <a:rPr lang="en-US" i="1">
                                <a:latin typeface="Cambria Math"/>
                              </a:rPr>
                            </m:ctrlPr>
                          </m:sSubPr>
                          <m:e>
                            <m:r>
                              <a:rPr lang="en-US" i="1">
                                <a:latin typeface="Cambria Math"/>
                              </a:rPr>
                              <m:t>𝐶</m:t>
                            </m:r>
                          </m:e>
                          <m:sub>
                            <m:r>
                              <a:rPr lang="en-US" i="1">
                                <a:latin typeface="Cambria Math"/>
                              </a:rPr>
                              <m:t>𝑖</m:t>
                            </m:r>
                          </m:sub>
                        </m:sSub>
                        <m:r>
                          <a:rPr lang="en-US" i="1">
                            <a:latin typeface="Cambria Math"/>
                          </a:rPr>
                          <m:t>,</m:t>
                        </m:r>
                        <m:r>
                          <a:rPr lang="en-US" i="1">
                            <a:latin typeface="Cambria Math"/>
                          </a:rPr>
                          <m:t>𝑆</m:t>
                        </m:r>
                      </m:e>
                    </m:d>
                  </m:oMath>
                </a14:m>
                <a:r>
                  <a:rPr lang="en-US" dirty="0"/>
                  <a:t> is a triangle function based on the distance of </a:t>
                </a:r>
                <a14:m>
                  <m:oMath xmlns:m="http://schemas.openxmlformats.org/officeDocument/2006/math">
                    <m:sSub>
                      <m:sSubPr>
                        <m:ctrlPr>
                          <a:rPr lang="en-US" i="1">
                            <a:latin typeface="Cambria Math"/>
                          </a:rPr>
                        </m:ctrlPr>
                      </m:sSubPr>
                      <m:e>
                        <m:r>
                          <a:rPr lang="en-US" i="1">
                            <a:latin typeface="Cambria Math"/>
                          </a:rPr>
                          <m:t>𝐶</m:t>
                        </m:r>
                      </m:e>
                      <m:sub>
                        <m:r>
                          <a:rPr lang="en-US" i="1">
                            <a:latin typeface="Cambria Math"/>
                          </a:rPr>
                          <m:t>𝑖</m:t>
                        </m:r>
                      </m:sub>
                    </m:sSub>
                  </m:oMath>
                </a14:m>
                <a:r>
                  <a:rPr lang="en-US" dirty="0"/>
                  <a:t> to the closest camera in S</a:t>
                </a:r>
              </a:p>
              <a:p>
                <a:pPr lvl="2"/>
                <a14:m>
                  <m:oMath xmlns:m="http://schemas.openxmlformats.org/officeDocument/2006/math">
                    <m:r>
                      <a:rPr lang="en-US" i="1">
                        <a:latin typeface="Cambria Math"/>
                      </a:rPr>
                      <m:t>𝛼</m:t>
                    </m:r>
                    <m:r>
                      <a:rPr lang="en-US" i="1">
                        <a:latin typeface="Cambria Math"/>
                      </a:rPr>
                      <m:t>(</m:t>
                    </m:r>
                    <m:sSub>
                      <m:sSubPr>
                        <m:ctrlPr>
                          <a:rPr lang="en-US" i="1">
                            <a:latin typeface="Cambria Math"/>
                          </a:rPr>
                        </m:ctrlPr>
                      </m:sSubPr>
                      <m:e>
                        <m:r>
                          <a:rPr lang="en-US" i="1">
                            <a:latin typeface="Cambria Math"/>
                          </a:rPr>
                          <m:t>𝐶</m:t>
                        </m:r>
                      </m:e>
                      <m:sub>
                        <m:r>
                          <a:rPr lang="en-US" i="1">
                            <a:latin typeface="Cambria Math"/>
                          </a:rPr>
                          <m:t>𝑖</m:t>
                        </m:r>
                      </m:sub>
                    </m:sSub>
                    <m:r>
                      <a:rPr lang="en-US" i="1">
                        <a:latin typeface="Cambria Math"/>
                      </a:rPr>
                      <m:t>,</m:t>
                    </m:r>
                    <m:r>
                      <a:rPr lang="en-US" i="1">
                        <a:latin typeface="Cambria Math"/>
                      </a:rPr>
                      <m:t>𝑆</m:t>
                    </m:r>
                    <m:r>
                      <a:rPr lang="en-US" i="1">
                        <a:latin typeface="Cambria Math"/>
                      </a:rPr>
                      <m:t>)</m:t>
                    </m:r>
                  </m:oMath>
                </a14:m>
                <a:r>
                  <a:rPr lang="en-US" dirty="0"/>
                  <a:t> is a triangle function of the minimum of average angle of points common with </a:t>
                </a:r>
                <a14:m>
                  <m:oMath xmlns:m="http://schemas.openxmlformats.org/officeDocument/2006/math">
                    <m:sSub>
                      <m:sSubPr>
                        <m:ctrlPr>
                          <a:rPr lang="en-US" i="1">
                            <a:latin typeface="Cambria Math"/>
                          </a:rPr>
                        </m:ctrlPr>
                      </m:sSubPr>
                      <m:e>
                        <m:r>
                          <a:rPr lang="en-US" i="1">
                            <a:latin typeface="Cambria Math"/>
                          </a:rPr>
                          <m:t>𝐶</m:t>
                        </m:r>
                      </m:e>
                      <m:sub>
                        <m:r>
                          <a:rPr lang="en-US" i="1">
                            <a:latin typeface="Cambria Math"/>
                          </a:rPr>
                          <m:t>𝑖</m:t>
                        </m:r>
                      </m:sub>
                    </m:sSub>
                  </m:oMath>
                </a14:m>
                <a:r>
                  <a:rPr lang="en-US" dirty="0"/>
                  <a:t> with cameras in </a:t>
                </a:r>
                <a:r>
                  <a:rPr lang="en-US" dirty="0" smtClean="0"/>
                  <a:t>S</a:t>
                </a:r>
              </a:p>
              <a:p>
                <a:pPr lvl="1"/>
                <a:r>
                  <a:rPr lang="en-US" dirty="0" smtClean="0"/>
                  <a:t>Search in the cameras for the query feature point F based on the priority to add to 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t="-762" r="-1200"/>
                </a:stretch>
              </a:blipFill>
            </p:spPr>
            <p:txBody>
              <a:bodyPr/>
              <a:lstStyle/>
              <a:p>
                <a:r>
                  <a:rPr lang="en-US">
                    <a:noFill/>
                  </a:rPr>
                  <a:t> </a:t>
                </a:r>
              </a:p>
            </p:txBody>
          </p:sp>
        </mc:Fallback>
      </mc:AlternateContent>
    </p:spTree>
    <p:extLst>
      <p:ext uri="{BB962C8B-B14F-4D97-AF65-F5344CB8AC3E}">
        <p14:creationId xmlns:p14="http://schemas.microsoft.com/office/powerpoint/2010/main" val="40978458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Local-View Selection Prior</a:t>
            </a:r>
            <a:endParaRPr lang="en-US" dirty="0"/>
          </a:p>
        </p:txBody>
      </p:sp>
      <p:sp>
        <p:nvSpPr>
          <p:cNvPr id="3" name="Content Placeholder 2"/>
          <p:cNvSpPr>
            <a:spLocks noGrp="1"/>
          </p:cNvSpPr>
          <p:nvPr>
            <p:ph idx="1"/>
          </p:nvPr>
        </p:nvSpPr>
        <p:spPr/>
        <p:txBody>
          <a:bodyPr>
            <a:normAutofit/>
          </a:bodyPr>
          <a:lstStyle/>
          <a:p>
            <a:r>
              <a:rPr lang="en-US" dirty="0" smtClean="0"/>
              <a:t>In order to boost the performance of the probability guided camera selection, we multiply the overall camera priority with a local view selection prior</a:t>
            </a:r>
          </a:p>
          <a:p>
            <a:endParaRPr lang="en-US" dirty="0"/>
          </a:p>
          <a:p>
            <a:r>
              <a:rPr lang="en-US" dirty="0" smtClean="0"/>
              <a:t>We find 10 already triangulated nearest neighbors of the feature point</a:t>
            </a:r>
          </a:p>
          <a:p>
            <a:endParaRPr lang="en-US" dirty="0"/>
          </a:p>
          <a:p>
            <a:r>
              <a:rPr lang="en-US" dirty="0" smtClean="0"/>
              <a:t>The local view prior of a camera is computed as the number of 3D points belonging to 10 nearest neighbors, that is visible in the respective camera</a:t>
            </a:r>
          </a:p>
          <a:p>
            <a:endParaRPr lang="en-US" dirty="0"/>
          </a:p>
        </p:txBody>
      </p:sp>
    </p:spTree>
    <p:extLst>
      <p:ext uri="{BB962C8B-B14F-4D97-AF65-F5344CB8AC3E}">
        <p14:creationId xmlns:p14="http://schemas.microsoft.com/office/powerpoint/2010/main" val="173307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71600"/>
            <a:ext cx="1885742" cy="148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2057400"/>
            <a:ext cx="5410200" cy="646331"/>
          </a:xfrm>
          <a:prstGeom prst="rect">
            <a:avLst/>
          </a:prstGeom>
          <a:noFill/>
        </p:spPr>
        <p:txBody>
          <a:bodyPr wrap="square" rtlCol="0">
            <a:spAutoFit/>
          </a:bodyPr>
          <a:lstStyle/>
          <a:p>
            <a:r>
              <a:rPr lang="en-US" dirty="0" smtClean="0"/>
              <a:t>Brown and Lowe. Unsupervised 3D Object Recognition and Reconstruction in Unordered Datasets (3DIM 2005)</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2895601"/>
            <a:ext cx="2076450" cy="1518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19400" y="2971800"/>
            <a:ext cx="5410200" cy="1477328"/>
          </a:xfrm>
          <a:prstGeom prst="rect">
            <a:avLst/>
          </a:prstGeom>
          <a:noFill/>
        </p:spPr>
        <p:txBody>
          <a:bodyPr wrap="square" rtlCol="0">
            <a:spAutoFit/>
          </a:bodyPr>
          <a:lstStyle/>
          <a:p>
            <a:r>
              <a:rPr lang="en-US" dirty="0" err="1" smtClean="0"/>
              <a:t>Snavely</a:t>
            </a:r>
            <a:r>
              <a:rPr lang="en-US" dirty="0" smtClean="0"/>
              <a:t> et al. : Photo tourism: Exploring photo collections in 3D (SIGGRAPH 2006)</a:t>
            </a:r>
          </a:p>
          <a:p>
            <a:r>
              <a:rPr lang="en-US" dirty="0" err="1" smtClean="0"/>
              <a:t>Snavely</a:t>
            </a:r>
            <a:r>
              <a:rPr lang="en-US" dirty="0" smtClean="0"/>
              <a:t> et al. : Modeling the World from Internet Photo Collection (IJCV 2007)</a:t>
            </a:r>
          </a:p>
          <a:p>
            <a:r>
              <a:rPr lang="en-US" dirty="0" err="1" smtClean="0"/>
              <a:t>Agarwal</a:t>
            </a:r>
            <a:r>
              <a:rPr lang="en-US" dirty="0" smtClean="0"/>
              <a:t> et al. : Building Rome in a Day  (ICCV 2009)</a:t>
            </a:r>
            <a:endParaRPr lang="en-US"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660635"/>
            <a:ext cx="2819400" cy="174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62000" y="4840069"/>
            <a:ext cx="4495800" cy="1477328"/>
          </a:xfrm>
          <a:prstGeom prst="rect">
            <a:avLst/>
          </a:prstGeom>
          <a:noFill/>
        </p:spPr>
        <p:txBody>
          <a:bodyPr wrap="square" rtlCol="0">
            <a:spAutoFit/>
          </a:bodyPr>
          <a:lstStyle/>
          <a:p>
            <a:r>
              <a:rPr lang="en-US" dirty="0" err="1" smtClean="0"/>
              <a:t>Frahm</a:t>
            </a:r>
            <a:r>
              <a:rPr lang="en-US" dirty="0" smtClean="0"/>
              <a:t> et al.:  Building Rome on a Cloudless Day (ECCV 2010)</a:t>
            </a:r>
          </a:p>
          <a:p>
            <a:r>
              <a:rPr lang="en-US" dirty="0" smtClean="0"/>
              <a:t>Crandall et al.: Discrete continuous optimization for large scale </a:t>
            </a:r>
            <a:r>
              <a:rPr lang="en-US" dirty="0"/>
              <a:t>s</a:t>
            </a:r>
            <a:r>
              <a:rPr lang="en-US" dirty="0" smtClean="0"/>
              <a:t>tructure from motion (CVPR 2011)</a:t>
            </a:r>
            <a:endParaRPr lang="en-US" dirty="0"/>
          </a:p>
        </p:txBody>
      </p:sp>
    </p:spTree>
    <p:extLst>
      <p:ext uri="{BB962C8B-B14F-4D97-AF65-F5344CB8AC3E}">
        <p14:creationId xmlns:p14="http://schemas.microsoft.com/office/powerpoint/2010/main" val="294704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 Way Matching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smtClean="0"/>
                  <a:t>We find 10 nearest neighbors of query feature in prioritized camera </a:t>
                </a:r>
                <a14:m>
                  <m:oMath xmlns:m="http://schemas.openxmlformats.org/officeDocument/2006/math">
                    <m:sSub>
                      <m:sSubPr>
                        <m:ctrlPr>
                          <a:rPr lang="en-US" b="0" i="1" smtClean="0">
                            <a:latin typeface="Cambria Math"/>
                          </a:rPr>
                        </m:ctrlPr>
                      </m:sSubPr>
                      <m:e>
                        <m:r>
                          <a:rPr lang="en-US" b="0" i="1" smtClean="0">
                            <a:latin typeface="Cambria Math"/>
                          </a:rPr>
                          <m:t>𝐶</m:t>
                        </m:r>
                      </m:e>
                      <m:sub>
                        <m:r>
                          <a:rPr lang="en-US" b="0" i="1" smtClean="0">
                            <a:latin typeface="Cambria Math"/>
                          </a:rPr>
                          <m:t>𝑖</m:t>
                        </m:r>
                      </m:sub>
                    </m:sSub>
                  </m:oMath>
                </a14:m>
                <a:endParaRPr lang="en-US" dirty="0" smtClean="0"/>
              </a:p>
              <a:p>
                <a:endParaRPr lang="en-US" dirty="0" smtClean="0"/>
              </a:p>
              <a:p>
                <a:r>
                  <a:rPr lang="en-US" dirty="0" smtClean="0"/>
                  <a:t>Using the camera poses, we estimate the </a:t>
                </a:r>
                <a:r>
                  <a:rPr lang="en-US" dirty="0" err="1" smtClean="0"/>
                  <a:t>epipolar</a:t>
                </a:r>
                <a:r>
                  <a:rPr lang="en-US" dirty="0" smtClean="0"/>
                  <a:t> line of query feature in camera </a:t>
                </a:r>
                <a14:m>
                  <m:oMath xmlns:m="http://schemas.openxmlformats.org/officeDocument/2006/math">
                    <m:sSub>
                      <m:sSubPr>
                        <m:ctrlPr>
                          <a:rPr lang="en-US" b="0" i="1" smtClean="0">
                            <a:latin typeface="Cambria Math"/>
                          </a:rPr>
                        </m:ctrlPr>
                      </m:sSubPr>
                      <m:e>
                        <m:r>
                          <a:rPr lang="en-US" b="0" i="1" smtClean="0">
                            <a:latin typeface="Cambria Math"/>
                          </a:rPr>
                          <m:t>𝐶</m:t>
                        </m:r>
                      </m:e>
                      <m:sub>
                        <m:r>
                          <a:rPr lang="en-US" b="0" i="1" smtClean="0">
                            <a:latin typeface="Cambria Math"/>
                          </a:rPr>
                          <m:t>𝑖</m:t>
                        </m:r>
                      </m:sub>
                    </m:sSub>
                  </m:oMath>
                </a14:m>
                <a:endParaRPr lang="en-US" dirty="0" smtClean="0"/>
              </a:p>
              <a:p>
                <a:endParaRPr lang="en-US" dirty="0" smtClean="0"/>
              </a:p>
              <a:p>
                <a:r>
                  <a:rPr lang="en-US" dirty="0" smtClean="0"/>
                  <a:t>The feature point among the ten nearest neighbors, closest to the </a:t>
                </a:r>
                <a:r>
                  <a:rPr lang="en-US" dirty="0" err="1" smtClean="0"/>
                  <a:t>epipolar</a:t>
                </a:r>
                <a:r>
                  <a:rPr lang="en-US" dirty="0" smtClean="0"/>
                  <a:t> line of query feature is considered as a potential match</a:t>
                </a:r>
              </a:p>
              <a:p>
                <a:pPr marL="114300" indent="0">
                  <a:buNone/>
                </a:pPr>
                <a:endParaRPr lang="en-US" dirty="0" smtClean="0"/>
              </a:p>
              <a:p>
                <a:r>
                  <a:rPr lang="en-US" dirty="0" smtClean="0"/>
                  <a:t>If the nearest </a:t>
                </a:r>
                <a:r>
                  <a:rPr lang="en-US" dirty="0" err="1" smtClean="0"/>
                  <a:t>neigbhor</a:t>
                </a:r>
                <a:r>
                  <a:rPr lang="en-US" dirty="0" smtClean="0"/>
                  <a:t> of potential match in query image is the same as query feature, we declare </a:t>
                </a:r>
                <a14:m>
                  <m:oMath xmlns:m="http://schemas.openxmlformats.org/officeDocument/2006/math">
                    <m:sSub>
                      <m:sSubPr>
                        <m:ctrlPr>
                          <a:rPr lang="en-US" b="0" i="1" smtClean="0">
                            <a:latin typeface="Cambria Math"/>
                          </a:rPr>
                        </m:ctrlPr>
                      </m:sSubPr>
                      <m:e>
                        <m:r>
                          <a:rPr lang="en-US" b="0" i="1" smtClean="0">
                            <a:latin typeface="Cambria Math"/>
                          </a:rPr>
                          <m:t>𝐶</m:t>
                        </m:r>
                      </m:e>
                      <m:sub>
                        <m:r>
                          <a:rPr lang="en-US" b="0" i="1" smtClean="0">
                            <a:latin typeface="Cambria Math"/>
                          </a:rPr>
                          <m:t>𝑖</m:t>
                        </m:r>
                      </m:sub>
                    </m:sSub>
                  </m:oMath>
                </a14:m>
                <a:r>
                  <a:rPr lang="en-US" dirty="0" smtClean="0"/>
                  <a:t> as the matching camera</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t="-1525" r="-720"/>
                </a:stretch>
              </a:blipFill>
            </p:spPr>
            <p:txBody>
              <a:bodyPr/>
              <a:lstStyle/>
              <a:p>
                <a:r>
                  <a:rPr lang="en-US">
                    <a:noFill/>
                  </a:rPr>
                  <a:t> </a:t>
                </a:r>
              </a:p>
            </p:txBody>
          </p:sp>
        </mc:Fallback>
      </mc:AlternateContent>
    </p:spTree>
    <p:extLst>
      <p:ext uri="{BB962C8B-B14F-4D97-AF65-F5344CB8AC3E}">
        <p14:creationId xmlns:p14="http://schemas.microsoft.com/office/powerpoint/2010/main" val="36111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 Way Matching</a:t>
            </a:r>
            <a:endParaRPr lang="en-US" dirty="0"/>
          </a:p>
        </p:txBody>
      </p:sp>
      <p:sp>
        <p:nvSpPr>
          <p:cNvPr id="3" name="Content Placeholder 2"/>
          <p:cNvSpPr>
            <a:spLocks noGrp="1"/>
          </p:cNvSpPr>
          <p:nvPr>
            <p:ph idx="1"/>
          </p:nvPr>
        </p:nvSpPr>
        <p:spPr/>
        <p:txBody>
          <a:bodyPr/>
          <a:lstStyle/>
          <a:p>
            <a:endParaRPr lang="en-US"/>
          </a:p>
        </p:txBody>
      </p:sp>
      <p:pic>
        <p:nvPicPr>
          <p:cNvPr id="6146" name="Picture 2" descr="C:\Users\SIDDHARTH\Desktop\images\Epipolar_R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228416"/>
            <a:ext cx="238125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SIDDHARTH\Desktop\images\Epipolar_Le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28390"/>
            <a:ext cx="238125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6000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Estimation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The 3D coordinates of the query feature F are computed by triangulating its projection in the cameras in S.</a:t>
                </a:r>
              </a:p>
              <a:p>
                <a:endParaRPr lang="en-US" dirty="0"/>
              </a:p>
              <a:p>
                <a:r>
                  <a:rPr lang="en-US" dirty="0" smtClean="0"/>
                  <a:t>Given a track of 2D features and the corresponding camera poses, a 3D point is estimated such that is minimizes the </a:t>
                </a:r>
                <a:r>
                  <a:rPr lang="en-US" dirty="0" err="1" smtClean="0"/>
                  <a:t>reprojection</a:t>
                </a:r>
                <a:r>
                  <a:rPr lang="en-US" dirty="0" smtClean="0"/>
                  <a:t> error. </a:t>
                </a:r>
              </a:p>
              <a:p>
                <a:endParaRPr lang="en-US" dirty="0"/>
              </a:p>
              <a:p>
                <a:r>
                  <a:rPr lang="en-US" dirty="0" smtClean="0"/>
                  <a:t>We triangulate the 3D point </a:t>
                </a:r>
                <a:r>
                  <a:rPr lang="en-US" b="1" dirty="0" smtClean="0"/>
                  <a:t>X </a:t>
                </a:r>
                <a:r>
                  <a:rPr lang="en-US" dirty="0" smtClean="0"/>
                  <a:t>by decomposing the equation </a:t>
                </a:r>
                <a14:m>
                  <m:oMath xmlns:m="http://schemas.openxmlformats.org/officeDocument/2006/math">
                    <m:r>
                      <a:rPr lang="en-US" b="1" i="0" smtClean="0">
                        <a:latin typeface="Cambria Math"/>
                      </a:rPr>
                      <m:t>𝐱</m:t>
                    </m:r>
                    <m:r>
                      <a:rPr lang="en-US" b="1" i="0" smtClean="0">
                        <a:latin typeface="Cambria Math"/>
                      </a:rPr>
                      <m:t>×</m:t>
                    </m:r>
                    <m:r>
                      <a:rPr lang="en-US" b="1" i="0" smtClean="0">
                        <a:latin typeface="Cambria Math"/>
                      </a:rPr>
                      <m:t>𝐏𝐗</m:t>
                    </m:r>
                    <m:r>
                      <a:rPr lang="en-US" b="1" i="0" smtClean="0">
                        <a:latin typeface="Cambria Math"/>
                      </a:rPr>
                      <m:t>=</m:t>
                    </m:r>
                    <m:r>
                      <a:rPr lang="en-US" b="1" i="0" smtClean="0">
                        <a:latin typeface="Cambria Math"/>
                      </a:rPr>
                      <m:t>𝟎</m:t>
                    </m:r>
                  </m:oMath>
                </a14:m>
                <a:r>
                  <a:rPr lang="en-US" b="1" dirty="0" smtClean="0"/>
                  <a:t> </a:t>
                </a:r>
                <a:r>
                  <a:rPr lang="en-US" dirty="0" smtClean="0"/>
                  <a:t>using singular value decomposition</a:t>
                </a: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t="-762"/>
                </a:stretch>
              </a:blipFill>
            </p:spPr>
            <p:txBody>
              <a:bodyPr/>
              <a:lstStyle/>
              <a:p>
                <a:r>
                  <a:rPr lang="en-US">
                    <a:noFill/>
                  </a:rPr>
                  <a:t> </a:t>
                </a:r>
              </a:p>
            </p:txBody>
          </p:sp>
        </mc:Fallback>
      </mc:AlternateContent>
    </p:spTree>
    <p:extLst>
      <p:ext uri="{BB962C8B-B14F-4D97-AF65-F5344CB8AC3E}">
        <p14:creationId xmlns:p14="http://schemas.microsoft.com/office/powerpoint/2010/main" val="379024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Experimental Results :: Triangulation Statistics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3952228"/>
              </p:ext>
            </p:extLst>
          </p:nvPr>
        </p:nvGraphicFramePr>
        <p:xfrm>
          <a:off x="457200" y="2032000"/>
          <a:ext cx="7620000" cy="2494280"/>
        </p:xfrm>
        <a:graphic>
          <a:graphicData uri="http://schemas.openxmlformats.org/drawingml/2006/table">
            <a:tbl>
              <a:tblPr firstRow="1" bandRow="1">
                <a:tableStyleId>{5C22544A-7EE6-4342-B048-85BDC9FD1C3A}</a:tableStyleId>
              </a:tblPr>
              <a:tblGrid>
                <a:gridCol w="1524000"/>
                <a:gridCol w="1524000"/>
                <a:gridCol w="1524000"/>
                <a:gridCol w="1524000"/>
                <a:gridCol w="1524000"/>
              </a:tblGrid>
              <a:tr h="370840">
                <a:tc>
                  <a:txBody>
                    <a:bodyPr/>
                    <a:lstStyle/>
                    <a:p>
                      <a:r>
                        <a:rPr lang="en-US" dirty="0" smtClean="0"/>
                        <a:t>Track Length</a:t>
                      </a:r>
                      <a:endParaRPr lang="en-US" dirty="0"/>
                    </a:p>
                  </a:txBody>
                  <a:tcPr/>
                </a:tc>
                <a:tc>
                  <a:txBody>
                    <a:bodyPr/>
                    <a:lstStyle/>
                    <a:p>
                      <a:r>
                        <a:rPr lang="en-US" dirty="0" smtClean="0"/>
                        <a:t>No. </a:t>
                      </a:r>
                      <a:r>
                        <a:rPr lang="en-US" dirty="0" err="1" smtClean="0"/>
                        <a:t>Pts</a:t>
                      </a:r>
                      <a:r>
                        <a:rPr lang="en-US" dirty="0" smtClean="0"/>
                        <a:t> Triangulated</a:t>
                      </a:r>
                      <a:endParaRPr lang="en-US" dirty="0"/>
                    </a:p>
                  </a:txBody>
                  <a:tcPr/>
                </a:tc>
                <a:tc>
                  <a:txBody>
                    <a:bodyPr/>
                    <a:lstStyle/>
                    <a:p>
                      <a:r>
                        <a:rPr lang="en-US" dirty="0" smtClean="0"/>
                        <a:t>Triangulation Error</a:t>
                      </a:r>
                      <a:endParaRPr lang="en-US" dirty="0"/>
                    </a:p>
                  </a:txBody>
                  <a:tcPr/>
                </a:tc>
                <a:tc>
                  <a:txBody>
                    <a:bodyPr/>
                    <a:lstStyle/>
                    <a:p>
                      <a:r>
                        <a:rPr lang="en-US" dirty="0" err="1" smtClean="0"/>
                        <a:t>Reprojection</a:t>
                      </a:r>
                      <a:r>
                        <a:rPr lang="en-US" dirty="0" smtClean="0"/>
                        <a:t> error</a:t>
                      </a:r>
                      <a:endParaRPr lang="en-US" dirty="0"/>
                    </a:p>
                  </a:txBody>
                  <a:tcPr/>
                </a:tc>
                <a:tc>
                  <a:txBody>
                    <a:bodyPr/>
                    <a:lstStyle/>
                    <a:p>
                      <a:r>
                        <a:rPr lang="en-US" dirty="0" smtClean="0"/>
                        <a:t>Running time [s]</a:t>
                      </a:r>
                      <a:endParaRPr lang="en-US" dirty="0"/>
                    </a:p>
                  </a:txBody>
                  <a:tcPr/>
                </a:tc>
              </a:tr>
              <a:tr h="370840">
                <a:tc>
                  <a:txBody>
                    <a:bodyPr/>
                    <a:lstStyle/>
                    <a:p>
                      <a:r>
                        <a:rPr lang="en-US" dirty="0" smtClean="0"/>
                        <a:t>2</a:t>
                      </a:r>
                      <a:endParaRPr lang="en-US" dirty="0"/>
                    </a:p>
                  </a:txBody>
                  <a:tcPr/>
                </a:tc>
                <a:tc>
                  <a:txBody>
                    <a:bodyPr/>
                    <a:lstStyle/>
                    <a:p>
                      <a:r>
                        <a:rPr lang="en-US" dirty="0" smtClean="0"/>
                        <a:t>8743</a:t>
                      </a:r>
                      <a:endParaRPr lang="en-US" dirty="0"/>
                    </a:p>
                  </a:txBody>
                  <a:tcPr/>
                </a:tc>
                <a:tc>
                  <a:txBody>
                    <a:bodyPr/>
                    <a:lstStyle/>
                    <a:p>
                      <a:r>
                        <a:rPr lang="en-US" dirty="0" smtClean="0"/>
                        <a:t>0.05438</a:t>
                      </a:r>
                      <a:endParaRPr lang="en-US" dirty="0"/>
                    </a:p>
                  </a:txBody>
                  <a:tcPr/>
                </a:tc>
                <a:tc>
                  <a:txBody>
                    <a:bodyPr/>
                    <a:lstStyle/>
                    <a:p>
                      <a:r>
                        <a:rPr lang="en-US" dirty="0" smtClean="0"/>
                        <a:t>0.09498</a:t>
                      </a:r>
                      <a:endParaRPr lang="en-US" dirty="0"/>
                    </a:p>
                  </a:txBody>
                  <a:tcPr/>
                </a:tc>
                <a:tc>
                  <a:txBody>
                    <a:bodyPr/>
                    <a:lstStyle/>
                    <a:p>
                      <a:r>
                        <a:rPr lang="en-US" dirty="0" smtClean="0"/>
                        <a:t>0.44</a:t>
                      </a:r>
                      <a:endParaRPr lang="en-US" dirty="0"/>
                    </a:p>
                  </a:txBody>
                  <a:tcPr/>
                </a:tc>
              </a:tr>
              <a:tr h="370840">
                <a:tc>
                  <a:txBody>
                    <a:bodyPr/>
                    <a:lstStyle/>
                    <a:p>
                      <a:r>
                        <a:rPr lang="en-US" dirty="0" smtClean="0"/>
                        <a:t>3</a:t>
                      </a:r>
                      <a:endParaRPr lang="en-US" dirty="0"/>
                    </a:p>
                  </a:txBody>
                  <a:tcPr/>
                </a:tc>
                <a:tc>
                  <a:txBody>
                    <a:bodyPr/>
                    <a:lstStyle/>
                    <a:p>
                      <a:r>
                        <a:rPr lang="en-US" dirty="0" smtClean="0"/>
                        <a:t>2187</a:t>
                      </a:r>
                      <a:endParaRPr lang="en-US" dirty="0"/>
                    </a:p>
                  </a:txBody>
                  <a:tcPr/>
                </a:tc>
                <a:tc>
                  <a:txBody>
                    <a:bodyPr/>
                    <a:lstStyle/>
                    <a:p>
                      <a:r>
                        <a:rPr lang="en-US" dirty="0" smtClean="0"/>
                        <a:t>0.0095</a:t>
                      </a:r>
                      <a:endParaRPr lang="en-US" dirty="0"/>
                    </a:p>
                  </a:txBody>
                  <a:tcPr/>
                </a:tc>
                <a:tc>
                  <a:txBody>
                    <a:bodyPr/>
                    <a:lstStyle/>
                    <a:p>
                      <a:r>
                        <a:rPr lang="en-US" dirty="0" smtClean="0"/>
                        <a:t>1.8092</a:t>
                      </a:r>
                      <a:endParaRPr lang="en-US" dirty="0"/>
                    </a:p>
                  </a:txBody>
                  <a:tcPr/>
                </a:tc>
                <a:tc>
                  <a:txBody>
                    <a:bodyPr/>
                    <a:lstStyle/>
                    <a:p>
                      <a:r>
                        <a:rPr lang="en-US" dirty="0" smtClean="0"/>
                        <a:t>0.59</a:t>
                      </a:r>
                      <a:endParaRPr lang="en-US" dirty="0"/>
                    </a:p>
                  </a:txBody>
                  <a:tcPr/>
                </a:tc>
              </a:tr>
              <a:tr h="370840">
                <a:tc>
                  <a:txBody>
                    <a:bodyPr/>
                    <a:lstStyle/>
                    <a:p>
                      <a:r>
                        <a:rPr lang="en-US" dirty="0" smtClean="0"/>
                        <a:t>4</a:t>
                      </a:r>
                      <a:endParaRPr lang="en-US" dirty="0"/>
                    </a:p>
                  </a:txBody>
                  <a:tcPr/>
                </a:tc>
                <a:tc>
                  <a:txBody>
                    <a:bodyPr/>
                    <a:lstStyle/>
                    <a:p>
                      <a:r>
                        <a:rPr lang="en-US" dirty="0" smtClean="0"/>
                        <a:t>1104</a:t>
                      </a:r>
                      <a:endParaRPr lang="en-US" dirty="0"/>
                    </a:p>
                  </a:txBody>
                  <a:tcPr/>
                </a:tc>
                <a:tc>
                  <a:txBody>
                    <a:bodyPr/>
                    <a:lstStyle/>
                    <a:p>
                      <a:r>
                        <a:rPr lang="en-US" dirty="0" smtClean="0"/>
                        <a:t>0.0050</a:t>
                      </a:r>
                      <a:endParaRPr lang="en-US" dirty="0"/>
                    </a:p>
                  </a:txBody>
                  <a:tcPr/>
                </a:tc>
                <a:tc>
                  <a:txBody>
                    <a:bodyPr/>
                    <a:lstStyle/>
                    <a:p>
                      <a:r>
                        <a:rPr lang="en-US" dirty="0" smtClean="0"/>
                        <a:t>2.0842</a:t>
                      </a:r>
                      <a:endParaRPr lang="en-US" dirty="0"/>
                    </a:p>
                  </a:txBody>
                  <a:tcPr/>
                </a:tc>
                <a:tc>
                  <a:txBody>
                    <a:bodyPr/>
                    <a:lstStyle/>
                    <a:p>
                      <a:r>
                        <a:rPr lang="en-US" dirty="0" smtClean="0"/>
                        <a:t>0.49</a:t>
                      </a:r>
                      <a:endParaRPr lang="en-US" dirty="0"/>
                    </a:p>
                  </a:txBody>
                  <a:tcPr/>
                </a:tc>
              </a:tr>
              <a:tr h="370840">
                <a:tc>
                  <a:txBody>
                    <a:bodyPr/>
                    <a:lstStyle/>
                    <a:p>
                      <a:r>
                        <a:rPr lang="en-US" dirty="0" smtClean="0"/>
                        <a:t>5</a:t>
                      </a:r>
                      <a:endParaRPr lang="en-US" dirty="0"/>
                    </a:p>
                  </a:txBody>
                  <a:tcPr/>
                </a:tc>
                <a:tc>
                  <a:txBody>
                    <a:bodyPr/>
                    <a:lstStyle/>
                    <a:p>
                      <a:r>
                        <a:rPr lang="en-US" dirty="0" smtClean="0"/>
                        <a:t>791</a:t>
                      </a:r>
                      <a:endParaRPr lang="en-US" dirty="0"/>
                    </a:p>
                  </a:txBody>
                  <a:tcPr/>
                </a:tc>
                <a:tc>
                  <a:txBody>
                    <a:bodyPr/>
                    <a:lstStyle/>
                    <a:p>
                      <a:r>
                        <a:rPr lang="en-US" dirty="0" smtClean="0"/>
                        <a:t>0.0059</a:t>
                      </a:r>
                      <a:endParaRPr lang="en-US" dirty="0"/>
                    </a:p>
                  </a:txBody>
                  <a:tcPr/>
                </a:tc>
                <a:tc>
                  <a:txBody>
                    <a:bodyPr/>
                    <a:lstStyle/>
                    <a:p>
                      <a:r>
                        <a:rPr lang="en-US" dirty="0" smtClean="0"/>
                        <a:t>2.2168</a:t>
                      </a:r>
                      <a:endParaRPr lang="en-US" dirty="0"/>
                    </a:p>
                  </a:txBody>
                  <a:tcPr/>
                </a:tc>
                <a:tc>
                  <a:txBody>
                    <a:bodyPr/>
                    <a:lstStyle/>
                    <a:p>
                      <a:r>
                        <a:rPr lang="en-US" dirty="0" smtClean="0"/>
                        <a:t>0.63</a:t>
                      </a:r>
                      <a:endParaRPr lang="en-US" dirty="0"/>
                    </a:p>
                  </a:txBody>
                  <a:tcPr/>
                </a:tc>
              </a:tr>
              <a:tr h="370840">
                <a:tc>
                  <a:txBody>
                    <a:bodyPr/>
                    <a:lstStyle/>
                    <a:p>
                      <a:r>
                        <a:rPr lang="en-US" dirty="0" smtClean="0"/>
                        <a:t>&gt;5 </a:t>
                      </a:r>
                      <a:endParaRPr lang="en-US" dirty="0"/>
                    </a:p>
                  </a:txBody>
                  <a:tcPr/>
                </a:tc>
                <a:tc>
                  <a:txBody>
                    <a:bodyPr/>
                    <a:lstStyle/>
                    <a:p>
                      <a:r>
                        <a:rPr lang="en-US" dirty="0" smtClean="0"/>
                        <a:t>5441</a:t>
                      </a:r>
                      <a:endParaRPr lang="en-US" dirty="0"/>
                    </a:p>
                  </a:txBody>
                  <a:tcPr/>
                </a:tc>
                <a:tc>
                  <a:txBody>
                    <a:bodyPr/>
                    <a:lstStyle/>
                    <a:p>
                      <a:r>
                        <a:rPr lang="en-US" dirty="0" smtClean="0"/>
                        <a:t>0.0030</a:t>
                      </a:r>
                      <a:endParaRPr lang="en-US" dirty="0"/>
                    </a:p>
                  </a:txBody>
                  <a:tcPr/>
                </a:tc>
                <a:tc>
                  <a:txBody>
                    <a:bodyPr/>
                    <a:lstStyle/>
                    <a:p>
                      <a:r>
                        <a:rPr lang="en-US" dirty="0" smtClean="0"/>
                        <a:t>2.4178</a:t>
                      </a:r>
                      <a:endParaRPr lang="en-US" dirty="0"/>
                    </a:p>
                  </a:txBody>
                  <a:tcPr/>
                </a:tc>
                <a:tc>
                  <a:txBody>
                    <a:bodyPr/>
                    <a:lstStyle/>
                    <a:p>
                      <a:r>
                        <a:rPr lang="en-US" dirty="0" smtClean="0"/>
                        <a:t>0.33</a:t>
                      </a:r>
                      <a:endParaRPr lang="en-US" dirty="0"/>
                    </a:p>
                  </a:txBody>
                  <a:tcPr/>
                </a:tc>
              </a:tr>
            </a:tbl>
          </a:graphicData>
        </a:graphic>
      </p:graphicFrame>
    </p:spTree>
    <p:extLst>
      <p:ext uri="{BB962C8B-B14F-4D97-AF65-F5344CB8AC3E}">
        <p14:creationId xmlns:p14="http://schemas.microsoft.com/office/powerpoint/2010/main" val="14978152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Experimental Results :: Repetitive Structures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86537020"/>
              </p:ext>
            </p:extLst>
          </p:nvPr>
        </p:nvGraphicFramePr>
        <p:xfrm>
          <a:off x="152399" y="2153920"/>
          <a:ext cx="8001000" cy="2494280"/>
        </p:xfrm>
        <a:graphic>
          <a:graphicData uri="http://schemas.openxmlformats.org/drawingml/2006/table">
            <a:tbl>
              <a:tblPr firstRow="1" bandRow="1">
                <a:tableStyleId>{5C22544A-7EE6-4342-B048-85BDC9FD1C3A}</a:tableStyleId>
              </a:tblPr>
              <a:tblGrid>
                <a:gridCol w="1333500"/>
                <a:gridCol w="1333500"/>
                <a:gridCol w="1333500"/>
                <a:gridCol w="1333500"/>
                <a:gridCol w="1333500"/>
                <a:gridCol w="1333500"/>
              </a:tblGrid>
              <a:tr h="370840">
                <a:tc rowSpan="2">
                  <a:txBody>
                    <a:bodyPr/>
                    <a:lstStyle/>
                    <a:p>
                      <a:r>
                        <a:rPr lang="en-US" dirty="0" smtClean="0"/>
                        <a:t>Dataset</a:t>
                      </a:r>
                      <a:endParaRPr lang="en-US" dirty="0"/>
                    </a:p>
                  </a:txBody>
                  <a:tcPr/>
                </a:tc>
                <a:tc gridSpan="4">
                  <a:txBody>
                    <a:bodyPr/>
                    <a:lstStyle/>
                    <a:p>
                      <a:pPr algn="ctr"/>
                      <a:r>
                        <a:rPr lang="en-US" dirty="0" smtClean="0"/>
                        <a:t>Two Way Matching</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a:txBody>
                    <a:bodyPr/>
                    <a:lstStyle/>
                    <a:p>
                      <a:pPr algn="ctr"/>
                      <a:r>
                        <a:rPr lang="en-US" dirty="0" smtClean="0"/>
                        <a:t>Ratio Test</a:t>
                      </a:r>
                      <a:endParaRPr lang="en-US" dirty="0"/>
                    </a:p>
                  </a:txBody>
                  <a:tcPr/>
                </a:tc>
              </a:tr>
              <a:tr h="370840">
                <a:tc vMerge="1">
                  <a:txBody>
                    <a:bodyPr/>
                    <a:lstStyle/>
                    <a:p>
                      <a:endParaRPr lang="en-US" dirty="0"/>
                    </a:p>
                  </a:txBody>
                  <a:tcPr/>
                </a:tc>
                <a:tc>
                  <a:txBody>
                    <a:bodyPr/>
                    <a:lstStyle/>
                    <a:p>
                      <a:r>
                        <a:rPr lang="en-US" dirty="0" smtClean="0"/>
                        <a:t>#</a:t>
                      </a:r>
                      <a:r>
                        <a:rPr lang="en-US" dirty="0" err="1" smtClean="0"/>
                        <a:t>Pts</a:t>
                      </a:r>
                      <a:r>
                        <a:rPr lang="en-US" dirty="0" smtClean="0"/>
                        <a:t> added</a:t>
                      </a:r>
                      <a:endParaRPr lang="en-US" dirty="0"/>
                    </a:p>
                  </a:txBody>
                  <a:tcPr/>
                </a:tc>
                <a:tc>
                  <a:txBody>
                    <a:bodyPr/>
                    <a:lstStyle/>
                    <a:p>
                      <a:r>
                        <a:rPr lang="en-US" dirty="0" smtClean="0"/>
                        <a:t>Tri. error</a:t>
                      </a:r>
                      <a:endParaRPr lang="en-US" dirty="0"/>
                    </a:p>
                  </a:txBody>
                  <a:tcPr/>
                </a:tc>
                <a:tc>
                  <a:txBody>
                    <a:bodyPr/>
                    <a:lstStyle/>
                    <a:p>
                      <a:r>
                        <a:rPr lang="en-US" dirty="0" err="1" smtClean="0"/>
                        <a:t>Reproj</a:t>
                      </a:r>
                      <a:r>
                        <a:rPr lang="en-US" dirty="0" smtClean="0"/>
                        <a:t>.</a:t>
                      </a:r>
                      <a:r>
                        <a:rPr lang="en-US" baseline="0" dirty="0" smtClean="0"/>
                        <a:t> Error</a:t>
                      </a:r>
                      <a:endParaRPr lang="en-US" dirty="0"/>
                    </a:p>
                  </a:txBody>
                  <a:tcPr/>
                </a:tc>
                <a:tc>
                  <a:txBody>
                    <a:bodyPr/>
                    <a:lstStyle/>
                    <a:p>
                      <a:r>
                        <a:rPr lang="en-US" dirty="0" smtClean="0"/>
                        <a:t>time</a:t>
                      </a:r>
                      <a:r>
                        <a:rPr lang="en-US" baseline="0" dirty="0" smtClean="0"/>
                        <a:t> [s] </a:t>
                      </a:r>
                      <a:endParaRPr lang="en-US" dirty="0"/>
                    </a:p>
                  </a:txBody>
                  <a:tcPr/>
                </a:tc>
                <a:tc>
                  <a:txBody>
                    <a:bodyPr/>
                    <a:lstStyle/>
                    <a:p>
                      <a:r>
                        <a:rPr lang="en-US" dirty="0" smtClean="0"/>
                        <a:t>#</a:t>
                      </a:r>
                      <a:r>
                        <a:rPr lang="en-US" dirty="0" err="1" smtClean="0"/>
                        <a:t>Pts</a:t>
                      </a:r>
                      <a:r>
                        <a:rPr lang="en-US" baseline="0" dirty="0" smtClean="0"/>
                        <a:t> added</a:t>
                      </a:r>
                      <a:endParaRPr lang="en-US" dirty="0"/>
                    </a:p>
                  </a:txBody>
                  <a:tcPr/>
                </a:tc>
              </a:tr>
              <a:tr h="370840">
                <a:tc>
                  <a:txBody>
                    <a:bodyPr/>
                    <a:lstStyle/>
                    <a:p>
                      <a:r>
                        <a:rPr lang="en-US" dirty="0" smtClean="0"/>
                        <a:t>9126 </a:t>
                      </a:r>
                      <a:r>
                        <a:rPr lang="en-US" dirty="0" err="1" smtClean="0"/>
                        <a:t>Pts</a:t>
                      </a:r>
                      <a:endParaRPr lang="en-US" dirty="0"/>
                    </a:p>
                  </a:txBody>
                  <a:tcPr/>
                </a:tc>
                <a:tc>
                  <a:txBody>
                    <a:bodyPr/>
                    <a:lstStyle/>
                    <a:p>
                      <a:r>
                        <a:rPr lang="en-US" dirty="0" smtClean="0"/>
                        <a:t>8830</a:t>
                      </a:r>
                      <a:endParaRPr lang="en-US" dirty="0"/>
                    </a:p>
                  </a:txBody>
                  <a:tcPr/>
                </a:tc>
                <a:tc>
                  <a:txBody>
                    <a:bodyPr/>
                    <a:lstStyle/>
                    <a:p>
                      <a:r>
                        <a:rPr lang="en-US" dirty="0" smtClean="0"/>
                        <a:t>0.0105</a:t>
                      </a:r>
                      <a:endParaRPr lang="en-US" dirty="0"/>
                    </a:p>
                  </a:txBody>
                  <a:tcPr/>
                </a:tc>
                <a:tc>
                  <a:txBody>
                    <a:bodyPr/>
                    <a:lstStyle/>
                    <a:p>
                      <a:r>
                        <a:rPr lang="en-US" dirty="0" smtClean="0"/>
                        <a:t>1.40</a:t>
                      </a:r>
                      <a:endParaRPr lang="en-US" dirty="0"/>
                    </a:p>
                  </a:txBody>
                  <a:tcPr/>
                </a:tc>
                <a:tc>
                  <a:txBody>
                    <a:bodyPr/>
                    <a:lstStyle/>
                    <a:p>
                      <a:r>
                        <a:rPr lang="en-US" dirty="0" smtClean="0"/>
                        <a:t>0.728</a:t>
                      </a:r>
                      <a:endParaRPr lang="en-US" dirty="0"/>
                    </a:p>
                  </a:txBody>
                  <a:tcPr/>
                </a:tc>
                <a:tc>
                  <a:txBody>
                    <a:bodyPr/>
                    <a:lstStyle/>
                    <a:p>
                      <a:r>
                        <a:rPr lang="en-US" dirty="0" smtClean="0"/>
                        <a:t>8950</a:t>
                      </a:r>
                      <a:endParaRPr lang="en-US" dirty="0"/>
                    </a:p>
                  </a:txBody>
                  <a:tcPr/>
                </a:tc>
              </a:tr>
              <a:tr h="370840">
                <a:tc>
                  <a:txBody>
                    <a:bodyPr/>
                    <a:lstStyle/>
                    <a:p>
                      <a:r>
                        <a:rPr lang="en-US" dirty="0" smtClean="0"/>
                        <a:t>Image</a:t>
                      </a:r>
                      <a:r>
                        <a:rPr lang="en-US" baseline="0" dirty="0" smtClean="0"/>
                        <a:t> 1</a:t>
                      </a:r>
                      <a:endParaRPr lang="en-US" dirty="0"/>
                    </a:p>
                  </a:txBody>
                  <a:tcPr/>
                </a:tc>
                <a:tc>
                  <a:txBody>
                    <a:bodyPr/>
                    <a:lstStyle/>
                    <a:p>
                      <a:r>
                        <a:rPr lang="en-US" dirty="0" smtClean="0"/>
                        <a:t>669</a:t>
                      </a:r>
                      <a:endParaRPr lang="en-US" dirty="0"/>
                    </a:p>
                  </a:txBody>
                  <a:tcPr/>
                </a:tc>
                <a:tc>
                  <a:txBody>
                    <a:bodyPr/>
                    <a:lstStyle/>
                    <a:p>
                      <a:r>
                        <a:rPr lang="en-US" dirty="0" smtClean="0"/>
                        <a:t>-</a:t>
                      </a:r>
                      <a:endParaRPr lang="en-US" dirty="0"/>
                    </a:p>
                  </a:txBody>
                  <a:tcPr/>
                </a:tc>
                <a:tc>
                  <a:txBody>
                    <a:bodyPr/>
                    <a:lstStyle/>
                    <a:p>
                      <a:r>
                        <a:rPr lang="en-US" dirty="0" smtClean="0"/>
                        <a:t>1.16</a:t>
                      </a:r>
                      <a:endParaRPr lang="en-US" dirty="0"/>
                    </a:p>
                  </a:txBody>
                  <a:tcPr/>
                </a:tc>
                <a:tc>
                  <a:txBody>
                    <a:bodyPr/>
                    <a:lstStyle/>
                    <a:p>
                      <a:r>
                        <a:rPr lang="en-US" dirty="0" smtClean="0"/>
                        <a:t>0.38</a:t>
                      </a:r>
                      <a:endParaRPr lang="en-US" dirty="0"/>
                    </a:p>
                  </a:txBody>
                  <a:tcPr/>
                </a:tc>
                <a:tc>
                  <a:txBody>
                    <a:bodyPr/>
                    <a:lstStyle/>
                    <a:p>
                      <a:r>
                        <a:rPr lang="en-US" dirty="0" smtClean="0"/>
                        <a:t>14</a:t>
                      </a:r>
                      <a:endParaRPr lang="en-US" dirty="0"/>
                    </a:p>
                  </a:txBody>
                  <a:tcPr/>
                </a:tc>
              </a:tr>
              <a:tr h="370840">
                <a:tc>
                  <a:txBody>
                    <a:bodyPr/>
                    <a:lstStyle/>
                    <a:p>
                      <a:r>
                        <a:rPr lang="en-US" dirty="0" smtClean="0"/>
                        <a:t>Image</a:t>
                      </a:r>
                      <a:r>
                        <a:rPr lang="en-US" baseline="0" dirty="0" smtClean="0"/>
                        <a:t> 2</a:t>
                      </a:r>
                      <a:endParaRPr lang="en-US" dirty="0"/>
                    </a:p>
                  </a:txBody>
                  <a:tcPr/>
                </a:tc>
                <a:tc>
                  <a:txBody>
                    <a:bodyPr/>
                    <a:lstStyle/>
                    <a:p>
                      <a:r>
                        <a:rPr lang="en-US" dirty="0" smtClean="0"/>
                        <a:t>686</a:t>
                      </a:r>
                      <a:endParaRPr lang="en-US" dirty="0"/>
                    </a:p>
                  </a:txBody>
                  <a:tcPr/>
                </a:tc>
                <a:tc>
                  <a:txBody>
                    <a:bodyPr/>
                    <a:lstStyle/>
                    <a:p>
                      <a:r>
                        <a:rPr lang="en-US" dirty="0" smtClean="0"/>
                        <a:t>-</a:t>
                      </a:r>
                      <a:endParaRPr lang="en-US" dirty="0"/>
                    </a:p>
                  </a:txBody>
                  <a:tcPr/>
                </a:tc>
                <a:tc>
                  <a:txBody>
                    <a:bodyPr/>
                    <a:lstStyle/>
                    <a:p>
                      <a:r>
                        <a:rPr lang="en-US" dirty="0" smtClean="0"/>
                        <a:t>1.11</a:t>
                      </a:r>
                      <a:endParaRPr lang="en-US" dirty="0"/>
                    </a:p>
                  </a:txBody>
                  <a:tcPr/>
                </a:tc>
                <a:tc>
                  <a:txBody>
                    <a:bodyPr/>
                    <a:lstStyle/>
                    <a:p>
                      <a:r>
                        <a:rPr lang="en-US" dirty="0" smtClean="0"/>
                        <a:t>0.70</a:t>
                      </a:r>
                      <a:endParaRPr lang="en-US" dirty="0"/>
                    </a:p>
                  </a:txBody>
                  <a:tcPr/>
                </a:tc>
                <a:tc>
                  <a:txBody>
                    <a:bodyPr/>
                    <a:lstStyle/>
                    <a:p>
                      <a:r>
                        <a:rPr lang="en-US" dirty="0" smtClean="0"/>
                        <a:t>60</a:t>
                      </a:r>
                      <a:endParaRPr lang="en-US" dirty="0"/>
                    </a:p>
                  </a:txBody>
                  <a:tcPr/>
                </a:tc>
              </a:tr>
              <a:tr h="370840">
                <a:tc>
                  <a:txBody>
                    <a:bodyPr/>
                    <a:lstStyle/>
                    <a:p>
                      <a:r>
                        <a:rPr lang="en-US" dirty="0" smtClean="0"/>
                        <a:t>Image 3</a:t>
                      </a:r>
                      <a:endParaRPr lang="en-US" dirty="0"/>
                    </a:p>
                  </a:txBody>
                  <a:tcPr/>
                </a:tc>
                <a:tc>
                  <a:txBody>
                    <a:bodyPr/>
                    <a:lstStyle/>
                    <a:p>
                      <a:r>
                        <a:rPr lang="en-US" dirty="0" smtClean="0"/>
                        <a:t>120</a:t>
                      </a:r>
                      <a:endParaRPr lang="en-US" dirty="0"/>
                    </a:p>
                  </a:txBody>
                  <a:tcPr/>
                </a:tc>
                <a:tc>
                  <a:txBody>
                    <a:bodyPr/>
                    <a:lstStyle/>
                    <a:p>
                      <a:r>
                        <a:rPr lang="en-US" dirty="0" smtClean="0"/>
                        <a:t>-</a:t>
                      </a:r>
                      <a:endParaRPr lang="en-US" dirty="0"/>
                    </a:p>
                  </a:txBody>
                  <a:tcPr/>
                </a:tc>
                <a:tc>
                  <a:txBody>
                    <a:bodyPr/>
                    <a:lstStyle/>
                    <a:p>
                      <a:r>
                        <a:rPr lang="en-US" dirty="0" smtClean="0"/>
                        <a:t>1.17</a:t>
                      </a:r>
                      <a:endParaRPr lang="en-US" dirty="0"/>
                    </a:p>
                  </a:txBody>
                  <a:tcPr/>
                </a:tc>
                <a:tc>
                  <a:txBody>
                    <a:bodyPr/>
                    <a:lstStyle/>
                    <a:p>
                      <a:r>
                        <a:rPr lang="en-US" dirty="0" smtClean="0"/>
                        <a:t>0.75</a:t>
                      </a:r>
                      <a:endParaRPr lang="en-US" dirty="0"/>
                    </a:p>
                  </a:txBody>
                  <a:tcPr/>
                </a:tc>
                <a:tc>
                  <a:txBody>
                    <a:bodyPr/>
                    <a:lstStyle/>
                    <a:p>
                      <a:r>
                        <a:rPr lang="en-US" dirty="0" smtClean="0"/>
                        <a:t>4</a:t>
                      </a:r>
                      <a:endParaRPr lang="en-US" dirty="0"/>
                    </a:p>
                  </a:txBody>
                  <a:tcPr/>
                </a:tc>
              </a:tr>
            </a:tbl>
          </a:graphicData>
        </a:graphic>
      </p:graphicFrame>
    </p:spTree>
    <p:extLst>
      <p:ext uri="{BB962C8B-B14F-4D97-AF65-F5344CB8AC3E}">
        <p14:creationId xmlns:p14="http://schemas.microsoft.com/office/powerpoint/2010/main" val="2961453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Experimental Results ::</a:t>
            </a:r>
            <a:br>
              <a:rPr lang="en-US" dirty="0" smtClean="0"/>
            </a:br>
            <a:r>
              <a:rPr lang="en-US" dirty="0" smtClean="0"/>
              <a:t>Video</a:t>
            </a:r>
            <a:endParaRPr lang="en-US" dirty="0"/>
          </a:p>
        </p:txBody>
      </p:sp>
      <p:pic>
        <p:nvPicPr>
          <p:cNvPr id="4" name="Densification_Example_1.wmv">
            <a:hlinkClick r:id="" action="ppaction://media"/>
          </p:cNvPr>
          <p:cNvPicPr>
            <a:picLocks noGrp="1" noChangeAspect="1"/>
          </p:cNvPicPr>
          <p:nvPr>
            <p:ph idx="1"/>
            <a:videoFile r:link="rId1"/>
            <p:extLst>
              <p:ext uri="{DAA4B4D4-6D71-4841-9C94-3DE7FCFB9230}">
                <p14:media xmlns:p14="http://schemas.microsoft.com/office/powerpoint/2010/main" r:embed="rId2">
                  <p14:trim st="4000"/>
                </p14:media>
              </p:ext>
            </p:extLst>
          </p:nvPr>
        </p:nvPicPr>
        <p:blipFill>
          <a:blip r:embed="rId5"/>
          <a:stretch>
            <a:fillRect/>
          </a:stretch>
        </p:blipFill>
        <p:spPr>
          <a:xfrm>
            <a:off x="1066800" y="1600200"/>
            <a:ext cx="6400800" cy="4800600"/>
          </a:xfrm>
        </p:spPr>
      </p:pic>
    </p:spTree>
    <p:extLst>
      <p:ext uri="{BB962C8B-B14F-4D97-AF65-F5344CB8AC3E}">
        <p14:creationId xmlns:p14="http://schemas.microsoft.com/office/powerpoint/2010/main" val="279167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 of the Thesis</a:t>
            </a:r>
            <a:endParaRPr lang="en-US" dirty="0"/>
          </a:p>
        </p:txBody>
      </p:sp>
      <p:sp>
        <p:nvSpPr>
          <p:cNvPr id="3" name="Content Placeholder 2"/>
          <p:cNvSpPr>
            <a:spLocks noGrp="1"/>
          </p:cNvSpPr>
          <p:nvPr>
            <p:ph idx="1"/>
          </p:nvPr>
        </p:nvSpPr>
        <p:spPr/>
        <p:txBody>
          <a:bodyPr>
            <a:normAutofit fontScale="92500"/>
          </a:bodyPr>
          <a:lstStyle/>
          <a:p>
            <a:r>
              <a:rPr lang="en-US" dirty="0" smtClean="0"/>
              <a:t>We define a visibility probability and joint visibility formulation defined using the points and cameras in the </a:t>
            </a:r>
            <a:r>
              <a:rPr lang="en-US" dirty="0" err="1" smtClean="0"/>
              <a:t>SfM</a:t>
            </a:r>
            <a:r>
              <a:rPr lang="en-US" dirty="0" smtClean="0"/>
              <a:t> dataset. </a:t>
            </a:r>
          </a:p>
          <a:p>
            <a:endParaRPr lang="en-US" dirty="0"/>
          </a:p>
          <a:p>
            <a:r>
              <a:rPr lang="en-US" dirty="0" smtClean="0"/>
              <a:t>We model the image localization problem using joint visibility probability to estimate camera pose using few 3D-2D correspondences</a:t>
            </a:r>
          </a:p>
          <a:p>
            <a:endParaRPr lang="en-US" dirty="0"/>
          </a:p>
          <a:p>
            <a:r>
              <a:rPr lang="en-US" dirty="0" smtClean="0"/>
              <a:t>We introduce the feature triangulation problem and propose and algorithm to estimate the 3D point of a given 2D feature using visibility probability based guided search in the camera space</a:t>
            </a:r>
          </a:p>
          <a:p>
            <a:pPr marL="114300" indent="0">
              <a:buNone/>
            </a:pPr>
            <a:endParaRPr lang="en-US" dirty="0"/>
          </a:p>
          <a:p>
            <a:r>
              <a:rPr lang="en-US" dirty="0" smtClean="0"/>
              <a:t>We develop a practical time implementation of bundle adjustment by exploiting the computing resources of the CPU and the GPU</a:t>
            </a:r>
          </a:p>
          <a:p>
            <a:endParaRPr lang="en-US" dirty="0"/>
          </a:p>
        </p:txBody>
      </p:sp>
      <p:sp>
        <p:nvSpPr>
          <p:cNvPr id="6" name="Rounded Rectangle 5"/>
          <p:cNvSpPr/>
          <p:nvPr/>
        </p:nvSpPr>
        <p:spPr>
          <a:xfrm>
            <a:off x="533400" y="3810000"/>
            <a:ext cx="7467600" cy="129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05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1.11022E-16 L 3.33333E-6 0.17222 " pathEditMode="relative" rAng="0" ptsTypes="AA">
                                      <p:cBhvr>
                                        <p:cTn id="6" dur="2000" fill="hold"/>
                                        <p:tgtEl>
                                          <p:spTgt spid="6"/>
                                        </p:tgtEl>
                                        <p:attrNameLst>
                                          <p:attrName>ppt_x</p:attrName>
                                          <p:attrName>ppt_y</p:attrName>
                                        </p:attrNameLst>
                                      </p:cBhvr>
                                      <p:rCtr x="0" y="8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12775" y="228600"/>
            <a:ext cx="8153400" cy="990600"/>
          </a:xfrm>
        </p:spPr>
        <p:txBody>
          <a:bodyPr/>
          <a:lstStyle/>
          <a:p>
            <a:pPr eaLnBrk="1" hangingPunct="1"/>
            <a:r>
              <a:rPr lang="en-US" smtClean="0"/>
              <a:t>What is Bundle Adjustment ?</a:t>
            </a:r>
          </a:p>
        </p:txBody>
      </p:sp>
      <p:sp>
        <p:nvSpPr>
          <p:cNvPr id="15364" name="TextBox 5"/>
          <p:cNvSpPr txBox="1">
            <a:spLocks noChangeArrowheads="1"/>
          </p:cNvSpPr>
          <p:nvPr/>
        </p:nvSpPr>
        <p:spPr bwMode="auto">
          <a:xfrm>
            <a:off x="762000" y="19812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w Cen MT" pitchFamily="34" charset="0"/>
                <a:cs typeface="Arial" charset="0"/>
              </a:defRPr>
            </a:lvl1pPr>
            <a:lvl2pPr marL="742950" indent="-285750" eaLnBrk="0" hangingPunct="0">
              <a:defRPr>
                <a:solidFill>
                  <a:schemeClr val="tx1"/>
                </a:solidFill>
                <a:latin typeface="Tw Cen MT" pitchFamily="34" charset="0"/>
                <a:cs typeface="Arial" charset="0"/>
              </a:defRPr>
            </a:lvl2pPr>
            <a:lvl3pPr marL="1143000" indent="-228600" eaLnBrk="0" hangingPunct="0">
              <a:defRPr>
                <a:solidFill>
                  <a:schemeClr val="tx1"/>
                </a:solidFill>
                <a:latin typeface="Tw Cen MT" pitchFamily="34" charset="0"/>
                <a:cs typeface="Arial" charset="0"/>
              </a:defRPr>
            </a:lvl3pPr>
            <a:lvl4pPr marL="1600200" indent="-228600" eaLnBrk="0" hangingPunct="0">
              <a:defRPr>
                <a:solidFill>
                  <a:schemeClr val="tx1"/>
                </a:solidFill>
                <a:latin typeface="Tw Cen MT" pitchFamily="34" charset="0"/>
                <a:cs typeface="Arial" charset="0"/>
              </a:defRPr>
            </a:lvl4pPr>
            <a:lvl5pPr marL="2057400" indent="-228600" eaLnBrk="0" hangingPunct="0">
              <a:defRPr>
                <a:solidFill>
                  <a:schemeClr val="tx1"/>
                </a:solidFill>
                <a:latin typeface="Tw Cen MT" pitchFamily="34" charset="0"/>
                <a:cs typeface="Arial" charset="0"/>
              </a:defRPr>
            </a:lvl5pPr>
            <a:lvl6pPr marL="2514600" indent="-228600" eaLnBrk="0" fontAlgn="base" hangingPunct="0">
              <a:spcBef>
                <a:spcPct val="0"/>
              </a:spcBef>
              <a:spcAft>
                <a:spcPct val="0"/>
              </a:spcAft>
              <a:defRPr>
                <a:solidFill>
                  <a:schemeClr val="tx1"/>
                </a:solidFill>
                <a:latin typeface="Tw Cen MT" pitchFamily="34" charset="0"/>
                <a:cs typeface="Arial" charset="0"/>
              </a:defRPr>
            </a:lvl6pPr>
            <a:lvl7pPr marL="2971800" indent="-228600" eaLnBrk="0" fontAlgn="base" hangingPunct="0">
              <a:spcBef>
                <a:spcPct val="0"/>
              </a:spcBef>
              <a:spcAft>
                <a:spcPct val="0"/>
              </a:spcAft>
              <a:defRPr>
                <a:solidFill>
                  <a:schemeClr val="tx1"/>
                </a:solidFill>
                <a:latin typeface="Tw Cen MT" pitchFamily="34" charset="0"/>
                <a:cs typeface="Arial" charset="0"/>
              </a:defRPr>
            </a:lvl7pPr>
            <a:lvl8pPr marL="3429000" indent="-228600" eaLnBrk="0" fontAlgn="base" hangingPunct="0">
              <a:spcBef>
                <a:spcPct val="0"/>
              </a:spcBef>
              <a:spcAft>
                <a:spcPct val="0"/>
              </a:spcAft>
              <a:defRPr>
                <a:solidFill>
                  <a:schemeClr val="tx1"/>
                </a:solidFill>
                <a:latin typeface="Tw Cen MT" pitchFamily="34" charset="0"/>
                <a:cs typeface="Arial" charset="0"/>
              </a:defRPr>
            </a:lvl8pPr>
            <a:lvl9pPr marL="3886200" indent="-228600" eaLnBrk="0" fontAlgn="base" hangingPunct="0">
              <a:spcBef>
                <a:spcPct val="0"/>
              </a:spcBef>
              <a:spcAft>
                <a:spcPct val="0"/>
              </a:spcAft>
              <a:defRPr>
                <a:solidFill>
                  <a:schemeClr val="tx1"/>
                </a:solidFill>
                <a:latin typeface="Tw Cen MT" pitchFamily="34" charset="0"/>
                <a:cs typeface="Arial" charset="0"/>
              </a:defRPr>
            </a:lvl9pPr>
          </a:lstStyle>
          <a:p>
            <a:pPr eaLnBrk="1" hangingPunct="1"/>
            <a:r>
              <a:rPr lang="en-US" sz="2400" dirty="0"/>
              <a:t>Objective Function:</a:t>
            </a:r>
          </a:p>
        </p:txBody>
      </p:sp>
      <mc:AlternateContent xmlns:mc="http://schemas.openxmlformats.org/markup-compatibility/2006" xmlns:a14="http://schemas.microsoft.com/office/drawing/2010/main">
        <mc:Choice Requires="a14">
          <p:sp>
            <p:nvSpPr>
              <p:cNvPr id="2" name="TextBox 1"/>
              <p:cNvSpPr txBox="1"/>
              <p:nvPr/>
            </p:nvSpPr>
            <p:spPr>
              <a:xfrm>
                <a:off x="2474879" y="2667000"/>
                <a:ext cx="3468721" cy="8798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a:rPr>
                          </m:ctrlPr>
                        </m:funcPr>
                        <m:fName>
                          <m:limLow>
                            <m:limLowPr>
                              <m:ctrlPr>
                                <a:rPr lang="en-US" b="0" i="1" smtClean="0">
                                  <a:latin typeface="Cambria Math"/>
                                </a:rPr>
                              </m:ctrlPr>
                            </m:limLowPr>
                            <m:e>
                              <m:r>
                                <m:rPr>
                                  <m:sty m:val="p"/>
                                </m:rPr>
                                <a:rPr lang="en-US" b="0" i="0" smtClean="0">
                                  <a:latin typeface="Cambria Math"/>
                                </a:rPr>
                                <m:t>min</m:t>
                              </m:r>
                            </m:e>
                            <m:lim>
                              <m:r>
                                <a:rPr lang="en-US" b="0" i="1" smtClean="0">
                                  <a:latin typeface="Cambria Math"/>
                                </a:rPr>
                                <m:t>𝑃</m:t>
                              </m:r>
                              <m:r>
                                <a:rPr lang="en-US" b="0" i="1" smtClean="0">
                                  <a:latin typeface="Cambria Math"/>
                                </a:rPr>
                                <m:t>,</m:t>
                              </m:r>
                              <m:r>
                                <a:rPr lang="en-US" b="0" i="1" smtClean="0">
                                  <a:latin typeface="Cambria Math"/>
                                </a:rPr>
                                <m:t>𝑋</m:t>
                              </m:r>
                            </m:lim>
                          </m:limLow>
                        </m:fName>
                        <m:e>
                          <m:nary>
                            <m:naryPr>
                              <m:chr m:val="∑"/>
                              <m:ctrlPr>
                                <a:rPr lang="en-US" i="1">
                                  <a:latin typeface="Cambria Math"/>
                                </a:rPr>
                              </m:ctrlPr>
                            </m:naryPr>
                            <m:sub>
                              <m:r>
                                <m:rPr>
                                  <m:brk m:alnAt="23"/>
                                </m:rPr>
                                <a:rPr lang="en-US" i="1">
                                  <a:latin typeface="Cambria Math"/>
                                </a:rPr>
                                <m:t>𝑖</m:t>
                              </m:r>
                              <m:r>
                                <a:rPr lang="en-US" i="1">
                                  <a:latin typeface="Cambria Math"/>
                                </a:rPr>
                                <m:t>=1</m:t>
                              </m:r>
                            </m:sub>
                            <m:sup>
                              <m:r>
                                <a:rPr lang="en-US" i="1">
                                  <a:latin typeface="Cambria Math"/>
                                </a:rPr>
                                <m:t>𝑛</m:t>
                              </m:r>
                            </m:sup>
                            <m:e>
                              <m:nary>
                                <m:naryPr>
                                  <m:chr m:val="∑"/>
                                  <m:ctrlPr>
                                    <a:rPr lang="en-US" i="1">
                                      <a:latin typeface="Cambria Math"/>
                                    </a:rPr>
                                  </m:ctrlPr>
                                </m:naryPr>
                                <m:sub>
                                  <m:r>
                                    <m:rPr>
                                      <m:brk m:alnAt="23"/>
                                    </m:rPr>
                                    <a:rPr lang="en-US" i="1">
                                      <a:latin typeface="Cambria Math"/>
                                    </a:rPr>
                                    <m:t>𝑗</m:t>
                                  </m:r>
                                  <m:r>
                                    <a:rPr lang="en-US" i="1">
                                      <a:latin typeface="Cambria Math"/>
                                    </a:rPr>
                                    <m:t>=1</m:t>
                                  </m:r>
                                </m:sub>
                                <m:sup>
                                  <m:r>
                                    <a:rPr lang="en-US" i="1">
                                      <a:latin typeface="Cambria Math"/>
                                    </a:rPr>
                                    <m:t>𝑚</m:t>
                                  </m:r>
                                </m:sup>
                                <m:e>
                                  <m:r>
                                    <a:rPr lang="en-US" i="1">
                                      <a:latin typeface="Cambria Math"/>
                                    </a:rPr>
                                    <m:t>𝑑</m:t>
                                  </m:r>
                                  <m:sSup>
                                    <m:sSupPr>
                                      <m:ctrlPr>
                                        <a:rPr lang="en-US" i="1">
                                          <a:latin typeface="Cambria Math"/>
                                        </a:rPr>
                                      </m:ctrlPr>
                                    </m:sSupPr>
                                    <m:e>
                                      <m:d>
                                        <m:dPr>
                                          <m:ctrlPr>
                                            <a:rPr lang="en-US" i="1">
                                              <a:latin typeface="Cambria Math"/>
                                            </a:rPr>
                                          </m:ctrlPr>
                                        </m:dPr>
                                        <m:e>
                                          <m:r>
                                            <a:rPr lang="en-US" i="1">
                                              <a:latin typeface="Cambria Math"/>
                                            </a:rPr>
                                            <m:t>𝑄</m:t>
                                          </m:r>
                                          <m:d>
                                            <m:dPr>
                                              <m:ctrlPr>
                                                <a:rPr lang="en-US" i="1">
                                                  <a:latin typeface="Cambria Math"/>
                                                </a:rPr>
                                              </m:ctrlPr>
                                            </m:dPr>
                                            <m:e>
                                              <m:sSub>
                                                <m:sSubPr>
                                                  <m:ctrlPr>
                                                    <a:rPr lang="en-US" i="1">
                                                      <a:latin typeface="Cambria Math"/>
                                                    </a:rPr>
                                                  </m:ctrlPr>
                                                </m:sSubPr>
                                                <m:e>
                                                  <m:r>
                                                    <a:rPr lang="en-US" i="1">
                                                      <a:latin typeface="Cambria Math"/>
                                                    </a:rPr>
                                                    <m:t>𝑃</m:t>
                                                  </m:r>
                                                </m:e>
                                                <m:sub>
                                                  <m:r>
                                                    <a:rPr lang="en-US" i="1">
                                                      <a:latin typeface="Cambria Math"/>
                                                    </a:rPr>
                                                    <m:t>𝑗</m:t>
                                                  </m:r>
                                                </m:sub>
                                              </m:sSub>
                                              <m:r>
                                                <a:rPr lang="en-US" i="1">
                                                  <a:latin typeface="Cambria Math"/>
                                                </a:rPr>
                                                <m:t>,</m:t>
                                              </m:r>
                                              <m:sSub>
                                                <m:sSubPr>
                                                  <m:ctrlPr>
                                                    <a:rPr lang="en-US" i="1">
                                                      <a:latin typeface="Cambria Math"/>
                                                    </a:rPr>
                                                  </m:ctrlPr>
                                                </m:sSubPr>
                                                <m:e>
                                                  <m:r>
                                                    <a:rPr lang="en-US" i="1">
                                                      <a:latin typeface="Cambria Math"/>
                                                    </a:rPr>
                                                    <m:t>𝑋</m:t>
                                                  </m:r>
                                                </m:e>
                                                <m:sub>
                                                  <m:r>
                                                    <a:rPr lang="en-US" i="1">
                                                      <a:latin typeface="Cambria Math"/>
                                                    </a:rPr>
                                                    <m:t>𝑖</m:t>
                                                  </m:r>
                                                </m:sub>
                                              </m:sSub>
                                            </m:e>
                                          </m:d>
                                          <m:r>
                                            <a:rPr lang="en-US" i="1">
                                              <a:latin typeface="Cambria Math"/>
                                            </a:rPr>
                                            <m:t>,</m:t>
                                          </m:r>
                                          <m:sSub>
                                            <m:sSubPr>
                                              <m:ctrlPr>
                                                <a:rPr lang="en-US" i="1">
                                                  <a:latin typeface="Cambria Math"/>
                                                </a:rPr>
                                              </m:ctrlPr>
                                            </m:sSubPr>
                                            <m:e>
                                              <m:r>
                                                <a:rPr lang="en-US" i="1">
                                                  <a:latin typeface="Cambria Math"/>
                                                </a:rPr>
                                                <m:t>𝑥</m:t>
                                              </m:r>
                                            </m:e>
                                            <m:sub>
                                              <m:r>
                                                <a:rPr lang="en-US" i="1">
                                                  <a:latin typeface="Cambria Math"/>
                                                </a:rPr>
                                                <m:t>𝑖𝑗</m:t>
                                              </m:r>
                                            </m:sub>
                                          </m:sSub>
                                        </m:e>
                                      </m:d>
                                    </m:e>
                                    <m:sup>
                                      <m:r>
                                        <a:rPr lang="en-US" i="1">
                                          <a:latin typeface="Cambria Math"/>
                                        </a:rPr>
                                        <m:t>2</m:t>
                                      </m:r>
                                    </m:sup>
                                  </m:sSup>
                                </m:e>
                              </m:nary>
                            </m:e>
                          </m:nary>
                          <m:r>
                            <m:rPr>
                              <m:nor/>
                            </m:rPr>
                            <a:rPr lang="en-US" dirty="0"/>
                            <m:t> </m:t>
                          </m:r>
                        </m:e>
                      </m:func>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2474879" y="2667000"/>
                <a:ext cx="3468721" cy="879856"/>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253324" y="3886200"/>
                <a:ext cx="7924800" cy="1499641"/>
              </a:xfrm>
              <a:prstGeom prst="rect">
                <a:avLst/>
              </a:prstGeom>
              <a:noFill/>
            </p:spPr>
            <p:txBody>
              <a:bodyPr wrap="square" rtlCol="0">
                <a:spAutoFit/>
              </a:bodyPr>
              <a:lstStyle/>
              <a:p>
                <a14:m>
                  <m:oMath xmlns:m="http://schemas.openxmlformats.org/officeDocument/2006/math">
                    <m:r>
                      <a:rPr lang="en-US" b="0" i="1" smtClean="0">
                        <a:latin typeface="Cambria Math"/>
                      </a:rPr>
                      <m:t>𝑄</m:t>
                    </m:r>
                    <m:r>
                      <a:rPr lang="en-US" b="0" i="1" smtClean="0">
                        <a:latin typeface="Cambria Math"/>
                      </a:rPr>
                      <m:t>(</m:t>
                    </m:r>
                    <m:sSub>
                      <m:sSubPr>
                        <m:ctrlPr>
                          <a:rPr lang="en-US" b="0" i="1" smtClean="0">
                            <a:latin typeface="Cambria Math"/>
                          </a:rPr>
                        </m:ctrlPr>
                      </m:sSubPr>
                      <m:e>
                        <m:r>
                          <a:rPr lang="en-US" b="0" i="1" smtClean="0">
                            <a:latin typeface="Cambria Math"/>
                          </a:rPr>
                          <m:t>𝑃</m:t>
                        </m:r>
                      </m:e>
                      <m:sub>
                        <m:r>
                          <a:rPr lang="en-US" b="0" i="1" smtClean="0">
                            <a:latin typeface="Cambria Math"/>
                          </a:rPr>
                          <m:t>𝑗</m:t>
                        </m:r>
                      </m:sub>
                    </m:sSub>
                    <m:r>
                      <a:rPr lang="en-US" b="0" i="1" smtClean="0">
                        <a:latin typeface="Cambria Math"/>
                      </a:rPr>
                      <m:t>,</m:t>
                    </m:r>
                    <m:sSub>
                      <m:sSubPr>
                        <m:ctrlPr>
                          <a:rPr lang="en-US" b="0" i="1" smtClean="0">
                            <a:latin typeface="Cambria Math"/>
                          </a:rPr>
                        </m:ctrlPr>
                      </m:sSubPr>
                      <m:e>
                        <m:r>
                          <a:rPr lang="en-US" b="0" i="1" smtClean="0">
                            <a:latin typeface="Cambria Math"/>
                          </a:rPr>
                          <m:t>𝑋</m:t>
                        </m:r>
                      </m:e>
                      <m:sub>
                        <m:r>
                          <a:rPr lang="en-US" b="0" i="1" smtClean="0">
                            <a:latin typeface="Cambria Math"/>
                          </a:rPr>
                          <m:t>𝑖</m:t>
                        </m:r>
                      </m:sub>
                    </m:sSub>
                    <m:r>
                      <a:rPr lang="en-US" b="0" i="1" smtClean="0">
                        <a:latin typeface="Cambria Math"/>
                      </a:rPr>
                      <m:t>)</m:t>
                    </m:r>
                  </m:oMath>
                </a14:m>
                <a:r>
                  <a:rPr lang="en-US" dirty="0" smtClean="0"/>
                  <a:t> is the predicted projection of point I on image j</a:t>
                </a:r>
              </a:p>
              <a:p>
                <a14:m>
                  <m:oMath xmlns:m="http://schemas.openxmlformats.org/officeDocument/2006/math">
                    <m:r>
                      <a:rPr lang="en-US" b="0" i="1" smtClean="0">
                        <a:latin typeface="Cambria Math"/>
                      </a:rPr>
                      <m:t>𝑑</m:t>
                    </m:r>
                    <m:d>
                      <m:dPr>
                        <m:ctrlPr>
                          <a:rPr lang="en-US" b="0" i="1" smtClean="0">
                            <a:latin typeface="Cambria Math"/>
                          </a:rPr>
                        </m:ctrlPr>
                      </m:dPr>
                      <m:e>
                        <m:r>
                          <a:rPr lang="en-US" b="0" i="1" smtClean="0">
                            <a:latin typeface="Cambria Math"/>
                          </a:rPr>
                          <m:t>𝑥</m:t>
                        </m:r>
                        <m:r>
                          <a:rPr lang="en-US" b="0" i="1" smtClean="0">
                            <a:latin typeface="Cambria Math"/>
                          </a:rPr>
                          <m:t>,</m:t>
                        </m:r>
                        <m:r>
                          <a:rPr lang="en-US" b="0" i="1" smtClean="0">
                            <a:latin typeface="Cambria Math"/>
                          </a:rPr>
                          <m:t>𝑦</m:t>
                        </m:r>
                      </m:e>
                    </m:d>
                  </m:oMath>
                </a14:m>
                <a:r>
                  <a:rPr lang="en-US" dirty="0" smtClean="0"/>
                  <a:t> is the Euclidean distance between the image points represented by x and y</a:t>
                </a:r>
              </a:p>
              <a:p>
                <a:endParaRPr lang="en-US" dirty="0" smtClean="0"/>
              </a:p>
              <a:p>
                <a:endParaRPr lang="en-US" dirty="0"/>
              </a:p>
              <a:p>
                <a:r>
                  <a:rPr lang="en-US" dirty="0" smtClean="0"/>
                  <a:t>Minimizing this function is a sparse non linear least squares problem</a:t>
                </a:r>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53324" y="3886200"/>
                <a:ext cx="7924800" cy="1499641"/>
              </a:xfrm>
              <a:prstGeom prst="rect">
                <a:avLst/>
              </a:prstGeom>
              <a:blipFill rotWithShape="1">
                <a:blip r:embed="rId4"/>
                <a:stretch>
                  <a:fillRect l="-692" t="-1626" r="-308" b="-5285"/>
                </a:stretch>
              </a:blipFill>
            </p:spPr>
            <p:txBody>
              <a:bodyPr/>
              <a:lstStyle/>
              <a:p>
                <a:r>
                  <a:rPr lang="en-US">
                    <a:noFill/>
                  </a:rPr>
                  <a:t> </a:t>
                </a:r>
              </a:p>
            </p:txBody>
          </p:sp>
        </mc:Fallback>
      </mc:AlternateContent>
    </p:spTree>
    <p:extLst>
      <p:ext uri="{BB962C8B-B14F-4D97-AF65-F5344CB8AC3E}">
        <p14:creationId xmlns:p14="http://schemas.microsoft.com/office/powerpoint/2010/main" val="1265624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12775" y="228600"/>
            <a:ext cx="8153400" cy="990600"/>
          </a:xfrm>
        </p:spPr>
        <p:txBody>
          <a:bodyPr/>
          <a:lstStyle/>
          <a:p>
            <a:pPr eaLnBrk="1" hangingPunct="1"/>
            <a:r>
              <a:rPr lang="en-US" dirty="0" smtClean="0"/>
              <a:t>What is Bundle Adjustment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The non linear least squares objective function is solved using LM Algorithm which is an interpolation </a:t>
                </a:r>
                <a:r>
                  <a:rPr lang="en-US" dirty="0"/>
                  <a:t>of Gauss Newton and Gradient Descent iteration. </a:t>
                </a:r>
              </a:p>
              <a:p>
                <a:endParaRPr lang="en-US" dirty="0"/>
              </a:p>
              <a:p>
                <a:r>
                  <a:rPr lang="en-US" dirty="0"/>
                  <a:t>The normal equation to be solved during each linear LM iteration is given as</a:t>
                </a:r>
              </a:p>
              <a:p>
                <a:endParaRPr lang="en-US" dirty="0"/>
              </a:p>
              <a:p>
                <a:pPr marL="114300" indent="0">
                  <a:buNone/>
                </a:pPr>
                <a14:m>
                  <m:oMathPara xmlns:m="http://schemas.openxmlformats.org/officeDocument/2006/math">
                    <m:oMathParaPr>
                      <m:jc m:val="centerGroup"/>
                    </m:oMathParaPr>
                    <m:oMath xmlns:m="http://schemas.openxmlformats.org/officeDocument/2006/math">
                      <m:sSup>
                        <m:sSupPr>
                          <m:ctrlPr>
                            <a:rPr lang="en-US" i="1">
                              <a:latin typeface="Cambria Math"/>
                            </a:rPr>
                          </m:ctrlPr>
                        </m:sSupPr>
                        <m:e>
                          <m:r>
                            <a:rPr lang="en-US">
                              <a:latin typeface="Cambria Math"/>
                            </a:rPr>
                            <m:t>(</m:t>
                          </m:r>
                          <m:r>
                            <m:rPr>
                              <m:sty m:val="p"/>
                            </m:rPr>
                            <a:rPr lang="en-US">
                              <a:latin typeface="Cambria Math"/>
                            </a:rPr>
                            <m:t>J</m:t>
                          </m:r>
                        </m:e>
                        <m:sup>
                          <m:r>
                            <m:rPr>
                              <m:sty m:val="p"/>
                            </m:rPr>
                            <a:rPr lang="en-US">
                              <a:latin typeface="Cambria Math"/>
                            </a:rPr>
                            <m:t>T</m:t>
                          </m:r>
                        </m:sup>
                      </m:sSup>
                      <m:sSubSup>
                        <m:sSubSupPr>
                          <m:ctrlPr>
                            <a:rPr lang="en-US" i="1">
                              <a:latin typeface="Cambria Math"/>
                            </a:rPr>
                          </m:ctrlPr>
                        </m:sSubSupPr>
                        <m:e>
                          <m:r>
                            <m:rPr>
                              <m:sty m:val="p"/>
                            </m:rPr>
                            <a:rPr lang="en-US">
                              <a:latin typeface="Cambria Math"/>
                            </a:rPr>
                            <m:t>Σ</m:t>
                          </m:r>
                        </m:e>
                        <m:sub>
                          <m:r>
                            <m:rPr>
                              <m:sty m:val="p"/>
                            </m:rPr>
                            <a:rPr lang="en-US">
                              <a:latin typeface="Cambria Math"/>
                            </a:rPr>
                            <m:t>x</m:t>
                          </m:r>
                        </m:sub>
                        <m:sup>
                          <m:r>
                            <a:rPr lang="en-US">
                              <a:latin typeface="Cambria Math"/>
                            </a:rPr>
                            <m:t>−1</m:t>
                          </m:r>
                        </m:sup>
                      </m:sSubSup>
                      <m:r>
                        <m:rPr>
                          <m:sty m:val="p"/>
                        </m:rPr>
                        <a:rPr lang="en-US">
                          <a:latin typeface="Cambria Math"/>
                        </a:rPr>
                        <m:t>J</m:t>
                      </m:r>
                      <m:r>
                        <a:rPr lang="en-US">
                          <a:latin typeface="Cambria Math"/>
                        </a:rPr>
                        <m:t>+</m:t>
                      </m:r>
                      <m:r>
                        <m:rPr>
                          <m:sty m:val="p"/>
                        </m:rPr>
                        <a:rPr lang="en-US">
                          <a:latin typeface="Cambria Math"/>
                        </a:rPr>
                        <m:t>μI</m:t>
                      </m:r>
                      <m:r>
                        <a:rPr lang="en-US">
                          <a:latin typeface="Cambria Math"/>
                        </a:rPr>
                        <m:t>)</m:t>
                      </m:r>
                      <m:r>
                        <m:rPr>
                          <m:sty m:val="p"/>
                        </m:rPr>
                        <a:rPr lang="en-US">
                          <a:latin typeface="Cambria Math"/>
                        </a:rPr>
                        <m:t>δ</m:t>
                      </m:r>
                      <m:r>
                        <a:rPr lang="en-US">
                          <a:latin typeface="Cambria Math"/>
                        </a:rPr>
                        <m:t>=</m:t>
                      </m:r>
                      <m:sSup>
                        <m:sSupPr>
                          <m:ctrlPr>
                            <a:rPr lang="en-US" i="1">
                              <a:latin typeface="Cambria Math"/>
                            </a:rPr>
                          </m:ctrlPr>
                        </m:sSupPr>
                        <m:e>
                          <m:r>
                            <m:rPr>
                              <m:sty m:val="p"/>
                            </m:rPr>
                            <a:rPr lang="en-US">
                              <a:latin typeface="Cambria Math"/>
                            </a:rPr>
                            <m:t>J</m:t>
                          </m:r>
                        </m:e>
                        <m:sup>
                          <m:r>
                            <m:rPr>
                              <m:sty m:val="p"/>
                            </m:rPr>
                            <a:rPr lang="en-US">
                              <a:latin typeface="Cambria Math"/>
                            </a:rPr>
                            <m:t>T</m:t>
                          </m:r>
                        </m:sup>
                      </m:sSup>
                      <m:sSubSup>
                        <m:sSubSupPr>
                          <m:ctrlPr>
                            <a:rPr lang="en-US" i="1">
                              <a:latin typeface="Cambria Math"/>
                            </a:rPr>
                          </m:ctrlPr>
                        </m:sSubSupPr>
                        <m:e>
                          <m:r>
                            <m:rPr>
                              <m:sty m:val="p"/>
                            </m:rPr>
                            <a:rPr lang="en-US">
                              <a:latin typeface="Cambria Math"/>
                            </a:rPr>
                            <m:t>Σ</m:t>
                          </m:r>
                        </m:e>
                        <m:sub>
                          <m:r>
                            <m:rPr>
                              <m:sty m:val="p"/>
                            </m:rPr>
                            <a:rPr lang="en-US">
                              <a:latin typeface="Cambria Math"/>
                            </a:rPr>
                            <m:t>x</m:t>
                          </m:r>
                        </m:sub>
                        <m:sup>
                          <m:r>
                            <a:rPr lang="en-US">
                              <a:latin typeface="Cambria Math"/>
                            </a:rPr>
                            <m:t>−1</m:t>
                          </m:r>
                        </m:sup>
                      </m:sSubSup>
                      <m:r>
                        <m:rPr>
                          <m:sty m:val="p"/>
                        </m:rPr>
                        <a:rPr lang="en-US">
                          <a:latin typeface="Cambria Math"/>
                        </a:rPr>
                        <m:t>ϵ</m:t>
                      </m:r>
                    </m:oMath>
                  </m:oMathPara>
                </a14:m>
                <a:endParaRPr lang="en-US" dirty="0"/>
              </a:p>
              <a:p>
                <a:endParaRPr lang="en-US" dirty="0"/>
              </a:p>
              <a:p>
                <a:pPr marL="114300" indent="0">
                  <a:buNone/>
                </a:pPr>
                <a:r>
                  <a:rPr lang="en-US" dirty="0" smtClean="0"/>
                  <a:t>where </a:t>
                </a:r>
                <a14:m>
                  <m:oMath xmlns:m="http://schemas.openxmlformats.org/officeDocument/2006/math">
                    <m:r>
                      <a:rPr lang="en-US" i="1">
                        <a:latin typeface="Cambria Math"/>
                      </a:rPr>
                      <m:t>𝐽</m:t>
                    </m:r>
                    <m:r>
                      <a:rPr lang="en-US" i="1">
                        <a:latin typeface="Cambria Math"/>
                      </a:rPr>
                      <m:t>= </m:t>
                    </m:r>
                    <m:f>
                      <m:fPr>
                        <m:ctrlPr>
                          <a:rPr lang="en-US" i="1">
                            <a:latin typeface="Cambria Math"/>
                          </a:rPr>
                        </m:ctrlPr>
                      </m:fPr>
                      <m:num>
                        <m:r>
                          <a:rPr lang="en-US" i="1">
                            <a:latin typeface="Cambria Math"/>
                            <a:ea typeface="Cambria Math"/>
                          </a:rPr>
                          <m:t>𝜕</m:t>
                        </m:r>
                        <m:r>
                          <a:rPr lang="en-US" b="0" i="1" smtClean="0">
                            <a:latin typeface="Cambria Math"/>
                            <a:ea typeface="Cambria Math"/>
                          </a:rPr>
                          <m:t>𝑥</m:t>
                        </m:r>
                      </m:num>
                      <m:den>
                        <m:r>
                          <a:rPr lang="en-US" i="1">
                            <a:latin typeface="Cambria Math"/>
                            <a:ea typeface="Cambria Math"/>
                          </a:rPr>
                          <m:t>𝜕</m:t>
                        </m:r>
                        <m:r>
                          <a:rPr lang="en-US" b="0" i="1" smtClean="0">
                            <a:latin typeface="Cambria Math"/>
                            <a:ea typeface="Cambria Math"/>
                          </a:rPr>
                          <m:t>𝑝</m:t>
                        </m:r>
                      </m:den>
                    </m:f>
                    <m:r>
                      <a:rPr lang="en-US" i="1">
                        <a:latin typeface="Cambria Math"/>
                      </a:rPr>
                      <m:t>, </m:t>
                    </m:r>
                    <m:r>
                      <a:rPr lang="en-US" i="1">
                        <a:latin typeface="Cambria Math"/>
                      </a:rPr>
                      <m:t>𝜖</m:t>
                    </m:r>
                    <m:r>
                      <a:rPr lang="en-US" i="1">
                        <a:latin typeface="Cambria Math"/>
                      </a:rPr>
                      <m:t>=</m:t>
                    </m:r>
                    <m:r>
                      <a:rPr lang="en-US" b="0" i="1" smtClean="0">
                        <a:latin typeface="Cambria Math"/>
                      </a:rPr>
                      <m:t>𝑥</m:t>
                    </m:r>
                    <m:r>
                      <a:rPr lang="en-US" i="1">
                        <a:latin typeface="Cambria Math"/>
                      </a:rPr>
                      <m:t> −</m:t>
                    </m:r>
                    <m:acc>
                      <m:accPr>
                        <m:chr m:val="̂"/>
                        <m:ctrlPr>
                          <a:rPr lang="en-US" i="1">
                            <a:latin typeface="Cambria Math"/>
                          </a:rPr>
                        </m:ctrlPr>
                      </m:accPr>
                      <m:e>
                        <m:r>
                          <a:rPr lang="en-US" b="0" i="1" smtClean="0">
                            <a:latin typeface="Cambria Math"/>
                          </a:rPr>
                          <m:t>𝑥</m:t>
                        </m:r>
                      </m:e>
                    </m:acc>
                  </m:oMath>
                </a14:m>
                <a:r>
                  <a:rPr lang="en-US" dirty="0"/>
                  <a:t> and </a:t>
                </a:r>
                <a14:m>
                  <m:oMath xmlns:m="http://schemas.openxmlformats.org/officeDocument/2006/math">
                    <m:r>
                      <a:rPr lang="en-US" i="1">
                        <a:latin typeface="Cambria Math"/>
                      </a:rPr>
                      <m:t>𝜇</m:t>
                    </m:r>
                  </m:oMath>
                </a14:m>
                <a:r>
                  <a:rPr lang="en-US" dirty="0"/>
                  <a:t> is the damping factor</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t="-762" r="-240"/>
                </a:stretch>
              </a:blipFill>
            </p:spPr>
            <p:txBody>
              <a:bodyPr/>
              <a:lstStyle/>
              <a:p>
                <a:r>
                  <a:rPr lang="en-US">
                    <a:noFill/>
                  </a:rPr>
                  <a:t> </a:t>
                </a:r>
              </a:p>
            </p:txBody>
          </p:sp>
        </mc:Fallback>
      </mc:AlternateContent>
    </p:spTree>
    <p:extLst>
      <p:ext uri="{BB962C8B-B14F-4D97-AF65-F5344CB8AC3E}">
        <p14:creationId xmlns:p14="http://schemas.microsoft.com/office/powerpoint/2010/main" val="2203443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smtClean="0"/>
              <a:t>Data Structure for the SBA</a:t>
            </a:r>
          </a:p>
        </p:txBody>
      </p:sp>
      <p:pic>
        <p:nvPicPr>
          <p:cNvPr id="17411" name="Picture 2" descr="C:\Users\Siddharth Choudhary\Desktop\Presentation\Bundle_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981200"/>
            <a:ext cx="6477000"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2"/>
          <p:cNvSpPr txBox="1">
            <a:spLocks noChangeArrowheads="1"/>
          </p:cNvSpPr>
          <p:nvPr/>
        </p:nvSpPr>
        <p:spPr bwMode="auto">
          <a:xfrm>
            <a:off x="609600" y="55626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w Cen MT" pitchFamily="34" charset="0"/>
                <a:cs typeface="Arial" charset="0"/>
              </a:defRPr>
            </a:lvl1pPr>
            <a:lvl2pPr marL="742950" indent="-285750" eaLnBrk="0" hangingPunct="0">
              <a:defRPr>
                <a:solidFill>
                  <a:schemeClr val="tx1"/>
                </a:solidFill>
                <a:latin typeface="Tw Cen MT" pitchFamily="34" charset="0"/>
                <a:cs typeface="Arial" charset="0"/>
              </a:defRPr>
            </a:lvl2pPr>
            <a:lvl3pPr marL="1143000" indent="-228600" eaLnBrk="0" hangingPunct="0">
              <a:defRPr>
                <a:solidFill>
                  <a:schemeClr val="tx1"/>
                </a:solidFill>
                <a:latin typeface="Tw Cen MT" pitchFamily="34" charset="0"/>
                <a:cs typeface="Arial" charset="0"/>
              </a:defRPr>
            </a:lvl3pPr>
            <a:lvl4pPr marL="1600200" indent="-228600" eaLnBrk="0" hangingPunct="0">
              <a:defRPr>
                <a:solidFill>
                  <a:schemeClr val="tx1"/>
                </a:solidFill>
                <a:latin typeface="Tw Cen MT" pitchFamily="34" charset="0"/>
                <a:cs typeface="Arial" charset="0"/>
              </a:defRPr>
            </a:lvl4pPr>
            <a:lvl5pPr marL="2057400" indent="-228600" eaLnBrk="0" hangingPunct="0">
              <a:defRPr>
                <a:solidFill>
                  <a:schemeClr val="tx1"/>
                </a:solidFill>
                <a:latin typeface="Tw Cen MT" pitchFamily="34" charset="0"/>
                <a:cs typeface="Arial" charset="0"/>
              </a:defRPr>
            </a:lvl5pPr>
            <a:lvl6pPr marL="2514600" indent="-228600" eaLnBrk="0" fontAlgn="base" hangingPunct="0">
              <a:spcBef>
                <a:spcPct val="0"/>
              </a:spcBef>
              <a:spcAft>
                <a:spcPct val="0"/>
              </a:spcAft>
              <a:defRPr>
                <a:solidFill>
                  <a:schemeClr val="tx1"/>
                </a:solidFill>
                <a:latin typeface="Tw Cen MT" pitchFamily="34" charset="0"/>
                <a:cs typeface="Arial" charset="0"/>
              </a:defRPr>
            </a:lvl6pPr>
            <a:lvl7pPr marL="2971800" indent="-228600" eaLnBrk="0" fontAlgn="base" hangingPunct="0">
              <a:spcBef>
                <a:spcPct val="0"/>
              </a:spcBef>
              <a:spcAft>
                <a:spcPct val="0"/>
              </a:spcAft>
              <a:defRPr>
                <a:solidFill>
                  <a:schemeClr val="tx1"/>
                </a:solidFill>
                <a:latin typeface="Tw Cen MT" pitchFamily="34" charset="0"/>
                <a:cs typeface="Arial" charset="0"/>
              </a:defRPr>
            </a:lvl7pPr>
            <a:lvl8pPr marL="3429000" indent="-228600" eaLnBrk="0" fontAlgn="base" hangingPunct="0">
              <a:spcBef>
                <a:spcPct val="0"/>
              </a:spcBef>
              <a:spcAft>
                <a:spcPct val="0"/>
              </a:spcAft>
              <a:defRPr>
                <a:solidFill>
                  <a:schemeClr val="tx1"/>
                </a:solidFill>
                <a:latin typeface="Tw Cen MT" pitchFamily="34" charset="0"/>
                <a:cs typeface="Arial" charset="0"/>
              </a:defRPr>
            </a:lvl8pPr>
            <a:lvl9pPr marL="3886200" indent="-228600" eaLnBrk="0" fontAlgn="base" hangingPunct="0">
              <a:spcBef>
                <a:spcPct val="0"/>
              </a:spcBef>
              <a:spcAft>
                <a:spcPct val="0"/>
              </a:spcAft>
              <a:defRPr>
                <a:solidFill>
                  <a:schemeClr val="tx1"/>
                </a:solidFill>
                <a:latin typeface="Tw Cen MT" pitchFamily="34" charset="0"/>
                <a:cs typeface="Arial" charset="0"/>
              </a:defRPr>
            </a:lvl9pPr>
          </a:lstStyle>
          <a:p>
            <a:pPr eaLnBrk="1" hangingPunct="1"/>
            <a:r>
              <a:rPr lang="en-US"/>
              <a:t>Compressed Column Storage of Visibility Mask having 4 Cameras and 4 3D Points. Each CUDA Block processes one set of 3D points. </a:t>
            </a:r>
          </a:p>
        </p:txBody>
      </p:sp>
    </p:spTree>
    <p:extLst>
      <p:ext uri="{BB962C8B-B14F-4D97-AF65-F5344CB8AC3E}">
        <p14:creationId xmlns:p14="http://schemas.microsoft.com/office/powerpoint/2010/main" val="4102564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Efficiency of </a:t>
            </a:r>
            <a:r>
              <a:rPr lang="en-US" dirty="0" err="1" smtClean="0"/>
              <a:t>SfM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Two major bottlenecks of large scale </a:t>
                </a:r>
                <a:r>
                  <a:rPr lang="en-US" dirty="0" err="1" smtClean="0"/>
                  <a:t>SfM</a:t>
                </a:r>
                <a:r>
                  <a:rPr lang="en-US" dirty="0" smtClean="0"/>
                  <a:t> are:</a:t>
                </a:r>
              </a:p>
              <a:p>
                <a:pPr lvl="1"/>
                <a:r>
                  <a:rPr lang="en-US" dirty="0" smtClean="0"/>
                  <a:t>Correspondence Estimation</a:t>
                </a:r>
              </a:p>
              <a:p>
                <a:pPr lvl="2"/>
                <a:r>
                  <a:rPr lang="en-US" dirty="0" smtClean="0"/>
                  <a:t>Is of the order </a:t>
                </a:r>
                <a14:m>
                  <m:oMath xmlns:m="http://schemas.openxmlformats.org/officeDocument/2006/math">
                    <m:r>
                      <a:rPr lang="en-US" b="0" i="1" smtClean="0">
                        <a:latin typeface="Cambria Math"/>
                      </a:rPr>
                      <m:t>𝑂</m:t>
                    </m:r>
                    <m:d>
                      <m:dPr>
                        <m:ctrlPr>
                          <a:rPr lang="en-US" b="0" i="1" smtClean="0">
                            <a:latin typeface="Cambria Math"/>
                          </a:rPr>
                        </m:ctrlPr>
                      </m:dPr>
                      <m:e>
                        <m:sSup>
                          <m:sSupPr>
                            <m:ctrlPr>
                              <a:rPr lang="en-US" b="0" i="1" smtClean="0">
                                <a:latin typeface="Cambria Math"/>
                              </a:rPr>
                            </m:ctrlPr>
                          </m:sSupPr>
                          <m:e>
                            <m:r>
                              <a:rPr lang="en-US" b="0" i="1" smtClean="0">
                                <a:latin typeface="Cambria Math"/>
                              </a:rPr>
                              <m:t>𝑁</m:t>
                            </m:r>
                          </m:e>
                          <m:sup>
                            <m:r>
                              <a:rPr lang="en-US" b="0" i="1" smtClean="0">
                                <a:latin typeface="Cambria Math"/>
                              </a:rPr>
                              <m:t>2</m:t>
                            </m:r>
                          </m:sup>
                        </m:sSup>
                      </m:e>
                    </m:d>
                  </m:oMath>
                </a14:m>
                <a:r>
                  <a:rPr lang="en-US" dirty="0" smtClean="0"/>
                  <a:t> where N is the number of images for pairwise image matches</a:t>
                </a:r>
              </a:p>
              <a:p>
                <a:pPr lvl="2"/>
                <a:r>
                  <a:rPr lang="en-US" dirty="0" smtClean="0"/>
                  <a:t>Recent progress in the area of Visual word based matching has made the process more efficient</a:t>
                </a:r>
              </a:p>
              <a:p>
                <a:pPr lvl="2"/>
                <a:r>
                  <a:rPr lang="en-US" dirty="0" smtClean="0"/>
                  <a:t>Still a major computational bottleneck</a:t>
                </a:r>
              </a:p>
              <a:p>
                <a:pPr marL="777240" lvl="2" indent="0">
                  <a:buNone/>
                </a:pPr>
                <a:endParaRPr lang="en-US" dirty="0" smtClean="0"/>
              </a:p>
              <a:p>
                <a:pPr lvl="1"/>
                <a:r>
                  <a:rPr lang="en-US" dirty="0" smtClean="0"/>
                  <a:t>Bundle Adjustment</a:t>
                </a:r>
              </a:p>
              <a:p>
                <a:pPr lvl="2"/>
                <a:r>
                  <a:rPr lang="en-US" dirty="0" smtClean="0"/>
                  <a:t>Produces jointly optimal structure and viewing parameter estimates</a:t>
                </a:r>
              </a:p>
              <a:p>
                <a:pPr lvl="2"/>
                <a:r>
                  <a:rPr lang="en-US" dirty="0" smtClean="0"/>
                  <a:t>Consumes around half of the total computation time</a:t>
                </a:r>
              </a:p>
              <a:p>
                <a:pPr lvl="2"/>
                <a:r>
                  <a:rPr lang="en-US" dirty="0" smtClean="0"/>
                  <a:t>Computational requirement grows rapidly with the number of images</a:t>
                </a:r>
              </a:p>
              <a:p>
                <a:pPr lvl="2"/>
                <a:r>
                  <a:rPr lang="en-US" dirty="0" smtClean="0"/>
                  <a:t>One of the major computational bottleneck</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t="-762" r="-800"/>
                </a:stretch>
              </a:blipFill>
            </p:spPr>
            <p:txBody>
              <a:bodyPr/>
              <a:lstStyle/>
              <a:p>
                <a:r>
                  <a:rPr lang="en-US">
                    <a:noFill/>
                  </a:rPr>
                  <a:t> </a:t>
                </a:r>
              </a:p>
            </p:txBody>
          </p:sp>
        </mc:Fallback>
      </mc:AlternateContent>
    </p:spTree>
    <p:extLst>
      <p:ext uri="{BB962C8B-B14F-4D97-AF65-F5344CB8AC3E}">
        <p14:creationId xmlns:p14="http://schemas.microsoft.com/office/powerpoint/2010/main" val="213591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pic>
        <p:nvPicPr>
          <p:cNvPr id="10" name="Group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925" y="1560513"/>
            <a:ext cx="3024188"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oup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3676650"/>
            <a:ext cx="30051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3"/>
          <p:cNvGrpSpPr/>
          <p:nvPr/>
        </p:nvGrpSpPr>
        <p:grpSpPr>
          <a:xfrm>
            <a:off x="1540677" y="2760733"/>
            <a:ext cx="2863518" cy="819369"/>
            <a:chOff x="152411" y="1524006"/>
            <a:chExt cx="2895732" cy="977286"/>
          </a:xfrm>
          <a:scene3d>
            <a:camera prst="orthographicFront"/>
            <a:lightRig rig="flat" dir="t"/>
          </a:scene3d>
        </p:grpSpPr>
        <p:sp>
          <p:nvSpPr>
            <p:cNvPr id="15" name="Rectangle 14"/>
            <p:cNvSpPr/>
            <p:nvPr/>
          </p:nvSpPr>
          <p:spPr>
            <a:xfrm>
              <a:off x="152411" y="1524006"/>
              <a:ext cx="2895732" cy="977286"/>
            </a:xfrm>
            <a:prstGeom prst="rect">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6" name="Rectangle 15"/>
            <p:cNvSpPr/>
            <p:nvPr/>
          </p:nvSpPr>
          <p:spPr>
            <a:xfrm>
              <a:off x="152411" y="1524006"/>
              <a:ext cx="2895732" cy="977286"/>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Jacobian</a:t>
              </a:r>
              <a:r>
                <a:rPr lang="en-US" dirty="0"/>
                <a:t> Matrix (J) </a:t>
              </a:r>
            </a:p>
          </p:txBody>
        </p:sp>
      </p:grpSp>
      <p:grpSp>
        <p:nvGrpSpPr>
          <p:cNvPr id="4" name="Group 16"/>
          <p:cNvGrpSpPr/>
          <p:nvPr/>
        </p:nvGrpSpPr>
        <p:grpSpPr>
          <a:xfrm>
            <a:off x="4864594" y="2760733"/>
            <a:ext cx="2976810" cy="819369"/>
            <a:chOff x="3271592" y="1516769"/>
            <a:chExt cx="2976807" cy="969289"/>
          </a:xfrm>
          <a:scene3d>
            <a:camera prst="orthographicFront"/>
            <a:lightRig rig="flat" dir="t"/>
          </a:scene3d>
        </p:grpSpPr>
        <p:sp>
          <p:nvSpPr>
            <p:cNvPr id="18" name="Rectangle 17"/>
            <p:cNvSpPr/>
            <p:nvPr/>
          </p:nvSpPr>
          <p:spPr>
            <a:xfrm>
              <a:off x="3271592" y="1516769"/>
              <a:ext cx="2976807" cy="969289"/>
            </a:xfrm>
            <a:prstGeom prst="rect">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9" name="Rectangle 18"/>
            <p:cNvSpPr/>
            <p:nvPr/>
          </p:nvSpPr>
          <p:spPr>
            <a:xfrm>
              <a:off x="3271592" y="1516769"/>
              <a:ext cx="2976807" cy="969289"/>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L2 Error using Error Vectors</a:t>
              </a:r>
            </a:p>
          </p:txBody>
        </p:sp>
      </p:grpSp>
      <p:pic>
        <p:nvPicPr>
          <p:cNvPr id="20" name="Group 1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3773488"/>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4"/>
          <p:cNvGrpSpPr/>
          <p:nvPr/>
        </p:nvGrpSpPr>
        <p:grpSpPr>
          <a:xfrm>
            <a:off x="1557930" y="4775751"/>
            <a:ext cx="2883069" cy="1044828"/>
            <a:chOff x="3446990" y="2609320"/>
            <a:chExt cx="2801409" cy="1044828"/>
          </a:xfrm>
          <a:scene3d>
            <a:camera prst="orthographicFront"/>
            <a:lightRig rig="flat" dir="t"/>
          </a:scene3d>
        </p:grpSpPr>
        <p:sp>
          <p:nvSpPr>
            <p:cNvPr id="26" name="Rectangle 25"/>
            <p:cNvSpPr/>
            <p:nvPr/>
          </p:nvSpPr>
          <p:spPr>
            <a:xfrm>
              <a:off x="3446990" y="2609320"/>
              <a:ext cx="2801409" cy="104482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7" name="Rectangle 26"/>
            <p:cNvSpPr/>
            <p:nvPr/>
          </p:nvSpPr>
          <p:spPr>
            <a:xfrm>
              <a:off x="3446990" y="2609320"/>
              <a:ext cx="2801409" cy="1044828"/>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Schur</a:t>
              </a:r>
              <a:r>
                <a:rPr lang="en-US" dirty="0"/>
                <a:t> Complement to form Reduced Camera System </a:t>
              </a:r>
              <a:endParaRPr lang="en-US" b="1" dirty="0"/>
            </a:p>
          </p:txBody>
        </p:sp>
      </p:grpSp>
      <p:pic>
        <p:nvPicPr>
          <p:cNvPr id="28" name="Group 2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0125" y="4864100"/>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oup 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7488" y="5986463"/>
            <a:ext cx="30051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76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pic>
        <p:nvPicPr>
          <p:cNvPr id="10" name="Group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925" y="1560513"/>
            <a:ext cx="3024188"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oup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3676650"/>
            <a:ext cx="30051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3"/>
          <p:cNvGrpSpPr/>
          <p:nvPr/>
        </p:nvGrpSpPr>
        <p:grpSpPr>
          <a:xfrm>
            <a:off x="1540677" y="2760733"/>
            <a:ext cx="2863518" cy="819369"/>
            <a:chOff x="152411" y="1524006"/>
            <a:chExt cx="2895732" cy="977286"/>
          </a:xfrm>
          <a:scene3d>
            <a:camera prst="orthographicFront"/>
            <a:lightRig rig="flat" dir="t"/>
          </a:scene3d>
        </p:grpSpPr>
        <p:sp>
          <p:nvSpPr>
            <p:cNvPr id="15" name="Rectangle 14"/>
            <p:cNvSpPr/>
            <p:nvPr/>
          </p:nvSpPr>
          <p:spPr>
            <a:xfrm>
              <a:off x="152411" y="1524006"/>
              <a:ext cx="2895732" cy="977286"/>
            </a:xfrm>
            <a:prstGeom prst="rect">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6" name="Rectangle 15"/>
            <p:cNvSpPr/>
            <p:nvPr/>
          </p:nvSpPr>
          <p:spPr>
            <a:xfrm>
              <a:off x="152411" y="1524006"/>
              <a:ext cx="2895732" cy="977286"/>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Jacobian</a:t>
              </a:r>
              <a:r>
                <a:rPr lang="en-US" dirty="0"/>
                <a:t> Matrix (J) </a:t>
              </a:r>
            </a:p>
          </p:txBody>
        </p:sp>
      </p:grpSp>
      <p:grpSp>
        <p:nvGrpSpPr>
          <p:cNvPr id="4" name="Group 16"/>
          <p:cNvGrpSpPr/>
          <p:nvPr/>
        </p:nvGrpSpPr>
        <p:grpSpPr>
          <a:xfrm>
            <a:off x="4864594" y="2760733"/>
            <a:ext cx="2976810" cy="819369"/>
            <a:chOff x="3271592" y="1516769"/>
            <a:chExt cx="2976807" cy="969289"/>
          </a:xfrm>
          <a:scene3d>
            <a:camera prst="orthographicFront"/>
            <a:lightRig rig="flat" dir="t"/>
          </a:scene3d>
        </p:grpSpPr>
        <p:sp>
          <p:nvSpPr>
            <p:cNvPr id="18" name="Rectangle 17"/>
            <p:cNvSpPr/>
            <p:nvPr/>
          </p:nvSpPr>
          <p:spPr>
            <a:xfrm>
              <a:off x="3271592" y="1516769"/>
              <a:ext cx="2976807" cy="969289"/>
            </a:xfrm>
            <a:prstGeom prst="rect">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9" name="Rectangle 18"/>
            <p:cNvSpPr/>
            <p:nvPr/>
          </p:nvSpPr>
          <p:spPr>
            <a:xfrm>
              <a:off x="3271592" y="1516769"/>
              <a:ext cx="2976807" cy="969289"/>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L2 Error using Error Vectors</a:t>
              </a:r>
            </a:p>
          </p:txBody>
        </p:sp>
      </p:grpSp>
      <p:pic>
        <p:nvPicPr>
          <p:cNvPr id="20" name="Group 1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3773488"/>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4"/>
          <p:cNvGrpSpPr/>
          <p:nvPr/>
        </p:nvGrpSpPr>
        <p:grpSpPr>
          <a:xfrm>
            <a:off x="1557930" y="4775751"/>
            <a:ext cx="2883069" cy="1044828"/>
            <a:chOff x="3446990" y="2609320"/>
            <a:chExt cx="2801409" cy="1044828"/>
          </a:xfrm>
          <a:scene3d>
            <a:camera prst="orthographicFront"/>
            <a:lightRig rig="flat" dir="t"/>
          </a:scene3d>
        </p:grpSpPr>
        <p:sp>
          <p:nvSpPr>
            <p:cNvPr id="26" name="Rectangle 25"/>
            <p:cNvSpPr/>
            <p:nvPr/>
          </p:nvSpPr>
          <p:spPr>
            <a:xfrm>
              <a:off x="3446990" y="2609320"/>
              <a:ext cx="2801409" cy="104482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7" name="Rectangle 26"/>
            <p:cNvSpPr/>
            <p:nvPr/>
          </p:nvSpPr>
          <p:spPr>
            <a:xfrm>
              <a:off x="3446990" y="2609320"/>
              <a:ext cx="2801409" cy="1044828"/>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Schur</a:t>
              </a:r>
              <a:r>
                <a:rPr lang="en-US" dirty="0"/>
                <a:t> Complement to form Reduced Camera System </a:t>
              </a:r>
              <a:endParaRPr lang="en-US" b="1" dirty="0"/>
            </a:p>
          </p:txBody>
        </p:sp>
      </p:grpSp>
      <p:pic>
        <p:nvPicPr>
          <p:cNvPr id="28" name="Group 2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0125" y="4864100"/>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oup 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7488" y="5986463"/>
            <a:ext cx="30051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ounded Rectangle 16"/>
          <p:cNvSpPr/>
          <p:nvPr/>
        </p:nvSpPr>
        <p:spPr>
          <a:xfrm>
            <a:off x="1225550" y="1295400"/>
            <a:ext cx="3494088" cy="5715000"/>
          </a:xfrm>
          <a:prstGeom prst="roundRect">
            <a:avLst/>
          </a:prstGeom>
          <a:solidFill>
            <a:schemeClr val="bg1">
              <a:alpha val="13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a:xfrm>
            <a:off x="1557338" y="3352800"/>
            <a:ext cx="2882900" cy="101600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fontAlgn="auto">
              <a:spcBef>
                <a:spcPts val="0"/>
              </a:spcBef>
              <a:spcAft>
                <a:spcPts val="0"/>
              </a:spcAft>
              <a:defRPr/>
            </a:pPr>
            <a:r>
              <a:rPr lang="en-US" sz="6000" dirty="0"/>
              <a:t>GPU</a:t>
            </a:r>
          </a:p>
        </p:txBody>
      </p:sp>
      <p:sp>
        <p:nvSpPr>
          <p:cNvPr id="22" name="Rounded Rectangle 21"/>
          <p:cNvSpPr/>
          <p:nvPr/>
        </p:nvSpPr>
        <p:spPr>
          <a:xfrm>
            <a:off x="4719638" y="2286000"/>
            <a:ext cx="3281362" cy="3722688"/>
          </a:xfrm>
          <a:prstGeom prst="roundRect">
            <a:avLst/>
          </a:prstGeom>
          <a:solidFill>
            <a:schemeClr val="bg1">
              <a:alpha val="13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TextBox 22"/>
          <p:cNvSpPr txBox="1"/>
          <p:nvPr/>
        </p:nvSpPr>
        <p:spPr>
          <a:xfrm>
            <a:off x="4975225" y="3417888"/>
            <a:ext cx="2882900" cy="1014412"/>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fontAlgn="auto">
              <a:spcBef>
                <a:spcPts val="0"/>
              </a:spcBef>
              <a:spcAft>
                <a:spcPts val="0"/>
              </a:spcAft>
              <a:defRPr/>
            </a:pPr>
            <a:r>
              <a:rPr lang="en-US" sz="6000" dirty="0"/>
              <a:t>CPU</a:t>
            </a:r>
          </a:p>
        </p:txBody>
      </p:sp>
    </p:spTree>
    <p:extLst>
      <p:ext uri="{BB962C8B-B14F-4D97-AF65-F5344CB8AC3E}">
        <p14:creationId xmlns:p14="http://schemas.microsoft.com/office/powerpoint/2010/main" val="613453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612775" y="228600"/>
            <a:ext cx="8153400" cy="990600"/>
          </a:xfrm>
        </p:spPr>
        <p:txBody>
          <a:bodyPr/>
          <a:lstStyle/>
          <a:p>
            <a:pPr eaLnBrk="1" hangingPunct="1"/>
            <a:r>
              <a:rPr lang="en-US" smtClean="0"/>
              <a:t>Hybrid Computation</a:t>
            </a:r>
          </a:p>
        </p:txBody>
      </p:sp>
      <p:pic>
        <p:nvPicPr>
          <p:cNvPr id="35843" name="Picture 2" descr="C:\Users\Siddharth Choudhary\Desktop\Presentation\CPU-GPU-Hybrid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2209800"/>
            <a:ext cx="74739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3"/>
          <p:cNvSpPr txBox="1">
            <a:spLocks noChangeArrowheads="1"/>
          </p:cNvSpPr>
          <p:nvPr/>
        </p:nvSpPr>
        <p:spPr bwMode="auto">
          <a:xfrm>
            <a:off x="609600" y="5562600"/>
            <a:ext cx="792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w Cen MT" pitchFamily="34" charset="0"/>
                <a:cs typeface="Arial" charset="0"/>
              </a:defRPr>
            </a:lvl1pPr>
            <a:lvl2pPr marL="742950" indent="-285750" eaLnBrk="0" hangingPunct="0">
              <a:defRPr>
                <a:solidFill>
                  <a:schemeClr val="tx1"/>
                </a:solidFill>
                <a:latin typeface="Tw Cen MT" pitchFamily="34" charset="0"/>
                <a:cs typeface="Arial" charset="0"/>
              </a:defRPr>
            </a:lvl2pPr>
            <a:lvl3pPr marL="1143000" indent="-228600" eaLnBrk="0" hangingPunct="0">
              <a:defRPr>
                <a:solidFill>
                  <a:schemeClr val="tx1"/>
                </a:solidFill>
                <a:latin typeface="Tw Cen MT" pitchFamily="34" charset="0"/>
                <a:cs typeface="Arial" charset="0"/>
              </a:defRPr>
            </a:lvl3pPr>
            <a:lvl4pPr marL="1600200" indent="-228600" eaLnBrk="0" hangingPunct="0">
              <a:defRPr>
                <a:solidFill>
                  <a:schemeClr val="tx1"/>
                </a:solidFill>
                <a:latin typeface="Tw Cen MT" pitchFamily="34" charset="0"/>
                <a:cs typeface="Arial" charset="0"/>
              </a:defRPr>
            </a:lvl4pPr>
            <a:lvl5pPr marL="2057400" indent="-228600" eaLnBrk="0" hangingPunct="0">
              <a:defRPr>
                <a:solidFill>
                  <a:schemeClr val="tx1"/>
                </a:solidFill>
                <a:latin typeface="Tw Cen MT" pitchFamily="34" charset="0"/>
                <a:cs typeface="Arial" charset="0"/>
              </a:defRPr>
            </a:lvl5pPr>
            <a:lvl6pPr marL="2514600" indent="-228600" eaLnBrk="0" fontAlgn="base" hangingPunct="0">
              <a:spcBef>
                <a:spcPct val="0"/>
              </a:spcBef>
              <a:spcAft>
                <a:spcPct val="0"/>
              </a:spcAft>
              <a:defRPr>
                <a:solidFill>
                  <a:schemeClr val="tx1"/>
                </a:solidFill>
                <a:latin typeface="Tw Cen MT" pitchFamily="34" charset="0"/>
                <a:cs typeface="Arial" charset="0"/>
              </a:defRPr>
            </a:lvl6pPr>
            <a:lvl7pPr marL="2971800" indent="-228600" eaLnBrk="0" fontAlgn="base" hangingPunct="0">
              <a:spcBef>
                <a:spcPct val="0"/>
              </a:spcBef>
              <a:spcAft>
                <a:spcPct val="0"/>
              </a:spcAft>
              <a:defRPr>
                <a:solidFill>
                  <a:schemeClr val="tx1"/>
                </a:solidFill>
                <a:latin typeface="Tw Cen MT" pitchFamily="34" charset="0"/>
                <a:cs typeface="Arial" charset="0"/>
              </a:defRPr>
            </a:lvl7pPr>
            <a:lvl8pPr marL="3429000" indent="-228600" eaLnBrk="0" fontAlgn="base" hangingPunct="0">
              <a:spcBef>
                <a:spcPct val="0"/>
              </a:spcBef>
              <a:spcAft>
                <a:spcPct val="0"/>
              </a:spcAft>
              <a:defRPr>
                <a:solidFill>
                  <a:schemeClr val="tx1"/>
                </a:solidFill>
                <a:latin typeface="Tw Cen MT" pitchFamily="34" charset="0"/>
                <a:cs typeface="Arial" charset="0"/>
              </a:defRPr>
            </a:lvl8pPr>
            <a:lvl9pPr marL="3886200" indent="-228600" eaLnBrk="0" fontAlgn="base" hangingPunct="0">
              <a:spcBef>
                <a:spcPct val="0"/>
              </a:spcBef>
              <a:spcAft>
                <a:spcPct val="0"/>
              </a:spcAft>
              <a:defRPr>
                <a:solidFill>
                  <a:schemeClr val="tx1"/>
                </a:solidFill>
                <a:latin typeface="Tw Cen MT" pitchFamily="34" charset="0"/>
                <a:cs typeface="Arial" charset="0"/>
              </a:defRPr>
            </a:lvl9pPr>
          </a:lstStyle>
          <a:p>
            <a:pPr eaLnBrk="1" hangingPunct="1"/>
            <a:r>
              <a:rPr lang="en-US"/>
              <a:t>Computation blocks are efficiently scheduled either on CPU or GPU.  Arrows show the data dependency between various modules on CPU and GPU.  Modules connected through a vertical line are computed in parallel on CPU and GPU</a:t>
            </a:r>
          </a:p>
        </p:txBody>
      </p:sp>
    </p:spTree>
    <p:extLst>
      <p:ext uri="{BB962C8B-B14F-4D97-AF65-F5344CB8AC3E}">
        <p14:creationId xmlns:p14="http://schemas.microsoft.com/office/powerpoint/2010/main" val="1943821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12775" y="228600"/>
            <a:ext cx="8153400" cy="990600"/>
          </a:xfrm>
        </p:spPr>
        <p:txBody>
          <a:bodyPr/>
          <a:lstStyle/>
          <a:p>
            <a:pPr eaLnBrk="1" hangingPunct="1"/>
            <a:r>
              <a:rPr lang="en-US" dirty="0" smtClean="0"/>
              <a:t>Experimental Results :: Time Interval (488 Cameras)</a:t>
            </a:r>
          </a:p>
        </p:txBody>
      </p:sp>
      <p:sp>
        <p:nvSpPr>
          <p:cNvPr id="36868" name="TextBox 3"/>
          <p:cNvSpPr txBox="1">
            <a:spLocks noChangeArrowheads="1"/>
          </p:cNvSpPr>
          <p:nvPr/>
        </p:nvSpPr>
        <p:spPr bwMode="auto">
          <a:xfrm>
            <a:off x="609600" y="5562600"/>
            <a:ext cx="79248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w Cen MT" pitchFamily="34" charset="0"/>
                <a:cs typeface="Arial" charset="0"/>
              </a:defRPr>
            </a:lvl1pPr>
            <a:lvl2pPr marL="742950" indent="-285750" eaLnBrk="0" hangingPunct="0">
              <a:defRPr>
                <a:solidFill>
                  <a:schemeClr val="tx1"/>
                </a:solidFill>
                <a:latin typeface="Tw Cen MT" pitchFamily="34" charset="0"/>
                <a:cs typeface="Arial" charset="0"/>
              </a:defRPr>
            </a:lvl2pPr>
            <a:lvl3pPr marL="1143000" indent="-228600" eaLnBrk="0" hangingPunct="0">
              <a:defRPr>
                <a:solidFill>
                  <a:schemeClr val="tx1"/>
                </a:solidFill>
                <a:latin typeface="Tw Cen MT" pitchFamily="34" charset="0"/>
                <a:cs typeface="Arial" charset="0"/>
              </a:defRPr>
            </a:lvl3pPr>
            <a:lvl4pPr marL="1600200" indent="-228600" eaLnBrk="0" hangingPunct="0">
              <a:defRPr>
                <a:solidFill>
                  <a:schemeClr val="tx1"/>
                </a:solidFill>
                <a:latin typeface="Tw Cen MT" pitchFamily="34" charset="0"/>
                <a:cs typeface="Arial" charset="0"/>
              </a:defRPr>
            </a:lvl4pPr>
            <a:lvl5pPr marL="2057400" indent="-228600" eaLnBrk="0" hangingPunct="0">
              <a:defRPr>
                <a:solidFill>
                  <a:schemeClr val="tx1"/>
                </a:solidFill>
                <a:latin typeface="Tw Cen MT" pitchFamily="34" charset="0"/>
                <a:cs typeface="Arial" charset="0"/>
              </a:defRPr>
            </a:lvl5pPr>
            <a:lvl6pPr marL="2514600" indent="-228600" eaLnBrk="0" fontAlgn="base" hangingPunct="0">
              <a:spcBef>
                <a:spcPct val="0"/>
              </a:spcBef>
              <a:spcAft>
                <a:spcPct val="0"/>
              </a:spcAft>
              <a:defRPr>
                <a:solidFill>
                  <a:schemeClr val="tx1"/>
                </a:solidFill>
                <a:latin typeface="Tw Cen MT" pitchFamily="34" charset="0"/>
                <a:cs typeface="Arial" charset="0"/>
              </a:defRPr>
            </a:lvl6pPr>
            <a:lvl7pPr marL="2971800" indent="-228600" eaLnBrk="0" fontAlgn="base" hangingPunct="0">
              <a:spcBef>
                <a:spcPct val="0"/>
              </a:spcBef>
              <a:spcAft>
                <a:spcPct val="0"/>
              </a:spcAft>
              <a:defRPr>
                <a:solidFill>
                  <a:schemeClr val="tx1"/>
                </a:solidFill>
                <a:latin typeface="Tw Cen MT" pitchFamily="34" charset="0"/>
                <a:cs typeface="Arial" charset="0"/>
              </a:defRPr>
            </a:lvl7pPr>
            <a:lvl8pPr marL="3429000" indent="-228600" eaLnBrk="0" fontAlgn="base" hangingPunct="0">
              <a:spcBef>
                <a:spcPct val="0"/>
              </a:spcBef>
              <a:spcAft>
                <a:spcPct val="0"/>
              </a:spcAft>
              <a:defRPr>
                <a:solidFill>
                  <a:schemeClr val="tx1"/>
                </a:solidFill>
                <a:latin typeface="Tw Cen MT" pitchFamily="34" charset="0"/>
                <a:cs typeface="Arial" charset="0"/>
              </a:defRPr>
            </a:lvl8pPr>
            <a:lvl9pPr marL="3886200" indent="-228600" eaLnBrk="0" fontAlgn="base" hangingPunct="0">
              <a:spcBef>
                <a:spcPct val="0"/>
              </a:spcBef>
              <a:spcAft>
                <a:spcPct val="0"/>
              </a:spcAft>
              <a:defRPr>
                <a:solidFill>
                  <a:schemeClr val="tx1"/>
                </a:solidFill>
                <a:latin typeface="Tw Cen MT" pitchFamily="34" charset="0"/>
                <a:cs typeface="Arial" charset="0"/>
              </a:defRPr>
            </a:lvl9pPr>
          </a:lstStyle>
          <a:p>
            <a:pPr eaLnBrk="1" hangingPunct="1"/>
            <a:r>
              <a:rPr lang="en-US" dirty="0"/>
              <a:t>Timings shown are the time taken by each component either on CPU or GPU including the memory transfer time in one iteration for 488 cameras</a:t>
            </a:r>
            <a:r>
              <a:rPr lang="en-US" dirty="0" smtClean="0"/>
              <a:t>.  Times shown in parenthesis are for the use of S1070 and other for the C2050.</a:t>
            </a:r>
          </a:p>
        </p:txBody>
      </p:sp>
      <p:pic>
        <p:nvPicPr>
          <p:cNvPr id="2051" name="Picture 3" descr="C:\Users\SIDDHARTH\Desktop\LaTex\CVGPU\TimeInterval2.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33600"/>
            <a:ext cx="7010400" cy="3032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509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12775" y="228600"/>
            <a:ext cx="8153400" cy="990600"/>
          </a:xfrm>
        </p:spPr>
        <p:txBody>
          <a:bodyPr/>
          <a:lstStyle/>
          <a:p>
            <a:pPr eaLnBrk="1" hangingPunct="1"/>
            <a:r>
              <a:rPr lang="en-US" dirty="0" smtClean="0"/>
              <a:t>Experimental Results :: Time Split Up</a:t>
            </a:r>
          </a:p>
        </p:txBody>
      </p:sp>
      <p:pic>
        <p:nvPicPr>
          <p:cNvPr id="37891" name="Picture 2" descr="C:\Users\Siddharth Choudhary\Desktop\ECCV_Workshop\Bundle_Adjustment\SplitUp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133600"/>
            <a:ext cx="635317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219200" y="4572000"/>
            <a:ext cx="6353175" cy="228600"/>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893" name="TextBox 3"/>
          <p:cNvSpPr txBox="1">
            <a:spLocks noChangeArrowheads="1"/>
          </p:cNvSpPr>
          <p:nvPr/>
        </p:nvSpPr>
        <p:spPr bwMode="auto">
          <a:xfrm>
            <a:off x="381000" y="5937250"/>
            <a:ext cx="822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w Cen MT" pitchFamily="34" charset="0"/>
                <a:cs typeface="Arial" charset="0"/>
              </a:defRPr>
            </a:lvl1pPr>
            <a:lvl2pPr marL="742950" indent="-285750" eaLnBrk="0" hangingPunct="0">
              <a:defRPr>
                <a:solidFill>
                  <a:schemeClr val="tx1"/>
                </a:solidFill>
                <a:latin typeface="Tw Cen MT" pitchFamily="34" charset="0"/>
                <a:cs typeface="Arial" charset="0"/>
              </a:defRPr>
            </a:lvl2pPr>
            <a:lvl3pPr marL="1143000" indent="-228600" eaLnBrk="0" hangingPunct="0">
              <a:defRPr>
                <a:solidFill>
                  <a:schemeClr val="tx1"/>
                </a:solidFill>
                <a:latin typeface="Tw Cen MT" pitchFamily="34" charset="0"/>
                <a:cs typeface="Arial" charset="0"/>
              </a:defRPr>
            </a:lvl3pPr>
            <a:lvl4pPr marL="1600200" indent="-228600" eaLnBrk="0" hangingPunct="0">
              <a:defRPr>
                <a:solidFill>
                  <a:schemeClr val="tx1"/>
                </a:solidFill>
                <a:latin typeface="Tw Cen MT" pitchFamily="34" charset="0"/>
                <a:cs typeface="Arial" charset="0"/>
              </a:defRPr>
            </a:lvl4pPr>
            <a:lvl5pPr marL="2057400" indent="-228600" eaLnBrk="0" hangingPunct="0">
              <a:defRPr>
                <a:solidFill>
                  <a:schemeClr val="tx1"/>
                </a:solidFill>
                <a:latin typeface="Tw Cen MT" pitchFamily="34" charset="0"/>
                <a:cs typeface="Arial" charset="0"/>
              </a:defRPr>
            </a:lvl5pPr>
            <a:lvl6pPr marL="2514600" indent="-228600" eaLnBrk="0" fontAlgn="base" hangingPunct="0">
              <a:spcBef>
                <a:spcPct val="0"/>
              </a:spcBef>
              <a:spcAft>
                <a:spcPct val="0"/>
              </a:spcAft>
              <a:defRPr>
                <a:solidFill>
                  <a:schemeClr val="tx1"/>
                </a:solidFill>
                <a:latin typeface="Tw Cen MT" pitchFamily="34" charset="0"/>
                <a:cs typeface="Arial" charset="0"/>
              </a:defRPr>
            </a:lvl6pPr>
            <a:lvl7pPr marL="2971800" indent="-228600" eaLnBrk="0" fontAlgn="base" hangingPunct="0">
              <a:spcBef>
                <a:spcPct val="0"/>
              </a:spcBef>
              <a:spcAft>
                <a:spcPct val="0"/>
              </a:spcAft>
              <a:defRPr>
                <a:solidFill>
                  <a:schemeClr val="tx1"/>
                </a:solidFill>
                <a:latin typeface="Tw Cen MT" pitchFamily="34" charset="0"/>
                <a:cs typeface="Arial" charset="0"/>
              </a:defRPr>
            </a:lvl7pPr>
            <a:lvl8pPr marL="3429000" indent="-228600" eaLnBrk="0" fontAlgn="base" hangingPunct="0">
              <a:spcBef>
                <a:spcPct val="0"/>
              </a:spcBef>
              <a:spcAft>
                <a:spcPct val="0"/>
              </a:spcAft>
              <a:defRPr>
                <a:solidFill>
                  <a:schemeClr val="tx1"/>
                </a:solidFill>
                <a:latin typeface="Tw Cen MT" pitchFamily="34" charset="0"/>
                <a:cs typeface="Arial" charset="0"/>
              </a:defRPr>
            </a:lvl8pPr>
            <a:lvl9pPr marL="3886200" indent="-228600" eaLnBrk="0" fontAlgn="base" hangingPunct="0">
              <a:spcBef>
                <a:spcPct val="0"/>
              </a:spcBef>
              <a:spcAft>
                <a:spcPct val="0"/>
              </a:spcAft>
              <a:defRPr>
                <a:solidFill>
                  <a:schemeClr val="tx1"/>
                </a:solidFill>
                <a:latin typeface="Tw Cen MT" pitchFamily="34" charset="0"/>
                <a:cs typeface="Arial" charset="0"/>
              </a:defRPr>
            </a:lvl9pPr>
          </a:lstStyle>
          <a:p>
            <a:pPr eaLnBrk="1" hangingPunct="1"/>
            <a:r>
              <a:rPr lang="en-US"/>
              <a:t>Time(sec) taken for each step in one iteration of Bundle Adjustment on GPU and CPU for various number of cameras. Total time is the time taken by hybrid implementation of BA using CPU and GPU in parallel</a:t>
            </a:r>
          </a:p>
        </p:txBody>
      </p:sp>
    </p:spTree>
    <p:extLst>
      <p:ext uri="{BB962C8B-B14F-4D97-AF65-F5344CB8AC3E}">
        <p14:creationId xmlns:p14="http://schemas.microsoft.com/office/powerpoint/2010/main" val="1951363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612775" y="228600"/>
            <a:ext cx="8153400" cy="990600"/>
          </a:xfrm>
        </p:spPr>
        <p:txBody>
          <a:bodyPr/>
          <a:lstStyle/>
          <a:p>
            <a:pPr eaLnBrk="1" hangingPunct="1"/>
            <a:r>
              <a:rPr lang="en-US" dirty="0" smtClean="0"/>
              <a:t>Experimental Results :: </a:t>
            </a:r>
            <a:r>
              <a:rPr lang="en-US" dirty="0" err="1" smtClean="0"/>
              <a:t>SpeedUp</a:t>
            </a:r>
            <a:endParaRPr lang="en-US" dirty="0" smtClean="0"/>
          </a:p>
        </p:txBody>
      </p:sp>
      <p:sp>
        <p:nvSpPr>
          <p:cNvPr id="38916" name="TextBox 3"/>
          <p:cNvSpPr txBox="1">
            <a:spLocks noChangeArrowheads="1"/>
          </p:cNvSpPr>
          <p:nvPr/>
        </p:nvSpPr>
        <p:spPr bwMode="auto">
          <a:xfrm>
            <a:off x="304800" y="6015038"/>
            <a:ext cx="7924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w Cen MT" pitchFamily="34" charset="0"/>
                <a:cs typeface="Arial" charset="0"/>
              </a:defRPr>
            </a:lvl1pPr>
            <a:lvl2pPr marL="742950" indent="-285750" eaLnBrk="0" hangingPunct="0">
              <a:defRPr>
                <a:solidFill>
                  <a:schemeClr val="tx1"/>
                </a:solidFill>
                <a:latin typeface="Tw Cen MT" pitchFamily="34" charset="0"/>
                <a:cs typeface="Arial" charset="0"/>
              </a:defRPr>
            </a:lvl2pPr>
            <a:lvl3pPr marL="1143000" indent="-228600" eaLnBrk="0" hangingPunct="0">
              <a:defRPr>
                <a:solidFill>
                  <a:schemeClr val="tx1"/>
                </a:solidFill>
                <a:latin typeface="Tw Cen MT" pitchFamily="34" charset="0"/>
                <a:cs typeface="Arial" charset="0"/>
              </a:defRPr>
            </a:lvl3pPr>
            <a:lvl4pPr marL="1600200" indent="-228600" eaLnBrk="0" hangingPunct="0">
              <a:defRPr>
                <a:solidFill>
                  <a:schemeClr val="tx1"/>
                </a:solidFill>
                <a:latin typeface="Tw Cen MT" pitchFamily="34" charset="0"/>
                <a:cs typeface="Arial" charset="0"/>
              </a:defRPr>
            </a:lvl4pPr>
            <a:lvl5pPr marL="2057400" indent="-228600" eaLnBrk="0" hangingPunct="0">
              <a:defRPr>
                <a:solidFill>
                  <a:schemeClr val="tx1"/>
                </a:solidFill>
                <a:latin typeface="Tw Cen MT" pitchFamily="34" charset="0"/>
                <a:cs typeface="Arial" charset="0"/>
              </a:defRPr>
            </a:lvl5pPr>
            <a:lvl6pPr marL="2514600" indent="-228600" eaLnBrk="0" fontAlgn="base" hangingPunct="0">
              <a:spcBef>
                <a:spcPct val="0"/>
              </a:spcBef>
              <a:spcAft>
                <a:spcPct val="0"/>
              </a:spcAft>
              <a:defRPr>
                <a:solidFill>
                  <a:schemeClr val="tx1"/>
                </a:solidFill>
                <a:latin typeface="Tw Cen MT" pitchFamily="34" charset="0"/>
                <a:cs typeface="Arial" charset="0"/>
              </a:defRPr>
            </a:lvl6pPr>
            <a:lvl7pPr marL="2971800" indent="-228600" eaLnBrk="0" fontAlgn="base" hangingPunct="0">
              <a:spcBef>
                <a:spcPct val="0"/>
              </a:spcBef>
              <a:spcAft>
                <a:spcPct val="0"/>
              </a:spcAft>
              <a:defRPr>
                <a:solidFill>
                  <a:schemeClr val="tx1"/>
                </a:solidFill>
                <a:latin typeface="Tw Cen MT" pitchFamily="34" charset="0"/>
                <a:cs typeface="Arial" charset="0"/>
              </a:defRPr>
            </a:lvl7pPr>
            <a:lvl8pPr marL="3429000" indent="-228600" eaLnBrk="0" fontAlgn="base" hangingPunct="0">
              <a:spcBef>
                <a:spcPct val="0"/>
              </a:spcBef>
              <a:spcAft>
                <a:spcPct val="0"/>
              </a:spcAft>
              <a:defRPr>
                <a:solidFill>
                  <a:schemeClr val="tx1"/>
                </a:solidFill>
                <a:latin typeface="Tw Cen MT" pitchFamily="34" charset="0"/>
                <a:cs typeface="Arial" charset="0"/>
              </a:defRPr>
            </a:lvl8pPr>
            <a:lvl9pPr marL="3886200" indent="-228600" eaLnBrk="0" fontAlgn="base" hangingPunct="0">
              <a:spcBef>
                <a:spcPct val="0"/>
              </a:spcBef>
              <a:spcAft>
                <a:spcPct val="0"/>
              </a:spcAft>
              <a:defRPr>
                <a:solidFill>
                  <a:schemeClr val="tx1"/>
                </a:solidFill>
                <a:latin typeface="Tw Cen MT" pitchFamily="34" charset="0"/>
                <a:cs typeface="Arial" charset="0"/>
              </a:defRPr>
            </a:lvl9pPr>
          </a:lstStyle>
          <a:p>
            <a:pPr eaLnBrk="1" hangingPunct="1"/>
            <a:r>
              <a:rPr lang="en-US" dirty="0"/>
              <a:t>Time Comparison (one iteration) of Bundle Adjustment Computation on CPU and GPU</a:t>
            </a:r>
          </a:p>
        </p:txBody>
      </p:sp>
      <p:pic>
        <p:nvPicPr>
          <p:cNvPr id="1027" name="Picture 3" descr="C:\Users\SIDDHARTH\Desktop\LaTex\CVGPU\TeslaTimings3.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65544"/>
            <a:ext cx="4013777" cy="31560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SIDDHARTH\Desktop\LaTex\CVGPU\FermiTimings3.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965544"/>
            <a:ext cx="4191000" cy="31560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19200" y="5121603"/>
            <a:ext cx="2895600" cy="369332"/>
          </a:xfrm>
          <a:prstGeom prst="rect">
            <a:avLst/>
          </a:prstGeom>
          <a:noFill/>
        </p:spPr>
        <p:txBody>
          <a:bodyPr wrap="square" rtlCol="0">
            <a:spAutoFit/>
          </a:bodyPr>
          <a:lstStyle/>
          <a:p>
            <a:r>
              <a:rPr lang="en-US" dirty="0" smtClean="0"/>
              <a:t>Using Tesla S1070</a:t>
            </a:r>
            <a:endParaRPr lang="en-US" dirty="0"/>
          </a:p>
        </p:txBody>
      </p:sp>
      <p:sp>
        <p:nvSpPr>
          <p:cNvPr id="9" name="TextBox 8"/>
          <p:cNvSpPr txBox="1"/>
          <p:nvPr/>
        </p:nvSpPr>
        <p:spPr>
          <a:xfrm>
            <a:off x="5486400" y="5105400"/>
            <a:ext cx="2895600" cy="369332"/>
          </a:xfrm>
          <a:prstGeom prst="rect">
            <a:avLst/>
          </a:prstGeom>
          <a:noFill/>
        </p:spPr>
        <p:txBody>
          <a:bodyPr wrap="square" rtlCol="0">
            <a:spAutoFit/>
          </a:bodyPr>
          <a:lstStyle/>
          <a:p>
            <a:r>
              <a:rPr lang="en-US" dirty="0" smtClean="0"/>
              <a:t>Using Tesla C2050</a:t>
            </a:r>
            <a:endParaRPr lang="en-US" dirty="0"/>
          </a:p>
        </p:txBody>
      </p:sp>
    </p:spTree>
    <p:extLst>
      <p:ext uri="{BB962C8B-B14F-4D97-AF65-F5344CB8AC3E}">
        <p14:creationId xmlns:p14="http://schemas.microsoft.com/office/powerpoint/2010/main" val="3850318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Future Work</a:t>
            </a:r>
            <a:endParaRPr lang="en-US" dirty="0"/>
          </a:p>
        </p:txBody>
      </p:sp>
      <p:sp>
        <p:nvSpPr>
          <p:cNvPr id="3" name="Content Placeholder 2"/>
          <p:cNvSpPr>
            <a:spLocks noGrp="1"/>
          </p:cNvSpPr>
          <p:nvPr>
            <p:ph idx="1"/>
          </p:nvPr>
        </p:nvSpPr>
        <p:spPr/>
        <p:txBody>
          <a:bodyPr>
            <a:normAutofit/>
          </a:bodyPr>
          <a:lstStyle/>
          <a:p>
            <a:r>
              <a:rPr lang="en-US" dirty="0" smtClean="0"/>
              <a:t>We presented the visibility probability structure of an </a:t>
            </a:r>
            <a:r>
              <a:rPr lang="en-US" dirty="0" err="1" smtClean="0"/>
              <a:t>SfM</a:t>
            </a:r>
            <a:r>
              <a:rPr lang="en-US" dirty="0" smtClean="0"/>
              <a:t> dataset and used it to solve the dual problem of image localization and feature triangulation</a:t>
            </a:r>
          </a:p>
          <a:p>
            <a:endParaRPr lang="en-US" dirty="0" smtClean="0"/>
          </a:p>
          <a:p>
            <a:r>
              <a:rPr lang="en-US" dirty="0" smtClean="0"/>
              <a:t>We introduced a hybrid algorithm using the GPU and the CPU to perform practical time bundle adjustment.</a:t>
            </a:r>
          </a:p>
          <a:p>
            <a:endParaRPr lang="en-US" dirty="0"/>
          </a:p>
          <a:p>
            <a:r>
              <a:rPr lang="en-US" dirty="0" smtClean="0"/>
              <a:t>As a possible future direction, we are working on an alternate </a:t>
            </a:r>
            <a:r>
              <a:rPr lang="en-US" dirty="0" err="1" smtClean="0"/>
              <a:t>SfM</a:t>
            </a:r>
            <a:r>
              <a:rPr lang="en-US" dirty="0" smtClean="0"/>
              <a:t> pipeline using efficient localization, triangulation and fast bundle adjustment. </a:t>
            </a:r>
          </a:p>
          <a:p>
            <a:endParaRPr lang="en-US" dirty="0"/>
          </a:p>
          <a:p>
            <a:pPr marL="114300" indent="0">
              <a:buNone/>
            </a:pPr>
            <a:endParaRPr lang="en-US" dirty="0"/>
          </a:p>
        </p:txBody>
      </p:sp>
    </p:spTree>
    <p:extLst>
      <p:ext uri="{BB962C8B-B14F-4D97-AF65-F5344CB8AC3E}">
        <p14:creationId xmlns:p14="http://schemas.microsoft.com/office/powerpoint/2010/main" val="346226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7620000" cy="1143000"/>
          </a:xfrm>
        </p:spPr>
        <p:txBody>
          <a:bodyPr/>
          <a:lstStyle/>
          <a:p>
            <a:pPr algn="ctr"/>
            <a:r>
              <a:rPr lang="en-US" dirty="0" smtClean="0"/>
              <a:t>Thank You</a:t>
            </a:r>
            <a:br>
              <a:rPr lang="en-US" dirty="0" smtClean="0"/>
            </a:br>
            <a:r>
              <a:rPr lang="en-US" dirty="0"/>
              <a:t/>
            </a:r>
            <a:br>
              <a:rPr lang="en-US" dirty="0"/>
            </a:br>
            <a:r>
              <a:rPr lang="en-US" sz="2000" dirty="0" smtClean="0"/>
              <a:t>siddharth.choudhary@research.iiit.ac.in</a:t>
            </a:r>
            <a:endParaRPr lang="en-US" sz="2000" dirty="0"/>
          </a:p>
        </p:txBody>
      </p:sp>
    </p:spTree>
    <p:extLst>
      <p:ext uri="{BB962C8B-B14F-4D97-AF65-F5344CB8AC3E}">
        <p14:creationId xmlns:p14="http://schemas.microsoft.com/office/powerpoint/2010/main" val="378041628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pic>
        <p:nvPicPr>
          <p:cNvPr id="19459" name="Group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925" y="1560513"/>
            <a:ext cx="3024188"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Group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3676650"/>
            <a:ext cx="30051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3"/>
          <p:cNvGrpSpPr/>
          <p:nvPr/>
        </p:nvGrpSpPr>
        <p:grpSpPr>
          <a:xfrm>
            <a:off x="1540677" y="2760733"/>
            <a:ext cx="2863518" cy="819369"/>
            <a:chOff x="152411" y="1524006"/>
            <a:chExt cx="2895732" cy="977286"/>
          </a:xfrm>
          <a:solidFill>
            <a:schemeClr val="accent6">
              <a:alpha val="26000"/>
            </a:schemeClr>
          </a:solidFill>
          <a:scene3d>
            <a:camera prst="orthographicFront"/>
            <a:lightRig rig="flat" dir="t"/>
          </a:scene3d>
        </p:grpSpPr>
        <p:sp>
          <p:nvSpPr>
            <p:cNvPr id="15" name="Rectangle 14"/>
            <p:cNvSpPr/>
            <p:nvPr/>
          </p:nvSpPr>
          <p:spPr>
            <a:xfrm>
              <a:off x="152411" y="1524006"/>
              <a:ext cx="2895732" cy="977286"/>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6" name="Rectangle 15"/>
            <p:cNvSpPr/>
            <p:nvPr/>
          </p:nvSpPr>
          <p:spPr>
            <a:xfrm>
              <a:off x="152411" y="1524006"/>
              <a:ext cx="2895732" cy="977286"/>
            </a:xfrm>
            <a:prstGeom prst="rect">
              <a:avLst/>
            </a:prstGeom>
            <a:grpFill/>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Jacobian</a:t>
              </a:r>
              <a:r>
                <a:rPr lang="en-US" dirty="0"/>
                <a:t> Matrix (J) </a:t>
              </a:r>
            </a:p>
          </p:txBody>
        </p:sp>
      </p:grpSp>
      <p:grpSp>
        <p:nvGrpSpPr>
          <p:cNvPr id="4" name="Group 16"/>
          <p:cNvGrpSpPr/>
          <p:nvPr/>
        </p:nvGrpSpPr>
        <p:grpSpPr>
          <a:xfrm>
            <a:off x="4864594" y="2760733"/>
            <a:ext cx="2976810" cy="819369"/>
            <a:chOff x="3271592" y="1516769"/>
            <a:chExt cx="2976807" cy="969289"/>
          </a:xfrm>
          <a:solidFill>
            <a:schemeClr val="accent6">
              <a:alpha val="26000"/>
            </a:schemeClr>
          </a:solidFill>
          <a:scene3d>
            <a:camera prst="orthographicFront"/>
            <a:lightRig rig="flat" dir="t"/>
          </a:scene3d>
        </p:grpSpPr>
        <p:sp>
          <p:nvSpPr>
            <p:cNvPr id="18" name="Rectangle 17"/>
            <p:cNvSpPr/>
            <p:nvPr/>
          </p:nvSpPr>
          <p:spPr>
            <a:xfrm>
              <a:off x="3271592" y="1516769"/>
              <a:ext cx="2976807" cy="969289"/>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9" name="Rectangle 18"/>
            <p:cNvSpPr/>
            <p:nvPr/>
          </p:nvSpPr>
          <p:spPr>
            <a:xfrm>
              <a:off x="3271592" y="1516769"/>
              <a:ext cx="2976807" cy="969289"/>
            </a:xfrm>
            <a:prstGeom prst="rect">
              <a:avLst/>
            </a:prstGeom>
            <a:grpFill/>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L2 Error using Error Vectors</a:t>
              </a:r>
            </a:p>
          </p:txBody>
        </p:sp>
      </p:grpSp>
      <p:pic>
        <p:nvPicPr>
          <p:cNvPr id="19463" name="Group 1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3773488"/>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4"/>
          <p:cNvGrpSpPr/>
          <p:nvPr/>
        </p:nvGrpSpPr>
        <p:grpSpPr>
          <a:xfrm>
            <a:off x="1557930" y="4775751"/>
            <a:ext cx="2883069" cy="1044828"/>
            <a:chOff x="3446990" y="2609320"/>
            <a:chExt cx="2801409" cy="1044828"/>
          </a:xfrm>
          <a:solidFill>
            <a:schemeClr val="accent6">
              <a:alpha val="26000"/>
            </a:schemeClr>
          </a:solidFill>
          <a:scene3d>
            <a:camera prst="orthographicFront"/>
            <a:lightRig rig="flat" dir="t"/>
          </a:scene3d>
        </p:grpSpPr>
        <p:sp>
          <p:nvSpPr>
            <p:cNvPr id="26" name="Rectangle 25"/>
            <p:cNvSpPr/>
            <p:nvPr/>
          </p:nvSpPr>
          <p:spPr>
            <a:xfrm>
              <a:off x="3446990" y="2609320"/>
              <a:ext cx="2801409" cy="1044828"/>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7" name="Rectangle 26"/>
            <p:cNvSpPr/>
            <p:nvPr/>
          </p:nvSpPr>
          <p:spPr>
            <a:xfrm>
              <a:off x="3446990" y="2609320"/>
              <a:ext cx="2801409" cy="1044828"/>
            </a:xfrm>
            <a:prstGeom prst="rect">
              <a:avLst/>
            </a:prstGeom>
            <a:grpFill/>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Schur</a:t>
              </a:r>
              <a:r>
                <a:rPr lang="en-US" dirty="0"/>
                <a:t> Complement to form Reduced Camera System </a:t>
              </a:r>
              <a:endParaRPr lang="en-US" b="1" dirty="0"/>
            </a:p>
          </p:txBody>
        </p:sp>
      </p:grpSp>
      <p:pic>
        <p:nvPicPr>
          <p:cNvPr id="19465" name="Group 2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0125" y="4864100"/>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Group 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7488" y="5986463"/>
            <a:ext cx="30051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878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sp>
        <p:nvSpPr>
          <p:cNvPr id="20483" name="Content Placeholder 2"/>
          <p:cNvSpPr>
            <a:spLocks noGrp="1"/>
          </p:cNvSpPr>
          <p:nvPr>
            <p:ph idx="1"/>
          </p:nvPr>
        </p:nvSpPr>
        <p:spPr>
          <a:xfrm>
            <a:off x="228600" y="1600200"/>
            <a:ext cx="8153400" cy="4495800"/>
          </a:xfrm>
        </p:spPr>
        <p:txBody>
          <a:bodyPr/>
          <a:lstStyle/>
          <a:p>
            <a:pPr eaLnBrk="1" hangingPunct="1"/>
            <a:endParaRPr lang="en-US" sz="2000" dirty="0" smtClean="0"/>
          </a:p>
          <a:p>
            <a:pPr eaLnBrk="1" hangingPunct="1"/>
            <a:r>
              <a:rPr lang="en-US" sz="2000" dirty="0" smtClean="0"/>
              <a:t>Computation of the Predicted Projection and Error Vector</a:t>
            </a:r>
          </a:p>
          <a:p>
            <a:pPr eaLnBrk="1" hangingPunct="1"/>
            <a:endParaRPr lang="en-US" sz="2000" dirty="0" smtClean="0"/>
          </a:p>
          <a:p>
            <a:pPr lvl="1" eaLnBrk="1" hangingPunct="1"/>
            <a:r>
              <a:rPr lang="en-US" sz="1800" dirty="0" smtClean="0"/>
              <a:t>For </a:t>
            </a:r>
            <a:r>
              <a:rPr lang="en-US" sz="1800" i="1" dirty="0" smtClean="0"/>
              <a:t>m </a:t>
            </a:r>
            <a:r>
              <a:rPr lang="en-US" sz="1800" dirty="0" smtClean="0"/>
              <a:t>cameras, m blocks are launched, with block </a:t>
            </a:r>
            <a:r>
              <a:rPr lang="en-US" sz="1800" i="1" dirty="0" smtClean="0"/>
              <a:t>j </a:t>
            </a:r>
            <a:r>
              <a:rPr lang="en-US" sz="1800" dirty="0" smtClean="0"/>
              <a:t>computing projections corresponding to camera </a:t>
            </a:r>
            <a:r>
              <a:rPr lang="en-US" sz="1800" i="1" dirty="0" smtClean="0"/>
              <a:t>j.</a:t>
            </a:r>
          </a:p>
          <a:p>
            <a:pPr lvl="1" eaLnBrk="1" hangingPunct="1"/>
            <a:endParaRPr lang="en-US" sz="1800" i="1" dirty="0" smtClean="0"/>
          </a:p>
          <a:p>
            <a:pPr lvl="1" eaLnBrk="1" hangingPunct="1"/>
            <a:r>
              <a:rPr lang="en-US" sz="1800" dirty="0" smtClean="0"/>
              <a:t>The computation is limited by the number of registers available per block and a maximum limit of number of threads per block. </a:t>
            </a:r>
          </a:p>
          <a:p>
            <a:pPr lvl="1" eaLnBrk="1" hangingPunct="1"/>
            <a:endParaRPr lang="en-US" sz="1800" dirty="0" smtClean="0"/>
          </a:p>
          <a:p>
            <a:pPr lvl="1" eaLnBrk="1" hangingPunct="1"/>
            <a:endParaRPr lang="en-US" sz="1700" dirty="0" smtClean="0"/>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648200"/>
            <a:ext cx="50387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541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 of the Thesis</a:t>
            </a:r>
            <a:endParaRPr lang="en-US" dirty="0"/>
          </a:p>
        </p:txBody>
      </p:sp>
      <p:sp>
        <p:nvSpPr>
          <p:cNvPr id="3" name="Content Placeholder 2"/>
          <p:cNvSpPr>
            <a:spLocks noGrp="1"/>
          </p:cNvSpPr>
          <p:nvPr>
            <p:ph idx="1"/>
          </p:nvPr>
        </p:nvSpPr>
        <p:spPr/>
        <p:txBody>
          <a:bodyPr>
            <a:normAutofit fontScale="92500"/>
          </a:bodyPr>
          <a:lstStyle/>
          <a:p>
            <a:r>
              <a:rPr lang="en-US" dirty="0" smtClean="0"/>
              <a:t>We define a visibility probability and joint visibility formulation defined using the points and cameras in the </a:t>
            </a:r>
            <a:r>
              <a:rPr lang="en-US" dirty="0" err="1" smtClean="0"/>
              <a:t>SfM</a:t>
            </a:r>
            <a:r>
              <a:rPr lang="en-US" dirty="0" smtClean="0"/>
              <a:t> dataset. </a:t>
            </a:r>
          </a:p>
          <a:p>
            <a:endParaRPr lang="en-US" dirty="0"/>
          </a:p>
          <a:p>
            <a:r>
              <a:rPr lang="en-US" dirty="0" smtClean="0"/>
              <a:t>We model the image localization problem using joint visibility probability to estimate camera pose using few 3D-2D correspondences</a:t>
            </a:r>
          </a:p>
          <a:p>
            <a:endParaRPr lang="en-US" dirty="0"/>
          </a:p>
          <a:p>
            <a:r>
              <a:rPr lang="en-US" dirty="0" smtClean="0"/>
              <a:t>We introduce the feature triangulation problem and propose an algorithm to estimate the 3D point of a given 2D feature using visibility probability based guided search in the camera space</a:t>
            </a:r>
          </a:p>
          <a:p>
            <a:pPr marL="114300" indent="0">
              <a:buNone/>
            </a:pPr>
            <a:endParaRPr lang="en-US" dirty="0"/>
          </a:p>
          <a:p>
            <a:r>
              <a:rPr lang="en-US" dirty="0" smtClean="0"/>
              <a:t>We develop a practical time implementation of bundle adjustment by exploiting the computing resources of the CPU and the GPU</a:t>
            </a:r>
          </a:p>
          <a:p>
            <a:endParaRPr lang="en-US" dirty="0"/>
          </a:p>
        </p:txBody>
      </p:sp>
      <p:sp>
        <p:nvSpPr>
          <p:cNvPr id="4" name="Rounded Rectangle 3"/>
          <p:cNvSpPr/>
          <p:nvPr/>
        </p:nvSpPr>
        <p:spPr>
          <a:xfrm>
            <a:off x="533400" y="1219200"/>
            <a:ext cx="7467600" cy="1295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33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pic>
        <p:nvPicPr>
          <p:cNvPr id="21507" name="Group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925" y="1560513"/>
            <a:ext cx="3024188"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Group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3676650"/>
            <a:ext cx="30051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3"/>
          <p:cNvGrpSpPr/>
          <p:nvPr/>
        </p:nvGrpSpPr>
        <p:grpSpPr>
          <a:xfrm>
            <a:off x="1540677" y="2760733"/>
            <a:ext cx="2863518" cy="819369"/>
            <a:chOff x="152411" y="1524006"/>
            <a:chExt cx="2895732" cy="977286"/>
          </a:xfrm>
          <a:scene3d>
            <a:camera prst="orthographicFront"/>
            <a:lightRig rig="flat" dir="t"/>
          </a:scene3d>
        </p:grpSpPr>
        <p:sp>
          <p:nvSpPr>
            <p:cNvPr id="15" name="Rectangle 14"/>
            <p:cNvSpPr/>
            <p:nvPr/>
          </p:nvSpPr>
          <p:spPr>
            <a:xfrm>
              <a:off x="152411" y="1524006"/>
              <a:ext cx="2895732" cy="977286"/>
            </a:xfrm>
            <a:prstGeom prst="rect">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6" name="Rectangle 15"/>
            <p:cNvSpPr/>
            <p:nvPr/>
          </p:nvSpPr>
          <p:spPr>
            <a:xfrm>
              <a:off x="152411" y="1524006"/>
              <a:ext cx="2895732" cy="977286"/>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Jacobian</a:t>
              </a:r>
              <a:r>
                <a:rPr lang="en-US" dirty="0"/>
                <a:t> Matrix (J) </a:t>
              </a:r>
            </a:p>
          </p:txBody>
        </p:sp>
      </p:grpSp>
      <p:grpSp>
        <p:nvGrpSpPr>
          <p:cNvPr id="4" name="Group 16"/>
          <p:cNvGrpSpPr/>
          <p:nvPr/>
        </p:nvGrpSpPr>
        <p:grpSpPr>
          <a:xfrm>
            <a:off x="4864594" y="2760733"/>
            <a:ext cx="2976810" cy="819369"/>
            <a:chOff x="3271592" y="1516769"/>
            <a:chExt cx="2976807" cy="969289"/>
          </a:xfrm>
          <a:scene3d>
            <a:camera prst="orthographicFront"/>
            <a:lightRig rig="flat" dir="t"/>
          </a:scene3d>
        </p:grpSpPr>
        <p:sp>
          <p:nvSpPr>
            <p:cNvPr id="18" name="Rectangle 17"/>
            <p:cNvSpPr/>
            <p:nvPr/>
          </p:nvSpPr>
          <p:spPr>
            <a:xfrm>
              <a:off x="3271592" y="1516769"/>
              <a:ext cx="2976807" cy="969289"/>
            </a:xfrm>
            <a:prstGeom prst="rect">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9" name="Rectangle 18"/>
            <p:cNvSpPr/>
            <p:nvPr/>
          </p:nvSpPr>
          <p:spPr>
            <a:xfrm>
              <a:off x="3271592" y="1516769"/>
              <a:ext cx="2976807" cy="969289"/>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L2 Error using Error Vectors</a:t>
              </a:r>
            </a:p>
          </p:txBody>
        </p:sp>
      </p:grpSp>
      <p:pic>
        <p:nvPicPr>
          <p:cNvPr id="21511" name="Group 1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3773488"/>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4"/>
          <p:cNvGrpSpPr/>
          <p:nvPr/>
        </p:nvGrpSpPr>
        <p:grpSpPr>
          <a:xfrm>
            <a:off x="1557930" y="4775751"/>
            <a:ext cx="2883069" cy="1044828"/>
            <a:chOff x="3446990" y="2609320"/>
            <a:chExt cx="2801409" cy="1044828"/>
          </a:xfrm>
          <a:solidFill>
            <a:schemeClr val="accent6">
              <a:alpha val="26000"/>
            </a:schemeClr>
          </a:solidFill>
          <a:scene3d>
            <a:camera prst="orthographicFront"/>
            <a:lightRig rig="flat" dir="t"/>
          </a:scene3d>
        </p:grpSpPr>
        <p:sp>
          <p:nvSpPr>
            <p:cNvPr id="26" name="Rectangle 25"/>
            <p:cNvSpPr/>
            <p:nvPr/>
          </p:nvSpPr>
          <p:spPr>
            <a:xfrm>
              <a:off x="3446990" y="2609320"/>
              <a:ext cx="2801409" cy="1044828"/>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7" name="Rectangle 26"/>
            <p:cNvSpPr/>
            <p:nvPr/>
          </p:nvSpPr>
          <p:spPr>
            <a:xfrm>
              <a:off x="3446990" y="2609320"/>
              <a:ext cx="2801409" cy="1044828"/>
            </a:xfrm>
            <a:prstGeom prst="rect">
              <a:avLst/>
            </a:prstGeom>
            <a:grpFill/>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Schur</a:t>
              </a:r>
              <a:r>
                <a:rPr lang="en-US" dirty="0"/>
                <a:t> Complement to form Reduced Camera System </a:t>
              </a:r>
              <a:endParaRPr lang="en-US" b="1" dirty="0"/>
            </a:p>
          </p:txBody>
        </p:sp>
      </p:grpSp>
      <p:pic>
        <p:nvPicPr>
          <p:cNvPr id="21513" name="Group 2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0125" y="4864100"/>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Group 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7488" y="5986463"/>
            <a:ext cx="30051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803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Sparse Bundle Adjustment on the GPU</a:t>
            </a:r>
            <a:endParaRPr lang="en-US" dirty="0"/>
          </a:p>
        </p:txBody>
      </p:sp>
      <mc:AlternateContent xmlns:mc="http://schemas.openxmlformats.org/markup-compatibility/2006" xmlns:a14="http://schemas.microsoft.com/office/drawing/2010/main">
        <mc:Choice Requires="a14">
          <p:sp>
            <p:nvSpPr>
              <p:cNvPr id="34" name="Content Placeholder 2"/>
              <p:cNvSpPr>
                <a:spLocks noGrp="1"/>
              </p:cNvSpPr>
              <p:nvPr>
                <p:ph sz="quarter" idx="1"/>
              </p:nvPr>
            </p:nvSpPr>
            <p:spPr>
              <a:xfrm>
                <a:off x="152400" y="1600200"/>
                <a:ext cx="8153400" cy="4495800"/>
              </a:xfrm>
            </p:spPr>
            <p:txBody>
              <a:bodyPr>
                <a:normAutofit/>
              </a:bodyPr>
              <a:lstStyle/>
              <a:p>
                <a:endParaRPr lang="en-US" sz="2000" dirty="0" smtClean="0"/>
              </a:p>
              <a:p>
                <a:r>
                  <a:rPr lang="en-US" sz="2000" dirty="0" smtClean="0"/>
                  <a:t>Computation of the </a:t>
                </a:r>
                <a:r>
                  <a:rPr lang="en-US" sz="2000" dirty="0" err="1" smtClean="0"/>
                  <a:t>Jacobian</a:t>
                </a:r>
                <a:r>
                  <a:rPr lang="en-US" sz="2000" dirty="0" smtClean="0"/>
                  <a:t> Matrix and L2 Error</a:t>
                </a:r>
              </a:p>
              <a:p>
                <a:pPr lvl="1"/>
                <a:r>
                  <a:rPr lang="en-US" sz="1700" dirty="0"/>
                  <a:t>The </a:t>
                </a:r>
                <a:r>
                  <a:rPr lang="en-US" sz="1700" dirty="0" err="1"/>
                  <a:t>Jacobian</a:t>
                </a:r>
                <a:r>
                  <a:rPr lang="en-US" sz="1700" dirty="0"/>
                  <a:t> Matrix is calculated as </a:t>
                </a:r>
                <a14:m>
                  <m:oMath xmlns:m="http://schemas.openxmlformats.org/officeDocument/2006/math">
                    <m:f>
                      <m:fPr>
                        <m:ctrlPr>
                          <a:rPr lang="en-US" sz="1700" i="1">
                            <a:latin typeface="Cambria Math"/>
                          </a:rPr>
                        </m:ctrlPr>
                      </m:fPr>
                      <m:num>
                        <m:r>
                          <a:rPr lang="en-US" sz="1700" i="1">
                            <a:latin typeface="Cambria Math"/>
                          </a:rPr>
                          <m:t>𝜕</m:t>
                        </m:r>
                        <m:r>
                          <a:rPr lang="en-US" sz="1700" i="1">
                            <a:latin typeface="Cambria Math"/>
                          </a:rPr>
                          <m:t>𝑋</m:t>
                        </m:r>
                      </m:num>
                      <m:den>
                        <m:r>
                          <a:rPr lang="en-US" sz="1700" i="1">
                            <a:latin typeface="Cambria Math"/>
                          </a:rPr>
                          <m:t>𝜕</m:t>
                        </m:r>
                        <m:r>
                          <a:rPr lang="en-US" sz="1700" i="1">
                            <a:latin typeface="Cambria Math"/>
                          </a:rPr>
                          <m:t>𝑃</m:t>
                        </m:r>
                      </m:den>
                    </m:f>
                  </m:oMath>
                </a14:m>
                <a:r>
                  <a:rPr lang="en-US" sz="1700" dirty="0"/>
                  <a:t>, with a grid structure similar to the computation of initial projections.  </a:t>
                </a:r>
              </a:p>
              <a:p>
                <a:endParaRPr lang="en-US" sz="2000" dirty="0"/>
              </a:p>
              <a:p>
                <a:pPr lvl="1"/>
                <a:endParaRPr lang="en-US" sz="1800" dirty="0"/>
              </a:p>
              <a:p>
                <a:pPr lvl="1"/>
                <a:endParaRPr lang="en-US" sz="1700" dirty="0"/>
              </a:p>
            </p:txBody>
          </p:sp>
        </mc:Choice>
        <mc:Fallback xmlns="">
          <p:sp>
            <p:nvSpPr>
              <p:cNvPr id="34" name="Content Placeholder 2"/>
              <p:cNvSpPr>
                <a:spLocks noGrp="1" noRot="1" noChangeAspect="1" noMove="1" noResize="1" noEditPoints="1" noAdjustHandles="1" noChangeArrowheads="1" noChangeShapeType="1" noTextEdit="1"/>
              </p:cNvSpPr>
              <p:nvPr>
                <p:ph sz="quarter" idx="1"/>
              </p:nvPr>
            </p:nvSpPr>
            <p:spPr>
              <a:xfrm>
                <a:off x="152400" y="1600200"/>
                <a:ext cx="8153400" cy="4495800"/>
              </a:xfrm>
              <a:blipFill rotWithShape="1">
                <a:blip r:embed="rId3"/>
                <a:stretch>
                  <a:fillRect t="-678"/>
                </a:stretch>
              </a:blipFill>
            </p:spPr>
            <p:txBody>
              <a:bodyPr/>
              <a:lstStyle/>
              <a:p>
                <a:r>
                  <a:rPr lang="en-US">
                    <a:noFill/>
                  </a:rPr>
                  <a:t> </a:t>
                </a:r>
              </a:p>
            </p:txBody>
          </p:sp>
        </mc:Fallback>
      </mc:AlternateContent>
      <p:pic>
        <p:nvPicPr>
          <p:cNvPr id="2050" name="Picture 2" descr="C:\Users\Siddharth Choudhary\Desktop\Presentation\Jacobi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3166973"/>
            <a:ext cx="3467100" cy="16954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iddharth Choudhary\Desktop\Presentation\Jac_CC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132717"/>
            <a:ext cx="5743575" cy="1905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4019550" y="4320800"/>
            <a:ext cx="1085850" cy="8227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3954699" y="3582136"/>
            <a:ext cx="1085850" cy="738664"/>
          </a:xfrm>
          <a:prstGeom prst="rect">
            <a:avLst/>
          </a:prstGeom>
          <a:noFill/>
        </p:spPr>
        <p:txBody>
          <a:bodyPr wrap="square" rtlCol="0">
            <a:spAutoFit/>
          </a:bodyPr>
          <a:lstStyle/>
          <a:p>
            <a:r>
              <a:rPr lang="en-US" sz="1400" dirty="0" smtClean="0"/>
              <a:t>Compressed Column</a:t>
            </a:r>
          </a:p>
          <a:p>
            <a:r>
              <a:rPr lang="en-US" sz="1400" dirty="0" smtClean="0"/>
              <a:t> Storage</a:t>
            </a:r>
            <a:endParaRPr lang="en-US" sz="1400" dirty="0"/>
          </a:p>
        </p:txBody>
      </p:sp>
      <p:sp>
        <p:nvSpPr>
          <p:cNvPr id="10" name="Rectangle 9"/>
          <p:cNvSpPr/>
          <p:nvPr/>
        </p:nvSpPr>
        <p:spPr>
          <a:xfrm>
            <a:off x="2438400" y="5132717"/>
            <a:ext cx="1295400" cy="190500"/>
          </a:xfrm>
          <a:prstGeom prst="rect">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733800" y="5143500"/>
            <a:ext cx="1295400" cy="190500"/>
          </a:xfrm>
          <a:prstGeom prst="rect">
            <a:avLst/>
          </a:prstGeom>
          <a:solidFill>
            <a:schemeClr val="accent2">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05400" y="5143500"/>
            <a:ext cx="1295400" cy="190500"/>
          </a:xfrm>
          <a:prstGeom prst="rect">
            <a:avLst/>
          </a:prstGeom>
          <a:solidFill>
            <a:schemeClr val="accent5">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477000" y="5143500"/>
            <a:ext cx="1295400" cy="190500"/>
          </a:xfrm>
          <a:prstGeom prst="rect">
            <a:avLst/>
          </a:prstGeom>
          <a:solidFill>
            <a:schemeClr val="tx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552450" y="5562600"/>
                <a:ext cx="8134350" cy="391646"/>
              </a:xfrm>
              <a:prstGeom prst="rect">
                <a:avLst/>
              </a:prstGeom>
              <a:noFill/>
            </p:spPr>
            <p:txBody>
              <a:bodyPr wrap="square" rtlCol="0">
                <a:spAutoFit/>
              </a:bodyPr>
              <a:lstStyle/>
              <a:p>
                <a:r>
                  <a:rPr lang="en-US" dirty="0" smtClean="0"/>
                  <a:t>Block </a:t>
                </a:r>
                <a:r>
                  <a:rPr lang="en-US" i="1" dirty="0" smtClean="0"/>
                  <a:t>j</a:t>
                </a:r>
                <a:r>
                  <a:rPr lang="en-US" dirty="0" smtClean="0"/>
                  <a:t> computes the </a:t>
                </a:r>
                <a14:m>
                  <m:oMath xmlns:m="http://schemas.openxmlformats.org/officeDocument/2006/math">
                    <m:sSub>
                      <m:sSubPr>
                        <m:ctrlPr>
                          <a:rPr lang="en-US" b="0" i="1" smtClean="0">
                            <a:latin typeface="Cambria Math"/>
                          </a:rPr>
                        </m:ctrlPr>
                      </m:sSubPr>
                      <m:e>
                        <m:r>
                          <a:rPr lang="en-US" b="0" i="1" smtClean="0">
                            <a:latin typeface="Cambria Math"/>
                          </a:rPr>
                          <m:t>𝐴</m:t>
                        </m:r>
                      </m:e>
                      <m:sub>
                        <m:r>
                          <a:rPr lang="en-US" b="0" i="1" smtClean="0">
                            <a:latin typeface="Cambria Math"/>
                          </a:rPr>
                          <m:t>𝑖𝑗</m:t>
                        </m:r>
                      </m:sub>
                    </m:sSub>
                    <m:r>
                      <a:rPr lang="en-US" b="0" i="1" smtClean="0">
                        <a:latin typeface="Cambria Math"/>
                      </a:rPr>
                      <m:t>&amp; </m:t>
                    </m:r>
                    <m:sSub>
                      <m:sSubPr>
                        <m:ctrlPr>
                          <a:rPr lang="en-US" b="0" i="1" smtClean="0">
                            <a:latin typeface="Cambria Math"/>
                          </a:rPr>
                        </m:ctrlPr>
                      </m:sSubPr>
                      <m:e>
                        <m:r>
                          <a:rPr lang="en-US" b="0" i="1" smtClean="0">
                            <a:latin typeface="Cambria Math"/>
                          </a:rPr>
                          <m:t>𝐵</m:t>
                        </m:r>
                      </m:e>
                      <m:sub>
                        <m:r>
                          <a:rPr lang="en-US" b="0" i="1" smtClean="0">
                            <a:latin typeface="Cambria Math"/>
                          </a:rPr>
                          <m:t>𝑖𝑗</m:t>
                        </m:r>
                      </m:sub>
                    </m:sSub>
                  </m:oMath>
                </a14:m>
                <a:r>
                  <a:rPr lang="en-US" dirty="0" smtClean="0"/>
                  <a:t> </a:t>
                </a:r>
                <a:r>
                  <a:rPr lang="en-US" dirty="0" err="1" smtClean="0"/>
                  <a:t>submatrices</a:t>
                </a:r>
                <a:r>
                  <a:rPr lang="en-US" dirty="0" smtClean="0"/>
                  <a:t> corresponding the </a:t>
                </a:r>
                <a:r>
                  <a:rPr lang="en-US" i="1" dirty="0" smtClean="0"/>
                  <a:t>j</a:t>
                </a:r>
                <a:r>
                  <a:rPr lang="en-US" dirty="0" smtClean="0"/>
                  <a:t>th camera </a:t>
                </a:r>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552450" y="5562600"/>
                <a:ext cx="8134350" cy="391646"/>
              </a:xfrm>
              <a:prstGeom prst="rect">
                <a:avLst/>
              </a:prstGeom>
              <a:blipFill rotWithShape="1">
                <a:blip r:embed="rId6"/>
                <a:stretch>
                  <a:fillRect l="-675" t="-6250" b="-18750"/>
                </a:stretch>
              </a:blipFill>
            </p:spPr>
            <p:txBody>
              <a:bodyPr/>
              <a:lstStyle/>
              <a:p>
                <a:r>
                  <a:rPr lang="en-US">
                    <a:noFill/>
                  </a:rPr>
                  <a:t> </a:t>
                </a:r>
              </a:p>
            </p:txBody>
          </p:sp>
        </mc:Fallback>
      </mc:AlternateContent>
      <p:pic>
        <p:nvPicPr>
          <p:cNvPr id="2052" name="Picture 4" descr="C:\Users\Siddharth Choudhary\Desktop\Presentation\bij.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3901700"/>
            <a:ext cx="3267075" cy="4191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Siddharth Choudhary\Desktop\Presentation\aij.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8250" y="3219450"/>
            <a:ext cx="3257550" cy="43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11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2051"/>
                                        </p:tgtEl>
                                        <p:attrNameLst>
                                          <p:attrName>style.visibility</p:attrName>
                                        </p:attrNameLst>
                                      </p:cBhvr>
                                      <p:to>
                                        <p:strVal val="visible"/>
                                      </p:to>
                                    </p:set>
                                    <p:animEffect transition="in" filter="fade">
                                      <p:cBhvr>
                                        <p:cTn id="38" dur="500"/>
                                        <p:tgtEl>
                                          <p:spTgt spid="205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animBg="1"/>
      <p:bldP spid="15" grpId="0" animBg="1"/>
      <p:bldP spid="16" grpId="0" animBg="1"/>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Sparse Bundle Adjustment on the GPU</a:t>
            </a:r>
            <a:endParaRPr lang="en-US" dirty="0"/>
          </a:p>
        </p:txBody>
      </p:sp>
      <mc:AlternateContent xmlns:mc="http://schemas.openxmlformats.org/markup-compatibility/2006" xmlns:a14="http://schemas.microsoft.com/office/drawing/2010/main">
        <mc:Choice Requires="a14">
          <p:sp>
            <p:nvSpPr>
              <p:cNvPr id="34" name="Content Placeholder 2"/>
              <p:cNvSpPr>
                <a:spLocks noGrp="1"/>
              </p:cNvSpPr>
              <p:nvPr>
                <p:ph sz="quarter" idx="1"/>
              </p:nvPr>
            </p:nvSpPr>
            <p:spPr>
              <a:xfrm>
                <a:off x="228600" y="1600200"/>
                <a:ext cx="8153400" cy="4495800"/>
              </a:xfrm>
            </p:spPr>
            <p:txBody>
              <a:bodyPr>
                <a:normAutofit/>
              </a:bodyPr>
              <a:lstStyle/>
              <a:p>
                <a:endParaRPr lang="en-US" sz="2000" dirty="0" smtClean="0"/>
              </a:p>
              <a:p>
                <a:r>
                  <a:rPr lang="en-US" sz="2000" dirty="0" smtClean="0"/>
                  <a:t>Computation of the </a:t>
                </a:r>
                <a:r>
                  <a:rPr lang="en-US" sz="2000" dirty="0" err="1" smtClean="0"/>
                  <a:t>Jacobian</a:t>
                </a:r>
                <a:r>
                  <a:rPr lang="en-US" sz="2000" dirty="0" smtClean="0"/>
                  <a:t> Matrix and L2 Error</a:t>
                </a:r>
              </a:p>
              <a:p>
                <a:pPr lvl="1"/>
                <a:r>
                  <a:rPr lang="en-US" sz="1700" dirty="0" smtClean="0"/>
                  <a:t>The </a:t>
                </a:r>
                <a:r>
                  <a:rPr lang="en-US" sz="1700" dirty="0" err="1"/>
                  <a:t>Jacobian</a:t>
                </a:r>
                <a:r>
                  <a:rPr lang="en-US" sz="1700" dirty="0"/>
                  <a:t> Matrix is calculated as </a:t>
                </a:r>
                <a14:m>
                  <m:oMath xmlns:m="http://schemas.openxmlformats.org/officeDocument/2006/math">
                    <m:f>
                      <m:fPr>
                        <m:ctrlPr>
                          <a:rPr lang="en-US" sz="1700" i="1">
                            <a:latin typeface="Cambria Math"/>
                          </a:rPr>
                        </m:ctrlPr>
                      </m:fPr>
                      <m:num>
                        <m:r>
                          <a:rPr lang="en-US" sz="1700" i="1">
                            <a:latin typeface="Cambria Math"/>
                          </a:rPr>
                          <m:t>𝜕</m:t>
                        </m:r>
                        <m:r>
                          <a:rPr lang="en-US" sz="1700" i="1">
                            <a:latin typeface="Cambria Math"/>
                          </a:rPr>
                          <m:t>𝑋</m:t>
                        </m:r>
                      </m:num>
                      <m:den>
                        <m:r>
                          <a:rPr lang="en-US" sz="1700" i="1">
                            <a:latin typeface="Cambria Math"/>
                          </a:rPr>
                          <m:t>𝜕</m:t>
                        </m:r>
                        <m:r>
                          <a:rPr lang="en-US" sz="1700" i="1">
                            <a:latin typeface="Cambria Math"/>
                          </a:rPr>
                          <m:t>𝑃</m:t>
                        </m:r>
                      </m:den>
                    </m:f>
                  </m:oMath>
                </a14:m>
                <a:r>
                  <a:rPr lang="en-US" sz="1700" dirty="0"/>
                  <a:t>, with a grid structure similar to the computation of initial projections</a:t>
                </a:r>
                <a:r>
                  <a:rPr lang="en-US" sz="1700" dirty="0" smtClean="0"/>
                  <a:t>.</a:t>
                </a:r>
              </a:p>
              <a:p>
                <a:pPr lvl="1"/>
                <a:endParaRPr lang="en-US" sz="1700" dirty="0"/>
              </a:p>
              <a:p>
                <a:pPr lvl="1"/>
                <a:r>
                  <a:rPr lang="en-US" sz="1700" dirty="0" smtClean="0"/>
                  <a:t>While the GPU is computing </a:t>
                </a:r>
                <a:r>
                  <a:rPr lang="en-US" sz="1700" dirty="0" err="1" smtClean="0"/>
                  <a:t>Jacobian</a:t>
                </a:r>
                <a:r>
                  <a:rPr lang="en-US" sz="1700" dirty="0" smtClean="0"/>
                  <a:t> Matrix, CPU computes the L2 Error using the Error vector  </a:t>
                </a:r>
                <a:endParaRPr lang="en-US" sz="1700" dirty="0"/>
              </a:p>
              <a:p>
                <a:endParaRPr lang="en-US" sz="2000" dirty="0"/>
              </a:p>
              <a:p>
                <a:pPr lvl="1"/>
                <a:endParaRPr lang="en-US" sz="1800" dirty="0"/>
              </a:p>
              <a:p>
                <a:pPr lvl="1"/>
                <a:endParaRPr lang="en-US" sz="1700" dirty="0"/>
              </a:p>
            </p:txBody>
          </p:sp>
        </mc:Choice>
        <mc:Fallback xmlns="">
          <p:sp>
            <p:nvSpPr>
              <p:cNvPr id="34" name="Content Placeholder 2"/>
              <p:cNvSpPr>
                <a:spLocks noGrp="1" noRot="1" noChangeAspect="1" noMove="1" noResize="1" noEditPoints="1" noAdjustHandles="1" noChangeArrowheads="1" noChangeShapeType="1" noTextEdit="1"/>
              </p:cNvSpPr>
              <p:nvPr>
                <p:ph sz="quarter" idx="1"/>
              </p:nvPr>
            </p:nvSpPr>
            <p:spPr>
              <a:xfrm>
                <a:off x="228600" y="1600200"/>
                <a:ext cx="8153400" cy="4495800"/>
              </a:xfrm>
              <a:blipFill rotWithShape="1">
                <a:blip r:embed="rId3"/>
                <a:stretch>
                  <a:fillRect t="-678"/>
                </a:stretch>
              </a:blipFill>
            </p:spPr>
            <p:txBody>
              <a:bodyPr/>
              <a:lstStyle/>
              <a:p>
                <a:r>
                  <a:rPr lang="en-US">
                    <a:noFill/>
                  </a:rPr>
                  <a:t> </a:t>
                </a:r>
              </a:p>
            </p:txBody>
          </p:sp>
        </mc:Fallback>
      </mc:AlternateContent>
    </p:spTree>
    <p:extLst>
      <p:ext uri="{BB962C8B-B14F-4D97-AF65-F5344CB8AC3E}">
        <p14:creationId xmlns:p14="http://schemas.microsoft.com/office/powerpoint/2010/main" val="1291879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pic>
        <p:nvPicPr>
          <p:cNvPr id="24579" name="Group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925" y="1560513"/>
            <a:ext cx="3024188"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Group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3676650"/>
            <a:ext cx="30051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3"/>
          <p:cNvGrpSpPr/>
          <p:nvPr/>
        </p:nvGrpSpPr>
        <p:grpSpPr>
          <a:xfrm>
            <a:off x="1540677" y="2760733"/>
            <a:ext cx="2863518" cy="819369"/>
            <a:chOff x="152411" y="1524006"/>
            <a:chExt cx="2895732" cy="977286"/>
          </a:xfrm>
          <a:solidFill>
            <a:schemeClr val="accent6">
              <a:alpha val="27000"/>
            </a:schemeClr>
          </a:solidFill>
          <a:scene3d>
            <a:camera prst="orthographicFront"/>
            <a:lightRig rig="flat" dir="t"/>
          </a:scene3d>
        </p:grpSpPr>
        <p:sp>
          <p:nvSpPr>
            <p:cNvPr id="15" name="Rectangle 14"/>
            <p:cNvSpPr/>
            <p:nvPr/>
          </p:nvSpPr>
          <p:spPr>
            <a:xfrm>
              <a:off x="152411" y="1524006"/>
              <a:ext cx="2895732" cy="977286"/>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6" name="Rectangle 15"/>
            <p:cNvSpPr/>
            <p:nvPr/>
          </p:nvSpPr>
          <p:spPr>
            <a:xfrm>
              <a:off x="152411" y="1524006"/>
              <a:ext cx="2895732" cy="977286"/>
            </a:xfrm>
            <a:prstGeom prst="rect">
              <a:avLst/>
            </a:prstGeom>
            <a:grpFill/>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Jacobian</a:t>
              </a:r>
              <a:r>
                <a:rPr lang="en-US" dirty="0"/>
                <a:t> Matrix (J) </a:t>
              </a:r>
            </a:p>
          </p:txBody>
        </p:sp>
      </p:grpSp>
      <p:grpSp>
        <p:nvGrpSpPr>
          <p:cNvPr id="4" name="Group 16"/>
          <p:cNvGrpSpPr/>
          <p:nvPr/>
        </p:nvGrpSpPr>
        <p:grpSpPr>
          <a:xfrm>
            <a:off x="4864594" y="2760733"/>
            <a:ext cx="2976810" cy="819369"/>
            <a:chOff x="3271592" y="1516769"/>
            <a:chExt cx="2976807" cy="969289"/>
          </a:xfrm>
          <a:solidFill>
            <a:schemeClr val="accent6">
              <a:alpha val="27000"/>
            </a:schemeClr>
          </a:solidFill>
          <a:scene3d>
            <a:camera prst="orthographicFront"/>
            <a:lightRig rig="flat" dir="t"/>
          </a:scene3d>
        </p:grpSpPr>
        <p:sp>
          <p:nvSpPr>
            <p:cNvPr id="18" name="Rectangle 17"/>
            <p:cNvSpPr/>
            <p:nvPr/>
          </p:nvSpPr>
          <p:spPr>
            <a:xfrm>
              <a:off x="3271592" y="1516769"/>
              <a:ext cx="2976807" cy="969289"/>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9" name="Rectangle 18"/>
            <p:cNvSpPr/>
            <p:nvPr/>
          </p:nvSpPr>
          <p:spPr>
            <a:xfrm>
              <a:off x="3271592" y="1516769"/>
              <a:ext cx="2976807" cy="969289"/>
            </a:xfrm>
            <a:prstGeom prst="rect">
              <a:avLst/>
            </a:prstGeom>
            <a:grpFill/>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L2 Error using Error Vectors</a:t>
              </a:r>
            </a:p>
          </p:txBody>
        </p:sp>
      </p:grpSp>
      <p:pic>
        <p:nvPicPr>
          <p:cNvPr id="24583" name="Group 1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3773488"/>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4"/>
          <p:cNvGrpSpPr/>
          <p:nvPr/>
        </p:nvGrpSpPr>
        <p:grpSpPr>
          <a:xfrm>
            <a:off x="1557930" y="4775751"/>
            <a:ext cx="2883069" cy="1044828"/>
            <a:chOff x="3446990" y="2609320"/>
            <a:chExt cx="2801409" cy="1044828"/>
          </a:xfrm>
          <a:solidFill>
            <a:schemeClr val="accent6">
              <a:alpha val="27000"/>
            </a:schemeClr>
          </a:solidFill>
          <a:scene3d>
            <a:camera prst="orthographicFront"/>
            <a:lightRig rig="flat" dir="t"/>
          </a:scene3d>
        </p:grpSpPr>
        <p:sp>
          <p:nvSpPr>
            <p:cNvPr id="26" name="Rectangle 25"/>
            <p:cNvSpPr/>
            <p:nvPr/>
          </p:nvSpPr>
          <p:spPr>
            <a:xfrm>
              <a:off x="3446990" y="2609320"/>
              <a:ext cx="2801409" cy="1044828"/>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7" name="Rectangle 26"/>
            <p:cNvSpPr/>
            <p:nvPr/>
          </p:nvSpPr>
          <p:spPr>
            <a:xfrm>
              <a:off x="3446990" y="2609320"/>
              <a:ext cx="2801409" cy="1044828"/>
            </a:xfrm>
            <a:prstGeom prst="rect">
              <a:avLst/>
            </a:prstGeom>
            <a:grpFill/>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Schur</a:t>
              </a:r>
              <a:r>
                <a:rPr lang="en-US" dirty="0"/>
                <a:t> Complement to form Reduced Camera System </a:t>
              </a:r>
              <a:endParaRPr lang="en-US" b="1" dirty="0"/>
            </a:p>
          </p:txBody>
        </p:sp>
      </p:grpSp>
      <p:pic>
        <p:nvPicPr>
          <p:cNvPr id="24585" name="Group 2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0125" y="4864100"/>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Group 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7488" y="5986463"/>
            <a:ext cx="30051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59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sp>
        <p:nvSpPr>
          <p:cNvPr id="34" name="Content Placeholder 2"/>
          <p:cNvSpPr>
            <a:spLocks noGrp="1" noRot="1" noChangeAspect="1" noMove="1" noResize="1" noEditPoints="1" noAdjustHandles="1" noChangeArrowheads="1" noChangeShapeType="1" noTextEdit="1"/>
          </p:cNvSpPr>
          <p:nvPr>
            <p:ph idx="1"/>
          </p:nvPr>
        </p:nvSpPr>
        <p:spPr>
          <a:blipFill rotWithShape="1">
            <a:blip r:embed="rId3" cstate="print"/>
            <a:stretch>
              <a:fillRect r="-1122"/>
            </a:stretch>
          </a:blipFill>
          <a:ln>
            <a:miter lim="800000"/>
            <a:headEnd/>
            <a:tailEnd/>
          </a:ln>
          <a:extLst/>
        </p:spPr>
        <p:txBody>
          <a:bodyPr/>
          <a:lstStyle/>
          <a:p>
            <a:pPr eaLnBrk="1" hangingPunct="1">
              <a:buFont typeface="Wingdings" pitchFamily="2" charset="2"/>
              <a:buNone/>
              <a:defRPr/>
            </a:pPr>
            <a:r>
              <a:rPr lang="en-US" dirty="0">
                <a:noFill/>
              </a:rPr>
              <a:t> </a:t>
            </a:r>
          </a:p>
        </p:txBody>
      </p:sp>
      <p:sp>
        <p:nvSpPr>
          <p:cNvPr id="25604" name="TextBox 10"/>
          <p:cNvSpPr txBox="1">
            <a:spLocks noChangeArrowheads="1"/>
          </p:cNvSpPr>
          <p:nvPr/>
        </p:nvSpPr>
        <p:spPr bwMode="auto">
          <a:xfrm>
            <a:off x="3379788" y="5429250"/>
            <a:ext cx="5715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w Cen MT" pitchFamily="34" charset="0"/>
                <a:cs typeface="Arial" charset="0"/>
              </a:defRPr>
            </a:lvl1pPr>
            <a:lvl2pPr marL="742950" indent="-285750" eaLnBrk="0" hangingPunct="0">
              <a:defRPr>
                <a:solidFill>
                  <a:schemeClr val="tx1"/>
                </a:solidFill>
                <a:latin typeface="Tw Cen MT" pitchFamily="34" charset="0"/>
                <a:cs typeface="Arial" charset="0"/>
              </a:defRPr>
            </a:lvl2pPr>
            <a:lvl3pPr marL="1143000" indent="-228600" eaLnBrk="0" hangingPunct="0">
              <a:defRPr>
                <a:solidFill>
                  <a:schemeClr val="tx1"/>
                </a:solidFill>
                <a:latin typeface="Tw Cen MT" pitchFamily="34" charset="0"/>
                <a:cs typeface="Arial" charset="0"/>
              </a:defRPr>
            </a:lvl3pPr>
            <a:lvl4pPr marL="1600200" indent="-228600" eaLnBrk="0" hangingPunct="0">
              <a:defRPr>
                <a:solidFill>
                  <a:schemeClr val="tx1"/>
                </a:solidFill>
                <a:latin typeface="Tw Cen MT" pitchFamily="34" charset="0"/>
                <a:cs typeface="Arial" charset="0"/>
              </a:defRPr>
            </a:lvl4pPr>
            <a:lvl5pPr marL="2057400" indent="-228600" eaLnBrk="0" hangingPunct="0">
              <a:defRPr>
                <a:solidFill>
                  <a:schemeClr val="tx1"/>
                </a:solidFill>
                <a:latin typeface="Tw Cen MT" pitchFamily="34" charset="0"/>
                <a:cs typeface="Arial" charset="0"/>
              </a:defRPr>
            </a:lvl5pPr>
            <a:lvl6pPr marL="2514600" indent="-228600" eaLnBrk="0" fontAlgn="base" hangingPunct="0">
              <a:spcBef>
                <a:spcPct val="0"/>
              </a:spcBef>
              <a:spcAft>
                <a:spcPct val="0"/>
              </a:spcAft>
              <a:defRPr>
                <a:solidFill>
                  <a:schemeClr val="tx1"/>
                </a:solidFill>
                <a:latin typeface="Tw Cen MT" pitchFamily="34" charset="0"/>
                <a:cs typeface="Arial" charset="0"/>
              </a:defRPr>
            </a:lvl6pPr>
            <a:lvl7pPr marL="2971800" indent="-228600" eaLnBrk="0" fontAlgn="base" hangingPunct="0">
              <a:spcBef>
                <a:spcPct val="0"/>
              </a:spcBef>
              <a:spcAft>
                <a:spcPct val="0"/>
              </a:spcAft>
              <a:defRPr>
                <a:solidFill>
                  <a:schemeClr val="tx1"/>
                </a:solidFill>
                <a:latin typeface="Tw Cen MT" pitchFamily="34" charset="0"/>
                <a:cs typeface="Arial" charset="0"/>
              </a:defRPr>
            </a:lvl7pPr>
            <a:lvl8pPr marL="3429000" indent="-228600" eaLnBrk="0" fontAlgn="base" hangingPunct="0">
              <a:spcBef>
                <a:spcPct val="0"/>
              </a:spcBef>
              <a:spcAft>
                <a:spcPct val="0"/>
              </a:spcAft>
              <a:defRPr>
                <a:solidFill>
                  <a:schemeClr val="tx1"/>
                </a:solidFill>
                <a:latin typeface="Tw Cen MT" pitchFamily="34" charset="0"/>
                <a:cs typeface="Arial" charset="0"/>
              </a:defRPr>
            </a:lvl8pPr>
            <a:lvl9pPr marL="3886200" indent="-228600" eaLnBrk="0" fontAlgn="base" hangingPunct="0">
              <a:spcBef>
                <a:spcPct val="0"/>
              </a:spcBef>
              <a:spcAft>
                <a:spcPct val="0"/>
              </a:spcAft>
              <a:defRPr>
                <a:solidFill>
                  <a:schemeClr val="tx1"/>
                </a:solidFill>
                <a:latin typeface="Tw Cen MT" pitchFamily="34" charset="0"/>
                <a:cs typeface="Arial" charset="0"/>
              </a:defRPr>
            </a:lvl9pPr>
          </a:lstStyle>
          <a:p>
            <a:pPr eaLnBrk="1" hangingPunct="1"/>
            <a:endParaRPr lang="el-GR" sz="4400"/>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287838"/>
            <a:ext cx="2895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938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sp>
        <p:nvSpPr>
          <p:cNvPr id="26631" name="Content Placeholder 9"/>
          <p:cNvSpPr>
            <a:spLocks noGrp="1"/>
          </p:cNvSpPr>
          <p:nvPr>
            <p:ph idx="1"/>
          </p:nvPr>
        </p:nvSpPr>
        <p:spPr>
          <a:xfrm>
            <a:off x="152400" y="1676400"/>
            <a:ext cx="8153400" cy="4495800"/>
          </a:xfrm>
        </p:spPr>
        <p:txBody>
          <a:bodyPr/>
          <a:lstStyle/>
          <a:p>
            <a:pPr lvl="1"/>
            <a:endParaRPr lang="en-US" sz="1800" dirty="0" smtClean="0"/>
          </a:p>
          <a:p>
            <a:pPr lvl="1"/>
            <a:r>
              <a:rPr lang="en-US" sz="1800" dirty="0" smtClean="0"/>
              <a:t>Computation of U</a:t>
            </a:r>
          </a:p>
          <a:p>
            <a:pPr lvl="2"/>
            <a:r>
              <a:rPr lang="en-US" sz="1800" dirty="0" smtClean="0"/>
              <a:t>The grid structure consists of m blocks with each block processing one </a:t>
            </a:r>
            <a:r>
              <a:rPr lang="en-US" sz="1800" dirty="0" err="1" smtClean="0"/>
              <a:t>Uj</a:t>
            </a:r>
            <a:r>
              <a:rPr lang="en-US" sz="1800" dirty="0" smtClean="0"/>
              <a:t> where j is the block id</a:t>
            </a:r>
          </a:p>
          <a:p>
            <a:pPr lvl="2"/>
            <a:r>
              <a:rPr lang="en-US" sz="1800" dirty="0" smtClean="0"/>
              <a:t>Summation is done using segmented scan</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287838"/>
            <a:ext cx="2895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638800" y="4343400"/>
            <a:ext cx="1295400" cy="1219200"/>
          </a:xfrm>
          <a:prstGeom prst="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6096000" y="4572000"/>
            <a:ext cx="387350" cy="76993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en-US" sz="4400" dirty="0"/>
              <a:t>U</a:t>
            </a:r>
          </a:p>
        </p:txBody>
      </p:sp>
      <p:sp>
        <p:nvSpPr>
          <p:cNvPr id="26630" name="TextBox 10"/>
          <p:cNvSpPr txBox="1">
            <a:spLocks noChangeArrowheads="1"/>
          </p:cNvSpPr>
          <p:nvPr/>
        </p:nvSpPr>
        <p:spPr bwMode="auto">
          <a:xfrm>
            <a:off x="3379788" y="5429250"/>
            <a:ext cx="5715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w Cen MT" pitchFamily="34" charset="0"/>
                <a:cs typeface="Arial" charset="0"/>
              </a:defRPr>
            </a:lvl1pPr>
            <a:lvl2pPr marL="742950" indent="-285750" eaLnBrk="0" hangingPunct="0">
              <a:defRPr>
                <a:solidFill>
                  <a:schemeClr val="tx1"/>
                </a:solidFill>
                <a:latin typeface="Tw Cen MT" pitchFamily="34" charset="0"/>
                <a:cs typeface="Arial" charset="0"/>
              </a:defRPr>
            </a:lvl2pPr>
            <a:lvl3pPr marL="1143000" indent="-228600" eaLnBrk="0" hangingPunct="0">
              <a:defRPr>
                <a:solidFill>
                  <a:schemeClr val="tx1"/>
                </a:solidFill>
                <a:latin typeface="Tw Cen MT" pitchFamily="34" charset="0"/>
                <a:cs typeface="Arial" charset="0"/>
              </a:defRPr>
            </a:lvl3pPr>
            <a:lvl4pPr marL="1600200" indent="-228600" eaLnBrk="0" hangingPunct="0">
              <a:defRPr>
                <a:solidFill>
                  <a:schemeClr val="tx1"/>
                </a:solidFill>
                <a:latin typeface="Tw Cen MT" pitchFamily="34" charset="0"/>
                <a:cs typeface="Arial" charset="0"/>
              </a:defRPr>
            </a:lvl4pPr>
            <a:lvl5pPr marL="2057400" indent="-228600" eaLnBrk="0" hangingPunct="0">
              <a:defRPr>
                <a:solidFill>
                  <a:schemeClr val="tx1"/>
                </a:solidFill>
                <a:latin typeface="Tw Cen MT" pitchFamily="34" charset="0"/>
                <a:cs typeface="Arial" charset="0"/>
              </a:defRPr>
            </a:lvl5pPr>
            <a:lvl6pPr marL="2514600" indent="-228600" eaLnBrk="0" fontAlgn="base" hangingPunct="0">
              <a:spcBef>
                <a:spcPct val="0"/>
              </a:spcBef>
              <a:spcAft>
                <a:spcPct val="0"/>
              </a:spcAft>
              <a:defRPr>
                <a:solidFill>
                  <a:schemeClr val="tx1"/>
                </a:solidFill>
                <a:latin typeface="Tw Cen MT" pitchFamily="34" charset="0"/>
                <a:cs typeface="Arial" charset="0"/>
              </a:defRPr>
            </a:lvl6pPr>
            <a:lvl7pPr marL="2971800" indent="-228600" eaLnBrk="0" fontAlgn="base" hangingPunct="0">
              <a:spcBef>
                <a:spcPct val="0"/>
              </a:spcBef>
              <a:spcAft>
                <a:spcPct val="0"/>
              </a:spcAft>
              <a:defRPr>
                <a:solidFill>
                  <a:schemeClr val="tx1"/>
                </a:solidFill>
                <a:latin typeface="Tw Cen MT" pitchFamily="34" charset="0"/>
                <a:cs typeface="Arial" charset="0"/>
              </a:defRPr>
            </a:lvl7pPr>
            <a:lvl8pPr marL="3429000" indent="-228600" eaLnBrk="0" fontAlgn="base" hangingPunct="0">
              <a:spcBef>
                <a:spcPct val="0"/>
              </a:spcBef>
              <a:spcAft>
                <a:spcPct val="0"/>
              </a:spcAft>
              <a:defRPr>
                <a:solidFill>
                  <a:schemeClr val="tx1"/>
                </a:solidFill>
                <a:latin typeface="Tw Cen MT" pitchFamily="34" charset="0"/>
                <a:cs typeface="Arial" charset="0"/>
              </a:defRPr>
            </a:lvl8pPr>
            <a:lvl9pPr marL="3886200" indent="-228600" eaLnBrk="0" fontAlgn="base" hangingPunct="0">
              <a:spcBef>
                <a:spcPct val="0"/>
              </a:spcBef>
              <a:spcAft>
                <a:spcPct val="0"/>
              </a:spcAft>
              <a:defRPr>
                <a:solidFill>
                  <a:schemeClr val="tx1"/>
                </a:solidFill>
                <a:latin typeface="Tw Cen MT" pitchFamily="34" charset="0"/>
                <a:cs typeface="Arial" charset="0"/>
              </a:defRPr>
            </a:lvl9pPr>
          </a:lstStyle>
          <a:p>
            <a:pPr eaLnBrk="1" hangingPunct="1"/>
            <a:endParaRPr lang="el-GR" sz="4400"/>
          </a:p>
        </p:txBody>
      </p:sp>
      <p:pic>
        <p:nvPicPr>
          <p:cNvPr id="11" name="Picture 4" descr="C:\Users\Siddharth Choudhary\Desktop\Presentation\Uj.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038600"/>
            <a:ext cx="150495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419600"/>
            <a:ext cx="42005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2"/>
          <p:cNvSpPr/>
          <p:nvPr/>
        </p:nvSpPr>
        <p:spPr>
          <a:xfrm>
            <a:off x="1330325" y="4241800"/>
            <a:ext cx="4535488" cy="2646363"/>
          </a:xfrm>
          <a:custGeom>
            <a:avLst/>
            <a:gdLst>
              <a:gd name="connsiteX0" fmla="*/ 0 w 4535347"/>
              <a:gd name="connsiteY0" fmla="*/ 1892461 h 2646745"/>
              <a:gd name="connsiteX1" fmla="*/ 3090440 w 4535347"/>
              <a:gd name="connsiteY1" fmla="*/ 2390173 h 2646745"/>
              <a:gd name="connsiteX2" fmla="*/ 4317357 w 4535347"/>
              <a:gd name="connsiteY2" fmla="*/ 353028 h 2646745"/>
              <a:gd name="connsiteX3" fmla="*/ 4398379 w 4535347"/>
              <a:gd name="connsiteY3" fmla="*/ 272006 h 2646745"/>
            </a:gdLst>
            <a:ahLst/>
            <a:cxnLst>
              <a:cxn ang="0">
                <a:pos x="connsiteX0" y="connsiteY0"/>
              </a:cxn>
              <a:cxn ang="0">
                <a:pos x="connsiteX1" y="connsiteY1"/>
              </a:cxn>
              <a:cxn ang="0">
                <a:pos x="connsiteX2" y="connsiteY2"/>
              </a:cxn>
              <a:cxn ang="0">
                <a:pos x="connsiteX3" y="connsiteY3"/>
              </a:cxn>
            </a:cxnLst>
            <a:rect l="l" t="t" r="r" b="b"/>
            <a:pathLst>
              <a:path w="4535347" h="2646745">
                <a:moveTo>
                  <a:pt x="0" y="1892461"/>
                </a:moveTo>
                <a:cubicBezTo>
                  <a:pt x="1185440" y="2269603"/>
                  <a:pt x="2370881" y="2646745"/>
                  <a:pt x="3090440" y="2390173"/>
                </a:cubicBezTo>
                <a:cubicBezTo>
                  <a:pt x="3810000" y="2133601"/>
                  <a:pt x="4099367" y="706056"/>
                  <a:pt x="4317357" y="353028"/>
                </a:cubicBezTo>
                <a:cubicBezTo>
                  <a:pt x="4535347" y="0"/>
                  <a:pt x="4466863" y="136003"/>
                  <a:pt x="4398379" y="272006"/>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5" name="Freeform 14"/>
          <p:cNvSpPr/>
          <p:nvPr/>
        </p:nvSpPr>
        <p:spPr>
          <a:xfrm>
            <a:off x="2349500" y="4895850"/>
            <a:ext cx="3587750" cy="1795463"/>
          </a:xfrm>
          <a:custGeom>
            <a:avLst/>
            <a:gdLst>
              <a:gd name="connsiteX0" fmla="*/ 0 w 3588152"/>
              <a:gd name="connsiteY0" fmla="*/ 1192193 h 1796005"/>
              <a:gd name="connsiteX1" fmla="*/ 1747777 w 3588152"/>
              <a:gd name="connsiteY1" fmla="*/ 1597306 h 1796005"/>
              <a:gd name="connsiteX2" fmla="*/ 3588152 w 3588152"/>
              <a:gd name="connsiteY2" fmla="*/ 0 h 1796005"/>
            </a:gdLst>
            <a:ahLst/>
            <a:cxnLst>
              <a:cxn ang="0">
                <a:pos x="connsiteX0" y="connsiteY0"/>
              </a:cxn>
              <a:cxn ang="0">
                <a:pos x="connsiteX1" y="connsiteY1"/>
              </a:cxn>
              <a:cxn ang="0">
                <a:pos x="connsiteX2" y="connsiteY2"/>
              </a:cxn>
            </a:cxnLst>
            <a:rect l="l" t="t" r="r" b="b"/>
            <a:pathLst>
              <a:path w="3588152" h="1796005">
                <a:moveTo>
                  <a:pt x="0" y="1192193"/>
                </a:moveTo>
                <a:cubicBezTo>
                  <a:pt x="574876" y="1494099"/>
                  <a:pt x="1149752" y="1796005"/>
                  <a:pt x="1747777" y="1597306"/>
                </a:cubicBezTo>
                <a:cubicBezTo>
                  <a:pt x="2345802" y="1398607"/>
                  <a:pt x="2966977" y="699303"/>
                  <a:pt x="3588152"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6" name="Freeform 15"/>
          <p:cNvSpPr/>
          <p:nvPr/>
        </p:nvSpPr>
        <p:spPr>
          <a:xfrm>
            <a:off x="3194050" y="5173663"/>
            <a:ext cx="3206750" cy="1314450"/>
          </a:xfrm>
          <a:custGeom>
            <a:avLst/>
            <a:gdLst>
              <a:gd name="connsiteX0" fmla="*/ 0 w 3206187"/>
              <a:gd name="connsiteY0" fmla="*/ 937549 h 1313726"/>
              <a:gd name="connsiteX1" fmla="*/ 2037144 w 3206187"/>
              <a:gd name="connsiteY1" fmla="*/ 1157468 h 1313726"/>
              <a:gd name="connsiteX2" fmla="*/ 3206187 w 3206187"/>
              <a:gd name="connsiteY2" fmla="*/ 0 h 1313726"/>
            </a:gdLst>
            <a:ahLst/>
            <a:cxnLst>
              <a:cxn ang="0">
                <a:pos x="connsiteX0" y="connsiteY0"/>
              </a:cxn>
              <a:cxn ang="0">
                <a:pos x="connsiteX1" y="connsiteY1"/>
              </a:cxn>
              <a:cxn ang="0">
                <a:pos x="connsiteX2" y="connsiteY2"/>
              </a:cxn>
            </a:cxnLst>
            <a:rect l="l" t="t" r="r" b="b"/>
            <a:pathLst>
              <a:path w="3206187" h="1313726">
                <a:moveTo>
                  <a:pt x="0" y="937549"/>
                </a:moveTo>
                <a:cubicBezTo>
                  <a:pt x="751390" y="1125637"/>
                  <a:pt x="1502780" y="1313726"/>
                  <a:pt x="2037144" y="1157468"/>
                </a:cubicBezTo>
                <a:cubicBezTo>
                  <a:pt x="2571509" y="1001210"/>
                  <a:pt x="2888848" y="500605"/>
                  <a:pt x="3206187"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1511495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633"/>
                                        </p:tgtEl>
                                        <p:attrNameLst>
                                          <p:attrName>style.visibility</p:attrName>
                                        </p:attrNameLst>
                                      </p:cBhvr>
                                      <p:to>
                                        <p:strVal val="visible"/>
                                      </p:to>
                                    </p:set>
                                    <p:animEffect transition="in" filter="fade">
                                      <p:cBhvr>
                                        <p:cTn id="12" dur="1000"/>
                                        <p:tgtEl>
                                          <p:spTgt spid="266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sp>
        <p:nvSpPr>
          <p:cNvPr id="27655" name="Content Placeholder 9"/>
          <p:cNvSpPr>
            <a:spLocks noGrp="1"/>
          </p:cNvSpPr>
          <p:nvPr>
            <p:ph idx="1"/>
          </p:nvPr>
        </p:nvSpPr>
        <p:spPr>
          <a:xfrm>
            <a:off x="228600" y="1676400"/>
            <a:ext cx="8153400" cy="4495800"/>
          </a:xfrm>
        </p:spPr>
        <p:txBody>
          <a:bodyPr/>
          <a:lstStyle/>
          <a:p>
            <a:pPr lvl="1"/>
            <a:endParaRPr lang="en-US" sz="1800" dirty="0" smtClean="0"/>
          </a:p>
          <a:p>
            <a:pPr lvl="1"/>
            <a:r>
              <a:rPr lang="en-US" sz="1800" dirty="0" smtClean="0"/>
              <a:t>Computation of V</a:t>
            </a:r>
          </a:p>
          <a:p>
            <a:pPr lvl="2"/>
            <a:r>
              <a:rPr lang="en-US" sz="1800" dirty="0" smtClean="0"/>
              <a:t>Computation of V is done in a way similar to U, with each block computing Vi for the </a:t>
            </a:r>
            <a:r>
              <a:rPr lang="en-US" sz="1800" dirty="0" err="1" smtClean="0"/>
              <a:t>ith</a:t>
            </a:r>
            <a:r>
              <a:rPr lang="en-US" sz="1800" dirty="0" smtClean="0"/>
              <a:t> point</a:t>
            </a:r>
          </a:p>
          <a:p>
            <a:pPr lvl="2">
              <a:buFont typeface="Wingdings" pitchFamily="2" charset="2"/>
              <a:buNone/>
            </a:pPr>
            <a:endParaRPr lang="en-US" dirty="0" smtClean="0"/>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287838"/>
            <a:ext cx="2895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638800" y="4343400"/>
            <a:ext cx="1295400" cy="1219200"/>
          </a:xfrm>
          <a:prstGeom prst="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6096000" y="4572000"/>
            <a:ext cx="387350" cy="76993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en-US" sz="4400" dirty="0"/>
              <a:t>U</a:t>
            </a:r>
          </a:p>
        </p:txBody>
      </p:sp>
      <p:sp>
        <p:nvSpPr>
          <p:cNvPr id="27654" name="TextBox 10"/>
          <p:cNvSpPr txBox="1">
            <a:spLocks noChangeArrowheads="1"/>
          </p:cNvSpPr>
          <p:nvPr/>
        </p:nvSpPr>
        <p:spPr bwMode="auto">
          <a:xfrm>
            <a:off x="3379788" y="5429250"/>
            <a:ext cx="5715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w Cen MT" pitchFamily="34" charset="0"/>
                <a:cs typeface="Arial" charset="0"/>
              </a:defRPr>
            </a:lvl1pPr>
            <a:lvl2pPr marL="742950" indent="-285750" eaLnBrk="0" hangingPunct="0">
              <a:defRPr>
                <a:solidFill>
                  <a:schemeClr val="tx1"/>
                </a:solidFill>
                <a:latin typeface="Tw Cen MT" pitchFamily="34" charset="0"/>
                <a:cs typeface="Arial" charset="0"/>
              </a:defRPr>
            </a:lvl2pPr>
            <a:lvl3pPr marL="1143000" indent="-228600" eaLnBrk="0" hangingPunct="0">
              <a:defRPr>
                <a:solidFill>
                  <a:schemeClr val="tx1"/>
                </a:solidFill>
                <a:latin typeface="Tw Cen MT" pitchFamily="34" charset="0"/>
                <a:cs typeface="Arial" charset="0"/>
              </a:defRPr>
            </a:lvl3pPr>
            <a:lvl4pPr marL="1600200" indent="-228600" eaLnBrk="0" hangingPunct="0">
              <a:defRPr>
                <a:solidFill>
                  <a:schemeClr val="tx1"/>
                </a:solidFill>
                <a:latin typeface="Tw Cen MT" pitchFamily="34" charset="0"/>
                <a:cs typeface="Arial" charset="0"/>
              </a:defRPr>
            </a:lvl4pPr>
            <a:lvl5pPr marL="2057400" indent="-228600" eaLnBrk="0" hangingPunct="0">
              <a:defRPr>
                <a:solidFill>
                  <a:schemeClr val="tx1"/>
                </a:solidFill>
                <a:latin typeface="Tw Cen MT" pitchFamily="34" charset="0"/>
                <a:cs typeface="Arial" charset="0"/>
              </a:defRPr>
            </a:lvl5pPr>
            <a:lvl6pPr marL="2514600" indent="-228600" eaLnBrk="0" fontAlgn="base" hangingPunct="0">
              <a:spcBef>
                <a:spcPct val="0"/>
              </a:spcBef>
              <a:spcAft>
                <a:spcPct val="0"/>
              </a:spcAft>
              <a:defRPr>
                <a:solidFill>
                  <a:schemeClr val="tx1"/>
                </a:solidFill>
                <a:latin typeface="Tw Cen MT" pitchFamily="34" charset="0"/>
                <a:cs typeface="Arial" charset="0"/>
              </a:defRPr>
            </a:lvl6pPr>
            <a:lvl7pPr marL="2971800" indent="-228600" eaLnBrk="0" fontAlgn="base" hangingPunct="0">
              <a:spcBef>
                <a:spcPct val="0"/>
              </a:spcBef>
              <a:spcAft>
                <a:spcPct val="0"/>
              </a:spcAft>
              <a:defRPr>
                <a:solidFill>
                  <a:schemeClr val="tx1"/>
                </a:solidFill>
                <a:latin typeface="Tw Cen MT" pitchFamily="34" charset="0"/>
                <a:cs typeface="Arial" charset="0"/>
              </a:defRPr>
            </a:lvl7pPr>
            <a:lvl8pPr marL="3429000" indent="-228600" eaLnBrk="0" fontAlgn="base" hangingPunct="0">
              <a:spcBef>
                <a:spcPct val="0"/>
              </a:spcBef>
              <a:spcAft>
                <a:spcPct val="0"/>
              </a:spcAft>
              <a:defRPr>
                <a:solidFill>
                  <a:schemeClr val="tx1"/>
                </a:solidFill>
                <a:latin typeface="Tw Cen MT" pitchFamily="34" charset="0"/>
                <a:cs typeface="Arial" charset="0"/>
              </a:defRPr>
            </a:lvl8pPr>
            <a:lvl9pPr marL="3886200" indent="-228600" eaLnBrk="0" fontAlgn="base" hangingPunct="0">
              <a:spcBef>
                <a:spcPct val="0"/>
              </a:spcBef>
              <a:spcAft>
                <a:spcPct val="0"/>
              </a:spcAft>
              <a:defRPr>
                <a:solidFill>
                  <a:schemeClr val="tx1"/>
                </a:solidFill>
                <a:latin typeface="Tw Cen MT" pitchFamily="34" charset="0"/>
                <a:cs typeface="Arial" charset="0"/>
              </a:defRPr>
            </a:lvl9pPr>
          </a:lstStyle>
          <a:p>
            <a:pPr eaLnBrk="1" hangingPunct="1"/>
            <a:endParaRPr lang="el-GR" sz="4400"/>
          </a:p>
        </p:txBody>
      </p:sp>
      <p:sp>
        <p:nvSpPr>
          <p:cNvPr id="14" name="Rectangle 13"/>
          <p:cNvSpPr/>
          <p:nvPr/>
        </p:nvSpPr>
        <p:spPr>
          <a:xfrm>
            <a:off x="6980238" y="5588000"/>
            <a:ext cx="1127125" cy="949325"/>
          </a:xfrm>
          <a:prstGeom prst="rect">
            <a:avLst/>
          </a:prstGeom>
          <a:solidFill>
            <a:schemeClr val="accent3">
              <a:lumMod val="75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extBox 16"/>
          <p:cNvSpPr txBox="1"/>
          <p:nvPr/>
        </p:nvSpPr>
        <p:spPr>
          <a:xfrm>
            <a:off x="7315200" y="5638800"/>
            <a:ext cx="403225" cy="76993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en-US" sz="4400" dirty="0"/>
              <a:t>V</a:t>
            </a:r>
          </a:p>
        </p:txBody>
      </p:sp>
      <p:pic>
        <p:nvPicPr>
          <p:cNvPr id="27658" name="Picture 2" descr="C:\Users\Siddharth Choudhary\Desktop\Presentation\Vj.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105400"/>
            <a:ext cx="14859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423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sp>
        <p:nvSpPr>
          <p:cNvPr id="28679" name="Content Placeholder 9"/>
          <p:cNvSpPr>
            <a:spLocks noGrp="1"/>
          </p:cNvSpPr>
          <p:nvPr>
            <p:ph idx="1"/>
          </p:nvPr>
        </p:nvSpPr>
        <p:spPr>
          <a:xfrm>
            <a:off x="228600" y="1676400"/>
            <a:ext cx="8153400" cy="4495800"/>
          </a:xfrm>
        </p:spPr>
        <p:txBody>
          <a:bodyPr/>
          <a:lstStyle/>
          <a:p>
            <a:pPr lvl="1"/>
            <a:endParaRPr lang="en-US" sz="1800" dirty="0" smtClean="0"/>
          </a:p>
          <a:p>
            <a:pPr lvl="1"/>
            <a:r>
              <a:rPr lang="en-US" sz="1800" dirty="0" smtClean="0"/>
              <a:t>Computation of W</a:t>
            </a:r>
          </a:p>
          <a:p>
            <a:pPr lvl="2"/>
            <a:r>
              <a:rPr lang="en-US" sz="1800" dirty="0" smtClean="0"/>
              <a:t>Computation of </a:t>
            </a:r>
            <a:r>
              <a:rPr lang="en-US" sz="1800" dirty="0" err="1" smtClean="0"/>
              <a:t>Ws</a:t>
            </a:r>
            <a:r>
              <a:rPr lang="en-US" sz="1800" dirty="0" smtClean="0"/>
              <a:t> are independent of each other</a:t>
            </a:r>
          </a:p>
          <a:p>
            <a:pPr lvl="2"/>
            <a:r>
              <a:rPr lang="en-US" sz="1800" dirty="0" err="1" smtClean="0"/>
              <a:t>nnz</a:t>
            </a:r>
            <a:r>
              <a:rPr lang="en-US" sz="1800" dirty="0" smtClean="0"/>
              <a:t>/10 blocks are launched with each block computing 10 </a:t>
            </a:r>
            <a:r>
              <a:rPr lang="en-US" sz="1800" dirty="0" err="1" smtClean="0"/>
              <a:t>Ws</a:t>
            </a:r>
            <a:r>
              <a:rPr lang="en-US" sz="1800" dirty="0" smtClean="0"/>
              <a:t> </a:t>
            </a:r>
          </a:p>
          <a:p>
            <a:pPr lvl="2"/>
            <a:endParaRPr lang="en-US" dirty="0" smtClean="0"/>
          </a:p>
          <a:p>
            <a:pPr lvl="2">
              <a:buFont typeface="Wingdings" pitchFamily="2" charset="2"/>
              <a:buNone/>
            </a:pPr>
            <a:endParaRPr lang="en-US" dirty="0" smtClean="0"/>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287838"/>
            <a:ext cx="2895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638800" y="4343400"/>
            <a:ext cx="1295400" cy="1219200"/>
          </a:xfrm>
          <a:prstGeom prst="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6096000" y="4572000"/>
            <a:ext cx="387350" cy="76993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en-US" sz="4400" dirty="0"/>
              <a:t>U</a:t>
            </a:r>
          </a:p>
        </p:txBody>
      </p:sp>
      <p:sp>
        <p:nvSpPr>
          <p:cNvPr id="28678" name="TextBox 10"/>
          <p:cNvSpPr txBox="1">
            <a:spLocks noChangeArrowheads="1"/>
          </p:cNvSpPr>
          <p:nvPr/>
        </p:nvSpPr>
        <p:spPr bwMode="auto">
          <a:xfrm>
            <a:off x="3379788" y="5429250"/>
            <a:ext cx="5715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w Cen MT" pitchFamily="34" charset="0"/>
                <a:cs typeface="Arial" charset="0"/>
              </a:defRPr>
            </a:lvl1pPr>
            <a:lvl2pPr marL="742950" indent="-285750" eaLnBrk="0" hangingPunct="0">
              <a:defRPr>
                <a:solidFill>
                  <a:schemeClr val="tx1"/>
                </a:solidFill>
                <a:latin typeface="Tw Cen MT" pitchFamily="34" charset="0"/>
                <a:cs typeface="Arial" charset="0"/>
              </a:defRPr>
            </a:lvl2pPr>
            <a:lvl3pPr marL="1143000" indent="-228600" eaLnBrk="0" hangingPunct="0">
              <a:defRPr>
                <a:solidFill>
                  <a:schemeClr val="tx1"/>
                </a:solidFill>
                <a:latin typeface="Tw Cen MT" pitchFamily="34" charset="0"/>
                <a:cs typeface="Arial" charset="0"/>
              </a:defRPr>
            </a:lvl3pPr>
            <a:lvl4pPr marL="1600200" indent="-228600" eaLnBrk="0" hangingPunct="0">
              <a:defRPr>
                <a:solidFill>
                  <a:schemeClr val="tx1"/>
                </a:solidFill>
                <a:latin typeface="Tw Cen MT" pitchFamily="34" charset="0"/>
                <a:cs typeface="Arial" charset="0"/>
              </a:defRPr>
            </a:lvl4pPr>
            <a:lvl5pPr marL="2057400" indent="-228600" eaLnBrk="0" hangingPunct="0">
              <a:defRPr>
                <a:solidFill>
                  <a:schemeClr val="tx1"/>
                </a:solidFill>
                <a:latin typeface="Tw Cen MT" pitchFamily="34" charset="0"/>
                <a:cs typeface="Arial" charset="0"/>
              </a:defRPr>
            </a:lvl5pPr>
            <a:lvl6pPr marL="2514600" indent="-228600" eaLnBrk="0" fontAlgn="base" hangingPunct="0">
              <a:spcBef>
                <a:spcPct val="0"/>
              </a:spcBef>
              <a:spcAft>
                <a:spcPct val="0"/>
              </a:spcAft>
              <a:defRPr>
                <a:solidFill>
                  <a:schemeClr val="tx1"/>
                </a:solidFill>
                <a:latin typeface="Tw Cen MT" pitchFamily="34" charset="0"/>
                <a:cs typeface="Arial" charset="0"/>
              </a:defRPr>
            </a:lvl6pPr>
            <a:lvl7pPr marL="2971800" indent="-228600" eaLnBrk="0" fontAlgn="base" hangingPunct="0">
              <a:spcBef>
                <a:spcPct val="0"/>
              </a:spcBef>
              <a:spcAft>
                <a:spcPct val="0"/>
              </a:spcAft>
              <a:defRPr>
                <a:solidFill>
                  <a:schemeClr val="tx1"/>
                </a:solidFill>
                <a:latin typeface="Tw Cen MT" pitchFamily="34" charset="0"/>
                <a:cs typeface="Arial" charset="0"/>
              </a:defRPr>
            </a:lvl7pPr>
            <a:lvl8pPr marL="3429000" indent="-228600" eaLnBrk="0" fontAlgn="base" hangingPunct="0">
              <a:spcBef>
                <a:spcPct val="0"/>
              </a:spcBef>
              <a:spcAft>
                <a:spcPct val="0"/>
              </a:spcAft>
              <a:defRPr>
                <a:solidFill>
                  <a:schemeClr val="tx1"/>
                </a:solidFill>
                <a:latin typeface="Tw Cen MT" pitchFamily="34" charset="0"/>
                <a:cs typeface="Arial" charset="0"/>
              </a:defRPr>
            </a:lvl8pPr>
            <a:lvl9pPr marL="3886200" indent="-228600" eaLnBrk="0" fontAlgn="base" hangingPunct="0">
              <a:spcBef>
                <a:spcPct val="0"/>
              </a:spcBef>
              <a:spcAft>
                <a:spcPct val="0"/>
              </a:spcAft>
              <a:defRPr>
                <a:solidFill>
                  <a:schemeClr val="tx1"/>
                </a:solidFill>
                <a:latin typeface="Tw Cen MT" pitchFamily="34" charset="0"/>
                <a:cs typeface="Arial" charset="0"/>
              </a:defRPr>
            </a:lvl9pPr>
          </a:lstStyle>
          <a:p>
            <a:pPr eaLnBrk="1" hangingPunct="1"/>
            <a:endParaRPr lang="el-GR" sz="4400"/>
          </a:p>
        </p:txBody>
      </p:sp>
      <p:sp>
        <p:nvSpPr>
          <p:cNvPr id="14" name="Rectangle 13"/>
          <p:cNvSpPr/>
          <p:nvPr/>
        </p:nvSpPr>
        <p:spPr>
          <a:xfrm>
            <a:off x="6980238" y="5588000"/>
            <a:ext cx="1127125" cy="949325"/>
          </a:xfrm>
          <a:prstGeom prst="rect">
            <a:avLst/>
          </a:prstGeom>
          <a:solidFill>
            <a:schemeClr val="accent3">
              <a:lumMod val="75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extBox 16"/>
          <p:cNvSpPr txBox="1"/>
          <p:nvPr/>
        </p:nvSpPr>
        <p:spPr>
          <a:xfrm>
            <a:off x="7315200" y="5638800"/>
            <a:ext cx="403225" cy="76993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en-US" sz="4400" dirty="0"/>
              <a:t>V</a:t>
            </a:r>
          </a:p>
        </p:txBody>
      </p:sp>
      <p:pic>
        <p:nvPicPr>
          <p:cNvPr id="28682" name="Picture 2" descr="C:\Users\Siddharth Choudhary\Desktop\Presentation\Wij.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5029200"/>
            <a:ext cx="1323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6934200" y="4343400"/>
            <a:ext cx="1143000" cy="1219200"/>
          </a:xfrm>
          <a:prstGeom prst="rect">
            <a:avLst/>
          </a:prstGeom>
          <a:solidFill>
            <a:schemeClr val="accent2">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14"/>
          <p:cNvSpPr txBox="1"/>
          <p:nvPr/>
        </p:nvSpPr>
        <p:spPr>
          <a:xfrm>
            <a:off x="7239000" y="4572000"/>
            <a:ext cx="542925" cy="76993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auto">
              <a:spcBef>
                <a:spcPts val="0"/>
              </a:spcBef>
              <a:spcAft>
                <a:spcPts val="0"/>
              </a:spcAft>
              <a:defRPr/>
            </a:pPr>
            <a:r>
              <a:rPr lang="en-US" sz="4400" dirty="0"/>
              <a:t>W</a:t>
            </a:r>
          </a:p>
        </p:txBody>
      </p:sp>
    </p:spTree>
    <p:extLst>
      <p:ext uri="{BB962C8B-B14F-4D97-AF65-F5344CB8AC3E}">
        <p14:creationId xmlns:p14="http://schemas.microsoft.com/office/powerpoint/2010/main" val="3537965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sp>
        <p:nvSpPr>
          <p:cNvPr id="34" name="Content Placeholder 2"/>
          <p:cNvSpPr>
            <a:spLocks noGrp="1" noRot="1" noChangeAspect="1" noMove="1" noResize="1" noEditPoints="1" noAdjustHandles="1" noChangeArrowheads="1" noChangeShapeType="1" noTextEdit="1"/>
          </p:cNvSpPr>
          <p:nvPr>
            <p:ph idx="1"/>
          </p:nvPr>
        </p:nvSpPr>
        <p:spPr>
          <a:blipFill rotWithShape="1">
            <a:blip r:embed="rId3" cstate="print"/>
            <a:stretch>
              <a:fillRect r="-1122"/>
            </a:stretch>
          </a:blipFill>
          <a:ln>
            <a:miter lim="800000"/>
            <a:headEnd/>
            <a:tailEnd/>
          </a:ln>
          <a:extLst/>
        </p:spPr>
        <p:txBody>
          <a:bodyPr/>
          <a:lstStyle/>
          <a:p>
            <a:pPr eaLnBrk="1" hangingPunct="1">
              <a:buFont typeface="Wingdings" pitchFamily="2" charset="2"/>
              <a:buNone/>
              <a:defRPr/>
            </a:pPr>
            <a:r>
              <a:rPr lang="en-US" dirty="0">
                <a:noFill/>
              </a:rPr>
              <a:t> </a:t>
            </a:r>
          </a:p>
        </p:txBody>
      </p:sp>
    </p:spTree>
    <p:extLst>
      <p:ext uri="{BB962C8B-B14F-4D97-AF65-F5344CB8AC3E}">
        <p14:creationId xmlns:p14="http://schemas.microsoft.com/office/powerpoint/2010/main" val="1691411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pic>
        <p:nvPicPr>
          <p:cNvPr id="30723" name="Group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925" y="1560513"/>
            <a:ext cx="3024188"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Group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3676650"/>
            <a:ext cx="30051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3"/>
          <p:cNvGrpSpPr/>
          <p:nvPr/>
        </p:nvGrpSpPr>
        <p:grpSpPr>
          <a:xfrm>
            <a:off x="1540677" y="2760733"/>
            <a:ext cx="2863518" cy="819369"/>
            <a:chOff x="152411" y="1524006"/>
            <a:chExt cx="2895732" cy="977286"/>
          </a:xfrm>
          <a:solidFill>
            <a:schemeClr val="accent6">
              <a:alpha val="27000"/>
            </a:schemeClr>
          </a:solidFill>
          <a:scene3d>
            <a:camera prst="orthographicFront"/>
            <a:lightRig rig="flat" dir="t"/>
          </a:scene3d>
        </p:grpSpPr>
        <p:sp>
          <p:nvSpPr>
            <p:cNvPr id="15" name="Rectangle 14"/>
            <p:cNvSpPr/>
            <p:nvPr/>
          </p:nvSpPr>
          <p:spPr>
            <a:xfrm>
              <a:off x="152411" y="1524006"/>
              <a:ext cx="2895732" cy="977286"/>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6" name="Rectangle 15"/>
            <p:cNvSpPr/>
            <p:nvPr/>
          </p:nvSpPr>
          <p:spPr>
            <a:xfrm>
              <a:off x="152411" y="1524006"/>
              <a:ext cx="2895732" cy="977286"/>
            </a:xfrm>
            <a:prstGeom prst="rect">
              <a:avLst/>
            </a:prstGeom>
            <a:grpFill/>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Jacobian</a:t>
              </a:r>
              <a:r>
                <a:rPr lang="en-US" dirty="0"/>
                <a:t> Matrix (J) </a:t>
              </a:r>
            </a:p>
          </p:txBody>
        </p:sp>
      </p:grpSp>
      <p:grpSp>
        <p:nvGrpSpPr>
          <p:cNvPr id="4" name="Group 16"/>
          <p:cNvGrpSpPr/>
          <p:nvPr/>
        </p:nvGrpSpPr>
        <p:grpSpPr>
          <a:xfrm>
            <a:off x="4864594" y="2760733"/>
            <a:ext cx="2976810" cy="819369"/>
            <a:chOff x="3271592" y="1516769"/>
            <a:chExt cx="2976807" cy="969289"/>
          </a:xfrm>
          <a:solidFill>
            <a:schemeClr val="accent6">
              <a:alpha val="27000"/>
            </a:schemeClr>
          </a:solidFill>
          <a:scene3d>
            <a:camera prst="orthographicFront"/>
            <a:lightRig rig="flat" dir="t"/>
          </a:scene3d>
        </p:grpSpPr>
        <p:sp>
          <p:nvSpPr>
            <p:cNvPr id="18" name="Rectangle 17"/>
            <p:cNvSpPr/>
            <p:nvPr/>
          </p:nvSpPr>
          <p:spPr>
            <a:xfrm>
              <a:off x="3271592" y="1516769"/>
              <a:ext cx="2976807" cy="969289"/>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9" name="Rectangle 18"/>
            <p:cNvSpPr/>
            <p:nvPr/>
          </p:nvSpPr>
          <p:spPr>
            <a:xfrm>
              <a:off x="3271592" y="1516769"/>
              <a:ext cx="2976807" cy="969289"/>
            </a:xfrm>
            <a:prstGeom prst="rect">
              <a:avLst/>
            </a:prstGeom>
            <a:grpFill/>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L2 Error using Error Vectors</a:t>
              </a:r>
            </a:p>
          </p:txBody>
        </p:sp>
      </p:grpSp>
      <p:pic>
        <p:nvPicPr>
          <p:cNvPr id="30727" name="Group 1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3773488"/>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4"/>
          <p:cNvGrpSpPr/>
          <p:nvPr/>
        </p:nvGrpSpPr>
        <p:grpSpPr>
          <a:xfrm>
            <a:off x="1557930" y="4775751"/>
            <a:ext cx="2883069" cy="1044828"/>
            <a:chOff x="3446990" y="2609320"/>
            <a:chExt cx="2801409" cy="1044828"/>
          </a:xfrm>
          <a:scene3d>
            <a:camera prst="orthographicFront"/>
            <a:lightRig rig="flat" dir="t"/>
          </a:scene3d>
        </p:grpSpPr>
        <p:sp>
          <p:nvSpPr>
            <p:cNvPr id="26" name="Rectangle 25"/>
            <p:cNvSpPr/>
            <p:nvPr/>
          </p:nvSpPr>
          <p:spPr>
            <a:xfrm>
              <a:off x="3446990" y="2609320"/>
              <a:ext cx="2801409" cy="104482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7" name="Rectangle 26"/>
            <p:cNvSpPr/>
            <p:nvPr/>
          </p:nvSpPr>
          <p:spPr>
            <a:xfrm>
              <a:off x="3446990" y="2609320"/>
              <a:ext cx="2801409" cy="1044828"/>
            </a:xfrm>
            <a:prstGeom prst="rect">
              <a:avLst/>
            </a:prstGeom>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Schur</a:t>
              </a:r>
              <a:r>
                <a:rPr lang="en-US" dirty="0"/>
                <a:t> Complement to form Reduced Camera System </a:t>
              </a:r>
              <a:endParaRPr lang="en-US" b="1" dirty="0"/>
            </a:p>
          </p:txBody>
        </p:sp>
      </p:grpSp>
      <p:pic>
        <p:nvPicPr>
          <p:cNvPr id="30729" name="Group 2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0125" y="4864100"/>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Group 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7488" y="5986463"/>
            <a:ext cx="30051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1931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SfM</a:t>
            </a:r>
            <a:r>
              <a:rPr lang="en-US" dirty="0" smtClean="0"/>
              <a:t> Output</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599" y="2667000"/>
            <a:ext cx="239802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350817" y="4648200"/>
            <a:ext cx="2037213" cy="369332"/>
          </a:xfrm>
          <a:prstGeom prst="rect">
            <a:avLst/>
          </a:prstGeom>
          <a:noFill/>
        </p:spPr>
        <p:txBody>
          <a:bodyPr wrap="square" rtlCol="0">
            <a:spAutoFit/>
          </a:bodyPr>
          <a:lstStyle/>
          <a:p>
            <a:r>
              <a:rPr lang="en-US" dirty="0" smtClean="0"/>
              <a:t>Point cloud model</a:t>
            </a:r>
            <a:endParaRPr lang="en-US" dirty="0"/>
          </a:p>
        </p:txBody>
      </p:sp>
      <p:cxnSp>
        <p:nvCxnSpPr>
          <p:cNvPr id="5" name="Straight Connector 4"/>
          <p:cNvCxnSpPr/>
          <p:nvPr/>
        </p:nvCxnSpPr>
        <p:spPr>
          <a:xfrm>
            <a:off x="2819400" y="3581400"/>
            <a:ext cx="609600" cy="2133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819400" y="3581400"/>
            <a:ext cx="31242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131127" y="3025953"/>
            <a:ext cx="1600200" cy="369332"/>
          </a:xfrm>
          <a:prstGeom prst="rect">
            <a:avLst/>
          </a:prstGeom>
          <a:noFill/>
        </p:spPr>
        <p:txBody>
          <a:bodyPr wrap="square" rtlCol="0">
            <a:spAutoFit/>
          </a:bodyPr>
          <a:lstStyle/>
          <a:p>
            <a:r>
              <a:rPr lang="en-US" dirty="0" smtClean="0">
                <a:solidFill>
                  <a:srgbClr val="C00000"/>
                </a:solidFill>
              </a:rPr>
              <a:t>3d point</a:t>
            </a:r>
            <a:endParaRPr lang="en-US" dirty="0">
              <a:solidFill>
                <a:srgbClr val="C00000"/>
              </a:solidFill>
            </a:endParaRPr>
          </a:p>
        </p:txBody>
      </p:sp>
      <p:sp>
        <p:nvSpPr>
          <p:cNvPr id="7" name="Rectangle 6"/>
          <p:cNvSpPr/>
          <p:nvPr/>
        </p:nvSpPr>
        <p:spPr>
          <a:xfrm>
            <a:off x="3131127" y="5562600"/>
            <a:ext cx="8001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14800" y="5181600"/>
            <a:ext cx="8001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43550" y="4070866"/>
            <a:ext cx="8001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2819400" y="3581400"/>
            <a:ext cx="169545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105400" y="5017532"/>
            <a:ext cx="304800" cy="164068"/>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17322" y="6324600"/>
            <a:ext cx="1335772" cy="369332"/>
          </a:xfrm>
          <a:prstGeom prst="rect">
            <a:avLst/>
          </a:prstGeom>
          <a:noFill/>
        </p:spPr>
        <p:txBody>
          <a:bodyPr wrap="square" rtlCol="0">
            <a:spAutoFit/>
          </a:bodyPr>
          <a:lstStyle/>
          <a:p>
            <a:r>
              <a:rPr lang="en-US" dirty="0" smtClean="0"/>
              <a:t>Image 1</a:t>
            </a:r>
            <a:endParaRPr lang="en-US" dirty="0"/>
          </a:p>
        </p:txBody>
      </p:sp>
      <p:sp>
        <p:nvSpPr>
          <p:cNvPr id="16" name="TextBox 15"/>
          <p:cNvSpPr txBox="1"/>
          <p:nvPr/>
        </p:nvSpPr>
        <p:spPr>
          <a:xfrm>
            <a:off x="4514850" y="5943600"/>
            <a:ext cx="1335772" cy="369332"/>
          </a:xfrm>
          <a:prstGeom prst="rect">
            <a:avLst/>
          </a:prstGeom>
          <a:noFill/>
        </p:spPr>
        <p:txBody>
          <a:bodyPr wrap="square" rtlCol="0">
            <a:spAutoFit/>
          </a:bodyPr>
          <a:lstStyle/>
          <a:p>
            <a:r>
              <a:rPr lang="en-US" dirty="0" smtClean="0"/>
              <a:t>Image 2</a:t>
            </a:r>
            <a:endParaRPr lang="en-US" dirty="0"/>
          </a:p>
        </p:txBody>
      </p:sp>
      <p:sp>
        <p:nvSpPr>
          <p:cNvPr id="17" name="TextBox 16"/>
          <p:cNvSpPr txBox="1"/>
          <p:nvPr/>
        </p:nvSpPr>
        <p:spPr>
          <a:xfrm>
            <a:off x="5886450" y="4839793"/>
            <a:ext cx="1335772" cy="369332"/>
          </a:xfrm>
          <a:prstGeom prst="rect">
            <a:avLst/>
          </a:prstGeom>
          <a:noFill/>
        </p:spPr>
        <p:txBody>
          <a:bodyPr wrap="square" rtlCol="0">
            <a:spAutoFit/>
          </a:bodyPr>
          <a:lstStyle/>
          <a:p>
            <a:r>
              <a:rPr lang="en-US" dirty="0" smtClean="0"/>
              <a:t>Image N</a:t>
            </a:r>
            <a:endParaRPr lang="en-US" dirty="0"/>
          </a:p>
        </p:txBody>
      </p:sp>
      <p:sp>
        <p:nvSpPr>
          <p:cNvPr id="19" name="Freeform 18"/>
          <p:cNvSpPr/>
          <p:nvPr/>
        </p:nvSpPr>
        <p:spPr>
          <a:xfrm>
            <a:off x="5777345" y="4391891"/>
            <a:ext cx="1512745" cy="2355273"/>
          </a:xfrm>
          <a:custGeom>
            <a:avLst/>
            <a:gdLst>
              <a:gd name="connsiteX0" fmla="*/ 0 w 1512745"/>
              <a:gd name="connsiteY0" fmla="*/ 2355273 h 2355273"/>
              <a:gd name="connsiteX1" fmla="*/ 1357746 w 1512745"/>
              <a:gd name="connsiteY1" fmla="*/ 1524000 h 2355273"/>
              <a:gd name="connsiteX2" fmla="*/ 1482437 w 1512745"/>
              <a:gd name="connsiteY2" fmla="*/ 0 h 2355273"/>
              <a:gd name="connsiteX3" fmla="*/ 1482437 w 1512745"/>
              <a:gd name="connsiteY3" fmla="*/ 0 h 2355273"/>
            </a:gdLst>
            <a:ahLst/>
            <a:cxnLst>
              <a:cxn ang="0">
                <a:pos x="connsiteX0" y="connsiteY0"/>
              </a:cxn>
              <a:cxn ang="0">
                <a:pos x="connsiteX1" y="connsiteY1"/>
              </a:cxn>
              <a:cxn ang="0">
                <a:pos x="connsiteX2" y="connsiteY2"/>
              </a:cxn>
              <a:cxn ang="0">
                <a:pos x="connsiteX3" y="connsiteY3"/>
              </a:cxn>
            </a:cxnLst>
            <a:rect l="l" t="t" r="r" b="b"/>
            <a:pathLst>
              <a:path w="1512745" h="2355273">
                <a:moveTo>
                  <a:pt x="0" y="2355273"/>
                </a:moveTo>
                <a:cubicBezTo>
                  <a:pt x="555336" y="2135909"/>
                  <a:pt x="1110673" y="1916545"/>
                  <a:pt x="1357746" y="1524000"/>
                </a:cubicBezTo>
                <a:cubicBezTo>
                  <a:pt x="1604819" y="1131454"/>
                  <a:pt x="1482437" y="0"/>
                  <a:pt x="1482437" y="0"/>
                </a:cubicBezTo>
                <a:lnTo>
                  <a:pt x="1482437"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7290090" y="5569527"/>
            <a:ext cx="1320510" cy="923330"/>
          </a:xfrm>
          <a:prstGeom prst="rect">
            <a:avLst/>
          </a:prstGeom>
          <a:noFill/>
        </p:spPr>
        <p:txBody>
          <a:bodyPr wrap="square" rtlCol="0">
            <a:spAutoFit/>
          </a:bodyPr>
          <a:lstStyle/>
          <a:p>
            <a:r>
              <a:rPr lang="en-US" dirty="0" smtClean="0"/>
              <a:t>Track of the 3d point</a:t>
            </a:r>
            <a:endParaRPr lang="en-US" dirty="0"/>
          </a:p>
        </p:txBody>
      </p:sp>
      <p:sp>
        <p:nvSpPr>
          <p:cNvPr id="18" name="TextBox 17"/>
          <p:cNvSpPr txBox="1"/>
          <p:nvPr/>
        </p:nvSpPr>
        <p:spPr>
          <a:xfrm>
            <a:off x="4648200" y="2438400"/>
            <a:ext cx="2895600" cy="923330"/>
          </a:xfrm>
          <a:prstGeom prst="rect">
            <a:avLst/>
          </a:prstGeom>
          <a:noFill/>
        </p:spPr>
        <p:txBody>
          <a:bodyPr wrap="square" rtlCol="0">
            <a:spAutoFit/>
          </a:bodyPr>
          <a:lstStyle/>
          <a:p>
            <a:r>
              <a:rPr lang="en-US" dirty="0" err="1" smtClean="0"/>
              <a:t>Colosseum</a:t>
            </a:r>
            <a:r>
              <a:rPr lang="en-US" dirty="0" smtClean="0"/>
              <a:t> Model:</a:t>
            </a:r>
          </a:p>
          <a:p>
            <a:r>
              <a:rPr lang="en-US" dirty="0" smtClean="0"/>
              <a:t>#3d Points: 483,621</a:t>
            </a:r>
          </a:p>
          <a:p>
            <a:r>
              <a:rPr lang="en-US" dirty="0" smtClean="0"/>
              <a:t>#Cameras: 1167</a:t>
            </a:r>
            <a:endParaRPr lang="en-US" dirty="0"/>
          </a:p>
        </p:txBody>
      </p:sp>
    </p:spTree>
    <p:extLst>
      <p:ext uri="{BB962C8B-B14F-4D97-AF65-F5344CB8AC3E}">
        <p14:creationId xmlns:p14="http://schemas.microsoft.com/office/powerpoint/2010/main" val="24698755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sp>
        <p:nvSpPr>
          <p:cNvPr id="34" name="Content Placeholder 2"/>
          <p:cNvSpPr>
            <a:spLocks noGrp="1" noRot="1" noChangeAspect="1" noMove="1" noResize="1" noEditPoints="1" noAdjustHandles="1" noChangeArrowheads="1" noChangeShapeType="1" noTextEdit="1"/>
          </p:cNvSpPr>
          <p:nvPr>
            <p:ph idx="1"/>
          </p:nvPr>
        </p:nvSpPr>
        <p:spPr>
          <a:blipFill rotWithShape="1">
            <a:blip r:embed="rId3" cstate="print"/>
            <a:stretch>
              <a:fillRect r="-598"/>
            </a:stretch>
          </a:blipFill>
          <a:ln>
            <a:miter lim="800000"/>
            <a:headEnd/>
            <a:tailEnd/>
          </a:ln>
          <a:extLst/>
        </p:spPr>
        <p:txBody>
          <a:bodyPr/>
          <a:lstStyle/>
          <a:p>
            <a:pPr eaLnBrk="1" hangingPunct="1">
              <a:buFont typeface="Wingdings" pitchFamily="2" charset="2"/>
              <a:buNone/>
              <a:defRPr/>
            </a:pPr>
            <a:r>
              <a:rPr lang="en-US" dirty="0">
                <a:noFill/>
              </a:rPr>
              <a:t> </a:t>
            </a:r>
          </a:p>
        </p:txBody>
      </p:sp>
    </p:spTree>
    <p:extLst>
      <p:ext uri="{BB962C8B-B14F-4D97-AF65-F5344CB8AC3E}">
        <p14:creationId xmlns:p14="http://schemas.microsoft.com/office/powerpoint/2010/main" val="2070065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pic>
        <p:nvPicPr>
          <p:cNvPr id="32771" name="Group 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925" y="1560513"/>
            <a:ext cx="3024188"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Group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488" y="3676650"/>
            <a:ext cx="30051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3"/>
          <p:cNvGrpSpPr/>
          <p:nvPr/>
        </p:nvGrpSpPr>
        <p:grpSpPr>
          <a:xfrm>
            <a:off x="1540677" y="2760733"/>
            <a:ext cx="2863518" cy="819369"/>
            <a:chOff x="152411" y="1524006"/>
            <a:chExt cx="2895732" cy="977286"/>
          </a:xfrm>
          <a:solidFill>
            <a:schemeClr val="accent6">
              <a:alpha val="27000"/>
            </a:schemeClr>
          </a:solidFill>
          <a:scene3d>
            <a:camera prst="orthographicFront"/>
            <a:lightRig rig="flat" dir="t"/>
          </a:scene3d>
        </p:grpSpPr>
        <p:sp>
          <p:nvSpPr>
            <p:cNvPr id="15" name="Rectangle 14"/>
            <p:cNvSpPr/>
            <p:nvPr/>
          </p:nvSpPr>
          <p:spPr>
            <a:xfrm>
              <a:off x="152411" y="1524006"/>
              <a:ext cx="2895732" cy="977286"/>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6" name="Rectangle 15"/>
            <p:cNvSpPr/>
            <p:nvPr/>
          </p:nvSpPr>
          <p:spPr>
            <a:xfrm>
              <a:off x="152411" y="1524006"/>
              <a:ext cx="2895732" cy="977286"/>
            </a:xfrm>
            <a:prstGeom prst="rect">
              <a:avLst/>
            </a:prstGeom>
            <a:grpFill/>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Jacobian</a:t>
              </a:r>
              <a:r>
                <a:rPr lang="en-US" dirty="0"/>
                <a:t> Matrix (J) </a:t>
              </a:r>
            </a:p>
          </p:txBody>
        </p:sp>
      </p:grpSp>
      <p:grpSp>
        <p:nvGrpSpPr>
          <p:cNvPr id="4" name="Group 16"/>
          <p:cNvGrpSpPr/>
          <p:nvPr/>
        </p:nvGrpSpPr>
        <p:grpSpPr>
          <a:xfrm>
            <a:off x="4864594" y="2760733"/>
            <a:ext cx="2976810" cy="819369"/>
            <a:chOff x="3271592" y="1516769"/>
            <a:chExt cx="2976807" cy="969289"/>
          </a:xfrm>
          <a:solidFill>
            <a:schemeClr val="accent6">
              <a:alpha val="27000"/>
            </a:schemeClr>
          </a:solidFill>
          <a:scene3d>
            <a:camera prst="orthographicFront"/>
            <a:lightRig rig="flat" dir="t"/>
          </a:scene3d>
        </p:grpSpPr>
        <p:sp>
          <p:nvSpPr>
            <p:cNvPr id="18" name="Rectangle 17"/>
            <p:cNvSpPr/>
            <p:nvPr/>
          </p:nvSpPr>
          <p:spPr>
            <a:xfrm>
              <a:off x="3271592" y="1516769"/>
              <a:ext cx="2976807" cy="969289"/>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9" name="Rectangle 18"/>
            <p:cNvSpPr/>
            <p:nvPr/>
          </p:nvSpPr>
          <p:spPr>
            <a:xfrm>
              <a:off x="3271592" y="1516769"/>
              <a:ext cx="2976807" cy="969289"/>
            </a:xfrm>
            <a:prstGeom prst="rect">
              <a:avLst/>
            </a:prstGeom>
            <a:grpFill/>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L2 Error using Error Vectors</a:t>
              </a:r>
            </a:p>
          </p:txBody>
        </p:sp>
      </p:grpSp>
      <p:pic>
        <p:nvPicPr>
          <p:cNvPr id="32775" name="Group 1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3773488"/>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4"/>
          <p:cNvGrpSpPr/>
          <p:nvPr/>
        </p:nvGrpSpPr>
        <p:grpSpPr>
          <a:xfrm>
            <a:off x="1557930" y="4775751"/>
            <a:ext cx="2883069" cy="1044828"/>
            <a:chOff x="3446990" y="2609320"/>
            <a:chExt cx="2801409" cy="1044828"/>
          </a:xfrm>
          <a:solidFill>
            <a:schemeClr val="accent6">
              <a:alpha val="27000"/>
            </a:schemeClr>
          </a:solidFill>
          <a:scene3d>
            <a:camera prst="orthographicFront"/>
            <a:lightRig rig="flat" dir="t"/>
          </a:scene3d>
        </p:grpSpPr>
        <p:sp>
          <p:nvSpPr>
            <p:cNvPr id="26" name="Rectangle 25"/>
            <p:cNvSpPr/>
            <p:nvPr/>
          </p:nvSpPr>
          <p:spPr>
            <a:xfrm>
              <a:off x="3446990" y="2609320"/>
              <a:ext cx="2801409" cy="1044828"/>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7" name="Rectangle 26"/>
            <p:cNvSpPr/>
            <p:nvPr/>
          </p:nvSpPr>
          <p:spPr>
            <a:xfrm>
              <a:off x="3446990" y="2609320"/>
              <a:ext cx="2801409" cy="1044828"/>
            </a:xfrm>
            <a:prstGeom prst="rect">
              <a:avLst/>
            </a:prstGeom>
            <a:grpFill/>
            <a:sp3d/>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fontAlgn="auto">
                <a:lnSpc>
                  <a:spcPct val="90000"/>
                </a:lnSpc>
                <a:spcAft>
                  <a:spcPct val="35000"/>
                </a:spcAft>
                <a:defRPr/>
              </a:pPr>
              <a:r>
                <a:rPr lang="en-US" dirty="0"/>
                <a:t>Compute </a:t>
              </a:r>
              <a:r>
                <a:rPr lang="en-US" dirty="0" err="1"/>
                <a:t>Schur</a:t>
              </a:r>
              <a:r>
                <a:rPr lang="en-US" dirty="0"/>
                <a:t> Complement to form Reduced Camera System </a:t>
              </a:r>
              <a:endParaRPr lang="en-US" b="1" dirty="0"/>
            </a:p>
          </p:txBody>
        </p:sp>
      </p:grpSp>
      <p:pic>
        <p:nvPicPr>
          <p:cNvPr id="32777" name="Group 2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0125" y="4864100"/>
            <a:ext cx="308451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Group 30"/>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7488" y="5986463"/>
            <a:ext cx="3005137"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421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28600"/>
            <a:ext cx="8153400" cy="990600"/>
          </a:xfrm>
        </p:spPr>
        <p:txBody>
          <a:bodyPr>
            <a:normAutofit fontScale="90000"/>
          </a:bodyPr>
          <a:lstStyle/>
          <a:p>
            <a:pPr eaLnBrk="1" fontAlgn="auto" hangingPunct="1">
              <a:spcAft>
                <a:spcPts val="0"/>
              </a:spcAft>
              <a:defRPr/>
            </a:pPr>
            <a:r>
              <a:rPr lang="en-US" dirty="0" smtClean="0"/>
              <a:t>Sparse Bundle Adjustment on the GPU</a:t>
            </a:r>
            <a:endParaRPr lang="en-US" dirty="0"/>
          </a:p>
        </p:txBody>
      </p:sp>
      <p:sp>
        <p:nvSpPr>
          <p:cNvPr id="34" name="Content Placeholder 2"/>
          <p:cNvSpPr>
            <a:spLocks noGrp="1" noRot="1" noChangeAspect="1" noMove="1" noResize="1" noEditPoints="1" noAdjustHandles="1" noChangeArrowheads="1" noChangeShapeType="1" noTextEdit="1"/>
          </p:cNvSpPr>
          <p:nvPr>
            <p:ph idx="1"/>
          </p:nvPr>
        </p:nvSpPr>
        <p:spPr>
          <a:blipFill rotWithShape="1">
            <a:blip r:embed="rId3" cstate="print"/>
            <a:stretch>
              <a:fillRect/>
            </a:stretch>
          </a:blipFill>
          <a:ln>
            <a:miter lim="800000"/>
            <a:headEnd/>
            <a:tailEnd/>
          </a:ln>
          <a:extLst/>
        </p:spPr>
        <p:txBody>
          <a:bodyPr/>
          <a:lstStyle/>
          <a:p>
            <a:pPr eaLnBrk="1" hangingPunct="1">
              <a:buFont typeface="Wingdings" pitchFamily="2" charset="2"/>
              <a:buNone/>
              <a:defRPr/>
            </a:pPr>
            <a:r>
              <a:rPr lang="en-US" dirty="0">
                <a:noFill/>
              </a:rPr>
              <a:t> </a:t>
            </a:r>
          </a:p>
        </p:txBody>
      </p:sp>
    </p:spTree>
    <p:extLst>
      <p:ext uri="{BB962C8B-B14F-4D97-AF65-F5344CB8AC3E}">
        <p14:creationId xmlns:p14="http://schemas.microsoft.com/office/powerpoint/2010/main" val="2490635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SfM</a:t>
            </a:r>
            <a:r>
              <a:rPr lang="en-US" dirty="0" smtClean="0"/>
              <a:t> Output as a Bipartite Graph</a:t>
            </a:r>
            <a:endParaRPr lang="en-US" dirty="0"/>
          </a:p>
        </p:txBody>
      </p:sp>
      <p:sp>
        <p:nvSpPr>
          <p:cNvPr id="4" name="Oval 3"/>
          <p:cNvSpPr/>
          <p:nvPr/>
        </p:nvSpPr>
        <p:spPr>
          <a:xfrm>
            <a:off x="2322496" y="2920484"/>
            <a:ext cx="190500" cy="1905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Oval 4"/>
          <p:cNvSpPr/>
          <p:nvPr/>
        </p:nvSpPr>
        <p:spPr>
          <a:xfrm>
            <a:off x="4456096" y="2920484"/>
            <a:ext cx="190500" cy="1905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Oval 5"/>
          <p:cNvSpPr/>
          <p:nvPr/>
        </p:nvSpPr>
        <p:spPr>
          <a:xfrm>
            <a:off x="3389296" y="2920484"/>
            <a:ext cx="190500" cy="1905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6"/>
          <p:cNvSpPr/>
          <p:nvPr/>
        </p:nvSpPr>
        <p:spPr>
          <a:xfrm>
            <a:off x="5980096" y="2920484"/>
            <a:ext cx="190500" cy="1905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p:cNvSpPr txBox="1"/>
          <p:nvPr/>
        </p:nvSpPr>
        <p:spPr>
          <a:xfrm>
            <a:off x="4989496" y="2831068"/>
            <a:ext cx="990600" cy="369332"/>
          </a:xfrm>
          <a:prstGeom prst="rect">
            <a:avLst/>
          </a:prstGeom>
          <a:noFill/>
        </p:spPr>
        <p:txBody>
          <a:bodyPr wrap="square" rtlCol="0">
            <a:spAutoFit/>
          </a:bodyPr>
          <a:lstStyle/>
          <a:p>
            <a:r>
              <a:rPr lang="en-US" dirty="0" smtClean="0"/>
              <a:t>…</a:t>
            </a:r>
            <a:endParaRPr lang="en-US" dirty="0"/>
          </a:p>
        </p:txBody>
      </p:sp>
      <p:sp>
        <p:nvSpPr>
          <p:cNvPr id="9" name="Isosceles Triangle 8"/>
          <p:cNvSpPr/>
          <p:nvPr/>
        </p:nvSpPr>
        <p:spPr>
          <a:xfrm rot="10800000">
            <a:off x="2793552" y="4736068"/>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10800000">
            <a:off x="3893217" y="4725436"/>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0800000">
            <a:off x="5286522" y="4736068"/>
            <a:ext cx="381000" cy="304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605032" y="4736068"/>
            <a:ext cx="990600" cy="369332"/>
          </a:xfrm>
          <a:prstGeom prst="rect">
            <a:avLst/>
          </a:prstGeom>
          <a:noFill/>
        </p:spPr>
        <p:txBody>
          <a:bodyPr wrap="square" rtlCol="0">
            <a:spAutoFit/>
          </a:bodyPr>
          <a:lstStyle/>
          <a:p>
            <a:r>
              <a:rPr lang="en-US" dirty="0" smtClean="0"/>
              <a:t>…</a:t>
            </a:r>
            <a:endParaRPr lang="en-US" dirty="0"/>
          </a:p>
        </p:txBody>
      </p:sp>
      <p:cxnSp>
        <p:nvCxnSpPr>
          <p:cNvPr id="13" name="Straight Connector 12"/>
          <p:cNvCxnSpPr>
            <a:stCxn id="4" idx="4"/>
            <a:endCxn id="9" idx="3"/>
          </p:cNvCxnSpPr>
          <p:nvPr/>
        </p:nvCxnSpPr>
        <p:spPr>
          <a:xfrm>
            <a:off x="2417746" y="3029730"/>
            <a:ext cx="566306" cy="1787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6" idx="4"/>
            <a:endCxn id="10" idx="3"/>
          </p:cNvCxnSpPr>
          <p:nvPr/>
        </p:nvCxnSpPr>
        <p:spPr>
          <a:xfrm>
            <a:off x="3484546" y="3110984"/>
            <a:ext cx="599171" cy="16144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4"/>
            <a:endCxn id="11" idx="3"/>
          </p:cNvCxnSpPr>
          <p:nvPr/>
        </p:nvCxnSpPr>
        <p:spPr>
          <a:xfrm flipH="1">
            <a:off x="5477022" y="3110984"/>
            <a:ext cx="598324" cy="162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6" idx="4"/>
            <a:endCxn id="9" idx="3"/>
          </p:cNvCxnSpPr>
          <p:nvPr/>
        </p:nvCxnSpPr>
        <p:spPr>
          <a:xfrm flipH="1">
            <a:off x="2984052" y="3110984"/>
            <a:ext cx="500494" cy="162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5" idx="4"/>
          </p:cNvCxnSpPr>
          <p:nvPr/>
        </p:nvCxnSpPr>
        <p:spPr>
          <a:xfrm>
            <a:off x="4551346" y="3110984"/>
            <a:ext cx="925675" cy="162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7" idx="4"/>
            <a:endCxn id="9" idx="3"/>
          </p:cNvCxnSpPr>
          <p:nvPr/>
        </p:nvCxnSpPr>
        <p:spPr>
          <a:xfrm flipH="1">
            <a:off x="2984052" y="3110984"/>
            <a:ext cx="3091294" cy="1625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5" idx="4"/>
            <a:endCxn id="10" idx="3"/>
          </p:cNvCxnSpPr>
          <p:nvPr/>
        </p:nvCxnSpPr>
        <p:spPr>
          <a:xfrm flipH="1">
            <a:off x="4083717" y="3110984"/>
            <a:ext cx="467629" cy="1614452"/>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26027" y="2514600"/>
            <a:ext cx="383438" cy="369332"/>
          </a:xfrm>
          <a:prstGeom prst="rect">
            <a:avLst/>
          </a:prstGeom>
          <a:noFill/>
        </p:spPr>
        <p:txBody>
          <a:bodyPr wrap="none" rtlCol="0">
            <a:spAutoFit/>
          </a:bodyPr>
          <a:lstStyle/>
          <a:p>
            <a:r>
              <a:rPr lang="en-US" dirty="0" smtClean="0"/>
              <a:t>X</a:t>
            </a:r>
            <a:r>
              <a:rPr lang="en-US" baseline="-25000" dirty="0" smtClean="0"/>
              <a:t>1</a:t>
            </a:r>
          </a:p>
        </p:txBody>
      </p:sp>
      <p:sp>
        <p:nvSpPr>
          <p:cNvPr id="21" name="TextBox 20"/>
          <p:cNvSpPr txBox="1"/>
          <p:nvPr/>
        </p:nvSpPr>
        <p:spPr>
          <a:xfrm>
            <a:off x="3292827" y="2551152"/>
            <a:ext cx="383438" cy="369332"/>
          </a:xfrm>
          <a:prstGeom prst="rect">
            <a:avLst/>
          </a:prstGeom>
          <a:noFill/>
        </p:spPr>
        <p:txBody>
          <a:bodyPr wrap="none" rtlCol="0">
            <a:spAutoFit/>
          </a:bodyPr>
          <a:lstStyle/>
          <a:p>
            <a:r>
              <a:rPr lang="en-US" dirty="0" smtClean="0"/>
              <a:t>X</a:t>
            </a:r>
            <a:r>
              <a:rPr lang="en-US" baseline="-25000" dirty="0"/>
              <a:t>2</a:t>
            </a:r>
            <a:endParaRPr lang="en-US" baseline="-25000" dirty="0" smtClean="0"/>
          </a:p>
        </p:txBody>
      </p:sp>
      <p:sp>
        <p:nvSpPr>
          <p:cNvPr id="22" name="TextBox 21"/>
          <p:cNvSpPr txBox="1"/>
          <p:nvPr/>
        </p:nvSpPr>
        <p:spPr>
          <a:xfrm>
            <a:off x="4359627" y="2551152"/>
            <a:ext cx="383438" cy="369332"/>
          </a:xfrm>
          <a:prstGeom prst="rect">
            <a:avLst/>
          </a:prstGeom>
          <a:noFill/>
        </p:spPr>
        <p:txBody>
          <a:bodyPr wrap="none" rtlCol="0">
            <a:spAutoFit/>
          </a:bodyPr>
          <a:lstStyle/>
          <a:p>
            <a:r>
              <a:rPr lang="en-US" dirty="0" smtClean="0"/>
              <a:t>X</a:t>
            </a:r>
            <a:r>
              <a:rPr lang="en-US" baseline="-25000" dirty="0" smtClean="0"/>
              <a:t>3</a:t>
            </a:r>
          </a:p>
        </p:txBody>
      </p:sp>
      <p:sp>
        <p:nvSpPr>
          <p:cNvPr id="23" name="TextBox 22"/>
          <p:cNvSpPr txBox="1"/>
          <p:nvPr/>
        </p:nvSpPr>
        <p:spPr>
          <a:xfrm>
            <a:off x="5939558" y="2590800"/>
            <a:ext cx="385042" cy="369332"/>
          </a:xfrm>
          <a:prstGeom prst="rect">
            <a:avLst/>
          </a:prstGeom>
          <a:noFill/>
        </p:spPr>
        <p:txBody>
          <a:bodyPr wrap="none" rtlCol="0">
            <a:spAutoFit/>
          </a:bodyPr>
          <a:lstStyle/>
          <a:p>
            <a:r>
              <a:rPr lang="en-US" dirty="0" err="1" smtClean="0"/>
              <a:t>X</a:t>
            </a:r>
            <a:r>
              <a:rPr lang="en-US" baseline="-25000" dirty="0" err="1" smtClean="0"/>
              <a:t>n</a:t>
            </a:r>
            <a:endParaRPr lang="en-US" baseline="-25000" dirty="0" smtClean="0"/>
          </a:p>
        </p:txBody>
      </p:sp>
      <p:sp>
        <p:nvSpPr>
          <p:cNvPr id="24" name="TextBox 23"/>
          <p:cNvSpPr txBox="1"/>
          <p:nvPr/>
        </p:nvSpPr>
        <p:spPr>
          <a:xfrm>
            <a:off x="2817796" y="5040868"/>
            <a:ext cx="386644" cy="369332"/>
          </a:xfrm>
          <a:prstGeom prst="rect">
            <a:avLst/>
          </a:prstGeom>
          <a:noFill/>
        </p:spPr>
        <p:txBody>
          <a:bodyPr wrap="none" rtlCol="0">
            <a:spAutoFit/>
          </a:bodyPr>
          <a:lstStyle/>
          <a:p>
            <a:r>
              <a:rPr lang="en-US" dirty="0"/>
              <a:t>C</a:t>
            </a:r>
            <a:r>
              <a:rPr lang="en-US" baseline="-25000" dirty="0" smtClean="0"/>
              <a:t>1</a:t>
            </a:r>
          </a:p>
        </p:txBody>
      </p:sp>
      <p:sp>
        <p:nvSpPr>
          <p:cNvPr id="25" name="TextBox 24"/>
          <p:cNvSpPr txBox="1"/>
          <p:nvPr/>
        </p:nvSpPr>
        <p:spPr>
          <a:xfrm>
            <a:off x="3955152" y="5029200"/>
            <a:ext cx="386644" cy="369332"/>
          </a:xfrm>
          <a:prstGeom prst="rect">
            <a:avLst/>
          </a:prstGeom>
          <a:noFill/>
        </p:spPr>
        <p:txBody>
          <a:bodyPr wrap="none" rtlCol="0">
            <a:spAutoFit/>
          </a:bodyPr>
          <a:lstStyle/>
          <a:p>
            <a:r>
              <a:rPr lang="en-US" dirty="0" smtClean="0"/>
              <a:t>C</a:t>
            </a:r>
            <a:r>
              <a:rPr lang="en-US" baseline="-25000" dirty="0"/>
              <a:t>2</a:t>
            </a:r>
            <a:endParaRPr lang="en-US" baseline="-25000" dirty="0" smtClean="0"/>
          </a:p>
        </p:txBody>
      </p:sp>
      <p:sp>
        <p:nvSpPr>
          <p:cNvPr id="26" name="TextBox 25"/>
          <p:cNvSpPr txBox="1"/>
          <p:nvPr/>
        </p:nvSpPr>
        <p:spPr>
          <a:xfrm>
            <a:off x="5326752" y="5029200"/>
            <a:ext cx="431528" cy="369332"/>
          </a:xfrm>
          <a:prstGeom prst="rect">
            <a:avLst/>
          </a:prstGeom>
          <a:noFill/>
        </p:spPr>
        <p:txBody>
          <a:bodyPr wrap="none" rtlCol="0">
            <a:spAutoFit/>
          </a:bodyPr>
          <a:lstStyle/>
          <a:p>
            <a:r>
              <a:rPr lang="en-US" dirty="0" smtClean="0"/>
              <a:t>C</a:t>
            </a:r>
            <a:r>
              <a:rPr lang="en-US" baseline="-25000" dirty="0" smtClean="0"/>
              <a:t>m</a:t>
            </a:r>
          </a:p>
        </p:txBody>
      </p:sp>
      <p:cxnSp>
        <p:nvCxnSpPr>
          <p:cNvPr id="27" name="Straight Connector 26"/>
          <p:cNvCxnSpPr>
            <a:stCxn id="4" idx="4"/>
          </p:cNvCxnSpPr>
          <p:nvPr/>
        </p:nvCxnSpPr>
        <p:spPr>
          <a:xfrm>
            <a:off x="2417746" y="3110984"/>
            <a:ext cx="3067050" cy="1625084"/>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5" idx="6"/>
          </p:cNvCxnSpPr>
          <p:nvPr/>
        </p:nvCxnSpPr>
        <p:spPr>
          <a:xfrm flipH="1">
            <a:off x="4646596" y="2699266"/>
            <a:ext cx="342900" cy="316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0" idx="1"/>
          </p:cNvCxnSpPr>
          <p:nvPr/>
        </p:nvCxnSpPr>
        <p:spPr>
          <a:xfrm flipH="1" flipV="1">
            <a:off x="4178967" y="4877836"/>
            <a:ext cx="277129" cy="3799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89496" y="2551152"/>
            <a:ext cx="678026" cy="307777"/>
          </a:xfrm>
          <a:prstGeom prst="rect">
            <a:avLst/>
          </a:prstGeom>
          <a:noFill/>
        </p:spPr>
        <p:txBody>
          <a:bodyPr wrap="square" rtlCol="0">
            <a:spAutoFit/>
          </a:bodyPr>
          <a:lstStyle/>
          <a:p>
            <a:r>
              <a:rPr lang="en-US" sz="1400" dirty="0" smtClean="0"/>
              <a:t>Points</a:t>
            </a:r>
            <a:endParaRPr lang="en-US" sz="1400" dirty="0"/>
          </a:p>
        </p:txBody>
      </p:sp>
      <p:sp>
        <p:nvSpPr>
          <p:cNvPr id="31" name="TextBox 30"/>
          <p:cNvSpPr txBox="1"/>
          <p:nvPr/>
        </p:nvSpPr>
        <p:spPr>
          <a:xfrm>
            <a:off x="4421882" y="5181600"/>
            <a:ext cx="834314" cy="307777"/>
          </a:xfrm>
          <a:prstGeom prst="rect">
            <a:avLst/>
          </a:prstGeom>
          <a:noFill/>
        </p:spPr>
        <p:txBody>
          <a:bodyPr wrap="square" rtlCol="0">
            <a:spAutoFit/>
          </a:bodyPr>
          <a:lstStyle/>
          <a:p>
            <a:r>
              <a:rPr lang="en-US" sz="1400" dirty="0" smtClean="0"/>
              <a:t>Cameras</a:t>
            </a:r>
            <a:endParaRPr lang="en-US" sz="1400" dirty="0"/>
          </a:p>
        </p:txBody>
      </p:sp>
      <p:cxnSp>
        <p:nvCxnSpPr>
          <p:cNvPr id="32" name="Straight Connector 31"/>
          <p:cNvCxnSpPr>
            <a:stCxn id="7" idx="4"/>
            <a:endCxn id="10" idx="3"/>
          </p:cNvCxnSpPr>
          <p:nvPr/>
        </p:nvCxnSpPr>
        <p:spPr>
          <a:xfrm flipH="1">
            <a:off x="4083717" y="3110984"/>
            <a:ext cx="1991629" cy="16144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5" idx="4"/>
            <a:endCxn id="9" idx="3"/>
          </p:cNvCxnSpPr>
          <p:nvPr/>
        </p:nvCxnSpPr>
        <p:spPr>
          <a:xfrm flipH="1">
            <a:off x="2984052" y="3110984"/>
            <a:ext cx="1567294" cy="1625084"/>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09600" y="5955268"/>
            <a:ext cx="7543800" cy="369332"/>
          </a:xfrm>
          <a:prstGeom prst="rect">
            <a:avLst/>
          </a:prstGeom>
          <a:noFill/>
        </p:spPr>
        <p:txBody>
          <a:bodyPr wrap="square" rtlCol="0">
            <a:spAutoFit/>
          </a:bodyPr>
          <a:lstStyle/>
          <a:p>
            <a:r>
              <a:rPr lang="en-US" dirty="0" smtClean="0"/>
              <a:t>Each point is seen by multiple cameras and each camera sees multiple points</a:t>
            </a:r>
            <a:endParaRPr lang="en-US" dirty="0"/>
          </a:p>
        </p:txBody>
      </p:sp>
    </p:spTree>
    <p:extLst>
      <p:ext uri="{BB962C8B-B14F-4D97-AF65-F5344CB8AC3E}">
        <p14:creationId xmlns:p14="http://schemas.microsoft.com/office/powerpoint/2010/main" val="108047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par>
                                <p:cTn id="76" presetID="10"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10" presetClass="entr" presetSubtype="0"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par>
                                <p:cTn id="85" presetID="10"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10" presetClass="entr" presetSubtype="0" fill="hold"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par>
                                <p:cTn id="94" presetID="10" presetClass="entr" presetSubtype="0" fill="hold"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fade">
                                      <p:cBhvr>
                                        <p:cTn id="96" dur="500"/>
                                        <p:tgtEl>
                                          <p:spTgt spid="27"/>
                                        </p:tgtEl>
                                      </p:cBhvr>
                                    </p:animEffect>
                                  </p:childTnLst>
                                </p:cTn>
                              </p:par>
                              <p:par>
                                <p:cTn id="97" presetID="10" presetClass="entr" presetSubtype="0" fill="hold" nodeType="withEffect">
                                  <p:stCondLst>
                                    <p:cond delay="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par>
                                <p:cTn id="100" presetID="10" presetClass="entr" presetSubtype="0" fill="hold"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500"/>
                                        <p:tgtEl>
                                          <p:spTgt spid="3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animBg="1"/>
      <p:bldP spid="10" grpId="0" animBg="1"/>
      <p:bldP spid="11" grpId="0" animBg="1"/>
      <p:bldP spid="12" grpId="0"/>
      <p:bldP spid="20" grpId="0"/>
      <p:bldP spid="21" grpId="0"/>
      <p:bldP spid="22" grpId="0"/>
      <p:bldP spid="23" grpId="0"/>
      <p:bldP spid="24" grpId="0"/>
      <p:bldP spid="25" grpId="0"/>
      <p:bldP spid="26" grpId="0"/>
      <p:bldP spid="30" grpId="0"/>
      <p:bldP spid="31" grpId="0"/>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FIRSTSIDDHARTH@8FJEPHUS48EJD553" val="453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14959</TotalTime>
  <Words>4010</Words>
  <Application>Microsoft Office PowerPoint</Application>
  <PresentationFormat>On-screen Show (4:3)</PresentationFormat>
  <Paragraphs>714</Paragraphs>
  <Slides>82</Slides>
  <Notes>76</Notes>
  <HiddenSlides>0</HiddenSlides>
  <MMClips>4</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Adjacency</vt:lpstr>
      <vt:lpstr>Improving the Efficiency of SfM and its Applications</vt:lpstr>
      <vt:lpstr>What is SfM?</vt:lpstr>
      <vt:lpstr>SfM using Community Photo Collections (CPCs)</vt:lpstr>
      <vt:lpstr>PowerPoint Presentation</vt:lpstr>
      <vt:lpstr>Related Work</vt:lpstr>
      <vt:lpstr>Efficiency of SfM</vt:lpstr>
      <vt:lpstr>Contributions of the Thesis</vt:lpstr>
      <vt:lpstr>SfM Output</vt:lpstr>
      <vt:lpstr>SfM Output as a Bipartite Graph</vt:lpstr>
      <vt:lpstr>Visibility Probability </vt:lpstr>
      <vt:lpstr>Joint Visibility Probability </vt:lpstr>
      <vt:lpstr>Dependence of a Point</vt:lpstr>
      <vt:lpstr>Dependence of a Camera</vt:lpstr>
      <vt:lpstr>Dual Problems of Image Localization and Feature Triangulation</vt:lpstr>
      <vt:lpstr>Dual Problems of Image Localization and Feature Triangulation</vt:lpstr>
      <vt:lpstr>Contributions of the Thesis</vt:lpstr>
      <vt:lpstr>What is Image Localization ?</vt:lpstr>
      <vt:lpstr>What is Image Localization ?</vt:lpstr>
      <vt:lpstr>What is Image Localization ?</vt:lpstr>
      <vt:lpstr>Related Work</vt:lpstr>
      <vt:lpstr>Image Localization Pipeline</vt:lpstr>
      <vt:lpstr>Image Localization Pipeline</vt:lpstr>
      <vt:lpstr>Image Localization Pipeline</vt:lpstr>
      <vt:lpstr>Image Localization Pipeline</vt:lpstr>
      <vt:lpstr>Pre-computation</vt:lpstr>
      <vt:lpstr>Model Compression using K-Cover</vt:lpstr>
      <vt:lpstr>Mean SIFT Point Cloud</vt:lpstr>
      <vt:lpstr>Visual word based word to point list</vt:lpstr>
      <vt:lpstr>Enriched Model</vt:lpstr>
      <vt:lpstr>Image Localization Pipeline (Till Now…)</vt:lpstr>
      <vt:lpstr>Image Localization Pipeline</vt:lpstr>
      <vt:lpstr>Seed Generation</vt:lpstr>
      <vt:lpstr>Image Localization Pipeline (Till Now…)</vt:lpstr>
      <vt:lpstr>Image Localization Pipeline</vt:lpstr>
      <vt:lpstr>Visibility Probability Guided Matching</vt:lpstr>
      <vt:lpstr>Image Localization Pipeline (Till Now…)</vt:lpstr>
      <vt:lpstr>Image Localization Pipeline</vt:lpstr>
      <vt:lpstr>Camera Estimation</vt:lpstr>
      <vt:lpstr>Image Localization Pipeline (Complete)</vt:lpstr>
      <vt:lpstr>Experimental Results :: Registration Performance</vt:lpstr>
      <vt:lpstr>Experimental Results :: Localization Accuracy</vt:lpstr>
      <vt:lpstr>Experimental Results ::  Video </vt:lpstr>
      <vt:lpstr>Contributions of the Thesis</vt:lpstr>
      <vt:lpstr>What is Feature Triangulation?</vt:lpstr>
      <vt:lpstr>Conventional Algorithm</vt:lpstr>
      <vt:lpstr>Our Proposed Algorithm</vt:lpstr>
      <vt:lpstr>Feature Point Selection</vt:lpstr>
      <vt:lpstr>Probability Guided Camera Selection</vt:lpstr>
      <vt:lpstr>Local-View Selection Prior</vt:lpstr>
      <vt:lpstr>Two – Way Matching</vt:lpstr>
      <vt:lpstr>Two – Way Matching</vt:lpstr>
      <vt:lpstr>Point Estimation</vt:lpstr>
      <vt:lpstr>Experimental Results :: Triangulation Statistics</vt:lpstr>
      <vt:lpstr>Experimental Results :: Repetitive Structures</vt:lpstr>
      <vt:lpstr>Experimental Results :: Video</vt:lpstr>
      <vt:lpstr>Contributions of the Thesis</vt:lpstr>
      <vt:lpstr>What is Bundle Adjustment ?</vt:lpstr>
      <vt:lpstr>What is Bundle Adjustment ?</vt:lpstr>
      <vt:lpstr>Data Structure for the SBA</vt:lpstr>
      <vt:lpstr>Sparse Bundle Adjustment on the GPU</vt:lpstr>
      <vt:lpstr>Sparse Bundle Adjustment on the GPU</vt:lpstr>
      <vt:lpstr>Hybrid Computation</vt:lpstr>
      <vt:lpstr>Experimental Results :: Time Interval (488 Cameras)</vt:lpstr>
      <vt:lpstr>Experimental Results :: Time Split Up</vt:lpstr>
      <vt:lpstr>Experimental Results :: SpeedUp</vt:lpstr>
      <vt:lpstr>Conclusions and Future Work</vt:lpstr>
      <vt:lpstr>Thank You  siddharth.choudhary@research.iiit.ac.in</vt:lpstr>
      <vt:lpstr>Sparse Bundle Adjustment on the GPU</vt:lpstr>
      <vt:lpstr>Sparse Bundle Adjustment on the GPU</vt:lpstr>
      <vt:lpstr>Sparse Bundle Adjustment on the GPU</vt:lpstr>
      <vt:lpstr>Sparse Bundle Adjustment on the GPU</vt:lpstr>
      <vt:lpstr>Sparse Bundle Adjustment on the GPU</vt:lpstr>
      <vt:lpstr>Sparse Bundle Adjustment on the GPU</vt:lpstr>
      <vt:lpstr>Sparse Bundle Adjustment on the GPU</vt:lpstr>
      <vt:lpstr>Sparse Bundle Adjustment on the GPU</vt:lpstr>
      <vt:lpstr>Sparse Bundle Adjustment on the GPU</vt:lpstr>
      <vt:lpstr>Sparse Bundle Adjustment on the GPU</vt:lpstr>
      <vt:lpstr>Sparse Bundle Adjustment on the GPU</vt:lpstr>
      <vt:lpstr>Sparse Bundle Adjustment on the GPU</vt:lpstr>
      <vt:lpstr>Sparse Bundle Adjustment on the GPU</vt:lpstr>
      <vt:lpstr>Sparse Bundle Adjustment on the GPU</vt:lpstr>
      <vt:lpstr>Sparse Bundle Adjustment on the 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the Efficiency of SfM and its Applications</dc:title>
  <dc:creator>SIDDHARTH</dc:creator>
  <cp:lastModifiedBy>SIDDHARTH</cp:lastModifiedBy>
  <cp:revision>185</cp:revision>
  <dcterms:created xsi:type="dcterms:W3CDTF">2012-05-27T10:47:45Z</dcterms:created>
  <dcterms:modified xsi:type="dcterms:W3CDTF">2012-07-27T06:07:21Z</dcterms:modified>
</cp:coreProperties>
</file>