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6" r:id="rId2"/>
    <p:sldId id="265" r:id="rId3"/>
    <p:sldId id="257" r:id="rId4"/>
    <p:sldId id="258" r:id="rId5"/>
    <p:sldId id="259" r:id="rId6"/>
    <p:sldId id="260" r:id="rId7"/>
    <p:sldId id="262" r:id="rId8"/>
    <p:sldId id="261" r:id="rId9"/>
    <p:sldId id="266" r:id="rId10"/>
    <p:sldId id="331" r:id="rId11"/>
    <p:sldId id="334" r:id="rId12"/>
    <p:sldId id="332" r:id="rId13"/>
    <p:sldId id="268" r:id="rId14"/>
    <p:sldId id="269" r:id="rId15"/>
    <p:sldId id="270" r:id="rId16"/>
    <p:sldId id="272" r:id="rId17"/>
    <p:sldId id="273" r:id="rId18"/>
    <p:sldId id="274" r:id="rId19"/>
    <p:sldId id="333"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7" r:id="rId42"/>
    <p:sldId id="298" r:id="rId43"/>
    <p:sldId id="299" r:id="rId44"/>
    <p:sldId id="300" r:id="rId45"/>
    <p:sldId id="301" r:id="rId46"/>
    <p:sldId id="302" r:id="rId47"/>
    <p:sldId id="303" r:id="rId48"/>
    <p:sldId id="304" r:id="rId49"/>
    <p:sldId id="305" r:id="rId50"/>
    <p:sldId id="326" r:id="rId51"/>
    <p:sldId id="306" r:id="rId52"/>
    <p:sldId id="307" r:id="rId53"/>
    <p:sldId id="308" r:id="rId54"/>
    <p:sldId id="309" r:id="rId55"/>
    <p:sldId id="310" r:id="rId56"/>
    <p:sldId id="311" r:id="rId57"/>
    <p:sldId id="312" r:id="rId58"/>
    <p:sldId id="313" r:id="rId59"/>
    <p:sldId id="314" r:id="rId60"/>
    <p:sldId id="315" r:id="rId61"/>
    <p:sldId id="316" r:id="rId62"/>
    <p:sldId id="318" r:id="rId63"/>
    <p:sldId id="319" r:id="rId64"/>
    <p:sldId id="320" r:id="rId65"/>
    <p:sldId id="337" r:id="rId66"/>
    <p:sldId id="321" r:id="rId67"/>
    <p:sldId id="322" r:id="rId68"/>
    <p:sldId id="324" r:id="rId69"/>
    <p:sldId id="325" r:id="rId70"/>
    <p:sldId id="336" r:id="rId71"/>
    <p:sldId id="335" r:id="rId72"/>
    <p:sldId id="330" r:id="rId73"/>
    <p:sldId id="32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9" autoAdjust="0"/>
    <p:restoredTop sz="78904" autoAdjust="0"/>
  </p:normalViewPr>
  <p:slideViewPr>
    <p:cSldViewPr>
      <p:cViewPr varScale="1">
        <p:scale>
          <a:sx n="72" d="100"/>
          <a:sy n="72" d="100"/>
        </p:scale>
        <p:origin x="-15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676A09-149A-4DDB-9C70-A825ED66B2DB}" type="datetimeFigureOut">
              <a:rPr lang="en-US" smtClean="0"/>
              <a:pPr/>
              <a:t>8/7/2010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FF546E-43DA-4AF1-B20C-98867D25D87C}"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D0599-557B-43A0-B176-D4316D82883C}" type="datetimeFigureOut">
              <a:rPr lang="en-US" smtClean="0"/>
              <a:pPr/>
              <a:t>8/7/2010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C5724-C726-4A18-B83F-96624FF98C36}"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one straight</a:t>
            </a:r>
            <a:r>
              <a:rPr lang="en-US" baseline="0" dirty="0" smtClean="0"/>
              <a:t> forward way of doing it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so cool </a:t>
            </a:r>
            <a:r>
              <a:rPr lang="en-US" baseline="0" dirty="0" smtClean="0"/>
              <a:t>:D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3B69F-F636-461B-BFD4-F453BF89E718}" type="slidenum">
              <a:rPr lang="en-US"/>
              <a:pPr/>
              <a:t>14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dirty="0"/>
              <a:t>Terrain is 2D array of blocks -&gt; basic unit of caching</a:t>
            </a:r>
          </a:p>
          <a:p>
            <a:r>
              <a:rPr lang="en-US" dirty="0"/>
              <a:t>Block is an array of tiles -&gt; basic unit of rendering for the CPU</a:t>
            </a:r>
          </a:p>
          <a:p>
            <a:r>
              <a:rPr lang="en-US" dirty="0"/>
              <a:t>Tile is array of </a:t>
            </a:r>
            <a:r>
              <a:rPr lang="en-US" dirty="0" err="1"/>
              <a:t>tilelets</a:t>
            </a:r>
            <a:r>
              <a:rPr lang="en-US" dirty="0"/>
              <a:t> -&gt; basic unit of rendering for GPU</a:t>
            </a:r>
          </a:p>
          <a:p>
            <a:endParaRPr lang="en-US" dirty="0"/>
          </a:p>
          <a:p>
            <a:r>
              <a:rPr lang="en-US" dirty="0"/>
              <a:t>Get 1 image </a:t>
            </a:r>
            <a:r>
              <a:rPr lang="en-US" dirty="0" err="1"/>
              <a:t>wid</a:t>
            </a:r>
            <a:r>
              <a:rPr lang="en-US" dirty="0"/>
              <a:t> animation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2E3E1-43F1-41DD-9C7E-2AEDEC303E38}" type="slidenum">
              <a:rPr lang="en-US"/>
              <a:pPr/>
              <a:t>15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1 image, merge level and distance level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DB327C-C6CA-41C3-9A63-F013CA84B2BF}" type="slidenum">
              <a:rPr lang="en-US"/>
              <a:pPr/>
              <a:t>16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Get image of array, and a tesselation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DD700B-B0A0-4A63-AB02-8C5AFBB75FCB}" type="slidenum">
              <a:rPr lang="en-US"/>
              <a:pPr/>
              <a:t>18</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Lod are not represented specially, data for a specific lod is picked from the GPU cache</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C9118B-A664-4B59-91B4-522A1DDDF18C}" type="slidenum">
              <a:rPr lang="en-US"/>
              <a:pPr/>
              <a:t>19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3 images, showing horizontal and vertical cache updates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C3873-D6BF-45D6-BC23-BB2DD9F7978C}" type="slidenum">
              <a:rPr lang="en-US"/>
              <a:pPr/>
              <a:t>20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dirty="0"/>
              <a:t>3 images, showing horizontal and vertical cache updates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4B46B-1B59-4AD4-9B1F-468F8AB45892}" type="slidenum">
              <a:rPr lang="en-US"/>
              <a:pPr/>
              <a:t>22</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Tr is the rendering time (ms), K is a constant, worst case time taken by a type of job</a:t>
            </a:r>
          </a:p>
          <a:p>
            <a:r>
              <a:rPr lang="en-US"/>
              <a:t>N is number of jobs possible</a:t>
            </a:r>
          </a:p>
          <a:p>
            <a:endParaRPr lang="en-US"/>
          </a:p>
          <a:p>
            <a:r>
              <a:rPr lang="en-US"/>
              <a:t>Speed limit on the camera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FDDF0-D111-4359-B9DA-B655A3817D5B}" type="slidenum">
              <a:rPr lang="en-US"/>
              <a:pPr/>
              <a:t>23</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Terrain are thanklessly needed in most graphics</a:t>
            </a:r>
            <a:r>
              <a:rPr lang="en-US" baseline="0" dirty="0" smtClean="0"/>
              <a:t> applications because everything outdoor is around terrains</a:t>
            </a:r>
          </a:p>
          <a:p>
            <a:endParaRPr lang="en-US" baseline="0" dirty="0" smtClean="0"/>
          </a:p>
          <a:p>
            <a:r>
              <a:rPr lang="en-US" baseline="0" dirty="0" smtClean="0"/>
              <a:t>Study: e.g. flow of water, agriculture, military tactics, etc.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429A7-D57D-4353-9433-9AA501286899}" type="slidenum">
              <a:rPr lang="en-US"/>
              <a:pPr/>
              <a:t>24</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E27E8-46DC-44DD-902D-33177D6AC2E2}" type="slidenum">
              <a:rPr lang="en-US"/>
              <a:pPr/>
              <a:t>25</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Performed on a 8800GTX gpu</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E541A-551C-4506-AE76-29C8606C337F}" type="slidenum">
              <a:rPr lang="en-US"/>
              <a:pPr/>
              <a:t>26</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Performed on a 8800GTX gpu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02B4D-11AF-403B-9C1F-55D1EB1F702A}" type="slidenum">
              <a:rPr lang="en-US"/>
              <a:pPr/>
              <a:t>28</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so cool </a:t>
            </a:r>
            <a:r>
              <a:rPr lang="en-US" baseline="0" dirty="0" smtClean="0"/>
              <a:t>:D</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There are known methods which create bands with lower detail going towards poles for uniformity</a:t>
            </a:r>
          </a:p>
          <a:p>
            <a:r>
              <a:rPr lang="en-US"/>
              <a:t>However that is discrete. Detail is still uneven within the bands.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Please note the red colored north pole, blue colored south pole, and green colored equator in the corresponding images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Rhombus will not provide uniform triangle count in all view angles,</a:t>
            </a:r>
          </a:p>
          <a:p>
            <a:r>
              <a:rPr lang="en-US"/>
              <a:t>Some view angles will get unnecessary detail,</a:t>
            </a:r>
          </a:p>
          <a:p>
            <a:r>
              <a:rPr lang="en-US"/>
              <a:t>Known Level of details techniques wont make sense, as again at different camera angles, they will fail providing uniformity in 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thesis presents</a:t>
            </a:r>
            <a:r>
              <a:rPr lang="en-US" baseline="0" dirty="0" smtClean="0"/>
              <a:t> ideas for terrain rendering for various needs and requirements and splits this presentation in four chapters</a:t>
            </a:r>
          </a:p>
          <a:p>
            <a:pPr marL="228600" indent="-228600">
              <a:buAutoNum type="arabicPeriod"/>
            </a:pPr>
            <a:r>
              <a:rPr lang="en-US" baseline="0" dirty="0" smtClean="0"/>
              <a:t>I will talk about what is terrain rendering in general and why it is done, why is it necessary and why it became a research topic?</a:t>
            </a:r>
          </a:p>
          <a:p>
            <a:pPr marL="228600" indent="-228600">
              <a:buAutoNum type="arabicPeriod"/>
            </a:pPr>
            <a:r>
              <a:rPr lang="en-US" baseline="0" dirty="0" smtClean="0"/>
              <a:t>In the next chapter I will talk about a system we created for terrains which fulfills needs of rendering as well as manipulations, like editing the terrain online as well as some simple physics</a:t>
            </a:r>
          </a:p>
          <a:p>
            <a:pPr marL="228600" indent="-228600">
              <a:buAutoNum type="arabicPeriod"/>
            </a:pPr>
            <a:r>
              <a:rPr lang="en-US" baseline="0" dirty="0" smtClean="0"/>
              <a:t>Next I talk about Spherical terrains. When we map a terrain around a sphere we form a planet, because our planet is not a perfect sphere, there are small irregularities which for us are </a:t>
            </a:r>
            <a:r>
              <a:rPr lang="en-US" baseline="0" dirty="0" err="1" smtClean="0"/>
              <a:t>enourmous</a:t>
            </a:r>
            <a:r>
              <a:rPr lang="en-US" baseline="0" dirty="0" smtClean="0"/>
              <a:t>. Such a terrain, can be viewed as a planet from astronomical distances and can be zoomed to see its details too.</a:t>
            </a:r>
          </a:p>
          <a:p>
            <a:pPr marL="228600" indent="-228600">
              <a:buAutoNum type="arabicPeriod"/>
            </a:pPr>
            <a:r>
              <a:rPr lang="en-US" baseline="0" dirty="0" smtClean="0"/>
              <a:t>Finally I am going to talk about artistic rendering of terrains which comes in the research area of non-photo realistic rendering. I will talk a bit about NPR as well</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Once you put 60 degrees angle between these samples, the result is a perfect hexagon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thus edges of hexagon clipmaps have less varying distance from camera since Hexagon is a closer shape to a circle than a square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Clipmaps shift with camera movement, because of difference in resolution different clipmaps update with different rate. This distorts the regular hexagonal nest.</a:t>
            </a:r>
          </a:p>
          <a:p>
            <a:r>
              <a:rPr lang="en-US"/>
              <a:t>A total of 16 rendering blocks are sufficient to fully tessellate (distorted/non-distorted) mesh.</a:t>
            </a:r>
          </a:p>
          <a:p>
            <a:r>
              <a:rPr lang="en-US"/>
              <a:t>(Rendering block is a array of vertices)</a:t>
            </a:r>
          </a:p>
          <a:p>
            <a:r>
              <a:rPr lang="en-US"/>
              <a:t>Bounds of rendering blocks sent by CPU</a:t>
            </a:r>
          </a:p>
          <a:p>
            <a:r>
              <a:rPr lang="en-US"/>
              <a:t>Inner vertices calculated by GPU with spherical interpolation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Where α is morphing factor, W is transition distance, (x1,y1) is texture coordinate, hl is elevation at low detail clipmap, hh is 	elevation at high detail clipmap, ax+by+c=0 is clipmap’s side’s line equation in texture space.</a:t>
            </a:r>
          </a:p>
          <a:p>
            <a:r>
              <a:rPr lang="en-US"/>
              <a:t>Note that the line equations’ orientation are fixed for sides, the hexagon never changes its orientation since it has to fit for the HTM triangles. Because of that, getting that line equation is not costly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Puget sound data is directly used as one of the diamonds and other diamonds are created by flip-flop transformations</a:t>
            </a:r>
          </a:p>
          <a:p>
            <a:r>
              <a:rPr lang="en-US"/>
              <a:t>Creating a planet of puget sound data</a:t>
            </a:r>
          </a:p>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Note that the big-texture is carrying the whole dataset,</a:t>
            </a:r>
          </a:p>
          <a:p>
            <a:r>
              <a:rPr lang="en-US"/>
              <a:t>If the dataset is huge, the big-texture may need to be kept as array as blocks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Number of rendering not to be confused by number of passes of pipeline</a:t>
            </a:r>
          </a:p>
          <a:p>
            <a:r>
              <a:rPr lang="en-US"/>
              <a:t>More than 1 rendering has overhead of few extra triangles</a:t>
            </a:r>
          </a:p>
          <a:p>
            <a:pPr lvl="1"/>
            <a:r>
              <a:rPr lang="en-US"/>
              <a:t>Buried means the elevation is reduced</a:t>
            </a:r>
          </a:p>
          <a:p>
            <a:pPr lvl="1"/>
            <a:r>
              <a:rPr lang="en-US"/>
              <a:t>For each ‘rendering’ of a diamond, the out of bound regions are covered by ‘renderings’ of other diamonds</a:t>
            </a:r>
          </a:p>
          <a:p>
            <a:pPr lvl="1"/>
            <a:r>
              <a:rPr lang="en-US"/>
              <a:t>Buried triangles get hidden by rendering blocks of other diamond in view</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Defense of problems of clipmaps: (as defended by Hoppe)</a:t>
            </a:r>
          </a:p>
          <a:p>
            <a:r>
              <a:rPr lang="en-US"/>
              <a:t>	1. the uniform detail clipmaps stay in GPU which instead makes the system fast</a:t>
            </a:r>
          </a:p>
          <a:p>
            <a:r>
              <a:rPr lang="en-US"/>
              <a:t>	2. natural terrains has no salt and pepper features anyway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so cool </a:t>
            </a:r>
            <a:r>
              <a:rPr lang="en-US" baseline="0" dirty="0" smtClean="0"/>
              <a:t>:D</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so cool </a:t>
            </a:r>
            <a:r>
              <a:rPr lang="en-US" baseline="0" dirty="0" smtClean="0"/>
              <a:t>:D</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C295C-F953-4079-83E3-DA0B336D0235}" type="slidenum">
              <a:rPr lang="en-US"/>
              <a:pPr/>
              <a:t>51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a:t>Strokes orientation, size, color etc. decided from the gradient and color information of the original image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F44E8-8904-4C74-8C3E-9D2CC4EFA1DC}" type="slidenum">
              <a:rPr lang="en-US"/>
              <a:pPr/>
              <a:t>52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t>Strokes orientation, size, color etc. decided from the gradient and color information of the original image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FE6DF-522B-43C2-B9FE-6FABDCA07D48}" type="slidenum">
              <a:rPr lang="en-US"/>
              <a:pPr/>
              <a:t>53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Strokes orientation, size, color etc. decided from the gradient and color information of the original image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6FAA0-8C87-4D03-A84F-1D9DA427849F}" type="slidenum">
              <a:rPr lang="en-US"/>
              <a:pPr/>
              <a:t>54</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t>Because of wide range, the depth image will have low precision for visiblity testing of every stroke</a:t>
            </a:r>
          </a:p>
          <a:p>
            <a:r>
              <a:rPr lang="en-US"/>
              <a:t>Heavy object, extra pass to get a depth image will be cumbersome… because of this, even sorting these many strokes will be cumbersome</a:t>
            </a:r>
          </a:p>
          <a:p>
            <a:r>
              <a:rPr lang="en-US"/>
              <a:t>Terrains need level of detail</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EC82B-28AD-4EFD-A34A-F6D4190A353C}" type="slidenum">
              <a:rPr lang="en-US"/>
              <a:pPr/>
              <a:t>55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AD6C6-7EED-4A8E-B062-F8D38CC7F49F}" type="slidenum">
              <a:rPr lang="en-US"/>
              <a:pPr/>
              <a:t>56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Strokes orientation, size, color etc. decided from the gradient and color information of the original image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1A2A7-D69B-43FF-90AB-65AF2AE772A1}" type="slidenum">
              <a:rPr lang="en-US"/>
              <a:pPr/>
              <a:t>57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Terrain is 2D array of blocks -&gt; basic unit of caching</a:t>
            </a:r>
          </a:p>
          <a:p>
            <a:r>
              <a:rPr lang="en-US"/>
              <a:t>Block is an array of tiles -&gt; basic unit of rendering for the CPU</a:t>
            </a:r>
          </a:p>
          <a:p>
            <a:r>
              <a:rPr lang="en-US"/>
              <a:t>Tile is array of strokes -&gt; basic unit of rendering for GPU</a:t>
            </a:r>
          </a:p>
          <a:p>
            <a:endParaRPr lang="en-US"/>
          </a:p>
          <a:p>
            <a:r>
              <a:rPr lang="en-US"/>
              <a:t>Get 1 image wid animation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FF35E-0279-493F-B7E3-A02D82A75163}" type="slidenum">
              <a:rPr lang="en-US"/>
              <a:pPr/>
              <a:t>58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Get image of array, and a tesselation</a:t>
            </a:r>
          </a:p>
          <a:p>
            <a:endParaRPr lang="en-US"/>
          </a:p>
          <a:p>
            <a:r>
              <a:rPr lang="en-US"/>
              <a:t>Same color, no animation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1BD71-F10E-4AAC-84F7-DB31F945AC5E}" type="slidenum">
              <a:rPr lang="en-US"/>
              <a:pPr/>
              <a:t>59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Number of brushes used is short of the scale of the objects size in the scene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Terrain data typically</a:t>
            </a:r>
            <a:r>
              <a:rPr lang="en-US" baseline="0" dirty="0" smtClean="0"/>
              <a:t> comes in the form of a  grid of height maps.</a:t>
            </a:r>
          </a:p>
          <a:p>
            <a:r>
              <a:rPr lang="en-US" baseline="0" dirty="0" smtClean="0"/>
              <a:t>2. This means that it is a 2D array of samples, and each of these samples have a height value.</a:t>
            </a:r>
          </a:p>
          <a:p>
            <a:r>
              <a:rPr lang="en-US" baseline="0" dirty="0" smtClean="0"/>
              <a:t>3. The more  heights we have for a region of terrain, we say, we have such a resolution of terrain</a:t>
            </a:r>
          </a:p>
          <a:p>
            <a:r>
              <a:rPr lang="en-US" baseline="0" dirty="0" smtClean="0"/>
              <a:t>e.g. a terrain can have 1 meter distance between its </a:t>
            </a:r>
            <a:r>
              <a:rPr lang="en-US" baseline="0" dirty="0" err="1" smtClean="0"/>
              <a:t>heightmaps</a:t>
            </a:r>
            <a:r>
              <a:rPr lang="en-US" baseline="0" dirty="0" smtClean="0"/>
              <a:t> or can be even 10 </a:t>
            </a:r>
            <a:r>
              <a:rPr lang="en-US" baseline="0" dirty="0" err="1" smtClean="0"/>
              <a:t>kms</a:t>
            </a:r>
            <a:r>
              <a:rPr lang="en-US" baseline="0" dirty="0" smtClean="0"/>
              <a:t> distance. E.g. Google earth has 1 to 10 meters resolutions of data.</a:t>
            </a:r>
          </a:p>
          <a:p>
            <a:endParaRPr lang="en-US" baseline="0" dirty="0" smtClean="0"/>
          </a:p>
          <a:p>
            <a:r>
              <a:rPr lang="en-US" baseline="0" dirty="0" smtClean="0"/>
              <a:t>4. This means the terrain data will look like a grayscale image if treated as a image file. On next to it, you can see a texture map of this data.</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9C1D9-CFC1-440C-BAEF-C713F318C47A}" type="slidenum">
              <a:rPr lang="en-US"/>
              <a:pPr/>
              <a:t>64</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No sorting!</a:t>
            </a:r>
          </a:p>
          <a:p>
            <a:r>
              <a:rPr lang="en-US"/>
              <a:t>No visibility testing with a saved depth image!</a:t>
            </a:r>
          </a:p>
          <a:p>
            <a:r>
              <a:rPr lang="en-US"/>
              <a:t>Zero performance overhead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686A9-EDC0-4EC6-A10B-9B2670A20FF5}" type="slidenum">
              <a:rPr lang="en-US"/>
              <a:pPr/>
              <a:t>68</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Performed on a 8800GTX gpu</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so cool </a:t>
            </a:r>
            <a:r>
              <a:rPr lang="en-US" baseline="0" dirty="0" smtClean="0"/>
              <a:t>:D</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so cool </a:t>
            </a:r>
            <a:r>
              <a:rPr lang="en-US" baseline="0" dirty="0" smtClean="0"/>
              <a:t>:D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3D object</a:t>
            </a:r>
            <a:r>
              <a:rPr lang="en-US" baseline="0" dirty="0" smtClean="0"/>
              <a:t> may not have enough detail which will come up just by lighting conditions.</a:t>
            </a:r>
          </a:p>
          <a:p>
            <a:r>
              <a:rPr lang="en-US" baseline="0" dirty="0" smtClean="0"/>
              <a:t>A technique called texture is used to add detail to geometry</a:t>
            </a:r>
          </a:p>
          <a:p>
            <a:r>
              <a:rPr lang="en-US" baseline="0" dirty="0" smtClean="0"/>
              <a:t>A texture can be anything and of any resolution regardless of what is the geometry is.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way, triangles</a:t>
            </a:r>
            <a:r>
              <a:rPr lang="en-US" baseline="0" dirty="0" smtClean="0"/>
              <a:t> are rendered between these samples to form a geometry, and between these triangles texture is put up and thus we are ready with a rigid looking geometry called terrain after a while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here we don’t see any problem in this screenshot, but this is not real-time. In this particular image, all the samples have been picked up and rendered. We have not harnessed any performance here from the fact that we are not seeing a lot of area of the terrain to the sides, and behind the camera but is still processed and rendered. Another problem is, that in the far regions if you see, there are way too many triangles rendered, which is not required and are redundant. </a:t>
            </a:r>
          </a:p>
          <a:p>
            <a:endParaRPr lang="en-US" baseline="0" dirty="0" smtClean="0"/>
          </a:p>
          <a:p>
            <a:r>
              <a:rPr lang="en-US" baseline="0" dirty="0" smtClean="0"/>
              <a:t>The number of triangles we render dictates the performance  of the system. But more triangles means putting more  detail. Its about creating a balance.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terms, and then </a:t>
            </a:r>
            <a:r>
              <a:rPr lang="en-US" smtClean="0"/>
              <a:t>technical term</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8BC36-E1D9-454D-A286-D239B24A8DB3}" type="datetime1">
              <a:rPr lang="en-US" smtClean="0"/>
              <a:pPr/>
              <a:t>8/7/2010</a:t>
            </a:fld>
            <a:endParaRPr lang="en-US"/>
          </a:p>
        </p:txBody>
      </p:sp>
      <p:sp>
        <p:nvSpPr>
          <p:cNvPr id="5" name="Footer Placeholder 4"/>
          <p:cNvSpPr>
            <a:spLocks noGrp="1"/>
          </p:cNvSpPr>
          <p:nvPr>
            <p:ph type="ftr" sz="quarter" idx="11"/>
          </p:nvPr>
        </p:nvSpPr>
        <p:spPr/>
        <p:txBody>
          <a:bodyPr/>
          <a:lstStyle/>
          <a:p>
            <a:r>
              <a:rPr lang="en-US" smtClean="0"/>
              <a:t>MS Thesis Presentation</a:t>
            </a:r>
            <a:endParaRPr lang="en-US"/>
          </a:p>
        </p:txBody>
      </p:sp>
      <p:sp>
        <p:nvSpPr>
          <p:cNvPr id="6" name="Slide Number Placeholder 5"/>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159FB9-903C-48DE-9FA6-C687DF0705CD}" type="datetime1">
              <a:rPr lang="en-US" smtClean="0"/>
              <a:pPr/>
              <a:t>8/7/2010</a:t>
            </a:fld>
            <a:endParaRPr lang="en-US"/>
          </a:p>
        </p:txBody>
      </p:sp>
      <p:sp>
        <p:nvSpPr>
          <p:cNvPr id="5" name="Footer Placeholder 4"/>
          <p:cNvSpPr>
            <a:spLocks noGrp="1"/>
          </p:cNvSpPr>
          <p:nvPr>
            <p:ph type="ftr" sz="quarter" idx="11"/>
          </p:nvPr>
        </p:nvSpPr>
        <p:spPr/>
        <p:txBody>
          <a:bodyPr/>
          <a:lstStyle/>
          <a:p>
            <a:r>
              <a:rPr lang="en-US" smtClean="0"/>
              <a:t>MS Thesis Presentation</a:t>
            </a:r>
            <a:endParaRPr lang="en-US"/>
          </a:p>
        </p:txBody>
      </p:sp>
      <p:sp>
        <p:nvSpPr>
          <p:cNvPr id="6" name="Slide Number Placeholder 5"/>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E7AC0-149A-4149-B71E-15D99E3F49E2}" type="datetime1">
              <a:rPr lang="en-US" smtClean="0"/>
              <a:pPr/>
              <a:t>8/7/2010</a:t>
            </a:fld>
            <a:endParaRPr lang="en-US"/>
          </a:p>
        </p:txBody>
      </p:sp>
      <p:sp>
        <p:nvSpPr>
          <p:cNvPr id="5" name="Footer Placeholder 4"/>
          <p:cNvSpPr>
            <a:spLocks noGrp="1"/>
          </p:cNvSpPr>
          <p:nvPr>
            <p:ph type="ftr" sz="quarter" idx="11"/>
          </p:nvPr>
        </p:nvSpPr>
        <p:spPr/>
        <p:txBody>
          <a:bodyPr/>
          <a:lstStyle/>
          <a:p>
            <a:r>
              <a:rPr lang="en-US" smtClean="0"/>
              <a:t>MS Thesis Presentation</a:t>
            </a:r>
            <a:endParaRPr lang="en-US"/>
          </a:p>
        </p:txBody>
      </p:sp>
      <p:sp>
        <p:nvSpPr>
          <p:cNvPr id="6" name="Slide Number Placeholder 5"/>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C7623-4348-46C5-8754-51B0723BDA86}" type="datetime1">
              <a:rPr lang="en-US" smtClean="0"/>
              <a:pPr/>
              <a:t>8/7/2010</a:t>
            </a:fld>
            <a:endParaRPr lang="en-US"/>
          </a:p>
        </p:txBody>
      </p:sp>
      <p:sp>
        <p:nvSpPr>
          <p:cNvPr id="5" name="Footer Placeholder 4"/>
          <p:cNvSpPr>
            <a:spLocks noGrp="1"/>
          </p:cNvSpPr>
          <p:nvPr>
            <p:ph type="ftr" sz="quarter" idx="11"/>
          </p:nvPr>
        </p:nvSpPr>
        <p:spPr/>
        <p:txBody>
          <a:bodyPr/>
          <a:lstStyle/>
          <a:p>
            <a:r>
              <a:rPr lang="en-US" smtClean="0"/>
              <a:t>MS Thesis Presentation</a:t>
            </a:r>
            <a:endParaRPr lang="en-US"/>
          </a:p>
        </p:txBody>
      </p:sp>
      <p:sp>
        <p:nvSpPr>
          <p:cNvPr id="6" name="Slide Number Placeholder 5"/>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639F6-98F3-4BBC-97FA-DCED45349237}" type="datetime1">
              <a:rPr lang="en-US" smtClean="0"/>
              <a:pPr/>
              <a:t>8/7/2010</a:t>
            </a:fld>
            <a:endParaRPr lang="en-US"/>
          </a:p>
        </p:txBody>
      </p:sp>
      <p:sp>
        <p:nvSpPr>
          <p:cNvPr id="5" name="Footer Placeholder 4"/>
          <p:cNvSpPr>
            <a:spLocks noGrp="1"/>
          </p:cNvSpPr>
          <p:nvPr>
            <p:ph type="ftr" sz="quarter" idx="11"/>
          </p:nvPr>
        </p:nvSpPr>
        <p:spPr/>
        <p:txBody>
          <a:bodyPr/>
          <a:lstStyle/>
          <a:p>
            <a:r>
              <a:rPr lang="en-US" smtClean="0"/>
              <a:t>MS Thesis Presentation</a:t>
            </a:r>
            <a:endParaRPr lang="en-US"/>
          </a:p>
        </p:txBody>
      </p:sp>
      <p:sp>
        <p:nvSpPr>
          <p:cNvPr id="6" name="Slide Number Placeholder 5"/>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F7A9B4-C962-4C04-818A-8594FCE7D08F}" type="datetime1">
              <a:rPr lang="en-US" smtClean="0"/>
              <a:pPr/>
              <a:t>8/7/2010</a:t>
            </a:fld>
            <a:endParaRPr lang="en-US"/>
          </a:p>
        </p:txBody>
      </p:sp>
      <p:sp>
        <p:nvSpPr>
          <p:cNvPr id="6" name="Footer Placeholder 5"/>
          <p:cNvSpPr>
            <a:spLocks noGrp="1"/>
          </p:cNvSpPr>
          <p:nvPr>
            <p:ph type="ftr" sz="quarter" idx="11"/>
          </p:nvPr>
        </p:nvSpPr>
        <p:spPr/>
        <p:txBody>
          <a:bodyPr/>
          <a:lstStyle/>
          <a:p>
            <a:r>
              <a:rPr lang="en-US" smtClean="0"/>
              <a:t>MS Thesis Presentation</a:t>
            </a:r>
            <a:endParaRPr lang="en-US"/>
          </a:p>
        </p:txBody>
      </p:sp>
      <p:sp>
        <p:nvSpPr>
          <p:cNvPr id="7" name="Slide Number Placeholder 6"/>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827B06-E7E7-48A8-B7DA-CD15EE81686D}" type="datetime1">
              <a:rPr lang="en-US" smtClean="0"/>
              <a:pPr/>
              <a:t>8/7/2010</a:t>
            </a:fld>
            <a:endParaRPr lang="en-US"/>
          </a:p>
        </p:txBody>
      </p:sp>
      <p:sp>
        <p:nvSpPr>
          <p:cNvPr id="8" name="Footer Placeholder 7"/>
          <p:cNvSpPr>
            <a:spLocks noGrp="1"/>
          </p:cNvSpPr>
          <p:nvPr>
            <p:ph type="ftr" sz="quarter" idx="11"/>
          </p:nvPr>
        </p:nvSpPr>
        <p:spPr/>
        <p:txBody>
          <a:bodyPr/>
          <a:lstStyle/>
          <a:p>
            <a:r>
              <a:rPr lang="en-US" smtClean="0"/>
              <a:t>MS Thesis Presentation</a:t>
            </a:r>
            <a:endParaRPr lang="en-US"/>
          </a:p>
        </p:txBody>
      </p:sp>
      <p:sp>
        <p:nvSpPr>
          <p:cNvPr id="9" name="Slide Number Placeholder 8"/>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EBDDE2-318D-489C-B503-B26B773261E3}" type="datetime1">
              <a:rPr lang="en-US" smtClean="0"/>
              <a:pPr/>
              <a:t>8/7/2010</a:t>
            </a:fld>
            <a:endParaRPr lang="en-US"/>
          </a:p>
        </p:txBody>
      </p:sp>
      <p:sp>
        <p:nvSpPr>
          <p:cNvPr id="4" name="Footer Placeholder 3"/>
          <p:cNvSpPr>
            <a:spLocks noGrp="1"/>
          </p:cNvSpPr>
          <p:nvPr>
            <p:ph type="ftr" sz="quarter" idx="11"/>
          </p:nvPr>
        </p:nvSpPr>
        <p:spPr/>
        <p:txBody>
          <a:bodyPr/>
          <a:lstStyle/>
          <a:p>
            <a:r>
              <a:rPr lang="en-US" smtClean="0"/>
              <a:t>MS Thesis Presentation</a:t>
            </a:r>
            <a:endParaRPr lang="en-US"/>
          </a:p>
        </p:txBody>
      </p:sp>
      <p:sp>
        <p:nvSpPr>
          <p:cNvPr id="5" name="Slide Number Placeholder 4"/>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CB4239-6546-459C-9DC6-CE9D5DE0727E}" type="datetime1">
              <a:rPr lang="en-US" smtClean="0"/>
              <a:pPr/>
              <a:t>8/7/2010</a:t>
            </a:fld>
            <a:endParaRPr lang="en-US"/>
          </a:p>
        </p:txBody>
      </p:sp>
      <p:sp>
        <p:nvSpPr>
          <p:cNvPr id="3" name="Footer Placeholder 2"/>
          <p:cNvSpPr>
            <a:spLocks noGrp="1"/>
          </p:cNvSpPr>
          <p:nvPr>
            <p:ph type="ftr" sz="quarter" idx="11"/>
          </p:nvPr>
        </p:nvSpPr>
        <p:spPr/>
        <p:txBody>
          <a:bodyPr/>
          <a:lstStyle/>
          <a:p>
            <a:r>
              <a:rPr lang="en-US" smtClean="0"/>
              <a:t>MS Thesis Presentation</a:t>
            </a:r>
            <a:endParaRPr lang="en-US"/>
          </a:p>
        </p:txBody>
      </p:sp>
      <p:sp>
        <p:nvSpPr>
          <p:cNvPr id="4" name="Slide Number Placeholder 3"/>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1BCD8-6CAA-4586-9D82-2B62BBBAF8D4}" type="datetime1">
              <a:rPr lang="en-US" smtClean="0"/>
              <a:pPr/>
              <a:t>8/7/2010</a:t>
            </a:fld>
            <a:endParaRPr lang="en-US"/>
          </a:p>
        </p:txBody>
      </p:sp>
      <p:sp>
        <p:nvSpPr>
          <p:cNvPr id="6" name="Footer Placeholder 5"/>
          <p:cNvSpPr>
            <a:spLocks noGrp="1"/>
          </p:cNvSpPr>
          <p:nvPr>
            <p:ph type="ftr" sz="quarter" idx="11"/>
          </p:nvPr>
        </p:nvSpPr>
        <p:spPr/>
        <p:txBody>
          <a:bodyPr/>
          <a:lstStyle/>
          <a:p>
            <a:r>
              <a:rPr lang="en-US" smtClean="0"/>
              <a:t>MS Thesis Presentation</a:t>
            </a:r>
            <a:endParaRPr lang="en-US"/>
          </a:p>
        </p:txBody>
      </p:sp>
      <p:sp>
        <p:nvSpPr>
          <p:cNvPr id="7" name="Slide Number Placeholder 6"/>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87453-8C79-4D2B-9F80-D51990B488E8}" type="datetime1">
              <a:rPr lang="en-US" smtClean="0"/>
              <a:pPr/>
              <a:t>8/7/2010</a:t>
            </a:fld>
            <a:endParaRPr lang="en-US"/>
          </a:p>
        </p:txBody>
      </p:sp>
      <p:sp>
        <p:nvSpPr>
          <p:cNvPr id="6" name="Footer Placeholder 5"/>
          <p:cNvSpPr>
            <a:spLocks noGrp="1"/>
          </p:cNvSpPr>
          <p:nvPr>
            <p:ph type="ftr" sz="quarter" idx="11"/>
          </p:nvPr>
        </p:nvSpPr>
        <p:spPr/>
        <p:txBody>
          <a:bodyPr/>
          <a:lstStyle/>
          <a:p>
            <a:r>
              <a:rPr lang="en-US" smtClean="0"/>
              <a:t>MS Thesis Presentation</a:t>
            </a:r>
            <a:endParaRPr lang="en-US"/>
          </a:p>
        </p:txBody>
      </p:sp>
      <p:sp>
        <p:nvSpPr>
          <p:cNvPr id="7" name="Slide Number Placeholder 6"/>
          <p:cNvSpPr>
            <a:spLocks noGrp="1"/>
          </p:cNvSpPr>
          <p:nvPr>
            <p:ph type="sldNum" sz="quarter" idx="12"/>
          </p:nvPr>
        </p:nvSpPr>
        <p:spPr/>
        <p:txBody>
          <a:bodyPr/>
          <a:lstStyle/>
          <a:p>
            <a:fld id="{E2885274-0461-466C-8F10-D7C6F460641E}"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EDCBD-926D-484D-BFFF-F49CFE4BC129}" type="datetime1">
              <a:rPr lang="en-US" smtClean="0"/>
              <a:pPr/>
              <a:t>8/7/2010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MS Thesis Presentation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85274-0461-466C-8F10-D7C6F460641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jpe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ctrTitle"/>
          </p:nvPr>
        </p:nvSpPr>
        <p:spPr>
          <a:xfrm>
            <a:off x="381000" y="381000"/>
            <a:ext cx="8305800" cy="5334000"/>
          </a:xfrm>
        </p:spPr>
        <p:txBody>
          <a:bodyPr>
            <a:normAutofit/>
          </a:bodyPr>
          <a:lstStyle/>
          <a:p>
            <a:pPr algn="l"/>
            <a:r>
              <a:rPr lang="en-US" sz="3600" dirty="0" smtClean="0">
                <a:effectLst>
                  <a:outerShdw blurRad="50800" dist="38100" dir="2700000" algn="tl" rotWithShape="0">
                    <a:prstClr val="black">
                      <a:alpha val="40000"/>
                    </a:prstClr>
                  </a:outerShdw>
                </a:effectLst>
              </a:rPr>
              <a:t>Real-time Terrain Rendering and Processing</a:t>
            </a: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2400" b="1" dirty="0" err="1" smtClean="0">
                <a:solidFill>
                  <a:schemeClr val="bg1">
                    <a:lumMod val="50000"/>
                  </a:schemeClr>
                </a:solidFill>
              </a:rPr>
              <a:t>Shiben</a:t>
            </a:r>
            <a:r>
              <a:rPr lang="en-US" sz="2400" b="1" dirty="0" smtClean="0">
                <a:solidFill>
                  <a:schemeClr val="bg1">
                    <a:lumMod val="50000"/>
                  </a:schemeClr>
                </a:solidFill>
              </a:rPr>
              <a:t> </a:t>
            </a:r>
            <a:r>
              <a:rPr lang="en-US" sz="2400" b="1" dirty="0" err="1" smtClean="0">
                <a:solidFill>
                  <a:schemeClr val="bg1">
                    <a:lumMod val="50000"/>
                  </a:schemeClr>
                </a:solidFill>
              </a:rPr>
              <a:t>Bhattacharjee</a:t>
            </a: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200607022</a:t>
            </a:r>
            <a:br>
              <a:rPr lang="en-US" sz="2400" dirty="0" smtClean="0">
                <a:solidFill>
                  <a:schemeClr val="bg1">
                    <a:lumMod val="50000"/>
                  </a:schemeClr>
                </a:solidFill>
              </a:rPr>
            </a:br>
            <a:r>
              <a:rPr lang="en-US" sz="2400" dirty="0" smtClean="0">
                <a:solidFill>
                  <a:schemeClr val="bg1">
                    <a:lumMod val="50000"/>
                  </a:schemeClr>
                </a:solidFill>
              </a:rPr>
              <a:t>shiben@research.iiit.ac.in</a:t>
            </a:r>
            <a:br>
              <a:rPr lang="en-US" sz="2400" dirty="0" smtClean="0">
                <a:solidFill>
                  <a:schemeClr val="bg1">
                    <a:lumMod val="50000"/>
                  </a:schemeClr>
                </a:solidFill>
              </a:rPr>
            </a:br>
            <a:r>
              <a:rPr lang="en-US" sz="2400" dirty="0" smtClean="0">
                <a:solidFill>
                  <a:schemeClr val="bg1">
                    <a:lumMod val="50000"/>
                  </a:schemeClr>
                </a:solidFill>
              </a:rPr>
              <a:t/>
            </a:r>
            <a:br>
              <a:rPr lang="en-US" sz="2400" dirty="0" smtClean="0">
                <a:solidFill>
                  <a:schemeClr val="bg1">
                    <a:lumMod val="50000"/>
                  </a:schemeClr>
                </a:solidFill>
              </a:rPr>
            </a:br>
            <a:r>
              <a:rPr lang="en-US" sz="2400" dirty="0" smtClean="0">
                <a:solidFill>
                  <a:schemeClr val="bg1">
                    <a:lumMod val="50000"/>
                  </a:schemeClr>
                </a:solidFill>
              </a:rPr>
              <a:t>Advisor: </a:t>
            </a:r>
            <a:r>
              <a:rPr lang="en-US" sz="2400" b="1" dirty="0" smtClean="0">
                <a:solidFill>
                  <a:schemeClr val="bg1">
                    <a:lumMod val="50000"/>
                  </a:schemeClr>
                </a:solidFill>
              </a:rPr>
              <a:t>Prof. P. J. Narayanan</a:t>
            </a:r>
            <a:endParaRPr lang="en-US" sz="2400" b="1" dirty="0">
              <a:solidFill>
                <a:schemeClr val="bg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p:txBody>
          <a:bodyPr/>
          <a:lstStyle/>
          <a:p>
            <a:r>
              <a:rPr lang="en-US" dirty="0" smtClean="0"/>
              <a:t>Theoretically…</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a:buNone/>
            </a:pPr>
            <a:endParaRPr lang="en-US" dirty="0" smtClean="0"/>
          </a:p>
          <a:p>
            <a:r>
              <a:rPr lang="en-US" dirty="0" smtClean="0"/>
              <a:t>Divide the terrain in tiles</a:t>
            </a:r>
          </a:p>
          <a:p>
            <a:endParaRPr lang="en-US" dirty="0" smtClean="0"/>
          </a:p>
          <a:p>
            <a:r>
              <a:rPr lang="en-US" dirty="0" smtClean="0"/>
              <a:t>Discard tiles not in view</a:t>
            </a:r>
          </a:p>
          <a:p>
            <a:endParaRPr lang="en-US" dirty="0" smtClean="0"/>
          </a:p>
          <a:p>
            <a:r>
              <a:rPr lang="en-US" dirty="0" smtClean="0"/>
              <a:t>Reduce the detail of tiles farther from camera</a:t>
            </a:r>
            <a:endParaRPr lang="en-US" dirty="0"/>
          </a:p>
        </p:txBody>
      </p:sp>
      <p:grpSp>
        <p:nvGrpSpPr>
          <p:cNvPr id="5" name="Group 4"/>
          <p:cNvGrpSpPr/>
          <p:nvPr/>
        </p:nvGrpSpPr>
        <p:grpSpPr>
          <a:xfrm rot="5400000">
            <a:off x="6000748" y="1847854"/>
            <a:ext cx="2209803" cy="2171701"/>
            <a:chOff x="1371603" y="2438401"/>
            <a:chExt cx="3810004" cy="3124202"/>
          </a:xfrm>
          <a:scene3d>
            <a:camera prst="perspectiveContrastingLeftFacing" fov="4500000"/>
            <a:lightRig rig="threePt" dir="t"/>
          </a:scene3d>
        </p:grpSpPr>
        <p:grpSp>
          <p:nvGrpSpPr>
            <p:cNvPr id="6" name="Group 115"/>
            <p:cNvGrpSpPr>
              <a:grpSpLocks/>
            </p:cNvGrpSpPr>
            <p:nvPr/>
          </p:nvGrpSpPr>
          <p:grpSpPr bwMode="auto">
            <a:xfrm>
              <a:off x="1371603" y="4191003"/>
              <a:ext cx="1676403" cy="1371600"/>
              <a:chOff x="1104" y="2640"/>
              <a:chExt cx="1194" cy="1050"/>
            </a:xfrm>
          </p:grpSpPr>
          <p:pic>
            <p:nvPicPr>
              <p:cNvPr id="58"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59"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60"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61"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62"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63"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64"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65"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66"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67"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68"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69"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70"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71"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72"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73"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7" name="Group 115"/>
            <p:cNvGrpSpPr>
              <a:grpSpLocks/>
            </p:cNvGrpSpPr>
            <p:nvPr/>
          </p:nvGrpSpPr>
          <p:grpSpPr bwMode="auto">
            <a:xfrm>
              <a:off x="1371604" y="2438402"/>
              <a:ext cx="1676403" cy="1371600"/>
              <a:chOff x="1104" y="2640"/>
              <a:chExt cx="1194" cy="1050"/>
            </a:xfrm>
          </p:grpSpPr>
          <p:pic>
            <p:nvPicPr>
              <p:cNvPr id="42"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43"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44"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45"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46"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47"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48"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49"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50"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51"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52"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53"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54"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55"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56"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57"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8" name="Group 115"/>
            <p:cNvGrpSpPr>
              <a:grpSpLocks/>
            </p:cNvGrpSpPr>
            <p:nvPr/>
          </p:nvGrpSpPr>
          <p:grpSpPr bwMode="auto">
            <a:xfrm>
              <a:off x="3505204" y="4191002"/>
              <a:ext cx="1676403" cy="1371600"/>
              <a:chOff x="1104" y="2640"/>
              <a:chExt cx="1194" cy="1050"/>
            </a:xfrm>
          </p:grpSpPr>
          <p:pic>
            <p:nvPicPr>
              <p:cNvPr id="26"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27"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28"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29"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30"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31"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32"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33"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34"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35"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36"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37"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38"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39"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40"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41"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9" name="Group 115"/>
            <p:cNvGrpSpPr>
              <a:grpSpLocks/>
            </p:cNvGrpSpPr>
            <p:nvPr/>
          </p:nvGrpSpPr>
          <p:grpSpPr bwMode="auto">
            <a:xfrm>
              <a:off x="3505204" y="2438401"/>
              <a:ext cx="1676403" cy="1371600"/>
              <a:chOff x="1104" y="2640"/>
              <a:chExt cx="1194" cy="1050"/>
            </a:xfrm>
          </p:grpSpPr>
          <p:pic>
            <p:nvPicPr>
              <p:cNvPr id="10"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11"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12"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13"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14"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15"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16"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17"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18"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19"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20"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21"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22"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23"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24"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25"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cxnSp>
        <p:nvCxnSpPr>
          <p:cNvPr id="89" name="Straight Connector 88"/>
          <p:cNvCxnSpPr/>
          <p:nvPr/>
        </p:nvCxnSpPr>
        <p:spPr>
          <a:xfrm>
            <a:off x="5638800" y="3733800"/>
            <a:ext cx="1152525" cy="1047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6477001" y="3300413"/>
            <a:ext cx="852487" cy="223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a:off x="5967416" y="2905128"/>
            <a:ext cx="1042985" cy="809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5391151" y="3157537"/>
            <a:ext cx="828675" cy="3238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fill="hold"/>
                                        <p:tgtEl>
                                          <p:spTgt spid="92"/>
                                        </p:tgtEl>
                                        <p:attrNameLst>
                                          <p:attrName>ppt_x</p:attrName>
                                        </p:attrNameLst>
                                      </p:cBhvr>
                                      <p:tavLst>
                                        <p:tav tm="0">
                                          <p:val>
                                            <p:strVal val="#ppt_x"/>
                                          </p:val>
                                        </p:tav>
                                        <p:tav tm="100000">
                                          <p:val>
                                            <p:strVal val="#ppt_x"/>
                                          </p:val>
                                        </p:tav>
                                      </p:tavLst>
                                    </p:anim>
                                    <p:anim calcmode="lin" valueType="num">
                                      <p:cBhvr additive="base">
                                        <p:cTn id="12" dur="500" fill="hold"/>
                                        <p:tgtEl>
                                          <p:spTgt spid="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additive="base">
                                        <p:cTn id="19" dur="500" fill="hold"/>
                                        <p:tgtEl>
                                          <p:spTgt spid="96"/>
                                        </p:tgtEl>
                                        <p:attrNameLst>
                                          <p:attrName>ppt_x</p:attrName>
                                        </p:attrNameLst>
                                      </p:cBhvr>
                                      <p:tavLst>
                                        <p:tav tm="0">
                                          <p:val>
                                            <p:strVal val="#ppt_x"/>
                                          </p:val>
                                        </p:tav>
                                        <p:tav tm="100000">
                                          <p:val>
                                            <p:strVal val="#ppt_x"/>
                                          </p:val>
                                        </p:tav>
                                      </p:tavLst>
                                    </p:anim>
                                    <p:anim calcmode="lin" valueType="num">
                                      <p:cBhvr additive="base">
                                        <p:cTn id="20"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743200" y="1600200"/>
            <a:ext cx="4286250" cy="3419475"/>
          </a:xfrm>
          <a:prstGeom prst="rect">
            <a:avLst/>
          </a:prstGeom>
          <a:noFill/>
          <a:ln w="9525">
            <a:noFill/>
            <a:miter lim="800000"/>
            <a:headEnd/>
            <a:tailEnd/>
          </a:ln>
          <a:scene3d>
            <a:camera prst="perspectiveHeroicExtremeRightFacing">
              <a:rot lat="8100000" lon="0" rev="0"/>
            </a:camera>
            <a:lightRig rig="threePt" dir="t"/>
          </a:scene3d>
        </p:spPr>
      </p:pic>
      <p:pic>
        <p:nvPicPr>
          <p:cNvPr id="1028" name="Picture 4"/>
          <p:cNvPicPr>
            <a:picLocks noChangeAspect="1" noChangeArrowheads="1"/>
          </p:cNvPicPr>
          <p:nvPr/>
        </p:nvPicPr>
        <p:blipFill>
          <a:blip r:embed="rId3" cstate="print"/>
          <a:srcRect/>
          <a:stretch>
            <a:fillRect/>
          </a:stretch>
        </p:blipFill>
        <p:spPr bwMode="auto">
          <a:xfrm>
            <a:off x="2743200" y="1600200"/>
            <a:ext cx="4303059" cy="3429000"/>
          </a:xfrm>
          <a:prstGeom prst="rect">
            <a:avLst/>
          </a:prstGeom>
          <a:noFill/>
          <a:ln w="9525">
            <a:noFill/>
            <a:miter lim="800000"/>
            <a:headEnd/>
            <a:tailEnd/>
          </a:ln>
          <a:scene3d>
            <a:camera prst="perspectiveHeroicExtremeRightFacing">
              <a:rot lat="8100000" lon="0" rev="0"/>
            </a:camera>
            <a:lightRig rig="threePt" dir="t"/>
          </a:scene3d>
        </p:spPr>
      </p:pic>
      <p:pic>
        <p:nvPicPr>
          <p:cNvPr id="1029" name="Picture 5"/>
          <p:cNvPicPr>
            <a:picLocks noChangeAspect="1" noChangeArrowheads="1"/>
          </p:cNvPicPr>
          <p:nvPr/>
        </p:nvPicPr>
        <p:blipFill>
          <a:blip r:embed="rId4" cstate="print"/>
          <a:srcRect/>
          <a:stretch>
            <a:fillRect/>
          </a:stretch>
        </p:blipFill>
        <p:spPr bwMode="auto">
          <a:xfrm>
            <a:off x="2743200" y="1600200"/>
            <a:ext cx="4303059" cy="3429000"/>
          </a:xfrm>
          <a:prstGeom prst="rect">
            <a:avLst/>
          </a:prstGeom>
          <a:noFill/>
          <a:ln w="9525">
            <a:noFill/>
            <a:miter lim="800000"/>
            <a:headEnd/>
            <a:tailEnd/>
          </a:ln>
          <a:scene3d>
            <a:camera prst="perspectiveHeroicExtremeRightFacing">
              <a:rot lat="8100000" lon="0" rev="0"/>
            </a:camera>
            <a:lightRig rig="threePt" dir="t"/>
          </a:scene3d>
        </p:spPr>
      </p:pic>
      <p:pic>
        <p:nvPicPr>
          <p:cNvPr id="8" name="Picture 4" descr="bottom copy"/>
          <p:cNvPicPr>
            <a:picLocks noChangeAspect="1" noChangeArrowheads="1"/>
          </p:cNvPicPr>
          <p:nvPr/>
        </p:nvPicPr>
        <p:blipFill>
          <a:blip r:embed="rId5"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1219200"/>
            <a:ext cx="9144000" cy="4267200"/>
          </a:xfrm>
          <a:prstGeom prst="rect">
            <a:avLst/>
          </a:prstGeom>
          <a:noFill/>
          <a:ln w="9525">
            <a:noFill/>
            <a:miter lim="800000"/>
            <a:headEnd/>
            <a:tailEnd/>
          </a:ln>
          <a:effectLst/>
        </p:spPr>
      </p:pic>
      <p:pic>
        <p:nvPicPr>
          <p:cNvPr id="5"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a:xfrm>
            <a:off x="457200" y="2286000"/>
            <a:ext cx="8229600" cy="1143000"/>
          </a:xfrm>
        </p:spPr>
        <p:txBody>
          <a:bodyPr/>
          <a:lstStyle/>
          <a:p>
            <a:r>
              <a:rPr lang="en-US" b="1" dirty="0" smtClean="0">
                <a:solidFill>
                  <a:schemeClr val="tx1">
                    <a:lumMod val="65000"/>
                    <a:lumOff val="35000"/>
                  </a:schemeClr>
                </a:solidFill>
              </a:rPr>
              <a:t>Real-time Terrain Rendering</a:t>
            </a:r>
            <a:endParaRPr lang="en-US" b="1"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Representation</a:t>
            </a:r>
          </a:p>
        </p:txBody>
      </p:sp>
      <p:pic>
        <p:nvPicPr>
          <p:cNvPr id="12291"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grpSp>
        <p:nvGrpSpPr>
          <p:cNvPr id="2" name="Group 71"/>
          <p:cNvGrpSpPr>
            <a:grpSpLocks/>
          </p:cNvGrpSpPr>
          <p:nvPr/>
        </p:nvGrpSpPr>
        <p:grpSpPr bwMode="auto">
          <a:xfrm>
            <a:off x="762000" y="1905000"/>
            <a:ext cx="2362200" cy="2362200"/>
            <a:chOff x="288" y="1008"/>
            <a:chExt cx="2112" cy="2112"/>
          </a:xfrm>
        </p:grpSpPr>
        <p:pic>
          <p:nvPicPr>
            <p:cNvPr id="12293" name="Picture 5" descr="1"/>
            <p:cNvPicPr>
              <a:picLocks noChangeAspect="1" noChangeArrowheads="1"/>
            </p:cNvPicPr>
            <p:nvPr/>
          </p:nvPicPr>
          <p:blipFill>
            <a:blip r:embed="rId4" cstate="print"/>
            <a:srcRect/>
            <a:stretch>
              <a:fillRect/>
            </a:stretch>
          </p:blipFill>
          <p:spPr bwMode="auto">
            <a:xfrm>
              <a:off x="288" y="1008"/>
              <a:ext cx="2112" cy="2112"/>
            </a:xfrm>
            <a:prstGeom prst="rect">
              <a:avLst/>
            </a:prstGeom>
            <a:noFill/>
          </p:spPr>
        </p:pic>
        <p:grpSp>
          <p:nvGrpSpPr>
            <p:cNvPr id="3" name="Group 6"/>
            <p:cNvGrpSpPr>
              <a:grpSpLocks/>
            </p:cNvGrpSpPr>
            <p:nvPr/>
          </p:nvGrpSpPr>
          <p:grpSpPr bwMode="auto">
            <a:xfrm>
              <a:off x="288" y="1008"/>
              <a:ext cx="2112" cy="2112"/>
              <a:chOff x="3600" y="1824"/>
              <a:chExt cx="1536" cy="1536"/>
            </a:xfrm>
          </p:grpSpPr>
          <p:sp>
            <p:nvSpPr>
              <p:cNvPr id="12295" name="Rectangle 7"/>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296" name="Rectangle 8"/>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297" name="Rectangle 9"/>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298" name="Rectangle 10"/>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299" name="Rectangle 11"/>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0" name="Rectangle 12"/>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1" name="Rectangle 13"/>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2" name="Rectangle 14"/>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3" name="Rectangle 15"/>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4" name="Rectangle 16"/>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5" name="Rectangle 17"/>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6" name="Rectangle 18"/>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7" name="Rectangle 19"/>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8" name="Rectangle 20"/>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09" name="Rectangle 21"/>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0" name="Rectangle 22"/>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1" name="Rectangle 23"/>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2" name="Rectangle 24"/>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3" name="Rectangle 25"/>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4" name="Rectangle 26"/>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5" name="Rectangle 27"/>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6" name="Rectangle 28"/>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7" name="Rectangle 29"/>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8" name="Rectangle 30"/>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19" name="Rectangle 31"/>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0" name="Rectangle 32"/>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1" name="Rectangle 33"/>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2" name="Rectangle 34"/>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3" name="Rectangle 35"/>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4" name="Rectangle 36"/>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5" name="Rectangle 37"/>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6" name="Rectangle 38"/>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7" name="Rectangle 39"/>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8" name="Rectangle 40"/>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29" name="Rectangle 41"/>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0" name="Rectangle 42"/>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1" name="Rectangle 43"/>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2" name="Rectangle 44"/>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3" name="Rectangle 45"/>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4" name="Rectangle 46"/>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5" name="Rectangle 47"/>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6" name="Rectangle 48"/>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7" name="Rectangle 49"/>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8" name="Rectangle 50"/>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39" name="Rectangle 51"/>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0" name="Rectangle 52"/>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1" name="Rectangle 53"/>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2" name="Rectangle 54"/>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3" name="Rectangle 55"/>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4" name="Rectangle 56"/>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5" name="Rectangle 57"/>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6" name="Rectangle 58"/>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7" name="Rectangle 59"/>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8" name="Rectangle 60"/>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49" name="Rectangle 61"/>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0" name="Rectangle 62"/>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1" name="Rectangle 63"/>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2" name="Rectangle 64"/>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3" name="Rectangle 65"/>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4" name="Rectangle 66"/>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5" name="Rectangle 67"/>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6" name="Rectangle 68"/>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7" name="Rectangle 69"/>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12358" name="Rectangle 70"/>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grpSp>
      <p:grpSp>
        <p:nvGrpSpPr>
          <p:cNvPr id="4" name="Group 137"/>
          <p:cNvGrpSpPr>
            <a:grpSpLocks/>
          </p:cNvGrpSpPr>
          <p:nvPr/>
        </p:nvGrpSpPr>
        <p:grpSpPr bwMode="auto">
          <a:xfrm>
            <a:off x="5943600" y="2895600"/>
            <a:ext cx="685800" cy="609600"/>
            <a:chOff x="1104" y="2640"/>
            <a:chExt cx="1194" cy="1050"/>
          </a:xfrm>
        </p:grpSpPr>
        <p:pic>
          <p:nvPicPr>
            <p:cNvPr id="12426" name="Picture 138"/>
            <p:cNvPicPr>
              <a:picLocks noChangeAspect="1" noChangeArrowheads="1"/>
            </p:cNvPicPr>
            <p:nvPr/>
          </p:nvPicPr>
          <p:blipFill>
            <a:blip r:embed="rId5" cstate="print"/>
            <a:srcRect/>
            <a:stretch>
              <a:fillRect/>
            </a:stretch>
          </p:blipFill>
          <p:spPr bwMode="auto">
            <a:xfrm>
              <a:off x="1104" y="2640"/>
              <a:ext cx="42" cy="42"/>
            </a:xfrm>
            <a:prstGeom prst="rect">
              <a:avLst/>
            </a:prstGeom>
            <a:noFill/>
          </p:spPr>
        </p:pic>
        <p:pic>
          <p:nvPicPr>
            <p:cNvPr id="12427" name="Picture 139"/>
            <p:cNvPicPr>
              <a:picLocks noChangeAspect="1" noChangeArrowheads="1"/>
            </p:cNvPicPr>
            <p:nvPr/>
          </p:nvPicPr>
          <p:blipFill>
            <a:blip r:embed="rId5" cstate="print"/>
            <a:srcRect/>
            <a:stretch>
              <a:fillRect/>
            </a:stretch>
          </p:blipFill>
          <p:spPr bwMode="auto">
            <a:xfrm>
              <a:off x="1488" y="2640"/>
              <a:ext cx="42" cy="42"/>
            </a:xfrm>
            <a:prstGeom prst="rect">
              <a:avLst/>
            </a:prstGeom>
            <a:noFill/>
          </p:spPr>
        </p:pic>
        <p:pic>
          <p:nvPicPr>
            <p:cNvPr id="12428" name="Picture 140"/>
            <p:cNvPicPr>
              <a:picLocks noChangeAspect="1" noChangeArrowheads="1"/>
            </p:cNvPicPr>
            <p:nvPr/>
          </p:nvPicPr>
          <p:blipFill>
            <a:blip r:embed="rId5" cstate="print"/>
            <a:srcRect/>
            <a:stretch>
              <a:fillRect/>
            </a:stretch>
          </p:blipFill>
          <p:spPr bwMode="auto">
            <a:xfrm>
              <a:off x="1872" y="2640"/>
              <a:ext cx="42" cy="42"/>
            </a:xfrm>
            <a:prstGeom prst="rect">
              <a:avLst/>
            </a:prstGeom>
            <a:noFill/>
          </p:spPr>
        </p:pic>
        <p:pic>
          <p:nvPicPr>
            <p:cNvPr id="12429" name="Picture 141"/>
            <p:cNvPicPr>
              <a:picLocks noChangeAspect="1" noChangeArrowheads="1"/>
            </p:cNvPicPr>
            <p:nvPr/>
          </p:nvPicPr>
          <p:blipFill>
            <a:blip r:embed="rId5" cstate="print"/>
            <a:srcRect/>
            <a:stretch>
              <a:fillRect/>
            </a:stretch>
          </p:blipFill>
          <p:spPr bwMode="auto">
            <a:xfrm>
              <a:off x="2256" y="2640"/>
              <a:ext cx="42" cy="42"/>
            </a:xfrm>
            <a:prstGeom prst="rect">
              <a:avLst/>
            </a:prstGeom>
            <a:noFill/>
          </p:spPr>
        </p:pic>
        <p:pic>
          <p:nvPicPr>
            <p:cNvPr id="12430" name="Picture 142"/>
            <p:cNvPicPr>
              <a:picLocks noChangeAspect="1" noChangeArrowheads="1"/>
            </p:cNvPicPr>
            <p:nvPr/>
          </p:nvPicPr>
          <p:blipFill>
            <a:blip r:embed="rId5" cstate="print"/>
            <a:srcRect/>
            <a:stretch>
              <a:fillRect/>
            </a:stretch>
          </p:blipFill>
          <p:spPr bwMode="auto">
            <a:xfrm>
              <a:off x="1104" y="2976"/>
              <a:ext cx="42" cy="42"/>
            </a:xfrm>
            <a:prstGeom prst="rect">
              <a:avLst/>
            </a:prstGeom>
            <a:noFill/>
          </p:spPr>
        </p:pic>
        <p:pic>
          <p:nvPicPr>
            <p:cNvPr id="12431" name="Picture 143"/>
            <p:cNvPicPr>
              <a:picLocks noChangeAspect="1" noChangeArrowheads="1"/>
            </p:cNvPicPr>
            <p:nvPr/>
          </p:nvPicPr>
          <p:blipFill>
            <a:blip r:embed="rId5" cstate="print"/>
            <a:srcRect/>
            <a:stretch>
              <a:fillRect/>
            </a:stretch>
          </p:blipFill>
          <p:spPr bwMode="auto">
            <a:xfrm>
              <a:off x="1488" y="2976"/>
              <a:ext cx="42" cy="42"/>
            </a:xfrm>
            <a:prstGeom prst="rect">
              <a:avLst/>
            </a:prstGeom>
            <a:noFill/>
          </p:spPr>
        </p:pic>
        <p:pic>
          <p:nvPicPr>
            <p:cNvPr id="12432" name="Picture 144"/>
            <p:cNvPicPr>
              <a:picLocks noChangeAspect="1" noChangeArrowheads="1"/>
            </p:cNvPicPr>
            <p:nvPr/>
          </p:nvPicPr>
          <p:blipFill>
            <a:blip r:embed="rId5" cstate="print"/>
            <a:srcRect/>
            <a:stretch>
              <a:fillRect/>
            </a:stretch>
          </p:blipFill>
          <p:spPr bwMode="auto">
            <a:xfrm>
              <a:off x="1872" y="2976"/>
              <a:ext cx="42" cy="42"/>
            </a:xfrm>
            <a:prstGeom prst="rect">
              <a:avLst/>
            </a:prstGeom>
            <a:noFill/>
          </p:spPr>
        </p:pic>
        <p:pic>
          <p:nvPicPr>
            <p:cNvPr id="12433" name="Picture 145"/>
            <p:cNvPicPr>
              <a:picLocks noChangeAspect="1" noChangeArrowheads="1"/>
            </p:cNvPicPr>
            <p:nvPr/>
          </p:nvPicPr>
          <p:blipFill>
            <a:blip r:embed="rId5" cstate="print"/>
            <a:srcRect/>
            <a:stretch>
              <a:fillRect/>
            </a:stretch>
          </p:blipFill>
          <p:spPr bwMode="auto">
            <a:xfrm>
              <a:off x="2256" y="2976"/>
              <a:ext cx="42" cy="42"/>
            </a:xfrm>
            <a:prstGeom prst="rect">
              <a:avLst/>
            </a:prstGeom>
            <a:noFill/>
          </p:spPr>
        </p:pic>
        <p:pic>
          <p:nvPicPr>
            <p:cNvPr id="12434" name="Picture 146"/>
            <p:cNvPicPr>
              <a:picLocks noChangeAspect="1" noChangeArrowheads="1"/>
            </p:cNvPicPr>
            <p:nvPr/>
          </p:nvPicPr>
          <p:blipFill>
            <a:blip r:embed="rId5" cstate="print"/>
            <a:srcRect/>
            <a:stretch>
              <a:fillRect/>
            </a:stretch>
          </p:blipFill>
          <p:spPr bwMode="auto">
            <a:xfrm>
              <a:off x="1104" y="3312"/>
              <a:ext cx="42" cy="42"/>
            </a:xfrm>
            <a:prstGeom prst="rect">
              <a:avLst/>
            </a:prstGeom>
            <a:noFill/>
          </p:spPr>
        </p:pic>
        <p:pic>
          <p:nvPicPr>
            <p:cNvPr id="12435" name="Picture 147"/>
            <p:cNvPicPr>
              <a:picLocks noChangeAspect="1" noChangeArrowheads="1"/>
            </p:cNvPicPr>
            <p:nvPr/>
          </p:nvPicPr>
          <p:blipFill>
            <a:blip r:embed="rId5" cstate="print"/>
            <a:srcRect/>
            <a:stretch>
              <a:fillRect/>
            </a:stretch>
          </p:blipFill>
          <p:spPr bwMode="auto">
            <a:xfrm>
              <a:off x="1488" y="3312"/>
              <a:ext cx="42" cy="42"/>
            </a:xfrm>
            <a:prstGeom prst="rect">
              <a:avLst/>
            </a:prstGeom>
            <a:noFill/>
          </p:spPr>
        </p:pic>
        <p:pic>
          <p:nvPicPr>
            <p:cNvPr id="12436" name="Picture 148"/>
            <p:cNvPicPr>
              <a:picLocks noChangeAspect="1" noChangeArrowheads="1"/>
            </p:cNvPicPr>
            <p:nvPr/>
          </p:nvPicPr>
          <p:blipFill>
            <a:blip r:embed="rId5" cstate="print"/>
            <a:srcRect/>
            <a:stretch>
              <a:fillRect/>
            </a:stretch>
          </p:blipFill>
          <p:spPr bwMode="auto">
            <a:xfrm>
              <a:off x="1872" y="3312"/>
              <a:ext cx="42" cy="42"/>
            </a:xfrm>
            <a:prstGeom prst="rect">
              <a:avLst/>
            </a:prstGeom>
            <a:noFill/>
          </p:spPr>
        </p:pic>
        <p:pic>
          <p:nvPicPr>
            <p:cNvPr id="12437" name="Picture 149"/>
            <p:cNvPicPr>
              <a:picLocks noChangeAspect="1" noChangeArrowheads="1"/>
            </p:cNvPicPr>
            <p:nvPr/>
          </p:nvPicPr>
          <p:blipFill>
            <a:blip r:embed="rId5" cstate="print"/>
            <a:srcRect/>
            <a:stretch>
              <a:fillRect/>
            </a:stretch>
          </p:blipFill>
          <p:spPr bwMode="auto">
            <a:xfrm>
              <a:off x="2256" y="3312"/>
              <a:ext cx="42" cy="42"/>
            </a:xfrm>
            <a:prstGeom prst="rect">
              <a:avLst/>
            </a:prstGeom>
            <a:noFill/>
          </p:spPr>
        </p:pic>
        <p:pic>
          <p:nvPicPr>
            <p:cNvPr id="12438" name="Picture 150"/>
            <p:cNvPicPr>
              <a:picLocks noChangeAspect="1" noChangeArrowheads="1"/>
            </p:cNvPicPr>
            <p:nvPr/>
          </p:nvPicPr>
          <p:blipFill>
            <a:blip r:embed="rId5" cstate="print"/>
            <a:srcRect/>
            <a:stretch>
              <a:fillRect/>
            </a:stretch>
          </p:blipFill>
          <p:spPr bwMode="auto">
            <a:xfrm>
              <a:off x="1104" y="3648"/>
              <a:ext cx="42" cy="42"/>
            </a:xfrm>
            <a:prstGeom prst="rect">
              <a:avLst/>
            </a:prstGeom>
            <a:noFill/>
          </p:spPr>
        </p:pic>
        <p:pic>
          <p:nvPicPr>
            <p:cNvPr id="12439" name="Picture 151"/>
            <p:cNvPicPr>
              <a:picLocks noChangeAspect="1" noChangeArrowheads="1"/>
            </p:cNvPicPr>
            <p:nvPr/>
          </p:nvPicPr>
          <p:blipFill>
            <a:blip r:embed="rId5" cstate="print"/>
            <a:srcRect/>
            <a:stretch>
              <a:fillRect/>
            </a:stretch>
          </p:blipFill>
          <p:spPr bwMode="auto">
            <a:xfrm>
              <a:off x="1488" y="3648"/>
              <a:ext cx="42" cy="42"/>
            </a:xfrm>
            <a:prstGeom prst="rect">
              <a:avLst/>
            </a:prstGeom>
            <a:noFill/>
          </p:spPr>
        </p:pic>
        <p:pic>
          <p:nvPicPr>
            <p:cNvPr id="12440" name="Picture 152"/>
            <p:cNvPicPr>
              <a:picLocks noChangeAspect="1" noChangeArrowheads="1"/>
            </p:cNvPicPr>
            <p:nvPr/>
          </p:nvPicPr>
          <p:blipFill>
            <a:blip r:embed="rId5" cstate="print"/>
            <a:srcRect/>
            <a:stretch>
              <a:fillRect/>
            </a:stretch>
          </p:blipFill>
          <p:spPr bwMode="auto">
            <a:xfrm>
              <a:off x="1872" y="3648"/>
              <a:ext cx="42" cy="42"/>
            </a:xfrm>
            <a:prstGeom prst="rect">
              <a:avLst/>
            </a:prstGeom>
            <a:noFill/>
          </p:spPr>
        </p:pic>
        <p:pic>
          <p:nvPicPr>
            <p:cNvPr id="12441" name="Picture 153"/>
            <p:cNvPicPr>
              <a:picLocks noChangeAspect="1" noChangeArrowheads="1"/>
            </p:cNvPicPr>
            <p:nvPr/>
          </p:nvPicPr>
          <p:blipFill>
            <a:blip r:embed="rId5" cstate="print"/>
            <a:srcRect/>
            <a:stretch>
              <a:fillRect/>
            </a:stretch>
          </p:blipFill>
          <p:spPr bwMode="auto">
            <a:xfrm>
              <a:off x="2256" y="3648"/>
              <a:ext cx="42" cy="42"/>
            </a:xfrm>
            <a:prstGeom prst="rect">
              <a:avLst/>
            </a:prstGeom>
            <a:noFill/>
          </p:spPr>
        </p:pic>
      </p:grpSp>
      <p:grpSp>
        <p:nvGrpSpPr>
          <p:cNvPr id="5" name="Group 251"/>
          <p:cNvGrpSpPr>
            <a:grpSpLocks/>
          </p:cNvGrpSpPr>
          <p:nvPr/>
        </p:nvGrpSpPr>
        <p:grpSpPr bwMode="auto">
          <a:xfrm>
            <a:off x="4191000" y="2819400"/>
            <a:ext cx="685800" cy="685800"/>
            <a:chOff x="2640" y="2592"/>
            <a:chExt cx="240" cy="240"/>
          </a:xfrm>
        </p:grpSpPr>
        <p:sp>
          <p:nvSpPr>
            <p:cNvPr id="12523" name="Rectangle 235"/>
            <p:cNvSpPr>
              <a:spLocks noChangeArrowheads="1"/>
            </p:cNvSpPr>
            <p:nvPr/>
          </p:nvSpPr>
          <p:spPr bwMode="auto">
            <a:xfrm>
              <a:off x="264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24" name="Rectangle 236"/>
            <p:cNvSpPr>
              <a:spLocks noChangeArrowheads="1"/>
            </p:cNvSpPr>
            <p:nvPr/>
          </p:nvSpPr>
          <p:spPr bwMode="auto">
            <a:xfrm>
              <a:off x="270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25" name="Rectangle 237"/>
            <p:cNvSpPr>
              <a:spLocks noChangeArrowheads="1"/>
            </p:cNvSpPr>
            <p:nvPr/>
          </p:nvSpPr>
          <p:spPr bwMode="auto">
            <a:xfrm>
              <a:off x="276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26" name="Rectangle 238"/>
            <p:cNvSpPr>
              <a:spLocks noChangeArrowheads="1"/>
            </p:cNvSpPr>
            <p:nvPr/>
          </p:nvSpPr>
          <p:spPr bwMode="auto">
            <a:xfrm>
              <a:off x="282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27" name="Rectangle 239"/>
            <p:cNvSpPr>
              <a:spLocks noChangeArrowheads="1"/>
            </p:cNvSpPr>
            <p:nvPr/>
          </p:nvSpPr>
          <p:spPr bwMode="auto">
            <a:xfrm>
              <a:off x="264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28" name="Rectangle 240"/>
            <p:cNvSpPr>
              <a:spLocks noChangeArrowheads="1"/>
            </p:cNvSpPr>
            <p:nvPr/>
          </p:nvSpPr>
          <p:spPr bwMode="auto">
            <a:xfrm>
              <a:off x="270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29" name="Rectangle 241"/>
            <p:cNvSpPr>
              <a:spLocks noChangeArrowheads="1"/>
            </p:cNvSpPr>
            <p:nvPr/>
          </p:nvSpPr>
          <p:spPr bwMode="auto">
            <a:xfrm>
              <a:off x="276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0" name="Rectangle 242"/>
            <p:cNvSpPr>
              <a:spLocks noChangeArrowheads="1"/>
            </p:cNvSpPr>
            <p:nvPr/>
          </p:nvSpPr>
          <p:spPr bwMode="auto">
            <a:xfrm>
              <a:off x="282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1" name="Rectangle 243"/>
            <p:cNvSpPr>
              <a:spLocks noChangeArrowheads="1"/>
            </p:cNvSpPr>
            <p:nvPr/>
          </p:nvSpPr>
          <p:spPr bwMode="auto">
            <a:xfrm>
              <a:off x="264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2" name="Rectangle 244"/>
            <p:cNvSpPr>
              <a:spLocks noChangeArrowheads="1"/>
            </p:cNvSpPr>
            <p:nvPr/>
          </p:nvSpPr>
          <p:spPr bwMode="auto">
            <a:xfrm>
              <a:off x="270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3" name="Rectangle 245"/>
            <p:cNvSpPr>
              <a:spLocks noChangeArrowheads="1"/>
            </p:cNvSpPr>
            <p:nvPr/>
          </p:nvSpPr>
          <p:spPr bwMode="auto">
            <a:xfrm>
              <a:off x="276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4" name="Rectangle 246"/>
            <p:cNvSpPr>
              <a:spLocks noChangeArrowheads="1"/>
            </p:cNvSpPr>
            <p:nvPr/>
          </p:nvSpPr>
          <p:spPr bwMode="auto">
            <a:xfrm>
              <a:off x="282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5" name="Rectangle 247"/>
            <p:cNvSpPr>
              <a:spLocks noChangeArrowheads="1"/>
            </p:cNvSpPr>
            <p:nvPr/>
          </p:nvSpPr>
          <p:spPr bwMode="auto">
            <a:xfrm>
              <a:off x="2640" y="277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6" name="Rectangle 248"/>
            <p:cNvSpPr>
              <a:spLocks noChangeArrowheads="1"/>
            </p:cNvSpPr>
            <p:nvPr/>
          </p:nvSpPr>
          <p:spPr bwMode="auto">
            <a:xfrm>
              <a:off x="2700" y="277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7" name="Rectangle 249"/>
            <p:cNvSpPr>
              <a:spLocks noChangeArrowheads="1"/>
            </p:cNvSpPr>
            <p:nvPr/>
          </p:nvSpPr>
          <p:spPr bwMode="auto">
            <a:xfrm>
              <a:off x="2760" y="2772"/>
              <a:ext cx="60" cy="60"/>
            </a:xfrm>
            <a:prstGeom prst="rect">
              <a:avLst/>
            </a:prstGeom>
            <a:noFill/>
            <a:ln w="9525">
              <a:solidFill>
                <a:schemeClr val="tx1"/>
              </a:solidFill>
              <a:miter lim="800000"/>
              <a:headEnd/>
              <a:tailEnd/>
            </a:ln>
            <a:effectLst/>
          </p:spPr>
          <p:txBody>
            <a:bodyPr wrap="none" anchor="ctr"/>
            <a:lstStyle/>
            <a:p>
              <a:endParaRPr lang="en-US"/>
            </a:p>
          </p:txBody>
        </p:sp>
        <p:sp>
          <p:nvSpPr>
            <p:cNvPr id="12538" name="Rectangle 250"/>
            <p:cNvSpPr>
              <a:spLocks noChangeArrowheads="1"/>
            </p:cNvSpPr>
            <p:nvPr/>
          </p:nvSpPr>
          <p:spPr bwMode="auto">
            <a:xfrm>
              <a:off x="2820" y="2772"/>
              <a:ext cx="60" cy="60"/>
            </a:xfrm>
            <a:prstGeom prst="rect">
              <a:avLst/>
            </a:prstGeom>
            <a:noFill/>
            <a:ln w="9525">
              <a:solidFill>
                <a:schemeClr val="tx1"/>
              </a:solidFill>
              <a:miter lim="800000"/>
              <a:headEnd/>
              <a:tailEnd/>
            </a:ln>
            <a:effectLst/>
          </p:spPr>
          <p:txBody>
            <a:bodyPr wrap="none" anchor="ctr"/>
            <a:lstStyle/>
            <a:p>
              <a:endParaRPr lang="en-US"/>
            </a:p>
          </p:txBody>
        </p:sp>
      </p:grpSp>
      <p:grpSp>
        <p:nvGrpSpPr>
          <p:cNvPr id="6" name="Group 252"/>
          <p:cNvGrpSpPr>
            <a:grpSpLocks/>
          </p:cNvGrpSpPr>
          <p:nvPr/>
        </p:nvGrpSpPr>
        <p:grpSpPr bwMode="auto">
          <a:xfrm>
            <a:off x="7620000" y="2895600"/>
            <a:ext cx="533400" cy="533400"/>
            <a:chOff x="3360" y="2256"/>
            <a:chExt cx="672" cy="672"/>
          </a:xfrm>
        </p:grpSpPr>
        <p:sp>
          <p:nvSpPr>
            <p:cNvPr id="12541" name="Rectangle 253"/>
            <p:cNvSpPr>
              <a:spLocks noChangeArrowheads="1"/>
            </p:cNvSpPr>
            <p:nvPr/>
          </p:nvSpPr>
          <p:spPr bwMode="auto">
            <a:xfrm>
              <a:off x="3360" y="2256"/>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42" name="Rectangle 254"/>
            <p:cNvSpPr>
              <a:spLocks noChangeArrowheads="1"/>
            </p:cNvSpPr>
            <p:nvPr/>
          </p:nvSpPr>
          <p:spPr bwMode="auto">
            <a:xfrm>
              <a:off x="3696" y="2256"/>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43" name="Rectangle 255"/>
            <p:cNvSpPr>
              <a:spLocks noChangeArrowheads="1"/>
            </p:cNvSpPr>
            <p:nvPr/>
          </p:nvSpPr>
          <p:spPr bwMode="auto">
            <a:xfrm>
              <a:off x="3360" y="2592"/>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44" name="Rectangle 256"/>
            <p:cNvSpPr>
              <a:spLocks noChangeArrowheads="1"/>
            </p:cNvSpPr>
            <p:nvPr/>
          </p:nvSpPr>
          <p:spPr bwMode="auto">
            <a:xfrm>
              <a:off x="3696" y="2592"/>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545" name="Line 257"/>
            <p:cNvSpPr>
              <a:spLocks noChangeShapeType="1"/>
            </p:cNvSpPr>
            <p:nvPr/>
          </p:nvSpPr>
          <p:spPr bwMode="auto">
            <a:xfrm>
              <a:off x="3360" y="2256"/>
              <a:ext cx="672" cy="672"/>
            </a:xfrm>
            <a:prstGeom prst="line">
              <a:avLst/>
            </a:prstGeom>
            <a:noFill/>
            <a:ln w="9525">
              <a:solidFill>
                <a:schemeClr val="tx1"/>
              </a:solidFill>
              <a:round/>
              <a:headEnd/>
              <a:tailEnd/>
            </a:ln>
            <a:effectLst/>
          </p:spPr>
          <p:txBody>
            <a:bodyPr/>
            <a:lstStyle/>
            <a:p>
              <a:endParaRPr lang="en-US"/>
            </a:p>
          </p:txBody>
        </p:sp>
        <p:sp>
          <p:nvSpPr>
            <p:cNvPr id="12546" name="Line 258"/>
            <p:cNvSpPr>
              <a:spLocks noChangeShapeType="1"/>
            </p:cNvSpPr>
            <p:nvPr/>
          </p:nvSpPr>
          <p:spPr bwMode="auto">
            <a:xfrm>
              <a:off x="3360" y="2592"/>
              <a:ext cx="336" cy="336"/>
            </a:xfrm>
            <a:prstGeom prst="line">
              <a:avLst/>
            </a:prstGeom>
            <a:noFill/>
            <a:ln w="9525">
              <a:solidFill>
                <a:schemeClr val="tx1"/>
              </a:solidFill>
              <a:round/>
              <a:headEnd/>
              <a:tailEnd/>
            </a:ln>
            <a:effectLst/>
          </p:spPr>
          <p:txBody>
            <a:bodyPr/>
            <a:lstStyle/>
            <a:p>
              <a:endParaRPr lang="en-US"/>
            </a:p>
          </p:txBody>
        </p:sp>
        <p:sp>
          <p:nvSpPr>
            <p:cNvPr id="12547" name="Line 259"/>
            <p:cNvSpPr>
              <a:spLocks noChangeShapeType="1"/>
            </p:cNvSpPr>
            <p:nvPr/>
          </p:nvSpPr>
          <p:spPr bwMode="auto">
            <a:xfrm>
              <a:off x="3696" y="2256"/>
              <a:ext cx="336" cy="336"/>
            </a:xfrm>
            <a:prstGeom prst="line">
              <a:avLst/>
            </a:prstGeom>
            <a:noFill/>
            <a:ln w="9525">
              <a:solidFill>
                <a:schemeClr val="tx1"/>
              </a:solidFill>
              <a:round/>
              <a:headEnd/>
              <a:tailEnd/>
            </a:ln>
            <a:effectLst/>
          </p:spPr>
          <p:txBody>
            <a:bodyPr/>
            <a:lstStyle/>
            <a:p>
              <a:endParaRPr lang="en-US"/>
            </a:p>
          </p:txBody>
        </p:sp>
      </p:grpSp>
      <p:sp>
        <p:nvSpPr>
          <p:cNvPr id="12549" name="Line 261"/>
          <p:cNvSpPr>
            <a:spLocks noChangeShapeType="1"/>
          </p:cNvSpPr>
          <p:nvPr/>
        </p:nvSpPr>
        <p:spPr bwMode="auto">
          <a:xfrm flipV="1">
            <a:off x="1143000" y="4191000"/>
            <a:ext cx="1219200" cy="914400"/>
          </a:xfrm>
          <a:prstGeom prst="line">
            <a:avLst/>
          </a:prstGeom>
          <a:noFill/>
          <a:ln w="9525">
            <a:solidFill>
              <a:schemeClr val="tx1"/>
            </a:solidFill>
            <a:round/>
            <a:headEnd/>
            <a:tailEnd type="triangle" w="med" len="med"/>
          </a:ln>
          <a:effectLst/>
        </p:spPr>
        <p:txBody>
          <a:bodyPr/>
          <a:lstStyle/>
          <a:p>
            <a:endParaRPr lang="en-US"/>
          </a:p>
        </p:txBody>
      </p:sp>
      <p:sp>
        <p:nvSpPr>
          <p:cNvPr id="12552" name="Line 264"/>
          <p:cNvSpPr>
            <a:spLocks noChangeShapeType="1"/>
          </p:cNvSpPr>
          <p:nvPr/>
        </p:nvSpPr>
        <p:spPr bwMode="auto">
          <a:xfrm flipV="1">
            <a:off x="3886200" y="3505200"/>
            <a:ext cx="609600" cy="1371600"/>
          </a:xfrm>
          <a:prstGeom prst="line">
            <a:avLst/>
          </a:prstGeom>
          <a:noFill/>
          <a:ln w="9525">
            <a:solidFill>
              <a:schemeClr val="tx1"/>
            </a:solidFill>
            <a:round/>
            <a:headEnd/>
            <a:tailEnd type="triangle" w="med" len="med"/>
          </a:ln>
          <a:effectLst/>
        </p:spPr>
        <p:txBody>
          <a:bodyPr/>
          <a:lstStyle/>
          <a:p>
            <a:endParaRPr lang="en-US"/>
          </a:p>
        </p:txBody>
      </p:sp>
      <p:sp>
        <p:nvSpPr>
          <p:cNvPr id="12553" name="Text Box 265"/>
          <p:cNvSpPr txBox="1">
            <a:spLocks noChangeArrowheads="1"/>
          </p:cNvSpPr>
          <p:nvPr/>
        </p:nvSpPr>
        <p:spPr bwMode="auto">
          <a:xfrm>
            <a:off x="685800" y="5105400"/>
            <a:ext cx="2438400" cy="779463"/>
          </a:xfrm>
          <a:prstGeom prst="rect">
            <a:avLst/>
          </a:prstGeom>
          <a:noFill/>
          <a:ln w="9525">
            <a:noFill/>
            <a:miter lim="800000"/>
            <a:headEnd/>
            <a:tailEnd/>
          </a:ln>
          <a:effectLst/>
        </p:spPr>
        <p:txBody>
          <a:bodyPr>
            <a:spAutoFit/>
          </a:bodyPr>
          <a:lstStyle/>
          <a:p>
            <a:pPr>
              <a:spcBef>
                <a:spcPct val="50000"/>
              </a:spcBef>
            </a:pPr>
            <a:r>
              <a:rPr lang="en-US"/>
              <a:t>Blocks</a:t>
            </a:r>
          </a:p>
          <a:p>
            <a:pPr>
              <a:spcBef>
                <a:spcPct val="50000"/>
              </a:spcBef>
            </a:pPr>
            <a:r>
              <a:rPr lang="en-US"/>
              <a:t>(Used for caching)</a:t>
            </a:r>
          </a:p>
        </p:txBody>
      </p:sp>
      <p:sp>
        <p:nvSpPr>
          <p:cNvPr id="12554" name="Text Box 266"/>
          <p:cNvSpPr txBox="1">
            <a:spLocks noChangeArrowheads="1"/>
          </p:cNvSpPr>
          <p:nvPr/>
        </p:nvSpPr>
        <p:spPr bwMode="auto">
          <a:xfrm>
            <a:off x="3505200" y="4953000"/>
            <a:ext cx="2514600" cy="779463"/>
          </a:xfrm>
          <a:prstGeom prst="rect">
            <a:avLst/>
          </a:prstGeom>
          <a:noFill/>
          <a:ln w="9525">
            <a:noFill/>
            <a:miter lim="800000"/>
            <a:headEnd/>
            <a:tailEnd/>
          </a:ln>
          <a:effectLst/>
        </p:spPr>
        <p:txBody>
          <a:bodyPr>
            <a:spAutoFit/>
          </a:bodyPr>
          <a:lstStyle/>
          <a:p>
            <a:pPr>
              <a:spcBef>
                <a:spcPct val="50000"/>
              </a:spcBef>
            </a:pPr>
            <a:r>
              <a:rPr lang="en-US"/>
              <a:t>Array of tiles</a:t>
            </a:r>
          </a:p>
          <a:p>
            <a:pPr>
              <a:spcBef>
                <a:spcPct val="50000"/>
              </a:spcBef>
            </a:pPr>
            <a:r>
              <a:rPr lang="en-US"/>
              <a:t>(Rendering by CPU)</a:t>
            </a:r>
          </a:p>
        </p:txBody>
      </p:sp>
      <p:sp>
        <p:nvSpPr>
          <p:cNvPr id="12555" name="Text Box 267"/>
          <p:cNvSpPr txBox="1">
            <a:spLocks noChangeArrowheads="1"/>
          </p:cNvSpPr>
          <p:nvPr/>
        </p:nvSpPr>
        <p:spPr bwMode="auto">
          <a:xfrm>
            <a:off x="6553200" y="4267200"/>
            <a:ext cx="2438400" cy="779463"/>
          </a:xfrm>
          <a:prstGeom prst="rect">
            <a:avLst/>
          </a:prstGeom>
          <a:noFill/>
          <a:ln w="9525">
            <a:noFill/>
            <a:miter lim="800000"/>
            <a:headEnd/>
            <a:tailEnd/>
          </a:ln>
          <a:effectLst/>
        </p:spPr>
        <p:txBody>
          <a:bodyPr>
            <a:spAutoFit/>
          </a:bodyPr>
          <a:lstStyle/>
          <a:p>
            <a:pPr>
              <a:spcBef>
                <a:spcPct val="50000"/>
              </a:spcBef>
            </a:pPr>
            <a:r>
              <a:rPr lang="en-US"/>
              <a:t>Array of tilelets</a:t>
            </a:r>
          </a:p>
          <a:p>
            <a:pPr>
              <a:spcBef>
                <a:spcPct val="50000"/>
              </a:spcBef>
            </a:pPr>
            <a:r>
              <a:rPr lang="en-US"/>
              <a:t>(Rendering by GPU)</a:t>
            </a:r>
          </a:p>
        </p:txBody>
      </p:sp>
      <p:sp>
        <p:nvSpPr>
          <p:cNvPr id="12556" name="Line 268"/>
          <p:cNvSpPr>
            <a:spLocks noChangeShapeType="1"/>
          </p:cNvSpPr>
          <p:nvPr/>
        </p:nvSpPr>
        <p:spPr bwMode="auto">
          <a:xfrm>
            <a:off x="6629400" y="3124200"/>
            <a:ext cx="990600" cy="0"/>
          </a:xfrm>
          <a:prstGeom prst="line">
            <a:avLst/>
          </a:prstGeom>
          <a:noFill/>
          <a:ln w="9525">
            <a:solidFill>
              <a:schemeClr val="tx1"/>
            </a:solidFill>
            <a:round/>
            <a:headEnd/>
            <a:tailEnd type="triangle" w="med" len="med"/>
          </a:ln>
          <a:effectLst/>
        </p:spPr>
        <p:txBody>
          <a:bodyPr/>
          <a:lstStyle/>
          <a:p>
            <a:endParaRPr lang="en-US"/>
          </a:p>
        </p:txBody>
      </p:sp>
      <p:sp>
        <p:nvSpPr>
          <p:cNvPr id="12557" name="Line 269"/>
          <p:cNvSpPr>
            <a:spLocks noChangeShapeType="1"/>
          </p:cNvSpPr>
          <p:nvPr/>
        </p:nvSpPr>
        <p:spPr bwMode="auto">
          <a:xfrm flipH="1" flipV="1">
            <a:off x="6629400" y="3505200"/>
            <a:ext cx="304800" cy="609600"/>
          </a:xfrm>
          <a:prstGeom prst="line">
            <a:avLst/>
          </a:prstGeom>
          <a:noFill/>
          <a:ln w="9525">
            <a:solidFill>
              <a:schemeClr val="tx1"/>
            </a:solidFill>
            <a:round/>
            <a:headEnd/>
            <a:tailEnd type="triangle" w="med" len="med"/>
          </a:ln>
          <a:effectLst/>
        </p:spPr>
        <p:txBody>
          <a:bodyPr/>
          <a:lstStyle/>
          <a:p>
            <a:endParaRPr lang="en-US"/>
          </a:p>
        </p:txBody>
      </p:sp>
      <p:sp>
        <p:nvSpPr>
          <p:cNvPr id="12559" name="Rectangle 271"/>
          <p:cNvSpPr>
            <a:spLocks noChangeArrowheads="1"/>
          </p:cNvSpPr>
          <p:nvPr/>
        </p:nvSpPr>
        <p:spPr bwMode="auto">
          <a:xfrm>
            <a:off x="1676400" y="2209800"/>
            <a:ext cx="1143000" cy="1143000"/>
          </a:xfrm>
          <a:prstGeom prst="rect">
            <a:avLst/>
          </a:prstGeom>
          <a:solidFill>
            <a:schemeClr val="bg1">
              <a:alpha val="50000"/>
            </a:schemeClr>
          </a:solidFill>
          <a:ln w="9525">
            <a:no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5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5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5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5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5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559"/>
                                        </p:tgtEl>
                                        <p:attrNameLst>
                                          <p:attrName>style.visibility</p:attrName>
                                        </p:attrNameLst>
                                      </p:cBhvr>
                                      <p:to>
                                        <p:strVal val="visible"/>
                                      </p:to>
                                    </p:set>
                                    <p:animEffect transition="in" filter="fade">
                                      <p:cBhvr>
                                        <p:cTn id="35" dur="2000"/>
                                        <p:tgtEl>
                                          <p:spTgt spid="12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9" grpId="0" animBg="1"/>
      <p:bldP spid="12552" grpId="0" animBg="1"/>
      <p:bldP spid="12553" grpId="0"/>
      <p:bldP spid="12554" grpId="0"/>
      <p:bldP spid="12555" grpId="0"/>
      <p:bldP spid="12556" grpId="0" animBg="1"/>
      <p:bldP spid="12557" grpId="0" animBg="1"/>
      <p:bldP spid="125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Global LoD System</a:t>
            </a:r>
          </a:p>
        </p:txBody>
      </p:sp>
      <p:pic>
        <p:nvPicPr>
          <p:cNvPr id="1331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13518" name="Rectangle 206"/>
          <p:cNvSpPr>
            <a:spLocks noGrp="1" noChangeArrowheads="1"/>
          </p:cNvSpPr>
          <p:nvPr>
            <p:ph type="body" idx="1"/>
          </p:nvPr>
        </p:nvSpPr>
        <p:spPr>
          <a:noFill/>
          <a:ln/>
        </p:spPr>
        <p:txBody>
          <a:bodyPr/>
          <a:lstStyle/>
          <a:p>
            <a:r>
              <a:rPr lang="en-US" sz="2800"/>
              <a:t>Merge level</a:t>
            </a:r>
          </a:p>
          <a:p>
            <a:pPr lvl="1"/>
            <a:r>
              <a:rPr lang="en-US" sz="2400"/>
              <a:t>LoD based on elevation</a:t>
            </a:r>
          </a:p>
          <a:p>
            <a:pPr lvl="1"/>
            <a:r>
              <a:rPr lang="en-US" sz="2400"/>
              <a:t>Whole GPU cache</a:t>
            </a:r>
          </a:p>
          <a:p>
            <a:pPr lvl="1">
              <a:buFontTx/>
              <a:buNone/>
            </a:pPr>
            <a:r>
              <a:rPr lang="en-US" sz="2400"/>
              <a:t>	resolution is changed</a:t>
            </a:r>
          </a:p>
          <a:p>
            <a:pPr lvl="2"/>
            <a:r>
              <a:rPr lang="en-US" sz="2000"/>
              <a:t>Lowered, if camera is going higher</a:t>
            </a:r>
          </a:p>
          <a:p>
            <a:pPr lvl="2"/>
            <a:r>
              <a:rPr lang="en-US" sz="2000"/>
              <a:t>Increased, if camera is coming to the ground</a:t>
            </a:r>
          </a:p>
          <a:p>
            <a:pPr lvl="2"/>
            <a:endParaRPr lang="en-US" sz="2000"/>
          </a:p>
          <a:p>
            <a:r>
              <a:rPr lang="en-US" sz="2800"/>
              <a:t>Distance level</a:t>
            </a:r>
          </a:p>
          <a:p>
            <a:pPr lvl="1"/>
            <a:r>
              <a:rPr lang="en-US" sz="2400"/>
              <a:t>Tiles’ detail is reduced based on camera distance</a:t>
            </a:r>
          </a:p>
        </p:txBody>
      </p:sp>
      <p:pic>
        <p:nvPicPr>
          <p:cNvPr id="13519" name="Picture 207"/>
          <p:cNvPicPr>
            <a:picLocks noChangeAspect="1" noChangeArrowheads="1"/>
          </p:cNvPicPr>
          <p:nvPr/>
        </p:nvPicPr>
        <p:blipFill>
          <a:blip r:embed="rId4" cstate="print"/>
          <a:srcRect/>
          <a:stretch>
            <a:fillRect/>
          </a:stretch>
        </p:blipFill>
        <p:spPr bwMode="auto">
          <a:xfrm>
            <a:off x="4648200" y="1717675"/>
            <a:ext cx="3810000" cy="1635125"/>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Terrain Rendering</a:t>
            </a:r>
          </a:p>
        </p:txBody>
      </p:sp>
      <p:pic>
        <p:nvPicPr>
          <p:cNvPr id="21508"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1507" name="Rectangle 3"/>
          <p:cNvSpPr>
            <a:spLocks noGrp="1" noChangeArrowheads="1"/>
          </p:cNvSpPr>
          <p:nvPr>
            <p:ph type="body" idx="1"/>
          </p:nvPr>
        </p:nvSpPr>
        <p:spPr/>
        <p:txBody>
          <a:bodyPr/>
          <a:lstStyle/>
          <a:p>
            <a:r>
              <a:rPr lang="en-US" dirty="0"/>
              <a:t>Divided in two stages</a:t>
            </a:r>
          </a:p>
          <a:p>
            <a:r>
              <a:rPr lang="en-US" dirty="0"/>
              <a:t>Stage 1: CPU</a:t>
            </a:r>
          </a:p>
          <a:p>
            <a:pPr lvl="1"/>
            <a:r>
              <a:rPr lang="en-US" dirty="0"/>
              <a:t>View frustum culling (level1)</a:t>
            </a:r>
          </a:p>
          <a:p>
            <a:pPr lvl="1"/>
            <a:r>
              <a:rPr lang="en-US" dirty="0"/>
              <a:t>Render tiles</a:t>
            </a:r>
          </a:p>
        </p:txBody>
      </p:sp>
      <p:grpSp>
        <p:nvGrpSpPr>
          <p:cNvPr id="2" name="Group 113"/>
          <p:cNvGrpSpPr>
            <a:grpSpLocks/>
          </p:cNvGrpSpPr>
          <p:nvPr/>
        </p:nvGrpSpPr>
        <p:grpSpPr bwMode="auto">
          <a:xfrm>
            <a:off x="6096000" y="2895600"/>
            <a:ext cx="2438400" cy="2438400"/>
            <a:chOff x="3600" y="1824"/>
            <a:chExt cx="1536" cy="1536"/>
          </a:xfrm>
        </p:grpSpPr>
        <p:sp>
          <p:nvSpPr>
            <p:cNvPr id="21509" name="Rectangle 5"/>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0" name="Rectangle 6"/>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1" name="Rectangle 7"/>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2" name="Rectangle 8"/>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3" name="Rectangle 9"/>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5" name="Rectangle 11"/>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6" name="Rectangle 12"/>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7" name="Rectangle 13"/>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8" name="Rectangle 14"/>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9" name="Rectangle 15"/>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0" name="Rectangle 16"/>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1" name="Rectangle 17"/>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2" name="Rectangle 18"/>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3" name="Rectangle 19"/>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4" name="Rectangle 20"/>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5" name="Rectangle 21"/>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6" name="Rectangle 22"/>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7" name="Rectangle 23"/>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8" name="Rectangle 24"/>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9" name="Rectangle 25"/>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0" name="Rectangle 26"/>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1" name="Rectangle 27"/>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2" name="Rectangle 28"/>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3" name="Rectangle 29"/>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4" name="Rectangle 30"/>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5" name="Rectangle 31"/>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6" name="Rectangle 32"/>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7" name="Rectangle 33"/>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8" name="Rectangle 34"/>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9" name="Rectangle 35"/>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0" name="Rectangle 36"/>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1" name="Rectangle 37"/>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2" name="Rectangle 38"/>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3" name="Rectangle 39"/>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4" name="Rectangle 40"/>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5" name="Rectangle 41"/>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6" name="Rectangle 42"/>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7" name="Rectangle 43"/>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8" name="Rectangle 44"/>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9" name="Rectangle 45"/>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0" name="Rectangle 46"/>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1" name="Rectangle 47"/>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2" name="Rectangle 48"/>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3" name="Rectangle 49"/>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4" name="Rectangle 50"/>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5" name="Rectangle 51"/>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6" name="Rectangle 52"/>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7" name="Rectangle 53"/>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8" name="Rectangle 54"/>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9" name="Rectangle 55"/>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0" name="Rectangle 56"/>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1" name="Rectangle 57"/>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2" name="Rectangle 58"/>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3" name="Rectangle 59"/>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4" name="Rectangle 60"/>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5" name="Rectangle 61"/>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6" name="Rectangle 62"/>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7" name="Rectangle 63"/>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8" name="Rectangle 64"/>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9" name="Rectangle 65"/>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0" name="Rectangle 66"/>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1" name="Rectangle 67"/>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2" name="Rectangle 68"/>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grpSp>
        <p:nvGrpSpPr>
          <p:cNvPr id="3" name="Group 97"/>
          <p:cNvGrpSpPr>
            <a:grpSpLocks/>
          </p:cNvGrpSpPr>
          <p:nvPr/>
        </p:nvGrpSpPr>
        <p:grpSpPr bwMode="auto">
          <a:xfrm>
            <a:off x="6096000" y="2895600"/>
            <a:ext cx="2438400" cy="2438400"/>
            <a:chOff x="3600" y="1824"/>
            <a:chExt cx="1536" cy="1536"/>
          </a:xfrm>
        </p:grpSpPr>
        <p:sp>
          <p:nvSpPr>
            <p:cNvPr id="21574" name="Rectangle 70"/>
            <p:cNvSpPr>
              <a:spLocks noChangeArrowheads="1"/>
            </p:cNvSpPr>
            <p:nvPr/>
          </p:nvSpPr>
          <p:spPr bwMode="auto">
            <a:xfrm>
              <a:off x="4560" y="182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75" name="Rectangle 71"/>
            <p:cNvSpPr>
              <a:spLocks noChangeArrowheads="1"/>
            </p:cNvSpPr>
            <p:nvPr/>
          </p:nvSpPr>
          <p:spPr bwMode="auto">
            <a:xfrm>
              <a:off x="4752" y="182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76" name="Rectangle 72"/>
            <p:cNvSpPr>
              <a:spLocks noChangeArrowheads="1"/>
            </p:cNvSpPr>
            <p:nvPr/>
          </p:nvSpPr>
          <p:spPr bwMode="auto">
            <a:xfrm>
              <a:off x="3984"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77" name="Rectangle 73"/>
            <p:cNvSpPr>
              <a:spLocks noChangeArrowheads="1"/>
            </p:cNvSpPr>
            <p:nvPr/>
          </p:nvSpPr>
          <p:spPr bwMode="auto">
            <a:xfrm>
              <a:off x="4176"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78" name="Rectangle 74"/>
            <p:cNvSpPr>
              <a:spLocks noChangeArrowheads="1"/>
            </p:cNvSpPr>
            <p:nvPr/>
          </p:nvSpPr>
          <p:spPr bwMode="auto">
            <a:xfrm>
              <a:off x="4368"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79" name="Rectangle 75"/>
            <p:cNvSpPr>
              <a:spLocks noChangeArrowheads="1"/>
            </p:cNvSpPr>
            <p:nvPr/>
          </p:nvSpPr>
          <p:spPr bwMode="auto">
            <a:xfrm>
              <a:off x="4560"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0" name="Rectangle 76"/>
            <p:cNvSpPr>
              <a:spLocks noChangeArrowheads="1"/>
            </p:cNvSpPr>
            <p:nvPr/>
          </p:nvSpPr>
          <p:spPr bwMode="auto">
            <a:xfrm>
              <a:off x="4752"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1" name="Rectangle 77"/>
            <p:cNvSpPr>
              <a:spLocks noChangeArrowheads="1"/>
            </p:cNvSpPr>
            <p:nvPr/>
          </p:nvSpPr>
          <p:spPr bwMode="auto">
            <a:xfrm>
              <a:off x="3792"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2" name="Rectangle 78"/>
            <p:cNvSpPr>
              <a:spLocks noChangeArrowheads="1"/>
            </p:cNvSpPr>
            <p:nvPr/>
          </p:nvSpPr>
          <p:spPr bwMode="auto">
            <a:xfrm>
              <a:off x="3984"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3" name="Rectangle 79"/>
            <p:cNvSpPr>
              <a:spLocks noChangeArrowheads="1"/>
            </p:cNvSpPr>
            <p:nvPr/>
          </p:nvSpPr>
          <p:spPr bwMode="auto">
            <a:xfrm>
              <a:off x="4176"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4" name="Rectangle 80"/>
            <p:cNvSpPr>
              <a:spLocks noChangeArrowheads="1"/>
            </p:cNvSpPr>
            <p:nvPr/>
          </p:nvSpPr>
          <p:spPr bwMode="auto">
            <a:xfrm>
              <a:off x="4752"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5" name="Rectangle 81"/>
            <p:cNvSpPr>
              <a:spLocks noChangeArrowheads="1"/>
            </p:cNvSpPr>
            <p:nvPr/>
          </p:nvSpPr>
          <p:spPr bwMode="auto">
            <a:xfrm>
              <a:off x="3600" y="2400"/>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6" name="Rectangle 82"/>
            <p:cNvSpPr>
              <a:spLocks noChangeArrowheads="1"/>
            </p:cNvSpPr>
            <p:nvPr/>
          </p:nvSpPr>
          <p:spPr bwMode="auto">
            <a:xfrm>
              <a:off x="3792" y="2400"/>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7" name="Rectangle 83"/>
            <p:cNvSpPr>
              <a:spLocks noChangeArrowheads="1"/>
            </p:cNvSpPr>
            <p:nvPr/>
          </p:nvSpPr>
          <p:spPr bwMode="auto">
            <a:xfrm>
              <a:off x="4752" y="2400"/>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8" name="Rectangle 84"/>
            <p:cNvSpPr>
              <a:spLocks noChangeArrowheads="1"/>
            </p:cNvSpPr>
            <p:nvPr/>
          </p:nvSpPr>
          <p:spPr bwMode="auto">
            <a:xfrm>
              <a:off x="3600" y="2592"/>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89" name="Rectangle 85"/>
            <p:cNvSpPr>
              <a:spLocks noChangeArrowheads="1"/>
            </p:cNvSpPr>
            <p:nvPr/>
          </p:nvSpPr>
          <p:spPr bwMode="auto">
            <a:xfrm>
              <a:off x="3792" y="2592"/>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0" name="Rectangle 86"/>
            <p:cNvSpPr>
              <a:spLocks noChangeArrowheads="1"/>
            </p:cNvSpPr>
            <p:nvPr/>
          </p:nvSpPr>
          <p:spPr bwMode="auto">
            <a:xfrm>
              <a:off x="4752" y="2592"/>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1" name="Rectangle 87"/>
            <p:cNvSpPr>
              <a:spLocks noChangeArrowheads="1"/>
            </p:cNvSpPr>
            <p:nvPr/>
          </p:nvSpPr>
          <p:spPr bwMode="auto">
            <a:xfrm>
              <a:off x="3792"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2" name="Rectangle 88"/>
            <p:cNvSpPr>
              <a:spLocks noChangeArrowheads="1"/>
            </p:cNvSpPr>
            <p:nvPr/>
          </p:nvSpPr>
          <p:spPr bwMode="auto">
            <a:xfrm>
              <a:off x="3984"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3" name="Rectangle 89"/>
            <p:cNvSpPr>
              <a:spLocks noChangeArrowheads="1"/>
            </p:cNvSpPr>
            <p:nvPr/>
          </p:nvSpPr>
          <p:spPr bwMode="auto">
            <a:xfrm>
              <a:off x="4752"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4" name="Rectangle 90"/>
            <p:cNvSpPr>
              <a:spLocks noChangeArrowheads="1"/>
            </p:cNvSpPr>
            <p:nvPr/>
          </p:nvSpPr>
          <p:spPr bwMode="auto">
            <a:xfrm>
              <a:off x="4944"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5" name="Rectangle 91"/>
            <p:cNvSpPr>
              <a:spLocks noChangeArrowheads="1"/>
            </p:cNvSpPr>
            <p:nvPr/>
          </p:nvSpPr>
          <p:spPr bwMode="auto">
            <a:xfrm>
              <a:off x="3984"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6" name="Rectangle 92"/>
            <p:cNvSpPr>
              <a:spLocks noChangeArrowheads="1"/>
            </p:cNvSpPr>
            <p:nvPr/>
          </p:nvSpPr>
          <p:spPr bwMode="auto">
            <a:xfrm>
              <a:off x="4176"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7" name="Rectangle 93"/>
            <p:cNvSpPr>
              <a:spLocks noChangeArrowheads="1"/>
            </p:cNvSpPr>
            <p:nvPr/>
          </p:nvSpPr>
          <p:spPr bwMode="auto">
            <a:xfrm>
              <a:off x="4560"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8" name="Rectangle 94"/>
            <p:cNvSpPr>
              <a:spLocks noChangeArrowheads="1"/>
            </p:cNvSpPr>
            <p:nvPr/>
          </p:nvSpPr>
          <p:spPr bwMode="auto">
            <a:xfrm>
              <a:off x="4752"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599" name="Rectangle 95"/>
            <p:cNvSpPr>
              <a:spLocks noChangeArrowheads="1"/>
            </p:cNvSpPr>
            <p:nvPr/>
          </p:nvSpPr>
          <p:spPr bwMode="auto">
            <a:xfrm>
              <a:off x="4176" y="316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1600" name="Rectangle 96"/>
            <p:cNvSpPr>
              <a:spLocks noChangeArrowheads="1"/>
            </p:cNvSpPr>
            <p:nvPr/>
          </p:nvSpPr>
          <p:spPr bwMode="auto">
            <a:xfrm>
              <a:off x="4368" y="316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grpSp>
      <p:grpSp>
        <p:nvGrpSpPr>
          <p:cNvPr id="4" name="Group 112"/>
          <p:cNvGrpSpPr>
            <a:grpSpLocks/>
          </p:cNvGrpSpPr>
          <p:nvPr/>
        </p:nvGrpSpPr>
        <p:grpSpPr bwMode="auto">
          <a:xfrm>
            <a:off x="6705600" y="3505200"/>
            <a:ext cx="1219200" cy="1524000"/>
            <a:chOff x="4080" y="2304"/>
            <a:chExt cx="768" cy="960"/>
          </a:xfrm>
        </p:grpSpPr>
        <p:sp>
          <p:nvSpPr>
            <p:cNvPr id="21602" name="Rectangle 98"/>
            <p:cNvSpPr>
              <a:spLocks noChangeArrowheads="1"/>
            </p:cNvSpPr>
            <p:nvPr/>
          </p:nvSpPr>
          <p:spPr bwMode="auto">
            <a:xfrm>
              <a:off x="4464" y="2304"/>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03" name="Rectangle 99"/>
            <p:cNvSpPr>
              <a:spLocks noChangeArrowheads="1"/>
            </p:cNvSpPr>
            <p:nvPr/>
          </p:nvSpPr>
          <p:spPr bwMode="auto">
            <a:xfrm>
              <a:off x="4656" y="2304"/>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04" name="Rectangle 100"/>
            <p:cNvSpPr>
              <a:spLocks noChangeArrowheads="1"/>
            </p:cNvSpPr>
            <p:nvPr/>
          </p:nvSpPr>
          <p:spPr bwMode="auto">
            <a:xfrm>
              <a:off x="4080"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05" name="Rectangle 101"/>
            <p:cNvSpPr>
              <a:spLocks noChangeArrowheads="1"/>
            </p:cNvSpPr>
            <p:nvPr/>
          </p:nvSpPr>
          <p:spPr bwMode="auto">
            <a:xfrm>
              <a:off x="4272"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06" name="Rectangle 102"/>
            <p:cNvSpPr>
              <a:spLocks noChangeArrowheads="1"/>
            </p:cNvSpPr>
            <p:nvPr/>
          </p:nvSpPr>
          <p:spPr bwMode="auto">
            <a:xfrm>
              <a:off x="4464"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07" name="Rectangle 103"/>
            <p:cNvSpPr>
              <a:spLocks noChangeArrowheads="1"/>
            </p:cNvSpPr>
            <p:nvPr/>
          </p:nvSpPr>
          <p:spPr bwMode="auto">
            <a:xfrm>
              <a:off x="4656"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08" name="Rectangle 104"/>
            <p:cNvSpPr>
              <a:spLocks noChangeArrowheads="1"/>
            </p:cNvSpPr>
            <p:nvPr/>
          </p:nvSpPr>
          <p:spPr bwMode="auto">
            <a:xfrm>
              <a:off x="4080"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09" name="Rectangle 105"/>
            <p:cNvSpPr>
              <a:spLocks noChangeArrowheads="1"/>
            </p:cNvSpPr>
            <p:nvPr/>
          </p:nvSpPr>
          <p:spPr bwMode="auto">
            <a:xfrm>
              <a:off x="4272"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10" name="Rectangle 106"/>
            <p:cNvSpPr>
              <a:spLocks noChangeArrowheads="1"/>
            </p:cNvSpPr>
            <p:nvPr/>
          </p:nvSpPr>
          <p:spPr bwMode="auto">
            <a:xfrm>
              <a:off x="4464"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11" name="Rectangle 107"/>
            <p:cNvSpPr>
              <a:spLocks noChangeArrowheads="1"/>
            </p:cNvSpPr>
            <p:nvPr/>
          </p:nvSpPr>
          <p:spPr bwMode="auto">
            <a:xfrm>
              <a:off x="4656"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12" name="Rectangle 108"/>
            <p:cNvSpPr>
              <a:spLocks noChangeArrowheads="1"/>
            </p:cNvSpPr>
            <p:nvPr/>
          </p:nvSpPr>
          <p:spPr bwMode="auto">
            <a:xfrm>
              <a:off x="4272" y="2880"/>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13" name="Rectangle 109"/>
            <p:cNvSpPr>
              <a:spLocks noChangeArrowheads="1"/>
            </p:cNvSpPr>
            <p:nvPr/>
          </p:nvSpPr>
          <p:spPr bwMode="auto">
            <a:xfrm>
              <a:off x="4464" y="2880"/>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14" name="Rectangle 110"/>
            <p:cNvSpPr>
              <a:spLocks noChangeArrowheads="1"/>
            </p:cNvSpPr>
            <p:nvPr/>
          </p:nvSpPr>
          <p:spPr bwMode="auto">
            <a:xfrm>
              <a:off x="4656" y="2880"/>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1615" name="Rectangle 111"/>
            <p:cNvSpPr>
              <a:spLocks noChangeArrowheads="1"/>
            </p:cNvSpPr>
            <p:nvPr/>
          </p:nvSpPr>
          <p:spPr bwMode="auto">
            <a:xfrm>
              <a:off x="4464" y="3072"/>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grpSp>
      <p:sp>
        <p:nvSpPr>
          <p:cNvPr id="21573" name="AutoShape 69"/>
          <p:cNvSpPr>
            <a:spLocks noChangeArrowheads="1"/>
          </p:cNvSpPr>
          <p:nvPr/>
        </p:nvSpPr>
        <p:spPr bwMode="auto">
          <a:xfrm rot="-1618262">
            <a:off x="6477000" y="3429000"/>
            <a:ext cx="1981200" cy="1600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chemeClr val="tx1"/>
            </a:solidFill>
            <a:miter lim="800000"/>
            <a:headEnd/>
            <a:tailEnd/>
          </a:ln>
          <a:effectLst/>
        </p:spPr>
        <p:txBody>
          <a:bodyPr wrap="none" anchor="ctr"/>
          <a:lstStyle/>
          <a:p>
            <a:endParaRPr lang="en-US"/>
          </a:p>
        </p:txBody>
      </p:sp>
      <p:grpSp>
        <p:nvGrpSpPr>
          <p:cNvPr id="5" name="Group 115"/>
          <p:cNvGrpSpPr>
            <a:grpSpLocks/>
          </p:cNvGrpSpPr>
          <p:nvPr/>
        </p:nvGrpSpPr>
        <p:grpSpPr bwMode="auto">
          <a:xfrm>
            <a:off x="1371600" y="4114800"/>
            <a:ext cx="1676400" cy="1371600"/>
            <a:chOff x="1104" y="2640"/>
            <a:chExt cx="1194" cy="1050"/>
          </a:xfrm>
        </p:grpSpPr>
        <p:pic>
          <p:nvPicPr>
            <p:cNvPr id="21620"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21621"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21622"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21623"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21624"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21625"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21626"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21627"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21628"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21629"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21630"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21631"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21632"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21633"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21634"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21635"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573"/>
                                        </p:tgtEl>
                                        <p:attrNameLst>
                                          <p:attrName>style.visibility</p:attrName>
                                        </p:attrNameLst>
                                      </p:cBhvr>
                                      <p:to>
                                        <p:strVal val="visible"/>
                                      </p:to>
                                    </p:set>
                                    <p:animEffect transition="in" filter="fade">
                                      <p:cBhvr>
                                        <p:cTn id="11" dur="2000"/>
                                        <p:tgtEl>
                                          <p:spTgt spid="215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1"/>
          <p:cNvGrpSpPr>
            <a:grpSpLocks/>
          </p:cNvGrpSpPr>
          <p:nvPr/>
        </p:nvGrpSpPr>
        <p:grpSpPr bwMode="auto">
          <a:xfrm>
            <a:off x="5867400" y="3581400"/>
            <a:ext cx="533400" cy="533400"/>
            <a:chOff x="3360" y="2256"/>
            <a:chExt cx="672" cy="672"/>
          </a:xfrm>
        </p:grpSpPr>
        <p:sp>
          <p:nvSpPr>
            <p:cNvPr id="24730" name="Rectangle 154"/>
            <p:cNvSpPr>
              <a:spLocks noChangeArrowheads="1"/>
            </p:cNvSpPr>
            <p:nvPr/>
          </p:nvSpPr>
          <p:spPr bwMode="auto">
            <a:xfrm>
              <a:off x="3360" y="2256"/>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31" name="Rectangle 155"/>
            <p:cNvSpPr>
              <a:spLocks noChangeArrowheads="1"/>
            </p:cNvSpPr>
            <p:nvPr/>
          </p:nvSpPr>
          <p:spPr bwMode="auto">
            <a:xfrm>
              <a:off x="3696" y="2256"/>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32" name="Rectangle 156"/>
            <p:cNvSpPr>
              <a:spLocks noChangeArrowheads="1"/>
            </p:cNvSpPr>
            <p:nvPr/>
          </p:nvSpPr>
          <p:spPr bwMode="auto">
            <a:xfrm>
              <a:off x="3360" y="2592"/>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33" name="Rectangle 157"/>
            <p:cNvSpPr>
              <a:spLocks noChangeArrowheads="1"/>
            </p:cNvSpPr>
            <p:nvPr/>
          </p:nvSpPr>
          <p:spPr bwMode="auto">
            <a:xfrm>
              <a:off x="3696" y="2592"/>
              <a:ext cx="336" cy="33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734" name="Line 158"/>
            <p:cNvSpPr>
              <a:spLocks noChangeShapeType="1"/>
            </p:cNvSpPr>
            <p:nvPr/>
          </p:nvSpPr>
          <p:spPr bwMode="auto">
            <a:xfrm>
              <a:off x="3360" y="2256"/>
              <a:ext cx="672" cy="672"/>
            </a:xfrm>
            <a:prstGeom prst="line">
              <a:avLst/>
            </a:prstGeom>
            <a:noFill/>
            <a:ln w="9525">
              <a:solidFill>
                <a:schemeClr val="tx1"/>
              </a:solidFill>
              <a:round/>
              <a:headEnd/>
              <a:tailEnd/>
            </a:ln>
            <a:effectLst/>
          </p:spPr>
          <p:txBody>
            <a:bodyPr/>
            <a:lstStyle/>
            <a:p>
              <a:endParaRPr lang="en-US"/>
            </a:p>
          </p:txBody>
        </p:sp>
        <p:sp>
          <p:nvSpPr>
            <p:cNvPr id="24735" name="Line 159"/>
            <p:cNvSpPr>
              <a:spLocks noChangeShapeType="1"/>
            </p:cNvSpPr>
            <p:nvPr/>
          </p:nvSpPr>
          <p:spPr bwMode="auto">
            <a:xfrm>
              <a:off x="3360" y="2592"/>
              <a:ext cx="336" cy="336"/>
            </a:xfrm>
            <a:prstGeom prst="line">
              <a:avLst/>
            </a:prstGeom>
            <a:noFill/>
            <a:ln w="9525">
              <a:solidFill>
                <a:schemeClr val="tx1"/>
              </a:solidFill>
              <a:round/>
              <a:headEnd/>
              <a:tailEnd/>
            </a:ln>
            <a:effectLst/>
          </p:spPr>
          <p:txBody>
            <a:bodyPr/>
            <a:lstStyle/>
            <a:p>
              <a:endParaRPr lang="en-US"/>
            </a:p>
          </p:txBody>
        </p:sp>
        <p:sp>
          <p:nvSpPr>
            <p:cNvPr id="24736" name="Line 160"/>
            <p:cNvSpPr>
              <a:spLocks noChangeShapeType="1"/>
            </p:cNvSpPr>
            <p:nvPr/>
          </p:nvSpPr>
          <p:spPr bwMode="auto">
            <a:xfrm>
              <a:off x="3696" y="2256"/>
              <a:ext cx="336" cy="336"/>
            </a:xfrm>
            <a:prstGeom prst="line">
              <a:avLst/>
            </a:prstGeom>
            <a:noFill/>
            <a:ln w="9525">
              <a:solidFill>
                <a:schemeClr val="tx1"/>
              </a:solidFill>
              <a:round/>
              <a:headEnd/>
              <a:tailEnd/>
            </a:ln>
            <a:effectLst/>
          </p:spPr>
          <p:txBody>
            <a:bodyPr/>
            <a:lstStyle/>
            <a:p>
              <a:endParaRPr lang="en-US"/>
            </a:p>
          </p:txBody>
        </p:sp>
      </p:grpSp>
      <p:sp>
        <p:nvSpPr>
          <p:cNvPr id="24578" name="Rectangle 2"/>
          <p:cNvSpPr>
            <a:spLocks noGrp="1" noChangeArrowheads="1"/>
          </p:cNvSpPr>
          <p:nvPr>
            <p:ph type="title"/>
          </p:nvPr>
        </p:nvSpPr>
        <p:spPr/>
        <p:txBody>
          <a:bodyPr/>
          <a:lstStyle/>
          <a:p>
            <a:r>
              <a:rPr lang="en-US"/>
              <a:t>Terrain Rendering</a:t>
            </a:r>
          </a:p>
        </p:txBody>
      </p:sp>
      <p:pic>
        <p:nvPicPr>
          <p:cNvPr id="24579"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24580" name="Rectangle 4"/>
          <p:cNvSpPr>
            <a:spLocks noGrp="1" noChangeArrowheads="1"/>
          </p:cNvSpPr>
          <p:nvPr>
            <p:ph type="body" idx="1"/>
          </p:nvPr>
        </p:nvSpPr>
        <p:spPr/>
        <p:txBody>
          <a:bodyPr/>
          <a:lstStyle/>
          <a:p>
            <a:r>
              <a:rPr lang="en-US" dirty="0"/>
              <a:t>Stage 2: GPU</a:t>
            </a:r>
          </a:p>
          <a:p>
            <a:pPr lvl="1"/>
            <a:r>
              <a:rPr lang="en-US" dirty="0"/>
              <a:t>Tessellate region between vertices</a:t>
            </a:r>
          </a:p>
          <a:p>
            <a:pPr lvl="1"/>
            <a:r>
              <a:rPr lang="en-US" dirty="0"/>
              <a:t>Access height data for elevation of vertices</a:t>
            </a:r>
          </a:p>
          <a:p>
            <a:pPr lvl="1"/>
            <a:r>
              <a:rPr lang="en-US" dirty="0"/>
              <a:t>2</a:t>
            </a:r>
            <a:r>
              <a:rPr lang="en-US" baseline="30000" dirty="0"/>
              <a:t>nd</a:t>
            </a:r>
            <a:r>
              <a:rPr lang="en-US" dirty="0"/>
              <a:t> Level of culling</a:t>
            </a:r>
          </a:p>
          <a:p>
            <a:pPr lvl="2"/>
            <a:r>
              <a:rPr lang="en-US" dirty="0"/>
              <a:t>Only for tiles intersecting</a:t>
            </a:r>
          </a:p>
          <a:p>
            <a:pPr lvl="2">
              <a:buFontTx/>
              <a:buNone/>
            </a:pPr>
            <a:r>
              <a:rPr lang="en-US" dirty="0"/>
              <a:t>	with view frustum</a:t>
            </a:r>
          </a:p>
        </p:txBody>
      </p:sp>
      <p:grpSp>
        <p:nvGrpSpPr>
          <p:cNvPr id="3" name="Group 164"/>
          <p:cNvGrpSpPr>
            <a:grpSpLocks/>
          </p:cNvGrpSpPr>
          <p:nvPr/>
        </p:nvGrpSpPr>
        <p:grpSpPr bwMode="auto">
          <a:xfrm>
            <a:off x="5867400" y="3581400"/>
            <a:ext cx="2133600" cy="2133600"/>
            <a:chOff x="3360" y="2256"/>
            <a:chExt cx="1344" cy="1344"/>
          </a:xfrm>
        </p:grpSpPr>
        <p:grpSp>
          <p:nvGrpSpPr>
            <p:cNvPr id="4" name="Group 5"/>
            <p:cNvGrpSpPr>
              <a:grpSpLocks/>
            </p:cNvGrpSpPr>
            <p:nvPr/>
          </p:nvGrpSpPr>
          <p:grpSpPr bwMode="auto">
            <a:xfrm>
              <a:off x="3360" y="2256"/>
              <a:ext cx="1344" cy="1344"/>
              <a:chOff x="3600" y="1824"/>
              <a:chExt cx="1536" cy="1536"/>
            </a:xfrm>
          </p:grpSpPr>
          <p:sp>
            <p:nvSpPr>
              <p:cNvPr id="24582" name="Rectangle 6"/>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83" name="Rectangle 7"/>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84" name="Rectangle 8"/>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85" name="Rectangle 9"/>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86" name="Rectangle 10"/>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87" name="Rectangle 11"/>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88" name="Rectangle 12"/>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89" name="Rectangle 13"/>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0" name="Rectangle 14"/>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1" name="Rectangle 15"/>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2" name="Rectangle 16"/>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3" name="Rectangle 17"/>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4" name="Rectangle 18"/>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5" name="Rectangle 19"/>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6" name="Rectangle 20"/>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7" name="Rectangle 21"/>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8" name="Rectangle 22"/>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599" name="Rectangle 23"/>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0" name="Rectangle 24"/>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1" name="Rectangle 25"/>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2" name="Rectangle 26"/>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3" name="Rectangle 27"/>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4" name="Rectangle 28"/>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5" name="Rectangle 29"/>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6" name="Rectangle 30"/>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7" name="Rectangle 31"/>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8" name="Rectangle 32"/>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09" name="Rectangle 33"/>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0" name="Rectangle 34"/>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1" name="Rectangle 35"/>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2" name="Rectangle 36"/>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3" name="Rectangle 37"/>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4" name="Rectangle 38"/>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5" name="Rectangle 39"/>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6" name="Rectangle 40"/>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7" name="Rectangle 41"/>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8" name="Rectangle 42"/>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19" name="Rectangle 43"/>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0" name="Rectangle 44"/>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1" name="Rectangle 45"/>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2" name="Rectangle 46"/>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3" name="Rectangle 47"/>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4" name="Rectangle 48"/>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5" name="Rectangle 49"/>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6" name="Rectangle 50"/>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7" name="Rectangle 51"/>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8" name="Rectangle 52"/>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29" name="Rectangle 53"/>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0" name="Rectangle 54"/>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1" name="Rectangle 55"/>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2" name="Rectangle 56"/>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3" name="Rectangle 57"/>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4" name="Rectangle 58"/>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5" name="Rectangle 59"/>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6" name="Rectangle 60"/>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7" name="Rectangle 61"/>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8" name="Rectangle 62"/>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39" name="Rectangle 63"/>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40" name="Rectangle 64"/>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41" name="Rectangle 65"/>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42" name="Rectangle 66"/>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43" name="Rectangle 67"/>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44" name="Rectangle 68"/>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4645" name="Rectangle 69"/>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sp>
          <p:nvSpPr>
            <p:cNvPr id="24706" name="Line 130"/>
            <p:cNvSpPr>
              <a:spLocks noChangeShapeType="1"/>
            </p:cNvSpPr>
            <p:nvPr/>
          </p:nvSpPr>
          <p:spPr bwMode="auto">
            <a:xfrm>
              <a:off x="3360" y="2256"/>
              <a:ext cx="1344" cy="1344"/>
            </a:xfrm>
            <a:prstGeom prst="line">
              <a:avLst/>
            </a:prstGeom>
            <a:noFill/>
            <a:ln w="9525">
              <a:solidFill>
                <a:schemeClr val="tx1"/>
              </a:solidFill>
              <a:round/>
              <a:headEnd/>
              <a:tailEnd/>
            </a:ln>
            <a:effectLst/>
          </p:spPr>
          <p:txBody>
            <a:bodyPr/>
            <a:lstStyle/>
            <a:p>
              <a:endParaRPr lang="en-US"/>
            </a:p>
          </p:txBody>
        </p:sp>
        <p:sp>
          <p:nvSpPr>
            <p:cNvPr id="24707" name="Line 131"/>
            <p:cNvSpPr>
              <a:spLocks noChangeShapeType="1"/>
            </p:cNvSpPr>
            <p:nvPr/>
          </p:nvSpPr>
          <p:spPr bwMode="auto">
            <a:xfrm>
              <a:off x="3528" y="2256"/>
              <a:ext cx="1176" cy="1176"/>
            </a:xfrm>
            <a:prstGeom prst="line">
              <a:avLst/>
            </a:prstGeom>
            <a:noFill/>
            <a:ln w="9525">
              <a:solidFill>
                <a:schemeClr val="tx1"/>
              </a:solidFill>
              <a:round/>
              <a:headEnd/>
              <a:tailEnd/>
            </a:ln>
            <a:effectLst/>
          </p:spPr>
          <p:txBody>
            <a:bodyPr/>
            <a:lstStyle/>
            <a:p>
              <a:endParaRPr lang="en-US"/>
            </a:p>
          </p:txBody>
        </p:sp>
        <p:sp>
          <p:nvSpPr>
            <p:cNvPr id="24715" name="Line 139"/>
            <p:cNvSpPr>
              <a:spLocks noChangeShapeType="1"/>
            </p:cNvSpPr>
            <p:nvPr/>
          </p:nvSpPr>
          <p:spPr bwMode="auto">
            <a:xfrm rot="10800000">
              <a:off x="3360" y="2424"/>
              <a:ext cx="1176" cy="1176"/>
            </a:xfrm>
            <a:prstGeom prst="line">
              <a:avLst/>
            </a:prstGeom>
            <a:noFill/>
            <a:ln w="9525">
              <a:solidFill>
                <a:schemeClr val="tx1"/>
              </a:solidFill>
              <a:round/>
              <a:headEnd/>
              <a:tailEnd/>
            </a:ln>
            <a:effectLst/>
          </p:spPr>
          <p:txBody>
            <a:bodyPr/>
            <a:lstStyle/>
            <a:p>
              <a:endParaRPr lang="en-US"/>
            </a:p>
          </p:txBody>
        </p:sp>
        <p:sp>
          <p:nvSpPr>
            <p:cNvPr id="24716" name="Line 140"/>
            <p:cNvSpPr>
              <a:spLocks noChangeShapeType="1"/>
            </p:cNvSpPr>
            <p:nvPr/>
          </p:nvSpPr>
          <p:spPr bwMode="auto">
            <a:xfrm rot="10800000">
              <a:off x="3360" y="2592"/>
              <a:ext cx="1008" cy="1008"/>
            </a:xfrm>
            <a:prstGeom prst="line">
              <a:avLst/>
            </a:prstGeom>
            <a:noFill/>
            <a:ln w="9525">
              <a:solidFill>
                <a:schemeClr val="tx1"/>
              </a:solidFill>
              <a:round/>
              <a:headEnd/>
              <a:tailEnd/>
            </a:ln>
            <a:effectLst/>
          </p:spPr>
          <p:txBody>
            <a:bodyPr/>
            <a:lstStyle/>
            <a:p>
              <a:endParaRPr lang="en-US"/>
            </a:p>
          </p:txBody>
        </p:sp>
        <p:sp>
          <p:nvSpPr>
            <p:cNvPr id="24717" name="Line 141"/>
            <p:cNvSpPr>
              <a:spLocks noChangeShapeType="1"/>
            </p:cNvSpPr>
            <p:nvPr/>
          </p:nvSpPr>
          <p:spPr bwMode="auto">
            <a:xfrm rot="10800000">
              <a:off x="3360" y="2760"/>
              <a:ext cx="840" cy="840"/>
            </a:xfrm>
            <a:prstGeom prst="line">
              <a:avLst/>
            </a:prstGeom>
            <a:noFill/>
            <a:ln w="9525">
              <a:solidFill>
                <a:schemeClr val="tx1"/>
              </a:solidFill>
              <a:round/>
              <a:headEnd/>
              <a:tailEnd/>
            </a:ln>
            <a:effectLst/>
          </p:spPr>
          <p:txBody>
            <a:bodyPr/>
            <a:lstStyle/>
            <a:p>
              <a:endParaRPr lang="en-US"/>
            </a:p>
          </p:txBody>
        </p:sp>
        <p:sp>
          <p:nvSpPr>
            <p:cNvPr id="24718" name="Line 142"/>
            <p:cNvSpPr>
              <a:spLocks noChangeShapeType="1"/>
            </p:cNvSpPr>
            <p:nvPr/>
          </p:nvSpPr>
          <p:spPr bwMode="auto">
            <a:xfrm rot="10800000">
              <a:off x="3360" y="2928"/>
              <a:ext cx="672" cy="672"/>
            </a:xfrm>
            <a:prstGeom prst="line">
              <a:avLst/>
            </a:prstGeom>
            <a:noFill/>
            <a:ln w="9525">
              <a:solidFill>
                <a:schemeClr val="tx1"/>
              </a:solidFill>
              <a:round/>
              <a:headEnd/>
              <a:tailEnd/>
            </a:ln>
            <a:effectLst/>
          </p:spPr>
          <p:txBody>
            <a:bodyPr/>
            <a:lstStyle/>
            <a:p>
              <a:endParaRPr lang="en-US"/>
            </a:p>
          </p:txBody>
        </p:sp>
        <p:sp>
          <p:nvSpPr>
            <p:cNvPr id="24719" name="Line 143"/>
            <p:cNvSpPr>
              <a:spLocks noChangeShapeType="1"/>
            </p:cNvSpPr>
            <p:nvPr/>
          </p:nvSpPr>
          <p:spPr bwMode="auto">
            <a:xfrm rot="10800000">
              <a:off x="3360" y="3096"/>
              <a:ext cx="504" cy="504"/>
            </a:xfrm>
            <a:prstGeom prst="line">
              <a:avLst/>
            </a:prstGeom>
            <a:noFill/>
            <a:ln w="9525">
              <a:solidFill>
                <a:schemeClr val="tx1"/>
              </a:solidFill>
              <a:round/>
              <a:headEnd/>
              <a:tailEnd/>
            </a:ln>
            <a:effectLst/>
          </p:spPr>
          <p:txBody>
            <a:bodyPr/>
            <a:lstStyle/>
            <a:p>
              <a:endParaRPr lang="en-US"/>
            </a:p>
          </p:txBody>
        </p:sp>
        <p:sp>
          <p:nvSpPr>
            <p:cNvPr id="24720" name="Line 144"/>
            <p:cNvSpPr>
              <a:spLocks noChangeShapeType="1"/>
            </p:cNvSpPr>
            <p:nvPr/>
          </p:nvSpPr>
          <p:spPr bwMode="auto">
            <a:xfrm rot="10800000">
              <a:off x="3360" y="3264"/>
              <a:ext cx="336" cy="336"/>
            </a:xfrm>
            <a:prstGeom prst="line">
              <a:avLst/>
            </a:prstGeom>
            <a:noFill/>
            <a:ln w="9525">
              <a:solidFill>
                <a:schemeClr val="tx1"/>
              </a:solidFill>
              <a:round/>
              <a:headEnd/>
              <a:tailEnd/>
            </a:ln>
            <a:effectLst/>
          </p:spPr>
          <p:txBody>
            <a:bodyPr/>
            <a:lstStyle/>
            <a:p>
              <a:endParaRPr lang="en-US"/>
            </a:p>
          </p:txBody>
        </p:sp>
        <p:sp>
          <p:nvSpPr>
            <p:cNvPr id="24721" name="Line 145"/>
            <p:cNvSpPr>
              <a:spLocks noChangeShapeType="1"/>
            </p:cNvSpPr>
            <p:nvPr/>
          </p:nvSpPr>
          <p:spPr bwMode="auto">
            <a:xfrm rot="10800000">
              <a:off x="3360" y="3432"/>
              <a:ext cx="168" cy="168"/>
            </a:xfrm>
            <a:prstGeom prst="line">
              <a:avLst/>
            </a:prstGeom>
            <a:noFill/>
            <a:ln w="9525">
              <a:solidFill>
                <a:schemeClr val="tx1"/>
              </a:solidFill>
              <a:round/>
              <a:headEnd/>
              <a:tailEnd/>
            </a:ln>
            <a:effectLst/>
          </p:spPr>
          <p:txBody>
            <a:bodyPr/>
            <a:lstStyle/>
            <a:p>
              <a:endParaRPr lang="en-US"/>
            </a:p>
          </p:txBody>
        </p:sp>
        <p:sp>
          <p:nvSpPr>
            <p:cNvPr id="24708" name="Line 132"/>
            <p:cNvSpPr>
              <a:spLocks noChangeShapeType="1"/>
            </p:cNvSpPr>
            <p:nvPr/>
          </p:nvSpPr>
          <p:spPr bwMode="auto">
            <a:xfrm>
              <a:off x="3696" y="2256"/>
              <a:ext cx="1008" cy="1008"/>
            </a:xfrm>
            <a:prstGeom prst="line">
              <a:avLst/>
            </a:prstGeom>
            <a:noFill/>
            <a:ln w="9525">
              <a:solidFill>
                <a:schemeClr val="tx1"/>
              </a:solidFill>
              <a:round/>
              <a:headEnd/>
              <a:tailEnd/>
            </a:ln>
            <a:effectLst/>
          </p:spPr>
          <p:txBody>
            <a:bodyPr/>
            <a:lstStyle/>
            <a:p>
              <a:endParaRPr lang="en-US"/>
            </a:p>
          </p:txBody>
        </p:sp>
        <p:sp>
          <p:nvSpPr>
            <p:cNvPr id="24709" name="Line 133"/>
            <p:cNvSpPr>
              <a:spLocks noChangeShapeType="1"/>
            </p:cNvSpPr>
            <p:nvPr/>
          </p:nvSpPr>
          <p:spPr bwMode="auto">
            <a:xfrm>
              <a:off x="3864" y="2256"/>
              <a:ext cx="840" cy="840"/>
            </a:xfrm>
            <a:prstGeom prst="line">
              <a:avLst/>
            </a:prstGeom>
            <a:noFill/>
            <a:ln w="9525">
              <a:solidFill>
                <a:schemeClr val="tx1"/>
              </a:solidFill>
              <a:round/>
              <a:headEnd/>
              <a:tailEnd/>
            </a:ln>
            <a:effectLst/>
          </p:spPr>
          <p:txBody>
            <a:bodyPr/>
            <a:lstStyle/>
            <a:p>
              <a:endParaRPr lang="en-US"/>
            </a:p>
          </p:txBody>
        </p:sp>
        <p:sp>
          <p:nvSpPr>
            <p:cNvPr id="24710" name="Line 134"/>
            <p:cNvSpPr>
              <a:spLocks noChangeShapeType="1"/>
            </p:cNvSpPr>
            <p:nvPr/>
          </p:nvSpPr>
          <p:spPr bwMode="auto">
            <a:xfrm>
              <a:off x="4032" y="2256"/>
              <a:ext cx="672" cy="672"/>
            </a:xfrm>
            <a:prstGeom prst="line">
              <a:avLst/>
            </a:prstGeom>
            <a:noFill/>
            <a:ln w="9525">
              <a:solidFill>
                <a:schemeClr val="tx1"/>
              </a:solidFill>
              <a:round/>
              <a:headEnd/>
              <a:tailEnd/>
            </a:ln>
            <a:effectLst/>
          </p:spPr>
          <p:txBody>
            <a:bodyPr/>
            <a:lstStyle/>
            <a:p>
              <a:endParaRPr lang="en-US"/>
            </a:p>
          </p:txBody>
        </p:sp>
        <p:sp>
          <p:nvSpPr>
            <p:cNvPr id="24711" name="Line 135"/>
            <p:cNvSpPr>
              <a:spLocks noChangeShapeType="1"/>
            </p:cNvSpPr>
            <p:nvPr/>
          </p:nvSpPr>
          <p:spPr bwMode="auto">
            <a:xfrm>
              <a:off x="4200" y="2256"/>
              <a:ext cx="504" cy="504"/>
            </a:xfrm>
            <a:prstGeom prst="line">
              <a:avLst/>
            </a:prstGeom>
            <a:noFill/>
            <a:ln w="9525">
              <a:solidFill>
                <a:schemeClr val="tx1"/>
              </a:solidFill>
              <a:round/>
              <a:headEnd/>
              <a:tailEnd/>
            </a:ln>
            <a:effectLst/>
          </p:spPr>
          <p:txBody>
            <a:bodyPr/>
            <a:lstStyle/>
            <a:p>
              <a:endParaRPr lang="en-US"/>
            </a:p>
          </p:txBody>
        </p:sp>
        <p:sp>
          <p:nvSpPr>
            <p:cNvPr id="24712" name="Line 136"/>
            <p:cNvSpPr>
              <a:spLocks noChangeShapeType="1"/>
            </p:cNvSpPr>
            <p:nvPr/>
          </p:nvSpPr>
          <p:spPr bwMode="auto">
            <a:xfrm>
              <a:off x="4368" y="2256"/>
              <a:ext cx="336" cy="336"/>
            </a:xfrm>
            <a:prstGeom prst="line">
              <a:avLst/>
            </a:prstGeom>
            <a:noFill/>
            <a:ln w="9525">
              <a:solidFill>
                <a:schemeClr val="tx1"/>
              </a:solidFill>
              <a:round/>
              <a:headEnd/>
              <a:tailEnd/>
            </a:ln>
            <a:effectLst/>
          </p:spPr>
          <p:txBody>
            <a:bodyPr/>
            <a:lstStyle/>
            <a:p>
              <a:endParaRPr lang="en-US"/>
            </a:p>
          </p:txBody>
        </p:sp>
        <p:sp>
          <p:nvSpPr>
            <p:cNvPr id="24713" name="Line 137"/>
            <p:cNvSpPr>
              <a:spLocks noChangeShapeType="1"/>
            </p:cNvSpPr>
            <p:nvPr/>
          </p:nvSpPr>
          <p:spPr bwMode="auto">
            <a:xfrm>
              <a:off x="4536" y="2256"/>
              <a:ext cx="168" cy="168"/>
            </a:xfrm>
            <a:prstGeom prst="line">
              <a:avLst/>
            </a:prstGeom>
            <a:noFill/>
            <a:ln w="9525">
              <a:solidFill>
                <a:schemeClr val="tx1"/>
              </a:solidFill>
              <a:round/>
              <a:headEnd/>
              <a:tailEnd/>
            </a:ln>
            <a:effectLst/>
          </p:spPr>
          <p:txBody>
            <a:bodyPr/>
            <a:lstStyle/>
            <a:p>
              <a:endParaRPr lang="en-US"/>
            </a:p>
          </p:txBody>
        </p:sp>
      </p:grpSp>
      <p:grpSp>
        <p:nvGrpSpPr>
          <p:cNvPr id="5" name="Group 163"/>
          <p:cNvGrpSpPr>
            <a:grpSpLocks/>
          </p:cNvGrpSpPr>
          <p:nvPr/>
        </p:nvGrpSpPr>
        <p:grpSpPr bwMode="auto">
          <a:xfrm>
            <a:off x="5849938" y="3581400"/>
            <a:ext cx="1676400" cy="1655763"/>
            <a:chOff x="3349" y="2256"/>
            <a:chExt cx="1056" cy="1043"/>
          </a:xfrm>
        </p:grpSpPr>
        <p:pic>
          <p:nvPicPr>
            <p:cNvPr id="24690" name="Picture 114"/>
            <p:cNvPicPr>
              <a:picLocks noChangeAspect="1" noChangeArrowheads="1"/>
            </p:cNvPicPr>
            <p:nvPr/>
          </p:nvPicPr>
          <p:blipFill>
            <a:blip r:embed="rId3" cstate="print"/>
            <a:srcRect/>
            <a:stretch>
              <a:fillRect/>
            </a:stretch>
          </p:blipFill>
          <p:spPr bwMode="auto">
            <a:xfrm>
              <a:off x="3349" y="2256"/>
              <a:ext cx="37" cy="35"/>
            </a:xfrm>
            <a:prstGeom prst="rect">
              <a:avLst/>
            </a:prstGeom>
            <a:noFill/>
          </p:spPr>
        </p:pic>
        <p:pic>
          <p:nvPicPr>
            <p:cNvPr id="24691" name="Picture 115"/>
            <p:cNvPicPr>
              <a:picLocks noChangeAspect="1" noChangeArrowheads="1"/>
            </p:cNvPicPr>
            <p:nvPr/>
          </p:nvPicPr>
          <p:blipFill>
            <a:blip r:embed="rId3" cstate="print"/>
            <a:srcRect/>
            <a:stretch>
              <a:fillRect/>
            </a:stretch>
          </p:blipFill>
          <p:spPr bwMode="auto">
            <a:xfrm>
              <a:off x="3689" y="2256"/>
              <a:ext cx="37" cy="35"/>
            </a:xfrm>
            <a:prstGeom prst="rect">
              <a:avLst/>
            </a:prstGeom>
            <a:noFill/>
          </p:spPr>
        </p:pic>
        <p:pic>
          <p:nvPicPr>
            <p:cNvPr id="24692" name="Picture 116"/>
            <p:cNvPicPr>
              <a:picLocks noChangeAspect="1" noChangeArrowheads="1"/>
            </p:cNvPicPr>
            <p:nvPr/>
          </p:nvPicPr>
          <p:blipFill>
            <a:blip r:embed="rId3" cstate="print"/>
            <a:srcRect/>
            <a:stretch>
              <a:fillRect/>
            </a:stretch>
          </p:blipFill>
          <p:spPr bwMode="auto">
            <a:xfrm>
              <a:off x="4028" y="2256"/>
              <a:ext cx="37" cy="35"/>
            </a:xfrm>
            <a:prstGeom prst="rect">
              <a:avLst/>
            </a:prstGeom>
            <a:noFill/>
          </p:spPr>
        </p:pic>
        <p:pic>
          <p:nvPicPr>
            <p:cNvPr id="24693" name="Picture 117"/>
            <p:cNvPicPr>
              <a:picLocks noChangeAspect="1" noChangeArrowheads="1"/>
            </p:cNvPicPr>
            <p:nvPr/>
          </p:nvPicPr>
          <p:blipFill>
            <a:blip r:embed="rId3" cstate="print"/>
            <a:srcRect/>
            <a:stretch>
              <a:fillRect/>
            </a:stretch>
          </p:blipFill>
          <p:spPr bwMode="auto">
            <a:xfrm>
              <a:off x="4368" y="2256"/>
              <a:ext cx="37" cy="35"/>
            </a:xfrm>
            <a:prstGeom prst="rect">
              <a:avLst/>
            </a:prstGeom>
            <a:noFill/>
          </p:spPr>
        </p:pic>
        <p:pic>
          <p:nvPicPr>
            <p:cNvPr id="24694" name="Picture 118"/>
            <p:cNvPicPr>
              <a:picLocks noChangeAspect="1" noChangeArrowheads="1"/>
            </p:cNvPicPr>
            <p:nvPr/>
          </p:nvPicPr>
          <p:blipFill>
            <a:blip r:embed="rId3" cstate="print"/>
            <a:srcRect/>
            <a:stretch>
              <a:fillRect/>
            </a:stretch>
          </p:blipFill>
          <p:spPr bwMode="auto">
            <a:xfrm>
              <a:off x="3349" y="2592"/>
              <a:ext cx="37" cy="35"/>
            </a:xfrm>
            <a:prstGeom prst="rect">
              <a:avLst/>
            </a:prstGeom>
            <a:noFill/>
          </p:spPr>
        </p:pic>
        <p:pic>
          <p:nvPicPr>
            <p:cNvPr id="24695" name="Picture 119"/>
            <p:cNvPicPr>
              <a:picLocks noChangeAspect="1" noChangeArrowheads="1"/>
            </p:cNvPicPr>
            <p:nvPr/>
          </p:nvPicPr>
          <p:blipFill>
            <a:blip r:embed="rId3" cstate="print"/>
            <a:srcRect/>
            <a:stretch>
              <a:fillRect/>
            </a:stretch>
          </p:blipFill>
          <p:spPr bwMode="auto">
            <a:xfrm>
              <a:off x="3689" y="2592"/>
              <a:ext cx="37" cy="35"/>
            </a:xfrm>
            <a:prstGeom prst="rect">
              <a:avLst/>
            </a:prstGeom>
            <a:noFill/>
          </p:spPr>
        </p:pic>
        <p:pic>
          <p:nvPicPr>
            <p:cNvPr id="24696" name="Picture 120"/>
            <p:cNvPicPr>
              <a:picLocks noChangeAspect="1" noChangeArrowheads="1"/>
            </p:cNvPicPr>
            <p:nvPr/>
          </p:nvPicPr>
          <p:blipFill>
            <a:blip r:embed="rId3" cstate="print"/>
            <a:srcRect/>
            <a:stretch>
              <a:fillRect/>
            </a:stretch>
          </p:blipFill>
          <p:spPr bwMode="auto">
            <a:xfrm>
              <a:off x="4028" y="2592"/>
              <a:ext cx="37" cy="35"/>
            </a:xfrm>
            <a:prstGeom prst="rect">
              <a:avLst/>
            </a:prstGeom>
            <a:noFill/>
          </p:spPr>
        </p:pic>
        <p:pic>
          <p:nvPicPr>
            <p:cNvPr id="24697" name="Picture 121"/>
            <p:cNvPicPr>
              <a:picLocks noChangeAspect="1" noChangeArrowheads="1"/>
            </p:cNvPicPr>
            <p:nvPr/>
          </p:nvPicPr>
          <p:blipFill>
            <a:blip r:embed="rId3" cstate="print"/>
            <a:srcRect/>
            <a:stretch>
              <a:fillRect/>
            </a:stretch>
          </p:blipFill>
          <p:spPr bwMode="auto">
            <a:xfrm>
              <a:off x="4368" y="2592"/>
              <a:ext cx="37" cy="35"/>
            </a:xfrm>
            <a:prstGeom prst="rect">
              <a:avLst/>
            </a:prstGeom>
            <a:noFill/>
          </p:spPr>
        </p:pic>
        <p:pic>
          <p:nvPicPr>
            <p:cNvPr id="24698" name="Picture 122"/>
            <p:cNvPicPr>
              <a:picLocks noChangeAspect="1" noChangeArrowheads="1"/>
            </p:cNvPicPr>
            <p:nvPr/>
          </p:nvPicPr>
          <p:blipFill>
            <a:blip r:embed="rId3" cstate="print"/>
            <a:srcRect/>
            <a:stretch>
              <a:fillRect/>
            </a:stretch>
          </p:blipFill>
          <p:spPr bwMode="auto">
            <a:xfrm>
              <a:off x="3349" y="2928"/>
              <a:ext cx="37" cy="35"/>
            </a:xfrm>
            <a:prstGeom prst="rect">
              <a:avLst/>
            </a:prstGeom>
            <a:noFill/>
          </p:spPr>
        </p:pic>
        <p:pic>
          <p:nvPicPr>
            <p:cNvPr id="24699" name="Picture 123"/>
            <p:cNvPicPr>
              <a:picLocks noChangeAspect="1" noChangeArrowheads="1"/>
            </p:cNvPicPr>
            <p:nvPr/>
          </p:nvPicPr>
          <p:blipFill>
            <a:blip r:embed="rId3" cstate="print"/>
            <a:srcRect/>
            <a:stretch>
              <a:fillRect/>
            </a:stretch>
          </p:blipFill>
          <p:spPr bwMode="auto">
            <a:xfrm>
              <a:off x="3689" y="2928"/>
              <a:ext cx="37" cy="35"/>
            </a:xfrm>
            <a:prstGeom prst="rect">
              <a:avLst/>
            </a:prstGeom>
            <a:noFill/>
          </p:spPr>
        </p:pic>
        <p:pic>
          <p:nvPicPr>
            <p:cNvPr id="24700" name="Picture 124"/>
            <p:cNvPicPr>
              <a:picLocks noChangeAspect="1" noChangeArrowheads="1"/>
            </p:cNvPicPr>
            <p:nvPr/>
          </p:nvPicPr>
          <p:blipFill>
            <a:blip r:embed="rId3" cstate="print"/>
            <a:srcRect/>
            <a:stretch>
              <a:fillRect/>
            </a:stretch>
          </p:blipFill>
          <p:spPr bwMode="auto">
            <a:xfrm>
              <a:off x="4028" y="2928"/>
              <a:ext cx="37" cy="35"/>
            </a:xfrm>
            <a:prstGeom prst="rect">
              <a:avLst/>
            </a:prstGeom>
            <a:noFill/>
          </p:spPr>
        </p:pic>
        <p:pic>
          <p:nvPicPr>
            <p:cNvPr id="24701" name="Picture 125"/>
            <p:cNvPicPr>
              <a:picLocks noChangeAspect="1" noChangeArrowheads="1"/>
            </p:cNvPicPr>
            <p:nvPr/>
          </p:nvPicPr>
          <p:blipFill>
            <a:blip r:embed="rId3" cstate="print"/>
            <a:srcRect/>
            <a:stretch>
              <a:fillRect/>
            </a:stretch>
          </p:blipFill>
          <p:spPr bwMode="auto">
            <a:xfrm>
              <a:off x="4368" y="2928"/>
              <a:ext cx="37" cy="35"/>
            </a:xfrm>
            <a:prstGeom prst="rect">
              <a:avLst/>
            </a:prstGeom>
            <a:noFill/>
          </p:spPr>
        </p:pic>
        <p:pic>
          <p:nvPicPr>
            <p:cNvPr id="24702" name="Picture 126"/>
            <p:cNvPicPr>
              <a:picLocks noChangeAspect="1" noChangeArrowheads="1"/>
            </p:cNvPicPr>
            <p:nvPr/>
          </p:nvPicPr>
          <p:blipFill>
            <a:blip r:embed="rId3" cstate="print"/>
            <a:srcRect/>
            <a:stretch>
              <a:fillRect/>
            </a:stretch>
          </p:blipFill>
          <p:spPr bwMode="auto">
            <a:xfrm>
              <a:off x="3349" y="3264"/>
              <a:ext cx="37" cy="35"/>
            </a:xfrm>
            <a:prstGeom prst="rect">
              <a:avLst/>
            </a:prstGeom>
            <a:noFill/>
          </p:spPr>
        </p:pic>
        <p:pic>
          <p:nvPicPr>
            <p:cNvPr id="24703" name="Picture 127"/>
            <p:cNvPicPr>
              <a:picLocks noChangeAspect="1" noChangeArrowheads="1"/>
            </p:cNvPicPr>
            <p:nvPr/>
          </p:nvPicPr>
          <p:blipFill>
            <a:blip r:embed="rId3" cstate="print"/>
            <a:srcRect/>
            <a:stretch>
              <a:fillRect/>
            </a:stretch>
          </p:blipFill>
          <p:spPr bwMode="auto">
            <a:xfrm>
              <a:off x="3689" y="3264"/>
              <a:ext cx="37" cy="35"/>
            </a:xfrm>
            <a:prstGeom prst="rect">
              <a:avLst/>
            </a:prstGeom>
            <a:noFill/>
          </p:spPr>
        </p:pic>
        <p:pic>
          <p:nvPicPr>
            <p:cNvPr id="24704" name="Picture 128"/>
            <p:cNvPicPr>
              <a:picLocks noChangeAspect="1" noChangeArrowheads="1"/>
            </p:cNvPicPr>
            <p:nvPr/>
          </p:nvPicPr>
          <p:blipFill>
            <a:blip r:embed="rId3" cstate="print"/>
            <a:srcRect/>
            <a:stretch>
              <a:fillRect/>
            </a:stretch>
          </p:blipFill>
          <p:spPr bwMode="auto">
            <a:xfrm>
              <a:off x="4028" y="3264"/>
              <a:ext cx="37" cy="35"/>
            </a:xfrm>
            <a:prstGeom prst="rect">
              <a:avLst/>
            </a:prstGeom>
            <a:noFill/>
          </p:spPr>
        </p:pic>
        <p:pic>
          <p:nvPicPr>
            <p:cNvPr id="24705" name="Picture 129"/>
            <p:cNvPicPr>
              <a:picLocks noChangeAspect="1" noChangeArrowheads="1"/>
            </p:cNvPicPr>
            <p:nvPr/>
          </p:nvPicPr>
          <p:blipFill>
            <a:blip r:embed="rId3" cstate="print"/>
            <a:srcRect/>
            <a:stretch>
              <a:fillRect/>
            </a:stretch>
          </p:blipFill>
          <p:spPr bwMode="auto">
            <a:xfrm>
              <a:off x="4368" y="3264"/>
              <a:ext cx="37" cy="3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2000"/>
                                        <p:tgtEl>
                                          <p:spTgt spid="2"/>
                                        </p:tgtEl>
                                      </p:cBhvr>
                                    </p:animEffect>
                                    <p:set>
                                      <p:cBhvr>
                                        <p:cTn id="16" dur="1" fill="hold">
                                          <p:stCondLst>
                                            <p:cond delay="1999"/>
                                          </p:stCondLst>
                                        </p:cTn>
                                        <p:tgtEl>
                                          <p:spTgt spid="2"/>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2" name="Rectangle 10"/>
          <p:cNvSpPr>
            <a:spLocks noGrp="1" noChangeArrowheads="1"/>
          </p:cNvSpPr>
          <p:nvPr>
            <p:ph type="title"/>
          </p:nvPr>
        </p:nvSpPr>
        <p:spPr/>
        <p:txBody>
          <a:bodyPr/>
          <a:lstStyle/>
          <a:p>
            <a:r>
              <a:rPr lang="en-US"/>
              <a:t>2</a:t>
            </a:r>
            <a:r>
              <a:rPr lang="en-US" baseline="30000"/>
              <a:t>nd</a:t>
            </a:r>
            <a:r>
              <a:rPr lang="en-US"/>
              <a:t> Level of Culling</a:t>
            </a:r>
          </a:p>
        </p:txBody>
      </p:sp>
      <p:pic>
        <p:nvPicPr>
          <p:cNvPr id="28683" name="Picture 11"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8684" name="Rectangle 12"/>
          <p:cNvSpPr>
            <a:spLocks noGrp="1" noChangeArrowheads="1"/>
          </p:cNvSpPr>
          <p:nvPr>
            <p:ph type="body" idx="1"/>
          </p:nvPr>
        </p:nvSpPr>
        <p:spPr/>
        <p:txBody>
          <a:bodyPr/>
          <a:lstStyle/>
          <a:p>
            <a:r>
              <a:rPr lang="en-US"/>
              <a:t>Test tilelet bounds against screen bounds</a:t>
            </a:r>
          </a:p>
          <a:p>
            <a:r>
              <a:rPr lang="en-US"/>
              <a:t>If outside, GS doesn’t generate tilelet</a:t>
            </a:r>
          </a:p>
          <a:p>
            <a:r>
              <a:rPr lang="en-US"/>
              <a:t>CPU load reduced</a:t>
            </a:r>
          </a:p>
        </p:txBody>
      </p:sp>
      <p:pic>
        <p:nvPicPr>
          <p:cNvPr id="28783" name="Picture 111"/>
          <p:cNvPicPr>
            <a:picLocks noChangeAspect="1" noChangeArrowheads="1"/>
          </p:cNvPicPr>
          <p:nvPr/>
        </p:nvPicPr>
        <p:blipFill>
          <a:blip r:embed="rId4" cstate="print"/>
          <a:srcRect/>
          <a:stretch>
            <a:fillRect/>
          </a:stretch>
        </p:blipFill>
        <p:spPr bwMode="auto">
          <a:xfrm>
            <a:off x="2324100" y="3352800"/>
            <a:ext cx="4686300" cy="2600325"/>
          </a:xfrm>
          <a:prstGeom prst="rect">
            <a:avLst/>
          </a:prstGeom>
          <a:noFill/>
        </p:spPr>
      </p:pic>
      <p:sp>
        <p:nvSpPr>
          <p:cNvPr id="28784" name="Text Box 112"/>
          <p:cNvSpPr txBox="1">
            <a:spLocks noChangeArrowheads="1"/>
          </p:cNvSpPr>
          <p:nvPr/>
        </p:nvSpPr>
        <p:spPr bwMode="auto">
          <a:xfrm>
            <a:off x="1943100" y="4953000"/>
            <a:ext cx="1447800" cy="366713"/>
          </a:xfrm>
          <a:prstGeom prst="rect">
            <a:avLst/>
          </a:prstGeom>
          <a:noFill/>
          <a:ln w="9525">
            <a:noFill/>
            <a:miter lim="800000"/>
            <a:headEnd/>
            <a:tailEnd/>
          </a:ln>
          <a:effectLst/>
        </p:spPr>
        <p:txBody>
          <a:bodyPr>
            <a:spAutoFit/>
          </a:bodyPr>
          <a:lstStyle/>
          <a:p>
            <a:pPr>
              <a:spcBef>
                <a:spcPct val="50000"/>
              </a:spcBef>
            </a:pPr>
            <a:r>
              <a:rPr lang="en-US"/>
              <a:t>Culled tilelet</a:t>
            </a:r>
          </a:p>
        </p:txBody>
      </p:sp>
      <p:sp>
        <p:nvSpPr>
          <p:cNvPr id="28785" name="Text Box 113"/>
          <p:cNvSpPr txBox="1">
            <a:spLocks noChangeArrowheads="1"/>
          </p:cNvSpPr>
          <p:nvPr/>
        </p:nvSpPr>
        <p:spPr bwMode="auto">
          <a:xfrm>
            <a:off x="1638300" y="5410200"/>
            <a:ext cx="2590800" cy="641350"/>
          </a:xfrm>
          <a:prstGeom prst="rect">
            <a:avLst/>
          </a:prstGeom>
          <a:noFill/>
          <a:ln w="9525">
            <a:noFill/>
            <a:miter lim="800000"/>
            <a:headEnd/>
            <a:tailEnd/>
          </a:ln>
          <a:effectLst/>
        </p:spPr>
        <p:txBody>
          <a:bodyPr>
            <a:spAutoFit/>
          </a:bodyPr>
          <a:lstStyle/>
          <a:p>
            <a:pPr>
              <a:spcBef>
                <a:spcPct val="50000"/>
              </a:spcBef>
            </a:pPr>
            <a:r>
              <a:rPr lang="en-US"/>
              <a:t>Tilelets which undergo 2</a:t>
            </a:r>
            <a:r>
              <a:rPr lang="en-US" baseline="30000"/>
              <a:t>nd</a:t>
            </a:r>
            <a:r>
              <a:rPr lang="en-US"/>
              <a:t> level of culling</a:t>
            </a:r>
          </a:p>
        </p:txBody>
      </p:sp>
      <p:sp>
        <p:nvSpPr>
          <p:cNvPr id="28786" name="Text Box 114"/>
          <p:cNvSpPr txBox="1">
            <a:spLocks noChangeArrowheads="1"/>
          </p:cNvSpPr>
          <p:nvPr/>
        </p:nvSpPr>
        <p:spPr bwMode="auto">
          <a:xfrm>
            <a:off x="4076700" y="5791200"/>
            <a:ext cx="2209800" cy="641350"/>
          </a:xfrm>
          <a:prstGeom prst="rect">
            <a:avLst/>
          </a:prstGeom>
          <a:noFill/>
          <a:ln w="9525">
            <a:noFill/>
            <a:miter lim="800000"/>
            <a:headEnd/>
            <a:tailEnd/>
          </a:ln>
          <a:effectLst/>
        </p:spPr>
        <p:txBody>
          <a:bodyPr>
            <a:spAutoFit/>
          </a:bodyPr>
          <a:lstStyle/>
          <a:p>
            <a:pPr>
              <a:spcBef>
                <a:spcPct val="50000"/>
              </a:spcBef>
            </a:pPr>
            <a:r>
              <a:rPr lang="en-US"/>
              <a:t>Tilelets assumed to be inside</a:t>
            </a:r>
          </a:p>
        </p:txBody>
      </p:sp>
      <p:sp>
        <p:nvSpPr>
          <p:cNvPr id="28788" name="Line 116"/>
          <p:cNvSpPr>
            <a:spLocks noChangeShapeType="1"/>
          </p:cNvSpPr>
          <p:nvPr/>
        </p:nvSpPr>
        <p:spPr bwMode="auto">
          <a:xfrm flipH="1" flipV="1">
            <a:off x="6400800" y="3429000"/>
            <a:ext cx="1905000" cy="2362200"/>
          </a:xfrm>
          <a:prstGeom prst="line">
            <a:avLst/>
          </a:prstGeom>
          <a:noFill/>
          <a:ln w="9525">
            <a:solidFill>
              <a:schemeClr val="tx1"/>
            </a:solidFill>
            <a:round/>
            <a:headEnd/>
            <a:tailEnd type="triangle" w="med" len="med"/>
          </a:ln>
          <a:effectLst/>
        </p:spPr>
        <p:txBody>
          <a:bodyPr/>
          <a:lstStyle/>
          <a:p>
            <a:endParaRPr lang="en-US"/>
          </a:p>
        </p:txBody>
      </p:sp>
      <p:sp>
        <p:nvSpPr>
          <p:cNvPr id="28789" name="Text Box 117"/>
          <p:cNvSpPr txBox="1">
            <a:spLocks noChangeArrowheads="1"/>
          </p:cNvSpPr>
          <p:nvPr/>
        </p:nvSpPr>
        <p:spPr bwMode="auto">
          <a:xfrm rot="3080412">
            <a:off x="6667500" y="4457700"/>
            <a:ext cx="1905000" cy="304800"/>
          </a:xfrm>
          <a:prstGeom prst="rect">
            <a:avLst/>
          </a:prstGeom>
          <a:noFill/>
          <a:ln w="9525">
            <a:noFill/>
            <a:miter lim="800000"/>
            <a:headEnd/>
            <a:tailEnd/>
          </a:ln>
          <a:effectLst/>
        </p:spPr>
        <p:txBody>
          <a:bodyPr>
            <a:spAutoFit/>
          </a:bodyPr>
          <a:lstStyle/>
          <a:p>
            <a:pPr>
              <a:spcBef>
                <a:spcPct val="50000"/>
              </a:spcBef>
            </a:pPr>
            <a:r>
              <a:rPr lang="en-US" sz="1400"/>
              <a:t>Distance based lod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8" grpId="0" animBg="1"/>
      <p:bldP spid="287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Constant Memory Usage</a:t>
            </a:r>
          </a:p>
        </p:txBody>
      </p:sp>
      <p:pic>
        <p:nvPicPr>
          <p:cNvPr id="4915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pic>
        <p:nvPicPr>
          <p:cNvPr id="49156" name="Picture 4" descr="1"/>
          <p:cNvPicPr>
            <a:picLocks noChangeAspect="1" noChangeArrowheads="1"/>
          </p:cNvPicPr>
          <p:nvPr/>
        </p:nvPicPr>
        <p:blipFill>
          <a:blip r:embed="rId4" cstate="print"/>
          <a:srcRect/>
          <a:stretch>
            <a:fillRect/>
          </a:stretch>
        </p:blipFill>
        <p:spPr bwMode="auto">
          <a:xfrm>
            <a:off x="5638800" y="2133600"/>
            <a:ext cx="2362200" cy="2362200"/>
          </a:xfrm>
          <a:prstGeom prst="rect">
            <a:avLst/>
          </a:prstGeom>
          <a:noFill/>
        </p:spPr>
      </p:pic>
      <p:grpSp>
        <p:nvGrpSpPr>
          <p:cNvPr id="2" name="Group 5"/>
          <p:cNvGrpSpPr>
            <a:grpSpLocks/>
          </p:cNvGrpSpPr>
          <p:nvPr/>
        </p:nvGrpSpPr>
        <p:grpSpPr bwMode="auto">
          <a:xfrm>
            <a:off x="5638800" y="2133600"/>
            <a:ext cx="2362200" cy="2362200"/>
            <a:chOff x="3600" y="1824"/>
            <a:chExt cx="1536" cy="1536"/>
          </a:xfrm>
        </p:grpSpPr>
        <p:sp>
          <p:nvSpPr>
            <p:cNvPr id="49158" name="Rectangle 6"/>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59" name="Rectangle 7"/>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0" name="Rectangle 8"/>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1" name="Rectangle 9"/>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2" name="Rectangle 10"/>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3" name="Rectangle 11"/>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4" name="Rectangle 12"/>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5" name="Rectangle 13"/>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6" name="Rectangle 14"/>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7" name="Rectangle 15"/>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8" name="Rectangle 16"/>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69" name="Rectangle 17"/>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0" name="Rectangle 18"/>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1" name="Rectangle 19"/>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2" name="Rectangle 20"/>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3" name="Rectangle 21"/>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4" name="Rectangle 22"/>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5" name="Rectangle 23"/>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6" name="Rectangle 24"/>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7" name="Rectangle 25"/>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8" name="Rectangle 26"/>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79" name="Rectangle 27"/>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0" name="Rectangle 28"/>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1" name="Rectangle 29"/>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2" name="Rectangle 30"/>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3" name="Rectangle 31"/>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4" name="Rectangle 32"/>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5" name="Rectangle 33"/>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6" name="Rectangle 34"/>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7" name="Rectangle 35"/>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8" name="Rectangle 36"/>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89" name="Rectangle 37"/>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0" name="Rectangle 38"/>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1" name="Rectangle 39"/>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2" name="Rectangle 40"/>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3" name="Rectangle 41"/>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4" name="Rectangle 42"/>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5" name="Rectangle 43"/>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6" name="Rectangle 44"/>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7" name="Rectangle 45"/>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8" name="Rectangle 46"/>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199" name="Rectangle 47"/>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0" name="Rectangle 48"/>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1" name="Rectangle 49"/>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2" name="Rectangle 50"/>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3" name="Rectangle 51"/>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4" name="Rectangle 52"/>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5" name="Rectangle 53"/>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6" name="Rectangle 54"/>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7" name="Rectangle 55"/>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8" name="Rectangle 56"/>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09" name="Rectangle 57"/>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0" name="Rectangle 58"/>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1" name="Rectangle 59"/>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2" name="Rectangle 60"/>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3" name="Rectangle 61"/>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4" name="Rectangle 62"/>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5" name="Rectangle 63"/>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6" name="Rectangle 64"/>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7" name="Rectangle 65"/>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8" name="Rectangle 66"/>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19" name="Rectangle 67"/>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20" name="Rectangle 68"/>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21" name="Rectangle 69"/>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pic>
        <p:nvPicPr>
          <p:cNvPr id="49222" name="Picture 70"/>
          <p:cNvPicPr>
            <a:picLocks noChangeAspect="1" noChangeArrowheads="1"/>
          </p:cNvPicPr>
          <p:nvPr/>
        </p:nvPicPr>
        <p:blipFill>
          <a:blip r:embed="rId5" cstate="print"/>
          <a:srcRect/>
          <a:stretch>
            <a:fillRect/>
          </a:stretch>
        </p:blipFill>
        <p:spPr bwMode="auto">
          <a:xfrm>
            <a:off x="914400" y="2133600"/>
            <a:ext cx="2362200" cy="2362200"/>
          </a:xfrm>
          <a:prstGeom prst="rect">
            <a:avLst/>
          </a:prstGeom>
          <a:noFill/>
        </p:spPr>
      </p:pic>
      <p:grpSp>
        <p:nvGrpSpPr>
          <p:cNvPr id="3" name="Group 71"/>
          <p:cNvGrpSpPr>
            <a:grpSpLocks/>
          </p:cNvGrpSpPr>
          <p:nvPr/>
        </p:nvGrpSpPr>
        <p:grpSpPr bwMode="auto">
          <a:xfrm>
            <a:off x="914400" y="2133600"/>
            <a:ext cx="2362200" cy="2362200"/>
            <a:chOff x="3600" y="1824"/>
            <a:chExt cx="1536" cy="1536"/>
          </a:xfrm>
        </p:grpSpPr>
        <p:sp>
          <p:nvSpPr>
            <p:cNvPr id="49224" name="Rectangle 72"/>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25" name="Rectangle 73"/>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26" name="Rectangle 74"/>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27" name="Rectangle 75"/>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28" name="Rectangle 76"/>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29" name="Rectangle 77"/>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0" name="Rectangle 78"/>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1" name="Rectangle 79"/>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2" name="Rectangle 80"/>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3" name="Rectangle 81"/>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4" name="Rectangle 82"/>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5" name="Rectangle 83"/>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6" name="Rectangle 84"/>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7" name="Rectangle 85"/>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8" name="Rectangle 86"/>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39" name="Rectangle 87"/>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0" name="Rectangle 88"/>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1" name="Rectangle 89"/>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2" name="Rectangle 90"/>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3" name="Rectangle 91"/>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4" name="Rectangle 92"/>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5" name="Rectangle 93"/>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6" name="Rectangle 94"/>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7" name="Rectangle 95"/>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8" name="Rectangle 96"/>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49" name="Rectangle 97"/>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0" name="Rectangle 98"/>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1" name="Rectangle 99"/>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2" name="Rectangle 100"/>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3" name="Rectangle 101"/>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4" name="Rectangle 102"/>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5" name="Rectangle 103"/>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6" name="Rectangle 104"/>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7" name="Rectangle 105"/>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8" name="Rectangle 106"/>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59" name="Rectangle 107"/>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0" name="Rectangle 108"/>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1" name="Rectangle 109"/>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2" name="Rectangle 110"/>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3" name="Rectangle 111"/>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4" name="Rectangle 112"/>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5" name="Rectangle 113"/>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6" name="Rectangle 114"/>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7" name="Rectangle 115"/>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8" name="Rectangle 116"/>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69" name="Rectangle 117"/>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0" name="Rectangle 118"/>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1" name="Rectangle 119"/>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2" name="Rectangle 120"/>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3" name="Rectangle 121"/>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4" name="Rectangle 122"/>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5" name="Rectangle 123"/>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6" name="Rectangle 124"/>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7" name="Rectangle 125"/>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8" name="Rectangle 126"/>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79" name="Rectangle 127"/>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0" name="Rectangle 128"/>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1" name="Rectangle 129"/>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2" name="Rectangle 130"/>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3" name="Rectangle 131"/>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4" name="Rectangle 132"/>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5" name="Rectangle 133"/>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6" name="Rectangle 134"/>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49287" name="Rectangle 135"/>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sp>
        <p:nvSpPr>
          <p:cNvPr id="49288" name="Rectangle 136"/>
          <p:cNvSpPr>
            <a:spLocks noChangeArrowheads="1"/>
          </p:cNvSpPr>
          <p:nvPr/>
        </p:nvSpPr>
        <p:spPr bwMode="auto">
          <a:xfrm>
            <a:off x="6248400" y="2743200"/>
            <a:ext cx="1143000" cy="114300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49289" name="Line 137"/>
          <p:cNvSpPr>
            <a:spLocks noChangeShapeType="1"/>
          </p:cNvSpPr>
          <p:nvPr/>
        </p:nvSpPr>
        <p:spPr bwMode="auto">
          <a:xfrm>
            <a:off x="2286000" y="3276600"/>
            <a:ext cx="4114800" cy="1588"/>
          </a:xfrm>
          <a:prstGeom prst="line">
            <a:avLst/>
          </a:prstGeom>
          <a:noFill/>
          <a:ln w="9525">
            <a:solidFill>
              <a:schemeClr val="tx1"/>
            </a:solidFill>
            <a:round/>
            <a:headEnd/>
            <a:tailEnd type="triangle" w="med" len="med"/>
          </a:ln>
          <a:effectLst/>
        </p:spPr>
        <p:txBody>
          <a:bodyPr/>
          <a:lstStyle/>
          <a:p>
            <a:endParaRPr lang="en-US"/>
          </a:p>
        </p:txBody>
      </p:sp>
      <p:sp>
        <p:nvSpPr>
          <p:cNvPr id="49290" name="AutoShape 138"/>
          <p:cNvSpPr>
            <a:spLocks noChangeArrowheads="1"/>
          </p:cNvSpPr>
          <p:nvPr/>
        </p:nvSpPr>
        <p:spPr bwMode="auto">
          <a:xfrm rot="-1590348">
            <a:off x="1447800" y="2819400"/>
            <a:ext cx="1295400" cy="1066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5400">
            <a:solidFill>
              <a:schemeClr val="bg1"/>
            </a:solidFill>
            <a:miter lim="800000"/>
            <a:headEnd/>
            <a:tailEnd/>
          </a:ln>
          <a:effectLst/>
        </p:spPr>
        <p:txBody>
          <a:bodyPr wrap="none" anchor="ctr"/>
          <a:lstStyle/>
          <a:p>
            <a:endParaRPr lang="en-US"/>
          </a:p>
        </p:txBody>
      </p:sp>
      <p:sp>
        <p:nvSpPr>
          <p:cNvPr id="49291" name="AutoShape 139"/>
          <p:cNvSpPr>
            <a:spLocks noChangeArrowheads="1"/>
          </p:cNvSpPr>
          <p:nvPr/>
        </p:nvSpPr>
        <p:spPr bwMode="auto">
          <a:xfrm rot="-1590348">
            <a:off x="6553200" y="3124200"/>
            <a:ext cx="60960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5400">
            <a:solidFill>
              <a:schemeClr val="bg1"/>
            </a:solidFill>
            <a:miter lim="800000"/>
            <a:headEnd/>
            <a:tailEnd/>
          </a:ln>
          <a:effectLst/>
        </p:spPr>
        <p:txBody>
          <a:bodyPr wrap="none" anchor="ctr"/>
          <a:lstStyle/>
          <a:p>
            <a:endParaRPr lang="en-US"/>
          </a:p>
        </p:txBody>
      </p:sp>
      <p:sp>
        <p:nvSpPr>
          <p:cNvPr id="49292" name="Text Box 140"/>
          <p:cNvSpPr txBox="1">
            <a:spLocks noChangeArrowheads="1"/>
          </p:cNvSpPr>
          <p:nvPr/>
        </p:nvSpPr>
        <p:spPr bwMode="auto">
          <a:xfrm>
            <a:off x="838200" y="4724400"/>
            <a:ext cx="2362200" cy="366713"/>
          </a:xfrm>
          <a:prstGeom prst="rect">
            <a:avLst/>
          </a:prstGeom>
          <a:noFill/>
          <a:ln w="9525">
            <a:noFill/>
            <a:miter lim="800000"/>
            <a:headEnd/>
            <a:tailEnd/>
          </a:ln>
          <a:effectLst/>
        </p:spPr>
        <p:txBody>
          <a:bodyPr>
            <a:spAutoFit/>
          </a:bodyPr>
          <a:lstStyle/>
          <a:p>
            <a:pPr>
              <a:spcBef>
                <a:spcPct val="50000"/>
              </a:spcBef>
            </a:pPr>
            <a:r>
              <a:rPr lang="en-US"/>
              <a:t>Camera moving up</a:t>
            </a:r>
          </a:p>
        </p:txBody>
      </p:sp>
      <p:sp>
        <p:nvSpPr>
          <p:cNvPr id="49293" name="Text Box 141"/>
          <p:cNvSpPr txBox="1">
            <a:spLocks noChangeArrowheads="1"/>
          </p:cNvSpPr>
          <p:nvPr/>
        </p:nvSpPr>
        <p:spPr bwMode="auto">
          <a:xfrm>
            <a:off x="4572000" y="4800600"/>
            <a:ext cx="3505200" cy="779463"/>
          </a:xfrm>
          <a:prstGeom prst="rect">
            <a:avLst/>
          </a:prstGeom>
          <a:noFill/>
          <a:ln w="9525">
            <a:noFill/>
            <a:miter lim="800000"/>
            <a:headEnd/>
            <a:tailEnd/>
          </a:ln>
          <a:effectLst/>
        </p:spPr>
        <p:txBody>
          <a:bodyPr>
            <a:spAutoFit/>
          </a:bodyPr>
          <a:lstStyle/>
          <a:p>
            <a:pPr algn="r">
              <a:spcBef>
                <a:spcPct val="50000"/>
              </a:spcBef>
            </a:pPr>
            <a:r>
              <a:rPr lang="en-US"/>
              <a:t>Wide view range required</a:t>
            </a:r>
          </a:p>
          <a:p>
            <a:pPr algn="r">
              <a:spcBef>
                <a:spcPct val="50000"/>
              </a:spcBef>
            </a:pPr>
            <a:r>
              <a:rPr lang="en-US"/>
              <a:t>Detail is not necessary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2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2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2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56"/>
                                        </p:tgtEl>
                                        <p:attrNameLst>
                                          <p:attrName>style.visibility</p:attrName>
                                        </p:attrNameLst>
                                      </p:cBhvr>
                                      <p:to>
                                        <p:strVal val="visible"/>
                                      </p:to>
                                    </p:set>
                                    <p:animEffect transition="in" filter="fade">
                                      <p:cBhvr>
                                        <p:cTn id="17" dur="2000"/>
                                        <p:tgtEl>
                                          <p:spTgt spid="49156"/>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9288"/>
                                        </p:tgtEl>
                                        <p:attrNameLst>
                                          <p:attrName>style.visibility</p:attrName>
                                        </p:attrNameLst>
                                      </p:cBhvr>
                                      <p:to>
                                        <p:strVal val="visible"/>
                                      </p:to>
                                    </p:set>
                                    <p:animEffect transition="in" filter="fade">
                                      <p:cBhvr>
                                        <p:cTn id="23" dur="2000"/>
                                        <p:tgtEl>
                                          <p:spTgt spid="4928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289"/>
                                        </p:tgtEl>
                                        <p:attrNameLst>
                                          <p:attrName>style.visibility</p:attrName>
                                        </p:attrNameLst>
                                      </p:cBhvr>
                                      <p:to>
                                        <p:strVal val="visible"/>
                                      </p:to>
                                    </p:set>
                                    <p:animEffect transition="in" filter="fade">
                                      <p:cBhvr>
                                        <p:cTn id="26" dur="2000"/>
                                        <p:tgtEl>
                                          <p:spTgt spid="4928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291"/>
                                        </p:tgtEl>
                                        <p:attrNameLst>
                                          <p:attrName>style.visibility</p:attrName>
                                        </p:attrNameLst>
                                      </p:cBhvr>
                                      <p:to>
                                        <p:strVal val="visible"/>
                                      </p:to>
                                    </p:set>
                                    <p:animEffect transition="in" filter="fade">
                                      <p:cBhvr>
                                        <p:cTn id="29" dur="2000"/>
                                        <p:tgtEl>
                                          <p:spTgt spid="4929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9293"/>
                                        </p:tgtEl>
                                        <p:attrNameLst>
                                          <p:attrName>style.visibility</p:attrName>
                                        </p:attrNameLst>
                                      </p:cBhvr>
                                      <p:to>
                                        <p:strVal val="visible"/>
                                      </p:to>
                                    </p:set>
                                    <p:animEffect transition="in" filter="fade">
                                      <p:cBhvr>
                                        <p:cTn id="32" dur="2000"/>
                                        <p:tgtEl>
                                          <p:spTgt spid="49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88" grpId="0" animBg="1"/>
      <p:bldP spid="49289" grpId="0" animBg="1"/>
      <p:bldP spid="49290" grpId="0" animBg="1"/>
      <p:bldP spid="49291" grpId="0" animBg="1"/>
      <p:bldP spid="49292" grpId="0"/>
      <p:bldP spid="4929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p:txBody>
          <a:bodyPr/>
          <a:lstStyle/>
          <a:p>
            <a:r>
              <a:rPr lang="en-US" dirty="0" smtClean="0"/>
              <a:t>Why render terrains?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a:buNone/>
            </a:pPr>
            <a:endParaRPr lang="en-US" sz="2000" dirty="0" smtClean="0"/>
          </a:p>
          <a:p>
            <a:r>
              <a:rPr lang="en-US" sz="2000" dirty="0" smtClean="0"/>
              <a:t> Terrains are a basic need in most graphics application</a:t>
            </a:r>
          </a:p>
          <a:p>
            <a:pPr>
              <a:buNone/>
            </a:pPr>
            <a:endParaRPr lang="en-US" sz="2000" dirty="0" smtClean="0"/>
          </a:p>
          <a:p>
            <a:r>
              <a:rPr lang="en-US" sz="2000" dirty="0" smtClean="0"/>
              <a:t>Geographical information systems</a:t>
            </a:r>
          </a:p>
          <a:p>
            <a:pPr lvl="1"/>
            <a:r>
              <a:rPr lang="en-US" sz="2000" dirty="0" smtClean="0"/>
              <a:t>E.g. Google Earth</a:t>
            </a:r>
          </a:p>
          <a:p>
            <a:pPr lvl="1"/>
            <a:endParaRPr lang="en-US" sz="2000" dirty="0" smtClean="0"/>
          </a:p>
          <a:p>
            <a:r>
              <a:rPr lang="en-US" sz="2000" dirty="0" smtClean="0"/>
              <a:t>Entertainment:</a:t>
            </a:r>
          </a:p>
          <a:p>
            <a:pPr lvl="1"/>
            <a:r>
              <a:rPr lang="en-US" sz="2000" dirty="0" smtClean="0"/>
              <a:t>Computer Games</a:t>
            </a:r>
          </a:p>
          <a:p>
            <a:pPr lvl="1"/>
            <a:r>
              <a:rPr lang="en-US" sz="2000" dirty="0" smtClean="0"/>
              <a:t>Animation Movies</a:t>
            </a:r>
          </a:p>
          <a:p>
            <a:pPr lvl="1"/>
            <a:endParaRPr lang="en-US" sz="2000" dirty="0" smtClean="0"/>
          </a:p>
          <a:p>
            <a:r>
              <a:rPr lang="en-US" sz="2000" dirty="0" smtClean="0"/>
              <a:t>Study of terrains</a:t>
            </a:r>
            <a:endParaRPr lang="en-US" sz="2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Caching, types of job</a:t>
            </a:r>
          </a:p>
        </p:txBody>
      </p:sp>
      <p:pic>
        <p:nvPicPr>
          <p:cNvPr id="53251"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pic>
        <p:nvPicPr>
          <p:cNvPr id="53252" name="Picture 4" descr="1"/>
          <p:cNvPicPr>
            <a:picLocks noChangeAspect="1" noChangeArrowheads="1"/>
          </p:cNvPicPr>
          <p:nvPr/>
        </p:nvPicPr>
        <p:blipFill>
          <a:blip r:embed="rId4" cstate="print"/>
          <a:srcRect/>
          <a:stretch>
            <a:fillRect/>
          </a:stretch>
        </p:blipFill>
        <p:spPr bwMode="auto">
          <a:xfrm>
            <a:off x="5638800" y="2209800"/>
            <a:ext cx="2362200" cy="2362200"/>
          </a:xfrm>
          <a:prstGeom prst="rect">
            <a:avLst/>
          </a:prstGeom>
          <a:noFill/>
        </p:spPr>
      </p:pic>
      <p:grpSp>
        <p:nvGrpSpPr>
          <p:cNvPr id="2" name="Group 5"/>
          <p:cNvGrpSpPr>
            <a:grpSpLocks/>
          </p:cNvGrpSpPr>
          <p:nvPr/>
        </p:nvGrpSpPr>
        <p:grpSpPr bwMode="auto">
          <a:xfrm>
            <a:off x="5638800" y="2209800"/>
            <a:ext cx="2362200" cy="2362200"/>
            <a:chOff x="3600" y="1824"/>
            <a:chExt cx="1536" cy="1536"/>
          </a:xfrm>
        </p:grpSpPr>
        <p:sp>
          <p:nvSpPr>
            <p:cNvPr id="53254" name="Rectangle 6"/>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55" name="Rectangle 7"/>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56" name="Rectangle 8"/>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57" name="Rectangle 9"/>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58" name="Rectangle 10"/>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59" name="Rectangle 11"/>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0" name="Rectangle 12"/>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1" name="Rectangle 13"/>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2" name="Rectangle 14"/>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3" name="Rectangle 15"/>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4" name="Rectangle 16"/>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5" name="Rectangle 17"/>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6" name="Rectangle 18"/>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7" name="Rectangle 19"/>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8" name="Rectangle 20"/>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69" name="Rectangle 21"/>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0" name="Rectangle 22"/>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1" name="Rectangle 23"/>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2" name="Rectangle 24"/>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3" name="Rectangle 25"/>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4" name="Rectangle 26"/>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5" name="Rectangle 27"/>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6" name="Rectangle 28"/>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7" name="Rectangle 29"/>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8" name="Rectangle 30"/>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79" name="Rectangle 31"/>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0" name="Rectangle 32"/>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1" name="Rectangle 33"/>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2" name="Rectangle 34"/>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3" name="Rectangle 35"/>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4" name="Rectangle 36"/>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5" name="Rectangle 37"/>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6" name="Rectangle 38"/>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7" name="Rectangle 39"/>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8" name="Rectangle 40"/>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89" name="Rectangle 41"/>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0" name="Rectangle 42"/>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1" name="Rectangle 43"/>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2" name="Rectangle 44"/>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3" name="Rectangle 45"/>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4" name="Rectangle 46"/>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5" name="Rectangle 47"/>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6" name="Rectangle 48"/>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7" name="Rectangle 49"/>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8" name="Rectangle 50"/>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299" name="Rectangle 51"/>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0" name="Rectangle 52"/>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1" name="Rectangle 53"/>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2" name="Rectangle 54"/>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3" name="Rectangle 55"/>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4" name="Rectangle 56"/>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5" name="Rectangle 57"/>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6" name="Rectangle 58"/>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7" name="Rectangle 59"/>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8" name="Rectangle 60"/>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09" name="Rectangle 61"/>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0" name="Rectangle 62"/>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1" name="Rectangle 63"/>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2" name="Rectangle 64"/>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3" name="Rectangle 65"/>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4" name="Rectangle 66"/>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5" name="Rectangle 67"/>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6" name="Rectangle 68"/>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17" name="Rectangle 69"/>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pic>
        <p:nvPicPr>
          <p:cNvPr id="53318" name="Picture 70"/>
          <p:cNvPicPr>
            <a:picLocks noChangeAspect="1" noChangeArrowheads="1"/>
          </p:cNvPicPr>
          <p:nvPr/>
        </p:nvPicPr>
        <p:blipFill>
          <a:blip r:embed="rId5" cstate="print"/>
          <a:srcRect/>
          <a:stretch>
            <a:fillRect/>
          </a:stretch>
        </p:blipFill>
        <p:spPr bwMode="auto">
          <a:xfrm>
            <a:off x="914400" y="2133600"/>
            <a:ext cx="2362200" cy="2362200"/>
          </a:xfrm>
          <a:prstGeom prst="rect">
            <a:avLst/>
          </a:prstGeom>
          <a:noFill/>
        </p:spPr>
      </p:pic>
      <p:grpSp>
        <p:nvGrpSpPr>
          <p:cNvPr id="3" name="Group 71"/>
          <p:cNvGrpSpPr>
            <a:grpSpLocks/>
          </p:cNvGrpSpPr>
          <p:nvPr/>
        </p:nvGrpSpPr>
        <p:grpSpPr bwMode="auto">
          <a:xfrm>
            <a:off x="914400" y="2133600"/>
            <a:ext cx="2362200" cy="2362200"/>
            <a:chOff x="3600" y="1824"/>
            <a:chExt cx="1536" cy="1536"/>
          </a:xfrm>
        </p:grpSpPr>
        <p:sp>
          <p:nvSpPr>
            <p:cNvPr id="53320" name="Rectangle 72"/>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1" name="Rectangle 73"/>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2" name="Rectangle 74"/>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3" name="Rectangle 75"/>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4" name="Rectangle 76"/>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5" name="Rectangle 77"/>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6" name="Rectangle 78"/>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7" name="Rectangle 79"/>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8" name="Rectangle 80"/>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29" name="Rectangle 81"/>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0" name="Rectangle 82"/>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1" name="Rectangle 83"/>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2" name="Rectangle 84"/>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3" name="Rectangle 85"/>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4" name="Rectangle 86"/>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5" name="Rectangle 87"/>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6" name="Rectangle 88"/>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7" name="Rectangle 89"/>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8" name="Rectangle 90"/>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39" name="Rectangle 91"/>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0" name="Rectangle 92"/>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1" name="Rectangle 93"/>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2" name="Rectangle 94"/>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3" name="Rectangle 95"/>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4" name="Rectangle 96"/>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5" name="Rectangle 97"/>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6" name="Rectangle 98"/>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7" name="Rectangle 99"/>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8" name="Rectangle 100"/>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49" name="Rectangle 101"/>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0" name="Rectangle 102"/>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1" name="Rectangle 103"/>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2" name="Rectangle 104"/>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3" name="Rectangle 105"/>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4" name="Rectangle 106"/>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5" name="Rectangle 107"/>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6" name="Rectangle 108"/>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7" name="Rectangle 109"/>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8" name="Rectangle 110"/>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59" name="Rectangle 111"/>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0" name="Rectangle 112"/>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1" name="Rectangle 113"/>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2" name="Rectangle 114"/>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3" name="Rectangle 115"/>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4" name="Rectangle 116"/>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5" name="Rectangle 117"/>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6" name="Rectangle 118"/>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7" name="Rectangle 119"/>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8" name="Rectangle 120"/>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69" name="Rectangle 121"/>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0" name="Rectangle 122"/>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1" name="Rectangle 123"/>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2" name="Rectangle 124"/>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3" name="Rectangle 125"/>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4" name="Rectangle 126"/>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5" name="Rectangle 127"/>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6" name="Rectangle 128"/>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7" name="Rectangle 129"/>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8" name="Rectangle 130"/>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79" name="Rectangle 131"/>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80" name="Rectangle 132"/>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81" name="Rectangle 133"/>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82" name="Rectangle 134"/>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53383" name="Rectangle 135"/>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sp>
        <p:nvSpPr>
          <p:cNvPr id="53384" name="Rectangle 136"/>
          <p:cNvSpPr>
            <a:spLocks noChangeArrowheads="1"/>
          </p:cNvSpPr>
          <p:nvPr/>
        </p:nvSpPr>
        <p:spPr bwMode="auto">
          <a:xfrm>
            <a:off x="914400" y="2133600"/>
            <a:ext cx="609600" cy="60960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53385" name="Rectangle 137"/>
          <p:cNvSpPr>
            <a:spLocks noChangeArrowheads="1"/>
          </p:cNvSpPr>
          <p:nvPr/>
        </p:nvSpPr>
        <p:spPr bwMode="auto">
          <a:xfrm>
            <a:off x="6248400" y="2819400"/>
            <a:ext cx="304800" cy="30480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53386" name="Line 138"/>
          <p:cNvSpPr>
            <a:spLocks noChangeShapeType="1"/>
          </p:cNvSpPr>
          <p:nvPr/>
        </p:nvSpPr>
        <p:spPr bwMode="auto">
          <a:xfrm>
            <a:off x="1295400" y="2438400"/>
            <a:ext cx="5029200" cy="457200"/>
          </a:xfrm>
          <a:prstGeom prst="line">
            <a:avLst/>
          </a:prstGeom>
          <a:noFill/>
          <a:ln w="9525">
            <a:solidFill>
              <a:schemeClr val="tx1"/>
            </a:solidFill>
            <a:round/>
            <a:headEnd/>
            <a:tailEnd type="triangle" w="med" len="med"/>
          </a:ln>
          <a:effectLst/>
        </p:spPr>
        <p:txBody>
          <a:bodyPr/>
          <a:lstStyle/>
          <a:p>
            <a:endParaRPr lang="en-US"/>
          </a:p>
        </p:txBody>
      </p:sp>
      <p:sp>
        <p:nvSpPr>
          <p:cNvPr id="53387" name="Rectangle 139"/>
          <p:cNvSpPr>
            <a:spLocks noChangeArrowheads="1"/>
          </p:cNvSpPr>
          <p:nvPr/>
        </p:nvSpPr>
        <p:spPr bwMode="auto">
          <a:xfrm>
            <a:off x="7696200" y="4267200"/>
            <a:ext cx="304800" cy="30480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53388" name="Text Box 140"/>
          <p:cNvSpPr txBox="1">
            <a:spLocks noChangeArrowheads="1"/>
          </p:cNvSpPr>
          <p:nvPr/>
        </p:nvSpPr>
        <p:spPr bwMode="auto">
          <a:xfrm rot="249409">
            <a:off x="3429000" y="2286000"/>
            <a:ext cx="1981200" cy="304800"/>
          </a:xfrm>
          <a:prstGeom prst="rect">
            <a:avLst/>
          </a:prstGeom>
          <a:noFill/>
          <a:ln w="9525">
            <a:noFill/>
            <a:miter lim="800000"/>
            <a:headEnd/>
            <a:tailEnd/>
          </a:ln>
          <a:effectLst/>
        </p:spPr>
        <p:txBody>
          <a:bodyPr>
            <a:spAutoFit/>
          </a:bodyPr>
          <a:lstStyle/>
          <a:p>
            <a:pPr>
              <a:spcBef>
                <a:spcPct val="50000"/>
              </a:spcBef>
            </a:pPr>
            <a:r>
              <a:rPr lang="en-US" sz="1400"/>
              <a:t>Merge 4 blocks into 1</a:t>
            </a:r>
          </a:p>
        </p:txBody>
      </p:sp>
      <p:sp>
        <p:nvSpPr>
          <p:cNvPr id="53389" name="Text Box 141"/>
          <p:cNvSpPr txBox="1">
            <a:spLocks noChangeArrowheads="1"/>
          </p:cNvSpPr>
          <p:nvPr/>
        </p:nvSpPr>
        <p:spPr bwMode="auto">
          <a:xfrm>
            <a:off x="6248400" y="4876800"/>
            <a:ext cx="1828800" cy="517525"/>
          </a:xfrm>
          <a:prstGeom prst="rect">
            <a:avLst/>
          </a:prstGeom>
          <a:noFill/>
          <a:ln w="9525">
            <a:noFill/>
            <a:miter lim="800000"/>
            <a:headEnd/>
            <a:tailEnd/>
          </a:ln>
          <a:effectLst/>
        </p:spPr>
        <p:txBody>
          <a:bodyPr>
            <a:spAutoFit/>
          </a:bodyPr>
          <a:lstStyle/>
          <a:p>
            <a:pPr>
              <a:spcBef>
                <a:spcPct val="50000"/>
              </a:spcBef>
            </a:pPr>
            <a:r>
              <a:rPr lang="en-US" sz="1400"/>
              <a:t>Bring new block from main memory</a:t>
            </a:r>
          </a:p>
        </p:txBody>
      </p:sp>
      <p:sp>
        <p:nvSpPr>
          <p:cNvPr id="53390" name="Line 142"/>
          <p:cNvSpPr>
            <a:spLocks noChangeShapeType="1"/>
          </p:cNvSpPr>
          <p:nvPr/>
        </p:nvSpPr>
        <p:spPr bwMode="auto">
          <a:xfrm flipV="1">
            <a:off x="7620000" y="4419600"/>
            <a:ext cx="228600" cy="533400"/>
          </a:xfrm>
          <a:prstGeom prst="line">
            <a:avLst/>
          </a:prstGeom>
          <a:noFill/>
          <a:ln w="9525">
            <a:solidFill>
              <a:schemeClr val="tx1"/>
            </a:solidFill>
            <a:round/>
            <a:headEnd/>
            <a:tailEnd type="triangle" w="med" len="med"/>
          </a:ln>
          <a:effectLst/>
        </p:spPr>
        <p:txBody>
          <a:bodyPr/>
          <a:lstStyle/>
          <a:p>
            <a:endParaRPr lang="en-US"/>
          </a:p>
        </p:txBody>
      </p:sp>
      <p:sp>
        <p:nvSpPr>
          <p:cNvPr id="53391" name="Rectangle 143"/>
          <p:cNvSpPr>
            <a:spLocks noChangeArrowheads="1"/>
          </p:cNvSpPr>
          <p:nvPr/>
        </p:nvSpPr>
        <p:spPr bwMode="auto">
          <a:xfrm>
            <a:off x="6248400" y="2819400"/>
            <a:ext cx="1143000" cy="1143000"/>
          </a:xfrm>
          <a:prstGeom prst="rect">
            <a:avLst/>
          </a:prstGeom>
          <a:noFill/>
          <a:ln w="25400">
            <a:solidFill>
              <a:srgbClr val="C0C0C0"/>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Caching mechanism</a:t>
            </a:r>
          </a:p>
        </p:txBody>
      </p:sp>
      <p:pic>
        <p:nvPicPr>
          <p:cNvPr id="29699"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29700" name="Rectangle 4"/>
          <p:cNvSpPr>
            <a:spLocks noGrp="1" noChangeArrowheads="1"/>
          </p:cNvSpPr>
          <p:nvPr>
            <p:ph type="body" idx="1"/>
          </p:nvPr>
        </p:nvSpPr>
        <p:spPr/>
        <p:txBody>
          <a:bodyPr/>
          <a:lstStyle/>
          <a:p>
            <a:pPr>
              <a:lnSpc>
                <a:spcPct val="90000"/>
              </a:lnSpc>
            </a:pPr>
            <a:r>
              <a:rPr lang="en-US"/>
              <a:t>Types of job</a:t>
            </a:r>
          </a:p>
          <a:p>
            <a:pPr lvl="1">
              <a:lnSpc>
                <a:spcPct val="90000"/>
              </a:lnSpc>
            </a:pPr>
            <a:r>
              <a:rPr lang="en-US"/>
              <a:t>Merge 4 blocks into 1</a:t>
            </a:r>
          </a:p>
          <a:p>
            <a:pPr lvl="1">
              <a:lnSpc>
                <a:spcPct val="90000"/>
              </a:lnSpc>
            </a:pPr>
            <a:r>
              <a:rPr lang="en-US"/>
              <a:t>Fetch a block from memory</a:t>
            </a:r>
          </a:p>
          <a:p>
            <a:pPr lvl="1">
              <a:lnSpc>
                <a:spcPct val="90000"/>
              </a:lnSpc>
            </a:pPr>
            <a:endParaRPr lang="en-US"/>
          </a:p>
          <a:p>
            <a:pPr>
              <a:lnSpc>
                <a:spcPct val="90000"/>
              </a:lnSpc>
            </a:pPr>
            <a:r>
              <a:rPr lang="en-US"/>
              <a:t>Typical timings (block size = 2MB)</a:t>
            </a:r>
          </a:p>
          <a:p>
            <a:pPr lvl="1">
              <a:lnSpc>
                <a:spcPct val="90000"/>
              </a:lnSpc>
            </a:pPr>
            <a:r>
              <a:rPr lang="en-US"/>
              <a:t>Merge operation = 0.45 ms</a:t>
            </a:r>
          </a:p>
          <a:p>
            <a:pPr lvl="1">
              <a:lnSpc>
                <a:spcPct val="90000"/>
              </a:lnSpc>
            </a:pPr>
            <a:r>
              <a:rPr lang="en-US"/>
              <a:t>Update a block = 2.0 ms</a:t>
            </a:r>
          </a:p>
          <a:p>
            <a:pPr>
              <a:lnSpc>
                <a:spcPct val="90000"/>
              </a:lnSpc>
            </a:pPr>
            <a:endParaRPr lang="en-US"/>
          </a:p>
          <a:p>
            <a:pPr>
              <a:lnSpc>
                <a:spcPct val="90000"/>
              </a:lnSpc>
            </a:pPr>
            <a:r>
              <a:rPr lang="en-US"/>
              <a:t>Job Queuing</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Job Queuing</a:t>
            </a:r>
          </a:p>
        </p:txBody>
      </p:sp>
      <p:pic>
        <p:nvPicPr>
          <p:cNvPr id="31747"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31748" name="Rectangle 4"/>
          <p:cNvSpPr>
            <a:spLocks noGrp="1" noChangeArrowheads="1"/>
          </p:cNvSpPr>
          <p:nvPr>
            <p:ph type="body" idx="1"/>
          </p:nvPr>
        </p:nvSpPr>
        <p:spPr/>
        <p:txBody>
          <a:bodyPr/>
          <a:lstStyle/>
          <a:p>
            <a:pPr>
              <a:lnSpc>
                <a:spcPct val="90000"/>
              </a:lnSpc>
            </a:pPr>
            <a:r>
              <a:rPr lang="en-US"/>
              <a:t>Cache update is triggered</a:t>
            </a:r>
          </a:p>
          <a:p>
            <a:pPr lvl="1">
              <a:lnSpc>
                <a:spcPct val="90000"/>
              </a:lnSpc>
            </a:pPr>
            <a:r>
              <a:rPr lang="en-US"/>
              <a:t>Jobs are queued, processed at each frame</a:t>
            </a:r>
          </a:p>
          <a:p>
            <a:pPr lvl="1">
              <a:lnSpc>
                <a:spcPct val="90000"/>
              </a:lnSpc>
            </a:pPr>
            <a:r>
              <a:rPr lang="en-US"/>
              <a:t>Aiming at 100fps, time left after rendering is used to finish some queued jobs</a:t>
            </a:r>
          </a:p>
          <a:p>
            <a:pPr lvl="1">
              <a:lnSpc>
                <a:spcPct val="90000"/>
              </a:lnSpc>
            </a:pPr>
            <a:endParaRPr lang="en-US"/>
          </a:p>
          <a:p>
            <a:pPr lvl="1">
              <a:lnSpc>
                <a:spcPct val="90000"/>
              </a:lnSpc>
            </a:pPr>
            <a:endParaRPr lang="en-US"/>
          </a:p>
          <a:p>
            <a:pPr lvl="1">
              <a:lnSpc>
                <a:spcPct val="90000"/>
              </a:lnSpc>
            </a:pPr>
            <a:r>
              <a:rPr lang="en-US"/>
              <a:t>If N &lt; 1, we do half a job, next half will be done in next frame</a:t>
            </a:r>
          </a:p>
          <a:p>
            <a:pPr lvl="1">
              <a:lnSpc>
                <a:spcPct val="90000"/>
              </a:lnSpc>
            </a:pPr>
            <a:r>
              <a:rPr lang="en-US"/>
              <a:t>Over a number of frames, the cache gets updated</a:t>
            </a:r>
          </a:p>
        </p:txBody>
      </p:sp>
      <p:sp>
        <p:nvSpPr>
          <p:cNvPr id="31749" name="Text Box 5"/>
          <p:cNvSpPr txBox="1">
            <a:spLocks noChangeArrowheads="1"/>
          </p:cNvSpPr>
          <p:nvPr/>
        </p:nvSpPr>
        <p:spPr bwMode="auto">
          <a:xfrm>
            <a:off x="3581400" y="3733800"/>
            <a:ext cx="1905000" cy="366713"/>
          </a:xfrm>
          <a:prstGeom prst="rect">
            <a:avLst/>
          </a:prstGeom>
          <a:noFill/>
          <a:ln w="9525">
            <a:noFill/>
            <a:miter lim="800000"/>
            <a:headEnd/>
            <a:tailEnd/>
          </a:ln>
          <a:effectLst/>
        </p:spPr>
        <p:txBody>
          <a:bodyPr>
            <a:spAutoFit/>
          </a:bodyPr>
          <a:lstStyle/>
          <a:p>
            <a:pPr>
              <a:spcBef>
                <a:spcPct val="50000"/>
              </a:spcBef>
            </a:pPr>
            <a:r>
              <a:rPr lang="en-US"/>
              <a:t>N = (10 – T</a:t>
            </a:r>
            <a:r>
              <a:rPr lang="en-US" baseline="-25000"/>
              <a:t>r</a:t>
            </a:r>
            <a:r>
              <a:rPr lang="en-US"/>
              <a:t> ) / K</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Terrain Deformation</a:t>
            </a:r>
          </a:p>
        </p:txBody>
      </p:sp>
      <p:pic>
        <p:nvPicPr>
          <p:cNvPr id="3379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33796" name="Rectangle 4"/>
          <p:cNvSpPr>
            <a:spLocks noGrp="1" noChangeArrowheads="1"/>
          </p:cNvSpPr>
          <p:nvPr>
            <p:ph type="body" idx="1"/>
          </p:nvPr>
        </p:nvSpPr>
        <p:spPr/>
        <p:txBody>
          <a:bodyPr/>
          <a:lstStyle/>
          <a:p>
            <a:r>
              <a:rPr lang="en-US"/>
              <a:t>Blocks reside in memory as textures</a:t>
            </a:r>
          </a:p>
          <a:p>
            <a:r>
              <a:rPr lang="en-US"/>
              <a:t>Edited with fragment shader (like GPGPU)</a:t>
            </a:r>
          </a:p>
          <a:p>
            <a:r>
              <a:rPr lang="en-US"/>
              <a:t>Procedural deformation or mouse based interactions</a:t>
            </a:r>
          </a:p>
          <a:p>
            <a:r>
              <a:rPr lang="en-US"/>
              <a:t>Cache is edited directly, thus changes are reflected instantly in the rendering</a:t>
            </a:r>
          </a:p>
          <a:p>
            <a:r>
              <a:rPr lang="en-US"/>
              <a:t>Deforming a block takes 0.25ms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Interactions: Simple Physics</a:t>
            </a:r>
          </a:p>
        </p:txBody>
      </p:sp>
      <p:pic>
        <p:nvPicPr>
          <p:cNvPr id="35843"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35845" name="Rectangle 5"/>
          <p:cNvSpPr>
            <a:spLocks noGrp="1" noChangeArrowheads="1"/>
          </p:cNvSpPr>
          <p:nvPr>
            <p:ph type="body" idx="1"/>
          </p:nvPr>
        </p:nvSpPr>
        <p:spPr>
          <a:noFill/>
          <a:ln/>
        </p:spPr>
        <p:txBody>
          <a:bodyPr/>
          <a:lstStyle/>
          <a:p>
            <a:r>
              <a:rPr lang="en-US"/>
              <a:t>Textures used to keep position and velocities of point objects</a:t>
            </a:r>
          </a:p>
          <a:p>
            <a:r>
              <a:rPr lang="en-US"/>
              <a:t>A fragment shader pass updates the values according to collision with terrain</a:t>
            </a:r>
          </a:p>
          <a:p>
            <a:r>
              <a:rPr lang="en-US"/>
              <a:t>Physics uses terrain in cache, behaves according to its deformation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Performance</a:t>
            </a:r>
          </a:p>
        </p:txBody>
      </p:sp>
      <p:pic>
        <p:nvPicPr>
          <p:cNvPr id="37891"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pic>
        <p:nvPicPr>
          <p:cNvPr id="37894" name="Picture 6"/>
          <p:cNvPicPr>
            <a:picLocks noChangeAspect="1" noChangeArrowheads="1"/>
          </p:cNvPicPr>
          <p:nvPr/>
        </p:nvPicPr>
        <p:blipFill>
          <a:blip r:embed="rId4" cstate="print"/>
          <a:srcRect/>
          <a:stretch>
            <a:fillRect/>
          </a:stretch>
        </p:blipFill>
        <p:spPr bwMode="auto">
          <a:xfrm>
            <a:off x="152400" y="2514600"/>
            <a:ext cx="3657600" cy="3128963"/>
          </a:xfrm>
          <a:prstGeom prst="rect">
            <a:avLst/>
          </a:prstGeom>
          <a:noFill/>
        </p:spPr>
      </p:pic>
      <p:pic>
        <p:nvPicPr>
          <p:cNvPr id="37895" name="Picture 7"/>
          <p:cNvPicPr>
            <a:picLocks noChangeAspect="1" noChangeArrowheads="1"/>
          </p:cNvPicPr>
          <p:nvPr/>
        </p:nvPicPr>
        <p:blipFill>
          <a:blip r:embed="rId5" cstate="print"/>
          <a:srcRect/>
          <a:stretch>
            <a:fillRect/>
          </a:stretch>
        </p:blipFill>
        <p:spPr bwMode="auto">
          <a:xfrm>
            <a:off x="4038600" y="2662238"/>
            <a:ext cx="5029200" cy="2900362"/>
          </a:xfrm>
          <a:prstGeom prst="rect">
            <a:avLst/>
          </a:prstGeom>
          <a:noFill/>
        </p:spPr>
      </p:pic>
      <p:sp>
        <p:nvSpPr>
          <p:cNvPr id="37896" name="Rectangle 8"/>
          <p:cNvSpPr>
            <a:spLocks noGrp="1" noChangeArrowheads="1"/>
          </p:cNvSpPr>
          <p:nvPr>
            <p:ph type="body" idx="1"/>
          </p:nvPr>
        </p:nvSpPr>
        <p:spPr>
          <a:noFill/>
          <a:ln/>
        </p:spPr>
        <p:txBody>
          <a:bodyPr/>
          <a:lstStyle/>
          <a:p>
            <a:r>
              <a:rPr lang="en-US"/>
              <a:t>Rendering and caching performance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Performance</a:t>
            </a:r>
          </a:p>
        </p:txBody>
      </p:sp>
      <p:pic>
        <p:nvPicPr>
          <p:cNvPr id="57347"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57350" name="Rectangle 6"/>
          <p:cNvSpPr>
            <a:spLocks noGrp="1" noChangeArrowheads="1"/>
          </p:cNvSpPr>
          <p:nvPr>
            <p:ph type="body" idx="1"/>
          </p:nvPr>
        </p:nvSpPr>
        <p:spPr>
          <a:noFill/>
          <a:ln/>
        </p:spPr>
        <p:txBody>
          <a:bodyPr/>
          <a:lstStyle/>
          <a:p>
            <a:r>
              <a:rPr lang="en-US"/>
              <a:t>Deformation and Simple physics</a:t>
            </a:r>
          </a:p>
        </p:txBody>
      </p:sp>
      <p:pic>
        <p:nvPicPr>
          <p:cNvPr id="57351" name="Picture 7"/>
          <p:cNvPicPr>
            <a:picLocks noChangeAspect="1" noChangeArrowheads="1"/>
          </p:cNvPicPr>
          <p:nvPr/>
        </p:nvPicPr>
        <p:blipFill>
          <a:blip r:embed="rId4" cstate="print"/>
          <a:srcRect/>
          <a:stretch>
            <a:fillRect/>
          </a:stretch>
        </p:blipFill>
        <p:spPr bwMode="auto">
          <a:xfrm>
            <a:off x="76200" y="2709863"/>
            <a:ext cx="4343400" cy="2395537"/>
          </a:xfrm>
          <a:prstGeom prst="rect">
            <a:avLst/>
          </a:prstGeom>
          <a:noFill/>
        </p:spPr>
      </p:pic>
      <p:pic>
        <p:nvPicPr>
          <p:cNvPr id="57352" name="Picture 8"/>
          <p:cNvPicPr>
            <a:picLocks noChangeAspect="1" noChangeArrowheads="1"/>
          </p:cNvPicPr>
          <p:nvPr/>
        </p:nvPicPr>
        <p:blipFill>
          <a:blip r:embed="rId5" cstate="print"/>
          <a:srcRect/>
          <a:stretch>
            <a:fillRect/>
          </a:stretch>
        </p:blipFill>
        <p:spPr bwMode="auto">
          <a:xfrm>
            <a:off x="4724400" y="2667000"/>
            <a:ext cx="4419600" cy="2492375"/>
          </a:xfrm>
          <a:prstGeom prst="rect">
            <a:avLst/>
          </a:prstGeom>
          <a:noFill/>
        </p:spPr>
      </p:pic>
      <p:sp>
        <p:nvSpPr>
          <p:cNvPr id="57353" name="Text Box 9"/>
          <p:cNvSpPr txBox="1">
            <a:spLocks noChangeArrowheads="1"/>
          </p:cNvSpPr>
          <p:nvPr/>
        </p:nvSpPr>
        <p:spPr bwMode="auto">
          <a:xfrm>
            <a:off x="6477000" y="5334000"/>
            <a:ext cx="1447800" cy="304800"/>
          </a:xfrm>
          <a:prstGeom prst="rect">
            <a:avLst/>
          </a:prstGeom>
          <a:noFill/>
          <a:ln w="9525">
            <a:noFill/>
            <a:miter lim="800000"/>
            <a:headEnd/>
            <a:tailEnd/>
          </a:ln>
          <a:effectLst/>
        </p:spPr>
        <p:txBody>
          <a:bodyPr>
            <a:spAutoFit/>
          </a:bodyPr>
          <a:lstStyle/>
          <a:p>
            <a:pPr>
              <a:spcBef>
                <a:spcPct val="50000"/>
              </a:spcBef>
            </a:pPr>
            <a:r>
              <a:rPr lang="en-US" sz="1400"/>
              <a:t>(256K balls)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Contributions</a:t>
            </a:r>
          </a:p>
        </p:txBody>
      </p:sp>
      <p:pic>
        <p:nvPicPr>
          <p:cNvPr id="41987"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41988" name="Rectangle 4"/>
          <p:cNvSpPr>
            <a:spLocks noGrp="1" noChangeArrowheads="1"/>
          </p:cNvSpPr>
          <p:nvPr>
            <p:ph type="body" idx="1"/>
          </p:nvPr>
        </p:nvSpPr>
        <p:spPr>
          <a:xfrm>
            <a:off x="457200" y="1600200"/>
            <a:ext cx="8229600" cy="2286000"/>
          </a:xfrm>
        </p:spPr>
        <p:txBody>
          <a:bodyPr/>
          <a:lstStyle/>
          <a:p>
            <a:r>
              <a:rPr lang="en-US" dirty="0"/>
              <a:t>Rendering large terrains</a:t>
            </a:r>
          </a:p>
          <a:p>
            <a:r>
              <a:rPr lang="en-US" dirty="0"/>
              <a:t>Designed to allow</a:t>
            </a:r>
          </a:p>
          <a:p>
            <a:pPr lvl="1"/>
            <a:r>
              <a:rPr lang="en-US" dirty="0"/>
              <a:t>Interactive editing</a:t>
            </a:r>
          </a:p>
          <a:p>
            <a:pPr lvl="1"/>
            <a:r>
              <a:rPr lang="en-US" dirty="0"/>
              <a:t>Easy interactions with the terrains</a:t>
            </a:r>
          </a:p>
        </p:txBody>
      </p:sp>
      <p:sp>
        <p:nvSpPr>
          <p:cNvPr id="41989" name="Text Box 5"/>
          <p:cNvSpPr txBox="1">
            <a:spLocks noChangeArrowheads="1"/>
          </p:cNvSpPr>
          <p:nvPr/>
        </p:nvSpPr>
        <p:spPr bwMode="auto">
          <a:xfrm>
            <a:off x="3657600" y="4114800"/>
            <a:ext cx="4953000" cy="1465263"/>
          </a:xfrm>
          <a:prstGeom prst="rect">
            <a:avLst/>
          </a:prstGeom>
          <a:noFill/>
          <a:ln w="9525">
            <a:noFill/>
            <a:miter lim="800000"/>
            <a:headEnd/>
            <a:tailEnd/>
          </a:ln>
          <a:effectLst/>
        </p:spPr>
        <p:txBody>
          <a:bodyPr>
            <a:spAutoFit/>
          </a:bodyPr>
          <a:lstStyle/>
          <a:p>
            <a:pPr lvl="1">
              <a:buFontTx/>
              <a:buChar char="•"/>
            </a:pPr>
            <a:r>
              <a:rPr lang="en-US" dirty="0"/>
              <a:t> Constant memory usage</a:t>
            </a:r>
          </a:p>
          <a:p>
            <a:pPr lvl="1">
              <a:buFontTx/>
              <a:buChar char="•"/>
            </a:pPr>
            <a:r>
              <a:rPr lang="en-US" dirty="0"/>
              <a:t> Tessellation done by Geometry </a:t>
            </a:r>
            <a:r>
              <a:rPr lang="en-US" dirty="0" err="1"/>
              <a:t>Shader</a:t>
            </a:r>
            <a:endParaRPr lang="en-US" dirty="0"/>
          </a:p>
          <a:p>
            <a:pPr lvl="1">
              <a:buFontTx/>
              <a:buChar char="•"/>
            </a:pPr>
            <a:r>
              <a:rPr lang="en-US" dirty="0"/>
              <a:t> Two level culling system</a:t>
            </a:r>
          </a:p>
          <a:p>
            <a:pPr lvl="1">
              <a:buFontTx/>
              <a:buChar char="•"/>
            </a:pPr>
            <a:r>
              <a:rPr lang="en-US" dirty="0"/>
              <a:t> Cache update adaptive to rendering load</a:t>
            </a:r>
          </a:p>
          <a:p>
            <a:pPr lvl="1">
              <a:buFontTx/>
              <a:buChar char="•"/>
            </a:pPr>
            <a:r>
              <a:rPr lang="en-US" dirty="0"/>
              <a:t> Editing done on GPU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fade">
                                      <p:cBhvr>
                                        <p:cTn id="7" dur="1000"/>
                                        <p:tgtEl>
                                          <p:spTgt spid="4198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8">
                                            <p:txEl>
                                              <p:pRg st="1" end="1"/>
                                            </p:txEl>
                                          </p:spTgt>
                                        </p:tgtEl>
                                        <p:attrNameLst>
                                          <p:attrName>style.visibility</p:attrName>
                                        </p:attrNameLst>
                                      </p:cBhvr>
                                      <p:to>
                                        <p:strVal val="visible"/>
                                      </p:to>
                                    </p:set>
                                    <p:animEffect transition="in" filter="fade">
                                      <p:cBhvr>
                                        <p:cTn id="10" dur="1000"/>
                                        <p:tgtEl>
                                          <p:spTgt spid="4198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8">
                                            <p:txEl>
                                              <p:pRg st="2" end="2"/>
                                            </p:txEl>
                                          </p:spTgt>
                                        </p:tgtEl>
                                        <p:attrNameLst>
                                          <p:attrName>style.visibility</p:attrName>
                                        </p:attrNameLst>
                                      </p:cBhvr>
                                      <p:to>
                                        <p:strVal val="visible"/>
                                      </p:to>
                                    </p:set>
                                    <p:animEffect transition="in" filter="fade">
                                      <p:cBhvr>
                                        <p:cTn id="13" dur="1000"/>
                                        <p:tgtEl>
                                          <p:spTgt spid="4198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988">
                                            <p:txEl>
                                              <p:pRg st="3" end="3"/>
                                            </p:txEl>
                                          </p:spTgt>
                                        </p:tgtEl>
                                        <p:attrNameLst>
                                          <p:attrName>style.visibility</p:attrName>
                                        </p:attrNameLst>
                                      </p:cBhvr>
                                      <p:to>
                                        <p:strVal val="visible"/>
                                      </p:to>
                                    </p:set>
                                    <p:animEffect transition="in" filter="fade">
                                      <p:cBhvr>
                                        <p:cTn id="16" dur="1000"/>
                                        <p:tgtEl>
                                          <p:spTgt spid="4198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989"/>
                                        </p:tgtEl>
                                        <p:attrNameLst>
                                          <p:attrName>style.visibility</p:attrName>
                                        </p:attrNameLst>
                                      </p:cBhvr>
                                      <p:to>
                                        <p:strVal val="visible"/>
                                      </p:to>
                                    </p:set>
                                    <p:animEffect transition="in" filter="fade">
                                      <p:cBhvr>
                                        <p:cTn id="21" dur="2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P spid="41989"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Future work</a:t>
            </a:r>
          </a:p>
        </p:txBody>
      </p:sp>
      <p:pic>
        <p:nvPicPr>
          <p:cNvPr id="39939"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39940" name="Rectangle 4"/>
          <p:cNvSpPr>
            <a:spLocks noGrp="1" noChangeArrowheads="1"/>
          </p:cNvSpPr>
          <p:nvPr>
            <p:ph type="body" idx="1"/>
          </p:nvPr>
        </p:nvSpPr>
        <p:spPr>
          <a:noFill/>
          <a:ln/>
        </p:spPr>
        <p:txBody>
          <a:bodyPr/>
          <a:lstStyle/>
          <a:p>
            <a:r>
              <a:rPr lang="en-US" dirty="0"/>
              <a:t>Limitations</a:t>
            </a:r>
          </a:p>
          <a:p>
            <a:pPr lvl="1"/>
            <a:r>
              <a:rPr lang="en-US" dirty="0"/>
              <a:t>Terrain data needs to be in main memory</a:t>
            </a:r>
          </a:p>
          <a:p>
            <a:pPr lvl="1"/>
            <a:r>
              <a:rPr lang="en-US" dirty="0"/>
              <a:t>Cache update puts speed limit on camera</a:t>
            </a:r>
          </a:p>
          <a:p>
            <a:pPr lvl="1"/>
            <a:endParaRPr lang="en-US" dirty="0"/>
          </a:p>
          <a:p>
            <a:r>
              <a:rPr lang="en-US" dirty="0"/>
              <a:t>A CPU cache system similar to our GPU Cache mechanism</a:t>
            </a:r>
          </a:p>
          <a:p>
            <a:r>
              <a:rPr lang="en-US" dirty="0"/>
              <a:t>Future GPUs will have more bandwidth</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a:xfrm>
            <a:off x="457200" y="2286000"/>
            <a:ext cx="8229600" cy="1143000"/>
          </a:xfrm>
        </p:spPr>
        <p:txBody>
          <a:bodyPr/>
          <a:lstStyle/>
          <a:p>
            <a:r>
              <a:rPr lang="en-US" b="1" dirty="0" smtClean="0">
                <a:solidFill>
                  <a:schemeClr val="tx1">
                    <a:lumMod val="65000"/>
                    <a:lumOff val="35000"/>
                  </a:schemeClr>
                </a:solidFill>
              </a:rPr>
              <a:t>Spherical Terrain Rendering</a:t>
            </a:r>
            <a:endParaRPr lang="en-US" b="1"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p:txBody>
          <a:bodyPr/>
          <a:lstStyle/>
          <a:p>
            <a:r>
              <a:rPr lang="en-US" dirty="0" smtClean="0"/>
              <a:t>Chapters</a:t>
            </a:r>
            <a:endParaRPr lang="en-US" dirty="0"/>
          </a:p>
        </p:txBody>
      </p:sp>
      <p:sp>
        <p:nvSpPr>
          <p:cNvPr id="3" name="Content Placeholder 2"/>
          <p:cNvSpPr>
            <a:spLocks noGrp="1"/>
          </p:cNvSpPr>
          <p:nvPr>
            <p:ph idx="1"/>
          </p:nvPr>
        </p:nvSpPr>
        <p:spPr>
          <a:xfrm>
            <a:off x="1600200" y="1676400"/>
            <a:ext cx="8229600" cy="4525963"/>
          </a:xfrm>
        </p:spPr>
        <p:txBody>
          <a:bodyPr/>
          <a:lstStyle/>
          <a:p>
            <a:pPr>
              <a:buNone/>
            </a:pPr>
            <a:endParaRPr lang="en-US" dirty="0" smtClean="0"/>
          </a:p>
          <a:p>
            <a:r>
              <a:rPr lang="en-US" dirty="0" smtClean="0"/>
              <a:t>What is terrain rendering?</a:t>
            </a:r>
          </a:p>
          <a:p>
            <a:r>
              <a:rPr lang="en-US" dirty="0" smtClean="0"/>
              <a:t>Real-time Terrain Rendering</a:t>
            </a:r>
          </a:p>
          <a:p>
            <a:r>
              <a:rPr lang="en-US" dirty="0" smtClean="0"/>
              <a:t>Spherical Terrain Rendering</a:t>
            </a:r>
          </a:p>
          <a:p>
            <a:r>
              <a:rPr lang="en-US" dirty="0" smtClean="0"/>
              <a:t>Painterly Rendering of Terrains</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Cartography</a:t>
            </a:r>
            <a:r>
              <a:rPr lang="en-US" sz="3600" dirty="0">
                <a:solidFill>
                  <a:schemeClr val="bg1"/>
                </a:solidFill>
                <a:cs typeface="Arial" pitchFamily="34" charset="0"/>
              </a:rPr>
              <a:t> </a:t>
            </a:r>
          </a:p>
        </p:txBody>
      </p:sp>
      <p:sp>
        <p:nvSpPr>
          <p:cNvPr id="15364"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dirty="0">
                <a:cs typeface="Arial" pitchFamily="34" charset="0"/>
              </a:rPr>
              <a:t> Latitude-Longitude system </a:t>
            </a:r>
          </a:p>
          <a:p>
            <a:pPr>
              <a:spcBef>
                <a:spcPct val="20000"/>
              </a:spcBef>
              <a:buClr>
                <a:srgbClr val="FF0000"/>
              </a:buClr>
              <a:buFontTx/>
              <a:buChar char="•"/>
            </a:pPr>
            <a:r>
              <a:rPr lang="en-US" sz="2400" dirty="0">
                <a:cs typeface="Arial" pitchFamily="34" charset="0"/>
              </a:rPr>
              <a:t> 2D coordinates to refer any point on planet</a:t>
            </a:r>
          </a:p>
          <a:p>
            <a:pPr>
              <a:spcBef>
                <a:spcPct val="20000"/>
              </a:spcBef>
              <a:buClr>
                <a:srgbClr val="FF0000"/>
              </a:buClr>
              <a:buFontTx/>
              <a:buChar char="•"/>
            </a:pPr>
            <a:r>
              <a:rPr lang="en-US" sz="2400" dirty="0">
                <a:cs typeface="Arial" pitchFamily="34" charset="0"/>
              </a:rPr>
              <a:t> Map of planet: a 2D image</a:t>
            </a:r>
          </a:p>
        </p:txBody>
      </p:sp>
      <p:pic>
        <p:nvPicPr>
          <p:cNvPr id="15366" name="Picture 6" descr="4"/>
          <p:cNvPicPr>
            <a:picLocks noChangeAspect="1" noChangeArrowheads="1"/>
          </p:cNvPicPr>
          <p:nvPr/>
        </p:nvPicPr>
        <p:blipFill>
          <a:blip r:embed="rId2" cstate="print"/>
          <a:srcRect/>
          <a:stretch>
            <a:fillRect/>
          </a:stretch>
        </p:blipFill>
        <p:spPr bwMode="auto">
          <a:xfrm>
            <a:off x="2514600" y="3505200"/>
            <a:ext cx="4114800" cy="2090738"/>
          </a:xfrm>
          <a:prstGeom prst="rect">
            <a:avLst/>
          </a:prstGeom>
          <a:noFill/>
        </p:spPr>
      </p:pic>
      <p:pic>
        <p:nvPicPr>
          <p:cNvPr id="8"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Terrain Rendering and Cartography</a:t>
            </a:r>
          </a:p>
        </p:txBody>
      </p:sp>
      <p:sp>
        <p:nvSpPr>
          <p:cNvPr id="20484"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Terrain data available in 2D</a:t>
            </a:r>
          </a:p>
          <a:p>
            <a:pPr>
              <a:spcBef>
                <a:spcPct val="20000"/>
              </a:spcBef>
              <a:buClr>
                <a:srgbClr val="FF0000"/>
              </a:buClr>
              <a:buFontTx/>
              <a:buChar char="•"/>
            </a:pPr>
            <a:r>
              <a:rPr lang="en-US" sz="2400">
                <a:cs typeface="Arial" pitchFamily="34" charset="0"/>
              </a:rPr>
              <a:t> Convert 2D samples of data to Polar Coordinates</a:t>
            </a:r>
          </a:p>
          <a:p>
            <a:pPr>
              <a:spcBef>
                <a:spcPct val="20000"/>
              </a:spcBef>
              <a:buClr>
                <a:srgbClr val="FF0000"/>
              </a:buClr>
              <a:buFontTx/>
              <a:buChar char="•"/>
            </a:pPr>
            <a:r>
              <a:rPr lang="en-US" sz="2400">
                <a:cs typeface="Arial" pitchFamily="34" charset="0"/>
              </a:rPr>
              <a:t> Render Spherical Structure</a:t>
            </a: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r>
              <a:rPr lang="en-US" sz="2400">
                <a:cs typeface="Arial" pitchFamily="34" charset="0"/>
              </a:rPr>
              <a:t> Though convenient, has serious problems</a:t>
            </a:r>
          </a:p>
        </p:txBody>
      </p:sp>
      <p:pic>
        <p:nvPicPr>
          <p:cNvPr id="20486" name="Picture 6" descr="4"/>
          <p:cNvPicPr>
            <a:picLocks noChangeAspect="1" noChangeArrowheads="1"/>
          </p:cNvPicPr>
          <p:nvPr/>
        </p:nvPicPr>
        <p:blipFill>
          <a:blip r:embed="rId2" cstate="print"/>
          <a:srcRect/>
          <a:stretch>
            <a:fillRect/>
          </a:stretch>
        </p:blipFill>
        <p:spPr bwMode="auto">
          <a:xfrm>
            <a:off x="1676400" y="3505200"/>
            <a:ext cx="2895600" cy="1471613"/>
          </a:xfrm>
          <a:prstGeom prst="rect">
            <a:avLst/>
          </a:prstGeom>
          <a:noFill/>
        </p:spPr>
      </p:pic>
      <p:pic>
        <p:nvPicPr>
          <p:cNvPr id="20487" name="Picture 7" descr="3"/>
          <p:cNvPicPr>
            <a:picLocks noChangeAspect="1" noChangeArrowheads="1"/>
          </p:cNvPicPr>
          <p:nvPr/>
        </p:nvPicPr>
        <p:blipFill>
          <a:blip r:embed="rId3" cstate="print"/>
          <a:srcRect/>
          <a:stretch>
            <a:fillRect/>
          </a:stretch>
        </p:blipFill>
        <p:spPr bwMode="auto">
          <a:xfrm>
            <a:off x="5638800" y="3470275"/>
            <a:ext cx="1600200" cy="1582738"/>
          </a:xfrm>
          <a:prstGeom prst="rect">
            <a:avLst/>
          </a:prstGeom>
          <a:noFill/>
        </p:spPr>
      </p:pic>
      <p:sp>
        <p:nvSpPr>
          <p:cNvPr id="20488" name="Line 8"/>
          <p:cNvSpPr>
            <a:spLocks noChangeShapeType="1"/>
          </p:cNvSpPr>
          <p:nvPr/>
        </p:nvSpPr>
        <p:spPr bwMode="auto">
          <a:xfrm>
            <a:off x="4800600" y="4214813"/>
            <a:ext cx="609600" cy="0"/>
          </a:xfrm>
          <a:prstGeom prst="line">
            <a:avLst/>
          </a:prstGeom>
          <a:noFill/>
          <a:ln w="22225">
            <a:solidFill>
              <a:srgbClr val="FF0000"/>
            </a:solidFill>
            <a:round/>
            <a:headEnd/>
            <a:tailEnd type="triangle" w="med" len="med"/>
          </a:ln>
          <a:effectLst/>
        </p:spPr>
        <p:txBody>
          <a:bodyPr/>
          <a:lstStyle/>
          <a:p>
            <a:endParaRPr lang="en-US"/>
          </a:p>
        </p:txBody>
      </p:sp>
      <p:pic>
        <p:nvPicPr>
          <p:cNvPr id="8"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Samples on planet – Not uniform </a:t>
            </a:r>
          </a:p>
        </p:txBody>
      </p:sp>
      <p:sp>
        <p:nvSpPr>
          <p:cNvPr id="22532"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dirty="0">
                <a:cs typeface="Arial" pitchFamily="34" charset="0"/>
              </a:rPr>
              <a:t> More samples near polar regions </a:t>
            </a:r>
          </a:p>
          <a:p>
            <a:pPr>
              <a:spcBef>
                <a:spcPct val="20000"/>
              </a:spcBef>
              <a:buClr>
                <a:srgbClr val="FF0000"/>
              </a:buClr>
              <a:buFontTx/>
              <a:buChar char="•"/>
            </a:pPr>
            <a:r>
              <a:rPr lang="en-US" sz="2400" dirty="0">
                <a:cs typeface="Arial" pitchFamily="34" charset="0"/>
              </a:rPr>
              <a:t> Fewer samples near equator</a:t>
            </a:r>
          </a:p>
          <a:p>
            <a:pPr>
              <a:spcBef>
                <a:spcPct val="20000"/>
              </a:spcBef>
              <a:buClr>
                <a:srgbClr val="FF0000"/>
              </a:buClr>
              <a:buFontTx/>
              <a:buChar char="•"/>
            </a:pPr>
            <a:r>
              <a:rPr lang="en-US" sz="2400" dirty="0">
                <a:cs typeface="Arial" pitchFamily="34" charset="0"/>
              </a:rPr>
              <a:t> Uneven distribution of detail</a:t>
            </a:r>
          </a:p>
          <a:p>
            <a:pPr>
              <a:spcBef>
                <a:spcPct val="20000"/>
              </a:spcBef>
              <a:buClr>
                <a:srgbClr val="FF0000"/>
              </a:buClr>
              <a:buFontTx/>
              <a:buChar char="•"/>
            </a:pPr>
            <a:endParaRPr lang="en-US" sz="2400" dirty="0">
              <a:cs typeface="Arial" pitchFamily="34" charset="0"/>
            </a:endParaRPr>
          </a:p>
          <a:p>
            <a:pPr>
              <a:spcBef>
                <a:spcPct val="20000"/>
              </a:spcBef>
              <a:buClr>
                <a:srgbClr val="FF0000"/>
              </a:buClr>
              <a:buFontTx/>
              <a:buChar char="•"/>
            </a:pPr>
            <a:endParaRPr lang="en-US" sz="2400" dirty="0">
              <a:cs typeface="Arial" pitchFamily="34" charset="0"/>
            </a:endParaRPr>
          </a:p>
          <a:p>
            <a:pPr>
              <a:spcBef>
                <a:spcPct val="20000"/>
              </a:spcBef>
              <a:buClr>
                <a:srgbClr val="FF0000"/>
              </a:buClr>
              <a:buFontTx/>
              <a:buChar char="•"/>
            </a:pPr>
            <a:r>
              <a:rPr lang="en-US" sz="2400" dirty="0">
                <a:cs typeface="Arial" pitchFamily="34" charset="0"/>
              </a:rPr>
              <a:t> Poles have singularity</a:t>
            </a:r>
          </a:p>
          <a:p>
            <a:pPr>
              <a:spcBef>
                <a:spcPct val="20000"/>
              </a:spcBef>
              <a:buClr>
                <a:srgbClr val="FF0000"/>
              </a:buClr>
              <a:buFontTx/>
              <a:buChar char="•"/>
            </a:pPr>
            <a:r>
              <a:rPr lang="en-US" sz="2400" dirty="0">
                <a:cs typeface="Arial" pitchFamily="34" charset="0"/>
              </a:rPr>
              <a:t> Too many vertices coincide</a:t>
            </a:r>
          </a:p>
        </p:txBody>
      </p:sp>
      <p:pic>
        <p:nvPicPr>
          <p:cNvPr id="22534" name="Picture 6" descr="3"/>
          <p:cNvPicPr>
            <a:picLocks noChangeAspect="1" noChangeArrowheads="1"/>
          </p:cNvPicPr>
          <p:nvPr/>
        </p:nvPicPr>
        <p:blipFill>
          <a:blip r:embed="rId2" cstate="print"/>
          <a:srcRect/>
          <a:stretch>
            <a:fillRect/>
          </a:stretch>
        </p:blipFill>
        <p:spPr bwMode="auto">
          <a:xfrm>
            <a:off x="5867400" y="1828800"/>
            <a:ext cx="1828800" cy="1809750"/>
          </a:xfrm>
          <a:prstGeom prst="rect">
            <a:avLst/>
          </a:prstGeom>
          <a:noFill/>
        </p:spPr>
      </p:pic>
      <p:pic>
        <p:nvPicPr>
          <p:cNvPr id="22535" name="Picture 7" descr="2"/>
          <p:cNvPicPr>
            <a:picLocks noChangeAspect="1" noChangeArrowheads="1"/>
          </p:cNvPicPr>
          <p:nvPr/>
        </p:nvPicPr>
        <p:blipFill>
          <a:blip r:embed="rId3" cstate="print"/>
          <a:srcRect/>
          <a:stretch>
            <a:fillRect/>
          </a:stretch>
        </p:blipFill>
        <p:spPr bwMode="auto">
          <a:xfrm>
            <a:off x="5867400" y="3817938"/>
            <a:ext cx="1905000" cy="1897062"/>
          </a:xfrm>
          <a:prstGeom prst="rect">
            <a:avLst/>
          </a:prstGeom>
          <a:noFill/>
        </p:spPr>
      </p:pic>
      <p:pic>
        <p:nvPicPr>
          <p:cNvPr id="7"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Redundant Information </a:t>
            </a:r>
          </a:p>
        </p:txBody>
      </p:sp>
      <p:sp>
        <p:nvSpPr>
          <p:cNvPr id="23556"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Data contains a lot of redundant information </a:t>
            </a:r>
          </a:p>
        </p:txBody>
      </p:sp>
      <p:pic>
        <p:nvPicPr>
          <p:cNvPr id="23559" name="Picture 7" descr="4"/>
          <p:cNvPicPr>
            <a:picLocks noChangeAspect="1" noChangeArrowheads="1"/>
          </p:cNvPicPr>
          <p:nvPr/>
        </p:nvPicPr>
        <p:blipFill>
          <a:blip r:embed="rId3" cstate="print"/>
          <a:srcRect/>
          <a:stretch>
            <a:fillRect/>
          </a:stretch>
        </p:blipFill>
        <p:spPr bwMode="auto">
          <a:xfrm>
            <a:off x="2895600" y="2743200"/>
            <a:ext cx="5272088" cy="2679700"/>
          </a:xfrm>
          <a:prstGeom prst="rect">
            <a:avLst/>
          </a:prstGeom>
          <a:noFill/>
        </p:spPr>
      </p:pic>
      <p:sp>
        <p:nvSpPr>
          <p:cNvPr id="23560" name="Oval 8"/>
          <p:cNvSpPr>
            <a:spLocks noChangeArrowheads="1"/>
          </p:cNvSpPr>
          <p:nvPr/>
        </p:nvSpPr>
        <p:spPr bwMode="auto">
          <a:xfrm>
            <a:off x="2514600" y="4953000"/>
            <a:ext cx="6019800" cy="838200"/>
          </a:xfrm>
          <a:prstGeom prst="ellipse">
            <a:avLst/>
          </a:prstGeom>
          <a:noFill/>
          <a:ln w="31750">
            <a:solidFill>
              <a:srgbClr val="FF6600"/>
            </a:solidFill>
            <a:round/>
            <a:headEnd/>
            <a:tailEnd/>
          </a:ln>
          <a:effectLst/>
        </p:spPr>
        <p:txBody>
          <a:bodyPr wrap="none" anchor="ctr"/>
          <a:lstStyle/>
          <a:p>
            <a:endParaRPr lang="en-US"/>
          </a:p>
        </p:txBody>
      </p:sp>
      <p:sp>
        <p:nvSpPr>
          <p:cNvPr id="23561" name="Oval 9"/>
          <p:cNvSpPr>
            <a:spLocks noChangeArrowheads="1"/>
          </p:cNvSpPr>
          <p:nvPr/>
        </p:nvSpPr>
        <p:spPr bwMode="auto">
          <a:xfrm>
            <a:off x="4419600" y="2438400"/>
            <a:ext cx="990600" cy="914400"/>
          </a:xfrm>
          <a:prstGeom prst="ellipse">
            <a:avLst/>
          </a:prstGeom>
          <a:noFill/>
          <a:ln w="31750">
            <a:solidFill>
              <a:srgbClr val="FF6600"/>
            </a:solidFill>
            <a:round/>
            <a:headEnd/>
            <a:tailEnd/>
          </a:ln>
          <a:effectLst/>
        </p:spPr>
        <p:txBody>
          <a:bodyPr wrap="none" anchor="ctr"/>
          <a:lstStyle/>
          <a:p>
            <a:endParaRPr lang="en-US"/>
          </a:p>
        </p:txBody>
      </p:sp>
      <p:sp>
        <p:nvSpPr>
          <p:cNvPr id="23562" name="Oval 10"/>
          <p:cNvSpPr>
            <a:spLocks noChangeArrowheads="1"/>
          </p:cNvSpPr>
          <p:nvPr/>
        </p:nvSpPr>
        <p:spPr bwMode="auto">
          <a:xfrm>
            <a:off x="6324600" y="3429000"/>
            <a:ext cx="685800" cy="609600"/>
          </a:xfrm>
          <a:prstGeom prst="ellipse">
            <a:avLst/>
          </a:prstGeom>
          <a:noFill/>
          <a:ln w="31750">
            <a:solidFill>
              <a:srgbClr val="FF6600"/>
            </a:solidFill>
            <a:round/>
            <a:headEnd/>
            <a:tailEnd/>
          </a:ln>
          <a:effectLst/>
        </p:spPr>
        <p:txBody>
          <a:bodyPr wrap="none" anchor="ctr"/>
          <a:lstStyle/>
          <a:p>
            <a:endParaRPr lang="en-US"/>
          </a:p>
        </p:txBody>
      </p:sp>
      <p:sp>
        <p:nvSpPr>
          <p:cNvPr id="23563" name="Text Box 11"/>
          <p:cNvSpPr txBox="1">
            <a:spLocks noChangeArrowheads="1"/>
          </p:cNvSpPr>
          <p:nvPr/>
        </p:nvSpPr>
        <p:spPr bwMode="auto">
          <a:xfrm>
            <a:off x="609600" y="3886200"/>
            <a:ext cx="1981200" cy="517525"/>
          </a:xfrm>
          <a:prstGeom prst="rect">
            <a:avLst/>
          </a:prstGeom>
          <a:noFill/>
          <a:ln w="9525">
            <a:noFill/>
            <a:miter lim="800000"/>
            <a:headEnd/>
            <a:tailEnd/>
          </a:ln>
          <a:effectLst/>
        </p:spPr>
        <p:txBody>
          <a:bodyPr>
            <a:spAutoFit/>
          </a:bodyPr>
          <a:lstStyle/>
          <a:p>
            <a:pPr>
              <a:spcBef>
                <a:spcPct val="50000"/>
              </a:spcBef>
            </a:pPr>
            <a:r>
              <a:rPr lang="en-US" sz="1400"/>
              <a:t>Compare the size of marked regions</a:t>
            </a:r>
          </a:p>
        </p:txBody>
      </p:sp>
      <p:sp>
        <p:nvSpPr>
          <p:cNvPr id="23564" name="Line 12"/>
          <p:cNvSpPr>
            <a:spLocks noChangeShapeType="1"/>
          </p:cNvSpPr>
          <p:nvPr/>
        </p:nvSpPr>
        <p:spPr bwMode="auto">
          <a:xfrm flipV="1">
            <a:off x="2209800" y="2971800"/>
            <a:ext cx="2209800" cy="838200"/>
          </a:xfrm>
          <a:prstGeom prst="line">
            <a:avLst/>
          </a:prstGeom>
          <a:noFill/>
          <a:ln w="31750">
            <a:solidFill>
              <a:srgbClr val="FF6600"/>
            </a:solidFill>
            <a:round/>
            <a:headEnd/>
            <a:tailEnd type="triangle" w="med" len="med"/>
          </a:ln>
          <a:effectLst/>
        </p:spPr>
        <p:txBody>
          <a:bodyPr/>
          <a:lstStyle/>
          <a:p>
            <a:endParaRPr lang="en-US"/>
          </a:p>
        </p:txBody>
      </p:sp>
      <p:sp>
        <p:nvSpPr>
          <p:cNvPr id="23565" name="Line 13"/>
          <p:cNvSpPr>
            <a:spLocks noChangeShapeType="1"/>
          </p:cNvSpPr>
          <p:nvPr/>
        </p:nvSpPr>
        <p:spPr bwMode="auto">
          <a:xfrm flipV="1">
            <a:off x="2438400" y="3733800"/>
            <a:ext cx="3886200" cy="304800"/>
          </a:xfrm>
          <a:prstGeom prst="line">
            <a:avLst/>
          </a:prstGeom>
          <a:noFill/>
          <a:ln w="31750">
            <a:solidFill>
              <a:srgbClr val="FF6600"/>
            </a:solidFill>
            <a:round/>
            <a:headEnd/>
            <a:tailEnd type="triangle" w="med" len="med"/>
          </a:ln>
          <a:effectLst/>
        </p:spPr>
        <p:txBody>
          <a:bodyPr/>
          <a:lstStyle/>
          <a:p>
            <a:endParaRPr lang="en-US"/>
          </a:p>
        </p:txBody>
      </p:sp>
      <p:sp>
        <p:nvSpPr>
          <p:cNvPr id="23566" name="Line 14"/>
          <p:cNvSpPr>
            <a:spLocks noChangeShapeType="1"/>
          </p:cNvSpPr>
          <p:nvPr/>
        </p:nvSpPr>
        <p:spPr bwMode="auto">
          <a:xfrm>
            <a:off x="2286000" y="4267200"/>
            <a:ext cx="1219200" cy="762000"/>
          </a:xfrm>
          <a:prstGeom prst="line">
            <a:avLst/>
          </a:prstGeom>
          <a:noFill/>
          <a:ln w="31750">
            <a:solidFill>
              <a:srgbClr val="FF6600"/>
            </a:solidFill>
            <a:round/>
            <a:headEnd/>
            <a:tailEnd type="triangle" w="med" len="med"/>
          </a:ln>
          <a:effectLst/>
        </p:spPr>
        <p:txBody>
          <a:bodyPr/>
          <a:lstStyle/>
          <a:p>
            <a:endParaRPr lang="en-US"/>
          </a:p>
        </p:txBody>
      </p:sp>
      <p:pic>
        <p:nvPicPr>
          <p:cNvPr id="13"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Hierarchical Triangular Mesh (HTM)</a:t>
            </a:r>
          </a:p>
        </p:txBody>
      </p:sp>
      <p:sp>
        <p:nvSpPr>
          <p:cNvPr id="24580"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Start with an octahedron – 8 equilateral </a:t>
            </a:r>
            <a:r>
              <a:rPr lang="en-US" sz="2400" i="1">
                <a:cs typeface="Arial" pitchFamily="34" charset="0"/>
              </a:rPr>
              <a:t>base triangles</a:t>
            </a:r>
          </a:p>
          <a:p>
            <a:pPr>
              <a:spcBef>
                <a:spcPct val="20000"/>
              </a:spcBef>
              <a:buClr>
                <a:srgbClr val="FF0000"/>
              </a:buClr>
              <a:buFontTx/>
              <a:buChar char="•"/>
            </a:pPr>
            <a:r>
              <a:rPr lang="en-US" sz="2400">
                <a:cs typeface="Arial" pitchFamily="34" charset="0"/>
              </a:rPr>
              <a:t> Recursive subdivision of the triangles</a:t>
            </a:r>
          </a:p>
          <a:p>
            <a:pPr>
              <a:spcBef>
                <a:spcPct val="20000"/>
              </a:spcBef>
              <a:buClr>
                <a:srgbClr val="FF0000"/>
              </a:buClr>
              <a:buFontTx/>
              <a:buChar char="•"/>
            </a:pPr>
            <a:r>
              <a:rPr lang="en-US" sz="2400">
                <a:cs typeface="Arial" pitchFamily="34" charset="0"/>
              </a:rPr>
              <a:t> Stop recursion when appropriate detail reached</a:t>
            </a:r>
          </a:p>
        </p:txBody>
      </p:sp>
      <p:pic>
        <p:nvPicPr>
          <p:cNvPr id="24583" name="Picture 7"/>
          <p:cNvPicPr>
            <a:picLocks noChangeAspect="1" noChangeArrowheads="1"/>
          </p:cNvPicPr>
          <p:nvPr/>
        </p:nvPicPr>
        <p:blipFill>
          <a:blip r:embed="rId3" cstate="print"/>
          <a:srcRect/>
          <a:stretch>
            <a:fillRect/>
          </a:stretch>
        </p:blipFill>
        <p:spPr bwMode="auto">
          <a:xfrm>
            <a:off x="2819400" y="3886200"/>
            <a:ext cx="3305175" cy="1066800"/>
          </a:xfrm>
          <a:prstGeom prst="rect">
            <a:avLst/>
          </a:prstGeom>
          <a:noFill/>
        </p:spPr>
      </p:pic>
      <p:sp>
        <p:nvSpPr>
          <p:cNvPr id="24585" name="Text Box 9"/>
          <p:cNvSpPr txBox="1">
            <a:spLocks noChangeArrowheads="1"/>
          </p:cNvSpPr>
          <p:nvPr/>
        </p:nvSpPr>
        <p:spPr bwMode="auto">
          <a:xfrm>
            <a:off x="1676400" y="5715000"/>
            <a:ext cx="7467600" cy="274638"/>
          </a:xfrm>
          <a:prstGeom prst="rect">
            <a:avLst/>
          </a:prstGeom>
          <a:noFill/>
          <a:ln w="9525">
            <a:noFill/>
            <a:miter lim="800000"/>
            <a:headEnd/>
            <a:tailEnd/>
          </a:ln>
          <a:effectLst/>
        </p:spPr>
        <p:txBody>
          <a:bodyPr>
            <a:spAutoFit/>
          </a:bodyPr>
          <a:lstStyle/>
          <a:p>
            <a:pPr algn="r" defTabSz="914400">
              <a:spcBef>
                <a:spcPct val="50000"/>
              </a:spcBef>
            </a:pPr>
            <a:r>
              <a:rPr lang="en-US" sz="1200" b="1">
                <a:solidFill>
                  <a:schemeClr val="accent2"/>
                </a:solidFill>
              </a:rPr>
              <a:t>A. SZALAY, J. GRAY, et al., In MSR-TR-2005-123</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HTM: Regular Sampling of Sphere</a:t>
            </a:r>
          </a:p>
        </p:txBody>
      </p:sp>
      <p:sp>
        <p:nvSpPr>
          <p:cNvPr id="27652"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Uniform sampling of sphere</a:t>
            </a:r>
          </a:p>
          <a:p>
            <a:pPr>
              <a:spcBef>
                <a:spcPct val="20000"/>
              </a:spcBef>
              <a:buClr>
                <a:srgbClr val="FF0000"/>
              </a:buClr>
              <a:buFontTx/>
              <a:buChar char="•"/>
            </a:pPr>
            <a:r>
              <a:rPr lang="en-US" sz="2400">
                <a:cs typeface="Arial" pitchFamily="34" charset="0"/>
              </a:rPr>
              <a:t> No pole singularity</a:t>
            </a:r>
          </a:p>
        </p:txBody>
      </p:sp>
      <p:pic>
        <p:nvPicPr>
          <p:cNvPr id="27655" name="Picture 7" descr="5"/>
          <p:cNvPicPr>
            <a:picLocks noChangeAspect="1" noChangeArrowheads="1"/>
          </p:cNvPicPr>
          <p:nvPr/>
        </p:nvPicPr>
        <p:blipFill>
          <a:blip r:embed="rId2" cstate="print"/>
          <a:srcRect/>
          <a:stretch>
            <a:fillRect/>
          </a:stretch>
        </p:blipFill>
        <p:spPr bwMode="auto">
          <a:xfrm>
            <a:off x="5645150" y="3181350"/>
            <a:ext cx="2355850" cy="2355850"/>
          </a:xfrm>
          <a:prstGeom prst="rect">
            <a:avLst/>
          </a:prstGeom>
          <a:noFill/>
        </p:spPr>
      </p:pic>
      <p:pic>
        <p:nvPicPr>
          <p:cNvPr id="27656" name="Picture 8" descr="3"/>
          <p:cNvPicPr>
            <a:picLocks noChangeAspect="1" noChangeArrowheads="1"/>
          </p:cNvPicPr>
          <p:nvPr/>
        </p:nvPicPr>
        <p:blipFill>
          <a:blip r:embed="rId3" cstate="print"/>
          <a:srcRect/>
          <a:stretch>
            <a:fillRect/>
          </a:stretch>
        </p:blipFill>
        <p:spPr bwMode="auto">
          <a:xfrm>
            <a:off x="914400" y="3249613"/>
            <a:ext cx="2355850" cy="2312987"/>
          </a:xfrm>
          <a:prstGeom prst="rect">
            <a:avLst/>
          </a:prstGeom>
          <a:noFill/>
        </p:spPr>
      </p:pic>
      <p:sp>
        <p:nvSpPr>
          <p:cNvPr id="27657" name="Text Box 9"/>
          <p:cNvSpPr txBox="1">
            <a:spLocks noChangeArrowheads="1"/>
          </p:cNvSpPr>
          <p:nvPr/>
        </p:nvSpPr>
        <p:spPr bwMode="auto">
          <a:xfrm>
            <a:off x="3617913" y="4116388"/>
            <a:ext cx="1687512" cy="836612"/>
          </a:xfrm>
          <a:prstGeom prst="rect">
            <a:avLst/>
          </a:prstGeom>
          <a:noFill/>
          <a:ln w="9525">
            <a:noFill/>
            <a:miter lim="800000"/>
            <a:headEnd/>
            <a:tailEnd/>
          </a:ln>
          <a:effectLst/>
        </p:spPr>
        <p:txBody>
          <a:bodyPr>
            <a:spAutoFit/>
          </a:bodyPr>
          <a:lstStyle/>
          <a:p>
            <a:pPr>
              <a:spcBef>
                <a:spcPct val="50000"/>
              </a:spcBef>
            </a:pPr>
            <a:r>
              <a:rPr lang="en-US" sz="1400"/>
              <a:t>Poles not cluttered</a:t>
            </a:r>
          </a:p>
          <a:p>
            <a:pPr>
              <a:spcBef>
                <a:spcPct val="50000"/>
              </a:spcBef>
            </a:pPr>
            <a:r>
              <a:rPr lang="en-US" sz="1400"/>
              <a:t>All regions equally sampled</a:t>
            </a:r>
          </a:p>
        </p:txBody>
      </p:sp>
      <p:sp>
        <p:nvSpPr>
          <p:cNvPr id="27658" name="Line 10"/>
          <p:cNvSpPr>
            <a:spLocks noChangeShapeType="1"/>
          </p:cNvSpPr>
          <p:nvPr/>
        </p:nvSpPr>
        <p:spPr bwMode="auto">
          <a:xfrm flipH="1">
            <a:off x="3211513" y="4456113"/>
            <a:ext cx="406400" cy="0"/>
          </a:xfrm>
          <a:prstGeom prst="line">
            <a:avLst/>
          </a:prstGeom>
          <a:noFill/>
          <a:ln w="9525">
            <a:solidFill>
              <a:schemeClr val="tx1"/>
            </a:solidFill>
            <a:round/>
            <a:headEnd/>
            <a:tailEnd type="triangle" w="med" len="med"/>
          </a:ln>
          <a:effectLst/>
        </p:spPr>
        <p:txBody>
          <a:bodyPr/>
          <a:lstStyle/>
          <a:p>
            <a:endParaRPr lang="en-US"/>
          </a:p>
        </p:txBody>
      </p:sp>
      <p:sp>
        <p:nvSpPr>
          <p:cNvPr id="27659" name="Line 11"/>
          <p:cNvSpPr>
            <a:spLocks noChangeShapeType="1"/>
          </p:cNvSpPr>
          <p:nvPr/>
        </p:nvSpPr>
        <p:spPr bwMode="auto">
          <a:xfrm>
            <a:off x="5172075" y="4456113"/>
            <a:ext cx="473075" cy="0"/>
          </a:xfrm>
          <a:prstGeom prst="line">
            <a:avLst/>
          </a:prstGeom>
          <a:noFill/>
          <a:ln w="9525">
            <a:solidFill>
              <a:schemeClr val="tx1"/>
            </a:solidFill>
            <a:round/>
            <a:headEnd/>
            <a:tailEnd type="triangle" w="med" len="med"/>
          </a:ln>
          <a:effectLst/>
        </p:spPr>
        <p:txBody>
          <a:bodyPr/>
          <a:lstStyle/>
          <a:p>
            <a:endParaRPr lang="en-US"/>
          </a:p>
        </p:txBody>
      </p:sp>
      <p:sp>
        <p:nvSpPr>
          <p:cNvPr id="27660" name="Oval 12"/>
          <p:cNvSpPr>
            <a:spLocks noChangeArrowheads="1"/>
          </p:cNvSpPr>
          <p:nvPr/>
        </p:nvSpPr>
        <p:spPr bwMode="auto">
          <a:xfrm>
            <a:off x="6388100" y="3048000"/>
            <a:ext cx="877888" cy="536575"/>
          </a:xfrm>
          <a:prstGeom prst="ellipse">
            <a:avLst/>
          </a:prstGeom>
          <a:noFill/>
          <a:ln w="31750">
            <a:solidFill>
              <a:srgbClr val="FF6600"/>
            </a:solidFill>
            <a:round/>
            <a:headEnd/>
            <a:tailEnd/>
          </a:ln>
          <a:effectLst/>
        </p:spPr>
        <p:txBody>
          <a:bodyPr wrap="none" anchor="ctr"/>
          <a:lstStyle/>
          <a:p>
            <a:endParaRPr lang="en-US"/>
          </a:p>
        </p:txBody>
      </p:sp>
      <p:sp>
        <p:nvSpPr>
          <p:cNvPr id="27661" name="Oval 13"/>
          <p:cNvSpPr>
            <a:spLocks noChangeArrowheads="1"/>
          </p:cNvSpPr>
          <p:nvPr/>
        </p:nvSpPr>
        <p:spPr bwMode="auto">
          <a:xfrm>
            <a:off x="1590675" y="3048000"/>
            <a:ext cx="877888" cy="536575"/>
          </a:xfrm>
          <a:prstGeom prst="ellipse">
            <a:avLst/>
          </a:prstGeom>
          <a:noFill/>
          <a:ln w="31750">
            <a:solidFill>
              <a:srgbClr val="FF6600"/>
            </a:solidFill>
            <a:round/>
            <a:headEnd/>
            <a:tailEnd/>
          </a:ln>
          <a:effectLst/>
        </p:spPr>
        <p:txBody>
          <a:bodyPr wrap="none" anchor="ctr"/>
          <a:lstStyle/>
          <a:p>
            <a:endParaRPr lang="en-US"/>
          </a:p>
        </p:txBody>
      </p:sp>
      <p:pic>
        <p:nvPicPr>
          <p:cNvPr id="12"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HTM and Terrain Rendering</a:t>
            </a:r>
          </a:p>
        </p:txBody>
      </p:sp>
      <p:sp>
        <p:nvSpPr>
          <p:cNvPr id="28676"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Transform cartographic data to form 4 images / </a:t>
            </a:r>
            <a:r>
              <a:rPr lang="en-US" sz="2400" i="1">
                <a:cs typeface="Arial" pitchFamily="34" charset="0"/>
              </a:rPr>
              <a:t>diamonds</a:t>
            </a:r>
          </a:p>
          <a:p>
            <a:pPr>
              <a:spcBef>
                <a:spcPct val="20000"/>
              </a:spcBef>
              <a:buClr>
                <a:srgbClr val="FF0000"/>
              </a:buClr>
              <a:buFontTx/>
              <a:buChar char="•"/>
            </a:pPr>
            <a:r>
              <a:rPr lang="en-US" sz="2400">
                <a:cs typeface="Arial" pitchFamily="34" charset="0"/>
              </a:rPr>
              <a:t> Redundant information removed (saves 50% memory)</a:t>
            </a:r>
            <a:endParaRPr lang="en-US" sz="2400" i="1">
              <a:cs typeface="Arial" pitchFamily="34" charset="0"/>
            </a:endParaRPr>
          </a:p>
        </p:txBody>
      </p:sp>
      <p:pic>
        <p:nvPicPr>
          <p:cNvPr id="28684" name="Picture 12"/>
          <p:cNvPicPr>
            <a:picLocks noChangeAspect="1" noChangeArrowheads="1"/>
          </p:cNvPicPr>
          <p:nvPr/>
        </p:nvPicPr>
        <p:blipFill>
          <a:blip r:embed="rId3" cstate="print"/>
          <a:srcRect/>
          <a:stretch>
            <a:fillRect/>
          </a:stretch>
        </p:blipFill>
        <p:spPr bwMode="auto">
          <a:xfrm>
            <a:off x="1066800" y="2819400"/>
            <a:ext cx="5553075" cy="3181350"/>
          </a:xfrm>
          <a:prstGeom prst="rect">
            <a:avLst/>
          </a:prstGeom>
          <a:noFill/>
        </p:spPr>
      </p:pic>
      <p:sp>
        <p:nvSpPr>
          <p:cNvPr id="28685" name="Line 13"/>
          <p:cNvSpPr>
            <a:spLocks noChangeShapeType="1"/>
          </p:cNvSpPr>
          <p:nvPr/>
        </p:nvSpPr>
        <p:spPr bwMode="auto">
          <a:xfrm flipH="1">
            <a:off x="1676400" y="3810000"/>
            <a:ext cx="990600" cy="1524000"/>
          </a:xfrm>
          <a:prstGeom prst="line">
            <a:avLst/>
          </a:prstGeom>
          <a:noFill/>
          <a:ln w="31750">
            <a:solidFill>
              <a:srgbClr val="FF6600"/>
            </a:solidFill>
            <a:round/>
            <a:headEnd/>
            <a:tailEnd type="triangle" w="med" len="med"/>
          </a:ln>
          <a:effectLst/>
        </p:spPr>
        <p:txBody>
          <a:bodyPr/>
          <a:lstStyle/>
          <a:p>
            <a:endParaRPr lang="en-US"/>
          </a:p>
        </p:txBody>
      </p:sp>
      <p:sp>
        <p:nvSpPr>
          <p:cNvPr id="28686" name="Line 14"/>
          <p:cNvSpPr>
            <a:spLocks noChangeShapeType="1"/>
          </p:cNvSpPr>
          <p:nvPr/>
        </p:nvSpPr>
        <p:spPr bwMode="auto">
          <a:xfrm flipH="1">
            <a:off x="3048000" y="3810000"/>
            <a:ext cx="381000" cy="1752600"/>
          </a:xfrm>
          <a:prstGeom prst="line">
            <a:avLst/>
          </a:prstGeom>
          <a:noFill/>
          <a:ln w="31750">
            <a:solidFill>
              <a:srgbClr val="FF6600"/>
            </a:solidFill>
            <a:round/>
            <a:headEnd/>
            <a:tailEnd type="triangle" w="med" len="med"/>
          </a:ln>
          <a:effectLst/>
        </p:spPr>
        <p:txBody>
          <a:bodyPr/>
          <a:lstStyle/>
          <a:p>
            <a:endParaRPr lang="en-US"/>
          </a:p>
        </p:txBody>
      </p:sp>
      <p:sp>
        <p:nvSpPr>
          <p:cNvPr id="28687" name="Line 15"/>
          <p:cNvSpPr>
            <a:spLocks noChangeShapeType="1"/>
          </p:cNvSpPr>
          <p:nvPr/>
        </p:nvSpPr>
        <p:spPr bwMode="auto">
          <a:xfrm>
            <a:off x="3962400" y="3886200"/>
            <a:ext cx="457200" cy="1600200"/>
          </a:xfrm>
          <a:prstGeom prst="line">
            <a:avLst/>
          </a:prstGeom>
          <a:noFill/>
          <a:ln w="31750">
            <a:solidFill>
              <a:srgbClr val="FF6600"/>
            </a:solidFill>
            <a:round/>
            <a:headEnd/>
            <a:tailEnd type="triangle" w="med" len="med"/>
          </a:ln>
          <a:effectLst/>
        </p:spPr>
        <p:txBody>
          <a:bodyPr/>
          <a:lstStyle/>
          <a:p>
            <a:endParaRPr lang="en-US"/>
          </a:p>
        </p:txBody>
      </p:sp>
      <p:sp>
        <p:nvSpPr>
          <p:cNvPr id="28688" name="Line 16"/>
          <p:cNvSpPr>
            <a:spLocks noChangeShapeType="1"/>
          </p:cNvSpPr>
          <p:nvPr/>
        </p:nvSpPr>
        <p:spPr bwMode="auto">
          <a:xfrm>
            <a:off x="4724400" y="3886200"/>
            <a:ext cx="1143000" cy="1752600"/>
          </a:xfrm>
          <a:prstGeom prst="line">
            <a:avLst/>
          </a:prstGeom>
          <a:noFill/>
          <a:ln w="31750">
            <a:solidFill>
              <a:srgbClr val="FF6600"/>
            </a:solidFill>
            <a:round/>
            <a:headEnd/>
            <a:tailEnd type="triangle" w="med" len="med"/>
          </a:ln>
          <a:effectLst/>
        </p:spPr>
        <p:txBody>
          <a:bodyPr/>
          <a:lstStyle/>
          <a:p>
            <a:endParaRPr lang="en-US"/>
          </a:p>
        </p:txBody>
      </p:sp>
      <p:sp>
        <p:nvSpPr>
          <p:cNvPr id="28689" name="Text Box 17"/>
          <p:cNvSpPr txBox="1">
            <a:spLocks noChangeArrowheads="1"/>
          </p:cNvSpPr>
          <p:nvPr/>
        </p:nvSpPr>
        <p:spPr bwMode="auto">
          <a:xfrm>
            <a:off x="6705600" y="2971800"/>
            <a:ext cx="1752600" cy="2430463"/>
          </a:xfrm>
          <a:prstGeom prst="rect">
            <a:avLst/>
          </a:prstGeom>
          <a:noFill/>
          <a:ln w="9525">
            <a:noFill/>
            <a:miter lim="800000"/>
            <a:headEnd/>
            <a:tailEnd/>
          </a:ln>
          <a:effectLst/>
        </p:spPr>
        <p:txBody>
          <a:bodyPr>
            <a:spAutoFit/>
          </a:bodyPr>
          <a:lstStyle/>
          <a:p>
            <a:pPr>
              <a:spcBef>
                <a:spcPct val="50000"/>
              </a:spcBef>
            </a:pPr>
            <a:r>
              <a:rPr lang="en-US"/>
              <a:t>Eg.</a:t>
            </a:r>
          </a:p>
          <a:p>
            <a:pPr>
              <a:spcBef>
                <a:spcPct val="50000"/>
              </a:spcBef>
            </a:pPr>
            <a:r>
              <a:rPr lang="en-US"/>
              <a:t>1024x512</a:t>
            </a:r>
          </a:p>
          <a:p>
            <a:pPr>
              <a:spcBef>
                <a:spcPct val="50000"/>
              </a:spcBef>
            </a:pPr>
            <a:endParaRPr lang="en-US"/>
          </a:p>
          <a:p>
            <a:pPr>
              <a:spcBef>
                <a:spcPct val="50000"/>
              </a:spcBef>
            </a:pPr>
            <a:endParaRPr lang="en-US"/>
          </a:p>
          <a:p>
            <a:pPr>
              <a:spcBef>
                <a:spcPct val="50000"/>
              </a:spcBef>
            </a:pPr>
            <a:endParaRPr lang="en-US"/>
          </a:p>
          <a:p>
            <a:pPr>
              <a:spcBef>
                <a:spcPct val="50000"/>
              </a:spcBef>
            </a:pPr>
            <a:r>
              <a:rPr lang="en-US"/>
              <a:t>4x (256x256)</a:t>
            </a:r>
          </a:p>
        </p:txBody>
      </p:sp>
      <p:pic>
        <p:nvPicPr>
          <p:cNvPr id="11"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HTM and Terrain Rendering</a:t>
            </a:r>
          </a:p>
        </p:txBody>
      </p:sp>
      <p:sp>
        <p:nvSpPr>
          <p:cNvPr id="30724"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Each </a:t>
            </a:r>
            <a:r>
              <a:rPr lang="en-US" sz="2400" i="1">
                <a:cs typeface="Arial" pitchFamily="34" charset="0"/>
              </a:rPr>
              <a:t>diamond</a:t>
            </a:r>
            <a:r>
              <a:rPr lang="en-US" sz="2400">
                <a:cs typeface="Arial" pitchFamily="34" charset="0"/>
              </a:rPr>
              <a:t> – data for two </a:t>
            </a:r>
            <a:r>
              <a:rPr lang="en-US" sz="2400" i="1">
                <a:cs typeface="Arial" pitchFamily="34" charset="0"/>
              </a:rPr>
              <a:t>base triangles</a:t>
            </a:r>
          </a:p>
          <a:p>
            <a:pPr>
              <a:spcBef>
                <a:spcPct val="20000"/>
              </a:spcBef>
              <a:buClr>
                <a:srgbClr val="FF0000"/>
              </a:buClr>
              <a:buFontTx/>
              <a:buChar char="•"/>
            </a:pPr>
            <a:r>
              <a:rPr lang="en-US" sz="2400" i="1">
                <a:cs typeface="Arial" pitchFamily="34" charset="0"/>
              </a:rPr>
              <a:t> </a:t>
            </a:r>
            <a:r>
              <a:rPr lang="en-US" sz="2400">
                <a:cs typeface="Arial" pitchFamily="34" charset="0"/>
              </a:rPr>
              <a:t>Each sample maps one-to-one to a vertex in the HTM</a:t>
            </a:r>
          </a:p>
        </p:txBody>
      </p:sp>
      <p:pic>
        <p:nvPicPr>
          <p:cNvPr id="30732" name="Picture 12" descr="5"/>
          <p:cNvPicPr>
            <a:picLocks noChangeAspect="1" noChangeArrowheads="1"/>
          </p:cNvPicPr>
          <p:nvPr/>
        </p:nvPicPr>
        <p:blipFill>
          <a:blip r:embed="rId3" cstate="print"/>
          <a:srcRect/>
          <a:stretch>
            <a:fillRect/>
          </a:stretch>
        </p:blipFill>
        <p:spPr bwMode="auto">
          <a:xfrm>
            <a:off x="6324600" y="3429000"/>
            <a:ext cx="1517650" cy="1517650"/>
          </a:xfrm>
          <a:prstGeom prst="rect">
            <a:avLst/>
          </a:prstGeom>
          <a:noFill/>
        </p:spPr>
      </p:pic>
      <p:pic>
        <p:nvPicPr>
          <p:cNvPr id="30734" name="Picture 14"/>
          <p:cNvPicPr>
            <a:picLocks noChangeAspect="1" noChangeArrowheads="1"/>
          </p:cNvPicPr>
          <p:nvPr/>
        </p:nvPicPr>
        <p:blipFill>
          <a:blip r:embed="rId4" cstate="print"/>
          <a:srcRect/>
          <a:stretch>
            <a:fillRect/>
          </a:stretch>
        </p:blipFill>
        <p:spPr bwMode="auto">
          <a:xfrm rot="-2717103">
            <a:off x="2362200" y="3600450"/>
            <a:ext cx="1352550" cy="1352550"/>
          </a:xfrm>
          <a:prstGeom prst="rect">
            <a:avLst/>
          </a:prstGeom>
          <a:noFill/>
        </p:spPr>
      </p:pic>
      <p:pic>
        <p:nvPicPr>
          <p:cNvPr id="8" name="Picture 4" descr="bottom copy"/>
          <p:cNvPicPr>
            <a:picLocks noChangeAspect="1" noChangeArrowheads="1"/>
          </p:cNvPicPr>
          <p:nvPr/>
        </p:nvPicPr>
        <p:blipFill>
          <a:blip r:embed="rId5" cstate="print"/>
          <a:srcRect/>
          <a:stretch>
            <a:fillRect/>
          </a:stretch>
        </p:blipFill>
        <p:spPr bwMode="auto">
          <a:xfrm>
            <a:off x="0" y="5842000"/>
            <a:ext cx="9144000" cy="1016000"/>
          </a:xfrm>
          <a:prstGeom prst="rect">
            <a:avLst/>
          </a:prstGeom>
          <a:noFill/>
        </p:spPr>
      </p:pic>
      <p:pic>
        <p:nvPicPr>
          <p:cNvPr id="2050" name="Picture 2"/>
          <p:cNvPicPr>
            <a:picLocks noChangeAspect="1" noChangeArrowheads="1"/>
          </p:cNvPicPr>
          <p:nvPr/>
        </p:nvPicPr>
        <p:blipFill>
          <a:blip r:embed="rId6" cstate="print"/>
          <a:srcRect/>
          <a:stretch>
            <a:fillRect/>
          </a:stretch>
        </p:blipFill>
        <p:spPr bwMode="auto">
          <a:xfrm>
            <a:off x="1066800" y="2971800"/>
            <a:ext cx="4238625" cy="2695575"/>
          </a:xfrm>
          <a:prstGeom prst="rect">
            <a:avLst/>
          </a:prstGeom>
          <a:noFill/>
          <a:ln w="9525">
            <a:noFill/>
            <a:miter lim="800000"/>
            <a:headEnd/>
            <a:tailEnd/>
          </a:ln>
        </p:spPr>
      </p:pic>
      <p:sp>
        <p:nvSpPr>
          <p:cNvPr id="30729" name="Line 9"/>
          <p:cNvSpPr>
            <a:spLocks noChangeShapeType="1"/>
          </p:cNvSpPr>
          <p:nvPr/>
        </p:nvSpPr>
        <p:spPr bwMode="auto">
          <a:xfrm>
            <a:off x="4419600" y="4343400"/>
            <a:ext cx="2438400" cy="76200"/>
          </a:xfrm>
          <a:prstGeom prst="line">
            <a:avLst/>
          </a:prstGeom>
          <a:noFill/>
          <a:ln w="31750">
            <a:solidFill>
              <a:srgbClr val="FF6600"/>
            </a:solidFill>
            <a:round/>
            <a:headEnd/>
            <a:tailEnd type="triangle" w="med" len="med"/>
          </a:ln>
          <a:effec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Geometry </a:t>
            </a:r>
            <a:r>
              <a:rPr lang="en-US" sz="3600" dirty="0" err="1">
                <a:cs typeface="Arial" pitchFamily="34" charset="0"/>
              </a:rPr>
              <a:t>Clipmaps</a:t>
            </a:r>
            <a:endParaRPr lang="en-US" sz="3600" dirty="0">
              <a:cs typeface="Arial" pitchFamily="34" charset="0"/>
            </a:endParaRPr>
          </a:p>
          <a:p>
            <a:pPr algn="ctr"/>
            <a:r>
              <a:rPr lang="en-US" sz="2400" dirty="0">
                <a:cs typeface="Arial" pitchFamily="34" charset="0"/>
              </a:rPr>
              <a:t>(State-of-the-art Terrain Rendering)</a:t>
            </a:r>
          </a:p>
        </p:txBody>
      </p:sp>
      <p:sp>
        <p:nvSpPr>
          <p:cNvPr id="34820"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Real-time Terrain Rendering</a:t>
            </a:r>
          </a:p>
          <a:p>
            <a:pPr lvl="1">
              <a:spcBef>
                <a:spcPct val="20000"/>
              </a:spcBef>
              <a:buClr>
                <a:srgbClr val="FF0000"/>
              </a:buClr>
              <a:buFontTx/>
              <a:buChar char="•"/>
            </a:pPr>
            <a:r>
              <a:rPr lang="en-US" sz="2400">
                <a:cs typeface="Arial" pitchFamily="34" charset="0"/>
              </a:rPr>
              <a:t> High Rendering Throughput</a:t>
            </a:r>
          </a:p>
          <a:p>
            <a:pPr lvl="1">
              <a:spcBef>
                <a:spcPct val="20000"/>
              </a:spcBef>
              <a:buClr>
                <a:srgbClr val="FF0000"/>
              </a:buClr>
              <a:buFontTx/>
              <a:buChar char="•"/>
            </a:pPr>
            <a:r>
              <a:rPr lang="en-US" sz="2400">
                <a:cs typeface="Arial" pitchFamily="34" charset="0"/>
              </a:rPr>
              <a:t> Constant memory usage</a:t>
            </a:r>
          </a:p>
          <a:p>
            <a:pPr lvl="1">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r>
              <a:rPr lang="en-US" sz="2400">
                <a:cs typeface="Arial" pitchFamily="34" charset="0"/>
              </a:rPr>
              <a:t> Square geometry clipmaps cannot be used directly</a:t>
            </a:r>
          </a:p>
          <a:p>
            <a:pPr lvl="1">
              <a:spcBef>
                <a:spcPct val="20000"/>
              </a:spcBef>
              <a:buClr>
                <a:srgbClr val="FF0000"/>
              </a:buClr>
              <a:buFontTx/>
              <a:buChar char="•"/>
            </a:pPr>
            <a:r>
              <a:rPr lang="en-US" sz="2400">
                <a:cs typeface="Arial" pitchFamily="34" charset="0"/>
              </a:rPr>
              <a:t> Equilateral triangles needed</a:t>
            </a:r>
          </a:p>
          <a:p>
            <a:pPr lvl="1">
              <a:spcBef>
                <a:spcPct val="20000"/>
              </a:spcBef>
              <a:buClr>
                <a:srgbClr val="FF0000"/>
              </a:buClr>
              <a:buFontTx/>
              <a:buChar char="•"/>
            </a:pPr>
            <a:r>
              <a:rPr lang="en-US" sz="2400">
                <a:cs typeface="Arial" pitchFamily="34" charset="0"/>
              </a:rPr>
              <a:t> Data still needed in 2D – friendly with GPUs</a:t>
            </a:r>
          </a:p>
          <a:p>
            <a:pPr>
              <a:spcBef>
                <a:spcPct val="20000"/>
              </a:spcBef>
              <a:buClr>
                <a:srgbClr val="FF0000"/>
              </a:buClr>
              <a:buFontTx/>
              <a:buChar char="•"/>
            </a:pPr>
            <a:r>
              <a:rPr lang="en-US" sz="2400">
                <a:cs typeface="Arial" pitchFamily="34" charset="0"/>
              </a:rPr>
              <a:t> Changes needed</a:t>
            </a:r>
          </a:p>
        </p:txBody>
      </p:sp>
      <p:sp>
        <p:nvSpPr>
          <p:cNvPr id="34821" name="Text Box 5"/>
          <p:cNvSpPr txBox="1">
            <a:spLocks noChangeArrowheads="1"/>
          </p:cNvSpPr>
          <p:nvPr/>
        </p:nvSpPr>
        <p:spPr bwMode="auto">
          <a:xfrm>
            <a:off x="2819400" y="5461000"/>
            <a:ext cx="184150" cy="366713"/>
          </a:xfrm>
          <a:prstGeom prst="rect">
            <a:avLst/>
          </a:prstGeom>
          <a:noFill/>
          <a:ln w="9525">
            <a:noFill/>
            <a:miter lim="800000"/>
            <a:headEnd/>
            <a:tailEnd/>
          </a:ln>
          <a:effectLst/>
        </p:spPr>
        <p:txBody>
          <a:bodyPr wrap="none">
            <a:spAutoFit/>
          </a:bodyPr>
          <a:lstStyle/>
          <a:p>
            <a:pPr defTabSz="914400"/>
            <a:endParaRPr lang="en-US"/>
          </a:p>
        </p:txBody>
      </p:sp>
      <p:sp>
        <p:nvSpPr>
          <p:cNvPr id="34822" name="Text Box 6"/>
          <p:cNvSpPr txBox="1">
            <a:spLocks noChangeArrowheads="1"/>
          </p:cNvSpPr>
          <p:nvPr/>
        </p:nvSpPr>
        <p:spPr bwMode="auto">
          <a:xfrm>
            <a:off x="2286000" y="5562600"/>
            <a:ext cx="4953000" cy="366713"/>
          </a:xfrm>
          <a:prstGeom prst="rect">
            <a:avLst/>
          </a:prstGeom>
          <a:noFill/>
          <a:ln w="9525">
            <a:noFill/>
            <a:miter lim="800000"/>
            <a:headEnd/>
            <a:tailEnd/>
          </a:ln>
          <a:effectLst/>
        </p:spPr>
        <p:txBody>
          <a:bodyPr>
            <a:spAutoFit/>
          </a:bodyPr>
          <a:lstStyle/>
          <a:p>
            <a:pPr defTabSz="914400">
              <a:spcBef>
                <a:spcPct val="50000"/>
              </a:spcBef>
            </a:pPr>
            <a:endParaRPr lang="en-US"/>
          </a:p>
        </p:txBody>
      </p:sp>
      <p:sp>
        <p:nvSpPr>
          <p:cNvPr id="34823" name="Text Box 7"/>
          <p:cNvSpPr txBox="1">
            <a:spLocks noChangeArrowheads="1"/>
          </p:cNvSpPr>
          <p:nvPr/>
        </p:nvSpPr>
        <p:spPr bwMode="auto">
          <a:xfrm>
            <a:off x="533400" y="5562600"/>
            <a:ext cx="8610600" cy="457200"/>
          </a:xfrm>
          <a:prstGeom prst="rect">
            <a:avLst/>
          </a:prstGeom>
          <a:noFill/>
          <a:ln w="9525">
            <a:noFill/>
            <a:miter lim="800000"/>
            <a:headEnd/>
            <a:tailEnd/>
          </a:ln>
          <a:effectLst/>
        </p:spPr>
        <p:txBody>
          <a:bodyPr>
            <a:spAutoFit/>
          </a:bodyPr>
          <a:lstStyle/>
          <a:p>
            <a:pPr algn="r" defTabSz="914400"/>
            <a:r>
              <a:rPr lang="en-US" sz="1200" b="1">
                <a:solidFill>
                  <a:schemeClr val="accent2"/>
                </a:solidFill>
              </a:rPr>
              <a:t>F. Losasso and H. Hoppe., SIGGRAPH, 2004</a:t>
            </a:r>
          </a:p>
          <a:p>
            <a:pPr algn="r" defTabSz="914400"/>
            <a:r>
              <a:rPr lang="en-US" sz="1200" b="1">
                <a:solidFill>
                  <a:schemeClr val="accent2"/>
                </a:solidFill>
              </a:rPr>
              <a:t>A. Asirvatham and H. Hoppe., GPU Gems 2, 2005</a:t>
            </a:r>
          </a:p>
        </p:txBody>
      </p:sp>
      <p:pic>
        <p:nvPicPr>
          <p:cNvPr id="8"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Data is 2D, World Space is not</a:t>
            </a:r>
          </a:p>
        </p:txBody>
      </p:sp>
      <p:sp>
        <p:nvSpPr>
          <p:cNvPr id="32772"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HTM contains equilateral triangles between samples</a:t>
            </a:r>
          </a:p>
          <a:p>
            <a:pPr>
              <a:spcBef>
                <a:spcPct val="20000"/>
              </a:spcBef>
              <a:buClr>
                <a:srgbClr val="FF0000"/>
              </a:buClr>
              <a:buFontTx/>
              <a:buChar char="•"/>
            </a:pPr>
            <a:r>
              <a:rPr lang="en-US" sz="2400">
                <a:cs typeface="Arial" pitchFamily="34" charset="0"/>
              </a:rPr>
              <a:t> A square region in the 2D data = A rhombus in world space</a:t>
            </a:r>
            <a:endParaRPr lang="en-US" sz="2400" i="1">
              <a:cs typeface="Arial" pitchFamily="34" charset="0"/>
            </a:endParaRPr>
          </a:p>
          <a:p>
            <a:pPr>
              <a:spcBef>
                <a:spcPct val="20000"/>
              </a:spcBef>
              <a:buClr>
                <a:srgbClr val="FF0000"/>
              </a:buClr>
            </a:pPr>
            <a:r>
              <a:rPr lang="en-US" sz="2400" i="1">
                <a:cs typeface="Arial" pitchFamily="34" charset="0"/>
              </a:rPr>
              <a:t> </a:t>
            </a:r>
          </a:p>
          <a:p>
            <a:pPr>
              <a:spcBef>
                <a:spcPct val="20000"/>
              </a:spcBef>
              <a:buClr>
                <a:srgbClr val="FF0000"/>
              </a:buClr>
            </a:pPr>
            <a:endParaRPr lang="en-US" sz="2400" i="1">
              <a:cs typeface="Arial" pitchFamily="34" charset="0"/>
            </a:endParaRPr>
          </a:p>
          <a:p>
            <a:pPr>
              <a:spcBef>
                <a:spcPct val="20000"/>
              </a:spcBef>
              <a:buClr>
                <a:srgbClr val="FF0000"/>
              </a:buClr>
            </a:pPr>
            <a:endParaRPr lang="en-US" sz="2400" i="1">
              <a:cs typeface="Arial" pitchFamily="34" charset="0"/>
            </a:endParaRPr>
          </a:p>
          <a:p>
            <a:pPr>
              <a:spcBef>
                <a:spcPct val="20000"/>
              </a:spcBef>
              <a:buClr>
                <a:srgbClr val="FF0000"/>
              </a:buClr>
            </a:pPr>
            <a:endParaRPr lang="en-US" sz="2400" i="1">
              <a:cs typeface="Arial" pitchFamily="34" charset="0"/>
            </a:endParaRPr>
          </a:p>
          <a:p>
            <a:pPr>
              <a:spcBef>
                <a:spcPct val="20000"/>
              </a:spcBef>
              <a:buClr>
                <a:srgbClr val="FF0000"/>
              </a:buClr>
            </a:pPr>
            <a:endParaRPr lang="en-US" sz="2400" i="1">
              <a:cs typeface="Arial" pitchFamily="34" charset="0"/>
            </a:endParaRPr>
          </a:p>
          <a:p>
            <a:pPr>
              <a:spcBef>
                <a:spcPct val="20000"/>
              </a:spcBef>
              <a:buClr>
                <a:srgbClr val="FF0000"/>
              </a:buClr>
              <a:buFontTx/>
              <a:buChar char="•"/>
            </a:pPr>
            <a:r>
              <a:rPr lang="en-US" sz="2400">
                <a:cs typeface="Arial" pitchFamily="34" charset="0"/>
              </a:rPr>
              <a:t> Known terrain rendering techniques use right triangles</a:t>
            </a:r>
          </a:p>
          <a:p>
            <a:pPr>
              <a:spcBef>
                <a:spcPct val="20000"/>
              </a:spcBef>
              <a:buClr>
                <a:srgbClr val="FF0000"/>
              </a:buClr>
              <a:buFontTx/>
              <a:buChar char="•"/>
            </a:pPr>
            <a:r>
              <a:rPr lang="en-US" sz="2400">
                <a:cs typeface="Arial" pitchFamily="34" charset="0"/>
              </a:rPr>
              <a:t> New technique needed</a:t>
            </a:r>
          </a:p>
        </p:txBody>
      </p:sp>
      <p:grpSp>
        <p:nvGrpSpPr>
          <p:cNvPr id="2" name="Group 55"/>
          <p:cNvGrpSpPr>
            <a:grpSpLocks/>
          </p:cNvGrpSpPr>
          <p:nvPr/>
        </p:nvGrpSpPr>
        <p:grpSpPr bwMode="auto">
          <a:xfrm>
            <a:off x="1409700" y="2819400"/>
            <a:ext cx="6057900" cy="1812925"/>
            <a:chOff x="888" y="1776"/>
            <a:chExt cx="3816" cy="1142"/>
          </a:xfrm>
        </p:grpSpPr>
        <p:pic>
          <p:nvPicPr>
            <p:cNvPr id="32804" name="Picture 36" descr="rhombus"/>
            <p:cNvPicPr>
              <a:picLocks noChangeAspect="1" noChangeArrowheads="1"/>
            </p:cNvPicPr>
            <p:nvPr/>
          </p:nvPicPr>
          <p:blipFill>
            <a:blip r:embed="rId3" cstate="print"/>
            <a:srcRect/>
            <a:stretch>
              <a:fillRect/>
            </a:stretch>
          </p:blipFill>
          <p:spPr bwMode="auto">
            <a:xfrm>
              <a:off x="3832" y="2356"/>
              <a:ext cx="872" cy="540"/>
            </a:xfrm>
            <a:prstGeom prst="rect">
              <a:avLst/>
            </a:prstGeom>
            <a:noFill/>
          </p:spPr>
        </p:pic>
        <p:pic>
          <p:nvPicPr>
            <p:cNvPr id="32805" name="Picture 37" descr="square"/>
            <p:cNvPicPr>
              <a:picLocks noChangeAspect="1" noChangeArrowheads="1"/>
            </p:cNvPicPr>
            <p:nvPr/>
          </p:nvPicPr>
          <p:blipFill>
            <a:blip r:embed="rId4" cstate="print"/>
            <a:srcRect/>
            <a:stretch>
              <a:fillRect/>
            </a:stretch>
          </p:blipFill>
          <p:spPr bwMode="auto">
            <a:xfrm>
              <a:off x="888" y="2119"/>
              <a:ext cx="536" cy="522"/>
            </a:xfrm>
            <a:prstGeom prst="rect">
              <a:avLst/>
            </a:prstGeom>
            <a:noFill/>
          </p:spPr>
        </p:pic>
        <p:pic>
          <p:nvPicPr>
            <p:cNvPr id="32806" name="Picture 38" descr="square"/>
            <p:cNvPicPr>
              <a:picLocks noChangeAspect="1" noChangeArrowheads="1"/>
            </p:cNvPicPr>
            <p:nvPr/>
          </p:nvPicPr>
          <p:blipFill>
            <a:blip r:embed="rId4" cstate="print"/>
            <a:srcRect/>
            <a:stretch>
              <a:fillRect/>
            </a:stretch>
          </p:blipFill>
          <p:spPr bwMode="auto">
            <a:xfrm>
              <a:off x="3976" y="1776"/>
              <a:ext cx="536" cy="522"/>
            </a:xfrm>
            <a:prstGeom prst="rect">
              <a:avLst/>
            </a:prstGeom>
            <a:noFill/>
          </p:spPr>
        </p:pic>
        <p:sp>
          <p:nvSpPr>
            <p:cNvPr id="32807" name="Text Box 39"/>
            <p:cNvSpPr txBox="1">
              <a:spLocks noChangeArrowheads="1"/>
            </p:cNvSpPr>
            <p:nvPr/>
          </p:nvSpPr>
          <p:spPr bwMode="auto">
            <a:xfrm>
              <a:off x="904" y="2644"/>
              <a:ext cx="520" cy="173"/>
            </a:xfrm>
            <a:prstGeom prst="rect">
              <a:avLst/>
            </a:prstGeom>
            <a:noFill/>
            <a:ln w="9525">
              <a:noFill/>
              <a:miter lim="800000"/>
              <a:headEnd/>
              <a:tailEnd/>
            </a:ln>
            <a:effectLst/>
          </p:spPr>
          <p:txBody>
            <a:bodyPr>
              <a:spAutoFit/>
            </a:bodyPr>
            <a:lstStyle/>
            <a:p>
              <a:pPr>
                <a:spcBef>
                  <a:spcPct val="50000"/>
                </a:spcBef>
              </a:pPr>
              <a:r>
                <a:rPr lang="en-US" sz="1200"/>
                <a:t>2D Data</a:t>
              </a:r>
            </a:p>
          </p:txBody>
        </p:sp>
        <p:sp>
          <p:nvSpPr>
            <p:cNvPr id="32808" name="Text Box 40"/>
            <p:cNvSpPr txBox="1">
              <a:spLocks noChangeArrowheads="1"/>
            </p:cNvSpPr>
            <p:nvPr/>
          </p:nvSpPr>
          <p:spPr bwMode="auto">
            <a:xfrm>
              <a:off x="3104" y="2042"/>
              <a:ext cx="672" cy="173"/>
            </a:xfrm>
            <a:prstGeom prst="rect">
              <a:avLst/>
            </a:prstGeom>
            <a:noFill/>
            <a:ln w="9525">
              <a:noFill/>
              <a:miter lim="800000"/>
              <a:headEnd/>
              <a:tailEnd/>
            </a:ln>
            <a:effectLst/>
          </p:spPr>
          <p:txBody>
            <a:bodyPr>
              <a:spAutoFit/>
            </a:bodyPr>
            <a:lstStyle/>
            <a:p>
              <a:pPr>
                <a:spcBef>
                  <a:spcPct val="50000"/>
                </a:spcBef>
              </a:pPr>
              <a:r>
                <a:rPr lang="en-US" sz="1200"/>
                <a:t>World Space</a:t>
              </a:r>
            </a:p>
          </p:txBody>
        </p:sp>
        <p:sp>
          <p:nvSpPr>
            <p:cNvPr id="32809" name="AutoShape 41"/>
            <p:cNvSpPr>
              <a:spLocks noChangeArrowheads="1"/>
            </p:cNvSpPr>
            <p:nvPr/>
          </p:nvSpPr>
          <p:spPr bwMode="auto">
            <a:xfrm>
              <a:off x="2480" y="1920"/>
              <a:ext cx="192" cy="192"/>
            </a:xfrm>
            <a:prstGeom prst="rtTriangle">
              <a:avLst/>
            </a:prstGeom>
            <a:noFill/>
            <a:ln w="12700">
              <a:solidFill>
                <a:schemeClr val="tx1"/>
              </a:solidFill>
              <a:miter lim="800000"/>
              <a:headEnd/>
              <a:tailEnd/>
            </a:ln>
            <a:effectLst/>
          </p:spPr>
          <p:txBody>
            <a:bodyPr wrap="none" anchor="ctr"/>
            <a:lstStyle/>
            <a:p>
              <a:endParaRPr lang="en-US"/>
            </a:p>
          </p:txBody>
        </p:sp>
        <p:sp>
          <p:nvSpPr>
            <p:cNvPr id="32810" name="AutoShape 42"/>
            <p:cNvSpPr>
              <a:spLocks noChangeArrowheads="1"/>
            </p:cNvSpPr>
            <p:nvPr/>
          </p:nvSpPr>
          <p:spPr bwMode="auto">
            <a:xfrm rot="10800000">
              <a:off x="2480" y="1920"/>
              <a:ext cx="192" cy="192"/>
            </a:xfrm>
            <a:prstGeom prst="rtTriangle">
              <a:avLst/>
            </a:prstGeom>
            <a:noFill/>
            <a:ln w="12700">
              <a:solidFill>
                <a:schemeClr val="tx1"/>
              </a:solidFill>
              <a:miter lim="800000"/>
              <a:headEnd/>
              <a:tailEnd/>
            </a:ln>
            <a:effectLst/>
          </p:spPr>
          <p:txBody>
            <a:bodyPr wrap="none" anchor="ctr"/>
            <a:lstStyle/>
            <a:p>
              <a:endParaRPr lang="en-US"/>
            </a:p>
          </p:txBody>
        </p:sp>
        <p:sp>
          <p:nvSpPr>
            <p:cNvPr id="32811" name="AutoShape 43"/>
            <p:cNvSpPr>
              <a:spLocks noChangeArrowheads="1"/>
            </p:cNvSpPr>
            <p:nvPr/>
          </p:nvSpPr>
          <p:spPr bwMode="auto">
            <a:xfrm>
              <a:off x="2408" y="2522"/>
              <a:ext cx="240" cy="216"/>
            </a:xfrm>
            <a:prstGeom prst="triangle">
              <a:avLst>
                <a:gd name="adj" fmla="val 50000"/>
              </a:avLst>
            </a:prstGeom>
            <a:noFill/>
            <a:ln w="12700">
              <a:solidFill>
                <a:schemeClr val="tx1"/>
              </a:solidFill>
              <a:miter lim="800000"/>
              <a:headEnd/>
              <a:tailEnd/>
            </a:ln>
            <a:effectLst/>
          </p:spPr>
          <p:txBody>
            <a:bodyPr wrap="none" anchor="ctr"/>
            <a:lstStyle/>
            <a:p>
              <a:endParaRPr lang="en-US"/>
            </a:p>
          </p:txBody>
        </p:sp>
        <p:sp>
          <p:nvSpPr>
            <p:cNvPr id="32812" name="AutoShape 44"/>
            <p:cNvSpPr>
              <a:spLocks noChangeArrowheads="1"/>
            </p:cNvSpPr>
            <p:nvPr/>
          </p:nvSpPr>
          <p:spPr bwMode="auto">
            <a:xfrm rot="10800000">
              <a:off x="2528" y="2522"/>
              <a:ext cx="240" cy="216"/>
            </a:xfrm>
            <a:prstGeom prst="triangle">
              <a:avLst>
                <a:gd name="adj" fmla="val 50000"/>
              </a:avLst>
            </a:prstGeom>
            <a:noFill/>
            <a:ln w="12700">
              <a:solidFill>
                <a:schemeClr val="tx1"/>
              </a:solidFill>
              <a:miter lim="800000"/>
              <a:headEnd/>
              <a:tailEnd/>
            </a:ln>
            <a:effectLst/>
          </p:spPr>
          <p:txBody>
            <a:bodyPr wrap="none" anchor="ctr"/>
            <a:lstStyle/>
            <a:p>
              <a:endParaRPr lang="en-US"/>
            </a:p>
          </p:txBody>
        </p:sp>
        <p:sp>
          <p:nvSpPr>
            <p:cNvPr id="32813" name="Line 45"/>
            <p:cNvSpPr>
              <a:spLocks noChangeShapeType="1"/>
            </p:cNvSpPr>
            <p:nvPr/>
          </p:nvSpPr>
          <p:spPr bwMode="auto">
            <a:xfrm flipV="1">
              <a:off x="1512" y="2042"/>
              <a:ext cx="864" cy="362"/>
            </a:xfrm>
            <a:prstGeom prst="line">
              <a:avLst/>
            </a:prstGeom>
            <a:noFill/>
            <a:ln w="9525">
              <a:solidFill>
                <a:schemeClr val="tx1"/>
              </a:solidFill>
              <a:round/>
              <a:headEnd/>
              <a:tailEnd type="triangle" w="med" len="med"/>
            </a:ln>
            <a:effectLst/>
          </p:spPr>
          <p:txBody>
            <a:bodyPr/>
            <a:lstStyle/>
            <a:p>
              <a:endParaRPr lang="en-US"/>
            </a:p>
          </p:txBody>
        </p:sp>
        <p:sp>
          <p:nvSpPr>
            <p:cNvPr id="32814" name="Line 46"/>
            <p:cNvSpPr>
              <a:spLocks noChangeShapeType="1"/>
            </p:cNvSpPr>
            <p:nvPr/>
          </p:nvSpPr>
          <p:spPr bwMode="auto">
            <a:xfrm>
              <a:off x="1512" y="2404"/>
              <a:ext cx="864" cy="237"/>
            </a:xfrm>
            <a:prstGeom prst="line">
              <a:avLst/>
            </a:prstGeom>
            <a:noFill/>
            <a:ln w="9525">
              <a:solidFill>
                <a:schemeClr val="tx1"/>
              </a:solidFill>
              <a:round/>
              <a:headEnd/>
              <a:tailEnd type="triangle" w="med" len="med"/>
            </a:ln>
            <a:effectLst/>
          </p:spPr>
          <p:txBody>
            <a:bodyPr/>
            <a:lstStyle/>
            <a:p>
              <a:endParaRPr lang="en-US"/>
            </a:p>
          </p:txBody>
        </p:sp>
        <p:sp>
          <p:nvSpPr>
            <p:cNvPr id="32815" name="Line 47"/>
            <p:cNvSpPr>
              <a:spLocks noChangeShapeType="1"/>
            </p:cNvSpPr>
            <p:nvPr/>
          </p:nvSpPr>
          <p:spPr bwMode="auto">
            <a:xfrm>
              <a:off x="2864" y="2023"/>
              <a:ext cx="912" cy="0"/>
            </a:xfrm>
            <a:prstGeom prst="line">
              <a:avLst/>
            </a:prstGeom>
            <a:noFill/>
            <a:ln w="9525">
              <a:solidFill>
                <a:schemeClr val="tx1"/>
              </a:solidFill>
              <a:round/>
              <a:headEnd/>
              <a:tailEnd type="triangle" w="med" len="med"/>
            </a:ln>
            <a:effectLst/>
          </p:spPr>
          <p:txBody>
            <a:bodyPr/>
            <a:lstStyle/>
            <a:p>
              <a:endParaRPr lang="en-US"/>
            </a:p>
          </p:txBody>
        </p:sp>
        <p:sp>
          <p:nvSpPr>
            <p:cNvPr id="32816" name="Line 48"/>
            <p:cNvSpPr>
              <a:spLocks noChangeShapeType="1"/>
            </p:cNvSpPr>
            <p:nvPr/>
          </p:nvSpPr>
          <p:spPr bwMode="auto">
            <a:xfrm>
              <a:off x="2864" y="2618"/>
              <a:ext cx="912" cy="0"/>
            </a:xfrm>
            <a:prstGeom prst="line">
              <a:avLst/>
            </a:prstGeom>
            <a:noFill/>
            <a:ln w="9525">
              <a:solidFill>
                <a:schemeClr val="tx1"/>
              </a:solidFill>
              <a:round/>
              <a:headEnd/>
              <a:tailEnd type="triangle" w="med" len="med"/>
            </a:ln>
            <a:effectLst/>
          </p:spPr>
          <p:txBody>
            <a:bodyPr/>
            <a:lstStyle/>
            <a:p>
              <a:endParaRPr lang="en-US"/>
            </a:p>
          </p:txBody>
        </p:sp>
        <p:sp>
          <p:nvSpPr>
            <p:cNvPr id="32817" name="Text Box 49"/>
            <p:cNvSpPr txBox="1">
              <a:spLocks noChangeArrowheads="1"/>
            </p:cNvSpPr>
            <p:nvPr/>
          </p:nvSpPr>
          <p:spPr bwMode="auto">
            <a:xfrm>
              <a:off x="2336" y="2745"/>
              <a:ext cx="528" cy="173"/>
            </a:xfrm>
            <a:prstGeom prst="rect">
              <a:avLst/>
            </a:prstGeom>
            <a:noFill/>
            <a:ln w="9525">
              <a:noFill/>
              <a:miter lim="800000"/>
              <a:headEnd/>
              <a:tailEnd/>
            </a:ln>
            <a:effectLst/>
          </p:spPr>
          <p:txBody>
            <a:bodyPr>
              <a:spAutoFit/>
            </a:bodyPr>
            <a:lstStyle/>
            <a:p>
              <a:pPr>
                <a:spcBef>
                  <a:spcPct val="50000"/>
                </a:spcBef>
              </a:pPr>
              <a:r>
                <a:rPr lang="en-US" sz="1200"/>
                <a:t>Triangles</a:t>
              </a:r>
            </a:p>
          </p:txBody>
        </p:sp>
        <p:sp>
          <p:nvSpPr>
            <p:cNvPr id="32818" name="Text Box 50"/>
            <p:cNvSpPr txBox="1">
              <a:spLocks noChangeArrowheads="1"/>
            </p:cNvSpPr>
            <p:nvPr/>
          </p:nvSpPr>
          <p:spPr bwMode="auto">
            <a:xfrm rot="-1344070">
              <a:off x="1704" y="2035"/>
              <a:ext cx="534" cy="173"/>
            </a:xfrm>
            <a:prstGeom prst="rect">
              <a:avLst/>
            </a:prstGeom>
            <a:noFill/>
            <a:ln w="9525">
              <a:noFill/>
              <a:miter lim="800000"/>
              <a:headEnd/>
              <a:tailEnd/>
            </a:ln>
            <a:effectLst/>
          </p:spPr>
          <p:txBody>
            <a:bodyPr>
              <a:spAutoFit/>
            </a:bodyPr>
            <a:lstStyle/>
            <a:p>
              <a:pPr>
                <a:spcBef>
                  <a:spcPct val="50000"/>
                </a:spcBef>
              </a:pPr>
              <a:r>
                <a:rPr lang="en-US" sz="1200"/>
                <a:t>Terrains</a:t>
              </a:r>
            </a:p>
          </p:txBody>
        </p:sp>
        <p:sp>
          <p:nvSpPr>
            <p:cNvPr id="32819" name="Text Box 51"/>
            <p:cNvSpPr txBox="1">
              <a:spLocks noChangeArrowheads="1"/>
            </p:cNvSpPr>
            <p:nvPr/>
          </p:nvSpPr>
          <p:spPr bwMode="auto">
            <a:xfrm rot="1175764">
              <a:off x="1752" y="2515"/>
              <a:ext cx="336" cy="173"/>
            </a:xfrm>
            <a:prstGeom prst="rect">
              <a:avLst/>
            </a:prstGeom>
            <a:noFill/>
            <a:ln w="9525">
              <a:noFill/>
              <a:miter lim="800000"/>
              <a:headEnd/>
              <a:tailEnd/>
            </a:ln>
            <a:effectLst/>
          </p:spPr>
          <p:txBody>
            <a:bodyPr>
              <a:spAutoFit/>
            </a:bodyPr>
            <a:lstStyle/>
            <a:p>
              <a:pPr>
                <a:spcBef>
                  <a:spcPct val="50000"/>
                </a:spcBef>
              </a:pPr>
              <a:r>
                <a:rPr lang="en-US" sz="1200"/>
                <a:t>HTM</a:t>
              </a:r>
            </a:p>
          </p:txBody>
        </p:sp>
        <p:sp>
          <p:nvSpPr>
            <p:cNvPr id="32820" name="Text Box 52"/>
            <p:cNvSpPr txBox="1">
              <a:spLocks noChangeArrowheads="1"/>
            </p:cNvSpPr>
            <p:nvPr/>
          </p:nvSpPr>
          <p:spPr bwMode="auto">
            <a:xfrm>
              <a:off x="2336" y="2119"/>
              <a:ext cx="528" cy="173"/>
            </a:xfrm>
            <a:prstGeom prst="rect">
              <a:avLst/>
            </a:prstGeom>
            <a:noFill/>
            <a:ln w="9525">
              <a:noFill/>
              <a:miter lim="800000"/>
              <a:headEnd/>
              <a:tailEnd/>
            </a:ln>
            <a:effectLst/>
          </p:spPr>
          <p:txBody>
            <a:bodyPr>
              <a:spAutoFit/>
            </a:bodyPr>
            <a:lstStyle/>
            <a:p>
              <a:pPr>
                <a:spcBef>
                  <a:spcPct val="50000"/>
                </a:spcBef>
              </a:pPr>
              <a:r>
                <a:rPr lang="en-US" sz="1200"/>
                <a:t>Triangles</a:t>
              </a:r>
            </a:p>
          </p:txBody>
        </p:sp>
        <p:sp>
          <p:nvSpPr>
            <p:cNvPr id="32821" name="Text Box 53"/>
            <p:cNvSpPr txBox="1">
              <a:spLocks noChangeArrowheads="1"/>
            </p:cNvSpPr>
            <p:nvPr/>
          </p:nvSpPr>
          <p:spPr bwMode="auto">
            <a:xfrm>
              <a:off x="3104" y="2637"/>
              <a:ext cx="672" cy="173"/>
            </a:xfrm>
            <a:prstGeom prst="rect">
              <a:avLst/>
            </a:prstGeom>
            <a:noFill/>
            <a:ln w="9525">
              <a:noFill/>
              <a:miter lim="800000"/>
              <a:headEnd/>
              <a:tailEnd/>
            </a:ln>
            <a:effectLst/>
          </p:spPr>
          <p:txBody>
            <a:bodyPr>
              <a:spAutoFit/>
            </a:bodyPr>
            <a:lstStyle/>
            <a:p>
              <a:pPr>
                <a:spcBef>
                  <a:spcPct val="50000"/>
                </a:spcBef>
              </a:pPr>
              <a:r>
                <a:rPr lang="en-US" sz="1200"/>
                <a:t>World Space</a:t>
              </a:r>
            </a:p>
          </p:txBody>
        </p:sp>
      </p:grpSp>
      <p:pic>
        <p:nvPicPr>
          <p:cNvPr id="24" name="Picture 4" descr="bottom copy"/>
          <p:cNvPicPr>
            <a:picLocks noChangeAspect="1" noChangeArrowheads="1"/>
          </p:cNvPicPr>
          <p:nvPr/>
        </p:nvPicPr>
        <p:blipFill>
          <a:blip r:embed="rId5"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a:xfrm>
            <a:off x="457200" y="2286000"/>
            <a:ext cx="8229600" cy="1143000"/>
          </a:xfrm>
        </p:spPr>
        <p:txBody>
          <a:bodyPr/>
          <a:lstStyle/>
          <a:p>
            <a:r>
              <a:rPr lang="en-US" b="1" dirty="0" smtClean="0">
                <a:solidFill>
                  <a:schemeClr val="tx1">
                    <a:lumMod val="65000"/>
                    <a:lumOff val="35000"/>
                  </a:schemeClr>
                </a:solidFill>
              </a:rPr>
              <a:t>What is terrain rendering?</a:t>
            </a:r>
            <a:endParaRPr lang="en-US" b="1"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Hexagonal Geometry </a:t>
            </a:r>
            <a:r>
              <a:rPr lang="en-US" sz="3600" dirty="0" err="1">
                <a:cs typeface="Arial" pitchFamily="34" charset="0"/>
              </a:rPr>
              <a:t>Clipmaps</a:t>
            </a:r>
            <a:endParaRPr lang="en-US" sz="3600" dirty="0">
              <a:cs typeface="Arial" pitchFamily="34" charset="0"/>
            </a:endParaRPr>
          </a:p>
        </p:txBody>
      </p:sp>
      <p:sp>
        <p:nvSpPr>
          <p:cNvPr id="36868"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Clip two opposite corners of a square region at ½ distance</a:t>
            </a:r>
          </a:p>
          <a:p>
            <a:pPr>
              <a:spcBef>
                <a:spcPct val="20000"/>
              </a:spcBef>
              <a:buClr>
                <a:srgbClr val="FF0000"/>
              </a:buClr>
              <a:buFontTx/>
              <a:buChar char="•"/>
            </a:pPr>
            <a:r>
              <a:rPr lang="en-US" sz="2400">
                <a:cs typeface="Arial" pitchFamily="34" charset="0"/>
              </a:rPr>
              <a:t> Form a six sided polygon</a:t>
            </a:r>
          </a:p>
          <a:p>
            <a:pPr>
              <a:spcBef>
                <a:spcPct val="20000"/>
              </a:spcBef>
              <a:buClr>
                <a:srgbClr val="FF0000"/>
              </a:buClr>
              <a:buFontTx/>
              <a:buChar char="•"/>
            </a:pPr>
            <a:r>
              <a:rPr lang="en-US" sz="2400">
                <a:cs typeface="Arial" pitchFamily="34" charset="0"/>
              </a:rPr>
              <a:t> This polygon takes shape of a hexagon in world space</a:t>
            </a:r>
          </a:p>
        </p:txBody>
      </p:sp>
      <p:pic>
        <p:nvPicPr>
          <p:cNvPr id="36869" name="Picture 5"/>
          <p:cNvPicPr>
            <a:picLocks noChangeAspect="1" noChangeArrowheads="1"/>
          </p:cNvPicPr>
          <p:nvPr/>
        </p:nvPicPr>
        <p:blipFill>
          <a:blip r:embed="rId3" cstate="print"/>
          <a:srcRect/>
          <a:stretch>
            <a:fillRect/>
          </a:stretch>
        </p:blipFill>
        <p:spPr bwMode="auto">
          <a:xfrm>
            <a:off x="1524000" y="3581400"/>
            <a:ext cx="2143125" cy="2028825"/>
          </a:xfrm>
          <a:prstGeom prst="rect">
            <a:avLst/>
          </a:prstGeom>
          <a:noFill/>
        </p:spPr>
      </p:pic>
      <p:pic>
        <p:nvPicPr>
          <p:cNvPr id="36870" name="Picture 6"/>
          <p:cNvPicPr>
            <a:picLocks noChangeAspect="1" noChangeArrowheads="1"/>
          </p:cNvPicPr>
          <p:nvPr/>
        </p:nvPicPr>
        <p:blipFill>
          <a:blip r:embed="rId4" cstate="print"/>
          <a:srcRect/>
          <a:stretch>
            <a:fillRect/>
          </a:stretch>
        </p:blipFill>
        <p:spPr bwMode="auto">
          <a:xfrm>
            <a:off x="5002213" y="3592513"/>
            <a:ext cx="2528887" cy="2046287"/>
          </a:xfrm>
          <a:prstGeom prst="rect">
            <a:avLst/>
          </a:prstGeom>
          <a:noFill/>
        </p:spPr>
      </p:pic>
      <p:sp>
        <p:nvSpPr>
          <p:cNvPr id="36871" name="Line 7"/>
          <p:cNvSpPr>
            <a:spLocks noChangeShapeType="1"/>
          </p:cNvSpPr>
          <p:nvPr/>
        </p:nvSpPr>
        <p:spPr bwMode="auto">
          <a:xfrm>
            <a:off x="3962400" y="4648200"/>
            <a:ext cx="838200" cy="0"/>
          </a:xfrm>
          <a:prstGeom prst="line">
            <a:avLst/>
          </a:prstGeom>
          <a:noFill/>
          <a:ln w="22225">
            <a:solidFill>
              <a:srgbClr val="FF0000"/>
            </a:solidFill>
            <a:round/>
            <a:headEnd/>
            <a:tailEnd type="triangle" w="med" len="med"/>
          </a:ln>
          <a:effectLst/>
        </p:spPr>
        <p:txBody>
          <a:bodyPr/>
          <a:lstStyle/>
          <a:p>
            <a:endParaRPr lang="en-US"/>
          </a:p>
        </p:txBody>
      </p:sp>
      <p:pic>
        <p:nvPicPr>
          <p:cNvPr id="8" name="Picture 4" descr="bottom copy"/>
          <p:cNvPicPr>
            <a:picLocks noChangeAspect="1" noChangeArrowheads="1"/>
          </p:cNvPicPr>
          <p:nvPr/>
        </p:nvPicPr>
        <p:blipFill>
          <a:blip r:embed="rId5"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Hexagonal Geometry </a:t>
            </a:r>
            <a:r>
              <a:rPr lang="en-US" sz="3600" dirty="0" err="1">
                <a:cs typeface="Arial" pitchFamily="34" charset="0"/>
              </a:rPr>
              <a:t>Clipmaps</a:t>
            </a:r>
            <a:endParaRPr lang="en-US" sz="3600" dirty="0">
              <a:cs typeface="Arial" pitchFamily="34" charset="0"/>
            </a:endParaRPr>
          </a:p>
        </p:txBody>
      </p:sp>
      <p:sp>
        <p:nvSpPr>
          <p:cNvPr id="56324"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Clip all clipmaps: we get a Hexagonal Clipmap Pyramid</a:t>
            </a: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r>
              <a:rPr lang="en-US" sz="2400">
                <a:cs typeface="Arial" pitchFamily="34" charset="0"/>
              </a:rPr>
              <a:t> Note: Clipmap data remains 2D with </a:t>
            </a:r>
            <a:r>
              <a:rPr lang="en-US" sz="2400" baseline="30000">
                <a:cs typeface="Arial" pitchFamily="34" charset="0"/>
              </a:rPr>
              <a:t>7</a:t>
            </a:r>
            <a:r>
              <a:rPr lang="en-US" sz="2400" i="1">
                <a:cs typeface="Arial" pitchFamily="34" charset="0"/>
              </a:rPr>
              <a:t>/</a:t>
            </a:r>
            <a:r>
              <a:rPr lang="en-US" sz="2400" baseline="-25000">
                <a:cs typeface="Arial" pitchFamily="34" charset="0"/>
              </a:rPr>
              <a:t>16</a:t>
            </a:r>
            <a:r>
              <a:rPr lang="en-US" sz="2400">
                <a:cs typeface="Arial" pitchFamily="34" charset="0"/>
              </a:rPr>
              <a:t> of it unusable</a:t>
            </a:r>
          </a:p>
        </p:txBody>
      </p:sp>
      <p:pic>
        <p:nvPicPr>
          <p:cNvPr id="56328" name="Picture 8" descr="clip3"/>
          <p:cNvPicPr>
            <a:picLocks noChangeAspect="1" noChangeArrowheads="1"/>
          </p:cNvPicPr>
          <p:nvPr/>
        </p:nvPicPr>
        <p:blipFill>
          <a:blip r:embed="rId3" cstate="print"/>
          <a:srcRect/>
          <a:stretch>
            <a:fillRect/>
          </a:stretch>
        </p:blipFill>
        <p:spPr bwMode="auto">
          <a:xfrm>
            <a:off x="3365500" y="2819400"/>
            <a:ext cx="1130300" cy="292100"/>
          </a:xfrm>
          <a:prstGeom prst="rect">
            <a:avLst/>
          </a:prstGeom>
          <a:noFill/>
        </p:spPr>
      </p:pic>
      <p:pic>
        <p:nvPicPr>
          <p:cNvPr id="56329" name="Picture 9" descr="clip1"/>
          <p:cNvPicPr>
            <a:picLocks noChangeAspect="1" noChangeArrowheads="1"/>
          </p:cNvPicPr>
          <p:nvPr/>
        </p:nvPicPr>
        <p:blipFill>
          <a:blip r:embed="rId4" cstate="print"/>
          <a:srcRect/>
          <a:stretch>
            <a:fillRect/>
          </a:stretch>
        </p:blipFill>
        <p:spPr bwMode="auto">
          <a:xfrm>
            <a:off x="1905000" y="3827463"/>
            <a:ext cx="3925888" cy="1054100"/>
          </a:xfrm>
          <a:prstGeom prst="rect">
            <a:avLst/>
          </a:prstGeom>
          <a:noFill/>
        </p:spPr>
      </p:pic>
      <p:pic>
        <p:nvPicPr>
          <p:cNvPr id="56330" name="Picture 10" descr="clip2"/>
          <p:cNvPicPr>
            <a:picLocks noChangeAspect="1" noChangeArrowheads="1"/>
          </p:cNvPicPr>
          <p:nvPr/>
        </p:nvPicPr>
        <p:blipFill>
          <a:blip r:embed="rId5" cstate="print"/>
          <a:srcRect/>
          <a:stretch>
            <a:fillRect/>
          </a:stretch>
        </p:blipFill>
        <p:spPr bwMode="auto">
          <a:xfrm>
            <a:off x="2819400" y="3200400"/>
            <a:ext cx="2184400" cy="558800"/>
          </a:xfrm>
          <a:prstGeom prst="rect">
            <a:avLst/>
          </a:prstGeom>
          <a:noFill/>
        </p:spPr>
      </p:pic>
      <p:sp>
        <p:nvSpPr>
          <p:cNvPr id="56331" name="Line 11"/>
          <p:cNvSpPr>
            <a:spLocks noChangeShapeType="1"/>
          </p:cNvSpPr>
          <p:nvPr/>
        </p:nvSpPr>
        <p:spPr bwMode="auto">
          <a:xfrm flipV="1">
            <a:off x="1905000" y="2971800"/>
            <a:ext cx="1447800" cy="1371600"/>
          </a:xfrm>
          <a:prstGeom prst="line">
            <a:avLst/>
          </a:prstGeom>
          <a:noFill/>
          <a:ln w="19050">
            <a:solidFill>
              <a:schemeClr val="tx1"/>
            </a:solidFill>
            <a:round/>
            <a:headEnd/>
            <a:tailEnd/>
          </a:ln>
          <a:effectLst/>
        </p:spPr>
        <p:txBody>
          <a:bodyPr/>
          <a:lstStyle/>
          <a:p>
            <a:endParaRPr lang="en-US"/>
          </a:p>
        </p:txBody>
      </p:sp>
      <p:sp>
        <p:nvSpPr>
          <p:cNvPr id="56332" name="Line 12"/>
          <p:cNvSpPr>
            <a:spLocks noChangeShapeType="1"/>
          </p:cNvSpPr>
          <p:nvPr/>
        </p:nvSpPr>
        <p:spPr bwMode="auto">
          <a:xfrm flipH="1" flipV="1">
            <a:off x="4483100" y="2971800"/>
            <a:ext cx="1347788" cy="1371600"/>
          </a:xfrm>
          <a:prstGeom prst="line">
            <a:avLst/>
          </a:prstGeom>
          <a:noFill/>
          <a:ln w="19050">
            <a:solidFill>
              <a:schemeClr val="tx1"/>
            </a:solidFill>
            <a:round/>
            <a:headEnd/>
            <a:tailEnd/>
          </a:ln>
          <a:effectLst/>
        </p:spPr>
        <p:txBody>
          <a:bodyPr/>
          <a:lstStyle/>
          <a:p>
            <a:endParaRPr lang="en-US"/>
          </a:p>
        </p:txBody>
      </p:sp>
      <p:sp>
        <p:nvSpPr>
          <p:cNvPr id="56333" name="Line 13"/>
          <p:cNvSpPr>
            <a:spLocks noChangeShapeType="1"/>
          </p:cNvSpPr>
          <p:nvPr/>
        </p:nvSpPr>
        <p:spPr bwMode="auto">
          <a:xfrm>
            <a:off x="3657600" y="3111500"/>
            <a:ext cx="0" cy="393700"/>
          </a:xfrm>
          <a:prstGeom prst="line">
            <a:avLst/>
          </a:prstGeom>
          <a:noFill/>
          <a:ln w="9525">
            <a:solidFill>
              <a:schemeClr val="tx1"/>
            </a:solidFill>
            <a:round/>
            <a:headEnd/>
            <a:tailEnd/>
          </a:ln>
          <a:effectLst/>
        </p:spPr>
        <p:txBody>
          <a:bodyPr/>
          <a:lstStyle/>
          <a:p>
            <a:endParaRPr lang="en-US"/>
          </a:p>
        </p:txBody>
      </p:sp>
      <p:sp>
        <p:nvSpPr>
          <p:cNvPr id="56334" name="Line 14"/>
          <p:cNvSpPr>
            <a:spLocks noChangeShapeType="1"/>
          </p:cNvSpPr>
          <p:nvPr/>
        </p:nvSpPr>
        <p:spPr bwMode="auto">
          <a:xfrm>
            <a:off x="3657600" y="3759200"/>
            <a:ext cx="0" cy="584200"/>
          </a:xfrm>
          <a:prstGeom prst="line">
            <a:avLst/>
          </a:prstGeom>
          <a:noFill/>
          <a:ln w="9525">
            <a:solidFill>
              <a:schemeClr val="tx1"/>
            </a:solidFill>
            <a:round/>
            <a:headEnd/>
            <a:tailEnd/>
          </a:ln>
          <a:effectLst/>
        </p:spPr>
        <p:txBody>
          <a:bodyPr/>
          <a:lstStyle/>
          <a:p>
            <a:endParaRPr lang="en-US"/>
          </a:p>
        </p:txBody>
      </p:sp>
      <p:sp>
        <p:nvSpPr>
          <p:cNvPr id="56335" name="Line 15"/>
          <p:cNvSpPr>
            <a:spLocks noChangeShapeType="1"/>
          </p:cNvSpPr>
          <p:nvPr/>
        </p:nvSpPr>
        <p:spPr bwMode="auto">
          <a:xfrm>
            <a:off x="4191000" y="3111500"/>
            <a:ext cx="0" cy="393700"/>
          </a:xfrm>
          <a:prstGeom prst="line">
            <a:avLst/>
          </a:prstGeom>
          <a:noFill/>
          <a:ln w="9525">
            <a:solidFill>
              <a:schemeClr val="tx1"/>
            </a:solidFill>
            <a:round/>
            <a:headEnd/>
            <a:tailEnd/>
          </a:ln>
          <a:effectLst/>
        </p:spPr>
        <p:txBody>
          <a:bodyPr/>
          <a:lstStyle/>
          <a:p>
            <a:endParaRPr lang="en-US"/>
          </a:p>
        </p:txBody>
      </p:sp>
      <p:sp>
        <p:nvSpPr>
          <p:cNvPr id="56336" name="Line 16"/>
          <p:cNvSpPr>
            <a:spLocks noChangeShapeType="1"/>
          </p:cNvSpPr>
          <p:nvPr/>
        </p:nvSpPr>
        <p:spPr bwMode="auto">
          <a:xfrm>
            <a:off x="4191000" y="3759200"/>
            <a:ext cx="0" cy="584200"/>
          </a:xfrm>
          <a:prstGeom prst="line">
            <a:avLst/>
          </a:prstGeom>
          <a:noFill/>
          <a:ln w="9525">
            <a:solidFill>
              <a:schemeClr val="tx1"/>
            </a:solidFill>
            <a:round/>
            <a:headEnd/>
            <a:tailEnd/>
          </a:ln>
          <a:effectLst/>
        </p:spPr>
        <p:txBody>
          <a:bodyPr/>
          <a:lstStyle/>
          <a:p>
            <a:endParaRPr lang="en-US"/>
          </a:p>
        </p:txBody>
      </p:sp>
      <p:sp>
        <p:nvSpPr>
          <p:cNvPr id="56337" name="Line 17"/>
          <p:cNvSpPr>
            <a:spLocks noChangeShapeType="1"/>
          </p:cNvSpPr>
          <p:nvPr/>
        </p:nvSpPr>
        <p:spPr bwMode="auto">
          <a:xfrm>
            <a:off x="3365500" y="2971800"/>
            <a:ext cx="0" cy="393700"/>
          </a:xfrm>
          <a:prstGeom prst="line">
            <a:avLst/>
          </a:prstGeom>
          <a:noFill/>
          <a:ln w="9525">
            <a:solidFill>
              <a:schemeClr val="tx1"/>
            </a:solidFill>
            <a:round/>
            <a:headEnd/>
            <a:tailEnd/>
          </a:ln>
          <a:effectLst/>
        </p:spPr>
        <p:txBody>
          <a:bodyPr/>
          <a:lstStyle/>
          <a:p>
            <a:endParaRPr lang="en-US"/>
          </a:p>
        </p:txBody>
      </p:sp>
      <p:sp>
        <p:nvSpPr>
          <p:cNvPr id="56338" name="Line 18"/>
          <p:cNvSpPr>
            <a:spLocks noChangeShapeType="1"/>
          </p:cNvSpPr>
          <p:nvPr/>
        </p:nvSpPr>
        <p:spPr bwMode="auto">
          <a:xfrm>
            <a:off x="3365500" y="3759200"/>
            <a:ext cx="0" cy="444500"/>
          </a:xfrm>
          <a:prstGeom prst="line">
            <a:avLst/>
          </a:prstGeom>
          <a:noFill/>
          <a:ln w="9525">
            <a:solidFill>
              <a:schemeClr val="tx1"/>
            </a:solidFill>
            <a:round/>
            <a:headEnd/>
            <a:tailEnd/>
          </a:ln>
          <a:effectLst/>
        </p:spPr>
        <p:txBody>
          <a:bodyPr/>
          <a:lstStyle/>
          <a:p>
            <a:endParaRPr lang="en-US"/>
          </a:p>
        </p:txBody>
      </p:sp>
      <p:sp>
        <p:nvSpPr>
          <p:cNvPr id="56339" name="Line 19"/>
          <p:cNvSpPr>
            <a:spLocks noChangeShapeType="1"/>
          </p:cNvSpPr>
          <p:nvPr/>
        </p:nvSpPr>
        <p:spPr bwMode="auto">
          <a:xfrm>
            <a:off x="4483100" y="2971800"/>
            <a:ext cx="0" cy="393700"/>
          </a:xfrm>
          <a:prstGeom prst="line">
            <a:avLst/>
          </a:prstGeom>
          <a:noFill/>
          <a:ln w="9525">
            <a:solidFill>
              <a:schemeClr val="tx1"/>
            </a:solidFill>
            <a:round/>
            <a:headEnd/>
            <a:tailEnd/>
          </a:ln>
          <a:effectLst/>
        </p:spPr>
        <p:txBody>
          <a:bodyPr/>
          <a:lstStyle/>
          <a:p>
            <a:endParaRPr lang="en-US"/>
          </a:p>
        </p:txBody>
      </p:sp>
      <p:sp>
        <p:nvSpPr>
          <p:cNvPr id="56340" name="Line 20"/>
          <p:cNvSpPr>
            <a:spLocks noChangeShapeType="1"/>
          </p:cNvSpPr>
          <p:nvPr/>
        </p:nvSpPr>
        <p:spPr bwMode="auto">
          <a:xfrm>
            <a:off x="4483100" y="3759200"/>
            <a:ext cx="0" cy="444500"/>
          </a:xfrm>
          <a:prstGeom prst="line">
            <a:avLst/>
          </a:prstGeom>
          <a:noFill/>
          <a:ln w="9525">
            <a:solidFill>
              <a:schemeClr val="tx1"/>
            </a:solidFill>
            <a:round/>
            <a:headEnd/>
            <a:tailEnd/>
          </a:ln>
          <a:effectLst/>
        </p:spPr>
        <p:txBody>
          <a:bodyPr/>
          <a:lstStyle/>
          <a:p>
            <a:endParaRPr lang="en-US"/>
          </a:p>
        </p:txBody>
      </p:sp>
      <p:sp>
        <p:nvSpPr>
          <p:cNvPr id="56342" name="Text Box 22"/>
          <p:cNvSpPr txBox="1">
            <a:spLocks noChangeArrowheads="1"/>
          </p:cNvSpPr>
          <p:nvPr/>
        </p:nvSpPr>
        <p:spPr bwMode="auto">
          <a:xfrm>
            <a:off x="5867400" y="2801938"/>
            <a:ext cx="1600200" cy="1922462"/>
          </a:xfrm>
          <a:prstGeom prst="rect">
            <a:avLst/>
          </a:prstGeom>
          <a:noFill/>
          <a:ln w="9525">
            <a:noFill/>
            <a:miter lim="800000"/>
            <a:headEnd/>
            <a:tailEnd/>
          </a:ln>
          <a:effectLst/>
        </p:spPr>
        <p:txBody>
          <a:bodyPr>
            <a:spAutoFit/>
          </a:bodyPr>
          <a:lstStyle/>
          <a:p>
            <a:pPr defTabSz="914400">
              <a:spcBef>
                <a:spcPct val="50000"/>
              </a:spcBef>
            </a:pPr>
            <a:r>
              <a:rPr lang="en-US" sz="1200"/>
              <a:t>High level</a:t>
            </a:r>
          </a:p>
          <a:p>
            <a:pPr defTabSz="914400">
              <a:spcBef>
                <a:spcPct val="50000"/>
              </a:spcBef>
            </a:pPr>
            <a:endParaRPr lang="en-US" sz="1200"/>
          </a:p>
          <a:p>
            <a:pPr defTabSz="914400">
              <a:spcBef>
                <a:spcPct val="50000"/>
              </a:spcBef>
            </a:pPr>
            <a:r>
              <a:rPr lang="en-US" sz="1200"/>
              <a:t>Intermediate level</a:t>
            </a:r>
          </a:p>
          <a:p>
            <a:pPr defTabSz="914400">
              <a:spcBef>
                <a:spcPct val="50000"/>
              </a:spcBef>
            </a:pPr>
            <a:endParaRPr lang="en-US" sz="1200"/>
          </a:p>
          <a:p>
            <a:pPr defTabSz="914400">
              <a:spcBef>
                <a:spcPct val="50000"/>
              </a:spcBef>
            </a:pPr>
            <a:endParaRPr lang="en-US" sz="1200"/>
          </a:p>
          <a:p>
            <a:pPr defTabSz="914400">
              <a:spcBef>
                <a:spcPct val="50000"/>
              </a:spcBef>
            </a:pPr>
            <a:r>
              <a:rPr lang="en-US" sz="1200"/>
              <a:t>Low level</a:t>
            </a:r>
          </a:p>
          <a:p>
            <a:pPr defTabSz="914400">
              <a:spcBef>
                <a:spcPct val="50000"/>
              </a:spcBef>
            </a:pPr>
            <a:r>
              <a:rPr lang="en-US" sz="1200"/>
              <a:t>Etc.</a:t>
            </a:r>
          </a:p>
        </p:txBody>
      </p:sp>
      <p:pic>
        <p:nvPicPr>
          <p:cNvPr id="19" name="Picture 4" descr="bottom copy"/>
          <p:cNvPicPr>
            <a:picLocks noChangeAspect="1" noChangeArrowheads="1"/>
          </p:cNvPicPr>
          <p:nvPr/>
        </p:nvPicPr>
        <p:blipFill>
          <a:blip r:embed="rId6"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Hexagonal Geometry </a:t>
            </a:r>
            <a:r>
              <a:rPr lang="en-US" sz="3600" dirty="0" err="1">
                <a:cs typeface="Arial" pitchFamily="34" charset="0"/>
              </a:rPr>
              <a:t>Clipmaps</a:t>
            </a:r>
            <a:endParaRPr lang="en-US" sz="3600" dirty="0">
              <a:cs typeface="Arial" pitchFamily="34" charset="0"/>
            </a:endParaRPr>
          </a:p>
        </p:txBody>
      </p:sp>
      <p:sp>
        <p:nvSpPr>
          <p:cNvPr id="38916"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dirty="0">
                <a:cs typeface="Arial" pitchFamily="34" charset="0"/>
              </a:rPr>
              <a:t> 2D data loaded as textures on GPU</a:t>
            </a:r>
          </a:p>
          <a:p>
            <a:pPr>
              <a:spcBef>
                <a:spcPct val="20000"/>
              </a:spcBef>
              <a:buClr>
                <a:srgbClr val="FF0000"/>
              </a:buClr>
              <a:buFontTx/>
              <a:buChar char="•"/>
            </a:pPr>
            <a:r>
              <a:rPr lang="en-US" sz="2400" dirty="0">
                <a:cs typeface="Arial" pitchFamily="34" charset="0"/>
              </a:rPr>
              <a:t> Each edge of hexagon is </a:t>
            </a:r>
            <a:r>
              <a:rPr lang="en-US" sz="2400" dirty="0">
                <a:latin typeface="Arial Narrow" pitchFamily="34" charset="0"/>
                <a:cs typeface="Arial" pitchFamily="34" charset="0"/>
              </a:rPr>
              <a:t>2</a:t>
            </a:r>
            <a:r>
              <a:rPr lang="en-US" sz="2400" baseline="30000" dirty="0">
                <a:latin typeface="Arial Narrow" pitchFamily="34" charset="0"/>
                <a:cs typeface="Arial" pitchFamily="34" charset="0"/>
              </a:rPr>
              <a:t>n</a:t>
            </a:r>
            <a:r>
              <a:rPr lang="en-US" sz="2400" dirty="0">
                <a:latin typeface="Arial Narrow" pitchFamily="34" charset="0"/>
                <a:cs typeface="Arial" pitchFamily="34" charset="0"/>
              </a:rPr>
              <a:t>+1</a:t>
            </a:r>
            <a:r>
              <a:rPr lang="en-US" sz="2400" dirty="0">
                <a:cs typeface="Arial" pitchFamily="34" charset="0"/>
              </a:rPr>
              <a:t> samples</a:t>
            </a:r>
          </a:p>
          <a:p>
            <a:pPr lvl="1">
              <a:spcBef>
                <a:spcPct val="20000"/>
              </a:spcBef>
              <a:buClr>
                <a:srgbClr val="FF0000"/>
              </a:buClr>
              <a:buFontTx/>
              <a:buChar char="•"/>
            </a:pPr>
            <a:r>
              <a:rPr lang="en-US" sz="2400" dirty="0">
                <a:cs typeface="Arial" pitchFamily="34" charset="0"/>
              </a:rPr>
              <a:t> </a:t>
            </a:r>
            <a:r>
              <a:rPr lang="en-US" sz="2400" dirty="0" err="1">
                <a:cs typeface="Arial" pitchFamily="34" charset="0"/>
              </a:rPr>
              <a:t>Clipmap</a:t>
            </a:r>
            <a:r>
              <a:rPr lang="en-US" sz="2400" dirty="0">
                <a:cs typeface="Arial" pitchFamily="34" charset="0"/>
              </a:rPr>
              <a:t> size: </a:t>
            </a:r>
            <a:r>
              <a:rPr lang="en-US" sz="2400" dirty="0">
                <a:latin typeface="Arial Narrow" pitchFamily="34" charset="0"/>
                <a:cs typeface="Arial" pitchFamily="34" charset="0"/>
              </a:rPr>
              <a:t>2</a:t>
            </a:r>
            <a:r>
              <a:rPr lang="en-US" sz="2400" baseline="30000" dirty="0">
                <a:latin typeface="Arial Narrow" pitchFamily="34" charset="0"/>
                <a:cs typeface="Arial" pitchFamily="34" charset="0"/>
              </a:rPr>
              <a:t>n+1</a:t>
            </a:r>
            <a:r>
              <a:rPr lang="en-US" sz="2400" dirty="0">
                <a:latin typeface="Arial Narrow" pitchFamily="34" charset="0"/>
                <a:cs typeface="Arial" pitchFamily="34" charset="0"/>
              </a:rPr>
              <a:t>+1 x 2</a:t>
            </a:r>
            <a:r>
              <a:rPr lang="en-US" sz="2400" baseline="30000" dirty="0">
                <a:latin typeface="Arial Narrow" pitchFamily="34" charset="0"/>
                <a:cs typeface="Arial" pitchFamily="34" charset="0"/>
              </a:rPr>
              <a:t>n+1</a:t>
            </a:r>
            <a:r>
              <a:rPr lang="en-US" sz="2400" dirty="0">
                <a:latin typeface="Arial Narrow" pitchFamily="34" charset="0"/>
                <a:cs typeface="Arial" pitchFamily="34" charset="0"/>
              </a:rPr>
              <a:t>+1, n&gt;0</a:t>
            </a:r>
            <a:endParaRPr lang="en-US" sz="2400" dirty="0">
              <a:cs typeface="Arial" pitchFamily="34" charset="0"/>
            </a:endParaRPr>
          </a:p>
          <a:p>
            <a:pPr lvl="1">
              <a:spcBef>
                <a:spcPct val="20000"/>
              </a:spcBef>
              <a:buClr>
                <a:srgbClr val="FF0000"/>
              </a:buClr>
              <a:buFontTx/>
              <a:buChar char="•"/>
            </a:pPr>
            <a:endParaRPr lang="en-US" sz="2400" dirty="0">
              <a:cs typeface="Arial" pitchFamily="34" charset="0"/>
            </a:endParaRPr>
          </a:p>
          <a:p>
            <a:pPr>
              <a:spcBef>
                <a:spcPct val="20000"/>
              </a:spcBef>
              <a:buClr>
                <a:srgbClr val="FF0000"/>
              </a:buClr>
              <a:buFontTx/>
              <a:buChar char="•"/>
            </a:pPr>
            <a:r>
              <a:rPr lang="en-US" sz="2400" dirty="0">
                <a:cs typeface="Arial" pitchFamily="34" charset="0"/>
              </a:rPr>
              <a:t> Advantages: Inherits properties of Geometry </a:t>
            </a:r>
            <a:r>
              <a:rPr lang="en-US" sz="2400" dirty="0" err="1">
                <a:cs typeface="Arial" pitchFamily="34" charset="0"/>
              </a:rPr>
              <a:t>Clipmaps</a:t>
            </a:r>
            <a:endParaRPr lang="en-US" sz="2400" dirty="0">
              <a:cs typeface="Arial" pitchFamily="34" charset="0"/>
            </a:endParaRPr>
          </a:p>
          <a:p>
            <a:pPr lvl="1">
              <a:spcBef>
                <a:spcPct val="20000"/>
              </a:spcBef>
              <a:buClr>
                <a:srgbClr val="FF0000"/>
              </a:buClr>
              <a:buFontTx/>
              <a:buChar char="•"/>
            </a:pPr>
            <a:r>
              <a:rPr lang="en-US" sz="2400" dirty="0">
                <a:cs typeface="Arial" pitchFamily="34" charset="0"/>
              </a:rPr>
              <a:t> Fast rendering &amp; Constant Memory usage</a:t>
            </a:r>
          </a:p>
          <a:p>
            <a:pPr lvl="1">
              <a:spcBef>
                <a:spcPct val="20000"/>
              </a:spcBef>
              <a:buClr>
                <a:srgbClr val="FF0000"/>
              </a:buClr>
              <a:buFontTx/>
              <a:buChar char="•"/>
            </a:pPr>
            <a:endParaRPr lang="en-US" sz="2400" dirty="0">
              <a:cs typeface="Arial" pitchFamily="34" charset="0"/>
            </a:endParaRPr>
          </a:p>
          <a:p>
            <a:pPr>
              <a:spcBef>
                <a:spcPct val="20000"/>
              </a:spcBef>
              <a:buClr>
                <a:srgbClr val="FF0000"/>
              </a:buClr>
              <a:buFontTx/>
              <a:buChar char="•"/>
            </a:pPr>
            <a:r>
              <a:rPr lang="en-US" sz="2400" dirty="0">
                <a:cs typeface="Arial" pitchFamily="34" charset="0"/>
              </a:rPr>
              <a:t> Additional Advantage: More uniform triangle count on the 	screen at </a:t>
            </a:r>
            <a:r>
              <a:rPr lang="en-US" sz="2400" dirty="0" smtClean="0">
                <a:cs typeface="Arial" pitchFamily="34" charset="0"/>
              </a:rPr>
              <a:t>any </a:t>
            </a:r>
            <a:r>
              <a:rPr lang="en-US" sz="2400" dirty="0">
                <a:cs typeface="Arial" pitchFamily="34" charset="0"/>
              </a:rPr>
              <a:t>view angle</a:t>
            </a:r>
          </a:p>
        </p:txBody>
      </p:sp>
      <p:pic>
        <p:nvPicPr>
          <p:cNvPr id="38917" name="Picture 5"/>
          <p:cNvPicPr>
            <a:picLocks noChangeAspect="1" noChangeArrowheads="1"/>
          </p:cNvPicPr>
          <p:nvPr/>
        </p:nvPicPr>
        <p:blipFill>
          <a:blip r:embed="rId3" cstate="print"/>
          <a:srcRect/>
          <a:stretch>
            <a:fillRect/>
          </a:stretch>
        </p:blipFill>
        <p:spPr bwMode="auto">
          <a:xfrm>
            <a:off x="6629400" y="1752600"/>
            <a:ext cx="1770063" cy="1676400"/>
          </a:xfrm>
          <a:prstGeom prst="rect">
            <a:avLst/>
          </a:prstGeom>
          <a:noFill/>
        </p:spPr>
      </p:pic>
      <p:pic>
        <p:nvPicPr>
          <p:cNvPr id="6"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Rendering</a:t>
            </a:r>
          </a:p>
        </p:txBody>
      </p:sp>
      <p:sp>
        <p:nvSpPr>
          <p:cNvPr id="40964"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Clipmaps of different resolution update with different rate</a:t>
            </a:r>
          </a:p>
          <a:p>
            <a:pPr>
              <a:spcBef>
                <a:spcPct val="20000"/>
              </a:spcBef>
              <a:buClr>
                <a:srgbClr val="FF0000"/>
              </a:buClr>
              <a:buFontTx/>
              <a:buChar char="•"/>
            </a:pPr>
            <a:r>
              <a:rPr lang="en-US" sz="2400">
                <a:cs typeface="Arial" pitchFamily="34" charset="0"/>
              </a:rPr>
              <a:t> Hexagonal nest distorted periodically due to this </a:t>
            </a:r>
          </a:p>
          <a:p>
            <a:pPr>
              <a:spcBef>
                <a:spcPct val="20000"/>
              </a:spcBef>
              <a:buClr>
                <a:srgbClr val="FF0000"/>
              </a:buClr>
              <a:buFontTx/>
              <a:buChar char="•"/>
            </a:pPr>
            <a:r>
              <a:rPr lang="en-US" sz="2400">
                <a:cs typeface="Arial" pitchFamily="34" charset="0"/>
              </a:rPr>
              <a:t> Hexagonal clipmaps tessellated with </a:t>
            </a:r>
            <a:r>
              <a:rPr lang="en-US" sz="2400" i="1">
                <a:cs typeface="Arial" pitchFamily="34" charset="0"/>
              </a:rPr>
              <a:t>Rendering Blocks</a:t>
            </a:r>
            <a:endParaRPr lang="en-US" sz="2400">
              <a:cs typeface="Arial" pitchFamily="34" charset="0"/>
            </a:endParaRPr>
          </a:p>
        </p:txBody>
      </p:sp>
      <p:pic>
        <p:nvPicPr>
          <p:cNvPr id="40965" name="Picture 5" descr="4"/>
          <p:cNvPicPr>
            <a:picLocks noChangeAspect="1" noChangeArrowheads="1"/>
          </p:cNvPicPr>
          <p:nvPr/>
        </p:nvPicPr>
        <p:blipFill>
          <a:blip r:embed="rId3" cstate="print"/>
          <a:srcRect/>
          <a:stretch>
            <a:fillRect/>
          </a:stretch>
        </p:blipFill>
        <p:spPr bwMode="auto">
          <a:xfrm>
            <a:off x="3502025" y="3505200"/>
            <a:ext cx="1974850" cy="1884363"/>
          </a:xfrm>
          <a:prstGeom prst="rect">
            <a:avLst/>
          </a:prstGeom>
          <a:noFill/>
        </p:spPr>
      </p:pic>
      <p:pic>
        <p:nvPicPr>
          <p:cNvPr id="40966" name="Picture 6" descr="5"/>
          <p:cNvPicPr>
            <a:picLocks noChangeAspect="1" noChangeArrowheads="1"/>
          </p:cNvPicPr>
          <p:nvPr/>
        </p:nvPicPr>
        <p:blipFill>
          <a:blip r:embed="rId4" cstate="print"/>
          <a:srcRect/>
          <a:stretch>
            <a:fillRect/>
          </a:stretch>
        </p:blipFill>
        <p:spPr bwMode="auto">
          <a:xfrm>
            <a:off x="1066800" y="3505200"/>
            <a:ext cx="1979613" cy="1882775"/>
          </a:xfrm>
          <a:prstGeom prst="rect">
            <a:avLst/>
          </a:prstGeom>
          <a:noFill/>
        </p:spPr>
      </p:pic>
      <p:pic>
        <p:nvPicPr>
          <p:cNvPr id="40967" name="Picture 7" descr="6"/>
          <p:cNvPicPr>
            <a:picLocks noChangeAspect="1" noChangeArrowheads="1"/>
          </p:cNvPicPr>
          <p:nvPr/>
        </p:nvPicPr>
        <p:blipFill>
          <a:blip r:embed="rId5" cstate="print"/>
          <a:srcRect/>
          <a:stretch>
            <a:fillRect/>
          </a:stretch>
        </p:blipFill>
        <p:spPr bwMode="auto">
          <a:xfrm>
            <a:off x="5943600" y="3506788"/>
            <a:ext cx="1905000" cy="1847850"/>
          </a:xfrm>
          <a:prstGeom prst="rect">
            <a:avLst/>
          </a:prstGeom>
          <a:noFill/>
        </p:spPr>
      </p:pic>
      <p:sp>
        <p:nvSpPr>
          <p:cNvPr id="40968" name="Text Box 8"/>
          <p:cNvSpPr txBox="1">
            <a:spLocks noChangeArrowheads="1"/>
          </p:cNvSpPr>
          <p:nvPr/>
        </p:nvSpPr>
        <p:spPr bwMode="auto">
          <a:xfrm>
            <a:off x="2971800" y="5464175"/>
            <a:ext cx="3429000" cy="274638"/>
          </a:xfrm>
          <a:prstGeom prst="rect">
            <a:avLst/>
          </a:prstGeom>
          <a:noFill/>
          <a:ln w="9525">
            <a:noFill/>
            <a:miter lim="800000"/>
            <a:headEnd/>
            <a:tailEnd/>
          </a:ln>
          <a:effectLst/>
        </p:spPr>
        <p:txBody>
          <a:bodyPr>
            <a:spAutoFit/>
          </a:bodyPr>
          <a:lstStyle/>
          <a:p>
            <a:pPr defTabSz="914400">
              <a:spcBef>
                <a:spcPct val="50000"/>
              </a:spcBef>
            </a:pPr>
            <a:r>
              <a:rPr lang="en-US" sz="1200"/>
              <a:t>Each </a:t>
            </a:r>
            <a:r>
              <a:rPr lang="en-US" sz="1200">
                <a:solidFill>
                  <a:schemeClr val="accent2"/>
                </a:solidFill>
              </a:rPr>
              <a:t>red</a:t>
            </a:r>
            <a:r>
              <a:rPr lang="en-US" sz="1200"/>
              <a:t> quadrilateral uses a </a:t>
            </a:r>
            <a:r>
              <a:rPr lang="en-US" sz="1200" i="1"/>
              <a:t>rendering block</a:t>
            </a:r>
            <a:endParaRPr lang="en-US" sz="1200"/>
          </a:p>
        </p:txBody>
      </p:sp>
      <p:pic>
        <p:nvPicPr>
          <p:cNvPr id="9" name="Picture 4" descr="bottom copy"/>
          <p:cNvPicPr>
            <a:picLocks noChangeAspect="1" noChangeArrowheads="1"/>
          </p:cNvPicPr>
          <p:nvPr/>
        </p:nvPicPr>
        <p:blipFill>
          <a:blip r:embed="rId6"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View Frustum Culling</a:t>
            </a:r>
          </a:p>
        </p:txBody>
      </p:sp>
      <p:sp>
        <p:nvSpPr>
          <p:cNvPr id="43012"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Camera yaw required</a:t>
            </a:r>
          </a:p>
          <a:p>
            <a:pPr>
              <a:spcBef>
                <a:spcPct val="20000"/>
              </a:spcBef>
              <a:buClr>
                <a:srgbClr val="FF0000"/>
              </a:buClr>
              <a:buFontTx/>
              <a:buChar char="•"/>
            </a:pPr>
            <a:r>
              <a:rPr lang="en-US" sz="2400">
                <a:cs typeface="Arial" pitchFamily="34" charset="0"/>
              </a:rPr>
              <a:t> Determine which three sides to be shown</a:t>
            </a:r>
          </a:p>
          <a:p>
            <a:pPr lvl="1">
              <a:spcBef>
                <a:spcPct val="20000"/>
              </a:spcBef>
              <a:buClr>
                <a:srgbClr val="FF0000"/>
              </a:buClr>
              <a:buFontTx/>
              <a:buChar char="•"/>
            </a:pPr>
            <a:r>
              <a:rPr lang="en-US" sz="2400">
                <a:cs typeface="Arial" pitchFamily="34" charset="0"/>
              </a:rPr>
              <a:t> Max fov ~ 120</a:t>
            </a:r>
            <a:r>
              <a:rPr lang="en-US" sz="2400" baseline="30000">
                <a:cs typeface="Arial" pitchFamily="34" charset="0"/>
              </a:rPr>
              <a:t>o</a:t>
            </a:r>
            <a:r>
              <a:rPr lang="en-US" sz="2400">
                <a:cs typeface="Arial" pitchFamily="34" charset="0"/>
              </a:rPr>
              <a:t> (use more sides for greater fov)</a:t>
            </a:r>
          </a:p>
        </p:txBody>
      </p:sp>
      <p:pic>
        <p:nvPicPr>
          <p:cNvPr id="43013" name="Picture 5" descr="8"/>
          <p:cNvPicPr>
            <a:picLocks noChangeAspect="1" noChangeArrowheads="1"/>
          </p:cNvPicPr>
          <p:nvPr/>
        </p:nvPicPr>
        <p:blipFill>
          <a:blip r:embed="rId3" cstate="print"/>
          <a:srcRect/>
          <a:stretch>
            <a:fillRect/>
          </a:stretch>
        </p:blipFill>
        <p:spPr bwMode="auto">
          <a:xfrm>
            <a:off x="5221288" y="3505200"/>
            <a:ext cx="2551112" cy="2063750"/>
          </a:xfrm>
          <a:prstGeom prst="rect">
            <a:avLst/>
          </a:prstGeom>
          <a:noFill/>
        </p:spPr>
      </p:pic>
      <p:pic>
        <p:nvPicPr>
          <p:cNvPr id="43014" name="Picture 6" descr="7"/>
          <p:cNvPicPr>
            <a:picLocks noChangeAspect="1" noChangeArrowheads="1"/>
          </p:cNvPicPr>
          <p:nvPr/>
        </p:nvPicPr>
        <p:blipFill>
          <a:blip r:embed="rId4" cstate="print"/>
          <a:srcRect/>
          <a:stretch>
            <a:fillRect/>
          </a:stretch>
        </p:blipFill>
        <p:spPr bwMode="auto">
          <a:xfrm>
            <a:off x="1295400" y="3505200"/>
            <a:ext cx="2551113" cy="2063750"/>
          </a:xfrm>
          <a:prstGeom prst="rect">
            <a:avLst/>
          </a:prstGeom>
          <a:noFill/>
        </p:spPr>
      </p:pic>
      <p:sp>
        <p:nvSpPr>
          <p:cNvPr id="43016" name="AutoShape 8"/>
          <p:cNvSpPr>
            <a:spLocks noChangeArrowheads="1"/>
          </p:cNvSpPr>
          <p:nvPr/>
        </p:nvSpPr>
        <p:spPr bwMode="auto">
          <a:xfrm rot="1520323">
            <a:off x="2744788" y="3792538"/>
            <a:ext cx="993775" cy="990600"/>
          </a:xfrm>
          <a:prstGeom prst="rtTriangle">
            <a:avLst/>
          </a:prstGeom>
          <a:solidFill>
            <a:srgbClr val="FF0000">
              <a:alpha val="50000"/>
            </a:srgbClr>
          </a:solidFill>
          <a:ln w="9525">
            <a:noFill/>
            <a:miter lim="800000"/>
            <a:headEnd/>
            <a:tailEnd/>
          </a:ln>
          <a:effectLst/>
        </p:spPr>
        <p:txBody>
          <a:bodyPr wrap="none" anchor="ctr"/>
          <a:lstStyle/>
          <a:p>
            <a:endParaRPr lang="en-US"/>
          </a:p>
        </p:txBody>
      </p:sp>
      <p:sp>
        <p:nvSpPr>
          <p:cNvPr id="43017" name="Line 9"/>
          <p:cNvSpPr>
            <a:spLocks noChangeShapeType="1"/>
          </p:cNvSpPr>
          <p:nvPr/>
        </p:nvSpPr>
        <p:spPr bwMode="auto">
          <a:xfrm flipV="1">
            <a:off x="2590800" y="4267200"/>
            <a:ext cx="762000" cy="228600"/>
          </a:xfrm>
          <a:prstGeom prst="line">
            <a:avLst/>
          </a:prstGeom>
          <a:noFill/>
          <a:ln w="9525">
            <a:solidFill>
              <a:schemeClr val="tx1"/>
            </a:solidFill>
            <a:round/>
            <a:headEnd/>
            <a:tailEnd type="triangle" w="med" len="med"/>
          </a:ln>
          <a:effectLst/>
        </p:spPr>
        <p:txBody>
          <a:bodyPr/>
          <a:lstStyle/>
          <a:p>
            <a:endParaRPr lang="en-US"/>
          </a:p>
        </p:txBody>
      </p:sp>
      <p:sp>
        <p:nvSpPr>
          <p:cNvPr id="43018" name="AutoShape 10"/>
          <p:cNvSpPr>
            <a:spLocks noChangeArrowheads="1"/>
          </p:cNvSpPr>
          <p:nvPr/>
        </p:nvSpPr>
        <p:spPr bwMode="auto">
          <a:xfrm rot="3869160">
            <a:off x="6629400" y="4287838"/>
            <a:ext cx="993775" cy="990600"/>
          </a:xfrm>
          <a:prstGeom prst="rtTriangle">
            <a:avLst/>
          </a:prstGeom>
          <a:solidFill>
            <a:srgbClr val="FF0000">
              <a:alpha val="50000"/>
            </a:srgbClr>
          </a:solidFill>
          <a:ln w="9525">
            <a:noFill/>
            <a:miter lim="800000"/>
            <a:headEnd/>
            <a:tailEnd/>
          </a:ln>
          <a:effectLst/>
        </p:spPr>
        <p:txBody>
          <a:bodyPr wrap="none" anchor="ctr"/>
          <a:lstStyle/>
          <a:p>
            <a:endParaRPr lang="en-US"/>
          </a:p>
        </p:txBody>
      </p:sp>
      <p:sp>
        <p:nvSpPr>
          <p:cNvPr id="43019" name="Line 11"/>
          <p:cNvSpPr>
            <a:spLocks noChangeShapeType="1"/>
          </p:cNvSpPr>
          <p:nvPr/>
        </p:nvSpPr>
        <p:spPr bwMode="auto">
          <a:xfrm rot="2327062" flipV="1">
            <a:off x="6475413" y="4572000"/>
            <a:ext cx="762000" cy="228600"/>
          </a:xfrm>
          <a:prstGeom prst="line">
            <a:avLst/>
          </a:prstGeom>
          <a:noFill/>
          <a:ln w="9525">
            <a:solidFill>
              <a:schemeClr val="tx1"/>
            </a:solidFill>
            <a:round/>
            <a:headEnd/>
            <a:tailEnd type="triangle" w="med" len="med"/>
          </a:ln>
          <a:effectLst/>
        </p:spPr>
        <p:txBody>
          <a:bodyPr/>
          <a:lstStyle/>
          <a:p>
            <a:endParaRPr lang="en-US"/>
          </a:p>
        </p:txBody>
      </p:sp>
      <p:pic>
        <p:nvPicPr>
          <p:cNvPr id="11" name="Picture 4" descr="bottom copy"/>
          <p:cNvPicPr>
            <a:picLocks noChangeAspect="1" noChangeArrowheads="1"/>
          </p:cNvPicPr>
          <p:nvPr/>
        </p:nvPicPr>
        <p:blipFill>
          <a:blip r:embed="rId5"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err="1">
                <a:cs typeface="Arial" pitchFamily="34" charset="0"/>
              </a:rPr>
              <a:t>Clipmap</a:t>
            </a:r>
            <a:r>
              <a:rPr lang="en-US" sz="3600" dirty="0">
                <a:cs typeface="Arial" pitchFamily="34" charset="0"/>
              </a:rPr>
              <a:t> update</a:t>
            </a:r>
          </a:p>
        </p:txBody>
      </p:sp>
      <p:sp>
        <p:nvSpPr>
          <p:cNvPr id="45060"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Hexagonal clipmaps in memory are still 2D</a:t>
            </a:r>
          </a:p>
          <a:p>
            <a:pPr lvl="1">
              <a:spcBef>
                <a:spcPct val="20000"/>
              </a:spcBef>
              <a:buClr>
                <a:srgbClr val="FF0000"/>
              </a:buClr>
              <a:buFontTx/>
              <a:buChar char="•"/>
            </a:pPr>
            <a:r>
              <a:rPr lang="en-US" sz="2400">
                <a:cs typeface="Arial" pitchFamily="34" charset="0"/>
              </a:rPr>
              <a:t> Update similar to geometry clipmaps</a:t>
            </a:r>
          </a:p>
          <a:p>
            <a:pPr lvl="1">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r>
              <a:rPr lang="en-US" sz="2400">
                <a:cs typeface="Arial" pitchFamily="34" charset="0"/>
              </a:rPr>
              <a:t> Smooth transition</a:t>
            </a:r>
          </a:p>
          <a:p>
            <a:pPr lvl="1">
              <a:spcBef>
                <a:spcPct val="20000"/>
              </a:spcBef>
              <a:buClr>
                <a:srgbClr val="FF0000"/>
              </a:buClr>
              <a:buFontTx/>
              <a:buChar char="•"/>
            </a:pPr>
            <a:r>
              <a:rPr lang="en-US" sz="2400">
                <a:cs typeface="Arial" pitchFamily="34" charset="0"/>
              </a:rPr>
              <a:t> Vertices morphed from low detail to high detail (similar 	to geometry clipmaps)</a:t>
            </a:r>
            <a:endParaRPr lang="en-US" sz="1200">
              <a:latin typeface="MS Shell Dlg" charset="0"/>
              <a:cs typeface="Arial" pitchFamily="34" charset="0"/>
            </a:endParaRPr>
          </a:p>
          <a:p>
            <a:pPr>
              <a:spcBef>
                <a:spcPct val="20000"/>
              </a:spcBef>
              <a:buClr>
                <a:srgbClr val="FF0000"/>
              </a:buClr>
              <a:buFontTx/>
              <a:buChar char="•"/>
            </a:pPr>
            <a:endParaRPr lang="en-US" sz="1200">
              <a:cs typeface="Arial" pitchFamily="34" charset="0"/>
            </a:endParaRPr>
          </a:p>
        </p:txBody>
      </p:sp>
      <p:pic>
        <p:nvPicPr>
          <p:cNvPr id="45062" name="Picture 6"/>
          <p:cNvPicPr>
            <a:picLocks noChangeAspect="1" noChangeArrowheads="1"/>
          </p:cNvPicPr>
          <p:nvPr/>
        </p:nvPicPr>
        <p:blipFill>
          <a:blip r:embed="rId3" cstate="print"/>
          <a:srcRect/>
          <a:stretch>
            <a:fillRect/>
          </a:stretch>
        </p:blipFill>
        <p:spPr bwMode="auto">
          <a:xfrm>
            <a:off x="2362200" y="4859338"/>
            <a:ext cx="4232275" cy="703262"/>
          </a:xfrm>
          <a:prstGeom prst="rect">
            <a:avLst/>
          </a:prstGeom>
          <a:noFill/>
        </p:spPr>
      </p:pic>
      <p:pic>
        <p:nvPicPr>
          <p:cNvPr id="6"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Performance</a:t>
            </a:r>
          </a:p>
        </p:txBody>
      </p:sp>
      <p:sp>
        <p:nvSpPr>
          <p:cNvPr id="47108" name="Rectangle 5"/>
          <p:cNvSpPr>
            <a:spLocks noChangeArrowheads="1"/>
          </p:cNvSpPr>
          <p:nvPr/>
        </p:nvSpPr>
        <p:spPr bwMode="auto">
          <a:xfrm>
            <a:off x="381000" y="1668463"/>
            <a:ext cx="8415338" cy="4122737"/>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GPU: 8800 Ultra, Data: Puget Sound</a:t>
            </a:r>
          </a:p>
          <a:p>
            <a:pPr>
              <a:spcBef>
                <a:spcPct val="20000"/>
              </a:spcBef>
              <a:buClr>
                <a:srgbClr val="FF0000"/>
              </a:buClr>
              <a:buFontTx/>
              <a:buChar char="•"/>
            </a:pPr>
            <a:r>
              <a:rPr lang="en-US" sz="2400">
                <a:cs typeface="Arial" pitchFamily="34" charset="0"/>
              </a:rPr>
              <a:t> Geometry Clipmaps: Average 650 fps</a:t>
            </a:r>
          </a:p>
          <a:p>
            <a:pPr>
              <a:spcBef>
                <a:spcPct val="20000"/>
              </a:spcBef>
              <a:buClr>
                <a:srgbClr val="FF0000"/>
              </a:buClr>
              <a:buFontTx/>
              <a:buChar char="•"/>
            </a:pPr>
            <a:r>
              <a:rPr lang="en-US" sz="2400">
                <a:cs typeface="Arial" pitchFamily="34" charset="0"/>
              </a:rPr>
              <a:t> Our system: Average 2ms per frame (~500 fps)</a:t>
            </a:r>
          </a:p>
        </p:txBody>
      </p:sp>
      <p:pic>
        <p:nvPicPr>
          <p:cNvPr id="47119" name="Picture 15"/>
          <p:cNvPicPr>
            <a:picLocks noChangeAspect="1" noChangeArrowheads="1"/>
          </p:cNvPicPr>
          <p:nvPr/>
        </p:nvPicPr>
        <p:blipFill>
          <a:blip r:embed="rId4" cstate="print"/>
          <a:srcRect/>
          <a:stretch>
            <a:fillRect/>
          </a:stretch>
        </p:blipFill>
        <p:spPr bwMode="auto">
          <a:xfrm>
            <a:off x="609600" y="3048001"/>
            <a:ext cx="7162800" cy="289009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Handling whole planet</a:t>
            </a:r>
          </a:p>
        </p:txBody>
      </p:sp>
      <p:sp>
        <p:nvSpPr>
          <p:cNvPr id="49156"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Arrange four </a:t>
            </a:r>
            <a:r>
              <a:rPr lang="en-US" sz="2400" i="1">
                <a:cs typeface="Arial" pitchFamily="34" charset="0"/>
              </a:rPr>
              <a:t>diamonds </a:t>
            </a:r>
            <a:r>
              <a:rPr lang="en-US" sz="2400">
                <a:cs typeface="Arial" pitchFamily="34" charset="0"/>
              </a:rPr>
              <a:t>in a </a:t>
            </a:r>
            <a:r>
              <a:rPr lang="en-US" sz="2400" i="1">
                <a:cs typeface="Arial" pitchFamily="34" charset="0"/>
              </a:rPr>
              <a:t>big-texture</a:t>
            </a: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r>
              <a:rPr lang="en-US" sz="2400">
                <a:cs typeface="Arial" pitchFamily="34" charset="0"/>
              </a:rPr>
              <a:t> Clipmaps warp at bounds of the </a:t>
            </a:r>
            <a:r>
              <a:rPr lang="en-US" sz="2400" i="1">
                <a:cs typeface="Arial" pitchFamily="34" charset="0"/>
              </a:rPr>
              <a:t>big-texture</a:t>
            </a:r>
          </a:p>
          <a:p>
            <a:pPr>
              <a:spcBef>
                <a:spcPct val="20000"/>
              </a:spcBef>
              <a:buClr>
                <a:srgbClr val="FF0000"/>
              </a:buClr>
              <a:buFontTx/>
              <a:buChar char="•"/>
            </a:pPr>
            <a:r>
              <a:rPr lang="en-US" sz="2400">
                <a:cs typeface="Arial" pitchFamily="34" charset="0"/>
              </a:rPr>
              <a:t> Special case in rendering: Multiple diamonds in view</a:t>
            </a:r>
            <a:endParaRPr lang="en-US" sz="2400" i="1">
              <a:cs typeface="Arial" pitchFamily="34" charset="0"/>
            </a:endParaRPr>
          </a:p>
        </p:txBody>
      </p:sp>
      <p:pic>
        <p:nvPicPr>
          <p:cNvPr id="49158" name="Picture 6"/>
          <p:cNvPicPr>
            <a:picLocks noChangeAspect="1" noChangeArrowheads="1"/>
          </p:cNvPicPr>
          <p:nvPr/>
        </p:nvPicPr>
        <p:blipFill>
          <a:blip r:embed="rId3" cstate="print"/>
          <a:srcRect/>
          <a:stretch>
            <a:fillRect/>
          </a:stretch>
        </p:blipFill>
        <p:spPr bwMode="auto">
          <a:xfrm>
            <a:off x="304800" y="2743200"/>
            <a:ext cx="5553075" cy="1571625"/>
          </a:xfrm>
          <a:prstGeom prst="rect">
            <a:avLst/>
          </a:prstGeom>
          <a:noFill/>
        </p:spPr>
      </p:pic>
      <p:sp>
        <p:nvSpPr>
          <p:cNvPr id="49159" name="Line 7"/>
          <p:cNvSpPr>
            <a:spLocks noChangeShapeType="1"/>
          </p:cNvSpPr>
          <p:nvPr/>
        </p:nvSpPr>
        <p:spPr bwMode="auto">
          <a:xfrm>
            <a:off x="5791200" y="3505200"/>
            <a:ext cx="490538" cy="0"/>
          </a:xfrm>
          <a:prstGeom prst="line">
            <a:avLst/>
          </a:prstGeom>
          <a:noFill/>
          <a:ln w="25400">
            <a:solidFill>
              <a:srgbClr val="FF0000"/>
            </a:solidFill>
            <a:round/>
            <a:headEnd/>
            <a:tailEnd type="triangle" w="med" len="med"/>
          </a:ln>
          <a:effectLst/>
        </p:spPr>
        <p:txBody>
          <a:bodyPr/>
          <a:lstStyle/>
          <a:p>
            <a:endParaRPr lang="en-US"/>
          </a:p>
        </p:txBody>
      </p:sp>
      <p:pic>
        <p:nvPicPr>
          <p:cNvPr id="49160" name="Picture 8" descr="EARt"/>
          <p:cNvPicPr>
            <a:picLocks noChangeAspect="1" noChangeArrowheads="1"/>
          </p:cNvPicPr>
          <p:nvPr/>
        </p:nvPicPr>
        <p:blipFill>
          <a:blip r:embed="rId4" cstate="print"/>
          <a:srcRect/>
          <a:stretch>
            <a:fillRect/>
          </a:stretch>
        </p:blipFill>
        <p:spPr bwMode="auto">
          <a:xfrm>
            <a:off x="6400800" y="2286000"/>
            <a:ext cx="2438400" cy="2438400"/>
          </a:xfrm>
          <a:prstGeom prst="rect">
            <a:avLst/>
          </a:prstGeom>
          <a:noFill/>
        </p:spPr>
      </p:pic>
      <p:pic>
        <p:nvPicPr>
          <p:cNvPr id="8" name="Picture 4" descr="bottom copy"/>
          <p:cNvPicPr>
            <a:picLocks noChangeAspect="1" noChangeArrowheads="1"/>
          </p:cNvPicPr>
          <p:nvPr/>
        </p:nvPicPr>
        <p:blipFill>
          <a:blip r:embed="rId5"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Rendering at borders of diamonds</a:t>
            </a:r>
          </a:p>
        </p:txBody>
      </p:sp>
      <p:sp>
        <p:nvSpPr>
          <p:cNvPr id="51204"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a:cs typeface="Arial" pitchFamily="34" charset="0"/>
              </a:rPr>
              <a:t> Rendering is needed for each </a:t>
            </a:r>
            <a:r>
              <a:rPr lang="en-US" sz="2400" i="1">
                <a:cs typeface="Arial" pitchFamily="34" charset="0"/>
              </a:rPr>
              <a:t>diamond</a:t>
            </a:r>
            <a:r>
              <a:rPr lang="en-US" sz="2400">
                <a:cs typeface="Arial" pitchFamily="34" charset="0"/>
              </a:rPr>
              <a:t> in view</a:t>
            </a:r>
          </a:p>
          <a:p>
            <a:pPr>
              <a:spcBef>
                <a:spcPct val="20000"/>
              </a:spcBef>
              <a:buClr>
                <a:srgbClr val="FF0000"/>
              </a:buClr>
              <a:buFontTx/>
              <a:buChar cha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pPr>
            <a:endParaRPr lang="en-US" sz="2400">
              <a:cs typeface="Arial" pitchFamily="34" charset="0"/>
            </a:endParaRPr>
          </a:p>
          <a:p>
            <a:pPr>
              <a:spcBef>
                <a:spcPct val="20000"/>
              </a:spcBef>
              <a:buClr>
                <a:srgbClr val="FF0000"/>
              </a:buClr>
              <a:buFontTx/>
              <a:buChar char="•"/>
            </a:pPr>
            <a:endParaRPr lang="en-US" sz="2400">
              <a:cs typeface="Arial" pitchFamily="34" charset="0"/>
            </a:endParaRPr>
          </a:p>
          <a:p>
            <a:pPr>
              <a:spcBef>
                <a:spcPct val="20000"/>
              </a:spcBef>
              <a:buClr>
                <a:srgbClr val="FF0000"/>
              </a:buClr>
            </a:pPr>
            <a:endParaRPr lang="en-US" sz="2400">
              <a:cs typeface="Arial" pitchFamily="34" charset="0"/>
            </a:endParaRPr>
          </a:p>
          <a:p>
            <a:pPr>
              <a:spcBef>
                <a:spcPct val="20000"/>
              </a:spcBef>
              <a:buClr>
                <a:srgbClr val="FF0000"/>
              </a:buClr>
              <a:buFontTx/>
              <a:buChar char="•"/>
            </a:pPr>
            <a:r>
              <a:rPr lang="en-US" sz="2400">
                <a:cs typeface="Arial" pitchFamily="34" charset="0"/>
              </a:rPr>
              <a:t> </a:t>
            </a:r>
            <a:r>
              <a:rPr lang="en-US" sz="2400" i="1">
                <a:cs typeface="Arial" pitchFamily="34" charset="0"/>
              </a:rPr>
              <a:t>Rendering blocks </a:t>
            </a:r>
            <a:r>
              <a:rPr lang="en-US" sz="2400">
                <a:cs typeface="Arial" pitchFamily="34" charset="0"/>
              </a:rPr>
              <a:t>going out of bound of </a:t>
            </a:r>
            <a:r>
              <a:rPr lang="en-US" sz="2400" i="1">
                <a:cs typeface="Arial" pitchFamily="34" charset="0"/>
              </a:rPr>
              <a:t>diamond</a:t>
            </a:r>
            <a:r>
              <a:rPr lang="en-US" sz="2400">
                <a:cs typeface="Arial" pitchFamily="34" charset="0"/>
              </a:rPr>
              <a:t> culled</a:t>
            </a:r>
          </a:p>
          <a:p>
            <a:pPr>
              <a:spcBef>
                <a:spcPct val="20000"/>
              </a:spcBef>
              <a:buClr>
                <a:srgbClr val="FF0000"/>
              </a:buClr>
              <a:buFontTx/>
              <a:buChar char="•"/>
            </a:pPr>
            <a:r>
              <a:rPr lang="en-US" sz="2400">
                <a:cs typeface="Arial" pitchFamily="34" charset="0"/>
              </a:rPr>
              <a:t> Remaining out of bound triangles are buried</a:t>
            </a:r>
          </a:p>
          <a:p>
            <a:pPr>
              <a:spcBef>
                <a:spcPct val="20000"/>
              </a:spcBef>
              <a:buClr>
                <a:srgbClr val="FF0000"/>
              </a:buClr>
              <a:buFontTx/>
              <a:buChar char="•"/>
            </a:pPr>
            <a:r>
              <a:rPr lang="en-US" sz="2400">
                <a:cs typeface="Arial" pitchFamily="34" charset="0"/>
              </a:rPr>
              <a:t> Out of bound areas covered by other </a:t>
            </a:r>
            <a:r>
              <a:rPr lang="en-US" sz="2400" i="1">
                <a:cs typeface="Arial" pitchFamily="34" charset="0"/>
              </a:rPr>
              <a:t>diamond</a:t>
            </a:r>
            <a:r>
              <a:rPr lang="en-US" sz="2400">
                <a:cs typeface="Arial" pitchFamily="34" charset="0"/>
              </a:rPr>
              <a:t>’s rendering</a:t>
            </a:r>
            <a:endParaRPr lang="en-US" sz="2400" i="1">
              <a:cs typeface="Arial" pitchFamily="34" charset="0"/>
            </a:endParaRPr>
          </a:p>
        </p:txBody>
      </p:sp>
      <p:pic>
        <p:nvPicPr>
          <p:cNvPr id="51208" name="Picture 8" descr="EARt"/>
          <p:cNvPicPr>
            <a:picLocks noChangeAspect="1" noChangeArrowheads="1"/>
          </p:cNvPicPr>
          <p:nvPr/>
        </p:nvPicPr>
        <p:blipFill>
          <a:blip r:embed="rId3" cstate="print"/>
          <a:srcRect/>
          <a:stretch>
            <a:fillRect/>
          </a:stretch>
        </p:blipFill>
        <p:spPr bwMode="auto">
          <a:xfrm>
            <a:off x="4191000" y="2362200"/>
            <a:ext cx="1911350" cy="1911350"/>
          </a:xfrm>
          <a:prstGeom prst="rect">
            <a:avLst/>
          </a:prstGeom>
          <a:noFill/>
        </p:spPr>
      </p:pic>
      <p:sp>
        <p:nvSpPr>
          <p:cNvPr id="51214" name="AutoShape 14"/>
          <p:cNvSpPr>
            <a:spLocks noChangeArrowheads="1"/>
          </p:cNvSpPr>
          <p:nvPr/>
        </p:nvSpPr>
        <p:spPr bwMode="auto">
          <a:xfrm rot="11760671">
            <a:off x="4953000" y="3200400"/>
            <a:ext cx="333375" cy="322263"/>
          </a:xfrm>
          <a:prstGeom prst="triangle">
            <a:avLst>
              <a:gd name="adj" fmla="val 50000"/>
            </a:avLst>
          </a:prstGeom>
          <a:solidFill>
            <a:srgbClr val="FF0000">
              <a:alpha val="50000"/>
            </a:srgbClr>
          </a:solidFill>
          <a:ln w="9525">
            <a:noFill/>
            <a:miter lim="800000"/>
            <a:headEnd/>
            <a:tailEnd/>
          </a:ln>
          <a:effectLst/>
        </p:spPr>
        <p:txBody>
          <a:bodyPr wrap="none" anchor="ctr"/>
          <a:lstStyle/>
          <a:p>
            <a:endParaRPr lang="en-US"/>
          </a:p>
        </p:txBody>
      </p:sp>
      <p:sp>
        <p:nvSpPr>
          <p:cNvPr id="51215" name="AutoShape 15"/>
          <p:cNvSpPr>
            <a:spLocks noChangeArrowheads="1"/>
          </p:cNvSpPr>
          <p:nvPr/>
        </p:nvSpPr>
        <p:spPr bwMode="auto">
          <a:xfrm rot="11760671">
            <a:off x="5486400" y="3200400"/>
            <a:ext cx="333375" cy="322263"/>
          </a:xfrm>
          <a:prstGeom prst="triangle">
            <a:avLst>
              <a:gd name="adj" fmla="val 50000"/>
            </a:avLst>
          </a:prstGeom>
          <a:solidFill>
            <a:srgbClr val="FF0000">
              <a:alpha val="50000"/>
            </a:srgbClr>
          </a:solidFill>
          <a:ln w="9525">
            <a:noFill/>
            <a:miter lim="800000"/>
            <a:headEnd/>
            <a:tailEnd/>
          </a:ln>
          <a:effectLst/>
        </p:spPr>
        <p:txBody>
          <a:bodyPr wrap="none" anchor="ctr"/>
          <a:lstStyle/>
          <a:p>
            <a:endParaRPr lang="en-US"/>
          </a:p>
        </p:txBody>
      </p:sp>
      <p:sp>
        <p:nvSpPr>
          <p:cNvPr id="51216" name="AutoShape 16"/>
          <p:cNvSpPr>
            <a:spLocks noChangeArrowheads="1"/>
          </p:cNvSpPr>
          <p:nvPr/>
        </p:nvSpPr>
        <p:spPr bwMode="auto">
          <a:xfrm rot="11760671">
            <a:off x="4572000" y="3657600"/>
            <a:ext cx="333375" cy="322263"/>
          </a:xfrm>
          <a:prstGeom prst="triangle">
            <a:avLst>
              <a:gd name="adj" fmla="val 50000"/>
            </a:avLst>
          </a:prstGeom>
          <a:solidFill>
            <a:srgbClr val="FF0000">
              <a:alpha val="50000"/>
            </a:srgbClr>
          </a:solidFill>
          <a:ln w="9525">
            <a:noFill/>
            <a:miter lim="800000"/>
            <a:headEnd/>
            <a:tailEnd/>
          </a:ln>
          <a:effectLst/>
        </p:spPr>
        <p:txBody>
          <a:bodyPr wrap="none" anchor="ctr"/>
          <a:lstStyle/>
          <a:p>
            <a:endParaRPr lang="en-US"/>
          </a:p>
        </p:txBody>
      </p:sp>
      <p:sp>
        <p:nvSpPr>
          <p:cNvPr id="51217" name="Text Box 17"/>
          <p:cNvSpPr txBox="1">
            <a:spLocks noChangeArrowheads="1"/>
          </p:cNvSpPr>
          <p:nvPr/>
        </p:nvSpPr>
        <p:spPr bwMode="auto">
          <a:xfrm>
            <a:off x="2514600" y="2533650"/>
            <a:ext cx="1524000" cy="1581150"/>
          </a:xfrm>
          <a:prstGeom prst="rect">
            <a:avLst/>
          </a:prstGeom>
          <a:noFill/>
          <a:ln w="9525">
            <a:noFill/>
            <a:miter lim="800000"/>
            <a:headEnd/>
            <a:tailEnd/>
          </a:ln>
          <a:effectLst/>
        </p:spPr>
        <p:txBody>
          <a:bodyPr>
            <a:spAutoFit/>
          </a:bodyPr>
          <a:lstStyle/>
          <a:p>
            <a:pPr defTabSz="914400">
              <a:spcBef>
                <a:spcPct val="50000"/>
              </a:spcBef>
            </a:pPr>
            <a:r>
              <a:rPr lang="en-US" sz="1400"/>
              <a:t>4 in view</a:t>
            </a:r>
          </a:p>
          <a:p>
            <a:pPr defTabSz="914400">
              <a:spcBef>
                <a:spcPct val="50000"/>
              </a:spcBef>
            </a:pPr>
            <a:endParaRPr lang="en-US" sz="1400"/>
          </a:p>
          <a:p>
            <a:pPr defTabSz="914400">
              <a:spcBef>
                <a:spcPct val="50000"/>
              </a:spcBef>
            </a:pPr>
            <a:r>
              <a:rPr lang="en-US" sz="1400"/>
              <a:t>2 in view</a:t>
            </a:r>
          </a:p>
          <a:p>
            <a:pPr defTabSz="914400">
              <a:spcBef>
                <a:spcPct val="50000"/>
              </a:spcBef>
            </a:pPr>
            <a:endParaRPr lang="en-US" sz="1400"/>
          </a:p>
          <a:p>
            <a:pPr defTabSz="914400">
              <a:spcBef>
                <a:spcPct val="50000"/>
              </a:spcBef>
            </a:pPr>
            <a:r>
              <a:rPr lang="en-US" sz="1400"/>
              <a:t>1 in view</a:t>
            </a:r>
          </a:p>
        </p:txBody>
      </p:sp>
      <p:sp>
        <p:nvSpPr>
          <p:cNvPr id="51218" name="Line 18"/>
          <p:cNvSpPr>
            <a:spLocks noChangeShapeType="1"/>
          </p:cNvSpPr>
          <p:nvPr/>
        </p:nvSpPr>
        <p:spPr bwMode="auto">
          <a:xfrm>
            <a:off x="3429000" y="2743200"/>
            <a:ext cx="1704975" cy="533400"/>
          </a:xfrm>
          <a:prstGeom prst="line">
            <a:avLst/>
          </a:prstGeom>
          <a:noFill/>
          <a:ln w="9525">
            <a:solidFill>
              <a:schemeClr val="tx1"/>
            </a:solidFill>
            <a:round/>
            <a:headEnd/>
            <a:tailEnd type="triangle" w="med" len="med"/>
          </a:ln>
          <a:effectLst/>
        </p:spPr>
        <p:txBody>
          <a:bodyPr/>
          <a:lstStyle/>
          <a:p>
            <a:endParaRPr lang="en-US"/>
          </a:p>
        </p:txBody>
      </p:sp>
      <p:sp>
        <p:nvSpPr>
          <p:cNvPr id="51219" name="Line 19"/>
          <p:cNvSpPr>
            <a:spLocks noChangeShapeType="1"/>
          </p:cNvSpPr>
          <p:nvPr/>
        </p:nvSpPr>
        <p:spPr bwMode="auto">
          <a:xfrm>
            <a:off x="3429000" y="3352800"/>
            <a:ext cx="2232025" cy="60325"/>
          </a:xfrm>
          <a:prstGeom prst="line">
            <a:avLst/>
          </a:prstGeom>
          <a:noFill/>
          <a:ln w="9525">
            <a:solidFill>
              <a:schemeClr val="tx1"/>
            </a:solidFill>
            <a:round/>
            <a:headEnd/>
            <a:tailEnd type="triangle" w="med" len="med"/>
          </a:ln>
          <a:effectLst/>
        </p:spPr>
        <p:txBody>
          <a:bodyPr/>
          <a:lstStyle/>
          <a:p>
            <a:endParaRPr lang="en-US"/>
          </a:p>
        </p:txBody>
      </p:sp>
      <p:sp>
        <p:nvSpPr>
          <p:cNvPr id="51221" name="Line 21"/>
          <p:cNvSpPr>
            <a:spLocks noChangeShapeType="1"/>
          </p:cNvSpPr>
          <p:nvPr/>
        </p:nvSpPr>
        <p:spPr bwMode="auto">
          <a:xfrm flipV="1">
            <a:off x="3429000" y="3722688"/>
            <a:ext cx="1295400" cy="239712"/>
          </a:xfrm>
          <a:prstGeom prst="line">
            <a:avLst/>
          </a:prstGeom>
          <a:noFill/>
          <a:ln w="9525">
            <a:solidFill>
              <a:schemeClr val="tx1"/>
            </a:solidFill>
            <a:round/>
            <a:headEnd/>
            <a:tailEnd type="triangle" w="med" len="med"/>
          </a:ln>
          <a:effectLst/>
        </p:spPr>
        <p:txBody>
          <a:bodyPr/>
          <a:lstStyle/>
          <a:p>
            <a:endParaRPr lang="en-US"/>
          </a:p>
        </p:txBody>
      </p:sp>
      <p:pic>
        <p:nvPicPr>
          <p:cNvPr id="13" name="Picture 4" descr="bottom copy"/>
          <p:cNvPicPr>
            <a:picLocks noChangeAspect="1" noChangeArrowheads="1"/>
          </p:cNvPicPr>
          <p:nvPr/>
        </p:nvPicPr>
        <p:blipFill>
          <a:blip r:embed="rId4"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81000" y="219075"/>
            <a:ext cx="8763000" cy="1219200"/>
          </a:xfrm>
          <a:prstGeom prst="rect">
            <a:avLst/>
          </a:prstGeom>
          <a:noFill/>
          <a:ln w="9525">
            <a:noFill/>
            <a:miter lim="800000"/>
            <a:headEnd/>
            <a:tailEnd/>
          </a:ln>
          <a:effectLst>
            <a:outerShdw blurRad="63500" dist="17961" dir="2700000" algn="ctr" rotWithShape="0">
              <a:schemeClr val="bg2">
                <a:alpha val="74998"/>
              </a:schemeClr>
            </a:outerShdw>
          </a:effectLst>
        </p:spPr>
        <p:txBody>
          <a:bodyPr anchor="ctr"/>
          <a:lstStyle/>
          <a:p>
            <a:pPr algn="ctr"/>
            <a:r>
              <a:rPr lang="en-US" sz="3600" dirty="0">
                <a:cs typeface="Arial" pitchFamily="34" charset="0"/>
              </a:rPr>
              <a:t>Known Issues</a:t>
            </a:r>
          </a:p>
        </p:txBody>
      </p:sp>
      <p:sp>
        <p:nvSpPr>
          <p:cNvPr id="53252" name="Rectangle 5"/>
          <p:cNvSpPr>
            <a:spLocks noChangeArrowheads="1"/>
          </p:cNvSpPr>
          <p:nvPr/>
        </p:nvSpPr>
        <p:spPr bwMode="auto">
          <a:xfrm>
            <a:off x="381000" y="1828800"/>
            <a:ext cx="8415338" cy="3962400"/>
          </a:xfrm>
          <a:prstGeom prst="rect">
            <a:avLst/>
          </a:prstGeom>
          <a:noFill/>
          <a:ln w="9525">
            <a:noFill/>
            <a:miter lim="800000"/>
            <a:headEnd/>
            <a:tailEnd/>
          </a:ln>
        </p:spPr>
        <p:txBody>
          <a:bodyPr/>
          <a:lstStyle/>
          <a:p>
            <a:pPr>
              <a:spcBef>
                <a:spcPct val="20000"/>
              </a:spcBef>
              <a:buClr>
                <a:srgbClr val="FF0000"/>
              </a:buClr>
              <a:buFontTx/>
              <a:buChar char="•"/>
            </a:pPr>
            <a:r>
              <a:rPr lang="en-US" sz="2400" dirty="0">
                <a:cs typeface="Arial" pitchFamily="34" charset="0"/>
              </a:rPr>
              <a:t> Rendering uses only </a:t>
            </a:r>
            <a:r>
              <a:rPr lang="en-US" sz="2400" baseline="30000" dirty="0">
                <a:cs typeface="Arial" pitchFamily="34" charset="0"/>
              </a:rPr>
              <a:t>9</a:t>
            </a:r>
            <a:r>
              <a:rPr lang="en-US" sz="2400" i="1" dirty="0">
                <a:cs typeface="Arial" pitchFamily="34" charset="0"/>
              </a:rPr>
              <a:t>/</a:t>
            </a:r>
            <a:r>
              <a:rPr lang="en-US" sz="2400" baseline="-25000" dirty="0">
                <a:cs typeface="Arial" pitchFamily="34" charset="0"/>
              </a:rPr>
              <a:t>16</a:t>
            </a:r>
            <a:r>
              <a:rPr lang="en-US" sz="2400" dirty="0">
                <a:cs typeface="Arial" pitchFamily="34" charset="0"/>
              </a:rPr>
              <a:t> of data in </a:t>
            </a:r>
            <a:r>
              <a:rPr lang="en-US" sz="2400" dirty="0" err="1">
                <a:cs typeface="Arial" pitchFamily="34" charset="0"/>
              </a:rPr>
              <a:t>clipmaps</a:t>
            </a:r>
            <a:endParaRPr lang="en-US" sz="2400" dirty="0">
              <a:cs typeface="Arial" pitchFamily="34" charset="0"/>
            </a:endParaRPr>
          </a:p>
          <a:p>
            <a:pPr lvl="1">
              <a:spcBef>
                <a:spcPct val="20000"/>
              </a:spcBef>
              <a:buClr>
                <a:srgbClr val="FF0000"/>
              </a:buClr>
              <a:buFontTx/>
              <a:buChar char="•"/>
            </a:pPr>
            <a:r>
              <a:rPr lang="en-US" sz="2400" dirty="0">
                <a:cs typeface="Arial" pitchFamily="34" charset="0"/>
              </a:rPr>
              <a:t> Square </a:t>
            </a:r>
            <a:r>
              <a:rPr lang="en-US" sz="2400" dirty="0" err="1">
                <a:cs typeface="Arial" pitchFamily="34" charset="0"/>
              </a:rPr>
              <a:t>clipmaps</a:t>
            </a:r>
            <a:r>
              <a:rPr lang="en-US" sz="2400" dirty="0">
                <a:cs typeface="Arial" pitchFamily="34" charset="0"/>
              </a:rPr>
              <a:t> use ¾ of data</a:t>
            </a:r>
          </a:p>
          <a:p>
            <a:pPr>
              <a:spcBef>
                <a:spcPct val="20000"/>
              </a:spcBef>
              <a:buClr>
                <a:srgbClr val="FF0000"/>
              </a:buClr>
              <a:buFontTx/>
              <a:buChar char="•"/>
            </a:pPr>
            <a:r>
              <a:rPr lang="en-US" sz="2400" dirty="0">
                <a:cs typeface="Arial" pitchFamily="34" charset="0"/>
              </a:rPr>
              <a:t> Small radius of high detail planet causes precision loss</a:t>
            </a:r>
          </a:p>
          <a:p>
            <a:pPr>
              <a:spcBef>
                <a:spcPct val="20000"/>
              </a:spcBef>
              <a:buClr>
                <a:srgbClr val="FF0000"/>
              </a:buClr>
              <a:buFontTx/>
              <a:buChar char="•"/>
            </a:pPr>
            <a:r>
              <a:rPr lang="en-US" sz="2400" dirty="0">
                <a:cs typeface="Arial" pitchFamily="34" charset="0"/>
              </a:rPr>
              <a:t> Inherits limitations of Geometry </a:t>
            </a:r>
            <a:r>
              <a:rPr lang="en-US" sz="2400" dirty="0" err="1">
                <a:cs typeface="Arial" pitchFamily="34" charset="0"/>
              </a:rPr>
              <a:t>Clipmaps</a:t>
            </a:r>
            <a:endParaRPr lang="en-US" sz="2400" dirty="0">
              <a:cs typeface="Arial" pitchFamily="34" charset="0"/>
            </a:endParaRPr>
          </a:p>
          <a:p>
            <a:pPr lvl="1">
              <a:spcBef>
                <a:spcPct val="20000"/>
              </a:spcBef>
              <a:buClr>
                <a:srgbClr val="FF0000"/>
              </a:buClr>
              <a:buFontTx/>
              <a:buChar char="•"/>
            </a:pPr>
            <a:r>
              <a:rPr lang="en-US" sz="2400" i="1" dirty="0">
                <a:cs typeface="Arial" pitchFamily="34" charset="0"/>
              </a:rPr>
              <a:t> </a:t>
            </a:r>
            <a:r>
              <a:rPr lang="en-US" sz="2400" dirty="0">
                <a:cs typeface="Arial" pitchFamily="34" charset="0"/>
              </a:rPr>
              <a:t>Mesh has uniform detail, does not benefit from local 	</a:t>
            </a:r>
            <a:r>
              <a:rPr lang="en-US" sz="2400" dirty="0" err="1">
                <a:cs typeface="Arial" pitchFamily="34" charset="0"/>
              </a:rPr>
              <a:t>adaptivity</a:t>
            </a:r>
            <a:endParaRPr lang="en-US" sz="2400" dirty="0">
              <a:cs typeface="Arial" pitchFamily="34" charset="0"/>
            </a:endParaRPr>
          </a:p>
          <a:p>
            <a:pPr lvl="1">
              <a:spcBef>
                <a:spcPct val="20000"/>
              </a:spcBef>
              <a:buClr>
                <a:srgbClr val="FF0000"/>
              </a:buClr>
              <a:buFontTx/>
              <a:buChar char="•"/>
            </a:pPr>
            <a:r>
              <a:rPr lang="en-US" sz="2400" dirty="0">
                <a:cs typeface="Arial" pitchFamily="34" charset="0"/>
              </a:rPr>
              <a:t> Terrain is assumed to have bounded spectrum (No salt 	and pepper samples)</a:t>
            </a:r>
          </a:p>
        </p:txBody>
      </p:sp>
      <p:pic>
        <p:nvPicPr>
          <p:cNvPr id="6"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p:txBody>
          <a:bodyPr/>
          <a:lstStyle/>
          <a:p>
            <a:r>
              <a:rPr lang="en-US" dirty="0" smtClean="0"/>
              <a:t>Terrain Data</a:t>
            </a:r>
            <a:endParaRPr lang="en-US" dirty="0"/>
          </a:p>
        </p:txBody>
      </p:sp>
      <p:grpSp>
        <p:nvGrpSpPr>
          <p:cNvPr id="73" name="Group 72"/>
          <p:cNvGrpSpPr/>
          <p:nvPr/>
        </p:nvGrpSpPr>
        <p:grpSpPr>
          <a:xfrm rot="5400000">
            <a:off x="2724150" y="1352550"/>
            <a:ext cx="3810000" cy="4152900"/>
            <a:chOff x="1371600" y="2438400"/>
            <a:chExt cx="3810000" cy="3124200"/>
          </a:xfrm>
          <a:scene3d>
            <a:camera prst="perspectiveContrastingLeftFacing" fov="4500000"/>
            <a:lightRig rig="threePt" dir="t"/>
          </a:scene3d>
        </p:grpSpPr>
        <p:grpSp>
          <p:nvGrpSpPr>
            <p:cNvPr id="5" name="Group 115"/>
            <p:cNvGrpSpPr>
              <a:grpSpLocks/>
            </p:cNvGrpSpPr>
            <p:nvPr/>
          </p:nvGrpSpPr>
          <p:grpSpPr bwMode="auto">
            <a:xfrm>
              <a:off x="1371600" y="4191000"/>
              <a:ext cx="1676400" cy="1371600"/>
              <a:chOff x="1104" y="2640"/>
              <a:chExt cx="1194" cy="1050"/>
            </a:xfrm>
          </p:grpSpPr>
          <p:pic>
            <p:nvPicPr>
              <p:cNvPr id="6"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7"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8"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9"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10"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11"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12"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13"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14"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15"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16"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17"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18"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19"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20"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21"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22" name="Group 115"/>
            <p:cNvGrpSpPr>
              <a:grpSpLocks/>
            </p:cNvGrpSpPr>
            <p:nvPr/>
          </p:nvGrpSpPr>
          <p:grpSpPr bwMode="auto">
            <a:xfrm>
              <a:off x="1371600" y="2438400"/>
              <a:ext cx="1676400" cy="1371600"/>
              <a:chOff x="1104" y="2640"/>
              <a:chExt cx="1194" cy="1050"/>
            </a:xfrm>
          </p:grpSpPr>
          <p:pic>
            <p:nvPicPr>
              <p:cNvPr id="23"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24"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25"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26"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27"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28"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29"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30"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31"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32"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33"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34"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35"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36"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37"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38"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39" name="Group 115"/>
            <p:cNvGrpSpPr>
              <a:grpSpLocks/>
            </p:cNvGrpSpPr>
            <p:nvPr/>
          </p:nvGrpSpPr>
          <p:grpSpPr bwMode="auto">
            <a:xfrm>
              <a:off x="3505200" y="4191000"/>
              <a:ext cx="1676400" cy="1371600"/>
              <a:chOff x="1104" y="2640"/>
              <a:chExt cx="1194" cy="1050"/>
            </a:xfrm>
          </p:grpSpPr>
          <p:pic>
            <p:nvPicPr>
              <p:cNvPr id="40"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41"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42"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43"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44"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45"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46"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47"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48"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49"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50"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51"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52"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53"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54"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55"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56" name="Group 115"/>
            <p:cNvGrpSpPr>
              <a:grpSpLocks/>
            </p:cNvGrpSpPr>
            <p:nvPr/>
          </p:nvGrpSpPr>
          <p:grpSpPr bwMode="auto">
            <a:xfrm>
              <a:off x="3505200" y="2438400"/>
              <a:ext cx="1676400" cy="1371600"/>
              <a:chOff x="1104" y="2640"/>
              <a:chExt cx="1194" cy="1050"/>
            </a:xfrm>
          </p:grpSpPr>
          <p:pic>
            <p:nvPicPr>
              <p:cNvPr id="57"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58"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59"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60"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61"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62"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63"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64"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65"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66"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67"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68"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69"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70"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71"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72"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cxnSp>
        <p:nvCxnSpPr>
          <p:cNvPr id="75" name="Straight Arrow Connector 74"/>
          <p:cNvCxnSpPr/>
          <p:nvPr/>
        </p:nvCxnSpPr>
        <p:spPr>
          <a:xfrm rot="5400000" flipH="1" flipV="1">
            <a:off x="3086100" y="34671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flipH="1" flipV="1">
            <a:off x="4915694" y="36187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flipH="1" flipV="1">
            <a:off x="2323306" y="38473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5601494" y="2475706"/>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5" cstate="print"/>
          <a:srcRect/>
          <a:stretch>
            <a:fillRect/>
          </a:stretch>
        </p:blipFill>
        <p:spPr bwMode="auto">
          <a:xfrm>
            <a:off x="762000" y="1828800"/>
            <a:ext cx="7694414" cy="3581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down)">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down)">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down)">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wipe(down)">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a:xfrm>
            <a:off x="457200" y="2286000"/>
            <a:ext cx="8229600" cy="1143000"/>
          </a:xfrm>
        </p:spPr>
        <p:txBody>
          <a:bodyPr/>
          <a:lstStyle/>
          <a:p>
            <a:r>
              <a:rPr lang="en-US" b="1" dirty="0" smtClean="0">
                <a:solidFill>
                  <a:schemeClr val="tx1">
                    <a:lumMod val="65000"/>
                    <a:lumOff val="35000"/>
                  </a:schemeClr>
                </a:solidFill>
              </a:rPr>
              <a:t>Painterly Rendering of Terrains</a:t>
            </a:r>
            <a:endParaRPr lang="en-US" b="1"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What is painterly rendering?</a:t>
            </a:r>
          </a:p>
        </p:txBody>
      </p:sp>
      <p:pic>
        <p:nvPicPr>
          <p:cNvPr id="5125" name="Picture 5"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5123" name="Rectangle 3"/>
          <p:cNvSpPr>
            <a:spLocks noGrp="1" noChangeArrowheads="1"/>
          </p:cNvSpPr>
          <p:nvPr>
            <p:ph type="body" idx="1"/>
          </p:nvPr>
        </p:nvSpPr>
        <p:spPr/>
        <p:txBody>
          <a:bodyPr/>
          <a:lstStyle/>
          <a:p>
            <a:r>
              <a:rPr lang="en-US" dirty="0"/>
              <a:t>Non-photo realistic rendering (NPR)</a:t>
            </a:r>
          </a:p>
          <a:p>
            <a:r>
              <a:rPr lang="en-US" dirty="0"/>
              <a:t>Convert a photo-realistic image into a artistic hand painted drawing</a:t>
            </a:r>
          </a:p>
          <a:p>
            <a:pPr lvl="1"/>
            <a:r>
              <a:rPr lang="en-US" dirty="0"/>
              <a:t>Use of brush strokes </a:t>
            </a:r>
            <a:r>
              <a:rPr lang="en-US" sz="1600" dirty="0"/>
              <a:t>[</a:t>
            </a:r>
            <a:r>
              <a:rPr lang="en-US" sz="1600" dirty="0" err="1"/>
              <a:t>Perlin</a:t>
            </a:r>
            <a:r>
              <a:rPr lang="en-US" sz="1600" dirty="0"/>
              <a:t>, </a:t>
            </a:r>
            <a:r>
              <a:rPr lang="en-US" sz="1600" dirty="0" err="1"/>
              <a:t>Hertzmann</a:t>
            </a:r>
            <a:r>
              <a:rPr lang="en-US" sz="1600" dirty="0"/>
              <a:t> ‘98]</a:t>
            </a:r>
          </a:p>
        </p:txBody>
      </p:sp>
      <p:pic>
        <p:nvPicPr>
          <p:cNvPr id="5126" name="Picture 6" descr="cap18"/>
          <p:cNvPicPr>
            <a:picLocks noChangeAspect="1" noChangeArrowheads="1"/>
          </p:cNvPicPr>
          <p:nvPr/>
        </p:nvPicPr>
        <p:blipFill>
          <a:blip r:embed="rId4" cstate="print"/>
          <a:srcRect/>
          <a:stretch>
            <a:fillRect/>
          </a:stretch>
        </p:blipFill>
        <p:spPr bwMode="auto">
          <a:xfrm>
            <a:off x="1295400" y="3886200"/>
            <a:ext cx="2895600" cy="1824038"/>
          </a:xfrm>
          <a:prstGeom prst="rect">
            <a:avLst/>
          </a:prstGeom>
          <a:noFill/>
        </p:spPr>
      </p:pic>
      <p:pic>
        <p:nvPicPr>
          <p:cNvPr id="5127" name="Picture 7" descr="cap19"/>
          <p:cNvPicPr>
            <a:picLocks noChangeAspect="1" noChangeArrowheads="1"/>
          </p:cNvPicPr>
          <p:nvPr/>
        </p:nvPicPr>
        <p:blipFill>
          <a:blip r:embed="rId5" cstate="print"/>
          <a:srcRect/>
          <a:stretch>
            <a:fillRect/>
          </a:stretch>
        </p:blipFill>
        <p:spPr bwMode="auto">
          <a:xfrm>
            <a:off x="4953000" y="3886200"/>
            <a:ext cx="2895600" cy="1819275"/>
          </a:xfrm>
          <a:prstGeom prst="rect">
            <a:avLst/>
          </a:prstGeom>
          <a:noFill/>
        </p:spPr>
      </p:pic>
      <p:sp>
        <p:nvSpPr>
          <p:cNvPr id="5128" name="AutoShape 8"/>
          <p:cNvSpPr>
            <a:spLocks noChangeArrowheads="1"/>
          </p:cNvSpPr>
          <p:nvPr/>
        </p:nvSpPr>
        <p:spPr bwMode="auto">
          <a:xfrm>
            <a:off x="3962400" y="4724400"/>
            <a:ext cx="1219200" cy="228600"/>
          </a:xfrm>
          <a:prstGeom prst="rightArrow">
            <a:avLst>
              <a:gd name="adj1" fmla="val 50000"/>
              <a:gd name="adj2" fmla="val 133333"/>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For animation</a:t>
            </a:r>
          </a:p>
        </p:txBody>
      </p:sp>
      <p:pic>
        <p:nvPicPr>
          <p:cNvPr id="819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8196" name="Rectangle 4"/>
          <p:cNvSpPr>
            <a:spLocks noGrp="1" noChangeArrowheads="1"/>
          </p:cNvSpPr>
          <p:nvPr>
            <p:ph type="body" idx="1"/>
          </p:nvPr>
        </p:nvSpPr>
        <p:spPr/>
        <p:txBody>
          <a:bodyPr/>
          <a:lstStyle/>
          <a:p>
            <a:r>
              <a:rPr lang="en-US"/>
              <a:t>3D space information used for rendering brush strokes </a:t>
            </a:r>
            <a:r>
              <a:rPr lang="en-US" sz="1800"/>
              <a:t>[B Meier, 96]</a:t>
            </a:r>
          </a:p>
          <a:p>
            <a:r>
              <a:rPr lang="en-US"/>
              <a:t>Brush strokes alpha blended, sorted back to front</a:t>
            </a:r>
          </a:p>
        </p:txBody>
      </p:sp>
      <p:pic>
        <p:nvPicPr>
          <p:cNvPr id="8200" name="Picture 8" descr="barbara"/>
          <p:cNvPicPr>
            <a:picLocks noChangeAspect="1" noChangeArrowheads="1"/>
          </p:cNvPicPr>
          <p:nvPr/>
        </p:nvPicPr>
        <p:blipFill>
          <a:blip r:embed="rId4" cstate="print"/>
          <a:srcRect/>
          <a:stretch>
            <a:fillRect/>
          </a:stretch>
        </p:blipFill>
        <p:spPr bwMode="auto">
          <a:xfrm>
            <a:off x="3810000" y="3581400"/>
            <a:ext cx="3733800" cy="2193925"/>
          </a:xfrm>
          <a:prstGeom prst="rect">
            <a:avLst/>
          </a:prstGeo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For real-time rendering</a:t>
            </a:r>
          </a:p>
        </p:txBody>
      </p:sp>
      <p:pic>
        <p:nvPicPr>
          <p:cNvPr id="10243"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10246" name="Rectangle 6"/>
          <p:cNvSpPr>
            <a:spLocks noGrp="1" noChangeArrowheads="1"/>
          </p:cNvSpPr>
          <p:nvPr>
            <p:ph type="body" idx="1"/>
          </p:nvPr>
        </p:nvSpPr>
        <p:spPr/>
        <p:txBody>
          <a:bodyPr/>
          <a:lstStyle/>
          <a:p>
            <a:r>
              <a:rPr lang="en-US"/>
              <a:t>3D space information used for rendering brush strokes/sprites </a:t>
            </a:r>
            <a:r>
              <a:rPr lang="en-US" sz="1600"/>
              <a:t>[Bhattacharjee, Adabala, ICVGIP ‘06]</a:t>
            </a:r>
          </a:p>
          <a:p>
            <a:r>
              <a:rPr lang="en-US"/>
              <a:t>Brush strokes alpha blended</a:t>
            </a:r>
          </a:p>
          <a:p>
            <a:pPr lvl="1"/>
            <a:r>
              <a:rPr lang="en-US"/>
              <a:t>Sorting not done</a:t>
            </a:r>
          </a:p>
          <a:p>
            <a:pPr lvl="1"/>
            <a:r>
              <a:rPr lang="en-US"/>
              <a:t>Depth image used</a:t>
            </a:r>
          </a:p>
          <a:p>
            <a:pPr lvl="1">
              <a:buFontTx/>
              <a:buNone/>
            </a:pPr>
            <a:r>
              <a:rPr lang="en-US"/>
              <a:t>	to decide visibility</a:t>
            </a:r>
          </a:p>
          <a:p>
            <a:pPr lvl="1"/>
            <a:endParaRPr lang="en-US"/>
          </a:p>
        </p:txBody>
      </p:sp>
      <p:pic>
        <p:nvPicPr>
          <p:cNvPr id="10247" name="Picture 7"/>
          <p:cNvPicPr>
            <a:picLocks noChangeAspect="1" noChangeArrowheads="1"/>
          </p:cNvPicPr>
          <p:nvPr/>
        </p:nvPicPr>
        <p:blipFill>
          <a:blip r:embed="rId4" cstate="print"/>
          <a:srcRect/>
          <a:stretch>
            <a:fillRect/>
          </a:stretch>
        </p:blipFill>
        <p:spPr bwMode="auto">
          <a:xfrm>
            <a:off x="5602288" y="3352800"/>
            <a:ext cx="2703512"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Terrains</a:t>
            </a:r>
          </a:p>
        </p:txBody>
      </p:sp>
      <p:pic>
        <p:nvPicPr>
          <p:cNvPr id="1331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13316" name="Rectangle 4"/>
          <p:cNvSpPr>
            <a:spLocks noGrp="1" noChangeArrowheads="1"/>
          </p:cNvSpPr>
          <p:nvPr>
            <p:ph type="body" idx="1"/>
          </p:nvPr>
        </p:nvSpPr>
        <p:spPr/>
        <p:txBody>
          <a:bodyPr/>
          <a:lstStyle/>
          <a:p>
            <a:r>
              <a:rPr lang="en-US"/>
              <a:t>3D space information can be used from terrain data as well</a:t>
            </a:r>
          </a:p>
          <a:p>
            <a:r>
              <a:rPr lang="en-US"/>
              <a:t>Brush strokes alpha blended</a:t>
            </a:r>
          </a:p>
          <a:p>
            <a:r>
              <a:rPr lang="en-US"/>
              <a:t>Getting a depth image is heavy</a:t>
            </a:r>
          </a:p>
          <a:p>
            <a:pPr lvl="1"/>
            <a:r>
              <a:rPr lang="en-US"/>
              <a:t>Terrain have wide view range</a:t>
            </a:r>
          </a:p>
          <a:p>
            <a:pPr lvl="1"/>
            <a:r>
              <a:rPr lang="en-US"/>
              <a:t>Terrains are heavy object</a:t>
            </a:r>
          </a:p>
          <a:p>
            <a:pPr lvl="1"/>
            <a:r>
              <a:rPr lang="en-US"/>
              <a:t>Level of detail complexities</a:t>
            </a:r>
          </a:p>
          <a:p>
            <a:pPr lvl="1"/>
            <a:endParaRPr lang="en-US"/>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Motivation</a:t>
            </a:r>
          </a:p>
        </p:txBody>
      </p:sp>
      <p:pic>
        <p:nvPicPr>
          <p:cNvPr id="15363"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15364" name="Rectangle 4"/>
          <p:cNvSpPr>
            <a:spLocks noGrp="1" noChangeArrowheads="1"/>
          </p:cNvSpPr>
          <p:nvPr>
            <p:ph type="body" idx="1"/>
          </p:nvPr>
        </p:nvSpPr>
        <p:spPr/>
        <p:txBody>
          <a:bodyPr/>
          <a:lstStyle/>
          <a:p>
            <a:r>
              <a:rPr lang="en-US" dirty="0"/>
              <a:t>Special kind of models</a:t>
            </a:r>
          </a:p>
          <a:p>
            <a:r>
              <a:rPr lang="en-US" dirty="0"/>
              <a:t>Existing method will have low performance</a:t>
            </a:r>
          </a:p>
          <a:p>
            <a:r>
              <a:rPr lang="en-US" dirty="0"/>
              <a:t>Regular grid nature can be used to get depth order of strokes without sorting</a:t>
            </a:r>
          </a:p>
          <a:p>
            <a:r>
              <a:rPr lang="en-US" dirty="0"/>
              <a:t>A level of detail scheme needed to remove clutter of strokes</a:t>
            </a:r>
          </a:p>
          <a:p>
            <a:pPr lvl="1"/>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Contribution</a:t>
            </a:r>
          </a:p>
        </p:txBody>
      </p:sp>
      <p:pic>
        <p:nvPicPr>
          <p:cNvPr id="17411"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17412" name="Rectangle 4"/>
          <p:cNvSpPr>
            <a:spLocks noGrp="1" noChangeArrowheads="1"/>
          </p:cNvSpPr>
          <p:nvPr>
            <p:ph type="body" idx="1"/>
          </p:nvPr>
        </p:nvSpPr>
        <p:spPr/>
        <p:txBody>
          <a:bodyPr/>
          <a:lstStyle/>
          <a:p>
            <a:r>
              <a:rPr lang="en-US" dirty="0"/>
              <a:t>Real-time Painterly Rendering of Terrains</a:t>
            </a:r>
          </a:p>
          <a:p>
            <a:endParaRPr lang="en-US" dirty="0"/>
          </a:p>
          <a:p>
            <a:pPr lvl="1"/>
            <a:r>
              <a:rPr lang="en-US" dirty="0"/>
              <a:t>Strokes rendered with back to front order without sorting</a:t>
            </a:r>
          </a:p>
          <a:p>
            <a:pPr lvl="1"/>
            <a:r>
              <a:rPr lang="en-US" dirty="0"/>
              <a:t>Level of detail scheme for strokes</a:t>
            </a:r>
          </a:p>
          <a:p>
            <a:pPr lvl="1"/>
            <a:r>
              <a:rPr lang="en-US" dirty="0"/>
              <a:t>Use of GPU to render strokes for performance</a:t>
            </a:r>
          </a:p>
          <a:p>
            <a:pPr lvl="1"/>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Representation</a:t>
            </a:r>
          </a:p>
        </p:txBody>
      </p:sp>
      <p:pic>
        <p:nvPicPr>
          <p:cNvPr id="21507"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grpSp>
        <p:nvGrpSpPr>
          <p:cNvPr id="2" name="Group 4"/>
          <p:cNvGrpSpPr>
            <a:grpSpLocks/>
          </p:cNvGrpSpPr>
          <p:nvPr/>
        </p:nvGrpSpPr>
        <p:grpSpPr bwMode="auto">
          <a:xfrm>
            <a:off x="762000" y="1905000"/>
            <a:ext cx="2362200" cy="2362200"/>
            <a:chOff x="288" y="1008"/>
            <a:chExt cx="2112" cy="2112"/>
          </a:xfrm>
        </p:grpSpPr>
        <p:pic>
          <p:nvPicPr>
            <p:cNvPr id="21509" name="Picture 5" descr="1"/>
            <p:cNvPicPr>
              <a:picLocks noChangeAspect="1" noChangeArrowheads="1"/>
            </p:cNvPicPr>
            <p:nvPr/>
          </p:nvPicPr>
          <p:blipFill>
            <a:blip r:embed="rId4" cstate="print"/>
            <a:srcRect/>
            <a:stretch>
              <a:fillRect/>
            </a:stretch>
          </p:blipFill>
          <p:spPr bwMode="auto">
            <a:xfrm>
              <a:off x="288" y="1008"/>
              <a:ext cx="2112" cy="2112"/>
            </a:xfrm>
            <a:prstGeom prst="rect">
              <a:avLst/>
            </a:prstGeom>
            <a:noFill/>
          </p:spPr>
        </p:pic>
        <p:grpSp>
          <p:nvGrpSpPr>
            <p:cNvPr id="3" name="Group 6"/>
            <p:cNvGrpSpPr>
              <a:grpSpLocks/>
            </p:cNvGrpSpPr>
            <p:nvPr/>
          </p:nvGrpSpPr>
          <p:grpSpPr bwMode="auto">
            <a:xfrm>
              <a:off x="288" y="1008"/>
              <a:ext cx="2112" cy="2112"/>
              <a:chOff x="3600" y="1824"/>
              <a:chExt cx="1536" cy="1536"/>
            </a:xfrm>
          </p:grpSpPr>
          <p:sp>
            <p:nvSpPr>
              <p:cNvPr id="21511" name="Rectangle 7"/>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2" name="Rectangle 8"/>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3" name="Rectangle 9"/>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5" name="Rectangle 11"/>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6" name="Rectangle 12"/>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7" name="Rectangle 13"/>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8" name="Rectangle 14"/>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19" name="Rectangle 15"/>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0" name="Rectangle 16"/>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1" name="Rectangle 17"/>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2" name="Rectangle 18"/>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3" name="Rectangle 19"/>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4" name="Rectangle 20"/>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5" name="Rectangle 21"/>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6" name="Rectangle 22"/>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7" name="Rectangle 23"/>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8" name="Rectangle 24"/>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29" name="Rectangle 25"/>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0" name="Rectangle 26"/>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1" name="Rectangle 27"/>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2" name="Rectangle 28"/>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3" name="Rectangle 29"/>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4" name="Rectangle 30"/>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5" name="Rectangle 31"/>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6" name="Rectangle 32"/>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7" name="Rectangle 33"/>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8" name="Rectangle 34"/>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39" name="Rectangle 35"/>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0" name="Rectangle 36"/>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1" name="Rectangle 37"/>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2" name="Rectangle 38"/>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3" name="Rectangle 39"/>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4" name="Rectangle 40"/>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5" name="Rectangle 41"/>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6" name="Rectangle 42"/>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7" name="Rectangle 43"/>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8" name="Rectangle 44"/>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49" name="Rectangle 45"/>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0" name="Rectangle 46"/>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1" name="Rectangle 47"/>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2" name="Rectangle 48"/>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3" name="Rectangle 49"/>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4" name="Rectangle 50"/>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5" name="Rectangle 51"/>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6" name="Rectangle 52"/>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7" name="Rectangle 53"/>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8" name="Rectangle 54"/>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59" name="Rectangle 55"/>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0" name="Rectangle 56"/>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1" name="Rectangle 57"/>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2" name="Rectangle 58"/>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3" name="Rectangle 59"/>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4" name="Rectangle 60"/>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5" name="Rectangle 61"/>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6" name="Rectangle 62"/>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7" name="Rectangle 63"/>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8" name="Rectangle 64"/>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69" name="Rectangle 65"/>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0" name="Rectangle 66"/>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1" name="Rectangle 67"/>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2" name="Rectangle 68"/>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3" name="Rectangle 69"/>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1574" name="Rectangle 70"/>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grpSp>
      <p:grpSp>
        <p:nvGrpSpPr>
          <p:cNvPr id="4" name="Group 88"/>
          <p:cNvGrpSpPr>
            <a:grpSpLocks/>
          </p:cNvGrpSpPr>
          <p:nvPr/>
        </p:nvGrpSpPr>
        <p:grpSpPr bwMode="auto">
          <a:xfrm>
            <a:off x="4191000" y="2819400"/>
            <a:ext cx="685800" cy="685800"/>
            <a:chOff x="2640" y="2592"/>
            <a:chExt cx="240" cy="240"/>
          </a:xfrm>
        </p:grpSpPr>
        <p:sp>
          <p:nvSpPr>
            <p:cNvPr id="21593" name="Rectangle 89"/>
            <p:cNvSpPr>
              <a:spLocks noChangeArrowheads="1"/>
            </p:cNvSpPr>
            <p:nvPr/>
          </p:nvSpPr>
          <p:spPr bwMode="auto">
            <a:xfrm>
              <a:off x="264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594" name="Rectangle 90"/>
            <p:cNvSpPr>
              <a:spLocks noChangeArrowheads="1"/>
            </p:cNvSpPr>
            <p:nvPr/>
          </p:nvSpPr>
          <p:spPr bwMode="auto">
            <a:xfrm>
              <a:off x="270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595" name="Rectangle 91"/>
            <p:cNvSpPr>
              <a:spLocks noChangeArrowheads="1"/>
            </p:cNvSpPr>
            <p:nvPr/>
          </p:nvSpPr>
          <p:spPr bwMode="auto">
            <a:xfrm>
              <a:off x="276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596" name="Rectangle 92"/>
            <p:cNvSpPr>
              <a:spLocks noChangeArrowheads="1"/>
            </p:cNvSpPr>
            <p:nvPr/>
          </p:nvSpPr>
          <p:spPr bwMode="auto">
            <a:xfrm>
              <a:off x="2820" y="259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597" name="Rectangle 93"/>
            <p:cNvSpPr>
              <a:spLocks noChangeArrowheads="1"/>
            </p:cNvSpPr>
            <p:nvPr/>
          </p:nvSpPr>
          <p:spPr bwMode="auto">
            <a:xfrm>
              <a:off x="264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598" name="Rectangle 94"/>
            <p:cNvSpPr>
              <a:spLocks noChangeArrowheads="1"/>
            </p:cNvSpPr>
            <p:nvPr/>
          </p:nvSpPr>
          <p:spPr bwMode="auto">
            <a:xfrm>
              <a:off x="270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599" name="Rectangle 95"/>
            <p:cNvSpPr>
              <a:spLocks noChangeArrowheads="1"/>
            </p:cNvSpPr>
            <p:nvPr/>
          </p:nvSpPr>
          <p:spPr bwMode="auto">
            <a:xfrm>
              <a:off x="276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0" name="Rectangle 96"/>
            <p:cNvSpPr>
              <a:spLocks noChangeArrowheads="1"/>
            </p:cNvSpPr>
            <p:nvPr/>
          </p:nvSpPr>
          <p:spPr bwMode="auto">
            <a:xfrm>
              <a:off x="2820" y="265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1" name="Rectangle 97"/>
            <p:cNvSpPr>
              <a:spLocks noChangeArrowheads="1"/>
            </p:cNvSpPr>
            <p:nvPr/>
          </p:nvSpPr>
          <p:spPr bwMode="auto">
            <a:xfrm>
              <a:off x="264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2" name="Rectangle 98"/>
            <p:cNvSpPr>
              <a:spLocks noChangeArrowheads="1"/>
            </p:cNvSpPr>
            <p:nvPr/>
          </p:nvSpPr>
          <p:spPr bwMode="auto">
            <a:xfrm>
              <a:off x="270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3" name="Rectangle 99"/>
            <p:cNvSpPr>
              <a:spLocks noChangeArrowheads="1"/>
            </p:cNvSpPr>
            <p:nvPr/>
          </p:nvSpPr>
          <p:spPr bwMode="auto">
            <a:xfrm>
              <a:off x="276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4" name="Rectangle 100"/>
            <p:cNvSpPr>
              <a:spLocks noChangeArrowheads="1"/>
            </p:cNvSpPr>
            <p:nvPr/>
          </p:nvSpPr>
          <p:spPr bwMode="auto">
            <a:xfrm>
              <a:off x="2820" y="271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5" name="Rectangle 101"/>
            <p:cNvSpPr>
              <a:spLocks noChangeArrowheads="1"/>
            </p:cNvSpPr>
            <p:nvPr/>
          </p:nvSpPr>
          <p:spPr bwMode="auto">
            <a:xfrm>
              <a:off x="2640" y="277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6" name="Rectangle 102"/>
            <p:cNvSpPr>
              <a:spLocks noChangeArrowheads="1"/>
            </p:cNvSpPr>
            <p:nvPr/>
          </p:nvSpPr>
          <p:spPr bwMode="auto">
            <a:xfrm>
              <a:off x="2700" y="277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7" name="Rectangle 103"/>
            <p:cNvSpPr>
              <a:spLocks noChangeArrowheads="1"/>
            </p:cNvSpPr>
            <p:nvPr/>
          </p:nvSpPr>
          <p:spPr bwMode="auto">
            <a:xfrm>
              <a:off x="2760" y="2772"/>
              <a:ext cx="60" cy="60"/>
            </a:xfrm>
            <a:prstGeom prst="rect">
              <a:avLst/>
            </a:prstGeom>
            <a:noFill/>
            <a:ln w="9525">
              <a:solidFill>
                <a:schemeClr val="tx1"/>
              </a:solidFill>
              <a:miter lim="800000"/>
              <a:headEnd/>
              <a:tailEnd/>
            </a:ln>
            <a:effectLst/>
          </p:spPr>
          <p:txBody>
            <a:bodyPr wrap="none" anchor="ctr"/>
            <a:lstStyle/>
            <a:p>
              <a:endParaRPr lang="en-US"/>
            </a:p>
          </p:txBody>
        </p:sp>
        <p:sp>
          <p:nvSpPr>
            <p:cNvPr id="21608" name="Rectangle 104"/>
            <p:cNvSpPr>
              <a:spLocks noChangeArrowheads="1"/>
            </p:cNvSpPr>
            <p:nvPr/>
          </p:nvSpPr>
          <p:spPr bwMode="auto">
            <a:xfrm>
              <a:off x="2820" y="2772"/>
              <a:ext cx="60" cy="60"/>
            </a:xfrm>
            <a:prstGeom prst="rect">
              <a:avLst/>
            </a:prstGeom>
            <a:noFill/>
            <a:ln w="9525">
              <a:solidFill>
                <a:schemeClr val="tx1"/>
              </a:solidFill>
              <a:miter lim="800000"/>
              <a:headEnd/>
              <a:tailEnd/>
            </a:ln>
            <a:effectLst/>
          </p:spPr>
          <p:txBody>
            <a:bodyPr wrap="none" anchor="ctr"/>
            <a:lstStyle/>
            <a:p>
              <a:endParaRPr lang="en-US"/>
            </a:p>
          </p:txBody>
        </p:sp>
      </p:grpSp>
      <p:sp>
        <p:nvSpPr>
          <p:cNvPr id="21617" name="Line 113"/>
          <p:cNvSpPr>
            <a:spLocks noChangeShapeType="1"/>
          </p:cNvSpPr>
          <p:nvPr/>
        </p:nvSpPr>
        <p:spPr bwMode="auto">
          <a:xfrm flipV="1">
            <a:off x="1143000" y="4191000"/>
            <a:ext cx="1219200" cy="914400"/>
          </a:xfrm>
          <a:prstGeom prst="line">
            <a:avLst/>
          </a:prstGeom>
          <a:noFill/>
          <a:ln w="9525">
            <a:solidFill>
              <a:schemeClr val="tx1"/>
            </a:solidFill>
            <a:round/>
            <a:headEnd/>
            <a:tailEnd type="triangle" w="med" len="med"/>
          </a:ln>
          <a:effectLst/>
        </p:spPr>
        <p:txBody>
          <a:bodyPr/>
          <a:lstStyle/>
          <a:p>
            <a:endParaRPr lang="en-US"/>
          </a:p>
        </p:txBody>
      </p:sp>
      <p:sp>
        <p:nvSpPr>
          <p:cNvPr id="21618" name="Line 114"/>
          <p:cNvSpPr>
            <a:spLocks noChangeShapeType="1"/>
          </p:cNvSpPr>
          <p:nvPr/>
        </p:nvSpPr>
        <p:spPr bwMode="auto">
          <a:xfrm flipV="1">
            <a:off x="3886200" y="3505200"/>
            <a:ext cx="609600" cy="1371600"/>
          </a:xfrm>
          <a:prstGeom prst="line">
            <a:avLst/>
          </a:prstGeom>
          <a:noFill/>
          <a:ln w="9525">
            <a:solidFill>
              <a:schemeClr val="tx1"/>
            </a:solidFill>
            <a:round/>
            <a:headEnd/>
            <a:tailEnd type="triangle" w="med" len="med"/>
          </a:ln>
          <a:effectLst/>
        </p:spPr>
        <p:txBody>
          <a:bodyPr/>
          <a:lstStyle/>
          <a:p>
            <a:endParaRPr lang="en-US"/>
          </a:p>
        </p:txBody>
      </p:sp>
      <p:sp>
        <p:nvSpPr>
          <p:cNvPr id="21619" name="Text Box 115"/>
          <p:cNvSpPr txBox="1">
            <a:spLocks noChangeArrowheads="1"/>
          </p:cNvSpPr>
          <p:nvPr/>
        </p:nvSpPr>
        <p:spPr bwMode="auto">
          <a:xfrm>
            <a:off x="685800" y="5105400"/>
            <a:ext cx="2438400" cy="779463"/>
          </a:xfrm>
          <a:prstGeom prst="rect">
            <a:avLst/>
          </a:prstGeom>
          <a:noFill/>
          <a:ln w="9525">
            <a:noFill/>
            <a:miter lim="800000"/>
            <a:headEnd/>
            <a:tailEnd/>
          </a:ln>
          <a:effectLst/>
        </p:spPr>
        <p:txBody>
          <a:bodyPr>
            <a:spAutoFit/>
          </a:bodyPr>
          <a:lstStyle/>
          <a:p>
            <a:pPr>
              <a:spcBef>
                <a:spcPct val="50000"/>
              </a:spcBef>
            </a:pPr>
            <a:r>
              <a:rPr lang="en-US"/>
              <a:t>Blocks</a:t>
            </a:r>
          </a:p>
          <a:p>
            <a:pPr>
              <a:spcBef>
                <a:spcPct val="50000"/>
              </a:spcBef>
            </a:pPr>
            <a:r>
              <a:rPr lang="en-US"/>
              <a:t>(Used for caching)</a:t>
            </a:r>
          </a:p>
        </p:txBody>
      </p:sp>
      <p:sp>
        <p:nvSpPr>
          <p:cNvPr id="21620" name="Text Box 116"/>
          <p:cNvSpPr txBox="1">
            <a:spLocks noChangeArrowheads="1"/>
          </p:cNvSpPr>
          <p:nvPr/>
        </p:nvSpPr>
        <p:spPr bwMode="auto">
          <a:xfrm>
            <a:off x="3505200" y="4953000"/>
            <a:ext cx="2514600" cy="779463"/>
          </a:xfrm>
          <a:prstGeom prst="rect">
            <a:avLst/>
          </a:prstGeom>
          <a:noFill/>
          <a:ln w="9525">
            <a:noFill/>
            <a:miter lim="800000"/>
            <a:headEnd/>
            <a:tailEnd/>
          </a:ln>
          <a:effectLst/>
        </p:spPr>
        <p:txBody>
          <a:bodyPr>
            <a:spAutoFit/>
          </a:bodyPr>
          <a:lstStyle/>
          <a:p>
            <a:pPr>
              <a:spcBef>
                <a:spcPct val="50000"/>
              </a:spcBef>
            </a:pPr>
            <a:r>
              <a:rPr lang="en-US"/>
              <a:t>Array of tiles</a:t>
            </a:r>
          </a:p>
          <a:p>
            <a:pPr>
              <a:spcBef>
                <a:spcPct val="50000"/>
              </a:spcBef>
            </a:pPr>
            <a:r>
              <a:rPr lang="en-US"/>
              <a:t>(Rendering by CPU)</a:t>
            </a:r>
          </a:p>
        </p:txBody>
      </p:sp>
      <p:grpSp>
        <p:nvGrpSpPr>
          <p:cNvPr id="5" name="Group 121"/>
          <p:cNvGrpSpPr>
            <a:grpSpLocks/>
          </p:cNvGrpSpPr>
          <p:nvPr/>
        </p:nvGrpSpPr>
        <p:grpSpPr bwMode="auto">
          <a:xfrm>
            <a:off x="5943600" y="2819400"/>
            <a:ext cx="3048000" cy="2227263"/>
            <a:chOff x="3744" y="1776"/>
            <a:chExt cx="1920" cy="1403"/>
          </a:xfrm>
        </p:grpSpPr>
        <p:grpSp>
          <p:nvGrpSpPr>
            <p:cNvPr id="6" name="Group 71"/>
            <p:cNvGrpSpPr>
              <a:grpSpLocks/>
            </p:cNvGrpSpPr>
            <p:nvPr/>
          </p:nvGrpSpPr>
          <p:grpSpPr bwMode="auto">
            <a:xfrm>
              <a:off x="3744" y="1824"/>
              <a:ext cx="432" cy="384"/>
              <a:chOff x="1104" y="2640"/>
              <a:chExt cx="1194" cy="1050"/>
            </a:xfrm>
          </p:grpSpPr>
          <p:pic>
            <p:nvPicPr>
              <p:cNvPr id="21576" name="Picture 72"/>
              <p:cNvPicPr>
                <a:picLocks noChangeAspect="1" noChangeArrowheads="1"/>
              </p:cNvPicPr>
              <p:nvPr/>
            </p:nvPicPr>
            <p:blipFill>
              <a:blip r:embed="rId5" cstate="print"/>
              <a:srcRect/>
              <a:stretch>
                <a:fillRect/>
              </a:stretch>
            </p:blipFill>
            <p:spPr bwMode="auto">
              <a:xfrm>
                <a:off x="1104" y="2640"/>
                <a:ext cx="42" cy="42"/>
              </a:xfrm>
              <a:prstGeom prst="rect">
                <a:avLst/>
              </a:prstGeom>
              <a:noFill/>
            </p:spPr>
          </p:pic>
          <p:pic>
            <p:nvPicPr>
              <p:cNvPr id="21577" name="Picture 73"/>
              <p:cNvPicPr>
                <a:picLocks noChangeAspect="1" noChangeArrowheads="1"/>
              </p:cNvPicPr>
              <p:nvPr/>
            </p:nvPicPr>
            <p:blipFill>
              <a:blip r:embed="rId5" cstate="print"/>
              <a:srcRect/>
              <a:stretch>
                <a:fillRect/>
              </a:stretch>
            </p:blipFill>
            <p:spPr bwMode="auto">
              <a:xfrm>
                <a:off x="1488" y="2640"/>
                <a:ext cx="42" cy="42"/>
              </a:xfrm>
              <a:prstGeom prst="rect">
                <a:avLst/>
              </a:prstGeom>
              <a:noFill/>
            </p:spPr>
          </p:pic>
          <p:pic>
            <p:nvPicPr>
              <p:cNvPr id="21578" name="Picture 74"/>
              <p:cNvPicPr>
                <a:picLocks noChangeAspect="1" noChangeArrowheads="1"/>
              </p:cNvPicPr>
              <p:nvPr/>
            </p:nvPicPr>
            <p:blipFill>
              <a:blip r:embed="rId5" cstate="print"/>
              <a:srcRect/>
              <a:stretch>
                <a:fillRect/>
              </a:stretch>
            </p:blipFill>
            <p:spPr bwMode="auto">
              <a:xfrm>
                <a:off x="1872" y="2640"/>
                <a:ext cx="42" cy="42"/>
              </a:xfrm>
              <a:prstGeom prst="rect">
                <a:avLst/>
              </a:prstGeom>
              <a:noFill/>
            </p:spPr>
          </p:pic>
          <p:pic>
            <p:nvPicPr>
              <p:cNvPr id="21579" name="Picture 75"/>
              <p:cNvPicPr>
                <a:picLocks noChangeAspect="1" noChangeArrowheads="1"/>
              </p:cNvPicPr>
              <p:nvPr/>
            </p:nvPicPr>
            <p:blipFill>
              <a:blip r:embed="rId5" cstate="print"/>
              <a:srcRect/>
              <a:stretch>
                <a:fillRect/>
              </a:stretch>
            </p:blipFill>
            <p:spPr bwMode="auto">
              <a:xfrm>
                <a:off x="2256" y="2640"/>
                <a:ext cx="42" cy="42"/>
              </a:xfrm>
              <a:prstGeom prst="rect">
                <a:avLst/>
              </a:prstGeom>
              <a:noFill/>
            </p:spPr>
          </p:pic>
          <p:pic>
            <p:nvPicPr>
              <p:cNvPr id="21580" name="Picture 76"/>
              <p:cNvPicPr>
                <a:picLocks noChangeAspect="1" noChangeArrowheads="1"/>
              </p:cNvPicPr>
              <p:nvPr/>
            </p:nvPicPr>
            <p:blipFill>
              <a:blip r:embed="rId5" cstate="print"/>
              <a:srcRect/>
              <a:stretch>
                <a:fillRect/>
              </a:stretch>
            </p:blipFill>
            <p:spPr bwMode="auto">
              <a:xfrm>
                <a:off x="1104" y="2976"/>
                <a:ext cx="42" cy="42"/>
              </a:xfrm>
              <a:prstGeom prst="rect">
                <a:avLst/>
              </a:prstGeom>
              <a:noFill/>
            </p:spPr>
          </p:pic>
          <p:pic>
            <p:nvPicPr>
              <p:cNvPr id="21581" name="Picture 77"/>
              <p:cNvPicPr>
                <a:picLocks noChangeAspect="1" noChangeArrowheads="1"/>
              </p:cNvPicPr>
              <p:nvPr/>
            </p:nvPicPr>
            <p:blipFill>
              <a:blip r:embed="rId5" cstate="print"/>
              <a:srcRect/>
              <a:stretch>
                <a:fillRect/>
              </a:stretch>
            </p:blipFill>
            <p:spPr bwMode="auto">
              <a:xfrm>
                <a:off x="1488" y="2976"/>
                <a:ext cx="42" cy="42"/>
              </a:xfrm>
              <a:prstGeom prst="rect">
                <a:avLst/>
              </a:prstGeom>
              <a:noFill/>
            </p:spPr>
          </p:pic>
          <p:pic>
            <p:nvPicPr>
              <p:cNvPr id="21582" name="Picture 78"/>
              <p:cNvPicPr>
                <a:picLocks noChangeAspect="1" noChangeArrowheads="1"/>
              </p:cNvPicPr>
              <p:nvPr/>
            </p:nvPicPr>
            <p:blipFill>
              <a:blip r:embed="rId5" cstate="print"/>
              <a:srcRect/>
              <a:stretch>
                <a:fillRect/>
              </a:stretch>
            </p:blipFill>
            <p:spPr bwMode="auto">
              <a:xfrm>
                <a:off x="1872" y="2976"/>
                <a:ext cx="42" cy="42"/>
              </a:xfrm>
              <a:prstGeom prst="rect">
                <a:avLst/>
              </a:prstGeom>
              <a:noFill/>
            </p:spPr>
          </p:pic>
          <p:pic>
            <p:nvPicPr>
              <p:cNvPr id="21583" name="Picture 79"/>
              <p:cNvPicPr>
                <a:picLocks noChangeAspect="1" noChangeArrowheads="1"/>
              </p:cNvPicPr>
              <p:nvPr/>
            </p:nvPicPr>
            <p:blipFill>
              <a:blip r:embed="rId5" cstate="print"/>
              <a:srcRect/>
              <a:stretch>
                <a:fillRect/>
              </a:stretch>
            </p:blipFill>
            <p:spPr bwMode="auto">
              <a:xfrm>
                <a:off x="2256" y="2976"/>
                <a:ext cx="42" cy="42"/>
              </a:xfrm>
              <a:prstGeom prst="rect">
                <a:avLst/>
              </a:prstGeom>
              <a:noFill/>
            </p:spPr>
          </p:pic>
          <p:pic>
            <p:nvPicPr>
              <p:cNvPr id="21584" name="Picture 80"/>
              <p:cNvPicPr>
                <a:picLocks noChangeAspect="1" noChangeArrowheads="1"/>
              </p:cNvPicPr>
              <p:nvPr/>
            </p:nvPicPr>
            <p:blipFill>
              <a:blip r:embed="rId5" cstate="print"/>
              <a:srcRect/>
              <a:stretch>
                <a:fillRect/>
              </a:stretch>
            </p:blipFill>
            <p:spPr bwMode="auto">
              <a:xfrm>
                <a:off x="1104" y="3312"/>
                <a:ext cx="42" cy="42"/>
              </a:xfrm>
              <a:prstGeom prst="rect">
                <a:avLst/>
              </a:prstGeom>
              <a:noFill/>
            </p:spPr>
          </p:pic>
          <p:pic>
            <p:nvPicPr>
              <p:cNvPr id="21585" name="Picture 81"/>
              <p:cNvPicPr>
                <a:picLocks noChangeAspect="1" noChangeArrowheads="1"/>
              </p:cNvPicPr>
              <p:nvPr/>
            </p:nvPicPr>
            <p:blipFill>
              <a:blip r:embed="rId5" cstate="print"/>
              <a:srcRect/>
              <a:stretch>
                <a:fillRect/>
              </a:stretch>
            </p:blipFill>
            <p:spPr bwMode="auto">
              <a:xfrm>
                <a:off x="1488" y="3312"/>
                <a:ext cx="42" cy="42"/>
              </a:xfrm>
              <a:prstGeom prst="rect">
                <a:avLst/>
              </a:prstGeom>
              <a:noFill/>
            </p:spPr>
          </p:pic>
          <p:pic>
            <p:nvPicPr>
              <p:cNvPr id="21586" name="Picture 82"/>
              <p:cNvPicPr>
                <a:picLocks noChangeAspect="1" noChangeArrowheads="1"/>
              </p:cNvPicPr>
              <p:nvPr/>
            </p:nvPicPr>
            <p:blipFill>
              <a:blip r:embed="rId5" cstate="print"/>
              <a:srcRect/>
              <a:stretch>
                <a:fillRect/>
              </a:stretch>
            </p:blipFill>
            <p:spPr bwMode="auto">
              <a:xfrm>
                <a:off x="1872" y="3312"/>
                <a:ext cx="42" cy="42"/>
              </a:xfrm>
              <a:prstGeom prst="rect">
                <a:avLst/>
              </a:prstGeom>
              <a:noFill/>
            </p:spPr>
          </p:pic>
          <p:pic>
            <p:nvPicPr>
              <p:cNvPr id="21587" name="Picture 83"/>
              <p:cNvPicPr>
                <a:picLocks noChangeAspect="1" noChangeArrowheads="1"/>
              </p:cNvPicPr>
              <p:nvPr/>
            </p:nvPicPr>
            <p:blipFill>
              <a:blip r:embed="rId5" cstate="print"/>
              <a:srcRect/>
              <a:stretch>
                <a:fillRect/>
              </a:stretch>
            </p:blipFill>
            <p:spPr bwMode="auto">
              <a:xfrm>
                <a:off x="2256" y="3312"/>
                <a:ext cx="42" cy="42"/>
              </a:xfrm>
              <a:prstGeom prst="rect">
                <a:avLst/>
              </a:prstGeom>
              <a:noFill/>
            </p:spPr>
          </p:pic>
          <p:pic>
            <p:nvPicPr>
              <p:cNvPr id="21588" name="Picture 84"/>
              <p:cNvPicPr>
                <a:picLocks noChangeAspect="1" noChangeArrowheads="1"/>
              </p:cNvPicPr>
              <p:nvPr/>
            </p:nvPicPr>
            <p:blipFill>
              <a:blip r:embed="rId5" cstate="print"/>
              <a:srcRect/>
              <a:stretch>
                <a:fillRect/>
              </a:stretch>
            </p:blipFill>
            <p:spPr bwMode="auto">
              <a:xfrm>
                <a:off x="1104" y="3648"/>
                <a:ext cx="42" cy="42"/>
              </a:xfrm>
              <a:prstGeom prst="rect">
                <a:avLst/>
              </a:prstGeom>
              <a:noFill/>
            </p:spPr>
          </p:pic>
          <p:pic>
            <p:nvPicPr>
              <p:cNvPr id="21589" name="Picture 85"/>
              <p:cNvPicPr>
                <a:picLocks noChangeAspect="1" noChangeArrowheads="1"/>
              </p:cNvPicPr>
              <p:nvPr/>
            </p:nvPicPr>
            <p:blipFill>
              <a:blip r:embed="rId5" cstate="print"/>
              <a:srcRect/>
              <a:stretch>
                <a:fillRect/>
              </a:stretch>
            </p:blipFill>
            <p:spPr bwMode="auto">
              <a:xfrm>
                <a:off x="1488" y="3648"/>
                <a:ext cx="42" cy="42"/>
              </a:xfrm>
              <a:prstGeom prst="rect">
                <a:avLst/>
              </a:prstGeom>
              <a:noFill/>
            </p:spPr>
          </p:pic>
          <p:pic>
            <p:nvPicPr>
              <p:cNvPr id="21590" name="Picture 86"/>
              <p:cNvPicPr>
                <a:picLocks noChangeAspect="1" noChangeArrowheads="1"/>
              </p:cNvPicPr>
              <p:nvPr/>
            </p:nvPicPr>
            <p:blipFill>
              <a:blip r:embed="rId5" cstate="print"/>
              <a:srcRect/>
              <a:stretch>
                <a:fillRect/>
              </a:stretch>
            </p:blipFill>
            <p:spPr bwMode="auto">
              <a:xfrm>
                <a:off x="1872" y="3648"/>
                <a:ext cx="42" cy="42"/>
              </a:xfrm>
              <a:prstGeom prst="rect">
                <a:avLst/>
              </a:prstGeom>
              <a:noFill/>
            </p:spPr>
          </p:pic>
          <p:pic>
            <p:nvPicPr>
              <p:cNvPr id="21591" name="Picture 87"/>
              <p:cNvPicPr>
                <a:picLocks noChangeAspect="1" noChangeArrowheads="1"/>
              </p:cNvPicPr>
              <p:nvPr/>
            </p:nvPicPr>
            <p:blipFill>
              <a:blip r:embed="rId5" cstate="print"/>
              <a:srcRect/>
              <a:stretch>
                <a:fillRect/>
              </a:stretch>
            </p:blipFill>
            <p:spPr bwMode="auto">
              <a:xfrm>
                <a:off x="2256" y="3648"/>
                <a:ext cx="42" cy="42"/>
              </a:xfrm>
              <a:prstGeom prst="rect">
                <a:avLst/>
              </a:prstGeom>
              <a:noFill/>
            </p:spPr>
          </p:pic>
        </p:grpSp>
        <p:sp>
          <p:nvSpPr>
            <p:cNvPr id="21621" name="Text Box 117"/>
            <p:cNvSpPr txBox="1">
              <a:spLocks noChangeArrowheads="1"/>
            </p:cNvSpPr>
            <p:nvPr/>
          </p:nvSpPr>
          <p:spPr bwMode="auto">
            <a:xfrm>
              <a:off x="4128" y="2688"/>
              <a:ext cx="1536" cy="491"/>
            </a:xfrm>
            <a:prstGeom prst="rect">
              <a:avLst/>
            </a:prstGeom>
            <a:noFill/>
            <a:ln w="9525">
              <a:noFill/>
              <a:miter lim="800000"/>
              <a:headEnd/>
              <a:tailEnd/>
            </a:ln>
            <a:effectLst/>
          </p:spPr>
          <p:txBody>
            <a:bodyPr>
              <a:spAutoFit/>
            </a:bodyPr>
            <a:lstStyle/>
            <a:p>
              <a:pPr>
                <a:spcBef>
                  <a:spcPct val="50000"/>
                </a:spcBef>
              </a:pPr>
              <a:r>
                <a:rPr lang="en-US"/>
                <a:t>Array of strokes</a:t>
              </a:r>
            </a:p>
            <a:p>
              <a:pPr>
                <a:spcBef>
                  <a:spcPct val="50000"/>
                </a:spcBef>
              </a:pPr>
              <a:r>
                <a:rPr lang="en-US"/>
                <a:t>(Rendering by GPU)</a:t>
              </a:r>
            </a:p>
          </p:txBody>
        </p:sp>
        <p:sp>
          <p:nvSpPr>
            <p:cNvPr id="21622" name="Line 118"/>
            <p:cNvSpPr>
              <a:spLocks noChangeShapeType="1"/>
            </p:cNvSpPr>
            <p:nvPr/>
          </p:nvSpPr>
          <p:spPr bwMode="auto">
            <a:xfrm>
              <a:off x="4176" y="1968"/>
              <a:ext cx="624" cy="0"/>
            </a:xfrm>
            <a:prstGeom prst="line">
              <a:avLst/>
            </a:prstGeom>
            <a:noFill/>
            <a:ln w="9525">
              <a:solidFill>
                <a:schemeClr val="tx1"/>
              </a:solidFill>
              <a:round/>
              <a:headEnd/>
              <a:tailEnd type="triangle" w="med" len="med"/>
            </a:ln>
            <a:effectLst/>
          </p:spPr>
          <p:txBody>
            <a:bodyPr/>
            <a:lstStyle/>
            <a:p>
              <a:endParaRPr lang="en-US"/>
            </a:p>
          </p:txBody>
        </p:sp>
        <p:sp>
          <p:nvSpPr>
            <p:cNvPr id="21623" name="Line 119"/>
            <p:cNvSpPr>
              <a:spLocks noChangeShapeType="1"/>
            </p:cNvSpPr>
            <p:nvPr/>
          </p:nvSpPr>
          <p:spPr bwMode="auto">
            <a:xfrm flipH="1" flipV="1">
              <a:off x="4176" y="2208"/>
              <a:ext cx="192" cy="384"/>
            </a:xfrm>
            <a:prstGeom prst="line">
              <a:avLst/>
            </a:prstGeom>
            <a:noFill/>
            <a:ln w="9525">
              <a:solidFill>
                <a:schemeClr val="tx1"/>
              </a:solidFill>
              <a:round/>
              <a:headEnd/>
              <a:tailEnd type="triangle" w="med" len="med"/>
            </a:ln>
            <a:effectLst/>
          </p:spPr>
          <p:txBody>
            <a:bodyPr/>
            <a:lstStyle/>
            <a:p>
              <a:endParaRPr lang="en-US"/>
            </a:p>
          </p:txBody>
        </p:sp>
        <p:pic>
          <p:nvPicPr>
            <p:cNvPr id="21624" name="Picture 120"/>
            <p:cNvPicPr>
              <a:picLocks noChangeAspect="1" noChangeArrowheads="1"/>
            </p:cNvPicPr>
            <p:nvPr/>
          </p:nvPicPr>
          <p:blipFill>
            <a:blip r:embed="rId6" cstate="print"/>
            <a:srcRect/>
            <a:stretch>
              <a:fillRect/>
            </a:stretch>
          </p:blipFill>
          <p:spPr bwMode="auto">
            <a:xfrm>
              <a:off x="4800" y="1776"/>
              <a:ext cx="537" cy="475"/>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6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6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6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7" grpId="0" animBg="1"/>
      <p:bldP spid="21618" grpId="0" animBg="1"/>
      <p:bldP spid="21619" grpId="0"/>
      <p:bldP spid="21620" grpId="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Rendering</a:t>
            </a:r>
          </a:p>
        </p:txBody>
      </p:sp>
      <p:pic>
        <p:nvPicPr>
          <p:cNvPr id="2355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3556" name="Rectangle 4"/>
          <p:cNvSpPr>
            <a:spLocks noGrp="1" noChangeArrowheads="1"/>
          </p:cNvSpPr>
          <p:nvPr>
            <p:ph type="body" idx="1"/>
          </p:nvPr>
        </p:nvSpPr>
        <p:spPr/>
        <p:txBody>
          <a:bodyPr/>
          <a:lstStyle/>
          <a:p>
            <a:r>
              <a:rPr lang="en-US"/>
              <a:t>Divided in two stages</a:t>
            </a:r>
          </a:p>
          <a:p>
            <a:r>
              <a:rPr lang="en-US"/>
              <a:t>Stage 1: CPU</a:t>
            </a:r>
          </a:p>
          <a:p>
            <a:pPr lvl="1"/>
            <a:r>
              <a:rPr lang="en-US"/>
              <a:t>View frustum culling</a:t>
            </a:r>
          </a:p>
          <a:p>
            <a:pPr lvl="1"/>
            <a:r>
              <a:rPr lang="en-US"/>
              <a:t>Render tiles</a:t>
            </a:r>
          </a:p>
        </p:txBody>
      </p:sp>
      <p:grpSp>
        <p:nvGrpSpPr>
          <p:cNvPr id="2" name="Group 5"/>
          <p:cNvGrpSpPr>
            <a:grpSpLocks/>
          </p:cNvGrpSpPr>
          <p:nvPr/>
        </p:nvGrpSpPr>
        <p:grpSpPr bwMode="auto">
          <a:xfrm>
            <a:off x="6096000" y="2895600"/>
            <a:ext cx="2438400" cy="2438400"/>
            <a:chOff x="3600" y="1824"/>
            <a:chExt cx="1536" cy="1536"/>
          </a:xfrm>
        </p:grpSpPr>
        <p:sp>
          <p:nvSpPr>
            <p:cNvPr id="23558" name="Rectangle 6"/>
            <p:cNvSpPr>
              <a:spLocks noChangeArrowheads="1"/>
            </p:cNvSpPr>
            <p:nvPr/>
          </p:nvSpPr>
          <p:spPr bwMode="auto">
            <a:xfrm>
              <a:off x="360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59" name="Rectangle 7"/>
            <p:cNvSpPr>
              <a:spLocks noChangeArrowheads="1"/>
            </p:cNvSpPr>
            <p:nvPr/>
          </p:nvSpPr>
          <p:spPr bwMode="auto">
            <a:xfrm>
              <a:off x="379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0" name="Rectangle 8"/>
            <p:cNvSpPr>
              <a:spLocks noChangeArrowheads="1"/>
            </p:cNvSpPr>
            <p:nvPr/>
          </p:nvSpPr>
          <p:spPr bwMode="auto">
            <a:xfrm>
              <a:off x="398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1" name="Rectangle 9"/>
            <p:cNvSpPr>
              <a:spLocks noChangeArrowheads="1"/>
            </p:cNvSpPr>
            <p:nvPr/>
          </p:nvSpPr>
          <p:spPr bwMode="auto">
            <a:xfrm>
              <a:off x="4176"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2" name="Rectangle 10"/>
            <p:cNvSpPr>
              <a:spLocks noChangeArrowheads="1"/>
            </p:cNvSpPr>
            <p:nvPr/>
          </p:nvSpPr>
          <p:spPr bwMode="auto">
            <a:xfrm>
              <a:off x="4368"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3" name="Rectangle 11"/>
            <p:cNvSpPr>
              <a:spLocks noChangeArrowheads="1"/>
            </p:cNvSpPr>
            <p:nvPr/>
          </p:nvSpPr>
          <p:spPr bwMode="auto">
            <a:xfrm>
              <a:off x="4560"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4" name="Rectangle 12"/>
            <p:cNvSpPr>
              <a:spLocks noChangeArrowheads="1"/>
            </p:cNvSpPr>
            <p:nvPr/>
          </p:nvSpPr>
          <p:spPr bwMode="auto">
            <a:xfrm>
              <a:off x="4752"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5" name="Rectangle 13"/>
            <p:cNvSpPr>
              <a:spLocks noChangeArrowheads="1"/>
            </p:cNvSpPr>
            <p:nvPr/>
          </p:nvSpPr>
          <p:spPr bwMode="auto">
            <a:xfrm>
              <a:off x="4944" y="182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6" name="Rectangle 14"/>
            <p:cNvSpPr>
              <a:spLocks noChangeArrowheads="1"/>
            </p:cNvSpPr>
            <p:nvPr/>
          </p:nvSpPr>
          <p:spPr bwMode="auto">
            <a:xfrm>
              <a:off x="360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7" name="Rectangle 15"/>
            <p:cNvSpPr>
              <a:spLocks noChangeArrowheads="1"/>
            </p:cNvSpPr>
            <p:nvPr/>
          </p:nvSpPr>
          <p:spPr bwMode="auto">
            <a:xfrm>
              <a:off x="379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8" name="Rectangle 16"/>
            <p:cNvSpPr>
              <a:spLocks noChangeArrowheads="1"/>
            </p:cNvSpPr>
            <p:nvPr/>
          </p:nvSpPr>
          <p:spPr bwMode="auto">
            <a:xfrm>
              <a:off x="398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69" name="Rectangle 17"/>
            <p:cNvSpPr>
              <a:spLocks noChangeArrowheads="1"/>
            </p:cNvSpPr>
            <p:nvPr/>
          </p:nvSpPr>
          <p:spPr bwMode="auto">
            <a:xfrm>
              <a:off x="4176"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0" name="Rectangle 18"/>
            <p:cNvSpPr>
              <a:spLocks noChangeArrowheads="1"/>
            </p:cNvSpPr>
            <p:nvPr/>
          </p:nvSpPr>
          <p:spPr bwMode="auto">
            <a:xfrm>
              <a:off x="4368"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1" name="Rectangle 19"/>
            <p:cNvSpPr>
              <a:spLocks noChangeArrowheads="1"/>
            </p:cNvSpPr>
            <p:nvPr/>
          </p:nvSpPr>
          <p:spPr bwMode="auto">
            <a:xfrm>
              <a:off x="4560"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2" name="Rectangle 20"/>
            <p:cNvSpPr>
              <a:spLocks noChangeArrowheads="1"/>
            </p:cNvSpPr>
            <p:nvPr/>
          </p:nvSpPr>
          <p:spPr bwMode="auto">
            <a:xfrm>
              <a:off x="4752"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3" name="Rectangle 21"/>
            <p:cNvSpPr>
              <a:spLocks noChangeArrowheads="1"/>
            </p:cNvSpPr>
            <p:nvPr/>
          </p:nvSpPr>
          <p:spPr bwMode="auto">
            <a:xfrm>
              <a:off x="4944" y="201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4" name="Rectangle 22"/>
            <p:cNvSpPr>
              <a:spLocks noChangeArrowheads="1"/>
            </p:cNvSpPr>
            <p:nvPr/>
          </p:nvSpPr>
          <p:spPr bwMode="auto">
            <a:xfrm>
              <a:off x="360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5" name="Rectangle 23"/>
            <p:cNvSpPr>
              <a:spLocks noChangeArrowheads="1"/>
            </p:cNvSpPr>
            <p:nvPr/>
          </p:nvSpPr>
          <p:spPr bwMode="auto">
            <a:xfrm>
              <a:off x="379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6" name="Rectangle 24"/>
            <p:cNvSpPr>
              <a:spLocks noChangeArrowheads="1"/>
            </p:cNvSpPr>
            <p:nvPr/>
          </p:nvSpPr>
          <p:spPr bwMode="auto">
            <a:xfrm>
              <a:off x="398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7" name="Rectangle 25"/>
            <p:cNvSpPr>
              <a:spLocks noChangeArrowheads="1"/>
            </p:cNvSpPr>
            <p:nvPr/>
          </p:nvSpPr>
          <p:spPr bwMode="auto">
            <a:xfrm>
              <a:off x="4176"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8" name="Rectangle 26"/>
            <p:cNvSpPr>
              <a:spLocks noChangeArrowheads="1"/>
            </p:cNvSpPr>
            <p:nvPr/>
          </p:nvSpPr>
          <p:spPr bwMode="auto">
            <a:xfrm>
              <a:off x="4368"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79" name="Rectangle 27"/>
            <p:cNvSpPr>
              <a:spLocks noChangeArrowheads="1"/>
            </p:cNvSpPr>
            <p:nvPr/>
          </p:nvSpPr>
          <p:spPr bwMode="auto">
            <a:xfrm>
              <a:off x="4560"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0" name="Rectangle 28"/>
            <p:cNvSpPr>
              <a:spLocks noChangeArrowheads="1"/>
            </p:cNvSpPr>
            <p:nvPr/>
          </p:nvSpPr>
          <p:spPr bwMode="auto">
            <a:xfrm>
              <a:off x="4752"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1" name="Rectangle 29"/>
            <p:cNvSpPr>
              <a:spLocks noChangeArrowheads="1"/>
            </p:cNvSpPr>
            <p:nvPr/>
          </p:nvSpPr>
          <p:spPr bwMode="auto">
            <a:xfrm>
              <a:off x="4944" y="220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2" name="Rectangle 30"/>
            <p:cNvSpPr>
              <a:spLocks noChangeArrowheads="1"/>
            </p:cNvSpPr>
            <p:nvPr/>
          </p:nvSpPr>
          <p:spPr bwMode="auto">
            <a:xfrm>
              <a:off x="360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3" name="Rectangle 31"/>
            <p:cNvSpPr>
              <a:spLocks noChangeArrowheads="1"/>
            </p:cNvSpPr>
            <p:nvPr/>
          </p:nvSpPr>
          <p:spPr bwMode="auto">
            <a:xfrm>
              <a:off x="379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4" name="Rectangle 32"/>
            <p:cNvSpPr>
              <a:spLocks noChangeArrowheads="1"/>
            </p:cNvSpPr>
            <p:nvPr/>
          </p:nvSpPr>
          <p:spPr bwMode="auto">
            <a:xfrm>
              <a:off x="398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5" name="Rectangle 33"/>
            <p:cNvSpPr>
              <a:spLocks noChangeArrowheads="1"/>
            </p:cNvSpPr>
            <p:nvPr/>
          </p:nvSpPr>
          <p:spPr bwMode="auto">
            <a:xfrm>
              <a:off x="4176"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6" name="Rectangle 34"/>
            <p:cNvSpPr>
              <a:spLocks noChangeArrowheads="1"/>
            </p:cNvSpPr>
            <p:nvPr/>
          </p:nvSpPr>
          <p:spPr bwMode="auto">
            <a:xfrm>
              <a:off x="4368"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7" name="Rectangle 35"/>
            <p:cNvSpPr>
              <a:spLocks noChangeArrowheads="1"/>
            </p:cNvSpPr>
            <p:nvPr/>
          </p:nvSpPr>
          <p:spPr bwMode="auto">
            <a:xfrm>
              <a:off x="4560"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8" name="Rectangle 36"/>
            <p:cNvSpPr>
              <a:spLocks noChangeArrowheads="1"/>
            </p:cNvSpPr>
            <p:nvPr/>
          </p:nvSpPr>
          <p:spPr bwMode="auto">
            <a:xfrm>
              <a:off x="4752"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89" name="Rectangle 37"/>
            <p:cNvSpPr>
              <a:spLocks noChangeArrowheads="1"/>
            </p:cNvSpPr>
            <p:nvPr/>
          </p:nvSpPr>
          <p:spPr bwMode="auto">
            <a:xfrm>
              <a:off x="4944" y="2400"/>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0" name="Rectangle 38"/>
            <p:cNvSpPr>
              <a:spLocks noChangeArrowheads="1"/>
            </p:cNvSpPr>
            <p:nvPr/>
          </p:nvSpPr>
          <p:spPr bwMode="auto">
            <a:xfrm>
              <a:off x="360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1" name="Rectangle 39"/>
            <p:cNvSpPr>
              <a:spLocks noChangeArrowheads="1"/>
            </p:cNvSpPr>
            <p:nvPr/>
          </p:nvSpPr>
          <p:spPr bwMode="auto">
            <a:xfrm>
              <a:off x="379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2" name="Rectangle 40"/>
            <p:cNvSpPr>
              <a:spLocks noChangeArrowheads="1"/>
            </p:cNvSpPr>
            <p:nvPr/>
          </p:nvSpPr>
          <p:spPr bwMode="auto">
            <a:xfrm>
              <a:off x="398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3" name="Rectangle 41"/>
            <p:cNvSpPr>
              <a:spLocks noChangeArrowheads="1"/>
            </p:cNvSpPr>
            <p:nvPr/>
          </p:nvSpPr>
          <p:spPr bwMode="auto">
            <a:xfrm>
              <a:off x="4176"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4" name="Rectangle 42"/>
            <p:cNvSpPr>
              <a:spLocks noChangeArrowheads="1"/>
            </p:cNvSpPr>
            <p:nvPr/>
          </p:nvSpPr>
          <p:spPr bwMode="auto">
            <a:xfrm>
              <a:off x="4368"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5" name="Rectangle 43"/>
            <p:cNvSpPr>
              <a:spLocks noChangeArrowheads="1"/>
            </p:cNvSpPr>
            <p:nvPr/>
          </p:nvSpPr>
          <p:spPr bwMode="auto">
            <a:xfrm>
              <a:off x="4560"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6" name="Rectangle 44"/>
            <p:cNvSpPr>
              <a:spLocks noChangeArrowheads="1"/>
            </p:cNvSpPr>
            <p:nvPr/>
          </p:nvSpPr>
          <p:spPr bwMode="auto">
            <a:xfrm>
              <a:off x="4752"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7" name="Rectangle 45"/>
            <p:cNvSpPr>
              <a:spLocks noChangeArrowheads="1"/>
            </p:cNvSpPr>
            <p:nvPr/>
          </p:nvSpPr>
          <p:spPr bwMode="auto">
            <a:xfrm>
              <a:off x="4944" y="2592"/>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8" name="Rectangle 46"/>
            <p:cNvSpPr>
              <a:spLocks noChangeArrowheads="1"/>
            </p:cNvSpPr>
            <p:nvPr/>
          </p:nvSpPr>
          <p:spPr bwMode="auto">
            <a:xfrm>
              <a:off x="360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599" name="Rectangle 47"/>
            <p:cNvSpPr>
              <a:spLocks noChangeArrowheads="1"/>
            </p:cNvSpPr>
            <p:nvPr/>
          </p:nvSpPr>
          <p:spPr bwMode="auto">
            <a:xfrm>
              <a:off x="379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0" name="Rectangle 48"/>
            <p:cNvSpPr>
              <a:spLocks noChangeArrowheads="1"/>
            </p:cNvSpPr>
            <p:nvPr/>
          </p:nvSpPr>
          <p:spPr bwMode="auto">
            <a:xfrm>
              <a:off x="398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1" name="Rectangle 49"/>
            <p:cNvSpPr>
              <a:spLocks noChangeArrowheads="1"/>
            </p:cNvSpPr>
            <p:nvPr/>
          </p:nvSpPr>
          <p:spPr bwMode="auto">
            <a:xfrm>
              <a:off x="4176"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2" name="Rectangle 50"/>
            <p:cNvSpPr>
              <a:spLocks noChangeArrowheads="1"/>
            </p:cNvSpPr>
            <p:nvPr/>
          </p:nvSpPr>
          <p:spPr bwMode="auto">
            <a:xfrm>
              <a:off x="4368"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3" name="Rectangle 51"/>
            <p:cNvSpPr>
              <a:spLocks noChangeArrowheads="1"/>
            </p:cNvSpPr>
            <p:nvPr/>
          </p:nvSpPr>
          <p:spPr bwMode="auto">
            <a:xfrm>
              <a:off x="4560"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4" name="Rectangle 52"/>
            <p:cNvSpPr>
              <a:spLocks noChangeArrowheads="1"/>
            </p:cNvSpPr>
            <p:nvPr/>
          </p:nvSpPr>
          <p:spPr bwMode="auto">
            <a:xfrm>
              <a:off x="4752"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5" name="Rectangle 53"/>
            <p:cNvSpPr>
              <a:spLocks noChangeArrowheads="1"/>
            </p:cNvSpPr>
            <p:nvPr/>
          </p:nvSpPr>
          <p:spPr bwMode="auto">
            <a:xfrm>
              <a:off x="4944" y="2784"/>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6" name="Rectangle 54"/>
            <p:cNvSpPr>
              <a:spLocks noChangeArrowheads="1"/>
            </p:cNvSpPr>
            <p:nvPr/>
          </p:nvSpPr>
          <p:spPr bwMode="auto">
            <a:xfrm>
              <a:off x="360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7" name="Rectangle 55"/>
            <p:cNvSpPr>
              <a:spLocks noChangeArrowheads="1"/>
            </p:cNvSpPr>
            <p:nvPr/>
          </p:nvSpPr>
          <p:spPr bwMode="auto">
            <a:xfrm>
              <a:off x="379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8" name="Rectangle 56"/>
            <p:cNvSpPr>
              <a:spLocks noChangeArrowheads="1"/>
            </p:cNvSpPr>
            <p:nvPr/>
          </p:nvSpPr>
          <p:spPr bwMode="auto">
            <a:xfrm>
              <a:off x="398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09" name="Rectangle 57"/>
            <p:cNvSpPr>
              <a:spLocks noChangeArrowheads="1"/>
            </p:cNvSpPr>
            <p:nvPr/>
          </p:nvSpPr>
          <p:spPr bwMode="auto">
            <a:xfrm>
              <a:off x="4176"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0" name="Rectangle 58"/>
            <p:cNvSpPr>
              <a:spLocks noChangeArrowheads="1"/>
            </p:cNvSpPr>
            <p:nvPr/>
          </p:nvSpPr>
          <p:spPr bwMode="auto">
            <a:xfrm>
              <a:off x="4368"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1" name="Rectangle 59"/>
            <p:cNvSpPr>
              <a:spLocks noChangeArrowheads="1"/>
            </p:cNvSpPr>
            <p:nvPr/>
          </p:nvSpPr>
          <p:spPr bwMode="auto">
            <a:xfrm>
              <a:off x="4560"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2" name="Rectangle 60"/>
            <p:cNvSpPr>
              <a:spLocks noChangeArrowheads="1"/>
            </p:cNvSpPr>
            <p:nvPr/>
          </p:nvSpPr>
          <p:spPr bwMode="auto">
            <a:xfrm>
              <a:off x="4752"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3" name="Rectangle 61"/>
            <p:cNvSpPr>
              <a:spLocks noChangeArrowheads="1"/>
            </p:cNvSpPr>
            <p:nvPr/>
          </p:nvSpPr>
          <p:spPr bwMode="auto">
            <a:xfrm>
              <a:off x="4944" y="2976"/>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4" name="Rectangle 62"/>
            <p:cNvSpPr>
              <a:spLocks noChangeArrowheads="1"/>
            </p:cNvSpPr>
            <p:nvPr/>
          </p:nvSpPr>
          <p:spPr bwMode="auto">
            <a:xfrm>
              <a:off x="360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5" name="Rectangle 63"/>
            <p:cNvSpPr>
              <a:spLocks noChangeArrowheads="1"/>
            </p:cNvSpPr>
            <p:nvPr/>
          </p:nvSpPr>
          <p:spPr bwMode="auto">
            <a:xfrm>
              <a:off x="379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6" name="Rectangle 64"/>
            <p:cNvSpPr>
              <a:spLocks noChangeArrowheads="1"/>
            </p:cNvSpPr>
            <p:nvPr/>
          </p:nvSpPr>
          <p:spPr bwMode="auto">
            <a:xfrm>
              <a:off x="3984"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7" name="Rectangle 65"/>
            <p:cNvSpPr>
              <a:spLocks noChangeArrowheads="1"/>
            </p:cNvSpPr>
            <p:nvPr/>
          </p:nvSpPr>
          <p:spPr bwMode="auto">
            <a:xfrm>
              <a:off x="4176"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8" name="Rectangle 66"/>
            <p:cNvSpPr>
              <a:spLocks noChangeArrowheads="1"/>
            </p:cNvSpPr>
            <p:nvPr/>
          </p:nvSpPr>
          <p:spPr bwMode="auto">
            <a:xfrm>
              <a:off x="4368"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19" name="Rectangle 67"/>
            <p:cNvSpPr>
              <a:spLocks noChangeArrowheads="1"/>
            </p:cNvSpPr>
            <p:nvPr/>
          </p:nvSpPr>
          <p:spPr bwMode="auto">
            <a:xfrm>
              <a:off x="4560"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20" name="Rectangle 68"/>
            <p:cNvSpPr>
              <a:spLocks noChangeArrowheads="1"/>
            </p:cNvSpPr>
            <p:nvPr/>
          </p:nvSpPr>
          <p:spPr bwMode="auto">
            <a:xfrm>
              <a:off x="4752" y="3168"/>
              <a:ext cx="192" cy="192"/>
            </a:xfrm>
            <a:prstGeom prst="rect">
              <a:avLst/>
            </a:prstGeom>
            <a:noFill/>
            <a:ln w="9525">
              <a:solidFill>
                <a:schemeClr val="tx1"/>
              </a:solidFill>
              <a:miter lim="800000"/>
              <a:headEnd/>
              <a:tailEnd/>
            </a:ln>
            <a:effectLst/>
          </p:spPr>
          <p:txBody>
            <a:bodyPr wrap="none" anchor="ctr"/>
            <a:lstStyle/>
            <a:p>
              <a:endParaRPr lang="en-US"/>
            </a:p>
          </p:txBody>
        </p:sp>
        <p:sp>
          <p:nvSpPr>
            <p:cNvPr id="23621" name="Rectangle 69"/>
            <p:cNvSpPr>
              <a:spLocks noChangeArrowheads="1"/>
            </p:cNvSpPr>
            <p:nvPr/>
          </p:nvSpPr>
          <p:spPr bwMode="auto">
            <a:xfrm>
              <a:off x="4944" y="3168"/>
              <a:ext cx="192" cy="192"/>
            </a:xfrm>
            <a:prstGeom prst="rect">
              <a:avLst/>
            </a:prstGeom>
            <a:noFill/>
            <a:ln w="9525">
              <a:solidFill>
                <a:schemeClr val="tx1"/>
              </a:solidFill>
              <a:miter lim="800000"/>
              <a:headEnd/>
              <a:tailEnd/>
            </a:ln>
            <a:effectLst/>
          </p:spPr>
          <p:txBody>
            <a:bodyPr wrap="none" anchor="ctr"/>
            <a:lstStyle/>
            <a:p>
              <a:endParaRPr lang="en-US"/>
            </a:p>
          </p:txBody>
        </p:sp>
      </p:grpSp>
      <p:grpSp>
        <p:nvGrpSpPr>
          <p:cNvPr id="3" name="Group 70"/>
          <p:cNvGrpSpPr>
            <a:grpSpLocks/>
          </p:cNvGrpSpPr>
          <p:nvPr/>
        </p:nvGrpSpPr>
        <p:grpSpPr bwMode="auto">
          <a:xfrm>
            <a:off x="6096000" y="2895600"/>
            <a:ext cx="2438400" cy="2438400"/>
            <a:chOff x="3600" y="1824"/>
            <a:chExt cx="1536" cy="1536"/>
          </a:xfrm>
        </p:grpSpPr>
        <p:sp>
          <p:nvSpPr>
            <p:cNvPr id="23623" name="Rectangle 71"/>
            <p:cNvSpPr>
              <a:spLocks noChangeArrowheads="1"/>
            </p:cNvSpPr>
            <p:nvPr/>
          </p:nvSpPr>
          <p:spPr bwMode="auto">
            <a:xfrm>
              <a:off x="4560" y="182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24" name="Rectangle 72"/>
            <p:cNvSpPr>
              <a:spLocks noChangeArrowheads="1"/>
            </p:cNvSpPr>
            <p:nvPr/>
          </p:nvSpPr>
          <p:spPr bwMode="auto">
            <a:xfrm>
              <a:off x="4752" y="182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25" name="Rectangle 73"/>
            <p:cNvSpPr>
              <a:spLocks noChangeArrowheads="1"/>
            </p:cNvSpPr>
            <p:nvPr/>
          </p:nvSpPr>
          <p:spPr bwMode="auto">
            <a:xfrm>
              <a:off x="3984"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26" name="Rectangle 74"/>
            <p:cNvSpPr>
              <a:spLocks noChangeArrowheads="1"/>
            </p:cNvSpPr>
            <p:nvPr/>
          </p:nvSpPr>
          <p:spPr bwMode="auto">
            <a:xfrm>
              <a:off x="4176"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27" name="Rectangle 75"/>
            <p:cNvSpPr>
              <a:spLocks noChangeArrowheads="1"/>
            </p:cNvSpPr>
            <p:nvPr/>
          </p:nvSpPr>
          <p:spPr bwMode="auto">
            <a:xfrm>
              <a:off x="4368"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28" name="Rectangle 76"/>
            <p:cNvSpPr>
              <a:spLocks noChangeArrowheads="1"/>
            </p:cNvSpPr>
            <p:nvPr/>
          </p:nvSpPr>
          <p:spPr bwMode="auto">
            <a:xfrm>
              <a:off x="4560"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29" name="Rectangle 77"/>
            <p:cNvSpPr>
              <a:spLocks noChangeArrowheads="1"/>
            </p:cNvSpPr>
            <p:nvPr/>
          </p:nvSpPr>
          <p:spPr bwMode="auto">
            <a:xfrm>
              <a:off x="4752" y="201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0" name="Rectangle 78"/>
            <p:cNvSpPr>
              <a:spLocks noChangeArrowheads="1"/>
            </p:cNvSpPr>
            <p:nvPr/>
          </p:nvSpPr>
          <p:spPr bwMode="auto">
            <a:xfrm>
              <a:off x="3792"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1" name="Rectangle 79"/>
            <p:cNvSpPr>
              <a:spLocks noChangeArrowheads="1"/>
            </p:cNvSpPr>
            <p:nvPr/>
          </p:nvSpPr>
          <p:spPr bwMode="auto">
            <a:xfrm>
              <a:off x="3984"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2" name="Rectangle 80"/>
            <p:cNvSpPr>
              <a:spLocks noChangeArrowheads="1"/>
            </p:cNvSpPr>
            <p:nvPr/>
          </p:nvSpPr>
          <p:spPr bwMode="auto">
            <a:xfrm>
              <a:off x="4176"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3" name="Rectangle 81"/>
            <p:cNvSpPr>
              <a:spLocks noChangeArrowheads="1"/>
            </p:cNvSpPr>
            <p:nvPr/>
          </p:nvSpPr>
          <p:spPr bwMode="auto">
            <a:xfrm>
              <a:off x="4752" y="220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4" name="Rectangle 82"/>
            <p:cNvSpPr>
              <a:spLocks noChangeArrowheads="1"/>
            </p:cNvSpPr>
            <p:nvPr/>
          </p:nvSpPr>
          <p:spPr bwMode="auto">
            <a:xfrm>
              <a:off x="3600" y="2400"/>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5" name="Rectangle 83"/>
            <p:cNvSpPr>
              <a:spLocks noChangeArrowheads="1"/>
            </p:cNvSpPr>
            <p:nvPr/>
          </p:nvSpPr>
          <p:spPr bwMode="auto">
            <a:xfrm>
              <a:off x="3792" y="2400"/>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6" name="Rectangle 84"/>
            <p:cNvSpPr>
              <a:spLocks noChangeArrowheads="1"/>
            </p:cNvSpPr>
            <p:nvPr/>
          </p:nvSpPr>
          <p:spPr bwMode="auto">
            <a:xfrm>
              <a:off x="4752" y="2400"/>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7" name="Rectangle 85"/>
            <p:cNvSpPr>
              <a:spLocks noChangeArrowheads="1"/>
            </p:cNvSpPr>
            <p:nvPr/>
          </p:nvSpPr>
          <p:spPr bwMode="auto">
            <a:xfrm>
              <a:off x="3600" y="2592"/>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8" name="Rectangle 86"/>
            <p:cNvSpPr>
              <a:spLocks noChangeArrowheads="1"/>
            </p:cNvSpPr>
            <p:nvPr/>
          </p:nvSpPr>
          <p:spPr bwMode="auto">
            <a:xfrm>
              <a:off x="3792" y="2592"/>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39" name="Rectangle 87"/>
            <p:cNvSpPr>
              <a:spLocks noChangeArrowheads="1"/>
            </p:cNvSpPr>
            <p:nvPr/>
          </p:nvSpPr>
          <p:spPr bwMode="auto">
            <a:xfrm>
              <a:off x="4752" y="2592"/>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0" name="Rectangle 88"/>
            <p:cNvSpPr>
              <a:spLocks noChangeArrowheads="1"/>
            </p:cNvSpPr>
            <p:nvPr/>
          </p:nvSpPr>
          <p:spPr bwMode="auto">
            <a:xfrm>
              <a:off x="3792"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1" name="Rectangle 89"/>
            <p:cNvSpPr>
              <a:spLocks noChangeArrowheads="1"/>
            </p:cNvSpPr>
            <p:nvPr/>
          </p:nvSpPr>
          <p:spPr bwMode="auto">
            <a:xfrm>
              <a:off x="3984"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2" name="Rectangle 90"/>
            <p:cNvSpPr>
              <a:spLocks noChangeArrowheads="1"/>
            </p:cNvSpPr>
            <p:nvPr/>
          </p:nvSpPr>
          <p:spPr bwMode="auto">
            <a:xfrm>
              <a:off x="4752"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3" name="Rectangle 91"/>
            <p:cNvSpPr>
              <a:spLocks noChangeArrowheads="1"/>
            </p:cNvSpPr>
            <p:nvPr/>
          </p:nvSpPr>
          <p:spPr bwMode="auto">
            <a:xfrm>
              <a:off x="4944" y="2784"/>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4" name="Rectangle 92"/>
            <p:cNvSpPr>
              <a:spLocks noChangeArrowheads="1"/>
            </p:cNvSpPr>
            <p:nvPr/>
          </p:nvSpPr>
          <p:spPr bwMode="auto">
            <a:xfrm>
              <a:off x="3984"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5" name="Rectangle 93"/>
            <p:cNvSpPr>
              <a:spLocks noChangeArrowheads="1"/>
            </p:cNvSpPr>
            <p:nvPr/>
          </p:nvSpPr>
          <p:spPr bwMode="auto">
            <a:xfrm>
              <a:off x="4176"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6" name="Rectangle 94"/>
            <p:cNvSpPr>
              <a:spLocks noChangeArrowheads="1"/>
            </p:cNvSpPr>
            <p:nvPr/>
          </p:nvSpPr>
          <p:spPr bwMode="auto">
            <a:xfrm>
              <a:off x="4560"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7" name="Rectangle 95"/>
            <p:cNvSpPr>
              <a:spLocks noChangeArrowheads="1"/>
            </p:cNvSpPr>
            <p:nvPr/>
          </p:nvSpPr>
          <p:spPr bwMode="auto">
            <a:xfrm>
              <a:off x="4752" y="2976"/>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8" name="Rectangle 96"/>
            <p:cNvSpPr>
              <a:spLocks noChangeArrowheads="1"/>
            </p:cNvSpPr>
            <p:nvPr/>
          </p:nvSpPr>
          <p:spPr bwMode="auto">
            <a:xfrm>
              <a:off x="4176" y="316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sp>
          <p:nvSpPr>
            <p:cNvPr id="23649" name="Rectangle 97"/>
            <p:cNvSpPr>
              <a:spLocks noChangeArrowheads="1"/>
            </p:cNvSpPr>
            <p:nvPr/>
          </p:nvSpPr>
          <p:spPr bwMode="auto">
            <a:xfrm>
              <a:off x="4368" y="3168"/>
              <a:ext cx="192" cy="192"/>
            </a:xfrm>
            <a:prstGeom prst="rect">
              <a:avLst/>
            </a:prstGeom>
            <a:solidFill>
              <a:srgbClr val="C0C0C0"/>
            </a:solidFill>
            <a:ln w="9525">
              <a:solidFill>
                <a:schemeClr val="tx1"/>
              </a:solidFill>
              <a:miter lim="800000"/>
              <a:headEnd/>
              <a:tailEnd/>
            </a:ln>
            <a:effectLst/>
          </p:spPr>
          <p:txBody>
            <a:bodyPr wrap="none" anchor="ctr"/>
            <a:lstStyle/>
            <a:p>
              <a:endParaRPr lang="en-US"/>
            </a:p>
          </p:txBody>
        </p:sp>
      </p:grpSp>
      <p:grpSp>
        <p:nvGrpSpPr>
          <p:cNvPr id="4" name="Group 98"/>
          <p:cNvGrpSpPr>
            <a:grpSpLocks/>
          </p:cNvGrpSpPr>
          <p:nvPr/>
        </p:nvGrpSpPr>
        <p:grpSpPr bwMode="auto">
          <a:xfrm>
            <a:off x="6705600" y="3505200"/>
            <a:ext cx="1219200" cy="1524000"/>
            <a:chOff x="4080" y="2304"/>
            <a:chExt cx="768" cy="960"/>
          </a:xfrm>
        </p:grpSpPr>
        <p:sp>
          <p:nvSpPr>
            <p:cNvPr id="23651" name="Rectangle 99"/>
            <p:cNvSpPr>
              <a:spLocks noChangeArrowheads="1"/>
            </p:cNvSpPr>
            <p:nvPr/>
          </p:nvSpPr>
          <p:spPr bwMode="auto">
            <a:xfrm>
              <a:off x="4464" y="2304"/>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2" name="Rectangle 100"/>
            <p:cNvSpPr>
              <a:spLocks noChangeArrowheads="1"/>
            </p:cNvSpPr>
            <p:nvPr/>
          </p:nvSpPr>
          <p:spPr bwMode="auto">
            <a:xfrm>
              <a:off x="4656" y="2304"/>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3" name="Rectangle 101"/>
            <p:cNvSpPr>
              <a:spLocks noChangeArrowheads="1"/>
            </p:cNvSpPr>
            <p:nvPr/>
          </p:nvSpPr>
          <p:spPr bwMode="auto">
            <a:xfrm>
              <a:off x="4080"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4" name="Rectangle 102"/>
            <p:cNvSpPr>
              <a:spLocks noChangeArrowheads="1"/>
            </p:cNvSpPr>
            <p:nvPr/>
          </p:nvSpPr>
          <p:spPr bwMode="auto">
            <a:xfrm>
              <a:off x="4272"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5" name="Rectangle 103"/>
            <p:cNvSpPr>
              <a:spLocks noChangeArrowheads="1"/>
            </p:cNvSpPr>
            <p:nvPr/>
          </p:nvSpPr>
          <p:spPr bwMode="auto">
            <a:xfrm>
              <a:off x="4464"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6" name="Rectangle 104"/>
            <p:cNvSpPr>
              <a:spLocks noChangeArrowheads="1"/>
            </p:cNvSpPr>
            <p:nvPr/>
          </p:nvSpPr>
          <p:spPr bwMode="auto">
            <a:xfrm>
              <a:off x="4656" y="2496"/>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7" name="Rectangle 105"/>
            <p:cNvSpPr>
              <a:spLocks noChangeArrowheads="1"/>
            </p:cNvSpPr>
            <p:nvPr/>
          </p:nvSpPr>
          <p:spPr bwMode="auto">
            <a:xfrm>
              <a:off x="4080"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8" name="Rectangle 106"/>
            <p:cNvSpPr>
              <a:spLocks noChangeArrowheads="1"/>
            </p:cNvSpPr>
            <p:nvPr/>
          </p:nvSpPr>
          <p:spPr bwMode="auto">
            <a:xfrm>
              <a:off x="4272"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59" name="Rectangle 107"/>
            <p:cNvSpPr>
              <a:spLocks noChangeArrowheads="1"/>
            </p:cNvSpPr>
            <p:nvPr/>
          </p:nvSpPr>
          <p:spPr bwMode="auto">
            <a:xfrm>
              <a:off x="4464"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60" name="Rectangle 108"/>
            <p:cNvSpPr>
              <a:spLocks noChangeArrowheads="1"/>
            </p:cNvSpPr>
            <p:nvPr/>
          </p:nvSpPr>
          <p:spPr bwMode="auto">
            <a:xfrm>
              <a:off x="4656" y="2688"/>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61" name="Rectangle 109"/>
            <p:cNvSpPr>
              <a:spLocks noChangeArrowheads="1"/>
            </p:cNvSpPr>
            <p:nvPr/>
          </p:nvSpPr>
          <p:spPr bwMode="auto">
            <a:xfrm>
              <a:off x="4272" y="2880"/>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62" name="Rectangle 110"/>
            <p:cNvSpPr>
              <a:spLocks noChangeArrowheads="1"/>
            </p:cNvSpPr>
            <p:nvPr/>
          </p:nvSpPr>
          <p:spPr bwMode="auto">
            <a:xfrm>
              <a:off x="4464" y="2880"/>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63" name="Rectangle 111"/>
            <p:cNvSpPr>
              <a:spLocks noChangeArrowheads="1"/>
            </p:cNvSpPr>
            <p:nvPr/>
          </p:nvSpPr>
          <p:spPr bwMode="auto">
            <a:xfrm>
              <a:off x="4656" y="2880"/>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sp>
          <p:nvSpPr>
            <p:cNvPr id="23664" name="Rectangle 112"/>
            <p:cNvSpPr>
              <a:spLocks noChangeArrowheads="1"/>
            </p:cNvSpPr>
            <p:nvPr/>
          </p:nvSpPr>
          <p:spPr bwMode="auto">
            <a:xfrm>
              <a:off x="4464" y="3072"/>
              <a:ext cx="192" cy="192"/>
            </a:xfrm>
            <a:prstGeom prst="rect">
              <a:avLst/>
            </a:prstGeom>
            <a:solidFill>
              <a:srgbClr val="969696"/>
            </a:solidFill>
            <a:ln w="9525">
              <a:solidFill>
                <a:schemeClr val="tx1"/>
              </a:solidFill>
              <a:miter lim="800000"/>
              <a:headEnd/>
              <a:tailEnd/>
            </a:ln>
            <a:effectLst/>
          </p:spPr>
          <p:txBody>
            <a:bodyPr wrap="none" anchor="ctr"/>
            <a:lstStyle/>
            <a:p>
              <a:endParaRPr lang="en-US"/>
            </a:p>
          </p:txBody>
        </p:sp>
      </p:grpSp>
      <p:sp>
        <p:nvSpPr>
          <p:cNvPr id="23665" name="AutoShape 113"/>
          <p:cNvSpPr>
            <a:spLocks noChangeArrowheads="1"/>
          </p:cNvSpPr>
          <p:nvPr/>
        </p:nvSpPr>
        <p:spPr bwMode="auto">
          <a:xfrm rot="-1618262">
            <a:off x="6477000" y="3429000"/>
            <a:ext cx="1981200" cy="1600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chemeClr val="tx1"/>
            </a:solidFill>
            <a:miter lim="800000"/>
            <a:headEnd/>
            <a:tailEnd/>
          </a:ln>
          <a:effectLst/>
        </p:spPr>
        <p:txBody>
          <a:bodyPr wrap="none" anchor="ctr"/>
          <a:lstStyle/>
          <a:p>
            <a:endParaRPr lang="en-US"/>
          </a:p>
        </p:txBody>
      </p:sp>
      <p:grpSp>
        <p:nvGrpSpPr>
          <p:cNvPr id="5" name="Group 114"/>
          <p:cNvGrpSpPr>
            <a:grpSpLocks/>
          </p:cNvGrpSpPr>
          <p:nvPr/>
        </p:nvGrpSpPr>
        <p:grpSpPr bwMode="auto">
          <a:xfrm>
            <a:off x="1371600" y="4114800"/>
            <a:ext cx="1676400" cy="1371600"/>
            <a:chOff x="1104" y="2640"/>
            <a:chExt cx="1194" cy="1050"/>
          </a:xfrm>
        </p:grpSpPr>
        <p:pic>
          <p:nvPicPr>
            <p:cNvPr id="23667" name="Picture 115"/>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23668" name="Picture 116"/>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23669" name="Picture 117"/>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23670" name="Picture 118"/>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23671" name="Picture 119"/>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23672" name="Picture 120"/>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23673" name="Picture 121"/>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23674" name="Picture 122"/>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23675" name="Picture 123"/>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23676" name="Picture 124"/>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23677" name="Picture 125"/>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23678" name="Picture 126"/>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23679" name="Picture 127"/>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23680" name="Picture 128"/>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23681" name="Picture 129"/>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23682" name="Picture 130"/>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665"/>
                                        </p:tgtEl>
                                        <p:attrNameLst>
                                          <p:attrName>style.visibility</p:attrName>
                                        </p:attrNameLst>
                                      </p:cBhvr>
                                      <p:to>
                                        <p:strVal val="visible"/>
                                      </p:to>
                                    </p:set>
                                    <p:animEffect transition="in" filter="fade">
                                      <p:cBhvr>
                                        <p:cTn id="11" dur="2000"/>
                                        <p:tgtEl>
                                          <p:spTgt spid="2366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000"/>
                                        <p:tgtEl>
                                          <p:spTgt spid="2"/>
                                        </p:tgtEl>
                                      </p:cBhvr>
                                    </p:animEffect>
                                    <p:set>
                                      <p:cBhvr>
                                        <p:cTn id="21" dur="1" fill="hold">
                                          <p:stCondLst>
                                            <p:cond delay="1999"/>
                                          </p:stCondLst>
                                        </p:cTn>
                                        <p:tgtEl>
                                          <p:spTgt spid="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How does an artist does it?</a:t>
            </a:r>
          </a:p>
        </p:txBody>
      </p:sp>
      <p:pic>
        <p:nvPicPr>
          <p:cNvPr id="32771"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32772" name="Rectangle 4"/>
          <p:cNvSpPr>
            <a:spLocks noGrp="1" noChangeArrowheads="1"/>
          </p:cNvSpPr>
          <p:nvPr>
            <p:ph type="body" idx="1"/>
          </p:nvPr>
        </p:nvSpPr>
        <p:spPr>
          <a:xfrm>
            <a:off x="457200" y="1570038"/>
            <a:ext cx="8229600" cy="4525962"/>
          </a:xfrm>
        </p:spPr>
        <p:txBody>
          <a:bodyPr>
            <a:normAutofit fontScale="92500" lnSpcReduction="10000"/>
          </a:bodyPr>
          <a:lstStyle/>
          <a:p>
            <a:r>
              <a:rPr lang="en-US" dirty="0" smtClean="0"/>
              <a:t>An </a:t>
            </a:r>
            <a:r>
              <a:rPr lang="en-US" dirty="0"/>
              <a:t>artist paints on a canvas</a:t>
            </a:r>
          </a:p>
          <a:p>
            <a:pPr lvl="1"/>
            <a:r>
              <a:rPr lang="en-US" dirty="0"/>
              <a:t>3D information vaguely in the </a:t>
            </a:r>
            <a:r>
              <a:rPr lang="en-US" dirty="0" smtClean="0"/>
              <a:t>imagination</a:t>
            </a:r>
          </a:p>
          <a:p>
            <a:r>
              <a:rPr lang="en-US" dirty="0" smtClean="0"/>
              <a:t>An artist draws far objects first so that front objects cover them</a:t>
            </a:r>
            <a:endParaRPr lang="en-US" dirty="0"/>
          </a:p>
          <a:p>
            <a:r>
              <a:rPr lang="en-US" dirty="0"/>
              <a:t>He/she may be creating 3D environments but strokes individually look flat</a:t>
            </a:r>
          </a:p>
          <a:p>
            <a:r>
              <a:rPr lang="en-US" dirty="0"/>
              <a:t>Artist may be using different brushes but mostly they remain of the same size</a:t>
            </a:r>
          </a:p>
          <a:p>
            <a:pPr lvl="1"/>
            <a:r>
              <a:rPr lang="en-US" dirty="0"/>
              <a:t>E.g. Close by objects drawn with detail but farther objects abstracted with 2 or 3 strokes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5" name="Title 4"/>
          <p:cNvSpPr>
            <a:spLocks noGrp="1"/>
          </p:cNvSpPr>
          <p:nvPr>
            <p:ph type="title"/>
          </p:nvPr>
        </p:nvSpPr>
        <p:spPr/>
        <p:txBody>
          <a:bodyPr/>
          <a:lstStyle/>
          <a:p>
            <a:endParaRPr lang="en-US"/>
          </a:p>
        </p:txBody>
      </p:sp>
      <p:pic>
        <p:nvPicPr>
          <p:cNvPr id="2051" name="Picture 3"/>
          <p:cNvPicPr>
            <a:picLocks noChangeAspect="1" noChangeArrowheads="1"/>
          </p:cNvPicPr>
          <p:nvPr/>
        </p:nvPicPr>
        <p:blipFill>
          <a:blip r:embed="rId4" cstate="print"/>
          <a:srcRect/>
          <a:stretch>
            <a:fillRect/>
          </a:stretch>
        </p:blipFill>
        <p:spPr bwMode="auto">
          <a:xfrm>
            <a:off x="1295400" y="1143000"/>
            <a:ext cx="6581981" cy="47244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Level of Detail</a:t>
            </a:r>
          </a:p>
        </p:txBody>
      </p:sp>
      <p:pic>
        <p:nvPicPr>
          <p:cNvPr id="47107"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47108" name="Rectangle 4"/>
          <p:cNvSpPr>
            <a:spLocks noGrp="1" noChangeArrowheads="1"/>
          </p:cNvSpPr>
          <p:nvPr>
            <p:ph type="body" idx="1"/>
          </p:nvPr>
        </p:nvSpPr>
        <p:spPr>
          <a:xfrm>
            <a:off x="457200" y="1570038"/>
            <a:ext cx="8229600" cy="4525962"/>
          </a:xfrm>
        </p:spPr>
        <p:txBody>
          <a:bodyPr/>
          <a:lstStyle/>
          <a:p>
            <a:r>
              <a:rPr lang="en-US"/>
              <a:t>Distance of a tile from the camera decides its level of detail</a:t>
            </a:r>
          </a:p>
          <a:p>
            <a:r>
              <a:rPr lang="en-US"/>
              <a:t>Tile detail reduced if far from camera</a:t>
            </a:r>
          </a:p>
          <a:p>
            <a:pPr lvl="1"/>
            <a:r>
              <a:rPr lang="en-US"/>
              <a:t>Less strokes will be rendered</a:t>
            </a:r>
          </a:p>
          <a:p>
            <a:pPr lvl="1"/>
            <a:r>
              <a:rPr lang="en-US"/>
              <a:t>Alternative strokes are dropped</a:t>
            </a:r>
          </a:p>
          <a:p>
            <a:r>
              <a:rPr lang="en-US"/>
              <a:t>Strokes pop in and out</a:t>
            </a:r>
          </a:p>
          <a:p>
            <a:pPr lvl="1"/>
            <a:r>
              <a:rPr lang="en-US"/>
              <a:t>Strokes which are about to disappear are slowly made completely transparent</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0" name="Rectangle 10"/>
          <p:cNvSpPr>
            <a:spLocks noGrp="1" noChangeArrowheads="1"/>
          </p:cNvSpPr>
          <p:nvPr>
            <p:ph type="title"/>
          </p:nvPr>
        </p:nvSpPr>
        <p:spPr/>
        <p:txBody>
          <a:bodyPr/>
          <a:lstStyle/>
          <a:p>
            <a:r>
              <a:rPr lang="en-US"/>
              <a:t>Rendering</a:t>
            </a:r>
          </a:p>
        </p:txBody>
      </p:sp>
      <p:pic>
        <p:nvPicPr>
          <p:cNvPr id="25611" name="Picture 11"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25612" name="Rectangle 12"/>
          <p:cNvSpPr>
            <a:spLocks noGrp="1" noChangeArrowheads="1"/>
          </p:cNvSpPr>
          <p:nvPr>
            <p:ph type="body" idx="1"/>
          </p:nvPr>
        </p:nvSpPr>
        <p:spPr>
          <a:xfrm>
            <a:off x="457200" y="1570038"/>
            <a:ext cx="8229600" cy="4068762"/>
          </a:xfrm>
        </p:spPr>
        <p:txBody>
          <a:bodyPr/>
          <a:lstStyle/>
          <a:p>
            <a:r>
              <a:rPr lang="en-US"/>
              <a:t>Stage 2: GPU</a:t>
            </a:r>
          </a:p>
          <a:p>
            <a:pPr lvl="1"/>
            <a:r>
              <a:rPr lang="en-US"/>
              <a:t>Convert the incoming vertex into a sprite</a:t>
            </a:r>
          </a:p>
          <a:p>
            <a:pPr lvl="1"/>
            <a:r>
              <a:rPr lang="en-US"/>
              <a:t>Access height data for position of stroke</a:t>
            </a:r>
          </a:p>
          <a:p>
            <a:pPr lvl="1"/>
            <a:r>
              <a:rPr lang="en-US"/>
              <a:t>Access slope map for orientation of stroke</a:t>
            </a:r>
          </a:p>
          <a:p>
            <a:pPr lvl="1"/>
            <a:r>
              <a:rPr lang="en-US"/>
              <a:t>Access texture for color of stroke</a:t>
            </a:r>
          </a:p>
          <a:p>
            <a:pPr lvl="1"/>
            <a:r>
              <a:rPr lang="en-US"/>
              <a:t>Maintain size, Ignore change due to projection</a:t>
            </a:r>
          </a:p>
        </p:txBody>
      </p:sp>
      <p:pic>
        <p:nvPicPr>
          <p:cNvPr id="25728" name="Picture 128"/>
          <p:cNvPicPr>
            <a:picLocks noChangeAspect="1" noChangeArrowheads="1"/>
          </p:cNvPicPr>
          <p:nvPr/>
        </p:nvPicPr>
        <p:blipFill>
          <a:blip r:embed="rId3" cstate="print"/>
          <a:srcRect/>
          <a:stretch>
            <a:fillRect/>
          </a:stretch>
        </p:blipFill>
        <p:spPr bwMode="auto">
          <a:xfrm>
            <a:off x="1828800" y="4865688"/>
            <a:ext cx="5562600" cy="1077912"/>
          </a:xfrm>
          <a:prstGeom prst="rect">
            <a:avLst/>
          </a:prstGeom>
          <a:noFill/>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Back to front stroke ordering</a:t>
            </a:r>
          </a:p>
        </p:txBody>
      </p:sp>
      <p:pic>
        <p:nvPicPr>
          <p:cNvPr id="35843"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35844" name="Rectangle 4"/>
          <p:cNvSpPr>
            <a:spLocks noGrp="1" noChangeArrowheads="1"/>
          </p:cNvSpPr>
          <p:nvPr>
            <p:ph type="body" idx="1"/>
          </p:nvPr>
        </p:nvSpPr>
        <p:spPr>
          <a:xfrm>
            <a:off x="457200" y="1570038"/>
            <a:ext cx="8229600" cy="4525962"/>
          </a:xfrm>
        </p:spPr>
        <p:txBody>
          <a:bodyPr/>
          <a:lstStyle/>
          <a:p>
            <a:r>
              <a:rPr lang="en-US"/>
              <a:t>A scan order of regular 2D samples looks sorted from some orientation</a:t>
            </a:r>
          </a:p>
        </p:txBody>
      </p:sp>
      <p:grpSp>
        <p:nvGrpSpPr>
          <p:cNvPr id="2" name="Group 6"/>
          <p:cNvGrpSpPr>
            <a:grpSpLocks/>
          </p:cNvGrpSpPr>
          <p:nvPr/>
        </p:nvGrpSpPr>
        <p:grpSpPr bwMode="auto">
          <a:xfrm rot="-1309558">
            <a:off x="1676400" y="3505200"/>
            <a:ext cx="1676400" cy="1371600"/>
            <a:chOff x="1104" y="2640"/>
            <a:chExt cx="1194" cy="1050"/>
          </a:xfrm>
        </p:grpSpPr>
        <p:pic>
          <p:nvPicPr>
            <p:cNvPr id="35847" name="Picture 7"/>
            <p:cNvPicPr>
              <a:picLocks noChangeAspect="1" noChangeArrowheads="1"/>
            </p:cNvPicPr>
            <p:nvPr/>
          </p:nvPicPr>
          <p:blipFill>
            <a:blip r:embed="rId3" cstate="print"/>
            <a:srcRect/>
            <a:stretch>
              <a:fillRect/>
            </a:stretch>
          </p:blipFill>
          <p:spPr bwMode="auto">
            <a:xfrm>
              <a:off x="1104" y="2640"/>
              <a:ext cx="42" cy="42"/>
            </a:xfrm>
            <a:prstGeom prst="rect">
              <a:avLst/>
            </a:prstGeom>
            <a:noFill/>
          </p:spPr>
        </p:pic>
        <p:pic>
          <p:nvPicPr>
            <p:cNvPr id="35848" name="Picture 8"/>
            <p:cNvPicPr>
              <a:picLocks noChangeAspect="1" noChangeArrowheads="1"/>
            </p:cNvPicPr>
            <p:nvPr/>
          </p:nvPicPr>
          <p:blipFill>
            <a:blip r:embed="rId3" cstate="print"/>
            <a:srcRect/>
            <a:stretch>
              <a:fillRect/>
            </a:stretch>
          </p:blipFill>
          <p:spPr bwMode="auto">
            <a:xfrm>
              <a:off x="1488" y="2640"/>
              <a:ext cx="42" cy="42"/>
            </a:xfrm>
            <a:prstGeom prst="rect">
              <a:avLst/>
            </a:prstGeom>
            <a:noFill/>
          </p:spPr>
        </p:pic>
        <p:pic>
          <p:nvPicPr>
            <p:cNvPr id="35849" name="Picture 9"/>
            <p:cNvPicPr>
              <a:picLocks noChangeAspect="1" noChangeArrowheads="1"/>
            </p:cNvPicPr>
            <p:nvPr/>
          </p:nvPicPr>
          <p:blipFill>
            <a:blip r:embed="rId3" cstate="print"/>
            <a:srcRect/>
            <a:stretch>
              <a:fillRect/>
            </a:stretch>
          </p:blipFill>
          <p:spPr bwMode="auto">
            <a:xfrm>
              <a:off x="1872" y="2640"/>
              <a:ext cx="42" cy="42"/>
            </a:xfrm>
            <a:prstGeom prst="rect">
              <a:avLst/>
            </a:prstGeom>
            <a:noFill/>
          </p:spPr>
        </p:pic>
        <p:pic>
          <p:nvPicPr>
            <p:cNvPr id="35850" name="Picture 10"/>
            <p:cNvPicPr>
              <a:picLocks noChangeAspect="1" noChangeArrowheads="1"/>
            </p:cNvPicPr>
            <p:nvPr/>
          </p:nvPicPr>
          <p:blipFill>
            <a:blip r:embed="rId3" cstate="print"/>
            <a:srcRect/>
            <a:stretch>
              <a:fillRect/>
            </a:stretch>
          </p:blipFill>
          <p:spPr bwMode="auto">
            <a:xfrm>
              <a:off x="2256" y="2640"/>
              <a:ext cx="42" cy="42"/>
            </a:xfrm>
            <a:prstGeom prst="rect">
              <a:avLst/>
            </a:prstGeom>
            <a:noFill/>
          </p:spPr>
        </p:pic>
        <p:pic>
          <p:nvPicPr>
            <p:cNvPr id="35851" name="Picture 11"/>
            <p:cNvPicPr>
              <a:picLocks noChangeAspect="1" noChangeArrowheads="1"/>
            </p:cNvPicPr>
            <p:nvPr/>
          </p:nvPicPr>
          <p:blipFill>
            <a:blip r:embed="rId3" cstate="print"/>
            <a:srcRect/>
            <a:stretch>
              <a:fillRect/>
            </a:stretch>
          </p:blipFill>
          <p:spPr bwMode="auto">
            <a:xfrm>
              <a:off x="1104" y="2976"/>
              <a:ext cx="42" cy="42"/>
            </a:xfrm>
            <a:prstGeom prst="rect">
              <a:avLst/>
            </a:prstGeom>
            <a:noFill/>
          </p:spPr>
        </p:pic>
        <p:pic>
          <p:nvPicPr>
            <p:cNvPr id="35852" name="Picture 12"/>
            <p:cNvPicPr>
              <a:picLocks noChangeAspect="1" noChangeArrowheads="1"/>
            </p:cNvPicPr>
            <p:nvPr/>
          </p:nvPicPr>
          <p:blipFill>
            <a:blip r:embed="rId3" cstate="print"/>
            <a:srcRect/>
            <a:stretch>
              <a:fillRect/>
            </a:stretch>
          </p:blipFill>
          <p:spPr bwMode="auto">
            <a:xfrm>
              <a:off x="1488" y="2976"/>
              <a:ext cx="42" cy="42"/>
            </a:xfrm>
            <a:prstGeom prst="rect">
              <a:avLst/>
            </a:prstGeom>
            <a:noFill/>
          </p:spPr>
        </p:pic>
        <p:pic>
          <p:nvPicPr>
            <p:cNvPr id="35853" name="Picture 13"/>
            <p:cNvPicPr>
              <a:picLocks noChangeAspect="1" noChangeArrowheads="1"/>
            </p:cNvPicPr>
            <p:nvPr/>
          </p:nvPicPr>
          <p:blipFill>
            <a:blip r:embed="rId3" cstate="print"/>
            <a:srcRect/>
            <a:stretch>
              <a:fillRect/>
            </a:stretch>
          </p:blipFill>
          <p:spPr bwMode="auto">
            <a:xfrm>
              <a:off x="1872" y="2976"/>
              <a:ext cx="42" cy="42"/>
            </a:xfrm>
            <a:prstGeom prst="rect">
              <a:avLst/>
            </a:prstGeom>
            <a:noFill/>
          </p:spPr>
        </p:pic>
        <p:pic>
          <p:nvPicPr>
            <p:cNvPr id="35854" name="Picture 14"/>
            <p:cNvPicPr>
              <a:picLocks noChangeAspect="1" noChangeArrowheads="1"/>
            </p:cNvPicPr>
            <p:nvPr/>
          </p:nvPicPr>
          <p:blipFill>
            <a:blip r:embed="rId3" cstate="print"/>
            <a:srcRect/>
            <a:stretch>
              <a:fillRect/>
            </a:stretch>
          </p:blipFill>
          <p:spPr bwMode="auto">
            <a:xfrm>
              <a:off x="2256" y="2976"/>
              <a:ext cx="42" cy="42"/>
            </a:xfrm>
            <a:prstGeom prst="rect">
              <a:avLst/>
            </a:prstGeom>
            <a:noFill/>
          </p:spPr>
        </p:pic>
        <p:pic>
          <p:nvPicPr>
            <p:cNvPr id="35855" name="Picture 15"/>
            <p:cNvPicPr>
              <a:picLocks noChangeAspect="1" noChangeArrowheads="1"/>
            </p:cNvPicPr>
            <p:nvPr/>
          </p:nvPicPr>
          <p:blipFill>
            <a:blip r:embed="rId3" cstate="print"/>
            <a:srcRect/>
            <a:stretch>
              <a:fillRect/>
            </a:stretch>
          </p:blipFill>
          <p:spPr bwMode="auto">
            <a:xfrm>
              <a:off x="1104" y="3312"/>
              <a:ext cx="42" cy="42"/>
            </a:xfrm>
            <a:prstGeom prst="rect">
              <a:avLst/>
            </a:prstGeom>
            <a:noFill/>
          </p:spPr>
        </p:pic>
        <p:pic>
          <p:nvPicPr>
            <p:cNvPr id="35856" name="Picture 16"/>
            <p:cNvPicPr>
              <a:picLocks noChangeAspect="1" noChangeArrowheads="1"/>
            </p:cNvPicPr>
            <p:nvPr/>
          </p:nvPicPr>
          <p:blipFill>
            <a:blip r:embed="rId3" cstate="print"/>
            <a:srcRect/>
            <a:stretch>
              <a:fillRect/>
            </a:stretch>
          </p:blipFill>
          <p:spPr bwMode="auto">
            <a:xfrm>
              <a:off x="1488" y="3312"/>
              <a:ext cx="42" cy="42"/>
            </a:xfrm>
            <a:prstGeom prst="rect">
              <a:avLst/>
            </a:prstGeom>
            <a:noFill/>
          </p:spPr>
        </p:pic>
        <p:pic>
          <p:nvPicPr>
            <p:cNvPr id="35857" name="Picture 17"/>
            <p:cNvPicPr>
              <a:picLocks noChangeAspect="1" noChangeArrowheads="1"/>
            </p:cNvPicPr>
            <p:nvPr/>
          </p:nvPicPr>
          <p:blipFill>
            <a:blip r:embed="rId3" cstate="print"/>
            <a:srcRect/>
            <a:stretch>
              <a:fillRect/>
            </a:stretch>
          </p:blipFill>
          <p:spPr bwMode="auto">
            <a:xfrm>
              <a:off x="1872" y="3312"/>
              <a:ext cx="42" cy="42"/>
            </a:xfrm>
            <a:prstGeom prst="rect">
              <a:avLst/>
            </a:prstGeom>
            <a:noFill/>
          </p:spPr>
        </p:pic>
        <p:pic>
          <p:nvPicPr>
            <p:cNvPr id="35858" name="Picture 18"/>
            <p:cNvPicPr>
              <a:picLocks noChangeAspect="1" noChangeArrowheads="1"/>
            </p:cNvPicPr>
            <p:nvPr/>
          </p:nvPicPr>
          <p:blipFill>
            <a:blip r:embed="rId3" cstate="print"/>
            <a:srcRect/>
            <a:stretch>
              <a:fillRect/>
            </a:stretch>
          </p:blipFill>
          <p:spPr bwMode="auto">
            <a:xfrm>
              <a:off x="2256" y="3312"/>
              <a:ext cx="42" cy="42"/>
            </a:xfrm>
            <a:prstGeom prst="rect">
              <a:avLst/>
            </a:prstGeom>
            <a:noFill/>
          </p:spPr>
        </p:pic>
        <p:pic>
          <p:nvPicPr>
            <p:cNvPr id="35859" name="Picture 19"/>
            <p:cNvPicPr>
              <a:picLocks noChangeAspect="1" noChangeArrowheads="1"/>
            </p:cNvPicPr>
            <p:nvPr/>
          </p:nvPicPr>
          <p:blipFill>
            <a:blip r:embed="rId3" cstate="print"/>
            <a:srcRect/>
            <a:stretch>
              <a:fillRect/>
            </a:stretch>
          </p:blipFill>
          <p:spPr bwMode="auto">
            <a:xfrm>
              <a:off x="1104" y="3648"/>
              <a:ext cx="42" cy="42"/>
            </a:xfrm>
            <a:prstGeom prst="rect">
              <a:avLst/>
            </a:prstGeom>
            <a:noFill/>
          </p:spPr>
        </p:pic>
        <p:pic>
          <p:nvPicPr>
            <p:cNvPr id="35860" name="Picture 20"/>
            <p:cNvPicPr>
              <a:picLocks noChangeAspect="1" noChangeArrowheads="1"/>
            </p:cNvPicPr>
            <p:nvPr/>
          </p:nvPicPr>
          <p:blipFill>
            <a:blip r:embed="rId3" cstate="print"/>
            <a:srcRect/>
            <a:stretch>
              <a:fillRect/>
            </a:stretch>
          </p:blipFill>
          <p:spPr bwMode="auto">
            <a:xfrm>
              <a:off x="1488" y="3648"/>
              <a:ext cx="42" cy="42"/>
            </a:xfrm>
            <a:prstGeom prst="rect">
              <a:avLst/>
            </a:prstGeom>
            <a:noFill/>
          </p:spPr>
        </p:pic>
        <p:pic>
          <p:nvPicPr>
            <p:cNvPr id="35861" name="Picture 21"/>
            <p:cNvPicPr>
              <a:picLocks noChangeAspect="1" noChangeArrowheads="1"/>
            </p:cNvPicPr>
            <p:nvPr/>
          </p:nvPicPr>
          <p:blipFill>
            <a:blip r:embed="rId3" cstate="print"/>
            <a:srcRect/>
            <a:stretch>
              <a:fillRect/>
            </a:stretch>
          </p:blipFill>
          <p:spPr bwMode="auto">
            <a:xfrm>
              <a:off x="1872" y="3648"/>
              <a:ext cx="42" cy="42"/>
            </a:xfrm>
            <a:prstGeom prst="rect">
              <a:avLst/>
            </a:prstGeom>
            <a:noFill/>
          </p:spPr>
        </p:pic>
        <p:pic>
          <p:nvPicPr>
            <p:cNvPr id="35862" name="Picture 22"/>
            <p:cNvPicPr>
              <a:picLocks noChangeAspect="1" noChangeArrowheads="1"/>
            </p:cNvPicPr>
            <p:nvPr/>
          </p:nvPicPr>
          <p:blipFill>
            <a:blip r:embed="rId3" cstate="print"/>
            <a:srcRect/>
            <a:stretch>
              <a:fillRect/>
            </a:stretch>
          </p:blipFill>
          <p:spPr bwMode="auto">
            <a:xfrm>
              <a:off x="2256" y="3648"/>
              <a:ext cx="42" cy="42"/>
            </a:xfrm>
            <a:prstGeom prst="rect">
              <a:avLst/>
            </a:prstGeom>
            <a:noFill/>
          </p:spPr>
        </p:pic>
      </p:grpSp>
      <p:sp>
        <p:nvSpPr>
          <p:cNvPr id="35863" name="Line 23"/>
          <p:cNvSpPr>
            <a:spLocks noChangeShapeType="1"/>
          </p:cNvSpPr>
          <p:nvPr/>
        </p:nvSpPr>
        <p:spPr bwMode="auto">
          <a:xfrm flipH="1">
            <a:off x="1524000" y="3276600"/>
            <a:ext cx="1524000" cy="609600"/>
          </a:xfrm>
          <a:prstGeom prst="line">
            <a:avLst/>
          </a:prstGeom>
          <a:noFill/>
          <a:ln w="12700">
            <a:solidFill>
              <a:schemeClr val="bg2"/>
            </a:solidFill>
            <a:round/>
            <a:headEnd/>
            <a:tailEnd type="triangle" w="med" len="med"/>
          </a:ln>
          <a:effectLst/>
        </p:spPr>
        <p:txBody>
          <a:bodyPr/>
          <a:lstStyle/>
          <a:p>
            <a:endParaRPr lang="en-US"/>
          </a:p>
        </p:txBody>
      </p:sp>
      <p:sp>
        <p:nvSpPr>
          <p:cNvPr id="35864" name="Line 24"/>
          <p:cNvSpPr>
            <a:spLocks noChangeShapeType="1"/>
          </p:cNvSpPr>
          <p:nvPr/>
        </p:nvSpPr>
        <p:spPr bwMode="auto">
          <a:xfrm flipH="1">
            <a:off x="1676400" y="3657600"/>
            <a:ext cx="1524000" cy="609600"/>
          </a:xfrm>
          <a:prstGeom prst="line">
            <a:avLst/>
          </a:prstGeom>
          <a:noFill/>
          <a:ln w="12700">
            <a:solidFill>
              <a:schemeClr val="bg2"/>
            </a:solidFill>
            <a:round/>
            <a:headEnd/>
            <a:tailEnd type="triangle" w="med" len="med"/>
          </a:ln>
          <a:effectLst/>
        </p:spPr>
        <p:txBody>
          <a:bodyPr/>
          <a:lstStyle/>
          <a:p>
            <a:endParaRPr lang="en-US"/>
          </a:p>
        </p:txBody>
      </p:sp>
      <p:sp>
        <p:nvSpPr>
          <p:cNvPr id="35865" name="Line 25"/>
          <p:cNvSpPr>
            <a:spLocks noChangeShapeType="1"/>
          </p:cNvSpPr>
          <p:nvPr/>
        </p:nvSpPr>
        <p:spPr bwMode="auto">
          <a:xfrm flipH="1">
            <a:off x="1828800" y="4114800"/>
            <a:ext cx="1524000" cy="609600"/>
          </a:xfrm>
          <a:prstGeom prst="line">
            <a:avLst/>
          </a:prstGeom>
          <a:noFill/>
          <a:ln w="12700">
            <a:solidFill>
              <a:schemeClr val="bg2"/>
            </a:solidFill>
            <a:round/>
            <a:headEnd/>
            <a:tailEnd type="triangle" w="med" len="med"/>
          </a:ln>
          <a:effectLst/>
        </p:spPr>
        <p:txBody>
          <a:bodyPr/>
          <a:lstStyle/>
          <a:p>
            <a:endParaRPr lang="en-US"/>
          </a:p>
        </p:txBody>
      </p:sp>
      <p:sp>
        <p:nvSpPr>
          <p:cNvPr id="35866" name="Line 26"/>
          <p:cNvSpPr>
            <a:spLocks noChangeShapeType="1"/>
          </p:cNvSpPr>
          <p:nvPr/>
        </p:nvSpPr>
        <p:spPr bwMode="auto">
          <a:xfrm flipH="1">
            <a:off x="1981200" y="4495800"/>
            <a:ext cx="1524000" cy="609600"/>
          </a:xfrm>
          <a:prstGeom prst="line">
            <a:avLst/>
          </a:prstGeom>
          <a:noFill/>
          <a:ln w="12700">
            <a:solidFill>
              <a:schemeClr val="bg2"/>
            </a:solidFill>
            <a:round/>
            <a:headEnd/>
            <a:tailEnd type="triangle" w="med" len="med"/>
          </a:ln>
          <a:effectLst/>
        </p:spPr>
        <p:txBody>
          <a:bodyPr/>
          <a:lstStyle/>
          <a:p>
            <a:endParaRPr lang="en-US"/>
          </a:p>
        </p:txBody>
      </p:sp>
      <p:sp>
        <p:nvSpPr>
          <p:cNvPr id="35867" name="Line 27"/>
          <p:cNvSpPr>
            <a:spLocks noChangeShapeType="1"/>
          </p:cNvSpPr>
          <p:nvPr/>
        </p:nvSpPr>
        <p:spPr bwMode="auto">
          <a:xfrm flipV="1">
            <a:off x="1600200" y="3657600"/>
            <a:ext cx="1524000" cy="228600"/>
          </a:xfrm>
          <a:prstGeom prst="line">
            <a:avLst/>
          </a:prstGeom>
          <a:noFill/>
          <a:ln w="12700">
            <a:solidFill>
              <a:schemeClr val="bg2"/>
            </a:solidFill>
            <a:round/>
            <a:headEnd/>
            <a:tailEnd type="triangle" w="med" len="med"/>
          </a:ln>
          <a:effectLst/>
        </p:spPr>
        <p:txBody>
          <a:bodyPr/>
          <a:lstStyle/>
          <a:p>
            <a:endParaRPr lang="en-US"/>
          </a:p>
        </p:txBody>
      </p:sp>
      <p:sp>
        <p:nvSpPr>
          <p:cNvPr id="35868" name="Line 28"/>
          <p:cNvSpPr>
            <a:spLocks noChangeShapeType="1"/>
          </p:cNvSpPr>
          <p:nvPr/>
        </p:nvSpPr>
        <p:spPr bwMode="auto">
          <a:xfrm flipV="1">
            <a:off x="1752600" y="4114800"/>
            <a:ext cx="1524000" cy="228600"/>
          </a:xfrm>
          <a:prstGeom prst="line">
            <a:avLst/>
          </a:prstGeom>
          <a:noFill/>
          <a:ln w="12700">
            <a:solidFill>
              <a:schemeClr val="bg2"/>
            </a:solidFill>
            <a:round/>
            <a:headEnd/>
            <a:tailEnd type="triangle" w="med" len="med"/>
          </a:ln>
          <a:effectLst/>
        </p:spPr>
        <p:txBody>
          <a:bodyPr/>
          <a:lstStyle/>
          <a:p>
            <a:endParaRPr lang="en-US"/>
          </a:p>
        </p:txBody>
      </p:sp>
      <p:sp>
        <p:nvSpPr>
          <p:cNvPr id="35869" name="Line 29"/>
          <p:cNvSpPr>
            <a:spLocks noChangeShapeType="1"/>
          </p:cNvSpPr>
          <p:nvPr/>
        </p:nvSpPr>
        <p:spPr bwMode="auto">
          <a:xfrm flipV="1">
            <a:off x="1905000" y="4495800"/>
            <a:ext cx="1524000" cy="228600"/>
          </a:xfrm>
          <a:prstGeom prst="line">
            <a:avLst/>
          </a:prstGeom>
          <a:noFill/>
          <a:ln w="12700">
            <a:solidFill>
              <a:schemeClr val="bg2"/>
            </a:solidFill>
            <a:round/>
            <a:headEnd/>
            <a:tailEnd type="triangle" w="med" len="med"/>
          </a:ln>
          <a:effectLst/>
        </p:spPr>
        <p:txBody>
          <a:bodyPr/>
          <a:lstStyle/>
          <a:p>
            <a:endParaRPr lang="en-US"/>
          </a:p>
        </p:txBody>
      </p:sp>
      <p:sp>
        <p:nvSpPr>
          <p:cNvPr id="35870" name="AutoShape 30"/>
          <p:cNvSpPr>
            <a:spLocks noChangeArrowheads="1"/>
          </p:cNvSpPr>
          <p:nvPr/>
        </p:nvSpPr>
        <p:spPr bwMode="auto">
          <a:xfrm>
            <a:off x="2590800" y="5334000"/>
            <a:ext cx="304800" cy="609600"/>
          </a:xfrm>
          <a:prstGeom prst="can">
            <a:avLst>
              <a:gd name="adj" fmla="val 50000"/>
            </a:avLst>
          </a:prstGeom>
          <a:solidFill>
            <a:schemeClr val="accent1"/>
          </a:solidFill>
          <a:ln w="9525">
            <a:solidFill>
              <a:schemeClr val="tx1"/>
            </a:solidFill>
            <a:round/>
            <a:headEnd/>
            <a:tailEnd/>
          </a:ln>
          <a:effectLst/>
        </p:spPr>
        <p:txBody>
          <a:bodyPr wrap="none" anchor="ctr"/>
          <a:lstStyle/>
          <a:p>
            <a:endParaRPr lang="en-US"/>
          </a:p>
        </p:txBody>
      </p:sp>
      <p:sp>
        <p:nvSpPr>
          <p:cNvPr id="35871" name="Text Box 31"/>
          <p:cNvSpPr txBox="1">
            <a:spLocks noChangeArrowheads="1"/>
          </p:cNvSpPr>
          <p:nvPr/>
        </p:nvSpPr>
        <p:spPr bwMode="auto">
          <a:xfrm>
            <a:off x="2971800" y="5410200"/>
            <a:ext cx="1143000" cy="366713"/>
          </a:xfrm>
          <a:prstGeom prst="rect">
            <a:avLst/>
          </a:prstGeom>
          <a:noFill/>
          <a:ln w="9525">
            <a:noFill/>
            <a:miter lim="800000"/>
            <a:headEnd/>
            <a:tailEnd/>
          </a:ln>
          <a:effectLst/>
        </p:spPr>
        <p:txBody>
          <a:bodyPr>
            <a:spAutoFit/>
          </a:bodyPr>
          <a:lstStyle/>
          <a:p>
            <a:pPr>
              <a:spcBef>
                <a:spcPct val="50000"/>
              </a:spcBef>
            </a:pPr>
            <a:r>
              <a:rPr lang="en-US"/>
              <a:t>camera</a:t>
            </a:r>
          </a:p>
        </p:txBody>
      </p:sp>
      <p:grpSp>
        <p:nvGrpSpPr>
          <p:cNvPr id="3" name="Group 58"/>
          <p:cNvGrpSpPr>
            <a:grpSpLocks/>
          </p:cNvGrpSpPr>
          <p:nvPr/>
        </p:nvGrpSpPr>
        <p:grpSpPr bwMode="auto">
          <a:xfrm rot="1808165">
            <a:off x="5638800" y="3352800"/>
            <a:ext cx="1676400" cy="1371600"/>
            <a:chOff x="1104" y="2640"/>
            <a:chExt cx="1194" cy="1050"/>
          </a:xfrm>
        </p:grpSpPr>
        <p:pic>
          <p:nvPicPr>
            <p:cNvPr id="35899" name="Picture 59"/>
            <p:cNvPicPr>
              <a:picLocks noChangeAspect="1" noChangeArrowheads="1"/>
            </p:cNvPicPr>
            <p:nvPr/>
          </p:nvPicPr>
          <p:blipFill>
            <a:blip r:embed="rId3" cstate="print"/>
            <a:srcRect/>
            <a:stretch>
              <a:fillRect/>
            </a:stretch>
          </p:blipFill>
          <p:spPr bwMode="auto">
            <a:xfrm>
              <a:off x="1104" y="2640"/>
              <a:ext cx="42" cy="42"/>
            </a:xfrm>
            <a:prstGeom prst="rect">
              <a:avLst/>
            </a:prstGeom>
            <a:noFill/>
          </p:spPr>
        </p:pic>
        <p:pic>
          <p:nvPicPr>
            <p:cNvPr id="35900" name="Picture 60"/>
            <p:cNvPicPr>
              <a:picLocks noChangeAspect="1" noChangeArrowheads="1"/>
            </p:cNvPicPr>
            <p:nvPr/>
          </p:nvPicPr>
          <p:blipFill>
            <a:blip r:embed="rId3" cstate="print"/>
            <a:srcRect/>
            <a:stretch>
              <a:fillRect/>
            </a:stretch>
          </p:blipFill>
          <p:spPr bwMode="auto">
            <a:xfrm>
              <a:off x="1488" y="2640"/>
              <a:ext cx="42" cy="42"/>
            </a:xfrm>
            <a:prstGeom prst="rect">
              <a:avLst/>
            </a:prstGeom>
            <a:noFill/>
          </p:spPr>
        </p:pic>
        <p:pic>
          <p:nvPicPr>
            <p:cNvPr id="35901" name="Picture 61"/>
            <p:cNvPicPr>
              <a:picLocks noChangeAspect="1" noChangeArrowheads="1"/>
            </p:cNvPicPr>
            <p:nvPr/>
          </p:nvPicPr>
          <p:blipFill>
            <a:blip r:embed="rId3" cstate="print"/>
            <a:srcRect/>
            <a:stretch>
              <a:fillRect/>
            </a:stretch>
          </p:blipFill>
          <p:spPr bwMode="auto">
            <a:xfrm>
              <a:off x="1872" y="2640"/>
              <a:ext cx="42" cy="42"/>
            </a:xfrm>
            <a:prstGeom prst="rect">
              <a:avLst/>
            </a:prstGeom>
            <a:noFill/>
          </p:spPr>
        </p:pic>
        <p:pic>
          <p:nvPicPr>
            <p:cNvPr id="35902" name="Picture 62"/>
            <p:cNvPicPr>
              <a:picLocks noChangeAspect="1" noChangeArrowheads="1"/>
            </p:cNvPicPr>
            <p:nvPr/>
          </p:nvPicPr>
          <p:blipFill>
            <a:blip r:embed="rId3" cstate="print"/>
            <a:srcRect/>
            <a:stretch>
              <a:fillRect/>
            </a:stretch>
          </p:blipFill>
          <p:spPr bwMode="auto">
            <a:xfrm>
              <a:off x="2256" y="2640"/>
              <a:ext cx="42" cy="42"/>
            </a:xfrm>
            <a:prstGeom prst="rect">
              <a:avLst/>
            </a:prstGeom>
            <a:noFill/>
          </p:spPr>
        </p:pic>
        <p:pic>
          <p:nvPicPr>
            <p:cNvPr id="35903" name="Picture 63"/>
            <p:cNvPicPr>
              <a:picLocks noChangeAspect="1" noChangeArrowheads="1"/>
            </p:cNvPicPr>
            <p:nvPr/>
          </p:nvPicPr>
          <p:blipFill>
            <a:blip r:embed="rId3" cstate="print"/>
            <a:srcRect/>
            <a:stretch>
              <a:fillRect/>
            </a:stretch>
          </p:blipFill>
          <p:spPr bwMode="auto">
            <a:xfrm>
              <a:off x="1104" y="2976"/>
              <a:ext cx="42" cy="42"/>
            </a:xfrm>
            <a:prstGeom prst="rect">
              <a:avLst/>
            </a:prstGeom>
            <a:noFill/>
          </p:spPr>
        </p:pic>
        <p:pic>
          <p:nvPicPr>
            <p:cNvPr id="35904" name="Picture 64"/>
            <p:cNvPicPr>
              <a:picLocks noChangeAspect="1" noChangeArrowheads="1"/>
            </p:cNvPicPr>
            <p:nvPr/>
          </p:nvPicPr>
          <p:blipFill>
            <a:blip r:embed="rId3" cstate="print"/>
            <a:srcRect/>
            <a:stretch>
              <a:fillRect/>
            </a:stretch>
          </p:blipFill>
          <p:spPr bwMode="auto">
            <a:xfrm>
              <a:off x="1488" y="2976"/>
              <a:ext cx="42" cy="42"/>
            </a:xfrm>
            <a:prstGeom prst="rect">
              <a:avLst/>
            </a:prstGeom>
            <a:noFill/>
          </p:spPr>
        </p:pic>
        <p:pic>
          <p:nvPicPr>
            <p:cNvPr id="35905" name="Picture 65"/>
            <p:cNvPicPr>
              <a:picLocks noChangeAspect="1" noChangeArrowheads="1"/>
            </p:cNvPicPr>
            <p:nvPr/>
          </p:nvPicPr>
          <p:blipFill>
            <a:blip r:embed="rId3" cstate="print"/>
            <a:srcRect/>
            <a:stretch>
              <a:fillRect/>
            </a:stretch>
          </p:blipFill>
          <p:spPr bwMode="auto">
            <a:xfrm>
              <a:off x="1872" y="2976"/>
              <a:ext cx="42" cy="42"/>
            </a:xfrm>
            <a:prstGeom prst="rect">
              <a:avLst/>
            </a:prstGeom>
            <a:noFill/>
          </p:spPr>
        </p:pic>
        <p:pic>
          <p:nvPicPr>
            <p:cNvPr id="35906" name="Picture 66"/>
            <p:cNvPicPr>
              <a:picLocks noChangeAspect="1" noChangeArrowheads="1"/>
            </p:cNvPicPr>
            <p:nvPr/>
          </p:nvPicPr>
          <p:blipFill>
            <a:blip r:embed="rId3" cstate="print"/>
            <a:srcRect/>
            <a:stretch>
              <a:fillRect/>
            </a:stretch>
          </p:blipFill>
          <p:spPr bwMode="auto">
            <a:xfrm>
              <a:off x="2256" y="2976"/>
              <a:ext cx="42" cy="42"/>
            </a:xfrm>
            <a:prstGeom prst="rect">
              <a:avLst/>
            </a:prstGeom>
            <a:noFill/>
          </p:spPr>
        </p:pic>
        <p:pic>
          <p:nvPicPr>
            <p:cNvPr id="35907" name="Picture 67"/>
            <p:cNvPicPr>
              <a:picLocks noChangeAspect="1" noChangeArrowheads="1"/>
            </p:cNvPicPr>
            <p:nvPr/>
          </p:nvPicPr>
          <p:blipFill>
            <a:blip r:embed="rId3" cstate="print"/>
            <a:srcRect/>
            <a:stretch>
              <a:fillRect/>
            </a:stretch>
          </p:blipFill>
          <p:spPr bwMode="auto">
            <a:xfrm>
              <a:off x="1104" y="3312"/>
              <a:ext cx="42" cy="42"/>
            </a:xfrm>
            <a:prstGeom prst="rect">
              <a:avLst/>
            </a:prstGeom>
            <a:noFill/>
          </p:spPr>
        </p:pic>
        <p:pic>
          <p:nvPicPr>
            <p:cNvPr id="35908" name="Picture 68"/>
            <p:cNvPicPr>
              <a:picLocks noChangeAspect="1" noChangeArrowheads="1"/>
            </p:cNvPicPr>
            <p:nvPr/>
          </p:nvPicPr>
          <p:blipFill>
            <a:blip r:embed="rId3" cstate="print"/>
            <a:srcRect/>
            <a:stretch>
              <a:fillRect/>
            </a:stretch>
          </p:blipFill>
          <p:spPr bwMode="auto">
            <a:xfrm>
              <a:off x="1488" y="3312"/>
              <a:ext cx="42" cy="42"/>
            </a:xfrm>
            <a:prstGeom prst="rect">
              <a:avLst/>
            </a:prstGeom>
            <a:noFill/>
          </p:spPr>
        </p:pic>
        <p:pic>
          <p:nvPicPr>
            <p:cNvPr id="35909" name="Picture 69"/>
            <p:cNvPicPr>
              <a:picLocks noChangeAspect="1" noChangeArrowheads="1"/>
            </p:cNvPicPr>
            <p:nvPr/>
          </p:nvPicPr>
          <p:blipFill>
            <a:blip r:embed="rId3" cstate="print"/>
            <a:srcRect/>
            <a:stretch>
              <a:fillRect/>
            </a:stretch>
          </p:blipFill>
          <p:spPr bwMode="auto">
            <a:xfrm>
              <a:off x="1872" y="3312"/>
              <a:ext cx="42" cy="42"/>
            </a:xfrm>
            <a:prstGeom prst="rect">
              <a:avLst/>
            </a:prstGeom>
            <a:noFill/>
          </p:spPr>
        </p:pic>
        <p:pic>
          <p:nvPicPr>
            <p:cNvPr id="35910" name="Picture 70"/>
            <p:cNvPicPr>
              <a:picLocks noChangeAspect="1" noChangeArrowheads="1"/>
            </p:cNvPicPr>
            <p:nvPr/>
          </p:nvPicPr>
          <p:blipFill>
            <a:blip r:embed="rId3" cstate="print"/>
            <a:srcRect/>
            <a:stretch>
              <a:fillRect/>
            </a:stretch>
          </p:blipFill>
          <p:spPr bwMode="auto">
            <a:xfrm>
              <a:off x="2256" y="3312"/>
              <a:ext cx="42" cy="42"/>
            </a:xfrm>
            <a:prstGeom prst="rect">
              <a:avLst/>
            </a:prstGeom>
            <a:noFill/>
          </p:spPr>
        </p:pic>
        <p:pic>
          <p:nvPicPr>
            <p:cNvPr id="35911" name="Picture 71"/>
            <p:cNvPicPr>
              <a:picLocks noChangeAspect="1" noChangeArrowheads="1"/>
            </p:cNvPicPr>
            <p:nvPr/>
          </p:nvPicPr>
          <p:blipFill>
            <a:blip r:embed="rId3" cstate="print"/>
            <a:srcRect/>
            <a:stretch>
              <a:fillRect/>
            </a:stretch>
          </p:blipFill>
          <p:spPr bwMode="auto">
            <a:xfrm>
              <a:off x="1104" y="3648"/>
              <a:ext cx="42" cy="42"/>
            </a:xfrm>
            <a:prstGeom prst="rect">
              <a:avLst/>
            </a:prstGeom>
            <a:noFill/>
          </p:spPr>
        </p:pic>
        <p:pic>
          <p:nvPicPr>
            <p:cNvPr id="35912" name="Picture 72"/>
            <p:cNvPicPr>
              <a:picLocks noChangeAspect="1" noChangeArrowheads="1"/>
            </p:cNvPicPr>
            <p:nvPr/>
          </p:nvPicPr>
          <p:blipFill>
            <a:blip r:embed="rId3" cstate="print"/>
            <a:srcRect/>
            <a:stretch>
              <a:fillRect/>
            </a:stretch>
          </p:blipFill>
          <p:spPr bwMode="auto">
            <a:xfrm>
              <a:off x="1488" y="3648"/>
              <a:ext cx="42" cy="42"/>
            </a:xfrm>
            <a:prstGeom prst="rect">
              <a:avLst/>
            </a:prstGeom>
            <a:noFill/>
          </p:spPr>
        </p:pic>
        <p:pic>
          <p:nvPicPr>
            <p:cNvPr id="35913" name="Picture 73"/>
            <p:cNvPicPr>
              <a:picLocks noChangeAspect="1" noChangeArrowheads="1"/>
            </p:cNvPicPr>
            <p:nvPr/>
          </p:nvPicPr>
          <p:blipFill>
            <a:blip r:embed="rId3" cstate="print"/>
            <a:srcRect/>
            <a:stretch>
              <a:fillRect/>
            </a:stretch>
          </p:blipFill>
          <p:spPr bwMode="auto">
            <a:xfrm>
              <a:off x="1872" y="3648"/>
              <a:ext cx="42" cy="42"/>
            </a:xfrm>
            <a:prstGeom prst="rect">
              <a:avLst/>
            </a:prstGeom>
            <a:noFill/>
          </p:spPr>
        </p:pic>
        <p:pic>
          <p:nvPicPr>
            <p:cNvPr id="35914" name="Picture 74"/>
            <p:cNvPicPr>
              <a:picLocks noChangeAspect="1" noChangeArrowheads="1"/>
            </p:cNvPicPr>
            <p:nvPr/>
          </p:nvPicPr>
          <p:blipFill>
            <a:blip r:embed="rId3" cstate="print"/>
            <a:srcRect/>
            <a:stretch>
              <a:fillRect/>
            </a:stretch>
          </p:blipFill>
          <p:spPr bwMode="auto">
            <a:xfrm>
              <a:off x="2256" y="3648"/>
              <a:ext cx="42" cy="42"/>
            </a:xfrm>
            <a:prstGeom prst="rect">
              <a:avLst/>
            </a:prstGeom>
            <a:noFill/>
          </p:spPr>
        </p:pic>
      </p:grpSp>
      <p:sp>
        <p:nvSpPr>
          <p:cNvPr id="35922" name="AutoShape 82"/>
          <p:cNvSpPr>
            <a:spLocks noChangeArrowheads="1"/>
          </p:cNvSpPr>
          <p:nvPr/>
        </p:nvSpPr>
        <p:spPr bwMode="auto">
          <a:xfrm>
            <a:off x="6400800" y="5334000"/>
            <a:ext cx="304800" cy="609600"/>
          </a:xfrm>
          <a:prstGeom prst="can">
            <a:avLst>
              <a:gd name="adj" fmla="val 50000"/>
            </a:avLst>
          </a:prstGeom>
          <a:solidFill>
            <a:schemeClr val="accent1"/>
          </a:solidFill>
          <a:ln w="9525">
            <a:solidFill>
              <a:schemeClr val="tx1"/>
            </a:solidFill>
            <a:round/>
            <a:headEnd/>
            <a:tailEnd/>
          </a:ln>
          <a:effectLst/>
        </p:spPr>
        <p:txBody>
          <a:bodyPr wrap="none" anchor="ctr"/>
          <a:lstStyle/>
          <a:p>
            <a:endParaRPr lang="en-US"/>
          </a:p>
        </p:txBody>
      </p:sp>
      <p:sp>
        <p:nvSpPr>
          <p:cNvPr id="35923" name="Text Box 83"/>
          <p:cNvSpPr txBox="1">
            <a:spLocks noChangeArrowheads="1"/>
          </p:cNvSpPr>
          <p:nvPr/>
        </p:nvSpPr>
        <p:spPr bwMode="auto">
          <a:xfrm>
            <a:off x="6781800" y="5410200"/>
            <a:ext cx="1143000" cy="366713"/>
          </a:xfrm>
          <a:prstGeom prst="rect">
            <a:avLst/>
          </a:prstGeom>
          <a:noFill/>
          <a:ln w="9525">
            <a:noFill/>
            <a:miter lim="800000"/>
            <a:headEnd/>
            <a:tailEnd/>
          </a:ln>
          <a:effectLst/>
        </p:spPr>
        <p:txBody>
          <a:bodyPr>
            <a:spAutoFit/>
          </a:bodyPr>
          <a:lstStyle/>
          <a:p>
            <a:pPr>
              <a:spcBef>
                <a:spcPct val="50000"/>
              </a:spcBef>
            </a:pPr>
            <a:r>
              <a:rPr lang="en-US"/>
              <a:t>camera</a:t>
            </a:r>
          </a:p>
        </p:txBody>
      </p:sp>
      <p:sp>
        <p:nvSpPr>
          <p:cNvPr id="35924" name="Line 84"/>
          <p:cNvSpPr>
            <a:spLocks noChangeShapeType="1"/>
          </p:cNvSpPr>
          <p:nvPr/>
        </p:nvSpPr>
        <p:spPr bwMode="auto">
          <a:xfrm>
            <a:off x="6096000" y="3048000"/>
            <a:ext cx="1371600" cy="838200"/>
          </a:xfrm>
          <a:prstGeom prst="line">
            <a:avLst/>
          </a:prstGeom>
          <a:noFill/>
          <a:ln w="9525">
            <a:solidFill>
              <a:schemeClr val="bg2"/>
            </a:solidFill>
            <a:round/>
            <a:headEnd/>
            <a:tailEnd type="triangle" w="med" len="med"/>
          </a:ln>
          <a:effectLst/>
        </p:spPr>
        <p:txBody>
          <a:bodyPr/>
          <a:lstStyle/>
          <a:p>
            <a:endParaRPr lang="en-US"/>
          </a:p>
        </p:txBody>
      </p:sp>
      <p:sp>
        <p:nvSpPr>
          <p:cNvPr id="35925" name="Line 85"/>
          <p:cNvSpPr>
            <a:spLocks noChangeShapeType="1"/>
          </p:cNvSpPr>
          <p:nvPr/>
        </p:nvSpPr>
        <p:spPr bwMode="auto">
          <a:xfrm>
            <a:off x="5867400" y="3429000"/>
            <a:ext cx="1371600" cy="838200"/>
          </a:xfrm>
          <a:prstGeom prst="line">
            <a:avLst/>
          </a:prstGeom>
          <a:noFill/>
          <a:ln w="9525">
            <a:solidFill>
              <a:schemeClr val="bg2"/>
            </a:solidFill>
            <a:round/>
            <a:headEnd/>
            <a:tailEnd type="triangle" w="med" len="med"/>
          </a:ln>
          <a:effectLst/>
        </p:spPr>
        <p:txBody>
          <a:bodyPr/>
          <a:lstStyle/>
          <a:p>
            <a:endParaRPr lang="en-US"/>
          </a:p>
        </p:txBody>
      </p:sp>
      <p:sp>
        <p:nvSpPr>
          <p:cNvPr id="35926" name="Line 86"/>
          <p:cNvSpPr>
            <a:spLocks noChangeShapeType="1"/>
          </p:cNvSpPr>
          <p:nvPr/>
        </p:nvSpPr>
        <p:spPr bwMode="auto">
          <a:xfrm>
            <a:off x="5638800" y="3810000"/>
            <a:ext cx="1371600" cy="838200"/>
          </a:xfrm>
          <a:prstGeom prst="line">
            <a:avLst/>
          </a:prstGeom>
          <a:noFill/>
          <a:ln w="9525">
            <a:solidFill>
              <a:schemeClr val="bg2"/>
            </a:solidFill>
            <a:round/>
            <a:headEnd/>
            <a:tailEnd type="triangle" w="med" len="med"/>
          </a:ln>
          <a:effectLst/>
        </p:spPr>
        <p:txBody>
          <a:bodyPr/>
          <a:lstStyle/>
          <a:p>
            <a:endParaRPr lang="en-US"/>
          </a:p>
        </p:txBody>
      </p:sp>
      <p:sp>
        <p:nvSpPr>
          <p:cNvPr id="35927" name="Line 87"/>
          <p:cNvSpPr>
            <a:spLocks noChangeShapeType="1"/>
          </p:cNvSpPr>
          <p:nvPr/>
        </p:nvSpPr>
        <p:spPr bwMode="auto">
          <a:xfrm>
            <a:off x="5410200" y="4191000"/>
            <a:ext cx="1371600" cy="838200"/>
          </a:xfrm>
          <a:prstGeom prst="line">
            <a:avLst/>
          </a:prstGeom>
          <a:noFill/>
          <a:ln w="9525">
            <a:solidFill>
              <a:schemeClr val="bg2"/>
            </a:solidFill>
            <a:round/>
            <a:headEnd/>
            <a:tailEnd type="triangle" w="med" len="med"/>
          </a:ln>
          <a:effectLst/>
        </p:spPr>
        <p:txBody>
          <a:bodyPr/>
          <a:lstStyle/>
          <a:p>
            <a:endParaRPr lang="en-US"/>
          </a:p>
        </p:txBody>
      </p:sp>
      <p:sp>
        <p:nvSpPr>
          <p:cNvPr id="35928" name="Line 88"/>
          <p:cNvSpPr>
            <a:spLocks noChangeShapeType="1"/>
          </p:cNvSpPr>
          <p:nvPr/>
        </p:nvSpPr>
        <p:spPr bwMode="auto">
          <a:xfrm flipH="1" flipV="1">
            <a:off x="5943600" y="3429000"/>
            <a:ext cx="1524000" cy="457200"/>
          </a:xfrm>
          <a:prstGeom prst="line">
            <a:avLst/>
          </a:prstGeom>
          <a:noFill/>
          <a:ln w="9525">
            <a:solidFill>
              <a:schemeClr val="bg2"/>
            </a:solidFill>
            <a:round/>
            <a:headEnd/>
            <a:tailEnd type="triangle" w="med" len="med"/>
          </a:ln>
          <a:effectLst/>
        </p:spPr>
        <p:txBody>
          <a:bodyPr/>
          <a:lstStyle/>
          <a:p>
            <a:endParaRPr lang="en-US"/>
          </a:p>
        </p:txBody>
      </p:sp>
      <p:sp>
        <p:nvSpPr>
          <p:cNvPr id="35929" name="Line 89"/>
          <p:cNvSpPr>
            <a:spLocks noChangeShapeType="1"/>
          </p:cNvSpPr>
          <p:nvPr/>
        </p:nvSpPr>
        <p:spPr bwMode="auto">
          <a:xfrm flipH="1" flipV="1">
            <a:off x="5715000" y="3810000"/>
            <a:ext cx="1524000" cy="457200"/>
          </a:xfrm>
          <a:prstGeom prst="line">
            <a:avLst/>
          </a:prstGeom>
          <a:noFill/>
          <a:ln w="9525">
            <a:solidFill>
              <a:schemeClr val="bg2"/>
            </a:solidFill>
            <a:round/>
            <a:headEnd/>
            <a:tailEnd type="triangle" w="med" len="med"/>
          </a:ln>
          <a:effectLst/>
        </p:spPr>
        <p:txBody>
          <a:bodyPr/>
          <a:lstStyle/>
          <a:p>
            <a:endParaRPr lang="en-US"/>
          </a:p>
        </p:txBody>
      </p:sp>
      <p:sp>
        <p:nvSpPr>
          <p:cNvPr id="35930" name="Line 90"/>
          <p:cNvSpPr>
            <a:spLocks noChangeShapeType="1"/>
          </p:cNvSpPr>
          <p:nvPr/>
        </p:nvSpPr>
        <p:spPr bwMode="auto">
          <a:xfrm flipH="1" flipV="1">
            <a:off x="5486400" y="4191000"/>
            <a:ext cx="1524000" cy="457200"/>
          </a:xfrm>
          <a:prstGeom prst="line">
            <a:avLst/>
          </a:prstGeom>
          <a:noFill/>
          <a:ln w="9525">
            <a:solidFill>
              <a:schemeClr val="bg2"/>
            </a:solidFill>
            <a:round/>
            <a:headEnd/>
            <a:tailEnd type="triangle" w="med" len="med"/>
          </a:ln>
          <a:effec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63"/>
                                        </p:tgtEl>
                                        <p:attrNameLst>
                                          <p:attrName>style.visibility</p:attrName>
                                        </p:attrNameLst>
                                      </p:cBhvr>
                                      <p:to>
                                        <p:strVal val="visible"/>
                                      </p:to>
                                    </p:set>
                                    <p:animEffect transition="in" filter="fade">
                                      <p:cBhvr>
                                        <p:cTn id="7" dur="500"/>
                                        <p:tgtEl>
                                          <p:spTgt spid="3586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67"/>
                                        </p:tgtEl>
                                        <p:attrNameLst>
                                          <p:attrName>style.visibility</p:attrName>
                                        </p:attrNameLst>
                                      </p:cBhvr>
                                      <p:to>
                                        <p:strVal val="visible"/>
                                      </p:to>
                                    </p:set>
                                    <p:animEffect transition="in" filter="fade">
                                      <p:cBhvr>
                                        <p:cTn id="11" dur="500"/>
                                        <p:tgtEl>
                                          <p:spTgt spid="3586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64"/>
                                        </p:tgtEl>
                                        <p:attrNameLst>
                                          <p:attrName>style.visibility</p:attrName>
                                        </p:attrNameLst>
                                      </p:cBhvr>
                                      <p:to>
                                        <p:strVal val="visible"/>
                                      </p:to>
                                    </p:set>
                                    <p:animEffect transition="in" filter="fade">
                                      <p:cBhvr>
                                        <p:cTn id="15" dur="500"/>
                                        <p:tgtEl>
                                          <p:spTgt spid="3586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868"/>
                                        </p:tgtEl>
                                        <p:attrNameLst>
                                          <p:attrName>style.visibility</p:attrName>
                                        </p:attrNameLst>
                                      </p:cBhvr>
                                      <p:to>
                                        <p:strVal val="visible"/>
                                      </p:to>
                                    </p:set>
                                    <p:animEffect transition="in" filter="fade">
                                      <p:cBhvr>
                                        <p:cTn id="19" dur="500"/>
                                        <p:tgtEl>
                                          <p:spTgt spid="35868"/>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35865"/>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35869"/>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358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922"/>
                                        </p:tgtEl>
                                        <p:attrNameLst>
                                          <p:attrName>style.visibility</p:attrName>
                                        </p:attrNameLst>
                                      </p:cBhvr>
                                      <p:to>
                                        <p:strVal val="visible"/>
                                      </p:to>
                                    </p:set>
                                    <p:animEffect transition="in" filter="fade">
                                      <p:cBhvr>
                                        <p:cTn id="36" dur="500"/>
                                        <p:tgtEl>
                                          <p:spTgt spid="359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923"/>
                                        </p:tgtEl>
                                        <p:attrNameLst>
                                          <p:attrName>style.visibility</p:attrName>
                                        </p:attrNameLst>
                                      </p:cBhvr>
                                      <p:to>
                                        <p:strVal val="visible"/>
                                      </p:to>
                                    </p:set>
                                    <p:animEffect transition="in" filter="fade">
                                      <p:cBhvr>
                                        <p:cTn id="39" dur="500"/>
                                        <p:tgtEl>
                                          <p:spTgt spid="359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924"/>
                                        </p:tgtEl>
                                        <p:attrNameLst>
                                          <p:attrName>style.visibility</p:attrName>
                                        </p:attrNameLst>
                                      </p:cBhvr>
                                      <p:to>
                                        <p:strVal val="visible"/>
                                      </p:to>
                                    </p:set>
                                    <p:animEffect transition="in" filter="fade">
                                      <p:cBhvr>
                                        <p:cTn id="42" dur="500"/>
                                        <p:tgtEl>
                                          <p:spTgt spid="359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925"/>
                                        </p:tgtEl>
                                        <p:attrNameLst>
                                          <p:attrName>style.visibility</p:attrName>
                                        </p:attrNameLst>
                                      </p:cBhvr>
                                      <p:to>
                                        <p:strVal val="visible"/>
                                      </p:to>
                                    </p:set>
                                    <p:animEffect transition="in" filter="fade">
                                      <p:cBhvr>
                                        <p:cTn id="45" dur="500"/>
                                        <p:tgtEl>
                                          <p:spTgt spid="359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926"/>
                                        </p:tgtEl>
                                        <p:attrNameLst>
                                          <p:attrName>style.visibility</p:attrName>
                                        </p:attrNameLst>
                                      </p:cBhvr>
                                      <p:to>
                                        <p:strVal val="visible"/>
                                      </p:to>
                                    </p:set>
                                    <p:animEffect transition="in" filter="fade">
                                      <p:cBhvr>
                                        <p:cTn id="48" dur="500"/>
                                        <p:tgtEl>
                                          <p:spTgt spid="359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927"/>
                                        </p:tgtEl>
                                        <p:attrNameLst>
                                          <p:attrName>style.visibility</p:attrName>
                                        </p:attrNameLst>
                                      </p:cBhvr>
                                      <p:to>
                                        <p:strVal val="visible"/>
                                      </p:to>
                                    </p:set>
                                    <p:animEffect transition="in" filter="fade">
                                      <p:cBhvr>
                                        <p:cTn id="51" dur="500"/>
                                        <p:tgtEl>
                                          <p:spTgt spid="3592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5928"/>
                                        </p:tgtEl>
                                        <p:attrNameLst>
                                          <p:attrName>style.visibility</p:attrName>
                                        </p:attrNameLst>
                                      </p:cBhvr>
                                      <p:to>
                                        <p:strVal val="visible"/>
                                      </p:to>
                                    </p:set>
                                    <p:animEffect transition="in" filter="fade">
                                      <p:cBhvr>
                                        <p:cTn id="54" dur="500"/>
                                        <p:tgtEl>
                                          <p:spTgt spid="359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929"/>
                                        </p:tgtEl>
                                        <p:attrNameLst>
                                          <p:attrName>style.visibility</p:attrName>
                                        </p:attrNameLst>
                                      </p:cBhvr>
                                      <p:to>
                                        <p:strVal val="visible"/>
                                      </p:to>
                                    </p:set>
                                    <p:animEffect transition="in" filter="fade">
                                      <p:cBhvr>
                                        <p:cTn id="57" dur="500"/>
                                        <p:tgtEl>
                                          <p:spTgt spid="359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930"/>
                                        </p:tgtEl>
                                        <p:attrNameLst>
                                          <p:attrName>style.visibility</p:attrName>
                                        </p:attrNameLst>
                                      </p:cBhvr>
                                      <p:to>
                                        <p:strVal val="visible"/>
                                      </p:to>
                                    </p:set>
                                    <p:animEffect transition="in" filter="fade">
                                      <p:cBhvr>
                                        <p:cTn id="60" dur="500"/>
                                        <p:tgtEl>
                                          <p:spTgt spid="35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3" grpId="0" animBg="1"/>
      <p:bldP spid="35864" grpId="0" animBg="1"/>
      <p:bldP spid="35865" grpId="0" animBg="1"/>
      <p:bldP spid="35866" grpId="0" animBg="1"/>
      <p:bldP spid="35867" grpId="0" animBg="1"/>
      <p:bldP spid="35868" grpId="0" animBg="1"/>
      <p:bldP spid="35869" grpId="0" animBg="1"/>
      <p:bldP spid="35922" grpId="0" animBg="1"/>
      <p:bldP spid="35923" grpId="0"/>
      <p:bldP spid="35924" grpId="0" animBg="1"/>
      <p:bldP spid="35925" grpId="0" animBg="1"/>
      <p:bldP spid="35926" grpId="0" animBg="1"/>
      <p:bldP spid="35927" grpId="0" animBg="1"/>
      <p:bldP spid="35928" grpId="0" animBg="1"/>
      <p:bldP spid="35929" grpId="0" animBg="1"/>
      <p:bldP spid="3593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Back to front stroke ordering</a:t>
            </a:r>
          </a:p>
        </p:txBody>
      </p:sp>
      <p:pic>
        <p:nvPicPr>
          <p:cNvPr id="37891"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37892" name="Rectangle 4"/>
          <p:cNvSpPr>
            <a:spLocks noGrp="1" noChangeArrowheads="1"/>
          </p:cNvSpPr>
          <p:nvPr>
            <p:ph type="body" idx="1"/>
          </p:nvPr>
        </p:nvSpPr>
        <p:spPr>
          <a:xfrm>
            <a:off x="457200" y="1570038"/>
            <a:ext cx="8229600" cy="4525962"/>
          </a:xfrm>
        </p:spPr>
        <p:txBody>
          <a:bodyPr/>
          <a:lstStyle/>
          <a:p>
            <a:r>
              <a:rPr lang="en-US"/>
              <a:t>A total of 8 such orientations are enough</a:t>
            </a:r>
          </a:p>
        </p:txBody>
      </p:sp>
      <p:pic>
        <p:nvPicPr>
          <p:cNvPr id="37945" name="Picture 57"/>
          <p:cNvPicPr>
            <a:picLocks noChangeAspect="1" noChangeArrowheads="1"/>
          </p:cNvPicPr>
          <p:nvPr/>
        </p:nvPicPr>
        <p:blipFill>
          <a:blip r:embed="rId3" cstate="print"/>
          <a:srcRect/>
          <a:stretch>
            <a:fillRect/>
          </a:stretch>
        </p:blipFill>
        <p:spPr bwMode="auto">
          <a:xfrm>
            <a:off x="2800350" y="2362200"/>
            <a:ext cx="3981450" cy="3352800"/>
          </a:xfrm>
          <a:prstGeom prst="rect">
            <a:avLst/>
          </a:prstGeom>
          <a:noFill/>
        </p:spPr>
      </p:pic>
      <p:sp>
        <p:nvSpPr>
          <p:cNvPr id="37946" name="AutoShape 58"/>
          <p:cNvSpPr>
            <a:spLocks noChangeArrowheads="1"/>
          </p:cNvSpPr>
          <p:nvPr/>
        </p:nvSpPr>
        <p:spPr bwMode="auto">
          <a:xfrm rot="7208483">
            <a:off x="2266950" y="3124200"/>
            <a:ext cx="304800" cy="457200"/>
          </a:xfrm>
          <a:prstGeom prst="can">
            <a:avLst>
              <a:gd name="adj" fmla="val 37500"/>
            </a:avLst>
          </a:prstGeom>
          <a:solidFill>
            <a:schemeClr val="accent1"/>
          </a:solidFill>
          <a:ln w="9525">
            <a:solidFill>
              <a:schemeClr val="tx1"/>
            </a:solidFill>
            <a:round/>
            <a:headEnd/>
            <a:tailEnd/>
          </a:ln>
          <a:effectLst/>
        </p:spPr>
        <p:txBody>
          <a:bodyPr wrap="none" anchor="ctr"/>
          <a:lstStyle/>
          <a:p>
            <a:endParaRPr lang="en-US"/>
          </a:p>
        </p:txBody>
      </p:sp>
      <p:sp>
        <p:nvSpPr>
          <p:cNvPr id="37947" name="Text Box 59"/>
          <p:cNvSpPr txBox="1">
            <a:spLocks noChangeArrowheads="1"/>
          </p:cNvSpPr>
          <p:nvPr/>
        </p:nvSpPr>
        <p:spPr bwMode="auto">
          <a:xfrm>
            <a:off x="1657350" y="2743200"/>
            <a:ext cx="1295400" cy="366713"/>
          </a:xfrm>
          <a:prstGeom prst="rect">
            <a:avLst/>
          </a:prstGeom>
          <a:noFill/>
          <a:ln w="9525">
            <a:noFill/>
            <a:miter lim="800000"/>
            <a:headEnd/>
            <a:tailEnd/>
          </a:ln>
          <a:effectLst/>
        </p:spPr>
        <p:txBody>
          <a:bodyPr>
            <a:spAutoFit/>
          </a:bodyPr>
          <a:lstStyle/>
          <a:p>
            <a:pPr>
              <a:spcBef>
                <a:spcPct val="50000"/>
              </a:spcBef>
            </a:pPr>
            <a:r>
              <a:rPr lang="en-US"/>
              <a:t>camera</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Back to front stroke ordering</a:t>
            </a:r>
          </a:p>
        </p:txBody>
      </p:sp>
      <p:pic>
        <p:nvPicPr>
          <p:cNvPr id="3891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38916" name="Rectangle 4"/>
          <p:cNvSpPr>
            <a:spLocks noGrp="1" noChangeArrowheads="1"/>
          </p:cNvSpPr>
          <p:nvPr>
            <p:ph type="body" idx="1"/>
          </p:nvPr>
        </p:nvSpPr>
        <p:spPr>
          <a:xfrm>
            <a:off x="457200" y="1570038"/>
            <a:ext cx="8229600" cy="4525962"/>
          </a:xfrm>
        </p:spPr>
        <p:txBody>
          <a:bodyPr/>
          <a:lstStyle/>
          <a:p>
            <a:pPr>
              <a:lnSpc>
                <a:spcPct val="90000"/>
              </a:lnSpc>
            </a:pPr>
            <a:r>
              <a:rPr lang="en-US"/>
              <a:t>Ordering used for rendering tiles</a:t>
            </a:r>
          </a:p>
          <a:p>
            <a:pPr>
              <a:lnSpc>
                <a:spcPct val="90000"/>
              </a:lnSpc>
            </a:pPr>
            <a:r>
              <a:rPr lang="en-US"/>
              <a:t>Ordering used for rendering strokes</a:t>
            </a:r>
          </a:p>
          <a:p>
            <a:pPr>
              <a:lnSpc>
                <a:spcPct val="90000"/>
              </a:lnSpc>
            </a:pPr>
            <a:endParaRPr lang="en-US"/>
          </a:p>
          <a:p>
            <a:pPr>
              <a:lnSpc>
                <a:spcPct val="90000"/>
              </a:lnSpc>
            </a:pPr>
            <a:r>
              <a:rPr lang="en-US"/>
              <a:t>No sorting needed</a:t>
            </a:r>
          </a:p>
          <a:p>
            <a:pPr>
              <a:lnSpc>
                <a:spcPct val="90000"/>
              </a:lnSpc>
            </a:pPr>
            <a:r>
              <a:rPr lang="en-US"/>
              <a:t>8 Scanning orders stored</a:t>
            </a:r>
          </a:p>
          <a:p>
            <a:pPr>
              <a:lnSpc>
                <a:spcPct val="90000"/>
              </a:lnSpc>
            </a:pPr>
            <a:r>
              <a:rPr lang="en-US"/>
              <a:t>Order is chosen depending on camera pan</a:t>
            </a:r>
          </a:p>
          <a:p>
            <a:pPr lvl="1">
              <a:lnSpc>
                <a:spcPct val="90000"/>
              </a:lnSpc>
            </a:pPr>
            <a:r>
              <a:rPr lang="en-US"/>
              <a:t>That’s only one decision!</a:t>
            </a:r>
          </a:p>
          <a:p>
            <a:pPr>
              <a:lnSpc>
                <a:spcPct val="90000"/>
              </a:lnSpc>
            </a:pPr>
            <a:r>
              <a:rPr lang="en-US"/>
              <a:t>No performance affect on rendering</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Stroke Orientation</a:t>
            </a:r>
          </a:p>
        </p:txBody>
      </p:sp>
      <p:pic>
        <p:nvPicPr>
          <p:cNvPr id="28675"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28676" name="Rectangle 4"/>
          <p:cNvSpPr>
            <a:spLocks noGrp="1" noChangeArrowheads="1"/>
          </p:cNvSpPr>
          <p:nvPr>
            <p:ph type="body" idx="1"/>
          </p:nvPr>
        </p:nvSpPr>
        <p:spPr>
          <a:xfrm>
            <a:off x="457200" y="1570038"/>
            <a:ext cx="8229600" cy="4525962"/>
          </a:xfrm>
        </p:spPr>
        <p:txBody>
          <a:bodyPr/>
          <a:lstStyle/>
          <a:p>
            <a:r>
              <a:rPr lang="en-US"/>
              <a:t>Slope map is a dudv map</a:t>
            </a:r>
          </a:p>
          <a:p>
            <a:r>
              <a:rPr lang="en-US"/>
              <a:t>Gives the direction of maximum gradient at every point</a:t>
            </a:r>
          </a:p>
          <a:p>
            <a:pPr lvl="1"/>
            <a:r>
              <a:rPr lang="en-US"/>
              <a:t>Stroke accesses the direction</a:t>
            </a:r>
          </a:p>
          <a:p>
            <a:pPr lvl="1"/>
            <a:r>
              <a:rPr lang="en-US"/>
              <a:t>Transforms it in camera space</a:t>
            </a:r>
          </a:p>
          <a:p>
            <a:pPr lvl="1"/>
            <a:r>
              <a:rPr lang="en-US"/>
              <a:t>Orientation of sprite decided</a:t>
            </a:r>
          </a:p>
        </p:txBody>
      </p:sp>
      <p:pic>
        <p:nvPicPr>
          <p:cNvPr id="28678" name="Picture 6"/>
          <p:cNvPicPr>
            <a:picLocks noChangeAspect="1" noChangeArrowheads="1"/>
          </p:cNvPicPr>
          <p:nvPr/>
        </p:nvPicPr>
        <p:blipFill>
          <a:blip r:embed="rId3" cstate="print"/>
          <a:srcRect/>
          <a:stretch>
            <a:fillRect/>
          </a:stretch>
        </p:blipFill>
        <p:spPr bwMode="auto">
          <a:xfrm>
            <a:off x="6143625" y="3343275"/>
            <a:ext cx="2390775" cy="2371725"/>
          </a:xfrm>
          <a:prstGeom prst="rect">
            <a:avLst/>
          </a:prstGeom>
          <a:noFill/>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Aesthetics considerations</a:t>
            </a:r>
          </a:p>
        </p:txBody>
      </p:sp>
      <p:pic>
        <p:nvPicPr>
          <p:cNvPr id="39939"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39940" name="Rectangle 4"/>
          <p:cNvSpPr>
            <a:spLocks noGrp="1" noChangeArrowheads="1"/>
          </p:cNvSpPr>
          <p:nvPr>
            <p:ph type="body" idx="1"/>
          </p:nvPr>
        </p:nvSpPr>
        <p:spPr>
          <a:xfrm>
            <a:off x="457200" y="1570038"/>
            <a:ext cx="8229600" cy="1554162"/>
          </a:xfrm>
        </p:spPr>
        <p:txBody>
          <a:bodyPr/>
          <a:lstStyle/>
          <a:p>
            <a:pPr>
              <a:lnSpc>
                <a:spcPct val="80000"/>
              </a:lnSpc>
            </a:pPr>
            <a:r>
              <a:rPr lang="en-US" sz="2000"/>
              <a:t>Using different stroke textures can produce varied painterly styles</a:t>
            </a:r>
          </a:p>
          <a:p>
            <a:pPr>
              <a:lnSpc>
                <a:spcPct val="80000"/>
              </a:lnSpc>
            </a:pPr>
            <a:r>
              <a:rPr lang="en-US" sz="2000"/>
              <a:t>Apart from using slope-map for stroke orientation</a:t>
            </a:r>
          </a:p>
          <a:p>
            <a:pPr lvl="1">
              <a:lnSpc>
                <a:spcPct val="80000"/>
              </a:lnSpc>
            </a:pPr>
            <a:r>
              <a:rPr lang="en-US" sz="1800"/>
              <a:t>normal map can be used</a:t>
            </a:r>
          </a:p>
          <a:p>
            <a:pPr lvl="1">
              <a:lnSpc>
                <a:spcPct val="80000"/>
              </a:lnSpc>
            </a:pPr>
            <a:r>
              <a:rPr lang="en-US" sz="1800"/>
              <a:t>A constant can be used</a:t>
            </a:r>
          </a:p>
          <a:p>
            <a:pPr lvl="1">
              <a:lnSpc>
                <a:spcPct val="80000"/>
              </a:lnSpc>
            </a:pPr>
            <a:r>
              <a:rPr lang="en-US" sz="1800"/>
              <a:t>User can create his own texture for stroke’s orientation</a:t>
            </a:r>
          </a:p>
        </p:txBody>
      </p:sp>
      <p:pic>
        <p:nvPicPr>
          <p:cNvPr id="39941" name="Picture 5"/>
          <p:cNvPicPr>
            <a:picLocks noChangeAspect="1" noChangeArrowheads="1"/>
          </p:cNvPicPr>
          <p:nvPr/>
        </p:nvPicPr>
        <p:blipFill>
          <a:blip r:embed="rId3" cstate="print"/>
          <a:srcRect/>
          <a:stretch>
            <a:fillRect/>
          </a:stretch>
        </p:blipFill>
        <p:spPr bwMode="auto">
          <a:xfrm>
            <a:off x="2819400" y="3276600"/>
            <a:ext cx="3500438" cy="2636838"/>
          </a:xfrm>
          <a:prstGeom prst="rect">
            <a:avLst/>
          </a:prstGeom>
          <a:noFill/>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Aesthetics considerations</a:t>
            </a:r>
          </a:p>
        </p:txBody>
      </p:sp>
      <p:pic>
        <p:nvPicPr>
          <p:cNvPr id="41987"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41988" name="Rectangle 4"/>
          <p:cNvSpPr>
            <a:spLocks noGrp="1" noChangeArrowheads="1"/>
          </p:cNvSpPr>
          <p:nvPr>
            <p:ph type="body" idx="1"/>
          </p:nvPr>
        </p:nvSpPr>
        <p:spPr>
          <a:xfrm>
            <a:off x="457200" y="1570038"/>
            <a:ext cx="8229600" cy="1554162"/>
          </a:xfrm>
        </p:spPr>
        <p:txBody>
          <a:bodyPr/>
          <a:lstStyle/>
          <a:p>
            <a:r>
              <a:rPr lang="en-US"/>
              <a:t>Shiny oil painting</a:t>
            </a:r>
          </a:p>
        </p:txBody>
      </p:sp>
      <p:pic>
        <p:nvPicPr>
          <p:cNvPr id="41990" name="Picture 6"/>
          <p:cNvPicPr>
            <a:picLocks noChangeAspect="1" noChangeArrowheads="1"/>
          </p:cNvPicPr>
          <p:nvPr/>
        </p:nvPicPr>
        <p:blipFill>
          <a:blip r:embed="rId3" cstate="print"/>
          <a:srcRect/>
          <a:stretch>
            <a:fillRect/>
          </a:stretch>
        </p:blipFill>
        <p:spPr bwMode="auto">
          <a:xfrm>
            <a:off x="2057400" y="2438400"/>
            <a:ext cx="5105400" cy="3998913"/>
          </a:xfrm>
          <a:prstGeom prst="rect">
            <a:avLst/>
          </a:prstGeom>
          <a:noFill/>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Performance</a:t>
            </a:r>
          </a:p>
        </p:txBody>
      </p:sp>
      <p:pic>
        <p:nvPicPr>
          <p:cNvPr id="44035" name="Picture 3"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44036" name="Rectangle 4"/>
          <p:cNvSpPr>
            <a:spLocks noGrp="1" noChangeArrowheads="1"/>
          </p:cNvSpPr>
          <p:nvPr>
            <p:ph type="body" idx="1"/>
          </p:nvPr>
        </p:nvSpPr>
        <p:spPr>
          <a:xfrm>
            <a:off x="457200" y="1570038"/>
            <a:ext cx="8229600" cy="4297362"/>
          </a:xfrm>
        </p:spPr>
        <p:txBody>
          <a:bodyPr/>
          <a:lstStyle/>
          <a:p>
            <a:r>
              <a:rPr lang="en-US"/>
              <a:t>Resolution 1024x768</a:t>
            </a:r>
          </a:p>
          <a:p>
            <a:pPr lvl="1"/>
            <a:r>
              <a:rPr lang="en-US"/>
              <a:t>Performs with 40 million triangles per second</a:t>
            </a:r>
          </a:p>
          <a:p>
            <a:r>
              <a:rPr lang="en-US"/>
              <a:t>Resolution 1280x1024</a:t>
            </a:r>
          </a:p>
          <a:p>
            <a:pPr lvl="1"/>
            <a:r>
              <a:rPr lang="en-US"/>
              <a:t>Performs with 35 million triangles per second</a:t>
            </a:r>
          </a:p>
          <a:p>
            <a:pPr lvl="1"/>
            <a:endParaRPr lang="en-US"/>
          </a:p>
          <a:p>
            <a:r>
              <a:rPr lang="en-US"/>
              <a:t>Traditional 2 pass algorithm using depth buffer runs nearly at half the performance</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Conclusion</a:t>
            </a:r>
          </a:p>
        </p:txBody>
      </p:sp>
      <p:pic>
        <p:nvPicPr>
          <p:cNvPr id="43011"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43012" name="Rectangle 4"/>
          <p:cNvSpPr>
            <a:spLocks noGrp="1" noChangeArrowheads="1"/>
          </p:cNvSpPr>
          <p:nvPr>
            <p:ph type="body" idx="1"/>
          </p:nvPr>
        </p:nvSpPr>
        <p:spPr>
          <a:xfrm>
            <a:off x="457200" y="1570038"/>
            <a:ext cx="8229600" cy="4297362"/>
          </a:xfrm>
        </p:spPr>
        <p:txBody>
          <a:bodyPr/>
          <a:lstStyle/>
          <a:p>
            <a:r>
              <a:rPr lang="en-US" dirty="0"/>
              <a:t>We present a real-time painterly rendering technique for terrains</a:t>
            </a:r>
          </a:p>
          <a:p>
            <a:endParaRPr lang="en-US" dirty="0"/>
          </a:p>
          <a:p>
            <a:r>
              <a:rPr lang="en-US" dirty="0"/>
              <a:t>Would like to render procedural strokes instead of stroke textures</a:t>
            </a:r>
          </a:p>
          <a:p>
            <a:r>
              <a:rPr lang="en-US" dirty="0"/>
              <a:t>Use a smooth transition between order shifts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5" name="Title 4"/>
          <p:cNvSpPr>
            <a:spLocks noGrp="1"/>
          </p:cNvSpPr>
          <p:nvPr>
            <p:ph type="title"/>
          </p:nvPr>
        </p:nvSpPr>
        <p:spPr/>
        <p:txBody>
          <a:bodyPr/>
          <a:lstStyle/>
          <a:p>
            <a:endParaRPr lang="en-US"/>
          </a:p>
        </p:txBody>
      </p:sp>
      <p:grpSp>
        <p:nvGrpSpPr>
          <p:cNvPr id="6" name="Group 5"/>
          <p:cNvGrpSpPr/>
          <p:nvPr/>
        </p:nvGrpSpPr>
        <p:grpSpPr>
          <a:xfrm rot="5400000">
            <a:off x="2724150" y="1352550"/>
            <a:ext cx="3810000" cy="4152900"/>
            <a:chOff x="1371600" y="2438400"/>
            <a:chExt cx="3810000" cy="3124200"/>
          </a:xfrm>
          <a:scene3d>
            <a:camera prst="perspectiveContrastingLeftFacing" fov="4500000"/>
            <a:lightRig rig="threePt" dir="t"/>
          </a:scene3d>
        </p:grpSpPr>
        <p:grpSp>
          <p:nvGrpSpPr>
            <p:cNvPr id="7" name="Group 115"/>
            <p:cNvGrpSpPr>
              <a:grpSpLocks/>
            </p:cNvGrpSpPr>
            <p:nvPr/>
          </p:nvGrpSpPr>
          <p:grpSpPr bwMode="auto">
            <a:xfrm>
              <a:off x="1371604" y="4191000"/>
              <a:ext cx="1676404" cy="1371600"/>
              <a:chOff x="1104" y="2640"/>
              <a:chExt cx="1194" cy="1050"/>
            </a:xfrm>
          </p:grpSpPr>
          <p:pic>
            <p:nvPicPr>
              <p:cNvPr id="59"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60"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61"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62"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63"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64"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65"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66"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67"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68"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69"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70"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71"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72"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73"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74"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8" name="Group 115"/>
            <p:cNvGrpSpPr>
              <a:grpSpLocks/>
            </p:cNvGrpSpPr>
            <p:nvPr/>
          </p:nvGrpSpPr>
          <p:grpSpPr bwMode="auto">
            <a:xfrm>
              <a:off x="1371604" y="2438400"/>
              <a:ext cx="1676404" cy="1371600"/>
              <a:chOff x="1104" y="2640"/>
              <a:chExt cx="1194" cy="1050"/>
            </a:xfrm>
          </p:grpSpPr>
          <p:pic>
            <p:nvPicPr>
              <p:cNvPr id="43"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44"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45"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46"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47"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48"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49"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50"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51"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52"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53"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54"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55"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56"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57"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58"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9" name="Group 115"/>
            <p:cNvGrpSpPr>
              <a:grpSpLocks/>
            </p:cNvGrpSpPr>
            <p:nvPr/>
          </p:nvGrpSpPr>
          <p:grpSpPr bwMode="auto">
            <a:xfrm>
              <a:off x="3505204" y="4191000"/>
              <a:ext cx="1676404" cy="1371600"/>
              <a:chOff x="1104" y="2640"/>
              <a:chExt cx="1194" cy="1050"/>
            </a:xfrm>
          </p:grpSpPr>
          <p:pic>
            <p:nvPicPr>
              <p:cNvPr id="27"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28"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29"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30"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31"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32"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33"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34"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35"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36"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37"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38"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39"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40"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41"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42"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nvGrpSpPr>
            <p:cNvPr id="10" name="Group 115"/>
            <p:cNvGrpSpPr>
              <a:grpSpLocks/>
            </p:cNvGrpSpPr>
            <p:nvPr/>
          </p:nvGrpSpPr>
          <p:grpSpPr bwMode="auto">
            <a:xfrm>
              <a:off x="3505204" y="2438400"/>
              <a:ext cx="1676404" cy="1371600"/>
              <a:chOff x="1104" y="2640"/>
              <a:chExt cx="1194" cy="1050"/>
            </a:xfrm>
          </p:grpSpPr>
          <p:pic>
            <p:nvPicPr>
              <p:cNvPr id="11" name="Picture 116"/>
              <p:cNvPicPr>
                <a:picLocks noChangeAspect="1" noChangeArrowheads="1"/>
              </p:cNvPicPr>
              <p:nvPr/>
            </p:nvPicPr>
            <p:blipFill>
              <a:blip r:embed="rId4" cstate="print"/>
              <a:srcRect/>
              <a:stretch>
                <a:fillRect/>
              </a:stretch>
            </p:blipFill>
            <p:spPr bwMode="auto">
              <a:xfrm>
                <a:off x="1104" y="2640"/>
                <a:ext cx="42" cy="42"/>
              </a:xfrm>
              <a:prstGeom prst="rect">
                <a:avLst/>
              </a:prstGeom>
              <a:noFill/>
            </p:spPr>
          </p:pic>
          <p:pic>
            <p:nvPicPr>
              <p:cNvPr id="12" name="Picture 117"/>
              <p:cNvPicPr>
                <a:picLocks noChangeAspect="1" noChangeArrowheads="1"/>
              </p:cNvPicPr>
              <p:nvPr/>
            </p:nvPicPr>
            <p:blipFill>
              <a:blip r:embed="rId4" cstate="print"/>
              <a:srcRect/>
              <a:stretch>
                <a:fillRect/>
              </a:stretch>
            </p:blipFill>
            <p:spPr bwMode="auto">
              <a:xfrm>
                <a:off x="1488" y="2640"/>
                <a:ext cx="42" cy="42"/>
              </a:xfrm>
              <a:prstGeom prst="rect">
                <a:avLst/>
              </a:prstGeom>
              <a:noFill/>
            </p:spPr>
          </p:pic>
          <p:pic>
            <p:nvPicPr>
              <p:cNvPr id="13" name="Picture 118"/>
              <p:cNvPicPr>
                <a:picLocks noChangeAspect="1" noChangeArrowheads="1"/>
              </p:cNvPicPr>
              <p:nvPr/>
            </p:nvPicPr>
            <p:blipFill>
              <a:blip r:embed="rId4" cstate="print"/>
              <a:srcRect/>
              <a:stretch>
                <a:fillRect/>
              </a:stretch>
            </p:blipFill>
            <p:spPr bwMode="auto">
              <a:xfrm>
                <a:off x="1872" y="2640"/>
                <a:ext cx="42" cy="42"/>
              </a:xfrm>
              <a:prstGeom prst="rect">
                <a:avLst/>
              </a:prstGeom>
              <a:noFill/>
            </p:spPr>
          </p:pic>
          <p:pic>
            <p:nvPicPr>
              <p:cNvPr id="14" name="Picture 119"/>
              <p:cNvPicPr>
                <a:picLocks noChangeAspect="1" noChangeArrowheads="1"/>
              </p:cNvPicPr>
              <p:nvPr/>
            </p:nvPicPr>
            <p:blipFill>
              <a:blip r:embed="rId4" cstate="print"/>
              <a:srcRect/>
              <a:stretch>
                <a:fillRect/>
              </a:stretch>
            </p:blipFill>
            <p:spPr bwMode="auto">
              <a:xfrm>
                <a:off x="2256" y="2640"/>
                <a:ext cx="42" cy="42"/>
              </a:xfrm>
              <a:prstGeom prst="rect">
                <a:avLst/>
              </a:prstGeom>
              <a:noFill/>
            </p:spPr>
          </p:pic>
          <p:pic>
            <p:nvPicPr>
              <p:cNvPr id="15" name="Picture 120"/>
              <p:cNvPicPr>
                <a:picLocks noChangeAspect="1" noChangeArrowheads="1"/>
              </p:cNvPicPr>
              <p:nvPr/>
            </p:nvPicPr>
            <p:blipFill>
              <a:blip r:embed="rId4" cstate="print"/>
              <a:srcRect/>
              <a:stretch>
                <a:fillRect/>
              </a:stretch>
            </p:blipFill>
            <p:spPr bwMode="auto">
              <a:xfrm>
                <a:off x="1104" y="2976"/>
                <a:ext cx="42" cy="42"/>
              </a:xfrm>
              <a:prstGeom prst="rect">
                <a:avLst/>
              </a:prstGeom>
              <a:noFill/>
            </p:spPr>
          </p:pic>
          <p:pic>
            <p:nvPicPr>
              <p:cNvPr id="16" name="Picture 121"/>
              <p:cNvPicPr>
                <a:picLocks noChangeAspect="1" noChangeArrowheads="1"/>
              </p:cNvPicPr>
              <p:nvPr/>
            </p:nvPicPr>
            <p:blipFill>
              <a:blip r:embed="rId4" cstate="print"/>
              <a:srcRect/>
              <a:stretch>
                <a:fillRect/>
              </a:stretch>
            </p:blipFill>
            <p:spPr bwMode="auto">
              <a:xfrm>
                <a:off x="1488" y="2976"/>
                <a:ext cx="42" cy="42"/>
              </a:xfrm>
              <a:prstGeom prst="rect">
                <a:avLst/>
              </a:prstGeom>
              <a:noFill/>
            </p:spPr>
          </p:pic>
          <p:pic>
            <p:nvPicPr>
              <p:cNvPr id="17" name="Picture 122"/>
              <p:cNvPicPr>
                <a:picLocks noChangeAspect="1" noChangeArrowheads="1"/>
              </p:cNvPicPr>
              <p:nvPr/>
            </p:nvPicPr>
            <p:blipFill>
              <a:blip r:embed="rId4" cstate="print"/>
              <a:srcRect/>
              <a:stretch>
                <a:fillRect/>
              </a:stretch>
            </p:blipFill>
            <p:spPr bwMode="auto">
              <a:xfrm>
                <a:off x="1872" y="2976"/>
                <a:ext cx="42" cy="42"/>
              </a:xfrm>
              <a:prstGeom prst="rect">
                <a:avLst/>
              </a:prstGeom>
              <a:noFill/>
            </p:spPr>
          </p:pic>
          <p:pic>
            <p:nvPicPr>
              <p:cNvPr id="18" name="Picture 123"/>
              <p:cNvPicPr>
                <a:picLocks noChangeAspect="1" noChangeArrowheads="1"/>
              </p:cNvPicPr>
              <p:nvPr/>
            </p:nvPicPr>
            <p:blipFill>
              <a:blip r:embed="rId4" cstate="print"/>
              <a:srcRect/>
              <a:stretch>
                <a:fillRect/>
              </a:stretch>
            </p:blipFill>
            <p:spPr bwMode="auto">
              <a:xfrm>
                <a:off x="2256" y="2976"/>
                <a:ext cx="42" cy="42"/>
              </a:xfrm>
              <a:prstGeom prst="rect">
                <a:avLst/>
              </a:prstGeom>
              <a:noFill/>
            </p:spPr>
          </p:pic>
          <p:pic>
            <p:nvPicPr>
              <p:cNvPr id="19" name="Picture 124"/>
              <p:cNvPicPr>
                <a:picLocks noChangeAspect="1" noChangeArrowheads="1"/>
              </p:cNvPicPr>
              <p:nvPr/>
            </p:nvPicPr>
            <p:blipFill>
              <a:blip r:embed="rId4" cstate="print"/>
              <a:srcRect/>
              <a:stretch>
                <a:fillRect/>
              </a:stretch>
            </p:blipFill>
            <p:spPr bwMode="auto">
              <a:xfrm>
                <a:off x="1104" y="3312"/>
                <a:ext cx="42" cy="42"/>
              </a:xfrm>
              <a:prstGeom prst="rect">
                <a:avLst/>
              </a:prstGeom>
              <a:noFill/>
            </p:spPr>
          </p:pic>
          <p:pic>
            <p:nvPicPr>
              <p:cNvPr id="20" name="Picture 125"/>
              <p:cNvPicPr>
                <a:picLocks noChangeAspect="1" noChangeArrowheads="1"/>
              </p:cNvPicPr>
              <p:nvPr/>
            </p:nvPicPr>
            <p:blipFill>
              <a:blip r:embed="rId4" cstate="print"/>
              <a:srcRect/>
              <a:stretch>
                <a:fillRect/>
              </a:stretch>
            </p:blipFill>
            <p:spPr bwMode="auto">
              <a:xfrm>
                <a:off x="1488" y="3312"/>
                <a:ext cx="42" cy="42"/>
              </a:xfrm>
              <a:prstGeom prst="rect">
                <a:avLst/>
              </a:prstGeom>
              <a:noFill/>
            </p:spPr>
          </p:pic>
          <p:pic>
            <p:nvPicPr>
              <p:cNvPr id="21" name="Picture 126"/>
              <p:cNvPicPr>
                <a:picLocks noChangeAspect="1" noChangeArrowheads="1"/>
              </p:cNvPicPr>
              <p:nvPr/>
            </p:nvPicPr>
            <p:blipFill>
              <a:blip r:embed="rId4" cstate="print"/>
              <a:srcRect/>
              <a:stretch>
                <a:fillRect/>
              </a:stretch>
            </p:blipFill>
            <p:spPr bwMode="auto">
              <a:xfrm>
                <a:off x="1872" y="3312"/>
                <a:ext cx="42" cy="42"/>
              </a:xfrm>
              <a:prstGeom prst="rect">
                <a:avLst/>
              </a:prstGeom>
              <a:noFill/>
            </p:spPr>
          </p:pic>
          <p:pic>
            <p:nvPicPr>
              <p:cNvPr id="22" name="Picture 127"/>
              <p:cNvPicPr>
                <a:picLocks noChangeAspect="1" noChangeArrowheads="1"/>
              </p:cNvPicPr>
              <p:nvPr/>
            </p:nvPicPr>
            <p:blipFill>
              <a:blip r:embed="rId4" cstate="print"/>
              <a:srcRect/>
              <a:stretch>
                <a:fillRect/>
              </a:stretch>
            </p:blipFill>
            <p:spPr bwMode="auto">
              <a:xfrm>
                <a:off x="2256" y="3312"/>
                <a:ext cx="42" cy="42"/>
              </a:xfrm>
              <a:prstGeom prst="rect">
                <a:avLst/>
              </a:prstGeom>
              <a:noFill/>
            </p:spPr>
          </p:pic>
          <p:pic>
            <p:nvPicPr>
              <p:cNvPr id="23" name="Picture 128"/>
              <p:cNvPicPr>
                <a:picLocks noChangeAspect="1" noChangeArrowheads="1"/>
              </p:cNvPicPr>
              <p:nvPr/>
            </p:nvPicPr>
            <p:blipFill>
              <a:blip r:embed="rId4" cstate="print"/>
              <a:srcRect/>
              <a:stretch>
                <a:fillRect/>
              </a:stretch>
            </p:blipFill>
            <p:spPr bwMode="auto">
              <a:xfrm>
                <a:off x="1104" y="3648"/>
                <a:ext cx="42" cy="42"/>
              </a:xfrm>
              <a:prstGeom prst="rect">
                <a:avLst/>
              </a:prstGeom>
              <a:noFill/>
            </p:spPr>
          </p:pic>
          <p:pic>
            <p:nvPicPr>
              <p:cNvPr id="24" name="Picture 129"/>
              <p:cNvPicPr>
                <a:picLocks noChangeAspect="1" noChangeArrowheads="1"/>
              </p:cNvPicPr>
              <p:nvPr/>
            </p:nvPicPr>
            <p:blipFill>
              <a:blip r:embed="rId4" cstate="print"/>
              <a:srcRect/>
              <a:stretch>
                <a:fillRect/>
              </a:stretch>
            </p:blipFill>
            <p:spPr bwMode="auto">
              <a:xfrm>
                <a:off x="1488" y="3648"/>
                <a:ext cx="42" cy="42"/>
              </a:xfrm>
              <a:prstGeom prst="rect">
                <a:avLst/>
              </a:prstGeom>
              <a:noFill/>
            </p:spPr>
          </p:pic>
          <p:pic>
            <p:nvPicPr>
              <p:cNvPr id="25" name="Picture 130"/>
              <p:cNvPicPr>
                <a:picLocks noChangeAspect="1" noChangeArrowheads="1"/>
              </p:cNvPicPr>
              <p:nvPr/>
            </p:nvPicPr>
            <p:blipFill>
              <a:blip r:embed="rId4" cstate="print"/>
              <a:srcRect/>
              <a:stretch>
                <a:fillRect/>
              </a:stretch>
            </p:blipFill>
            <p:spPr bwMode="auto">
              <a:xfrm>
                <a:off x="1872" y="3648"/>
                <a:ext cx="42" cy="42"/>
              </a:xfrm>
              <a:prstGeom prst="rect">
                <a:avLst/>
              </a:prstGeom>
              <a:noFill/>
            </p:spPr>
          </p:pic>
          <p:pic>
            <p:nvPicPr>
              <p:cNvPr id="26" name="Picture 131"/>
              <p:cNvPicPr>
                <a:picLocks noChangeAspect="1" noChangeArrowheads="1"/>
              </p:cNvPicPr>
              <p:nvPr/>
            </p:nvPicPr>
            <p:blipFill>
              <a:blip r:embed="rId4" cstate="print"/>
              <a:srcRect/>
              <a:stretch>
                <a:fillRect/>
              </a:stretch>
            </p:blipFill>
            <p:spPr bwMode="auto">
              <a:xfrm>
                <a:off x="2256" y="3648"/>
                <a:ext cx="42" cy="42"/>
              </a:xfrm>
              <a:prstGeom prst="rect">
                <a:avLst/>
              </a:prstGeom>
              <a:noFill/>
            </p:spPr>
          </p:pic>
        </p:grpSp>
      </p:grpSp>
      <p:grpSp>
        <p:nvGrpSpPr>
          <p:cNvPr id="87" name="Group 86"/>
          <p:cNvGrpSpPr/>
          <p:nvPr/>
        </p:nvGrpSpPr>
        <p:grpSpPr>
          <a:xfrm>
            <a:off x="1981200" y="4267200"/>
            <a:ext cx="838200" cy="609600"/>
            <a:chOff x="1981200" y="4267200"/>
            <a:chExt cx="838200" cy="609600"/>
          </a:xfrm>
        </p:grpSpPr>
        <p:cxnSp>
          <p:nvCxnSpPr>
            <p:cNvPr id="76" name="Straight Connector 75"/>
            <p:cNvCxnSpPr/>
            <p:nvPr/>
          </p:nvCxnSpPr>
          <p:spPr>
            <a:xfrm rot="5400000" flipH="1" flipV="1">
              <a:off x="1866900" y="44577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981200" y="48006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flipH="1" flipV="1">
              <a:off x="2438400" y="4495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0800000">
              <a:off x="2209800" y="42672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981200" y="4343400"/>
              <a:ext cx="838200" cy="4572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2590800" y="4343400"/>
            <a:ext cx="838200" cy="609600"/>
            <a:chOff x="1981200" y="4267200"/>
            <a:chExt cx="838200" cy="609600"/>
          </a:xfrm>
        </p:grpSpPr>
        <p:cxnSp>
          <p:nvCxnSpPr>
            <p:cNvPr id="89" name="Straight Connector 88"/>
            <p:cNvCxnSpPr/>
            <p:nvPr/>
          </p:nvCxnSpPr>
          <p:spPr>
            <a:xfrm rot="5400000" flipH="1" flipV="1">
              <a:off x="1866900" y="44577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981200" y="48006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2438400" y="4495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2209800" y="42672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1981200" y="4343400"/>
              <a:ext cx="838200" cy="4572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2209800" y="3810000"/>
            <a:ext cx="838200" cy="533400"/>
            <a:chOff x="1981200" y="4267200"/>
            <a:chExt cx="838200" cy="609600"/>
          </a:xfrm>
        </p:grpSpPr>
        <p:cxnSp>
          <p:nvCxnSpPr>
            <p:cNvPr id="95" name="Straight Connector 94"/>
            <p:cNvCxnSpPr/>
            <p:nvPr/>
          </p:nvCxnSpPr>
          <p:spPr>
            <a:xfrm rot="5400000" flipH="1" flipV="1">
              <a:off x="1866900" y="44577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981200" y="48006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2438400" y="4495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0800000">
              <a:off x="2209800" y="42672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1981200" y="4343400"/>
              <a:ext cx="838200" cy="45720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ppt_x"/>
                                          </p:val>
                                        </p:tav>
                                        <p:tav tm="100000">
                                          <p:val>
                                            <p:strVal val="#ppt_x"/>
                                          </p:val>
                                        </p:tav>
                                      </p:tavLst>
                                    </p:anim>
                                    <p:anim calcmode="lin" valueType="num">
                                      <p:cBhvr additive="base">
                                        <p:cTn id="2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a:xfrm>
            <a:off x="457200" y="2286000"/>
            <a:ext cx="8229600" cy="1143000"/>
          </a:xfrm>
        </p:spPr>
        <p:txBody>
          <a:bodyPr/>
          <a:lstStyle/>
          <a:p>
            <a:r>
              <a:rPr lang="en-US" b="1" dirty="0" smtClean="0">
                <a:solidFill>
                  <a:schemeClr val="tx1">
                    <a:lumMod val="65000"/>
                    <a:lumOff val="35000"/>
                  </a:schemeClr>
                </a:solidFill>
              </a:rPr>
              <a:t>Conclusions</a:t>
            </a:r>
            <a:endParaRPr lang="en-US" b="1"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Conclusions</a:t>
            </a:r>
            <a:endParaRPr lang="en-US" dirty="0"/>
          </a:p>
        </p:txBody>
      </p:sp>
      <p:pic>
        <p:nvPicPr>
          <p:cNvPr id="43011"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43012" name="Rectangle 4"/>
          <p:cNvSpPr>
            <a:spLocks noGrp="1" noChangeArrowheads="1"/>
          </p:cNvSpPr>
          <p:nvPr>
            <p:ph type="body" idx="1"/>
          </p:nvPr>
        </p:nvSpPr>
        <p:spPr>
          <a:xfrm>
            <a:off x="457200" y="1570038"/>
            <a:ext cx="8229600" cy="4602162"/>
          </a:xfrm>
        </p:spPr>
        <p:txBody>
          <a:bodyPr>
            <a:normAutofit fontScale="55000" lnSpcReduction="20000"/>
          </a:bodyPr>
          <a:lstStyle/>
          <a:p>
            <a:r>
              <a:rPr lang="en-US" dirty="0" smtClean="0"/>
              <a:t>Aimed to find methods for different needs for handling terrains</a:t>
            </a:r>
          </a:p>
          <a:p>
            <a:endParaRPr lang="en-US" dirty="0" smtClean="0"/>
          </a:p>
          <a:p>
            <a:r>
              <a:rPr lang="en-US" dirty="0" smtClean="0"/>
              <a:t>Rendering large terrains</a:t>
            </a:r>
          </a:p>
          <a:p>
            <a:pPr lvl="1"/>
            <a:r>
              <a:rPr lang="en-US" dirty="0" smtClean="0"/>
              <a:t>Constant memory usage</a:t>
            </a:r>
          </a:p>
          <a:p>
            <a:pPr lvl="1"/>
            <a:r>
              <a:rPr lang="en-US" dirty="0" smtClean="0"/>
              <a:t>Cache update adaptive to rendering load</a:t>
            </a:r>
          </a:p>
          <a:p>
            <a:pPr lvl="1"/>
            <a:r>
              <a:rPr lang="en-US" dirty="0" smtClean="0"/>
              <a:t>Tessellation done by Geometry </a:t>
            </a:r>
            <a:r>
              <a:rPr lang="en-US" dirty="0" err="1" smtClean="0"/>
              <a:t>Shader</a:t>
            </a:r>
            <a:endParaRPr lang="en-US" dirty="0" smtClean="0"/>
          </a:p>
          <a:p>
            <a:pPr lvl="1"/>
            <a:r>
              <a:rPr lang="en-US" dirty="0" smtClean="0"/>
              <a:t>Two level culling system</a:t>
            </a:r>
          </a:p>
          <a:p>
            <a:pPr lvl="1"/>
            <a:r>
              <a:rPr lang="en-US" dirty="0" smtClean="0"/>
              <a:t>Manipulations on GPU</a:t>
            </a:r>
          </a:p>
          <a:p>
            <a:pPr lvl="1"/>
            <a:r>
              <a:rPr lang="en-US" dirty="0" smtClean="0"/>
              <a:t>Designed for full accessibility</a:t>
            </a:r>
          </a:p>
          <a:p>
            <a:pPr lvl="1"/>
            <a:endParaRPr lang="en-US" dirty="0" smtClean="0"/>
          </a:p>
          <a:p>
            <a:r>
              <a:rPr lang="en-US" dirty="0" smtClean="0"/>
              <a:t>Spherical Terrain Rendering</a:t>
            </a:r>
          </a:p>
          <a:p>
            <a:pPr lvl="1"/>
            <a:r>
              <a:rPr lang="en-US" dirty="0" smtClean="0"/>
              <a:t>Hexagonal Geometry </a:t>
            </a:r>
            <a:r>
              <a:rPr lang="en-US" dirty="0" err="1" smtClean="0"/>
              <a:t>Clipmaps</a:t>
            </a:r>
            <a:r>
              <a:rPr lang="en-US" dirty="0" smtClean="0"/>
              <a:t> = Geometry </a:t>
            </a:r>
            <a:r>
              <a:rPr lang="en-US" dirty="0" err="1" smtClean="0"/>
              <a:t>Clipmaps</a:t>
            </a:r>
            <a:r>
              <a:rPr lang="en-US" dirty="0" smtClean="0"/>
              <a:t> + HTM</a:t>
            </a:r>
          </a:p>
          <a:p>
            <a:pPr lvl="1"/>
            <a:r>
              <a:rPr lang="en-US" dirty="0" smtClean="0"/>
              <a:t>New method to sample maps of planet earth</a:t>
            </a:r>
          </a:p>
          <a:p>
            <a:pPr lvl="1">
              <a:buNone/>
            </a:pPr>
            <a:endParaRPr lang="en-US" dirty="0" smtClean="0"/>
          </a:p>
          <a:p>
            <a:r>
              <a:rPr lang="en-US" dirty="0" smtClean="0"/>
              <a:t>Painterly </a:t>
            </a:r>
            <a:r>
              <a:rPr lang="en-US" dirty="0"/>
              <a:t>rendering </a:t>
            </a:r>
            <a:r>
              <a:rPr lang="en-US" dirty="0" smtClean="0"/>
              <a:t>of terrains</a:t>
            </a:r>
          </a:p>
          <a:p>
            <a:pPr lvl="1"/>
            <a:r>
              <a:rPr lang="en-US" dirty="0" smtClean="0"/>
              <a:t>Strokes rendered with back to front order without sorting</a:t>
            </a:r>
          </a:p>
          <a:p>
            <a:pPr lvl="1"/>
            <a:r>
              <a:rPr lang="en-US" dirty="0" smtClean="0"/>
              <a:t>Level of detail scheme for strokes</a:t>
            </a:r>
          </a:p>
          <a:p>
            <a:pPr lvl="1"/>
            <a:r>
              <a:rPr lang="en-US" dirty="0" smtClean="0"/>
              <a:t>Use of GPU to render strokes for performance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Effect transition="in" filter="wipe(down)">
                                      <p:cBhvr>
                                        <p:cTn id="7" dur="500"/>
                                        <p:tgtEl>
                                          <p:spTgt spid="430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012">
                                            <p:txEl>
                                              <p:pRg st="2" end="2"/>
                                            </p:txEl>
                                          </p:spTgt>
                                        </p:tgtEl>
                                        <p:attrNameLst>
                                          <p:attrName>style.visibility</p:attrName>
                                        </p:attrNameLst>
                                      </p:cBhvr>
                                      <p:to>
                                        <p:strVal val="visible"/>
                                      </p:to>
                                    </p:set>
                                    <p:animEffect transition="in" filter="wipe(down)">
                                      <p:cBhvr>
                                        <p:cTn id="12" dur="500"/>
                                        <p:tgtEl>
                                          <p:spTgt spid="43012">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3012">
                                            <p:txEl>
                                              <p:pRg st="3" end="3"/>
                                            </p:txEl>
                                          </p:spTgt>
                                        </p:tgtEl>
                                        <p:attrNameLst>
                                          <p:attrName>style.visibility</p:attrName>
                                        </p:attrNameLst>
                                      </p:cBhvr>
                                      <p:to>
                                        <p:strVal val="visible"/>
                                      </p:to>
                                    </p:set>
                                    <p:animEffect transition="in" filter="wipe(down)">
                                      <p:cBhvr>
                                        <p:cTn id="15" dur="500"/>
                                        <p:tgtEl>
                                          <p:spTgt spid="43012">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3012">
                                            <p:txEl>
                                              <p:pRg st="4" end="4"/>
                                            </p:txEl>
                                          </p:spTgt>
                                        </p:tgtEl>
                                        <p:attrNameLst>
                                          <p:attrName>style.visibility</p:attrName>
                                        </p:attrNameLst>
                                      </p:cBhvr>
                                      <p:to>
                                        <p:strVal val="visible"/>
                                      </p:to>
                                    </p:set>
                                    <p:animEffect transition="in" filter="wipe(down)">
                                      <p:cBhvr>
                                        <p:cTn id="18" dur="500"/>
                                        <p:tgtEl>
                                          <p:spTgt spid="43012">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012">
                                            <p:txEl>
                                              <p:pRg st="5" end="5"/>
                                            </p:txEl>
                                          </p:spTgt>
                                        </p:tgtEl>
                                        <p:attrNameLst>
                                          <p:attrName>style.visibility</p:attrName>
                                        </p:attrNameLst>
                                      </p:cBhvr>
                                      <p:to>
                                        <p:strVal val="visible"/>
                                      </p:to>
                                    </p:set>
                                    <p:animEffect transition="in" filter="wipe(down)">
                                      <p:cBhvr>
                                        <p:cTn id="21" dur="500"/>
                                        <p:tgtEl>
                                          <p:spTgt spid="43012">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3012">
                                            <p:txEl>
                                              <p:pRg st="6" end="6"/>
                                            </p:txEl>
                                          </p:spTgt>
                                        </p:tgtEl>
                                        <p:attrNameLst>
                                          <p:attrName>style.visibility</p:attrName>
                                        </p:attrNameLst>
                                      </p:cBhvr>
                                      <p:to>
                                        <p:strVal val="visible"/>
                                      </p:to>
                                    </p:set>
                                    <p:animEffect transition="in" filter="wipe(down)">
                                      <p:cBhvr>
                                        <p:cTn id="24" dur="500"/>
                                        <p:tgtEl>
                                          <p:spTgt spid="43012">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3012">
                                            <p:txEl>
                                              <p:pRg st="7" end="7"/>
                                            </p:txEl>
                                          </p:spTgt>
                                        </p:tgtEl>
                                        <p:attrNameLst>
                                          <p:attrName>style.visibility</p:attrName>
                                        </p:attrNameLst>
                                      </p:cBhvr>
                                      <p:to>
                                        <p:strVal val="visible"/>
                                      </p:to>
                                    </p:set>
                                    <p:animEffect transition="in" filter="wipe(down)">
                                      <p:cBhvr>
                                        <p:cTn id="27" dur="500"/>
                                        <p:tgtEl>
                                          <p:spTgt spid="43012">
                                            <p:txEl>
                                              <p:pRg st="7" end="7"/>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3012">
                                            <p:txEl>
                                              <p:pRg st="8" end="8"/>
                                            </p:txEl>
                                          </p:spTgt>
                                        </p:tgtEl>
                                        <p:attrNameLst>
                                          <p:attrName>style.visibility</p:attrName>
                                        </p:attrNameLst>
                                      </p:cBhvr>
                                      <p:to>
                                        <p:strVal val="visible"/>
                                      </p:to>
                                    </p:set>
                                    <p:animEffect transition="in" filter="wipe(down)">
                                      <p:cBhvr>
                                        <p:cTn id="30" dur="500"/>
                                        <p:tgtEl>
                                          <p:spTgt spid="4301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3012">
                                            <p:txEl>
                                              <p:pRg st="10" end="10"/>
                                            </p:txEl>
                                          </p:spTgt>
                                        </p:tgtEl>
                                        <p:attrNameLst>
                                          <p:attrName>style.visibility</p:attrName>
                                        </p:attrNameLst>
                                      </p:cBhvr>
                                      <p:to>
                                        <p:strVal val="visible"/>
                                      </p:to>
                                    </p:set>
                                    <p:animEffect transition="in" filter="wipe(down)">
                                      <p:cBhvr>
                                        <p:cTn id="35" dur="500"/>
                                        <p:tgtEl>
                                          <p:spTgt spid="43012">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3012">
                                            <p:txEl>
                                              <p:pRg st="11" end="11"/>
                                            </p:txEl>
                                          </p:spTgt>
                                        </p:tgtEl>
                                        <p:attrNameLst>
                                          <p:attrName>style.visibility</p:attrName>
                                        </p:attrNameLst>
                                      </p:cBhvr>
                                      <p:to>
                                        <p:strVal val="visible"/>
                                      </p:to>
                                    </p:set>
                                    <p:animEffect transition="in" filter="wipe(down)">
                                      <p:cBhvr>
                                        <p:cTn id="38" dur="500"/>
                                        <p:tgtEl>
                                          <p:spTgt spid="43012">
                                            <p:txEl>
                                              <p:pRg st="11" end="11"/>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3012">
                                            <p:txEl>
                                              <p:pRg st="12" end="12"/>
                                            </p:txEl>
                                          </p:spTgt>
                                        </p:tgtEl>
                                        <p:attrNameLst>
                                          <p:attrName>style.visibility</p:attrName>
                                        </p:attrNameLst>
                                      </p:cBhvr>
                                      <p:to>
                                        <p:strVal val="visible"/>
                                      </p:to>
                                    </p:set>
                                    <p:animEffect transition="in" filter="wipe(down)">
                                      <p:cBhvr>
                                        <p:cTn id="41" dur="500"/>
                                        <p:tgtEl>
                                          <p:spTgt spid="43012">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012">
                                            <p:txEl>
                                              <p:pRg st="14" end="14"/>
                                            </p:txEl>
                                          </p:spTgt>
                                        </p:tgtEl>
                                        <p:attrNameLst>
                                          <p:attrName>style.visibility</p:attrName>
                                        </p:attrNameLst>
                                      </p:cBhvr>
                                      <p:to>
                                        <p:strVal val="visible"/>
                                      </p:to>
                                    </p:set>
                                    <p:animEffect transition="in" filter="wipe(down)">
                                      <p:cBhvr>
                                        <p:cTn id="46" dur="500"/>
                                        <p:tgtEl>
                                          <p:spTgt spid="43012">
                                            <p:txEl>
                                              <p:pRg st="14" end="14"/>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3012">
                                            <p:txEl>
                                              <p:pRg st="15" end="15"/>
                                            </p:txEl>
                                          </p:spTgt>
                                        </p:tgtEl>
                                        <p:attrNameLst>
                                          <p:attrName>style.visibility</p:attrName>
                                        </p:attrNameLst>
                                      </p:cBhvr>
                                      <p:to>
                                        <p:strVal val="visible"/>
                                      </p:to>
                                    </p:set>
                                    <p:animEffect transition="in" filter="wipe(down)">
                                      <p:cBhvr>
                                        <p:cTn id="49" dur="500"/>
                                        <p:tgtEl>
                                          <p:spTgt spid="43012">
                                            <p:txEl>
                                              <p:pRg st="15" end="15"/>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3012">
                                            <p:txEl>
                                              <p:pRg st="16" end="16"/>
                                            </p:txEl>
                                          </p:spTgt>
                                        </p:tgtEl>
                                        <p:attrNameLst>
                                          <p:attrName>style.visibility</p:attrName>
                                        </p:attrNameLst>
                                      </p:cBhvr>
                                      <p:to>
                                        <p:strVal val="visible"/>
                                      </p:to>
                                    </p:set>
                                    <p:animEffect transition="in" filter="wipe(down)">
                                      <p:cBhvr>
                                        <p:cTn id="52" dur="500"/>
                                        <p:tgtEl>
                                          <p:spTgt spid="43012">
                                            <p:txEl>
                                              <p:pRg st="16" end="16"/>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3012">
                                            <p:txEl>
                                              <p:pRg st="17" end="17"/>
                                            </p:txEl>
                                          </p:spTgt>
                                        </p:tgtEl>
                                        <p:attrNameLst>
                                          <p:attrName>style.visibility</p:attrName>
                                        </p:attrNameLst>
                                      </p:cBhvr>
                                      <p:to>
                                        <p:strVal val="visible"/>
                                      </p:to>
                                    </p:set>
                                    <p:animEffect transition="in" filter="wipe(down)">
                                      <p:cBhvr>
                                        <p:cTn id="55" dur="500"/>
                                        <p:tgtEl>
                                          <p:spTgt spid="4301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a:xfrm>
            <a:off x="457200" y="2286000"/>
            <a:ext cx="8229600" cy="1143000"/>
          </a:xfrm>
        </p:spPr>
        <p:txBody>
          <a:bodyPr/>
          <a:lstStyle/>
          <a:p>
            <a:r>
              <a:rPr lang="en-US" b="1" dirty="0" smtClean="0">
                <a:solidFill>
                  <a:schemeClr val="tx1">
                    <a:lumMod val="65000"/>
                    <a:lumOff val="35000"/>
                  </a:schemeClr>
                </a:solidFill>
              </a:rPr>
              <a:t>The End</a:t>
            </a:r>
            <a:endParaRPr lang="en-US" b="1"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bottom copy"/>
          <p:cNvPicPr>
            <a:picLocks noChangeAspect="1" noChangeArrowheads="1"/>
          </p:cNvPicPr>
          <p:nvPr/>
        </p:nvPicPr>
        <p:blipFill>
          <a:blip r:embed="rId2" cstate="print"/>
          <a:srcRect/>
          <a:stretch>
            <a:fillRect/>
          </a:stretch>
        </p:blipFill>
        <p:spPr bwMode="auto">
          <a:xfrm>
            <a:off x="0" y="5842000"/>
            <a:ext cx="9144000" cy="1016000"/>
          </a:xfrm>
          <a:prstGeom prst="rect">
            <a:avLst/>
          </a:prstGeom>
          <a:noFill/>
        </p:spPr>
      </p:pic>
      <p:sp>
        <p:nvSpPr>
          <p:cNvPr id="8" name="Title 1"/>
          <p:cNvSpPr>
            <a:spLocks noGrp="1"/>
          </p:cNvSpPr>
          <p:nvPr>
            <p:ph type="title"/>
          </p:nvPr>
        </p:nvSpPr>
        <p:spPr>
          <a:xfrm>
            <a:off x="457200" y="2286000"/>
            <a:ext cx="8229600" cy="1143000"/>
          </a:xfrm>
        </p:spPr>
        <p:txBody>
          <a:bodyPr/>
          <a:lstStyle/>
          <a:p>
            <a:r>
              <a:rPr lang="en-US" b="1" dirty="0" smtClean="0">
                <a:solidFill>
                  <a:schemeClr val="tx1">
                    <a:lumMod val="65000"/>
                    <a:lumOff val="35000"/>
                  </a:schemeClr>
                </a:solidFill>
              </a:rPr>
              <a:t>Thank you</a:t>
            </a:r>
            <a:endParaRPr lang="en-US" b="1" dirty="0">
              <a:solidFill>
                <a:schemeClr val="tx1">
                  <a:lumMod val="65000"/>
                  <a:lumOff val="35000"/>
                </a:schemeClr>
              </a:solidFill>
            </a:endParaRPr>
          </a:p>
        </p:txBody>
      </p:sp>
      <p:pic>
        <p:nvPicPr>
          <p:cNvPr id="1027" name="Picture 3"/>
          <p:cNvPicPr>
            <a:picLocks noChangeAspect="1" noChangeArrowheads="1"/>
          </p:cNvPicPr>
          <p:nvPr/>
        </p:nvPicPr>
        <p:blipFill>
          <a:blip r:embed="rId3" cstate="print"/>
          <a:srcRect/>
          <a:stretch>
            <a:fillRect/>
          </a:stretch>
        </p:blipFill>
        <p:spPr bwMode="auto">
          <a:xfrm>
            <a:off x="0" y="3457575"/>
            <a:ext cx="2486025" cy="34004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3011"/>
                                        </p:tgtEl>
                                      </p:cBhvr>
                                    </p:animEffect>
                                    <p:set>
                                      <p:cBhvr>
                                        <p:cTn id="7" dur="1" fill="hold">
                                          <p:stCondLst>
                                            <p:cond delay="999"/>
                                          </p:stCondLst>
                                        </p:cTn>
                                        <p:tgtEl>
                                          <p:spTgt spid="43011"/>
                                        </p:tgtEl>
                                        <p:attrNameLst>
                                          <p:attrName>style.visibility</p:attrName>
                                        </p:attrNameLst>
                                      </p:cBhvr>
                                      <p:to>
                                        <p:strVal val="hidden"/>
                                      </p:to>
                                    </p:se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0-#ppt_w/2"/>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5" name="Title 4"/>
          <p:cNvSpPr>
            <a:spLocks noGrp="1"/>
          </p:cNvSpPr>
          <p:nvPr>
            <p:ph type="title"/>
          </p:nvPr>
        </p:nvSpPr>
        <p:spPr/>
        <p:txBody>
          <a:bodyPr/>
          <a:lstStyle/>
          <a:p>
            <a:endParaRPr lang="en-US"/>
          </a:p>
        </p:txBody>
      </p:sp>
      <p:pic>
        <p:nvPicPr>
          <p:cNvPr id="6" name="Picture 3"/>
          <p:cNvPicPr>
            <a:picLocks noChangeAspect="1" noChangeArrowheads="1"/>
          </p:cNvPicPr>
          <p:nvPr/>
        </p:nvPicPr>
        <p:blipFill>
          <a:blip r:embed="rId4" cstate="print"/>
          <a:srcRect/>
          <a:stretch>
            <a:fillRect/>
          </a:stretch>
        </p:blipFill>
        <p:spPr bwMode="auto">
          <a:xfrm>
            <a:off x="-625787" y="0"/>
            <a:ext cx="9769787"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remove" nodeType="afterEffect">
                                  <p:stCondLst>
                                    <p:cond delay="0"/>
                                  </p:stCondLst>
                                  <p:childTnLst>
                                    <p:animMotion origin="layout" path="M 1.38889E-6 -1.96532E-6 L 0.06753 -1.96532E-6 " pathEditMode="relative" rAng="0" ptsTypes="AA">
                                      <p:cBhvr>
                                        <p:cTn id="6" dur="5000" fill="hold"/>
                                        <p:tgtEl>
                                          <p:spTgt spid="6"/>
                                        </p:tgtEl>
                                        <p:attrNameLst>
                                          <p:attrName>ppt_x</p:attrName>
                                          <p:attrName>ppt_y</p:attrName>
                                        </p:attrNameLst>
                                      </p:cBhvr>
                                      <p:rCtr x="34" y="0"/>
                                    </p:animMotion>
                                  </p:childTnLst>
                                </p:cTn>
                              </p:par>
                            </p:childTnLst>
                          </p:cTn>
                        </p:par>
                        <p:par>
                          <p:cTn id="7" fill="hold">
                            <p:stCondLst>
                              <p:cond delay="5000"/>
                            </p:stCondLst>
                            <p:childTnLst>
                              <p:par>
                                <p:cTn id="8" presetID="35" presetClass="path" presetSubtype="0" accel="50000" decel="50000" fill="remove" nodeType="afterEffect">
                                  <p:stCondLst>
                                    <p:cond delay="0"/>
                                  </p:stCondLst>
                                  <p:childTnLst>
                                    <p:animMotion origin="layout" path="M 0.06753 -1.96532E-6 L 0.00087 -1.96532E-6 " pathEditMode="relative" rAng="0" ptsTypes="AA">
                                      <p:cBhvr>
                                        <p:cTn id="9" dur="5000" fill="hold"/>
                                        <p:tgtEl>
                                          <p:spTgt spid="6"/>
                                        </p:tgtEl>
                                        <p:attrNameLst>
                                          <p:attrName>ppt_x</p:attrName>
                                          <p:attrName>ppt_y</p:attrName>
                                        </p:attrNameLst>
                                      </p:cBhvr>
                                      <p:rCtr x="-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ottom copy"/>
          <p:cNvPicPr>
            <a:picLocks noChangeAspect="1" noChangeArrowheads="1"/>
          </p:cNvPicPr>
          <p:nvPr/>
        </p:nvPicPr>
        <p:blipFill>
          <a:blip r:embed="rId3" cstate="print"/>
          <a:srcRect/>
          <a:stretch>
            <a:fillRect/>
          </a:stretch>
        </p:blipFill>
        <p:spPr bwMode="auto">
          <a:xfrm>
            <a:off x="0" y="5842000"/>
            <a:ext cx="9144000" cy="1016000"/>
          </a:xfrm>
          <a:prstGeom prst="rect">
            <a:avLst/>
          </a:prstGeom>
          <a:noFill/>
        </p:spPr>
      </p:pic>
      <p:sp>
        <p:nvSpPr>
          <p:cNvPr id="2" name="Title 1"/>
          <p:cNvSpPr>
            <a:spLocks noGrp="1"/>
          </p:cNvSpPr>
          <p:nvPr>
            <p:ph type="title"/>
          </p:nvPr>
        </p:nvSpPr>
        <p:spPr/>
        <p:txBody>
          <a:bodyPr/>
          <a:lstStyle/>
          <a:p>
            <a:r>
              <a:rPr lang="en-US" dirty="0" smtClean="0"/>
              <a:t>Terrain Rendering</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20000"/>
          </a:bodyPr>
          <a:lstStyle/>
          <a:p>
            <a:pPr>
              <a:buNone/>
            </a:pPr>
            <a:endParaRPr lang="en-US" dirty="0" smtClean="0"/>
          </a:p>
          <a:p>
            <a:r>
              <a:rPr lang="en-US" dirty="0" smtClean="0"/>
              <a:t>Do not render geometry which is not visible</a:t>
            </a:r>
          </a:p>
          <a:p>
            <a:pPr lvl="1"/>
            <a:r>
              <a:rPr lang="en-US" dirty="0" smtClean="0"/>
              <a:t>View Frustum Culling</a:t>
            </a:r>
          </a:p>
          <a:p>
            <a:r>
              <a:rPr lang="en-US" dirty="0" smtClean="0"/>
              <a:t>Control the detail of geometry rendered according to amount of visibility</a:t>
            </a:r>
          </a:p>
          <a:p>
            <a:pPr lvl="1"/>
            <a:r>
              <a:rPr lang="en-US" dirty="0" smtClean="0"/>
              <a:t>Level of Detail scheme</a:t>
            </a:r>
          </a:p>
          <a:p>
            <a:r>
              <a:rPr lang="en-US" dirty="0" smtClean="0"/>
              <a:t>Keep a representation (data structure)</a:t>
            </a:r>
          </a:p>
          <a:p>
            <a:pPr lvl="1"/>
            <a:r>
              <a:rPr lang="en-US" dirty="0" smtClean="0"/>
              <a:t>Memory management</a:t>
            </a:r>
          </a:p>
          <a:p>
            <a:pPr lvl="1"/>
            <a:r>
              <a:rPr lang="en-US" dirty="0" smtClean="0"/>
              <a:t>Fast processing</a:t>
            </a:r>
          </a:p>
          <a:p>
            <a:pPr lvl="1"/>
            <a:r>
              <a:rPr lang="en-US" dirty="0" smtClean="0"/>
              <a:t>Accessibility</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thesis</Template>
  <TotalTime>987</TotalTime>
  <Words>3241</Words>
  <Application>Microsoft Office PowerPoint</Application>
  <PresentationFormat>On-screen Show (4:3)</PresentationFormat>
  <Paragraphs>536</Paragraphs>
  <Slides>73</Slides>
  <Notes>53</Notes>
  <HiddenSlides>20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thesis</vt:lpstr>
      <vt:lpstr>Real-time Terrain Rendering and Processing    Shiben Bhattacharjee 200607022 shiben@research.iiit.ac.in  Advisor: Prof. P. J. Narayanan</vt:lpstr>
      <vt:lpstr>Why render terrains?</vt:lpstr>
      <vt:lpstr>Chapters</vt:lpstr>
      <vt:lpstr>What is terrain rendering?</vt:lpstr>
      <vt:lpstr>Terrain Data</vt:lpstr>
      <vt:lpstr>Slide 6</vt:lpstr>
      <vt:lpstr>Slide 7</vt:lpstr>
      <vt:lpstr>Slide 8</vt:lpstr>
      <vt:lpstr>Terrain Rendering</vt:lpstr>
      <vt:lpstr>Theoretically…</vt:lpstr>
      <vt:lpstr>Slide 11</vt:lpstr>
      <vt:lpstr>Slide 12</vt:lpstr>
      <vt:lpstr>Real-time Terrain Rendering</vt:lpstr>
      <vt:lpstr>Representation</vt:lpstr>
      <vt:lpstr>Global LoD System</vt:lpstr>
      <vt:lpstr>Terrain Rendering</vt:lpstr>
      <vt:lpstr>Terrain Rendering</vt:lpstr>
      <vt:lpstr>2nd Level of Culling</vt:lpstr>
      <vt:lpstr>Constant Memory Usage</vt:lpstr>
      <vt:lpstr>Caching, types of job</vt:lpstr>
      <vt:lpstr>Caching mechanism</vt:lpstr>
      <vt:lpstr>Job Queuing</vt:lpstr>
      <vt:lpstr>Terrain Deformation</vt:lpstr>
      <vt:lpstr>Interactions: Simple Physics</vt:lpstr>
      <vt:lpstr>Performance</vt:lpstr>
      <vt:lpstr>Performance</vt:lpstr>
      <vt:lpstr>Contributions</vt:lpstr>
      <vt:lpstr>Future work</vt:lpstr>
      <vt:lpstr>Spherical Terrain Rendering</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Painterly Rendering of Terrains</vt:lpstr>
      <vt:lpstr>What is painterly rendering?</vt:lpstr>
      <vt:lpstr>For animation</vt:lpstr>
      <vt:lpstr>For real-time rendering</vt:lpstr>
      <vt:lpstr>Terrains</vt:lpstr>
      <vt:lpstr>Motivation</vt:lpstr>
      <vt:lpstr>Contribution</vt:lpstr>
      <vt:lpstr>Representation</vt:lpstr>
      <vt:lpstr>Rendering</vt:lpstr>
      <vt:lpstr>How does an artist does it?</vt:lpstr>
      <vt:lpstr>Level of Detail</vt:lpstr>
      <vt:lpstr>Rendering</vt:lpstr>
      <vt:lpstr>Back to front stroke ordering</vt:lpstr>
      <vt:lpstr>Back to front stroke ordering</vt:lpstr>
      <vt:lpstr>Back to front stroke ordering</vt:lpstr>
      <vt:lpstr>Stroke Orientation</vt:lpstr>
      <vt:lpstr>Aesthetics considerations</vt:lpstr>
      <vt:lpstr>Aesthetics considerations</vt:lpstr>
      <vt:lpstr>Performance</vt:lpstr>
      <vt:lpstr>Conclusion</vt:lpstr>
      <vt:lpstr>Conclusions</vt:lpstr>
      <vt:lpstr>Conclusions</vt:lpstr>
      <vt:lpstr>The End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Terrain Rendering and Processing    Shiben Bhattacharjee 200607022 shiben@research.iiit.ac.in  Advisor: Prof. P. J. Narayanan</dc:title>
  <dc:creator>shiben</dc:creator>
  <cp:lastModifiedBy>Gopal</cp:lastModifiedBy>
  <cp:revision>89</cp:revision>
  <dcterms:created xsi:type="dcterms:W3CDTF">2010-07-21T09:54:54Z</dcterms:created>
  <dcterms:modified xsi:type="dcterms:W3CDTF">2010-08-07T12:31:58Z</dcterms:modified>
</cp:coreProperties>
</file>